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7" r:id="rId10"/>
    <p:sldId id="264" r:id="rId11"/>
    <p:sldId id="266" r:id="rId12"/>
    <p:sldId id="268" r:id="rId13"/>
    <p:sldId id="269" r:id="rId14"/>
    <p:sldId id="270" r:id="rId15"/>
    <p:sldId id="275" r:id="rId16"/>
    <p:sldId id="274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0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3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0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6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6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3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2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0A50-478A-4747-BBA6-7ED569AA7D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66D0-B8AC-4D3D-A2FC-B6D02894E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9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42222-0FDA-FAB1-D04B-C96FDDCD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30" y="202012"/>
            <a:ext cx="9701390" cy="3536867"/>
          </a:xfr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0DAC1D-55A0-93F1-D639-5684DCCCBE32}"/>
              </a:ext>
            </a:extLst>
          </p:cNvPr>
          <p:cNvSpPr txBox="1"/>
          <p:nvPr/>
        </p:nvSpPr>
        <p:spPr>
          <a:xfrm>
            <a:off x="5252720" y="4429760"/>
            <a:ext cx="681736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What is a Good Fit in Machine Learning?</a:t>
            </a:r>
          </a:p>
          <a:p>
            <a:endParaRPr lang="en-US" b="1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fit model is a well-balanced model that </a:t>
            </a:r>
            <a:r>
              <a:rPr lang="en-US" b="1" dirty="0">
                <a:solidFill>
                  <a:srgbClr val="FF0000"/>
                </a:solidFill>
              </a:rPr>
              <a:t>is free of underfitting and overfitting.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excellent model provides a </a:t>
            </a:r>
            <a:r>
              <a:rPr lang="en-US" dirty="0">
                <a:solidFill>
                  <a:srgbClr val="FF0000"/>
                </a:solidFill>
              </a:rPr>
              <a:t>high accuracy score during training and performs well during testing.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8C0CA9-2037-FEE0-47C5-F7FC7C2F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3" y="4429760"/>
            <a:ext cx="4426268" cy="1867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718C75-2EFB-16F1-2CE6-E7F9FB2E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240" y="1625004"/>
            <a:ext cx="2854782" cy="24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9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B59E1-A54A-5C12-AEEC-D7A776B5F3CF}"/>
              </a:ext>
            </a:extLst>
          </p:cNvPr>
          <p:cNvSpPr txBox="1"/>
          <p:nvPr/>
        </p:nvSpPr>
        <p:spPr>
          <a:xfrm>
            <a:off x="4013200" y="70961"/>
            <a:ext cx="27635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Why overfitting?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0102B-6D61-23D4-DFB6-034DBB7C29F8}"/>
              </a:ext>
            </a:extLst>
          </p:cNvPr>
          <p:cNvSpPr txBox="1"/>
          <p:nvPr/>
        </p:nvSpPr>
        <p:spPr>
          <a:xfrm>
            <a:off x="0" y="594181"/>
            <a:ext cx="7376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CC"/>
                </a:solidFill>
              </a:rPr>
              <a:t>The training data size is too small </a:t>
            </a:r>
            <a:r>
              <a:rPr lang="en-US" sz="2400" dirty="0"/>
              <a:t>and does not contain enough data samples to accurately represent all possible input data values.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  The training data contains large amounts </a:t>
            </a:r>
            <a:r>
              <a:rPr lang="en-US" sz="2400" dirty="0">
                <a:solidFill>
                  <a:srgbClr val="0000CC"/>
                </a:solidFill>
              </a:rPr>
              <a:t>of irrelevant information,</a:t>
            </a:r>
            <a:r>
              <a:rPr lang="en-US" sz="2400" dirty="0"/>
              <a:t> called </a:t>
            </a:r>
            <a:r>
              <a:rPr lang="en-US" sz="2400" dirty="0">
                <a:solidFill>
                  <a:srgbClr val="0000CC"/>
                </a:solidFill>
              </a:rPr>
              <a:t>noisy data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•    The model trains for too long on a single sample set of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•    The model </a:t>
            </a:r>
            <a:r>
              <a:rPr lang="en-US" sz="2400" dirty="0">
                <a:solidFill>
                  <a:srgbClr val="0000CC"/>
                </a:solidFill>
              </a:rPr>
              <a:t>complexity is high</a:t>
            </a:r>
            <a:r>
              <a:rPr lang="en-US" sz="2400" dirty="0"/>
              <a:t>, so it learns the noise within the training data.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EC35F-D8C9-0768-F38A-BF944B8F5F55}"/>
              </a:ext>
            </a:extLst>
          </p:cNvPr>
          <p:cNvSpPr txBox="1"/>
          <p:nvPr/>
        </p:nvSpPr>
        <p:spPr>
          <a:xfrm>
            <a:off x="147145" y="4386382"/>
            <a:ext cx="12044855" cy="1877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Overfitting example</a:t>
            </a:r>
          </a:p>
          <a:p>
            <a:endParaRPr lang="en-US" dirty="0"/>
          </a:p>
          <a:p>
            <a:r>
              <a:rPr lang="en-US" sz="2000" dirty="0"/>
              <a:t>Consider a use case where a machine learning model has to </a:t>
            </a:r>
            <a:r>
              <a:rPr lang="en-US" sz="2000" b="1" u="sng" dirty="0"/>
              <a:t>analyze photos </a:t>
            </a:r>
            <a:r>
              <a:rPr lang="en-US" sz="2000" dirty="0"/>
              <a:t>and identify the ones that contain </a:t>
            </a:r>
            <a:r>
              <a:rPr lang="en-US" sz="2000" b="1" dirty="0">
                <a:solidFill>
                  <a:srgbClr val="FF0000"/>
                </a:solidFill>
              </a:rPr>
              <a:t>dogs</a:t>
            </a:r>
            <a:r>
              <a:rPr lang="en-US" sz="2000" dirty="0"/>
              <a:t> in them. </a:t>
            </a:r>
          </a:p>
          <a:p>
            <a:r>
              <a:rPr lang="en-US" sz="2000" dirty="0"/>
              <a:t>If the machine learning model was trained on a data set that contained </a:t>
            </a:r>
            <a:r>
              <a:rPr lang="en-US" sz="2000" u="sng" dirty="0">
                <a:solidFill>
                  <a:srgbClr val="FF0000"/>
                </a:solidFill>
              </a:rPr>
              <a:t>majority photos showing dogs outside in park</a:t>
            </a:r>
            <a:r>
              <a:rPr lang="en-US" sz="2000" dirty="0"/>
              <a:t>s , it may </a:t>
            </a:r>
            <a:r>
              <a:rPr lang="en-US" sz="2000" dirty="0" err="1"/>
              <a:t>may</a:t>
            </a:r>
            <a:r>
              <a:rPr lang="en-US" sz="2000" dirty="0"/>
              <a:t> learn to </a:t>
            </a:r>
            <a:r>
              <a:rPr lang="en-US" sz="2000" b="1" u="sng" dirty="0"/>
              <a:t>use grass as a feature for classification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00CC"/>
                </a:solidFill>
              </a:rPr>
              <a:t>may not recognize a dog inside a room.</a:t>
            </a:r>
            <a:endParaRPr lang="en-IN" sz="2000"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07CB9-768F-12C9-09FC-B08E16A8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34" y="-173061"/>
            <a:ext cx="4550446" cy="3187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923F0-A171-3452-193C-77C1752A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81" y="2656812"/>
            <a:ext cx="3047156" cy="19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5F7AB-89EB-8326-977A-7BDC90F6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1" y="247489"/>
            <a:ext cx="7478798" cy="4172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49BA1-A9C8-8DB0-6E32-3AA67D42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40" y="247489"/>
            <a:ext cx="5313775" cy="4972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BFC84-8E98-55BC-65A7-1FE37E7D6109}"/>
              </a:ext>
            </a:extLst>
          </p:cNvPr>
          <p:cNvSpPr txBox="1"/>
          <p:nvPr/>
        </p:nvSpPr>
        <p:spPr>
          <a:xfrm>
            <a:off x="109671" y="5008880"/>
            <a:ext cx="11208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overfitting is you </a:t>
            </a:r>
            <a:r>
              <a:rPr lang="en-US" dirty="0" err="1"/>
              <a:t>memorise</a:t>
            </a:r>
            <a:r>
              <a:rPr lang="en-US" dirty="0"/>
              <a:t> 10 </a:t>
            </a:r>
            <a:r>
              <a:rPr lang="en-US" dirty="0" err="1"/>
              <a:t>qns</a:t>
            </a:r>
            <a:r>
              <a:rPr lang="en-US" dirty="0"/>
              <a:t> for your exam and on the next day exam, only one question has been asked in the question paper from that 10 you read. Now you will answer that one </a:t>
            </a:r>
            <a:r>
              <a:rPr lang="en-US" dirty="0" err="1"/>
              <a:t>qn</a:t>
            </a:r>
            <a:r>
              <a:rPr lang="en-US" dirty="0"/>
              <a:t> correctly just like in the book, but you have no idea what the remaining questions are(Question are HIGHLY VARIED from what you read). In overfitting, model will </a:t>
            </a:r>
            <a:r>
              <a:rPr lang="en-US" dirty="0" err="1"/>
              <a:t>memorise</a:t>
            </a:r>
            <a:r>
              <a:rPr lang="en-US" dirty="0"/>
              <a:t> the entire train data such that it will give high accuracy on train but will suck in test.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44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8A4BF-366A-F9F4-EF91-F4073B1F780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optimum model is in between underfitting and over fitting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ED0D9-7D40-3E2B-DD75-296B91C9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87594"/>
            <a:ext cx="7414684" cy="51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4F5B4-60C0-0EEE-0606-1C3342B17761}"/>
              </a:ext>
            </a:extLst>
          </p:cNvPr>
          <p:cNvSpPr txBox="1"/>
          <p:nvPr/>
        </p:nvSpPr>
        <p:spPr>
          <a:xfrm>
            <a:off x="2799691" y="111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How to prevent overfitting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F0261-F9EF-5980-5F79-DF0A9793F0B7}"/>
              </a:ext>
            </a:extLst>
          </p:cNvPr>
          <p:cNvSpPr txBox="1"/>
          <p:nvPr/>
        </p:nvSpPr>
        <p:spPr>
          <a:xfrm>
            <a:off x="2749294" y="2265037"/>
            <a:ext cx="5246626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1. Hold-out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2. Cross-validation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3. Data augmentation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4. Feature selection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5. L1 / L2 regularization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6. Remove layers / number of units per layer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7. Dropout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8.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130167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4A35F-47ED-DE2F-4037-44DEE7D7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98" y="1136532"/>
            <a:ext cx="6877403" cy="4584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BF59F-20B1-4EBC-E5C4-378E4D84FF53}"/>
              </a:ext>
            </a:extLst>
          </p:cNvPr>
          <p:cNvSpPr txBox="1"/>
          <p:nvPr/>
        </p:nvSpPr>
        <p:spPr>
          <a:xfrm>
            <a:off x="5486400" y="5283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86501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24DA91-088C-26A2-6A99-DBC991B1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1266958"/>
            <a:ext cx="7882128" cy="5591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800299-F11E-6741-E3B4-E1C8DE975307}"/>
              </a:ext>
            </a:extLst>
          </p:cNvPr>
          <p:cNvSpPr txBox="1"/>
          <p:nvPr/>
        </p:nvSpPr>
        <p:spPr>
          <a:xfrm>
            <a:off x="5466080" y="345440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66653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6F5FF-0F47-1053-4754-4CF50BC1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85" y="1384195"/>
            <a:ext cx="7385430" cy="4089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69D7DF-8D84-B9D0-53ED-59A243588C28}"/>
              </a:ext>
            </a:extLst>
          </p:cNvPr>
          <p:cNvSpPr txBox="1"/>
          <p:nvPr/>
        </p:nvSpPr>
        <p:spPr>
          <a:xfrm>
            <a:off x="4734560" y="396240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53165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B3100-9CC1-0580-741B-C1FF1D19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05" y="1273667"/>
            <a:ext cx="7023461" cy="3835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406BC-662E-B03A-7FF7-966DC2FD566E}"/>
              </a:ext>
            </a:extLst>
          </p:cNvPr>
          <p:cNvSpPr txBox="1"/>
          <p:nvPr/>
        </p:nvSpPr>
        <p:spPr>
          <a:xfrm>
            <a:off x="3210560" y="386080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 layers</a:t>
            </a:r>
          </a:p>
        </p:txBody>
      </p:sp>
    </p:spTree>
    <p:extLst>
      <p:ext uri="{BB962C8B-B14F-4D97-AF65-F5344CB8AC3E}">
        <p14:creationId xmlns:p14="http://schemas.microsoft.com/office/powerpoint/2010/main" val="8280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FA6CD0-D523-1F75-59E7-EFE05403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1944495"/>
            <a:ext cx="5761219" cy="2969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FF691-4962-BCF0-D8B0-5746B6A8C6DB}"/>
              </a:ext>
            </a:extLst>
          </p:cNvPr>
          <p:cNvSpPr txBox="1"/>
          <p:nvPr/>
        </p:nvSpPr>
        <p:spPr>
          <a:xfrm>
            <a:off x="4775200" y="436880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Drop out</a:t>
            </a:r>
          </a:p>
        </p:txBody>
      </p:sp>
    </p:spTree>
    <p:extLst>
      <p:ext uri="{BB962C8B-B14F-4D97-AF65-F5344CB8AC3E}">
        <p14:creationId xmlns:p14="http://schemas.microsoft.com/office/powerpoint/2010/main" val="45680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46"/>
            <a:ext cx="10515600" cy="534087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attribute that has an impact on a problem or is useful for the problem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important features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model is known as </a:t>
            </a:r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about selecting the subset of the original feature set,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a way of </a:t>
            </a:r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input variable for the model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I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relevant data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reduce overfitting in the model.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automatically or manually selecting the subset of most appropriate and relevant features to be used in model building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</a:t>
            </a:r>
          </a:p>
        </p:txBody>
      </p:sp>
    </p:spTree>
    <p:extLst>
      <p:ext uri="{BB962C8B-B14F-4D97-AF65-F5344CB8AC3E}">
        <p14:creationId xmlns:p14="http://schemas.microsoft.com/office/powerpoint/2010/main" val="40153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823"/>
            <a:ext cx="10515600" cy="6030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Feature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68188"/>
            <a:ext cx="12335435" cy="5503732"/>
          </a:xfrm>
        </p:spPr>
        <p:txBody>
          <a:bodyPr/>
          <a:lstStyle/>
          <a:p>
            <a:r>
              <a:rPr lang="en-IN" sz="2400" b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best features</a:t>
            </a:r>
            <a:r>
              <a:rPr lang="en-I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the model to perform well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56459" y="2410076"/>
            <a:ext cx="563939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we want to create a model that automatically decides which car should be </a:t>
            </a:r>
            <a:r>
              <a:rPr lang="en-IN" b="1" dirty="0">
                <a:solidFill>
                  <a:srgbClr val="FF0000"/>
                </a:solidFill>
              </a:rPr>
              <a:t>crushed for a spare part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89987"/>
              </p:ext>
            </p:extLst>
          </p:nvPr>
        </p:nvGraphicFramePr>
        <p:xfrm>
          <a:off x="4679575" y="3425739"/>
          <a:ext cx="5516281" cy="207651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of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Owner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Running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Seating</a:t>
                      </a:r>
                      <a:r>
                        <a:rPr lang="en-IN" baseline="0" dirty="0"/>
                        <a:t> capacity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99">
                <a:tc>
                  <a:txBody>
                    <a:bodyPr/>
                    <a:lstStyle/>
                    <a:p>
                      <a:r>
                        <a:rPr lang="en-IN" dirty="0"/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IN" dirty="0"/>
                        <a:t>Hundai-i10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0" dirty="0"/>
                        <a:t> 23000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IN" dirty="0" err="1"/>
                        <a:t>Maruthi</a:t>
                      </a:r>
                      <a:r>
                        <a:rPr lang="en-IN" dirty="0"/>
                        <a:t>-ALTO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klm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43382" y="3056407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Set</a:t>
            </a:r>
          </a:p>
        </p:txBody>
      </p:sp>
      <p:sp>
        <p:nvSpPr>
          <p:cNvPr id="8" name="Oval 7"/>
          <p:cNvSpPr/>
          <p:nvPr/>
        </p:nvSpPr>
        <p:spPr>
          <a:xfrm>
            <a:off x="10210800" y="3574040"/>
            <a:ext cx="2286000" cy="225910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Best Features: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Model, Year, Running Miles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9392770" y="4508610"/>
            <a:ext cx="818030" cy="38996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46421" y="1890673"/>
            <a:ext cx="40442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1</a:t>
            </a:r>
            <a:r>
              <a:rPr lang="en-IN" sz="2000" dirty="0"/>
              <a:t>.To </a:t>
            </a:r>
            <a:r>
              <a:rPr lang="en-IN" sz="2000" dirty="0">
                <a:solidFill>
                  <a:srgbClr val="FF0000"/>
                </a:solidFill>
              </a:rPr>
              <a:t>reduce the dimensionality </a:t>
            </a:r>
            <a:r>
              <a:rPr lang="en-IN" sz="2000" dirty="0"/>
              <a:t>of feature space.</a:t>
            </a:r>
          </a:p>
          <a:p>
            <a:endParaRPr lang="en-IN" sz="2000" dirty="0"/>
          </a:p>
          <a:p>
            <a:r>
              <a:rPr lang="en-IN" sz="2000" dirty="0"/>
              <a:t>2. To </a:t>
            </a:r>
            <a:r>
              <a:rPr lang="en-IN" sz="2000" dirty="0">
                <a:solidFill>
                  <a:srgbClr val="0000CC"/>
                </a:solidFill>
              </a:rPr>
              <a:t>speed up a learning algorithm </a:t>
            </a:r>
            <a:r>
              <a:rPr lang="en-IN" sz="2000" dirty="0"/>
              <a:t>(Reduce training time).</a:t>
            </a:r>
          </a:p>
          <a:p>
            <a:endParaRPr lang="en-IN" sz="2000" dirty="0"/>
          </a:p>
          <a:p>
            <a:r>
              <a:rPr lang="en-IN" sz="2000" dirty="0"/>
              <a:t>3. To </a:t>
            </a:r>
            <a:r>
              <a:rPr lang="en-IN" sz="2000" dirty="0">
                <a:solidFill>
                  <a:srgbClr val="FF0000"/>
                </a:solidFill>
              </a:rPr>
              <a:t>improve the predictive accuracy </a:t>
            </a:r>
            <a:r>
              <a:rPr lang="en-IN" sz="2000" dirty="0"/>
              <a:t>of a classification algorithm.</a:t>
            </a:r>
          </a:p>
          <a:p>
            <a:endParaRPr lang="en-IN" sz="2000" dirty="0"/>
          </a:p>
          <a:p>
            <a:r>
              <a:rPr lang="en-IN" sz="2000" dirty="0"/>
              <a:t>4. To improve the comprehensibility of the learning results.</a:t>
            </a:r>
          </a:p>
          <a:p>
            <a:endParaRPr lang="en-IN" sz="2000" dirty="0"/>
          </a:p>
          <a:p>
            <a:r>
              <a:rPr lang="en-IN" sz="2000" dirty="0"/>
              <a:t>5. Avoid </a:t>
            </a:r>
            <a:r>
              <a:rPr lang="en-IN" sz="2000" dirty="0" err="1">
                <a:solidFill>
                  <a:srgbClr val="FF0000"/>
                </a:solidFill>
              </a:rPr>
              <a:t>overfitting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1239"/>
            <a:ext cx="10515600" cy="48204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625" y="-181860"/>
            <a:ext cx="4733364" cy="267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624" y="781182"/>
            <a:ext cx="68176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FF0000"/>
                </a:solidFill>
              </a:rPr>
              <a:t>Filter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Do in the pre-processing step.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they are very fast and inexpensive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They are very good for removing duplicated, correlated, redundant features but these methods do not remove </a:t>
            </a:r>
            <a:r>
              <a:rPr lang="en-IN" sz="2000" dirty="0" err="1"/>
              <a:t>multicollinearity</a:t>
            </a:r>
            <a:r>
              <a:rPr lang="en-IN" sz="20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70" y="4101707"/>
            <a:ext cx="3238500" cy="26445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2927868"/>
            <a:ext cx="716728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The filter method filters out </a:t>
            </a:r>
            <a:r>
              <a:rPr lang="en-IN" sz="2400" b="1" u="sng" dirty="0"/>
              <a:t>the irrelevant feature </a:t>
            </a:r>
            <a:r>
              <a:rPr lang="en-IN" sz="2400" b="1" dirty="0"/>
              <a:t>and </a:t>
            </a:r>
            <a:r>
              <a:rPr lang="en-IN" sz="2400" b="1" u="sng" dirty="0"/>
              <a:t>redundant columns </a:t>
            </a:r>
            <a:r>
              <a:rPr lang="en-IN" sz="2400" b="1" dirty="0"/>
              <a:t>from the dataset by using different metrics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282" y="2620092"/>
            <a:ext cx="5177557" cy="398241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34882" y="4611299"/>
            <a:ext cx="1008530" cy="13043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243412" y="5128165"/>
            <a:ext cx="766482" cy="44375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8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828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 techniques</a:t>
            </a: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250576"/>
            <a:ext cx="11262360" cy="5729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feature selection methods 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data by ignoring it, imputing it, or using it as a feature.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filter methods can ignore missing data by computing statistics only on the available data, or impute it by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it with some value, such as the 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mean, median, or mode</a:t>
            </a:r>
            <a:endParaRPr lang="en-IN" sz="2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defined as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information provided by the feature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identifying the target value and measures reduction in the entropy values. Information gain of each attribute is calculated considering the target values for feature selection.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Chi-square method (X2) is generally u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 to test the relationship between categorical variables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compares the observed values from different attributes of the dataset to its expected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54" y="6024881"/>
            <a:ext cx="4127127" cy="7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6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Wrapper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561" y="1432560"/>
            <a:ext cx="6187440" cy="3058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721214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Wrapper methods, also referred to as greedy algorithms </a:t>
            </a:r>
            <a:r>
              <a:rPr lang="en-IN" sz="2000" b="1" u="sng" dirty="0">
                <a:solidFill>
                  <a:srgbClr val="FF0000"/>
                </a:solidFill>
              </a:rPr>
              <a:t>train the algorithm by using a subset of features in an iterative manner.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Based on the conclusions made from training in prior to the model, </a:t>
            </a:r>
            <a:r>
              <a:rPr lang="en-IN" sz="2000" b="1" dirty="0">
                <a:solidFill>
                  <a:srgbClr val="0000CC"/>
                </a:solidFill>
              </a:rPr>
              <a:t>addition and removal of features takes place.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main advantage of wrapper methods over the filter methods is that they </a:t>
            </a:r>
            <a:r>
              <a:rPr lang="en-IN" sz="2000" b="1" u="sng" dirty="0">
                <a:solidFill>
                  <a:srgbClr val="0000CC"/>
                </a:solidFill>
              </a:rPr>
              <a:t>provide an optimal set of features </a:t>
            </a:r>
            <a:r>
              <a:rPr lang="en-IN" sz="2000" dirty="0"/>
              <a:t>for training the model, thus resulting in </a:t>
            </a:r>
            <a:r>
              <a:rPr lang="en-IN" sz="2000" dirty="0">
                <a:solidFill>
                  <a:srgbClr val="FF0000"/>
                </a:solidFill>
              </a:rPr>
              <a:t>better accuracy </a:t>
            </a:r>
            <a:r>
              <a:rPr lang="en-IN" sz="2000" dirty="0"/>
              <a:t>than the filter methods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computationally </a:t>
            </a:r>
            <a:r>
              <a:rPr lang="en-IN" sz="2000" b="1" u="sng" dirty="0">
                <a:solidFill>
                  <a:srgbClr val="0070C0"/>
                </a:solidFill>
              </a:rPr>
              <a:t>more expensive.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398904"/>
            <a:ext cx="11714480" cy="4920615"/>
          </a:xfrm>
        </p:spPr>
        <p:txBody>
          <a:bodyPr>
            <a:normAutofit lnSpcReduction="10000"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selection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method is an iterative approach where we </a:t>
            </a:r>
            <a:r>
              <a:rPr lang="en-IN" sz="2400" b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start with an empty set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features and </a:t>
            </a:r>
            <a:r>
              <a:rPr lang="en-IN" sz="2400" b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adding a feature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best improves our model after each iteration. The stopping criterion is till the addition of a new variable does not improve the performance of the model.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elimination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method is also an iterative approach where we initially </a:t>
            </a:r>
            <a:r>
              <a:rPr lang="en-I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all features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after each iteration, we </a:t>
            </a:r>
            <a:r>
              <a:rPr lang="en-I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least significant feature.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stopping criterion is till no improvement in the performance of the model is observed after the feature is removed.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elimination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method uses </a:t>
            </a:r>
            <a:r>
              <a:rPr lang="en-IN" sz="2400" b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forward selection and backward elimination technique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to reach one unique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78" y="403025"/>
            <a:ext cx="1061405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E79B7-D7DA-373D-FB16-55FF287DF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1840" y="728184"/>
            <a:ext cx="9240636" cy="59570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D3D76-EC40-F8AA-18EE-86B9A5C2426A}"/>
              </a:ext>
            </a:extLst>
          </p:cNvPr>
          <p:cNvSpPr txBox="1"/>
          <p:nvPr/>
        </p:nvSpPr>
        <p:spPr>
          <a:xfrm>
            <a:off x="4155440" y="172720"/>
            <a:ext cx="41148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Over fitting , Under fitting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16D43-CA7E-A4AF-14CF-C8DD381EF3AD}"/>
              </a:ext>
            </a:extLst>
          </p:cNvPr>
          <p:cNvSpPr txBox="1"/>
          <p:nvPr/>
        </p:nvSpPr>
        <p:spPr>
          <a:xfrm>
            <a:off x="7559040" y="996295"/>
            <a:ext cx="4632960" cy="1938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under-fitted</a:t>
            </a:r>
            <a:r>
              <a:rPr lang="en-US" sz="2000" dirty="0"/>
              <a:t>,</a:t>
            </a:r>
          </a:p>
          <a:p>
            <a:endParaRPr lang="en-US" sz="2000" dirty="0"/>
          </a:p>
          <a:p>
            <a:r>
              <a:rPr lang="en-US" sz="2000" dirty="0"/>
              <a:t> it cannot identify the dominating trend in the data, resulting in training mistakes and poor model performance (testing error is high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A2831-3DA9-F63D-F074-436E838E54CD}"/>
              </a:ext>
            </a:extLst>
          </p:cNvPr>
          <p:cNvSpPr txBox="1"/>
          <p:nvPr/>
        </p:nvSpPr>
        <p:spPr>
          <a:xfrm>
            <a:off x="7711440" y="4196080"/>
            <a:ext cx="448056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Overfitting</a:t>
            </a:r>
            <a:r>
              <a:rPr lang="en-US" sz="2400" dirty="0"/>
              <a:t>:  </a:t>
            </a:r>
          </a:p>
          <a:p>
            <a:endParaRPr lang="en-US" sz="2400" dirty="0"/>
          </a:p>
          <a:p>
            <a:r>
              <a:rPr lang="en-US" sz="2400" dirty="0"/>
              <a:t>In Training the model shows good accuracy and in testing the model shows poor accuracy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13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1962BE-DE0A-4361-7F87-B83C09FC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018"/>
            <a:ext cx="7533322" cy="4228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8CAF9-E903-5281-6F59-4F2D1DC7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182" y="751461"/>
            <a:ext cx="3464698" cy="320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0E0B3-0F3E-06CB-7282-48F2C25E7C8E}"/>
              </a:ext>
            </a:extLst>
          </p:cNvPr>
          <p:cNvSpPr txBox="1"/>
          <p:nvPr/>
        </p:nvSpPr>
        <p:spPr>
          <a:xfrm>
            <a:off x="2245360" y="119822"/>
            <a:ext cx="522700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 Bias and low Bias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E514E-08B3-4AA4-C954-8239031A1568}"/>
              </a:ext>
            </a:extLst>
          </p:cNvPr>
          <p:cNvSpPr txBox="1"/>
          <p:nvPr/>
        </p:nvSpPr>
        <p:spPr>
          <a:xfrm>
            <a:off x="7213600" y="4639716"/>
            <a:ext cx="4978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The bias </a:t>
            </a:r>
            <a:r>
              <a:rPr lang="en-US" sz="2400" dirty="0">
                <a:solidFill>
                  <a:srgbClr val="FF0000"/>
                </a:solidFill>
              </a:rPr>
              <a:t>is known as the difference between </a:t>
            </a:r>
            <a:r>
              <a:rPr lang="en-US" sz="2400" dirty="0">
                <a:solidFill>
                  <a:srgbClr val="0000CC"/>
                </a:solidFill>
              </a:rPr>
              <a:t>the predicted values and actual values of ML model.</a:t>
            </a:r>
            <a:endParaRPr lang="en-IN" sz="24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58B84-4C93-B8C6-5DB7-6951E83FE91D}"/>
              </a:ext>
            </a:extLst>
          </p:cNvPr>
          <p:cNvSpPr txBox="1"/>
          <p:nvPr/>
        </p:nvSpPr>
        <p:spPr>
          <a:xfrm>
            <a:off x="1056640" y="5869630"/>
            <a:ext cx="410464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 Bias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Underfitting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2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1041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Feature selection</vt:lpstr>
      <vt:lpstr>Feature selection</vt:lpstr>
      <vt:lpstr>Why Feature Selection?</vt:lpstr>
      <vt:lpstr>Feature selection Methods</vt:lpstr>
      <vt:lpstr> Filter method techniques </vt:lpstr>
      <vt:lpstr>2. Wrapper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Jeny</dc:creator>
  <cp:lastModifiedBy>Rani Oomman Panicker [MAHE-MIT]</cp:lastModifiedBy>
  <cp:revision>35</cp:revision>
  <dcterms:created xsi:type="dcterms:W3CDTF">2023-12-27T10:05:43Z</dcterms:created>
  <dcterms:modified xsi:type="dcterms:W3CDTF">2024-01-12T06:08:37Z</dcterms:modified>
</cp:coreProperties>
</file>