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embeddedFontLst>
    <p:embeddedFont>
      <p:font typeface="Play" panose="020B0604020202020204" charset="0"/>
      <p:regular r:id="rId29"/>
      <p:bold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bf6411e3a1_1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g2bf6411e3a1_1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2bf6411e3a1_1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2bf6411e3a1_1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26abb6ee73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26abb6ee73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bf6411e3a1_1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g2bf6411e3a1_1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6abb6ee73f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6abb6ee73f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6abb6ee73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6abb6ee73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6abb6ee73f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6abb6ee73f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2bf6411e3a1_1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2bf6411e3a1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f6411e3a1_1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bf6411e3a1_1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bf6411e3a1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g2bf6411e3a1_1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bf6411e3a1_1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2bf6411e3a1_1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bf6411e3a1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g2bf6411e3a1_1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bf6411e3a1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g2bf6411e3a1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bf6411e3a1_1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g2bf6411e3a1_1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bf6411e3a1_1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6" name="Google Shape;216;g2bf6411e3a1_1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bf6411e3a1_1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g2bf6411e3a1_1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2bf6411e3a1_1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4" name="Google Shape;234;g2bf6411e3a1_1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2bf6411e3a1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1" name="Google Shape;241;g2bf6411e3a1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bf6411e3a1_1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2bf6411e3a1_1_1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bf6411e3a1_1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g2bf6411e3a1_1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6abb6ee73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6abb6ee73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bf6411e3a1_1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7" name="Google Shape;107;g2bf6411e3a1_1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bf6411e3a1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g2bf6411e3a1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bf6411e3a1_1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2bf6411e3a1_1_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bf6411e3a1_1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5" name="Google Shape;125;g2bf6411e3a1_1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bf6411e3a1_1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g2bf6411e3a1_1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13948-E002-A10D-3FCE-789E3C06CF39}"/>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5927E734-AFBD-6C28-8588-0FBB1B5046B4}"/>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0E5F32D-BD52-40A0-47D2-BFE0BD130E59}"/>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5" name="Footer Placeholder 4">
            <a:extLst>
              <a:ext uri="{FF2B5EF4-FFF2-40B4-BE49-F238E27FC236}">
                <a16:creationId xmlns:a16="http://schemas.microsoft.com/office/drawing/2014/main" id="{1D3B3141-BF03-C3B4-2142-BA9B8DCFCD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5D17E73-85DE-51B8-80C3-D98F348BA5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2978512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AF06-80B4-1528-8230-33D27E976C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B0FBF3-107D-03E2-94CF-77D537021D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F0D9B6-027E-7111-D1F6-84E4A5238A0D}"/>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5" name="Footer Placeholder 4">
            <a:extLst>
              <a:ext uri="{FF2B5EF4-FFF2-40B4-BE49-F238E27FC236}">
                <a16:creationId xmlns:a16="http://schemas.microsoft.com/office/drawing/2014/main" id="{FBE0F29D-AB72-A06F-2CDD-3D2EBC8EBC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44D39D-A6E7-290C-4911-73EF6EA5F2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91107916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540B1-277C-417D-AC2E-5DDF3C7FDE7D}"/>
              </a:ext>
            </a:extLst>
          </p:cNvPr>
          <p:cNvSpPr>
            <a:spLocks noGrp="1"/>
          </p:cNvSpPr>
          <p:nvPr>
            <p:ph type="title" orient="vert"/>
          </p:nvPr>
        </p:nvSpPr>
        <p:spPr>
          <a:xfrm>
            <a:off x="6543675" y="273844"/>
            <a:ext cx="1971675" cy="4358879"/>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C618EC-8D9C-2FB9-11E3-3DA887DEFCD1}"/>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9CF2D2-AA72-A0AD-25E3-5BD9F578D08A}"/>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5" name="Footer Placeholder 4">
            <a:extLst>
              <a:ext uri="{FF2B5EF4-FFF2-40B4-BE49-F238E27FC236}">
                <a16:creationId xmlns:a16="http://schemas.microsoft.com/office/drawing/2014/main" id="{97C41D28-4880-4A6D-FEB4-820472B54E9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D068EC-B342-7857-C981-44A492C875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460576102"/>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6ECCB-021A-E883-B867-E4F397BC96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18F8ED-ED94-72BD-8028-BE1E180FC9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FA7F33-9F3E-9ACB-94C0-CAA8FB692E71}"/>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C1C541DA-D3A1-C671-6841-625AAFDB31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8CF62F-F4EB-6380-50DE-A00BE356DD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8345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F3386-3E90-3E12-5D81-5AED9A02F896}"/>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CA2BDFA-403C-25DE-E469-758173FED016}"/>
              </a:ext>
            </a:extLst>
          </p:cNvPr>
          <p:cNvSpPr>
            <a:spLocks noGrp="1"/>
          </p:cNvSpPr>
          <p:nvPr>
            <p:ph type="body" idx="1"/>
          </p:nvPr>
        </p:nvSpPr>
        <p:spPr>
          <a:xfrm>
            <a:off x="623888" y="3442098"/>
            <a:ext cx="7886700" cy="1125140"/>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D0707B-28A4-7B30-66E1-451024E2ECE0}"/>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5" name="Footer Placeholder 4">
            <a:extLst>
              <a:ext uri="{FF2B5EF4-FFF2-40B4-BE49-F238E27FC236}">
                <a16:creationId xmlns:a16="http://schemas.microsoft.com/office/drawing/2014/main" id="{F037BF8E-CD2B-4F9A-D895-20B7C64D45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69E9D5-E647-94F4-D0F7-A1C70EC66FA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85473834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435DB-5A03-8A9C-F7D0-E7CCFF637A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55D805-6FB9-C8C9-B5FC-9761E410BD4E}"/>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81DCC0-BEF2-6998-6974-6B9BF9527145}"/>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3905BA1-D515-0811-304E-EF0433365D57}"/>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6" name="Footer Placeholder 5">
            <a:extLst>
              <a:ext uri="{FF2B5EF4-FFF2-40B4-BE49-F238E27FC236}">
                <a16:creationId xmlns:a16="http://schemas.microsoft.com/office/drawing/2014/main" id="{77252A53-615E-CAF5-ACE9-FA2CC3BFD0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A673AE-D8DA-9F08-03F3-802D0075C2A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7338393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573F2-0B20-5458-A1FD-F7F522C6FD81}"/>
              </a:ext>
            </a:extLst>
          </p:cNvPr>
          <p:cNvSpPr>
            <a:spLocks noGrp="1"/>
          </p:cNvSpPr>
          <p:nvPr>
            <p:ph type="title"/>
          </p:nvPr>
        </p:nvSpPr>
        <p:spPr>
          <a:xfrm>
            <a:off x="629841" y="273844"/>
            <a:ext cx="7886700" cy="994172"/>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6134CF-506B-B34B-410E-1DACF443C643}"/>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D2A0E-2360-DC19-B509-5A86D434C983}"/>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3004958-FD2C-78D9-940A-3BA612D3A32F}"/>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5DCB832D-57FD-411C-E225-E4372C69A3A5}"/>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CCB6ED9-1372-739E-C6EC-35B80B362790}"/>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F9DEDC59-1DDC-67BD-5AA9-B4A7A15C28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EE9A7C2-BF44-2649-DCD5-79E92600FC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26580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D70BE-B489-AA54-DC4C-A5219F6AD8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0EBB63D-4953-1042-78E6-F01ADB81223E}"/>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4" name="Footer Placeholder 3">
            <a:extLst>
              <a:ext uri="{FF2B5EF4-FFF2-40B4-BE49-F238E27FC236}">
                <a16:creationId xmlns:a16="http://schemas.microsoft.com/office/drawing/2014/main" id="{97EED014-6108-9C11-B50B-51239388D88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29957D6-9349-2D88-5886-A5E487099C7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96152382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BC0FD-28A3-6F6E-0822-FCE7843EEEAB}"/>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3" name="Footer Placeholder 2">
            <a:extLst>
              <a:ext uri="{FF2B5EF4-FFF2-40B4-BE49-F238E27FC236}">
                <a16:creationId xmlns:a16="http://schemas.microsoft.com/office/drawing/2014/main" id="{2E68DC59-9AAA-C5F4-F66A-A81AC99ABD1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C8E7A57-3F51-B4DB-BEF1-A8A75B2B68F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418206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716BC-4EB9-1835-FBA7-771795112334}"/>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2047B4-E419-5929-7551-65B81C763EF4}"/>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7CD67E3-7C3A-E45B-46D1-B176A239CE15}"/>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8FFD8D45-0DC4-E5DE-B844-60D0D73FE745}"/>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547415E-4600-382F-092F-0A8EEC4A6A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DF5870-2034-43F3-0765-485FD4EC07C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429457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EF793-114E-EA71-1E81-599A663DC17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B05750-0B96-2F32-9925-FD7D02F9249E}"/>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1483B881-1DF1-1309-D7B4-285CF04F282B}"/>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2FBA364F-992D-F6A1-2FC3-7885053B1252}"/>
              </a:ext>
            </a:extLst>
          </p:cNvPr>
          <p:cNvSpPr>
            <a:spLocks noGrp="1"/>
          </p:cNvSpPr>
          <p:nvPr>
            <p:ph type="dt" sz="half" idx="10"/>
          </p:nvPr>
        </p:nvSpPr>
        <p:spPr/>
        <p:txBody>
          <a:bodyPr/>
          <a:lstStyle/>
          <a:p>
            <a:fld id="{5D0EFA67-4F46-4569-BB75-D0B79A8BFDEB}" type="datetimeFigureOut">
              <a:rPr lang="en-IN" smtClean="0"/>
              <a:t>11-03-2024</a:t>
            </a:fld>
            <a:endParaRPr lang="en-IN"/>
          </a:p>
        </p:txBody>
      </p:sp>
      <p:sp>
        <p:nvSpPr>
          <p:cNvPr id="6" name="Footer Placeholder 5">
            <a:extLst>
              <a:ext uri="{FF2B5EF4-FFF2-40B4-BE49-F238E27FC236}">
                <a16:creationId xmlns:a16="http://schemas.microsoft.com/office/drawing/2014/main" id="{EF3E5C39-1DB3-F902-BFC3-135D35EF47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0264D68-FB4C-F7B7-EA84-3FDDFEAC4DE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34001100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6575D3-2F64-92D0-9157-8D29AA2A13DC}"/>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622076-8DA5-FFE6-1FDE-5A891E9D4246}"/>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D84EF5-9458-E511-971B-66E5ECABBB53}"/>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82000"/>
                  </a:schemeClr>
                </a:solidFill>
              </a:defRPr>
            </a:lvl1pPr>
          </a:lstStyle>
          <a:p>
            <a:fld id="{5D0EFA67-4F46-4569-BB75-D0B79A8BFDEB}" type="datetimeFigureOut">
              <a:rPr lang="en-IN" smtClean="0"/>
              <a:t>11-03-2024</a:t>
            </a:fld>
            <a:endParaRPr lang="en-IN"/>
          </a:p>
        </p:txBody>
      </p:sp>
      <p:sp>
        <p:nvSpPr>
          <p:cNvPr id="5" name="Footer Placeholder 4">
            <a:extLst>
              <a:ext uri="{FF2B5EF4-FFF2-40B4-BE49-F238E27FC236}">
                <a16:creationId xmlns:a16="http://schemas.microsoft.com/office/drawing/2014/main" id="{2D7666AB-FB3F-D028-C253-32E2DE15ED3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3577BD6-36E0-FC24-C274-A20895416CA6}"/>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82000"/>
                  </a:schemeClr>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688525882"/>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ctrTitle"/>
          </p:nvPr>
        </p:nvSpPr>
        <p:spPr>
          <a:xfrm>
            <a:off x="1117318" y="390991"/>
            <a:ext cx="7442100" cy="240030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chemeClr val="dk1"/>
              </a:buClr>
              <a:buSzPts val="4500"/>
              <a:buFont typeface="Play"/>
              <a:buNone/>
            </a:pPr>
            <a:r>
              <a:rPr lang="en-GB" sz="3700"/>
              <a:t>Advanced Machine Learning </a:t>
            </a:r>
            <a:br>
              <a:rPr lang="en-GB" sz="3700"/>
            </a:br>
            <a:r>
              <a:rPr lang="en-GB" sz="3700"/>
              <a:t>SDL Presentation</a:t>
            </a:r>
            <a:br>
              <a:rPr lang="en-GB" sz="3700"/>
            </a:br>
            <a:r>
              <a:rPr lang="en-GB" sz="3700" b="1" i="0">
                <a:solidFill>
                  <a:srgbClr val="1F1F1F"/>
                </a:solidFill>
                <a:latin typeface="Arial"/>
                <a:ea typeface="Arial"/>
                <a:cs typeface="Arial"/>
                <a:sym typeface="Arial"/>
              </a:rPr>
              <a:t>Artificial Neural Networks (ANNs)</a:t>
            </a:r>
            <a:endParaRPr sz="3700"/>
          </a:p>
        </p:txBody>
      </p:sp>
      <p:sp>
        <p:nvSpPr>
          <p:cNvPr id="86" name="Google Shape;86;p16"/>
          <p:cNvSpPr txBox="1">
            <a:spLocks noGrp="1"/>
          </p:cNvSpPr>
          <p:nvPr>
            <p:ph type="subTitle" idx="1"/>
          </p:nvPr>
        </p:nvSpPr>
        <p:spPr>
          <a:xfrm>
            <a:off x="756708" y="3012796"/>
            <a:ext cx="7859700" cy="140700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chemeClr val="dk1"/>
              </a:buClr>
              <a:buSzPts val="1800"/>
              <a:buNone/>
            </a:pPr>
            <a:r>
              <a:rPr lang="en-GB"/>
              <a:t>Presented by </a:t>
            </a:r>
            <a:endParaRPr/>
          </a:p>
          <a:p>
            <a:pPr marL="0" lvl="0" indent="0" algn="ctr" rtl="0">
              <a:lnSpc>
                <a:spcPct val="90000"/>
              </a:lnSpc>
              <a:spcBef>
                <a:spcPts val="800"/>
              </a:spcBef>
              <a:spcAft>
                <a:spcPts val="0"/>
              </a:spcAft>
              <a:buClr>
                <a:schemeClr val="dk1"/>
              </a:buClr>
              <a:buSzPts val="1800"/>
              <a:buNone/>
            </a:pPr>
            <a:r>
              <a:rPr lang="en-GB"/>
              <a:t>230913003 Pasupuleti Rohithsaidatta</a:t>
            </a:r>
            <a:endParaRPr/>
          </a:p>
          <a:p>
            <a:pPr marL="0" lvl="0" indent="0" algn="ctr" rtl="0">
              <a:lnSpc>
                <a:spcPct val="90000"/>
              </a:lnSpc>
              <a:spcBef>
                <a:spcPts val="800"/>
              </a:spcBef>
              <a:spcAft>
                <a:spcPts val="0"/>
              </a:spcAft>
              <a:buClr>
                <a:schemeClr val="dk1"/>
              </a:buClr>
              <a:buSzPts val="1800"/>
              <a:buNone/>
            </a:pPr>
            <a:r>
              <a:rPr lang="en-GB"/>
              <a:t>230913004 Amit Kumar</a:t>
            </a:r>
            <a:endParaRPr/>
          </a:p>
          <a:p>
            <a:pPr marL="0" lvl="0" indent="0" algn="ctr" rtl="0">
              <a:lnSpc>
                <a:spcPct val="90000"/>
              </a:lnSpc>
              <a:spcBef>
                <a:spcPts val="800"/>
              </a:spcBef>
              <a:spcAft>
                <a:spcPts val="0"/>
              </a:spcAft>
              <a:buClr>
                <a:schemeClr val="dk1"/>
              </a:buClr>
              <a:buSzPts val="1800"/>
              <a:buNone/>
            </a:pPr>
            <a:r>
              <a:rPr lang="en-GB"/>
              <a:t>230913006 Chinmaya D Kamath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Implementation</a:t>
            </a:r>
            <a:endParaRPr sz="3200"/>
          </a:p>
        </p:txBody>
      </p:sp>
      <p:sp>
        <p:nvSpPr>
          <p:cNvPr id="142" name="Google Shape;142;p25"/>
          <p:cNvSpPr txBox="1">
            <a:spLocks noGrp="1"/>
          </p:cNvSpPr>
          <p:nvPr>
            <p:ph idx="1"/>
          </p:nvPr>
        </p:nvSpPr>
        <p:spPr>
          <a:prstGeom prst="rect">
            <a:avLst/>
          </a:prstGeom>
          <a:noFill/>
          <a:ln>
            <a:noFill/>
          </a:ln>
        </p:spPr>
        <p:txBody>
          <a:bodyPr spcFirstLastPara="1" wrap="square" lIns="68575" tIns="34275" rIns="68575" bIns="34275" anchor="t" anchorCtr="0">
            <a:normAutofit fontScale="85000" lnSpcReduction="20000"/>
          </a:bodyPr>
          <a:lstStyle/>
          <a:p>
            <a:pPr marL="0" lvl="0" indent="0" algn="l" rtl="0">
              <a:lnSpc>
                <a:spcPct val="90000"/>
              </a:lnSpc>
              <a:spcBef>
                <a:spcPts val="0"/>
              </a:spcBef>
              <a:spcAft>
                <a:spcPts val="0"/>
              </a:spcAft>
              <a:buNone/>
            </a:pPr>
            <a:endParaRPr/>
          </a:p>
          <a:p>
            <a:pPr marL="0" lvl="0" indent="0" algn="l" rtl="0">
              <a:spcBef>
                <a:spcPts val="0"/>
              </a:spcBef>
              <a:spcAft>
                <a:spcPts val="0"/>
              </a:spcAft>
              <a:buNone/>
            </a:pPr>
            <a:r>
              <a:rPr lang="en-GB" sz="2000" b="1"/>
              <a:t>Build the single Layer Perceptron Model</a:t>
            </a:r>
            <a:endParaRPr sz="2000" b="1"/>
          </a:p>
          <a:p>
            <a:pPr marL="0" lvl="0" indent="0" algn="l" rtl="0">
              <a:spcBef>
                <a:spcPts val="1200"/>
              </a:spcBef>
              <a:spcAft>
                <a:spcPts val="0"/>
              </a:spcAft>
              <a:buNone/>
            </a:pPr>
            <a:endParaRPr sz="2000"/>
          </a:p>
          <a:p>
            <a:pPr marL="177800" lvl="0" indent="-164147" algn="l" rtl="0">
              <a:lnSpc>
                <a:spcPct val="90000"/>
              </a:lnSpc>
              <a:spcBef>
                <a:spcPts val="1200"/>
              </a:spcBef>
              <a:spcAft>
                <a:spcPts val="0"/>
              </a:spcAft>
              <a:buClr>
                <a:schemeClr val="dk1"/>
              </a:buClr>
              <a:buSzPct val="116666"/>
              <a:buChar char="●"/>
            </a:pPr>
            <a:r>
              <a:rPr lang="en-GB"/>
              <a:t>Initialize the weight and learning rate, Here we are considering the weight values number of input + 1. i.e +1 for bias.</a:t>
            </a:r>
            <a:endParaRPr/>
          </a:p>
          <a:p>
            <a:pPr marL="177800" lvl="0" indent="0" algn="l" rtl="0">
              <a:lnSpc>
                <a:spcPct val="90000"/>
              </a:lnSpc>
              <a:spcBef>
                <a:spcPts val="0"/>
              </a:spcBef>
              <a:spcAft>
                <a:spcPts val="0"/>
              </a:spcAft>
              <a:buNone/>
            </a:pPr>
            <a:endParaRPr/>
          </a:p>
          <a:p>
            <a:pPr marL="177800" lvl="0" indent="-164147" algn="l" rtl="0">
              <a:lnSpc>
                <a:spcPct val="90000"/>
              </a:lnSpc>
              <a:spcBef>
                <a:spcPts val="0"/>
              </a:spcBef>
              <a:spcAft>
                <a:spcPts val="0"/>
              </a:spcAft>
              <a:buClr>
                <a:schemeClr val="dk1"/>
              </a:buClr>
              <a:buSzPct val="116666"/>
              <a:buChar char="●"/>
            </a:pPr>
            <a:r>
              <a:rPr lang="en-GB"/>
              <a:t>Define the first linear layer Define the activation function. Here we are using the Heaviside Step function.</a:t>
            </a:r>
            <a:endParaRPr/>
          </a:p>
          <a:p>
            <a:pPr marL="177800" lvl="0" indent="0" algn="l" rtl="0">
              <a:lnSpc>
                <a:spcPct val="90000"/>
              </a:lnSpc>
              <a:spcBef>
                <a:spcPts val="0"/>
              </a:spcBef>
              <a:spcAft>
                <a:spcPts val="0"/>
              </a:spcAft>
              <a:buNone/>
            </a:pPr>
            <a:endParaRPr/>
          </a:p>
          <a:p>
            <a:pPr marL="177800" lvl="0" indent="-164147" algn="l" rtl="0">
              <a:lnSpc>
                <a:spcPct val="90000"/>
              </a:lnSpc>
              <a:spcBef>
                <a:spcPts val="0"/>
              </a:spcBef>
              <a:spcAft>
                <a:spcPts val="0"/>
              </a:spcAft>
              <a:buClr>
                <a:schemeClr val="dk1"/>
              </a:buClr>
              <a:buSzPct val="116666"/>
              <a:buChar char="●"/>
            </a:pPr>
            <a:r>
              <a:rPr lang="en-GB"/>
              <a:t>Define the Prediction.</a:t>
            </a:r>
            <a:endParaRPr/>
          </a:p>
          <a:p>
            <a:pPr marL="177800" lvl="0" indent="0" algn="l" rtl="0">
              <a:lnSpc>
                <a:spcPct val="90000"/>
              </a:lnSpc>
              <a:spcBef>
                <a:spcPts val="0"/>
              </a:spcBef>
              <a:spcAft>
                <a:spcPts val="0"/>
              </a:spcAft>
              <a:buNone/>
            </a:pPr>
            <a:endParaRPr/>
          </a:p>
          <a:p>
            <a:pPr marL="177800" lvl="0" indent="-164147" algn="l" rtl="0">
              <a:lnSpc>
                <a:spcPct val="90000"/>
              </a:lnSpc>
              <a:spcBef>
                <a:spcPts val="0"/>
              </a:spcBef>
              <a:spcAft>
                <a:spcPts val="0"/>
              </a:spcAft>
              <a:buClr>
                <a:schemeClr val="dk1"/>
              </a:buClr>
              <a:buSzPct val="116666"/>
              <a:buChar char="●"/>
            </a:pPr>
            <a:r>
              <a:rPr lang="en-GB"/>
              <a:t>Define the loss function.</a:t>
            </a:r>
            <a:endParaRPr/>
          </a:p>
          <a:p>
            <a:pPr marL="177800" lvl="0" indent="0" algn="l" rtl="0">
              <a:lnSpc>
                <a:spcPct val="90000"/>
              </a:lnSpc>
              <a:spcBef>
                <a:spcPts val="0"/>
              </a:spcBef>
              <a:spcAft>
                <a:spcPts val="0"/>
              </a:spcAft>
              <a:buNone/>
            </a:pPr>
            <a:endParaRPr/>
          </a:p>
          <a:p>
            <a:pPr marL="177800" lvl="0" indent="-164147" algn="l" rtl="0">
              <a:lnSpc>
                <a:spcPct val="90000"/>
              </a:lnSpc>
              <a:spcBef>
                <a:spcPts val="0"/>
              </a:spcBef>
              <a:spcAft>
                <a:spcPts val="0"/>
              </a:spcAft>
              <a:buClr>
                <a:schemeClr val="dk1"/>
              </a:buClr>
              <a:buSzPct val="116666"/>
              <a:buChar char="●"/>
            </a:pPr>
            <a:r>
              <a:rPr lang="en-GB"/>
              <a:t>Define training, in which weight and bias are updated accordingly.define fitting the model.</a:t>
            </a:r>
            <a:endParaRPr/>
          </a:p>
          <a:p>
            <a:pPr marL="177800" lvl="0" indent="-50800" algn="l" rtl="0">
              <a:lnSpc>
                <a:spcPct val="90000"/>
              </a:lnSpc>
              <a:spcBef>
                <a:spcPts val="800"/>
              </a:spcBef>
              <a:spcAft>
                <a:spcPts val="1200"/>
              </a:spcAft>
              <a:buClr>
                <a:schemeClr val="dk1"/>
              </a:buClr>
              <a:buSzPct val="116666"/>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Clr>
                <a:schemeClr val="dk1"/>
              </a:buClr>
              <a:buSzPct val="90410"/>
              <a:buFont typeface="Play"/>
              <a:buNone/>
            </a:pPr>
            <a:r>
              <a:rPr lang="en-GB" sz="3650"/>
              <a:t>Implementation</a:t>
            </a:r>
            <a:endParaRPr sz="3650"/>
          </a:p>
          <a:p>
            <a:pPr marL="0" lvl="0" indent="0" algn="l" rtl="0">
              <a:spcBef>
                <a:spcPts val="0"/>
              </a:spcBef>
              <a:spcAft>
                <a:spcPts val="0"/>
              </a:spcAft>
              <a:buNone/>
            </a:pPr>
            <a:endParaRPr/>
          </a:p>
        </p:txBody>
      </p:sp>
      <p:sp>
        <p:nvSpPr>
          <p:cNvPr id="148" name="Google Shape;148;p26"/>
          <p:cNvSpPr txBox="1">
            <a:spLocks noGrp="1"/>
          </p:cNvSpPr>
          <p:nvPr>
            <p:ph idx="1"/>
          </p:nvPr>
        </p:nvSpPr>
        <p:spPr>
          <a:xfrm>
            <a:off x="628650" y="1118050"/>
            <a:ext cx="7886700" cy="3514500"/>
          </a:xfrm>
          <a:prstGeom prst="rect">
            <a:avLst/>
          </a:prstGeom>
        </p:spPr>
        <p:txBody>
          <a:bodyPr spcFirstLastPara="1" wrap="square" lIns="68575" tIns="34275" rIns="68575" bIns="34275" anchor="t" anchorCtr="0">
            <a:normAutofit fontScale="47500" lnSpcReduction="20000"/>
          </a:bodyPr>
          <a:lstStyle/>
          <a:p>
            <a:pPr marL="0" lvl="0" indent="0" algn="l" rtl="0">
              <a:spcBef>
                <a:spcPts val="800"/>
              </a:spcBef>
              <a:spcAft>
                <a:spcPts val="0"/>
              </a:spcAft>
              <a:buNone/>
            </a:pPr>
            <a:endParaRPr/>
          </a:p>
          <a:p>
            <a:pPr marL="177800" lvl="0" indent="0" algn="l" rtl="0">
              <a:spcBef>
                <a:spcPts val="1200"/>
              </a:spcBef>
              <a:spcAft>
                <a:spcPts val="0"/>
              </a:spcAft>
              <a:buNone/>
            </a:pPr>
            <a:r>
              <a:rPr lang="en-GB" sz="4250" b="1"/>
              <a:t>Apply the above-defined model for binary classification of the Breast </a:t>
            </a:r>
            <a:endParaRPr sz="4250" b="1"/>
          </a:p>
          <a:p>
            <a:pPr marL="177800" lvl="0" indent="0" algn="l" rtl="0">
              <a:spcBef>
                <a:spcPts val="1200"/>
              </a:spcBef>
              <a:spcAft>
                <a:spcPts val="0"/>
              </a:spcAft>
              <a:buNone/>
            </a:pPr>
            <a:r>
              <a:rPr lang="en-GB" sz="4250" b="1"/>
              <a:t>Cancer Dataset</a:t>
            </a:r>
            <a:endParaRPr sz="4250" b="1"/>
          </a:p>
          <a:p>
            <a:pPr marL="457200" lvl="0" indent="-280329" algn="l" rtl="0">
              <a:lnSpc>
                <a:spcPct val="115000"/>
              </a:lnSpc>
              <a:spcBef>
                <a:spcPts val="1200"/>
              </a:spcBef>
              <a:spcAft>
                <a:spcPts val="0"/>
              </a:spcAft>
              <a:buSzPct val="100000"/>
              <a:buChar char="●"/>
            </a:pPr>
            <a:r>
              <a:rPr lang="en-GB" sz="3666"/>
              <a:t>import the necessary libraries</a:t>
            </a:r>
            <a:endParaRPr sz="3666"/>
          </a:p>
          <a:p>
            <a:pPr marL="457200" lvl="0" indent="-280329" algn="l" rtl="0">
              <a:lnSpc>
                <a:spcPct val="115000"/>
              </a:lnSpc>
              <a:spcBef>
                <a:spcPts val="0"/>
              </a:spcBef>
              <a:spcAft>
                <a:spcPts val="0"/>
              </a:spcAft>
              <a:buSzPct val="100000"/>
              <a:buChar char="●"/>
            </a:pPr>
            <a:r>
              <a:rPr lang="en-GB" sz="3666"/>
              <a:t>Load the dataset</a:t>
            </a:r>
            <a:endParaRPr sz="3666"/>
          </a:p>
          <a:p>
            <a:pPr marL="457200" lvl="0" indent="-280329" algn="l" rtl="0">
              <a:lnSpc>
                <a:spcPct val="115000"/>
              </a:lnSpc>
              <a:spcBef>
                <a:spcPts val="0"/>
              </a:spcBef>
              <a:spcAft>
                <a:spcPts val="0"/>
              </a:spcAft>
              <a:buSzPct val="100000"/>
              <a:buChar char="●"/>
            </a:pPr>
            <a:r>
              <a:rPr lang="en-GB" sz="3666"/>
              <a:t>Assign the input features to x</a:t>
            </a:r>
            <a:endParaRPr sz="3666"/>
          </a:p>
          <a:p>
            <a:pPr marL="457200" lvl="0" indent="-280329" algn="l" rtl="0">
              <a:lnSpc>
                <a:spcPct val="115000"/>
              </a:lnSpc>
              <a:spcBef>
                <a:spcPts val="0"/>
              </a:spcBef>
              <a:spcAft>
                <a:spcPts val="0"/>
              </a:spcAft>
              <a:buSzPct val="100000"/>
              <a:buChar char="●"/>
            </a:pPr>
            <a:r>
              <a:rPr lang="en-GB" sz="3666"/>
              <a:t>Assign the target features to y</a:t>
            </a:r>
            <a:endParaRPr sz="3666"/>
          </a:p>
          <a:p>
            <a:pPr marL="457200" lvl="0" indent="-280329" algn="l" rtl="0">
              <a:lnSpc>
                <a:spcPct val="115000"/>
              </a:lnSpc>
              <a:spcBef>
                <a:spcPts val="0"/>
              </a:spcBef>
              <a:spcAft>
                <a:spcPts val="0"/>
              </a:spcAft>
              <a:buSzPct val="100000"/>
              <a:buChar char="●"/>
            </a:pPr>
            <a:r>
              <a:rPr lang="en-GB" sz="3666"/>
              <a:t>Initialize the Perceptron with the appropriate number of inputs</a:t>
            </a:r>
            <a:endParaRPr sz="3666"/>
          </a:p>
          <a:p>
            <a:pPr marL="457200" lvl="0" indent="-280329" algn="l" rtl="0">
              <a:lnSpc>
                <a:spcPct val="115000"/>
              </a:lnSpc>
              <a:spcBef>
                <a:spcPts val="0"/>
              </a:spcBef>
              <a:spcAft>
                <a:spcPts val="0"/>
              </a:spcAft>
              <a:buSzPct val="100000"/>
              <a:buChar char="●"/>
            </a:pPr>
            <a:r>
              <a:rPr lang="en-GB" sz="3666"/>
              <a:t>Train the model</a:t>
            </a:r>
            <a:endParaRPr sz="3666"/>
          </a:p>
          <a:p>
            <a:pPr marL="457200" lvl="0" indent="-280329" algn="l" rtl="0">
              <a:lnSpc>
                <a:spcPct val="115000"/>
              </a:lnSpc>
              <a:spcBef>
                <a:spcPts val="0"/>
              </a:spcBef>
              <a:spcAft>
                <a:spcPts val="0"/>
              </a:spcAft>
              <a:buSzPct val="100000"/>
              <a:buChar char="●"/>
            </a:pPr>
            <a:r>
              <a:rPr lang="en-GB" sz="3666"/>
              <a:t>Predict from the test dataset</a:t>
            </a:r>
            <a:endParaRPr sz="3666"/>
          </a:p>
          <a:p>
            <a:pPr marL="457200" lvl="0" indent="-280329" algn="l" rtl="0">
              <a:lnSpc>
                <a:spcPct val="115000"/>
              </a:lnSpc>
              <a:spcBef>
                <a:spcPts val="0"/>
              </a:spcBef>
              <a:spcAft>
                <a:spcPts val="0"/>
              </a:spcAft>
              <a:buSzPct val="100000"/>
              <a:buChar char="●"/>
            </a:pPr>
            <a:r>
              <a:rPr lang="en-GB" sz="3666"/>
              <a:t>Find the accuracy of the model</a:t>
            </a:r>
            <a:endParaRPr sz="3666"/>
          </a:p>
          <a:p>
            <a:pPr marL="177800" lvl="0" indent="92199" algn="l" rtl="0">
              <a:spcBef>
                <a:spcPts val="1200"/>
              </a:spcBef>
              <a:spcAft>
                <a:spcPts val="0"/>
              </a:spcAft>
              <a:buNone/>
            </a:pPr>
            <a:endParaRPr sz="2700"/>
          </a:p>
          <a:p>
            <a:pPr marL="177800" lvl="0" indent="-50800" algn="l" rtl="0">
              <a:spcBef>
                <a:spcPts val="1200"/>
              </a:spcBef>
              <a:spcAft>
                <a:spcPts val="0"/>
              </a:spcAft>
              <a:buNone/>
            </a:pPr>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65220" y="343882"/>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sz="3250"/>
              <a:t>Characteristics of the Perceptron Model</a:t>
            </a:r>
            <a:endParaRPr sz="3250"/>
          </a:p>
        </p:txBody>
      </p:sp>
      <p:sp>
        <p:nvSpPr>
          <p:cNvPr id="154" name="Google Shape;154;p27"/>
          <p:cNvSpPr txBox="1">
            <a:spLocks noGrp="1"/>
          </p:cNvSpPr>
          <p:nvPr>
            <p:ph idx="1"/>
          </p:nvPr>
        </p:nvSpPr>
        <p:spPr>
          <a:xfrm>
            <a:off x="136120" y="1338046"/>
            <a:ext cx="8928909"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GB"/>
              <a:t>The following are the characteristics of a Perceptron Model:</a:t>
            </a:r>
            <a:endParaRPr/>
          </a:p>
          <a:p>
            <a:pPr marL="0" lvl="0" indent="0" algn="l" rtl="0">
              <a:lnSpc>
                <a:spcPct val="90000"/>
              </a:lnSpc>
              <a:spcBef>
                <a:spcPts val="800"/>
              </a:spcBef>
              <a:spcAft>
                <a:spcPts val="0"/>
              </a:spcAft>
              <a:buClr>
                <a:schemeClr val="dk1"/>
              </a:buClr>
              <a:buSzPts val="2100"/>
              <a:buNone/>
            </a:pPr>
            <a:endParaRPr/>
          </a:p>
          <a:p>
            <a:pPr marL="177800" lvl="0" indent="-196850" algn="l" rtl="0">
              <a:lnSpc>
                <a:spcPct val="90000"/>
              </a:lnSpc>
              <a:spcBef>
                <a:spcPts val="800"/>
              </a:spcBef>
              <a:spcAft>
                <a:spcPts val="0"/>
              </a:spcAft>
              <a:buClr>
                <a:schemeClr val="dk1"/>
              </a:buClr>
              <a:buSzPts val="2100"/>
              <a:buChar char="●"/>
            </a:pPr>
            <a:r>
              <a:rPr lang="en-GB"/>
              <a:t>It is a machine learning algorithm that uses supervised learning of binary classifiers.</a:t>
            </a:r>
            <a:endParaRPr/>
          </a:p>
          <a:p>
            <a:pPr marL="177800" lvl="0" indent="0" algn="l" rtl="0">
              <a:lnSpc>
                <a:spcPct val="90000"/>
              </a:lnSpc>
              <a:spcBef>
                <a:spcPts val="800"/>
              </a:spcBef>
              <a:spcAft>
                <a:spcPts val="0"/>
              </a:spcAft>
              <a:buNone/>
            </a:pPr>
            <a:endParaRPr/>
          </a:p>
          <a:p>
            <a:pPr marL="177800" lvl="0" indent="-196850" algn="l" rtl="0">
              <a:lnSpc>
                <a:spcPct val="90000"/>
              </a:lnSpc>
              <a:spcBef>
                <a:spcPts val="800"/>
              </a:spcBef>
              <a:spcAft>
                <a:spcPts val="0"/>
              </a:spcAft>
              <a:buClr>
                <a:schemeClr val="dk1"/>
              </a:buClr>
              <a:buSzPts val="2100"/>
              <a:buChar char="●"/>
            </a:pPr>
            <a:r>
              <a:rPr lang="en-GB"/>
              <a:t>In Perceptron, the weight coefficient is automatically learned. Initially, weights are multiplied with input features, and then the decision is made whether the neuron is fired or not.</a:t>
            </a:r>
            <a:endParaRPr/>
          </a:p>
          <a:p>
            <a:pPr marL="177800" lvl="0" indent="0" algn="l" rtl="0">
              <a:lnSpc>
                <a:spcPct val="90000"/>
              </a:lnSpc>
              <a:spcBef>
                <a:spcPts val="800"/>
              </a:spcBef>
              <a:spcAft>
                <a:spcPts val="120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8"/>
          <p:cNvSpPr txBox="1">
            <a:spLocks noGrp="1"/>
          </p:cNvSpPr>
          <p:nvPr>
            <p:ph type="title"/>
          </p:nvPr>
        </p:nvSpPr>
        <p:spPr>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endParaRPr/>
          </a:p>
          <a:p>
            <a:pPr marL="0" lvl="0" indent="0" algn="l" rtl="0">
              <a:spcBef>
                <a:spcPts val="0"/>
              </a:spcBef>
              <a:spcAft>
                <a:spcPts val="0"/>
              </a:spcAft>
              <a:buClr>
                <a:schemeClr val="dk1"/>
              </a:buClr>
              <a:buSzPct val="90410"/>
              <a:buFont typeface="Play"/>
              <a:buNone/>
            </a:pPr>
            <a:r>
              <a:rPr lang="en-GB" sz="3650"/>
              <a:t>Characteristics of the Perceptron Model</a:t>
            </a:r>
            <a:endParaRPr sz="3650"/>
          </a:p>
          <a:p>
            <a:pPr marL="0" lvl="0" indent="0" algn="l" rtl="0">
              <a:spcBef>
                <a:spcPts val="0"/>
              </a:spcBef>
              <a:spcAft>
                <a:spcPts val="0"/>
              </a:spcAft>
              <a:buNone/>
            </a:pPr>
            <a:endParaRPr/>
          </a:p>
        </p:txBody>
      </p:sp>
      <p:sp>
        <p:nvSpPr>
          <p:cNvPr id="160" name="Google Shape;160;p28"/>
          <p:cNvSpPr txBox="1">
            <a:spLocks noGrp="1"/>
          </p:cNvSpPr>
          <p:nvPr>
            <p:ph idx="1"/>
          </p:nvPr>
        </p:nvSpPr>
        <p:spPr>
          <a:prstGeom prst="rect">
            <a:avLst/>
          </a:prstGeom>
        </p:spPr>
        <p:txBody>
          <a:bodyPr spcFirstLastPara="1" wrap="square" lIns="68575" tIns="34275" rIns="68575" bIns="34275" anchor="t" anchorCtr="0">
            <a:normAutofit fontScale="92500" lnSpcReduction="10000"/>
          </a:bodyPr>
          <a:lstStyle/>
          <a:p>
            <a:pPr marL="457200" lvl="0" indent="-317500" algn="l" rtl="0">
              <a:lnSpc>
                <a:spcPct val="115000"/>
              </a:lnSpc>
              <a:spcBef>
                <a:spcPts val="800"/>
              </a:spcBef>
              <a:spcAft>
                <a:spcPts val="0"/>
              </a:spcAft>
              <a:buSzPts val="1400"/>
              <a:buChar char="●"/>
            </a:pPr>
            <a:r>
              <a:rPr lang="en-GB"/>
              <a:t>The activation function applies a step rule to check whether the function is more significant than zero. </a:t>
            </a:r>
            <a:endParaRPr/>
          </a:p>
          <a:p>
            <a:pPr marL="457200" lvl="0" indent="0" algn="l" rtl="0">
              <a:lnSpc>
                <a:spcPct val="115000"/>
              </a:lnSpc>
              <a:spcBef>
                <a:spcPts val="1200"/>
              </a:spcBef>
              <a:spcAft>
                <a:spcPts val="0"/>
              </a:spcAft>
              <a:buNone/>
            </a:pPr>
            <a:endParaRPr/>
          </a:p>
          <a:p>
            <a:pPr marL="457200" lvl="0" indent="-317500" algn="l" rtl="0">
              <a:lnSpc>
                <a:spcPct val="115000"/>
              </a:lnSpc>
              <a:spcBef>
                <a:spcPts val="1200"/>
              </a:spcBef>
              <a:spcAft>
                <a:spcPts val="0"/>
              </a:spcAft>
              <a:buSzPts val="1400"/>
              <a:buChar char="●"/>
            </a:pPr>
            <a:r>
              <a:rPr lang="en-GB"/>
              <a:t>The linear decision boundary is drawn, enabling the distinction between the two linearly separable classes +1 and -1.</a:t>
            </a:r>
            <a:endParaRPr/>
          </a:p>
          <a:p>
            <a:pPr marL="457200" lvl="0" indent="0" algn="l" rtl="0">
              <a:lnSpc>
                <a:spcPct val="115000"/>
              </a:lnSpc>
              <a:spcBef>
                <a:spcPts val="1200"/>
              </a:spcBef>
              <a:spcAft>
                <a:spcPts val="0"/>
              </a:spcAft>
              <a:buNone/>
            </a:pPr>
            <a:endParaRPr/>
          </a:p>
          <a:p>
            <a:pPr marL="457200" lvl="0" indent="-317500" algn="l" rtl="0">
              <a:lnSpc>
                <a:spcPct val="115000"/>
              </a:lnSpc>
              <a:spcBef>
                <a:spcPts val="1200"/>
              </a:spcBef>
              <a:spcAft>
                <a:spcPts val="0"/>
              </a:spcAft>
              <a:buSzPts val="1400"/>
              <a:buChar char="●"/>
            </a:pPr>
            <a:r>
              <a:rPr lang="en-GB"/>
              <a:t>If the added sum of all input values is more than the threshold value, it must have an output signal; otherwise, no output will be shown.</a:t>
            </a:r>
            <a:endParaRPr/>
          </a:p>
          <a:p>
            <a:pPr marL="0" lvl="0" indent="0" algn="l" rtl="0">
              <a:spcBef>
                <a:spcPts val="120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9"/>
          <p:cNvSpPr txBox="1">
            <a:spLocks noGrp="1"/>
          </p:cNvSpPr>
          <p:nvPr>
            <p:ph type="title"/>
          </p:nvPr>
        </p:nvSpPr>
        <p:spPr>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GB"/>
              <a:t>Advantages and Disadvantages</a:t>
            </a:r>
            <a:endParaRPr/>
          </a:p>
        </p:txBody>
      </p:sp>
      <p:sp>
        <p:nvSpPr>
          <p:cNvPr id="166" name="Google Shape;166;p29"/>
          <p:cNvSpPr txBox="1">
            <a:spLocks noGrp="1"/>
          </p:cNvSpPr>
          <p:nvPr>
            <p:ph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GB"/>
              <a:t>Advantages:</a:t>
            </a:r>
            <a:endParaRPr/>
          </a:p>
          <a:p>
            <a:pPr marL="457200" lvl="0" indent="-302559" algn="l" rtl="0">
              <a:lnSpc>
                <a:spcPct val="115000"/>
              </a:lnSpc>
              <a:spcBef>
                <a:spcPts val="1200"/>
              </a:spcBef>
              <a:spcAft>
                <a:spcPts val="0"/>
              </a:spcAft>
              <a:buSzPts val="1165"/>
              <a:buChar char="●"/>
            </a:pPr>
            <a:r>
              <a:rPr lang="en-GB" sz="1864"/>
              <a:t>A multi-layered perceptron model can solve complex non-linear problems.</a:t>
            </a:r>
            <a:endParaRPr sz="1864"/>
          </a:p>
          <a:p>
            <a:pPr marL="457200" lvl="0" indent="-302559" algn="l" rtl="0">
              <a:lnSpc>
                <a:spcPct val="115000"/>
              </a:lnSpc>
              <a:spcBef>
                <a:spcPts val="0"/>
              </a:spcBef>
              <a:spcAft>
                <a:spcPts val="0"/>
              </a:spcAft>
              <a:buSzPts val="1165"/>
              <a:buChar char="●"/>
            </a:pPr>
            <a:r>
              <a:rPr lang="en-GB" sz="1864"/>
              <a:t>It works well with both small and large input data.</a:t>
            </a:r>
            <a:endParaRPr sz="1864"/>
          </a:p>
          <a:p>
            <a:pPr marL="457200" lvl="0" indent="-302559" algn="l" rtl="0">
              <a:lnSpc>
                <a:spcPct val="115000"/>
              </a:lnSpc>
              <a:spcBef>
                <a:spcPts val="0"/>
              </a:spcBef>
              <a:spcAft>
                <a:spcPts val="0"/>
              </a:spcAft>
              <a:buSzPts val="1165"/>
              <a:buChar char="●"/>
            </a:pPr>
            <a:r>
              <a:rPr lang="en-GB" sz="1864"/>
              <a:t>Helps us to obtain quick predictions after the training.</a:t>
            </a:r>
            <a:endParaRPr sz="1864"/>
          </a:p>
          <a:p>
            <a:pPr marL="457200" lvl="0" indent="-302559" algn="l" rtl="0">
              <a:lnSpc>
                <a:spcPct val="115000"/>
              </a:lnSpc>
              <a:spcBef>
                <a:spcPts val="0"/>
              </a:spcBef>
              <a:spcAft>
                <a:spcPts val="0"/>
              </a:spcAft>
              <a:buSzPts val="1165"/>
              <a:buChar char="●"/>
            </a:pPr>
            <a:r>
              <a:rPr lang="en-GB" sz="1864"/>
              <a:t>Helps us obtain the same accuracy ratio with big and small data.</a:t>
            </a:r>
            <a:endParaRPr sz="1864"/>
          </a:p>
          <a:p>
            <a:pPr marL="0" lvl="0" indent="0" algn="l" rtl="0">
              <a:spcBef>
                <a:spcPts val="1200"/>
              </a:spcBef>
              <a:spcAft>
                <a:spcPts val="0"/>
              </a:spcAft>
              <a:buClr>
                <a:schemeClr val="dk1"/>
              </a:buClr>
              <a:buSzPts val="1100"/>
              <a:buFont typeface="Arial"/>
              <a:buNone/>
            </a:pPr>
            <a:endParaRPr/>
          </a:p>
          <a:p>
            <a:pPr marL="0" lvl="0" indent="0" algn="l" rtl="0">
              <a:spcBef>
                <a:spcPts val="120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30"/>
          <p:cNvSpPr txBox="1">
            <a:spLocks noGrp="1"/>
          </p:cNvSpPr>
          <p:nvPr>
            <p:ph type="title"/>
          </p:nvPr>
        </p:nvSpPr>
        <p:spPr>
          <a:prstGeom prst="rect">
            <a:avLst/>
          </a:prstGeom>
        </p:spPr>
        <p:txBody>
          <a:bodyPr spcFirstLastPara="1" wrap="square" lIns="68575" tIns="34275" rIns="68575" bIns="34275" anchor="ctr" anchorCtr="0">
            <a:noAutofit/>
          </a:bodyPr>
          <a:lstStyle/>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Advantages and Disadvantages</a:t>
            </a:r>
            <a:endParaRPr/>
          </a:p>
          <a:p>
            <a:pPr marL="0" lvl="0" indent="0" algn="l" rtl="0">
              <a:spcBef>
                <a:spcPts val="0"/>
              </a:spcBef>
              <a:spcAft>
                <a:spcPts val="0"/>
              </a:spcAft>
              <a:buNone/>
            </a:pPr>
            <a:endParaRPr/>
          </a:p>
        </p:txBody>
      </p:sp>
      <p:sp>
        <p:nvSpPr>
          <p:cNvPr id="172" name="Google Shape;172;p30"/>
          <p:cNvSpPr txBox="1">
            <a:spLocks noGrp="1"/>
          </p:cNvSpPr>
          <p:nvPr>
            <p:ph idx="1"/>
          </p:nvPr>
        </p:nvSpPr>
        <p:spPr>
          <a:prstGeom prst="rect">
            <a:avLst/>
          </a:prstGeom>
        </p:spPr>
        <p:txBody>
          <a:bodyPr spcFirstLastPara="1" wrap="square" lIns="68575" tIns="34275" rIns="68575" bIns="34275" anchor="t" anchorCtr="0">
            <a:normAutofit/>
          </a:bodyPr>
          <a:lstStyle/>
          <a:p>
            <a:pPr marL="0" lvl="0" indent="0" algn="l" rtl="0">
              <a:spcBef>
                <a:spcPts val="800"/>
              </a:spcBef>
              <a:spcAft>
                <a:spcPts val="0"/>
              </a:spcAft>
              <a:buClr>
                <a:schemeClr val="dk1"/>
              </a:buClr>
              <a:buSzPts val="1100"/>
              <a:buFont typeface="Arial"/>
              <a:buNone/>
            </a:pPr>
            <a:r>
              <a:rPr lang="en-GB"/>
              <a:t>Disadvantages:</a:t>
            </a:r>
            <a:endParaRPr/>
          </a:p>
          <a:p>
            <a:pPr marL="457200" lvl="0" indent="-317500" algn="l" rtl="0">
              <a:lnSpc>
                <a:spcPct val="115000"/>
              </a:lnSpc>
              <a:spcBef>
                <a:spcPts val="1200"/>
              </a:spcBef>
              <a:spcAft>
                <a:spcPts val="0"/>
              </a:spcAft>
              <a:buSzPts val="1400"/>
              <a:buChar char="●"/>
            </a:pPr>
            <a:r>
              <a:rPr lang="en-GB"/>
              <a:t>In multi-layered perceptron model, computations are time-consuming and complex.</a:t>
            </a:r>
            <a:endParaRPr/>
          </a:p>
          <a:p>
            <a:pPr marL="457200" lvl="0" indent="-317500" algn="l" rtl="0">
              <a:lnSpc>
                <a:spcPct val="115000"/>
              </a:lnSpc>
              <a:spcBef>
                <a:spcPts val="0"/>
              </a:spcBef>
              <a:spcAft>
                <a:spcPts val="0"/>
              </a:spcAft>
              <a:buSzPts val="1400"/>
              <a:buChar char="●"/>
            </a:pPr>
            <a:r>
              <a:rPr lang="en-GB"/>
              <a:t>It is tough to predict how much the dependent variable affects each independent variable.</a:t>
            </a:r>
            <a:endParaRPr/>
          </a:p>
          <a:p>
            <a:pPr marL="457200" lvl="0" indent="-317500" algn="l" rtl="0">
              <a:lnSpc>
                <a:spcPct val="115000"/>
              </a:lnSpc>
              <a:spcBef>
                <a:spcPts val="0"/>
              </a:spcBef>
              <a:spcAft>
                <a:spcPts val="0"/>
              </a:spcAft>
              <a:buSzPts val="1400"/>
              <a:buChar char="●"/>
            </a:pPr>
            <a:r>
              <a:rPr lang="en-GB"/>
              <a:t>The model functioning depends on the quality of training.</a:t>
            </a:r>
            <a:endParaRPr/>
          </a:p>
          <a:p>
            <a:pPr marL="0" lvl="0" indent="0" algn="l" rtl="0">
              <a:spcBef>
                <a:spcPts val="1200"/>
              </a:spcBef>
              <a:spcAft>
                <a:spcPts val="120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31"/>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Limitation of Perceptron Model </a:t>
            </a:r>
            <a:endParaRPr/>
          </a:p>
        </p:txBody>
      </p:sp>
      <p:sp>
        <p:nvSpPr>
          <p:cNvPr id="178" name="Google Shape;178;p31"/>
          <p:cNvSpPr txBox="1">
            <a:spLocks noGrp="1"/>
          </p:cNvSpPr>
          <p:nvPr>
            <p:ph idx="1"/>
          </p:nvPr>
        </p:nvSpPr>
        <p:spPr>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chemeClr val="dk1"/>
              </a:buClr>
              <a:buSzPts val="2100"/>
              <a:buNone/>
            </a:pPr>
            <a:r>
              <a:rPr lang="en-GB"/>
              <a:t>The following are the limitation of a Perceptron model:</a:t>
            </a:r>
            <a:endParaRPr/>
          </a:p>
          <a:p>
            <a:pPr marL="0" lvl="0" indent="0" algn="l" rtl="0">
              <a:lnSpc>
                <a:spcPct val="90000"/>
              </a:lnSpc>
              <a:spcBef>
                <a:spcPts val="800"/>
              </a:spcBef>
              <a:spcAft>
                <a:spcPts val="0"/>
              </a:spcAft>
              <a:buClr>
                <a:schemeClr val="dk1"/>
              </a:buClr>
              <a:buSzPts val="2100"/>
              <a:buNone/>
            </a:pPr>
            <a:endParaRPr/>
          </a:p>
          <a:p>
            <a:pPr marL="177800" lvl="0" indent="-171450" algn="l" rtl="0">
              <a:lnSpc>
                <a:spcPct val="90000"/>
              </a:lnSpc>
              <a:spcBef>
                <a:spcPts val="800"/>
              </a:spcBef>
              <a:spcAft>
                <a:spcPts val="0"/>
              </a:spcAft>
              <a:buClr>
                <a:schemeClr val="dk1"/>
              </a:buClr>
              <a:buSzPts val="2100"/>
              <a:buChar char="●"/>
            </a:pPr>
            <a:r>
              <a:rPr lang="en-GB"/>
              <a:t>The output of a perceptron can only be a binary number (0 or 1) due to the hard-edge transfer function. </a:t>
            </a:r>
            <a:endParaRPr/>
          </a:p>
          <a:p>
            <a:pPr marL="177800" lvl="0" indent="-171450" algn="l" rtl="0">
              <a:lnSpc>
                <a:spcPct val="90000"/>
              </a:lnSpc>
              <a:spcBef>
                <a:spcPts val="800"/>
              </a:spcBef>
              <a:spcAft>
                <a:spcPts val="1200"/>
              </a:spcAft>
              <a:buClr>
                <a:schemeClr val="dk1"/>
              </a:buClr>
              <a:buSzPts val="2100"/>
              <a:buChar char="●"/>
            </a:pPr>
            <a:r>
              <a:rPr lang="en-GB"/>
              <a:t>It can only be used to classify the linearly separable sets of input vectors. If the input vectors are non-linear, it is not easy to classify them correctly.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2"/>
        <p:cNvGrpSpPr/>
        <p:nvPr/>
      </p:nvGrpSpPr>
      <p:grpSpPr>
        <a:xfrm>
          <a:off x="0" y="0"/>
          <a:ext cx="0" cy="0"/>
          <a:chOff x="0" y="0"/>
          <a:chExt cx="0" cy="0"/>
        </a:xfrm>
      </p:grpSpPr>
      <p:sp>
        <p:nvSpPr>
          <p:cNvPr id="183" name="Google Shape;183;p32"/>
          <p:cNvSpPr/>
          <p:nvPr/>
        </p:nvSpPr>
        <p:spPr>
          <a:xfrm>
            <a:off x="1143" y="0"/>
            <a:ext cx="9141714" cy="5143500"/>
          </a:xfrm>
          <a:prstGeom prst="rect">
            <a:avLst/>
          </a:prstGeom>
          <a:no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84" name="Google Shape;184;p32" descr="A diagram of a graph and a diagram of a graph&#10;&#10;Description automatically generated"/>
          <p:cNvPicPr preferRelativeResize="0">
            <a:picLocks noGrp="1"/>
          </p:cNvPicPr>
          <p:nvPr>
            <p:ph idx="1"/>
          </p:nvPr>
        </p:nvPicPr>
        <p:blipFill rotWithShape="1">
          <a:blip r:embed="rId3">
            <a:alphaModFix/>
          </a:blip>
          <a:stretch/>
        </p:blipFill>
        <p:spPr>
          <a:xfrm>
            <a:off x="1674934" y="1370013"/>
            <a:ext cx="5794131" cy="3262312"/>
          </a:xfrm>
          <a:prstGeom prst="rect">
            <a:avLst/>
          </a:prstGeom>
          <a:noFill/>
          <a:ln>
            <a:noFill/>
          </a:ln>
        </p:spPr>
      </p:pic>
      <p:sp>
        <p:nvSpPr>
          <p:cNvPr id="185" name="Google Shape;185;p32"/>
          <p:cNvSpPr txBox="1"/>
          <p:nvPr/>
        </p:nvSpPr>
        <p:spPr>
          <a:xfrm>
            <a:off x="1052690" y="443601"/>
            <a:ext cx="4937700" cy="577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3300" i="0" u="none" strike="noStrike" cap="none">
                <a:solidFill>
                  <a:schemeClr val="dk1"/>
                </a:solidFill>
                <a:latin typeface="Play"/>
                <a:ea typeface="Play"/>
                <a:cs typeface="Play"/>
                <a:sym typeface="Play"/>
              </a:rPr>
              <a:t>Decision function</a:t>
            </a:r>
            <a:endParaRPr sz="3300">
              <a:latin typeface="Play"/>
              <a:ea typeface="Play"/>
              <a:cs typeface="Play"/>
              <a:sym typeface="Play"/>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3"/>
          <p:cNvSpPr txBox="1">
            <a:spLocks noGrp="1"/>
          </p:cNvSpPr>
          <p:nvPr>
            <p:ph type="title"/>
          </p:nvPr>
        </p:nvSpPr>
        <p:spPr>
          <a:xfrm>
            <a:off x="629841" y="342900"/>
            <a:ext cx="5362586" cy="722420"/>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3000"/>
              <a:buFont typeface="Play"/>
              <a:buNone/>
            </a:pPr>
            <a:r>
              <a:rPr lang="en-GB" sz="3000"/>
              <a:t>Activation Function</a:t>
            </a:r>
            <a:endParaRPr/>
          </a:p>
        </p:txBody>
      </p:sp>
      <p:sp>
        <p:nvSpPr>
          <p:cNvPr id="191" name="Google Shape;191;p33"/>
          <p:cNvSpPr txBox="1">
            <a:spLocks noGrp="1"/>
          </p:cNvSpPr>
          <p:nvPr>
            <p:ph type="body" sz="half" idx="2"/>
          </p:nvPr>
        </p:nvSpPr>
        <p:spPr>
          <a:xfrm>
            <a:off x="486053" y="1664563"/>
            <a:ext cx="8030489" cy="2731225"/>
          </a:xfrm>
          <a:prstGeom prst="rect">
            <a:avLst/>
          </a:prstGeom>
          <a:noFill/>
          <a:ln>
            <a:noFill/>
          </a:ln>
        </p:spPr>
        <p:txBody>
          <a:bodyPr spcFirstLastPara="1" wrap="square" lIns="68575" tIns="34275" rIns="68575" bIns="34275" anchor="t" anchorCtr="0">
            <a:normAutofit/>
          </a:bodyPr>
          <a:lstStyle/>
          <a:p>
            <a:pPr marL="177800" lvl="0" indent="-177800" algn="just" rtl="0">
              <a:lnSpc>
                <a:spcPct val="90000"/>
              </a:lnSpc>
              <a:spcBef>
                <a:spcPts val="0"/>
              </a:spcBef>
              <a:spcAft>
                <a:spcPts val="0"/>
              </a:spcAft>
              <a:buClr>
                <a:schemeClr val="dk1"/>
              </a:buClr>
              <a:buSzPts val="2400"/>
              <a:buChar char="●"/>
            </a:pPr>
            <a:r>
              <a:rPr lang="en-GB"/>
              <a:t>Activation functions are critical components of artificial neural networks, particularly in deep learning architectures.</a:t>
            </a:r>
            <a:endParaRPr/>
          </a:p>
          <a:p>
            <a:pPr marL="177800" lvl="0" indent="-177800" algn="just" rtl="0">
              <a:lnSpc>
                <a:spcPct val="90000"/>
              </a:lnSpc>
              <a:spcBef>
                <a:spcPts val="800"/>
              </a:spcBef>
              <a:spcAft>
                <a:spcPts val="1200"/>
              </a:spcAft>
              <a:buSzPts val="2400"/>
              <a:buChar char="●"/>
            </a:pPr>
            <a:r>
              <a:rPr lang="en-GB" b="0" i="0">
                <a:latin typeface="Arial"/>
                <a:ea typeface="Arial"/>
                <a:cs typeface="Arial"/>
                <a:sym typeface="Arial"/>
              </a:rPr>
              <a:t>They introduce non-linearities into the network, enabling it to learn complex mappings between inputs and outputs.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4"/>
          <p:cNvSpPr txBox="1">
            <a:spLocks noGrp="1"/>
          </p:cNvSpPr>
          <p:nvPr>
            <p:ph type="title"/>
          </p:nvPr>
        </p:nvSpPr>
        <p:spPr>
          <a:xfrm>
            <a:off x="629841" y="342900"/>
            <a:ext cx="4816610" cy="71576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ct val="100000"/>
              <a:buFont typeface="Play"/>
              <a:buNone/>
            </a:pPr>
            <a:r>
              <a:rPr lang="en-GB" sz="3000"/>
              <a:t>Why Use Activation Functions</a:t>
            </a:r>
            <a:endParaRPr/>
          </a:p>
        </p:txBody>
      </p:sp>
      <p:sp>
        <p:nvSpPr>
          <p:cNvPr id="197" name="Google Shape;197;p34"/>
          <p:cNvSpPr txBox="1">
            <a:spLocks noGrp="1"/>
          </p:cNvSpPr>
          <p:nvPr>
            <p:ph type="body" sz="half" idx="2"/>
          </p:nvPr>
        </p:nvSpPr>
        <p:spPr>
          <a:xfrm>
            <a:off x="629841" y="1543050"/>
            <a:ext cx="7886064" cy="2858691"/>
          </a:xfrm>
          <a:prstGeom prst="rect">
            <a:avLst/>
          </a:prstGeom>
          <a:noFill/>
          <a:ln>
            <a:noFill/>
          </a:ln>
        </p:spPr>
        <p:txBody>
          <a:bodyPr spcFirstLastPara="1" wrap="square" lIns="68575" tIns="34275" rIns="68575" bIns="34275" anchor="t" anchorCtr="0">
            <a:normAutofit fontScale="92500" lnSpcReduction="20000"/>
          </a:bodyPr>
          <a:lstStyle/>
          <a:p>
            <a:pPr marL="342900" lvl="0" indent="-342106" algn="l" rtl="0">
              <a:lnSpc>
                <a:spcPct val="90000"/>
              </a:lnSpc>
              <a:spcBef>
                <a:spcPts val="0"/>
              </a:spcBef>
              <a:spcAft>
                <a:spcPts val="0"/>
              </a:spcAft>
              <a:buClr>
                <a:schemeClr val="dk1"/>
              </a:buClr>
              <a:buSzPct val="100000"/>
              <a:buAutoNum type="arabicPeriod"/>
            </a:pPr>
            <a:r>
              <a:rPr lang="en-GB" sz="1500"/>
              <a:t>Introduction of Non-Linearity: Without activation functions, the neural network would reduce to linear model. Activation functions enable the neural network to learn complex, non-linear relationships between inputs and outputs.</a:t>
            </a:r>
            <a:endParaRPr/>
          </a:p>
          <a:p>
            <a:pPr marL="342900" lvl="0" indent="-342106" algn="l" rtl="0">
              <a:lnSpc>
                <a:spcPct val="90000"/>
              </a:lnSpc>
              <a:spcBef>
                <a:spcPts val="800"/>
              </a:spcBef>
              <a:spcAft>
                <a:spcPts val="0"/>
              </a:spcAft>
              <a:buClr>
                <a:schemeClr val="dk1"/>
              </a:buClr>
              <a:buSzPct val="100000"/>
              <a:buAutoNum type="arabicPeriod"/>
            </a:pPr>
            <a:r>
              <a:rPr lang="en-GB" sz="1500"/>
              <a:t>Enabling complex representations: Learn and represent complex features and patterns in the data. Neural networks can capture intricate relationships and hierarchical structures within the data, enabling them to learn increasingly abstract and sophisticated representations.</a:t>
            </a:r>
            <a:endParaRPr/>
          </a:p>
          <a:p>
            <a:pPr marL="342900" lvl="0" indent="-342106" algn="l" rtl="0">
              <a:lnSpc>
                <a:spcPct val="90000"/>
              </a:lnSpc>
              <a:spcBef>
                <a:spcPts val="800"/>
              </a:spcBef>
              <a:spcAft>
                <a:spcPts val="0"/>
              </a:spcAft>
              <a:buClr>
                <a:schemeClr val="dk1"/>
              </a:buClr>
              <a:buSzPct val="100000"/>
              <a:buAutoNum type="arabicPeriod"/>
            </a:pPr>
            <a:r>
              <a:rPr lang="en-GB" sz="1500"/>
              <a:t>Addressing the vanishing gradient problem: Activation functions play a crucial role in mitigating the vanishing gradient problem, which arises during backpropagation in deep neural networks. In deep networks, gradients can become extremely small as they are propagated backward through many layers, leading to slow or stagnant learning.</a:t>
            </a:r>
            <a:endParaRPr/>
          </a:p>
          <a:p>
            <a:pPr marL="342900" lvl="0" indent="-342106" algn="l" rtl="0">
              <a:lnSpc>
                <a:spcPct val="90000"/>
              </a:lnSpc>
              <a:spcBef>
                <a:spcPts val="800"/>
              </a:spcBef>
              <a:spcAft>
                <a:spcPts val="0"/>
              </a:spcAft>
              <a:buClr>
                <a:schemeClr val="dk1"/>
              </a:buClr>
              <a:buSzPct val="100000"/>
              <a:buAutoNum type="arabicPeriod"/>
            </a:pPr>
            <a:r>
              <a:rPr lang="en-GB" sz="1500"/>
              <a:t>Controlling Neuron Activation: Activation functions determine the output of individual neurons in the network based on their input.</a:t>
            </a:r>
            <a:endParaRPr/>
          </a:p>
          <a:p>
            <a:pPr marL="342900" lvl="0" indent="-342106" algn="l" rtl="0">
              <a:lnSpc>
                <a:spcPct val="90000"/>
              </a:lnSpc>
              <a:spcBef>
                <a:spcPts val="800"/>
              </a:spcBef>
              <a:spcAft>
                <a:spcPts val="1200"/>
              </a:spcAft>
              <a:buClr>
                <a:schemeClr val="dk1"/>
              </a:buClr>
              <a:buSzPct val="100000"/>
              <a:buAutoNum type="arabicPeriod"/>
            </a:pPr>
            <a:r>
              <a:rPr lang="en-GB" sz="1500"/>
              <a:t>Adding Bias: Activation functions can introduce bias into the network's output, enabling it to learn and represent certain types of data distributions more effectively.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Content</a:t>
            </a:r>
            <a:endParaRPr/>
          </a:p>
        </p:txBody>
      </p:sp>
      <p:sp>
        <p:nvSpPr>
          <p:cNvPr id="92" name="Google Shape;92;p17"/>
          <p:cNvSpPr txBox="1">
            <a:spLocks noGrp="1"/>
          </p:cNvSpPr>
          <p:nvPr>
            <p:ph idx="1"/>
          </p:nvPr>
        </p:nvSpPr>
        <p:spPr>
          <a:xfrm>
            <a:off x="628650" y="1126072"/>
            <a:ext cx="8130887" cy="3263504"/>
          </a:xfrm>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1F1F1F"/>
              </a:buClr>
              <a:buSzPts val="2100"/>
              <a:buNone/>
            </a:pPr>
            <a:r>
              <a:rPr lang="en-GB" b="1" i="0">
                <a:latin typeface="Arial"/>
                <a:ea typeface="Arial"/>
                <a:cs typeface="Arial"/>
                <a:sym typeface="Arial"/>
              </a:rPr>
              <a:t>Artificial Neural Networks (ANNs): </a:t>
            </a:r>
            <a:endParaRPr/>
          </a:p>
          <a:p>
            <a:pPr marL="177800" lvl="0" indent="-171450" algn="l" rtl="0">
              <a:lnSpc>
                <a:spcPct val="90000"/>
              </a:lnSpc>
              <a:spcBef>
                <a:spcPts val="800"/>
              </a:spcBef>
              <a:spcAft>
                <a:spcPts val="0"/>
              </a:spcAft>
              <a:buSzPts val="2100"/>
              <a:buChar char="●"/>
            </a:pPr>
            <a:r>
              <a:rPr lang="en-GB" b="0" i="0">
                <a:latin typeface="Arial"/>
                <a:ea typeface="Arial"/>
                <a:cs typeface="Arial"/>
                <a:sym typeface="Arial"/>
              </a:rPr>
              <a:t>Perceptron Model </a:t>
            </a:r>
            <a:endParaRPr/>
          </a:p>
          <a:p>
            <a:pPr marL="177800" lvl="0" indent="-171450" algn="l" rtl="0">
              <a:lnSpc>
                <a:spcPct val="90000"/>
              </a:lnSpc>
              <a:spcBef>
                <a:spcPts val="800"/>
              </a:spcBef>
              <a:spcAft>
                <a:spcPts val="0"/>
              </a:spcAft>
              <a:buSzPts val="2100"/>
              <a:buChar char="●"/>
            </a:pPr>
            <a:r>
              <a:rPr lang="en-GB" b="0" i="0">
                <a:latin typeface="Arial"/>
                <a:ea typeface="Arial"/>
                <a:cs typeface="Arial"/>
                <a:sym typeface="Arial"/>
              </a:rPr>
              <a:t>Activation Functions (e.g., sigmoid, ReLU, tanh) </a:t>
            </a:r>
            <a:endParaRPr/>
          </a:p>
          <a:p>
            <a:pPr marL="177800" lvl="0" indent="-171450" algn="l" rtl="0">
              <a:lnSpc>
                <a:spcPct val="90000"/>
              </a:lnSpc>
              <a:spcBef>
                <a:spcPts val="800"/>
              </a:spcBef>
              <a:spcAft>
                <a:spcPts val="1200"/>
              </a:spcAft>
              <a:buSzPts val="2100"/>
              <a:buChar char="●"/>
            </a:pPr>
            <a:r>
              <a:rPr lang="en-GB" b="0" i="0">
                <a:latin typeface="Arial"/>
                <a:ea typeface="Arial"/>
                <a:cs typeface="Arial"/>
                <a:sym typeface="Arial"/>
              </a:rPr>
              <a:t>Forward Propagation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5"/>
          <p:cNvSpPr txBox="1">
            <a:spLocks noGrp="1"/>
          </p:cNvSpPr>
          <p:nvPr>
            <p:ph type="title"/>
          </p:nvPr>
        </p:nvSpPr>
        <p:spPr>
          <a:xfrm>
            <a:off x="629841" y="342900"/>
            <a:ext cx="5495751" cy="82895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ct val="100000"/>
              <a:buFont typeface="Play"/>
              <a:buNone/>
            </a:pPr>
            <a:r>
              <a:rPr lang="en-GB" sz="3000"/>
              <a:t>Types of Activation Functions</a:t>
            </a:r>
            <a:endParaRPr/>
          </a:p>
        </p:txBody>
      </p:sp>
      <p:sp>
        <p:nvSpPr>
          <p:cNvPr id="203" name="Google Shape;203;p35"/>
          <p:cNvSpPr txBox="1">
            <a:spLocks noGrp="1"/>
          </p:cNvSpPr>
          <p:nvPr>
            <p:ph type="body" sz="half" idx="2"/>
          </p:nvPr>
        </p:nvSpPr>
        <p:spPr>
          <a:xfrm>
            <a:off x="629841" y="1543050"/>
            <a:ext cx="7884318" cy="2858691"/>
          </a:xfrm>
          <a:prstGeom prst="rect">
            <a:avLst/>
          </a:prstGeom>
          <a:noFill/>
          <a:ln>
            <a:noFill/>
          </a:ln>
        </p:spPr>
        <p:txBody>
          <a:bodyPr spcFirstLastPara="1" wrap="square" lIns="68575" tIns="34275" rIns="68575" bIns="34275" anchor="t" anchorCtr="0">
            <a:normAutofit/>
          </a:bodyPr>
          <a:lstStyle/>
          <a:p>
            <a:pPr marL="254000" lvl="0" indent="-254000" algn="l" rtl="0">
              <a:lnSpc>
                <a:spcPct val="90000"/>
              </a:lnSpc>
              <a:spcBef>
                <a:spcPts val="0"/>
              </a:spcBef>
              <a:spcAft>
                <a:spcPts val="0"/>
              </a:spcAft>
              <a:buClr>
                <a:schemeClr val="dk1"/>
              </a:buClr>
              <a:buSzPts val="1800"/>
              <a:buAutoNum type="arabicPeriod"/>
            </a:pPr>
            <a:r>
              <a:rPr lang="en-GB" sz="1800"/>
              <a:t>Sigmoid Function(Logistic)</a:t>
            </a:r>
            <a:endParaRPr/>
          </a:p>
          <a:p>
            <a:pPr marL="254000" lvl="0" indent="-254000" algn="l" rtl="0">
              <a:lnSpc>
                <a:spcPct val="90000"/>
              </a:lnSpc>
              <a:spcBef>
                <a:spcPts val="800"/>
              </a:spcBef>
              <a:spcAft>
                <a:spcPts val="0"/>
              </a:spcAft>
              <a:buClr>
                <a:schemeClr val="dk1"/>
              </a:buClr>
              <a:buSzPts val="1800"/>
              <a:buAutoNum type="arabicPeriod"/>
            </a:pPr>
            <a:r>
              <a:rPr lang="en-GB" sz="1800"/>
              <a:t>Hyperbolic Tangent Function</a:t>
            </a:r>
            <a:endParaRPr/>
          </a:p>
          <a:p>
            <a:pPr marL="254000" lvl="0" indent="-254000" algn="l" rtl="0">
              <a:lnSpc>
                <a:spcPct val="90000"/>
              </a:lnSpc>
              <a:spcBef>
                <a:spcPts val="800"/>
              </a:spcBef>
              <a:spcAft>
                <a:spcPts val="0"/>
              </a:spcAft>
              <a:buClr>
                <a:schemeClr val="dk1"/>
              </a:buClr>
              <a:buSzPts val="1800"/>
              <a:buAutoNum type="arabicPeriod"/>
            </a:pPr>
            <a:r>
              <a:rPr lang="en-GB" sz="1800"/>
              <a:t>Rectified Linear Unit(ReLU)</a:t>
            </a:r>
            <a:endParaRPr/>
          </a:p>
          <a:p>
            <a:pPr marL="254000" lvl="0" indent="-254000" algn="l" rtl="0">
              <a:lnSpc>
                <a:spcPct val="90000"/>
              </a:lnSpc>
              <a:spcBef>
                <a:spcPts val="800"/>
              </a:spcBef>
              <a:spcAft>
                <a:spcPts val="0"/>
              </a:spcAft>
              <a:buClr>
                <a:schemeClr val="dk1"/>
              </a:buClr>
              <a:buSzPts val="1800"/>
              <a:buAutoNum type="arabicPeriod"/>
            </a:pPr>
            <a:r>
              <a:rPr lang="en-GB" sz="1800"/>
              <a:t>SoftMax</a:t>
            </a:r>
            <a:endParaRPr/>
          </a:p>
          <a:p>
            <a:pPr marL="254000" lvl="0" indent="-139700" algn="l" rtl="0">
              <a:lnSpc>
                <a:spcPct val="90000"/>
              </a:lnSpc>
              <a:spcBef>
                <a:spcPts val="800"/>
              </a:spcBef>
              <a:spcAft>
                <a:spcPts val="1200"/>
              </a:spcAft>
              <a:buClr>
                <a:schemeClr val="dk1"/>
              </a:buClr>
              <a:buSzPts val="1800"/>
              <a:buNone/>
            </a:pP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6"/>
          <p:cNvSpPr txBox="1">
            <a:spLocks noGrp="1"/>
          </p:cNvSpPr>
          <p:nvPr>
            <p:ph type="body" idx="1"/>
          </p:nvPr>
        </p:nvSpPr>
        <p:spPr>
          <a:xfrm>
            <a:off x="629841" y="192286"/>
            <a:ext cx="3868340" cy="617934"/>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1200"/>
              </a:spcAft>
              <a:buClr>
                <a:schemeClr val="dk1"/>
              </a:buClr>
              <a:buSzPts val="1800"/>
              <a:buNone/>
            </a:pPr>
            <a:r>
              <a:rPr lang="en-GB"/>
              <a:t>Sigmoid Function</a:t>
            </a:r>
            <a:endParaRPr/>
          </a:p>
        </p:txBody>
      </p:sp>
      <p:sp>
        <p:nvSpPr>
          <p:cNvPr id="210" name="Google Shape;210;p36"/>
          <p:cNvSpPr txBox="1">
            <a:spLocks noGrp="1"/>
          </p:cNvSpPr>
          <p:nvPr>
            <p:ph sz="half" idx="2"/>
          </p:nvPr>
        </p:nvSpPr>
        <p:spPr>
          <a:xfrm>
            <a:off x="4572000" y="192286"/>
            <a:ext cx="3887391" cy="617934"/>
          </a:xfrm>
          <a:prstGeom prst="rect">
            <a:avLst/>
          </a:prstGeom>
          <a:noFill/>
          <a:ln>
            <a:noFill/>
          </a:ln>
        </p:spPr>
        <p:txBody>
          <a:bodyPr spcFirstLastPara="1" wrap="square" lIns="68575" tIns="34275" rIns="68575" bIns="34275" anchor="b" anchorCtr="0">
            <a:normAutofit fontScale="85000" lnSpcReduction="20000"/>
          </a:bodyPr>
          <a:lstStyle/>
          <a:p>
            <a:pPr marL="0" lvl="0" indent="0" algn="l" rtl="0">
              <a:lnSpc>
                <a:spcPct val="90000"/>
              </a:lnSpc>
              <a:spcBef>
                <a:spcPts val="0"/>
              </a:spcBef>
              <a:spcAft>
                <a:spcPts val="1200"/>
              </a:spcAft>
              <a:buClr>
                <a:schemeClr val="dk1"/>
              </a:buClr>
              <a:buSzPts val="1800"/>
              <a:buNone/>
            </a:pPr>
            <a:r>
              <a:rPr lang="en-GB"/>
              <a:t>Tangent Hyperbolic Function</a:t>
            </a:r>
            <a:endParaRPr/>
          </a:p>
        </p:txBody>
      </p:sp>
      <p:sp>
        <p:nvSpPr>
          <p:cNvPr id="209" name="Google Shape;209;p36"/>
          <p:cNvSpPr txBox="1">
            <a:spLocks noGrp="1"/>
          </p:cNvSpPr>
          <p:nvPr>
            <p:ph type="body" sz="quarter" idx="3"/>
          </p:nvPr>
        </p:nvSpPr>
        <p:spPr>
          <a:xfrm>
            <a:off x="627459" y="860094"/>
            <a:ext cx="3868340" cy="2763441"/>
          </a:xfrm>
          <a:prstGeom prst="rect">
            <a:avLst/>
          </a:prstGeom>
          <a:noFill/>
          <a:ln>
            <a:noFill/>
          </a:ln>
        </p:spPr>
        <p:txBody>
          <a:bodyPr spcFirstLastPara="1" wrap="square" lIns="68575" tIns="34275" rIns="68575" bIns="34275" anchor="t" anchorCtr="0">
            <a:normAutofit fontScale="92500" lnSpcReduction="20000"/>
          </a:bodyPr>
          <a:lstStyle/>
          <a:p>
            <a:pPr marL="177800" lvl="0" indent="-186848" algn="l" rtl="0">
              <a:lnSpc>
                <a:spcPct val="90000"/>
              </a:lnSpc>
              <a:spcBef>
                <a:spcPts val="0"/>
              </a:spcBef>
              <a:spcAft>
                <a:spcPts val="0"/>
              </a:spcAft>
              <a:buClr>
                <a:schemeClr val="dk1"/>
              </a:buClr>
              <a:buSzPct val="116666"/>
              <a:buChar char="●"/>
            </a:pPr>
            <a:r>
              <a:rPr lang="en-GB"/>
              <a:t>Nature: Non-linear</a:t>
            </a:r>
            <a:endParaRPr/>
          </a:p>
          <a:p>
            <a:pPr marL="177800" lvl="0" indent="-186848" algn="l" rtl="0">
              <a:lnSpc>
                <a:spcPct val="90000"/>
              </a:lnSpc>
              <a:spcBef>
                <a:spcPts val="800"/>
              </a:spcBef>
              <a:spcAft>
                <a:spcPts val="0"/>
              </a:spcAft>
              <a:buClr>
                <a:schemeClr val="dk1"/>
              </a:buClr>
              <a:buSzPct val="116666"/>
              <a:buChar char="●"/>
            </a:pPr>
            <a:r>
              <a:rPr lang="en-GB"/>
              <a:t>X values between -2 to 2 produce steep changes in Y.</a:t>
            </a:r>
            <a:endParaRPr/>
          </a:p>
          <a:p>
            <a:pPr marL="177800" lvl="0" indent="-186848" algn="l" rtl="0">
              <a:lnSpc>
                <a:spcPct val="90000"/>
              </a:lnSpc>
              <a:spcBef>
                <a:spcPts val="800"/>
              </a:spcBef>
              <a:spcAft>
                <a:spcPts val="0"/>
              </a:spcAft>
              <a:buClr>
                <a:schemeClr val="dk1"/>
              </a:buClr>
              <a:buSzPct val="116666"/>
              <a:buChar char="●"/>
            </a:pPr>
            <a:r>
              <a:rPr lang="en-GB"/>
              <a:t>Small changes in X lead to large changes in Y.</a:t>
            </a:r>
            <a:endParaRPr/>
          </a:p>
          <a:p>
            <a:pPr marL="177800" lvl="0" indent="-186848" algn="l" rtl="0">
              <a:lnSpc>
                <a:spcPct val="90000"/>
              </a:lnSpc>
              <a:spcBef>
                <a:spcPts val="800"/>
              </a:spcBef>
              <a:spcAft>
                <a:spcPts val="0"/>
              </a:spcAft>
              <a:buClr>
                <a:schemeClr val="dk1"/>
              </a:buClr>
              <a:buSzPct val="116666"/>
              <a:buChar char="●"/>
            </a:pPr>
            <a:r>
              <a:rPr lang="en-GB"/>
              <a:t>Value Range: 0 to 1</a:t>
            </a:r>
            <a:endParaRPr/>
          </a:p>
          <a:p>
            <a:pPr marL="177800" lvl="0" indent="-186848" algn="l" rtl="0">
              <a:lnSpc>
                <a:spcPct val="90000"/>
              </a:lnSpc>
              <a:spcBef>
                <a:spcPts val="800"/>
              </a:spcBef>
              <a:spcAft>
                <a:spcPts val="0"/>
              </a:spcAft>
              <a:buClr>
                <a:schemeClr val="dk1"/>
              </a:buClr>
              <a:buSzPct val="116666"/>
              <a:buChar char="●"/>
            </a:pPr>
            <a:r>
              <a:rPr lang="en-GB"/>
              <a:t>Typically employed in the output layer of binary classification tasks.</a:t>
            </a:r>
            <a:endParaRPr/>
          </a:p>
          <a:p>
            <a:pPr marL="177800" lvl="0" indent="-186848" algn="l" rtl="0">
              <a:lnSpc>
                <a:spcPct val="90000"/>
              </a:lnSpc>
              <a:spcBef>
                <a:spcPts val="800"/>
              </a:spcBef>
              <a:spcAft>
                <a:spcPts val="1200"/>
              </a:spcAft>
              <a:buClr>
                <a:schemeClr val="dk1"/>
              </a:buClr>
              <a:buSzPct val="116666"/>
              <a:buChar char="●"/>
            </a:pPr>
            <a:r>
              <a:rPr lang="en-GB"/>
              <a:t>Predictions lie between 0 and 1, facilitating easy classification based on threshold (e.g., 0.5).</a:t>
            </a:r>
            <a:endParaRPr/>
          </a:p>
        </p:txBody>
      </p:sp>
      <p:sp>
        <p:nvSpPr>
          <p:cNvPr id="211" name="Google Shape;211;p36"/>
          <p:cNvSpPr txBox="1">
            <a:spLocks noGrp="1"/>
          </p:cNvSpPr>
          <p:nvPr>
            <p:ph sz="quarter" idx="4"/>
          </p:nvPr>
        </p:nvSpPr>
        <p:spPr>
          <a:xfrm>
            <a:off x="4572000" y="860094"/>
            <a:ext cx="3887391" cy="2763441"/>
          </a:xfrm>
          <a:prstGeom prst="rect">
            <a:avLst/>
          </a:prstGeom>
          <a:noFill/>
          <a:ln>
            <a:noFill/>
          </a:ln>
        </p:spPr>
        <p:txBody>
          <a:bodyPr spcFirstLastPara="1" wrap="square" lIns="68575" tIns="34275" rIns="68575" bIns="34275" anchor="t" anchorCtr="0">
            <a:normAutofit fontScale="85000" lnSpcReduction="20000"/>
          </a:bodyPr>
          <a:lstStyle/>
          <a:p>
            <a:pPr marL="177800" lvl="0" indent="-186848" algn="l" rtl="0">
              <a:lnSpc>
                <a:spcPct val="90000"/>
              </a:lnSpc>
              <a:spcBef>
                <a:spcPts val="0"/>
              </a:spcBef>
              <a:spcAft>
                <a:spcPts val="0"/>
              </a:spcAft>
              <a:buClr>
                <a:schemeClr val="dk1"/>
              </a:buClr>
              <a:buSzPct val="116666"/>
              <a:buChar char="●"/>
            </a:pPr>
            <a:r>
              <a:rPr lang="en-GB"/>
              <a:t>Nature: Non-linear</a:t>
            </a:r>
            <a:endParaRPr/>
          </a:p>
          <a:p>
            <a:pPr marL="177800" lvl="0" indent="-186848" algn="l" rtl="0">
              <a:lnSpc>
                <a:spcPct val="90000"/>
              </a:lnSpc>
              <a:spcBef>
                <a:spcPts val="800"/>
              </a:spcBef>
              <a:spcAft>
                <a:spcPts val="0"/>
              </a:spcAft>
              <a:buClr>
                <a:schemeClr val="dk1"/>
              </a:buClr>
              <a:buSzPct val="116666"/>
              <a:buChar char="●"/>
            </a:pPr>
            <a:r>
              <a:rPr lang="en-GB"/>
              <a:t>Mathematically shifted version of the sigmoid function.</a:t>
            </a:r>
            <a:endParaRPr/>
          </a:p>
          <a:p>
            <a:pPr marL="177800" lvl="0" indent="-186848" algn="l" rtl="0">
              <a:lnSpc>
                <a:spcPct val="90000"/>
              </a:lnSpc>
              <a:spcBef>
                <a:spcPts val="800"/>
              </a:spcBef>
              <a:spcAft>
                <a:spcPts val="0"/>
              </a:spcAft>
              <a:buClr>
                <a:schemeClr val="dk1"/>
              </a:buClr>
              <a:buSzPct val="116666"/>
              <a:buChar char="●"/>
            </a:pPr>
            <a:r>
              <a:rPr lang="en-GB"/>
              <a:t>Values range from -1 to +1.</a:t>
            </a:r>
            <a:endParaRPr/>
          </a:p>
          <a:p>
            <a:pPr marL="177800" lvl="0" indent="-186848" algn="l" rtl="0">
              <a:lnSpc>
                <a:spcPct val="90000"/>
              </a:lnSpc>
              <a:spcBef>
                <a:spcPts val="800"/>
              </a:spcBef>
              <a:spcAft>
                <a:spcPts val="0"/>
              </a:spcAft>
              <a:buClr>
                <a:schemeClr val="dk1"/>
              </a:buClr>
              <a:buSzPct val="116666"/>
              <a:buChar char="●"/>
            </a:pPr>
            <a:r>
              <a:rPr lang="en-GB"/>
              <a:t>Typically utilized in hidden layers of neural networks.</a:t>
            </a:r>
            <a:endParaRPr/>
          </a:p>
          <a:p>
            <a:pPr marL="177800" lvl="0" indent="-186848" algn="l" rtl="0">
              <a:lnSpc>
                <a:spcPct val="90000"/>
              </a:lnSpc>
              <a:spcBef>
                <a:spcPts val="800"/>
              </a:spcBef>
              <a:spcAft>
                <a:spcPts val="1200"/>
              </a:spcAft>
              <a:buClr>
                <a:schemeClr val="dk1"/>
              </a:buClr>
              <a:buSzPct val="116666"/>
              <a:buChar char="●"/>
            </a:pPr>
            <a:r>
              <a:rPr lang="en-GB"/>
              <a:t>Centering the data: Mean of tanh activations in hidden layers is close to 0, aiding in data normalization and facilitating easier learning in subsequent layers.</a:t>
            </a:r>
            <a:endParaRPr/>
          </a:p>
        </p:txBody>
      </p:sp>
      <p:pic>
        <p:nvPicPr>
          <p:cNvPr id="212" name="Google Shape;212;p36"/>
          <p:cNvPicPr preferRelativeResize="0"/>
          <p:nvPr/>
        </p:nvPicPr>
        <p:blipFill rotWithShape="1">
          <a:blip r:embed="rId3">
            <a:alphaModFix/>
          </a:blip>
          <a:srcRect/>
          <a:stretch/>
        </p:blipFill>
        <p:spPr>
          <a:xfrm>
            <a:off x="1123060" y="3673400"/>
            <a:ext cx="1664494" cy="528638"/>
          </a:xfrm>
          <a:prstGeom prst="rect">
            <a:avLst/>
          </a:prstGeom>
          <a:noFill/>
          <a:ln>
            <a:noFill/>
          </a:ln>
        </p:spPr>
      </p:pic>
      <p:pic>
        <p:nvPicPr>
          <p:cNvPr id="213" name="Google Shape;213;p36"/>
          <p:cNvPicPr preferRelativeResize="0"/>
          <p:nvPr/>
        </p:nvPicPr>
        <p:blipFill rotWithShape="1">
          <a:blip r:embed="rId4">
            <a:alphaModFix/>
          </a:blip>
          <a:srcRect/>
          <a:stretch/>
        </p:blipFill>
        <p:spPr>
          <a:xfrm>
            <a:off x="4732589" y="3623521"/>
            <a:ext cx="2270809" cy="7402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7"/>
          <p:cNvSpPr txBox="1">
            <a:spLocks noGrp="1"/>
          </p:cNvSpPr>
          <p:nvPr>
            <p:ph type="body" idx="1"/>
          </p:nvPr>
        </p:nvSpPr>
        <p:spPr>
          <a:xfrm>
            <a:off x="629841" y="295426"/>
            <a:ext cx="3868340" cy="617934"/>
          </a:xfrm>
          <a:prstGeom prst="rect">
            <a:avLst/>
          </a:prstGeom>
          <a:noFill/>
          <a:ln>
            <a:noFill/>
          </a:ln>
        </p:spPr>
        <p:txBody>
          <a:bodyPr spcFirstLastPara="1" wrap="square" lIns="68575" tIns="34275" rIns="68575" bIns="34275" anchor="b" anchorCtr="0">
            <a:normAutofit fontScale="85000" lnSpcReduction="10000"/>
          </a:bodyPr>
          <a:lstStyle/>
          <a:p>
            <a:pPr marL="0" lvl="0" indent="0" algn="l" rtl="0">
              <a:lnSpc>
                <a:spcPct val="90000"/>
              </a:lnSpc>
              <a:spcBef>
                <a:spcPts val="0"/>
              </a:spcBef>
              <a:spcAft>
                <a:spcPts val="1200"/>
              </a:spcAft>
              <a:buClr>
                <a:schemeClr val="dk1"/>
              </a:buClr>
              <a:buSzPts val="1800"/>
              <a:buNone/>
            </a:pPr>
            <a:r>
              <a:rPr lang="en-GB"/>
              <a:t>Rectified Linear Unit</a:t>
            </a:r>
            <a:endParaRPr/>
          </a:p>
        </p:txBody>
      </p:sp>
      <p:sp>
        <p:nvSpPr>
          <p:cNvPr id="220" name="Google Shape;220;p37"/>
          <p:cNvSpPr txBox="1">
            <a:spLocks noGrp="1"/>
          </p:cNvSpPr>
          <p:nvPr>
            <p:ph sz="half" idx="2"/>
          </p:nvPr>
        </p:nvSpPr>
        <p:spPr>
          <a:xfrm>
            <a:off x="4645820" y="295426"/>
            <a:ext cx="3887391" cy="617934"/>
          </a:xfrm>
          <a:prstGeom prst="rect">
            <a:avLst/>
          </a:prstGeom>
          <a:noFill/>
          <a:ln>
            <a:noFill/>
          </a:ln>
        </p:spPr>
        <p:txBody>
          <a:bodyPr spcFirstLastPara="1" wrap="square" lIns="68575" tIns="34275" rIns="68575" bIns="34275" anchor="b" anchorCtr="0">
            <a:normAutofit fontScale="62500" lnSpcReduction="20000"/>
          </a:bodyPr>
          <a:lstStyle/>
          <a:p>
            <a:pPr marL="0" lvl="0" indent="0" algn="l" rtl="0">
              <a:lnSpc>
                <a:spcPct val="90000"/>
              </a:lnSpc>
              <a:spcBef>
                <a:spcPts val="0"/>
              </a:spcBef>
              <a:spcAft>
                <a:spcPts val="1200"/>
              </a:spcAft>
              <a:buClr>
                <a:schemeClr val="dk1"/>
              </a:buClr>
              <a:buSzPts val="1800"/>
              <a:buNone/>
            </a:pPr>
            <a:r>
              <a:rPr lang="en-GB"/>
              <a:t>SoftMax Function</a:t>
            </a:r>
            <a:endParaRPr/>
          </a:p>
        </p:txBody>
      </p:sp>
      <p:sp>
        <p:nvSpPr>
          <p:cNvPr id="219" name="Google Shape;219;p37"/>
          <p:cNvSpPr txBox="1">
            <a:spLocks noGrp="1"/>
          </p:cNvSpPr>
          <p:nvPr>
            <p:ph type="body" sz="quarter" idx="3"/>
          </p:nvPr>
        </p:nvSpPr>
        <p:spPr>
          <a:xfrm>
            <a:off x="627459" y="986600"/>
            <a:ext cx="3868340" cy="2763441"/>
          </a:xfrm>
          <a:prstGeom prst="rect">
            <a:avLst/>
          </a:prstGeom>
          <a:noFill/>
          <a:ln>
            <a:noFill/>
          </a:ln>
        </p:spPr>
        <p:txBody>
          <a:bodyPr spcFirstLastPara="1" wrap="square" lIns="68575" tIns="34275" rIns="68575" bIns="34275" anchor="t" anchorCtr="0">
            <a:normAutofit fontScale="85000" lnSpcReduction="10000"/>
          </a:bodyPr>
          <a:lstStyle/>
          <a:p>
            <a:pPr marL="177800" lvl="0" indent="-202247" algn="l" rtl="0">
              <a:lnSpc>
                <a:spcPct val="90000"/>
              </a:lnSpc>
              <a:spcBef>
                <a:spcPts val="0"/>
              </a:spcBef>
              <a:spcAft>
                <a:spcPts val="0"/>
              </a:spcAft>
              <a:buClr>
                <a:schemeClr val="dk1"/>
              </a:buClr>
              <a:buSzPct val="116666"/>
              <a:buChar char="●"/>
            </a:pPr>
            <a:r>
              <a:rPr lang="en-GB"/>
              <a:t>Nature: Non-linear</a:t>
            </a:r>
            <a:endParaRPr/>
          </a:p>
          <a:p>
            <a:pPr marL="177800" lvl="0" indent="-202247" algn="l" rtl="0">
              <a:lnSpc>
                <a:spcPct val="90000"/>
              </a:lnSpc>
              <a:spcBef>
                <a:spcPts val="800"/>
              </a:spcBef>
              <a:spcAft>
                <a:spcPts val="0"/>
              </a:spcAft>
              <a:buClr>
                <a:schemeClr val="dk1"/>
              </a:buClr>
              <a:buSzPct val="116666"/>
              <a:buChar char="●"/>
            </a:pPr>
            <a:r>
              <a:rPr lang="en-GB"/>
              <a:t>Outputs the input if positive, otherwise outputs 0.</a:t>
            </a:r>
            <a:endParaRPr/>
          </a:p>
          <a:p>
            <a:pPr marL="177800" lvl="0" indent="-202247" algn="l" rtl="0">
              <a:lnSpc>
                <a:spcPct val="90000"/>
              </a:lnSpc>
              <a:spcBef>
                <a:spcPts val="800"/>
              </a:spcBef>
              <a:spcAft>
                <a:spcPts val="0"/>
              </a:spcAft>
              <a:buClr>
                <a:schemeClr val="dk1"/>
              </a:buClr>
              <a:buSzPct val="116666"/>
              <a:buChar char="●"/>
            </a:pPr>
            <a:r>
              <a:rPr lang="en-GB"/>
              <a:t>Value range: [0, ∞)</a:t>
            </a:r>
            <a:endParaRPr/>
          </a:p>
          <a:p>
            <a:pPr marL="177800" lvl="0" indent="-202247" algn="l" rtl="0">
              <a:lnSpc>
                <a:spcPct val="90000"/>
              </a:lnSpc>
              <a:spcBef>
                <a:spcPts val="800"/>
              </a:spcBef>
              <a:spcAft>
                <a:spcPts val="0"/>
              </a:spcAft>
              <a:buClr>
                <a:schemeClr val="dk1"/>
              </a:buClr>
              <a:buSzPct val="116666"/>
              <a:buChar char="●"/>
            </a:pPr>
            <a:r>
              <a:rPr lang="en-GB"/>
              <a:t>Primarily implemented in hidden layers of neural networks.</a:t>
            </a:r>
            <a:endParaRPr/>
          </a:p>
          <a:p>
            <a:pPr marL="177800" lvl="0" indent="-202247" algn="l" rtl="0">
              <a:lnSpc>
                <a:spcPct val="90000"/>
              </a:lnSpc>
              <a:spcBef>
                <a:spcPts val="800"/>
              </a:spcBef>
              <a:spcAft>
                <a:spcPts val="0"/>
              </a:spcAft>
              <a:buClr>
                <a:schemeClr val="dk1"/>
              </a:buClr>
              <a:buSzPct val="116666"/>
              <a:buChar char="●"/>
            </a:pPr>
            <a:r>
              <a:rPr lang="en-GB"/>
              <a:t>Faster learning compared to sigmoid and tanh due to its non-saturating nature.</a:t>
            </a:r>
            <a:endParaRPr/>
          </a:p>
          <a:p>
            <a:pPr marL="177800" lvl="0" indent="-202247" algn="l" rtl="0">
              <a:lnSpc>
                <a:spcPct val="90000"/>
              </a:lnSpc>
              <a:spcBef>
                <a:spcPts val="800"/>
              </a:spcBef>
              <a:spcAft>
                <a:spcPts val="1200"/>
              </a:spcAft>
              <a:buClr>
                <a:schemeClr val="dk1"/>
              </a:buClr>
              <a:buSzPct val="116666"/>
              <a:buChar char="●"/>
            </a:pPr>
            <a:r>
              <a:rPr lang="en-GB"/>
              <a:t>Less computationally expensive than sigmoid and tanh, contributing to faster training.</a:t>
            </a:r>
            <a:endParaRPr/>
          </a:p>
        </p:txBody>
      </p:sp>
      <p:sp>
        <p:nvSpPr>
          <p:cNvPr id="221" name="Google Shape;221;p37"/>
          <p:cNvSpPr txBox="1">
            <a:spLocks noGrp="1"/>
          </p:cNvSpPr>
          <p:nvPr>
            <p:ph sz="quarter" idx="4"/>
          </p:nvPr>
        </p:nvSpPr>
        <p:spPr>
          <a:xfrm>
            <a:off x="4645820" y="986600"/>
            <a:ext cx="3887391" cy="2763441"/>
          </a:xfrm>
          <a:prstGeom prst="rect">
            <a:avLst/>
          </a:prstGeom>
          <a:noFill/>
          <a:ln>
            <a:noFill/>
          </a:ln>
        </p:spPr>
        <p:txBody>
          <a:bodyPr spcFirstLastPara="1" wrap="square" lIns="68575" tIns="34275" rIns="68575" bIns="34275" anchor="t" anchorCtr="0">
            <a:normAutofit fontScale="62500" lnSpcReduction="20000"/>
          </a:bodyPr>
          <a:lstStyle/>
          <a:p>
            <a:pPr marL="177800" lvl="0" indent="-192246" algn="l" rtl="0">
              <a:lnSpc>
                <a:spcPct val="90000"/>
              </a:lnSpc>
              <a:spcBef>
                <a:spcPts val="0"/>
              </a:spcBef>
              <a:spcAft>
                <a:spcPts val="0"/>
              </a:spcAft>
              <a:buClr>
                <a:schemeClr val="dk1"/>
              </a:buClr>
              <a:buSzPct val="116666"/>
              <a:buChar char="●"/>
            </a:pPr>
            <a:r>
              <a:rPr lang="en-GB"/>
              <a:t>Nature: Non-linear</a:t>
            </a:r>
            <a:endParaRPr/>
          </a:p>
          <a:p>
            <a:pPr marL="177800" lvl="0" indent="-192246" algn="l" rtl="0">
              <a:lnSpc>
                <a:spcPct val="90000"/>
              </a:lnSpc>
              <a:spcBef>
                <a:spcPts val="800"/>
              </a:spcBef>
              <a:spcAft>
                <a:spcPts val="0"/>
              </a:spcAft>
              <a:buClr>
                <a:schemeClr val="dk1"/>
              </a:buClr>
              <a:buSzPct val="116666"/>
              <a:buChar char="●"/>
            </a:pPr>
            <a:r>
              <a:rPr lang="en-GB"/>
              <a:t>Primarily employed in the output layer of classifiers handling multiple classes.</a:t>
            </a:r>
            <a:endParaRPr/>
          </a:p>
          <a:p>
            <a:pPr marL="177800" lvl="0" indent="-192246" algn="l" rtl="0">
              <a:lnSpc>
                <a:spcPct val="90000"/>
              </a:lnSpc>
              <a:spcBef>
                <a:spcPts val="800"/>
              </a:spcBef>
              <a:spcAft>
                <a:spcPts val="0"/>
              </a:spcAft>
              <a:buClr>
                <a:schemeClr val="dk1"/>
              </a:buClr>
              <a:buSzPct val="116666"/>
              <a:buChar char="●"/>
            </a:pPr>
            <a:r>
              <a:rPr lang="en-GB"/>
              <a:t>Squeezes outputs for each class between 0 and 1.</a:t>
            </a:r>
            <a:endParaRPr/>
          </a:p>
          <a:p>
            <a:pPr marL="177800" lvl="0" indent="-192246" algn="l" rtl="0">
              <a:lnSpc>
                <a:spcPct val="90000"/>
              </a:lnSpc>
              <a:spcBef>
                <a:spcPts val="800"/>
              </a:spcBef>
              <a:spcAft>
                <a:spcPts val="0"/>
              </a:spcAft>
              <a:buClr>
                <a:schemeClr val="dk1"/>
              </a:buClr>
              <a:buSzPct val="116666"/>
              <a:buChar char="●"/>
            </a:pPr>
            <a:r>
              <a:rPr lang="en-GB"/>
              <a:t>Divides outputs by the sum of all outputs to attain probabilities for each class.</a:t>
            </a:r>
            <a:endParaRPr/>
          </a:p>
          <a:p>
            <a:pPr marL="177800" lvl="0" indent="-192246" algn="l" rtl="0">
              <a:lnSpc>
                <a:spcPct val="90000"/>
              </a:lnSpc>
              <a:spcBef>
                <a:spcPts val="800"/>
              </a:spcBef>
              <a:spcAft>
                <a:spcPts val="0"/>
              </a:spcAft>
              <a:buClr>
                <a:schemeClr val="dk1"/>
              </a:buClr>
              <a:buSzPct val="116666"/>
              <a:buChar char="●"/>
            </a:pPr>
            <a:r>
              <a:rPr lang="en-GB"/>
              <a:t>Ideal for multi-class classification tasks where probabilities of different classes need to be determined.</a:t>
            </a:r>
            <a:endParaRPr/>
          </a:p>
          <a:p>
            <a:pPr marL="177800" lvl="0" indent="-192246" algn="l" rtl="0">
              <a:lnSpc>
                <a:spcPct val="90000"/>
              </a:lnSpc>
              <a:spcBef>
                <a:spcPts val="800"/>
              </a:spcBef>
              <a:spcAft>
                <a:spcPts val="1200"/>
              </a:spcAft>
              <a:buClr>
                <a:schemeClr val="dk1"/>
              </a:buClr>
              <a:buSzPct val="116666"/>
              <a:buChar char="●"/>
            </a:pPr>
            <a:r>
              <a:rPr lang="en-GB"/>
              <a:t>Provides probabilities defining the likelihood of each input belonging to various classes.</a:t>
            </a:r>
            <a:endParaRPr/>
          </a:p>
        </p:txBody>
      </p:sp>
      <p:pic>
        <p:nvPicPr>
          <p:cNvPr id="222" name="Google Shape;222;p37"/>
          <p:cNvPicPr preferRelativeResize="0"/>
          <p:nvPr/>
        </p:nvPicPr>
        <p:blipFill rotWithShape="1">
          <a:blip r:embed="rId3">
            <a:alphaModFix/>
          </a:blip>
          <a:srcRect/>
          <a:stretch/>
        </p:blipFill>
        <p:spPr>
          <a:xfrm>
            <a:off x="1200045" y="3541705"/>
            <a:ext cx="1750219" cy="807244"/>
          </a:xfrm>
          <a:prstGeom prst="rect">
            <a:avLst/>
          </a:prstGeom>
          <a:noFill/>
          <a:ln>
            <a:noFill/>
          </a:ln>
        </p:spPr>
      </p:pic>
      <p:pic>
        <p:nvPicPr>
          <p:cNvPr id="223" name="Google Shape;223;p37"/>
          <p:cNvPicPr preferRelativeResize="0"/>
          <p:nvPr/>
        </p:nvPicPr>
        <p:blipFill rotWithShape="1">
          <a:blip r:embed="rId4">
            <a:alphaModFix/>
          </a:blip>
          <a:srcRect/>
          <a:stretch/>
        </p:blipFill>
        <p:spPr>
          <a:xfrm>
            <a:off x="5035094" y="3541705"/>
            <a:ext cx="1643133" cy="69737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7"/>
        <p:cNvGrpSpPr/>
        <p:nvPr/>
      </p:nvGrpSpPr>
      <p:grpSpPr>
        <a:xfrm>
          <a:off x="0" y="0"/>
          <a:ext cx="0" cy="0"/>
          <a:chOff x="0" y="0"/>
          <a:chExt cx="0" cy="0"/>
        </a:xfrm>
      </p:grpSpPr>
      <p:sp>
        <p:nvSpPr>
          <p:cNvPr id="228" name="Google Shape;228;p38"/>
          <p:cNvSpPr txBox="1">
            <a:spLocks noGrp="1"/>
          </p:cNvSpPr>
          <p:nvPr>
            <p:ph type="title"/>
          </p:nvPr>
        </p:nvSpPr>
        <p:spPr>
          <a:xfrm>
            <a:off x="298634" y="218210"/>
            <a:ext cx="8036953" cy="1110996"/>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2400"/>
              <a:buFont typeface="Play"/>
              <a:buNone/>
            </a:pPr>
            <a:r>
              <a:rPr lang="en-GB" sz="2400"/>
              <a:t> </a:t>
            </a:r>
            <a:r>
              <a:rPr lang="en-GB" sz="3600"/>
              <a:t>Introduction to Neural Networks</a:t>
            </a:r>
            <a:endParaRPr sz="2400"/>
          </a:p>
        </p:txBody>
      </p:sp>
      <p:sp>
        <p:nvSpPr>
          <p:cNvPr id="229" name="Google Shape;229;p38"/>
          <p:cNvSpPr txBox="1">
            <a:spLocks noGrp="1"/>
          </p:cNvSpPr>
          <p:nvPr>
            <p:ph idx="1"/>
          </p:nvPr>
        </p:nvSpPr>
        <p:spPr>
          <a:xfrm>
            <a:off x="298634" y="1909018"/>
            <a:ext cx="4392239" cy="2929613"/>
          </a:xfrm>
          <a:prstGeom prst="rect">
            <a:avLst/>
          </a:prstGeom>
          <a:noFill/>
          <a:ln>
            <a:noFill/>
          </a:ln>
        </p:spPr>
        <p:txBody>
          <a:bodyPr spcFirstLastPara="1" wrap="square" lIns="68575" tIns="34275" rIns="68575" bIns="34275" anchor="t" anchorCtr="0">
            <a:normAutofit/>
          </a:bodyPr>
          <a:lstStyle/>
          <a:p>
            <a:pPr marL="177800" lvl="0" indent="-177800" algn="l" rtl="0">
              <a:lnSpc>
                <a:spcPct val="90000"/>
              </a:lnSpc>
              <a:spcBef>
                <a:spcPts val="0"/>
              </a:spcBef>
              <a:spcAft>
                <a:spcPts val="0"/>
              </a:spcAft>
              <a:buClr>
                <a:schemeClr val="dk1"/>
              </a:buClr>
              <a:buSzPts val="1800"/>
              <a:buChar char="●"/>
            </a:pPr>
            <a:r>
              <a:rPr lang="en-GB" sz="1800"/>
              <a:t>Inspired by the human brain's structure.</a:t>
            </a:r>
            <a:endParaRPr/>
          </a:p>
          <a:p>
            <a:pPr marL="177800" lvl="0" indent="-177800" algn="l" rtl="0">
              <a:lnSpc>
                <a:spcPct val="90000"/>
              </a:lnSpc>
              <a:spcBef>
                <a:spcPts val="800"/>
              </a:spcBef>
              <a:spcAft>
                <a:spcPts val="0"/>
              </a:spcAft>
              <a:buClr>
                <a:schemeClr val="dk1"/>
              </a:buClr>
              <a:buSzPts val="1800"/>
              <a:buChar char="●"/>
            </a:pPr>
            <a:r>
              <a:rPr lang="en-GB" sz="1800"/>
              <a:t>Made of interconnected nodes called neurons in layers.</a:t>
            </a:r>
            <a:endParaRPr/>
          </a:p>
          <a:p>
            <a:pPr marL="177800" lvl="0" indent="-177800" algn="l" rtl="0">
              <a:lnSpc>
                <a:spcPct val="90000"/>
              </a:lnSpc>
              <a:spcBef>
                <a:spcPts val="800"/>
              </a:spcBef>
              <a:spcAft>
                <a:spcPts val="0"/>
              </a:spcAft>
              <a:buClr>
                <a:schemeClr val="dk1"/>
              </a:buClr>
              <a:buSzPts val="1800"/>
              <a:buChar char="●"/>
            </a:pPr>
            <a:r>
              <a:rPr lang="en-GB" sz="1800"/>
              <a:t>Used for pattern recognition, classification, regression, etc.</a:t>
            </a:r>
            <a:endParaRPr/>
          </a:p>
          <a:p>
            <a:pPr marL="177800" lvl="0" indent="-177800" algn="l" rtl="0">
              <a:lnSpc>
                <a:spcPct val="90000"/>
              </a:lnSpc>
              <a:spcBef>
                <a:spcPts val="800"/>
              </a:spcBef>
              <a:spcAft>
                <a:spcPts val="1200"/>
              </a:spcAft>
              <a:buClr>
                <a:schemeClr val="dk1"/>
              </a:buClr>
              <a:buSzPts val="1800"/>
              <a:buChar char="●"/>
            </a:pPr>
            <a:r>
              <a:rPr lang="en-GB" sz="1800"/>
              <a:t>Mimics human brain's functioning for computational tasks.</a:t>
            </a:r>
            <a:endParaRPr sz="1800"/>
          </a:p>
        </p:txBody>
      </p:sp>
      <p:pic>
        <p:nvPicPr>
          <p:cNvPr id="230" name="Google Shape;230;p38" descr="A Gentle Introduction to Neural Networks - CleverTap"/>
          <p:cNvPicPr preferRelativeResize="0"/>
          <p:nvPr/>
        </p:nvPicPr>
        <p:blipFill rotWithShape="1">
          <a:blip r:embed="rId3">
            <a:alphaModFix/>
          </a:blip>
          <a:srcRect t="16245" r="51744" b="17808"/>
          <a:stretch/>
        </p:blipFill>
        <p:spPr>
          <a:xfrm>
            <a:off x="4751140" y="3054304"/>
            <a:ext cx="4094226" cy="1870987"/>
          </a:xfrm>
          <a:prstGeom prst="rect">
            <a:avLst/>
          </a:prstGeom>
          <a:noFill/>
          <a:ln>
            <a:noFill/>
          </a:ln>
        </p:spPr>
      </p:pic>
      <p:pic>
        <p:nvPicPr>
          <p:cNvPr id="231" name="Google Shape;231;p38" descr="Study urges caution when comparing neural networks to the brain | MIT News  | Massachusetts Institute of Technology"/>
          <p:cNvPicPr preferRelativeResize="0"/>
          <p:nvPr/>
        </p:nvPicPr>
        <p:blipFill rotWithShape="1">
          <a:blip r:embed="rId4">
            <a:alphaModFix/>
          </a:blip>
          <a:srcRect l="22123" r="14391"/>
          <a:stretch/>
        </p:blipFill>
        <p:spPr>
          <a:xfrm>
            <a:off x="5760721" y="1276464"/>
            <a:ext cx="2514600" cy="16623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39"/>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How Neural Networks Work</a:t>
            </a:r>
            <a:endParaRPr/>
          </a:p>
        </p:txBody>
      </p:sp>
      <p:sp>
        <p:nvSpPr>
          <p:cNvPr id="237" name="Google Shape;237;p39"/>
          <p:cNvSpPr txBox="1">
            <a:spLocks noGrp="1"/>
          </p:cNvSpPr>
          <p:nvPr>
            <p:ph idx="1"/>
          </p:nvPr>
        </p:nvSpPr>
        <p:spPr>
          <a:xfrm>
            <a:off x="435380" y="1446413"/>
            <a:ext cx="4009853" cy="2593571"/>
          </a:xfrm>
          <a:prstGeom prst="rect">
            <a:avLst/>
          </a:prstGeom>
          <a:noFill/>
          <a:ln>
            <a:noFill/>
          </a:ln>
        </p:spPr>
        <p:txBody>
          <a:bodyPr spcFirstLastPara="1" wrap="square" lIns="68575" tIns="34275" rIns="68575" bIns="34275" anchor="t" anchorCtr="0">
            <a:normAutofit fontScale="92500" lnSpcReduction="10000"/>
          </a:bodyPr>
          <a:lstStyle/>
          <a:p>
            <a:pPr marL="177800" lvl="0" indent="-184150" algn="l" rtl="0">
              <a:lnSpc>
                <a:spcPct val="90000"/>
              </a:lnSpc>
              <a:spcBef>
                <a:spcPts val="0"/>
              </a:spcBef>
              <a:spcAft>
                <a:spcPts val="0"/>
              </a:spcAft>
              <a:buClr>
                <a:schemeClr val="dk1"/>
              </a:buClr>
              <a:buSzPts val="2100"/>
              <a:buChar char="●"/>
            </a:pPr>
            <a:r>
              <a:rPr lang="en-GB"/>
              <a:t>Input data flows through weighted calculations and activations.</a:t>
            </a:r>
            <a:endParaRPr/>
          </a:p>
          <a:p>
            <a:pPr marL="177800" lvl="0" indent="-184150" algn="l" rtl="0">
              <a:lnSpc>
                <a:spcPct val="90000"/>
              </a:lnSpc>
              <a:spcBef>
                <a:spcPts val="800"/>
              </a:spcBef>
              <a:spcAft>
                <a:spcPts val="0"/>
              </a:spcAft>
              <a:buClr>
                <a:schemeClr val="dk1"/>
              </a:buClr>
              <a:buSzPts val="2100"/>
              <a:buChar char="●"/>
            </a:pPr>
            <a:r>
              <a:rPr lang="en-GB"/>
              <a:t>Neurons process input and pass output to the next layer.</a:t>
            </a:r>
            <a:endParaRPr/>
          </a:p>
          <a:p>
            <a:pPr marL="177800" lvl="0" indent="-184150" algn="l" rtl="0">
              <a:lnSpc>
                <a:spcPct val="90000"/>
              </a:lnSpc>
              <a:spcBef>
                <a:spcPts val="800"/>
              </a:spcBef>
              <a:spcAft>
                <a:spcPts val="0"/>
              </a:spcAft>
              <a:buClr>
                <a:schemeClr val="dk1"/>
              </a:buClr>
              <a:buSzPts val="2100"/>
              <a:buChar char="●"/>
            </a:pPr>
            <a:r>
              <a:rPr lang="en-GB"/>
              <a:t>Adjusts weights and biases through backpropagation for learning.</a:t>
            </a:r>
            <a:endParaRPr/>
          </a:p>
          <a:p>
            <a:pPr marL="177800" lvl="0" indent="-184150" algn="l" rtl="0">
              <a:lnSpc>
                <a:spcPct val="90000"/>
              </a:lnSpc>
              <a:spcBef>
                <a:spcPts val="800"/>
              </a:spcBef>
              <a:spcAft>
                <a:spcPts val="1200"/>
              </a:spcAft>
              <a:buClr>
                <a:schemeClr val="dk1"/>
              </a:buClr>
              <a:buSzPts val="2100"/>
              <a:buChar char="●"/>
            </a:pPr>
            <a:r>
              <a:rPr lang="en-GB"/>
              <a:t>Learns complex, non-linear relationships autonomously.</a:t>
            </a:r>
            <a:endParaRPr/>
          </a:p>
        </p:txBody>
      </p:sp>
      <p:pic>
        <p:nvPicPr>
          <p:cNvPr id="238" name="Google Shape;238;p39" descr="A Gentle Introduction to Neural Networks - CleverTap"/>
          <p:cNvPicPr preferRelativeResize="0"/>
          <p:nvPr/>
        </p:nvPicPr>
        <p:blipFill rotWithShape="1">
          <a:blip r:embed="rId3">
            <a:alphaModFix/>
          </a:blip>
          <a:srcRect l="52074"/>
          <a:stretch/>
        </p:blipFill>
        <p:spPr>
          <a:xfrm>
            <a:off x="4572000" y="917678"/>
            <a:ext cx="4324697" cy="376446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Forward Propagation</a:t>
            </a:r>
            <a:endParaRPr/>
          </a:p>
        </p:txBody>
      </p:sp>
      <p:pic>
        <p:nvPicPr>
          <p:cNvPr id="244" name="Google Shape;244;p40"/>
          <p:cNvPicPr preferRelativeResize="0">
            <a:picLocks noGrp="1"/>
          </p:cNvPicPr>
          <p:nvPr>
            <p:ph idx="1"/>
          </p:nvPr>
        </p:nvPicPr>
        <p:blipFill rotWithShape="1">
          <a:blip r:embed="rId3">
            <a:alphaModFix/>
          </a:blip>
          <a:srcRect t="15016" r="3136" b="14236"/>
          <a:stretch/>
        </p:blipFill>
        <p:spPr>
          <a:xfrm>
            <a:off x="145819" y="1048790"/>
            <a:ext cx="4913861" cy="2308861"/>
          </a:xfrm>
          <a:prstGeom prst="rect">
            <a:avLst/>
          </a:prstGeom>
          <a:noFill/>
          <a:ln>
            <a:noFill/>
          </a:ln>
        </p:spPr>
      </p:pic>
      <p:pic>
        <p:nvPicPr>
          <p:cNvPr id="245" name="Google Shape;245;p40"/>
          <p:cNvPicPr preferRelativeResize="0"/>
          <p:nvPr/>
        </p:nvPicPr>
        <p:blipFill rotWithShape="1">
          <a:blip r:embed="rId4">
            <a:alphaModFix/>
          </a:blip>
          <a:srcRect t="4821"/>
          <a:stretch/>
        </p:blipFill>
        <p:spPr>
          <a:xfrm>
            <a:off x="5428307" y="1109665"/>
            <a:ext cx="3418513" cy="1203168"/>
          </a:xfrm>
          <a:prstGeom prst="rect">
            <a:avLst/>
          </a:prstGeom>
          <a:noFill/>
          <a:ln>
            <a:noFill/>
          </a:ln>
        </p:spPr>
      </p:pic>
      <p:pic>
        <p:nvPicPr>
          <p:cNvPr id="246" name="Google Shape;246;p40"/>
          <p:cNvPicPr preferRelativeResize="0"/>
          <p:nvPr/>
        </p:nvPicPr>
        <p:blipFill rotWithShape="1">
          <a:blip r:embed="rId5">
            <a:alphaModFix/>
          </a:blip>
          <a:srcRect/>
          <a:stretch/>
        </p:blipFill>
        <p:spPr>
          <a:xfrm>
            <a:off x="5388773" y="3016700"/>
            <a:ext cx="3555673" cy="519140"/>
          </a:xfrm>
          <a:prstGeom prst="rect">
            <a:avLst/>
          </a:prstGeom>
          <a:noFill/>
          <a:ln>
            <a:noFill/>
          </a:ln>
        </p:spPr>
      </p:pic>
      <p:pic>
        <p:nvPicPr>
          <p:cNvPr id="247" name="Google Shape;247;p40"/>
          <p:cNvPicPr preferRelativeResize="0"/>
          <p:nvPr/>
        </p:nvPicPr>
        <p:blipFill rotWithShape="1">
          <a:blip r:embed="rId6">
            <a:alphaModFix/>
          </a:blip>
          <a:srcRect l="45999" t="74666" r="1167" b="9037"/>
          <a:stretch/>
        </p:blipFill>
        <p:spPr>
          <a:xfrm>
            <a:off x="5349240" y="3976127"/>
            <a:ext cx="3634740" cy="838200"/>
          </a:xfrm>
          <a:prstGeom prst="rect">
            <a:avLst/>
          </a:prstGeom>
          <a:noFill/>
          <a:ln>
            <a:noFill/>
          </a:ln>
        </p:spPr>
      </p:pic>
      <p:pic>
        <p:nvPicPr>
          <p:cNvPr id="248" name="Google Shape;248;p40"/>
          <p:cNvPicPr preferRelativeResize="0"/>
          <p:nvPr/>
        </p:nvPicPr>
        <p:blipFill rotWithShape="1">
          <a:blip r:embed="rId7">
            <a:alphaModFix/>
          </a:blip>
          <a:srcRect/>
          <a:stretch/>
        </p:blipFill>
        <p:spPr>
          <a:xfrm>
            <a:off x="373380" y="3880829"/>
            <a:ext cx="4000500" cy="107217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1"/>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endParaRPr/>
          </a:p>
        </p:txBody>
      </p:sp>
      <p:sp>
        <p:nvSpPr>
          <p:cNvPr id="254" name="Google Shape;254;p41"/>
          <p:cNvSpPr txBox="1">
            <a:spLocks noGrp="1"/>
          </p:cNvSpPr>
          <p:nvPr>
            <p:ph idx="1"/>
          </p:nvPr>
        </p:nvSpPr>
        <p:spPr>
          <a:prstGeom prst="rect">
            <a:avLst/>
          </a:prstGeom>
          <a:noFill/>
          <a:ln>
            <a:noFill/>
          </a:ln>
        </p:spPr>
        <p:txBody>
          <a:bodyPr spcFirstLastPara="1" wrap="square" lIns="68575" tIns="34275" rIns="68575" bIns="34275" anchor="t" anchorCtr="0">
            <a:normAutofit/>
          </a:bodyPr>
          <a:lstStyle/>
          <a:p>
            <a:pPr marL="0" lvl="0" indent="0" algn="l" rtl="0">
              <a:lnSpc>
                <a:spcPct val="90000"/>
              </a:lnSpc>
              <a:spcBef>
                <a:spcPts val="0"/>
              </a:spcBef>
              <a:spcAft>
                <a:spcPts val="0"/>
              </a:spcAft>
              <a:buClr>
                <a:srgbClr val="0000FF"/>
              </a:buClr>
              <a:buSzPts val="2100"/>
              <a:buNone/>
            </a:pPr>
            <a:r>
              <a:rPr lang="en-GB" sz="2100">
                <a:solidFill>
                  <a:srgbClr val="0000FF"/>
                </a:solidFill>
                <a:latin typeface="Arial"/>
                <a:ea typeface="Arial"/>
                <a:cs typeface="Arial"/>
                <a:sym typeface="Arial"/>
              </a:rPr>
              <a:t>		</a:t>
            </a:r>
            <a:endParaRPr/>
          </a:p>
          <a:p>
            <a:pPr marL="0" lvl="0" indent="0" algn="l" rtl="0">
              <a:lnSpc>
                <a:spcPct val="90000"/>
              </a:lnSpc>
              <a:spcBef>
                <a:spcPts val="800"/>
              </a:spcBef>
              <a:spcAft>
                <a:spcPts val="0"/>
              </a:spcAft>
              <a:buClr>
                <a:srgbClr val="0000FF"/>
              </a:buClr>
              <a:buSzPts val="2100"/>
              <a:buNone/>
            </a:pPr>
            <a:r>
              <a:rPr lang="en-GB" sz="2100">
                <a:solidFill>
                  <a:srgbClr val="0000FF"/>
                </a:solidFill>
                <a:latin typeface="Arial"/>
                <a:ea typeface="Arial"/>
                <a:cs typeface="Arial"/>
                <a:sym typeface="Arial"/>
              </a:rPr>
              <a:t>		</a:t>
            </a:r>
            <a:r>
              <a:rPr lang="en-GB" sz="6600">
                <a:solidFill>
                  <a:srgbClr val="FF0000"/>
                </a:solidFill>
                <a:latin typeface="Arial"/>
                <a:ea typeface="Arial"/>
                <a:cs typeface="Arial"/>
                <a:sym typeface="Arial"/>
              </a:rPr>
              <a:t>Thank You </a:t>
            </a:r>
            <a:r>
              <a:rPr lang="en-GB" sz="6600" b="1">
                <a:solidFill>
                  <a:srgbClr val="FF0000"/>
                </a:solidFill>
                <a:latin typeface="Times New Roman"/>
                <a:ea typeface="Times New Roman"/>
                <a:cs typeface="Times New Roman"/>
                <a:sym typeface="Times New Roman"/>
              </a:rPr>
              <a:t>☺</a:t>
            </a:r>
            <a:endParaRPr sz="6600" b="1">
              <a:solidFill>
                <a:srgbClr val="FF0000"/>
              </a:solidFill>
            </a:endParaRPr>
          </a:p>
          <a:p>
            <a:pPr marL="0" lvl="0" indent="0" algn="l" rtl="0">
              <a:lnSpc>
                <a:spcPct val="90000"/>
              </a:lnSpc>
              <a:spcBef>
                <a:spcPts val="800"/>
              </a:spcBef>
              <a:spcAft>
                <a:spcPts val="0"/>
              </a:spcAft>
              <a:buClr>
                <a:schemeClr val="dk1"/>
              </a:buClr>
              <a:buSzPts val="2100"/>
              <a:buNone/>
            </a:pPr>
            <a:endParaRPr/>
          </a:p>
          <a:p>
            <a:pPr marL="177800" lvl="0" indent="-38100" algn="l" rtl="0">
              <a:lnSpc>
                <a:spcPct val="90000"/>
              </a:lnSpc>
              <a:spcBef>
                <a:spcPts val="800"/>
              </a:spcBef>
              <a:spcAft>
                <a:spcPts val="1200"/>
              </a:spcAft>
              <a:buClr>
                <a:schemeClr val="dk1"/>
              </a:buClr>
              <a:buSzPts val="210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8"/>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 Introduction to Perceptron</a:t>
            </a:r>
            <a:endParaRPr/>
          </a:p>
        </p:txBody>
      </p:sp>
      <p:sp>
        <p:nvSpPr>
          <p:cNvPr id="98" name="Google Shape;98;p18"/>
          <p:cNvSpPr txBox="1">
            <a:spLocks noGrp="1"/>
          </p:cNvSpPr>
          <p:nvPr>
            <p:ph idx="1"/>
          </p:nvPr>
        </p:nvSpPr>
        <p:spPr>
          <a:xfrm>
            <a:off x="628650" y="1293019"/>
            <a:ext cx="7886700" cy="3263400"/>
          </a:xfrm>
          <a:prstGeom prst="rect">
            <a:avLst/>
          </a:prstGeom>
          <a:noFill/>
          <a:ln>
            <a:noFill/>
          </a:ln>
        </p:spPr>
        <p:txBody>
          <a:bodyPr spcFirstLastPara="1" wrap="square" lIns="68575" tIns="34275" rIns="68575" bIns="34275" anchor="t" anchorCtr="0">
            <a:normAutofit/>
          </a:bodyPr>
          <a:lstStyle/>
          <a:p>
            <a:pPr marL="177800" lvl="0" indent="-184150" algn="l" rtl="0">
              <a:lnSpc>
                <a:spcPct val="90000"/>
              </a:lnSpc>
              <a:spcBef>
                <a:spcPts val="0"/>
              </a:spcBef>
              <a:spcAft>
                <a:spcPts val="0"/>
              </a:spcAft>
              <a:buClr>
                <a:schemeClr val="dk1"/>
              </a:buClr>
              <a:buSzPts val="2100"/>
              <a:buChar char="●"/>
            </a:pPr>
            <a:r>
              <a:rPr lang="en-GB"/>
              <a:t>Perceptron: Simplest artificial neural network architecture</a:t>
            </a:r>
            <a:endParaRPr/>
          </a:p>
          <a:p>
            <a:pPr marL="177800" lvl="0" indent="0" algn="l" rtl="0">
              <a:lnSpc>
                <a:spcPct val="90000"/>
              </a:lnSpc>
              <a:spcBef>
                <a:spcPts val="0"/>
              </a:spcBef>
              <a:spcAft>
                <a:spcPts val="0"/>
              </a:spcAft>
              <a:buNone/>
            </a:pPr>
            <a:r>
              <a:rPr lang="en-GB"/>
              <a:t>introduced by Frank Rosenblatt in the 1950s.</a:t>
            </a:r>
            <a:endParaRPr/>
          </a:p>
          <a:p>
            <a:pPr marL="177800" lvl="0" indent="-184150" algn="l" rtl="0">
              <a:lnSpc>
                <a:spcPct val="90000"/>
              </a:lnSpc>
              <a:spcBef>
                <a:spcPts val="800"/>
              </a:spcBef>
              <a:spcAft>
                <a:spcPts val="0"/>
              </a:spcAft>
              <a:buClr>
                <a:schemeClr val="dk1"/>
              </a:buClr>
              <a:buSzPts val="2100"/>
              <a:buChar char="●"/>
            </a:pPr>
            <a:r>
              <a:rPr lang="en-GB"/>
              <a:t>Structure: Consists of a single layer of input nodes fully connected to a layer of output nodes.</a:t>
            </a:r>
            <a:endParaRPr/>
          </a:p>
          <a:p>
            <a:pPr marL="177800" lvl="0" indent="-184150" algn="l" rtl="0">
              <a:lnSpc>
                <a:spcPct val="90000"/>
              </a:lnSpc>
              <a:spcBef>
                <a:spcPts val="800"/>
              </a:spcBef>
              <a:spcAft>
                <a:spcPts val="0"/>
              </a:spcAft>
              <a:buClr>
                <a:schemeClr val="dk1"/>
              </a:buClr>
              <a:buSzPts val="2100"/>
              <a:buChar char="●"/>
            </a:pPr>
            <a:r>
              <a:rPr lang="en-GB"/>
              <a:t>Neurons: Utilizes threshold logic units (TLUs), first introduced by McCulloch and Walter Pitts in the 1940s.</a:t>
            </a:r>
            <a:endParaRPr/>
          </a:p>
          <a:p>
            <a:pPr marL="177800" lvl="0" indent="0" algn="l" rtl="0">
              <a:lnSpc>
                <a:spcPct val="90000"/>
              </a:lnSpc>
              <a:spcBef>
                <a:spcPts val="8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9"/>
          <p:cNvSpPr txBox="1">
            <a:spLocks noGrp="1"/>
          </p:cNvSpPr>
          <p:nvPr>
            <p:ph type="title"/>
          </p:nvPr>
        </p:nvSpPr>
        <p:spPr>
          <a:prstGeom prst="rect">
            <a:avLst/>
          </a:prstGeom>
        </p:spPr>
        <p:txBody>
          <a:bodyPr spcFirstLastPara="1" wrap="square" lIns="68575" tIns="34275" rIns="68575" bIns="34275" anchor="ctr" anchorCtr="0">
            <a:normAutofit fontScale="90000"/>
          </a:bodyPr>
          <a:lstStyle/>
          <a:p>
            <a:pPr marL="0" lvl="0" indent="0" algn="l" rtl="0">
              <a:spcBef>
                <a:spcPts val="0"/>
              </a:spcBef>
              <a:spcAft>
                <a:spcPts val="0"/>
              </a:spcAft>
              <a:buNone/>
            </a:pPr>
            <a:r>
              <a:rPr lang="en-GB"/>
              <a:t> </a:t>
            </a:r>
            <a:endParaRPr/>
          </a:p>
          <a:p>
            <a:pPr marL="0" lvl="0" indent="0" algn="l" rtl="0">
              <a:spcBef>
                <a:spcPts val="0"/>
              </a:spcBef>
              <a:spcAft>
                <a:spcPts val="0"/>
              </a:spcAft>
              <a:buClr>
                <a:schemeClr val="dk1"/>
              </a:buClr>
              <a:buSzPct val="90410"/>
              <a:buFont typeface="Play"/>
              <a:buNone/>
            </a:pPr>
            <a:r>
              <a:rPr lang="en-GB" sz="3650"/>
              <a:t> Introduction to Perceptron</a:t>
            </a:r>
            <a:endParaRPr sz="3650"/>
          </a:p>
          <a:p>
            <a:pPr marL="0" lvl="0" indent="0" algn="l" rtl="0">
              <a:spcBef>
                <a:spcPts val="0"/>
              </a:spcBef>
              <a:spcAft>
                <a:spcPts val="0"/>
              </a:spcAft>
              <a:buNone/>
            </a:pPr>
            <a:endParaRPr/>
          </a:p>
        </p:txBody>
      </p:sp>
      <p:sp>
        <p:nvSpPr>
          <p:cNvPr id="104" name="Google Shape;104;p19"/>
          <p:cNvSpPr txBox="1">
            <a:spLocks noGrp="1"/>
          </p:cNvSpPr>
          <p:nvPr>
            <p:ph idx="1"/>
          </p:nvPr>
        </p:nvSpPr>
        <p:spPr>
          <a:prstGeom prst="rect">
            <a:avLst/>
          </a:prstGeom>
        </p:spPr>
        <p:txBody>
          <a:bodyPr spcFirstLastPara="1" wrap="square" lIns="68575" tIns="34275" rIns="68575" bIns="34275" anchor="t" anchorCtr="0">
            <a:normAutofit/>
          </a:bodyPr>
          <a:lstStyle/>
          <a:p>
            <a:pPr marL="177800" lvl="0" indent="-184150" algn="l" rtl="0">
              <a:spcBef>
                <a:spcPts val="800"/>
              </a:spcBef>
              <a:spcAft>
                <a:spcPts val="0"/>
              </a:spcAft>
              <a:buSzPts val="2100"/>
              <a:buChar char="●"/>
            </a:pPr>
            <a:r>
              <a:rPr lang="en-GB"/>
              <a:t>Functionality: Perceptron can learn linearly separable patterns and serves as a binary classifier.</a:t>
            </a:r>
            <a:endParaRPr/>
          </a:p>
          <a:p>
            <a:pPr marL="177800" lvl="0" indent="0" algn="l" rtl="0">
              <a:spcBef>
                <a:spcPts val="1200"/>
              </a:spcBef>
              <a:spcAft>
                <a:spcPts val="0"/>
              </a:spcAft>
              <a:buNone/>
            </a:pPr>
            <a:endParaRPr/>
          </a:p>
          <a:p>
            <a:pPr marL="177800" lvl="0" indent="-184150" algn="l" rtl="0">
              <a:spcBef>
                <a:spcPts val="1200"/>
              </a:spcBef>
              <a:spcAft>
                <a:spcPts val="1200"/>
              </a:spcAft>
              <a:buSzPts val="2100"/>
              <a:buChar char="●"/>
            </a:pPr>
            <a:r>
              <a:rPr lang="en-GB"/>
              <a:t>Learning Rule: Based on the original MCP neuron, the Perceptron learning rule enables neurons to learn and process elements in the training set one at a time.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 Introduction to Perceptron</a:t>
            </a:r>
            <a:endParaRPr/>
          </a:p>
        </p:txBody>
      </p:sp>
      <p:pic>
        <p:nvPicPr>
          <p:cNvPr id="110" name="Google Shape;110;p20" descr="A diagram of a function&#10;&#10;Description automatically generated"/>
          <p:cNvPicPr preferRelativeResize="0">
            <a:picLocks noGrp="1"/>
          </p:cNvPicPr>
          <p:nvPr>
            <p:ph idx="1"/>
          </p:nvPr>
        </p:nvPicPr>
        <p:blipFill rotWithShape="1">
          <a:blip r:embed="rId3">
            <a:alphaModFix/>
          </a:blip>
          <a:srcRect/>
          <a:stretch/>
        </p:blipFill>
        <p:spPr>
          <a:xfrm>
            <a:off x="1946412" y="1702237"/>
            <a:ext cx="4764881" cy="218598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Types of Perceptron</a:t>
            </a:r>
            <a:endParaRPr/>
          </a:p>
        </p:txBody>
      </p:sp>
      <p:sp>
        <p:nvSpPr>
          <p:cNvPr id="116" name="Google Shape;116;p21"/>
          <p:cNvSpPr txBox="1">
            <a:spLocks noGrp="1"/>
          </p:cNvSpPr>
          <p:nvPr>
            <p:ph idx="1"/>
          </p:nvPr>
        </p:nvSpPr>
        <p:spPr>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GB"/>
              <a:t>Single-Layer Perceptron: This type of perceptron is limited to learning linearly separable patterns. effective for tasks where the data can be divided into distinct categories through a straight line.</a:t>
            </a:r>
            <a:endParaRPr/>
          </a:p>
          <a:p>
            <a:pPr marL="177800" lvl="0" indent="-171450" algn="l" rtl="0">
              <a:lnSpc>
                <a:spcPct val="90000"/>
              </a:lnSpc>
              <a:spcBef>
                <a:spcPts val="800"/>
              </a:spcBef>
              <a:spcAft>
                <a:spcPts val="1200"/>
              </a:spcAft>
              <a:buClr>
                <a:schemeClr val="dk1"/>
              </a:buClr>
              <a:buSzPts val="2100"/>
              <a:buChar char="●"/>
            </a:pPr>
            <a:r>
              <a:rPr lang="en-GB"/>
              <a:t>Multilayer Perceptron: Multilayer perceptrons possess enhanced processing capabilities as they consist of two or more layers, adept at handling more complex patterns and relationships within the data.</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Basic Components of a Perceptron</a:t>
            </a:r>
            <a:endParaRPr/>
          </a:p>
        </p:txBody>
      </p:sp>
      <p:sp>
        <p:nvSpPr>
          <p:cNvPr id="122" name="Google Shape;122;p22"/>
          <p:cNvSpPr txBox="1">
            <a:spLocks noGrp="1"/>
          </p:cNvSpPr>
          <p:nvPr>
            <p:ph idx="1"/>
          </p:nvPr>
        </p:nvSpPr>
        <p:spPr>
          <a:prstGeom prst="rect">
            <a:avLst/>
          </a:prstGeom>
          <a:noFill/>
          <a:ln>
            <a:noFill/>
          </a:ln>
        </p:spPr>
        <p:txBody>
          <a:bodyPr spcFirstLastPara="1" wrap="square" lIns="68575" tIns="34275" rIns="68575" bIns="34275" anchor="t" anchorCtr="0">
            <a:normAutofit fontScale="92500" lnSpcReduction="10000"/>
          </a:bodyPr>
          <a:lstStyle/>
          <a:p>
            <a:pPr marL="177800" lvl="0" indent="-184150" algn="l" rtl="0">
              <a:lnSpc>
                <a:spcPct val="90000"/>
              </a:lnSpc>
              <a:spcBef>
                <a:spcPts val="0"/>
              </a:spcBef>
              <a:spcAft>
                <a:spcPts val="0"/>
              </a:spcAft>
              <a:buClr>
                <a:schemeClr val="dk1"/>
              </a:buClr>
              <a:buSzPts val="2100"/>
              <a:buChar char="●"/>
            </a:pPr>
            <a:r>
              <a:rPr lang="en-GB"/>
              <a:t>Input Features: Represent characteristics or attributes of input data.</a:t>
            </a:r>
            <a:endParaRPr/>
          </a:p>
          <a:p>
            <a:pPr marL="177800" lvl="0" indent="-184150" algn="l" rtl="0">
              <a:lnSpc>
                <a:spcPct val="90000"/>
              </a:lnSpc>
              <a:spcBef>
                <a:spcPts val="800"/>
              </a:spcBef>
              <a:spcAft>
                <a:spcPts val="0"/>
              </a:spcAft>
              <a:buClr>
                <a:schemeClr val="dk1"/>
              </a:buClr>
              <a:buSzPts val="2100"/>
              <a:buChar char="●"/>
            </a:pPr>
            <a:r>
              <a:rPr lang="en-GB"/>
              <a:t>Weights: Associated with input features, determining their influence </a:t>
            </a:r>
            <a:endParaRPr/>
          </a:p>
          <a:p>
            <a:pPr marL="177800" lvl="0" indent="0" algn="l" rtl="0">
              <a:lnSpc>
                <a:spcPct val="90000"/>
              </a:lnSpc>
              <a:spcBef>
                <a:spcPts val="800"/>
              </a:spcBef>
              <a:spcAft>
                <a:spcPts val="0"/>
              </a:spcAft>
              <a:buNone/>
            </a:pPr>
            <a:r>
              <a:rPr lang="en-GB"/>
              <a:t>on the perceptron's output.</a:t>
            </a:r>
            <a:endParaRPr/>
          </a:p>
          <a:p>
            <a:pPr marL="177800" lvl="0" indent="-184150" algn="l" rtl="0">
              <a:lnSpc>
                <a:spcPct val="90000"/>
              </a:lnSpc>
              <a:spcBef>
                <a:spcPts val="800"/>
              </a:spcBef>
              <a:spcAft>
                <a:spcPts val="0"/>
              </a:spcAft>
              <a:buClr>
                <a:schemeClr val="dk1"/>
              </a:buClr>
              <a:buSzPts val="2100"/>
              <a:buChar char="●"/>
            </a:pPr>
            <a:r>
              <a:rPr lang="en-GB"/>
              <a:t>Summation Function: Calculates the weighted sum of inputs.</a:t>
            </a:r>
            <a:endParaRPr/>
          </a:p>
          <a:p>
            <a:pPr marL="177800" lvl="0" indent="-184150" algn="l" rtl="0">
              <a:lnSpc>
                <a:spcPct val="90000"/>
              </a:lnSpc>
              <a:spcBef>
                <a:spcPts val="800"/>
              </a:spcBef>
              <a:spcAft>
                <a:spcPts val="0"/>
              </a:spcAft>
              <a:buClr>
                <a:schemeClr val="dk1"/>
              </a:buClr>
              <a:buSzPts val="2100"/>
              <a:buChar char="●"/>
            </a:pPr>
            <a:r>
              <a:rPr lang="en-GB"/>
              <a:t>Activation Function: Determines the output based on the weighted sum.</a:t>
            </a:r>
            <a:endParaRPr/>
          </a:p>
          <a:p>
            <a:pPr marL="177800" lvl="0" indent="-184150" algn="l" rtl="0">
              <a:lnSpc>
                <a:spcPct val="90000"/>
              </a:lnSpc>
              <a:spcBef>
                <a:spcPts val="800"/>
              </a:spcBef>
              <a:spcAft>
                <a:spcPts val="0"/>
              </a:spcAft>
              <a:buClr>
                <a:schemeClr val="dk1"/>
              </a:buClr>
              <a:buSzPts val="2100"/>
              <a:buChar char="●"/>
            </a:pPr>
            <a:r>
              <a:rPr lang="en-GB"/>
              <a:t>Output: Represents the final prediction or classification.</a:t>
            </a:r>
            <a:endParaRPr/>
          </a:p>
          <a:p>
            <a:pPr marL="177800" lvl="0" indent="-184150" algn="l" rtl="0">
              <a:lnSpc>
                <a:spcPct val="90000"/>
              </a:lnSpc>
              <a:spcBef>
                <a:spcPts val="800"/>
              </a:spcBef>
              <a:spcAft>
                <a:spcPts val="0"/>
              </a:spcAft>
              <a:buClr>
                <a:schemeClr val="dk1"/>
              </a:buClr>
              <a:buSzPts val="2100"/>
              <a:buChar char="●"/>
            </a:pPr>
            <a:r>
              <a:rPr lang="en-GB"/>
              <a:t>Bias: Additional parameter allowing adjustments independent of input.</a:t>
            </a:r>
            <a:endParaRPr/>
          </a:p>
          <a:p>
            <a:pPr marL="177800" lvl="0" indent="-184150" algn="l" rtl="0">
              <a:lnSpc>
                <a:spcPct val="90000"/>
              </a:lnSpc>
              <a:spcBef>
                <a:spcPts val="800"/>
              </a:spcBef>
              <a:spcAft>
                <a:spcPts val="1200"/>
              </a:spcAft>
              <a:buClr>
                <a:schemeClr val="dk1"/>
              </a:buClr>
              <a:buSzPts val="2100"/>
              <a:buChar char="●"/>
            </a:pPr>
            <a:r>
              <a:rPr lang="en-GB"/>
              <a:t>Learning Algorithm: Updates weights and bias during training based on prediction errors.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 How Perceptron Works</a:t>
            </a:r>
            <a:endParaRPr/>
          </a:p>
        </p:txBody>
      </p:sp>
      <p:sp>
        <p:nvSpPr>
          <p:cNvPr id="128" name="Google Shape;128;p23"/>
          <p:cNvSpPr txBox="1">
            <a:spLocks noGrp="1"/>
          </p:cNvSpPr>
          <p:nvPr>
            <p:ph idx="1"/>
          </p:nvPr>
        </p:nvSpPr>
        <p:spPr>
          <a:xfrm>
            <a:off x="142355" y="1356750"/>
            <a:ext cx="9001645" cy="3263504"/>
          </a:xfrm>
          <a:prstGeom prst="rect">
            <a:avLst/>
          </a:prstGeom>
          <a:noFill/>
          <a:ln>
            <a:noFill/>
          </a:ln>
        </p:spPr>
        <p:txBody>
          <a:bodyPr spcFirstLastPara="1" wrap="square" lIns="68575" tIns="34275" rIns="68575" bIns="34275" anchor="t" anchorCtr="0">
            <a:normAutofit lnSpcReduction="10000"/>
          </a:bodyPr>
          <a:lstStyle/>
          <a:p>
            <a:pPr marL="177800" lvl="0" indent="-171450" algn="l" rtl="0">
              <a:lnSpc>
                <a:spcPct val="90000"/>
              </a:lnSpc>
              <a:spcBef>
                <a:spcPts val="0"/>
              </a:spcBef>
              <a:spcAft>
                <a:spcPts val="0"/>
              </a:spcAft>
              <a:buClr>
                <a:schemeClr val="dk1"/>
              </a:buClr>
              <a:buSzPts val="2100"/>
              <a:buChar char="●"/>
            </a:pPr>
            <a:r>
              <a:rPr lang="en-GB"/>
              <a:t>Input Features: Each input node is assigned a weight, indicating its significance.</a:t>
            </a:r>
            <a:endParaRPr/>
          </a:p>
          <a:p>
            <a:pPr marL="177800" lvl="0" indent="-171450" algn="l" rtl="0">
              <a:lnSpc>
                <a:spcPct val="90000"/>
              </a:lnSpc>
              <a:spcBef>
                <a:spcPts val="800"/>
              </a:spcBef>
              <a:spcAft>
                <a:spcPts val="0"/>
              </a:spcAft>
              <a:buClr>
                <a:schemeClr val="dk1"/>
              </a:buClr>
              <a:buSzPts val="2100"/>
              <a:buChar char="●"/>
            </a:pPr>
            <a:r>
              <a:rPr lang="en-GB"/>
              <a:t>Weighted Sum: Perceptron computes the weighted sum of inputs using the formula: z = w₁x₁ + w₂x₂ + ... + wₙxₙ.</a:t>
            </a:r>
            <a:endParaRPr/>
          </a:p>
          <a:p>
            <a:pPr marL="177800" lvl="0" indent="-171450" algn="l" rtl="0">
              <a:lnSpc>
                <a:spcPct val="90000"/>
              </a:lnSpc>
              <a:spcBef>
                <a:spcPts val="800"/>
              </a:spcBef>
              <a:spcAft>
                <a:spcPts val="0"/>
              </a:spcAft>
              <a:buClr>
                <a:schemeClr val="dk1"/>
              </a:buClr>
              <a:buSzPts val="2100"/>
              <a:buChar char="●"/>
            </a:pPr>
            <a:r>
              <a:rPr lang="en-GB"/>
              <a:t>Activation Function: Utilizes a step function (Heaviside step function) to determine output based on the weighted sum.</a:t>
            </a:r>
            <a:endParaRPr/>
          </a:p>
          <a:p>
            <a:pPr marL="177800" lvl="0" indent="-171450" algn="l" rtl="0">
              <a:lnSpc>
                <a:spcPct val="90000"/>
              </a:lnSpc>
              <a:spcBef>
                <a:spcPts val="800"/>
              </a:spcBef>
              <a:spcAft>
                <a:spcPts val="0"/>
              </a:spcAft>
              <a:buClr>
                <a:schemeClr val="dk1"/>
              </a:buClr>
              <a:buSzPts val="2100"/>
              <a:buChar char="●"/>
            </a:pPr>
            <a:r>
              <a:rPr lang="en-GB"/>
              <a:t>Fully Connected Layer: Each TLU in the perceptron's single layer is connected to all inputs.</a:t>
            </a:r>
            <a:endParaRPr/>
          </a:p>
          <a:p>
            <a:pPr marL="177800" lvl="0" indent="-171450" algn="l" rtl="0">
              <a:lnSpc>
                <a:spcPct val="90000"/>
              </a:lnSpc>
              <a:spcBef>
                <a:spcPts val="800"/>
              </a:spcBef>
              <a:spcAft>
                <a:spcPts val="1200"/>
              </a:spcAft>
              <a:buClr>
                <a:schemeClr val="dk1"/>
              </a:buClr>
              <a:buSzPts val="2100"/>
              <a:buChar char="●"/>
            </a:pPr>
            <a:r>
              <a:rPr lang="en-GB"/>
              <a:t>Output Calculation: Output is calculated using the formula: f(X) = h(XW + b), where X is input, W is weight, b is bias, and h is step function.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Play"/>
              <a:buNone/>
            </a:pPr>
            <a:r>
              <a:rPr lang="en-GB"/>
              <a:t>Training the Perceptron</a:t>
            </a:r>
            <a:endParaRPr/>
          </a:p>
        </p:txBody>
      </p:sp>
      <p:sp>
        <p:nvSpPr>
          <p:cNvPr id="134" name="Google Shape;134;p24"/>
          <p:cNvSpPr txBox="1">
            <a:spLocks noGrp="1"/>
          </p:cNvSpPr>
          <p:nvPr>
            <p:ph idx="1"/>
          </p:nvPr>
        </p:nvSpPr>
        <p:spPr>
          <a:prstGeom prst="rect">
            <a:avLst/>
          </a:prstGeom>
          <a:noFill/>
          <a:ln>
            <a:noFill/>
          </a:ln>
        </p:spPr>
        <p:txBody>
          <a:bodyPr spcFirstLastPara="1" wrap="square" lIns="68575" tIns="34275" rIns="68575" bIns="34275" anchor="t" anchorCtr="0">
            <a:normAutofit/>
          </a:bodyPr>
          <a:lstStyle/>
          <a:p>
            <a:pPr marL="177800" lvl="0" indent="-171450" algn="l" rtl="0">
              <a:lnSpc>
                <a:spcPct val="90000"/>
              </a:lnSpc>
              <a:spcBef>
                <a:spcPts val="0"/>
              </a:spcBef>
              <a:spcAft>
                <a:spcPts val="0"/>
              </a:spcAft>
              <a:buClr>
                <a:schemeClr val="dk1"/>
              </a:buClr>
              <a:buSzPts val="2100"/>
              <a:buChar char="●"/>
            </a:pPr>
            <a:r>
              <a:rPr lang="en-GB"/>
              <a:t>Weight Adjustment: During training, weights are adjusted to minimize the difference between predicted and actual output.</a:t>
            </a:r>
            <a:endParaRPr/>
          </a:p>
          <a:p>
            <a:pPr marL="177800" lvl="0" indent="-171450" algn="l" rtl="0">
              <a:lnSpc>
                <a:spcPct val="90000"/>
              </a:lnSpc>
              <a:spcBef>
                <a:spcPts val="800"/>
              </a:spcBef>
              <a:spcAft>
                <a:spcPts val="0"/>
              </a:spcAft>
              <a:buClr>
                <a:schemeClr val="dk1"/>
              </a:buClr>
              <a:buSzPts val="2100"/>
              <a:buChar char="●"/>
            </a:pPr>
            <a:r>
              <a:rPr lang="en-GB"/>
              <a:t>Supervised Learning: Perceptron learning algorithms like the delta rule or perceptron learning rule are used.</a:t>
            </a:r>
            <a:endParaRPr/>
          </a:p>
          <a:p>
            <a:pPr marL="177800" lvl="0" indent="-171450" algn="l" rtl="0">
              <a:lnSpc>
                <a:spcPct val="90000"/>
              </a:lnSpc>
              <a:spcBef>
                <a:spcPts val="800"/>
              </a:spcBef>
              <a:spcAft>
                <a:spcPts val="1200"/>
              </a:spcAft>
              <a:buClr>
                <a:schemeClr val="dk1"/>
              </a:buClr>
              <a:buSzPts val="2100"/>
              <a:buChar char="●"/>
            </a:pPr>
            <a:r>
              <a:rPr lang="en-GB"/>
              <a:t>Weight Update Rule: Example of weight update rule: wᵢⱼ = wᵢⱼ + η(yⱼ - ŷⱼ)xᵢ, where wᵢⱼ is weight, xᵢ is input value, yⱼ and ŷⱼ are actual and predicted values, and η is the learning rate</a:t>
            </a:r>
            <a:endParaRPr/>
          </a:p>
        </p:txBody>
      </p:sp>
      <p:pic>
        <p:nvPicPr>
          <p:cNvPr id="135" name="Google Shape;135;p24"/>
          <p:cNvPicPr preferRelativeResize="0"/>
          <p:nvPr/>
        </p:nvPicPr>
        <p:blipFill rotWithShape="1">
          <a:blip r:embed="rId3">
            <a:alphaModFix/>
          </a:blip>
          <a:srcRect/>
          <a:stretch/>
        </p:blipFill>
        <p:spPr>
          <a:xfrm>
            <a:off x="1585652" y="4091680"/>
            <a:ext cx="2552009" cy="541042"/>
          </a:xfrm>
          <a:prstGeom prst="rect">
            <a:avLst/>
          </a:prstGeom>
          <a:noFill/>
          <a:ln>
            <a:noFill/>
          </a:ln>
        </p:spPr>
      </p:pic>
      <p:pic>
        <p:nvPicPr>
          <p:cNvPr id="136" name="Google Shape;136;p24" descr="A diagram of a diagram&#10;&#10;Description automatically generated"/>
          <p:cNvPicPr preferRelativeResize="0"/>
          <p:nvPr/>
        </p:nvPicPr>
        <p:blipFill rotWithShape="1">
          <a:blip r:embed="rId4">
            <a:alphaModFix/>
          </a:blip>
          <a:srcRect/>
          <a:stretch/>
        </p:blipFill>
        <p:spPr>
          <a:xfrm>
            <a:off x="4770119" y="3726180"/>
            <a:ext cx="4006214" cy="119274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TotalTime>
  <Words>1535</Words>
  <Application>Microsoft Office PowerPoint</Application>
  <PresentationFormat>On-screen Show (16:9)</PresentationFormat>
  <Paragraphs>155</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Play</vt:lpstr>
      <vt:lpstr>Aptos Display</vt:lpstr>
      <vt:lpstr>Times New Roman</vt:lpstr>
      <vt:lpstr>Aptos</vt:lpstr>
      <vt:lpstr>Office Theme</vt:lpstr>
      <vt:lpstr>Advanced Machine Learning  SDL Presentation Artificial Neural Networks (ANNs)</vt:lpstr>
      <vt:lpstr>Content</vt:lpstr>
      <vt:lpstr> Introduction to Perceptron</vt:lpstr>
      <vt:lpstr>   Introduction to Perceptron </vt:lpstr>
      <vt:lpstr> Introduction to Perceptron</vt:lpstr>
      <vt:lpstr>Types of Perceptron</vt:lpstr>
      <vt:lpstr>Basic Components of a Perceptron</vt:lpstr>
      <vt:lpstr> How Perceptron Works</vt:lpstr>
      <vt:lpstr>Training the Perceptron</vt:lpstr>
      <vt:lpstr>Implementation</vt:lpstr>
      <vt:lpstr> Implementation </vt:lpstr>
      <vt:lpstr>Characteristics of the Perceptron Model</vt:lpstr>
      <vt:lpstr> Characteristics of the Perceptron Model </vt:lpstr>
      <vt:lpstr>Advantages and Disadvantages</vt:lpstr>
      <vt:lpstr> Advantages and Disadvantages </vt:lpstr>
      <vt:lpstr>Limitation of Perceptron Model </vt:lpstr>
      <vt:lpstr>PowerPoint Presentation</vt:lpstr>
      <vt:lpstr>Activation Function</vt:lpstr>
      <vt:lpstr>Why Use Activation Functions</vt:lpstr>
      <vt:lpstr>Types of Activation Functions</vt:lpstr>
      <vt:lpstr>PowerPoint Presentation</vt:lpstr>
      <vt:lpstr>PowerPoint Presentation</vt:lpstr>
      <vt:lpstr> Introduction to Neural Networks</vt:lpstr>
      <vt:lpstr>How Neural Networks Work</vt:lpstr>
      <vt:lpstr>Forward Propagation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Machine Learning  SDL Presentation Artificial Neural Networks (ANNs)</dc:title>
  <cp:lastModifiedBy>Rohithsaidatta Pasupuleti</cp:lastModifiedBy>
  <cp:revision>2</cp:revision>
  <cp:lastPrinted>2024-03-11T05:40:47Z</cp:lastPrinted>
  <dcterms:modified xsi:type="dcterms:W3CDTF">2024-03-11T05:47:07Z</dcterms:modified>
</cp:coreProperties>
</file>