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70" r:id="rId4"/>
    <p:sldId id="257" r:id="rId5"/>
    <p:sldId id="258" r:id="rId6"/>
    <p:sldId id="259" r:id="rId7"/>
    <p:sldId id="260" r:id="rId8"/>
    <p:sldId id="261" r:id="rId9"/>
    <p:sldId id="262" r:id="rId10"/>
    <p:sldId id="271" r:id="rId11"/>
    <p:sldId id="272" r:id="rId12"/>
    <p:sldId id="273" r:id="rId13"/>
    <p:sldId id="263" r:id="rId14"/>
    <p:sldId id="264"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81" d="100"/>
          <a:sy n="81" d="100"/>
        </p:scale>
        <p:origin x="2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8F62-36C6-478E-8CA1-982DE386CBAC}"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EDCD1-72AB-4355-8972-84DAA5678A75}" type="slidenum">
              <a:rPr lang="en-IN" smtClean="0"/>
              <a:t>‹#›</a:t>
            </a:fld>
            <a:endParaRPr lang="en-IN"/>
          </a:p>
        </p:txBody>
      </p:sp>
    </p:spTree>
    <p:extLst>
      <p:ext uri="{BB962C8B-B14F-4D97-AF65-F5344CB8AC3E}">
        <p14:creationId xmlns:p14="http://schemas.microsoft.com/office/powerpoint/2010/main" val="417323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8EC8FB-723E-4BD6-AFF1-30DEE40F5C24}" type="slidenum">
              <a:rPr lang="ko-KR" altLang="en-US">
                <a:ea typeface="굴림" pitchFamily="50" charset="-128"/>
              </a:rPr>
              <a:pPr/>
              <a:t>2</a:t>
            </a:fld>
            <a:endParaRPr lang="en-US" altLang="ko-KR">
              <a:ea typeface="굴림" pitchFamily="50" charset="-128"/>
            </a:endParaRPr>
          </a:p>
        </p:txBody>
      </p:sp>
      <p:sp>
        <p:nvSpPr>
          <p:cNvPr id="8195" name="Rectangle 2"/>
          <p:cNvSpPr>
            <a:spLocks noGrp="1" noRot="1" noChangeAspect="1" noChangeArrowheads="1" noTextEdit="1"/>
          </p:cNvSpPr>
          <p:nvPr>
            <p:ph type="sldImg"/>
          </p:nvPr>
        </p:nvSpPr>
        <p:spPr>
          <a:xfrm>
            <a:off x="1141413" y="685800"/>
            <a:ext cx="4572000" cy="3429000"/>
          </a:xfrm>
          <a:ln/>
        </p:spPr>
      </p:sp>
      <p:sp>
        <p:nvSpPr>
          <p:cNvPr id="8196" name="Rectangle 3"/>
          <p:cNvSpPr>
            <a:spLocks noGrp="1" noChangeArrowheads="1"/>
          </p:cNvSpPr>
          <p:nvPr>
            <p:ph type="body" idx="1"/>
          </p:nvPr>
        </p:nvSpPr>
        <p:spPr>
          <a:noFill/>
        </p:spPr>
        <p:txBody>
          <a:bodyPr/>
          <a:lstStyle/>
          <a:p>
            <a:pPr eaLnBrk="1" hangingPunct="1"/>
            <a:r>
              <a:rPr lang="en-US" altLang="ko-KR" smtClean="0">
                <a:ea typeface="굴림" pitchFamily="50" charset="-128"/>
              </a:rPr>
              <a:t>-Define Connectivity: Middleware that…</a:t>
            </a:r>
          </a:p>
          <a:p>
            <a:pPr eaLnBrk="1" hangingPunct="1"/>
            <a:r>
              <a:rPr lang="en-US" altLang="ko-KR" smtClean="0">
                <a:ea typeface="굴림" pitchFamily="50" charset="-128"/>
              </a:rPr>
              <a:t>-Connectivity is a major market opportunity on its own</a:t>
            </a:r>
          </a:p>
          <a:p>
            <a:pPr eaLnBrk="1" hangingPunct="1"/>
            <a:r>
              <a:rPr lang="en-US" altLang="ko-KR" smtClean="0">
                <a:ea typeface="굴림" pitchFamily="50" charset="-128"/>
              </a:rPr>
              <a:t>  -ESB &amp; Connectivity</a:t>
            </a:r>
          </a:p>
          <a:p>
            <a:pPr eaLnBrk="1" hangingPunct="1"/>
            <a:r>
              <a:rPr lang="en-US" altLang="ko-KR" smtClean="0">
                <a:ea typeface="굴림" pitchFamily="50" charset="-128"/>
              </a:rPr>
              <a:t>  -Messaging</a:t>
            </a:r>
          </a:p>
          <a:p>
            <a:pPr eaLnBrk="1" hangingPunct="1"/>
            <a:r>
              <a:rPr lang="en-US" altLang="ko-KR" smtClean="0">
                <a:ea typeface="굴림" pitchFamily="50" charset="-128"/>
              </a:rPr>
              <a:t>----------------------------------</a:t>
            </a:r>
          </a:p>
          <a:p>
            <a:pPr eaLnBrk="1" hangingPunct="1"/>
            <a:r>
              <a:rPr lang="en-US" altLang="ko-KR" b="1" smtClean="0">
                <a:ea typeface="굴림" pitchFamily="50" charset="-128"/>
              </a:rPr>
              <a:t>Main Point:  IBM has defined five distinct and inter-related SOA entry points to help our customers succeed with SOA.  These entry points are driven by both business and IT needs.</a:t>
            </a:r>
          </a:p>
          <a:p>
            <a:pPr eaLnBrk="1" hangingPunct="1"/>
            <a:endParaRPr lang="en-US" altLang="ko-KR" b="1" smtClean="0">
              <a:ea typeface="굴림" pitchFamily="50" charset="-128"/>
            </a:endParaRPr>
          </a:p>
          <a:p>
            <a:pPr eaLnBrk="1" hangingPunct="1"/>
            <a:r>
              <a:rPr lang="en-US" altLang="ko-KR" smtClean="0">
                <a:ea typeface="굴림" pitchFamily="50" charset="-128"/>
              </a:rPr>
              <a:t>Let's talk a little more about the SOA entry points we mentioned.  The focus of the remainder of this discussion is going to be on how IBM is seeing successful companies approach SOA.  We'll go through each of these five entry points one by one and talk about how businesses are seeing real value by undertaking projects focused on these areas on their and in combination with other entry points.  We'll discuss the business outcomes as well as some of the IT underpinnings of these entry points.</a:t>
            </a:r>
          </a:p>
        </p:txBody>
      </p:sp>
    </p:spTree>
    <p:extLst>
      <p:ext uri="{BB962C8B-B14F-4D97-AF65-F5344CB8AC3E}">
        <p14:creationId xmlns:p14="http://schemas.microsoft.com/office/powerpoint/2010/main" val="110109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610C89-6658-4D44-A92D-3F8CDE4725E4}" type="slidenum">
              <a:rPr lang="ko-KR" altLang="en-US">
                <a:ea typeface="굴림" pitchFamily="50" charset="-128"/>
              </a:rPr>
              <a:pPr/>
              <a:t>3</a:t>
            </a:fld>
            <a:endParaRPr lang="en-US" altLang="ko-KR">
              <a:ea typeface="굴림" pitchFamily="50" charset="-128"/>
            </a:endParaRPr>
          </a:p>
        </p:txBody>
      </p:sp>
      <p:sp>
        <p:nvSpPr>
          <p:cNvPr id="10243" name="Rectangle 2"/>
          <p:cNvSpPr>
            <a:spLocks noGrp="1" noRot="1" noChangeAspect="1" noChangeArrowheads="1" noTextEdit="1"/>
          </p:cNvSpPr>
          <p:nvPr>
            <p:ph type="sldImg"/>
          </p:nvPr>
        </p:nvSpPr>
        <p:spPr>
          <a:xfrm>
            <a:off x="1146175" y="177800"/>
            <a:ext cx="4570413" cy="3427413"/>
          </a:xfrm>
          <a:ln/>
        </p:spPr>
      </p:sp>
      <p:sp>
        <p:nvSpPr>
          <p:cNvPr id="10244" name="Rectangle 3"/>
          <p:cNvSpPr>
            <a:spLocks noGrp="1" noChangeArrowheads="1"/>
          </p:cNvSpPr>
          <p:nvPr>
            <p:ph type="body" idx="1"/>
          </p:nvPr>
        </p:nvSpPr>
        <p:spPr>
          <a:xfrm>
            <a:off x="330200" y="3732213"/>
            <a:ext cx="6049963" cy="4725987"/>
          </a:xfrm>
          <a:noFill/>
        </p:spPr>
        <p:txBody>
          <a:bodyPr/>
          <a:lstStyle/>
          <a:p>
            <a:pPr marL="125413" indent="-125413" eaLnBrk="1" hangingPunct="1">
              <a:lnSpc>
                <a:spcPct val="80000"/>
              </a:lnSpc>
            </a:pPr>
            <a:r>
              <a:rPr lang="ko-KR" altLang="en-US" sz="800" b="1" smtClean="0">
                <a:ea typeface="굴림" pitchFamily="50" charset="-128"/>
              </a:rPr>
              <a:t>**</a:t>
            </a:r>
            <a:r>
              <a:rPr lang="en-US" altLang="ko-KR" sz="800" b="1" smtClean="0">
                <a:ea typeface="굴림" pitchFamily="50" charset="-128"/>
              </a:rPr>
              <a:t>Main point: The SOA reference architecture is a vendor-neutral way of looking at and planning the set of services that go into building an SOA.  It's a visual tool for laying out projects at a service level.</a:t>
            </a:r>
          </a:p>
          <a:p>
            <a:pPr marL="125413" indent="-125413" eaLnBrk="1" hangingPunct="1">
              <a:lnSpc>
                <a:spcPct val="80000"/>
              </a:lnSpc>
            </a:pPr>
            <a:endParaRPr lang="en-US" altLang="ko-KR" sz="800" b="1" smtClean="0">
              <a:ea typeface="굴림" pitchFamily="50" charset="-128"/>
            </a:endParaRPr>
          </a:p>
          <a:p>
            <a:pPr marL="125413" indent="-125413" eaLnBrk="1" hangingPunct="1">
              <a:lnSpc>
                <a:spcPct val="80000"/>
              </a:lnSpc>
            </a:pPr>
            <a:r>
              <a:rPr lang="en-US" altLang="ko-KR" sz="800" smtClean="0">
                <a:ea typeface="굴림" pitchFamily="50" charset="-128"/>
              </a:rPr>
              <a:t>Let's take a look at how some of these companies are looking at the more technical, architectural ways of laying out their SOA projects.  It's called the SOA Reference Architecture</a:t>
            </a:r>
          </a:p>
          <a:p>
            <a:pPr marL="125413" indent="-125413" eaLnBrk="1" hangingPunct="1">
              <a:lnSpc>
                <a:spcPct val="80000"/>
              </a:lnSpc>
            </a:pPr>
            <a:endParaRPr lang="en-US" altLang="ko-KR" sz="800" smtClean="0">
              <a:ea typeface="굴림" pitchFamily="50" charset="-128"/>
            </a:endParaRPr>
          </a:p>
          <a:p>
            <a:pPr marL="125413" indent="-125413" eaLnBrk="1" hangingPunct="1">
              <a:lnSpc>
                <a:spcPct val="80000"/>
              </a:lnSpc>
            </a:pPr>
            <a:r>
              <a:rPr lang="en-US" altLang="ko-KR" sz="800" smtClean="0">
                <a:ea typeface="굴림" pitchFamily="50" charset="-128"/>
              </a:rPr>
              <a:t>The SOA reference architecture is a way of looking at the set of services that go into building an SOA.  This architecture is </a:t>
            </a:r>
            <a:r>
              <a:rPr lang="en-US" altLang="ko-KR" sz="800" b="1" smtClean="0">
                <a:ea typeface="굴림" pitchFamily="50" charset="-128"/>
              </a:rPr>
              <a:t>not unique to IBM</a:t>
            </a:r>
            <a:r>
              <a:rPr lang="en-US" altLang="ko-KR" sz="800" smtClean="0">
                <a:ea typeface="굴림" pitchFamily="50" charset="-128"/>
              </a:rPr>
              <a:t>; these are things that you need to consider when approaching SOA </a:t>
            </a:r>
            <a:r>
              <a:rPr lang="en-US" altLang="ko-KR" sz="800" b="1" smtClean="0">
                <a:ea typeface="굴림" pitchFamily="50" charset="-128"/>
              </a:rPr>
              <a:t>regardless of what products and services</a:t>
            </a:r>
            <a:r>
              <a:rPr lang="en-US" altLang="ko-KR" sz="800" smtClean="0">
                <a:ea typeface="굴림" pitchFamily="50" charset="-128"/>
              </a:rPr>
              <a:t> are used.  These capabilities can be implemented on a </a:t>
            </a:r>
            <a:r>
              <a:rPr lang="en-US" altLang="ko-KR" sz="800" b="1" smtClean="0">
                <a:ea typeface="굴림" pitchFamily="50" charset="-128"/>
              </a:rPr>
              <a:t>build-as-you-go basis</a:t>
            </a:r>
            <a:r>
              <a:rPr lang="en-US" altLang="ko-KR" sz="800" smtClean="0">
                <a:ea typeface="굴림" pitchFamily="50" charset="-128"/>
              </a:rPr>
              <a:t> allowing capabilities and project level solutions to be easily added as new requirements are addressed over time.  You can see that these services organized </a:t>
            </a:r>
            <a:r>
              <a:rPr lang="en-US" altLang="ko-KR" sz="800" b="1" smtClean="0">
                <a:ea typeface="굴림" pitchFamily="50" charset="-128"/>
              </a:rPr>
              <a:t>along the same lifecycle</a:t>
            </a:r>
            <a:r>
              <a:rPr lang="en-US" altLang="ko-KR" sz="800" smtClean="0">
                <a:ea typeface="굴림" pitchFamily="50" charset="-128"/>
              </a:rPr>
              <a:t> we’ve discussed.  On the left in is Development Services which is model and assemble, in the middle are the elements of the deployment run-time environment you use and on the right is management.  The backbone of the reference architecture is the enterprise service bus which facilitates communication between services.  The reference architecture is a great tool for laying out roadmaps for pursuing SOA.  Regardless of what kind of project you’re undertaking, it makes sense to lay it out on a reference architecture to see how the various services you’re designing are going to interact with each other</a:t>
            </a:r>
          </a:p>
          <a:p>
            <a:pPr marL="125413" indent="-125413" eaLnBrk="1" hangingPunct="1">
              <a:lnSpc>
                <a:spcPct val="80000"/>
              </a:lnSpc>
            </a:pPr>
            <a:endParaRPr lang="en-US" altLang="ko-KR" sz="800" b="1" u="sng" smtClean="0">
              <a:ea typeface="굴림" pitchFamily="50" charset="-128"/>
            </a:endParaRPr>
          </a:p>
          <a:p>
            <a:pPr marL="125413" indent="-125413" eaLnBrk="1" hangingPunct="1">
              <a:lnSpc>
                <a:spcPct val="80000"/>
              </a:lnSpc>
            </a:pPr>
            <a:r>
              <a:rPr lang="en-US" altLang="ko-KR" sz="800" b="1" u="sng" smtClean="0">
                <a:ea typeface="굴림" pitchFamily="50" charset="-128"/>
              </a:rPr>
              <a:t>Additional detail:</a:t>
            </a:r>
          </a:p>
          <a:p>
            <a:pPr marL="125413" indent="-125413" eaLnBrk="1" hangingPunct="1">
              <a:lnSpc>
                <a:spcPct val="80000"/>
              </a:lnSpc>
            </a:pPr>
            <a:r>
              <a:rPr lang="en-US" altLang="ko-KR" sz="800" smtClean="0">
                <a:ea typeface="굴림" pitchFamily="50" charset="-128"/>
              </a:rPr>
              <a:t>The SOA Reference Architecture outlines the key capabilities that are required for comprehensive, enterprise wide SOA solutions.  These capabilities can be implemented on a build-as-you-go basis allowing capabilities and project level solutions to be easily added as new requirements are addressed over time.</a:t>
            </a:r>
          </a:p>
          <a:p>
            <a:pPr marL="125413" indent="-125413" eaLnBrk="1" hangingPunct="1">
              <a:lnSpc>
                <a:spcPct val="80000"/>
              </a:lnSpc>
            </a:pPr>
            <a:r>
              <a:rPr lang="en-US" altLang="ko-KR" sz="800" smtClean="0">
                <a:ea typeface="굴림" pitchFamily="50" charset="-128"/>
              </a:rPr>
              <a:t>Tools</a:t>
            </a:r>
            <a:r>
              <a:rPr lang="en-US" altLang="ko-KR" sz="800" b="1" smtClean="0">
                <a:ea typeface="굴림" pitchFamily="50" charset="-128"/>
              </a:rPr>
              <a:t> </a:t>
            </a:r>
            <a:r>
              <a:rPr lang="en-US" altLang="ko-KR" sz="800" smtClean="0">
                <a:ea typeface="굴림" pitchFamily="50" charset="-128"/>
              </a:rPr>
              <a:t>are an essential component of any comprehensive integration architecture.  The SOA Architecture includes both </a:t>
            </a:r>
            <a:r>
              <a:rPr lang="en-US" altLang="ko-KR" sz="800" b="1" smtClean="0">
                <a:ea typeface="굴림" pitchFamily="50" charset="-128"/>
              </a:rPr>
              <a:t>Development Services</a:t>
            </a:r>
            <a:r>
              <a:rPr lang="en-US" altLang="ko-KR" sz="800" smtClean="0">
                <a:ea typeface="굴림" pitchFamily="50" charset="-128"/>
              </a:rPr>
              <a:t> which are used to implement custom artifacts that leverage the infrastructure capabilities, and </a:t>
            </a:r>
            <a:r>
              <a:rPr lang="en-US" altLang="ko-KR" sz="800" b="1" smtClean="0">
                <a:ea typeface="굴림" pitchFamily="50" charset="-128"/>
              </a:rPr>
              <a:t>Business Innovation &amp; Optimization Services</a:t>
            </a:r>
            <a:r>
              <a:rPr lang="en-US" altLang="ko-KR" sz="800" smtClean="0">
                <a:ea typeface="굴림" pitchFamily="50" charset="-128"/>
              </a:rPr>
              <a:t> which are used to monitor and manage the runtime implementations at both the IT and business process levels.</a:t>
            </a:r>
          </a:p>
          <a:p>
            <a:pPr marL="125413" indent="-125413" eaLnBrk="1" hangingPunct="1">
              <a:lnSpc>
                <a:spcPct val="80000"/>
              </a:lnSpc>
            </a:pPr>
            <a:r>
              <a:rPr lang="en-US" altLang="ko-KR" sz="800" smtClean="0">
                <a:ea typeface="굴림" pitchFamily="50" charset="-128"/>
              </a:rPr>
              <a:t>At the core of the SOA Reference Architecture is the </a:t>
            </a:r>
            <a:r>
              <a:rPr lang="en-US" altLang="ko-KR" sz="800" b="1" smtClean="0">
                <a:ea typeface="굴림" pitchFamily="50" charset="-128"/>
              </a:rPr>
              <a:t>Enterprise Service Bus</a:t>
            </a:r>
            <a:r>
              <a:rPr lang="en-US" altLang="ko-KR" sz="800" smtClean="0">
                <a:ea typeface="굴림" pitchFamily="50" charset="-128"/>
              </a:rPr>
              <a:t>. This delivers all of the inter-connectivity capabilities required to leverage the services implemented across the entire architecture.  Transport services, event services, and mediation services are all provided through the ESB.</a:t>
            </a:r>
          </a:p>
          <a:p>
            <a:pPr marL="125413" indent="-125413" eaLnBrk="1" hangingPunct="1">
              <a:lnSpc>
                <a:spcPct val="80000"/>
              </a:lnSpc>
            </a:pPr>
            <a:r>
              <a:rPr lang="en-US" altLang="ko-KR" sz="800" smtClean="0">
                <a:ea typeface="굴림" pitchFamily="50" charset="-128"/>
              </a:rPr>
              <a:t>The SOA Reference Architecture also contains a set of services that are oriented toward the integration of people, processes, and information:</a:t>
            </a:r>
            <a:endParaRPr lang="en-US" altLang="ko-KR" sz="800" b="1" smtClean="0">
              <a:ea typeface="굴림" pitchFamily="50" charset="-128"/>
            </a:endParaRPr>
          </a:p>
          <a:p>
            <a:pPr marL="125413" indent="-125413" eaLnBrk="1" hangingPunct="1">
              <a:lnSpc>
                <a:spcPct val="80000"/>
              </a:lnSpc>
            </a:pPr>
            <a:r>
              <a:rPr lang="en-US" altLang="ko-KR" sz="800" b="1" smtClean="0">
                <a:ea typeface="굴림" pitchFamily="50" charset="-128"/>
              </a:rPr>
              <a:t>Interaction Services</a:t>
            </a:r>
            <a:r>
              <a:rPr lang="en-US" altLang="ko-KR" sz="800" smtClean="0">
                <a:ea typeface="굴림" pitchFamily="50" charset="-128"/>
              </a:rPr>
              <a:t> provide the capabilities required to deliver IT functions and data to end users, meeting the end-user's specific usage preferences.</a:t>
            </a:r>
            <a:endParaRPr lang="en-US" altLang="ko-KR" sz="800" b="1" smtClean="0">
              <a:ea typeface="굴림" pitchFamily="50" charset="-128"/>
            </a:endParaRPr>
          </a:p>
          <a:p>
            <a:pPr marL="125413" indent="-125413" eaLnBrk="1" hangingPunct="1">
              <a:lnSpc>
                <a:spcPct val="80000"/>
              </a:lnSpc>
            </a:pPr>
            <a:r>
              <a:rPr lang="en-US" altLang="ko-KR" sz="800" b="1" smtClean="0">
                <a:ea typeface="굴림" pitchFamily="50" charset="-128"/>
              </a:rPr>
              <a:t>Process Services</a:t>
            </a:r>
            <a:r>
              <a:rPr lang="en-US" altLang="ko-KR" sz="800" smtClean="0">
                <a:ea typeface="굴림" pitchFamily="50" charset="-128"/>
              </a:rPr>
              <a:t> provide the control services required to manage the flow and interactions of multiple services in ways that implement business processes.</a:t>
            </a:r>
            <a:endParaRPr lang="en-US" altLang="ko-KR" sz="800" b="1" smtClean="0">
              <a:ea typeface="굴림" pitchFamily="50" charset="-128"/>
            </a:endParaRPr>
          </a:p>
          <a:p>
            <a:pPr marL="125413" indent="-125413" eaLnBrk="1" hangingPunct="1">
              <a:lnSpc>
                <a:spcPct val="80000"/>
              </a:lnSpc>
            </a:pPr>
            <a:r>
              <a:rPr lang="en-US" altLang="ko-KR" sz="800" b="1" smtClean="0">
                <a:ea typeface="굴림" pitchFamily="50" charset="-128"/>
              </a:rPr>
              <a:t>Information Services</a:t>
            </a:r>
            <a:r>
              <a:rPr lang="en-US" altLang="ko-KR" sz="800" smtClean="0">
                <a:ea typeface="굴림" pitchFamily="50" charset="-128"/>
              </a:rPr>
              <a:t> provide the capabilities required to federate, replicate, and transform data sources that may be implemented in a variety of ways.</a:t>
            </a:r>
          </a:p>
          <a:p>
            <a:pPr marL="125413" indent="-125413" eaLnBrk="1" hangingPunct="1">
              <a:lnSpc>
                <a:spcPct val="80000"/>
              </a:lnSpc>
            </a:pPr>
            <a:r>
              <a:rPr lang="en-US" altLang="ko-KR" sz="800" smtClean="0">
                <a:ea typeface="굴림" pitchFamily="50" charset="-128"/>
              </a:rPr>
              <a:t>Many of the services in an SOA are provided through existing applications; others are provided in newly implemented components; and others are provided through external connections to third party systems. </a:t>
            </a:r>
          </a:p>
          <a:p>
            <a:pPr marL="125413" indent="-125413" eaLnBrk="1" hangingPunct="1">
              <a:lnSpc>
                <a:spcPct val="80000"/>
              </a:lnSpc>
            </a:pPr>
            <a:r>
              <a:rPr lang="en-US" altLang="ko-KR" sz="800" smtClean="0">
                <a:ea typeface="굴림" pitchFamily="50" charset="-128"/>
              </a:rPr>
              <a:t>Existing enterprise applications and enterprise data are accessible from the ESB through a set of </a:t>
            </a:r>
            <a:r>
              <a:rPr lang="en-US" altLang="ko-KR" sz="800" b="1" smtClean="0">
                <a:ea typeface="굴림" pitchFamily="50" charset="-128"/>
              </a:rPr>
              <a:t>Access Services</a:t>
            </a:r>
            <a:r>
              <a:rPr lang="en-US" altLang="ko-KR" sz="800" smtClean="0">
                <a:ea typeface="굴림" pitchFamily="50" charset="-128"/>
              </a:rPr>
              <a:t> that provide the bridging capabilities between legacy applications, pre-packaged applications, enterprise data stores and the ESB.</a:t>
            </a:r>
          </a:p>
          <a:p>
            <a:pPr marL="125413" indent="-125413" eaLnBrk="1" hangingPunct="1">
              <a:lnSpc>
                <a:spcPct val="80000"/>
              </a:lnSpc>
            </a:pPr>
            <a:r>
              <a:rPr lang="en-US" altLang="ko-KR" sz="800" smtClean="0">
                <a:ea typeface="굴림" pitchFamily="50" charset="-128"/>
              </a:rPr>
              <a:t>The SOA Reference Architecture also contains a set of </a:t>
            </a:r>
            <a:r>
              <a:rPr lang="en-US" altLang="ko-KR" sz="800" b="1" smtClean="0">
                <a:ea typeface="굴림" pitchFamily="50" charset="-128"/>
              </a:rPr>
              <a:t>Partner Services</a:t>
            </a:r>
            <a:r>
              <a:rPr lang="en-US" altLang="ko-KR" sz="800" smtClean="0">
                <a:ea typeface="굴림" pitchFamily="50" charset="-128"/>
              </a:rPr>
              <a:t> that provide the document, protocol, and partner management capabilities required for business processes that involve inter-actions with outside partners and suppliers. </a:t>
            </a:r>
            <a:endParaRPr lang="en-US" altLang="ko-KR" sz="800" b="1" smtClean="0">
              <a:ea typeface="굴림" pitchFamily="50" charset="-128"/>
            </a:endParaRPr>
          </a:p>
          <a:p>
            <a:pPr marL="125413" indent="-125413" eaLnBrk="1" hangingPunct="1">
              <a:lnSpc>
                <a:spcPct val="80000"/>
              </a:lnSpc>
            </a:pPr>
            <a:r>
              <a:rPr lang="en-US" altLang="ko-KR" sz="800" b="1" smtClean="0">
                <a:ea typeface="굴림" pitchFamily="50" charset="-128"/>
              </a:rPr>
              <a:t>Business Application Services</a:t>
            </a:r>
            <a:r>
              <a:rPr lang="en-US" altLang="ko-KR" sz="800" smtClean="0">
                <a:ea typeface="굴림" pitchFamily="50" charset="-128"/>
              </a:rPr>
              <a:t> provide runtime services required for new application components to be included in the integrated system.</a:t>
            </a:r>
          </a:p>
          <a:p>
            <a:pPr marL="125413" indent="-125413" eaLnBrk="1" hangingPunct="1">
              <a:lnSpc>
                <a:spcPct val="80000"/>
              </a:lnSpc>
            </a:pPr>
            <a:r>
              <a:rPr lang="en-US" altLang="ko-KR" sz="800" smtClean="0">
                <a:ea typeface="굴림" pitchFamily="50" charset="-128"/>
              </a:rPr>
              <a:t>Underlying all these capabilities of the SOA Reference Architecture is a set of </a:t>
            </a:r>
            <a:r>
              <a:rPr lang="en-US" altLang="ko-KR" sz="800" b="1" smtClean="0">
                <a:ea typeface="굴림" pitchFamily="50" charset="-128"/>
              </a:rPr>
              <a:t>Infrastructure Services</a:t>
            </a:r>
            <a:r>
              <a:rPr lang="en-US" altLang="ko-KR" sz="800" smtClean="0">
                <a:ea typeface="굴림" pitchFamily="50" charset="-128"/>
              </a:rPr>
              <a:t> which are used to optimize throughput, availability and performance.</a:t>
            </a:r>
            <a:endParaRPr lang="en-US" altLang="ko-KR" sz="800" b="1" smtClean="0">
              <a:ea typeface="굴림" pitchFamily="50" charset="-128"/>
            </a:endParaRPr>
          </a:p>
          <a:p>
            <a:pPr marL="125413" indent="-125413" eaLnBrk="1" hangingPunct="1">
              <a:lnSpc>
                <a:spcPct val="80000"/>
              </a:lnSpc>
            </a:pPr>
            <a:r>
              <a:rPr lang="en-US" altLang="ko-KR" sz="800" b="1" smtClean="0">
                <a:ea typeface="굴림" pitchFamily="50" charset="-128"/>
              </a:rPr>
              <a:t>IT Services Management Services</a:t>
            </a:r>
            <a:r>
              <a:rPr lang="en-US" altLang="ko-KR" sz="800" smtClean="0">
                <a:ea typeface="굴림" pitchFamily="50" charset="-128"/>
              </a:rPr>
              <a:t> include capabilities that  relate to scale and performance, for example edge services, clustering services, and virtualization capabilities allow efficient use of computing resources based on load patterns.</a:t>
            </a:r>
          </a:p>
          <a:p>
            <a:pPr marL="125413" indent="-125413" eaLnBrk="1" hangingPunct="1">
              <a:lnSpc>
                <a:spcPct val="80000"/>
              </a:lnSpc>
            </a:pPr>
            <a:r>
              <a:rPr lang="en-US" altLang="ko-KR" sz="800" smtClean="0">
                <a:ea typeface="굴림" pitchFamily="50" charset="-128"/>
              </a:rPr>
              <a:t>The SOA Reference Architecture is a complete and comprehensive architecture that covers all the integration needs of an enterprise. Its services are well integrated and are delivered in a modular way, allowing SOA implementations to start at a small project level. As each additional project is addressed, new functions can be easily added, incrementally enhancing the scope of integration across the enterprise.  </a:t>
            </a:r>
            <a:endParaRPr lang="en-US" altLang="ko-KR" sz="800" b="1" smtClean="0">
              <a:ea typeface="굴림" pitchFamily="50" charset="-128"/>
            </a:endParaRPr>
          </a:p>
          <a:p>
            <a:pPr marL="125413" indent="-125413" eaLnBrk="1" hangingPunct="1">
              <a:lnSpc>
                <a:spcPct val="80000"/>
              </a:lnSpc>
            </a:pPr>
            <a:r>
              <a:rPr lang="en-US" altLang="ko-KR" sz="800" b="1" smtClean="0">
                <a:ea typeface="굴림" pitchFamily="50" charset="-128"/>
              </a:rPr>
              <a:t>Background:</a:t>
            </a:r>
            <a:endParaRPr lang="en-US" altLang="ko-KR" sz="800" smtClean="0">
              <a:ea typeface="굴림" pitchFamily="50" charset="-128"/>
            </a:endParaRPr>
          </a:p>
          <a:p>
            <a:pPr marL="125413" indent="-125413" eaLnBrk="1" hangingPunct="1">
              <a:lnSpc>
                <a:spcPct val="80000"/>
              </a:lnSpc>
            </a:pPr>
            <a:r>
              <a:rPr lang="en-US" altLang="ko-KR" sz="800" smtClean="0">
                <a:ea typeface="굴림" pitchFamily="50" charset="-128"/>
              </a:rPr>
              <a:t>The IBM SOA Foundation delivers the capabilities you need to adopt SOA through a comprehensive architecture. These capabilities can be implemented on a build-as-you-go basis, and yet, because of the architecture and its service orientation, capabilities and project level solutions can be easily added as new requirements are addressed over time. </a:t>
            </a:r>
          </a:p>
          <a:p>
            <a:pPr marL="125413" indent="-125413" eaLnBrk="1" hangingPunct="1">
              <a:lnSpc>
                <a:spcPct val="80000"/>
              </a:lnSpc>
            </a:pPr>
            <a:r>
              <a:rPr lang="en-US" altLang="ko-KR" sz="800" smtClean="0">
                <a:ea typeface="굴림" pitchFamily="50" charset="-128"/>
              </a:rPr>
              <a:t>The SOA Reference Architecture shows the key capabilities that are required for comprehensive, enterprise wide SOA solutions.  </a:t>
            </a:r>
            <a:endParaRPr lang="en-US" altLang="ko-KR" sz="800" b="1" smtClean="0">
              <a:ea typeface="굴림" pitchFamily="50" charset="-128"/>
            </a:endParaRPr>
          </a:p>
          <a:p>
            <a:pPr marL="125413" indent="-125413" eaLnBrk="1" hangingPunct="1">
              <a:lnSpc>
                <a:spcPct val="80000"/>
              </a:lnSpc>
            </a:pPr>
            <a:r>
              <a:rPr lang="en-US" altLang="ko-KR" sz="800" b="1" smtClean="0">
                <a:ea typeface="굴림" pitchFamily="50" charset="-128"/>
              </a:rPr>
              <a:t>Development Services</a:t>
            </a:r>
            <a:r>
              <a:rPr lang="en-US" altLang="ko-KR" sz="800" smtClean="0">
                <a:ea typeface="굴림" pitchFamily="50" charset="-128"/>
              </a:rPr>
              <a:t> are an essential component of any comprehensive integration architecture. The SOA Architecture includes development tools, used to implement custom artifacts that leverage the infrastructure capabilities, and business performance management tools, used to monitor and manage the runtime implementations at both the IT and business process levels. Development tools allow people to efficiently complete specific tasks and create specific output based on their skills, their expertise, and their role within the enterprise. Business Analysts who analyze business process requirements need modeling tools that allow business processes to be charted and simulated. Software Architects need tool perspectives that allow them to model data, functional flows, system interactions, etc. Integration Specialists require capabilities that allow them to configure specific inter-connections in the integration solution. Programmers need tools that allow them to develop new business logic with little concern for the underlying platform. Yet, while it is important for each person to have a specific set of tool functions based on their role in the enterprise, the tooling environment must provide a framework that promotes joint development, asset management and deep collaboration among all these people. A common repository and functions common across all the developer perspectives (e.g. version control functions, project management functions, etc) are provided in the SOA Reference Architecture through a unified development platform.  </a:t>
            </a:r>
          </a:p>
          <a:p>
            <a:pPr marL="125413" indent="-125413" eaLnBrk="1" hangingPunct="1">
              <a:lnSpc>
                <a:spcPct val="80000"/>
              </a:lnSpc>
            </a:pPr>
            <a:r>
              <a:rPr lang="en-US" altLang="ko-KR" sz="800" smtClean="0">
                <a:ea typeface="굴림" pitchFamily="50" charset="-128"/>
              </a:rPr>
              <a:t>The </a:t>
            </a:r>
            <a:r>
              <a:rPr lang="en-US" altLang="ko-KR" sz="800" b="1" smtClean="0">
                <a:ea typeface="굴림" pitchFamily="50" charset="-128"/>
              </a:rPr>
              <a:t>Business Innovation &amp; Optimization Services</a:t>
            </a:r>
            <a:r>
              <a:rPr lang="en-US" altLang="ko-KR" sz="800" smtClean="0">
                <a:ea typeface="굴림" pitchFamily="50" charset="-128"/>
              </a:rPr>
              <a:t> incorporate monitoring capabilities that aggregate operational and process metrics in order to efficiently manage systems and processes. Managing these systems requires a set of capabilities that span the needs of IT operations professionals and business analysts who manage the business operations of the enterprise. These capabilities are delivered through a set of comprehensive services that collect and present both IT and process-level data, allowing business dashboards, administrative dashboards, and other IT level displays to be used to manage system resources and business processes. Through these displays and services, it is possible for LOB and IT personnel to collaborate to determine, for example, what business process paths may not be performing at maximum efficiency, the impact of system problems on specific processes, or the relationship of system performance to business process performance. This collaboration allows IT personnel and assets to be tied more directly to the business success of the enterprise than they traditionally have been.</a:t>
            </a:r>
          </a:p>
          <a:p>
            <a:pPr marL="125413" indent="-125413" eaLnBrk="1" hangingPunct="1">
              <a:lnSpc>
                <a:spcPct val="80000"/>
              </a:lnSpc>
            </a:pPr>
            <a:r>
              <a:rPr lang="en-US" altLang="ko-KR" sz="800" smtClean="0">
                <a:ea typeface="굴림" pitchFamily="50" charset="-128"/>
              </a:rPr>
              <a:t>One key feature of the SOA Reference Architecture is the linkage between the Development and the Business Innovation &amp; Optimization</a:t>
            </a:r>
            <a:r>
              <a:rPr lang="en-US" altLang="ko-KR" sz="800" b="1" smtClean="0">
                <a:ea typeface="굴림" pitchFamily="50" charset="-128"/>
              </a:rPr>
              <a:t> </a:t>
            </a:r>
            <a:r>
              <a:rPr lang="en-US" altLang="ko-KR" sz="800" smtClean="0">
                <a:ea typeface="굴림" pitchFamily="50" charset="-128"/>
              </a:rPr>
              <a:t>Services. The ability to deliver runtime data and statistics into the development environment allows analyses to be completed that drive iterative process re-engineering through a continuous business process improvement cycle.</a:t>
            </a:r>
          </a:p>
          <a:p>
            <a:pPr marL="125413" indent="-125413" eaLnBrk="1" hangingPunct="1">
              <a:lnSpc>
                <a:spcPct val="80000"/>
              </a:lnSpc>
            </a:pPr>
            <a:r>
              <a:rPr lang="en-US" altLang="ko-KR" sz="800" smtClean="0">
                <a:ea typeface="굴림" pitchFamily="50" charset="-128"/>
              </a:rPr>
              <a:t>At the core of the SOA Reference Architecture is the </a:t>
            </a:r>
            <a:r>
              <a:rPr lang="en-US" altLang="ko-KR" sz="800" b="1" smtClean="0">
                <a:ea typeface="굴림" pitchFamily="50" charset="-128"/>
              </a:rPr>
              <a:t>Enterprise Service Bus</a:t>
            </a:r>
            <a:r>
              <a:rPr lang="en-US" altLang="ko-KR" sz="800" smtClean="0">
                <a:ea typeface="굴림" pitchFamily="50" charset="-128"/>
              </a:rPr>
              <a:t>. This architectural construct delivers all the inter-connectivity capabilities required to leverage and use services implemented across the entire architecture. Transport services, event services, and mediation services are all provided through the ESB. Transport services provide the fundamental connection layer; event services allow the system to respond to specific stimuli that are part of a business process; and mediation services allow loose-coupling between interacting services in the system. The ESB is a key factor in enabling the service orientation of the SOA Reference Architecture to be leveraged in implementing service oriented solutions and can be implemented today to meet the quality of service requirements of any integration solution. </a:t>
            </a:r>
          </a:p>
          <a:p>
            <a:pPr marL="125413" indent="-125413" eaLnBrk="1" hangingPunct="1">
              <a:lnSpc>
                <a:spcPct val="80000"/>
              </a:lnSpc>
            </a:pPr>
            <a:r>
              <a:rPr lang="en-US" altLang="ko-KR" sz="800" smtClean="0">
                <a:ea typeface="굴림" pitchFamily="50" charset="-128"/>
              </a:rPr>
              <a:t>The SOA Reference Architecture also contains a set of services that are oriented toward the integration of people, processes, and information. These services control the flow of interactions and data among people and automated application services in ways appropriate to the realization of a business process:</a:t>
            </a:r>
          </a:p>
          <a:p>
            <a:pPr marL="125413" indent="-125413" eaLnBrk="1" hangingPunct="1">
              <a:lnSpc>
                <a:spcPct val="80000"/>
              </a:lnSpc>
            </a:pPr>
            <a:r>
              <a:rPr lang="en-US" altLang="ko-KR" sz="800" smtClean="0">
                <a:ea typeface="굴림" pitchFamily="50" charset="-128"/>
              </a:rPr>
              <a:t>- </a:t>
            </a:r>
            <a:r>
              <a:rPr lang="en-US" altLang="ko-KR" sz="800" b="1" smtClean="0">
                <a:ea typeface="굴림" pitchFamily="50" charset="-128"/>
              </a:rPr>
              <a:t>Interaction Services</a:t>
            </a:r>
            <a:r>
              <a:rPr lang="en-US" altLang="ko-KR" sz="800" smtClean="0">
                <a:ea typeface="굴림" pitchFamily="50" charset="-128"/>
              </a:rPr>
              <a:t> provide the capabilities required to deliver IT functions and data to end users, meeting the end-user's specific usage preferences.</a:t>
            </a:r>
          </a:p>
          <a:p>
            <a:pPr marL="125413" indent="-125413" eaLnBrk="1" hangingPunct="1">
              <a:lnSpc>
                <a:spcPct val="80000"/>
              </a:lnSpc>
            </a:pPr>
            <a:r>
              <a:rPr lang="en-US" altLang="ko-KR" sz="800" smtClean="0">
                <a:ea typeface="굴림" pitchFamily="50" charset="-128"/>
              </a:rPr>
              <a:t>- </a:t>
            </a:r>
            <a:r>
              <a:rPr lang="en-US" altLang="ko-KR" sz="800" b="1" smtClean="0">
                <a:ea typeface="굴림" pitchFamily="50" charset="-128"/>
              </a:rPr>
              <a:t>Process Services</a:t>
            </a:r>
            <a:r>
              <a:rPr lang="en-US" altLang="ko-KR" sz="800" smtClean="0">
                <a:ea typeface="굴림" pitchFamily="50" charset="-128"/>
              </a:rPr>
              <a:t> provide the control services required to manage the flow and interactions of multiple services in ways that implement business processes. </a:t>
            </a:r>
          </a:p>
          <a:p>
            <a:pPr marL="125413" indent="-125413" eaLnBrk="1" hangingPunct="1">
              <a:lnSpc>
                <a:spcPct val="80000"/>
              </a:lnSpc>
            </a:pPr>
            <a:r>
              <a:rPr lang="en-US" altLang="ko-KR" sz="800" smtClean="0">
                <a:ea typeface="굴림" pitchFamily="50" charset="-128"/>
              </a:rPr>
              <a:t>- </a:t>
            </a:r>
            <a:r>
              <a:rPr lang="en-US" altLang="ko-KR" sz="800" b="1" smtClean="0">
                <a:ea typeface="굴림" pitchFamily="50" charset="-128"/>
              </a:rPr>
              <a:t>Information Services</a:t>
            </a:r>
            <a:r>
              <a:rPr lang="en-US" altLang="ko-KR" sz="800" smtClean="0">
                <a:ea typeface="굴림" pitchFamily="50" charset="-128"/>
              </a:rPr>
              <a:t> provide the capabilities required to federate, replicate, and transform data sources that may be implemented in a variety of ways.</a:t>
            </a:r>
          </a:p>
          <a:p>
            <a:pPr marL="125413" indent="-125413" eaLnBrk="1" hangingPunct="1">
              <a:lnSpc>
                <a:spcPct val="80000"/>
              </a:lnSpc>
            </a:pPr>
            <a:r>
              <a:rPr lang="en-US" altLang="ko-KR" sz="800" smtClean="0">
                <a:ea typeface="굴림" pitchFamily="50" charset="-128"/>
              </a:rPr>
              <a:t>Automated application services, implementations of business logic in automated systems, are a critical part of any integration architecture or solution. Many of these services are provided through existing applications; others are provided in newly implemented components; and others are provided through external connections to third party systems. Existing enterprise applications and enterprise data are accessible from the ESB through a set of access services. These </a:t>
            </a:r>
            <a:r>
              <a:rPr lang="en-US" altLang="ko-KR" sz="800" b="1" smtClean="0">
                <a:ea typeface="굴림" pitchFamily="50" charset="-128"/>
              </a:rPr>
              <a:t>Access Services</a:t>
            </a:r>
            <a:r>
              <a:rPr lang="en-US" altLang="ko-KR" sz="800" smtClean="0">
                <a:ea typeface="굴림" pitchFamily="50" charset="-128"/>
              </a:rPr>
              <a:t> provide the bridging capabilities between legacy applications, pre-packaged applications, enterprise data stores (including relational, hierarchical and nontraditional, unstructured sources such as XML and Text), etc and the ESB. Using a consistent approach, these access services expose the data and functions of the existing enterprise applications, allowing them to be fully re-used and incorporated into functional flows that represent business processes. Existing enterprise applications and data leverage the Business Application and Data Services of their operating environments such as CICS, IMS, DB2, etc. As these applications and data implementations evolve to become more flexible participants in business processes, enhanced capabilities of their underlying operating environments, for example support of emerging standards, can be fully utilized. </a:t>
            </a:r>
          </a:p>
          <a:p>
            <a:pPr marL="125413" indent="-125413" eaLnBrk="1" hangingPunct="1">
              <a:lnSpc>
                <a:spcPct val="80000"/>
              </a:lnSpc>
            </a:pPr>
            <a:r>
              <a:rPr lang="en-US" altLang="ko-KR" sz="800" smtClean="0">
                <a:ea typeface="굴림" pitchFamily="50" charset="-128"/>
              </a:rPr>
              <a:t>The SOA Reference Architecture also contains a set of </a:t>
            </a:r>
            <a:r>
              <a:rPr lang="en-US" altLang="ko-KR" sz="800" b="1" smtClean="0">
                <a:ea typeface="굴림" pitchFamily="50" charset="-128"/>
              </a:rPr>
              <a:t>Business Application Services</a:t>
            </a:r>
            <a:r>
              <a:rPr lang="en-US" altLang="ko-KR" sz="800" smtClean="0">
                <a:ea typeface="굴림" pitchFamily="50" charset="-128"/>
              </a:rPr>
              <a:t> that provide runtime services required for new application components to be included in the integrated system. These application components provide new business logic required to adapt existing business processes to meet changing competitive and customer demands of the enterprise. Design and implementation of new business logic components for integration enables them to be fully re-useable, allowing them to participate in new and updated business processes over time. The Business Application Services include functions important to the traditional programmer for building maintainable, flexible, and re-useable business logic components. </a:t>
            </a:r>
          </a:p>
          <a:p>
            <a:pPr marL="125413" indent="-125413" eaLnBrk="1" hangingPunct="1">
              <a:lnSpc>
                <a:spcPct val="80000"/>
              </a:lnSpc>
            </a:pPr>
            <a:r>
              <a:rPr lang="en-US" altLang="ko-KR" sz="800" smtClean="0">
                <a:ea typeface="굴림" pitchFamily="50" charset="-128"/>
              </a:rPr>
              <a:t>In many enterprise scenarios, business processes involve inter-actions with outside partners and suppliers. Integrating the systems of the partners and suppliers with those of the enterprise improves efficiency of the overall value chain. </a:t>
            </a:r>
            <a:r>
              <a:rPr lang="en-US" altLang="ko-KR" sz="800" b="1" smtClean="0">
                <a:ea typeface="굴림" pitchFamily="50" charset="-128"/>
              </a:rPr>
              <a:t>Partner Services</a:t>
            </a:r>
            <a:r>
              <a:rPr lang="en-US" altLang="ko-KR" sz="800" smtClean="0">
                <a:ea typeface="굴림" pitchFamily="50" charset="-128"/>
              </a:rPr>
              <a:t> provide the document, protocol, and partner management services required for efficient implementation of business-to-business processes and inter-actions. </a:t>
            </a:r>
          </a:p>
          <a:p>
            <a:pPr marL="125413" indent="-125413" eaLnBrk="1" hangingPunct="1">
              <a:lnSpc>
                <a:spcPct val="80000"/>
              </a:lnSpc>
            </a:pPr>
            <a:r>
              <a:rPr lang="en-US" altLang="ko-KR" sz="800" smtClean="0">
                <a:ea typeface="굴림" pitchFamily="50" charset="-128"/>
              </a:rPr>
              <a:t>Underlying all these capabilities of the SOA Reference Architecture is a set of </a:t>
            </a:r>
            <a:r>
              <a:rPr lang="en-US" altLang="ko-KR" sz="800" b="1" smtClean="0">
                <a:ea typeface="굴림" pitchFamily="50" charset="-128"/>
              </a:rPr>
              <a:t>Infrastructure Services</a:t>
            </a:r>
            <a:r>
              <a:rPr lang="en-US" altLang="ko-KR" sz="800" smtClean="0">
                <a:ea typeface="굴림" pitchFamily="50" charset="-128"/>
              </a:rPr>
              <a:t> which provide security, directory, IT system management, and virtualization functions. The security and directory services include functions involving authentication and authorizations required for implementing, for example, single sign-on capabilities across a distributed and heterogeneous system.  </a:t>
            </a:r>
            <a:endParaRPr lang="en-US" altLang="ko-KR" sz="800" b="1" smtClean="0">
              <a:ea typeface="굴림" pitchFamily="50" charset="-128"/>
            </a:endParaRPr>
          </a:p>
          <a:p>
            <a:pPr marL="125413" indent="-125413" eaLnBrk="1" hangingPunct="1">
              <a:lnSpc>
                <a:spcPct val="80000"/>
              </a:lnSpc>
            </a:pPr>
            <a:r>
              <a:rPr lang="en-US" altLang="ko-KR" sz="800" b="1" smtClean="0">
                <a:ea typeface="굴림" pitchFamily="50" charset="-128"/>
              </a:rPr>
              <a:t>IT Services Management Services</a:t>
            </a:r>
            <a:r>
              <a:rPr lang="en-US" altLang="ko-KR" sz="800" smtClean="0">
                <a:ea typeface="굴림" pitchFamily="50" charset="-128"/>
              </a:rPr>
              <a:t> include functions that relate to scale and performance, for example edge services and clustering services, and the virtualization capabilities allow efficient use of computing resources based on load patterns, etc. The ability to leverage grids and grid computing are also included in infrastructural services. </a:t>
            </a:r>
          </a:p>
          <a:p>
            <a:pPr marL="125413" indent="-125413" eaLnBrk="1" hangingPunct="1">
              <a:lnSpc>
                <a:spcPct val="80000"/>
              </a:lnSpc>
            </a:pPr>
            <a:r>
              <a:rPr lang="en-US" altLang="ko-KR" sz="800" smtClean="0">
                <a:ea typeface="굴림" pitchFamily="50" charset="-128"/>
              </a:rPr>
              <a:t>While many of the Infrastructure and IT Service Management services perform functions tied directly to hardware or system implementations, others provide functions that interact directly with integration services provided in other elements of the architecture through the ESB. These interactions typically involve services related to security, directory, and I/T operational systems management.</a:t>
            </a:r>
          </a:p>
          <a:p>
            <a:pPr marL="125413" indent="-125413" eaLnBrk="1" hangingPunct="1">
              <a:lnSpc>
                <a:spcPct val="80000"/>
              </a:lnSpc>
            </a:pPr>
            <a:r>
              <a:rPr lang="en-US" altLang="ko-KR" sz="800" smtClean="0">
                <a:ea typeface="굴림" pitchFamily="50" charset="-128"/>
              </a:rPr>
              <a:t>The SOA Reference Architecture is a complete and comprehensive architecture that covers all the integration needs of an enterprise. Its services are well integrated and are delivered in a modular way, allowing SOA implementations to start at a small project level. As each additional project is addressed, new functions can be easily added, incrementally enhancing the scope of integration across the enterprise.  In addition to supporting SOA strategies and solutions, the architecture itself is designed using principles of service orientation and function isolation.</a:t>
            </a:r>
          </a:p>
          <a:p>
            <a:pPr marL="125413" indent="-125413" eaLnBrk="1" hangingPunct="1">
              <a:lnSpc>
                <a:spcPct val="80000"/>
              </a:lnSpc>
            </a:pPr>
            <a:endParaRPr lang="en-US" altLang="ko-KR" sz="800" smtClean="0">
              <a:ea typeface="굴림" pitchFamily="50" charset="-128"/>
            </a:endParaRPr>
          </a:p>
          <a:p>
            <a:pPr marL="125413" indent="-125413" eaLnBrk="1" hangingPunct="1">
              <a:lnSpc>
                <a:spcPct val="80000"/>
              </a:lnSpc>
            </a:pPr>
            <a:r>
              <a:rPr lang="en-US" altLang="ko-KR" sz="800" smtClean="0">
                <a:ea typeface="굴림" pitchFamily="50" charset="-128"/>
              </a:rPr>
              <a:t> </a:t>
            </a:r>
            <a:r>
              <a:rPr lang="en-US" altLang="ko-KR" sz="500" smtClean="0">
                <a:ea typeface="굴림" pitchFamily="50" charset="-128"/>
              </a:rPr>
              <a:t> </a:t>
            </a:r>
          </a:p>
          <a:p>
            <a:pPr marL="125413" indent="-125413" eaLnBrk="1" hangingPunct="1">
              <a:lnSpc>
                <a:spcPct val="80000"/>
              </a:lnSpc>
            </a:pPr>
            <a:endParaRPr lang="en-US" altLang="ko-KR" sz="800" smtClean="0">
              <a:ea typeface="굴림" pitchFamily="50" charset="-128"/>
            </a:endParaRPr>
          </a:p>
          <a:p>
            <a:pPr marL="125413" indent="-125413" eaLnBrk="1" hangingPunct="1">
              <a:lnSpc>
                <a:spcPct val="80000"/>
              </a:lnSpc>
            </a:pPr>
            <a:endParaRPr lang="ko-KR" altLang="en-US" sz="800" smtClean="0">
              <a:ea typeface="굴림" pitchFamily="50" charset="-128"/>
            </a:endParaRPr>
          </a:p>
        </p:txBody>
      </p:sp>
    </p:spTree>
    <p:extLst>
      <p:ext uri="{BB962C8B-B14F-4D97-AF65-F5344CB8AC3E}">
        <p14:creationId xmlns:p14="http://schemas.microsoft.com/office/powerpoint/2010/main" val="3049696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F1C2823-B8A3-4163-A2C2-744874B0AA1A}" type="slidenum">
              <a:rPr lang="ko-KR" altLang="en-US">
                <a:ea typeface="굴림" pitchFamily="50" charset="-128"/>
              </a:rPr>
              <a:pPr/>
              <a:t>10</a:t>
            </a:fld>
            <a:endParaRPr lang="en-US" altLang="ko-KR">
              <a:ea typeface="굴림" pitchFamily="50" charset="-128"/>
            </a:endParaRPr>
          </a:p>
        </p:txBody>
      </p:sp>
      <p:sp>
        <p:nvSpPr>
          <p:cNvPr id="30723" name="Rectangle 2"/>
          <p:cNvSpPr>
            <a:spLocks noGrp="1" noRot="1" noChangeAspect="1" noChangeArrowheads="1" noTextEdit="1"/>
          </p:cNvSpPr>
          <p:nvPr>
            <p:ph type="sldImg"/>
          </p:nvPr>
        </p:nvSpPr>
        <p:spPr>
          <a:xfrm>
            <a:off x="382588" y="687388"/>
            <a:ext cx="6096000" cy="3429000"/>
          </a:xfrm>
          <a:ln/>
        </p:spPr>
      </p:sp>
      <p:sp>
        <p:nvSpPr>
          <p:cNvPr id="30724" name="Rectangle 3"/>
          <p:cNvSpPr>
            <a:spLocks noGrp="1" noChangeArrowheads="1"/>
          </p:cNvSpPr>
          <p:nvPr>
            <p:ph type="body" idx="1"/>
          </p:nvPr>
        </p:nvSpPr>
        <p:spPr>
          <a:xfrm>
            <a:off x="684213" y="4344988"/>
            <a:ext cx="5489575" cy="4114800"/>
          </a:xfrm>
          <a:noFill/>
        </p:spPr>
        <p:txBody>
          <a:bodyPr lIns="89084" tIns="44543" rIns="89084" bIns="44543"/>
          <a:lstStyle/>
          <a:p>
            <a:pPr marL="228600" indent="-228600" eaLnBrk="1" hangingPunct="1"/>
            <a:r>
              <a:rPr lang="en-US" altLang="ko-KR" smtClean="0">
                <a:ea typeface="굴림" pitchFamily="50" charset="-128"/>
              </a:rPr>
              <a:t>The Enterprise Service Bus (ESB) can help you achieve the goal of SOA – in fact the ESB widely accepted as key element at the heart of every successful SOA.</a:t>
            </a:r>
          </a:p>
          <a:p>
            <a:pPr marL="228600" indent="-228600" eaLnBrk="1" hangingPunct="1"/>
            <a:endParaRPr lang="en-US" altLang="ko-KR" smtClean="0">
              <a:ea typeface="굴림" pitchFamily="50" charset="-128"/>
            </a:endParaRPr>
          </a:p>
          <a:p>
            <a:pPr marL="228600" indent="-228600" eaLnBrk="1" hangingPunct="1"/>
            <a:r>
              <a:rPr lang="en-US" altLang="ko-KR" sz="1000" smtClean="0">
                <a:ea typeface="굴림" pitchFamily="50" charset="-128"/>
              </a:rPr>
              <a:t>38% of firms have deployed an ESB, and 27% are currently evaluating, </a:t>
            </a:r>
            <a:r>
              <a:rPr lang="en-US" altLang="ko-KR" sz="1000" i="1" smtClean="0">
                <a:ea typeface="굴림" pitchFamily="50" charset="-128"/>
              </a:rPr>
              <a:t>Source: WebSphere ACPP Brand Study, 2007</a:t>
            </a:r>
            <a:endParaRPr lang="en-US" altLang="ko-KR" smtClean="0">
              <a:ea typeface="굴림" pitchFamily="50" charset="-128"/>
            </a:endParaRPr>
          </a:p>
          <a:p>
            <a:pPr marL="228600" indent="-228600" eaLnBrk="1" hangingPunct="1"/>
            <a:endParaRPr lang="en-US" altLang="ko-KR" smtClean="0">
              <a:ea typeface="굴림" pitchFamily="50" charset="-128"/>
            </a:endParaRPr>
          </a:p>
          <a:p>
            <a:pPr marL="228600" indent="-228600" eaLnBrk="1" hangingPunct="1"/>
            <a:r>
              <a:rPr lang="en-US" altLang="ko-KR" smtClean="0">
                <a:ea typeface="굴림" pitchFamily="50" charset="-128"/>
              </a:rPr>
              <a:t>The ESB is a flexible connectivity infrastructure for integrating applications and services.  While there is no broad agreement on all of the capabilities which can comprise an ESB, this basic definition is generally accepted by leading analysts and vendors.  For example, Roy Shulte of Gartner Group describes an ESB as </a:t>
            </a:r>
            <a:r>
              <a:rPr lang="en-US" altLang="ko-KR" i="1" smtClean="0">
                <a:ea typeface="굴림" pitchFamily="50" charset="-128"/>
              </a:rPr>
              <a:t>“A lightweight connectivity infrastructure built using JMS, XML, and Web Services standards.”</a:t>
            </a:r>
            <a:endParaRPr lang="en-US" altLang="ko-KR" smtClean="0">
              <a:ea typeface="굴림" pitchFamily="50" charset="-128"/>
            </a:endParaRPr>
          </a:p>
          <a:p>
            <a:pPr marL="228600" indent="-228600" eaLnBrk="1" hangingPunct="1"/>
            <a:endParaRPr lang="en-US" altLang="ko-KR" smtClean="0">
              <a:ea typeface="굴림" pitchFamily="50" charset="-128"/>
            </a:endParaRPr>
          </a:p>
          <a:p>
            <a:pPr marL="228600" indent="-228600" eaLnBrk="1" hangingPunct="1"/>
            <a:r>
              <a:rPr lang="en-US" altLang="ko-KR" smtClean="0">
                <a:ea typeface="굴림" pitchFamily="50" charset="-128"/>
              </a:rPr>
              <a:t>The ESB does four basic things: </a:t>
            </a:r>
          </a:p>
          <a:p>
            <a:pPr marL="228600" indent="-228600" eaLnBrk="1" hangingPunct="1">
              <a:buFontTx/>
              <a:buAutoNum type="arabicPeriod"/>
            </a:pPr>
            <a:r>
              <a:rPr lang="en-US" altLang="ko-KR" smtClean="0">
                <a:ea typeface="굴림" pitchFamily="50" charset="-128"/>
              </a:rPr>
              <a:t>It MATCHES &amp; ROUTES communications between services</a:t>
            </a:r>
          </a:p>
          <a:p>
            <a:pPr marL="228600" indent="-228600" eaLnBrk="1" hangingPunct="1">
              <a:buFontTx/>
              <a:buAutoNum type="arabicPeriod"/>
            </a:pPr>
            <a:r>
              <a:rPr lang="en-US" altLang="ko-KR" smtClean="0">
                <a:ea typeface="굴림" pitchFamily="50" charset="-128"/>
              </a:rPr>
              <a:t>It CONVERTS between different transport protocols</a:t>
            </a:r>
          </a:p>
          <a:p>
            <a:pPr marL="228600" indent="-228600" eaLnBrk="1" hangingPunct="1">
              <a:buFontTx/>
              <a:buAutoNum type="arabicPeriod"/>
            </a:pPr>
            <a:r>
              <a:rPr lang="en-US" altLang="ko-KR" smtClean="0">
                <a:ea typeface="굴림" pitchFamily="50" charset="-128"/>
              </a:rPr>
              <a:t>It TRANSFORMS between different data formats</a:t>
            </a:r>
          </a:p>
          <a:p>
            <a:pPr marL="228600" indent="-228600" eaLnBrk="1" hangingPunct="1">
              <a:buFontTx/>
              <a:buAutoNum type="arabicPeriod"/>
            </a:pPr>
            <a:r>
              <a:rPr lang="en-US" altLang="ko-KR" smtClean="0">
                <a:ea typeface="굴림" pitchFamily="50" charset="-128"/>
              </a:rPr>
              <a:t>It IDENTIFIES &amp; DISTRIBUTES business events</a:t>
            </a:r>
          </a:p>
          <a:p>
            <a:pPr marL="228600" indent="-228600" eaLnBrk="1" hangingPunct="1"/>
            <a:endParaRPr lang="en-US" altLang="ko-KR" smtClean="0">
              <a:ea typeface="굴림" pitchFamily="50" charset="-128"/>
            </a:endParaRPr>
          </a:p>
          <a:p>
            <a:pPr marL="228600" indent="-228600" eaLnBrk="1" hangingPunct="1"/>
            <a:r>
              <a:rPr lang="en-US" altLang="ko-KR" smtClean="0">
                <a:ea typeface="굴림" pitchFamily="50" charset="-128"/>
              </a:rPr>
              <a:t>The flexibility and “service virtualization” provided by the ESB is achieved through what architects call “separation of concerns” – the clear separation between the applications which run the business (including business services and business processes) and the ESB (the infrastructure for connecting applications and services together).  This flexibility enables IT change with very limited impact – such as the update or replacement of a given business service, or the development of a new composite solution which leverages existing services.  That is the power of the ESB – enabling you to realize the full value of SOA.</a:t>
            </a:r>
          </a:p>
          <a:p>
            <a:pPr marL="228600" indent="-228600" eaLnBrk="1" hangingPunct="1"/>
            <a:endParaRPr lang="en-US" altLang="ko-KR" smtClean="0">
              <a:ea typeface="굴림" pitchFamily="50" charset="-128"/>
            </a:endParaRPr>
          </a:p>
          <a:p>
            <a:pPr marL="228600" indent="-228600" eaLnBrk="1" hangingPunct="1"/>
            <a:endParaRPr lang="ko-KR" altLang="en-US" smtClean="0">
              <a:ea typeface="굴림" pitchFamily="50" charset="-128"/>
            </a:endParaRPr>
          </a:p>
        </p:txBody>
      </p:sp>
    </p:spTree>
    <p:extLst>
      <p:ext uri="{BB962C8B-B14F-4D97-AF65-F5344CB8AC3E}">
        <p14:creationId xmlns:p14="http://schemas.microsoft.com/office/powerpoint/2010/main" val="2561930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AE04EB2-64F0-489B-BEDC-DCDD9659F79C}" type="slidenum">
              <a:rPr lang="ko-KR" altLang="en-US">
                <a:ea typeface="굴림" pitchFamily="50" charset="-128"/>
              </a:rPr>
              <a:pPr/>
              <a:t>11</a:t>
            </a:fld>
            <a:endParaRPr lang="en-US" altLang="ko-KR">
              <a:ea typeface="굴림" pitchFamily="50"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US" altLang="ko-KR" smtClean="0">
                <a:ea typeface="굴림" pitchFamily="50" charset="-128"/>
              </a:rPr>
              <a:t>-Simplify interfaces</a:t>
            </a:r>
          </a:p>
          <a:p>
            <a:pPr eaLnBrk="1" hangingPunct="1"/>
            <a:r>
              <a:rPr lang="en-US" altLang="ko-KR" smtClean="0">
                <a:ea typeface="굴림" pitchFamily="50" charset="-128"/>
              </a:rPr>
              <a:t>-Reduces cost/risk to change</a:t>
            </a:r>
          </a:p>
          <a:p>
            <a:pPr eaLnBrk="1" hangingPunct="1"/>
            <a:r>
              <a:rPr lang="en-US" altLang="ko-KR" smtClean="0">
                <a:ea typeface="굴림" pitchFamily="50" charset="-128"/>
              </a:rPr>
              <a:t>-Increases agility to respond to opportunities / threats that arise</a:t>
            </a:r>
          </a:p>
          <a:p>
            <a:pPr eaLnBrk="1" hangingPunct="1"/>
            <a:r>
              <a:rPr lang="en-US" altLang="ko-KR" smtClean="0">
                <a:ea typeface="굴림" pitchFamily="50" charset="-128"/>
              </a:rPr>
              <a:t>-Promotes reuse</a:t>
            </a:r>
          </a:p>
          <a:p>
            <a:pPr eaLnBrk="1" hangingPunct="1"/>
            <a:r>
              <a:rPr lang="en-US" altLang="ko-KR" smtClean="0">
                <a:ea typeface="굴림" pitchFamily="50" charset="-128"/>
              </a:rPr>
              <a:t>-Enables real-time, integrated solutions</a:t>
            </a:r>
          </a:p>
          <a:p>
            <a:pPr eaLnBrk="1" hangingPunct="1"/>
            <a:r>
              <a:rPr lang="en-US" altLang="ko-KR" smtClean="0">
                <a:ea typeface="굴림" pitchFamily="50" charset="-128"/>
              </a:rPr>
              <a:t>------------------------------------------------------</a:t>
            </a:r>
          </a:p>
          <a:p>
            <a:pPr eaLnBrk="1" hangingPunct="1">
              <a:lnSpc>
                <a:spcPct val="110000"/>
              </a:lnSpc>
              <a:spcBef>
                <a:spcPct val="0"/>
              </a:spcBef>
              <a:buFont typeface="Wingdings 3" panose="05040102010807070707" pitchFamily="18" charset="2"/>
              <a:buNone/>
            </a:pPr>
            <a:r>
              <a:rPr lang="en-US" altLang="ko-KR" sz="800" b="1" smtClean="0">
                <a:ea typeface="굴림" pitchFamily="50" charset="-128"/>
              </a:rPr>
              <a:t>Main Point: Decoupling connectivity for SOA requires a comprehensive middleware connectivity layer, capable of handling all connectivity requirements for end to end SOA deployment – known as an ESB – sitting at the heart of the architecture for SOA</a:t>
            </a:r>
          </a:p>
          <a:p>
            <a:pPr eaLnBrk="1" hangingPunct="1">
              <a:lnSpc>
                <a:spcPct val="110000"/>
              </a:lnSpc>
              <a:spcBef>
                <a:spcPct val="0"/>
              </a:spcBef>
              <a:buFont typeface="Wingdings 3" panose="05040102010807070707" pitchFamily="18" charset="2"/>
              <a:buNone/>
            </a:pPr>
            <a:endParaRPr lang="en-US" altLang="ko-KR" sz="800" b="1" smtClean="0">
              <a:ea typeface="굴림" pitchFamily="50" charset="-128"/>
            </a:endParaRPr>
          </a:p>
          <a:p>
            <a:pPr eaLnBrk="1" hangingPunct="1"/>
            <a:r>
              <a:rPr lang="en-US" altLang="ko-KR" smtClean="0">
                <a:ea typeface="굴림" pitchFamily="50" charset="-128"/>
              </a:rPr>
              <a:t>So we know we need to address the problems of SOA connectivity, and these days anywhere you go, you will hear that the answer to these problems is an ESB – an Enterprise Service Bus. So why do you need one, and what will it do for you?</a:t>
            </a:r>
          </a:p>
          <a:p>
            <a:pPr eaLnBrk="1" hangingPunct="1"/>
            <a:r>
              <a:rPr lang="en-US" altLang="ko-KR" smtClean="0">
                <a:ea typeface="굴림" pitchFamily="50" charset="-128"/>
              </a:rPr>
              <a:t>Well as we have already seen, today’s connectivity environments can be tremendously complex. And trying to ignore the problem won’t help you to address it – in fact it will only get worse. So if businesses today address that problem using an ESB what will that do to help?</a:t>
            </a:r>
          </a:p>
          <a:p>
            <a:pPr eaLnBrk="1" hangingPunct="1"/>
            <a:r>
              <a:rPr lang="en-US" altLang="ko-KR" smtClean="0">
                <a:ea typeface="굴림" pitchFamily="50" charset="-128"/>
              </a:rPr>
              <a:t>An ESB does a number of tasks to meet connectivity needs. It </a:t>
            </a:r>
            <a:r>
              <a:rPr lang="en-US" altLang="ko-KR" b="1" i="1" smtClean="0">
                <a:ea typeface="굴림" pitchFamily="50" charset="-128"/>
              </a:rPr>
              <a:t>Matches &amp; Routes</a:t>
            </a:r>
            <a:r>
              <a:rPr lang="en-US" altLang="ko-KR" smtClean="0">
                <a:ea typeface="굴림" pitchFamily="50" charset="-128"/>
              </a:rPr>
              <a:t> messages between services. It </a:t>
            </a:r>
            <a:r>
              <a:rPr lang="en-US" altLang="ko-KR" b="1" i="1" smtClean="0">
                <a:ea typeface="굴림" pitchFamily="50" charset="-128"/>
              </a:rPr>
              <a:t>Converts</a:t>
            </a:r>
            <a:r>
              <a:rPr lang="en-US" altLang="ko-KR" smtClean="0">
                <a:ea typeface="굴림" pitchFamily="50" charset="-128"/>
              </a:rPr>
              <a:t> transport protocols between requestors and service providers. It </a:t>
            </a:r>
            <a:r>
              <a:rPr lang="en-US" altLang="ko-KR" b="1" i="1" smtClean="0">
                <a:ea typeface="굴림" pitchFamily="50" charset="-128"/>
              </a:rPr>
              <a:t>Transforms</a:t>
            </a:r>
            <a:r>
              <a:rPr lang="en-US" altLang="ko-KR" smtClean="0">
                <a:ea typeface="굴림" pitchFamily="50" charset="-128"/>
              </a:rPr>
              <a:t> message formats between requestors and service providers, and it </a:t>
            </a:r>
            <a:r>
              <a:rPr lang="en-US" altLang="ko-KR" b="1" i="1" smtClean="0">
                <a:ea typeface="굴림" pitchFamily="50" charset="-128"/>
              </a:rPr>
              <a:t>Distributes</a:t>
            </a:r>
            <a:r>
              <a:rPr lang="en-US" altLang="ko-KR" smtClean="0">
                <a:ea typeface="굴림" pitchFamily="50" charset="-128"/>
              </a:rPr>
              <a:t> business events to and from disparate sources.</a:t>
            </a:r>
          </a:p>
          <a:p>
            <a:pPr eaLnBrk="1" hangingPunct="1"/>
            <a:r>
              <a:rPr lang="en-US" altLang="ko-KR" smtClean="0">
                <a:ea typeface="굴림" pitchFamily="50" charset="-128"/>
              </a:rPr>
              <a:t>This decoupling of connectivity ensures that interfaces within applications become far less complex, which in turn reduces the costs and risks of changing those applications, and making new uses of them, particularly enabling more applications and functions to be accessed and reused as services. This progress towards a Service Oriented Architecture will allow your business to become more flexible and responsive than ever before. </a:t>
            </a:r>
            <a:endParaRPr lang="en-US" altLang="ko-KR" sz="800" smtClean="0">
              <a:ea typeface="굴림" pitchFamily="50" charset="-128"/>
            </a:endParaRPr>
          </a:p>
          <a:p>
            <a:pPr eaLnBrk="1" hangingPunct="1">
              <a:lnSpc>
                <a:spcPct val="80000"/>
              </a:lnSpc>
              <a:spcBef>
                <a:spcPct val="0"/>
              </a:spcBef>
              <a:buFont typeface="Wingdings 3" panose="05040102010807070707" pitchFamily="18" charset="2"/>
              <a:buNone/>
            </a:pPr>
            <a:endParaRPr lang="en-US" altLang="ko-KR" sz="800" smtClean="0">
              <a:ea typeface="굴림" pitchFamily="50" charset="-128"/>
            </a:endParaRPr>
          </a:p>
          <a:p>
            <a:pPr eaLnBrk="1" hangingPunct="1">
              <a:lnSpc>
                <a:spcPct val="80000"/>
              </a:lnSpc>
              <a:spcBef>
                <a:spcPct val="0"/>
              </a:spcBef>
              <a:buFont typeface="Wingdings 3" panose="05040102010807070707" pitchFamily="18" charset="2"/>
              <a:buNone/>
            </a:pPr>
            <a:r>
              <a:rPr lang="en-US" altLang="ko-KR" sz="800" smtClean="0">
                <a:ea typeface="굴림" pitchFamily="50" charset="-128"/>
              </a:rPr>
              <a:t>++++++++++++++++++Not in script</a:t>
            </a:r>
          </a:p>
          <a:p>
            <a:pPr eaLnBrk="1" hangingPunct="1">
              <a:lnSpc>
                <a:spcPct val="110000"/>
              </a:lnSpc>
              <a:spcBef>
                <a:spcPct val="0"/>
              </a:spcBef>
              <a:buFont typeface="Wingdings 3" panose="05040102010807070707" pitchFamily="18" charset="2"/>
              <a:buNone/>
            </a:pPr>
            <a:endParaRPr lang="en-US" altLang="ko-KR" sz="800" smtClean="0">
              <a:ea typeface="굴림" pitchFamily="50" charset="-128"/>
            </a:endParaRPr>
          </a:p>
          <a:p>
            <a:pPr eaLnBrk="1" hangingPunct="1">
              <a:lnSpc>
                <a:spcPct val="120000"/>
              </a:lnSpc>
              <a:spcBef>
                <a:spcPct val="0"/>
              </a:spcBef>
              <a:buFont typeface="Wingdings 3" panose="05040102010807070707" pitchFamily="18" charset="2"/>
              <a:buNone/>
            </a:pPr>
            <a:r>
              <a:rPr lang="en-US" altLang="ko-KR" sz="700" smtClean="0">
                <a:ea typeface="굴림" pitchFamily="50" charset="-128"/>
              </a:rPr>
              <a:t>Reduce the number, size, and complexity of interfaces</a:t>
            </a:r>
          </a:p>
          <a:p>
            <a:pPr lvl="1" eaLnBrk="1" hangingPunct="1">
              <a:lnSpc>
                <a:spcPct val="120000"/>
              </a:lnSpc>
              <a:spcBef>
                <a:spcPct val="0"/>
              </a:spcBef>
              <a:buFont typeface="Wingdings 3" panose="05040102010807070707" pitchFamily="18" charset="2"/>
              <a:buNone/>
            </a:pPr>
            <a:r>
              <a:rPr lang="en-US" altLang="ko-KR" sz="700" smtClean="0">
                <a:ea typeface="굴림" pitchFamily="50" charset="-128"/>
              </a:rPr>
              <a:t>Move the connectivity and integration logic into an ESB, away from the business logic</a:t>
            </a:r>
          </a:p>
          <a:p>
            <a:pPr eaLnBrk="1" hangingPunct="1">
              <a:lnSpc>
                <a:spcPct val="120000"/>
              </a:lnSpc>
              <a:spcBef>
                <a:spcPct val="0"/>
              </a:spcBef>
              <a:buFont typeface="Wingdings 3" panose="05040102010807070707" pitchFamily="18" charset="2"/>
              <a:buNone/>
            </a:pPr>
            <a:r>
              <a:rPr lang="en-US" altLang="ko-KR" sz="700" smtClean="0">
                <a:ea typeface="굴림" pitchFamily="50" charset="-128"/>
              </a:rPr>
              <a:t>Faster and easier to change the way data moves around an SOA </a:t>
            </a:r>
          </a:p>
          <a:p>
            <a:pPr lvl="1" eaLnBrk="1" hangingPunct="1">
              <a:lnSpc>
                <a:spcPct val="120000"/>
              </a:lnSpc>
              <a:spcBef>
                <a:spcPct val="0"/>
              </a:spcBef>
              <a:buFont typeface="Wingdings 3" panose="05040102010807070707" pitchFamily="18" charset="2"/>
              <a:buNone/>
            </a:pPr>
            <a:r>
              <a:rPr lang="en-US" altLang="ko-KR" sz="700" smtClean="0">
                <a:ea typeface="굴림" pitchFamily="50" charset="-128"/>
              </a:rPr>
              <a:t>Simplified applications connected through an ESB – easier to service enable</a:t>
            </a:r>
          </a:p>
          <a:p>
            <a:pPr eaLnBrk="1" hangingPunct="1">
              <a:lnSpc>
                <a:spcPct val="120000"/>
              </a:lnSpc>
              <a:spcBef>
                <a:spcPct val="0"/>
              </a:spcBef>
              <a:buFont typeface="Wingdings 3" panose="05040102010807070707" pitchFamily="18" charset="2"/>
              <a:buNone/>
            </a:pPr>
            <a:r>
              <a:rPr lang="en-US" altLang="ko-KR" sz="700" smtClean="0">
                <a:ea typeface="굴림" pitchFamily="50" charset="-128"/>
              </a:rPr>
              <a:t>Gets business silos talking - providing a unified view of disparate data from different departments</a:t>
            </a:r>
          </a:p>
          <a:p>
            <a:pPr lvl="1" eaLnBrk="1" hangingPunct="1">
              <a:lnSpc>
                <a:spcPct val="120000"/>
              </a:lnSpc>
              <a:spcBef>
                <a:spcPct val="0"/>
              </a:spcBef>
              <a:buFont typeface="Wingdings 3" panose="05040102010807070707" pitchFamily="18" charset="2"/>
              <a:buNone/>
            </a:pPr>
            <a:r>
              <a:rPr lang="en-US" altLang="ko-KR" sz="700" smtClean="0">
                <a:ea typeface="굴림" pitchFamily="50" charset="-128"/>
              </a:rPr>
              <a:t>Service enabled applications easier to reuse across an ESB</a:t>
            </a:r>
          </a:p>
          <a:p>
            <a:pPr eaLnBrk="1" hangingPunct="1">
              <a:lnSpc>
                <a:spcPct val="120000"/>
              </a:lnSpc>
              <a:spcBef>
                <a:spcPct val="0"/>
              </a:spcBef>
              <a:buFont typeface="Wingdings 3" panose="05040102010807070707" pitchFamily="18" charset="2"/>
              <a:buNone/>
            </a:pPr>
            <a:r>
              <a:rPr lang="en-US" altLang="ko-KR" sz="700" smtClean="0">
                <a:ea typeface="굴림" pitchFamily="50" charset="-128"/>
              </a:rPr>
              <a:t>Reduce the cost and risk involved in changing your IT systems while keeping them still connected</a:t>
            </a:r>
          </a:p>
          <a:p>
            <a:pPr lvl="1" eaLnBrk="1" hangingPunct="1">
              <a:lnSpc>
                <a:spcPct val="120000"/>
              </a:lnSpc>
              <a:spcBef>
                <a:spcPct val="0"/>
              </a:spcBef>
              <a:buFont typeface="Wingdings 3" panose="05040102010807070707" pitchFamily="18" charset="2"/>
              <a:buNone/>
            </a:pPr>
            <a:r>
              <a:rPr lang="en-US" altLang="ko-KR" sz="700" smtClean="0">
                <a:ea typeface="굴림" pitchFamily="50" charset="-128"/>
              </a:rPr>
              <a:t>Reusable services accessed through an ESB are easier and faster to modify and replace</a:t>
            </a:r>
          </a:p>
          <a:p>
            <a:pPr eaLnBrk="1" hangingPunct="1">
              <a:lnSpc>
                <a:spcPct val="120000"/>
              </a:lnSpc>
              <a:spcBef>
                <a:spcPct val="0"/>
              </a:spcBef>
              <a:buFont typeface="Wingdings 3" panose="05040102010807070707" pitchFamily="18" charset="2"/>
              <a:buNone/>
            </a:pPr>
            <a:r>
              <a:rPr lang="en-US" altLang="ko-KR" sz="700" smtClean="0">
                <a:ea typeface="굴림" pitchFamily="50" charset="-128"/>
              </a:rPr>
              <a:t>Transform unresponsive, batch-updating IT systems into a dynamic real-time, event-driven SOA</a:t>
            </a:r>
          </a:p>
          <a:p>
            <a:pPr lvl="1" eaLnBrk="1" hangingPunct="1">
              <a:lnSpc>
                <a:spcPct val="120000"/>
              </a:lnSpc>
              <a:spcBef>
                <a:spcPct val="0"/>
              </a:spcBef>
              <a:buFont typeface="Wingdings 3" panose="05040102010807070707" pitchFamily="18" charset="2"/>
              <a:buNone/>
            </a:pPr>
            <a:r>
              <a:rPr lang="en-US" altLang="ko-KR" sz="700" smtClean="0">
                <a:ea typeface="굴림" pitchFamily="50" charset="-128"/>
              </a:rPr>
              <a:t>Flexible SOA, with reusable decoupled applications and services, all connected through an ESB</a:t>
            </a:r>
          </a:p>
          <a:p>
            <a:pPr lvl="1" eaLnBrk="1" hangingPunct="1">
              <a:lnSpc>
                <a:spcPct val="120000"/>
              </a:lnSpc>
              <a:spcBef>
                <a:spcPct val="0"/>
              </a:spcBef>
              <a:buFont typeface="Wingdings 3" panose="05040102010807070707" pitchFamily="18" charset="2"/>
              <a:buNone/>
            </a:pPr>
            <a:endParaRPr lang="en-US" altLang="ko-KR" sz="700" smtClean="0">
              <a:ea typeface="굴림" pitchFamily="50" charset="-128"/>
            </a:endParaRPr>
          </a:p>
          <a:p>
            <a:pPr eaLnBrk="1" hangingPunct="1"/>
            <a:r>
              <a:rPr lang="en-US" altLang="ko-KR" b="1" i="1" smtClean="0">
                <a:solidFill>
                  <a:srgbClr val="000099"/>
                </a:solidFill>
                <a:ea typeface="굴림" pitchFamily="50" charset="-128"/>
              </a:rPr>
              <a:t>Reliable and secure data movement</a:t>
            </a:r>
            <a:r>
              <a:rPr lang="en-US" altLang="ko-KR" smtClean="0">
                <a:solidFill>
                  <a:srgbClr val="000099"/>
                </a:solidFill>
                <a:ea typeface="굴림" pitchFamily="50" charset="-128"/>
              </a:rPr>
              <a:t> – anywhere in the enterprise</a:t>
            </a:r>
          </a:p>
          <a:p>
            <a:pPr eaLnBrk="1" hangingPunct="1"/>
            <a:r>
              <a:rPr lang="en-US" altLang="ko-KR" b="1" i="1" smtClean="0">
                <a:solidFill>
                  <a:srgbClr val="000099"/>
                </a:solidFill>
                <a:ea typeface="굴림" pitchFamily="50" charset="-128"/>
              </a:rPr>
              <a:t>Application Developers focused on business logic</a:t>
            </a:r>
            <a:r>
              <a:rPr lang="en-US" altLang="ko-KR" smtClean="0">
                <a:solidFill>
                  <a:srgbClr val="000099"/>
                </a:solidFill>
                <a:ea typeface="굴림" pitchFamily="50" charset="-128"/>
              </a:rPr>
              <a:t> – simplified programming tasks</a:t>
            </a:r>
            <a:endParaRPr lang="en-US" altLang="ko-KR" b="1" i="1" smtClean="0">
              <a:solidFill>
                <a:srgbClr val="000099"/>
              </a:solidFill>
              <a:ea typeface="굴림" pitchFamily="50" charset="-128"/>
            </a:endParaRPr>
          </a:p>
          <a:p>
            <a:pPr eaLnBrk="1" hangingPunct="1"/>
            <a:r>
              <a:rPr lang="en-US" altLang="ko-KR" b="1" i="1" smtClean="0">
                <a:solidFill>
                  <a:srgbClr val="000099"/>
                </a:solidFill>
                <a:ea typeface="굴림" pitchFamily="50" charset="-128"/>
              </a:rPr>
              <a:t>Dedicated environment </a:t>
            </a:r>
            <a:r>
              <a:rPr lang="en-US" altLang="ko-KR" smtClean="0">
                <a:solidFill>
                  <a:srgbClr val="000099"/>
                </a:solidFill>
                <a:ea typeface="굴림" pitchFamily="50" charset="-128"/>
              </a:rPr>
              <a:t> – Common tooling, management and operational support</a:t>
            </a:r>
            <a:endParaRPr lang="en-GB" altLang="en-US" smtClean="0">
              <a:solidFill>
                <a:srgbClr val="000099"/>
              </a:solidFill>
            </a:endParaRPr>
          </a:p>
          <a:p>
            <a:pPr lvl="1" eaLnBrk="1" hangingPunct="1">
              <a:lnSpc>
                <a:spcPct val="120000"/>
              </a:lnSpc>
              <a:spcBef>
                <a:spcPct val="0"/>
              </a:spcBef>
              <a:buFont typeface="Wingdings 3" panose="05040102010807070707" pitchFamily="18" charset="2"/>
              <a:buNone/>
            </a:pPr>
            <a:endParaRPr lang="en-US" altLang="ko-KR" sz="700" smtClean="0">
              <a:ea typeface="굴림" pitchFamily="50" charset="-128"/>
            </a:endParaRPr>
          </a:p>
          <a:p>
            <a:pPr lvl="1" eaLnBrk="1" hangingPunct="1">
              <a:lnSpc>
                <a:spcPct val="120000"/>
              </a:lnSpc>
              <a:spcBef>
                <a:spcPct val="0"/>
              </a:spcBef>
              <a:buFont typeface="Wingdings 3" panose="05040102010807070707" pitchFamily="18" charset="2"/>
              <a:buNone/>
            </a:pPr>
            <a:endParaRPr lang="en-US" altLang="ko-KR" sz="700" smtClean="0">
              <a:ea typeface="굴림" pitchFamily="50" charset="-128"/>
            </a:endParaRPr>
          </a:p>
          <a:p>
            <a:pPr eaLnBrk="1" hangingPunct="1">
              <a:lnSpc>
                <a:spcPct val="110000"/>
              </a:lnSpc>
              <a:spcBef>
                <a:spcPct val="0"/>
              </a:spcBef>
              <a:buFont typeface="Wingdings 3" panose="05040102010807070707" pitchFamily="18" charset="2"/>
              <a:buNone/>
            </a:pPr>
            <a:endParaRPr lang="en-US" altLang="ko-KR" sz="800" smtClean="0">
              <a:ea typeface="굴림" pitchFamily="50" charset="-128"/>
            </a:endParaRPr>
          </a:p>
          <a:p>
            <a:pPr eaLnBrk="1" hangingPunct="1">
              <a:lnSpc>
                <a:spcPct val="110000"/>
              </a:lnSpc>
              <a:spcBef>
                <a:spcPct val="0"/>
              </a:spcBef>
              <a:buFont typeface="Wingdings 3" panose="05040102010807070707" pitchFamily="18" charset="2"/>
              <a:buNone/>
            </a:pPr>
            <a:endParaRPr lang="ko-KR" altLang="en-US" sz="800" smtClean="0">
              <a:ea typeface="굴림" pitchFamily="50" charset="-128"/>
            </a:endParaRPr>
          </a:p>
        </p:txBody>
      </p:sp>
    </p:spTree>
    <p:extLst>
      <p:ext uri="{BB962C8B-B14F-4D97-AF65-F5344CB8AC3E}">
        <p14:creationId xmlns:p14="http://schemas.microsoft.com/office/powerpoint/2010/main" val="2360615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7651375-BD62-481A-BCAA-E52EEEE03337}" type="slidenum">
              <a:rPr lang="ko-KR" altLang="en-US">
                <a:ea typeface="굴림" pitchFamily="50" charset="-128"/>
              </a:rPr>
              <a:pPr/>
              <a:t>12</a:t>
            </a:fld>
            <a:endParaRPr lang="en-US" altLang="ko-KR">
              <a:ea typeface="굴림" pitchFamily="50" charset="-128"/>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US" altLang="ko-KR" smtClean="0">
                <a:ea typeface="굴림" pitchFamily="50" charset="-128"/>
              </a:rPr>
              <a:t>ESB product family -</a:t>
            </a:r>
          </a:p>
          <a:p>
            <a:pPr eaLnBrk="1" hangingPunct="1">
              <a:buFontTx/>
              <a:buChar char="•"/>
            </a:pPr>
            <a:r>
              <a:rPr lang="en-US" altLang="ko-KR" smtClean="0">
                <a:ea typeface="굴림" pitchFamily="50" charset="-128"/>
              </a:rPr>
              <a:t>WESB - </a:t>
            </a:r>
            <a:r>
              <a:rPr lang="en-US" altLang="ko-KR" smtClean="0">
                <a:solidFill>
                  <a:srgbClr val="FFFF00"/>
                </a:solidFill>
                <a:ea typeface="굴림" pitchFamily="50" charset="-128"/>
              </a:rPr>
              <a:t>Leading standards platform and alignment w/BPM</a:t>
            </a:r>
          </a:p>
          <a:p>
            <a:pPr eaLnBrk="1" hangingPunct="1">
              <a:buFontTx/>
              <a:buChar char="•"/>
            </a:pPr>
            <a:r>
              <a:rPr lang="en-US" altLang="ko-KR" smtClean="0">
                <a:solidFill>
                  <a:srgbClr val="FFFF00"/>
                </a:solidFill>
                <a:ea typeface="굴림" pitchFamily="50" charset="-128"/>
              </a:rPr>
              <a:t>WMB - Unparalled depth of integration, track record, and alignment w/WMQ</a:t>
            </a:r>
          </a:p>
          <a:p>
            <a:pPr eaLnBrk="1" hangingPunct="1">
              <a:buFontTx/>
              <a:buChar char="•"/>
            </a:pPr>
            <a:r>
              <a:rPr lang="en-US" altLang="ko-KR" smtClean="0">
                <a:solidFill>
                  <a:srgbClr val="FFFF00"/>
                </a:solidFill>
                <a:ea typeface="굴림" pitchFamily="50" charset="-128"/>
              </a:rPr>
              <a:t>WDP – Redefines the boundaries of middleware</a:t>
            </a:r>
            <a:r>
              <a:rPr lang="en-US" altLang="ko-KR" smtClean="0">
                <a:ea typeface="굴림" pitchFamily="50" charset="-128"/>
              </a:rPr>
              <a:t> </a:t>
            </a:r>
          </a:p>
          <a:p>
            <a:pPr eaLnBrk="1" hangingPunct="1">
              <a:spcBef>
                <a:spcPct val="0"/>
              </a:spcBef>
            </a:pPr>
            <a:r>
              <a:rPr lang="en-US" altLang="ko-KR" smtClean="0">
                <a:solidFill>
                  <a:srgbClr val="FFFF00"/>
                </a:solidFill>
                <a:ea typeface="굴림" pitchFamily="50" charset="-128"/>
              </a:rPr>
              <a:t>-There is no wrong choice for customers – continued strategic investment across the portfolio</a:t>
            </a:r>
          </a:p>
          <a:p>
            <a:pPr eaLnBrk="1" hangingPunct="1">
              <a:spcBef>
                <a:spcPct val="0"/>
              </a:spcBef>
            </a:pPr>
            <a:r>
              <a:rPr lang="en-US" altLang="ko-KR" smtClean="0">
                <a:ea typeface="굴림" pitchFamily="50" charset="-128"/>
              </a:rPr>
              <a:t>-Each product delivers complete ESB capability</a:t>
            </a:r>
          </a:p>
          <a:p>
            <a:pPr eaLnBrk="1" hangingPunct="1">
              <a:spcBef>
                <a:spcPct val="0"/>
              </a:spcBef>
            </a:pPr>
            <a:r>
              <a:rPr lang="en-US" altLang="ko-KR" smtClean="0">
                <a:ea typeface="굴림" pitchFamily="50" charset="-128"/>
              </a:rPr>
              <a:t>-Don’t sell a portfolio of products, instead sell the capability and use the portfolio to find the solution that best matches the customer’s needs</a:t>
            </a:r>
          </a:p>
          <a:p>
            <a:pPr eaLnBrk="1" hangingPunct="1"/>
            <a:r>
              <a:rPr lang="en-US" altLang="ko-KR" smtClean="0">
                <a:ea typeface="굴림" pitchFamily="50" charset="-128"/>
              </a:rPr>
              <a:t>----------------------------------</a:t>
            </a:r>
          </a:p>
          <a:p>
            <a:pPr eaLnBrk="1" hangingPunct="1"/>
            <a:r>
              <a:rPr lang="en-US" altLang="ko-KR" smtClean="0">
                <a:ea typeface="굴림" pitchFamily="50" charset="-128"/>
              </a:rPr>
              <a:t>IBM recognizes the needs on meeting different requirements with different ESB implementations. There are three ESB offerings from IBM WebSphere:</a:t>
            </a:r>
          </a:p>
          <a:p>
            <a:pPr eaLnBrk="1" hangingPunct="1"/>
            <a:endParaRPr lang="en-US" altLang="ko-KR" smtClean="0">
              <a:ea typeface="굴림" pitchFamily="50" charset="-128"/>
            </a:endParaRPr>
          </a:p>
          <a:p>
            <a:pPr eaLnBrk="1" hangingPunct="1"/>
            <a:r>
              <a:rPr lang="en-US" altLang="ko-KR" smtClean="0">
                <a:ea typeface="굴림" pitchFamily="50" charset="-128"/>
              </a:rPr>
              <a:t>WebSphere ESB is ideal for customers who have other solutions on WebSphere Application Server, Portal, or BPM platform. Customers may achieve efficiencies in skills, cost, and time-to-value across middleware products if adding WebSphere ESB to their standards-based IT environment.</a:t>
            </a:r>
          </a:p>
          <a:p>
            <a:pPr eaLnBrk="1" hangingPunct="1"/>
            <a:endParaRPr lang="en-US" altLang="ko-KR" smtClean="0">
              <a:ea typeface="굴림" pitchFamily="50" charset="-128"/>
            </a:endParaRPr>
          </a:p>
          <a:p>
            <a:pPr eaLnBrk="1" hangingPunct="1"/>
            <a:r>
              <a:rPr lang="en-US" altLang="ko-KR" smtClean="0">
                <a:ea typeface="굴림" pitchFamily="50" charset="-128"/>
              </a:rPr>
              <a:t>On the other hand, for customers whose primary challenge is integrating a wide range of non-standard applications into the standards world, as well as those who make heavy use of WebSphere MQ will value the flexibility and depth of capability provided by WebSphere Message Broker.</a:t>
            </a:r>
          </a:p>
          <a:p>
            <a:pPr eaLnBrk="1" hangingPunct="1"/>
            <a:endParaRPr lang="en-US" altLang="ko-KR" smtClean="0">
              <a:ea typeface="굴림" pitchFamily="50" charset="-128"/>
            </a:endParaRPr>
          </a:p>
          <a:p>
            <a:pPr eaLnBrk="1" hangingPunct="1"/>
            <a:r>
              <a:rPr lang="en-US" altLang="ko-KR" smtClean="0">
                <a:ea typeface="굴림" pitchFamily="50" charset="-128"/>
              </a:rPr>
              <a:t>And for those who value the simple experience of drop-in installation and admin-based configuration, and require security at the message level, network level, and device level, DataPower Integration Appliance brings that in an integrated solution.</a:t>
            </a:r>
          </a:p>
          <a:p>
            <a:pPr eaLnBrk="1" hangingPunct="1"/>
            <a:endParaRPr lang="ko-KR" altLang="en-US" smtClean="0">
              <a:ea typeface="굴림" pitchFamily="50" charset="-128"/>
            </a:endParaRPr>
          </a:p>
        </p:txBody>
      </p:sp>
    </p:spTree>
    <p:extLst>
      <p:ext uri="{BB962C8B-B14F-4D97-AF65-F5344CB8AC3E}">
        <p14:creationId xmlns:p14="http://schemas.microsoft.com/office/powerpoint/2010/main" val="4183217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580BE22-DC6C-4EB9-B4B5-48D37631605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9011-5B06-4F15-AB1F-A716D8CFBF28}" type="slidenum">
              <a:rPr lang="en-IN" smtClean="0"/>
              <a:t>‹#›</a:t>
            </a:fld>
            <a:endParaRPr lang="en-IN"/>
          </a:p>
        </p:txBody>
      </p:sp>
    </p:spTree>
    <p:extLst>
      <p:ext uri="{BB962C8B-B14F-4D97-AF65-F5344CB8AC3E}">
        <p14:creationId xmlns:p14="http://schemas.microsoft.com/office/powerpoint/2010/main" val="139417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80BE22-DC6C-4EB9-B4B5-48D37631605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9011-5B06-4F15-AB1F-A716D8CFBF28}" type="slidenum">
              <a:rPr lang="en-IN" smtClean="0"/>
              <a:t>‹#›</a:t>
            </a:fld>
            <a:endParaRPr lang="en-IN"/>
          </a:p>
        </p:txBody>
      </p:sp>
    </p:spTree>
    <p:extLst>
      <p:ext uri="{BB962C8B-B14F-4D97-AF65-F5344CB8AC3E}">
        <p14:creationId xmlns:p14="http://schemas.microsoft.com/office/powerpoint/2010/main" val="163627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80BE22-DC6C-4EB9-B4B5-48D37631605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9011-5B06-4F15-AB1F-A716D8CFBF28}" type="slidenum">
              <a:rPr lang="en-IN" smtClean="0"/>
              <a:t>‹#›</a:t>
            </a:fld>
            <a:endParaRPr lang="en-IN"/>
          </a:p>
        </p:txBody>
      </p:sp>
    </p:spTree>
    <p:extLst>
      <p:ext uri="{BB962C8B-B14F-4D97-AF65-F5344CB8AC3E}">
        <p14:creationId xmlns:p14="http://schemas.microsoft.com/office/powerpoint/2010/main" val="79524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80BE22-DC6C-4EB9-B4B5-48D37631605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9011-5B06-4F15-AB1F-A716D8CFBF28}" type="slidenum">
              <a:rPr lang="en-IN" smtClean="0"/>
              <a:t>‹#›</a:t>
            </a:fld>
            <a:endParaRPr lang="en-IN"/>
          </a:p>
        </p:txBody>
      </p:sp>
    </p:spTree>
    <p:extLst>
      <p:ext uri="{BB962C8B-B14F-4D97-AF65-F5344CB8AC3E}">
        <p14:creationId xmlns:p14="http://schemas.microsoft.com/office/powerpoint/2010/main" val="3125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80BE22-DC6C-4EB9-B4B5-48D376316052}"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4D9011-5B06-4F15-AB1F-A716D8CFBF28}" type="slidenum">
              <a:rPr lang="en-IN" smtClean="0"/>
              <a:t>‹#›</a:t>
            </a:fld>
            <a:endParaRPr lang="en-IN"/>
          </a:p>
        </p:txBody>
      </p:sp>
    </p:spTree>
    <p:extLst>
      <p:ext uri="{BB962C8B-B14F-4D97-AF65-F5344CB8AC3E}">
        <p14:creationId xmlns:p14="http://schemas.microsoft.com/office/powerpoint/2010/main" val="417891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580BE22-DC6C-4EB9-B4B5-48D376316052}"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4D9011-5B06-4F15-AB1F-A716D8CFBF28}" type="slidenum">
              <a:rPr lang="en-IN" smtClean="0"/>
              <a:t>‹#›</a:t>
            </a:fld>
            <a:endParaRPr lang="en-IN"/>
          </a:p>
        </p:txBody>
      </p:sp>
    </p:spTree>
    <p:extLst>
      <p:ext uri="{BB962C8B-B14F-4D97-AF65-F5344CB8AC3E}">
        <p14:creationId xmlns:p14="http://schemas.microsoft.com/office/powerpoint/2010/main" val="72630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580BE22-DC6C-4EB9-B4B5-48D376316052}"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4D9011-5B06-4F15-AB1F-A716D8CFBF28}" type="slidenum">
              <a:rPr lang="en-IN" smtClean="0"/>
              <a:t>‹#›</a:t>
            </a:fld>
            <a:endParaRPr lang="en-IN"/>
          </a:p>
        </p:txBody>
      </p:sp>
    </p:spTree>
    <p:extLst>
      <p:ext uri="{BB962C8B-B14F-4D97-AF65-F5344CB8AC3E}">
        <p14:creationId xmlns:p14="http://schemas.microsoft.com/office/powerpoint/2010/main" val="2537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580BE22-DC6C-4EB9-B4B5-48D376316052}"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4D9011-5B06-4F15-AB1F-A716D8CFBF28}" type="slidenum">
              <a:rPr lang="en-IN" smtClean="0"/>
              <a:t>‹#›</a:t>
            </a:fld>
            <a:endParaRPr lang="en-IN"/>
          </a:p>
        </p:txBody>
      </p:sp>
    </p:spTree>
    <p:extLst>
      <p:ext uri="{BB962C8B-B14F-4D97-AF65-F5344CB8AC3E}">
        <p14:creationId xmlns:p14="http://schemas.microsoft.com/office/powerpoint/2010/main" val="44494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0BE22-DC6C-4EB9-B4B5-48D376316052}" type="datetimeFigureOut">
              <a:rPr lang="en-IN" smtClean="0"/>
              <a:t>28-03-2024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4D9011-5B06-4F15-AB1F-A716D8CFBF28}" type="slidenum">
              <a:rPr lang="en-IN" smtClean="0"/>
              <a:t>‹#›</a:t>
            </a:fld>
            <a:endParaRPr lang="en-IN"/>
          </a:p>
        </p:txBody>
      </p:sp>
    </p:spTree>
    <p:extLst>
      <p:ext uri="{BB962C8B-B14F-4D97-AF65-F5344CB8AC3E}">
        <p14:creationId xmlns:p14="http://schemas.microsoft.com/office/powerpoint/2010/main" val="13580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80BE22-DC6C-4EB9-B4B5-48D376316052}"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4D9011-5B06-4F15-AB1F-A716D8CFBF28}" type="slidenum">
              <a:rPr lang="en-IN" smtClean="0"/>
              <a:t>‹#›</a:t>
            </a:fld>
            <a:endParaRPr lang="en-IN"/>
          </a:p>
        </p:txBody>
      </p:sp>
    </p:spTree>
    <p:extLst>
      <p:ext uri="{BB962C8B-B14F-4D97-AF65-F5344CB8AC3E}">
        <p14:creationId xmlns:p14="http://schemas.microsoft.com/office/powerpoint/2010/main" val="341323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80BE22-DC6C-4EB9-B4B5-48D376316052}"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4D9011-5B06-4F15-AB1F-A716D8CFBF28}" type="slidenum">
              <a:rPr lang="en-IN" smtClean="0"/>
              <a:t>‹#›</a:t>
            </a:fld>
            <a:endParaRPr lang="en-IN"/>
          </a:p>
        </p:txBody>
      </p:sp>
    </p:spTree>
    <p:extLst>
      <p:ext uri="{BB962C8B-B14F-4D97-AF65-F5344CB8AC3E}">
        <p14:creationId xmlns:p14="http://schemas.microsoft.com/office/powerpoint/2010/main" val="167271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0BE22-DC6C-4EB9-B4B5-48D376316052}" type="datetimeFigureOut">
              <a:rPr lang="en-IN" smtClean="0"/>
              <a:t>28-03-2024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D9011-5B06-4F15-AB1F-A716D8CFBF28}" type="slidenum">
              <a:rPr lang="en-IN" smtClean="0"/>
              <a:t>‹#›</a:t>
            </a:fld>
            <a:endParaRPr lang="en-IN"/>
          </a:p>
        </p:txBody>
      </p:sp>
    </p:spTree>
    <p:extLst>
      <p:ext uri="{BB962C8B-B14F-4D97-AF65-F5344CB8AC3E}">
        <p14:creationId xmlns:p14="http://schemas.microsoft.com/office/powerpoint/2010/main" val="226362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Enterprise Service Bus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9280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9"/>
          <p:cNvSpPr>
            <a:spLocks noGrp="1" noChangeArrowheads="1"/>
          </p:cNvSpPr>
          <p:nvPr>
            <p:ph type="title"/>
          </p:nvPr>
        </p:nvSpPr>
        <p:spPr/>
        <p:txBody>
          <a:bodyPr/>
          <a:lstStyle/>
          <a:p>
            <a:pPr eaLnBrk="1" hangingPunct="1"/>
            <a:r>
              <a:rPr lang="en-US" altLang="ko-KR" sz="2000">
                <a:ea typeface="굴림" pitchFamily="50" charset="-128"/>
              </a:rPr>
              <a:t>Service Enrichment should…</a:t>
            </a:r>
            <a:br>
              <a:rPr lang="en-US" altLang="ko-KR" sz="2000">
                <a:ea typeface="굴림" pitchFamily="50" charset="-128"/>
              </a:rPr>
            </a:br>
            <a:r>
              <a:rPr lang="en-US" altLang="ko-KR" sz="2000">
                <a:ea typeface="굴림" pitchFamily="50" charset="-128"/>
              </a:rPr>
              <a:t>Be Delivered Through an ESB</a:t>
            </a:r>
            <a:endParaRPr lang="en-GB" altLang="en-US" sz="2000"/>
          </a:p>
        </p:txBody>
      </p:sp>
      <p:sp>
        <p:nvSpPr>
          <p:cNvPr id="29699" name="Rectangle 65"/>
          <p:cNvSpPr>
            <a:spLocks noGrp="1" noChangeArrowheads="1"/>
          </p:cNvSpPr>
          <p:nvPr>
            <p:ph type="body" idx="4294967295"/>
          </p:nvPr>
        </p:nvSpPr>
        <p:spPr>
          <a:xfrm>
            <a:off x="2057400" y="1219200"/>
            <a:ext cx="8229600" cy="685800"/>
          </a:xfrm>
        </p:spPr>
        <p:txBody>
          <a:bodyPr>
            <a:normAutofit fontScale="92500" lnSpcReduction="20000"/>
          </a:bodyPr>
          <a:lstStyle/>
          <a:p>
            <a:pPr algn="ctr" eaLnBrk="1" hangingPunct="1">
              <a:lnSpc>
                <a:spcPct val="90000"/>
              </a:lnSpc>
              <a:spcBef>
                <a:spcPct val="0"/>
              </a:spcBef>
              <a:buFontTx/>
              <a:buNone/>
            </a:pPr>
            <a:r>
              <a:rPr lang="en-GB" altLang="ja-JP" i="1" smtClean="0">
                <a:ea typeface="MS PGothic" panose="020B0600070205080204" pitchFamily="34" charset="-128"/>
              </a:rPr>
              <a:t>An Enterprise Service Bus (ESB) is a flexible connectivity infrastructure for integrating applications and services.</a:t>
            </a:r>
          </a:p>
          <a:p>
            <a:pPr eaLnBrk="1" hangingPunct="1"/>
            <a:endParaRPr lang="ko-KR" altLang="en-US" smtClean="0">
              <a:ea typeface="굴림" pitchFamily="50" charset="-128"/>
            </a:endParaRPr>
          </a:p>
        </p:txBody>
      </p:sp>
      <p:grpSp>
        <p:nvGrpSpPr>
          <p:cNvPr id="29700" name="Group 4"/>
          <p:cNvGrpSpPr>
            <a:grpSpLocks/>
          </p:cNvGrpSpPr>
          <p:nvPr/>
        </p:nvGrpSpPr>
        <p:grpSpPr bwMode="auto">
          <a:xfrm>
            <a:off x="8385176" y="5878513"/>
            <a:ext cx="2181225" cy="895350"/>
            <a:chOff x="4751" y="1327"/>
            <a:chExt cx="1374" cy="564"/>
          </a:xfrm>
        </p:grpSpPr>
        <p:sp>
          <p:nvSpPr>
            <p:cNvPr id="29757" name="Rectangle 5"/>
            <p:cNvSpPr>
              <a:spLocks noChangeArrowheads="1"/>
            </p:cNvSpPr>
            <p:nvPr/>
          </p:nvSpPr>
          <p:spPr bwMode="auto">
            <a:xfrm>
              <a:off x="4751" y="1327"/>
              <a:ext cx="1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Aft>
                  <a:spcPct val="30000"/>
                </a:spcAft>
                <a:buClr>
                  <a:schemeClr val="accent2"/>
                </a:buClr>
                <a:buFont typeface="Wingdings" panose="05000000000000000000" pitchFamily="2" charset="2"/>
                <a:buNone/>
              </a:pPr>
              <a:endParaRPr lang="ko-KR" altLang="en-US" sz="1000" b="1">
                <a:solidFill>
                  <a:srgbClr val="000000"/>
                </a:solidFill>
                <a:ea typeface="굴림" pitchFamily="50" charset="-128"/>
              </a:endParaRPr>
            </a:p>
          </p:txBody>
        </p:sp>
        <p:sp>
          <p:nvSpPr>
            <p:cNvPr id="29758" name="Rectangle 6"/>
            <p:cNvSpPr>
              <a:spLocks noChangeArrowheads="1"/>
            </p:cNvSpPr>
            <p:nvPr/>
          </p:nvSpPr>
          <p:spPr bwMode="auto">
            <a:xfrm>
              <a:off x="4751" y="1451"/>
              <a:ext cx="1374"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Aft>
                  <a:spcPct val="30000"/>
                </a:spcAft>
                <a:buClr>
                  <a:schemeClr val="accent2"/>
                </a:buClr>
                <a:buFont typeface="Wingdings" panose="05000000000000000000" pitchFamily="2" charset="2"/>
                <a:buNone/>
              </a:pPr>
              <a:r>
                <a:rPr lang="en-US" altLang="ko-KR" sz="1200" b="1">
                  <a:solidFill>
                    <a:schemeClr val="bg1"/>
                  </a:solidFill>
                  <a:ea typeface="굴림" pitchFamily="50" charset="-128"/>
                </a:rPr>
                <a:t>Shape = Transport protocol</a:t>
              </a:r>
            </a:p>
            <a:p>
              <a:pPr eaLnBrk="1" hangingPunct="1">
                <a:lnSpc>
                  <a:spcPct val="90000"/>
                </a:lnSpc>
                <a:spcAft>
                  <a:spcPct val="30000"/>
                </a:spcAft>
                <a:buClr>
                  <a:schemeClr val="accent2"/>
                </a:buClr>
                <a:buFont typeface="Wingdings" panose="05000000000000000000" pitchFamily="2" charset="2"/>
                <a:buNone/>
              </a:pPr>
              <a:r>
                <a:rPr lang="en-US" altLang="ko-KR" sz="1200" b="1">
                  <a:solidFill>
                    <a:schemeClr val="bg1"/>
                  </a:solidFill>
                  <a:ea typeface="굴림" pitchFamily="50" charset="-128"/>
                </a:rPr>
                <a:t>Color = Data format</a:t>
              </a:r>
            </a:p>
            <a:p>
              <a:pPr eaLnBrk="1" hangingPunct="1">
                <a:lnSpc>
                  <a:spcPct val="90000"/>
                </a:lnSpc>
                <a:spcAft>
                  <a:spcPct val="30000"/>
                </a:spcAft>
                <a:buClr>
                  <a:schemeClr val="accent2"/>
                </a:buClr>
                <a:buFont typeface="Wingdings" panose="05000000000000000000" pitchFamily="2" charset="2"/>
                <a:buNone/>
              </a:pPr>
              <a:endParaRPr lang="ko-KR" altLang="en-US" sz="1200" b="1">
                <a:solidFill>
                  <a:schemeClr val="bg1"/>
                </a:solidFill>
                <a:ea typeface="굴림" pitchFamily="50" charset="-128"/>
              </a:endParaRPr>
            </a:p>
          </p:txBody>
        </p:sp>
      </p:grpSp>
      <p:sp>
        <p:nvSpPr>
          <p:cNvPr id="29701" name="Text Box 7"/>
          <p:cNvSpPr txBox="1">
            <a:spLocks noChangeArrowheads="1"/>
          </p:cNvSpPr>
          <p:nvPr/>
        </p:nvSpPr>
        <p:spPr bwMode="auto">
          <a:xfrm>
            <a:off x="1844676" y="2325688"/>
            <a:ext cx="4022725" cy="609600"/>
          </a:xfrm>
          <a:prstGeom prst="rect">
            <a:avLst/>
          </a:prstGeom>
          <a:noFill/>
          <a:ln>
            <a:noFill/>
          </a:ln>
          <a:effectLst/>
          <a:extLst>
            <a:ext uri="{909E8E84-426E-40DD-AFC4-6F175D3DCCD1}">
              <a14:hiddenFill xmlns:a14="http://schemas.microsoft.com/office/drawing/2010/main">
                <a:gradFill rotWithShape="0">
                  <a:gsLst>
                    <a:gs pos="0">
                      <a:srgbClr val="182F76"/>
                    </a:gs>
                    <a:gs pos="100000">
                      <a:srgbClr val="3366FF"/>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pPr>
            <a:r>
              <a:rPr lang="en-US" altLang="ko-KR" sz="1700" b="1" i="1">
                <a:ea typeface="굴림" pitchFamily="50" charset="-128"/>
              </a:rPr>
              <a:t>An ESB performs the following between requestor and service</a:t>
            </a:r>
          </a:p>
        </p:txBody>
      </p:sp>
      <p:sp>
        <p:nvSpPr>
          <p:cNvPr id="29702" name="Rectangle 8"/>
          <p:cNvSpPr>
            <a:spLocks noChangeArrowheads="1"/>
          </p:cNvSpPr>
          <p:nvPr/>
        </p:nvSpPr>
        <p:spPr bwMode="auto">
          <a:xfrm>
            <a:off x="2335214" y="3916364"/>
            <a:ext cx="37369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8275" indent="-168275">
              <a:spcBef>
                <a:spcPct val="20000"/>
              </a:spcBef>
              <a:buChar char="•"/>
              <a:defRPr sz="2000">
                <a:solidFill>
                  <a:schemeClr val="tx1"/>
                </a:solidFill>
                <a:latin typeface="Arial" panose="020B0604020202020204" pitchFamily="34" charset="0"/>
                <a:cs typeface="Arial" panose="020B0604020202020204" pitchFamily="34" charset="0"/>
              </a:defRPr>
            </a:lvl1pPr>
            <a:lvl2pPr marL="517525" indent="-227013">
              <a:spcBef>
                <a:spcPct val="20000"/>
              </a:spcBef>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855663" indent="-223838">
              <a:spcBef>
                <a:spcPct val="20000"/>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3pPr>
            <a:lvl4pPr marL="1198563" indent="-228600">
              <a:spcBef>
                <a:spcPct val="20000"/>
              </a:spcBef>
              <a:buChar char="–"/>
              <a:defRPr sz="1600">
                <a:solidFill>
                  <a:schemeClr val="tx1"/>
                </a:solidFill>
                <a:latin typeface="Arial" panose="020B0604020202020204" pitchFamily="34" charset="0"/>
                <a:cs typeface="Arial" panose="020B0604020202020204" pitchFamily="34" charset="0"/>
              </a:defRPr>
            </a:lvl4pPr>
            <a:lvl5pPr marL="1541463" indent="-228600">
              <a:spcBef>
                <a:spcPct val="20000"/>
              </a:spcBef>
              <a:buChar char="»"/>
              <a:defRPr>
                <a:solidFill>
                  <a:schemeClr val="tx1"/>
                </a:solidFill>
                <a:latin typeface="Arial" panose="020B0604020202020204" pitchFamily="34" charset="0"/>
                <a:cs typeface="Arial" panose="020B0604020202020204" pitchFamily="34" charset="0"/>
              </a:defRPr>
            </a:lvl5pPr>
            <a:lvl6pPr marL="19986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4558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29130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3702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Wingdings 3" panose="05040102010807070707" pitchFamily="18" charset="2"/>
              <a:buChar char="}"/>
            </a:pPr>
            <a:r>
              <a:rPr lang="en-US" altLang="ko-KR" sz="1500" b="1" dirty="0">
                <a:ea typeface="굴림" pitchFamily="50" charset="-128"/>
              </a:rPr>
              <a:t>CONVERTS</a:t>
            </a:r>
            <a:r>
              <a:rPr lang="en-US" altLang="ko-KR" sz="1500" dirty="0">
                <a:ea typeface="굴림" pitchFamily="50" charset="-128"/>
              </a:rPr>
              <a:t> </a:t>
            </a:r>
            <a:br>
              <a:rPr lang="en-US" altLang="ko-KR" sz="1500" dirty="0">
                <a:ea typeface="굴림" pitchFamily="50" charset="-128"/>
              </a:rPr>
            </a:br>
            <a:r>
              <a:rPr lang="en-US" altLang="ko-KR" sz="1500" dirty="0">
                <a:ea typeface="굴림" pitchFamily="50" charset="-128"/>
              </a:rPr>
              <a:t>between different transport protocols</a:t>
            </a:r>
            <a:endParaRPr lang="en-US" altLang="ko-KR" sz="1500" b="1" dirty="0">
              <a:ea typeface="굴림" pitchFamily="50" charset="-128"/>
            </a:endParaRPr>
          </a:p>
        </p:txBody>
      </p:sp>
      <p:sp>
        <p:nvSpPr>
          <p:cNvPr id="29703" name="Rectangle 9"/>
          <p:cNvSpPr>
            <a:spLocks noChangeArrowheads="1"/>
          </p:cNvSpPr>
          <p:nvPr/>
        </p:nvSpPr>
        <p:spPr bwMode="auto">
          <a:xfrm>
            <a:off x="2335214" y="3219451"/>
            <a:ext cx="37369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8275" indent="-168275">
              <a:spcBef>
                <a:spcPct val="20000"/>
              </a:spcBef>
              <a:buChar char="•"/>
              <a:defRPr sz="2000">
                <a:solidFill>
                  <a:schemeClr val="tx1"/>
                </a:solidFill>
                <a:latin typeface="Arial" panose="020B0604020202020204" pitchFamily="34" charset="0"/>
                <a:cs typeface="Arial" panose="020B0604020202020204" pitchFamily="34" charset="0"/>
              </a:defRPr>
            </a:lvl1pPr>
            <a:lvl2pPr marL="517525" indent="-227013">
              <a:spcBef>
                <a:spcPct val="20000"/>
              </a:spcBef>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855663" indent="-223838">
              <a:spcBef>
                <a:spcPct val="20000"/>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3pPr>
            <a:lvl4pPr marL="1198563" indent="-228600">
              <a:spcBef>
                <a:spcPct val="20000"/>
              </a:spcBef>
              <a:buChar char="–"/>
              <a:defRPr sz="1600">
                <a:solidFill>
                  <a:schemeClr val="tx1"/>
                </a:solidFill>
                <a:latin typeface="Arial" panose="020B0604020202020204" pitchFamily="34" charset="0"/>
                <a:cs typeface="Arial" panose="020B0604020202020204" pitchFamily="34" charset="0"/>
              </a:defRPr>
            </a:lvl4pPr>
            <a:lvl5pPr marL="1541463" indent="-228600">
              <a:spcBef>
                <a:spcPct val="20000"/>
              </a:spcBef>
              <a:buChar char="»"/>
              <a:defRPr>
                <a:solidFill>
                  <a:schemeClr val="tx1"/>
                </a:solidFill>
                <a:latin typeface="Arial" panose="020B0604020202020204" pitchFamily="34" charset="0"/>
                <a:cs typeface="Arial" panose="020B0604020202020204" pitchFamily="34" charset="0"/>
              </a:defRPr>
            </a:lvl5pPr>
            <a:lvl6pPr marL="19986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4558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29130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3702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Wingdings 3" panose="05040102010807070707" pitchFamily="18" charset="2"/>
              <a:buChar char="}"/>
            </a:pPr>
            <a:r>
              <a:rPr lang="en-US" altLang="ko-KR" sz="1500" b="1">
                <a:ea typeface="굴림" pitchFamily="50" charset="-128"/>
              </a:rPr>
              <a:t>MATCHES &amp; ROUTES</a:t>
            </a:r>
            <a:r>
              <a:rPr lang="en-US" altLang="ko-KR" sz="1500">
                <a:ea typeface="굴림" pitchFamily="50" charset="-128"/>
              </a:rPr>
              <a:t> communications between services</a:t>
            </a:r>
          </a:p>
        </p:txBody>
      </p:sp>
      <p:sp>
        <p:nvSpPr>
          <p:cNvPr id="29704" name="Rectangle 10"/>
          <p:cNvSpPr>
            <a:spLocks noChangeArrowheads="1"/>
          </p:cNvSpPr>
          <p:nvPr/>
        </p:nvSpPr>
        <p:spPr bwMode="auto">
          <a:xfrm>
            <a:off x="2335214" y="4581526"/>
            <a:ext cx="37369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8275" indent="-168275">
              <a:spcBef>
                <a:spcPct val="20000"/>
              </a:spcBef>
              <a:buChar char="•"/>
              <a:defRPr sz="2000">
                <a:solidFill>
                  <a:schemeClr val="tx1"/>
                </a:solidFill>
                <a:latin typeface="Arial" panose="020B0604020202020204" pitchFamily="34" charset="0"/>
                <a:cs typeface="Arial" panose="020B0604020202020204" pitchFamily="34" charset="0"/>
              </a:defRPr>
            </a:lvl1pPr>
            <a:lvl2pPr marL="517525" indent="-227013">
              <a:spcBef>
                <a:spcPct val="20000"/>
              </a:spcBef>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855663" indent="-223838">
              <a:spcBef>
                <a:spcPct val="20000"/>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3pPr>
            <a:lvl4pPr marL="1198563" indent="-228600">
              <a:spcBef>
                <a:spcPct val="20000"/>
              </a:spcBef>
              <a:buChar char="–"/>
              <a:defRPr sz="1600">
                <a:solidFill>
                  <a:schemeClr val="tx1"/>
                </a:solidFill>
                <a:latin typeface="Arial" panose="020B0604020202020204" pitchFamily="34" charset="0"/>
                <a:cs typeface="Arial" panose="020B0604020202020204" pitchFamily="34" charset="0"/>
              </a:defRPr>
            </a:lvl4pPr>
            <a:lvl5pPr marL="1541463" indent="-228600">
              <a:spcBef>
                <a:spcPct val="20000"/>
              </a:spcBef>
              <a:buChar char="»"/>
              <a:defRPr>
                <a:solidFill>
                  <a:schemeClr val="tx1"/>
                </a:solidFill>
                <a:latin typeface="Arial" panose="020B0604020202020204" pitchFamily="34" charset="0"/>
                <a:cs typeface="Arial" panose="020B0604020202020204" pitchFamily="34" charset="0"/>
              </a:defRPr>
            </a:lvl5pPr>
            <a:lvl6pPr marL="19986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4558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29130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3702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Wingdings 3" panose="05040102010807070707" pitchFamily="18" charset="2"/>
              <a:buChar char="}"/>
            </a:pPr>
            <a:r>
              <a:rPr lang="en-US" altLang="ko-KR" sz="1500" b="1">
                <a:ea typeface="굴림" pitchFamily="50" charset="-128"/>
              </a:rPr>
              <a:t>TRANSFORMS</a:t>
            </a:r>
            <a:r>
              <a:rPr lang="en-US" altLang="ko-KR" sz="1500">
                <a:ea typeface="굴림" pitchFamily="50" charset="-128"/>
              </a:rPr>
              <a:t> </a:t>
            </a:r>
            <a:br>
              <a:rPr lang="en-US" altLang="ko-KR" sz="1500">
                <a:ea typeface="굴림" pitchFamily="50" charset="-128"/>
              </a:rPr>
            </a:br>
            <a:r>
              <a:rPr lang="en-US" altLang="ko-KR" sz="1500">
                <a:ea typeface="굴림" pitchFamily="50" charset="-128"/>
              </a:rPr>
              <a:t>between different data formats</a:t>
            </a:r>
          </a:p>
        </p:txBody>
      </p:sp>
      <p:sp>
        <p:nvSpPr>
          <p:cNvPr id="29705" name="Rectangle 11"/>
          <p:cNvSpPr>
            <a:spLocks noChangeArrowheads="1"/>
          </p:cNvSpPr>
          <p:nvPr/>
        </p:nvSpPr>
        <p:spPr bwMode="auto">
          <a:xfrm>
            <a:off x="2335214" y="5268914"/>
            <a:ext cx="37369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68275" indent="-168275">
              <a:spcBef>
                <a:spcPct val="20000"/>
              </a:spcBef>
              <a:buChar char="•"/>
              <a:defRPr sz="2000">
                <a:solidFill>
                  <a:schemeClr val="tx1"/>
                </a:solidFill>
                <a:latin typeface="Arial" panose="020B0604020202020204" pitchFamily="34" charset="0"/>
                <a:cs typeface="Arial" panose="020B0604020202020204" pitchFamily="34" charset="0"/>
              </a:defRPr>
            </a:lvl1pPr>
            <a:lvl2pPr marL="517525" indent="-227013">
              <a:spcBef>
                <a:spcPct val="20000"/>
              </a:spcBef>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855663" indent="-223838">
              <a:spcBef>
                <a:spcPct val="20000"/>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3pPr>
            <a:lvl4pPr marL="1198563" indent="-228600">
              <a:spcBef>
                <a:spcPct val="20000"/>
              </a:spcBef>
              <a:buChar char="–"/>
              <a:defRPr sz="1600">
                <a:solidFill>
                  <a:schemeClr val="tx1"/>
                </a:solidFill>
                <a:latin typeface="Arial" panose="020B0604020202020204" pitchFamily="34" charset="0"/>
                <a:cs typeface="Arial" panose="020B0604020202020204" pitchFamily="34" charset="0"/>
              </a:defRPr>
            </a:lvl4pPr>
            <a:lvl5pPr marL="1541463" indent="-228600">
              <a:spcBef>
                <a:spcPct val="20000"/>
              </a:spcBef>
              <a:buChar char="»"/>
              <a:defRPr>
                <a:solidFill>
                  <a:schemeClr val="tx1"/>
                </a:solidFill>
                <a:latin typeface="Arial" panose="020B0604020202020204" pitchFamily="34" charset="0"/>
                <a:cs typeface="Arial" panose="020B0604020202020204" pitchFamily="34" charset="0"/>
              </a:defRPr>
            </a:lvl5pPr>
            <a:lvl6pPr marL="19986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4558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29130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370263"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Wingdings 3" panose="05040102010807070707" pitchFamily="18" charset="2"/>
              <a:buChar char="}"/>
            </a:pPr>
            <a:r>
              <a:rPr lang="en-US" altLang="ko-KR" sz="1500" b="1">
                <a:ea typeface="굴림" pitchFamily="50" charset="-128"/>
              </a:rPr>
              <a:t>IDENTIFIES &amp; DISTRIBUTES</a:t>
            </a:r>
            <a:r>
              <a:rPr lang="en-US" altLang="ko-KR" sz="1500">
                <a:ea typeface="굴림" pitchFamily="50" charset="-128"/>
              </a:rPr>
              <a:t> business events</a:t>
            </a:r>
          </a:p>
        </p:txBody>
      </p:sp>
      <p:grpSp>
        <p:nvGrpSpPr>
          <p:cNvPr id="29706" name="Group 12"/>
          <p:cNvGrpSpPr>
            <a:grpSpLocks noChangeAspect="1"/>
          </p:cNvGrpSpPr>
          <p:nvPr/>
        </p:nvGrpSpPr>
        <p:grpSpPr bwMode="auto">
          <a:xfrm>
            <a:off x="1811339" y="3938589"/>
            <a:ext cx="695325" cy="422275"/>
            <a:chOff x="2412" y="4023"/>
            <a:chExt cx="489" cy="297"/>
          </a:xfrm>
        </p:grpSpPr>
        <p:sp>
          <p:nvSpPr>
            <p:cNvPr id="29752" name="AutoShape 13"/>
            <p:cNvSpPr>
              <a:spLocks noChangeAspect="1" noChangeArrowheads="1"/>
            </p:cNvSpPr>
            <p:nvPr/>
          </p:nvSpPr>
          <p:spPr bwMode="auto">
            <a:xfrm>
              <a:off x="2412" y="4023"/>
              <a:ext cx="489" cy="297"/>
            </a:xfrm>
            <a:prstGeom prst="roundRect">
              <a:avLst>
                <a:gd name="adj" fmla="val 12444"/>
              </a:avLst>
            </a:prstGeom>
            <a:gradFill rotWithShape="1">
              <a:gsLst>
                <a:gs pos="0">
                  <a:srgbClr val="DCE0FE"/>
                </a:gs>
                <a:gs pos="100000">
                  <a:srgbClr val="BEC1DB"/>
                </a:gs>
              </a:gsLst>
              <a:lin ang="2700000" scaled="1"/>
            </a:gradFill>
            <a:ln>
              <a:noFill/>
            </a:ln>
            <a:effectLst>
              <a:prstShdw prst="shdw17" dist="35921" dir="2700000">
                <a:srgbClr val="848698"/>
              </a:prstShdw>
            </a:effectLst>
            <a:extLst>
              <a:ext uri="{91240B29-F687-4F45-9708-019B960494DF}">
                <a14:hiddenLine xmlns:a14="http://schemas.microsoft.com/office/drawing/2010/main" w="3175" algn="ctr">
                  <a:solidFill>
                    <a:srgbClr val="7889FB"/>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endParaRPr lang="ko-KR" altLang="en-US" sz="600" b="1">
                <a:ea typeface="굴림" pitchFamily="50" charset="-128"/>
              </a:endParaRPr>
            </a:p>
          </p:txBody>
        </p:sp>
        <p:grpSp>
          <p:nvGrpSpPr>
            <p:cNvPr id="29753" name="Group 14"/>
            <p:cNvGrpSpPr>
              <a:grpSpLocks noChangeAspect="1"/>
            </p:cNvGrpSpPr>
            <p:nvPr/>
          </p:nvGrpSpPr>
          <p:grpSpPr bwMode="auto">
            <a:xfrm>
              <a:off x="2416" y="4074"/>
              <a:ext cx="457" cy="196"/>
              <a:chOff x="2416" y="4074"/>
              <a:chExt cx="457" cy="196"/>
            </a:xfrm>
          </p:grpSpPr>
          <p:sp>
            <p:nvSpPr>
              <p:cNvPr id="29754" name="AutoShape 15"/>
              <p:cNvSpPr>
                <a:spLocks noChangeAspect="1" noChangeArrowheads="1"/>
              </p:cNvSpPr>
              <p:nvPr/>
            </p:nvSpPr>
            <p:spPr bwMode="auto">
              <a:xfrm>
                <a:off x="2675" y="4074"/>
                <a:ext cx="198" cy="196"/>
              </a:xfrm>
              <a:prstGeom prst="roundRect">
                <a:avLst>
                  <a:gd name="adj" fmla="val 16667"/>
                </a:avLst>
              </a:prstGeom>
              <a:solidFill>
                <a:srgbClr val="6072FA"/>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9755" name="Oval 16"/>
              <p:cNvSpPr>
                <a:spLocks noChangeAspect="1" noChangeArrowheads="1"/>
              </p:cNvSpPr>
              <p:nvPr/>
            </p:nvSpPr>
            <p:spPr bwMode="auto">
              <a:xfrm>
                <a:off x="2416" y="4074"/>
                <a:ext cx="198" cy="196"/>
              </a:xfrm>
              <a:prstGeom prst="ellipse">
                <a:avLst/>
              </a:prstGeom>
              <a:solidFill>
                <a:srgbClr val="6072FA"/>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cxnSp>
            <p:nvCxnSpPr>
              <p:cNvPr id="29756" name="AutoShape 17"/>
              <p:cNvCxnSpPr>
                <a:cxnSpLocks noChangeAspect="1" noChangeShapeType="1"/>
                <a:stCxn id="29755" idx="6"/>
                <a:endCxn id="29754" idx="1"/>
              </p:cNvCxnSpPr>
              <p:nvPr/>
            </p:nvCxnSpPr>
            <p:spPr bwMode="auto">
              <a:xfrm>
                <a:off x="2614" y="4172"/>
                <a:ext cx="61" cy="0"/>
              </a:xfrm>
              <a:prstGeom prst="straightConnector1">
                <a:avLst/>
              </a:prstGeom>
              <a:noFill/>
              <a:ln w="127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29707" name="Group 18"/>
          <p:cNvGrpSpPr>
            <a:grpSpLocks noChangeAspect="1"/>
          </p:cNvGrpSpPr>
          <p:nvPr/>
        </p:nvGrpSpPr>
        <p:grpSpPr bwMode="auto">
          <a:xfrm>
            <a:off x="1811339" y="4602164"/>
            <a:ext cx="695325" cy="422275"/>
            <a:chOff x="2468" y="4430"/>
            <a:chExt cx="489" cy="297"/>
          </a:xfrm>
        </p:grpSpPr>
        <p:sp>
          <p:nvSpPr>
            <p:cNvPr id="29747" name="AutoShape 19"/>
            <p:cNvSpPr>
              <a:spLocks noChangeAspect="1" noChangeArrowheads="1"/>
            </p:cNvSpPr>
            <p:nvPr/>
          </p:nvSpPr>
          <p:spPr bwMode="auto">
            <a:xfrm>
              <a:off x="2468" y="4430"/>
              <a:ext cx="489" cy="297"/>
            </a:xfrm>
            <a:prstGeom prst="roundRect">
              <a:avLst>
                <a:gd name="adj" fmla="val 12444"/>
              </a:avLst>
            </a:prstGeom>
            <a:gradFill rotWithShape="1">
              <a:gsLst>
                <a:gs pos="0">
                  <a:srgbClr val="DCE0FE"/>
                </a:gs>
                <a:gs pos="100000">
                  <a:srgbClr val="BEC1DB"/>
                </a:gs>
              </a:gsLst>
              <a:lin ang="2700000" scaled="1"/>
            </a:gradFill>
            <a:ln>
              <a:noFill/>
            </a:ln>
            <a:effectLst>
              <a:prstShdw prst="shdw17" dist="35921" dir="2700000">
                <a:srgbClr val="848698"/>
              </a:prstShdw>
            </a:effectLst>
            <a:extLst>
              <a:ext uri="{91240B29-F687-4F45-9708-019B960494DF}">
                <a14:hiddenLine xmlns:a14="http://schemas.microsoft.com/office/drawing/2010/main" w="3175" algn="ctr">
                  <a:solidFill>
                    <a:srgbClr val="7889FB"/>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endParaRPr lang="ko-KR" altLang="en-US" sz="600" b="1">
                <a:ea typeface="굴림" pitchFamily="50" charset="-128"/>
              </a:endParaRPr>
            </a:p>
          </p:txBody>
        </p:sp>
        <p:grpSp>
          <p:nvGrpSpPr>
            <p:cNvPr id="29748" name="Group 20"/>
            <p:cNvGrpSpPr>
              <a:grpSpLocks noChangeAspect="1"/>
            </p:cNvGrpSpPr>
            <p:nvPr/>
          </p:nvGrpSpPr>
          <p:grpSpPr bwMode="auto">
            <a:xfrm>
              <a:off x="2497" y="4458"/>
              <a:ext cx="438" cy="221"/>
              <a:chOff x="2420" y="3466"/>
              <a:chExt cx="513" cy="259"/>
            </a:xfrm>
          </p:grpSpPr>
          <p:sp>
            <p:nvSpPr>
              <p:cNvPr id="29749" name="AutoShape 21"/>
              <p:cNvSpPr>
                <a:spLocks noChangeAspect="1" noChangeArrowheads="1"/>
              </p:cNvSpPr>
              <p:nvPr/>
            </p:nvSpPr>
            <p:spPr bwMode="auto">
              <a:xfrm rot="5400000">
                <a:off x="2400" y="3486"/>
                <a:ext cx="259" cy="219"/>
              </a:xfrm>
              <a:prstGeom prst="triangle">
                <a:avLst>
                  <a:gd name="adj" fmla="val 50000"/>
                </a:avLst>
              </a:prstGeom>
              <a:solidFill>
                <a:srgbClr val="E37B1D"/>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9750" name="AutoShape 22"/>
              <p:cNvSpPr>
                <a:spLocks noChangeAspect="1" noChangeArrowheads="1"/>
              </p:cNvSpPr>
              <p:nvPr/>
            </p:nvSpPr>
            <p:spPr bwMode="auto">
              <a:xfrm rot="5400000">
                <a:off x="2694" y="3486"/>
                <a:ext cx="259" cy="219"/>
              </a:xfrm>
              <a:prstGeom prst="triangle">
                <a:avLst>
                  <a:gd name="adj" fmla="val 50000"/>
                </a:avLst>
              </a:prstGeom>
              <a:solidFill>
                <a:srgbClr val="00EC87"/>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cxnSp>
            <p:nvCxnSpPr>
              <p:cNvPr id="29751" name="AutoShape 23"/>
              <p:cNvCxnSpPr>
                <a:cxnSpLocks noChangeAspect="1" noChangeShapeType="1"/>
                <a:stCxn id="29749" idx="0"/>
                <a:endCxn id="29750" idx="3"/>
              </p:cNvCxnSpPr>
              <p:nvPr/>
            </p:nvCxnSpPr>
            <p:spPr bwMode="auto">
              <a:xfrm>
                <a:off x="2641" y="3596"/>
                <a:ext cx="75" cy="0"/>
              </a:xfrm>
              <a:prstGeom prst="straightConnector1">
                <a:avLst/>
              </a:prstGeom>
              <a:noFill/>
              <a:ln w="127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29708" name="Group 24"/>
          <p:cNvGrpSpPr>
            <a:grpSpLocks noChangeAspect="1"/>
          </p:cNvGrpSpPr>
          <p:nvPr/>
        </p:nvGrpSpPr>
        <p:grpSpPr bwMode="auto">
          <a:xfrm>
            <a:off x="1811338" y="5302250"/>
            <a:ext cx="690562" cy="419100"/>
            <a:chOff x="3120" y="4382"/>
            <a:chExt cx="489" cy="297"/>
          </a:xfrm>
        </p:grpSpPr>
        <p:sp>
          <p:nvSpPr>
            <p:cNvPr id="29741" name="AutoShape 25"/>
            <p:cNvSpPr>
              <a:spLocks noChangeAspect="1" noChangeArrowheads="1"/>
            </p:cNvSpPr>
            <p:nvPr/>
          </p:nvSpPr>
          <p:spPr bwMode="auto">
            <a:xfrm>
              <a:off x="3120" y="4382"/>
              <a:ext cx="489" cy="297"/>
            </a:xfrm>
            <a:prstGeom prst="roundRect">
              <a:avLst>
                <a:gd name="adj" fmla="val 12444"/>
              </a:avLst>
            </a:prstGeom>
            <a:gradFill rotWithShape="1">
              <a:gsLst>
                <a:gs pos="0">
                  <a:srgbClr val="DCE0FE"/>
                </a:gs>
                <a:gs pos="100000">
                  <a:srgbClr val="BEC1DB"/>
                </a:gs>
              </a:gsLst>
              <a:lin ang="2700000" scaled="1"/>
            </a:gradFill>
            <a:ln>
              <a:noFill/>
            </a:ln>
            <a:effectLst>
              <a:prstShdw prst="shdw17" dist="35921" dir="2700000">
                <a:srgbClr val="848698"/>
              </a:prstShdw>
            </a:effectLst>
            <a:extLst>
              <a:ext uri="{91240B29-F687-4F45-9708-019B960494DF}">
                <a14:hiddenLine xmlns:a14="http://schemas.microsoft.com/office/drawing/2010/main" w="3175" algn="ctr">
                  <a:solidFill>
                    <a:srgbClr val="7889FB"/>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endParaRPr lang="ko-KR" altLang="en-US" sz="600" b="1">
                <a:ea typeface="굴림" pitchFamily="50" charset="-128"/>
              </a:endParaRPr>
            </a:p>
          </p:txBody>
        </p:sp>
        <p:grpSp>
          <p:nvGrpSpPr>
            <p:cNvPr id="29742" name="Group 26"/>
            <p:cNvGrpSpPr>
              <a:grpSpLocks noChangeAspect="1"/>
            </p:cNvGrpSpPr>
            <p:nvPr/>
          </p:nvGrpSpPr>
          <p:grpSpPr bwMode="auto">
            <a:xfrm>
              <a:off x="3208" y="4413"/>
              <a:ext cx="317" cy="259"/>
              <a:chOff x="3215" y="4413"/>
              <a:chExt cx="317" cy="259"/>
            </a:xfrm>
          </p:grpSpPr>
          <p:sp>
            <p:nvSpPr>
              <p:cNvPr id="29743" name="AutoShape 27"/>
              <p:cNvSpPr>
                <a:spLocks noChangeAspect="1" noChangeArrowheads="1"/>
              </p:cNvSpPr>
              <p:nvPr/>
            </p:nvSpPr>
            <p:spPr bwMode="auto">
              <a:xfrm>
                <a:off x="3280" y="4413"/>
                <a:ext cx="187" cy="188"/>
              </a:xfrm>
              <a:prstGeom prst="plus">
                <a:avLst>
                  <a:gd name="adj" fmla="val 25000"/>
                </a:avLst>
              </a:prstGeom>
              <a:solidFill>
                <a:srgbClr val="922FB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9744" name="Line 28"/>
              <p:cNvSpPr>
                <a:spLocks noChangeAspect="1" noChangeShapeType="1"/>
              </p:cNvSpPr>
              <p:nvPr/>
            </p:nvSpPr>
            <p:spPr bwMode="auto">
              <a:xfrm>
                <a:off x="3215" y="4511"/>
                <a:ext cx="65" cy="0"/>
              </a:xfrm>
              <a:prstGeom prst="line">
                <a:avLst/>
              </a:prstGeom>
              <a:noFill/>
              <a:ln w="127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45" name="Line 29"/>
              <p:cNvSpPr>
                <a:spLocks noChangeAspect="1" noChangeShapeType="1"/>
              </p:cNvSpPr>
              <p:nvPr/>
            </p:nvSpPr>
            <p:spPr bwMode="auto">
              <a:xfrm>
                <a:off x="3467" y="4509"/>
                <a:ext cx="65" cy="0"/>
              </a:xfrm>
              <a:prstGeom prst="line">
                <a:avLst/>
              </a:prstGeom>
              <a:noFill/>
              <a:ln w="127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746" name="Line 30"/>
              <p:cNvSpPr>
                <a:spLocks noChangeAspect="1" noChangeShapeType="1"/>
              </p:cNvSpPr>
              <p:nvPr/>
            </p:nvSpPr>
            <p:spPr bwMode="auto">
              <a:xfrm rot="5400000">
                <a:off x="3339" y="4640"/>
                <a:ext cx="65" cy="0"/>
              </a:xfrm>
              <a:prstGeom prst="line">
                <a:avLst/>
              </a:prstGeom>
              <a:noFill/>
              <a:ln w="127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29709" name="Group 31"/>
          <p:cNvGrpSpPr>
            <a:grpSpLocks noChangeAspect="1"/>
          </p:cNvGrpSpPr>
          <p:nvPr/>
        </p:nvGrpSpPr>
        <p:grpSpPr bwMode="auto">
          <a:xfrm>
            <a:off x="1800226" y="3243264"/>
            <a:ext cx="695325" cy="439737"/>
            <a:chOff x="4003" y="4121"/>
            <a:chExt cx="489" cy="309"/>
          </a:xfrm>
        </p:grpSpPr>
        <p:sp>
          <p:nvSpPr>
            <p:cNvPr id="29736" name="AutoShape 32"/>
            <p:cNvSpPr>
              <a:spLocks noChangeAspect="1" noChangeArrowheads="1"/>
            </p:cNvSpPr>
            <p:nvPr/>
          </p:nvSpPr>
          <p:spPr bwMode="auto">
            <a:xfrm>
              <a:off x="4003" y="4133"/>
              <a:ext cx="489" cy="297"/>
            </a:xfrm>
            <a:prstGeom prst="roundRect">
              <a:avLst>
                <a:gd name="adj" fmla="val 12444"/>
              </a:avLst>
            </a:prstGeom>
            <a:gradFill rotWithShape="1">
              <a:gsLst>
                <a:gs pos="0">
                  <a:srgbClr val="DCE0FE"/>
                </a:gs>
                <a:gs pos="100000">
                  <a:srgbClr val="BEC1DB"/>
                </a:gs>
              </a:gsLst>
              <a:lin ang="2700000" scaled="1"/>
            </a:gradFill>
            <a:ln>
              <a:noFill/>
            </a:ln>
            <a:effectLst>
              <a:prstShdw prst="shdw17" dist="35921" dir="2700000">
                <a:srgbClr val="848698"/>
              </a:prstShdw>
            </a:effectLst>
            <a:extLst>
              <a:ext uri="{91240B29-F687-4F45-9708-019B960494DF}">
                <a14:hiddenLine xmlns:a14="http://schemas.microsoft.com/office/drawing/2010/main" w="3175" algn="ctr">
                  <a:solidFill>
                    <a:srgbClr val="7889FB"/>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endParaRPr lang="ko-KR" altLang="en-US" sz="600" b="1">
                <a:ea typeface="굴림" pitchFamily="50" charset="-128"/>
              </a:endParaRPr>
            </a:p>
          </p:txBody>
        </p:sp>
        <p:grpSp>
          <p:nvGrpSpPr>
            <p:cNvPr id="29737" name="Group 33"/>
            <p:cNvGrpSpPr>
              <a:grpSpLocks noChangeAspect="1"/>
            </p:cNvGrpSpPr>
            <p:nvPr/>
          </p:nvGrpSpPr>
          <p:grpSpPr bwMode="auto">
            <a:xfrm>
              <a:off x="4115" y="4121"/>
              <a:ext cx="290" cy="301"/>
              <a:chOff x="977" y="3681"/>
              <a:chExt cx="290" cy="301"/>
            </a:xfrm>
          </p:grpSpPr>
          <p:sp>
            <p:nvSpPr>
              <p:cNvPr id="29738" name="AutoShape 34"/>
              <p:cNvSpPr>
                <a:spLocks noChangeAspect="1" noChangeArrowheads="1"/>
              </p:cNvSpPr>
              <p:nvPr/>
            </p:nvSpPr>
            <p:spPr bwMode="auto">
              <a:xfrm rot="5400000">
                <a:off x="990" y="3794"/>
                <a:ext cx="175" cy="201"/>
              </a:xfrm>
              <a:custGeom>
                <a:avLst/>
                <a:gdLst>
                  <a:gd name="T0" fmla="*/ 123 w 21600"/>
                  <a:gd name="T1" fmla="*/ 0 h 21600"/>
                  <a:gd name="T2" fmla="*/ 123 w 21600"/>
                  <a:gd name="T3" fmla="*/ 113 h 21600"/>
                  <a:gd name="T4" fmla="*/ 26 w 21600"/>
                  <a:gd name="T5" fmla="*/ 201 h 21600"/>
                  <a:gd name="T6" fmla="*/ 175 w 21600"/>
                  <a:gd name="T7" fmla="*/ 57 h 21600"/>
                  <a:gd name="T8" fmla="*/ 17694720 60000 65536"/>
                  <a:gd name="T9" fmla="*/ 5898240 60000 65536"/>
                  <a:gd name="T10" fmla="*/ 5898240 60000 65536"/>
                  <a:gd name="T11" fmla="*/ 0 60000 65536"/>
                  <a:gd name="T12" fmla="*/ 12466 w 21600"/>
                  <a:gd name="T13" fmla="*/ 2901 h 21600"/>
                  <a:gd name="T14" fmla="*/ 18267 w 21600"/>
                  <a:gd name="T15" fmla="*/ 924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E37B1D"/>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39" name="AutoShape 35"/>
              <p:cNvSpPr>
                <a:spLocks noChangeAspect="1" noChangeArrowheads="1"/>
              </p:cNvSpPr>
              <p:nvPr/>
            </p:nvSpPr>
            <p:spPr bwMode="auto">
              <a:xfrm>
                <a:off x="977" y="3781"/>
                <a:ext cx="290" cy="98"/>
              </a:xfrm>
              <a:prstGeom prst="rightArrow">
                <a:avLst>
                  <a:gd name="adj1" fmla="val 50000"/>
                  <a:gd name="adj2" fmla="val 73980"/>
                </a:avLst>
              </a:prstGeom>
              <a:solidFill>
                <a:srgbClr val="6072FA"/>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9740" name="AutoShape 36"/>
              <p:cNvSpPr>
                <a:spLocks noChangeAspect="1" noChangeArrowheads="1"/>
              </p:cNvSpPr>
              <p:nvPr/>
            </p:nvSpPr>
            <p:spPr bwMode="auto">
              <a:xfrm rot="16200000" flipV="1">
                <a:off x="990" y="3668"/>
                <a:ext cx="175" cy="201"/>
              </a:xfrm>
              <a:custGeom>
                <a:avLst/>
                <a:gdLst>
                  <a:gd name="T0" fmla="*/ 123 w 21600"/>
                  <a:gd name="T1" fmla="*/ 0 h 21600"/>
                  <a:gd name="T2" fmla="*/ 123 w 21600"/>
                  <a:gd name="T3" fmla="*/ 113 h 21600"/>
                  <a:gd name="T4" fmla="*/ 26 w 21600"/>
                  <a:gd name="T5" fmla="*/ 201 h 21600"/>
                  <a:gd name="T6" fmla="*/ 175 w 21600"/>
                  <a:gd name="T7" fmla="*/ 57 h 21600"/>
                  <a:gd name="T8" fmla="*/ 17694720 60000 65536"/>
                  <a:gd name="T9" fmla="*/ 5898240 60000 65536"/>
                  <a:gd name="T10" fmla="*/ 5898240 60000 65536"/>
                  <a:gd name="T11" fmla="*/ 0 60000 65536"/>
                  <a:gd name="T12" fmla="*/ 12466 w 21600"/>
                  <a:gd name="T13" fmla="*/ 2901 h 21600"/>
                  <a:gd name="T14" fmla="*/ 18267 w 21600"/>
                  <a:gd name="T15" fmla="*/ 924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E3DF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29710" name="Group 37"/>
          <p:cNvGrpSpPr>
            <a:grpSpLocks/>
          </p:cNvGrpSpPr>
          <p:nvPr/>
        </p:nvGrpSpPr>
        <p:grpSpPr bwMode="auto">
          <a:xfrm rot="942683">
            <a:off x="6054725" y="2025650"/>
            <a:ext cx="4668838" cy="4014788"/>
            <a:chOff x="2714" y="1366"/>
            <a:chExt cx="2941" cy="2529"/>
          </a:xfrm>
        </p:grpSpPr>
        <p:pic>
          <p:nvPicPr>
            <p:cNvPr id="29711" name="Picture 38" descr="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 y="1387"/>
              <a:ext cx="67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2" name="Picture 39" descr="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2" y="1366"/>
              <a:ext cx="660"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3" name="Picture 40" descr="s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 y="1561"/>
              <a:ext cx="674"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4" name="Picture 41" descr="connects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3" y="2167"/>
              <a:ext cx="25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5" name="Picture 42" descr="connects3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8" y="2163"/>
              <a:ext cx="27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6" name="Picture 43" descr="connects1a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7" y="2140"/>
              <a:ext cx="43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7" name="Picture 44" descr="c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51" y="1874"/>
              <a:ext cx="134"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8" name="Picture 45" descr="b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7" y="2022"/>
              <a:ext cx="23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46" descr="s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3" y="3346"/>
              <a:ext cx="655"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0" name="Picture 47" descr="s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6" y="3047"/>
              <a:ext cx="67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48" descr="s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10" y="2922"/>
              <a:ext cx="645"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2" name="Picture 49" descr="connects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2900"/>
              <a:ext cx="267"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3" name="Picture 50" descr="connects2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74" y="2543"/>
              <a:ext cx="22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4" name="Picture 51" descr="connects2b"/>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38" y="2495"/>
              <a:ext cx="2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5" name="Picture 52" descr="nfills"/>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37" y="2492"/>
              <a:ext cx="2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6" name="Picture 53" descr="b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30" y="2414"/>
              <a:ext cx="25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7" name="Picture 54" descr="c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10" y="2355"/>
              <a:ext cx="3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8" name="Picture 55" descr="b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75" y="2583"/>
              <a:ext cx="2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9" name="Picture 56" descr="connects1a"/>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91" y="2694"/>
              <a:ext cx="469"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30" name="Picture 57" descr="c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63" y="2539"/>
              <a:ext cx="359"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31" name="Group 58"/>
            <p:cNvGrpSpPr>
              <a:grpSpLocks/>
            </p:cNvGrpSpPr>
            <p:nvPr/>
          </p:nvGrpSpPr>
          <p:grpSpPr bwMode="auto">
            <a:xfrm rot="-956502">
              <a:off x="2769" y="2250"/>
              <a:ext cx="2775" cy="482"/>
              <a:chOff x="780" y="3101"/>
              <a:chExt cx="2087" cy="482"/>
            </a:xfrm>
          </p:grpSpPr>
          <p:sp>
            <p:nvSpPr>
              <p:cNvPr id="101435" name="AutoShape 59"/>
              <p:cNvSpPr>
                <a:spLocks noChangeArrowheads="1"/>
              </p:cNvSpPr>
              <p:nvPr/>
            </p:nvSpPr>
            <p:spPr bwMode="auto">
              <a:xfrm>
                <a:off x="2174" y="3110"/>
                <a:ext cx="693" cy="472"/>
              </a:xfrm>
              <a:prstGeom prst="rightArrow">
                <a:avLst>
                  <a:gd name="adj1" fmla="val 50000"/>
                  <a:gd name="adj2" fmla="val 36706"/>
                </a:avLst>
              </a:prstGeom>
              <a:gradFill rotWithShape="1">
                <a:gsLst>
                  <a:gs pos="0">
                    <a:schemeClr val="hlink">
                      <a:gamma/>
                      <a:shade val="46275"/>
                      <a:invGamma/>
                      <a:alpha val="0"/>
                    </a:schemeClr>
                  </a:gs>
                  <a:gs pos="100000">
                    <a:schemeClr val="hlink"/>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IN"/>
              </a:p>
            </p:txBody>
          </p:sp>
          <p:sp>
            <p:nvSpPr>
              <p:cNvPr id="101436" name="AutoShape 60"/>
              <p:cNvSpPr>
                <a:spLocks noChangeArrowheads="1"/>
              </p:cNvSpPr>
              <p:nvPr/>
            </p:nvSpPr>
            <p:spPr bwMode="auto">
              <a:xfrm rot="10800000">
                <a:off x="779" y="3100"/>
                <a:ext cx="693" cy="472"/>
              </a:xfrm>
              <a:prstGeom prst="rightArrow">
                <a:avLst>
                  <a:gd name="adj1" fmla="val 50000"/>
                  <a:gd name="adj2" fmla="val 36706"/>
                </a:avLst>
              </a:prstGeom>
              <a:gradFill rotWithShape="1">
                <a:gsLst>
                  <a:gs pos="0">
                    <a:schemeClr val="hlink">
                      <a:gamma/>
                      <a:shade val="46275"/>
                      <a:invGamma/>
                      <a:alpha val="0"/>
                    </a:schemeClr>
                  </a:gs>
                  <a:gs pos="100000">
                    <a:schemeClr val="hlink"/>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IN"/>
              </a:p>
            </p:txBody>
          </p:sp>
          <p:pic>
            <p:nvPicPr>
              <p:cNvPr id="29734" name="Picture 61" descr="esb_blu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1" y="3110"/>
                <a:ext cx="1569"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438" name="Rectangle 62"/>
              <p:cNvSpPr>
                <a:spLocks noChangeArrowheads="1"/>
              </p:cNvSpPr>
              <p:nvPr/>
            </p:nvSpPr>
            <p:spPr bwMode="auto">
              <a:xfrm>
                <a:off x="1154" y="3185"/>
                <a:ext cx="1377" cy="298"/>
              </a:xfrm>
              <a:prstGeom prst="rect">
                <a:avLst/>
              </a:prstGeom>
              <a:gradFill rotWithShape="1">
                <a:gsLst>
                  <a:gs pos="0">
                    <a:srgbClr val="B2B2B2">
                      <a:alpha val="75000"/>
                    </a:srgbClr>
                  </a:gs>
                  <a:gs pos="100000">
                    <a:srgbClr val="B2B2B2">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450975">
                  <a:defRPr>
                    <a:solidFill>
                      <a:schemeClr val="tx1"/>
                    </a:solidFill>
                    <a:latin typeface="Arial" panose="020B0604020202020204" pitchFamily="34" charset="0"/>
                    <a:cs typeface="Arial" panose="020B0604020202020204" pitchFamily="34" charset="0"/>
                  </a:defRPr>
                </a:lvl1pPr>
                <a:lvl2pPr defTabSz="1450975">
                  <a:defRPr>
                    <a:solidFill>
                      <a:schemeClr val="tx1"/>
                    </a:solidFill>
                    <a:latin typeface="Arial" panose="020B0604020202020204" pitchFamily="34" charset="0"/>
                    <a:cs typeface="Arial" panose="020B0604020202020204" pitchFamily="34" charset="0"/>
                  </a:defRPr>
                </a:lvl2pPr>
                <a:lvl3pPr defTabSz="1450975">
                  <a:defRPr>
                    <a:solidFill>
                      <a:schemeClr val="tx1"/>
                    </a:solidFill>
                    <a:latin typeface="Arial" panose="020B0604020202020204" pitchFamily="34" charset="0"/>
                    <a:cs typeface="Arial" panose="020B0604020202020204" pitchFamily="34" charset="0"/>
                  </a:defRPr>
                </a:lvl3pPr>
                <a:lvl4pPr defTabSz="1450975">
                  <a:defRPr>
                    <a:solidFill>
                      <a:schemeClr val="tx1"/>
                    </a:solidFill>
                    <a:latin typeface="Arial" panose="020B0604020202020204" pitchFamily="34" charset="0"/>
                    <a:cs typeface="Arial" panose="020B0604020202020204" pitchFamily="34" charset="0"/>
                  </a:defRPr>
                </a:lvl4pPr>
                <a:lvl5pPr defTabSz="1450975">
                  <a:defRPr>
                    <a:solidFill>
                      <a:schemeClr val="tx1"/>
                    </a:solidFill>
                    <a:latin typeface="Arial" panose="020B0604020202020204" pitchFamily="34" charset="0"/>
                    <a:cs typeface="Arial" panose="020B0604020202020204" pitchFamily="34" charset="0"/>
                  </a:defRPr>
                </a:lvl5pPr>
                <a:lvl6pPr defTabSz="14509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defTabSz="14509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defTabSz="14509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defTabSz="14509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ko-KR" sz="2500" b="1">
                    <a:solidFill>
                      <a:schemeClr val="bg1"/>
                    </a:solidFill>
                    <a:effectLst>
                      <a:outerShdw blurRad="38100" dist="38100" dir="2700000" algn="tl">
                        <a:srgbClr val="000000"/>
                      </a:outerShdw>
                    </a:effectLst>
                    <a:ea typeface="굴림" pitchFamily="50" charset="-127"/>
                  </a:rPr>
                  <a:t>ESB</a:t>
                </a:r>
              </a:p>
            </p:txBody>
          </p:sp>
        </p:grpSp>
      </p:grpSp>
    </p:spTree>
    <p:extLst>
      <p:ext uri="{BB962C8B-B14F-4D97-AF65-F5344CB8AC3E}">
        <p14:creationId xmlns:p14="http://schemas.microsoft.com/office/powerpoint/2010/main" val="3260102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4"/>
          <p:cNvSpPr>
            <a:spLocks noGrp="1" noChangeArrowheads="1"/>
          </p:cNvSpPr>
          <p:nvPr>
            <p:ph type="title"/>
          </p:nvPr>
        </p:nvSpPr>
        <p:spPr/>
        <p:txBody>
          <a:bodyPr/>
          <a:lstStyle/>
          <a:p>
            <a:pPr eaLnBrk="1" hangingPunct="1"/>
            <a:r>
              <a:rPr lang="en-US" altLang="ko-KR" smtClean="0">
                <a:ea typeface="굴림" pitchFamily="50" charset="-128"/>
              </a:rPr>
              <a:t>Provide Service Enrichment </a:t>
            </a:r>
            <a:br>
              <a:rPr lang="en-US" altLang="ko-KR" smtClean="0">
                <a:ea typeface="굴림" pitchFamily="50" charset="-128"/>
              </a:rPr>
            </a:br>
            <a:r>
              <a:rPr lang="en-US" altLang="ko-KR" smtClean="0">
                <a:ea typeface="굴림" pitchFamily="50" charset="-128"/>
              </a:rPr>
              <a:t>Why ESB mediation?</a:t>
            </a:r>
          </a:p>
        </p:txBody>
      </p:sp>
      <p:sp>
        <p:nvSpPr>
          <p:cNvPr id="31747" name="Rectangle 15"/>
          <p:cNvSpPr>
            <a:spLocks noGrp="1" noChangeArrowheads="1"/>
          </p:cNvSpPr>
          <p:nvPr>
            <p:ph type="body" idx="1"/>
          </p:nvPr>
        </p:nvSpPr>
        <p:spPr/>
        <p:txBody>
          <a:bodyPr/>
          <a:lstStyle/>
          <a:p>
            <a:pPr eaLnBrk="1" hangingPunct="1"/>
            <a:r>
              <a:rPr lang="en-US" altLang="ko-KR" dirty="0" smtClean="0">
                <a:ea typeface="굴림" pitchFamily="50" charset="-128"/>
              </a:rPr>
              <a:t>Reduce the number, size, and complexity of interfaces</a:t>
            </a:r>
          </a:p>
          <a:p>
            <a:pPr eaLnBrk="1" hangingPunct="1"/>
            <a:r>
              <a:rPr lang="en-US" altLang="ko-KR" dirty="0" smtClean="0">
                <a:ea typeface="굴림" pitchFamily="50" charset="-128"/>
              </a:rPr>
              <a:t>Reduces cost / risk involved as business changes / new opportunities arise</a:t>
            </a:r>
          </a:p>
          <a:p>
            <a:pPr eaLnBrk="1" hangingPunct="1"/>
            <a:r>
              <a:rPr lang="en-US" altLang="ko-KR" dirty="0" smtClean="0">
                <a:ea typeface="굴림" pitchFamily="50" charset="-128"/>
              </a:rPr>
              <a:t>Promotes reuse</a:t>
            </a:r>
          </a:p>
          <a:p>
            <a:pPr eaLnBrk="1" hangingPunct="1"/>
            <a:r>
              <a:rPr lang="en-US" altLang="ko-KR" dirty="0" smtClean="0">
                <a:ea typeface="굴림" pitchFamily="50" charset="-128"/>
              </a:rPr>
              <a:t>Dynamic real-time, event-driven SOA</a:t>
            </a:r>
          </a:p>
        </p:txBody>
      </p:sp>
      <p:sp>
        <p:nvSpPr>
          <p:cNvPr id="31753" name="Rectangle 9"/>
          <p:cNvSpPr>
            <a:spLocks noChangeArrowheads="1"/>
          </p:cNvSpPr>
          <p:nvPr/>
        </p:nvSpPr>
        <p:spPr bwMode="auto">
          <a:xfrm>
            <a:off x="815048" y="4739158"/>
            <a:ext cx="5065713" cy="1438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5000"/>
              </a:lnSpc>
              <a:spcBef>
                <a:spcPct val="35000"/>
              </a:spcBef>
              <a:spcAft>
                <a:spcPct val="20000"/>
              </a:spcAft>
              <a:buClr>
                <a:schemeClr val="accent1"/>
              </a:buClr>
              <a:buFont typeface="Wingdings" panose="05000000000000000000" pitchFamily="2" charset="2"/>
              <a:buNone/>
            </a:pPr>
            <a:r>
              <a:rPr lang="en-US" altLang="ja-JP" sz="1400" b="1" i="1" dirty="0">
                <a:ea typeface="MS PGothic" panose="020B0600070205080204" pitchFamily="34" charset="-128"/>
              </a:rPr>
              <a:t>Publishing:  </a:t>
            </a:r>
          </a:p>
          <a:p>
            <a:pPr eaLnBrk="1" hangingPunct="1">
              <a:lnSpc>
                <a:spcPct val="95000"/>
              </a:lnSpc>
              <a:spcBef>
                <a:spcPct val="35000"/>
              </a:spcBef>
              <a:spcAft>
                <a:spcPct val="20000"/>
              </a:spcAft>
              <a:buClr>
                <a:schemeClr val="accent1"/>
              </a:buClr>
              <a:buFont typeface="Wingdings" panose="05000000000000000000" pitchFamily="2" charset="2"/>
              <a:buNone/>
            </a:pPr>
            <a:r>
              <a:rPr lang="en-US" altLang="ko-KR" sz="1400" dirty="0">
                <a:ea typeface="굴림" pitchFamily="50" charset="-128"/>
              </a:rPr>
              <a:t>Implementing an ESB based on WebSphere Message Broker a </a:t>
            </a:r>
            <a:r>
              <a:rPr lang="en-US" altLang="ja-JP" sz="1400" dirty="0">
                <a:ea typeface="MS PGothic" panose="020B0600070205080204" pitchFamily="34" charset="-128"/>
              </a:rPr>
              <a:t>leading digital publishing house in Europe </a:t>
            </a:r>
            <a:r>
              <a:rPr lang="en-US" altLang="ko-KR" sz="1400" dirty="0">
                <a:ea typeface="굴림" pitchFamily="50" charset="-128"/>
              </a:rPr>
              <a:t>is able to integrate new applications quickly and easily without any need to build and maintain point-to-point connections and provides dynamic information capabilities to its customers</a:t>
            </a:r>
            <a:endParaRPr lang="en-US" altLang="ja-JP" sz="1400" dirty="0">
              <a:ea typeface="MS PGothic" panose="020B0600070205080204" pitchFamily="34" charset="-128"/>
            </a:endParaRPr>
          </a:p>
        </p:txBody>
      </p:sp>
    </p:spTree>
    <p:extLst>
      <p:ext uri="{BB962C8B-B14F-4D97-AF65-F5344CB8AC3E}">
        <p14:creationId xmlns:p14="http://schemas.microsoft.com/office/powerpoint/2010/main" val="101739100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NewCenterWed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813" y="1371600"/>
            <a:ext cx="5427662"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11"/>
          <p:cNvSpPr>
            <a:spLocks noGrp="1" noChangeArrowheads="1"/>
          </p:cNvSpPr>
          <p:nvPr>
            <p:ph type="title"/>
          </p:nvPr>
        </p:nvSpPr>
        <p:spPr/>
        <p:txBody>
          <a:bodyPr>
            <a:normAutofit fontScale="90000"/>
          </a:bodyPr>
          <a:lstStyle/>
          <a:p>
            <a:pPr eaLnBrk="1" hangingPunct="1"/>
            <a:r>
              <a:rPr lang="en-US" altLang="ko-KR" smtClean="0">
                <a:ea typeface="굴림" pitchFamily="50" charset="-128"/>
              </a:rPr>
              <a:t>Leading ESB Offerings from IBM</a:t>
            </a:r>
            <a:br>
              <a:rPr lang="en-US" altLang="ko-KR" smtClean="0">
                <a:ea typeface="굴림" pitchFamily="50" charset="-128"/>
              </a:rPr>
            </a:br>
            <a:r>
              <a:rPr lang="en-US" altLang="ko-KR" smtClean="0">
                <a:ea typeface="굴림" pitchFamily="50" charset="-128"/>
              </a:rPr>
              <a:t>Only WebSphere delivers the most complete ESB solution</a:t>
            </a:r>
          </a:p>
        </p:txBody>
      </p:sp>
      <p:sp>
        <p:nvSpPr>
          <p:cNvPr id="35844" name="Text Box 4"/>
          <p:cNvSpPr txBox="1">
            <a:spLocks noChangeArrowheads="1"/>
          </p:cNvSpPr>
          <p:nvPr/>
        </p:nvSpPr>
        <p:spPr bwMode="auto">
          <a:xfrm>
            <a:off x="2101851" y="2719388"/>
            <a:ext cx="2106613"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b="1">
                <a:ea typeface="굴림" pitchFamily="50" charset="-128"/>
              </a:rPr>
              <a:t>WebSphere ESB</a:t>
            </a:r>
            <a:r>
              <a:rPr lang="en-US" altLang="ko-KR" sz="1600" b="1">
                <a:ea typeface="굴림" pitchFamily="50" charset="-128"/>
              </a:rPr>
              <a:t/>
            </a:r>
            <a:br>
              <a:rPr lang="en-US" altLang="ko-KR" sz="1600" b="1">
                <a:ea typeface="굴림" pitchFamily="50" charset="-128"/>
              </a:rPr>
            </a:br>
            <a:r>
              <a:rPr lang="en-US" altLang="ko-KR" sz="1500" i="1">
                <a:ea typeface="굴림" pitchFamily="50" charset="-128"/>
              </a:rPr>
              <a:t>Built on WebSphere Application Server for an integrated SOA platform</a:t>
            </a:r>
          </a:p>
        </p:txBody>
      </p:sp>
      <p:sp>
        <p:nvSpPr>
          <p:cNvPr id="35845" name="Text Box 5"/>
          <p:cNvSpPr txBox="1">
            <a:spLocks noChangeArrowheads="1"/>
          </p:cNvSpPr>
          <p:nvPr/>
        </p:nvSpPr>
        <p:spPr bwMode="auto">
          <a:xfrm>
            <a:off x="7421563" y="2717800"/>
            <a:ext cx="2913062"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5000"/>
              </a:lnSpc>
            </a:pPr>
            <a:r>
              <a:rPr lang="en-US" altLang="ko-KR" b="1">
                <a:ea typeface="굴림" pitchFamily="50" charset="-128"/>
              </a:rPr>
              <a:t>WebSphere</a:t>
            </a:r>
            <a:br>
              <a:rPr lang="en-US" altLang="ko-KR" b="1">
                <a:ea typeface="굴림" pitchFamily="50" charset="-128"/>
              </a:rPr>
            </a:br>
            <a:r>
              <a:rPr lang="en-US" altLang="ko-KR" b="1">
                <a:ea typeface="굴림" pitchFamily="50" charset="-128"/>
              </a:rPr>
              <a:t>Message Broker</a:t>
            </a:r>
          </a:p>
          <a:p>
            <a:pPr algn="ctr" eaLnBrk="1" hangingPunct="1"/>
            <a:r>
              <a:rPr lang="en-US" altLang="ko-KR" sz="1500" i="1">
                <a:ea typeface="굴림" pitchFamily="50" charset="-128"/>
              </a:rPr>
              <a:t>Built for universal connectivity and transformation in heterogeneous </a:t>
            </a:r>
            <a:br>
              <a:rPr lang="en-US" altLang="ko-KR" sz="1500" i="1">
                <a:ea typeface="굴림" pitchFamily="50" charset="-128"/>
              </a:rPr>
            </a:br>
            <a:r>
              <a:rPr lang="en-US" altLang="ko-KR" sz="1500" i="1">
                <a:ea typeface="굴림" pitchFamily="50" charset="-128"/>
              </a:rPr>
              <a:t>IT environments</a:t>
            </a:r>
          </a:p>
        </p:txBody>
      </p:sp>
      <p:sp>
        <p:nvSpPr>
          <p:cNvPr id="35846" name="Text Box 6"/>
          <p:cNvSpPr txBox="1">
            <a:spLocks noChangeArrowheads="1"/>
          </p:cNvSpPr>
          <p:nvPr/>
        </p:nvSpPr>
        <p:spPr bwMode="auto">
          <a:xfrm>
            <a:off x="4286250" y="5384800"/>
            <a:ext cx="35052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5000"/>
              </a:lnSpc>
            </a:pPr>
            <a:r>
              <a:rPr lang="en-US" altLang="ko-KR" b="1">
                <a:ea typeface="굴림" pitchFamily="50" charset="-128"/>
              </a:rPr>
              <a:t>WebSphere DataPower</a:t>
            </a:r>
            <a:br>
              <a:rPr lang="en-US" altLang="ko-KR" b="1">
                <a:ea typeface="굴림" pitchFamily="50" charset="-128"/>
              </a:rPr>
            </a:br>
            <a:r>
              <a:rPr lang="en-US" altLang="ko-KR" b="1">
                <a:ea typeface="굴림" pitchFamily="50" charset="-128"/>
              </a:rPr>
              <a:t>Integration Appliance</a:t>
            </a:r>
          </a:p>
          <a:p>
            <a:pPr algn="ctr" eaLnBrk="1" hangingPunct="1"/>
            <a:r>
              <a:rPr lang="en-US" altLang="ko-KR" sz="1500" i="1">
                <a:ea typeface="굴림" pitchFamily="50" charset="-128"/>
              </a:rPr>
              <a:t>Purpose-built hardware ESB </a:t>
            </a:r>
            <a:br>
              <a:rPr lang="en-US" altLang="ko-KR" sz="1500" i="1">
                <a:ea typeface="굴림" pitchFamily="50" charset="-128"/>
              </a:rPr>
            </a:br>
            <a:r>
              <a:rPr lang="en-US" altLang="ko-KR" sz="1500" i="1">
                <a:ea typeface="굴림" pitchFamily="50" charset="-128"/>
              </a:rPr>
              <a:t>for simplified deployment and </a:t>
            </a:r>
            <a:br>
              <a:rPr lang="en-US" altLang="ko-KR" sz="1500" i="1">
                <a:ea typeface="굴림" pitchFamily="50" charset="-128"/>
              </a:rPr>
            </a:br>
            <a:r>
              <a:rPr lang="en-US" altLang="ko-KR" sz="1500" i="1">
                <a:ea typeface="굴림" pitchFamily="50" charset="-128"/>
              </a:rPr>
              <a:t>hardened security</a:t>
            </a:r>
          </a:p>
        </p:txBody>
      </p:sp>
      <p:pic>
        <p:nvPicPr>
          <p:cNvPr id="35847" name="Picture 7" descr="NewCenterWS_ESB_A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0" y="1398588"/>
            <a:ext cx="2871788"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8" descr="NewCenterBox01_A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0900" y="4202114"/>
            <a:ext cx="27559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9" descr="NewCenter_Text_Frid_A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1414" y="2693988"/>
            <a:ext cx="223043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0" descr="NewCenterWMB_Frid_DoubleA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4688" y="1541464"/>
            <a:ext cx="243840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8682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8392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43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743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540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596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163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iRes_H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175" y="1489075"/>
            <a:ext cx="45593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4"/>
          <p:cNvSpPr>
            <a:spLocks noChangeArrowheads="1"/>
          </p:cNvSpPr>
          <p:nvPr/>
        </p:nvSpPr>
        <p:spPr bwMode="auto">
          <a:xfrm>
            <a:off x="1931989" y="2133600"/>
            <a:ext cx="392588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400050" indent="-285750">
              <a:spcBef>
                <a:spcPct val="20000"/>
              </a:spcBef>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ko-KR" sz="1800" b="1">
                <a:ea typeface="굴림" pitchFamily="50" charset="-128"/>
              </a:rPr>
              <a:t>Connectivity</a:t>
            </a:r>
            <a:r>
              <a:rPr lang="en-US" altLang="ko-KR" sz="1800">
                <a:ea typeface="굴림" pitchFamily="50" charset="-128"/>
              </a:rPr>
              <a:t> establishes links between applications and services to:</a:t>
            </a:r>
          </a:p>
          <a:p>
            <a:pPr lvl="1" eaLnBrk="1" hangingPunct="1"/>
            <a:r>
              <a:rPr lang="en-US" altLang="ko-KR">
                <a:ea typeface="굴림" pitchFamily="50" charset="-128"/>
              </a:rPr>
              <a:t>Deliver a robust and resilient connectivity infrastructure</a:t>
            </a:r>
          </a:p>
          <a:p>
            <a:pPr lvl="1" eaLnBrk="1" hangingPunct="1"/>
            <a:r>
              <a:rPr lang="en-US" altLang="ko-KR">
                <a:ea typeface="굴림" pitchFamily="50" charset="-128"/>
              </a:rPr>
              <a:t>Provide integration between different Lines of Business without adding complexity</a:t>
            </a:r>
          </a:p>
          <a:p>
            <a:pPr lvl="1" eaLnBrk="1" hangingPunct="1"/>
            <a:r>
              <a:rPr lang="en-US" altLang="ko-KR">
                <a:ea typeface="굴림" pitchFamily="50" charset="-128"/>
              </a:rPr>
              <a:t>Bring together new and existing IT assets</a:t>
            </a:r>
          </a:p>
        </p:txBody>
      </p:sp>
      <p:pic>
        <p:nvPicPr>
          <p:cNvPr id="7172" name="Picture 6" descr="Connectivity_Sphe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413" y="4881564"/>
            <a:ext cx="137795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10"/>
          <p:cNvSpPr>
            <a:spLocks noGrp="1" noChangeArrowheads="1"/>
          </p:cNvSpPr>
          <p:nvPr>
            <p:ph type="title"/>
          </p:nvPr>
        </p:nvSpPr>
        <p:spPr/>
        <p:txBody>
          <a:bodyPr/>
          <a:lstStyle/>
          <a:p>
            <a:pPr eaLnBrk="1" hangingPunct="1"/>
            <a:r>
              <a:rPr lang="en-US" altLang="ko-KR" sz="2000">
                <a:ea typeface="굴림" pitchFamily="50" charset="-128"/>
              </a:rPr>
              <a:t>Connectivity – an SOA Entry Point</a:t>
            </a:r>
            <a:br>
              <a:rPr lang="en-US" altLang="ko-KR" sz="2000">
                <a:ea typeface="굴림" pitchFamily="50" charset="-128"/>
              </a:rPr>
            </a:br>
            <a:r>
              <a:rPr lang="en-US" altLang="ko-KR" sz="2000">
                <a:ea typeface="굴림" pitchFamily="50" charset="-128"/>
              </a:rPr>
              <a:t>Allowing IT to deliver business agility</a:t>
            </a:r>
          </a:p>
        </p:txBody>
      </p:sp>
    </p:spTree>
    <p:extLst>
      <p:ext uri="{BB962C8B-B14F-4D97-AF65-F5344CB8AC3E}">
        <p14:creationId xmlns:p14="http://schemas.microsoft.com/office/powerpoint/2010/main" val="42252067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ef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20813"/>
            <a:ext cx="91440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spect="1" noChangeArrowheads="1"/>
          </p:cNvSpPr>
          <p:nvPr/>
        </p:nvSpPr>
        <p:spPr bwMode="auto">
          <a:xfrm>
            <a:off x="3295650" y="2689226"/>
            <a:ext cx="1620838" cy="1682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ja-JP" sz="1100" b="1">
                <a:ea typeface="MS PGothic" panose="020B0600070205080204" pitchFamily="34" charset="-128"/>
                <a:cs typeface="Times New Roman" panose="02020603050405020304" pitchFamily="18" charset="0"/>
              </a:rPr>
              <a:t>Interaction Services</a:t>
            </a:r>
            <a:endParaRPr lang="en-US" altLang="ko-KR" sz="1100" b="1">
              <a:ea typeface="MS PGothic" panose="020B0600070205080204" pitchFamily="34" charset="-128"/>
              <a:cs typeface="Times New Roman" panose="02020603050405020304" pitchFamily="18" charset="0"/>
            </a:endParaRPr>
          </a:p>
        </p:txBody>
      </p:sp>
      <p:sp>
        <p:nvSpPr>
          <p:cNvPr id="9220" name="Text Box 4"/>
          <p:cNvSpPr txBox="1">
            <a:spLocks noChangeAspect="1" noChangeArrowheads="1"/>
          </p:cNvSpPr>
          <p:nvPr/>
        </p:nvSpPr>
        <p:spPr bwMode="auto">
          <a:xfrm>
            <a:off x="7126288" y="2689226"/>
            <a:ext cx="1619250" cy="1682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ja-JP" sz="1100" b="1">
                <a:ea typeface="MS PGothic" panose="020B0600070205080204" pitchFamily="34" charset="-128"/>
                <a:cs typeface="Times New Roman" panose="02020603050405020304" pitchFamily="18" charset="0"/>
              </a:rPr>
              <a:t>Information Services</a:t>
            </a:r>
            <a:endParaRPr lang="en-US" altLang="ko-KR" sz="1100" b="1">
              <a:ea typeface="MS PGothic" panose="020B0600070205080204" pitchFamily="34" charset="-128"/>
              <a:cs typeface="Times New Roman" panose="02020603050405020304" pitchFamily="18" charset="0"/>
            </a:endParaRPr>
          </a:p>
        </p:txBody>
      </p:sp>
      <p:sp>
        <p:nvSpPr>
          <p:cNvPr id="9221" name="Text Box 5"/>
          <p:cNvSpPr txBox="1">
            <a:spLocks noChangeAspect="1" noChangeArrowheads="1"/>
          </p:cNvSpPr>
          <p:nvPr/>
        </p:nvSpPr>
        <p:spPr bwMode="auto">
          <a:xfrm>
            <a:off x="3294063" y="4343401"/>
            <a:ext cx="1619250" cy="1682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ja-JP" sz="1100" b="1">
                <a:ea typeface="MS PGothic" panose="020B0600070205080204" pitchFamily="34" charset="-128"/>
                <a:cs typeface="Times New Roman" panose="02020603050405020304" pitchFamily="18" charset="0"/>
              </a:rPr>
              <a:t>Partner Services</a:t>
            </a:r>
            <a:endParaRPr lang="en-US" altLang="ko-KR" sz="1100" b="1">
              <a:ea typeface="MS PGothic" panose="020B0600070205080204" pitchFamily="34" charset="-128"/>
              <a:cs typeface="Times New Roman" panose="02020603050405020304" pitchFamily="18" charset="0"/>
            </a:endParaRPr>
          </a:p>
        </p:txBody>
      </p:sp>
      <p:sp>
        <p:nvSpPr>
          <p:cNvPr id="9222" name="Text Box 6"/>
          <p:cNvSpPr txBox="1">
            <a:spLocks noChangeAspect="1" noChangeArrowheads="1"/>
          </p:cNvSpPr>
          <p:nvPr/>
        </p:nvSpPr>
        <p:spPr bwMode="auto">
          <a:xfrm>
            <a:off x="5210175" y="4341814"/>
            <a:ext cx="1620838" cy="1682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ja-JP" sz="1100" b="1">
                <a:ea typeface="MS PGothic" panose="020B0600070205080204" pitchFamily="34" charset="-128"/>
                <a:cs typeface="Times New Roman" panose="02020603050405020304" pitchFamily="18" charset="0"/>
              </a:rPr>
              <a:t>Business App Services</a:t>
            </a:r>
            <a:endParaRPr lang="en-US" altLang="ko-KR" sz="1100" b="1">
              <a:ea typeface="MS PGothic" panose="020B0600070205080204" pitchFamily="34" charset="-128"/>
              <a:cs typeface="Times New Roman" panose="02020603050405020304" pitchFamily="18" charset="0"/>
            </a:endParaRPr>
          </a:p>
        </p:txBody>
      </p:sp>
      <p:sp>
        <p:nvSpPr>
          <p:cNvPr id="9223" name="Text Box 7"/>
          <p:cNvSpPr txBox="1">
            <a:spLocks noChangeAspect="1" noChangeArrowheads="1"/>
          </p:cNvSpPr>
          <p:nvPr/>
        </p:nvSpPr>
        <p:spPr bwMode="auto">
          <a:xfrm>
            <a:off x="7127876" y="4341814"/>
            <a:ext cx="1622425" cy="1682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ja-JP" sz="1100" b="1">
                <a:ea typeface="MS PGothic" panose="020B0600070205080204" pitchFamily="34" charset="-128"/>
                <a:cs typeface="Times New Roman" panose="02020603050405020304" pitchFamily="18" charset="0"/>
              </a:rPr>
              <a:t>Access Services</a:t>
            </a:r>
            <a:endParaRPr lang="en-US" altLang="ko-KR" sz="1100" b="1">
              <a:ea typeface="MS PGothic" panose="020B0600070205080204" pitchFamily="34" charset="-128"/>
              <a:cs typeface="Times New Roman" panose="02020603050405020304" pitchFamily="18" charset="0"/>
            </a:endParaRPr>
          </a:p>
        </p:txBody>
      </p:sp>
      <p:sp>
        <p:nvSpPr>
          <p:cNvPr id="9224" name="Rectangle 8"/>
          <p:cNvSpPr>
            <a:spLocks noChangeAspect="1" noChangeArrowheads="1"/>
          </p:cNvSpPr>
          <p:nvPr/>
        </p:nvSpPr>
        <p:spPr bwMode="auto">
          <a:xfrm>
            <a:off x="1811338" y="2944814"/>
            <a:ext cx="1262062" cy="42862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defTabSz="1019175">
              <a:defRPr>
                <a:solidFill>
                  <a:schemeClr val="tx1"/>
                </a:solidFill>
                <a:latin typeface="Arial" panose="020B0604020202020204" pitchFamily="34" charset="0"/>
                <a:cs typeface="Arial" panose="020B0604020202020204" pitchFamily="34" charset="0"/>
              </a:defRPr>
            </a:lvl1pPr>
            <a:lvl2pPr marL="742950" indent="-285750" defTabSz="1019175">
              <a:defRPr>
                <a:solidFill>
                  <a:schemeClr val="tx1"/>
                </a:solidFill>
                <a:latin typeface="Arial" panose="020B0604020202020204" pitchFamily="34" charset="0"/>
                <a:cs typeface="Arial" panose="020B0604020202020204" pitchFamily="34" charset="0"/>
              </a:defRPr>
            </a:lvl2pPr>
            <a:lvl3pPr marL="1143000" indent="-228600" defTabSz="1019175">
              <a:defRPr>
                <a:solidFill>
                  <a:schemeClr val="tx1"/>
                </a:solidFill>
                <a:latin typeface="Arial" panose="020B0604020202020204" pitchFamily="34" charset="0"/>
                <a:cs typeface="Arial" panose="020B0604020202020204" pitchFamily="34" charset="0"/>
              </a:defRPr>
            </a:lvl3pPr>
            <a:lvl4pPr marL="1600200" indent="-228600" defTabSz="1019175">
              <a:defRPr>
                <a:solidFill>
                  <a:schemeClr val="tx1"/>
                </a:solidFill>
                <a:latin typeface="Arial" panose="020B0604020202020204" pitchFamily="34" charset="0"/>
                <a:cs typeface="Arial" panose="020B0604020202020204" pitchFamily="34" charset="0"/>
              </a:defRPr>
            </a:lvl4pPr>
            <a:lvl5pPr marL="2057400" indent="-228600" defTabSz="1019175">
              <a:defRPr>
                <a:solidFill>
                  <a:schemeClr val="tx1"/>
                </a:solidFill>
                <a:latin typeface="Arial" panose="020B0604020202020204" pitchFamily="34" charset="0"/>
                <a:cs typeface="Arial" panose="020B0604020202020204" pitchFamily="34" charset="0"/>
              </a:defRPr>
            </a:lvl5pPr>
            <a:lvl6pPr marL="2514600" indent="-228600" defTabSz="10191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191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191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191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1100" b="1">
                <a:ea typeface="굴림" pitchFamily="50" charset="-128"/>
                <a:cs typeface="Times New Roman" panose="02020603050405020304" pitchFamily="18" charset="0"/>
              </a:rPr>
              <a:t>Development</a:t>
            </a:r>
            <a:br>
              <a:rPr lang="en-US" altLang="ko-KR" sz="1100" b="1">
                <a:ea typeface="굴림" pitchFamily="50" charset="-128"/>
                <a:cs typeface="Times New Roman" panose="02020603050405020304" pitchFamily="18" charset="0"/>
              </a:rPr>
            </a:br>
            <a:r>
              <a:rPr lang="en-US" altLang="ko-KR" sz="1100" b="1">
                <a:ea typeface="굴림" pitchFamily="50" charset="-128"/>
                <a:cs typeface="Times New Roman" panose="02020603050405020304" pitchFamily="18" charset="0"/>
              </a:rPr>
              <a:t>Services</a:t>
            </a:r>
          </a:p>
        </p:txBody>
      </p:sp>
      <p:sp>
        <p:nvSpPr>
          <p:cNvPr id="9225" name="Rectangle 9"/>
          <p:cNvSpPr>
            <a:spLocks noChangeAspect="1" noChangeArrowheads="1"/>
          </p:cNvSpPr>
          <p:nvPr/>
        </p:nvSpPr>
        <p:spPr bwMode="auto">
          <a:xfrm>
            <a:off x="9034464" y="2944814"/>
            <a:ext cx="1241425" cy="42862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defTabSz="1019175">
              <a:defRPr>
                <a:solidFill>
                  <a:schemeClr val="tx1"/>
                </a:solidFill>
                <a:latin typeface="Arial" panose="020B0604020202020204" pitchFamily="34" charset="0"/>
                <a:cs typeface="Arial" panose="020B0604020202020204" pitchFamily="34" charset="0"/>
              </a:defRPr>
            </a:lvl1pPr>
            <a:lvl2pPr marL="742950" indent="-285750" defTabSz="1019175">
              <a:defRPr>
                <a:solidFill>
                  <a:schemeClr val="tx1"/>
                </a:solidFill>
                <a:latin typeface="Arial" panose="020B0604020202020204" pitchFamily="34" charset="0"/>
                <a:cs typeface="Arial" panose="020B0604020202020204" pitchFamily="34" charset="0"/>
              </a:defRPr>
            </a:lvl2pPr>
            <a:lvl3pPr marL="1143000" indent="-228600" defTabSz="1019175">
              <a:defRPr>
                <a:solidFill>
                  <a:schemeClr val="tx1"/>
                </a:solidFill>
                <a:latin typeface="Arial" panose="020B0604020202020204" pitchFamily="34" charset="0"/>
                <a:cs typeface="Arial" panose="020B0604020202020204" pitchFamily="34" charset="0"/>
              </a:defRPr>
            </a:lvl3pPr>
            <a:lvl4pPr marL="1600200" indent="-228600" defTabSz="1019175">
              <a:defRPr>
                <a:solidFill>
                  <a:schemeClr val="tx1"/>
                </a:solidFill>
                <a:latin typeface="Arial" panose="020B0604020202020204" pitchFamily="34" charset="0"/>
                <a:cs typeface="Arial" panose="020B0604020202020204" pitchFamily="34" charset="0"/>
              </a:defRPr>
            </a:lvl4pPr>
            <a:lvl5pPr marL="2057400" indent="-228600" defTabSz="1019175">
              <a:defRPr>
                <a:solidFill>
                  <a:schemeClr val="tx1"/>
                </a:solidFill>
                <a:latin typeface="Arial" panose="020B0604020202020204" pitchFamily="34" charset="0"/>
                <a:cs typeface="Arial" panose="020B0604020202020204" pitchFamily="34" charset="0"/>
              </a:defRPr>
            </a:lvl5pPr>
            <a:lvl6pPr marL="2514600" indent="-228600" defTabSz="10191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191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191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191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1100" b="1">
                <a:ea typeface="굴림" pitchFamily="50" charset="-128"/>
                <a:cs typeface="Times New Roman" panose="02020603050405020304" pitchFamily="18" charset="0"/>
              </a:rPr>
              <a:t>Management Services</a:t>
            </a:r>
          </a:p>
        </p:txBody>
      </p:sp>
      <p:sp>
        <p:nvSpPr>
          <p:cNvPr id="9226" name="Text Box 10"/>
          <p:cNvSpPr txBox="1">
            <a:spLocks noChangeAspect="1" noChangeArrowheads="1"/>
          </p:cNvSpPr>
          <p:nvPr/>
        </p:nvSpPr>
        <p:spPr bwMode="auto">
          <a:xfrm>
            <a:off x="5048251" y="5272088"/>
            <a:ext cx="2093913" cy="26035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Wingdings" panose="05000000000000000000" pitchFamily="2" charset="2"/>
              <a:buNone/>
            </a:pPr>
            <a:r>
              <a:rPr lang="en-US" altLang="ko-KR" sz="1100" b="1">
                <a:ea typeface="굴림" pitchFamily="50" charset="-128"/>
              </a:rPr>
              <a:t>Infrastructure Services</a:t>
            </a:r>
          </a:p>
        </p:txBody>
      </p:sp>
      <p:sp>
        <p:nvSpPr>
          <p:cNvPr id="9227" name="Rectangle 11"/>
          <p:cNvSpPr>
            <a:spLocks noChangeArrowheads="1"/>
          </p:cNvSpPr>
          <p:nvPr/>
        </p:nvSpPr>
        <p:spPr bwMode="auto">
          <a:xfrm>
            <a:off x="3324225" y="3024189"/>
            <a:ext cx="154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800" i="1">
                <a:ea typeface="굴림" pitchFamily="50" charset="-128"/>
              </a:rPr>
              <a:t>Enables collaboration between people, processes &amp; information </a:t>
            </a:r>
          </a:p>
        </p:txBody>
      </p:sp>
      <p:sp>
        <p:nvSpPr>
          <p:cNvPr id="9228" name="Rectangle 12"/>
          <p:cNvSpPr>
            <a:spLocks noChangeArrowheads="1"/>
          </p:cNvSpPr>
          <p:nvPr/>
        </p:nvSpPr>
        <p:spPr bwMode="auto">
          <a:xfrm>
            <a:off x="7235825" y="3024189"/>
            <a:ext cx="14112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800" i="1">
                <a:ea typeface="굴림" pitchFamily="50" charset="-128"/>
              </a:rPr>
              <a:t>Manages diverse data and content in a unified manner</a:t>
            </a:r>
          </a:p>
        </p:txBody>
      </p:sp>
      <p:sp>
        <p:nvSpPr>
          <p:cNvPr id="9229" name="Rectangle 13"/>
          <p:cNvSpPr>
            <a:spLocks noChangeArrowheads="1"/>
          </p:cNvSpPr>
          <p:nvPr/>
        </p:nvSpPr>
        <p:spPr bwMode="auto">
          <a:xfrm>
            <a:off x="3370264" y="4645026"/>
            <a:ext cx="14112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800" i="1">
                <a:ea typeface="굴림" pitchFamily="50" charset="-128"/>
              </a:rPr>
              <a:t>Connect with trading partners</a:t>
            </a:r>
          </a:p>
        </p:txBody>
      </p:sp>
      <p:sp>
        <p:nvSpPr>
          <p:cNvPr id="9230" name="Rectangle 14"/>
          <p:cNvSpPr>
            <a:spLocks noChangeArrowheads="1"/>
          </p:cNvSpPr>
          <p:nvPr/>
        </p:nvSpPr>
        <p:spPr bwMode="auto">
          <a:xfrm>
            <a:off x="5318125" y="4645026"/>
            <a:ext cx="14112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800" i="1">
                <a:ea typeface="굴림" pitchFamily="50" charset="-128"/>
              </a:rPr>
              <a:t>Build on a robust, scaleable, and secure services environment</a:t>
            </a:r>
          </a:p>
        </p:txBody>
      </p:sp>
      <p:sp>
        <p:nvSpPr>
          <p:cNvPr id="9231" name="Rectangle 15"/>
          <p:cNvSpPr>
            <a:spLocks noChangeArrowheads="1"/>
          </p:cNvSpPr>
          <p:nvPr/>
        </p:nvSpPr>
        <p:spPr bwMode="auto">
          <a:xfrm>
            <a:off x="7169150" y="4645026"/>
            <a:ext cx="15446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800" i="1">
                <a:ea typeface="굴림" pitchFamily="50" charset="-128"/>
              </a:rPr>
              <a:t>Facilitate interactions with existing information and application assets</a:t>
            </a:r>
          </a:p>
        </p:txBody>
      </p:sp>
      <p:sp>
        <p:nvSpPr>
          <p:cNvPr id="9232" name="Rectangle 16"/>
          <p:cNvSpPr>
            <a:spLocks noChangeArrowheads="1"/>
          </p:cNvSpPr>
          <p:nvPr/>
        </p:nvSpPr>
        <p:spPr bwMode="auto">
          <a:xfrm>
            <a:off x="2024064" y="3578226"/>
            <a:ext cx="879475" cy="24447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800" i="1">
                <a:ea typeface="굴림" pitchFamily="50" charset="-128"/>
              </a:rPr>
              <a:t>Integrated environment for design and creation of solution assets </a:t>
            </a:r>
          </a:p>
        </p:txBody>
      </p:sp>
      <p:sp>
        <p:nvSpPr>
          <p:cNvPr id="9233" name="Rectangle 17"/>
          <p:cNvSpPr>
            <a:spLocks noChangeArrowheads="1"/>
          </p:cNvSpPr>
          <p:nvPr/>
        </p:nvSpPr>
        <p:spPr bwMode="auto">
          <a:xfrm>
            <a:off x="9232900" y="3743326"/>
            <a:ext cx="852488" cy="24447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800" i="1">
                <a:ea typeface="굴림" pitchFamily="50" charset="-128"/>
              </a:rPr>
              <a:t>Manage and secure services, applications &amp; </a:t>
            </a:r>
            <a:br>
              <a:rPr lang="en-US" altLang="ko-KR" sz="800" i="1">
                <a:ea typeface="굴림" pitchFamily="50" charset="-128"/>
              </a:rPr>
            </a:br>
            <a:r>
              <a:rPr lang="en-US" altLang="ko-KR" sz="800" i="1">
                <a:ea typeface="굴림" pitchFamily="50" charset="-128"/>
              </a:rPr>
              <a:t>resources</a:t>
            </a:r>
          </a:p>
        </p:txBody>
      </p:sp>
      <p:sp>
        <p:nvSpPr>
          <p:cNvPr id="9234" name="Rectangle 18"/>
          <p:cNvSpPr>
            <a:spLocks noChangeArrowheads="1"/>
          </p:cNvSpPr>
          <p:nvPr/>
        </p:nvSpPr>
        <p:spPr bwMode="auto">
          <a:xfrm>
            <a:off x="4848226" y="5475289"/>
            <a:ext cx="2492375" cy="24447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800" i="1">
                <a:ea typeface="굴림" pitchFamily="50" charset="-128"/>
              </a:rPr>
              <a:t>Optimizes throughput, availability and utilization</a:t>
            </a:r>
          </a:p>
        </p:txBody>
      </p:sp>
      <p:pic>
        <p:nvPicPr>
          <p:cNvPr id="9235" name="Picture 19" descr="PAnel"/>
          <p:cNvPicPr>
            <a:picLocks noChangeAspect="1" noChangeArrowheads="1"/>
          </p:cNvPicPr>
          <p:nvPr/>
        </p:nvPicPr>
        <p:blipFill>
          <a:blip r:embed="rId4">
            <a:lum bright="16000" contrast="64000"/>
            <a:extLst>
              <a:ext uri="{28A0092B-C50C-407E-A947-70E740481C1C}">
                <a14:useLocalDpi xmlns:a14="http://schemas.microsoft.com/office/drawing/2010/main" val="0"/>
              </a:ext>
            </a:extLst>
          </a:blip>
          <a:srcRect/>
          <a:stretch>
            <a:fillRect/>
          </a:stretch>
        </p:blipFill>
        <p:spPr bwMode="auto">
          <a:xfrm>
            <a:off x="8772525" y="4133850"/>
            <a:ext cx="30638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 name="Rectangle 20"/>
          <p:cNvSpPr>
            <a:spLocks noChangeArrowheads="1"/>
          </p:cNvSpPr>
          <p:nvPr/>
        </p:nvSpPr>
        <p:spPr bwMode="auto">
          <a:xfrm rot="16200000">
            <a:off x="8455819" y="4491832"/>
            <a:ext cx="920750" cy="233362"/>
          </a:xfrm>
          <a:prstGeom prst="rect">
            <a:avLst/>
          </a:prstGeom>
          <a:noFill/>
          <a:ln>
            <a:noFill/>
          </a:ln>
          <a:effectLst/>
          <a:extLst>
            <a:ext uri="{909E8E84-426E-40DD-AFC4-6F175D3DCCD1}">
              <a14:hiddenFill xmlns:a14="http://schemas.microsoft.com/office/drawing/2010/main">
                <a:solidFill>
                  <a:schemeClr val="bg1">
                    <a:alpha val="89803"/>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ko-KR" sz="900" b="1" i="1">
                <a:ea typeface="굴림" pitchFamily="50" charset="-128"/>
              </a:rPr>
              <a:t>Apps &amp; </a:t>
            </a:r>
          </a:p>
          <a:p>
            <a:pPr algn="ctr" eaLnBrk="1" hangingPunct="1">
              <a:lnSpc>
                <a:spcPct val="90000"/>
              </a:lnSpc>
            </a:pPr>
            <a:r>
              <a:rPr lang="en-US" altLang="ko-KR" sz="900" b="1" i="1">
                <a:ea typeface="굴림" pitchFamily="50" charset="-128"/>
              </a:rPr>
              <a:t>Info Assets</a:t>
            </a:r>
          </a:p>
        </p:txBody>
      </p:sp>
      <p:sp>
        <p:nvSpPr>
          <p:cNvPr id="80917" name="Rectangle 21"/>
          <p:cNvSpPr>
            <a:spLocks noChangeArrowheads="1"/>
          </p:cNvSpPr>
          <p:nvPr/>
        </p:nvSpPr>
        <p:spPr bwMode="auto">
          <a:xfrm>
            <a:off x="4097338" y="3725863"/>
            <a:ext cx="4013200" cy="254000"/>
          </a:xfrm>
          <a:prstGeom prst="rect">
            <a:avLst/>
          </a:prstGeom>
          <a:gradFill rotWithShape="0">
            <a:gsLst>
              <a:gs pos="0">
                <a:schemeClr val="tx1">
                  <a:gamma/>
                  <a:shade val="46275"/>
                  <a:invGamma/>
                  <a:alpha val="0"/>
                </a:schemeClr>
              </a:gs>
              <a:gs pos="50000">
                <a:schemeClr val="tx1">
                  <a:alpha val="53999"/>
                </a:schemeClr>
              </a:gs>
              <a:gs pos="100000">
                <a:schemeClr val="tx1">
                  <a:gamma/>
                  <a:shade val="46275"/>
                  <a:invGamma/>
                  <a:alpha val="0"/>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eaLnBrk="1" hangingPunct="1">
              <a:defRPr/>
            </a:pPr>
            <a:endParaRPr lang="en-IN"/>
          </a:p>
        </p:txBody>
      </p:sp>
      <p:sp>
        <p:nvSpPr>
          <p:cNvPr id="9238" name="Text Box 22"/>
          <p:cNvSpPr txBox="1">
            <a:spLocks noChangeAspect="1" noChangeArrowheads="1"/>
          </p:cNvSpPr>
          <p:nvPr/>
        </p:nvSpPr>
        <p:spPr bwMode="auto">
          <a:xfrm>
            <a:off x="5221289" y="2689226"/>
            <a:ext cx="1620837" cy="1682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ja-JP" sz="1100" b="1">
                <a:ea typeface="MS PGothic" panose="020B0600070205080204" pitchFamily="34" charset="-128"/>
                <a:cs typeface="Times New Roman" panose="02020603050405020304" pitchFamily="18" charset="0"/>
              </a:rPr>
              <a:t>Process Services</a:t>
            </a:r>
            <a:endParaRPr lang="en-US" altLang="ko-KR" sz="1100" b="1">
              <a:ea typeface="MS PGothic" panose="020B0600070205080204" pitchFamily="34" charset="-128"/>
              <a:cs typeface="Times New Roman" panose="02020603050405020304" pitchFamily="18" charset="0"/>
            </a:endParaRPr>
          </a:p>
        </p:txBody>
      </p:sp>
      <p:sp>
        <p:nvSpPr>
          <p:cNvPr id="9239" name="Text Box 23"/>
          <p:cNvSpPr txBox="1">
            <a:spLocks noChangeArrowheads="1"/>
          </p:cNvSpPr>
          <p:nvPr/>
        </p:nvSpPr>
        <p:spPr bwMode="auto">
          <a:xfrm>
            <a:off x="4940301" y="1881188"/>
            <a:ext cx="2136775" cy="476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84" tIns="32142" rIns="64284" bIns="32142"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ko-KR" altLang="en-US" sz="1100" b="1">
                <a:ea typeface="굴림" pitchFamily="50" charset="-128"/>
                <a:cs typeface="Times New Roman" panose="02020603050405020304" pitchFamily="18" charset="0"/>
              </a:rPr>
              <a:t> </a:t>
            </a:r>
            <a:r>
              <a:rPr lang="en-US" altLang="ko-KR" sz="1100" b="1">
                <a:ea typeface="굴림" pitchFamily="50" charset="-128"/>
                <a:cs typeface="Times New Roman" panose="02020603050405020304" pitchFamily="18" charset="0"/>
              </a:rPr>
              <a:t>Business Services</a:t>
            </a:r>
          </a:p>
          <a:p>
            <a:pPr algn="ctr" eaLnBrk="1" hangingPunct="1"/>
            <a:r>
              <a:rPr lang="en-US" altLang="ko-KR" sz="800" i="1">
                <a:ea typeface="굴림" pitchFamily="50" charset="-128"/>
                <a:cs typeface="Times New Roman" panose="02020603050405020304" pitchFamily="18" charset="0"/>
              </a:rPr>
              <a:t>Supports enterprise business process and goals through businesses functional service</a:t>
            </a:r>
            <a:endParaRPr lang="en-US" altLang="ko-KR" sz="1100" b="1">
              <a:ea typeface="굴림" pitchFamily="50" charset="-128"/>
              <a:cs typeface="Times New Roman" panose="02020603050405020304" pitchFamily="18" charset="0"/>
            </a:endParaRPr>
          </a:p>
        </p:txBody>
      </p:sp>
      <p:sp>
        <p:nvSpPr>
          <p:cNvPr id="9240" name="Text Box 24"/>
          <p:cNvSpPr txBox="1">
            <a:spLocks noChangeAspect="1" noChangeArrowheads="1"/>
          </p:cNvSpPr>
          <p:nvPr/>
        </p:nvSpPr>
        <p:spPr bwMode="auto">
          <a:xfrm>
            <a:off x="5048251" y="3702050"/>
            <a:ext cx="2093913" cy="27463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 typeface="Wingdings" panose="05000000000000000000" pitchFamily="2" charset="2"/>
              <a:buNone/>
            </a:pPr>
            <a:r>
              <a:rPr lang="en-US" altLang="ko-KR" sz="1200" b="1">
                <a:solidFill>
                  <a:schemeClr val="bg1"/>
                </a:solidFill>
                <a:ea typeface="굴림" pitchFamily="50" charset="-128"/>
              </a:rPr>
              <a:t>Enterprise Service Bus</a:t>
            </a:r>
          </a:p>
        </p:txBody>
      </p:sp>
      <p:sp>
        <p:nvSpPr>
          <p:cNvPr id="9241" name="Rectangle 25"/>
          <p:cNvSpPr>
            <a:spLocks noChangeArrowheads="1"/>
          </p:cNvSpPr>
          <p:nvPr/>
        </p:nvSpPr>
        <p:spPr bwMode="auto">
          <a:xfrm>
            <a:off x="5295900" y="3024189"/>
            <a:ext cx="14112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ko-KR" sz="800" i="1">
                <a:ea typeface="굴림" pitchFamily="50" charset="-128"/>
              </a:rPr>
              <a:t>Orchestrate and automate business processes</a:t>
            </a:r>
          </a:p>
        </p:txBody>
      </p:sp>
      <p:sp>
        <p:nvSpPr>
          <p:cNvPr id="9242" name="Rectangle 30"/>
          <p:cNvSpPr>
            <a:spLocks noGrp="1" noChangeArrowheads="1"/>
          </p:cNvSpPr>
          <p:nvPr>
            <p:ph type="title"/>
          </p:nvPr>
        </p:nvSpPr>
        <p:spPr/>
        <p:txBody>
          <a:bodyPr/>
          <a:lstStyle/>
          <a:p>
            <a:pPr eaLnBrk="1" hangingPunct="1"/>
            <a:r>
              <a:rPr lang="en-US" altLang="ko-KR" smtClean="0">
                <a:ea typeface="굴림" pitchFamily="50" charset="-128"/>
              </a:rPr>
              <a:t>Connectivity and the SOA Reference Architecture</a:t>
            </a:r>
          </a:p>
        </p:txBody>
      </p:sp>
      <p:sp>
        <p:nvSpPr>
          <p:cNvPr id="9243" name="Oval 27"/>
          <p:cNvSpPr>
            <a:spLocks noChangeArrowheads="1"/>
          </p:cNvSpPr>
          <p:nvPr/>
        </p:nvSpPr>
        <p:spPr bwMode="auto">
          <a:xfrm>
            <a:off x="2795589" y="3581282"/>
            <a:ext cx="6594475" cy="519351"/>
          </a:xfrm>
          <a:prstGeom prst="ellipse">
            <a:avLst/>
          </a:prstGeom>
          <a:solidFill>
            <a:srgbClr val="00FFFF">
              <a:alpha val="14117"/>
            </a:srgbClr>
          </a:solidFill>
          <a:ln w="38100" algn="ctr">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9244" name="Oval 28"/>
          <p:cNvSpPr>
            <a:spLocks noChangeArrowheads="1"/>
          </p:cNvSpPr>
          <p:nvPr/>
        </p:nvSpPr>
        <p:spPr bwMode="auto">
          <a:xfrm>
            <a:off x="2895601" y="4376619"/>
            <a:ext cx="2301875" cy="519351"/>
          </a:xfrm>
          <a:prstGeom prst="ellipse">
            <a:avLst/>
          </a:prstGeom>
          <a:solidFill>
            <a:srgbClr val="00FFFF">
              <a:alpha val="14117"/>
            </a:srgbClr>
          </a:solidFill>
          <a:ln w="38100" algn="ctr">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9245" name="Oval 29"/>
          <p:cNvSpPr>
            <a:spLocks noChangeArrowheads="1"/>
          </p:cNvSpPr>
          <p:nvPr/>
        </p:nvSpPr>
        <p:spPr bwMode="auto">
          <a:xfrm>
            <a:off x="7078664" y="4360744"/>
            <a:ext cx="2003425" cy="519351"/>
          </a:xfrm>
          <a:prstGeom prst="ellipse">
            <a:avLst/>
          </a:prstGeom>
          <a:solidFill>
            <a:srgbClr val="00FFFF">
              <a:alpha val="14117"/>
            </a:srgbClr>
          </a:solidFill>
          <a:ln w="38100" algn="ctr">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Tree>
    <p:extLst>
      <p:ext uri="{BB962C8B-B14F-4D97-AF65-F5344CB8AC3E}">
        <p14:creationId xmlns:p14="http://schemas.microsoft.com/office/powerpoint/2010/main" val="311743220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5038" y="952500"/>
            <a:ext cx="9120249" cy="5555178"/>
          </a:xfrm>
          <a:prstGeom prst="rect">
            <a:avLst/>
          </a:prstGeom>
        </p:spPr>
      </p:pic>
    </p:spTree>
    <p:extLst>
      <p:ext uri="{BB962C8B-B14F-4D97-AF65-F5344CB8AC3E}">
        <p14:creationId xmlns:p14="http://schemas.microsoft.com/office/powerpoint/2010/main" val="2067280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3153" y="344385"/>
            <a:ext cx="9844643" cy="6258296"/>
          </a:xfrm>
          <a:prstGeom prst="rect">
            <a:avLst/>
          </a:prstGeom>
        </p:spPr>
      </p:pic>
    </p:spTree>
    <p:extLst>
      <p:ext uri="{BB962C8B-B14F-4D97-AF65-F5344CB8AC3E}">
        <p14:creationId xmlns:p14="http://schemas.microsoft.com/office/powerpoint/2010/main" val="1709509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2529" y="995362"/>
            <a:ext cx="9547761" cy="5512316"/>
          </a:xfrm>
          <a:prstGeom prst="rect">
            <a:avLst/>
          </a:prstGeom>
        </p:spPr>
      </p:pic>
    </p:spTree>
    <p:extLst>
      <p:ext uri="{BB962C8B-B14F-4D97-AF65-F5344CB8AC3E}">
        <p14:creationId xmlns:p14="http://schemas.microsoft.com/office/powerpoint/2010/main" val="1271193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0660" y="296883"/>
            <a:ext cx="9393382" cy="6127667"/>
          </a:xfrm>
          <a:prstGeom prst="rect">
            <a:avLst/>
          </a:prstGeom>
        </p:spPr>
      </p:pic>
    </p:spTree>
    <p:extLst>
      <p:ext uri="{BB962C8B-B14F-4D97-AF65-F5344CB8AC3E}">
        <p14:creationId xmlns:p14="http://schemas.microsoft.com/office/powerpoint/2010/main" val="2345744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8784" y="427512"/>
            <a:ext cx="10034650" cy="6198919"/>
          </a:xfrm>
          <a:prstGeom prst="rect">
            <a:avLst/>
          </a:prstGeom>
        </p:spPr>
      </p:pic>
    </p:spTree>
    <p:extLst>
      <p:ext uri="{BB962C8B-B14F-4D97-AF65-F5344CB8AC3E}">
        <p14:creationId xmlns:p14="http://schemas.microsoft.com/office/powerpoint/2010/main" val="1423628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4410" y="486888"/>
            <a:ext cx="9512135" cy="6115793"/>
          </a:xfrm>
          <a:prstGeom prst="rect">
            <a:avLst/>
          </a:prstGeom>
        </p:spPr>
      </p:pic>
    </p:spTree>
    <p:extLst>
      <p:ext uri="{BB962C8B-B14F-4D97-AF65-F5344CB8AC3E}">
        <p14:creationId xmlns:p14="http://schemas.microsoft.com/office/powerpoint/2010/main" val="801651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3676</Words>
  <Application>Microsoft Office PowerPoint</Application>
  <PresentationFormat>Widescreen</PresentationFormat>
  <Paragraphs>166</Paragraphs>
  <Slides>18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MS PGothic</vt:lpstr>
      <vt:lpstr>Arial</vt:lpstr>
      <vt:lpstr>Calibri</vt:lpstr>
      <vt:lpstr>Calibri Light</vt:lpstr>
      <vt:lpstr>굴림</vt:lpstr>
      <vt:lpstr>Times New Roman</vt:lpstr>
      <vt:lpstr>Wingdings</vt:lpstr>
      <vt:lpstr>Wingdings 3</vt:lpstr>
      <vt:lpstr>Office Theme</vt:lpstr>
      <vt:lpstr>Enterprise Service Bus</vt:lpstr>
      <vt:lpstr>Connectivity – an SOA Entry Point Allowing IT to deliver business agility</vt:lpstr>
      <vt:lpstr>Connectivity and the SOA Reference Architecture</vt:lpstr>
      <vt:lpstr>PowerPoint Presentation</vt:lpstr>
      <vt:lpstr>PowerPoint Presentation</vt:lpstr>
      <vt:lpstr>PowerPoint Presentation</vt:lpstr>
      <vt:lpstr>PowerPoint Presentation</vt:lpstr>
      <vt:lpstr>PowerPoint Presentation</vt:lpstr>
      <vt:lpstr>PowerPoint Presentation</vt:lpstr>
      <vt:lpstr>Service Enrichment should… Be Delivered Through an ESB</vt:lpstr>
      <vt:lpstr>Provide Service Enrichment  Why ESB mediation?</vt:lpstr>
      <vt:lpstr>Leading ESB Offerings from IBM Only WebSphere delivers the most complete ESB solution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Varadaraj K B [MAHE]</dc:creator>
  <cp:lastModifiedBy>Varadaraj K B [MAHE]</cp:lastModifiedBy>
  <cp:revision>3</cp:revision>
  <dcterms:created xsi:type="dcterms:W3CDTF">2024-03-26T23:14:44Z</dcterms:created>
  <dcterms:modified xsi:type="dcterms:W3CDTF">2024-03-28T01:02:02Z</dcterms:modified>
</cp:coreProperties>
</file>