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0A115-D9F7-46F6-81E3-7A8D9D06BA4D}"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5FF0B-D96A-4233-8D05-998EE467E66A}" type="slidenum">
              <a:rPr lang="en-IN" smtClean="0"/>
              <a:t>‹#›</a:t>
            </a:fld>
            <a:endParaRPr lang="en-IN"/>
          </a:p>
        </p:txBody>
      </p:sp>
    </p:spTree>
    <p:extLst>
      <p:ext uri="{BB962C8B-B14F-4D97-AF65-F5344CB8AC3E}">
        <p14:creationId xmlns:p14="http://schemas.microsoft.com/office/powerpoint/2010/main" val="131210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60F30FC2-A9B3-46DD-A092-A194050489AF}" type="slidenum">
              <a:rPr lang="en-US" altLang="en-US" smtClean="0">
                <a:solidFill>
                  <a:schemeClr val="tx1"/>
                </a:solidFill>
              </a:rPr>
              <a:pPr/>
              <a:t>2</a:t>
            </a:fld>
            <a:endParaRPr lang="en-US" altLang="en-US" smtClean="0">
              <a:solidFill>
                <a:schemeClr val="tx1"/>
              </a:solidFill>
            </a:endParaRPr>
          </a:p>
        </p:txBody>
      </p:sp>
      <p:sp>
        <p:nvSpPr>
          <p:cNvPr id="14339" name="Rectangle 2"/>
          <p:cNvSpPr>
            <a:spLocks noGrp="1" noRot="1" noChangeAspect="1" noChangeArrowheads="1" noTextEdit="1"/>
          </p:cNvSpPr>
          <p:nvPr>
            <p:ph type="sldImg"/>
          </p:nvPr>
        </p:nvSpPr>
        <p:spPr>
          <a:xfrm>
            <a:off x="28575" y="746125"/>
            <a:ext cx="6615113" cy="3721100"/>
          </a:xfrm>
          <a:ln/>
        </p:spPr>
      </p:sp>
      <p:sp>
        <p:nvSpPr>
          <p:cNvPr id="1434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87907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C0CEB766-F1D0-46D1-ACD5-864ADC906D10}" type="slidenum">
              <a:rPr lang="en-US" altLang="en-US" smtClean="0">
                <a:solidFill>
                  <a:schemeClr val="tx1"/>
                </a:solidFill>
              </a:rPr>
              <a:pPr/>
              <a:t>11</a:t>
            </a:fld>
            <a:endParaRPr lang="en-US" altLang="en-US" smtClean="0">
              <a:solidFill>
                <a:schemeClr val="tx1"/>
              </a:solidFill>
            </a:endParaRPr>
          </a:p>
        </p:txBody>
      </p:sp>
      <p:sp>
        <p:nvSpPr>
          <p:cNvPr id="40963" name="Rectangle 2"/>
          <p:cNvSpPr>
            <a:spLocks noGrp="1" noRot="1" noChangeAspect="1" noChangeArrowheads="1" noTextEdit="1"/>
          </p:cNvSpPr>
          <p:nvPr>
            <p:ph type="sldImg"/>
          </p:nvPr>
        </p:nvSpPr>
        <p:spPr>
          <a:xfrm>
            <a:off x="-177800" y="765175"/>
            <a:ext cx="6823075" cy="3838575"/>
          </a:xfrm>
          <a:ln/>
        </p:spPr>
      </p:sp>
      <p:sp>
        <p:nvSpPr>
          <p:cNvPr id="40964" name="Rectangle 3"/>
          <p:cNvSpPr>
            <a:spLocks noGrp="1" noChangeArrowheads="1"/>
          </p:cNvSpPr>
          <p:nvPr>
            <p:ph type="body" idx="1"/>
          </p:nvPr>
        </p:nvSpPr>
        <p:spPr>
          <a:xfrm>
            <a:off x="906463" y="4738688"/>
            <a:ext cx="4741862" cy="4086225"/>
          </a:xfrm>
          <a:noFill/>
        </p:spPr>
        <p:txBody>
          <a:bodyPr/>
          <a:lstStyle/>
          <a:p>
            <a:pPr eaLnBrk="1" hangingPunct="1"/>
            <a:r>
              <a:rPr lang="en-US" altLang="en-US" smtClean="0"/>
              <a:t>The second management area that we will discuss is managing Service Relationships, which includes:</a:t>
            </a:r>
          </a:p>
          <a:p>
            <a:pPr eaLnBrk="1" hangingPunct="1">
              <a:buFontTx/>
              <a:buChar char="•"/>
            </a:pPr>
            <a:r>
              <a:rPr lang="en-US" altLang="en-US" smtClean="0">
                <a:solidFill>
                  <a:schemeClr val="bg1"/>
                </a:solidFill>
              </a:rPr>
              <a:t>Understanding how services relate to each other and to the IT infrastructure and business process layers</a:t>
            </a:r>
          </a:p>
          <a:p>
            <a:pPr eaLnBrk="1" hangingPunct="1">
              <a:buFontTx/>
              <a:buChar char="•"/>
            </a:pPr>
            <a:r>
              <a:rPr lang="en-US" altLang="en-US" smtClean="0">
                <a:solidFill>
                  <a:schemeClr val="bg1"/>
                </a:solidFill>
              </a:rPr>
              <a:t>Controlling the message flow in the service environment through management mediations like log, filter, and route</a:t>
            </a:r>
          </a:p>
          <a:p>
            <a:pPr eaLnBrk="1" hangingPunct="1">
              <a:buFontTx/>
              <a:buChar char="•"/>
            </a:pPr>
            <a:r>
              <a:rPr lang="en-US" altLang="en-US" smtClean="0">
                <a:solidFill>
                  <a:schemeClr val="bg1"/>
                </a:solidFill>
              </a:rPr>
              <a:t>Centralizing services management policy</a:t>
            </a:r>
          </a:p>
          <a:p>
            <a:pPr eaLnBrk="1" hangingPunct="1">
              <a:buFontTx/>
              <a:buChar char="•"/>
            </a:pPr>
            <a:r>
              <a:rPr lang="en-US" altLang="en-US" smtClean="0">
                <a:solidFill>
                  <a:schemeClr val="bg1"/>
                </a:solidFill>
              </a:rPr>
              <a:t>Setting business-related IT goals</a:t>
            </a:r>
            <a:endParaRPr lang="en-US" altLang="en-US" smtClean="0"/>
          </a:p>
          <a:p>
            <a:pPr eaLnBrk="1" hangingPunct="1"/>
            <a:endParaRPr lang="en-US" altLang="en-US" smtClean="0"/>
          </a:p>
        </p:txBody>
      </p:sp>
    </p:spTree>
    <p:extLst>
      <p:ext uri="{BB962C8B-B14F-4D97-AF65-F5344CB8AC3E}">
        <p14:creationId xmlns:p14="http://schemas.microsoft.com/office/powerpoint/2010/main" val="255769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D393EAC0-2C56-419D-B476-51E241EB6C66}" type="slidenum">
              <a:rPr lang="en-US" altLang="en-US" smtClean="0">
                <a:solidFill>
                  <a:schemeClr val="tx1"/>
                </a:solidFill>
              </a:rPr>
              <a:pPr/>
              <a:t>12</a:t>
            </a:fld>
            <a:endParaRPr lang="en-US" altLang="en-US" smtClean="0">
              <a:solidFill>
                <a:schemeClr val="tx1"/>
              </a:solidFill>
            </a:endParaRPr>
          </a:p>
        </p:txBody>
      </p:sp>
      <p:sp>
        <p:nvSpPr>
          <p:cNvPr id="43011" name="Rectangle 2"/>
          <p:cNvSpPr>
            <a:spLocks noGrp="1" noRot="1" noChangeAspect="1" noChangeArrowheads="1" noTextEdit="1"/>
          </p:cNvSpPr>
          <p:nvPr>
            <p:ph type="sldImg"/>
          </p:nvPr>
        </p:nvSpPr>
        <p:spPr>
          <a:xfrm>
            <a:off x="26988" y="744538"/>
            <a:ext cx="6619875" cy="3724275"/>
          </a:xfrm>
          <a:ln/>
        </p:spPr>
      </p:sp>
      <p:sp>
        <p:nvSpPr>
          <p:cNvPr id="430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0517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9551D9D6-E20A-411B-8C97-41F8AFF88A2C}" type="slidenum">
              <a:rPr lang="en-US" altLang="en-US" smtClean="0">
                <a:solidFill>
                  <a:schemeClr val="tx1"/>
                </a:solidFill>
              </a:rPr>
              <a:pPr/>
              <a:t>13</a:t>
            </a:fld>
            <a:endParaRPr lang="en-US" altLang="en-US" smtClean="0">
              <a:solidFill>
                <a:schemeClr val="tx1"/>
              </a:solidFill>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526039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96BB3BC1-409F-459F-87BB-AE21EA425EAD}" type="slidenum">
              <a:rPr lang="en-US" altLang="en-US" smtClean="0">
                <a:solidFill>
                  <a:schemeClr val="tx1"/>
                </a:solidFill>
              </a:rPr>
              <a:pPr/>
              <a:t>14</a:t>
            </a:fld>
            <a:endParaRPr lang="en-US" altLang="en-US" smtClean="0">
              <a:solidFill>
                <a:schemeClr val="tx1"/>
              </a:solidFill>
            </a:endParaRPr>
          </a:p>
        </p:txBody>
      </p:sp>
      <p:sp>
        <p:nvSpPr>
          <p:cNvPr id="47107" name="Rectangle 2"/>
          <p:cNvSpPr>
            <a:spLocks noGrp="1" noRot="1" noChangeAspect="1" noChangeArrowheads="1" noTextEdit="1"/>
          </p:cNvSpPr>
          <p:nvPr>
            <p:ph type="sldImg"/>
          </p:nvPr>
        </p:nvSpPr>
        <p:spPr>
          <a:xfrm>
            <a:off x="30163" y="746125"/>
            <a:ext cx="6610350" cy="3719513"/>
          </a:xfrm>
          <a:ln/>
        </p:spPr>
      </p:sp>
      <p:sp>
        <p:nvSpPr>
          <p:cNvPr id="47108" name="Rectangle 3"/>
          <p:cNvSpPr>
            <a:spLocks noGrp="1" noChangeArrowheads="1"/>
          </p:cNvSpPr>
          <p:nvPr>
            <p:ph type="body" idx="1"/>
          </p:nvPr>
        </p:nvSpPr>
        <p:spPr>
          <a:xfrm>
            <a:off x="266700" y="4657725"/>
            <a:ext cx="6135688" cy="4468813"/>
          </a:xfrm>
          <a:noFill/>
        </p:spPr>
        <p:txBody>
          <a:bodyPr/>
          <a:lstStyle/>
          <a:p>
            <a:pPr eaLnBrk="1" hangingPunct="1"/>
            <a:endParaRPr lang="en-GB" altLang="en-US" smtClean="0"/>
          </a:p>
        </p:txBody>
      </p:sp>
    </p:spTree>
    <p:extLst>
      <p:ext uri="{BB962C8B-B14F-4D97-AF65-F5344CB8AC3E}">
        <p14:creationId xmlns:p14="http://schemas.microsoft.com/office/powerpoint/2010/main" val="304296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4E8881A4-0A1D-4FF4-83D7-1CD712CB83C8}" type="slidenum">
              <a:rPr lang="en-US" altLang="en-US" smtClean="0">
                <a:solidFill>
                  <a:schemeClr val="tx1"/>
                </a:solidFill>
              </a:rPr>
              <a:pPr/>
              <a:t>3</a:t>
            </a:fld>
            <a:endParaRPr lang="en-US" altLang="en-US" smtClean="0">
              <a:solidFill>
                <a:schemeClr val="tx1"/>
              </a:solidFill>
            </a:endParaRPr>
          </a:p>
        </p:txBody>
      </p:sp>
      <p:sp>
        <p:nvSpPr>
          <p:cNvPr id="16387" name="Rectangle 2"/>
          <p:cNvSpPr>
            <a:spLocks noGrp="1" noRot="1" noChangeAspect="1" noChangeArrowheads="1" noTextEdit="1"/>
          </p:cNvSpPr>
          <p:nvPr>
            <p:ph type="sldImg"/>
          </p:nvPr>
        </p:nvSpPr>
        <p:spPr>
          <a:xfrm>
            <a:off x="28575" y="744538"/>
            <a:ext cx="6616700" cy="3722687"/>
          </a:xfrm>
          <a:ln/>
        </p:spPr>
      </p:sp>
      <p:sp>
        <p:nvSpPr>
          <p:cNvPr id="16388" name="Rectangle 3"/>
          <p:cNvSpPr>
            <a:spLocks noGrp="1" noChangeArrowheads="1"/>
          </p:cNvSpPr>
          <p:nvPr>
            <p:ph type="body" idx="1"/>
          </p:nvPr>
        </p:nvSpPr>
        <p:spPr>
          <a:xfrm>
            <a:off x="668338" y="4718050"/>
            <a:ext cx="5332412" cy="4465638"/>
          </a:xfrm>
          <a:noFill/>
        </p:spPr>
        <p:txBody>
          <a:bodyPr/>
          <a:lstStyle/>
          <a:p>
            <a:pPr eaLnBrk="1" hangingPunct="1">
              <a:spcBef>
                <a:spcPct val="20000"/>
              </a:spcBef>
              <a:spcAft>
                <a:spcPct val="20000"/>
              </a:spcAft>
              <a:buFontTx/>
              <a:buChar char="•"/>
            </a:pPr>
            <a:r>
              <a:rPr lang="en-US" altLang="en-US" sz="1000" dirty="0" smtClean="0"/>
              <a:t>The evolution in IT management has led to resource-oriented silos such as database experts and tools, and network experts and tools. </a:t>
            </a:r>
          </a:p>
          <a:p>
            <a:pPr eaLnBrk="1" hangingPunct="1">
              <a:spcBef>
                <a:spcPct val="20000"/>
              </a:spcBef>
              <a:spcAft>
                <a:spcPct val="20000"/>
              </a:spcAft>
              <a:buFontTx/>
              <a:buChar char="•"/>
            </a:pPr>
            <a:r>
              <a:rPr lang="en-US" altLang="en-US" sz="1000" dirty="0" smtClean="0"/>
              <a:t>This leads to inconsistencies and duplication of processes … and results in increased labor costs.</a:t>
            </a:r>
          </a:p>
          <a:p>
            <a:pPr eaLnBrk="1" hangingPunct="1">
              <a:spcBef>
                <a:spcPct val="20000"/>
              </a:spcBef>
              <a:spcAft>
                <a:spcPct val="20000"/>
              </a:spcAft>
              <a:buFontTx/>
              <a:buChar char="•"/>
            </a:pPr>
            <a:r>
              <a:rPr lang="en-US" altLang="en-US" sz="1000" dirty="0" smtClean="0"/>
              <a:t>Customers need to build on top of the resource management assets to develop horizontal repeatable process-oriented solutions that can achieve higher levels of efficiencies in their organizations.</a:t>
            </a:r>
          </a:p>
          <a:p>
            <a:pPr eaLnBrk="1" hangingPunct="1">
              <a:spcBef>
                <a:spcPct val="20000"/>
              </a:spcBef>
              <a:spcAft>
                <a:spcPct val="20000"/>
              </a:spcAft>
              <a:buFontTx/>
              <a:buChar char="•"/>
            </a:pPr>
            <a:r>
              <a:rPr lang="en-US" altLang="en-US" sz="1000" dirty="0" smtClean="0"/>
              <a:t>This DOES NOT MEAN reducing headcount. It means doing more with the same.</a:t>
            </a:r>
          </a:p>
          <a:p>
            <a:pPr eaLnBrk="1" hangingPunct="1">
              <a:spcBef>
                <a:spcPct val="20000"/>
              </a:spcBef>
              <a:spcAft>
                <a:spcPct val="20000"/>
              </a:spcAft>
              <a:buFontTx/>
              <a:buChar char="•"/>
            </a:pPr>
            <a:r>
              <a:rPr lang="en-US" altLang="en-US" sz="1000" dirty="0" smtClean="0"/>
              <a:t>Today, technical silos of expertise are not effective in managing a composite application infrastructure.</a:t>
            </a:r>
          </a:p>
          <a:p>
            <a:pPr eaLnBrk="1" hangingPunct="1">
              <a:spcBef>
                <a:spcPct val="20000"/>
              </a:spcBef>
              <a:spcAft>
                <a:spcPct val="20000"/>
              </a:spcAft>
              <a:buFontTx/>
              <a:buChar char="•"/>
            </a:pPr>
            <a:r>
              <a:rPr lang="en-US" altLang="en-US" sz="1000" dirty="0" smtClean="0"/>
              <a:t>Application visualization is provided by front-end Web servers, new business logic is being deployed on a new infrastructure of applications servers and these have been integrated with legacy systems and applications.  The composite application infrastructure is going to get more complex with the implementation of service oriented architectures. </a:t>
            </a:r>
          </a:p>
          <a:p>
            <a:pPr eaLnBrk="1" hangingPunct="1">
              <a:spcBef>
                <a:spcPct val="20000"/>
              </a:spcBef>
              <a:spcAft>
                <a:spcPct val="20000"/>
              </a:spcAft>
              <a:buFontTx/>
              <a:buChar char="•"/>
            </a:pPr>
            <a:r>
              <a:rPr lang="en-US" altLang="en-US" sz="1000" dirty="0" smtClean="0"/>
              <a:t>Today most application interruptions or performance problems are reported to IT by end users of the business service.  The challenge remains the same to  provide the right information, to the right people at the right time so they can take an action but how that information is moved across the silos of technical expertise within IT is going to change.</a:t>
            </a:r>
          </a:p>
          <a:p>
            <a:pPr eaLnBrk="1" hangingPunct="1">
              <a:spcBef>
                <a:spcPct val="20000"/>
              </a:spcBef>
              <a:spcAft>
                <a:spcPct val="20000"/>
              </a:spcAft>
              <a:buFontTx/>
              <a:buChar char="•"/>
            </a:pPr>
            <a:r>
              <a:rPr lang="en-US" altLang="en-US" sz="1000" dirty="0" smtClean="0"/>
              <a:t> What is needed today is a platform that will integrate the core process by which IT operates.  These integrated processes will serve as the new platform for IT Service Management, reducing the labor cost associated with managing IT Services and increasing the effectiveness of IT operations. </a:t>
            </a:r>
          </a:p>
          <a:p>
            <a:pPr eaLnBrk="1" hangingPunct="1">
              <a:spcBef>
                <a:spcPct val="20000"/>
              </a:spcBef>
              <a:spcAft>
                <a:spcPct val="20000"/>
              </a:spcAft>
              <a:buFontTx/>
              <a:buChar char="•"/>
            </a:pPr>
            <a:r>
              <a:rPr lang="en-US" altLang="en-US" sz="1000" dirty="0" smtClean="0"/>
              <a:t> The potential benefits are huge. Approximately $600B is spent on IT "In House Labor" and more than 80% is allocated just to keep IT up and running.  Just imagine the amount of savings if IT can only gain 10% productivity in the execution of their internal processes. </a:t>
            </a:r>
          </a:p>
        </p:txBody>
      </p:sp>
    </p:spTree>
    <p:extLst>
      <p:ext uri="{BB962C8B-B14F-4D97-AF65-F5344CB8AC3E}">
        <p14:creationId xmlns:p14="http://schemas.microsoft.com/office/powerpoint/2010/main" val="330496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8914D68F-F8F5-4FBC-A2EC-6971040FA2D9}" type="slidenum">
              <a:rPr lang="en-US" altLang="en-US" smtClean="0">
                <a:solidFill>
                  <a:schemeClr val="tx1"/>
                </a:solidFill>
              </a:rPr>
              <a:pPr/>
              <a:t>4</a:t>
            </a:fld>
            <a:endParaRPr lang="en-US" altLang="en-US" smtClean="0">
              <a:solidFill>
                <a:schemeClr val="tx1"/>
              </a:solidFill>
            </a:endParaRPr>
          </a:p>
        </p:txBody>
      </p:sp>
      <p:sp>
        <p:nvSpPr>
          <p:cNvPr id="26627" name="Rectangle 2"/>
          <p:cNvSpPr>
            <a:spLocks noGrp="1" noRot="1" noChangeAspect="1" noChangeArrowheads="1" noTextEdit="1"/>
          </p:cNvSpPr>
          <p:nvPr>
            <p:ph type="sldImg"/>
          </p:nvPr>
        </p:nvSpPr>
        <p:spPr>
          <a:xfrm>
            <a:off x="-177800" y="765175"/>
            <a:ext cx="6823075" cy="3838575"/>
          </a:xfrm>
          <a:ln/>
        </p:spPr>
      </p:sp>
      <p:sp>
        <p:nvSpPr>
          <p:cNvPr id="26628" name="Rectangle 3"/>
          <p:cNvSpPr>
            <a:spLocks noGrp="1" noChangeArrowheads="1"/>
          </p:cNvSpPr>
          <p:nvPr>
            <p:ph type="body" idx="1"/>
          </p:nvPr>
        </p:nvSpPr>
        <p:spPr>
          <a:xfrm>
            <a:off x="906463" y="4738688"/>
            <a:ext cx="4741862" cy="4086225"/>
          </a:xfrm>
          <a:noFill/>
        </p:spPr>
        <p:txBody>
          <a:bodyPr/>
          <a:lstStyle/>
          <a:p>
            <a:pPr eaLnBrk="1" hangingPunct="1"/>
            <a:r>
              <a:rPr lang="en-US" altLang="en-US" dirty="0" smtClean="0"/>
              <a:t>The second management area that we will discuss is managing Service Relationships, which includes:</a:t>
            </a:r>
          </a:p>
          <a:p>
            <a:pPr eaLnBrk="1" hangingPunct="1">
              <a:buFontTx/>
              <a:buChar char="•"/>
            </a:pPr>
            <a:r>
              <a:rPr lang="en-US" altLang="en-US" dirty="0" smtClean="0">
                <a:solidFill>
                  <a:schemeClr val="bg1"/>
                </a:solidFill>
              </a:rPr>
              <a:t>Understanding how services relate to each other and to the IT infrastructure and business process layers</a:t>
            </a:r>
          </a:p>
          <a:p>
            <a:pPr eaLnBrk="1" hangingPunct="1">
              <a:buFontTx/>
              <a:buChar char="•"/>
            </a:pPr>
            <a:r>
              <a:rPr lang="en-US" altLang="en-US" dirty="0" smtClean="0">
                <a:solidFill>
                  <a:schemeClr val="bg1"/>
                </a:solidFill>
              </a:rPr>
              <a:t>Controlling the message flow in the service environment through management mediations like log, filter, and route</a:t>
            </a:r>
          </a:p>
          <a:p>
            <a:pPr eaLnBrk="1" hangingPunct="1">
              <a:buFontTx/>
              <a:buChar char="•"/>
            </a:pPr>
            <a:r>
              <a:rPr lang="en-US" altLang="en-US" dirty="0" smtClean="0">
                <a:solidFill>
                  <a:schemeClr val="bg1"/>
                </a:solidFill>
              </a:rPr>
              <a:t>Centralizing services management policy</a:t>
            </a:r>
          </a:p>
          <a:p>
            <a:pPr eaLnBrk="1" hangingPunct="1">
              <a:buFontTx/>
              <a:buChar char="•"/>
            </a:pPr>
            <a:r>
              <a:rPr lang="en-US" altLang="en-US" dirty="0" smtClean="0">
                <a:solidFill>
                  <a:schemeClr val="bg1"/>
                </a:solidFill>
              </a:rPr>
              <a:t>Setting business-related IT goals</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57680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F1E68A61-2180-46B3-8CF0-B3D17411E9E5}" type="slidenum">
              <a:rPr lang="en-US" altLang="en-US" smtClean="0">
                <a:solidFill>
                  <a:schemeClr val="tx1"/>
                </a:solidFill>
              </a:rPr>
              <a:pPr/>
              <a:t>5</a:t>
            </a:fld>
            <a:endParaRPr lang="en-US" altLang="en-US" smtClean="0">
              <a:solidFill>
                <a:schemeClr val="tx1"/>
              </a:solidFill>
            </a:endParaRPr>
          </a:p>
        </p:txBody>
      </p:sp>
      <p:sp>
        <p:nvSpPr>
          <p:cNvPr id="28675" name="Rectangle 2"/>
          <p:cNvSpPr>
            <a:spLocks noGrp="1" noRot="1" noChangeAspect="1" noChangeArrowheads="1" noTextEdit="1"/>
          </p:cNvSpPr>
          <p:nvPr>
            <p:ph type="sldImg"/>
          </p:nvPr>
        </p:nvSpPr>
        <p:spPr>
          <a:xfrm>
            <a:off x="-177800" y="765175"/>
            <a:ext cx="6823075" cy="3838575"/>
          </a:xfrm>
          <a:ln/>
        </p:spPr>
      </p:sp>
      <p:sp>
        <p:nvSpPr>
          <p:cNvPr id="28676" name="Rectangle 3"/>
          <p:cNvSpPr>
            <a:spLocks noGrp="1" noChangeArrowheads="1"/>
          </p:cNvSpPr>
          <p:nvPr>
            <p:ph type="body" idx="1"/>
          </p:nvPr>
        </p:nvSpPr>
        <p:spPr>
          <a:xfrm>
            <a:off x="906463" y="4738688"/>
            <a:ext cx="4741862" cy="4086225"/>
          </a:xfrm>
          <a:noFill/>
        </p:spPr>
        <p:txBody>
          <a:bodyPr/>
          <a:lstStyle/>
          <a:p>
            <a:pPr eaLnBrk="1" hangingPunct="1"/>
            <a:r>
              <a:rPr lang="en-US" altLang="en-US" smtClean="0"/>
              <a:t>The second management area that we will discuss is managing Service Relationships, which includes:</a:t>
            </a:r>
          </a:p>
          <a:p>
            <a:pPr eaLnBrk="1" hangingPunct="1">
              <a:buFontTx/>
              <a:buChar char="•"/>
            </a:pPr>
            <a:r>
              <a:rPr lang="en-US" altLang="en-US" smtClean="0">
                <a:solidFill>
                  <a:schemeClr val="bg1"/>
                </a:solidFill>
              </a:rPr>
              <a:t>Understanding how services relate to each other and to the IT infrastructure and business process layers</a:t>
            </a:r>
          </a:p>
          <a:p>
            <a:pPr eaLnBrk="1" hangingPunct="1">
              <a:buFontTx/>
              <a:buChar char="•"/>
            </a:pPr>
            <a:r>
              <a:rPr lang="en-US" altLang="en-US" smtClean="0">
                <a:solidFill>
                  <a:schemeClr val="bg1"/>
                </a:solidFill>
              </a:rPr>
              <a:t>Controlling the message flow in the service environment through management mediations like log, filter, and route</a:t>
            </a:r>
          </a:p>
          <a:p>
            <a:pPr eaLnBrk="1" hangingPunct="1">
              <a:buFontTx/>
              <a:buChar char="•"/>
            </a:pPr>
            <a:r>
              <a:rPr lang="en-US" altLang="en-US" smtClean="0">
                <a:solidFill>
                  <a:schemeClr val="bg1"/>
                </a:solidFill>
              </a:rPr>
              <a:t>Centralizing services management policy</a:t>
            </a:r>
          </a:p>
          <a:p>
            <a:pPr eaLnBrk="1" hangingPunct="1">
              <a:buFontTx/>
              <a:buChar char="•"/>
            </a:pPr>
            <a:r>
              <a:rPr lang="en-US" altLang="en-US" smtClean="0">
                <a:solidFill>
                  <a:schemeClr val="bg1"/>
                </a:solidFill>
              </a:rPr>
              <a:t>Setting business-related IT goals</a:t>
            </a:r>
            <a:endParaRPr lang="en-US" altLang="en-US" smtClean="0"/>
          </a:p>
          <a:p>
            <a:pPr eaLnBrk="1" hangingPunct="1"/>
            <a:endParaRPr lang="en-US" altLang="en-US" smtClean="0"/>
          </a:p>
        </p:txBody>
      </p:sp>
    </p:spTree>
    <p:extLst>
      <p:ext uri="{BB962C8B-B14F-4D97-AF65-F5344CB8AC3E}">
        <p14:creationId xmlns:p14="http://schemas.microsoft.com/office/powerpoint/2010/main" val="2305612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789E985C-E4B4-484C-AB06-F461A903E64E}" type="slidenum">
              <a:rPr lang="en-US" altLang="en-US" smtClean="0">
                <a:solidFill>
                  <a:schemeClr val="tx1"/>
                </a:solidFill>
              </a:rPr>
              <a:pPr/>
              <a:t>6</a:t>
            </a:fld>
            <a:endParaRPr lang="en-US" altLang="en-US" smtClean="0">
              <a:solidFill>
                <a:schemeClr val="tx1"/>
              </a:solidFill>
            </a:endParaRPr>
          </a:p>
        </p:txBody>
      </p:sp>
      <p:sp>
        <p:nvSpPr>
          <p:cNvPr id="30723" name="Rectangle 2"/>
          <p:cNvSpPr>
            <a:spLocks noGrp="1" noRot="1" noChangeAspect="1" noChangeArrowheads="1" noTextEdit="1"/>
          </p:cNvSpPr>
          <p:nvPr>
            <p:ph type="sldImg"/>
          </p:nvPr>
        </p:nvSpPr>
        <p:spPr>
          <a:xfrm>
            <a:off x="25400" y="741363"/>
            <a:ext cx="6621463" cy="3725862"/>
          </a:xfrm>
          <a:ln/>
        </p:spPr>
      </p:sp>
      <p:sp>
        <p:nvSpPr>
          <p:cNvPr id="30724" name="Rectangle 3"/>
          <p:cNvSpPr>
            <a:spLocks noGrp="1" noChangeArrowheads="1"/>
          </p:cNvSpPr>
          <p:nvPr>
            <p:ph type="body" idx="1"/>
          </p:nvPr>
        </p:nvSpPr>
        <p:spPr>
          <a:xfrm>
            <a:off x="266700" y="4657725"/>
            <a:ext cx="6135688" cy="4470400"/>
          </a:xfrm>
          <a:noFill/>
        </p:spPr>
        <p:txBody>
          <a:bodyPr/>
          <a:lstStyle/>
          <a:p>
            <a:pPr eaLnBrk="1" hangingPunct="1"/>
            <a:r>
              <a:rPr lang="en-US" altLang="en-US" smtClean="0"/>
              <a:t>The ability to optimize business processes is a key aspect to overall SOA management.  Misalignment of business processes or a bottleneck in workflow can jeopardize goals crucial to the success of your business.  With greater visibility into your business processes and events, you can more easily identify—and resolve—potential problems before they pose a threat to your business goals.  </a:t>
            </a:r>
          </a:p>
          <a:p>
            <a:pPr eaLnBrk="1" hangingPunct="1"/>
            <a:endParaRPr lang="en-US" altLang="en-US" smtClean="0"/>
          </a:p>
          <a:p>
            <a:pPr eaLnBrk="1" hangingPunct="1"/>
            <a:r>
              <a:rPr lang="en-US" altLang="en-US" smtClean="0"/>
              <a:t>For example, you need the ability to report on business performance measured against your targets, track business process flow, monitor business process metrics, and analyze your business through aggregation and multi-dimensional reporting. </a:t>
            </a:r>
          </a:p>
          <a:p>
            <a:pPr eaLnBrk="1" hangingPunct="1"/>
            <a:endParaRPr lang="en-US" altLang="en-US" smtClean="0"/>
          </a:p>
          <a:p>
            <a:pPr lvl="4" eaLnBrk="1" hangingPunct="1"/>
            <a:r>
              <a:rPr lang="en-US" altLang="en-US" smtClean="0"/>
              <a:t>You’ll be able to monitor your processes from end to end to show an up-to-the-minute view of your enterprise performance. </a:t>
            </a:r>
          </a:p>
          <a:p>
            <a:pPr eaLnBrk="1" hangingPunct="1"/>
            <a:endParaRPr lang="en-US" altLang="en-US" smtClean="0"/>
          </a:p>
        </p:txBody>
      </p:sp>
    </p:spTree>
    <p:extLst>
      <p:ext uri="{BB962C8B-B14F-4D97-AF65-F5344CB8AC3E}">
        <p14:creationId xmlns:p14="http://schemas.microsoft.com/office/powerpoint/2010/main" val="261130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2A2102DA-637A-4256-AADE-D511DC877AC7}" type="slidenum">
              <a:rPr lang="en-US" altLang="en-US" smtClean="0">
                <a:solidFill>
                  <a:schemeClr val="tx1"/>
                </a:solidFill>
              </a:rPr>
              <a:pPr/>
              <a:t>7</a:t>
            </a:fld>
            <a:endParaRPr lang="en-US" altLang="en-US" smtClean="0">
              <a:solidFill>
                <a:schemeClr val="tx1"/>
              </a:solidFill>
            </a:endParaRPr>
          </a:p>
        </p:txBody>
      </p:sp>
      <p:sp>
        <p:nvSpPr>
          <p:cNvPr id="32771" name="Rectangle 2"/>
          <p:cNvSpPr>
            <a:spLocks noGrp="1" noRot="1" noChangeAspect="1" noChangeArrowheads="1" noTextEdit="1"/>
          </p:cNvSpPr>
          <p:nvPr>
            <p:ph type="sldImg"/>
          </p:nvPr>
        </p:nvSpPr>
        <p:spPr>
          <a:xfrm>
            <a:off x="-177800" y="765175"/>
            <a:ext cx="6823075" cy="3838575"/>
          </a:xfrm>
          <a:ln/>
        </p:spPr>
      </p:sp>
      <p:sp>
        <p:nvSpPr>
          <p:cNvPr id="32772" name="Rectangle 3"/>
          <p:cNvSpPr>
            <a:spLocks noGrp="1" noChangeArrowheads="1"/>
          </p:cNvSpPr>
          <p:nvPr>
            <p:ph type="body" idx="1"/>
          </p:nvPr>
        </p:nvSpPr>
        <p:spPr>
          <a:xfrm>
            <a:off x="906463" y="4738688"/>
            <a:ext cx="4741862" cy="4086225"/>
          </a:xfrm>
          <a:noFill/>
        </p:spPr>
        <p:txBody>
          <a:bodyPr/>
          <a:lstStyle/>
          <a:p>
            <a:pPr eaLnBrk="1" hangingPunct="1"/>
            <a:r>
              <a:rPr lang="en-US" altLang="en-US" smtClean="0"/>
              <a:t>The second management area that we will discuss is managing Service Relationships, which includes:</a:t>
            </a:r>
          </a:p>
          <a:p>
            <a:pPr eaLnBrk="1" hangingPunct="1">
              <a:buFontTx/>
              <a:buChar char="•"/>
            </a:pPr>
            <a:r>
              <a:rPr lang="en-US" altLang="en-US" smtClean="0">
                <a:solidFill>
                  <a:schemeClr val="bg1"/>
                </a:solidFill>
              </a:rPr>
              <a:t>Understanding how services relate to each other and to the IT infrastructure and business process layers</a:t>
            </a:r>
          </a:p>
          <a:p>
            <a:pPr eaLnBrk="1" hangingPunct="1">
              <a:buFontTx/>
              <a:buChar char="•"/>
            </a:pPr>
            <a:r>
              <a:rPr lang="en-US" altLang="en-US" smtClean="0">
                <a:solidFill>
                  <a:schemeClr val="bg1"/>
                </a:solidFill>
              </a:rPr>
              <a:t>Controlling the message flow in the service environment through management mediations like log, filter, and route</a:t>
            </a:r>
          </a:p>
          <a:p>
            <a:pPr eaLnBrk="1" hangingPunct="1">
              <a:buFontTx/>
              <a:buChar char="•"/>
            </a:pPr>
            <a:r>
              <a:rPr lang="en-US" altLang="en-US" smtClean="0">
                <a:solidFill>
                  <a:schemeClr val="bg1"/>
                </a:solidFill>
              </a:rPr>
              <a:t>Centralizing services management policy</a:t>
            </a:r>
          </a:p>
          <a:p>
            <a:pPr eaLnBrk="1" hangingPunct="1">
              <a:buFontTx/>
              <a:buChar char="•"/>
            </a:pPr>
            <a:r>
              <a:rPr lang="en-US" altLang="en-US" smtClean="0">
                <a:solidFill>
                  <a:schemeClr val="bg1"/>
                </a:solidFill>
              </a:rPr>
              <a:t>Setting business-related IT goals</a:t>
            </a:r>
            <a:endParaRPr lang="en-US" altLang="en-US" smtClean="0"/>
          </a:p>
          <a:p>
            <a:pPr eaLnBrk="1" hangingPunct="1"/>
            <a:endParaRPr lang="en-US" altLang="en-US" smtClean="0"/>
          </a:p>
        </p:txBody>
      </p:sp>
    </p:spTree>
    <p:extLst>
      <p:ext uri="{BB962C8B-B14F-4D97-AF65-F5344CB8AC3E}">
        <p14:creationId xmlns:p14="http://schemas.microsoft.com/office/powerpoint/2010/main" val="218193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6E99CFC5-5CE8-4DBE-9EE0-EBA7158F84B5}" type="slidenum">
              <a:rPr lang="en-US" altLang="en-US" smtClean="0">
                <a:solidFill>
                  <a:schemeClr val="tx1"/>
                </a:solidFill>
              </a:rPr>
              <a:pPr/>
              <a:t>8</a:t>
            </a:fld>
            <a:endParaRPr lang="en-US" altLang="en-US" smtClean="0">
              <a:solidFill>
                <a:schemeClr val="tx1"/>
              </a:solidFill>
            </a:endParaRPr>
          </a:p>
        </p:txBody>
      </p:sp>
      <p:sp>
        <p:nvSpPr>
          <p:cNvPr id="34819" name="Rectangle 2"/>
          <p:cNvSpPr>
            <a:spLocks noGrp="1" noRot="1" noChangeAspect="1" noChangeArrowheads="1" noTextEdit="1"/>
          </p:cNvSpPr>
          <p:nvPr>
            <p:ph type="sldImg"/>
          </p:nvPr>
        </p:nvSpPr>
        <p:spPr>
          <a:xfrm>
            <a:off x="26988" y="744538"/>
            <a:ext cx="6619875" cy="3724275"/>
          </a:xfrm>
          <a:ln/>
        </p:spPr>
      </p:sp>
      <p:sp>
        <p:nvSpPr>
          <p:cNvPr id="34820" name="Rectangle 3"/>
          <p:cNvSpPr>
            <a:spLocks noGrp="1" noChangeArrowheads="1"/>
          </p:cNvSpPr>
          <p:nvPr>
            <p:ph type="body" idx="1"/>
          </p:nvPr>
        </p:nvSpPr>
        <p:spPr>
          <a:noFill/>
        </p:spPr>
        <p:txBody>
          <a:bodyPr/>
          <a:lstStyle/>
          <a:p>
            <a:pPr eaLnBrk="1" hangingPunct="1"/>
            <a:r>
              <a:rPr lang="en-US" altLang="en-US" smtClean="0"/>
              <a:t>Typically in complex web application environment, it takes too long to identify and isolate performance bottlenecks.  You need the ability to quickly identify where and with which component the bottleneck or failure occurred via graphical topology for fast resolution and recovery.</a:t>
            </a:r>
          </a:p>
        </p:txBody>
      </p:sp>
    </p:spTree>
    <p:extLst>
      <p:ext uri="{BB962C8B-B14F-4D97-AF65-F5344CB8AC3E}">
        <p14:creationId xmlns:p14="http://schemas.microsoft.com/office/powerpoint/2010/main" val="309099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26FFAF64-E058-4EA8-9A1A-FD0CC61E1BDE}" type="slidenum">
              <a:rPr lang="en-US" altLang="en-US" smtClean="0">
                <a:solidFill>
                  <a:schemeClr val="tx1"/>
                </a:solidFill>
              </a:rPr>
              <a:pPr/>
              <a:t>9</a:t>
            </a:fld>
            <a:endParaRPr lang="en-US" altLang="en-US" smtClean="0">
              <a:solidFill>
                <a:schemeClr val="tx1"/>
              </a:solidFill>
            </a:endParaRPr>
          </a:p>
        </p:txBody>
      </p:sp>
      <p:sp>
        <p:nvSpPr>
          <p:cNvPr id="36867" name="Rectangle 2"/>
          <p:cNvSpPr>
            <a:spLocks noGrp="1" noRot="1" noChangeAspect="1" noChangeArrowheads="1" noTextEdit="1"/>
          </p:cNvSpPr>
          <p:nvPr>
            <p:ph type="sldImg"/>
          </p:nvPr>
        </p:nvSpPr>
        <p:spPr>
          <a:xfrm>
            <a:off x="-177800" y="765175"/>
            <a:ext cx="6823075" cy="3838575"/>
          </a:xfrm>
          <a:ln/>
        </p:spPr>
      </p:sp>
      <p:sp>
        <p:nvSpPr>
          <p:cNvPr id="36868" name="Rectangle 3"/>
          <p:cNvSpPr>
            <a:spLocks noGrp="1" noChangeArrowheads="1"/>
          </p:cNvSpPr>
          <p:nvPr>
            <p:ph type="body" idx="1"/>
          </p:nvPr>
        </p:nvSpPr>
        <p:spPr>
          <a:xfrm>
            <a:off x="906463" y="4738688"/>
            <a:ext cx="4741862" cy="4086225"/>
          </a:xfrm>
          <a:noFill/>
        </p:spPr>
        <p:txBody>
          <a:bodyPr/>
          <a:lstStyle/>
          <a:p>
            <a:pPr eaLnBrk="1" hangingPunct="1"/>
            <a:r>
              <a:rPr lang="en-US" altLang="en-US" smtClean="0"/>
              <a:t>The second management area that we will discuss is managing Service Relationships, which includes:</a:t>
            </a:r>
          </a:p>
          <a:p>
            <a:pPr eaLnBrk="1" hangingPunct="1">
              <a:buFontTx/>
              <a:buChar char="•"/>
            </a:pPr>
            <a:r>
              <a:rPr lang="en-US" altLang="en-US" smtClean="0">
                <a:solidFill>
                  <a:schemeClr val="bg1"/>
                </a:solidFill>
              </a:rPr>
              <a:t>Understanding how services relate to each other and to the IT infrastructure and business process layers</a:t>
            </a:r>
          </a:p>
          <a:p>
            <a:pPr eaLnBrk="1" hangingPunct="1">
              <a:buFontTx/>
              <a:buChar char="•"/>
            </a:pPr>
            <a:r>
              <a:rPr lang="en-US" altLang="en-US" smtClean="0">
                <a:solidFill>
                  <a:schemeClr val="bg1"/>
                </a:solidFill>
              </a:rPr>
              <a:t>Controlling the message flow in the service environment through management mediations like log, filter, and route</a:t>
            </a:r>
          </a:p>
          <a:p>
            <a:pPr eaLnBrk="1" hangingPunct="1">
              <a:buFontTx/>
              <a:buChar char="•"/>
            </a:pPr>
            <a:r>
              <a:rPr lang="en-US" altLang="en-US" smtClean="0">
                <a:solidFill>
                  <a:schemeClr val="bg1"/>
                </a:solidFill>
              </a:rPr>
              <a:t>Centralizing services management policy</a:t>
            </a:r>
          </a:p>
          <a:p>
            <a:pPr eaLnBrk="1" hangingPunct="1">
              <a:buFontTx/>
              <a:buChar char="•"/>
            </a:pPr>
            <a:r>
              <a:rPr lang="en-US" altLang="en-US" smtClean="0">
                <a:solidFill>
                  <a:schemeClr val="bg1"/>
                </a:solidFill>
              </a:rPr>
              <a:t>Setting business-related IT goals</a:t>
            </a:r>
            <a:endParaRPr lang="en-US" altLang="en-US" smtClean="0"/>
          </a:p>
          <a:p>
            <a:pPr eaLnBrk="1" hangingPunct="1"/>
            <a:endParaRPr lang="en-US" altLang="en-US" smtClean="0"/>
          </a:p>
        </p:txBody>
      </p:sp>
    </p:spTree>
    <p:extLst>
      <p:ext uri="{BB962C8B-B14F-4D97-AF65-F5344CB8AC3E}">
        <p14:creationId xmlns:p14="http://schemas.microsoft.com/office/powerpoint/2010/main" val="67399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42975">
              <a:defRPr>
                <a:solidFill>
                  <a:srgbClr val="FF0000"/>
                </a:solidFill>
                <a:latin typeface="Arial" panose="020B0604020202020204" pitchFamily="34" charset="0"/>
                <a:cs typeface="Arial" panose="020B0604020202020204" pitchFamily="34" charset="0"/>
              </a:defRPr>
            </a:lvl1pPr>
            <a:lvl2pPr marL="742950" indent="-285750" defTabSz="942975">
              <a:defRPr>
                <a:solidFill>
                  <a:srgbClr val="FF0000"/>
                </a:solidFill>
                <a:latin typeface="Arial" panose="020B0604020202020204" pitchFamily="34" charset="0"/>
                <a:cs typeface="Arial" panose="020B0604020202020204" pitchFamily="34" charset="0"/>
              </a:defRPr>
            </a:lvl2pPr>
            <a:lvl3pPr marL="1143000" indent="-228600" defTabSz="942975">
              <a:defRPr>
                <a:solidFill>
                  <a:srgbClr val="FF0000"/>
                </a:solidFill>
                <a:latin typeface="Arial" panose="020B0604020202020204" pitchFamily="34" charset="0"/>
                <a:cs typeface="Arial" panose="020B0604020202020204" pitchFamily="34" charset="0"/>
              </a:defRPr>
            </a:lvl3pPr>
            <a:lvl4pPr marL="1600200" indent="-228600" defTabSz="942975">
              <a:defRPr>
                <a:solidFill>
                  <a:srgbClr val="FF0000"/>
                </a:solidFill>
                <a:latin typeface="Arial" panose="020B0604020202020204" pitchFamily="34" charset="0"/>
                <a:cs typeface="Arial" panose="020B0604020202020204" pitchFamily="34" charset="0"/>
              </a:defRPr>
            </a:lvl4pPr>
            <a:lvl5pPr marL="2057400" indent="-228600" defTabSz="942975">
              <a:defRPr>
                <a:solidFill>
                  <a:srgbClr val="FF0000"/>
                </a:solidFill>
                <a:latin typeface="Arial" panose="020B0604020202020204" pitchFamily="34" charset="0"/>
                <a:cs typeface="Arial" panose="020B0604020202020204" pitchFamily="34" charset="0"/>
              </a:defRPr>
            </a:lvl5pPr>
            <a:lvl6pPr marL="25146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defTabSz="942975"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7B6C9554-8D4C-4EFB-B07F-0722A1D1E1DA}" type="slidenum">
              <a:rPr lang="en-US" altLang="en-US" smtClean="0">
                <a:solidFill>
                  <a:schemeClr val="tx1"/>
                </a:solidFill>
              </a:rPr>
              <a:pPr/>
              <a:t>10</a:t>
            </a:fld>
            <a:endParaRPr lang="en-US" altLang="en-US" smtClean="0">
              <a:solidFill>
                <a:schemeClr val="tx1"/>
              </a:solidFill>
            </a:endParaRPr>
          </a:p>
        </p:txBody>
      </p:sp>
      <p:sp>
        <p:nvSpPr>
          <p:cNvPr id="38915" name="Rectangle 2"/>
          <p:cNvSpPr>
            <a:spLocks noGrp="1" noRot="1" noChangeAspect="1" noChangeArrowheads="1" noTextEdit="1"/>
          </p:cNvSpPr>
          <p:nvPr>
            <p:ph type="sldImg"/>
          </p:nvPr>
        </p:nvSpPr>
        <p:spPr>
          <a:xfrm>
            <a:off x="26988" y="744538"/>
            <a:ext cx="6619875" cy="3724275"/>
          </a:xfrm>
          <a:ln/>
        </p:spPr>
      </p:sp>
      <p:sp>
        <p:nvSpPr>
          <p:cNvPr id="38916" name="Rectangle 3"/>
          <p:cNvSpPr>
            <a:spLocks noGrp="1" noChangeArrowheads="1"/>
          </p:cNvSpPr>
          <p:nvPr>
            <p:ph type="body" idx="1"/>
          </p:nvPr>
        </p:nvSpPr>
        <p:spPr>
          <a:noFill/>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27768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6AF06C-64D4-423E-AF2B-0ED7E1A5B2B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299601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AF06C-64D4-423E-AF2B-0ED7E1A5B2B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66335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AF06C-64D4-423E-AF2B-0ED7E1A5B2B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1592015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7" y="541338"/>
            <a:ext cx="11986683" cy="449262"/>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1776414"/>
            <a:ext cx="5082117" cy="39020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199718" y="1776414"/>
            <a:ext cx="5082116" cy="18748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199718" y="3803650"/>
            <a:ext cx="5082116" cy="1874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6"/>
          <p:cNvSpPr>
            <a:spLocks noGrp="1" noChangeArrowheads="1"/>
          </p:cNvSpPr>
          <p:nvPr>
            <p:ph type="sldNum" sz="quarter" idx="10"/>
          </p:nvPr>
        </p:nvSpPr>
        <p:spPr>
          <a:ln/>
        </p:spPr>
        <p:txBody>
          <a:bodyPr/>
          <a:lstStyle>
            <a:lvl1pPr>
              <a:defRPr/>
            </a:lvl1pPr>
          </a:lstStyle>
          <a:p>
            <a:pPr>
              <a:defRPr/>
            </a:pPr>
            <a:fld id="{B52BE32A-35DE-4B14-8B69-0B3A6FEB2A26}" type="slidenum">
              <a:rPr lang="en-US" altLang="en-US"/>
              <a:pPr>
                <a:defRPr/>
              </a:pPr>
              <a:t>‹#›</a:t>
            </a:fld>
            <a:endParaRPr lang="en-US" altLang="en-US"/>
          </a:p>
        </p:txBody>
      </p:sp>
    </p:spTree>
    <p:extLst>
      <p:ext uri="{BB962C8B-B14F-4D97-AF65-F5344CB8AC3E}">
        <p14:creationId xmlns:p14="http://schemas.microsoft.com/office/powerpoint/2010/main" val="11912090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6AF06C-64D4-423E-AF2B-0ED7E1A5B2B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129516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6AF06C-64D4-423E-AF2B-0ED7E1A5B2B3}"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69403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6AF06C-64D4-423E-AF2B-0ED7E1A5B2B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13225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6AF06C-64D4-423E-AF2B-0ED7E1A5B2B3}"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130035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6AF06C-64D4-423E-AF2B-0ED7E1A5B2B3}"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296500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AF06C-64D4-423E-AF2B-0ED7E1A5B2B3}"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140057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6AF06C-64D4-423E-AF2B-0ED7E1A5B2B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308770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6AF06C-64D4-423E-AF2B-0ED7E1A5B2B3}"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57F4D-2D35-4387-A59A-5AB8D2008D21}" type="slidenum">
              <a:rPr lang="en-IN" smtClean="0"/>
              <a:t>‹#›</a:t>
            </a:fld>
            <a:endParaRPr lang="en-IN"/>
          </a:p>
        </p:txBody>
      </p:sp>
    </p:spTree>
    <p:extLst>
      <p:ext uri="{BB962C8B-B14F-4D97-AF65-F5344CB8AC3E}">
        <p14:creationId xmlns:p14="http://schemas.microsoft.com/office/powerpoint/2010/main" val="394929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AF06C-64D4-423E-AF2B-0ED7E1A5B2B3}" type="datetimeFigureOut">
              <a:rPr lang="en-IN" smtClean="0"/>
              <a:t>28-03-2024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57F4D-2D35-4387-A59A-5AB8D2008D21}" type="slidenum">
              <a:rPr lang="en-IN" smtClean="0"/>
              <a:t>‹#›</a:t>
            </a:fld>
            <a:endParaRPr lang="en-IN"/>
          </a:p>
        </p:txBody>
      </p:sp>
    </p:spTree>
    <p:extLst>
      <p:ext uri="{BB962C8B-B14F-4D97-AF65-F5344CB8AC3E}">
        <p14:creationId xmlns:p14="http://schemas.microsoft.com/office/powerpoint/2010/main" val="192220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notesSlide" Target="../notesSlides/notesSlide9.xml"/><Relationship Id="rId7" Type="http://schemas.openxmlformats.org/officeDocument/2006/relationships/image" Target="../media/image15.png"/><Relationship Id="rId12" Type="http://schemas.openxmlformats.org/officeDocument/2006/relationships/image" Target="../media/image18.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hyperlink" Target="http://images.google.com/imgres?imgurl=www.mc3.edu/it/st_at_pc_smiling.JPG&amp;imgrefurl=http://www.mc3.edu/it/mainIT.htm&amp;h=150&amp;w=118&amp;sz=6&amp;tbnid=3Ivhz8sLs2UJ:&amp;tbnh=88&amp;tbnw=70&amp;prev=/images%3Fq%3Dsmiling%2Btechnology%2B%26start%3D60%26svnum%3D10%26hl%3Den%26lr%3D%26ie%3DUTF-8%26oe%3DUTF-8%26sa%3DN" TargetMode="External"/><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oleObject" Target="../embeddings/oleObject3.bin"/><Relationship Id="rId9" Type="http://schemas.openxmlformats.org/officeDocument/2006/relationships/image" Target="http://pro.corbis.com/images/digimarc/572/14597762/EV106-054.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9.png"/><Relationship Id="rId7"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images.google.com/imgres?imgurl=www.mc3.edu/it/st_at_pc_smiling.JPG&amp;imgrefurl=http://www.mc3.edu/it/mainIT.htm&amp;h=150&amp;w=118&amp;sz=6&amp;tbnid=3Ivhz8sLs2UJ:&amp;tbnh=88&amp;tbnw=70&amp;prev=/images%3Fq%3Dsmiling%2Btechnology%2B%26start%3D60%26svnum%3D10%26hl%3Den%26lr%3D%26ie%3DUTF-8%26oe%3DUTF-8%26sa%3DN" TargetMode="External"/><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http://pro.corbis.com/images/digimarc/572/14597762/EV106-054.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SOA Management</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56918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F2C10D4B-A30D-4222-BA51-F140E2863714}" type="slidenum">
              <a:rPr lang="en-US" altLang="en-US" smtClean="0">
                <a:solidFill>
                  <a:srgbClr val="FFFFFF"/>
                </a:solidFill>
              </a:rPr>
              <a:pPr/>
              <a:t>10</a:t>
            </a:fld>
            <a:endParaRPr lang="en-US" altLang="en-US" smtClean="0">
              <a:solidFill>
                <a:srgbClr val="FFFFFF"/>
              </a:solidFill>
            </a:endParaRPr>
          </a:p>
        </p:txBody>
      </p:sp>
      <p:sp>
        <p:nvSpPr>
          <p:cNvPr id="37891" name="Rectangle 2"/>
          <p:cNvSpPr>
            <a:spLocks noChangeArrowheads="1"/>
          </p:cNvSpPr>
          <p:nvPr/>
        </p:nvSpPr>
        <p:spPr bwMode="auto">
          <a:xfrm flipH="1">
            <a:off x="1797051" y="1444625"/>
            <a:ext cx="8658225" cy="4833938"/>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7892" name="Rectangle 3"/>
          <p:cNvSpPr>
            <a:spLocks noChangeArrowheads="1"/>
          </p:cNvSpPr>
          <p:nvPr/>
        </p:nvSpPr>
        <p:spPr bwMode="auto">
          <a:xfrm flipH="1">
            <a:off x="6072189" y="1381126"/>
            <a:ext cx="4567237" cy="4335463"/>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b="1"/>
          </a:p>
        </p:txBody>
      </p:sp>
      <p:sp>
        <p:nvSpPr>
          <p:cNvPr id="37893" name="Rectangle 4"/>
          <p:cNvSpPr>
            <a:spLocks noChangeArrowheads="1"/>
          </p:cNvSpPr>
          <p:nvPr/>
        </p:nvSpPr>
        <p:spPr bwMode="auto">
          <a:xfrm>
            <a:off x="2112964" y="1833564"/>
            <a:ext cx="3817937"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119063" indent="-119063">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398463" indent="-165100">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r>
              <a:rPr lang="en-US" altLang="en-US"/>
              <a:t>To ensure service levels conform to agreed upon specifications, you need:</a:t>
            </a:r>
            <a:endParaRPr lang="en-US" altLang="en-US" sz="1600"/>
          </a:p>
          <a:p>
            <a:pPr lvl="1" eaLnBrk="1" hangingPunct="1"/>
            <a:r>
              <a:rPr lang="en-US" altLang="en-US" sz="1600"/>
              <a:t>Views and analysis of Web service interactions for IT Operations to quickly identify source of errors, and take corrective action through situations, workflow and mediations</a:t>
            </a:r>
          </a:p>
          <a:p>
            <a:pPr lvl="1" eaLnBrk="1" hangingPunct="1"/>
            <a:r>
              <a:rPr lang="en-US" altLang="en-US" sz="1600"/>
              <a:t>Detailed views of operational SOAP/XML message content, flow patterns and topology for Web services experts and support teams</a:t>
            </a:r>
          </a:p>
          <a:p>
            <a:pPr lvl="1" eaLnBrk="1" hangingPunct="1"/>
            <a:r>
              <a:rPr lang="en-US" altLang="en-US" sz="1600"/>
              <a:t>Highly performing and flexible enforcement points</a:t>
            </a:r>
          </a:p>
        </p:txBody>
      </p:sp>
      <p:graphicFrame>
        <p:nvGraphicFramePr>
          <p:cNvPr id="37894" name="Object 5"/>
          <p:cNvGraphicFramePr>
            <a:graphicFrameLocks noChangeAspect="1"/>
          </p:cNvGraphicFramePr>
          <p:nvPr/>
        </p:nvGraphicFramePr>
        <p:xfrm>
          <a:off x="6183314" y="1560513"/>
          <a:ext cx="2962275" cy="2151062"/>
        </p:xfrm>
        <a:graphic>
          <a:graphicData uri="http://schemas.openxmlformats.org/presentationml/2006/ole">
            <mc:AlternateContent xmlns:mc="http://schemas.openxmlformats.org/markup-compatibility/2006">
              <mc:Choice xmlns:v="urn:schemas-microsoft-com:vml" Requires="v">
                <p:oleObj spid="_x0000_s2054" name="Bitmap Image" r:id="rId4" imgW="9752381" imgH="7085714" progId="Paint.Picture">
                  <p:embed/>
                </p:oleObj>
              </mc:Choice>
              <mc:Fallback>
                <p:oleObj name="Bitmap Image" r:id="rId4" imgW="9752381" imgH="7085714" progId="Paint.Picture">
                  <p:embed/>
                  <p:pic>
                    <p:nvPicPr>
                      <p:cNvPr id="3789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3314" y="1560513"/>
                        <a:ext cx="2962275" cy="21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6"/>
          <p:cNvGraphicFramePr>
            <a:graphicFrameLocks noChangeAspect="1"/>
          </p:cNvGraphicFramePr>
          <p:nvPr/>
        </p:nvGraphicFramePr>
        <p:xfrm>
          <a:off x="7693025" y="4071939"/>
          <a:ext cx="2698750" cy="1908175"/>
        </p:xfrm>
        <a:graphic>
          <a:graphicData uri="http://schemas.openxmlformats.org/presentationml/2006/ole">
            <mc:AlternateContent xmlns:mc="http://schemas.openxmlformats.org/markup-compatibility/2006">
              <mc:Choice xmlns:v="urn:schemas-microsoft-com:vml" Requires="v">
                <p:oleObj spid="_x0000_s2055" name="Bitmap Image" r:id="rId6" imgW="12801626" imgH="9052578" progId="Paint.Picture">
                  <p:embed/>
                </p:oleObj>
              </mc:Choice>
              <mc:Fallback>
                <p:oleObj name="Bitmap Image" r:id="rId6" imgW="12801626" imgH="9052578" progId="Paint.Picture">
                  <p:embed/>
                  <p:pic>
                    <p:nvPicPr>
                      <p:cNvPr id="3789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3025" y="4071939"/>
                        <a:ext cx="2698750" cy="1908175"/>
                      </a:xfrm>
                      <a:prstGeom prst="rect">
                        <a:avLst/>
                      </a:prstGeom>
                      <a:noFill/>
                      <a:ln>
                        <a:noFill/>
                      </a:ln>
                      <a:effectLst>
                        <a:outerShdw dist="35921" dir="2700000" algn="ctr" rotWithShape="0">
                          <a:schemeClr val="hlin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Lst>
                    </p:spPr>
                  </p:pic>
                </p:oleObj>
              </mc:Fallback>
            </mc:AlternateContent>
          </a:graphicData>
        </a:graphic>
      </p:graphicFrame>
      <p:pic>
        <p:nvPicPr>
          <p:cNvPr id="37896" name="MediaSRC" descr="http://pro.corbis.com/images/digimarc/572/14597762/EV106-054.jpg"/>
          <p:cNvPicPr>
            <a:picLocks noChangeAspect="1" noChangeArrowheads="1"/>
          </p:cNvPicPr>
          <p:nvPr/>
        </p:nvPicPr>
        <p:blipFill>
          <a:blip r:embed="rId8" r:link="rId9">
            <a:extLst>
              <a:ext uri="{28A0092B-C50C-407E-A947-70E740481C1C}">
                <a14:useLocalDpi xmlns:a14="http://schemas.microsoft.com/office/drawing/2010/main" val="0"/>
              </a:ext>
            </a:extLst>
          </a:blip>
          <a:srcRect l="2338"/>
          <a:stretch>
            <a:fillRect/>
          </a:stretch>
        </p:blipFill>
        <p:spPr bwMode="auto">
          <a:xfrm>
            <a:off x="9448800" y="1560513"/>
            <a:ext cx="914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sp>
        <p:nvSpPr>
          <p:cNvPr id="37897" name="AutoShape 8"/>
          <p:cNvSpPr>
            <a:spLocks noChangeArrowheads="1"/>
          </p:cNvSpPr>
          <p:nvPr/>
        </p:nvSpPr>
        <p:spPr bwMode="auto">
          <a:xfrm>
            <a:off x="9001125" y="1857376"/>
            <a:ext cx="533400" cy="314325"/>
          </a:xfrm>
          <a:prstGeom prst="leftArrow">
            <a:avLst>
              <a:gd name="adj1" fmla="val 50000"/>
              <a:gd name="adj2" fmla="val 42424"/>
            </a:avLst>
          </a:prstGeom>
          <a:gradFill rotWithShape="1">
            <a:gsLst>
              <a:gs pos="0">
                <a:srgbClr val="436D89"/>
              </a:gs>
              <a:gs pos="100000">
                <a:srgbClr val="1F323F">
                  <a:alpha val="0"/>
                </a:srgbClr>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7898" name="AutoShape 9"/>
          <p:cNvSpPr>
            <a:spLocks noChangeArrowheads="1"/>
          </p:cNvSpPr>
          <p:nvPr/>
        </p:nvSpPr>
        <p:spPr bwMode="auto">
          <a:xfrm rot="10800000">
            <a:off x="7053263" y="4397375"/>
            <a:ext cx="584200" cy="330200"/>
          </a:xfrm>
          <a:prstGeom prst="leftArrow">
            <a:avLst>
              <a:gd name="adj1" fmla="val 50000"/>
              <a:gd name="adj2" fmla="val 44231"/>
            </a:avLst>
          </a:prstGeom>
          <a:gradFill rotWithShape="1">
            <a:gsLst>
              <a:gs pos="0">
                <a:srgbClr val="436D89"/>
              </a:gs>
              <a:gs pos="100000">
                <a:srgbClr val="1F323F">
                  <a:alpha val="0"/>
                </a:srgbClr>
              </a:gs>
            </a:gsLst>
            <a:lin ang="0" scaled="1"/>
          </a:gra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7899" name="Text Box 10"/>
          <p:cNvSpPr txBox="1">
            <a:spLocks noChangeArrowheads="1"/>
          </p:cNvSpPr>
          <p:nvPr/>
        </p:nvSpPr>
        <p:spPr bwMode="auto">
          <a:xfrm>
            <a:off x="9372600" y="2246314"/>
            <a:ext cx="1143000"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1">
                <a:solidFill>
                  <a:srgbClr val="000000"/>
                </a:solidFill>
              </a:rPr>
              <a:t>IT Operations</a:t>
            </a:r>
          </a:p>
        </p:txBody>
      </p:sp>
      <p:sp>
        <p:nvSpPr>
          <p:cNvPr id="37900" name="Rectangle 11"/>
          <p:cNvSpPr>
            <a:spLocks noChangeArrowheads="1"/>
          </p:cNvSpPr>
          <p:nvPr/>
        </p:nvSpPr>
        <p:spPr bwMode="auto">
          <a:xfrm>
            <a:off x="9129714" y="2455863"/>
            <a:ext cx="1538287"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50000"/>
              </a:spcBef>
            </a:pPr>
            <a:r>
              <a:rPr lang="en-US" altLang="en-US" sz="1200" b="1" i="1">
                <a:solidFill>
                  <a:srgbClr val="006699"/>
                </a:solidFill>
              </a:rPr>
              <a:t>“Don’t give me another console”</a:t>
            </a:r>
          </a:p>
        </p:txBody>
      </p:sp>
      <p:pic>
        <p:nvPicPr>
          <p:cNvPr id="37901" name="Picture 12" descr="dra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283450" y="3241675"/>
            <a:ext cx="18351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Rectangle 13"/>
          <p:cNvSpPr>
            <a:spLocks noGrp="1" noChangeArrowheads="1"/>
          </p:cNvSpPr>
          <p:nvPr>
            <p:ph type="title"/>
          </p:nvPr>
        </p:nvSpPr>
        <p:spPr>
          <a:xfrm>
            <a:off x="1677988" y="541339"/>
            <a:ext cx="8990012" cy="750887"/>
          </a:xfrm>
        </p:spPr>
        <p:txBody>
          <a:bodyPr>
            <a:normAutofit fontScale="90000"/>
          </a:bodyPr>
          <a:lstStyle/>
          <a:p>
            <a:pPr eaLnBrk="1" hangingPunct="1"/>
            <a:r>
              <a:rPr lang="en-US" altLang="en-US" smtClean="0"/>
              <a:t>Services Management</a:t>
            </a:r>
            <a:br>
              <a:rPr lang="en-US" altLang="en-US" smtClean="0"/>
            </a:br>
            <a:r>
              <a:rPr lang="en-US" altLang="en-US" sz="2200" i="1">
                <a:solidFill>
                  <a:schemeClr val="bg2"/>
                </a:solidFill>
              </a:rPr>
              <a:t>Lifecycle Support for Web Services</a:t>
            </a:r>
            <a:endParaRPr lang="en-US" altLang="en-US" smtClean="0">
              <a:solidFill>
                <a:schemeClr val="bg2"/>
              </a:solidFill>
            </a:endParaRPr>
          </a:p>
        </p:txBody>
      </p:sp>
      <p:pic>
        <p:nvPicPr>
          <p:cNvPr id="37903" name="Picture 14" descr="st_at_pc_smilin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3525" y="4227513"/>
            <a:ext cx="546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sp>
        <p:nvSpPr>
          <p:cNvPr id="37904" name="Text Box 15"/>
          <p:cNvSpPr txBox="1">
            <a:spLocks noChangeArrowheads="1"/>
          </p:cNvSpPr>
          <p:nvPr/>
        </p:nvSpPr>
        <p:spPr bwMode="auto">
          <a:xfrm>
            <a:off x="6189663" y="4938714"/>
            <a:ext cx="1447800"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1">
                <a:solidFill>
                  <a:srgbClr val="000000"/>
                </a:solidFill>
              </a:rPr>
              <a:t>Web Services Expert</a:t>
            </a:r>
          </a:p>
        </p:txBody>
      </p:sp>
      <p:sp>
        <p:nvSpPr>
          <p:cNvPr id="37905" name="Rectangle 16"/>
          <p:cNvSpPr>
            <a:spLocks noChangeArrowheads="1"/>
          </p:cNvSpPr>
          <p:nvPr/>
        </p:nvSpPr>
        <p:spPr bwMode="auto">
          <a:xfrm>
            <a:off x="6203950" y="5175251"/>
            <a:ext cx="1531938" cy="4222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buClr>
                <a:schemeClr val="accent2"/>
              </a:buClr>
              <a:buFont typeface="Arial" panose="020B0604020202020204" pitchFamily="34" charset="0"/>
              <a:buNone/>
            </a:pPr>
            <a:r>
              <a:rPr lang="en-US" altLang="en-US" sz="1200" b="1" i="1">
                <a:solidFill>
                  <a:srgbClr val="006699"/>
                </a:solidFill>
              </a:rPr>
              <a:t>“Show me the  service details!”</a:t>
            </a:r>
          </a:p>
        </p:txBody>
      </p:sp>
    </p:spTree>
    <p:extLst>
      <p:ext uri="{BB962C8B-B14F-4D97-AF65-F5344CB8AC3E}">
        <p14:creationId xmlns:p14="http://schemas.microsoft.com/office/powerpoint/2010/main" val="1530287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59D17604-2FD4-4354-846E-D42411849D70}" type="slidenum">
              <a:rPr lang="en-US" altLang="en-US" smtClean="0">
                <a:solidFill>
                  <a:srgbClr val="FFFFFF"/>
                </a:solidFill>
              </a:rPr>
              <a:pPr/>
              <a:t>11</a:t>
            </a:fld>
            <a:endParaRPr lang="en-US" altLang="en-US" smtClean="0">
              <a:solidFill>
                <a:srgbClr val="FFFFFF"/>
              </a:solidFill>
            </a:endParaRPr>
          </a:p>
        </p:txBody>
      </p:sp>
      <p:pic>
        <p:nvPicPr>
          <p:cNvPr id="39939" name="Picture 2" descr="SOA-Logical-Layering-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1627189"/>
            <a:ext cx="8618538"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3"/>
          <p:cNvSpPr txBox="1">
            <a:spLocks noChangeArrowheads="1"/>
          </p:cNvSpPr>
          <p:nvPr/>
        </p:nvSpPr>
        <p:spPr bwMode="auto">
          <a:xfrm>
            <a:off x="2308225" y="3525245"/>
            <a:ext cx="1402942" cy="38318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Services</a:t>
            </a:r>
          </a:p>
          <a:p>
            <a:pPr eaLnBrk="1" hangingPunct="1">
              <a:lnSpc>
                <a:spcPct val="90000"/>
              </a:lnSpc>
            </a:pPr>
            <a:r>
              <a:rPr lang="en-US" altLang="en-US" sz="900" b="1">
                <a:solidFill>
                  <a:schemeClr val="tx1"/>
                </a:solidFill>
              </a:rPr>
              <a:t>atomic and composite</a:t>
            </a:r>
          </a:p>
        </p:txBody>
      </p:sp>
      <p:sp>
        <p:nvSpPr>
          <p:cNvPr id="39941" name="Oval 4"/>
          <p:cNvSpPr>
            <a:spLocks noChangeArrowheads="1"/>
          </p:cNvSpPr>
          <p:nvPr/>
        </p:nvSpPr>
        <p:spPr bwMode="auto">
          <a:xfrm>
            <a:off x="5667375" y="3505201"/>
            <a:ext cx="1022350" cy="468313"/>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42" name="Text Box 5"/>
          <p:cNvSpPr txBox="1">
            <a:spLocks noChangeArrowheads="1"/>
          </p:cNvSpPr>
          <p:nvPr/>
        </p:nvSpPr>
        <p:spPr bwMode="auto">
          <a:xfrm>
            <a:off x="2308226" y="4941889"/>
            <a:ext cx="16986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Operational Systems</a:t>
            </a:r>
          </a:p>
        </p:txBody>
      </p:sp>
      <p:sp>
        <p:nvSpPr>
          <p:cNvPr id="39943" name="Text Box 6"/>
          <p:cNvSpPr txBox="1">
            <a:spLocks noChangeArrowheads="1"/>
          </p:cNvSpPr>
          <p:nvPr/>
        </p:nvSpPr>
        <p:spPr bwMode="auto">
          <a:xfrm>
            <a:off x="2308226" y="4271964"/>
            <a:ext cx="1698625" cy="257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 Components</a:t>
            </a:r>
          </a:p>
        </p:txBody>
      </p:sp>
      <p:sp>
        <p:nvSpPr>
          <p:cNvPr id="39944" name="Text Box 7"/>
          <p:cNvSpPr txBox="1">
            <a:spLocks noChangeArrowheads="1"/>
          </p:cNvSpPr>
          <p:nvPr/>
        </p:nvSpPr>
        <p:spPr bwMode="auto">
          <a:xfrm>
            <a:off x="2308226" y="2203451"/>
            <a:ext cx="1020763" cy="257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Consumers</a:t>
            </a:r>
          </a:p>
        </p:txBody>
      </p:sp>
      <p:sp>
        <p:nvSpPr>
          <p:cNvPr id="39945" name="Text Box 8"/>
          <p:cNvSpPr txBox="1">
            <a:spLocks noChangeArrowheads="1"/>
          </p:cNvSpPr>
          <p:nvPr/>
        </p:nvSpPr>
        <p:spPr bwMode="auto">
          <a:xfrm>
            <a:off x="2308226" y="2748135"/>
            <a:ext cx="1800487" cy="5078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Business Process</a:t>
            </a:r>
          </a:p>
          <a:p>
            <a:pPr eaLnBrk="1" hangingPunct="1">
              <a:lnSpc>
                <a:spcPct val="90000"/>
              </a:lnSpc>
            </a:pPr>
            <a:r>
              <a:rPr lang="en-US" altLang="en-US" sz="900" b="1">
                <a:solidFill>
                  <a:schemeClr val="tx1"/>
                </a:solidFill>
              </a:rPr>
              <a:t>Composition; choreography; </a:t>
            </a:r>
          </a:p>
          <a:p>
            <a:pPr eaLnBrk="1" hangingPunct="1">
              <a:lnSpc>
                <a:spcPct val="90000"/>
              </a:lnSpc>
            </a:pPr>
            <a:r>
              <a:rPr lang="en-US" altLang="en-US" sz="900" b="1">
                <a:solidFill>
                  <a:schemeClr val="tx1"/>
                </a:solidFill>
              </a:rPr>
              <a:t>business state machines</a:t>
            </a:r>
          </a:p>
        </p:txBody>
      </p:sp>
      <p:sp>
        <p:nvSpPr>
          <p:cNvPr id="39946" name="AutoShape 9"/>
          <p:cNvSpPr>
            <a:spLocks noChangeArrowheads="1"/>
          </p:cNvSpPr>
          <p:nvPr/>
        </p:nvSpPr>
        <p:spPr bwMode="auto">
          <a:xfrm>
            <a:off x="1727201" y="3898901"/>
            <a:ext cx="574675" cy="1552575"/>
          </a:xfrm>
          <a:prstGeom prst="upArrow">
            <a:avLst>
              <a:gd name="adj1" fmla="val 68639"/>
              <a:gd name="adj2" fmla="val 45515"/>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47" name="Text Box 10"/>
          <p:cNvSpPr txBox="1">
            <a:spLocks noChangeArrowheads="1"/>
          </p:cNvSpPr>
          <p:nvPr/>
        </p:nvSpPr>
        <p:spPr bwMode="auto">
          <a:xfrm rot="5400000">
            <a:off x="1316832" y="4631211"/>
            <a:ext cx="1362075" cy="2308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Provider</a:t>
            </a:r>
          </a:p>
        </p:txBody>
      </p:sp>
      <p:sp>
        <p:nvSpPr>
          <p:cNvPr id="39948" name="AutoShape 11"/>
          <p:cNvSpPr>
            <a:spLocks noChangeArrowheads="1"/>
          </p:cNvSpPr>
          <p:nvPr/>
        </p:nvSpPr>
        <p:spPr bwMode="auto">
          <a:xfrm flipV="1">
            <a:off x="1727201" y="1989138"/>
            <a:ext cx="574675" cy="1555750"/>
          </a:xfrm>
          <a:prstGeom prst="upArrow">
            <a:avLst>
              <a:gd name="adj1" fmla="val 65685"/>
              <a:gd name="adj2" fmla="val 42011"/>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49" name="Text Box 12"/>
          <p:cNvSpPr txBox="1">
            <a:spLocks noChangeArrowheads="1"/>
          </p:cNvSpPr>
          <p:nvPr/>
        </p:nvSpPr>
        <p:spPr bwMode="auto">
          <a:xfrm rot="16200000" flipV="1">
            <a:off x="1265238" y="2698751"/>
            <a:ext cx="1508125" cy="228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Consumer</a:t>
            </a:r>
          </a:p>
        </p:txBody>
      </p:sp>
      <p:sp>
        <p:nvSpPr>
          <p:cNvPr id="39950" name="Text Box 13"/>
          <p:cNvSpPr txBox="1">
            <a:spLocks noChangeArrowheads="1"/>
          </p:cNvSpPr>
          <p:nvPr/>
        </p:nvSpPr>
        <p:spPr bwMode="auto">
          <a:xfrm rot="5400000">
            <a:off x="7771360" y="3312573"/>
            <a:ext cx="2153147" cy="21698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Integration (Enterprise Service Bus)</a:t>
            </a:r>
          </a:p>
        </p:txBody>
      </p:sp>
      <p:sp>
        <p:nvSpPr>
          <p:cNvPr id="39951" name="Text Box 14"/>
          <p:cNvSpPr txBox="1">
            <a:spLocks noChangeArrowheads="1"/>
          </p:cNvSpPr>
          <p:nvPr/>
        </p:nvSpPr>
        <p:spPr bwMode="auto">
          <a:xfrm rot="5400000">
            <a:off x="8154646" y="3250248"/>
            <a:ext cx="2172384" cy="34163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QoS Layer (Security, Management &amp;</a:t>
            </a:r>
          </a:p>
          <a:p>
            <a:pPr algn="ctr" eaLnBrk="1" hangingPunct="1">
              <a:lnSpc>
                <a:spcPct val="90000"/>
              </a:lnSpc>
            </a:pPr>
            <a:r>
              <a:rPr lang="en-US" altLang="en-US" sz="900" b="1">
                <a:solidFill>
                  <a:schemeClr val="tx1"/>
                </a:solidFill>
              </a:rPr>
              <a:t> Monitoring Infrastructure Services)</a:t>
            </a:r>
          </a:p>
        </p:txBody>
      </p:sp>
      <p:sp>
        <p:nvSpPr>
          <p:cNvPr id="39952" name="Text Box 15"/>
          <p:cNvSpPr txBox="1">
            <a:spLocks noChangeArrowheads="1"/>
          </p:cNvSpPr>
          <p:nvPr/>
        </p:nvSpPr>
        <p:spPr bwMode="auto">
          <a:xfrm rot="5400000">
            <a:off x="8717863" y="3250248"/>
            <a:ext cx="1915903" cy="34163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Data Architecture (meta-data) &amp;</a:t>
            </a:r>
          </a:p>
          <a:p>
            <a:pPr algn="ctr" eaLnBrk="1" hangingPunct="1">
              <a:lnSpc>
                <a:spcPct val="90000"/>
              </a:lnSpc>
            </a:pPr>
            <a:r>
              <a:rPr lang="en-US" altLang="en-US" sz="900" b="1">
                <a:solidFill>
                  <a:schemeClr val="tx1"/>
                </a:solidFill>
              </a:rPr>
              <a:t> Business Intelligence</a:t>
            </a:r>
          </a:p>
        </p:txBody>
      </p:sp>
      <p:sp>
        <p:nvSpPr>
          <p:cNvPr id="39953" name="Text Box 16"/>
          <p:cNvSpPr txBox="1">
            <a:spLocks noChangeArrowheads="1"/>
          </p:cNvSpPr>
          <p:nvPr/>
        </p:nvSpPr>
        <p:spPr bwMode="auto">
          <a:xfrm rot="5400000">
            <a:off x="9671541" y="3312573"/>
            <a:ext cx="851509" cy="21698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Governance</a:t>
            </a:r>
          </a:p>
        </p:txBody>
      </p:sp>
      <p:sp>
        <p:nvSpPr>
          <p:cNvPr id="39954" name="Oval 17"/>
          <p:cNvSpPr>
            <a:spLocks noChangeAspect="1" noChangeArrowheads="1"/>
          </p:cNvSpPr>
          <p:nvPr/>
        </p:nvSpPr>
        <p:spPr bwMode="auto">
          <a:xfrm>
            <a:off x="5059364" y="2773363"/>
            <a:ext cx="1296987" cy="29845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55" name="Oval 18"/>
          <p:cNvSpPr>
            <a:spLocks noChangeAspect="1" noChangeArrowheads="1"/>
          </p:cNvSpPr>
          <p:nvPr/>
        </p:nvSpPr>
        <p:spPr bwMode="auto">
          <a:xfrm>
            <a:off x="5195889" y="2898776"/>
            <a:ext cx="147637"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56" name="Oval 19"/>
          <p:cNvSpPr>
            <a:spLocks noChangeAspect="1" noChangeArrowheads="1"/>
          </p:cNvSpPr>
          <p:nvPr/>
        </p:nvSpPr>
        <p:spPr bwMode="auto">
          <a:xfrm>
            <a:off x="5484814"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57" name="Oval 20"/>
          <p:cNvSpPr>
            <a:spLocks noChangeAspect="1" noChangeArrowheads="1"/>
          </p:cNvSpPr>
          <p:nvPr/>
        </p:nvSpPr>
        <p:spPr bwMode="auto">
          <a:xfrm>
            <a:off x="5621339" y="2962276"/>
            <a:ext cx="149225"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58" name="Oval 21"/>
          <p:cNvSpPr>
            <a:spLocks noChangeAspect="1" noChangeArrowheads="1"/>
          </p:cNvSpPr>
          <p:nvPr/>
        </p:nvSpPr>
        <p:spPr bwMode="auto">
          <a:xfrm>
            <a:off x="5786439"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59" name="Oval 22"/>
          <p:cNvSpPr>
            <a:spLocks noChangeAspect="1" noChangeArrowheads="1"/>
          </p:cNvSpPr>
          <p:nvPr/>
        </p:nvSpPr>
        <p:spPr bwMode="auto">
          <a:xfrm>
            <a:off x="6070600" y="2895601"/>
            <a:ext cx="147638"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9960" name="AutoShape 23"/>
          <p:cNvCxnSpPr>
            <a:cxnSpLocks noChangeAspect="1" noChangeShapeType="1"/>
            <a:stCxn id="39955" idx="6"/>
            <a:endCxn id="39956" idx="2"/>
          </p:cNvCxnSpPr>
          <p:nvPr/>
        </p:nvCxnSpPr>
        <p:spPr bwMode="auto">
          <a:xfrm flipV="1">
            <a:off x="5343525" y="2855913"/>
            <a:ext cx="141288" cy="698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1" name="AutoShape 24"/>
          <p:cNvCxnSpPr>
            <a:cxnSpLocks noChangeAspect="1" noChangeShapeType="1"/>
            <a:stCxn id="39956" idx="6"/>
            <a:endCxn id="39958" idx="2"/>
          </p:cNvCxnSpPr>
          <p:nvPr/>
        </p:nvCxnSpPr>
        <p:spPr bwMode="auto">
          <a:xfrm>
            <a:off x="5634038" y="2855913"/>
            <a:ext cx="152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2" name="AutoShape 25"/>
          <p:cNvCxnSpPr>
            <a:cxnSpLocks noChangeAspect="1" noChangeShapeType="1"/>
            <a:stCxn id="39958" idx="6"/>
            <a:endCxn id="39959" idx="2"/>
          </p:cNvCxnSpPr>
          <p:nvPr/>
        </p:nvCxnSpPr>
        <p:spPr bwMode="auto">
          <a:xfrm>
            <a:off x="5935664" y="2855914"/>
            <a:ext cx="1349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3" name="AutoShape 26"/>
          <p:cNvCxnSpPr>
            <a:cxnSpLocks noChangeAspect="1" noChangeShapeType="1"/>
            <a:stCxn id="39955" idx="6"/>
            <a:endCxn id="39957" idx="2"/>
          </p:cNvCxnSpPr>
          <p:nvPr/>
        </p:nvCxnSpPr>
        <p:spPr bwMode="auto">
          <a:xfrm>
            <a:off x="5343526" y="2925763"/>
            <a:ext cx="277813" cy="63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4" name="AutoShape 27"/>
          <p:cNvCxnSpPr>
            <a:cxnSpLocks noChangeAspect="1" noChangeShapeType="1"/>
            <a:stCxn id="39957" idx="6"/>
            <a:endCxn id="39959" idx="2"/>
          </p:cNvCxnSpPr>
          <p:nvPr/>
        </p:nvCxnSpPr>
        <p:spPr bwMode="auto">
          <a:xfrm flipV="1">
            <a:off x="5770564" y="2922589"/>
            <a:ext cx="3000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65" name="Oval 28"/>
          <p:cNvSpPr>
            <a:spLocks noChangeAspect="1" noChangeArrowheads="1"/>
          </p:cNvSpPr>
          <p:nvPr/>
        </p:nvSpPr>
        <p:spPr bwMode="auto">
          <a:xfrm>
            <a:off x="6038850" y="3098801"/>
            <a:ext cx="1036638" cy="238125"/>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66" name="Oval 29"/>
          <p:cNvSpPr>
            <a:spLocks noChangeAspect="1" noChangeArrowheads="1"/>
          </p:cNvSpPr>
          <p:nvPr/>
        </p:nvSpPr>
        <p:spPr bwMode="auto">
          <a:xfrm>
            <a:off x="6146801" y="3200401"/>
            <a:ext cx="119063" cy="428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67" name="Oval 30"/>
          <p:cNvSpPr>
            <a:spLocks noChangeAspect="1" noChangeArrowheads="1"/>
          </p:cNvSpPr>
          <p:nvPr/>
        </p:nvSpPr>
        <p:spPr bwMode="auto">
          <a:xfrm>
            <a:off x="63785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68" name="Oval 31"/>
          <p:cNvSpPr>
            <a:spLocks noChangeAspect="1" noChangeArrowheads="1"/>
          </p:cNvSpPr>
          <p:nvPr/>
        </p:nvSpPr>
        <p:spPr bwMode="auto">
          <a:xfrm>
            <a:off x="6488114" y="3249613"/>
            <a:ext cx="117475" cy="42862"/>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69" name="Oval 32"/>
          <p:cNvSpPr>
            <a:spLocks noChangeAspect="1" noChangeArrowheads="1"/>
          </p:cNvSpPr>
          <p:nvPr/>
        </p:nvSpPr>
        <p:spPr bwMode="auto">
          <a:xfrm>
            <a:off x="66198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70" name="Oval 33"/>
          <p:cNvSpPr>
            <a:spLocks noChangeAspect="1" noChangeArrowheads="1"/>
          </p:cNvSpPr>
          <p:nvPr/>
        </p:nvSpPr>
        <p:spPr bwMode="auto">
          <a:xfrm>
            <a:off x="6846888" y="3195638"/>
            <a:ext cx="119062"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9971" name="AutoShape 34"/>
          <p:cNvCxnSpPr>
            <a:cxnSpLocks noChangeAspect="1" noChangeShapeType="1"/>
            <a:stCxn id="39966" idx="6"/>
            <a:endCxn id="39967" idx="2"/>
          </p:cNvCxnSpPr>
          <p:nvPr/>
        </p:nvCxnSpPr>
        <p:spPr bwMode="auto">
          <a:xfrm flipV="1">
            <a:off x="6265863" y="3165476"/>
            <a:ext cx="112712" cy="55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2" name="AutoShape 35"/>
          <p:cNvCxnSpPr>
            <a:cxnSpLocks noChangeAspect="1" noChangeShapeType="1"/>
            <a:stCxn id="39967" idx="6"/>
            <a:endCxn id="39969" idx="2"/>
          </p:cNvCxnSpPr>
          <p:nvPr/>
        </p:nvCxnSpPr>
        <p:spPr bwMode="auto">
          <a:xfrm>
            <a:off x="6497639" y="3165475"/>
            <a:ext cx="1222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3" name="AutoShape 36"/>
          <p:cNvCxnSpPr>
            <a:cxnSpLocks noChangeAspect="1" noChangeShapeType="1"/>
            <a:stCxn id="39969" idx="6"/>
            <a:endCxn id="39970" idx="2"/>
          </p:cNvCxnSpPr>
          <p:nvPr/>
        </p:nvCxnSpPr>
        <p:spPr bwMode="auto">
          <a:xfrm>
            <a:off x="6738938" y="3165475"/>
            <a:ext cx="107950" cy="523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4" name="AutoShape 37"/>
          <p:cNvCxnSpPr>
            <a:cxnSpLocks noChangeAspect="1" noChangeShapeType="1"/>
            <a:stCxn id="39966" idx="6"/>
            <a:endCxn id="39968" idx="2"/>
          </p:cNvCxnSpPr>
          <p:nvPr/>
        </p:nvCxnSpPr>
        <p:spPr bwMode="auto">
          <a:xfrm>
            <a:off x="6265863" y="3221038"/>
            <a:ext cx="222250"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5" name="AutoShape 38"/>
          <p:cNvCxnSpPr>
            <a:cxnSpLocks noChangeAspect="1" noChangeShapeType="1"/>
            <a:stCxn id="39968" idx="6"/>
            <a:endCxn id="39970" idx="2"/>
          </p:cNvCxnSpPr>
          <p:nvPr/>
        </p:nvCxnSpPr>
        <p:spPr bwMode="auto">
          <a:xfrm flipV="1">
            <a:off x="6605588" y="3217864"/>
            <a:ext cx="241300" cy="539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76" name="Oval 39"/>
          <p:cNvSpPr>
            <a:spLocks noChangeAspect="1" noChangeArrowheads="1"/>
          </p:cNvSpPr>
          <p:nvPr/>
        </p:nvSpPr>
        <p:spPr bwMode="auto">
          <a:xfrm>
            <a:off x="7197726" y="3097214"/>
            <a:ext cx="949325" cy="217487"/>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77" name="Oval 40"/>
          <p:cNvSpPr>
            <a:spLocks noChangeAspect="1" noChangeArrowheads="1"/>
          </p:cNvSpPr>
          <p:nvPr/>
        </p:nvSpPr>
        <p:spPr bwMode="auto">
          <a:xfrm>
            <a:off x="7297738" y="3189289"/>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78" name="Oval 41"/>
          <p:cNvSpPr>
            <a:spLocks noChangeAspect="1" noChangeArrowheads="1"/>
          </p:cNvSpPr>
          <p:nvPr/>
        </p:nvSpPr>
        <p:spPr bwMode="auto">
          <a:xfrm>
            <a:off x="7508875" y="3138489"/>
            <a:ext cx="109538"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79" name="Oval 42"/>
          <p:cNvSpPr>
            <a:spLocks noChangeAspect="1" noChangeArrowheads="1"/>
          </p:cNvSpPr>
          <p:nvPr/>
        </p:nvSpPr>
        <p:spPr bwMode="auto">
          <a:xfrm>
            <a:off x="7608889" y="3235326"/>
            <a:ext cx="109537"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80" name="Oval 43"/>
          <p:cNvSpPr>
            <a:spLocks noChangeAspect="1" noChangeArrowheads="1"/>
          </p:cNvSpPr>
          <p:nvPr/>
        </p:nvSpPr>
        <p:spPr bwMode="auto">
          <a:xfrm>
            <a:off x="7729539" y="3138489"/>
            <a:ext cx="109537"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9981" name="Oval 44"/>
          <p:cNvSpPr>
            <a:spLocks noChangeAspect="1" noChangeArrowheads="1"/>
          </p:cNvSpPr>
          <p:nvPr/>
        </p:nvSpPr>
        <p:spPr bwMode="auto">
          <a:xfrm>
            <a:off x="7937500" y="3186114"/>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9982" name="AutoShape 45"/>
          <p:cNvCxnSpPr>
            <a:cxnSpLocks noChangeAspect="1" noChangeShapeType="1"/>
            <a:stCxn id="39977" idx="6"/>
            <a:endCxn id="39978" idx="2"/>
          </p:cNvCxnSpPr>
          <p:nvPr/>
        </p:nvCxnSpPr>
        <p:spPr bwMode="auto">
          <a:xfrm flipV="1">
            <a:off x="7405689" y="3159125"/>
            <a:ext cx="103187"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3" name="AutoShape 46"/>
          <p:cNvCxnSpPr>
            <a:cxnSpLocks noChangeAspect="1" noChangeShapeType="1"/>
            <a:stCxn id="39978" idx="6"/>
            <a:endCxn id="39980" idx="2"/>
          </p:cNvCxnSpPr>
          <p:nvPr/>
        </p:nvCxnSpPr>
        <p:spPr bwMode="auto">
          <a:xfrm>
            <a:off x="7618414" y="3159125"/>
            <a:ext cx="1111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4" name="AutoShape 47"/>
          <p:cNvCxnSpPr>
            <a:cxnSpLocks noChangeAspect="1" noChangeShapeType="1"/>
            <a:stCxn id="39980" idx="6"/>
            <a:endCxn id="39981" idx="2"/>
          </p:cNvCxnSpPr>
          <p:nvPr/>
        </p:nvCxnSpPr>
        <p:spPr bwMode="auto">
          <a:xfrm>
            <a:off x="7839076" y="3159126"/>
            <a:ext cx="98425" cy="47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5" name="AutoShape 48"/>
          <p:cNvCxnSpPr>
            <a:cxnSpLocks noChangeAspect="1" noChangeShapeType="1"/>
            <a:stCxn id="39977" idx="6"/>
            <a:endCxn id="39979" idx="2"/>
          </p:cNvCxnSpPr>
          <p:nvPr/>
        </p:nvCxnSpPr>
        <p:spPr bwMode="auto">
          <a:xfrm>
            <a:off x="7405688" y="3209925"/>
            <a:ext cx="203200" cy="460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6" name="AutoShape 49"/>
          <p:cNvCxnSpPr>
            <a:cxnSpLocks noChangeAspect="1" noChangeShapeType="1"/>
            <a:stCxn id="39979" idx="6"/>
            <a:endCxn id="39981" idx="2"/>
          </p:cNvCxnSpPr>
          <p:nvPr/>
        </p:nvCxnSpPr>
        <p:spPr bwMode="auto">
          <a:xfrm flipV="1">
            <a:off x="7718426" y="3206751"/>
            <a:ext cx="219075" cy="49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87" name="Freeform 50"/>
          <p:cNvSpPr>
            <a:spLocks/>
          </p:cNvSpPr>
          <p:nvPr/>
        </p:nvSpPr>
        <p:spPr bwMode="auto">
          <a:xfrm>
            <a:off x="5688013" y="2981325"/>
            <a:ext cx="374650" cy="203200"/>
          </a:xfrm>
          <a:custGeom>
            <a:avLst/>
            <a:gdLst>
              <a:gd name="T0" fmla="*/ 0 w 263"/>
              <a:gd name="T1" fmla="*/ 0 h 144"/>
              <a:gd name="T2" fmla="*/ 152194796 w 263"/>
              <a:gd name="T3" fmla="*/ 187175422 h 144"/>
              <a:gd name="T4" fmla="*/ 355122615 w 263"/>
              <a:gd name="T5" fmla="*/ 187175422 h 144"/>
              <a:gd name="T6" fmla="*/ 533698184 w 263"/>
              <a:gd name="T7" fmla="*/ 286737778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3" h="144">
                <a:moveTo>
                  <a:pt x="0" y="0"/>
                </a:moveTo>
                <a:cubicBezTo>
                  <a:pt x="23" y="39"/>
                  <a:pt x="46" y="78"/>
                  <a:pt x="75" y="94"/>
                </a:cubicBezTo>
                <a:cubicBezTo>
                  <a:pt x="104" y="110"/>
                  <a:pt x="144" y="86"/>
                  <a:pt x="175" y="94"/>
                </a:cubicBezTo>
                <a:cubicBezTo>
                  <a:pt x="206" y="102"/>
                  <a:pt x="234" y="123"/>
                  <a:pt x="263" y="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88" name="Freeform 51"/>
          <p:cNvSpPr>
            <a:spLocks/>
          </p:cNvSpPr>
          <p:nvPr/>
        </p:nvSpPr>
        <p:spPr bwMode="auto">
          <a:xfrm>
            <a:off x="6145213" y="2919413"/>
            <a:ext cx="1128712" cy="220662"/>
          </a:xfrm>
          <a:custGeom>
            <a:avLst/>
            <a:gdLst>
              <a:gd name="T0" fmla="*/ 0 w 545"/>
              <a:gd name="T1" fmla="*/ 0 h 137"/>
              <a:gd name="T2" fmla="*/ 699134568 w 545"/>
              <a:gd name="T3" fmla="*/ 176410410 h 137"/>
              <a:gd name="T4" fmla="*/ 1827185909 w 545"/>
              <a:gd name="T5" fmla="*/ 80422440 h 137"/>
              <a:gd name="T6" fmla="*/ 2147483646 w 545"/>
              <a:gd name="T7" fmla="*/ 355414002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137">
                <a:moveTo>
                  <a:pt x="0" y="0"/>
                </a:moveTo>
                <a:cubicBezTo>
                  <a:pt x="46" y="31"/>
                  <a:pt x="92" y="63"/>
                  <a:pt x="163" y="68"/>
                </a:cubicBezTo>
                <a:cubicBezTo>
                  <a:pt x="234" y="73"/>
                  <a:pt x="362" y="20"/>
                  <a:pt x="426" y="31"/>
                </a:cubicBezTo>
                <a:cubicBezTo>
                  <a:pt x="490" y="42"/>
                  <a:pt x="517" y="89"/>
                  <a:pt x="545" y="13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89" name="Freeform 52"/>
          <p:cNvSpPr>
            <a:spLocks/>
          </p:cNvSpPr>
          <p:nvPr/>
        </p:nvSpPr>
        <p:spPr bwMode="auto">
          <a:xfrm>
            <a:off x="4673600" y="2449513"/>
            <a:ext cx="439738" cy="1162050"/>
          </a:xfrm>
          <a:custGeom>
            <a:avLst/>
            <a:gdLst>
              <a:gd name="T0" fmla="*/ 23061626 w 259"/>
              <a:gd name="T1" fmla="*/ 0 h 683"/>
              <a:gd name="T2" fmla="*/ 95126026 w 259"/>
              <a:gd name="T3" fmla="*/ 778682389 h 683"/>
              <a:gd name="T4" fmla="*/ 602468225 w 259"/>
              <a:gd name="T5" fmla="*/ 1340260491 h 683"/>
              <a:gd name="T6" fmla="*/ 746600419 w 259"/>
              <a:gd name="T7" fmla="*/ 1977101321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683">
                <a:moveTo>
                  <a:pt x="8" y="0"/>
                </a:moveTo>
                <a:cubicBezTo>
                  <a:pt x="12" y="45"/>
                  <a:pt x="0" y="192"/>
                  <a:pt x="33" y="269"/>
                </a:cubicBezTo>
                <a:cubicBezTo>
                  <a:pt x="66" y="346"/>
                  <a:pt x="171" y="394"/>
                  <a:pt x="209" y="463"/>
                </a:cubicBezTo>
                <a:cubicBezTo>
                  <a:pt x="247" y="532"/>
                  <a:pt x="249" y="637"/>
                  <a:pt x="259" y="68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0" name="Freeform 53"/>
          <p:cNvSpPr>
            <a:spLocks/>
          </p:cNvSpPr>
          <p:nvPr/>
        </p:nvSpPr>
        <p:spPr bwMode="auto">
          <a:xfrm>
            <a:off x="4741863" y="2439988"/>
            <a:ext cx="679450" cy="1308100"/>
          </a:xfrm>
          <a:custGeom>
            <a:avLst/>
            <a:gdLst>
              <a:gd name="T0" fmla="*/ 0 w 400"/>
              <a:gd name="T1" fmla="*/ 0 h 770"/>
              <a:gd name="T2" fmla="*/ 144265920 w 400"/>
              <a:gd name="T3" fmla="*/ 759025874 h 770"/>
              <a:gd name="T4" fmla="*/ 793465107 w 400"/>
              <a:gd name="T5" fmla="*/ 1246763701 h 770"/>
              <a:gd name="T6" fmla="*/ 1047373874 w 400"/>
              <a:gd name="T7" fmla="*/ 1645035981 h 770"/>
              <a:gd name="T8" fmla="*/ 1154130756 w 400"/>
              <a:gd name="T9" fmla="*/ 2147483646 h 7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770">
                <a:moveTo>
                  <a:pt x="0" y="0"/>
                </a:moveTo>
                <a:cubicBezTo>
                  <a:pt x="2" y="95"/>
                  <a:pt x="4" y="191"/>
                  <a:pt x="50" y="263"/>
                </a:cubicBezTo>
                <a:cubicBezTo>
                  <a:pt x="96" y="335"/>
                  <a:pt x="223" y="381"/>
                  <a:pt x="275" y="432"/>
                </a:cubicBezTo>
                <a:cubicBezTo>
                  <a:pt x="327" y="483"/>
                  <a:pt x="342" y="514"/>
                  <a:pt x="363" y="570"/>
                </a:cubicBezTo>
                <a:cubicBezTo>
                  <a:pt x="384" y="626"/>
                  <a:pt x="392" y="698"/>
                  <a:pt x="400" y="77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1" name="Freeform 54"/>
          <p:cNvSpPr>
            <a:spLocks/>
          </p:cNvSpPr>
          <p:nvPr/>
        </p:nvSpPr>
        <p:spPr bwMode="auto">
          <a:xfrm>
            <a:off x="4803775" y="2439988"/>
            <a:ext cx="395288" cy="361950"/>
          </a:xfrm>
          <a:custGeom>
            <a:avLst/>
            <a:gdLst>
              <a:gd name="T0" fmla="*/ 0 w 232"/>
              <a:gd name="T1" fmla="*/ 0 h 213"/>
              <a:gd name="T2" fmla="*/ 127732546 w 232"/>
              <a:gd name="T3" fmla="*/ 360950814 h 213"/>
              <a:gd name="T4" fmla="*/ 435454032 w 232"/>
              <a:gd name="T5" fmla="*/ 470679440 h 213"/>
              <a:gd name="T6" fmla="*/ 673502599 w 232"/>
              <a:gd name="T7" fmla="*/ 615060106 h 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13">
                <a:moveTo>
                  <a:pt x="0" y="0"/>
                </a:moveTo>
                <a:cubicBezTo>
                  <a:pt x="9" y="49"/>
                  <a:pt x="19" y="98"/>
                  <a:pt x="44" y="125"/>
                </a:cubicBezTo>
                <a:cubicBezTo>
                  <a:pt x="69" y="152"/>
                  <a:pt x="119" y="148"/>
                  <a:pt x="150" y="163"/>
                </a:cubicBezTo>
                <a:cubicBezTo>
                  <a:pt x="181" y="178"/>
                  <a:pt x="206" y="195"/>
                  <a:pt x="232" y="21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2" name="Freeform 55"/>
          <p:cNvSpPr>
            <a:spLocks/>
          </p:cNvSpPr>
          <p:nvPr/>
        </p:nvSpPr>
        <p:spPr bwMode="auto">
          <a:xfrm>
            <a:off x="6454775" y="3344864"/>
            <a:ext cx="63500" cy="179387"/>
          </a:xfrm>
          <a:custGeom>
            <a:avLst/>
            <a:gdLst>
              <a:gd name="T0" fmla="*/ 108979730 w 37"/>
              <a:gd name="T1" fmla="*/ 0 h 106"/>
              <a:gd name="T2" fmla="*/ 73634257 w 37"/>
              <a:gd name="T3" fmla="*/ 160382132 h 106"/>
              <a:gd name="T4" fmla="*/ 0 w 37"/>
              <a:gd name="T5" fmla="*/ 303582036 h 106"/>
              <a:gd name="T6" fmla="*/ 0 60000 65536"/>
              <a:gd name="T7" fmla="*/ 0 60000 65536"/>
              <a:gd name="T8" fmla="*/ 0 60000 65536"/>
            </a:gdLst>
            <a:ahLst/>
            <a:cxnLst>
              <a:cxn ang="T6">
                <a:pos x="T0" y="T1"/>
              </a:cxn>
              <a:cxn ang="T7">
                <a:pos x="T2" y="T3"/>
              </a:cxn>
              <a:cxn ang="T8">
                <a:pos x="T4" y="T5"/>
              </a:cxn>
            </a:cxnLst>
            <a:rect l="0" t="0" r="r" b="b"/>
            <a:pathLst>
              <a:path w="37" h="106">
                <a:moveTo>
                  <a:pt x="37" y="0"/>
                </a:moveTo>
                <a:cubicBezTo>
                  <a:pt x="34" y="19"/>
                  <a:pt x="31" y="38"/>
                  <a:pt x="25" y="56"/>
                </a:cubicBezTo>
                <a:cubicBezTo>
                  <a:pt x="19" y="74"/>
                  <a:pt x="9" y="90"/>
                  <a:pt x="0" y="10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3" name="Freeform 56"/>
          <p:cNvSpPr>
            <a:spLocks/>
          </p:cNvSpPr>
          <p:nvPr/>
        </p:nvSpPr>
        <p:spPr bwMode="auto">
          <a:xfrm>
            <a:off x="7678739" y="3322638"/>
            <a:ext cx="104775" cy="298450"/>
          </a:xfrm>
          <a:custGeom>
            <a:avLst/>
            <a:gdLst>
              <a:gd name="T0" fmla="*/ 0 w 62"/>
              <a:gd name="T1" fmla="*/ 0 h 176"/>
              <a:gd name="T2" fmla="*/ 142791426 w 62"/>
              <a:gd name="T3" fmla="*/ 163905009 h 176"/>
              <a:gd name="T4" fmla="*/ 177061300 w 62"/>
              <a:gd name="T5" fmla="*/ 506093196 h 176"/>
              <a:gd name="T6" fmla="*/ 0 60000 65536"/>
              <a:gd name="T7" fmla="*/ 0 60000 65536"/>
              <a:gd name="T8" fmla="*/ 0 60000 65536"/>
            </a:gdLst>
            <a:ahLst/>
            <a:cxnLst>
              <a:cxn ang="T6">
                <a:pos x="T0" y="T1"/>
              </a:cxn>
              <a:cxn ang="T7">
                <a:pos x="T2" y="T3"/>
              </a:cxn>
              <a:cxn ang="T8">
                <a:pos x="T4" y="T5"/>
              </a:cxn>
            </a:cxnLst>
            <a:rect l="0" t="0" r="r" b="b"/>
            <a:pathLst>
              <a:path w="62" h="176">
                <a:moveTo>
                  <a:pt x="0" y="0"/>
                </a:moveTo>
                <a:cubicBezTo>
                  <a:pt x="20" y="14"/>
                  <a:pt x="40" y="28"/>
                  <a:pt x="50" y="57"/>
                </a:cubicBezTo>
                <a:cubicBezTo>
                  <a:pt x="60" y="86"/>
                  <a:pt x="61" y="131"/>
                  <a:pt x="62" y="17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cxnSp>
        <p:nvCxnSpPr>
          <p:cNvPr id="39994" name="AutoShape 57"/>
          <p:cNvCxnSpPr>
            <a:cxnSpLocks noChangeShapeType="1"/>
          </p:cNvCxnSpPr>
          <p:nvPr/>
        </p:nvCxnSpPr>
        <p:spPr bwMode="auto">
          <a:xfrm>
            <a:off x="6742114" y="4195764"/>
            <a:ext cx="873125" cy="1873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95" name="Freeform 58"/>
          <p:cNvSpPr>
            <a:spLocks/>
          </p:cNvSpPr>
          <p:nvPr/>
        </p:nvSpPr>
        <p:spPr bwMode="auto">
          <a:xfrm>
            <a:off x="6794501" y="4511676"/>
            <a:ext cx="1000125" cy="150813"/>
          </a:xfrm>
          <a:custGeom>
            <a:avLst/>
            <a:gdLst>
              <a:gd name="T0" fmla="*/ 0 w 588"/>
              <a:gd name="T1" fmla="*/ 0 h 125"/>
              <a:gd name="T2" fmla="*/ 0 w 588"/>
              <a:gd name="T3" fmla="*/ 181956488 h 125"/>
              <a:gd name="T4" fmla="*/ 1701105469 w 588"/>
              <a:gd name="T5" fmla="*/ 181956488 h 125"/>
              <a:gd name="T6" fmla="*/ 1701105469 w 588"/>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8" h="125">
                <a:moveTo>
                  <a:pt x="0" y="0"/>
                </a:moveTo>
                <a:lnTo>
                  <a:pt x="0" y="125"/>
                </a:lnTo>
                <a:lnTo>
                  <a:pt x="588" y="125"/>
                </a:lnTo>
                <a:lnTo>
                  <a:pt x="588"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6" name="Line 59"/>
          <p:cNvSpPr>
            <a:spLocks noChangeShapeType="1"/>
          </p:cNvSpPr>
          <p:nvPr/>
        </p:nvSpPr>
        <p:spPr bwMode="auto">
          <a:xfrm>
            <a:off x="5430838" y="38989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7" name="Line 60"/>
          <p:cNvSpPr>
            <a:spLocks noChangeShapeType="1"/>
          </p:cNvSpPr>
          <p:nvPr/>
        </p:nvSpPr>
        <p:spPr bwMode="auto">
          <a:xfrm>
            <a:off x="5878513" y="3738564"/>
            <a:ext cx="0" cy="447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8" name="Line 61"/>
          <p:cNvSpPr>
            <a:spLocks noChangeShapeType="1"/>
          </p:cNvSpPr>
          <p:nvPr/>
        </p:nvSpPr>
        <p:spPr bwMode="auto">
          <a:xfrm>
            <a:off x="5975351" y="3727451"/>
            <a:ext cx="74613" cy="53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9999" name="Line 62"/>
          <p:cNvSpPr>
            <a:spLocks noChangeShapeType="1"/>
          </p:cNvSpPr>
          <p:nvPr/>
        </p:nvSpPr>
        <p:spPr bwMode="auto">
          <a:xfrm flipV="1">
            <a:off x="6253163" y="3738564"/>
            <a:ext cx="127000" cy="52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40000" name="Line 63"/>
          <p:cNvSpPr>
            <a:spLocks noChangeShapeType="1"/>
          </p:cNvSpPr>
          <p:nvPr/>
        </p:nvSpPr>
        <p:spPr bwMode="auto">
          <a:xfrm>
            <a:off x="6484938" y="374808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40001" name="Line 64"/>
          <p:cNvSpPr>
            <a:spLocks noChangeShapeType="1"/>
          </p:cNvSpPr>
          <p:nvPr/>
        </p:nvSpPr>
        <p:spPr bwMode="auto">
          <a:xfrm flipV="1">
            <a:off x="7018338"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40002" name="Line 65"/>
          <p:cNvSpPr>
            <a:spLocks noChangeShapeType="1"/>
          </p:cNvSpPr>
          <p:nvPr/>
        </p:nvSpPr>
        <p:spPr bwMode="auto">
          <a:xfrm>
            <a:off x="7783513"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40003" name="Line 66"/>
          <p:cNvSpPr>
            <a:spLocks noChangeShapeType="1"/>
          </p:cNvSpPr>
          <p:nvPr/>
        </p:nvSpPr>
        <p:spPr bwMode="auto">
          <a:xfrm>
            <a:off x="5124450" y="3738564"/>
            <a:ext cx="0" cy="1169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40004" name="Freeform 67"/>
          <p:cNvSpPr>
            <a:spLocks/>
          </p:cNvSpPr>
          <p:nvPr/>
        </p:nvSpPr>
        <p:spPr bwMode="auto">
          <a:xfrm>
            <a:off x="62785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40005" name="Oval 68"/>
          <p:cNvSpPr>
            <a:spLocks noChangeArrowheads="1"/>
          </p:cNvSpPr>
          <p:nvPr/>
        </p:nvSpPr>
        <p:spPr bwMode="auto">
          <a:xfrm>
            <a:off x="45910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40006" name="Oval 69"/>
          <p:cNvSpPr>
            <a:spLocks noChangeArrowheads="1"/>
          </p:cNvSpPr>
          <p:nvPr/>
        </p:nvSpPr>
        <p:spPr bwMode="auto">
          <a:xfrm>
            <a:off x="58102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40007" name="Oval 70"/>
          <p:cNvSpPr>
            <a:spLocks noChangeArrowheads="1"/>
          </p:cNvSpPr>
          <p:nvPr/>
        </p:nvSpPr>
        <p:spPr bwMode="auto">
          <a:xfrm>
            <a:off x="7034213" y="2255838"/>
            <a:ext cx="322262"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08" name="Oval 71"/>
          <p:cNvSpPr>
            <a:spLocks noChangeArrowheads="1"/>
          </p:cNvSpPr>
          <p:nvPr/>
        </p:nvSpPr>
        <p:spPr bwMode="auto">
          <a:xfrm>
            <a:off x="5027614" y="3619501"/>
            <a:ext cx="212725"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09" name="Oval 72"/>
          <p:cNvSpPr>
            <a:spLocks noChangeArrowheads="1"/>
          </p:cNvSpPr>
          <p:nvPr/>
        </p:nvSpPr>
        <p:spPr bwMode="auto">
          <a:xfrm>
            <a:off x="5781676" y="3619501"/>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10" name="Oval 73"/>
          <p:cNvSpPr>
            <a:spLocks noChangeArrowheads="1"/>
          </p:cNvSpPr>
          <p:nvPr/>
        </p:nvSpPr>
        <p:spPr bwMode="auto">
          <a:xfrm>
            <a:off x="6915151" y="3621088"/>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11" name="Oval 74"/>
          <p:cNvSpPr>
            <a:spLocks noChangeArrowheads="1"/>
          </p:cNvSpPr>
          <p:nvPr/>
        </p:nvSpPr>
        <p:spPr bwMode="auto">
          <a:xfrm>
            <a:off x="6367463" y="3640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12" name="Oval 75"/>
          <p:cNvSpPr>
            <a:spLocks noChangeArrowheads="1"/>
          </p:cNvSpPr>
          <p:nvPr/>
        </p:nvSpPr>
        <p:spPr bwMode="auto">
          <a:xfrm>
            <a:off x="6038851" y="3757613"/>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13" name="Oval 76"/>
          <p:cNvSpPr>
            <a:spLocks noChangeArrowheads="1"/>
          </p:cNvSpPr>
          <p:nvPr/>
        </p:nvSpPr>
        <p:spPr bwMode="auto">
          <a:xfrm>
            <a:off x="5326063" y="3767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14" name="Oval 77"/>
          <p:cNvSpPr>
            <a:spLocks noChangeArrowheads="1"/>
          </p:cNvSpPr>
          <p:nvPr/>
        </p:nvSpPr>
        <p:spPr bwMode="auto">
          <a:xfrm>
            <a:off x="7667626" y="3629026"/>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15" name="Line 78"/>
          <p:cNvSpPr>
            <a:spLocks noChangeShapeType="1"/>
          </p:cNvSpPr>
          <p:nvPr/>
        </p:nvSpPr>
        <p:spPr bwMode="auto">
          <a:xfrm>
            <a:off x="5276851" y="2944813"/>
            <a:ext cx="150813" cy="817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40016" name="AutoShape 79"/>
          <p:cNvCxnSpPr>
            <a:cxnSpLocks noChangeShapeType="1"/>
            <a:stCxn id="40012" idx="4"/>
            <a:endCxn id="40052" idx="1"/>
          </p:cNvCxnSpPr>
          <p:nvPr/>
        </p:nvCxnSpPr>
        <p:spPr bwMode="auto">
          <a:xfrm rot="16200000" flipH="1">
            <a:off x="5972176" y="4051301"/>
            <a:ext cx="531813" cy="18256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17" name="AutoShape 80"/>
          <p:cNvCxnSpPr>
            <a:cxnSpLocks noChangeShapeType="1"/>
            <a:stCxn id="39970" idx="4"/>
            <a:endCxn id="40010" idx="0"/>
          </p:cNvCxnSpPr>
          <p:nvPr/>
        </p:nvCxnSpPr>
        <p:spPr bwMode="auto">
          <a:xfrm rot="16200000" flipH="1">
            <a:off x="6774657" y="3372645"/>
            <a:ext cx="381000" cy="115887"/>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18" name="Rectangle 81"/>
          <p:cNvSpPr>
            <a:spLocks noChangeArrowheads="1"/>
          </p:cNvSpPr>
          <p:nvPr/>
        </p:nvSpPr>
        <p:spPr bwMode="auto">
          <a:xfrm>
            <a:off x="4376738" y="1993900"/>
            <a:ext cx="844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Channel</a:t>
            </a:r>
          </a:p>
        </p:txBody>
      </p:sp>
      <p:sp>
        <p:nvSpPr>
          <p:cNvPr id="40019" name="Rectangle 82"/>
          <p:cNvSpPr>
            <a:spLocks noChangeArrowheads="1"/>
          </p:cNvSpPr>
          <p:nvPr/>
        </p:nvSpPr>
        <p:spPr bwMode="auto">
          <a:xfrm>
            <a:off x="5710238" y="199390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B2B</a:t>
            </a:r>
          </a:p>
        </p:txBody>
      </p:sp>
      <p:grpSp>
        <p:nvGrpSpPr>
          <p:cNvPr id="40020" name="Group 83"/>
          <p:cNvGrpSpPr>
            <a:grpSpLocks/>
          </p:cNvGrpSpPr>
          <p:nvPr/>
        </p:nvGrpSpPr>
        <p:grpSpPr bwMode="auto">
          <a:xfrm>
            <a:off x="5224463" y="4176714"/>
            <a:ext cx="798512" cy="339725"/>
            <a:chOff x="1440" y="3625"/>
            <a:chExt cx="470" cy="238"/>
          </a:xfrm>
        </p:grpSpPr>
        <p:sp>
          <p:nvSpPr>
            <p:cNvPr id="40053" name="Rectangle 84"/>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54" name="Rectangle 85"/>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55" name="Rectangle 86"/>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40021" name="Group 87"/>
          <p:cNvGrpSpPr>
            <a:grpSpLocks/>
          </p:cNvGrpSpPr>
          <p:nvPr/>
        </p:nvGrpSpPr>
        <p:grpSpPr bwMode="auto">
          <a:xfrm>
            <a:off x="6329363" y="4176714"/>
            <a:ext cx="798512" cy="339725"/>
            <a:chOff x="1440" y="3625"/>
            <a:chExt cx="470" cy="238"/>
          </a:xfrm>
        </p:grpSpPr>
        <p:sp>
          <p:nvSpPr>
            <p:cNvPr id="40050" name="Rectangle 88"/>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51" name="Rectangle 89"/>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52" name="Rectangle 90"/>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40022" name="Group 91"/>
          <p:cNvGrpSpPr>
            <a:grpSpLocks/>
          </p:cNvGrpSpPr>
          <p:nvPr/>
        </p:nvGrpSpPr>
        <p:grpSpPr bwMode="auto">
          <a:xfrm>
            <a:off x="7216776" y="4175126"/>
            <a:ext cx="798513" cy="339725"/>
            <a:chOff x="1440" y="3625"/>
            <a:chExt cx="470" cy="238"/>
          </a:xfrm>
        </p:grpSpPr>
        <p:sp>
          <p:nvSpPr>
            <p:cNvPr id="40047" name="Rectangle 92"/>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48" name="Rectangle 93"/>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49" name="Rectangle 94"/>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sp>
        <p:nvSpPr>
          <p:cNvPr id="40023" name="Rectangle 95"/>
          <p:cNvSpPr>
            <a:spLocks noChangeArrowheads="1"/>
          </p:cNvSpPr>
          <p:nvPr/>
        </p:nvSpPr>
        <p:spPr bwMode="auto">
          <a:xfrm>
            <a:off x="4708525" y="49561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24" name="Rectangle 96"/>
          <p:cNvSpPr>
            <a:spLocks noChangeArrowheads="1"/>
          </p:cNvSpPr>
          <p:nvPr/>
        </p:nvSpPr>
        <p:spPr bwMode="auto">
          <a:xfrm>
            <a:off x="4838701" y="484822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25" name="Text Box 97"/>
          <p:cNvSpPr txBox="1">
            <a:spLocks noChangeArrowheads="1"/>
          </p:cNvSpPr>
          <p:nvPr/>
        </p:nvSpPr>
        <p:spPr bwMode="auto">
          <a:xfrm>
            <a:off x="4832112" y="48543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Packaged</a:t>
            </a:r>
          </a:p>
          <a:p>
            <a:pPr algn="ctr" eaLnBrk="1" hangingPunct="1">
              <a:lnSpc>
                <a:spcPct val="90000"/>
              </a:lnSpc>
            </a:pPr>
            <a:r>
              <a:rPr lang="en-US" altLang="en-US" sz="700" b="1">
                <a:solidFill>
                  <a:schemeClr val="tx1"/>
                </a:solidFill>
              </a:rPr>
              <a:t>Application</a:t>
            </a:r>
          </a:p>
        </p:txBody>
      </p:sp>
      <p:sp>
        <p:nvSpPr>
          <p:cNvPr id="40026" name="Rectangle 98"/>
          <p:cNvSpPr>
            <a:spLocks noChangeArrowheads="1"/>
          </p:cNvSpPr>
          <p:nvPr/>
        </p:nvSpPr>
        <p:spPr bwMode="auto">
          <a:xfrm>
            <a:off x="5826126" y="494347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27" name="Rectangle 99"/>
          <p:cNvSpPr>
            <a:spLocks noChangeArrowheads="1"/>
          </p:cNvSpPr>
          <p:nvPr/>
        </p:nvSpPr>
        <p:spPr bwMode="auto">
          <a:xfrm>
            <a:off x="5954713" y="4837113"/>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28" name="Text Box 100"/>
          <p:cNvSpPr txBox="1">
            <a:spLocks noChangeArrowheads="1"/>
          </p:cNvSpPr>
          <p:nvPr/>
        </p:nvSpPr>
        <p:spPr bwMode="auto">
          <a:xfrm>
            <a:off x="5947331" y="48416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Custom</a:t>
            </a:r>
          </a:p>
          <a:p>
            <a:pPr algn="ctr" eaLnBrk="1" hangingPunct="1">
              <a:lnSpc>
                <a:spcPct val="90000"/>
              </a:lnSpc>
            </a:pPr>
            <a:r>
              <a:rPr lang="en-US" altLang="en-US" sz="700" b="1">
                <a:solidFill>
                  <a:schemeClr val="tx1"/>
                </a:solidFill>
              </a:rPr>
              <a:t>Application</a:t>
            </a:r>
          </a:p>
        </p:txBody>
      </p:sp>
      <p:sp>
        <p:nvSpPr>
          <p:cNvPr id="40029" name="Rectangle 101"/>
          <p:cNvSpPr>
            <a:spLocks noChangeArrowheads="1"/>
          </p:cNvSpPr>
          <p:nvPr/>
        </p:nvSpPr>
        <p:spPr bwMode="auto">
          <a:xfrm>
            <a:off x="6881813" y="4922838"/>
            <a:ext cx="658812"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30" name="Rectangle 102"/>
          <p:cNvSpPr>
            <a:spLocks noChangeArrowheads="1"/>
          </p:cNvSpPr>
          <p:nvPr/>
        </p:nvSpPr>
        <p:spPr bwMode="auto">
          <a:xfrm>
            <a:off x="7010400" y="48164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31" name="Text Box 103"/>
          <p:cNvSpPr txBox="1">
            <a:spLocks noChangeArrowheads="1"/>
          </p:cNvSpPr>
          <p:nvPr/>
        </p:nvSpPr>
        <p:spPr bwMode="auto">
          <a:xfrm>
            <a:off x="7003019" y="482258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OO</a:t>
            </a:r>
          </a:p>
          <a:p>
            <a:pPr algn="ctr" eaLnBrk="1" hangingPunct="1">
              <a:lnSpc>
                <a:spcPct val="90000"/>
              </a:lnSpc>
            </a:pPr>
            <a:r>
              <a:rPr lang="en-US" altLang="en-US" sz="700" b="1">
                <a:solidFill>
                  <a:schemeClr val="tx1"/>
                </a:solidFill>
              </a:rPr>
              <a:t>Application</a:t>
            </a:r>
          </a:p>
        </p:txBody>
      </p:sp>
      <p:sp>
        <p:nvSpPr>
          <p:cNvPr id="40032" name="Freeform 104"/>
          <p:cNvSpPr>
            <a:spLocks/>
          </p:cNvSpPr>
          <p:nvPr/>
        </p:nvSpPr>
        <p:spPr bwMode="auto">
          <a:xfrm>
            <a:off x="53260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40033" name="AutoShape 105"/>
          <p:cNvSpPr>
            <a:spLocks noChangeArrowheads="1"/>
          </p:cNvSpPr>
          <p:nvPr/>
        </p:nvSpPr>
        <p:spPr bwMode="auto">
          <a:xfrm>
            <a:off x="7154863" y="2538414"/>
            <a:ext cx="2805112" cy="2668587"/>
          </a:xfrm>
          <a:prstGeom prst="roundRect">
            <a:avLst>
              <a:gd name="adj" fmla="val 16667"/>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anose="05000000000000000000" pitchFamily="2" charset="2"/>
              <a:buNone/>
            </a:pPr>
            <a:endParaRPr lang="en-GB" altLang="en-US" sz="1200" b="1">
              <a:solidFill>
                <a:srgbClr val="000000"/>
              </a:solidFill>
            </a:endParaRPr>
          </a:p>
        </p:txBody>
      </p:sp>
      <p:sp>
        <p:nvSpPr>
          <p:cNvPr id="40034" name="Rectangle 106"/>
          <p:cNvSpPr>
            <a:spLocks noGrp="1" noChangeArrowheads="1"/>
          </p:cNvSpPr>
          <p:nvPr>
            <p:ph type="title"/>
          </p:nvPr>
        </p:nvSpPr>
        <p:spPr/>
        <p:txBody>
          <a:bodyPr/>
          <a:lstStyle/>
          <a:p>
            <a:pPr eaLnBrk="1" hangingPunct="1"/>
            <a:r>
              <a:rPr lang="en-US" altLang="en-US" smtClean="0"/>
              <a:t>Requirements for SOA Management</a:t>
            </a:r>
          </a:p>
        </p:txBody>
      </p:sp>
      <p:sp>
        <p:nvSpPr>
          <p:cNvPr id="40035" name="Rectangle 107"/>
          <p:cNvSpPr>
            <a:spLocks noChangeArrowheads="1"/>
          </p:cNvSpPr>
          <p:nvPr/>
        </p:nvSpPr>
        <p:spPr bwMode="auto">
          <a:xfrm>
            <a:off x="2201864" y="2853015"/>
            <a:ext cx="6467475" cy="369332"/>
          </a:xfrm>
          <a:prstGeom prst="rect">
            <a:avLst/>
          </a:prstGeom>
          <a:solidFill>
            <a:schemeClr val="bg1">
              <a:alpha val="79999"/>
            </a:schemeClr>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pic>
        <p:nvPicPr>
          <p:cNvPr id="40036" name="Picture 108" descr="Reposi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038" y="5951539"/>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7" name="Rectangle 109"/>
          <p:cNvSpPr>
            <a:spLocks noChangeArrowheads="1"/>
          </p:cNvSpPr>
          <p:nvPr/>
        </p:nvSpPr>
        <p:spPr bwMode="auto">
          <a:xfrm>
            <a:off x="3667126" y="5872164"/>
            <a:ext cx="4784725" cy="401637"/>
          </a:xfrm>
          <a:prstGeom prst="rect">
            <a:avLst/>
          </a:prstGeom>
          <a:solidFill>
            <a:srgbClr val="EAEAEA">
              <a:alpha val="50195"/>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38" name="Oval 110"/>
          <p:cNvSpPr>
            <a:spLocks noChangeArrowheads="1"/>
          </p:cNvSpPr>
          <p:nvPr/>
        </p:nvSpPr>
        <p:spPr bwMode="auto">
          <a:xfrm>
            <a:off x="3879851" y="6015039"/>
            <a:ext cx="200025" cy="11112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39" name="Oval 111"/>
          <p:cNvSpPr>
            <a:spLocks noChangeArrowheads="1"/>
          </p:cNvSpPr>
          <p:nvPr/>
        </p:nvSpPr>
        <p:spPr bwMode="auto">
          <a:xfrm>
            <a:off x="5360988" y="5981700"/>
            <a:ext cx="755650" cy="17780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40" name="Text Box 112"/>
          <p:cNvSpPr txBox="1">
            <a:spLocks noChangeArrowheads="1"/>
          </p:cNvSpPr>
          <p:nvPr/>
        </p:nvSpPr>
        <p:spPr bwMode="auto">
          <a:xfrm>
            <a:off x="4060825" y="5965826"/>
            <a:ext cx="9223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Atomic Service</a:t>
            </a:r>
          </a:p>
        </p:txBody>
      </p:sp>
      <p:sp>
        <p:nvSpPr>
          <p:cNvPr id="40041" name="Text Box 113"/>
          <p:cNvSpPr txBox="1">
            <a:spLocks noChangeArrowheads="1"/>
          </p:cNvSpPr>
          <p:nvPr/>
        </p:nvSpPr>
        <p:spPr bwMode="auto">
          <a:xfrm>
            <a:off x="6073776" y="5965826"/>
            <a:ext cx="11033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Composite Service</a:t>
            </a:r>
          </a:p>
        </p:txBody>
      </p:sp>
      <p:sp>
        <p:nvSpPr>
          <p:cNvPr id="40042" name="Text Box 114"/>
          <p:cNvSpPr txBox="1">
            <a:spLocks noChangeArrowheads="1"/>
          </p:cNvSpPr>
          <p:nvPr/>
        </p:nvSpPr>
        <p:spPr bwMode="auto">
          <a:xfrm>
            <a:off x="7699375" y="5965826"/>
            <a:ext cx="5921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800" b="1">
                <a:solidFill>
                  <a:schemeClr val="tx1"/>
                </a:solidFill>
              </a:rPr>
              <a:t>Registry</a:t>
            </a:r>
          </a:p>
        </p:txBody>
      </p:sp>
      <p:sp>
        <p:nvSpPr>
          <p:cNvPr id="4824179" name="Rectangle 115"/>
          <p:cNvSpPr>
            <a:spLocks noChangeArrowheads="1"/>
          </p:cNvSpPr>
          <p:nvPr/>
        </p:nvSpPr>
        <p:spPr bwMode="auto">
          <a:xfrm>
            <a:off x="1524000" y="1658422"/>
            <a:ext cx="9144000" cy="369332"/>
          </a:xfrm>
          <a:prstGeom prst="rect">
            <a:avLst/>
          </a:prstGeom>
          <a:gradFill rotWithShape="1">
            <a:gsLst>
              <a:gs pos="0">
                <a:schemeClr val="bg1">
                  <a:alpha val="8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endParaRPr lang="en-IN"/>
          </a:p>
        </p:txBody>
      </p:sp>
      <p:sp>
        <p:nvSpPr>
          <p:cNvPr id="40044" name="Rectangle 116"/>
          <p:cNvSpPr>
            <a:spLocks noChangeArrowheads="1"/>
          </p:cNvSpPr>
          <p:nvPr/>
        </p:nvSpPr>
        <p:spPr bwMode="auto">
          <a:xfrm>
            <a:off x="2201864" y="4561165"/>
            <a:ext cx="6467475" cy="36933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0045" name="Line 117"/>
          <p:cNvSpPr>
            <a:spLocks noChangeShapeType="1"/>
          </p:cNvSpPr>
          <p:nvPr/>
        </p:nvSpPr>
        <p:spPr bwMode="auto">
          <a:xfrm flipV="1">
            <a:off x="2524125" y="1516064"/>
            <a:ext cx="0" cy="2554287"/>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40046" name="Rectangle 118"/>
          <p:cNvSpPr>
            <a:spLocks noChangeArrowheads="1"/>
          </p:cNvSpPr>
          <p:nvPr/>
        </p:nvSpPr>
        <p:spPr bwMode="auto">
          <a:xfrm>
            <a:off x="2386014" y="1168400"/>
            <a:ext cx="5799137"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pPr>
            <a:r>
              <a:rPr lang="en-US" altLang="en-US" sz="1800" b="1">
                <a:solidFill>
                  <a:srgbClr val="000000"/>
                </a:solidFill>
              </a:rPr>
              <a:t>Manage the Infrastructure: </a:t>
            </a:r>
            <a:r>
              <a:rPr lang="en-US" altLang="en-US" sz="1800">
                <a:solidFill>
                  <a:srgbClr val="000000"/>
                </a:solidFill>
              </a:rPr>
              <a:t>Deep dives into specific resources</a:t>
            </a:r>
          </a:p>
        </p:txBody>
      </p:sp>
    </p:spTree>
    <p:extLst>
      <p:ext uri="{BB962C8B-B14F-4D97-AF65-F5344CB8AC3E}">
        <p14:creationId xmlns:p14="http://schemas.microsoft.com/office/powerpoint/2010/main" val="100379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94D82C1E-6CC9-4575-9946-4AB80BB152D5}" type="slidenum">
              <a:rPr lang="en-US" altLang="en-US" smtClean="0">
                <a:solidFill>
                  <a:srgbClr val="FFFFFF"/>
                </a:solidFill>
              </a:rPr>
              <a:pPr/>
              <a:t>12</a:t>
            </a:fld>
            <a:endParaRPr lang="en-US" altLang="en-US" smtClean="0">
              <a:solidFill>
                <a:srgbClr val="FFFFFF"/>
              </a:solidFill>
            </a:endParaRPr>
          </a:p>
        </p:txBody>
      </p:sp>
      <p:sp>
        <p:nvSpPr>
          <p:cNvPr id="41987" name="Rectangle 2"/>
          <p:cNvSpPr>
            <a:spLocks noChangeArrowheads="1"/>
          </p:cNvSpPr>
          <p:nvPr/>
        </p:nvSpPr>
        <p:spPr bwMode="auto">
          <a:xfrm rot="10800000" flipH="1">
            <a:off x="1797051" y="1428751"/>
            <a:ext cx="8658225" cy="4849813"/>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1988" name="Rectangle 3"/>
          <p:cNvSpPr>
            <a:spLocks noChangeArrowheads="1"/>
          </p:cNvSpPr>
          <p:nvPr/>
        </p:nvSpPr>
        <p:spPr bwMode="auto">
          <a:xfrm>
            <a:off x="1909763" y="1668463"/>
            <a:ext cx="4456112"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169863" indent="-169863">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r>
              <a:rPr lang="en-US" altLang="en-US" sz="1800"/>
              <a:t>Identify and quickly correct applications that are down or performing slowly</a:t>
            </a:r>
          </a:p>
          <a:p>
            <a:pPr eaLnBrk="1" hangingPunct="1"/>
            <a:r>
              <a:rPr lang="en-US" altLang="en-US" sz="1800"/>
              <a:t>Need to provide comprehensive </a:t>
            </a:r>
            <a:br>
              <a:rPr lang="en-US" altLang="en-US" sz="1800"/>
            </a:br>
            <a:r>
              <a:rPr lang="en-US" altLang="en-US" sz="1800"/>
              <a:t>in-flight transaction display that includes the name of the hung class/method</a:t>
            </a:r>
          </a:p>
          <a:p>
            <a:pPr eaLnBrk="1" hangingPunct="1"/>
            <a:r>
              <a:rPr lang="en-US" altLang="en-US" sz="1800"/>
              <a:t>Introspect messaging and brokering subsystem for real-time metrics and historical data analysis</a:t>
            </a:r>
          </a:p>
          <a:p>
            <a:pPr eaLnBrk="1" hangingPunct="1"/>
            <a:r>
              <a:rPr lang="en-US" altLang="en-US" sz="1800"/>
              <a:t>This can significantly improve </a:t>
            </a:r>
            <a:br>
              <a:rPr lang="en-US" altLang="en-US" sz="1800"/>
            </a:br>
            <a:r>
              <a:rPr lang="en-US" altLang="en-US" sz="1800"/>
              <a:t>the performance and availability </a:t>
            </a:r>
            <a:br>
              <a:rPr lang="en-US" altLang="en-US" sz="1800"/>
            </a:br>
            <a:r>
              <a:rPr lang="en-US" altLang="en-US" sz="1800"/>
              <a:t>of  J2EE applications by reducing problem identification and </a:t>
            </a:r>
            <a:br>
              <a:rPr lang="en-US" altLang="en-US" sz="1800"/>
            </a:br>
            <a:r>
              <a:rPr lang="en-US" altLang="en-US" sz="1800"/>
              <a:t>resolution time</a:t>
            </a:r>
          </a:p>
        </p:txBody>
      </p:sp>
      <p:sp>
        <p:nvSpPr>
          <p:cNvPr id="41989" name="Rectangle 4"/>
          <p:cNvSpPr>
            <a:spLocks noChangeArrowheads="1"/>
          </p:cNvSpPr>
          <p:nvPr/>
        </p:nvSpPr>
        <p:spPr bwMode="auto">
          <a:xfrm>
            <a:off x="1600201" y="3816350"/>
            <a:ext cx="3457575"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225425" indent="-225425">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1800"/>
          </a:p>
        </p:txBody>
      </p:sp>
      <p:sp>
        <p:nvSpPr>
          <p:cNvPr id="41990" name="Rectangle 5"/>
          <p:cNvSpPr>
            <a:spLocks noChangeArrowheads="1"/>
          </p:cNvSpPr>
          <p:nvPr/>
        </p:nvSpPr>
        <p:spPr bwMode="auto">
          <a:xfrm>
            <a:off x="1774826" y="3876676"/>
            <a:ext cx="3344863"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225425" indent="-225425">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sz="1800"/>
          </a:p>
        </p:txBody>
      </p:sp>
      <p:sp>
        <p:nvSpPr>
          <p:cNvPr id="41991" name="Rectangle 6"/>
          <p:cNvSpPr>
            <a:spLocks noGrp="1" noChangeArrowheads="1"/>
          </p:cNvSpPr>
          <p:nvPr>
            <p:ph type="title"/>
          </p:nvPr>
        </p:nvSpPr>
        <p:spPr>
          <a:xfrm>
            <a:off x="1677988" y="541339"/>
            <a:ext cx="8990012" cy="750887"/>
          </a:xfrm>
        </p:spPr>
        <p:txBody>
          <a:bodyPr>
            <a:normAutofit fontScale="90000"/>
          </a:bodyPr>
          <a:lstStyle/>
          <a:p>
            <a:pPr eaLnBrk="1" hangingPunct="1"/>
            <a:r>
              <a:rPr lang="en-US" altLang="en-US" smtClean="0"/>
              <a:t>Manage Supporting Middleware</a:t>
            </a:r>
            <a:br>
              <a:rPr lang="en-US" altLang="en-US" smtClean="0"/>
            </a:br>
            <a:r>
              <a:rPr lang="en-US" altLang="en-US" sz="2200" i="1">
                <a:solidFill>
                  <a:schemeClr val="bg2"/>
                </a:solidFill>
              </a:rPr>
              <a:t>Comprehensive Deep-dive Monitoring</a:t>
            </a:r>
          </a:p>
        </p:txBody>
      </p:sp>
      <p:sp>
        <p:nvSpPr>
          <p:cNvPr id="41992" name="Rectangle 7"/>
          <p:cNvSpPr>
            <a:spLocks noChangeArrowheads="1"/>
          </p:cNvSpPr>
          <p:nvPr/>
        </p:nvSpPr>
        <p:spPr bwMode="auto">
          <a:xfrm flipH="1">
            <a:off x="6426200" y="1685925"/>
            <a:ext cx="4241800" cy="3987800"/>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b="1"/>
          </a:p>
        </p:txBody>
      </p:sp>
      <p:pic>
        <p:nvPicPr>
          <p:cNvPr id="4199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0825" y="1508126"/>
            <a:ext cx="287655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Picture 9" descr="screenshot10"/>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5935663" y="4092575"/>
            <a:ext cx="2005012" cy="127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99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0913" y="4127500"/>
            <a:ext cx="1979612"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6" name="Picture 11" descr="st_at_pc_smili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4488" y="4130675"/>
            <a:ext cx="546100" cy="685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1997" name="MediaSRC" descr="http://pro.corbis.com/images/digimarc/572/14597762/EV106-054.jpg"/>
          <p:cNvPicPr>
            <a:picLocks noChangeAspect="1" noChangeArrowheads="1"/>
          </p:cNvPicPr>
          <p:nvPr/>
        </p:nvPicPr>
        <p:blipFill>
          <a:blip r:embed="rId8" r:link="rId9">
            <a:extLst>
              <a:ext uri="{28A0092B-C50C-407E-A947-70E740481C1C}">
                <a14:useLocalDpi xmlns:a14="http://schemas.microsoft.com/office/drawing/2010/main" val="0"/>
              </a:ext>
            </a:extLst>
          </a:blip>
          <a:srcRect l="2338"/>
          <a:stretch>
            <a:fillRect/>
          </a:stretch>
        </p:blipFill>
        <p:spPr bwMode="auto">
          <a:xfrm>
            <a:off x="9512300" y="2020888"/>
            <a:ext cx="914400" cy="6350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1998" name="Text Box 13"/>
          <p:cNvSpPr txBox="1">
            <a:spLocks noChangeArrowheads="1"/>
          </p:cNvSpPr>
          <p:nvPr/>
        </p:nvSpPr>
        <p:spPr bwMode="auto">
          <a:xfrm>
            <a:off x="9507538" y="2698751"/>
            <a:ext cx="1041400"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1">
                <a:solidFill>
                  <a:srgbClr val="000000"/>
                </a:solidFill>
              </a:rPr>
              <a:t>IT Operations</a:t>
            </a:r>
          </a:p>
        </p:txBody>
      </p:sp>
      <p:sp>
        <p:nvSpPr>
          <p:cNvPr id="41999" name="Text Box 14"/>
          <p:cNvSpPr txBox="1">
            <a:spLocks noChangeArrowheads="1"/>
          </p:cNvSpPr>
          <p:nvPr/>
        </p:nvSpPr>
        <p:spPr bwMode="auto">
          <a:xfrm>
            <a:off x="7483475" y="3817939"/>
            <a:ext cx="1619250"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1">
                <a:solidFill>
                  <a:srgbClr val="000000"/>
                </a:solidFill>
              </a:rPr>
              <a:t>Subject Matter Expert</a:t>
            </a:r>
          </a:p>
        </p:txBody>
      </p:sp>
      <p:sp>
        <p:nvSpPr>
          <p:cNvPr id="42000" name="Text Box 15"/>
          <p:cNvSpPr txBox="1">
            <a:spLocks noChangeArrowheads="1"/>
          </p:cNvSpPr>
          <p:nvPr/>
        </p:nvSpPr>
        <p:spPr bwMode="auto">
          <a:xfrm>
            <a:off x="6445250" y="5402264"/>
            <a:ext cx="1619250"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1">
                <a:solidFill>
                  <a:srgbClr val="000000"/>
                </a:solidFill>
              </a:rPr>
              <a:t>J2EE Applications</a:t>
            </a:r>
          </a:p>
        </p:txBody>
      </p:sp>
      <p:sp>
        <p:nvSpPr>
          <p:cNvPr id="42001" name="Text Box 16"/>
          <p:cNvSpPr txBox="1">
            <a:spLocks noChangeArrowheads="1"/>
          </p:cNvSpPr>
          <p:nvPr/>
        </p:nvSpPr>
        <p:spPr bwMode="auto">
          <a:xfrm>
            <a:off x="8777288" y="5373689"/>
            <a:ext cx="1719262" cy="244475"/>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50000"/>
              </a:spcBef>
            </a:pPr>
            <a:r>
              <a:rPr lang="en-US" altLang="en-US" sz="1000" b="1">
                <a:solidFill>
                  <a:srgbClr val="000000"/>
                </a:solidFill>
              </a:rPr>
              <a:t>Messaging Infrastructure</a:t>
            </a:r>
          </a:p>
        </p:txBody>
      </p:sp>
    </p:spTree>
    <p:extLst>
      <p:ext uri="{BB962C8B-B14F-4D97-AF65-F5344CB8AC3E}">
        <p14:creationId xmlns:p14="http://schemas.microsoft.com/office/powerpoint/2010/main" val="295988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9677E159-7209-4E79-B315-46362C071126}" type="slidenum">
              <a:rPr lang="en-US" altLang="en-US" smtClean="0">
                <a:solidFill>
                  <a:srgbClr val="FFFFFF"/>
                </a:solidFill>
              </a:rPr>
              <a:pPr/>
              <a:t>13</a:t>
            </a:fld>
            <a:endParaRPr lang="en-US" altLang="en-US" smtClean="0">
              <a:solidFill>
                <a:srgbClr val="FFFFFF"/>
              </a:solidFill>
            </a:endParaRPr>
          </a:p>
        </p:txBody>
      </p:sp>
      <p:sp>
        <p:nvSpPr>
          <p:cNvPr id="44035" name="Rectangle 2"/>
          <p:cNvSpPr>
            <a:spLocks noChangeArrowheads="1"/>
          </p:cNvSpPr>
          <p:nvPr/>
        </p:nvSpPr>
        <p:spPr bwMode="auto">
          <a:xfrm rot="10800000" flipH="1">
            <a:off x="1797051" y="1428751"/>
            <a:ext cx="8658225" cy="4849813"/>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4036" name="Rectangle 3"/>
          <p:cNvSpPr>
            <a:spLocks noChangeArrowheads="1"/>
          </p:cNvSpPr>
          <p:nvPr/>
        </p:nvSpPr>
        <p:spPr bwMode="auto">
          <a:xfrm flipH="1">
            <a:off x="6289675" y="1635126"/>
            <a:ext cx="4349750" cy="4081463"/>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b="1"/>
          </a:p>
        </p:txBody>
      </p:sp>
      <p:sp>
        <p:nvSpPr>
          <p:cNvPr id="44037" name="Rectangle 4"/>
          <p:cNvSpPr>
            <a:spLocks noGrp="1" noChangeArrowheads="1"/>
          </p:cNvSpPr>
          <p:nvPr>
            <p:ph type="body" idx="1"/>
          </p:nvPr>
        </p:nvSpPr>
        <p:spPr>
          <a:xfrm>
            <a:off x="1912938" y="1778001"/>
            <a:ext cx="4087812" cy="4627563"/>
          </a:xfrm>
        </p:spPr>
        <p:txBody>
          <a:bodyPr/>
          <a:lstStyle/>
          <a:p>
            <a:pPr eaLnBrk="1" hangingPunct="1"/>
            <a:r>
              <a:rPr lang="en-US" altLang="en-US" sz="1900"/>
              <a:t>Need to define reports on a customer basis</a:t>
            </a:r>
          </a:p>
          <a:p>
            <a:pPr eaLnBrk="1" hangingPunct="1"/>
            <a:r>
              <a:rPr lang="en-US" altLang="en-US" sz="1900"/>
              <a:t>Report on compliance to service levels and service level agreements</a:t>
            </a:r>
          </a:p>
          <a:p>
            <a:pPr eaLnBrk="1" hangingPunct="1"/>
            <a:r>
              <a:rPr lang="en-US" altLang="en-US" sz="1900"/>
              <a:t>Represent all aspects of service level performance, from business process layer to IT infrastructure</a:t>
            </a:r>
          </a:p>
          <a:p>
            <a:pPr eaLnBrk="1" hangingPunct="1"/>
            <a:r>
              <a:rPr lang="en-US" altLang="en-US" sz="1900"/>
              <a:t>Perform trending analysis to predict outages</a:t>
            </a:r>
          </a:p>
        </p:txBody>
      </p:sp>
      <p:pic>
        <p:nvPicPr>
          <p:cNvPr id="44038" name="Picture 5" descr="03 - Reports - SLA Status by Custom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4" y="1939926"/>
            <a:ext cx="4492625" cy="3370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pic>
      <p:sp>
        <p:nvSpPr>
          <p:cNvPr id="44039" name="Rectangle 6"/>
          <p:cNvSpPr>
            <a:spLocks noGrp="1" noChangeArrowheads="1"/>
          </p:cNvSpPr>
          <p:nvPr>
            <p:ph type="title"/>
          </p:nvPr>
        </p:nvSpPr>
        <p:spPr>
          <a:xfrm>
            <a:off x="1677988" y="541339"/>
            <a:ext cx="8990012" cy="750887"/>
          </a:xfrm>
        </p:spPr>
        <p:txBody>
          <a:bodyPr>
            <a:normAutofit fontScale="90000"/>
          </a:bodyPr>
          <a:lstStyle/>
          <a:p>
            <a:pPr eaLnBrk="1" hangingPunct="1"/>
            <a:r>
              <a:rPr lang="en-US" altLang="en-US" smtClean="0"/>
              <a:t>Manage Service Levels</a:t>
            </a:r>
            <a:br>
              <a:rPr lang="en-US" altLang="en-US" smtClean="0"/>
            </a:br>
            <a:r>
              <a:rPr lang="en-US" altLang="en-US" sz="2200" i="1">
                <a:solidFill>
                  <a:schemeClr val="bg2"/>
                </a:solidFill>
              </a:rPr>
              <a:t>Enterprise-wide Reporting on Service Level Compliance</a:t>
            </a:r>
          </a:p>
        </p:txBody>
      </p:sp>
    </p:spTree>
    <p:extLst>
      <p:ext uri="{BB962C8B-B14F-4D97-AF65-F5344CB8AC3E}">
        <p14:creationId xmlns:p14="http://schemas.microsoft.com/office/powerpoint/2010/main" val="3828036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133905ED-B6B4-4077-9BA6-9D7FAC1EBBC1}" type="slidenum">
              <a:rPr lang="en-US" altLang="en-US" smtClean="0">
                <a:solidFill>
                  <a:srgbClr val="FFFFFF"/>
                </a:solidFill>
              </a:rPr>
              <a:pPr/>
              <a:t>14</a:t>
            </a:fld>
            <a:endParaRPr lang="en-US" altLang="en-US" smtClean="0">
              <a:solidFill>
                <a:srgbClr val="FFFFFF"/>
              </a:solidFill>
            </a:endParaRPr>
          </a:p>
        </p:txBody>
      </p:sp>
      <p:sp>
        <p:nvSpPr>
          <p:cNvPr id="46083" name="Rectangle 2"/>
          <p:cNvSpPr>
            <a:spLocks noChangeArrowheads="1"/>
          </p:cNvSpPr>
          <p:nvPr/>
        </p:nvSpPr>
        <p:spPr bwMode="auto">
          <a:xfrm flipH="1">
            <a:off x="1789114" y="1435100"/>
            <a:ext cx="8658225" cy="4833938"/>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84" name="Line 3"/>
          <p:cNvSpPr>
            <a:spLocks noChangeShapeType="1"/>
          </p:cNvSpPr>
          <p:nvPr/>
        </p:nvSpPr>
        <p:spPr bwMode="auto">
          <a:xfrm>
            <a:off x="7031039" y="2268539"/>
            <a:ext cx="20637" cy="1233487"/>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6085" name="Rectangle 4"/>
          <p:cNvSpPr>
            <a:spLocks noChangeArrowheads="1"/>
          </p:cNvSpPr>
          <p:nvPr/>
        </p:nvSpPr>
        <p:spPr bwMode="auto">
          <a:xfrm rot="5400000">
            <a:off x="9369425" y="4001572"/>
            <a:ext cx="539750" cy="369332"/>
          </a:xfrm>
          <a:prstGeom prst="rect">
            <a:avLst/>
          </a:prstGeom>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86" name="Rectangle 5"/>
          <p:cNvSpPr>
            <a:spLocks noChangeArrowheads="1"/>
          </p:cNvSpPr>
          <p:nvPr/>
        </p:nvSpPr>
        <p:spPr bwMode="auto">
          <a:xfrm rot="5400000">
            <a:off x="8301038" y="4001572"/>
            <a:ext cx="539750" cy="369332"/>
          </a:xfrm>
          <a:prstGeom prst="rect">
            <a:avLst/>
          </a:prstGeom>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87" name="Rectangle 6"/>
          <p:cNvSpPr>
            <a:spLocks noChangeArrowheads="1"/>
          </p:cNvSpPr>
          <p:nvPr/>
        </p:nvSpPr>
        <p:spPr bwMode="auto">
          <a:xfrm rot="5400000">
            <a:off x="7226300" y="4001572"/>
            <a:ext cx="539750" cy="369332"/>
          </a:xfrm>
          <a:prstGeom prst="rect">
            <a:avLst/>
          </a:prstGeom>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88" name="Rectangle 7"/>
          <p:cNvSpPr>
            <a:spLocks noChangeArrowheads="1"/>
          </p:cNvSpPr>
          <p:nvPr/>
        </p:nvSpPr>
        <p:spPr bwMode="auto">
          <a:xfrm rot="5400000">
            <a:off x="6151563" y="4001572"/>
            <a:ext cx="539750" cy="369332"/>
          </a:xfrm>
          <a:prstGeom prst="rect">
            <a:avLst/>
          </a:prstGeom>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89" name="Rectangle 8"/>
          <p:cNvSpPr>
            <a:spLocks noChangeArrowheads="1"/>
          </p:cNvSpPr>
          <p:nvPr/>
        </p:nvSpPr>
        <p:spPr bwMode="auto">
          <a:xfrm rot="5400000">
            <a:off x="9369425" y="3168134"/>
            <a:ext cx="539750" cy="369332"/>
          </a:xfrm>
          <a:prstGeom prst="rect">
            <a:avLst/>
          </a:prstGeom>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90" name="Rectangle 9"/>
          <p:cNvSpPr>
            <a:spLocks noChangeArrowheads="1"/>
          </p:cNvSpPr>
          <p:nvPr/>
        </p:nvSpPr>
        <p:spPr bwMode="auto">
          <a:xfrm rot="5400000">
            <a:off x="8301038" y="3168134"/>
            <a:ext cx="539750" cy="369332"/>
          </a:xfrm>
          <a:prstGeom prst="rect">
            <a:avLst/>
          </a:prstGeom>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91" name="Rectangle 10"/>
          <p:cNvSpPr>
            <a:spLocks noChangeArrowheads="1"/>
          </p:cNvSpPr>
          <p:nvPr/>
        </p:nvSpPr>
        <p:spPr bwMode="auto">
          <a:xfrm rot="5400000">
            <a:off x="6151563" y="3168134"/>
            <a:ext cx="539750" cy="369332"/>
          </a:xfrm>
          <a:prstGeom prst="rect">
            <a:avLst/>
          </a:prstGeom>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92" name="Rectangle 11"/>
          <p:cNvSpPr>
            <a:spLocks noChangeArrowheads="1"/>
          </p:cNvSpPr>
          <p:nvPr/>
        </p:nvSpPr>
        <p:spPr bwMode="auto">
          <a:xfrm flipH="1" flipV="1">
            <a:off x="5956300" y="4319866"/>
            <a:ext cx="909638"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93" name="Rectangle 12"/>
          <p:cNvSpPr>
            <a:spLocks noChangeArrowheads="1"/>
          </p:cNvSpPr>
          <p:nvPr/>
        </p:nvSpPr>
        <p:spPr bwMode="auto">
          <a:xfrm flipH="1" flipV="1">
            <a:off x="5873750" y="3423722"/>
            <a:ext cx="4262438" cy="369332"/>
          </a:xfrm>
          <a:prstGeom prst="rect">
            <a:avLst/>
          </a:prstGeom>
          <a:solidFill>
            <a:schemeClr val="tx2"/>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94" name="Text Box 13"/>
          <p:cNvSpPr txBox="1">
            <a:spLocks noChangeArrowheads="1"/>
          </p:cNvSpPr>
          <p:nvPr/>
        </p:nvSpPr>
        <p:spPr bwMode="auto">
          <a:xfrm>
            <a:off x="2073275" y="1512889"/>
            <a:ext cx="3873500" cy="915987"/>
          </a:xfrm>
          <a:prstGeom prst="rect">
            <a:avLst/>
          </a:prstGeom>
          <a:noFill/>
          <a:ln>
            <a:noFill/>
          </a:ln>
          <a:effectLst/>
          <a:extLst>
            <a:ext uri="{909E8E84-426E-40DD-AFC4-6F175D3DCCD1}">
              <a14:hiddenFill xmlns:a14="http://schemas.microsoft.com/office/drawing/2010/main">
                <a:gradFill rotWithShape="0">
                  <a:gsLst>
                    <a:gs pos="0">
                      <a:srgbClr val="182F76"/>
                    </a:gs>
                    <a:gs pos="100000">
                      <a:srgbClr val="3366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spcBef>
                <a:spcPct val="30000"/>
              </a:spcBef>
            </a:pPr>
            <a:r>
              <a:rPr lang="en-US" altLang="en-US" b="1" i="1">
                <a:solidFill>
                  <a:schemeClr val="tx1"/>
                </a:solidFill>
              </a:rPr>
              <a:t>Management tools naturally target ESBs as enforcement endpoints:</a:t>
            </a:r>
          </a:p>
        </p:txBody>
      </p:sp>
      <p:sp>
        <p:nvSpPr>
          <p:cNvPr id="46095" name="Text Box 14"/>
          <p:cNvSpPr txBox="1">
            <a:spLocks noChangeArrowheads="1"/>
          </p:cNvSpPr>
          <p:nvPr/>
        </p:nvSpPr>
        <p:spPr bwMode="auto">
          <a:xfrm>
            <a:off x="2219326" y="2892425"/>
            <a:ext cx="3186113" cy="2597634"/>
          </a:xfrm>
          <a:prstGeom prst="rect">
            <a:avLst/>
          </a:prstGeom>
          <a:noFill/>
          <a:ln>
            <a:noFill/>
          </a:ln>
          <a:effectLst/>
          <a:extLst>
            <a:ext uri="{909E8E84-426E-40DD-AFC4-6F175D3DCCD1}">
              <a14:hiddenFill xmlns:a14="http://schemas.microsoft.com/office/drawing/2010/main">
                <a:gradFill rotWithShape="0">
                  <a:gsLst>
                    <a:gs pos="0">
                      <a:srgbClr val="182F76"/>
                    </a:gs>
                    <a:gs pos="100000">
                      <a:srgbClr val="3366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30000"/>
              </a:spcBef>
              <a:spcAft>
                <a:spcPct val="0"/>
              </a:spcAft>
            </a:pPr>
            <a:r>
              <a:rPr lang="en-US" altLang="en-US" sz="1600" b="1"/>
              <a:t>To perform </a:t>
            </a:r>
            <a:r>
              <a:rPr lang="en-US" altLang="en-US" sz="1800" b="1">
                <a:solidFill>
                  <a:srgbClr val="006699"/>
                </a:solidFill>
              </a:rPr>
              <a:t>Routing</a:t>
            </a:r>
            <a:r>
              <a:rPr lang="en-US" altLang="en-US" sz="1600" b="1">
                <a:solidFill>
                  <a:srgbClr val="0045D0"/>
                </a:solidFill>
              </a:rPr>
              <a:t> </a:t>
            </a:r>
            <a:r>
              <a:rPr lang="en-US" altLang="en-US" sz="1600" b="1"/>
              <a:t>of messages based on system capacity, Quality of Service, and SLAs</a:t>
            </a:r>
          </a:p>
          <a:p>
            <a:pPr eaLnBrk="1" hangingPunct="1">
              <a:spcBef>
                <a:spcPct val="30000"/>
              </a:spcBef>
              <a:spcAft>
                <a:spcPct val="0"/>
              </a:spcAft>
            </a:pPr>
            <a:r>
              <a:rPr lang="en-US" altLang="en-US" sz="1600" b="1"/>
              <a:t>Leverage </a:t>
            </a:r>
            <a:r>
              <a:rPr lang="en-US" altLang="en-US" sz="1800" b="1">
                <a:solidFill>
                  <a:srgbClr val="006699"/>
                </a:solidFill>
              </a:rPr>
              <a:t>Conversion</a:t>
            </a:r>
            <a:r>
              <a:rPr lang="en-US" altLang="en-US" sz="1600" b="1">
                <a:solidFill>
                  <a:schemeClr val="tx2"/>
                </a:solidFill>
              </a:rPr>
              <a:t> </a:t>
            </a:r>
            <a:r>
              <a:rPr lang="en-US" altLang="en-US" sz="1600" b="1"/>
              <a:t>and </a:t>
            </a:r>
            <a:r>
              <a:rPr lang="en-US" altLang="en-US" sz="1600" b="1">
                <a:solidFill>
                  <a:schemeClr val="tx2"/>
                </a:solidFill>
              </a:rPr>
              <a:t> </a:t>
            </a:r>
            <a:r>
              <a:rPr lang="en-US" altLang="en-US" sz="1800" b="1">
                <a:solidFill>
                  <a:srgbClr val="006699"/>
                </a:solidFill>
              </a:rPr>
              <a:t>Transformation</a:t>
            </a:r>
            <a:r>
              <a:rPr lang="en-US" altLang="en-US" sz="1600"/>
              <a:t> </a:t>
            </a:r>
            <a:r>
              <a:rPr lang="en-US" altLang="en-US" sz="1600" b="1"/>
              <a:t>capabilities to comply with policy</a:t>
            </a:r>
          </a:p>
          <a:p>
            <a:pPr eaLnBrk="1" hangingPunct="1">
              <a:spcBef>
                <a:spcPct val="30000"/>
              </a:spcBef>
              <a:spcAft>
                <a:spcPct val="0"/>
              </a:spcAft>
            </a:pPr>
            <a:r>
              <a:rPr lang="en-US" altLang="en-US" sz="1600" b="1"/>
              <a:t>Centralize </a:t>
            </a:r>
            <a:r>
              <a:rPr lang="en-US" altLang="en-US" sz="1800" b="1">
                <a:solidFill>
                  <a:srgbClr val="006699"/>
                </a:solidFill>
              </a:rPr>
              <a:t>Handling</a:t>
            </a:r>
            <a:r>
              <a:rPr lang="en-US" altLang="en-US" sz="1600" b="1">
                <a:solidFill>
                  <a:srgbClr val="0045D0"/>
                </a:solidFill>
              </a:rPr>
              <a:t> </a:t>
            </a:r>
            <a:r>
              <a:rPr lang="en-US" altLang="en-US" sz="1600" b="1"/>
              <a:t>of IT events related to Services</a:t>
            </a:r>
          </a:p>
        </p:txBody>
      </p:sp>
      <p:sp>
        <p:nvSpPr>
          <p:cNvPr id="46096" name="Rectangle 15"/>
          <p:cNvSpPr>
            <a:spLocks noGrp="1" noChangeArrowheads="1"/>
          </p:cNvSpPr>
          <p:nvPr>
            <p:ph type="title"/>
          </p:nvPr>
        </p:nvSpPr>
        <p:spPr/>
        <p:txBody>
          <a:bodyPr/>
          <a:lstStyle/>
          <a:p>
            <a:pPr eaLnBrk="1" hangingPunct="1"/>
            <a:r>
              <a:rPr lang="en-US" altLang="en-US" smtClean="0"/>
              <a:t>Enterprise Service Bus and SOA Management</a:t>
            </a:r>
          </a:p>
        </p:txBody>
      </p:sp>
      <p:sp>
        <p:nvSpPr>
          <p:cNvPr id="46097" name="Rectangle 16"/>
          <p:cNvSpPr>
            <a:spLocks noChangeArrowheads="1"/>
          </p:cNvSpPr>
          <p:nvPr/>
        </p:nvSpPr>
        <p:spPr bwMode="auto">
          <a:xfrm flipH="1" flipV="1">
            <a:off x="5949950" y="2453759"/>
            <a:ext cx="915988"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098" name="Text Box 17"/>
          <p:cNvSpPr txBox="1">
            <a:spLocks noChangeArrowheads="1"/>
          </p:cNvSpPr>
          <p:nvPr/>
        </p:nvSpPr>
        <p:spPr bwMode="auto">
          <a:xfrm flipH="1">
            <a:off x="5953125" y="2382838"/>
            <a:ext cx="908050" cy="482600"/>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Travel</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Reservation</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Process</a:t>
            </a:r>
          </a:p>
        </p:txBody>
      </p:sp>
      <p:sp>
        <p:nvSpPr>
          <p:cNvPr id="46099" name="Line 18"/>
          <p:cNvSpPr>
            <a:spLocks noChangeShapeType="1"/>
          </p:cNvSpPr>
          <p:nvPr/>
        </p:nvSpPr>
        <p:spPr bwMode="auto">
          <a:xfrm flipV="1">
            <a:off x="6884988" y="5160964"/>
            <a:ext cx="366712" cy="3381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6100" name="Line 19"/>
          <p:cNvSpPr>
            <a:spLocks noChangeShapeType="1"/>
          </p:cNvSpPr>
          <p:nvPr/>
        </p:nvSpPr>
        <p:spPr bwMode="auto">
          <a:xfrm>
            <a:off x="7777164" y="5140325"/>
            <a:ext cx="365125" cy="3127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46101" name="Rectangle 20"/>
          <p:cNvSpPr>
            <a:spLocks noChangeArrowheads="1"/>
          </p:cNvSpPr>
          <p:nvPr/>
        </p:nvSpPr>
        <p:spPr bwMode="auto">
          <a:xfrm flipH="1" flipV="1">
            <a:off x="6559550" y="1639371"/>
            <a:ext cx="915988"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02" name="Text Box 21"/>
          <p:cNvSpPr txBox="1">
            <a:spLocks noChangeArrowheads="1"/>
          </p:cNvSpPr>
          <p:nvPr/>
        </p:nvSpPr>
        <p:spPr bwMode="auto">
          <a:xfrm flipH="1">
            <a:off x="6567488" y="1620838"/>
            <a:ext cx="895350" cy="482600"/>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NEW Check</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Traveler</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03" name="Rectangle 22"/>
          <p:cNvSpPr>
            <a:spLocks noChangeArrowheads="1"/>
          </p:cNvSpPr>
          <p:nvPr/>
        </p:nvSpPr>
        <p:spPr bwMode="auto">
          <a:xfrm flipH="1" flipV="1">
            <a:off x="8102600" y="2453759"/>
            <a:ext cx="915988"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04" name="Rectangle 23"/>
          <p:cNvSpPr>
            <a:spLocks noChangeArrowheads="1"/>
          </p:cNvSpPr>
          <p:nvPr/>
        </p:nvSpPr>
        <p:spPr bwMode="auto">
          <a:xfrm flipH="1" flipV="1">
            <a:off x="9169400" y="2453759"/>
            <a:ext cx="915988"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05" name="Rectangle 24"/>
          <p:cNvSpPr>
            <a:spLocks noChangeArrowheads="1"/>
          </p:cNvSpPr>
          <p:nvPr/>
        </p:nvSpPr>
        <p:spPr bwMode="auto">
          <a:xfrm flipH="1" flipV="1">
            <a:off x="5945189" y="4692134"/>
            <a:ext cx="915987"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06" name="Rectangle 25"/>
          <p:cNvSpPr>
            <a:spLocks noChangeArrowheads="1"/>
          </p:cNvSpPr>
          <p:nvPr/>
        </p:nvSpPr>
        <p:spPr bwMode="auto">
          <a:xfrm flipH="1" flipV="1">
            <a:off x="8097839" y="4692134"/>
            <a:ext cx="915987"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07" name="Rectangle 26"/>
          <p:cNvSpPr>
            <a:spLocks noChangeArrowheads="1"/>
          </p:cNvSpPr>
          <p:nvPr/>
        </p:nvSpPr>
        <p:spPr bwMode="auto">
          <a:xfrm flipH="1" flipV="1">
            <a:off x="9178925" y="4692134"/>
            <a:ext cx="915988"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08" name="Text Box 27"/>
          <p:cNvSpPr txBox="1">
            <a:spLocks noChangeArrowheads="1"/>
          </p:cNvSpPr>
          <p:nvPr/>
        </p:nvSpPr>
        <p:spPr bwMode="auto">
          <a:xfrm flipH="1">
            <a:off x="8105776" y="4695826"/>
            <a:ext cx="854075" cy="352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Book Hotel</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09" name="Text Box 28"/>
          <p:cNvSpPr txBox="1">
            <a:spLocks noChangeArrowheads="1"/>
          </p:cNvSpPr>
          <p:nvPr/>
        </p:nvSpPr>
        <p:spPr bwMode="auto">
          <a:xfrm flipH="1">
            <a:off x="5948363" y="4627563"/>
            <a:ext cx="850900" cy="482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Hotel</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Availability</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10" name="Text Box 29"/>
          <p:cNvSpPr txBox="1">
            <a:spLocks noChangeArrowheads="1"/>
          </p:cNvSpPr>
          <p:nvPr/>
        </p:nvSpPr>
        <p:spPr bwMode="auto">
          <a:xfrm flipH="1">
            <a:off x="9253538" y="4695826"/>
            <a:ext cx="747712" cy="352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Book Car</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11" name="Rectangle 30"/>
          <p:cNvSpPr>
            <a:spLocks noChangeArrowheads="1"/>
          </p:cNvSpPr>
          <p:nvPr/>
        </p:nvSpPr>
        <p:spPr bwMode="auto">
          <a:xfrm flipH="1" flipV="1">
            <a:off x="6345239" y="5587484"/>
            <a:ext cx="915987"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12" name="Rectangle 31"/>
          <p:cNvSpPr>
            <a:spLocks noChangeArrowheads="1"/>
          </p:cNvSpPr>
          <p:nvPr/>
        </p:nvSpPr>
        <p:spPr bwMode="auto">
          <a:xfrm flipH="1" flipV="1">
            <a:off x="7669214" y="5587484"/>
            <a:ext cx="915987" cy="369332"/>
          </a:xfrm>
          <a:prstGeom prst="rect">
            <a:avLst/>
          </a:prstGeom>
          <a:solidFill>
            <a:srgbClr val="2774A9">
              <a:alpha val="85881"/>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2774A9"/>
            </a:extrusionClr>
            <a:contourClr>
              <a:srgbClr val="2774A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13" name="Text Box 32"/>
          <p:cNvSpPr txBox="1">
            <a:spLocks noChangeArrowheads="1"/>
          </p:cNvSpPr>
          <p:nvPr/>
        </p:nvSpPr>
        <p:spPr bwMode="auto">
          <a:xfrm flipH="1">
            <a:off x="6383338" y="5532438"/>
            <a:ext cx="862012" cy="482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NEW Flight</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Availability</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14" name="Text Box 33"/>
          <p:cNvSpPr txBox="1">
            <a:spLocks noChangeArrowheads="1"/>
          </p:cNvSpPr>
          <p:nvPr/>
        </p:nvSpPr>
        <p:spPr bwMode="auto">
          <a:xfrm flipH="1">
            <a:off x="7659688" y="5516563"/>
            <a:ext cx="850900" cy="482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OLD Flight</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Availability</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15" name="Text Box 34"/>
          <p:cNvSpPr txBox="1">
            <a:spLocks noChangeArrowheads="1"/>
          </p:cNvSpPr>
          <p:nvPr/>
        </p:nvSpPr>
        <p:spPr bwMode="auto">
          <a:xfrm flipH="1">
            <a:off x="9167813" y="2474914"/>
            <a:ext cx="882650" cy="352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Book Flight</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16" name="Text Box 35"/>
          <p:cNvSpPr txBox="1">
            <a:spLocks noChangeArrowheads="1"/>
          </p:cNvSpPr>
          <p:nvPr/>
        </p:nvSpPr>
        <p:spPr bwMode="auto">
          <a:xfrm flipH="1">
            <a:off x="8093075" y="2474914"/>
            <a:ext cx="965200" cy="3524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Check Credit</a:t>
            </a:r>
          </a:p>
          <a:p>
            <a:pPr algn="ctr" eaLnBrk="1" hangingPunct="1">
              <a:lnSpc>
                <a:spcPct val="85000"/>
              </a:lnSpc>
              <a:buClr>
                <a:schemeClr val="accent2"/>
              </a:buClr>
              <a:buFont typeface="Wingdings" panose="05000000000000000000" pitchFamily="2" charset="2"/>
              <a:buNone/>
            </a:pPr>
            <a:r>
              <a:rPr lang="en-US" altLang="en-US" sz="1000" b="1">
                <a:solidFill>
                  <a:srgbClr val="FFFFFF"/>
                </a:solidFill>
              </a:rPr>
              <a:t>Service</a:t>
            </a:r>
          </a:p>
        </p:txBody>
      </p:sp>
      <p:sp>
        <p:nvSpPr>
          <p:cNvPr id="46117" name="Rectangle 36"/>
          <p:cNvSpPr>
            <a:spLocks noChangeArrowheads="1"/>
          </p:cNvSpPr>
          <p:nvPr/>
        </p:nvSpPr>
        <p:spPr bwMode="auto">
          <a:xfrm>
            <a:off x="6100764" y="3230563"/>
            <a:ext cx="3857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bg1"/>
                </a:solidFill>
              </a:rPr>
              <a:t>Service Management Leveraging the ESB</a:t>
            </a:r>
            <a:endParaRPr lang="en-US" altLang="en-US" sz="1400"/>
          </a:p>
        </p:txBody>
      </p:sp>
      <p:sp>
        <p:nvSpPr>
          <p:cNvPr id="46118" name="Rectangle 37"/>
          <p:cNvSpPr>
            <a:spLocks noChangeArrowheads="1"/>
          </p:cNvSpPr>
          <p:nvPr/>
        </p:nvSpPr>
        <p:spPr bwMode="auto">
          <a:xfrm flipH="1" flipV="1">
            <a:off x="9182100" y="2853016"/>
            <a:ext cx="909638"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19" name="Rectangle 38"/>
          <p:cNvSpPr>
            <a:spLocks noChangeArrowheads="1"/>
          </p:cNvSpPr>
          <p:nvPr/>
        </p:nvSpPr>
        <p:spPr bwMode="auto">
          <a:xfrm flipH="1" flipV="1">
            <a:off x="5956300" y="2853016"/>
            <a:ext cx="909638"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0" name="Rectangle 39"/>
          <p:cNvSpPr>
            <a:spLocks noChangeArrowheads="1"/>
          </p:cNvSpPr>
          <p:nvPr/>
        </p:nvSpPr>
        <p:spPr bwMode="auto">
          <a:xfrm flipH="1" flipV="1">
            <a:off x="8105775" y="2853016"/>
            <a:ext cx="909638"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1" name="Rectangle 40"/>
          <p:cNvSpPr>
            <a:spLocks noChangeArrowheads="1"/>
          </p:cNvSpPr>
          <p:nvPr/>
        </p:nvSpPr>
        <p:spPr bwMode="auto">
          <a:xfrm flipH="1" flipV="1">
            <a:off x="8105775" y="4319866"/>
            <a:ext cx="909638"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2" name="Rectangle 41"/>
          <p:cNvSpPr>
            <a:spLocks noChangeArrowheads="1"/>
          </p:cNvSpPr>
          <p:nvPr/>
        </p:nvSpPr>
        <p:spPr bwMode="auto">
          <a:xfrm flipH="1" flipV="1">
            <a:off x="7031039" y="4319866"/>
            <a:ext cx="909637"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3" name="Rectangle 42"/>
          <p:cNvSpPr>
            <a:spLocks noChangeArrowheads="1"/>
          </p:cNvSpPr>
          <p:nvPr/>
        </p:nvSpPr>
        <p:spPr bwMode="auto">
          <a:xfrm flipH="1" flipV="1">
            <a:off x="9182100" y="4319866"/>
            <a:ext cx="909638"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4" name="Rectangle 43"/>
          <p:cNvSpPr>
            <a:spLocks noChangeArrowheads="1"/>
          </p:cNvSpPr>
          <p:nvPr/>
        </p:nvSpPr>
        <p:spPr bwMode="auto">
          <a:xfrm flipH="1" flipV="1">
            <a:off x="6554789" y="2019578"/>
            <a:ext cx="909637" cy="369332"/>
          </a:xfrm>
          <a:prstGeom prst="rect">
            <a:avLst/>
          </a:prstGeom>
          <a:solidFill>
            <a:srgbClr val="808080">
              <a:alpha val="74901"/>
            </a:srgbClr>
          </a:solidFill>
          <a:ln w="9525">
            <a:miter lim="800000"/>
            <a:headEnd/>
            <a:tailEnd/>
          </a:ln>
          <a:effectLst/>
          <a:scene3d>
            <a:camera prst="legacyObliqueTopRight"/>
            <a:lightRig rig="legacyFlat2" dir="t"/>
          </a:scene3d>
          <a:sp3d extrusionH="49200" prstMaterial="legacyMatte">
            <a:bevelT w="13500" h="13500" prst="angle"/>
            <a:bevelB w="13500" h="13500" prst="angle"/>
            <a:extrusionClr>
              <a:srgbClr val="808080"/>
            </a:extrusionClr>
            <a:contourClr>
              <a:srgbClr val="8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5" name="Rectangle 44"/>
          <p:cNvSpPr>
            <a:spLocks noChangeArrowheads="1"/>
          </p:cNvSpPr>
          <p:nvPr/>
        </p:nvSpPr>
        <p:spPr bwMode="auto">
          <a:xfrm flipH="1" flipV="1">
            <a:off x="7031039" y="4715946"/>
            <a:ext cx="909637" cy="369332"/>
          </a:xfrm>
          <a:prstGeom prst="rect">
            <a:avLst/>
          </a:prstGeom>
          <a:solidFill>
            <a:srgbClr val="33CCCC">
              <a:alpha val="79999"/>
            </a:srgbClr>
          </a:solidFill>
          <a:ln w="9525">
            <a:miter lim="800000"/>
            <a:headEnd/>
            <a:tailEnd/>
          </a:ln>
          <a:effectLst/>
          <a:scene3d>
            <a:camera prst="legacyObliqueTopRight"/>
            <a:lightRig rig="legacyFlat3" dir="b"/>
          </a:scene3d>
          <a:sp3d extrusionH="74600" prstMaterial="legacyMatte">
            <a:bevelT w="13500" h="13500" prst="angle"/>
            <a:bevelB w="13500" h="13500" prst="angle"/>
            <a:extrusionClr>
              <a:srgbClr val="33CCCC"/>
            </a:extrusionClr>
            <a:contourClr>
              <a:srgbClr val="33CC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6" name="Text Box 45"/>
          <p:cNvSpPr txBox="1">
            <a:spLocks noChangeArrowheads="1"/>
          </p:cNvSpPr>
          <p:nvPr/>
        </p:nvSpPr>
        <p:spPr bwMode="auto">
          <a:xfrm flipH="1">
            <a:off x="7065626" y="4632326"/>
            <a:ext cx="857927" cy="5078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Flight</a:t>
            </a:r>
          </a:p>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Availability</a:t>
            </a:r>
          </a:p>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Service</a:t>
            </a:r>
          </a:p>
        </p:txBody>
      </p:sp>
      <p:sp>
        <p:nvSpPr>
          <p:cNvPr id="46127" name="Rectangle 46"/>
          <p:cNvSpPr>
            <a:spLocks noChangeArrowheads="1"/>
          </p:cNvSpPr>
          <p:nvPr/>
        </p:nvSpPr>
        <p:spPr bwMode="auto">
          <a:xfrm>
            <a:off x="5940425" y="3583266"/>
            <a:ext cx="4154488" cy="369332"/>
          </a:xfrm>
          <a:prstGeom prst="rect">
            <a:avLst/>
          </a:prstGeom>
          <a:gradFill rotWithShape="0">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6128" name="Rectangle 47"/>
          <p:cNvSpPr>
            <a:spLocks noChangeArrowheads="1"/>
          </p:cNvSpPr>
          <p:nvPr/>
        </p:nvSpPr>
        <p:spPr bwMode="auto">
          <a:xfrm>
            <a:off x="6592888" y="3590409"/>
            <a:ext cx="2743200" cy="369332"/>
          </a:xfrm>
          <a:prstGeom prst="rect">
            <a:avLst/>
          </a:prstGeom>
          <a:solidFill>
            <a:srgbClr val="969696">
              <a:alpha val="27843"/>
            </a:srgbClr>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4830256" name="Text Box 48"/>
          <p:cNvSpPr txBox="1">
            <a:spLocks noChangeArrowheads="1"/>
          </p:cNvSpPr>
          <p:nvPr/>
        </p:nvSpPr>
        <p:spPr bwMode="auto">
          <a:xfrm>
            <a:off x="6081713" y="3598863"/>
            <a:ext cx="3771900" cy="366712"/>
          </a:xfrm>
          <a:prstGeom prst="rect">
            <a:avLst/>
          </a:prstGeom>
          <a:gradFill rotWithShape="1">
            <a:gsLst>
              <a:gs pos="0">
                <a:schemeClr val="tx1">
                  <a:gamma/>
                  <a:tint val="0"/>
                  <a:invGamma/>
                  <a:alpha val="0"/>
                </a:schemeClr>
              </a:gs>
              <a:gs pos="50000">
                <a:schemeClr val="tx1">
                  <a:alpha val="49001"/>
                </a:schemeClr>
              </a:gs>
              <a:gs pos="100000">
                <a:schemeClr val="tx1">
                  <a:gamma/>
                  <a:tint val="0"/>
                  <a:invGamma/>
                  <a:alpha val="0"/>
                </a:schemeClr>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90000"/>
              </a:lnSpc>
              <a:buClr>
                <a:schemeClr val="accent2"/>
              </a:buClr>
              <a:buFont typeface="Wingdings" panose="05000000000000000000" pitchFamily="2" charset="2"/>
              <a:buNone/>
              <a:defRPr/>
            </a:pPr>
            <a:r>
              <a:rPr lang="en-US" altLang="en-US" sz="2000" b="1">
                <a:solidFill>
                  <a:srgbClr val="FFFFFF"/>
                </a:solidFill>
                <a:effectLst>
                  <a:outerShdw blurRad="38100" dist="38100" dir="2700000" algn="tl">
                    <a:srgbClr val="808080"/>
                  </a:outerShdw>
                </a:effectLst>
              </a:rPr>
              <a:t>Enterprise Service Bus</a:t>
            </a:r>
          </a:p>
        </p:txBody>
      </p:sp>
    </p:spTree>
    <p:extLst>
      <p:ext uri="{BB962C8B-B14F-4D97-AF65-F5344CB8AC3E}">
        <p14:creationId xmlns:p14="http://schemas.microsoft.com/office/powerpoint/2010/main" val="36070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6A371F72-728B-45CC-97F6-9AD370BE4D84}" type="slidenum">
              <a:rPr lang="en-US" altLang="en-US" smtClean="0">
                <a:solidFill>
                  <a:srgbClr val="FFFFFF"/>
                </a:solidFill>
              </a:rPr>
              <a:pPr/>
              <a:t>2</a:t>
            </a:fld>
            <a:endParaRPr lang="en-US" altLang="en-US" smtClean="0">
              <a:solidFill>
                <a:srgbClr val="FFFFFF"/>
              </a:solidFill>
            </a:endParaRPr>
          </a:p>
        </p:txBody>
      </p:sp>
      <p:sp>
        <p:nvSpPr>
          <p:cNvPr id="13315" name="Rectangle 2"/>
          <p:cNvSpPr>
            <a:spLocks noChangeArrowheads="1"/>
          </p:cNvSpPr>
          <p:nvPr/>
        </p:nvSpPr>
        <p:spPr bwMode="auto">
          <a:xfrm flipH="1">
            <a:off x="1676401" y="1371600"/>
            <a:ext cx="8728075" cy="4933950"/>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sz="2800" b="1">
              <a:solidFill>
                <a:schemeClr val="tx1"/>
              </a:solidFill>
            </a:endParaRPr>
          </a:p>
        </p:txBody>
      </p:sp>
      <p:pic>
        <p:nvPicPr>
          <p:cNvPr id="13316" name="Picture 3" descr="ChartWiring"/>
          <p:cNvPicPr>
            <a:picLocks noChangeAspect="1" noChangeArrowheads="1"/>
          </p:cNvPicPr>
          <p:nvPr/>
        </p:nvPicPr>
        <p:blipFill>
          <a:blip r:embed="rId3">
            <a:extLst>
              <a:ext uri="{28A0092B-C50C-407E-A947-70E740481C1C}">
                <a14:useLocalDpi xmlns:a14="http://schemas.microsoft.com/office/drawing/2010/main" val="0"/>
              </a:ext>
            </a:extLst>
          </a:blip>
          <a:srcRect r="-1009"/>
          <a:stretch>
            <a:fillRect/>
          </a:stretch>
        </p:blipFill>
        <p:spPr bwMode="auto">
          <a:xfrm>
            <a:off x="5791200" y="1905001"/>
            <a:ext cx="48768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4"/>
          <p:cNvSpPr>
            <a:spLocks noGrp="1" noChangeArrowheads="1"/>
          </p:cNvSpPr>
          <p:nvPr>
            <p:ph type="title"/>
          </p:nvPr>
        </p:nvSpPr>
        <p:spPr/>
        <p:txBody>
          <a:bodyPr/>
          <a:lstStyle/>
          <a:p>
            <a:pPr eaLnBrk="1" hangingPunct="1"/>
            <a:r>
              <a:rPr lang="en-US" altLang="en-US" smtClean="0"/>
              <a:t>Current State of IT Management</a:t>
            </a:r>
          </a:p>
        </p:txBody>
      </p:sp>
      <p:sp>
        <p:nvSpPr>
          <p:cNvPr id="13318" name="Text Box 5"/>
          <p:cNvSpPr txBox="1">
            <a:spLocks noChangeArrowheads="1"/>
          </p:cNvSpPr>
          <p:nvPr/>
        </p:nvSpPr>
        <p:spPr bwMode="auto">
          <a:xfrm>
            <a:off x="2141539" y="1612900"/>
            <a:ext cx="3400425" cy="391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spcAft>
                <a:spcPct val="25000"/>
              </a:spcAft>
            </a:pPr>
            <a:r>
              <a:rPr lang="en-US" altLang="en-US" sz="2800">
                <a:solidFill>
                  <a:schemeClr val="tx1"/>
                </a:solidFill>
              </a:rPr>
              <a:t>More than 70% of IT budgets are currently devoted to the maintenance and operations of existing applications and systems.</a:t>
            </a:r>
          </a:p>
          <a:p>
            <a:pPr algn="ctr" eaLnBrk="1" hangingPunct="1">
              <a:spcAft>
                <a:spcPct val="25000"/>
              </a:spcAft>
            </a:pPr>
            <a:r>
              <a:rPr lang="en-US" altLang="en-US" sz="2400" i="1">
                <a:solidFill>
                  <a:schemeClr val="tx1"/>
                </a:solidFill>
              </a:rPr>
              <a:t>The Yankee Group, 3/05</a:t>
            </a:r>
          </a:p>
        </p:txBody>
      </p:sp>
    </p:spTree>
    <p:extLst>
      <p:ext uri="{BB962C8B-B14F-4D97-AF65-F5344CB8AC3E}">
        <p14:creationId xmlns:p14="http://schemas.microsoft.com/office/powerpoint/2010/main" val="4249563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19BE6114-8357-49B8-9E8E-5CC02FB19D18}" type="slidenum">
              <a:rPr lang="en-US" altLang="en-US" smtClean="0">
                <a:solidFill>
                  <a:srgbClr val="FFFFFF"/>
                </a:solidFill>
              </a:rPr>
              <a:pPr/>
              <a:t>3</a:t>
            </a:fld>
            <a:endParaRPr lang="en-US" altLang="en-US" smtClean="0">
              <a:solidFill>
                <a:srgbClr val="FFFFFF"/>
              </a:solidFill>
            </a:endParaRPr>
          </a:p>
        </p:txBody>
      </p:sp>
      <p:sp>
        <p:nvSpPr>
          <p:cNvPr id="15363" name="Rectangle 2"/>
          <p:cNvSpPr>
            <a:spLocks noChangeArrowheads="1"/>
          </p:cNvSpPr>
          <p:nvPr/>
        </p:nvSpPr>
        <p:spPr bwMode="auto">
          <a:xfrm rot="10800000" flipH="1">
            <a:off x="1746251" y="1412876"/>
            <a:ext cx="8658225" cy="4892675"/>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sz="2800" b="1">
              <a:solidFill>
                <a:schemeClr val="tx1"/>
              </a:solidFill>
            </a:endParaRPr>
          </a:p>
        </p:txBody>
      </p:sp>
      <p:grpSp>
        <p:nvGrpSpPr>
          <p:cNvPr id="15364" name="Group 3"/>
          <p:cNvGrpSpPr>
            <a:grpSpLocks/>
          </p:cNvGrpSpPr>
          <p:nvPr/>
        </p:nvGrpSpPr>
        <p:grpSpPr bwMode="auto">
          <a:xfrm>
            <a:off x="1752601" y="2247900"/>
            <a:ext cx="1800225" cy="3322638"/>
            <a:chOff x="252" y="1623"/>
            <a:chExt cx="1395" cy="1854"/>
          </a:xfrm>
        </p:grpSpPr>
        <p:sp>
          <p:nvSpPr>
            <p:cNvPr id="15523" name="Rectangle 4"/>
            <p:cNvSpPr>
              <a:spLocks noChangeArrowheads="1"/>
            </p:cNvSpPr>
            <p:nvPr/>
          </p:nvSpPr>
          <p:spPr bwMode="gray">
            <a:xfrm rot="-5400000">
              <a:off x="799" y="1076"/>
              <a:ext cx="302" cy="1395"/>
            </a:xfrm>
            <a:prstGeom prst="rect">
              <a:avLst/>
            </a:prstGeom>
            <a:solidFill>
              <a:srgbClr val="9CD3E0">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24" name="Rectangle 5"/>
            <p:cNvSpPr>
              <a:spLocks noChangeArrowheads="1"/>
            </p:cNvSpPr>
            <p:nvPr/>
          </p:nvSpPr>
          <p:spPr bwMode="gray">
            <a:xfrm rot="-5400000">
              <a:off x="800" y="1372"/>
              <a:ext cx="300" cy="1395"/>
            </a:xfrm>
            <a:prstGeom prst="rect">
              <a:avLst/>
            </a:prstGeom>
            <a:solidFill>
              <a:srgbClr val="9AC0BE">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25" name="Rectangle 6"/>
            <p:cNvSpPr>
              <a:spLocks noChangeArrowheads="1"/>
            </p:cNvSpPr>
            <p:nvPr/>
          </p:nvSpPr>
          <p:spPr bwMode="gray">
            <a:xfrm rot="-5400000">
              <a:off x="793" y="2298"/>
              <a:ext cx="313" cy="1395"/>
            </a:xfrm>
            <a:prstGeom prst="rect">
              <a:avLst/>
            </a:prstGeom>
            <a:solidFill>
              <a:srgbClr val="9CD3E0">
                <a:alpha val="72940"/>
              </a:srgbClr>
            </a:solidFill>
            <a:ln>
              <a:noFill/>
            </a:ln>
            <a:effectLst/>
            <a:extLs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26" name="Rectangle 7"/>
            <p:cNvSpPr>
              <a:spLocks noChangeArrowheads="1"/>
            </p:cNvSpPr>
            <p:nvPr/>
          </p:nvSpPr>
          <p:spPr bwMode="gray">
            <a:xfrm rot="-5400000">
              <a:off x="794" y="1987"/>
              <a:ext cx="311" cy="1395"/>
            </a:xfrm>
            <a:prstGeom prst="rect">
              <a:avLst/>
            </a:prstGeom>
            <a:solidFill>
              <a:srgbClr val="9AC0BE">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27" name="Rectangle 8"/>
            <p:cNvSpPr>
              <a:spLocks noChangeArrowheads="1"/>
            </p:cNvSpPr>
            <p:nvPr/>
          </p:nvSpPr>
          <p:spPr bwMode="gray">
            <a:xfrm rot="-5400000">
              <a:off x="794" y="1678"/>
              <a:ext cx="312" cy="1395"/>
            </a:xfrm>
            <a:prstGeom prst="rect">
              <a:avLst/>
            </a:prstGeom>
            <a:solidFill>
              <a:srgbClr val="9CD3E0">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28" name="Rectangle 9"/>
            <p:cNvSpPr>
              <a:spLocks noChangeArrowheads="1"/>
            </p:cNvSpPr>
            <p:nvPr/>
          </p:nvSpPr>
          <p:spPr bwMode="gray">
            <a:xfrm rot="-5400000">
              <a:off x="786" y="2616"/>
              <a:ext cx="327" cy="1395"/>
            </a:xfrm>
            <a:prstGeom prst="rect">
              <a:avLst/>
            </a:prstGeom>
            <a:solidFill>
              <a:srgbClr val="9AC0BE">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1431" tIns="45715" rIns="91431" bIns="45715"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sz="2800">
                <a:solidFill>
                  <a:schemeClr val="bg1"/>
                </a:solidFill>
              </a:endParaRPr>
            </a:p>
          </p:txBody>
        </p:sp>
      </p:grpSp>
      <p:sp>
        <p:nvSpPr>
          <p:cNvPr id="4797450" name="Freeform 10"/>
          <p:cNvSpPr>
            <a:spLocks/>
          </p:cNvSpPr>
          <p:nvPr/>
        </p:nvSpPr>
        <p:spPr bwMode="ltGray">
          <a:xfrm>
            <a:off x="3557588" y="2571751"/>
            <a:ext cx="1041400" cy="3135313"/>
          </a:xfrm>
          <a:custGeom>
            <a:avLst/>
            <a:gdLst>
              <a:gd name="T0" fmla="*/ 0 w 602"/>
              <a:gd name="T1" fmla="*/ 2147483646 h 1930"/>
              <a:gd name="T2" fmla="*/ 1801518206 w 602"/>
              <a:gd name="T3" fmla="*/ 2147483646 h 1930"/>
              <a:gd name="T4" fmla="*/ 1801518206 w 602"/>
              <a:gd name="T5" fmla="*/ 852412003 h 1930"/>
              <a:gd name="T6" fmla="*/ 0 w 602"/>
              <a:gd name="T7" fmla="*/ 0 h 1930"/>
              <a:gd name="T8" fmla="*/ 0 w 602"/>
              <a:gd name="T9" fmla="*/ 2147483646 h 1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2" h="1930">
                <a:moveTo>
                  <a:pt x="0" y="1259"/>
                </a:moveTo>
                <a:lnTo>
                  <a:pt x="602" y="1930"/>
                </a:lnTo>
                <a:lnTo>
                  <a:pt x="602" y="323"/>
                </a:lnTo>
                <a:lnTo>
                  <a:pt x="0" y="0"/>
                </a:lnTo>
                <a:lnTo>
                  <a:pt x="0" y="1259"/>
                </a:lnTo>
                <a:close/>
              </a:path>
            </a:pathLst>
          </a:custGeom>
          <a:gradFill rotWithShape="1">
            <a:gsLst>
              <a:gs pos="0">
                <a:srgbClr val="9FC3EF">
                  <a:alpha val="49001"/>
                </a:srgbClr>
              </a:gs>
              <a:gs pos="100000">
                <a:srgbClr val="FFFFFF">
                  <a:alpha val="85001"/>
                </a:srgbClr>
              </a:gs>
            </a:gsLst>
            <a:lin ang="5400000" scaled="1"/>
          </a:gradFill>
          <a:ln>
            <a:noFill/>
          </a:ln>
          <a:effectLst/>
          <a:extLst>
            <a:ext uri="{91240B29-F687-4F45-9708-019B960494DF}">
              <a14:hiddenLine xmlns:a14="http://schemas.microsoft.com/office/drawing/2010/main" w="9525" cap="flat" cmpd="sng">
                <a:solidFill>
                  <a:srgbClr val="6699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4797451" name="Group 11"/>
          <p:cNvGrpSpPr>
            <a:grpSpLocks/>
          </p:cNvGrpSpPr>
          <p:nvPr/>
        </p:nvGrpSpPr>
        <p:grpSpPr bwMode="auto">
          <a:xfrm>
            <a:off x="3748088" y="2752725"/>
            <a:ext cx="6596062" cy="2000250"/>
            <a:chOff x="1380" y="1938"/>
            <a:chExt cx="4176" cy="1266"/>
          </a:xfrm>
        </p:grpSpPr>
        <p:sp>
          <p:nvSpPr>
            <p:cNvPr id="15429" name="Rectangle 12"/>
            <p:cNvSpPr>
              <a:spLocks noChangeArrowheads="1"/>
            </p:cNvSpPr>
            <p:nvPr/>
          </p:nvSpPr>
          <p:spPr bwMode="gray">
            <a:xfrm>
              <a:off x="4368" y="1938"/>
              <a:ext cx="1188" cy="1224"/>
            </a:xfrm>
            <a:prstGeom prst="rect">
              <a:avLst/>
            </a:prstGeom>
            <a:solidFill>
              <a:srgbClr val="4D4D4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30" name="Rectangle 13"/>
            <p:cNvSpPr>
              <a:spLocks noChangeArrowheads="1"/>
            </p:cNvSpPr>
            <p:nvPr/>
          </p:nvSpPr>
          <p:spPr bwMode="gray">
            <a:xfrm>
              <a:off x="3582" y="1938"/>
              <a:ext cx="552" cy="534"/>
            </a:xfrm>
            <a:prstGeom prst="rect">
              <a:avLst/>
            </a:prstGeom>
            <a:solidFill>
              <a:srgbClr val="4D4D4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31" name="Rectangle 14"/>
            <p:cNvSpPr>
              <a:spLocks noChangeArrowheads="1"/>
            </p:cNvSpPr>
            <p:nvPr/>
          </p:nvSpPr>
          <p:spPr bwMode="gray">
            <a:xfrm>
              <a:off x="3006" y="2496"/>
              <a:ext cx="546" cy="534"/>
            </a:xfrm>
            <a:prstGeom prst="rect">
              <a:avLst/>
            </a:prstGeom>
            <a:solidFill>
              <a:srgbClr val="4D4D4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32" name="Rectangle 15"/>
            <p:cNvSpPr>
              <a:spLocks noChangeArrowheads="1"/>
            </p:cNvSpPr>
            <p:nvPr/>
          </p:nvSpPr>
          <p:spPr bwMode="gray">
            <a:xfrm>
              <a:off x="3582" y="2496"/>
              <a:ext cx="552" cy="534"/>
            </a:xfrm>
            <a:prstGeom prst="rect">
              <a:avLst/>
            </a:prstGeom>
            <a:solidFill>
              <a:srgbClr val="4D4D4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33" name="Rectangle 16"/>
            <p:cNvSpPr>
              <a:spLocks noChangeArrowheads="1"/>
            </p:cNvSpPr>
            <p:nvPr/>
          </p:nvSpPr>
          <p:spPr bwMode="gray">
            <a:xfrm>
              <a:off x="3006" y="1938"/>
              <a:ext cx="546" cy="534"/>
            </a:xfrm>
            <a:prstGeom prst="rect">
              <a:avLst/>
            </a:prstGeom>
            <a:solidFill>
              <a:srgbClr val="4D4D4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34" name="Rectangle 17"/>
            <p:cNvSpPr>
              <a:spLocks noChangeArrowheads="1"/>
            </p:cNvSpPr>
            <p:nvPr/>
          </p:nvSpPr>
          <p:spPr bwMode="gray">
            <a:xfrm>
              <a:off x="2406" y="1938"/>
              <a:ext cx="396" cy="1266"/>
            </a:xfrm>
            <a:prstGeom prst="rect">
              <a:avLst/>
            </a:prstGeom>
            <a:solidFill>
              <a:srgbClr val="4D4D4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35" name="Line 18"/>
            <p:cNvSpPr>
              <a:spLocks noChangeShapeType="1"/>
            </p:cNvSpPr>
            <p:nvPr/>
          </p:nvSpPr>
          <p:spPr bwMode="gray">
            <a:xfrm flipH="1">
              <a:off x="2721" y="2136"/>
              <a:ext cx="127" cy="1"/>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36" name="Line 19"/>
            <p:cNvSpPr>
              <a:spLocks noChangeShapeType="1"/>
            </p:cNvSpPr>
            <p:nvPr/>
          </p:nvSpPr>
          <p:spPr bwMode="gray">
            <a:xfrm rot="-5400000">
              <a:off x="2427" y="2557"/>
              <a:ext cx="842" cy="0"/>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5437" name="Group 20"/>
            <p:cNvGrpSpPr>
              <a:grpSpLocks/>
            </p:cNvGrpSpPr>
            <p:nvPr/>
          </p:nvGrpSpPr>
          <p:grpSpPr bwMode="auto">
            <a:xfrm>
              <a:off x="2193" y="2118"/>
              <a:ext cx="275" cy="860"/>
              <a:chOff x="1292" y="2319"/>
              <a:chExt cx="363" cy="816"/>
            </a:xfrm>
          </p:grpSpPr>
          <p:sp>
            <p:nvSpPr>
              <p:cNvPr id="15519" name="Line 21"/>
              <p:cNvSpPr>
                <a:spLocks noChangeShapeType="1"/>
              </p:cNvSpPr>
              <p:nvPr/>
            </p:nvSpPr>
            <p:spPr bwMode="gray">
              <a:xfrm>
                <a:off x="1406" y="2319"/>
                <a:ext cx="249" cy="0"/>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520" name="Line 22"/>
              <p:cNvSpPr>
                <a:spLocks noChangeShapeType="1"/>
              </p:cNvSpPr>
              <p:nvPr/>
            </p:nvSpPr>
            <p:spPr bwMode="gray">
              <a:xfrm>
                <a:off x="1406" y="3135"/>
                <a:ext cx="249" cy="0"/>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521" name="Line 23"/>
              <p:cNvSpPr>
                <a:spLocks noChangeShapeType="1"/>
              </p:cNvSpPr>
              <p:nvPr/>
            </p:nvSpPr>
            <p:spPr bwMode="gray">
              <a:xfrm>
                <a:off x="1292" y="2727"/>
                <a:ext cx="363" cy="0"/>
              </a:xfrm>
              <a:prstGeom prst="line">
                <a:avLst/>
              </a:prstGeom>
              <a:noFill/>
              <a:ln w="1270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522" name="Line 24"/>
              <p:cNvSpPr>
                <a:spLocks noChangeShapeType="1"/>
              </p:cNvSpPr>
              <p:nvPr/>
            </p:nvSpPr>
            <p:spPr bwMode="gray">
              <a:xfrm rot="-5400000">
                <a:off x="998" y="2727"/>
                <a:ext cx="816" cy="0"/>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15438" name="Line 25"/>
            <p:cNvSpPr>
              <a:spLocks noChangeShapeType="1"/>
            </p:cNvSpPr>
            <p:nvPr/>
          </p:nvSpPr>
          <p:spPr bwMode="gray">
            <a:xfrm flipH="1">
              <a:off x="2715" y="2984"/>
              <a:ext cx="133" cy="0"/>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39" name="Line 26"/>
            <p:cNvSpPr>
              <a:spLocks noChangeShapeType="1"/>
            </p:cNvSpPr>
            <p:nvPr/>
          </p:nvSpPr>
          <p:spPr bwMode="gray">
            <a:xfrm rot="-5400000">
              <a:off x="3019" y="2721"/>
              <a:ext cx="604" cy="1"/>
            </a:xfrm>
            <a:prstGeom prst="line">
              <a:avLst/>
            </a:prstGeom>
            <a:noFill/>
            <a:ln w="1270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0" name="Line 27"/>
            <p:cNvSpPr>
              <a:spLocks noChangeShapeType="1"/>
            </p:cNvSpPr>
            <p:nvPr/>
          </p:nvSpPr>
          <p:spPr bwMode="gray">
            <a:xfrm>
              <a:off x="2848" y="2850"/>
              <a:ext cx="193" cy="1"/>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1" name="Line 28"/>
            <p:cNvSpPr>
              <a:spLocks noChangeShapeType="1"/>
            </p:cNvSpPr>
            <p:nvPr/>
          </p:nvSpPr>
          <p:spPr bwMode="gray">
            <a:xfrm rot="-5400000">
              <a:off x="2531" y="2353"/>
              <a:ext cx="112" cy="1"/>
            </a:xfrm>
            <a:prstGeom prst="line">
              <a:avLst/>
            </a:prstGeom>
            <a:noFill/>
            <a:ln w="1270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2" name="Line 29"/>
            <p:cNvSpPr>
              <a:spLocks noChangeShapeType="1"/>
            </p:cNvSpPr>
            <p:nvPr/>
          </p:nvSpPr>
          <p:spPr bwMode="gray">
            <a:xfrm rot="-5400000">
              <a:off x="2531" y="2791"/>
              <a:ext cx="112" cy="1"/>
            </a:xfrm>
            <a:prstGeom prst="line">
              <a:avLst/>
            </a:prstGeom>
            <a:noFill/>
            <a:ln w="1270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3" name="Line 30"/>
            <p:cNvSpPr>
              <a:spLocks noChangeShapeType="1"/>
            </p:cNvSpPr>
            <p:nvPr/>
          </p:nvSpPr>
          <p:spPr bwMode="gray">
            <a:xfrm rot="-5400000">
              <a:off x="3228" y="2039"/>
              <a:ext cx="64" cy="1"/>
            </a:xfrm>
            <a:prstGeom prst="line">
              <a:avLst/>
            </a:prstGeom>
            <a:noFill/>
            <a:ln w="12700">
              <a:solidFill>
                <a:schemeClr val="tx1"/>
              </a:solidFill>
              <a:round/>
              <a:headEnd type="triangl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4" name="Line 31"/>
            <p:cNvSpPr>
              <a:spLocks noChangeShapeType="1"/>
            </p:cNvSpPr>
            <p:nvPr/>
          </p:nvSpPr>
          <p:spPr bwMode="gray">
            <a:xfrm>
              <a:off x="3580" y="2289"/>
              <a:ext cx="147" cy="0"/>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5" name="Line 32"/>
            <p:cNvSpPr>
              <a:spLocks noChangeShapeType="1"/>
            </p:cNvSpPr>
            <p:nvPr/>
          </p:nvSpPr>
          <p:spPr bwMode="gray">
            <a:xfrm rot="-5400000">
              <a:off x="3450" y="2419"/>
              <a:ext cx="262" cy="1"/>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6" name="Line 33"/>
            <p:cNvSpPr>
              <a:spLocks noChangeShapeType="1"/>
            </p:cNvSpPr>
            <p:nvPr/>
          </p:nvSpPr>
          <p:spPr bwMode="gray">
            <a:xfrm rot="-5400000">
              <a:off x="3371" y="2739"/>
              <a:ext cx="640" cy="1"/>
            </a:xfrm>
            <a:prstGeom prst="line">
              <a:avLst/>
            </a:prstGeom>
            <a:noFill/>
            <a:ln w="1270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47" name="Line 34"/>
            <p:cNvSpPr>
              <a:spLocks noChangeShapeType="1"/>
            </p:cNvSpPr>
            <p:nvPr/>
          </p:nvSpPr>
          <p:spPr bwMode="gray">
            <a:xfrm rot="-5400000">
              <a:off x="3473" y="2805"/>
              <a:ext cx="509" cy="1"/>
            </a:xfrm>
            <a:prstGeom prst="line">
              <a:avLst/>
            </a:prstGeom>
            <a:noFill/>
            <a:ln w="12700">
              <a:solidFill>
                <a:schemeClr val="tx1"/>
              </a:solidFill>
              <a:round/>
              <a:headEnd type="triangl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5448" name="Picture 35"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072" y="2784"/>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49" name="Picture 36"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360" y="2784"/>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0" name="Picture 37"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744" y="2062"/>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451" name="Group 38"/>
            <p:cNvGrpSpPr>
              <a:grpSpLocks/>
            </p:cNvGrpSpPr>
            <p:nvPr/>
          </p:nvGrpSpPr>
          <p:grpSpPr bwMode="auto">
            <a:xfrm>
              <a:off x="3216" y="3066"/>
              <a:ext cx="237" cy="76"/>
              <a:chOff x="3087" y="1767"/>
              <a:chExt cx="345" cy="111"/>
            </a:xfrm>
          </p:grpSpPr>
          <p:sp>
            <p:nvSpPr>
              <p:cNvPr id="15513" name="Rectangle 39"/>
              <p:cNvSpPr>
                <a:spLocks noChangeArrowheads="1"/>
              </p:cNvSpPr>
              <p:nvPr/>
            </p:nvSpPr>
            <p:spPr bwMode="gray">
              <a:xfrm>
                <a:off x="3087" y="1767"/>
                <a:ext cx="345" cy="111"/>
              </a:xfrm>
              <a:prstGeom prst="rect">
                <a:avLst/>
              </a:prstGeom>
              <a:solidFill>
                <a:schemeClr val="bg1"/>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14" name="AutoShape 40"/>
              <p:cNvSpPr>
                <a:spLocks noChangeArrowheads="1"/>
              </p:cNvSpPr>
              <p:nvPr/>
            </p:nvSpPr>
            <p:spPr bwMode="gray">
              <a:xfrm>
                <a:off x="3108"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15" name="AutoShape 41"/>
              <p:cNvSpPr>
                <a:spLocks noChangeArrowheads="1"/>
              </p:cNvSpPr>
              <p:nvPr/>
            </p:nvSpPr>
            <p:spPr bwMode="gray">
              <a:xfrm>
                <a:off x="3360"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16" name="Rectangle 42"/>
              <p:cNvSpPr>
                <a:spLocks noChangeArrowheads="1"/>
              </p:cNvSpPr>
              <p:nvPr/>
            </p:nvSpPr>
            <p:spPr bwMode="gray">
              <a:xfrm>
                <a:off x="3240" y="1799"/>
                <a:ext cx="45" cy="45"/>
              </a:xfrm>
              <a:prstGeom prst="rect">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17" name="Line 43"/>
              <p:cNvSpPr>
                <a:spLocks noChangeShapeType="1"/>
              </p:cNvSpPr>
              <p:nvPr/>
            </p:nvSpPr>
            <p:spPr bwMode="gray">
              <a:xfrm>
                <a:off x="3171"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518" name="Line 44"/>
              <p:cNvSpPr>
                <a:spLocks noChangeShapeType="1"/>
              </p:cNvSpPr>
              <p:nvPr/>
            </p:nvSpPr>
            <p:spPr bwMode="gray">
              <a:xfrm>
                <a:off x="3294"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pic>
          <p:nvPicPr>
            <p:cNvPr id="15452" name="Picture 45" descr="10704454_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5280" y="2640"/>
              <a:ext cx="17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3" name="Picture 46" descr="10704454_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074" y="2161"/>
              <a:ext cx="17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4" name="Picture 47" descr="10704454_glob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899" y="2423"/>
              <a:ext cx="25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5" name="Text Box 48"/>
            <p:cNvSpPr txBox="1">
              <a:spLocks noChangeArrowheads="1"/>
            </p:cNvSpPr>
            <p:nvPr/>
          </p:nvSpPr>
          <p:spPr bwMode="gray">
            <a:xfrm>
              <a:off x="1878" y="2286"/>
              <a:ext cx="288"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1" tIns="45715" rIns="91431" bIns="45715">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900" b="1">
                  <a:solidFill>
                    <a:schemeClr val="tx1"/>
                  </a:solidFill>
                </a:rPr>
                <a:t>www</a:t>
              </a:r>
            </a:p>
          </p:txBody>
        </p:sp>
        <p:sp>
          <p:nvSpPr>
            <p:cNvPr id="15456" name="Line 49"/>
            <p:cNvSpPr>
              <a:spLocks noChangeShapeType="1"/>
            </p:cNvSpPr>
            <p:nvPr/>
          </p:nvSpPr>
          <p:spPr bwMode="gray">
            <a:xfrm>
              <a:off x="1644" y="2551"/>
              <a:ext cx="231" cy="1"/>
            </a:xfrm>
            <a:prstGeom prst="line">
              <a:avLst/>
            </a:prstGeom>
            <a:noFill/>
            <a:ln w="1270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57" name="Line 50"/>
            <p:cNvSpPr>
              <a:spLocks noChangeShapeType="1"/>
            </p:cNvSpPr>
            <p:nvPr/>
          </p:nvSpPr>
          <p:spPr bwMode="gray">
            <a:xfrm rot="-5400000">
              <a:off x="1485" y="2541"/>
              <a:ext cx="617" cy="1"/>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58" name="Line 51"/>
            <p:cNvSpPr>
              <a:spLocks noChangeShapeType="1"/>
            </p:cNvSpPr>
            <p:nvPr/>
          </p:nvSpPr>
          <p:spPr bwMode="gray">
            <a:xfrm flipH="1">
              <a:off x="1710" y="2233"/>
              <a:ext cx="82" cy="0"/>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59" name="Line 52"/>
            <p:cNvSpPr>
              <a:spLocks noChangeShapeType="1"/>
            </p:cNvSpPr>
            <p:nvPr/>
          </p:nvSpPr>
          <p:spPr bwMode="gray">
            <a:xfrm flipH="1">
              <a:off x="1704" y="2850"/>
              <a:ext cx="88" cy="1"/>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5460" name="Picture 53" descr="10704454_computergu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380" y="2114"/>
              <a:ext cx="2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1" name="Picture 54" descr="10704454_computergu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380" y="2430"/>
              <a:ext cx="2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 name="Picture 55" descr="10704454_computergu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380" y="2766"/>
              <a:ext cx="29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 name="Picture 56"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498" y="1984"/>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4" name="Picture 57"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498" y="2418"/>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5" name="Picture 58"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2498" y="2868"/>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6" name="Picture 59" descr="10704454_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074" y="2832"/>
              <a:ext cx="17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7" name="Picture 60"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744" y="2784"/>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8" name="Line 61"/>
            <p:cNvSpPr>
              <a:spLocks noChangeShapeType="1"/>
            </p:cNvSpPr>
            <p:nvPr/>
          </p:nvSpPr>
          <p:spPr bwMode="gray">
            <a:xfrm>
              <a:off x="3951" y="2233"/>
              <a:ext cx="113" cy="0"/>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69" name="Line 62"/>
            <p:cNvSpPr>
              <a:spLocks noChangeShapeType="1"/>
            </p:cNvSpPr>
            <p:nvPr/>
          </p:nvSpPr>
          <p:spPr bwMode="gray">
            <a:xfrm>
              <a:off x="3964" y="2926"/>
              <a:ext cx="94" cy="0"/>
            </a:xfrm>
            <a:prstGeom prst="line">
              <a:avLst/>
            </a:prstGeom>
            <a:noFill/>
            <a:ln w="12700">
              <a:solidFill>
                <a:schemeClr val="tx1"/>
              </a:solidFill>
              <a:round/>
              <a:headEnd type="triangle" w="med" len="sm"/>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5470" name="Picture 63" descr="10704454_bigserver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4434" y="2704"/>
              <a:ext cx="48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471" name="Group 64"/>
            <p:cNvGrpSpPr>
              <a:grpSpLocks/>
            </p:cNvGrpSpPr>
            <p:nvPr/>
          </p:nvGrpSpPr>
          <p:grpSpPr bwMode="auto">
            <a:xfrm>
              <a:off x="3648" y="2331"/>
              <a:ext cx="237" cy="76"/>
              <a:chOff x="3087" y="1767"/>
              <a:chExt cx="345" cy="111"/>
            </a:xfrm>
          </p:grpSpPr>
          <p:sp>
            <p:nvSpPr>
              <p:cNvPr id="15507" name="Rectangle 65"/>
              <p:cNvSpPr>
                <a:spLocks noChangeArrowheads="1"/>
              </p:cNvSpPr>
              <p:nvPr/>
            </p:nvSpPr>
            <p:spPr bwMode="gray">
              <a:xfrm>
                <a:off x="3087" y="1767"/>
                <a:ext cx="345" cy="111"/>
              </a:xfrm>
              <a:prstGeom prst="rect">
                <a:avLst/>
              </a:prstGeom>
              <a:solidFill>
                <a:schemeClr val="bg1"/>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08" name="AutoShape 66"/>
              <p:cNvSpPr>
                <a:spLocks noChangeArrowheads="1"/>
              </p:cNvSpPr>
              <p:nvPr/>
            </p:nvSpPr>
            <p:spPr bwMode="gray">
              <a:xfrm>
                <a:off x="3108"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09" name="AutoShape 67"/>
              <p:cNvSpPr>
                <a:spLocks noChangeArrowheads="1"/>
              </p:cNvSpPr>
              <p:nvPr/>
            </p:nvSpPr>
            <p:spPr bwMode="gray">
              <a:xfrm>
                <a:off x="3360"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10" name="Rectangle 68"/>
              <p:cNvSpPr>
                <a:spLocks noChangeArrowheads="1"/>
              </p:cNvSpPr>
              <p:nvPr/>
            </p:nvSpPr>
            <p:spPr bwMode="gray">
              <a:xfrm>
                <a:off x="3240" y="1799"/>
                <a:ext cx="45" cy="45"/>
              </a:xfrm>
              <a:prstGeom prst="rect">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11" name="Line 69"/>
              <p:cNvSpPr>
                <a:spLocks noChangeShapeType="1"/>
              </p:cNvSpPr>
              <p:nvPr/>
            </p:nvSpPr>
            <p:spPr bwMode="gray">
              <a:xfrm>
                <a:off x="3171"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512" name="Line 70"/>
              <p:cNvSpPr>
                <a:spLocks noChangeShapeType="1"/>
              </p:cNvSpPr>
              <p:nvPr/>
            </p:nvSpPr>
            <p:spPr bwMode="gray">
              <a:xfrm>
                <a:off x="3294"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15472" name="Line 71"/>
            <p:cNvSpPr>
              <a:spLocks noChangeShapeType="1"/>
            </p:cNvSpPr>
            <p:nvPr/>
          </p:nvSpPr>
          <p:spPr bwMode="gray">
            <a:xfrm>
              <a:off x="3727" y="2551"/>
              <a:ext cx="804" cy="1"/>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73" name="Line 72"/>
            <p:cNvSpPr>
              <a:spLocks noChangeShapeType="1"/>
            </p:cNvSpPr>
            <p:nvPr/>
          </p:nvSpPr>
          <p:spPr bwMode="gray">
            <a:xfrm rot="-5400000">
              <a:off x="4916" y="2073"/>
              <a:ext cx="131" cy="1"/>
            </a:xfrm>
            <a:prstGeom prst="line">
              <a:avLst/>
            </a:prstGeom>
            <a:noFill/>
            <a:ln w="12700">
              <a:solidFill>
                <a:schemeClr val="tx1"/>
              </a:solidFill>
              <a:round/>
              <a:headEnd type="triangle" w="med"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74" name="Line 73"/>
            <p:cNvSpPr>
              <a:spLocks noChangeShapeType="1"/>
            </p:cNvSpPr>
            <p:nvPr/>
          </p:nvSpPr>
          <p:spPr bwMode="gray">
            <a:xfrm flipH="1">
              <a:off x="3259" y="2008"/>
              <a:ext cx="1722" cy="1"/>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75" name="Line 74"/>
            <p:cNvSpPr>
              <a:spLocks noChangeShapeType="1"/>
            </p:cNvSpPr>
            <p:nvPr/>
          </p:nvSpPr>
          <p:spPr bwMode="gray">
            <a:xfrm rot="16200000" flipH="1">
              <a:off x="4813" y="2561"/>
              <a:ext cx="409" cy="2"/>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5476" name="Group 75"/>
            <p:cNvGrpSpPr>
              <a:grpSpLocks/>
            </p:cNvGrpSpPr>
            <p:nvPr/>
          </p:nvGrpSpPr>
          <p:grpSpPr bwMode="auto">
            <a:xfrm>
              <a:off x="3648" y="3066"/>
              <a:ext cx="237" cy="76"/>
              <a:chOff x="3087" y="1767"/>
              <a:chExt cx="345" cy="111"/>
            </a:xfrm>
          </p:grpSpPr>
          <p:sp>
            <p:nvSpPr>
              <p:cNvPr id="15501" name="Rectangle 76"/>
              <p:cNvSpPr>
                <a:spLocks noChangeArrowheads="1"/>
              </p:cNvSpPr>
              <p:nvPr/>
            </p:nvSpPr>
            <p:spPr bwMode="gray">
              <a:xfrm>
                <a:off x="3087" y="1767"/>
                <a:ext cx="345" cy="111"/>
              </a:xfrm>
              <a:prstGeom prst="rect">
                <a:avLst/>
              </a:prstGeom>
              <a:solidFill>
                <a:schemeClr val="bg1"/>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02" name="AutoShape 77"/>
              <p:cNvSpPr>
                <a:spLocks noChangeArrowheads="1"/>
              </p:cNvSpPr>
              <p:nvPr/>
            </p:nvSpPr>
            <p:spPr bwMode="gray">
              <a:xfrm>
                <a:off x="3108"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03" name="AutoShape 78"/>
              <p:cNvSpPr>
                <a:spLocks noChangeArrowheads="1"/>
              </p:cNvSpPr>
              <p:nvPr/>
            </p:nvSpPr>
            <p:spPr bwMode="gray">
              <a:xfrm>
                <a:off x="3360"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04" name="Rectangle 79"/>
              <p:cNvSpPr>
                <a:spLocks noChangeArrowheads="1"/>
              </p:cNvSpPr>
              <p:nvPr/>
            </p:nvSpPr>
            <p:spPr bwMode="gray">
              <a:xfrm>
                <a:off x="3240" y="1799"/>
                <a:ext cx="45" cy="45"/>
              </a:xfrm>
              <a:prstGeom prst="rect">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505" name="Line 80"/>
              <p:cNvSpPr>
                <a:spLocks noChangeShapeType="1"/>
              </p:cNvSpPr>
              <p:nvPr/>
            </p:nvSpPr>
            <p:spPr bwMode="gray">
              <a:xfrm>
                <a:off x="3171"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506" name="Line 81"/>
              <p:cNvSpPr>
                <a:spLocks noChangeShapeType="1"/>
              </p:cNvSpPr>
              <p:nvPr/>
            </p:nvSpPr>
            <p:spPr bwMode="gray">
              <a:xfrm>
                <a:off x="3294"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pic>
          <p:nvPicPr>
            <p:cNvPr id="15477" name="Picture 82" descr="10704454_bigserver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4762" y="2704"/>
              <a:ext cx="48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78" name="Picture 83" descr="10704454_bigserver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4762" y="2122"/>
              <a:ext cx="48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9" name="Line 84"/>
            <p:cNvSpPr>
              <a:spLocks noChangeShapeType="1"/>
            </p:cNvSpPr>
            <p:nvPr/>
          </p:nvSpPr>
          <p:spPr bwMode="gray">
            <a:xfrm flipH="1">
              <a:off x="2733" y="2551"/>
              <a:ext cx="847" cy="1"/>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80" name="Line 85"/>
            <p:cNvSpPr>
              <a:spLocks noChangeShapeType="1"/>
            </p:cNvSpPr>
            <p:nvPr/>
          </p:nvSpPr>
          <p:spPr bwMode="gray">
            <a:xfrm>
              <a:off x="2848" y="2233"/>
              <a:ext cx="317" cy="1"/>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81" name="Line 86"/>
            <p:cNvSpPr>
              <a:spLocks noChangeShapeType="1"/>
            </p:cNvSpPr>
            <p:nvPr/>
          </p:nvSpPr>
          <p:spPr bwMode="gray">
            <a:xfrm>
              <a:off x="3337" y="2233"/>
              <a:ext cx="390" cy="0"/>
            </a:xfrm>
            <a:prstGeom prst="line">
              <a:avLst/>
            </a:prstGeom>
            <a:noFill/>
            <a:ln w="12700">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82" name="Line 87"/>
            <p:cNvSpPr>
              <a:spLocks noChangeShapeType="1"/>
            </p:cNvSpPr>
            <p:nvPr/>
          </p:nvSpPr>
          <p:spPr bwMode="gray">
            <a:xfrm flipH="1">
              <a:off x="3858" y="2071"/>
              <a:ext cx="1123" cy="1"/>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83" name="Line 88"/>
            <p:cNvSpPr>
              <a:spLocks noChangeShapeType="1"/>
            </p:cNvSpPr>
            <p:nvPr/>
          </p:nvSpPr>
          <p:spPr bwMode="gray">
            <a:xfrm flipH="1">
              <a:off x="4719" y="2551"/>
              <a:ext cx="655" cy="1"/>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5484" name="Group 89"/>
            <p:cNvGrpSpPr>
              <a:grpSpLocks/>
            </p:cNvGrpSpPr>
            <p:nvPr/>
          </p:nvGrpSpPr>
          <p:grpSpPr bwMode="auto">
            <a:xfrm>
              <a:off x="4536" y="2514"/>
              <a:ext cx="237" cy="76"/>
              <a:chOff x="3087" y="1767"/>
              <a:chExt cx="345" cy="111"/>
            </a:xfrm>
          </p:grpSpPr>
          <p:sp>
            <p:nvSpPr>
              <p:cNvPr id="15495" name="Rectangle 90"/>
              <p:cNvSpPr>
                <a:spLocks noChangeArrowheads="1"/>
              </p:cNvSpPr>
              <p:nvPr/>
            </p:nvSpPr>
            <p:spPr bwMode="gray">
              <a:xfrm>
                <a:off x="3087" y="1767"/>
                <a:ext cx="345" cy="111"/>
              </a:xfrm>
              <a:prstGeom prst="rect">
                <a:avLst/>
              </a:prstGeom>
              <a:solidFill>
                <a:schemeClr val="bg1"/>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6" name="AutoShape 91"/>
              <p:cNvSpPr>
                <a:spLocks noChangeArrowheads="1"/>
              </p:cNvSpPr>
              <p:nvPr/>
            </p:nvSpPr>
            <p:spPr bwMode="gray">
              <a:xfrm>
                <a:off x="3108"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7" name="AutoShape 92"/>
              <p:cNvSpPr>
                <a:spLocks noChangeArrowheads="1"/>
              </p:cNvSpPr>
              <p:nvPr/>
            </p:nvSpPr>
            <p:spPr bwMode="gray">
              <a:xfrm>
                <a:off x="3360"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8" name="Rectangle 93"/>
              <p:cNvSpPr>
                <a:spLocks noChangeArrowheads="1"/>
              </p:cNvSpPr>
              <p:nvPr/>
            </p:nvSpPr>
            <p:spPr bwMode="gray">
              <a:xfrm>
                <a:off x="3240" y="1799"/>
                <a:ext cx="45" cy="45"/>
              </a:xfrm>
              <a:prstGeom prst="rect">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9" name="Line 94"/>
              <p:cNvSpPr>
                <a:spLocks noChangeShapeType="1"/>
              </p:cNvSpPr>
              <p:nvPr/>
            </p:nvSpPr>
            <p:spPr bwMode="gray">
              <a:xfrm>
                <a:off x="3171"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500" name="Line 95"/>
              <p:cNvSpPr>
                <a:spLocks noChangeShapeType="1"/>
              </p:cNvSpPr>
              <p:nvPr/>
            </p:nvSpPr>
            <p:spPr bwMode="gray">
              <a:xfrm>
                <a:off x="3294"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15485" name="Line 96"/>
            <p:cNvSpPr>
              <a:spLocks noChangeShapeType="1"/>
            </p:cNvSpPr>
            <p:nvPr/>
          </p:nvSpPr>
          <p:spPr bwMode="gray">
            <a:xfrm rot="16200000" flipH="1">
              <a:off x="5244" y="2526"/>
              <a:ext cx="261" cy="1"/>
            </a:xfrm>
            <a:prstGeom prst="line">
              <a:avLst/>
            </a:prstGeom>
            <a:noFill/>
            <a:ln w="12700">
              <a:solidFill>
                <a:schemeClr val="tx1"/>
              </a:solidFill>
              <a:round/>
              <a:headEnd/>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5486" name="Picture 97" descr="10704454_databa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5280" y="2161"/>
              <a:ext cx="17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7" name="Picture 98" descr="10704454_small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174" y="2068"/>
              <a:ext cx="2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488" name="Group 99"/>
            <p:cNvGrpSpPr>
              <a:grpSpLocks/>
            </p:cNvGrpSpPr>
            <p:nvPr/>
          </p:nvGrpSpPr>
          <p:grpSpPr bwMode="auto">
            <a:xfrm>
              <a:off x="3177" y="2331"/>
              <a:ext cx="237" cy="76"/>
              <a:chOff x="3087" y="1767"/>
              <a:chExt cx="345" cy="111"/>
            </a:xfrm>
          </p:grpSpPr>
          <p:sp>
            <p:nvSpPr>
              <p:cNvPr id="15489" name="Rectangle 100"/>
              <p:cNvSpPr>
                <a:spLocks noChangeArrowheads="1"/>
              </p:cNvSpPr>
              <p:nvPr/>
            </p:nvSpPr>
            <p:spPr bwMode="gray">
              <a:xfrm>
                <a:off x="3087" y="1767"/>
                <a:ext cx="345" cy="111"/>
              </a:xfrm>
              <a:prstGeom prst="rect">
                <a:avLst/>
              </a:prstGeom>
              <a:solidFill>
                <a:schemeClr val="bg1"/>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0" name="AutoShape 101"/>
              <p:cNvSpPr>
                <a:spLocks noChangeArrowheads="1"/>
              </p:cNvSpPr>
              <p:nvPr/>
            </p:nvSpPr>
            <p:spPr bwMode="gray">
              <a:xfrm>
                <a:off x="3108"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1" name="AutoShape 102"/>
              <p:cNvSpPr>
                <a:spLocks noChangeArrowheads="1"/>
              </p:cNvSpPr>
              <p:nvPr/>
            </p:nvSpPr>
            <p:spPr bwMode="gray">
              <a:xfrm>
                <a:off x="3360" y="1794"/>
                <a:ext cx="56" cy="56"/>
              </a:xfrm>
              <a:prstGeom prst="diamond">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2" name="Rectangle 103"/>
              <p:cNvSpPr>
                <a:spLocks noChangeArrowheads="1"/>
              </p:cNvSpPr>
              <p:nvPr/>
            </p:nvSpPr>
            <p:spPr bwMode="gray">
              <a:xfrm>
                <a:off x="3240" y="1799"/>
                <a:ext cx="45" cy="45"/>
              </a:xfrm>
              <a:prstGeom prst="rect">
                <a:avLst/>
              </a:prstGeom>
              <a:solidFill>
                <a:schemeClr val="accent2"/>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93" name="Line 104"/>
              <p:cNvSpPr>
                <a:spLocks noChangeShapeType="1"/>
              </p:cNvSpPr>
              <p:nvPr/>
            </p:nvSpPr>
            <p:spPr bwMode="gray">
              <a:xfrm>
                <a:off x="3171"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494" name="Line 105"/>
              <p:cNvSpPr>
                <a:spLocks noChangeShapeType="1"/>
              </p:cNvSpPr>
              <p:nvPr/>
            </p:nvSpPr>
            <p:spPr bwMode="gray">
              <a:xfrm>
                <a:off x="3294" y="1821"/>
                <a:ext cx="6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grpSp>
        <p:nvGrpSpPr>
          <p:cNvPr id="4797546" name="Group 106"/>
          <p:cNvGrpSpPr>
            <a:grpSpLocks/>
          </p:cNvGrpSpPr>
          <p:nvPr/>
        </p:nvGrpSpPr>
        <p:grpSpPr bwMode="auto">
          <a:xfrm>
            <a:off x="4217991" y="3013076"/>
            <a:ext cx="371476" cy="2663825"/>
            <a:chOff x="1697" y="1538"/>
            <a:chExt cx="234" cy="1678"/>
          </a:xfrm>
        </p:grpSpPr>
        <p:sp>
          <p:nvSpPr>
            <p:cNvPr id="15427" name="Line 107"/>
            <p:cNvSpPr>
              <a:spLocks noChangeShapeType="1"/>
            </p:cNvSpPr>
            <p:nvPr/>
          </p:nvSpPr>
          <p:spPr bwMode="auto">
            <a:xfrm flipV="1">
              <a:off x="1930" y="1538"/>
              <a:ext cx="1" cy="1678"/>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28" name="Text Box 108"/>
            <p:cNvSpPr txBox="1">
              <a:spLocks noChangeArrowheads="1"/>
            </p:cNvSpPr>
            <p:nvPr/>
          </p:nvSpPr>
          <p:spPr bwMode="auto">
            <a:xfrm rot="16200000">
              <a:off x="1198" y="2387"/>
              <a:ext cx="1204" cy="206"/>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pPr>
              <a:r>
                <a:rPr lang="en-US" altLang="en-US" b="1">
                  <a:solidFill>
                    <a:schemeClr val="tx1"/>
                  </a:solidFill>
                </a:rPr>
                <a:t>Labor Cost</a:t>
              </a:r>
            </a:p>
          </p:txBody>
        </p:sp>
      </p:grpSp>
      <p:sp>
        <p:nvSpPr>
          <p:cNvPr id="4797549" name="Text Box 109"/>
          <p:cNvSpPr txBox="1">
            <a:spLocks noChangeArrowheads="1"/>
          </p:cNvSpPr>
          <p:nvPr/>
        </p:nvSpPr>
        <p:spPr bwMode="auto">
          <a:xfrm>
            <a:off x="4572000" y="5715000"/>
            <a:ext cx="706438"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tx1"/>
                </a:solidFill>
              </a:rPr>
              <a:t>Sense</a:t>
            </a:r>
          </a:p>
        </p:txBody>
      </p:sp>
      <p:sp>
        <p:nvSpPr>
          <p:cNvPr id="4797550" name="Text Box 110"/>
          <p:cNvSpPr txBox="1">
            <a:spLocks noChangeArrowheads="1"/>
          </p:cNvSpPr>
          <p:nvPr/>
        </p:nvSpPr>
        <p:spPr bwMode="auto">
          <a:xfrm>
            <a:off x="5356225" y="5715000"/>
            <a:ext cx="744538"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tx1"/>
                </a:solidFill>
              </a:rPr>
              <a:t>Isolate</a:t>
            </a:r>
          </a:p>
        </p:txBody>
      </p:sp>
      <p:sp>
        <p:nvSpPr>
          <p:cNvPr id="4797551" name="Text Box 111"/>
          <p:cNvSpPr txBox="1">
            <a:spLocks noChangeArrowheads="1"/>
          </p:cNvSpPr>
          <p:nvPr/>
        </p:nvSpPr>
        <p:spPr bwMode="auto">
          <a:xfrm>
            <a:off x="8486776" y="5715000"/>
            <a:ext cx="912813"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tx1"/>
                </a:solidFill>
              </a:rPr>
              <a:t>Evaluate</a:t>
            </a:r>
          </a:p>
        </p:txBody>
      </p:sp>
      <p:sp>
        <p:nvSpPr>
          <p:cNvPr id="4797552" name="Text Box 112"/>
          <p:cNvSpPr txBox="1">
            <a:spLocks noChangeArrowheads="1"/>
          </p:cNvSpPr>
          <p:nvPr/>
        </p:nvSpPr>
        <p:spPr bwMode="auto">
          <a:xfrm>
            <a:off x="6486526" y="5715000"/>
            <a:ext cx="981075"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chemeClr val="tx1"/>
                </a:solidFill>
              </a:rPr>
              <a:t>Diagnose</a:t>
            </a:r>
          </a:p>
        </p:txBody>
      </p:sp>
      <p:sp>
        <p:nvSpPr>
          <p:cNvPr id="4797553" name="Text Box 113"/>
          <p:cNvSpPr txBox="1">
            <a:spLocks noChangeArrowheads="1"/>
          </p:cNvSpPr>
          <p:nvPr/>
        </p:nvSpPr>
        <p:spPr bwMode="auto">
          <a:xfrm>
            <a:off x="7742484" y="5740401"/>
            <a:ext cx="740870" cy="458571"/>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pPr>
            <a:r>
              <a:rPr lang="en-US" altLang="en-US" sz="1400" b="1">
                <a:solidFill>
                  <a:schemeClr val="tx1"/>
                </a:solidFill>
              </a:rPr>
              <a:t>Take </a:t>
            </a:r>
          </a:p>
          <a:p>
            <a:pPr algn="ctr" eaLnBrk="1" hangingPunct="1">
              <a:lnSpc>
                <a:spcPct val="85000"/>
              </a:lnSpc>
            </a:pPr>
            <a:r>
              <a:rPr lang="en-US" altLang="en-US" sz="1400" b="1">
                <a:solidFill>
                  <a:schemeClr val="tx1"/>
                </a:solidFill>
              </a:rPr>
              <a:t>Action</a:t>
            </a:r>
          </a:p>
        </p:txBody>
      </p:sp>
      <p:sp>
        <p:nvSpPr>
          <p:cNvPr id="15373" name="Line 114"/>
          <p:cNvSpPr>
            <a:spLocks noChangeShapeType="1"/>
          </p:cNvSpPr>
          <p:nvPr/>
        </p:nvSpPr>
        <p:spPr bwMode="auto">
          <a:xfrm flipV="1">
            <a:off x="4567239" y="3048001"/>
            <a:ext cx="1587" cy="26638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74" name="Text Box 115"/>
          <p:cNvSpPr txBox="1">
            <a:spLocks noChangeArrowheads="1"/>
          </p:cNvSpPr>
          <p:nvPr/>
        </p:nvSpPr>
        <p:spPr bwMode="auto">
          <a:xfrm rot="16200000">
            <a:off x="3407569" y="4393406"/>
            <a:ext cx="1911350" cy="325438"/>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85000"/>
              </a:lnSpc>
            </a:pPr>
            <a:r>
              <a:rPr lang="en-US" altLang="en-US" b="1">
                <a:solidFill>
                  <a:schemeClr val="tx1"/>
                </a:solidFill>
              </a:rPr>
              <a:t> </a:t>
            </a:r>
          </a:p>
        </p:txBody>
      </p:sp>
      <p:sp>
        <p:nvSpPr>
          <p:cNvPr id="15375" name="Text Box 116"/>
          <p:cNvSpPr txBox="1">
            <a:spLocks noChangeArrowheads="1"/>
          </p:cNvSpPr>
          <p:nvPr/>
        </p:nvSpPr>
        <p:spPr bwMode="auto">
          <a:xfrm>
            <a:off x="5543551" y="5768975"/>
            <a:ext cx="233363"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rgbClr val="91B6FF"/>
                </a:solidFill>
              </a:rPr>
              <a:t> </a:t>
            </a:r>
          </a:p>
        </p:txBody>
      </p:sp>
      <p:sp>
        <p:nvSpPr>
          <p:cNvPr id="15376" name="Text Box 117"/>
          <p:cNvSpPr txBox="1">
            <a:spLocks noChangeArrowheads="1"/>
          </p:cNvSpPr>
          <p:nvPr/>
        </p:nvSpPr>
        <p:spPr bwMode="auto">
          <a:xfrm>
            <a:off x="8778876" y="5768975"/>
            <a:ext cx="233363"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rgbClr val="91B6FF"/>
                </a:solidFill>
              </a:rPr>
              <a:t> </a:t>
            </a:r>
          </a:p>
        </p:txBody>
      </p:sp>
      <p:grpSp>
        <p:nvGrpSpPr>
          <p:cNvPr id="15377" name="Group 118"/>
          <p:cNvGrpSpPr>
            <a:grpSpLocks/>
          </p:cNvGrpSpPr>
          <p:nvPr/>
        </p:nvGrpSpPr>
        <p:grpSpPr bwMode="auto">
          <a:xfrm>
            <a:off x="4556125" y="5695950"/>
            <a:ext cx="5722938" cy="336550"/>
            <a:chOff x="1923" y="3196"/>
            <a:chExt cx="3605" cy="212"/>
          </a:xfrm>
        </p:grpSpPr>
        <p:sp>
          <p:nvSpPr>
            <p:cNvPr id="15425" name="Line 119"/>
            <p:cNvSpPr>
              <a:spLocks noChangeShapeType="1"/>
            </p:cNvSpPr>
            <p:nvPr/>
          </p:nvSpPr>
          <p:spPr bwMode="auto">
            <a:xfrm flipV="1">
              <a:off x="1923" y="3196"/>
              <a:ext cx="360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50800">
                  <a:solidFill>
                    <a:schemeClr val="bg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26" name="Text Box 120"/>
            <p:cNvSpPr txBox="1">
              <a:spLocks noChangeArrowheads="1"/>
            </p:cNvSpPr>
            <p:nvPr/>
          </p:nvSpPr>
          <p:spPr bwMode="auto">
            <a:xfrm>
              <a:off x="5219" y="3196"/>
              <a:ext cx="152" cy="2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600" b="1">
                  <a:solidFill>
                    <a:schemeClr val="bg1"/>
                  </a:solidFill>
                </a:rPr>
                <a:t> </a:t>
              </a:r>
            </a:p>
          </p:txBody>
        </p:sp>
      </p:grpSp>
      <p:sp>
        <p:nvSpPr>
          <p:cNvPr id="15378" name="Text Box 121"/>
          <p:cNvSpPr txBox="1">
            <a:spLocks noChangeArrowheads="1"/>
          </p:cNvSpPr>
          <p:nvPr/>
        </p:nvSpPr>
        <p:spPr bwMode="auto">
          <a:xfrm>
            <a:off x="6829426" y="5768975"/>
            <a:ext cx="233363"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rgbClr val="91B6FF"/>
                </a:solidFill>
              </a:rPr>
              <a:t> </a:t>
            </a:r>
          </a:p>
        </p:txBody>
      </p:sp>
      <p:sp>
        <p:nvSpPr>
          <p:cNvPr id="15379" name="Text Box 122"/>
          <p:cNvSpPr txBox="1">
            <a:spLocks noChangeArrowheads="1"/>
          </p:cNvSpPr>
          <p:nvPr/>
        </p:nvSpPr>
        <p:spPr bwMode="auto">
          <a:xfrm>
            <a:off x="7953376" y="5768975"/>
            <a:ext cx="233363" cy="3048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400" b="1">
                <a:solidFill>
                  <a:srgbClr val="91B6FF"/>
                </a:solidFill>
              </a:rPr>
              <a:t> </a:t>
            </a:r>
          </a:p>
        </p:txBody>
      </p:sp>
      <p:grpSp>
        <p:nvGrpSpPr>
          <p:cNvPr id="4797563" name="Group 123"/>
          <p:cNvGrpSpPr>
            <a:grpSpLocks/>
          </p:cNvGrpSpPr>
          <p:nvPr/>
        </p:nvGrpSpPr>
        <p:grpSpPr bwMode="auto">
          <a:xfrm>
            <a:off x="4697413" y="3289300"/>
            <a:ext cx="4646612" cy="2389188"/>
            <a:chOff x="1999" y="2072"/>
            <a:chExt cx="2927" cy="1505"/>
          </a:xfrm>
        </p:grpSpPr>
        <p:sp>
          <p:nvSpPr>
            <p:cNvPr id="15420" name="Rectangle 124"/>
            <p:cNvSpPr>
              <a:spLocks noChangeArrowheads="1"/>
            </p:cNvSpPr>
            <p:nvPr/>
          </p:nvSpPr>
          <p:spPr bwMode="auto">
            <a:xfrm>
              <a:off x="1999" y="3297"/>
              <a:ext cx="300" cy="280"/>
            </a:xfrm>
            <a:prstGeom prst="rect">
              <a:avLst/>
            </a:prstGeom>
            <a:solidFill>
              <a:srgbClr val="7889F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21" name="Rectangle 125"/>
            <p:cNvSpPr>
              <a:spLocks noChangeArrowheads="1"/>
            </p:cNvSpPr>
            <p:nvPr/>
          </p:nvSpPr>
          <p:spPr bwMode="auto">
            <a:xfrm>
              <a:off x="2335" y="2072"/>
              <a:ext cx="637" cy="1502"/>
            </a:xfrm>
            <a:prstGeom prst="rect">
              <a:avLst/>
            </a:prstGeom>
            <a:solidFill>
              <a:srgbClr val="7889F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22" name="Rectangle 126"/>
            <p:cNvSpPr>
              <a:spLocks noChangeArrowheads="1"/>
            </p:cNvSpPr>
            <p:nvPr/>
          </p:nvSpPr>
          <p:spPr bwMode="auto">
            <a:xfrm>
              <a:off x="3011" y="3017"/>
              <a:ext cx="922" cy="560"/>
            </a:xfrm>
            <a:prstGeom prst="rect">
              <a:avLst/>
            </a:prstGeom>
            <a:solidFill>
              <a:srgbClr val="7889F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a:solidFill>
                  <a:schemeClr val="tx1"/>
                </a:solidFill>
              </a:endParaRPr>
            </a:p>
          </p:txBody>
        </p:sp>
        <p:sp>
          <p:nvSpPr>
            <p:cNvPr id="15423" name="Rectangle 127"/>
            <p:cNvSpPr>
              <a:spLocks noChangeArrowheads="1"/>
            </p:cNvSpPr>
            <p:nvPr/>
          </p:nvSpPr>
          <p:spPr bwMode="auto">
            <a:xfrm>
              <a:off x="4355" y="3286"/>
              <a:ext cx="571" cy="280"/>
            </a:xfrm>
            <a:prstGeom prst="rect">
              <a:avLst/>
            </a:prstGeom>
            <a:solidFill>
              <a:srgbClr val="7889F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a:solidFill>
                  <a:schemeClr val="tx1"/>
                </a:solidFill>
              </a:endParaRPr>
            </a:p>
          </p:txBody>
        </p:sp>
        <p:sp>
          <p:nvSpPr>
            <p:cNvPr id="15424" name="Rectangle 128"/>
            <p:cNvSpPr>
              <a:spLocks noChangeArrowheads="1"/>
            </p:cNvSpPr>
            <p:nvPr/>
          </p:nvSpPr>
          <p:spPr bwMode="auto">
            <a:xfrm>
              <a:off x="4019" y="2509"/>
              <a:ext cx="244" cy="1065"/>
            </a:xfrm>
            <a:prstGeom prst="rect">
              <a:avLst/>
            </a:prstGeom>
            <a:solidFill>
              <a:srgbClr val="7889F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a:solidFill>
                  <a:schemeClr val="tx1"/>
                </a:solidFill>
              </a:endParaRPr>
            </a:p>
          </p:txBody>
        </p:sp>
      </p:grpSp>
      <p:grpSp>
        <p:nvGrpSpPr>
          <p:cNvPr id="4797569" name="Group 129"/>
          <p:cNvGrpSpPr>
            <a:grpSpLocks/>
          </p:cNvGrpSpPr>
          <p:nvPr/>
        </p:nvGrpSpPr>
        <p:grpSpPr bwMode="auto">
          <a:xfrm>
            <a:off x="4576764" y="5683250"/>
            <a:ext cx="5722937" cy="336550"/>
            <a:chOff x="1923" y="3196"/>
            <a:chExt cx="3605" cy="212"/>
          </a:xfrm>
        </p:grpSpPr>
        <p:sp>
          <p:nvSpPr>
            <p:cNvPr id="15418" name="Line 130"/>
            <p:cNvSpPr>
              <a:spLocks noChangeShapeType="1"/>
            </p:cNvSpPr>
            <p:nvPr/>
          </p:nvSpPr>
          <p:spPr bwMode="auto">
            <a:xfrm flipV="1">
              <a:off x="1923" y="3196"/>
              <a:ext cx="360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419" name="Text Box 131"/>
            <p:cNvSpPr txBox="1">
              <a:spLocks noChangeArrowheads="1"/>
            </p:cNvSpPr>
            <p:nvPr/>
          </p:nvSpPr>
          <p:spPr bwMode="auto">
            <a:xfrm>
              <a:off x="5219" y="3196"/>
              <a:ext cx="152" cy="2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1600" b="1">
                  <a:solidFill>
                    <a:srgbClr val="91B6FF"/>
                  </a:solidFill>
                </a:rPr>
                <a:t> </a:t>
              </a:r>
            </a:p>
          </p:txBody>
        </p:sp>
      </p:grpSp>
      <p:grpSp>
        <p:nvGrpSpPr>
          <p:cNvPr id="4797572" name="Group 132"/>
          <p:cNvGrpSpPr>
            <a:grpSpLocks/>
          </p:cNvGrpSpPr>
          <p:nvPr/>
        </p:nvGrpSpPr>
        <p:grpSpPr bwMode="auto">
          <a:xfrm>
            <a:off x="4719638" y="4419600"/>
            <a:ext cx="4271962" cy="1219200"/>
            <a:chOff x="2013" y="2784"/>
            <a:chExt cx="2691" cy="768"/>
          </a:xfrm>
        </p:grpSpPr>
        <p:sp>
          <p:nvSpPr>
            <p:cNvPr id="15413" name="Rectangle 133"/>
            <p:cNvSpPr>
              <a:spLocks noChangeArrowheads="1"/>
            </p:cNvSpPr>
            <p:nvPr/>
          </p:nvSpPr>
          <p:spPr bwMode="auto">
            <a:xfrm>
              <a:off x="2013" y="3408"/>
              <a:ext cx="242" cy="144"/>
            </a:xfrm>
            <a:prstGeom prst="rect">
              <a:avLst/>
            </a:prstGeom>
            <a:gradFill rotWithShape="1">
              <a:gsLst>
                <a:gs pos="0">
                  <a:srgbClr val="FF0000"/>
                </a:gs>
                <a:gs pos="100000">
                  <a:srgbClr val="760000"/>
                </a:gs>
              </a:gsLst>
              <a:lin ang="5400000" scaled="1"/>
            </a:gra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14" name="Rectangle 134"/>
            <p:cNvSpPr>
              <a:spLocks noChangeArrowheads="1"/>
            </p:cNvSpPr>
            <p:nvPr/>
          </p:nvSpPr>
          <p:spPr bwMode="auto">
            <a:xfrm>
              <a:off x="2348" y="2880"/>
              <a:ext cx="336" cy="672"/>
            </a:xfrm>
            <a:prstGeom prst="rect">
              <a:avLst/>
            </a:prstGeom>
            <a:gradFill rotWithShape="1">
              <a:gsLst>
                <a:gs pos="0">
                  <a:srgbClr val="FF0000"/>
                </a:gs>
                <a:gs pos="100000">
                  <a:srgbClr val="760000"/>
                </a:gs>
              </a:gsLst>
              <a:lin ang="5400000" scaled="1"/>
            </a:gra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15" name="Rectangle 135"/>
            <p:cNvSpPr>
              <a:spLocks noChangeArrowheads="1"/>
            </p:cNvSpPr>
            <p:nvPr/>
          </p:nvSpPr>
          <p:spPr bwMode="auto">
            <a:xfrm>
              <a:off x="3024" y="3168"/>
              <a:ext cx="480" cy="384"/>
            </a:xfrm>
            <a:prstGeom prst="rect">
              <a:avLst/>
            </a:prstGeom>
            <a:gradFill rotWithShape="1">
              <a:gsLst>
                <a:gs pos="0">
                  <a:srgbClr val="FF0000"/>
                </a:gs>
                <a:gs pos="100000">
                  <a:srgbClr val="760000"/>
                </a:gs>
              </a:gsLst>
              <a:lin ang="5400000" scaled="1"/>
            </a:gra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16" name="Rectangle 136"/>
            <p:cNvSpPr>
              <a:spLocks noChangeArrowheads="1"/>
            </p:cNvSpPr>
            <p:nvPr/>
          </p:nvSpPr>
          <p:spPr bwMode="auto">
            <a:xfrm>
              <a:off x="4032" y="2784"/>
              <a:ext cx="144" cy="768"/>
            </a:xfrm>
            <a:prstGeom prst="rect">
              <a:avLst/>
            </a:prstGeom>
            <a:gradFill rotWithShape="1">
              <a:gsLst>
                <a:gs pos="0">
                  <a:srgbClr val="FF0000"/>
                </a:gs>
                <a:gs pos="100000">
                  <a:srgbClr val="760000"/>
                </a:gs>
              </a:gsLst>
              <a:lin ang="5400000" scaled="1"/>
            </a:gra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17" name="Rectangle 137"/>
            <p:cNvSpPr>
              <a:spLocks noChangeArrowheads="1"/>
            </p:cNvSpPr>
            <p:nvPr/>
          </p:nvSpPr>
          <p:spPr bwMode="auto">
            <a:xfrm>
              <a:off x="4368" y="3360"/>
              <a:ext cx="336" cy="192"/>
            </a:xfrm>
            <a:prstGeom prst="rect">
              <a:avLst/>
            </a:prstGeom>
            <a:gradFill rotWithShape="1">
              <a:gsLst>
                <a:gs pos="0">
                  <a:srgbClr val="FF0000"/>
                </a:gs>
                <a:gs pos="100000">
                  <a:srgbClr val="760000"/>
                </a:gs>
              </a:gsLst>
              <a:lin ang="5400000" scaled="1"/>
            </a:gra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grpSp>
      <p:sp>
        <p:nvSpPr>
          <p:cNvPr id="4797578" name="Rectangle 138"/>
          <p:cNvSpPr>
            <a:spLocks noChangeArrowheads="1"/>
          </p:cNvSpPr>
          <p:nvPr/>
        </p:nvSpPr>
        <p:spPr bwMode="auto">
          <a:xfrm>
            <a:off x="9372600" y="57912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spcBef>
                <a:spcPct val="50000"/>
              </a:spcBef>
              <a:buClr>
                <a:schemeClr val="accent2"/>
              </a:buClr>
              <a:buFont typeface="Wingdings" panose="05000000000000000000" pitchFamily="2" charset="2"/>
              <a:buNone/>
            </a:pPr>
            <a:r>
              <a:rPr lang="en-US" altLang="en-US" b="1">
                <a:solidFill>
                  <a:schemeClr val="tx1"/>
                </a:solidFill>
              </a:rPr>
              <a:t>Time</a:t>
            </a:r>
          </a:p>
        </p:txBody>
      </p:sp>
      <p:sp>
        <p:nvSpPr>
          <p:cNvPr id="15384" name="Rectangle 139"/>
          <p:cNvSpPr>
            <a:spLocks noChangeArrowheads="1"/>
          </p:cNvSpPr>
          <p:nvPr/>
        </p:nvSpPr>
        <p:spPr bwMode="auto">
          <a:xfrm>
            <a:off x="1766889" y="2319338"/>
            <a:ext cx="1717675" cy="3937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4" tIns="45713" rIns="91424" bIns="45713">
            <a:spAutoFit/>
          </a:bodyPr>
          <a:lstStyle>
            <a:lvl1pPr>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0"/>
              </a:spcBef>
              <a:spcAft>
                <a:spcPct val="0"/>
              </a:spcAft>
              <a:buClrTx/>
              <a:buFontTx/>
              <a:buNone/>
            </a:pPr>
            <a:r>
              <a:rPr lang="en-US" altLang="en-US" sz="1100" b="1" dirty="0"/>
              <a:t>Availability Management</a:t>
            </a:r>
          </a:p>
        </p:txBody>
      </p:sp>
      <p:sp>
        <p:nvSpPr>
          <p:cNvPr id="15385" name="Rectangle 140"/>
          <p:cNvSpPr>
            <a:spLocks noChangeArrowheads="1"/>
          </p:cNvSpPr>
          <p:nvPr/>
        </p:nvSpPr>
        <p:spPr bwMode="auto">
          <a:xfrm>
            <a:off x="1866900" y="2849563"/>
            <a:ext cx="1517650" cy="393700"/>
          </a:xfrm>
          <a:prstGeom prst="rect">
            <a:avLst/>
          </a:prstGeom>
          <a:noFill/>
          <a:ln>
            <a:noFill/>
          </a:ln>
          <a:effectLst/>
          <a:extLst>
            <a:ext uri="{909E8E84-426E-40DD-AFC4-6F175D3DCCD1}">
              <a14:hiddenFill xmlns:a14="http://schemas.microsoft.com/office/drawing/2010/main">
                <a:solidFill>
                  <a:srgbClr val="2DB6B3"/>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4" tIns="45713" rIns="91424" bIns="45713">
            <a:spAutoFit/>
          </a:bodyPr>
          <a:lstStyle>
            <a:lvl1pPr>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0"/>
              </a:spcBef>
              <a:spcAft>
                <a:spcPct val="0"/>
              </a:spcAft>
              <a:buClrTx/>
              <a:buFontTx/>
              <a:buNone/>
            </a:pPr>
            <a:r>
              <a:rPr lang="en-US" altLang="en-US" sz="1100" b="1"/>
              <a:t>Change Management</a:t>
            </a:r>
          </a:p>
        </p:txBody>
      </p:sp>
      <p:sp>
        <p:nvSpPr>
          <p:cNvPr id="15386" name="Rectangle 141"/>
          <p:cNvSpPr>
            <a:spLocks noChangeArrowheads="1"/>
          </p:cNvSpPr>
          <p:nvPr/>
        </p:nvSpPr>
        <p:spPr bwMode="auto">
          <a:xfrm>
            <a:off x="1819275" y="3976688"/>
            <a:ext cx="1612900" cy="3937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4" tIns="45713" rIns="91424" bIns="45713">
            <a:spAutoFit/>
          </a:bodyPr>
          <a:lstStyle>
            <a:lvl1pPr>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0"/>
              </a:spcBef>
              <a:spcAft>
                <a:spcPct val="0"/>
              </a:spcAft>
              <a:buClrTx/>
              <a:buFontTx/>
              <a:buNone/>
            </a:pPr>
            <a:r>
              <a:rPr lang="en-US" altLang="en-US" sz="1100" b="1"/>
              <a:t>Security Management</a:t>
            </a:r>
          </a:p>
        </p:txBody>
      </p:sp>
      <p:sp>
        <p:nvSpPr>
          <p:cNvPr id="15387" name="Rectangle 142"/>
          <p:cNvSpPr>
            <a:spLocks noChangeArrowheads="1"/>
          </p:cNvSpPr>
          <p:nvPr/>
        </p:nvSpPr>
        <p:spPr bwMode="auto">
          <a:xfrm>
            <a:off x="1806576" y="3413125"/>
            <a:ext cx="1636713" cy="393700"/>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4" tIns="45713" rIns="91424" bIns="45713">
            <a:spAutoFit/>
          </a:bodyPr>
          <a:lstStyle>
            <a:lvl1pPr>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0"/>
              </a:spcBef>
              <a:spcAft>
                <a:spcPct val="0"/>
              </a:spcAft>
              <a:buClrTx/>
              <a:buFontTx/>
              <a:buNone/>
            </a:pPr>
            <a:r>
              <a:rPr lang="en-US" altLang="en-US" sz="1100" b="1"/>
              <a:t>Service Level Management</a:t>
            </a:r>
          </a:p>
        </p:txBody>
      </p:sp>
      <p:sp>
        <p:nvSpPr>
          <p:cNvPr id="15388" name="Rectangle 143"/>
          <p:cNvSpPr>
            <a:spLocks noChangeArrowheads="1"/>
          </p:cNvSpPr>
          <p:nvPr/>
        </p:nvSpPr>
        <p:spPr bwMode="auto">
          <a:xfrm>
            <a:off x="1825626" y="4540250"/>
            <a:ext cx="1598613" cy="393700"/>
          </a:xfrm>
          <a:prstGeom prst="rect">
            <a:avLst/>
          </a:prstGeom>
          <a:noFill/>
          <a:ln>
            <a:noFill/>
          </a:ln>
          <a:effectLst/>
          <a:extLst>
            <a:ext uri="{909E8E84-426E-40DD-AFC4-6F175D3DCCD1}">
              <a14:hiddenFill xmlns:a14="http://schemas.microsoft.com/office/drawing/2010/main">
                <a:solidFill>
                  <a:srgbClr val="2DB6B3"/>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4" tIns="45713" rIns="91424" bIns="45713">
            <a:spAutoFit/>
          </a:bodyPr>
          <a:lstStyle>
            <a:lvl1pPr>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0"/>
              </a:spcBef>
              <a:spcAft>
                <a:spcPct val="0"/>
              </a:spcAft>
              <a:buClrTx/>
              <a:buFontTx/>
              <a:buNone/>
            </a:pPr>
            <a:r>
              <a:rPr lang="en-US" altLang="en-US" sz="1100" b="1"/>
              <a:t>Information Lifecycle Management</a:t>
            </a:r>
          </a:p>
        </p:txBody>
      </p:sp>
      <p:sp>
        <p:nvSpPr>
          <p:cNvPr id="15389" name="Rectangle 144"/>
          <p:cNvSpPr>
            <a:spLocks noChangeArrowheads="1"/>
          </p:cNvSpPr>
          <p:nvPr/>
        </p:nvSpPr>
        <p:spPr bwMode="auto">
          <a:xfrm>
            <a:off x="1819275" y="5156200"/>
            <a:ext cx="1612900" cy="242888"/>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9525"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4" tIns="45713" rIns="91424" bIns="45713">
            <a:spAutoFit/>
          </a:bodyPr>
          <a:lstStyle>
            <a:lvl1pPr>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0"/>
              </a:spcBef>
              <a:spcAft>
                <a:spcPct val="0"/>
              </a:spcAft>
              <a:buClrTx/>
              <a:buFontTx/>
              <a:buNone/>
            </a:pPr>
            <a:r>
              <a:rPr lang="en-US" altLang="en-US" sz="1100" b="1"/>
              <a:t>Release Management</a:t>
            </a:r>
          </a:p>
        </p:txBody>
      </p:sp>
      <p:grpSp>
        <p:nvGrpSpPr>
          <p:cNvPr id="15390" name="Group 145"/>
          <p:cNvGrpSpPr>
            <a:grpSpLocks/>
          </p:cNvGrpSpPr>
          <p:nvPr/>
        </p:nvGrpSpPr>
        <p:grpSpPr bwMode="auto">
          <a:xfrm>
            <a:off x="3713163" y="1408113"/>
            <a:ext cx="6083300" cy="533400"/>
            <a:chOff x="1379" y="887"/>
            <a:chExt cx="3832" cy="336"/>
          </a:xfrm>
        </p:grpSpPr>
        <p:grpSp>
          <p:nvGrpSpPr>
            <p:cNvPr id="15398" name="Group 146"/>
            <p:cNvGrpSpPr>
              <a:grpSpLocks/>
            </p:cNvGrpSpPr>
            <p:nvPr/>
          </p:nvGrpSpPr>
          <p:grpSpPr bwMode="auto">
            <a:xfrm>
              <a:off x="1379" y="887"/>
              <a:ext cx="3832" cy="336"/>
              <a:chOff x="1379" y="1063"/>
              <a:chExt cx="3832" cy="336"/>
            </a:xfrm>
          </p:grpSpPr>
          <p:sp>
            <p:nvSpPr>
              <p:cNvPr id="15406" name="Rectangle 147"/>
              <p:cNvSpPr>
                <a:spLocks noChangeArrowheads="1"/>
              </p:cNvSpPr>
              <p:nvPr/>
            </p:nvSpPr>
            <p:spPr bwMode="gray">
              <a:xfrm>
                <a:off x="4130" y="1063"/>
                <a:ext cx="536" cy="336"/>
              </a:xfrm>
              <a:prstGeom prst="rect">
                <a:avLst/>
              </a:prstGeom>
              <a:solidFill>
                <a:srgbClr val="9CD3E0">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07" name="Rectangle 148"/>
              <p:cNvSpPr>
                <a:spLocks noChangeArrowheads="1"/>
              </p:cNvSpPr>
              <p:nvPr/>
            </p:nvSpPr>
            <p:spPr bwMode="gray">
              <a:xfrm>
                <a:off x="4660" y="1063"/>
                <a:ext cx="551" cy="336"/>
              </a:xfrm>
              <a:prstGeom prst="rect">
                <a:avLst/>
              </a:prstGeom>
              <a:solidFill>
                <a:srgbClr val="9AC0BE">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08" name="Rectangle 149"/>
              <p:cNvSpPr>
                <a:spLocks noChangeArrowheads="1"/>
              </p:cNvSpPr>
              <p:nvPr/>
            </p:nvSpPr>
            <p:spPr bwMode="gray">
              <a:xfrm>
                <a:off x="3607" y="1063"/>
                <a:ext cx="532" cy="336"/>
              </a:xfrm>
              <a:prstGeom prst="rect">
                <a:avLst/>
              </a:prstGeom>
              <a:solidFill>
                <a:srgbClr val="9AC0BE">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09" name="Rectangle 150"/>
              <p:cNvSpPr>
                <a:spLocks noChangeArrowheads="1"/>
              </p:cNvSpPr>
              <p:nvPr/>
            </p:nvSpPr>
            <p:spPr bwMode="gray">
              <a:xfrm>
                <a:off x="1954" y="1063"/>
                <a:ext cx="556" cy="336"/>
              </a:xfrm>
              <a:prstGeom prst="rect">
                <a:avLst/>
              </a:prstGeom>
              <a:solidFill>
                <a:srgbClr val="9CD3E0">
                  <a:alpha val="72940"/>
                </a:srgbClr>
              </a:solidFill>
              <a:ln>
                <a:noFill/>
              </a:ln>
              <a:effectLst/>
              <a:extLs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10" name="Rectangle 151"/>
              <p:cNvSpPr>
                <a:spLocks noChangeArrowheads="1"/>
              </p:cNvSpPr>
              <p:nvPr/>
            </p:nvSpPr>
            <p:spPr bwMode="gray">
              <a:xfrm>
                <a:off x="2508" y="1063"/>
                <a:ext cx="551" cy="336"/>
              </a:xfrm>
              <a:prstGeom prst="rect">
                <a:avLst/>
              </a:prstGeom>
              <a:solidFill>
                <a:srgbClr val="9AC0BE">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11" name="Rectangle 152"/>
              <p:cNvSpPr>
                <a:spLocks noChangeArrowheads="1"/>
              </p:cNvSpPr>
              <p:nvPr/>
            </p:nvSpPr>
            <p:spPr bwMode="gray">
              <a:xfrm>
                <a:off x="3055" y="1063"/>
                <a:ext cx="552" cy="336"/>
              </a:xfrm>
              <a:prstGeom prst="rect">
                <a:avLst/>
              </a:prstGeom>
              <a:solidFill>
                <a:srgbClr val="9CD3E0">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412" name="Rectangle 153"/>
              <p:cNvSpPr>
                <a:spLocks noChangeArrowheads="1"/>
              </p:cNvSpPr>
              <p:nvPr/>
            </p:nvSpPr>
            <p:spPr bwMode="gray">
              <a:xfrm>
                <a:off x="1379" y="1063"/>
                <a:ext cx="580" cy="336"/>
              </a:xfrm>
              <a:prstGeom prst="rect">
                <a:avLst/>
              </a:prstGeom>
              <a:solidFill>
                <a:srgbClr val="9AC0BE">
                  <a:alpha val="72940"/>
                </a:srgbClr>
              </a:solidFill>
              <a:ln>
                <a:noFill/>
              </a:ln>
              <a:effectLst/>
              <a:extLs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sz="2800">
                  <a:solidFill>
                    <a:schemeClr val="bg1"/>
                  </a:solidFill>
                </a:endParaRPr>
              </a:p>
            </p:txBody>
          </p:sp>
        </p:grpSp>
        <p:sp>
          <p:nvSpPr>
            <p:cNvPr id="15399" name="Text Box 154"/>
            <p:cNvSpPr txBox="1">
              <a:spLocks noChangeArrowheads="1"/>
            </p:cNvSpPr>
            <p:nvPr/>
          </p:nvSpPr>
          <p:spPr bwMode="gray">
            <a:xfrm>
              <a:off x="2484" y="919"/>
              <a:ext cx="572" cy="26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Application Experts and Tools</a:t>
              </a:r>
            </a:p>
          </p:txBody>
        </p:sp>
        <p:sp>
          <p:nvSpPr>
            <p:cNvPr id="15400" name="Text Box 155"/>
            <p:cNvSpPr txBox="1">
              <a:spLocks noChangeArrowheads="1"/>
            </p:cNvSpPr>
            <p:nvPr/>
          </p:nvSpPr>
          <p:spPr bwMode="gray">
            <a:xfrm>
              <a:off x="3054" y="923"/>
              <a:ext cx="544" cy="262"/>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1270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Database</a:t>
              </a:r>
            </a:p>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Experts and Tools</a:t>
              </a:r>
            </a:p>
          </p:txBody>
        </p:sp>
        <p:sp>
          <p:nvSpPr>
            <p:cNvPr id="15401" name="Text Box 156"/>
            <p:cNvSpPr txBox="1">
              <a:spLocks noChangeArrowheads="1"/>
            </p:cNvSpPr>
            <p:nvPr/>
          </p:nvSpPr>
          <p:spPr bwMode="gray">
            <a:xfrm>
              <a:off x="1388" y="923"/>
              <a:ext cx="560" cy="262"/>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1270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Desktop Experts and Tools</a:t>
              </a:r>
            </a:p>
          </p:txBody>
        </p:sp>
        <p:sp>
          <p:nvSpPr>
            <p:cNvPr id="15402" name="Text Box 157"/>
            <p:cNvSpPr txBox="1">
              <a:spLocks noChangeArrowheads="1"/>
            </p:cNvSpPr>
            <p:nvPr/>
          </p:nvSpPr>
          <p:spPr bwMode="gray">
            <a:xfrm>
              <a:off x="1943" y="923"/>
              <a:ext cx="547" cy="262"/>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1270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Network</a:t>
              </a:r>
            </a:p>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Experts and Tools</a:t>
              </a:r>
            </a:p>
          </p:txBody>
        </p:sp>
        <p:sp>
          <p:nvSpPr>
            <p:cNvPr id="15403" name="Text Box 158"/>
            <p:cNvSpPr txBox="1">
              <a:spLocks noChangeArrowheads="1"/>
            </p:cNvSpPr>
            <p:nvPr/>
          </p:nvSpPr>
          <p:spPr bwMode="gray">
            <a:xfrm>
              <a:off x="3587" y="923"/>
              <a:ext cx="544" cy="262"/>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1270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Server Experts and Tools</a:t>
              </a:r>
            </a:p>
          </p:txBody>
        </p:sp>
        <p:sp>
          <p:nvSpPr>
            <p:cNvPr id="15404" name="Text Box 159"/>
            <p:cNvSpPr txBox="1">
              <a:spLocks noChangeArrowheads="1"/>
            </p:cNvSpPr>
            <p:nvPr/>
          </p:nvSpPr>
          <p:spPr bwMode="gray">
            <a:xfrm>
              <a:off x="4113" y="923"/>
              <a:ext cx="544" cy="262"/>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1270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Mainframe Experts and Tools</a:t>
              </a:r>
            </a:p>
          </p:txBody>
        </p:sp>
        <p:sp>
          <p:nvSpPr>
            <p:cNvPr id="15405" name="Text Box 160"/>
            <p:cNvSpPr txBox="1">
              <a:spLocks noChangeArrowheads="1"/>
            </p:cNvSpPr>
            <p:nvPr/>
          </p:nvSpPr>
          <p:spPr bwMode="gray">
            <a:xfrm>
              <a:off x="4666" y="923"/>
              <a:ext cx="544" cy="262"/>
            </a:xfrm>
            <a:prstGeom prst="rect">
              <a:avLst/>
            </a:prstGeom>
            <a:noFill/>
            <a:ln>
              <a:noFill/>
            </a:ln>
            <a:effectLst/>
            <a:extLst>
              <a:ext uri="{909E8E84-426E-40DD-AFC4-6F175D3DCCD1}">
                <a14:hiddenFill xmlns:a14="http://schemas.microsoft.com/office/drawing/2010/main">
                  <a:solidFill>
                    <a:srgbClr val="7889FB"/>
                  </a:solidFill>
                </a14:hiddenFill>
              </a:ext>
              <a:ext uri="{91240B29-F687-4F45-9708-019B960494DF}">
                <a14:hiddenLine xmlns:a14="http://schemas.microsoft.com/office/drawing/2010/main" w="1270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en-US" sz="1000" b="1">
                  <a:solidFill>
                    <a:schemeClr val="tx1"/>
                  </a:solidFill>
                </a:rPr>
                <a:t>Storage Experts and Tools</a:t>
              </a:r>
            </a:p>
          </p:txBody>
        </p:sp>
      </p:grpSp>
      <p:sp>
        <p:nvSpPr>
          <p:cNvPr id="15391" name="Rectangle 161"/>
          <p:cNvSpPr>
            <a:spLocks noGrp="1" noChangeArrowheads="1"/>
          </p:cNvSpPr>
          <p:nvPr>
            <p:ph type="title"/>
          </p:nvPr>
        </p:nvSpPr>
        <p:spPr>
          <a:xfrm>
            <a:off x="1677988" y="541339"/>
            <a:ext cx="8990012" cy="750887"/>
          </a:xfrm>
        </p:spPr>
        <p:txBody>
          <a:bodyPr>
            <a:normAutofit fontScale="90000"/>
          </a:bodyPr>
          <a:lstStyle/>
          <a:p>
            <a:pPr eaLnBrk="1" hangingPunct="1"/>
            <a:r>
              <a:rPr lang="en-US" altLang="en-US" dirty="0" smtClean="0"/>
              <a:t>Managing Cost and Responsiveness Across IT Silos</a:t>
            </a:r>
            <a:br>
              <a:rPr lang="en-US" altLang="en-US" dirty="0" smtClean="0"/>
            </a:br>
            <a:r>
              <a:rPr lang="en-US" altLang="en-US" sz="2200" i="1" dirty="0">
                <a:solidFill>
                  <a:schemeClr val="bg2"/>
                </a:solidFill>
              </a:rPr>
              <a:t>Composite Applications Introduce Management Challenges</a:t>
            </a:r>
          </a:p>
        </p:txBody>
      </p:sp>
      <p:grpSp>
        <p:nvGrpSpPr>
          <p:cNvPr id="4797602" name="Group 162"/>
          <p:cNvGrpSpPr>
            <a:grpSpLocks/>
          </p:cNvGrpSpPr>
          <p:nvPr/>
        </p:nvGrpSpPr>
        <p:grpSpPr bwMode="auto">
          <a:xfrm>
            <a:off x="1806576" y="5861057"/>
            <a:ext cx="1611313" cy="369887"/>
            <a:chOff x="178" y="3692"/>
            <a:chExt cx="1015" cy="233"/>
          </a:xfrm>
        </p:grpSpPr>
        <p:sp>
          <p:nvSpPr>
            <p:cNvPr id="15396" name="Text Box 163"/>
            <p:cNvSpPr txBox="1">
              <a:spLocks noChangeArrowheads="1"/>
            </p:cNvSpPr>
            <p:nvPr/>
          </p:nvSpPr>
          <p:spPr bwMode="auto">
            <a:xfrm>
              <a:off x="191" y="3739"/>
              <a:ext cx="1002" cy="137"/>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900" b="1">
                  <a:solidFill>
                    <a:schemeClr val="tx1"/>
                  </a:solidFill>
                </a:rPr>
                <a:t>Existing State</a:t>
              </a:r>
            </a:p>
          </p:txBody>
        </p:sp>
        <p:sp>
          <p:nvSpPr>
            <p:cNvPr id="15397" name="Rectangle 164"/>
            <p:cNvSpPr>
              <a:spLocks noChangeArrowheads="1"/>
            </p:cNvSpPr>
            <p:nvPr/>
          </p:nvSpPr>
          <p:spPr bwMode="auto">
            <a:xfrm>
              <a:off x="178" y="3692"/>
              <a:ext cx="60" cy="233"/>
            </a:xfrm>
            <a:prstGeom prst="rect">
              <a:avLst/>
            </a:prstGeom>
            <a:solidFill>
              <a:schemeClr val="accent1"/>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grpSp>
      <p:grpSp>
        <p:nvGrpSpPr>
          <p:cNvPr id="4797605" name="Group 165"/>
          <p:cNvGrpSpPr>
            <a:grpSpLocks/>
          </p:cNvGrpSpPr>
          <p:nvPr/>
        </p:nvGrpSpPr>
        <p:grpSpPr bwMode="auto">
          <a:xfrm>
            <a:off x="1806575" y="6024570"/>
            <a:ext cx="2662238" cy="369887"/>
            <a:chOff x="178" y="3795"/>
            <a:chExt cx="1677" cy="233"/>
          </a:xfrm>
        </p:grpSpPr>
        <p:sp>
          <p:nvSpPr>
            <p:cNvPr id="15394" name="Rectangle 166"/>
            <p:cNvSpPr>
              <a:spLocks noChangeArrowheads="1"/>
            </p:cNvSpPr>
            <p:nvPr/>
          </p:nvSpPr>
          <p:spPr bwMode="auto">
            <a:xfrm>
              <a:off x="178" y="3795"/>
              <a:ext cx="60" cy="233"/>
            </a:xfrm>
            <a:prstGeom prst="rect">
              <a:avLst/>
            </a:prstGeom>
            <a:gradFill rotWithShape="1">
              <a:gsLst>
                <a:gs pos="0">
                  <a:srgbClr val="FF0000"/>
                </a:gs>
                <a:gs pos="100000">
                  <a:srgbClr val="760000"/>
                </a:gs>
              </a:gsLst>
              <a:lin ang="5400000" scaled="1"/>
            </a:gra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15395" name="Text Box 167"/>
            <p:cNvSpPr txBox="1">
              <a:spLocks noChangeArrowheads="1"/>
            </p:cNvSpPr>
            <p:nvPr/>
          </p:nvSpPr>
          <p:spPr bwMode="auto">
            <a:xfrm>
              <a:off x="191" y="3841"/>
              <a:ext cx="1664" cy="137"/>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1" tIns="45712" rIns="91421" bIns="45712">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900" b="1">
                  <a:solidFill>
                    <a:schemeClr val="tx1"/>
                  </a:solidFill>
                </a:rPr>
                <a:t>Desired State Through Process Automation</a:t>
              </a:r>
            </a:p>
          </p:txBody>
        </p:sp>
      </p:grpSp>
    </p:spTree>
    <p:extLst>
      <p:ext uri="{BB962C8B-B14F-4D97-AF65-F5344CB8AC3E}">
        <p14:creationId xmlns:p14="http://schemas.microsoft.com/office/powerpoint/2010/main" val="266350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4797451"/>
                                        </p:tgtEl>
                                      </p:cBhvr>
                                      <p:by x="50000" y="50000"/>
                                    </p:animScale>
                                  </p:childTnLst>
                                </p:cTn>
                              </p:par>
                              <p:par>
                                <p:cTn id="7" presetID="1" presetClass="entr" presetSubtype="0" fill="hold" grpId="0" nodeType="withEffect">
                                  <p:stCondLst>
                                    <p:cond delay="0"/>
                                  </p:stCondLst>
                                  <p:childTnLst>
                                    <p:set>
                                      <p:cBhvr>
                                        <p:cTn id="8" dur="1" fill="hold">
                                          <p:stCondLst>
                                            <p:cond delay="0"/>
                                          </p:stCondLst>
                                        </p:cTn>
                                        <p:tgtEl>
                                          <p:spTgt spid="4797578"/>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4797569"/>
                                        </p:tgtEl>
                                        <p:attrNameLst>
                                          <p:attrName>style.visibility</p:attrName>
                                        </p:attrNameLst>
                                      </p:cBhvr>
                                      <p:to>
                                        <p:strVal val="visible"/>
                                      </p:to>
                                    </p:set>
                                    <p:animEffect transition="in" filter="wipe(left)">
                                      <p:cBhvr>
                                        <p:cTn id="11" dur="500"/>
                                        <p:tgtEl>
                                          <p:spTgt spid="4797569"/>
                                        </p:tgtEl>
                                      </p:cBhvr>
                                    </p:animEffect>
                                  </p:childTnLst>
                                </p:cTn>
                              </p:par>
                              <p:par>
                                <p:cTn id="12" presetID="22" presetClass="entr" presetSubtype="4" fill="hold" nodeType="withEffect">
                                  <p:stCondLst>
                                    <p:cond delay="0"/>
                                  </p:stCondLst>
                                  <p:childTnLst>
                                    <p:set>
                                      <p:cBhvr>
                                        <p:cTn id="13" dur="1" fill="hold">
                                          <p:stCondLst>
                                            <p:cond delay="0"/>
                                          </p:stCondLst>
                                        </p:cTn>
                                        <p:tgtEl>
                                          <p:spTgt spid="4797546"/>
                                        </p:tgtEl>
                                        <p:attrNameLst>
                                          <p:attrName>style.visibility</p:attrName>
                                        </p:attrNameLst>
                                      </p:cBhvr>
                                      <p:to>
                                        <p:strVal val="visible"/>
                                      </p:to>
                                    </p:set>
                                    <p:animEffect transition="in" filter="wipe(down)">
                                      <p:cBhvr>
                                        <p:cTn id="14" dur="500"/>
                                        <p:tgtEl>
                                          <p:spTgt spid="4797546"/>
                                        </p:tgtEl>
                                      </p:cBhvr>
                                    </p:animEffect>
                                  </p:childTnLst>
                                </p:cTn>
                              </p:par>
                              <p:par>
                                <p:cTn id="15" presetID="22" presetClass="entr" presetSubtype="4" fill="hold" nodeType="withEffect">
                                  <p:stCondLst>
                                    <p:cond delay="0"/>
                                  </p:stCondLst>
                                  <p:childTnLst>
                                    <p:set>
                                      <p:cBhvr>
                                        <p:cTn id="16" dur="1" fill="hold">
                                          <p:stCondLst>
                                            <p:cond delay="0"/>
                                          </p:stCondLst>
                                        </p:cTn>
                                        <p:tgtEl>
                                          <p:spTgt spid="4797450"/>
                                        </p:tgtEl>
                                        <p:attrNameLst>
                                          <p:attrName>style.visibility</p:attrName>
                                        </p:attrNameLst>
                                      </p:cBhvr>
                                      <p:to>
                                        <p:strVal val="visible"/>
                                      </p:to>
                                    </p:set>
                                    <p:animEffect transition="in" filter="wipe(down)">
                                      <p:cBhvr>
                                        <p:cTn id="17" dur="1000"/>
                                        <p:tgtEl>
                                          <p:spTgt spid="4797450"/>
                                        </p:tgtEl>
                                      </p:cBhvr>
                                    </p:animEffect>
                                  </p:childTnLst>
                                </p:cTn>
                              </p:par>
                              <p:par>
                                <p:cTn id="18" presetID="1" presetClass="entr" presetSubtype="0" fill="hold" grpId="1" nodeType="withEffect">
                                  <p:stCondLst>
                                    <p:cond delay="0"/>
                                  </p:stCondLst>
                                  <p:childTnLst>
                                    <p:set>
                                      <p:cBhvr>
                                        <p:cTn id="19" dur="1" fill="hold">
                                          <p:stCondLst>
                                            <p:cond delay="0"/>
                                          </p:stCondLst>
                                        </p:cTn>
                                        <p:tgtEl>
                                          <p:spTgt spid="4797578"/>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4797549"/>
                                        </p:tgtEl>
                                        <p:attrNameLst>
                                          <p:attrName>style.visibility</p:attrName>
                                        </p:attrNameLst>
                                      </p:cBhvr>
                                      <p:to>
                                        <p:strVal val="visible"/>
                                      </p:to>
                                    </p:set>
                                    <p:animEffect transition="in" filter="fade">
                                      <p:cBhvr>
                                        <p:cTn id="22" dur="1000"/>
                                        <p:tgtEl>
                                          <p:spTgt spid="47975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97550"/>
                                        </p:tgtEl>
                                        <p:attrNameLst>
                                          <p:attrName>style.visibility</p:attrName>
                                        </p:attrNameLst>
                                      </p:cBhvr>
                                      <p:to>
                                        <p:strVal val="visible"/>
                                      </p:to>
                                    </p:set>
                                    <p:animEffect transition="in" filter="fade">
                                      <p:cBhvr>
                                        <p:cTn id="25" dur="1000"/>
                                        <p:tgtEl>
                                          <p:spTgt spid="47975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97552"/>
                                        </p:tgtEl>
                                        <p:attrNameLst>
                                          <p:attrName>style.visibility</p:attrName>
                                        </p:attrNameLst>
                                      </p:cBhvr>
                                      <p:to>
                                        <p:strVal val="visible"/>
                                      </p:to>
                                    </p:set>
                                    <p:animEffect transition="in" filter="fade">
                                      <p:cBhvr>
                                        <p:cTn id="28" dur="1000"/>
                                        <p:tgtEl>
                                          <p:spTgt spid="47975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97553"/>
                                        </p:tgtEl>
                                        <p:attrNameLst>
                                          <p:attrName>style.visibility</p:attrName>
                                        </p:attrNameLst>
                                      </p:cBhvr>
                                      <p:to>
                                        <p:strVal val="visible"/>
                                      </p:to>
                                    </p:set>
                                    <p:animEffect transition="in" filter="fade">
                                      <p:cBhvr>
                                        <p:cTn id="31" dur="1000"/>
                                        <p:tgtEl>
                                          <p:spTgt spid="47975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97551"/>
                                        </p:tgtEl>
                                        <p:attrNameLst>
                                          <p:attrName>style.visibility</p:attrName>
                                        </p:attrNameLst>
                                      </p:cBhvr>
                                      <p:to>
                                        <p:strVal val="visible"/>
                                      </p:to>
                                    </p:set>
                                    <p:animEffect transition="in" filter="fade">
                                      <p:cBhvr>
                                        <p:cTn id="34" dur="1000"/>
                                        <p:tgtEl>
                                          <p:spTgt spid="4797551"/>
                                        </p:tgtEl>
                                      </p:cBhvr>
                                    </p:animEffect>
                                  </p:childTnLst>
                                </p:cTn>
                              </p:par>
                            </p:childTnLst>
                          </p:cTn>
                        </p:par>
                        <p:par>
                          <p:cTn id="35" fill="hold" nodeType="afterGroup">
                            <p:stCondLst>
                              <p:cond delay="2000"/>
                            </p:stCondLst>
                            <p:childTnLst>
                              <p:par>
                                <p:cTn id="36" presetID="22" presetClass="entr" presetSubtype="4" fill="hold" nodeType="afterEffect">
                                  <p:stCondLst>
                                    <p:cond delay="500"/>
                                  </p:stCondLst>
                                  <p:childTnLst>
                                    <p:set>
                                      <p:cBhvr>
                                        <p:cTn id="37" dur="1" fill="hold">
                                          <p:stCondLst>
                                            <p:cond delay="0"/>
                                          </p:stCondLst>
                                        </p:cTn>
                                        <p:tgtEl>
                                          <p:spTgt spid="4797563"/>
                                        </p:tgtEl>
                                        <p:attrNameLst>
                                          <p:attrName>style.visibility</p:attrName>
                                        </p:attrNameLst>
                                      </p:cBhvr>
                                      <p:to>
                                        <p:strVal val="visible"/>
                                      </p:to>
                                    </p:set>
                                    <p:animEffect transition="in" filter="wipe(down)">
                                      <p:cBhvr>
                                        <p:cTn id="38" dur="500"/>
                                        <p:tgtEl>
                                          <p:spTgt spid="4797563"/>
                                        </p:tgtEl>
                                      </p:cBhvr>
                                    </p:animEffect>
                                  </p:childTnLst>
                                </p:cTn>
                              </p:par>
                              <p:par>
                                <p:cTn id="39" presetID="10" presetClass="entr" presetSubtype="0" fill="hold" nodeType="withEffect">
                                  <p:stCondLst>
                                    <p:cond delay="0"/>
                                  </p:stCondLst>
                                  <p:childTnLst>
                                    <p:set>
                                      <p:cBhvr>
                                        <p:cTn id="40" dur="1" fill="hold">
                                          <p:stCondLst>
                                            <p:cond delay="0"/>
                                          </p:stCondLst>
                                        </p:cTn>
                                        <p:tgtEl>
                                          <p:spTgt spid="4797602"/>
                                        </p:tgtEl>
                                        <p:attrNameLst>
                                          <p:attrName>style.visibility</p:attrName>
                                        </p:attrNameLst>
                                      </p:cBhvr>
                                      <p:to>
                                        <p:strVal val="visible"/>
                                      </p:to>
                                    </p:set>
                                    <p:animEffect transition="in" filter="fade">
                                      <p:cBhvr>
                                        <p:cTn id="41" dur="1000"/>
                                        <p:tgtEl>
                                          <p:spTgt spid="479760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4797572"/>
                                        </p:tgtEl>
                                        <p:attrNameLst>
                                          <p:attrName>style.visibility</p:attrName>
                                        </p:attrNameLst>
                                      </p:cBhvr>
                                      <p:to>
                                        <p:strVal val="visible"/>
                                      </p:to>
                                    </p:set>
                                    <p:animEffect transition="in" filter="wipe(down)">
                                      <p:cBhvr>
                                        <p:cTn id="46" dur="500"/>
                                        <p:tgtEl>
                                          <p:spTgt spid="4797572"/>
                                        </p:tgtEl>
                                      </p:cBhvr>
                                    </p:animEffect>
                                  </p:childTnLst>
                                </p:cTn>
                              </p:par>
                              <p:par>
                                <p:cTn id="47" presetID="10" presetClass="entr" presetSubtype="0" fill="hold" nodeType="withEffect">
                                  <p:stCondLst>
                                    <p:cond delay="0"/>
                                  </p:stCondLst>
                                  <p:childTnLst>
                                    <p:set>
                                      <p:cBhvr>
                                        <p:cTn id="48" dur="1" fill="hold">
                                          <p:stCondLst>
                                            <p:cond delay="0"/>
                                          </p:stCondLst>
                                        </p:cTn>
                                        <p:tgtEl>
                                          <p:spTgt spid="4797605"/>
                                        </p:tgtEl>
                                        <p:attrNameLst>
                                          <p:attrName>style.visibility</p:attrName>
                                        </p:attrNameLst>
                                      </p:cBhvr>
                                      <p:to>
                                        <p:strVal val="visible"/>
                                      </p:to>
                                    </p:set>
                                    <p:animEffect transition="in" filter="fade">
                                      <p:cBhvr>
                                        <p:cTn id="49" dur="500"/>
                                        <p:tgtEl>
                                          <p:spTgt spid="4797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7549" grpId="0"/>
      <p:bldP spid="4797550" grpId="0"/>
      <p:bldP spid="4797551" grpId="0"/>
      <p:bldP spid="4797552" grpId="0"/>
      <p:bldP spid="4797553" grpId="0"/>
      <p:bldP spid="4797578" grpId="0"/>
      <p:bldP spid="479757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258AE93F-1CD1-46AF-BB62-CDDEB1E31C7E}" type="slidenum">
              <a:rPr lang="en-US" altLang="en-US" smtClean="0">
                <a:solidFill>
                  <a:srgbClr val="FFFFFF"/>
                </a:solidFill>
              </a:rPr>
              <a:pPr/>
              <a:t>4</a:t>
            </a:fld>
            <a:endParaRPr lang="en-US" altLang="en-US" smtClean="0">
              <a:solidFill>
                <a:srgbClr val="FFFFFF"/>
              </a:solidFill>
            </a:endParaRPr>
          </a:p>
        </p:txBody>
      </p:sp>
      <p:sp>
        <p:nvSpPr>
          <p:cNvPr id="25603" name="Rectangle 2"/>
          <p:cNvSpPr>
            <a:spLocks noGrp="1" noChangeArrowheads="1"/>
          </p:cNvSpPr>
          <p:nvPr>
            <p:ph type="title"/>
          </p:nvPr>
        </p:nvSpPr>
        <p:spPr/>
        <p:txBody>
          <a:bodyPr/>
          <a:lstStyle/>
          <a:p>
            <a:pPr eaLnBrk="1" hangingPunct="1"/>
            <a:r>
              <a:rPr lang="en-US" altLang="en-US" smtClean="0"/>
              <a:t>Requirements for SOA Management</a:t>
            </a:r>
          </a:p>
        </p:txBody>
      </p:sp>
      <p:grpSp>
        <p:nvGrpSpPr>
          <p:cNvPr id="25604" name="Group 3"/>
          <p:cNvGrpSpPr>
            <a:grpSpLocks/>
          </p:cNvGrpSpPr>
          <p:nvPr/>
        </p:nvGrpSpPr>
        <p:grpSpPr bwMode="auto">
          <a:xfrm>
            <a:off x="1727200" y="1627188"/>
            <a:ext cx="8732838" cy="4646612"/>
            <a:chOff x="128" y="1025"/>
            <a:chExt cx="5501" cy="2927"/>
          </a:xfrm>
        </p:grpSpPr>
        <p:pic>
          <p:nvPicPr>
            <p:cNvPr id="25605" name="Picture 4" descr="SOA-Logical-Layering-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 y="1025"/>
              <a:ext cx="5429" cy="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Text Box 5"/>
            <p:cNvSpPr txBox="1">
              <a:spLocks noChangeArrowheads="1"/>
            </p:cNvSpPr>
            <p:nvPr/>
          </p:nvSpPr>
          <p:spPr bwMode="auto">
            <a:xfrm>
              <a:off x="494" y="2221"/>
              <a:ext cx="884" cy="241"/>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Services</a:t>
              </a:r>
            </a:p>
            <a:p>
              <a:pPr eaLnBrk="1" hangingPunct="1">
                <a:lnSpc>
                  <a:spcPct val="90000"/>
                </a:lnSpc>
              </a:pPr>
              <a:r>
                <a:rPr lang="en-US" altLang="en-US" sz="900" b="1">
                  <a:solidFill>
                    <a:schemeClr val="tx1"/>
                  </a:solidFill>
                </a:rPr>
                <a:t>atomic and composite</a:t>
              </a:r>
            </a:p>
          </p:txBody>
        </p:sp>
        <p:sp>
          <p:nvSpPr>
            <p:cNvPr id="25607" name="Oval 6"/>
            <p:cNvSpPr>
              <a:spLocks noChangeArrowheads="1"/>
            </p:cNvSpPr>
            <p:nvPr/>
          </p:nvSpPr>
          <p:spPr bwMode="auto">
            <a:xfrm>
              <a:off x="2610" y="2208"/>
              <a:ext cx="644" cy="295"/>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08" name="Text Box 7"/>
            <p:cNvSpPr txBox="1">
              <a:spLocks noChangeArrowheads="1"/>
            </p:cNvSpPr>
            <p:nvPr/>
          </p:nvSpPr>
          <p:spPr bwMode="auto">
            <a:xfrm>
              <a:off x="494" y="3113"/>
              <a:ext cx="107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Operational Systems</a:t>
              </a:r>
            </a:p>
          </p:txBody>
        </p:sp>
        <p:sp>
          <p:nvSpPr>
            <p:cNvPr id="25609" name="Text Box 8"/>
            <p:cNvSpPr txBox="1">
              <a:spLocks noChangeArrowheads="1"/>
            </p:cNvSpPr>
            <p:nvPr/>
          </p:nvSpPr>
          <p:spPr bwMode="auto">
            <a:xfrm>
              <a:off x="494" y="2691"/>
              <a:ext cx="1070" cy="1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 Components</a:t>
              </a:r>
            </a:p>
          </p:txBody>
        </p:sp>
        <p:sp>
          <p:nvSpPr>
            <p:cNvPr id="25610" name="Text Box 9"/>
            <p:cNvSpPr txBox="1">
              <a:spLocks noChangeArrowheads="1"/>
            </p:cNvSpPr>
            <p:nvPr/>
          </p:nvSpPr>
          <p:spPr bwMode="auto">
            <a:xfrm>
              <a:off x="494" y="1388"/>
              <a:ext cx="643" cy="1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Consumers</a:t>
              </a:r>
            </a:p>
          </p:txBody>
        </p:sp>
        <p:sp>
          <p:nvSpPr>
            <p:cNvPr id="25611" name="Text Box 10"/>
            <p:cNvSpPr txBox="1">
              <a:spLocks noChangeArrowheads="1"/>
            </p:cNvSpPr>
            <p:nvPr/>
          </p:nvSpPr>
          <p:spPr bwMode="auto">
            <a:xfrm>
              <a:off x="494" y="1731"/>
              <a:ext cx="1134" cy="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Business Process</a:t>
              </a:r>
            </a:p>
            <a:p>
              <a:pPr eaLnBrk="1" hangingPunct="1">
                <a:lnSpc>
                  <a:spcPct val="90000"/>
                </a:lnSpc>
              </a:pPr>
              <a:r>
                <a:rPr lang="en-US" altLang="en-US" sz="900" b="1">
                  <a:solidFill>
                    <a:schemeClr val="tx1"/>
                  </a:solidFill>
                </a:rPr>
                <a:t>Composition; choreography; </a:t>
              </a:r>
            </a:p>
            <a:p>
              <a:pPr eaLnBrk="1" hangingPunct="1">
                <a:lnSpc>
                  <a:spcPct val="90000"/>
                </a:lnSpc>
              </a:pPr>
              <a:r>
                <a:rPr lang="en-US" altLang="en-US" sz="900" b="1">
                  <a:solidFill>
                    <a:schemeClr val="tx1"/>
                  </a:solidFill>
                </a:rPr>
                <a:t>business state machines</a:t>
              </a:r>
            </a:p>
          </p:txBody>
        </p:sp>
        <p:sp>
          <p:nvSpPr>
            <p:cNvPr id="25612" name="AutoShape 11"/>
            <p:cNvSpPr>
              <a:spLocks noChangeArrowheads="1"/>
            </p:cNvSpPr>
            <p:nvPr/>
          </p:nvSpPr>
          <p:spPr bwMode="auto">
            <a:xfrm>
              <a:off x="128" y="2456"/>
              <a:ext cx="362" cy="978"/>
            </a:xfrm>
            <a:prstGeom prst="upArrow">
              <a:avLst>
                <a:gd name="adj1" fmla="val 68639"/>
                <a:gd name="adj2" fmla="val 45515"/>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13" name="Text Box 12"/>
            <p:cNvSpPr txBox="1">
              <a:spLocks noChangeArrowheads="1"/>
            </p:cNvSpPr>
            <p:nvPr/>
          </p:nvSpPr>
          <p:spPr bwMode="auto">
            <a:xfrm rot="5400000">
              <a:off x="-130" y="2917"/>
              <a:ext cx="858" cy="1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Provider</a:t>
              </a:r>
            </a:p>
          </p:txBody>
        </p:sp>
        <p:sp>
          <p:nvSpPr>
            <p:cNvPr id="25614" name="AutoShape 13"/>
            <p:cNvSpPr>
              <a:spLocks noChangeArrowheads="1"/>
            </p:cNvSpPr>
            <p:nvPr/>
          </p:nvSpPr>
          <p:spPr bwMode="auto">
            <a:xfrm flipV="1">
              <a:off x="128" y="1253"/>
              <a:ext cx="362" cy="980"/>
            </a:xfrm>
            <a:prstGeom prst="upArrow">
              <a:avLst>
                <a:gd name="adj1" fmla="val 65685"/>
                <a:gd name="adj2" fmla="val 42011"/>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15" name="Text Box 14"/>
            <p:cNvSpPr txBox="1">
              <a:spLocks noChangeArrowheads="1"/>
            </p:cNvSpPr>
            <p:nvPr/>
          </p:nvSpPr>
          <p:spPr bwMode="auto">
            <a:xfrm rot="16200000" flipV="1">
              <a:off x="-163" y="1700"/>
              <a:ext cx="950" cy="14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Consumer</a:t>
              </a:r>
            </a:p>
          </p:txBody>
        </p:sp>
        <p:sp>
          <p:nvSpPr>
            <p:cNvPr id="25616" name="Text Box 15"/>
            <p:cNvSpPr txBox="1">
              <a:spLocks noChangeArrowheads="1"/>
            </p:cNvSpPr>
            <p:nvPr/>
          </p:nvSpPr>
          <p:spPr bwMode="auto">
            <a:xfrm rot="5400000">
              <a:off x="3936" y="2086"/>
              <a:ext cx="1356" cy="137"/>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Integration (Enterprise Service Bus)</a:t>
              </a:r>
            </a:p>
          </p:txBody>
        </p:sp>
        <p:sp>
          <p:nvSpPr>
            <p:cNvPr id="25617" name="Text Box 16"/>
            <p:cNvSpPr txBox="1">
              <a:spLocks noChangeArrowheads="1"/>
            </p:cNvSpPr>
            <p:nvPr/>
          </p:nvSpPr>
          <p:spPr bwMode="auto">
            <a:xfrm rot="5400000">
              <a:off x="4177" y="2047"/>
              <a:ext cx="1368" cy="215"/>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QoS Layer (Security, Management &amp;</a:t>
              </a:r>
            </a:p>
            <a:p>
              <a:pPr algn="ctr" eaLnBrk="1" hangingPunct="1">
                <a:lnSpc>
                  <a:spcPct val="90000"/>
                </a:lnSpc>
              </a:pPr>
              <a:r>
                <a:rPr lang="en-US" altLang="en-US" sz="900" b="1">
                  <a:solidFill>
                    <a:schemeClr val="tx1"/>
                  </a:solidFill>
                </a:rPr>
                <a:t> Monitoring Infrastructure Services)</a:t>
              </a:r>
            </a:p>
          </p:txBody>
        </p:sp>
        <p:sp>
          <p:nvSpPr>
            <p:cNvPr id="25618" name="Text Box 17"/>
            <p:cNvSpPr txBox="1">
              <a:spLocks noChangeArrowheads="1"/>
            </p:cNvSpPr>
            <p:nvPr/>
          </p:nvSpPr>
          <p:spPr bwMode="auto">
            <a:xfrm rot="5400000">
              <a:off x="4532" y="2047"/>
              <a:ext cx="1207" cy="21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Data Architecture (meta-data) &amp;</a:t>
              </a:r>
            </a:p>
            <a:p>
              <a:pPr algn="ctr" eaLnBrk="1" hangingPunct="1">
                <a:lnSpc>
                  <a:spcPct val="90000"/>
                </a:lnSpc>
              </a:pPr>
              <a:r>
                <a:rPr lang="en-US" altLang="en-US" sz="900" b="1">
                  <a:solidFill>
                    <a:schemeClr val="tx1"/>
                  </a:solidFill>
                </a:rPr>
                <a:t> Business Intelligence</a:t>
              </a:r>
            </a:p>
          </p:txBody>
        </p:sp>
        <p:sp>
          <p:nvSpPr>
            <p:cNvPr id="25619" name="Text Box 18"/>
            <p:cNvSpPr txBox="1">
              <a:spLocks noChangeArrowheads="1"/>
            </p:cNvSpPr>
            <p:nvPr/>
          </p:nvSpPr>
          <p:spPr bwMode="auto">
            <a:xfrm rot="5400000">
              <a:off x="5133" y="2086"/>
              <a:ext cx="536" cy="137"/>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Governance</a:t>
              </a:r>
            </a:p>
          </p:txBody>
        </p:sp>
        <p:sp>
          <p:nvSpPr>
            <p:cNvPr id="25620" name="Oval 19"/>
            <p:cNvSpPr>
              <a:spLocks noChangeAspect="1" noChangeArrowheads="1"/>
            </p:cNvSpPr>
            <p:nvPr/>
          </p:nvSpPr>
          <p:spPr bwMode="auto">
            <a:xfrm>
              <a:off x="2227" y="1747"/>
              <a:ext cx="817" cy="188"/>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21" name="Oval 20"/>
            <p:cNvSpPr>
              <a:spLocks noChangeAspect="1" noChangeArrowheads="1"/>
            </p:cNvSpPr>
            <p:nvPr/>
          </p:nvSpPr>
          <p:spPr bwMode="auto">
            <a:xfrm>
              <a:off x="2313" y="1826"/>
              <a:ext cx="93" cy="3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22" name="Oval 21"/>
            <p:cNvSpPr>
              <a:spLocks noChangeAspect="1" noChangeArrowheads="1"/>
            </p:cNvSpPr>
            <p:nvPr/>
          </p:nvSpPr>
          <p:spPr bwMode="auto">
            <a:xfrm>
              <a:off x="2495" y="1782"/>
              <a:ext cx="94" cy="34"/>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23" name="Oval 22"/>
            <p:cNvSpPr>
              <a:spLocks noChangeAspect="1" noChangeArrowheads="1"/>
            </p:cNvSpPr>
            <p:nvPr/>
          </p:nvSpPr>
          <p:spPr bwMode="auto">
            <a:xfrm>
              <a:off x="2581" y="1866"/>
              <a:ext cx="94" cy="3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24" name="Oval 23"/>
            <p:cNvSpPr>
              <a:spLocks noChangeAspect="1" noChangeArrowheads="1"/>
            </p:cNvSpPr>
            <p:nvPr/>
          </p:nvSpPr>
          <p:spPr bwMode="auto">
            <a:xfrm>
              <a:off x="2685" y="1782"/>
              <a:ext cx="94" cy="34"/>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25" name="Oval 24"/>
            <p:cNvSpPr>
              <a:spLocks noChangeAspect="1" noChangeArrowheads="1"/>
            </p:cNvSpPr>
            <p:nvPr/>
          </p:nvSpPr>
          <p:spPr bwMode="auto">
            <a:xfrm>
              <a:off x="2864" y="1824"/>
              <a:ext cx="93" cy="34"/>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25626" name="AutoShape 25"/>
            <p:cNvCxnSpPr>
              <a:cxnSpLocks noChangeAspect="1" noChangeShapeType="1"/>
              <a:stCxn id="25621" idx="6"/>
              <a:endCxn id="25622" idx="2"/>
            </p:cNvCxnSpPr>
            <p:nvPr/>
          </p:nvCxnSpPr>
          <p:spPr bwMode="auto">
            <a:xfrm flipV="1">
              <a:off x="2406" y="1799"/>
              <a:ext cx="89" cy="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7" name="AutoShape 26"/>
            <p:cNvCxnSpPr>
              <a:cxnSpLocks noChangeAspect="1" noChangeShapeType="1"/>
              <a:stCxn id="25622" idx="6"/>
              <a:endCxn id="25624" idx="2"/>
            </p:cNvCxnSpPr>
            <p:nvPr/>
          </p:nvCxnSpPr>
          <p:spPr bwMode="auto">
            <a:xfrm>
              <a:off x="2589" y="1799"/>
              <a:ext cx="9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8" name="AutoShape 27"/>
            <p:cNvCxnSpPr>
              <a:cxnSpLocks noChangeAspect="1" noChangeShapeType="1"/>
              <a:stCxn id="25624" idx="6"/>
              <a:endCxn id="25625" idx="2"/>
            </p:cNvCxnSpPr>
            <p:nvPr/>
          </p:nvCxnSpPr>
          <p:spPr bwMode="auto">
            <a:xfrm>
              <a:off x="2779" y="1799"/>
              <a:ext cx="85" cy="4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29" name="AutoShape 28"/>
            <p:cNvCxnSpPr>
              <a:cxnSpLocks noChangeAspect="1" noChangeShapeType="1"/>
              <a:stCxn id="25621" idx="6"/>
              <a:endCxn id="25623" idx="2"/>
            </p:cNvCxnSpPr>
            <p:nvPr/>
          </p:nvCxnSpPr>
          <p:spPr bwMode="auto">
            <a:xfrm>
              <a:off x="2406" y="1843"/>
              <a:ext cx="175" cy="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0" name="AutoShape 29"/>
            <p:cNvCxnSpPr>
              <a:cxnSpLocks noChangeAspect="1" noChangeShapeType="1"/>
              <a:stCxn id="25623" idx="6"/>
              <a:endCxn id="25625" idx="2"/>
            </p:cNvCxnSpPr>
            <p:nvPr/>
          </p:nvCxnSpPr>
          <p:spPr bwMode="auto">
            <a:xfrm flipV="1">
              <a:off x="2675" y="1841"/>
              <a:ext cx="189" cy="4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31" name="Oval 30"/>
            <p:cNvSpPr>
              <a:spLocks noChangeAspect="1" noChangeArrowheads="1"/>
            </p:cNvSpPr>
            <p:nvPr/>
          </p:nvSpPr>
          <p:spPr bwMode="auto">
            <a:xfrm>
              <a:off x="2844" y="1952"/>
              <a:ext cx="653" cy="15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32" name="Oval 31"/>
            <p:cNvSpPr>
              <a:spLocks noChangeAspect="1" noChangeArrowheads="1"/>
            </p:cNvSpPr>
            <p:nvPr/>
          </p:nvSpPr>
          <p:spPr bwMode="auto">
            <a:xfrm>
              <a:off x="2912" y="2016"/>
              <a:ext cx="75" cy="2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33" name="Oval 32"/>
            <p:cNvSpPr>
              <a:spLocks noChangeAspect="1" noChangeArrowheads="1"/>
            </p:cNvSpPr>
            <p:nvPr/>
          </p:nvSpPr>
          <p:spPr bwMode="auto">
            <a:xfrm>
              <a:off x="3058" y="1980"/>
              <a:ext cx="75" cy="28"/>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34" name="Oval 33"/>
            <p:cNvSpPr>
              <a:spLocks noChangeAspect="1" noChangeArrowheads="1"/>
            </p:cNvSpPr>
            <p:nvPr/>
          </p:nvSpPr>
          <p:spPr bwMode="auto">
            <a:xfrm>
              <a:off x="3127" y="2047"/>
              <a:ext cx="74" cy="2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35" name="Oval 34"/>
            <p:cNvSpPr>
              <a:spLocks noChangeAspect="1" noChangeArrowheads="1"/>
            </p:cNvSpPr>
            <p:nvPr/>
          </p:nvSpPr>
          <p:spPr bwMode="auto">
            <a:xfrm>
              <a:off x="3210" y="1980"/>
              <a:ext cx="75" cy="28"/>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36" name="Oval 35"/>
            <p:cNvSpPr>
              <a:spLocks noChangeAspect="1" noChangeArrowheads="1"/>
            </p:cNvSpPr>
            <p:nvPr/>
          </p:nvSpPr>
          <p:spPr bwMode="auto">
            <a:xfrm>
              <a:off x="3353" y="2013"/>
              <a:ext cx="75" cy="28"/>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25637" name="AutoShape 36"/>
            <p:cNvCxnSpPr>
              <a:cxnSpLocks noChangeAspect="1" noChangeShapeType="1"/>
              <a:stCxn id="25632" idx="6"/>
              <a:endCxn id="25633" idx="2"/>
            </p:cNvCxnSpPr>
            <p:nvPr/>
          </p:nvCxnSpPr>
          <p:spPr bwMode="auto">
            <a:xfrm flipV="1">
              <a:off x="2987" y="1994"/>
              <a:ext cx="71" cy="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8" name="AutoShape 37"/>
            <p:cNvCxnSpPr>
              <a:cxnSpLocks noChangeAspect="1" noChangeShapeType="1"/>
              <a:stCxn id="25633" idx="6"/>
              <a:endCxn id="25635" idx="2"/>
            </p:cNvCxnSpPr>
            <p:nvPr/>
          </p:nvCxnSpPr>
          <p:spPr bwMode="auto">
            <a:xfrm>
              <a:off x="3133" y="1994"/>
              <a:ext cx="7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39" name="AutoShape 38"/>
            <p:cNvCxnSpPr>
              <a:cxnSpLocks noChangeAspect="1" noChangeShapeType="1"/>
              <a:stCxn id="25635" idx="6"/>
              <a:endCxn id="25636" idx="2"/>
            </p:cNvCxnSpPr>
            <p:nvPr/>
          </p:nvCxnSpPr>
          <p:spPr bwMode="auto">
            <a:xfrm>
              <a:off x="3285" y="1994"/>
              <a:ext cx="68" cy="3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40" name="AutoShape 39"/>
            <p:cNvCxnSpPr>
              <a:cxnSpLocks noChangeAspect="1" noChangeShapeType="1"/>
              <a:stCxn id="25632" idx="6"/>
              <a:endCxn id="25634" idx="2"/>
            </p:cNvCxnSpPr>
            <p:nvPr/>
          </p:nvCxnSpPr>
          <p:spPr bwMode="auto">
            <a:xfrm>
              <a:off x="2987" y="2029"/>
              <a:ext cx="140" cy="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41" name="AutoShape 40"/>
            <p:cNvCxnSpPr>
              <a:cxnSpLocks noChangeAspect="1" noChangeShapeType="1"/>
              <a:stCxn id="25634" idx="6"/>
              <a:endCxn id="25636" idx="2"/>
            </p:cNvCxnSpPr>
            <p:nvPr/>
          </p:nvCxnSpPr>
          <p:spPr bwMode="auto">
            <a:xfrm flipV="1">
              <a:off x="3201" y="2027"/>
              <a:ext cx="152" cy="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42" name="Oval 41"/>
            <p:cNvSpPr>
              <a:spLocks noChangeAspect="1" noChangeArrowheads="1"/>
            </p:cNvSpPr>
            <p:nvPr/>
          </p:nvSpPr>
          <p:spPr bwMode="auto">
            <a:xfrm>
              <a:off x="3574" y="1951"/>
              <a:ext cx="598" cy="137"/>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43" name="Oval 42"/>
            <p:cNvSpPr>
              <a:spLocks noChangeAspect="1" noChangeArrowheads="1"/>
            </p:cNvSpPr>
            <p:nvPr/>
          </p:nvSpPr>
          <p:spPr bwMode="auto">
            <a:xfrm>
              <a:off x="3637" y="2009"/>
              <a:ext cx="68" cy="26"/>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44" name="Oval 43"/>
            <p:cNvSpPr>
              <a:spLocks noChangeAspect="1" noChangeArrowheads="1"/>
            </p:cNvSpPr>
            <p:nvPr/>
          </p:nvSpPr>
          <p:spPr bwMode="auto">
            <a:xfrm>
              <a:off x="3770" y="1977"/>
              <a:ext cx="69" cy="2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45" name="Oval 44"/>
            <p:cNvSpPr>
              <a:spLocks noChangeAspect="1" noChangeArrowheads="1"/>
            </p:cNvSpPr>
            <p:nvPr/>
          </p:nvSpPr>
          <p:spPr bwMode="auto">
            <a:xfrm>
              <a:off x="3833" y="2038"/>
              <a:ext cx="69" cy="26"/>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46" name="Oval 45"/>
            <p:cNvSpPr>
              <a:spLocks noChangeAspect="1" noChangeArrowheads="1"/>
            </p:cNvSpPr>
            <p:nvPr/>
          </p:nvSpPr>
          <p:spPr bwMode="auto">
            <a:xfrm>
              <a:off x="3909" y="1977"/>
              <a:ext cx="69" cy="2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47" name="Oval 46"/>
            <p:cNvSpPr>
              <a:spLocks noChangeAspect="1" noChangeArrowheads="1"/>
            </p:cNvSpPr>
            <p:nvPr/>
          </p:nvSpPr>
          <p:spPr bwMode="auto">
            <a:xfrm>
              <a:off x="4040" y="2007"/>
              <a:ext cx="68" cy="26"/>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25648" name="AutoShape 47"/>
            <p:cNvCxnSpPr>
              <a:cxnSpLocks noChangeAspect="1" noChangeShapeType="1"/>
              <a:stCxn id="25643" idx="6"/>
              <a:endCxn id="25644" idx="2"/>
            </p:cNvCxnSpPr>
            <p:nvPr/>
          </p:nvCxnSpPr>
          <p:spPr bwMode="auto">
            <a:xfrm flipV="1">
              <a:off x="3705" y="1990"/>
              <a:ext cx="65" cy="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49" name="AutoShape 48"/>
            <p:cNvCxnSpPr>
              <a:cxnSpLocks noChangeAspect="1" noChangeShapeType="1"/>
              <a:stCxn id="25644" idx="6"/>
              <a:endCxn id="25646" idx="2"/>
            </p:cNvCxnSpPr>
            <p:nvPr/>
          </p:nvCxnSpPr>
          <p:spPr bwMode="auto">
            <a:xfrm>
              <a:off x="3839" y="1990"/>
              <a:ext cx="7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50" name="AutoShape 49"/>
            <p:cNvCxnSpPr>
              <a:cxnSpLocks noChangeAspect="1" noChangeShapeType="1"/>
              <a:stCxn id="25646" idx="6"/>
              <a:endCxn id="25647" idx="2"/>
            </p:cNvCxnSpPr>
            <p:nvPr/>
          </p:nvCxnSpPr>
          <p:spPr bwMode="auto">
            <a:xfrm>
              <a:off x="3978" y="1990"/>
              <a:ext cx="62" cy="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51" name="AutoShape 50"/>
            <p:cNvCxnSpPr>
              <a:cxnSpLocks noChangeAspect="1" noChangeShapeType="1"/>
              <a:stCxn id="25643" idx="6"/>
              <a:endCxn id="25645" idx="2"/>
            </p:cNvCxnSpPr>
            <p:nvPr/>
          </p:nvCxnSpPr>
          <p:spPr bwMode="auto">
            <a:xfrm>
              <a:off x="3705" y="2022"/>
              <a:ext cx="128" cy="2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52" name="AutoShape 51"/>
            <p:cNvCxnSpPr>
              <a:cxnSpLocks noChangeAspect="1" noChangeShapeType="1"/>
              <a:stCxn id="25645" idx="6"/>
              <a:endCxn id="25647" idx="2"/>
            </p:cNvCxnSpPr>
            <p:nvPr/>
          </p:nvCxnSpPr>
          <p:spPr bwMode="auto">
            <a:xfrm flipV="1">
              <a:off x="3902" y="2020"/>
              <a:ext cx="138" cy="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53" name="Freeform 52"/>
            <p:cNvSpPr>
              <a:spLocks/>
            </p:cNvSpPr>
            <p:nvPr/>
          </p:nvSpPr>
          <p:spPr bwMode="auto">
            <a:xfrm>
              <a:off x="2623" y="1878"/>
              <a:ext cx="236" cy="128"/>
            </a:xfrm>
            <a:custGeom>
              <a:avLst/>
              <a:gdLst>
                <a:gd name="T0" fmla="*/ 0 w 263"/>
                <a:gd name="T1" fmla="*/ 0 h 144"/>
                <a:gd name="T2" fmla="*/ 60 w 263"/>
                <a:gd name="T3" fmla="*/ 75 h 144"/>
                <a:gd name="T4" fmla="*/ 141 w 263"/>
                <a:gd name="T5" fmla="*/ 75 h 144"/>
                <a:gd name="T6" fmla="*/ 212 w 263"/>
                <a:gd name="T7" fmla="*/ 114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3" h="144">
                  <a:moveTo>
                    <a:pt x="0" y="0"/>
                  </a:moveTo>
                  <a:cubicBezTo>
                    <a:pt x="23" y="39"/>
                    <a:pt x="46" y="78"/>
                    <a:pt x="75" y="94"/>
                  </a:cubicBezTo>
                  <a:cubicBezTo>
                    <a:pt x="104" y="110"/>
                    <a:pt x="144" y="86"/>
                    <a:pt x="175" y="94"/>
                  </a:cubicBezTo>
                  <a:cubicBezTo>
                    <a:pt x="206" y="102"/>
                    <a:pt x="234" y="123"/>
                    <a:pt x="263" y="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54" name="Freeform 53"/>
            <p:cNvSpPr>
              <a:spLocks/>
            </p:cNvSpPr>
            <p:nvPr/>
          </p:nvSpPr>
          <p:spPr bwMode="auto">
            <a:xfrm>
              <a:off x="2911" y="1839"/>
              <a:ext cx="711" cy="139"/>
            </a:xfrm>
            <a:custGeom>
              <a:avLst/>
              <a:gdLst>
                <a:gd name="T0" fmla="*/ 0 w 545"/>
                <a:gd name="T1" fmla="*/ 0 h 137"/>
                <a:gd name="T2" fmla="*/ 278 w 545"/>
                <a:gd name="T3" fmla="*/ 70 h 137"/>
                <a:gd name="T4" fmla="*/ 725 w 545"/>
                <a:gd name="T5" fmla="*/ 31 h 137"/>
                <a:gd name="T6" fmla="*/ 928 w 545"/>
                <a:gd name="T7" fmla="*/ 141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137">
                  <a:moveTo>
                    <a:pt x="0" y="0"/>
                  </a:moveTo>
                  <a:cubicBezTo>
                    <a:pt x="46" y="31"/>
                    <a:pt x="92" y="63"/>
                    <a:pt x="163" y="68"/>
                  </a:cubicBezTo>
                  <a:cubicBezTo>
                    <a:pt x="234" y="73"/>
                    <a:pt x="362" y="20"/>
                    <a:pt x="426" y="31"/>
                  </a:cubicBezTo>
                  <a:cubicBezTo>
                    <a:pt x="490" y="42"/>
                    <a:pt x="517" y="89"/>
                    <a:pt x="545" y="13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55" name="Freeform 54"/>
            <p:cNvSpPr>
              <a:spLocks/>
            </p:cNvSpPr>
            <p:nvPr/>
          </p:nvSpPr>
          <p:spPr bwMode="auto">
            <a:xfrm>
              <a:off x="1984" y="1543"/>
              <a:ext cx="277" cy="732"/>
            </a:xfrm>
            <a:custGeom>
              <a:avLst/>
              <a:gdLst>
                <a:gd name="T0" fmla="*/ 10 w 259"/>
                <a:gd name="T1" fmla="*/ 0 h 683"/>
                <a:gd name="T2" fmla="*/ 37 w 259"/>
                <a:gd name="T3" fmla="*/ 309 h 683"/>
                <a:gd name="T4" fmla="*/ 240 w 259"/>
                <a:gd name="T5" fmla="*/ 532 h 683"/>
                <a:gd name="T6" fmla="*/ 296 w 259"/>
                <a:gd name="T7" fmla="*/ 785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683">
                  <a:moveTo>
                    <a:pt x="8" y="0"/>
                  </a:moveTo>
                  <a:cubicBezTo>
                    <a:pt x="12" y="45"/>
                    <a:pt x="0" y="192"/>
                    <a:pt x="33" y="269"/>
                  </a:cubicBezTo>
                  <a:cubicBezTo>
                    <a:pt x="66" y="346"/>
                    <a:pt x="171" y="394"/>
                    <a:pt x="209" y="463"/>
                  </a:cubicBezTo>
                  <a:cubicBezTo>
                    <a:pt x="247" y="532"/>
                    <a:pt x="249" y="637"/>
                    <a:pt x="259" y="68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56" name="Freeform 55"/>
            <p:cNvSpPr>
              <a:spLocks/>
            </p:cNvSpPr>
            <p:nvPr/>
          </p:nvSpPr>
          <p:spPr bwMode="auto">
            <a:xfrm>
              <a:off x="2027" y="1537"/>
              <a:ext cx="428" cy="824"/>
            </a:xfrm>
            <a:custGeom>
              <a:avLst/>
              <a:gdLst>
                <a:gd name="T0" fmla="*/ 0 w 400"/>
                <a:gd name="T1" fmla="*/ 0 h 770"/>
                <a:gd name="T2" fmla="*/ 58 w 400"/>
                <a:gd name="T3" fmla="*/ 301 h 770"/>
                <a:gd name="T4" fmla="*/ 315 w 400"/>
                <a:gd name="T5" fmla="*/ 494 h 770"/>
                <a:gd name="T6" fmla="*/ 415 w 400"/>
                <a:gd name="T7" fmla="*/ 653 h 770"/>
                <a:gd name="T8" fmla="*/ 458 w 400"/>
                <a:gd name="T9" fmla="*/ 882 h 7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770">
                  <a:moveTo>
                    <a:pt x="0" y="0"/>
                  </a:moveTo>
                  <a:cubicBezTo>
                    <a:pt x="2" y="95"/>
                    <a:pt x="4" y="191"/>
                    <a:pt x="50" y="263"/>
                  </a:cubicBezTo>
                  <a:cubicBezTo>
                    <a:pt x="96" y="335"/>
                    <a:pt x="223" y="381"/>
                    <a:pt x="275" y="432"/>
                  </a:cubicBezTo>
                  <a:cubicBezTo>
                    <a:pt x="327" y="483"/>
                    <a:pt x="342" y="514"/>
                    <a:pt x="363" y="570"/>
                  </a:cubicBezTo>
                  <a:cubicBezTo>
                    <a:pt x="384" y="626"/>
                    <a:pt x="392" y="698"/>
                    <a:pt x="400" y="77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57" name="Freeform 56"/>
            <p:cNvSpPr>
              <a:spLocks/>
            </p:cNvSpPr>
            <p:nvPr/>
          </p:nvSpPr>
          <p:spPr bwMode="auto">
            <a:xfrm>
              <a:off x="2066" y="1537"/>
              <a:ext cx="249" cy="228"/>
            </a:xfrm>
            <a:custGeom>
              <a:avLst/>
              <a:gdLst>
                <a:gd name="T0" fmla="*/ 0 w 232"/>
                <a:gd name="T1" fmla="*/ 0 h 213"/>
                <a:gd name="T2" fmla="*/ 50 w 232"/>
                <a:gd name="T3" fmla="*/ 143 h 213"/>
                <a:gd name="T4" fmla="*/ 173 w 232"/>
                <a:gd name="T5" fmla="*/ 186 h 213"/>
                <a:gd name="T6" fmla="*/ 267 w 232"/>
                <a:gd name="T7" fmla="*/ 244 h 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13">
                  <a:moveTo>
                    <a:pt x="0" y="0"/>
                  </a:moveTo>
                  <a:cubicBezTo>
                    <a:pt x="9" y="49"/>
                    <a:pt x="19" y="98"/>
                    <a:pt x="44" y="125"/>
                  </a:cubicBezTo>
                  <a:cubicBezTo>
                    <a:pt x="69" y="152"/>
                    <a:pt x="119" y="148"/>
                    <a:pt x="150" y="163"/>
                  </a:cubicBezTo>
                  <a:cubicBezTo>
                    <a:pt x="181" y="178"/>
                    <a:pt x="206" y="195"/>
                    <a:pt x="232" y="21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58" name="Freeform 57"/>
            <p:cNvSpPr>
              <a:spLocks/>
            </p:cNvSpPr>
            <p:nvPr/>
          </p:nvSpPr>
          <p:spPr bwMode="auto">
            <a:xfrm>
              <a:off x="3106" y="2107"/>
              <a:ext cx="40" cy="113"/>
            </a:xfrm>
            <a:custGeom>
              <a:avLst/>
              <a:gdLst>
                <a:gd name="T0" fmla="*/ 43 w 37"/>
                <a:gd name="T1" fmla="*/ 0 h 106"/>
                <a:gd name="T2" fmla="*/ 29 w 37"/>
                <a:gd name="T3" fmla="*/ 64 h 106"/>
                <a:gd name="T4" fmla="*/ 0 w 37"/>
                <a:gd name="T5" fmla="*/ 120 h 106"/>
                <a:gd name="T6" fmla="*/ 0 60000 65536"/>
                <a:gd name="T7" fmla="*/ 0 60000 65536"/>
                <a:gd name="T8" fmla="*/ 0 60000 65536"/>
              </a:gdLst>
              <a:ahLst/>
              <a:cxnLst>
                <a:cxn ang="T6">
                  <a:pos x="T0" y="T1"/>
                </a:cxn>
                <a:cxn ang="T7">
                  <a:pos x="T2" y="T3"/>
                </a:cxn>
                <a:cxn ang="T8">
                  <a:pos x="T4" y="T5"/>
                </a:cxn>
              </a:cxnLst>
              <a:rect l="0" t="0" r="r" b="b"/>
              <a:pathLst>
                <a:path w="37" h="106">
                  <a:moveTo>
                    <a:pt x="37" y="0"/>
                  </a:moveTo>
                  <a:cubicBezTo>
                    <a:pt x="34" y="19"/>
                    <a:pt x="31" y="38"/>
                    <a:pt x="25" y="56"/>
                  </a:cubicBezTo>
                  <a:cubicBezTo>
                    <a:pt x="19" y="74"/>
                    <a:pt x="9" y="90"/>
                    <a:pt x="0" y="10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59" name="Freeform 58"/>
            <p:cNvSpPr>
              <a:spLocks/>
            </p:cNvSpPr>
            <p:nvPr/>
          </p:nvSpPr>
          <p:spPr bwMode="auto">
            <a:xfrm>
              <a:off x="3877" y="2093"/>
              <a:ext cx="66" cy="188"/>
            </a:xfrm>
            <a:custGeom>
              <a:avLst/>
              <a:gdLst>
                <a:gd name="T0" fmla="*/ 0 w 62"/>
                <a:gd name="T1" fmla="*/ 0 h 176"/>
                <a:gd name="T2" fmla="*/ 56 w 62"/>
                <a:gd name="T3" fmla="*/ 65 h 176"/>
                <a:gd name="T4" fmla="*/ 70 w 62"/>
                <a:gd name="T5" fmla="*/ 201 h 176"/>
                <a:gd name="T6" fmla="*/ 0 60000 65536"/>
                <a:gd name="T7" fmla="*/ 0 60000 65536"/>
                <a:gd name="T8" fmla="*/ 0 60000 65536"/>
              </a:gdLst>
              <a:ahLst/>
              <a:cxnLst>
                <a:cxn ang="T6">
                  <a:pos x="T0" y="T1"/>
                </a:cxn>
                <a:cxn ang="T7">
                  <a:pos x="T2" y="T3"/>
                </a:cxn>
                <a:cxn ang="T8">
                  <a:pos x="T4" y="T5"/>
                </a:cxn>
              </a:cxnLst>
              <a:rect l="0" t="0" r="r" b="b"/>
              <a:pathLst>
                <a:path w="62" h="176">
                  <a:moveTo>
                    <a:pt x="0" y="0"/>
                  </a:moveTo>
                  <a:cubicBezTo>
                    <a:pt x="20" y="14"/>
                    <a:pt x="40" y="28"/>
                    <a:pt x="50" y="57"/>
                  </a:cubicBezTo>
                  <a:cubicBezTo>
                    <a:pt x="60" y="86"/>
                    <a:pt x="61" y="131"/>
                    <a:pt x="62" y="17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cxnSp>
          <p:nvCxnSpPr>
            <p:cNvPr id="25660" name="AutoShape 59"/>
            <p:cNvCxnSpPr>
              <a:cxnSpLocks noChangeShapeType="1"/>
            </p:cNvCxnSpPr>
            <p:nvPr/>
          </p:nvCxnSpPr>
          <p:spPr bwMode="auto">
            <a:xfrm>
              <a:off x="3287" y="2643"/>
              <a:ext cx="550" cy="118"/>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61" name="Freeform 60"/>
            <p:cNvSpPr>
              <a:spLocks/>
            </p:cNvSpPr>
            <p:nvPr/>
          </p:nvSpPr>
          <p:spPr bwMode="auto">
            <a:xfrm>
              <a:off x="3320" y="2842"/>
              <a:ext cx="630" cy="95"/>
            </a:xfrm>
            <a:custGeom>
              <a:avLst/>
              <a:gdLst>
                <a:gd name="T0" fmla="*/ 0 w 588"/>
                <a:gd name="T1" fmla="*/ 0 h 125"/>
                <a:gd name="T2" fmla="*/ 0 w 588"/>
                <a:gd name="T3" fmla="*/ 72 h 125"/>
                <a:gd name="T4" fmla="*/ 675 w 588"/>
                <a:gd name="T5" fmla="*/ 72 h 125"/>
                <a:gd name="T6" fmla="*/ 675 w 588"/>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8" h="125">
                  <a:moveTo>
                    <a:pt x="0" y="0"/>
                  </a:moveTo>
                  <a:lnTo>
                    <a:pt x="0" y="125"/>
                  </a:lnTo>
                  <a:lnTo>
                    <a:pt x="588" y="125"/>
                  </a:lnTo>
                  <a:lnTo>
                    <a:pt x="588"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2" name="Line 61"/>
            <p:cNvSpPr>
              <a:spLocks noChangeShapeType="1"/>
            </p:cNvSpPr>
            <p:nvPr/>
          </p:nvSpPr>
          <p:spPr bwMode="auto">
            <a:xfrm>
              <a:off x="2461" y="2456"/>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3" name="Line 62"/>
            <p:cNvSpPr>
              <a:spLocks noChangeShapeType="1"/>
            </p:cNvSpPr>
            <p:nvPr/>
          </p:nvSpPr>
          <p:spPr bwMode="auto">
            <a:xfrm>
              <a:off x="2743" y="2355"/>
              <a:ext cx="0" cy="2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4" name="Line 63"/>
            <p:cNvSpPr>
              <a:spLocks noChangeShapeType="1"/>
            </p:cNvSpPr>
            <p:nvPr/>
          </p:nvSpPr>
          <p:spPr bwMode="auto">
            <a:xfrm>
              <a:off x="2804" y="2348"/>
              <a:ext cx="47" cy="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5" name="Line 64"/>
            <p:cNvSpPr>
              <a:spLocks noChangeShapeType="1"/>
            </p:cNvSpPr>
            <p:nvPr/>
          </p:nvSpPr>
          <p:spPr bwMode="auto">
            <a:xfrm flipV="1">
              <a:off x="2979" y="2355"/>
              <a:ext cx="80" cy="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6" name="Line 65"/>
            <p:cNvSpPr>
              <a:spLocks noChangeShapeType="1"/>
            </p:cNvSpPr>
            <p:nvPr/>
          </p:nvSpPr>
          <p:spPr bwMode="auto">
            <a:xfrm>
              <a:off x="3125" y="2361"/>
              <a:ext cx="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7" name="Line 66"/>
            <p:cNvSpPr>
              <a:spLocks noChangeShapeType="1"/>
            </p:cNvSpPr>
            <p:nvPr/>
          </p:nvSpPr>
          <p:spPr bwMode="auto">
            <a:xfrm flipV="1">
              <a:off x="3461" y="2355"/>
              <a:ext cx="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8" name="Line 67"/>
            <p:cNvSpPr>
              <a:spLocks noChangeShapeType="1"/>
            </p:cNvSpPr>
            <p:nvPr/>
          </p:nvSpPr>
          <p:spPr bwMode="auto">
            <a:xfrm>
              <a:off x="3943" y="2355"/>
              <a:ext cx="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69" name="Line 68"/>
            <p:cNvSpPr>
              <a:spLocks noChangeShapeType="1"/>
            </p:cNvSpPr>
            <p:nvPr/>
          </p:nvSpPr>
          <p:spPr bwMode="auto">
            <a:xfrm>
              <a:off x="2268" y="2355"/>
              <a:ext cx="0" cy="7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70" name="Freeform 69"/>
            <p:cNvSpPr>
              <a:spLocks/>
            </p:cNvSpPr>
            <p:nvPr/>
          </p:nvSpPr>
          <p:spPr bwMode="auto">
            <a:xfrm>
              <a:off x="2995" y="2849"/>
              <a:ext cx="214" cy="185"/>
            </a:xfrm>
            <a:custGeom>
              <a:avLst/>
              <a:gdLst>
                <a:gd name="T0" fmla="*/ 229 w 200"/>
                <a:gd name="T1" fmla="*/ 0 h 225"/>
                <a:gd name="T2" fmla="*/ 229 w 200"/>
                <a:gd name="T3" fmla="*/ 55 h 225"/>
                <a:gd name="T4" fmla="*/ 0 w 200"/>
                <a:gd name="T5" fmla="*/ 55 h 225"/>
                <a:gd name="T6" fmla="*/ 0 w 200"/>
                <a:gd name="T7" fmla="*/ 15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71" name="Oval 70"/>
            <p:cNvSpPr>
              <a:spLocks noChangeArrowheads="1"/>
            </p:cNvSpPr>
            <p:nvPr/>
          </p:nvSpPr>
          <p:spPr bwMode="auto">
            <a:xfrm>
              <a:off x="1932" y="1421"/>
              <a:ext cx="203" cy="203"/>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25672" name="Oval 71"/>
            <p:cNvSpPr>
              <a:spLocks noChangeArrowheads="1"/>
            </p:cNvSpPr>
            <p:nvPr/>
          </p:nvSpPr>
          <p:spPr bwMode="auto">
            <a:xfrm>
              <a:off x="2700" y="1421"/>
              <a:ext cx="203" cy="203"/>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25673" name="Oval 72"/>
            <p:cNvSpPr>
              <a:spLocks noChangeArrowheads="1"/>
            </p:cNvSpPr>
            <p:nvPr/>
          </p:nvSpPr>
          <p:spPr bwMode="auto">
            <a:xfrm>
              <a:off x="3471" y="1421"/>
              <a:ext cx="203" cy="203"/>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74" name="Oval 73"/>
            <p:cNvSpPr>
              <a:spLocks noChangeArrowheads="1"/>
            </p:cNvSpPr>
            <p:nvPr/>
          </p:nvSpPr>
          <p:spPr bwMode="auto">
            <a:xfrm>
              <a:off x="2207" y="2280"/>
              <a:ext cx="134" cy="7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75" name="Oval 74"/>
            <p:cNvSpPr>
              <a:spLocks noChangeArrowheads="1"/>
            </p:cNvSpPr>
            <p:nvPr/>
          </p:nvSpPr>
          <p:spPr bwMode="auto">
            <a:xfrm>
              <a:off x="2682" y="2280"/>
              <a:ext cx="135" cy="7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76" name="Oval 75"/>
            <p:cNvSpPr>
              <a:spLocks noChangeArrowheads="1"/>
            </p:cNvSpPr>
            <p:nvPr/>
          </p:nvSpPr>
          <p:spPr bwMode="auto">
            <a:xfrm>
              <a:off x="3396" y="2281"/>
              <a:ext cx="135" cy="7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77" name="Oval 76"/>
            <p:cNvSpPr>
              <a:spLocks noChangeArrowheads="1"/>
            </p:cNvSpPr>
            <p:nvPr/>
          </p:nvSpPr>
          <p:spPr bwMode="auto">
            <a:xfrm>
              <a:off x="3051" y="2293"/>
              <a:ext cx="135" cy="7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78" name="Oval 77"/>
            <p:cNvSpPr>
              <a:spLocks noChangeArrowheads="1"/>
            </p:cNvSpPr>
            <p:nvPr/>
          </p:nvSpPr>
          <p:spPr bwMode="auto">
            <a:xfrm>
              <a:off x="2844" y="2367"/>
              <a:ext cx="135" cy="7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79" name="Oval 78"/>
            <p:cNvSpPr>
              <a:spLocks noChangeArrowheads="1"/>
            </p:cNvSpPr>
            <p:nvPr/>
          </p:nvSpPr>
          <p:spPr bwMode="auto">
            <a:xfrm>
              <a:off x="2395" y="2373"/>
              <a:ext cx="135" cy="7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80" name="Oval 79"/>
            <p:cNvSpPr>
              <a:spLocks noChangeArrowheads="1"/>
            </p:cNvSpPr>
            <p:nvPr/>
          </p:nvSpPr>
          <p:spPr bwMode="auto">
            <a:xfrm>
              <a:off x="3870" y="2286"/>
              <a:ext cx="135" cy="7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81" name="Line 80"/>
            <p:cNvSpPr>
              <a:spLocks noChangeShapeType="1"/>
            </p:cNvSpPr>
            <p:nvPr/>
          </p:nvSpPr>
          <p:spPr bwMode="auto">
            <a:xfrm>
              <a:off x="2364" y="1855"/>
              <a:ext cx="95" cy="5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25682" name="AutoShape 81"/>
            <p:cNvCxnSpPr>
              <a:cxnSpLocks noChangeShapeType="1"/>
              <a:stCxn id="25678" idx="4"/>
              <a:endCxn id="25712" idx="1"/>
            </p:cNvCxnSpPr>
            <p:nvPr/>
          </p:nvCxnSpPr>
          <p:spPr bwMode="auto">
            <a:xfrm rot="16200000" flipH="1">
              <a:off x="2802" y="2552"/>
              <a:ext cx="335" cy="11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83" name="AutoShape 82"/>
            <p:cNvCxnSpPr>
              <a:cxnSpLocks noChangeShapeType="1"/>
              <a:stCxn id="25636" idx="4"/>
              <a:endCxn id="25676" idx="0"/>
            </p:cNvCxnSpPr>
            <p:nvPr/>
          </p:nvCxnSpPr>
          <p:spPr bwMode="auto">
            <a:xfrm rot="16200000" flipH="1">
              <a:off x="3308" y="2124"/>
              <a:ext cx="240" cy="73"/>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84" name="Rectangle 83"/>
            <p:cNvSpPr>
              <a:spLocks noChangeArrowheads="1"/>
            </p:cNvSpPr>
            <p:nvPr/>
          </p:nvSpPr>
          <p:spPr bwMode="auto">
            <a:xfrm>
              <a:off x="1797" y="125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Channel</a:t>
              </a:r>
            </a:p>
          </p:txBody>
        </p:sp>
        <p:sp>
          <p:nvSpPr>
            <p:cNvPr id="25685" name="Rectangle 84"/>
            <p:cNvSpPr>
              <a:spLocks noChangeArrowheads="1"/>
            </p:cNvSpPr>
            <p:nvPr/>
          </p:nvSpPr>
          <p:spPr bwMode="auto">
            <a:xfrm>
              <a:off x="2637" y="1256"/>
              <a:ext cx="3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B2B</a:t>
              </a:r>
            </a:p>
          </p:txBody>
        </p:sp>
        <p:grpSp>
          <p:nvGrpSpPr>
            <p:cNvPr id="25686" name="Group 85"/>
            <p:cNvGrpSpPr>
              <a:grpSpLocks/>
            </p:cNvGrpSpPr>
            <p:nvPr/>
          </p:nvGrpSpPr>
          <p:grpSpPr bwMode="auto">
            <a:xfrm>
              <a:off x="2331" y="2631"/>
              <a:ext cx="503" cy="214"/>
              <a:chOff x="1440" y="3625"/>
              <a:chExt cx="470" cy="238"/>
            </a:xfrm>
          </p:grpSpPr>
          <p:sp>
            <p:nvSpPr>
              <p:cNvPr id="25713" name="Rectangle 86"/>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14" name="Rectangle 87"/>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15" name="Rectangle 88"/>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25687" name="Group 89"/>
            <p:cNvGrpSpPr>
              <a:grpSpLocks/>
            </p:cNvGrpSpPr>
            <p:nvPr/>
          </p:nvGrpSpPr>
          <p:grpSpPr bwMode="auto">
            <a:xfrm>
              <a:off x="3027" y="2631"/>
              <a:ext cx="503" cy="214"/>
              <a:chOff x="1440" y="3625"/>
              <a:chExt cx="470" cy="238"/>
            </a:xfrm>
          </p:grpSpPr>
          <p:sp>
            <p:nvSpPr>
              <p:cNvPr id="25710" name="Rectangle 90"/>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11" name="Rectangle 91"/>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12" name="Rectangle 92"/>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25688" name="Group 93"/>
            <p:cNvGrpSpPr>
              <a:grpSpLocks/>
            </p:cNvGrpSpPr>
            <p:nvPr/>
          </p:nvGrpSpPr>
          <p:grpSpPr bwMode="auto">
            <a:xfrm>
              <a:off x="3586" y="2630"/>
              <a:ext cx="503" cy="214"/>
              <a:chOff x="1440" y="3625"/>
              <a:chExt cx="470" cy="238"/>
            </a:xfrm>
          </p:grpSpPr>
          <p:sp>
            <p:nvSpPr>
              <p:cNvPr id="25707" name="Rectangle 94"/>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08" name="Rectangle 95"/>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09" name="Rectangle 96"/>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sp>
          <p:nvSpPr>
            <p:cNvPr id="25689" name="Rectangle 97"/>
            <p:cNvSpPr>
              <a:spLocks noChangeArrowheads="1"/>
            </p:cNvSpPr>
            <p:nvPr/>
          </p:nvSpPr>
          <p:spPr bwMode="auto">
            <a:xfrm>
              <a:off x="2006" y="3122"/>
              <a:ext cx="416" cy="208"/>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90" name="Rectangle 98"/>
            <p:cNvSpPr>
              <a:spLocks noChangeArrowheads="1"/>
            </p:cNvSpPr>
            <p:nvPr/>
          </p:nvSpPr>
          <p:spPr bwMode="auto">
            <a:xfrm>
              <a:off x="2088" y="3054"/>
              <a:ext cx="415" cy="208"/>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91" name="Text Box 99"/>
            <p:cNvSpPr txBox="1">
              <a:spLocks noChangeArrowheads="1"/>
            </p:cNvSpPr>
            <p:nvPr/>
          </p:nvSpPr>
          <p:spPr bwMode="auto">
            <a:xfrm>
              <a:off x="2084" y="3058"/>
              <a:ext cx="42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Packaged</a:t>
              </a:r>
            </a:p>
            <a:p>
              <a:pPr algn="ctr" eaLnBrk="1" hangingPunct="1">
                <a:lnSpc>
                  <a:spcPct val="90000"/>
                </a:lnSpc>
              </a:pPr>
              <a:r>
                <a:rPr lang="en-US" altLang="en-US" sz="700" b="1">
                  <a:solidFill>
                    <a:schemeClr val="tx1"/>
                  </a:solidFill>
                </a:rPr>
                <a:t>Application</a:t>
              </a:r>
            </a:p>
          </p:txBody>
        </p:sp>
        <p:sp>
          <p:nvSpPr>
            <p:cNvPr id="25692" name="Rectangle 100"/>
            <p:cNvSpPr>
              <a:spLocks noChangeArrowheads="1"/>
            </p:cNvSpPr>
            <p:nvPr/>
          </p:nvSpPr>
          <p:spPr bwMode="auto">
            <a:xfrm>
              <a:off x="2710" y="3114"/>
              <a:ext cx="415" cy="208"/>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93" name="Rectangle 101"/>
            <p:cNvSpPr>
              <a:spLocks noChangeArrowheads="1"/>
            </p:cNvSpPr>
            <p:nvPr/>
          </p:nvSpPr>
          <p:spPr bwMode="auto">
            <a:xfrm>
              <a:off x="2791" y="3047"/>
              <a:ext cx="416" cy="208"/>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94" name="Text Box 102"/>
            <p:cNvSpPr txBox="1">
              <a:spLocks noChangeArrowheads="1"/>
            </p:cNvSpPr>
            <p:nvPr/>
          </p:nvSpPr>
          <p:spPr bwMode="auto">
            <a:xfrm>
              <a:off x="2786" y="3050"/>
              <a:ext cx="42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Custom</a:t>
              </a:r>
            </a:p>
            <a:p>
              <a:pPr algn="ctr" eaLnBrk="1" hangingPunct="1">
                <a:lnSpc>
                  <a:spcPct val="90000"/>
                </a:lnSpc>
              </a:pPr>
              <a:r>
                <a:rPr lang="en-US" altLang="en-US" sz="700" b="1">
                  <a:solidFill>
                    <a:schemeClr val="tx1"/>
                  </a:solidFill>
                </a:rPr>
                <a:t>Application</a:t>
              </a:r>
            </a:p>
          </p:txBody>
        </p:sp>
        <p:sp>
          <p:nvSpPr>
            <p:cNvPr id="25695" name="Rectangle 103"/>
            <p:cNvSpPr>
              <a:spLocks noChangeArrowheads="1"/>
            </p:cNvSpPr>
            <p:nvPr/>
          </p:nvSpPr>
          <p:spPr bwMode="auto">
            <a:xfrm>
              <a:off x="3375" y="3101"/>
              <a:ext cx="415" cy="208"/>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96" name="Rectangle 104"/>
            <p:cNvSpPr>
              <a:spLocks noChangeArrowheads="1"/>
            </p:cNvSpPr>
            <p:nvPr/>
          </p:nvSpPr>
          <p:spPr bwMode="auto">
            <a:xfrm>
              <a:off x="3456" y="3034"/>
              <a:ext cx="416" cy="208"/>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697" name="Text Box 105"/>
            <p:cNvSpPr txBox="1">
              <a:spLocks noChangeArrowheads="1"/>
            </p:cNvSpPr>
            <p:nvPr/>
          </p:nvSpPr>
          <p:spPr bwMode="auto">
            <a:xfrm>
              <a:off x="3451" y="3038"/>
              <a:ext cx="42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OO</a:t>
              </a:r>
            </a:p>
            <a:p>
              <a:pPr algn="ctr" eaLnBrk="1" hangingPunct="1">
                <a:lnSpc>
                  <a:spcPct val="90000"/>
                </a:lnSpc>
              </a:pPr>
              <a:r>
                <a:rPr lang="en-US" altLang="en-US" sz="700" b="1">
                  <a:solidFill>
                    <a:schemeClr val="tx1"/>
                  </a:solidFill>
                </a:rPr>
                <a:t>Application</a:t>
              </a:r>
            </a:p>
          </p:txBody>
        </p:sp>
        <p:sp>
          <p:nvSpPr>
            <p:cNvPr id="25698" name="Freeform 106"/>
            <p:cNvSpPr>
              <a:spLocks/>
            </p:cNvSpPr>
            <p:nvPr/>
          </p:nvSpPr>
          <p:spPr bwMode="auto">
            <a:xfrm>
              <a:off x="2395" y="2849"/>
              <a:ext cx="214" cy="185"/>
            </a:xfrm>
            <a:custGeom>
              <a:avLst/>
              <a:gdLst>
                <a:gd name="T0" fmla="*/ 229 w 200"/>
                <a:gd name="T1" fmla="*/ 0 h 225"/>
                <a:gd name="T2" fmla="*/ 229 w 200"/>
                <a:gd name="T3" fmla="*/ 55 h 225"/>
                <a:gd name="T4" fmla="*/ 0 w 200"/>
                <a:gd name="T5" fmla="*/ 55 h 225"/>
                <a:gd name="T6" fmla="*/ 0 w 200"/>
                <a:gd name="T7" fmla="*/ 15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5699" name="AutoShape 107"/>
            <p:cNvSpPr>
              <a:spLocks noChangeArrowheads="1"/>
            </p:cNvSpPr>
            <p:nvPr/>
          </p:nvSpPr>
          <p:spPr bwMode="auto">
            <a:xfrm>
              <a:off x="3547" y="1599"/>
              <a:ext cx="1767" cy="1681"/>
            </a:xfrm>
            <a:prstGeom prst="roundRect">
              <a:avLst>
                <a:gd name="adj" fmla="val 16667"/>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anose="05000000000000000000" pitchFamily="2" charset="2"/>
                <a:buNone/>
              </a:pPr>
              <a:endParaRPr lang="en-GB" altLang="en-US" sz="1200" b="1">
                <a:solidFill>
                  <a:srgbClr val="000000"/>
                </a:solidFill>
              </a:endParaRPr>
            </a:p>
          </p:txBody>
        </p:sp>
        <p:pic>
          <p:nvPicPr>
            <p:cNvPr id="25700" name="Picture 108" descr="Reposi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 y="3749"/>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1" name="Rectangle 109"/>
            <p:cNvSpPr>
              <a:spLocks noChangeArrowheads="1"/>
            </p:cNvSpPr>
            <p:nvPr/>
          </p:nvSpPr>
          <p:spPr bwMode="auto">
            <a:xfrm>
              <a:off x="1350" y="3699"/>
              <a:ext cx="3014" cy="253"/>
            </a:xfrm>
            <a:prstGeom prst="rect">
              <a:avLst/>
            </a:prstGeom>
            <a:solidFill>
              <a:srgbClr val="EAEAEA">
                <a:alpha val="50195"/>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02" name="Oval 110"/>
            <p:cNvSpPr>
              <a:spLocks noChangeArrowheads="1"/>
            </p:cNvSpPr>
            <p:nvPr/>
          </p:nvSpPr>
          <p:spPr bwMode="auto">
            <a:xfrm>
              <a:off x="1484" y="3789"/>
              <a:ext cx="126" cy="70"/>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03" name="Oval 111"/>
            <p:cNvSpPr>
              <a:spLocks noChangeArrowheads="1"/>
            </p:cNvSpPr>
            <p:nvPr/>
          </p:nvSpPr>
          <p:spPr bwMode="auto">
            <a:xfrm>
              <a:off x="2417" y="3768"/>
              <a:ext cx="476" cy="112"/>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5704" name="Text Box 112"/>
            <p:cNvSpPr txBox="1">
              <a:spLocks noChangeArrowheads="1"/>
            </p:cNvSpPr>
            <p:nvPr/>
          </p:nvSpPr>
          <p:spPr bwMode="auto">
            <a:xfrm>
              <a:off x="1598" y="3758"/>
              <a:ext cx="581"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Atomic Service</a:t>
              </a:r>
            </a:p>
          </p:txBody>
        </p:sp>
        <p:sp>
          <p:nvSpPr>
            <p:cNvPr id="25705" name="Text Box 113"/>
            <p:cNvSpPr txBox="1">
              <a:spLocks noChangeArrowheads="1"/>
            </p:cNvSpPr>
            <p:nvPr/>
          </p:nvSpPr>
          <p:spPr bwMode="auto">
            <a:xfrm>
              <a:off x="2866" y="3758"/>
              <a:ext cx="695"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Composite Service</a:t>
              </a:r>
            </a:p>
          </p:txBody>
        </p:sp>
        <p:sp>
          <p:nvSpPr>
            <p:cNvPr id="25706" name="Text Box 114"/>
            <p:cNvSpPr txBox="1">
              <a:spLocks noChangeArrowheads="1"/>
            </p:cNvSpPr>
            <p:nvPr/>
          </p:nvSpPr>
          <p:spPr bwMode="auto">
            <a:xfrm>
              <a:off x="3890" y="3758"/>
              <a:ext cx="373"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800" b="1">
                  <a:solidFill>
                    <a:schemeClr val="tx1"/>
                  </a:solidFill>
                </a:rPr>
                <a:t>Registry</a:t>
              </a:r>
            </a:p>
          </p:txBody>
        </p:sp>
      </p:grpSp>
    </p:spTree>
    <p:extLst>
      <p:ext uri="{BB962C8B-B14F-4D97-AF65-F5344CB8AC3E}">
        <p14:creationId xmlns:p14="http://schemas.microsoft.com/office/powerpoint/2010/main" val="52600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9C6AEDAF-8D4F-43DA-946A-74EB04149DBB}" type="slidenum">
              <a:rPr lang="en-US" altLang="en-US" smtClean="0">
                <a:solidFill>
                  <a:srgbClr val="FFFFFF"/>
                </a:solidFill>
              </a:rPr>
              <a:pPr/>
              <a:t>5</a:t>
            </a:fld>
            <a:endParaRPr lang="en-US" altLang="en-US" smtClean="0">
              <a:solidFill>
                <a:srgbClr val="FFFFFF"/>
              </a:solidFill>
            </a:endParaRPr>
          </a:p>
        </p:txBody>
      </p:sp>
      <p:pic>
        <p:nvPicPr>
          <p:cNvPr id="27651" name="Picture 2" descr="SOA-Logical-Layering-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1627189"/>
            <a:ext cx="8618538"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1779" name="Rectangle 3"/>
          <p:cNvSpPr>
            <a:spLocks noChangeArrowheads="1"/>
          </p:cNvSpPr>
          <p:nvPr/>
        </p:nvSpPr>
        <p:spPr bwMode="auto">
          <a:xfrm>
            <a:off x="1524000" y="1658422"/>
            <a:ext cx="9144000" cy="369332"/>
          </a:xfrm>
          <a:prstGeom prst="rect">
            <a:avLst/>
          </a:prstGeom>
          <a:gradFill rotWithShape="1">
            <a:gsLst>
              <a:gs pos="0">
                <a:schemeClr val="bg1">
                  <a:alpha val="8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endParaRPr lang="en-IN"/>
          </a:p>
        </p:txBody>
      </p:sp>
      <p:sp>
        <p:nvSpPr>
          <p:cNvPr id="27653" name="Text Box 4"/>
          <p:cNvSpPr txBox="1">
            <a:spLocks noChangeArrowheads="1"/>
          </p:cNvSpPr>
          <p:nvPr/>
        </p:nvSpPr>
        <p:spPr bwMode="auto">
          <a:xfrm>
            <a:off x="2308225" y="3525245"/>
            <a:ext cx="1402942" cy="38318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Services</a:t>
            </a:r>
          </a:p>
          <a:p>
            <a:pPr eaLnBrk="1" hangingPunct="1">
              <a:lnSpc>
                <a:spcPct val="90000"/>
              </a:lnSpc>
            </a:pPr>
            <a:r>
              <a:rPr lang="en-US" altLang="en-US" sz="900" b="1">
                <a:solidFill>
                  <a:schemeClr val="tx1"/>
                </a:solidFill>
              </a:rPr>
              <a:t>atomic and composite</a:t>
            </a:r>
          </a:p>
        </p:txBody>
      </p:sp>
      <p:sp>
        <p:nvSpPr>
          <p:cNvPr id="27654" name="Oval 5"/>
          <p:cNvSpPr>
            <a:spLocks noChangeArrowheads="1"/>
          </p:cNvSpPr>
          <p:nvPr/>
        </p:nvSpPr>
        <p:spPr bwMode="auto">
          <a:xfrm>
            <a:off x="5667375" y="3505201"/>
            <a:ext cx="1022350" cy="468313"/>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55" name="Text Box 6"/>
          <p:cNvSpPr txBox="1">
            <a:spLocks noChangeArrowheads="1"/>
          </p:cNvSpPr>
          <p:nvPr/>
        </p:nvSpPr>
        <p:spPr bwMode="auto">
          <a:xfrm>
            <a:off x="2308226" y="4941889"/>
            <a:ext cx="16986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Operational Systems</a:t>
            </a:r>
          </a:p>
        </p:txBody>
      </p:sp>
      <p:sp>
        <p:nvSpPr>
          <p:cNvPr id="27656" name="Text Box 7"/>
          <p:cNvSpPr txBox="1">
            <a:spLocks noChangeArrowheads="1"/>
          </p:cNvSpPr>
          <p:nvPr/>
        </p:nvSpPr>
        <p:spPr bwMode="auto">
          <a:xfrm>
            <a:off x="2308226" y="4271964"/>
            <a:ext cx="1698625" cy="257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 Components</a:t>
            </a:r>
          </a:p>
        </p:txBody>
      </p:sp>
      <p:sp>
        <p:nvSpPr>
          <p:cNvPr id="27657" name="Text Box 8"/>
          <p:cNvSpPr txBox="1">
            <a:spLocks noChangeArrowheads="1"/>
          </p:cNvSpPr>
          <p:nvPr/>
        </p:nvSpPr>
        <p:spPr bwMode="auto">
          <a:xfrm>
            <a:off x="2308226" y="2203451"/>
            <a:ext cx="1020763" cy="257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Consumers</a:t>
            </a:r>
          </a:p>
        </p:txBody>
      </p:sp>
      <p:sp>
        <p:nvSpPr>
          <p:cNvPr id="27658" name="Text Box 9"/>
          <p:cNvSpPr txBox="1">
            <a:spLocks noChangeArrowheads="1"/>
          </p:cNvSpPr>
          <p:nvPr/>
        </p:nvSpPr>
        <p:spPr bwMode="auto">
          <a:xfrm>
            <a:off x="2308226" y="2748135"/>
            <a:ext cx="1800487" cy="5078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Business Process</a:t>
            </a:r>
          </a:p>
          <a:p>
            <a:pPr eaLnBrk="1" hangingPunct="1">
              <a:lnSpc>
                <a:spcPct val="90000"/>
              </a:lnSpc>
            </a:pPr>
            <a:r>
              <a:rPr lang="en-US" altLang="en-US" sz="900" b="1">
                <a:solidFill>
                  <a:schemeClr val="tx1"/>
                </a:solidFill>
              </a:rPr>
              <a:t>Composition; choreography; </a:t>
            </a:r>
          </a:p>
          <a:p>
            <a:pPr eaLnBrk="1" hangingPunct="1">
              <a:lnSpc>
                <a:spcPct val="90000"/>
              </a:lnSpc>
            </a:pPr>
            <a:r>
              <a:rPr lang="en-US" altLang="en-US" sz="900" b="1">
                <a:solidFill>
                  <a:schemeClr val="tx1"/>
                </a:solidFill>
              </a:rPr>
              <a:t>business state machines</a:t>
            </a:r>
          </a:p>
        </p:txBody>
      </p:sp>
      <p:sp>
        <p:nvSpPr>
          <p:cNvPr id="27659" name="AutoShape 10"/>
          <p:cNvSpPr>
            <a:spLocks noChangeArrowheads="1"/>
          </p:cNvSpPr>
          <p:nvPr/>
        </p:nvSpPr>
        <p:spPr bwMode="auto">
          <a:xfrm>
            <a:off x="1727201" y="3898901"/>
            <a:ext cx="574675" cy="1552575"/>
          </a:xfrm>
          <a:prstGeom prst="upArrow">
            <a:avLst>
              <a:gd name="adj1" fmla="val 68639"/>
              <a:gd name="adj2" fmla="val 45515"/>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60" name="Text Box 11"/>
          <p:cNvSpPr txBox="1">
            <a:spLocks noChangeArrowheads="1"/>
          </p:cNvSpPr>
          <p:nvPr/>
        </p:nvSpPr>
        <p:spPr bwMode="auto">
          <a:xfrm rot="5400000">
            <a:off x="1316832" y="4631211"/>
            <a:ext cx="1362075" cy="2308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Provider</a:t>
            </a:r>
          </a:p>
        </p:txBody>
      </p:sp>
      <p:sp>
        <p:nvSpPr>
          <p:cNvPr id="27661" name="AutoShape 12"/>
          <p:cNvSpPr>
            <a:spLocks noChangeArrowheads="1"/>
          </p:cNvSpPr>
          <p:nvPr/>
        </p:nvSpPr>
        <p:spPr bwMode="auto">
          <a:xfrm flipV="1">
            <a:off x="1727201" y="1989138"/>
            <a:ext cx="574675" cy="1555750"/>
          </a:xfrm>
          <a:prstGeom prst="upArrow">
            <a:avLst>
              <a:gd name="adj1" fmla="val 65685"/>
              <a:gd name="adj2" fmla="val 42011"/>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62" name="Text Box 13"/>
          <p:cNvSpPr txBox="1">
            <a:spLocks noChangeArrowheads="1"/>
          </p:cNvSpPr>
          <p:nvPr/>
        </p:nvSpPr>
        <p:spPr bwMode="auto">
          <a:xfrm rot="16200000" flipV="1">
            <a:off x="1265238" y="2698751"/>
            <a:ext cx="1508125" cy="228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Consumer</a:t>
            </a:r>
          </a:p>
        </p:txBody>
      </p:sp>
      <p:sp>
        <p:nvSpPr>
          <p:cNvPr id="27663" name="Text Box 14"/>
          <p:cNvSpPr txBox="1">
            <a:spLocks noChangeArrowheads="1"/>
          </p:cNvSpPr>
          <p:nvPr/>
        </p:nvSpPr>
        <p:spPr bwMode="auto">
          <a:xfrm rot="5400000">
            <a:off x="7771360" y="3312573"/>
            <a:ext cx="2153147" cy="21698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Integration (Enterprise Service Bus)</a:t>
            </a:r>
          </a:p>
        </p:txBody>
      </p:sp>
      <p:sp>
        <p:nvSpPr>
          <p:cNvPr id="27664" name="Text Box 15"/>
          <p:cNvSpPr txBox="1">
            <a:spLocks noChangeArrowheads="1"/>
          </p:cNvSpPr>
          <p:nvPr/>
        </p:nvSpPr>
        <p:spPr bwMode="auto">
          <a:xfrm rot="5400000">
            <a:off x="8154646" y="3250248"/>
            <a:ext cx="2172384" cy="34163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QoS Layer (Security, Management &amp;</a:t>
            </a:r>
          </a:p>
          <a:p>
            <a:pPr algn="ctr" eaLnBrk="1" hangingPunct="1">
              <a:lnSpc>
                <a:spcPct val="90000"/>
              </a:lnSpc>
            </a:pPr>
            <a:r>
              <a:rPr lang="en-US" altLang="en-US" sz="900" b="1">
                <a:solidFill>
                  <a:schemeClr val="tx1"/>
                </a:solidFill>
              </a:rPr>
              <a:t> Monitoring Infrastructure Services)</a:t>
            </a:r>
          </a:p>
        </p:txBody>
      </p:sp>
      <p:sp>
        <p:nvSpPr>
          <p:cNvPr id="27665" name="Text Box 16"/>
          <p:cNvSpPr txBox="1">
            <a:spLocks noChangeArrowheads="1"/>
          </p:cNvSpPr>
          <p:nvPr/>
        </p:nvSpPr>
        <p:spPr bwMode="auto">
          <a:xfrm rot="5400000">
            <a:off x="8717863" y="3250248"/>
            <a:ext cx="1915903" cy="34163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Data Architecture (meta-data) &amp;</a:t>
            </a:r>
          </a:p>
          <a:p>
            <a:pPr algn="ctr" eaLnBrk="1" hangingPunct="1">
              <a:lnSpc>
                <a:spcPct val="90000"/>
              </a:lnSpc>
            </a:pPr>
            <a:r>
              <a:rPr lang="en-US" altLang="en-US" sz="900" b="1">
                <a:solidFill>
                  <a:schemeClr val="tx1"/>
                </a:solidFill>
              </a:rPr>
              <a:t> Business Intelligence</a:t>
            </a:r>
          </a:p>
        </p:txBody>
      </p:sp>
      <p:sp>
        <p:nvSpPr>
          <p:cNvPr id="27666" name="Text Box 17"/>
          <p:cNvSpPr txBox="1">
            <a:spLocks noChangeArrowheads="1"/>
          </p:cNvSpPr>
          <p:nvPr/>
        </p:nvSpPr>
        <p:spPr bwMode="auto">
          <a:xfrm rot="5400000">
            <a:off x="9671541" y="3312573"/>
            <a:ext cx="851509" cy="21698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Governance</a:t>
            </a:r>
          </a:p>
        </p:txBody>
      </p:sp>
      <p:sp>
        <p:nvSpPr>
          <p:cNvPr id="27667" name="Oval 18"/>
          <p:cNvSpPr>
            <a:spLocks noChangeAspect="1" noChangeArrowheads="1"/>
          </p:cNvSpPr>
          <p:nvPr/>
        </p:nvSpPr>
        <p:spPr bwMode="auto">
          <a:xfrm>
            <a:off x="5059364" y="2773363"/>
            <a:ext cx="1296987" cy="29845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68" name="Oval 19"/>
          <p:cNvSpPr>
            <a:spLocks noChangeAspect="1" noChangeArrowheads="1"/>
          </p:cNvSpPr>
          <p:nvPr/>
        </p:nvSpPr>
        <p:spPr bwMode="auto">
          <a:xfrm>
            <a:off x="5195889" y="2898776"/>
            <a:ext cx="147637"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69" name="Oval 20"/>
          <p:cNvSpPr>
            <a:spLocks noChangeAspect="1" noChangeArrowheads="1"/>
          </p:cNvSpPr>
          <p:nvPr/>
        </p:nvSpPr>
        <p:spPr bwMode="auto">
          <a:xfrm>
            <a:off x="5484814"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70" name="Oval 21"/>
          <p:cNvSpPr>
            <a:spLocks noChangeAspect="1" noChangeArrowheads="1"/>
          </p:cNvSpPr>
          <p:nvPr/>
        </p:nvSpPr>
        <p:spPr bwMode="auto">
          <a:xfrm>
            <a:off x="5621339" y="2962276"/>
            <a:ext cx="149225"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71" name="Oval 22"/>
          <p:cNvSpPr>
            <a:spLocks noChangeAspect="1" noChangeArrowheads="1"/>
          </p:cNvSpPr>
          <p:nvPr/>
        </p:nvSpPr>
        <p:spPr bwMode="auto">
          <a:xfrm>
            <a:off x="5786439"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72" name="Oval 23"/>
          <p:cNvSpPr>
            <a:spLocks noChangeAspect="1" noChangeArrowheads="1"/>
          </p:cNvSpPr>
          <p:nvPr/>
        </p:nvSpPr>
        <p:spPr bwMode="auto">
          <a:xfrm>
            <a:off x="6070600" y="2895601"/>
            <a:ext cx="147638"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27673" name="AutoShape 24"/>
          <p:cNvCxnSpPr>
            <a:cxnSpLocks noChangeAspect="1" noChangeShapeType="1"/>
            <a:stCxn id="27668" idx="6"/>
            <a:endCxn id="27669" idx="2"/>
          </p:cNvCxnSpPr>
          <p:nvPr/>
        </p:nvCxnSpPr>
        <p:spPr bwMode="auto">
          <a:xfrm flipV="1">
            <a:off x="5343525" y="2855913"/>
            <a:ext cx="141288" cy="698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4" name="AutoShape 25"/>
          <p:cNvCxnSpPr>
            <a:cxnSpLocks noChangeAspect="1" noChangeShapeType="1"/>
            <a:stCxn id="27669" idx="6"/>
            <a:endCxn id="27671" idx="2"/>
          </p:cNvCxnSpPr>
          <p:nvPr/>
        </p:nvCxnSpPr>
        <p:spPr bwMode="auto">
          <a:xfrm>
            <a:off x="5634038" y="2855913"/>
            <a:ext cx="152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5" name="AutoShape 26"/>
          <p:cNvCxnSpPr>
            <a:cxnSpLocks noChangeAspect="1" noChangeShapeType="1"/>
            <a:stCxn id="27671" idx="6"/>
            <a:endCxn id="27672" idx="2"/>
          </p:cNvCxnSpPr>
          <p:nvPr/>
        </p:nvCxnSpPr>
        <p:spPr bwMode="auto">
          <a:xfrm>
            <a:off x="5935664" y="2855914"/>
            <a:ext cx="1349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6" name="AutoShape 27"/>
          <p:cNvCxnSpPr>
            <a:cxnSpLocks noChangeAspect="1" noChangeShapeType="1"/>
            <a:stCxn id="27668" idx="6"/>
            <a:endCxn id="27670" idx="2"/>
          </p:cNvCxnSpPr>
          <p:nvPr/>
        </p:nvCxnSpPr>
        <p:spPr bwMode="auto">
          <a:xfrm>
            <a:off x="5343526" y="2925763"/>
            <a:ext cx="277813" cy="63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7" name="AutoShape 28"/>
          <p:cNvCxnSpPr>
            <a:cxnSpLocks noChangeAspect="1" noChangeShapeType="1"/>
            <a:stCxn id="27670" idx="6"/>
            <a:endCxn id="27672" idx="2"/>
          </p:cNvCxnSpPr>
          <p:nvPr/>
        </p:nvCxnSpPr>
        <p:spPr bwMode="auto">
          <a:xfrm flipV="1">
            <a:off x="5770564" y="2922589"/>
            <a:ext cx="3000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8" name="Oval 29"/>
          <p:cNvSpPr>
            <a:spLocks noChangeAspect="1" noChangeArrowheads="1"/>
          </p:cNvSpPr>
          <p:nvPr/>
        </p:nvSpPr>
        <p:spPr bwMode="auto">
          <a:xfrm>
            <a:off x="6038850" y="3098801"/>
            <a:ext cx="1036638" cy="238125"/>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79" name="Oval 30"/>
          <p:cNvSpPr>
            <a:spLocks noChangeAspect="1" noChangeArrowheads="1"/>
          </p:cNvSpPr>
          <p:nvPr/>
        </p:nvSpPr>
        <p:spPr bwMode="auto">
          <a:xfrm>
            <a:off x="6146801" y="3200401"/>
            <a:ext cx="119063" cy="428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80" name="Oval 31"/>
          <p:cNvSpPr>
            <a:spLocks noChangeAspect="1" noChangeArrowheads="1"/>
          </p:cNvSpPr>
          <p:nvPr/>
        </p:nvSpPr>
        <p:spPr bwMode="auto">
          <a:xfrm>
            <a:off x="63785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81" name="Oval 32"/>
          <p:cNvSpPr>
            <a:spLocks noChangeAspect="1" noChangeArrowheads="1"/>
          </p:cNvSpPr>
          <p:nvPr/>
        </p:nvSpPr>
        <p:spPr bwMode="auto">
          <a:xfrm>
            <a:off x="6488114" y="3249613"/>
            <a:ext cx="117475" cy="42862"/>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82" name="Oval 33"/>
          <p:cNvSpPr>
            <a:spLocks noChangeAspect="1" noChangeArrowheads="1"/>
          </p:cNvSpPr>
          <p:nvPr/>
        </p:nvSpPr>
        <p:spPr bwMode="auto">
          <a:xfrm>
            <a:off x="66198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83" name="Oval 34"/>
          <p:cNvSpPr>
            <a:spLocks noChangeAspect="1" noChangeArrowheads="1"/>
          </p:cNvSpPr>
          <p:nvPr/>
        </p:nvSpPr>
        <p:spPr bwMode="auto">
          <a:xfrm>
            <a:off x="6846888" y="3195638"/>
            <a:ext cx="119062"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27684" name="AutoShape 35"/>
          <p:cNvCxnSpPr>
            <a:cxnSpLocks noChangeAspect="1" noChangeShapeType="1"/>
            <a:stCxn id="27679" idx="6"/>
            <a:endCxn id="27680" idx="2"/>
          </p:cNvCxnSpPr>
          <p:nvPr/>
        </p:nvCxnSpPr>
        <p:spPr bwMode="auto">
          <a:xfrm flipV="1">
            <a:off x="6265863" y="3165476"/>
            <a:ext cx="112712" cy="55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5" name="AutoShape 36"/>
          <p:cNvCxnSpPr>
            <a:cxnSpLocks noChangeAspect="1" noChangeShapeType="1"/>
            <a:stCxn id="27680" idx="6"/>
            <a:endCxn id="27682" idx="2"/>
          </p:cNvCxnSpPr>
          <p:nvPr/>
        </p:nvCxnSpPr>
        <p:spPr bwMode="auto">
          <a:xfrm>
            <a:off x="6497639" y="3165475"/>
            <a:ext cx="1222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6" name="AutoShape 37"/>
          <p:cNvCxnSpPr>
            <a:cxnSpLocks noChangeAspect="1" noChangeShapeType="1"/>
            <a:stCxn id="27682" idx="6"/>
            <a:endCxn id="27683" idx="2"/>
          </p:cNvCxnSpPr>
          <p:nvPr/>
        </p:nvCxnSpPr>
        <p:spPr bwMode="auto">
          <a:xfrm>
            <a:off x="6738938" y="3165475"/>
            <a:ext cx="107950" cy="523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7" name="AutoShape 38"/>
          <p:cNvCxnSpPr>
            <a:cxnSpLocks noChangeAspect="1" noChangeShapeType="1"/>
            <a:stCxn id="27679" idx="6"/>
            <a:endCxn id="27681" idx="2"/>
          </p:cNvCxnSpPr>
          <p:nvPr/>
        </p:nvCxnSpPr>
        <p:spPr bwMode="auto">
          <a:xfrm>
            <a:off x="6265863" y="3221038"/>
            <a:ext cx="222250"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8" name="AutoShape 39"/>
          <p:cNvCxnSpPr>
            <a:cxnSpLocks noChangeAspect="1" noChangeShapeType="1"/>
            <a:stCxn id="27681" idx="6"/>
            <a:endCxn id="27683" idx="2"/>
          </p:cNvCxnSpPr>
          <p:nvPr/>
        </p:nvCxnSpPr>
        <p:spPr bwMode="auto">
          <a:xfrm flipV="1">
            <a:off x="6605588" y="3217864"/>
            <a:ext cx="241300" cy="539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89" name="Oval 40"/>
          <p:cNvSpPr>
            <a:spLocks noChangeAspect="1" noChangeArrowheads="1"/>
          </p:cNvSpPr>
          <p:nvPr/>
        </p:nvSpPr>
        <p:spPr bwMode="auto">
          <a:xfrm>
            <a:off x="7197726" y="3097214"/>
            <a:ext cx="949325" cy="217487"/>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90" name="Oval 41"/>
          <p:cNvSpPr>
            <a:spLocks noChangeAspect="1" noChangeArrowheads="1"/>
          </p:cNvSpPr>
          <p:nvPr/>
        </p:nvSpPr>
        <p:spPr bwMode="auto">
          <a:xfrm>
            <a:off x="7297738" y="3189289"/>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91" name="Oval 42"/>
          <p:cNvSpPr>
            <a:spLocks noChangeAspect="1" noChangeArrowheads="1"/>
          </p:cNvSpPr>
          <p:nvPr/>
        </p:nvSpPr>
        <p:spPr bwMode="auto">
          <a:xfrm>
            <a:off x="7508875" y="3138489"/>
            <a:ext cx="109538"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92" name="Oval 43"/>
          <p:cNvSpPr>
            <a:spLocks noChangeAspect="1" noChangeArrowheads="1"/>
          </p:cNvSpPr>
          <p:nvPr/>
        </p:nvSpPr>
        <p:spPr bwMode="auto">
          <a:xfrm>
            <a:off x="7608889" y="3235326"/>
            <a:ext cx="109537"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93" name="Oval 44"/>
          <p:cNvSpPr>
            <a:spLocks noChangeAspect="1" noChangeArrowheads="1"/>
          </p:cNvSpPr>
          <p:nvPr/>
        </p:nvSpPr>
        <p:spPr bwMode="auto">
          <a:xfrm>
            <a:off x="7729539" y="3138489"/>
            <a:ext cx="109537"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694" name="Oval 45"/>
          <p:cNvSpPr>
            <a:spLocks noChangeAspect="1" noChangeArrowheads="1"/>
          </p:cNvSpPr>
          <p:nvPr/>
        </p:nvSpPr>
        <p:spPr bwMode="auto">
          <a:xfrm>
            <a:off x="7937500" y="3186114"/>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27695" name="AutoShape 46"/>
          <p:cNvCxnSpPr>
            <a:cxnSpLocks noChangeAspect="1" noChangeShapeType="1"/>
            <a:stCxn id="27690" idx="6"/>
            <a:endCxn id="27691" idx="2"/>
          </p:cNvCxnSpPr>
          <p:nvPr/>
        </p:nvCxnSpPr>
        <p:spPr bwMode="auto">
          <a:xfrm flipV="1">
            <a:off x="7405689" y="3159125"/>
            <a:ext cx="103187"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96" name="AutoShape 47"/>
          <p:cNvCxnSpPr>
            <a:cxnSpLocks noChangeAspect="1" noChangeShapeType="1"/>
            <a:stCxn id="27691" idx="6"/>
            <a:endCxn id="27693" idx="2"/>
          </p:cNvCxnSpPr>
          <p:nvPr/>
        </p:nvCxnSpPr>
        <p:spPr bwMode="auto">
          <a:xfrm>
            <a:off x="7618414" y="3159125"/>
            <a:ext cx="1111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97" name="AutoShape 48"/>
          <p:cNvCxnSpPr>
            <a:cxnSpLocks noChangeAspect="1" noChangeShapeType="1"/>
            <a:stCxn id="27693" idx="6"/>
            <a:endCxn id="27694" idx="2"/>
          </p:cNvCxnSpPr>
          <p:nvPr/>
        </p:nvCxnSpPr>
        <p:spPr bwMode="auto">
          <a:xfrm>
            <a:off x="7839076" y="3159126"/>
            <a:ext cx="98425" cy="47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98" name="AutoShape 49"/>
          <p:cNvCxnSpPr>
            <a:cxnSpLocks noChangeAspect="1" noChangeShapeType="1"/>
            <a:stCxn id="27690" idx="6"/>
            <a:endCxn id="27692" idx="2"/>
          </p:cNvCxnSpPr>
          <p:nvPr/>
        </p:nvCxnSpPr>
        <p:spPr bwMode="auto">
          <a:xfrm>
            <a:off x="7405688" y="3209925"/>
            <a:ext cx="203200" cy="460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99" name="AutoShape 50"/>
          <p:cNvCxnSpPr>
            <a:cxnSpLocks noChangeAspect="1" noChangeShapeType="1"/>
            <a:stCxn id="27692" idx="6"/>
            <a:endCxn id="27694" idx="2"/>
          </p:cNvCxnSpPr>
          <p:nvPr/>
        </p:nvCxnSpPr>
        <p:spPr bwMode="auto">
          <a:xfrm flipV="1">
            <a:off x="7718426" y="3206751"/>
            <a:ext cx="219075" cy="49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00" name="Freeform 51"/>
          <p:cNvSpPr>
            <a:spLocks/>
          </p:cNvSpPr>
          <p:nvPr/>
        </p:nvSpPr>
        <p:spPr bwMode="auto">
          <a:xfrm>
            <a:off x="5688013" y="2981325"/>
            <a:ext cx="374650" cy="203200"/>
          </a:xfrm>
          <a:custGeom>
            <a:avLst/>
            <a:gdLst>
              <a:gd name="T0" fmla="*/ 0 w 263"/>
              <a:gd name="T1" fmla="*/ 0 h 144"/>
              <a:gd name="T2" fmla="*/ 152194796 w 263"/>
              <a:gd name="T3" fmla="*/ 187175422 h 144"/>
              <a:gd name="T4" fmla="*/ 355122615 w 263"/>
              <a:gd name="T5" fmla="*/ 187175422 h 144"/>
              <a:gd name="T6" fmla="*/ 533698184 w 263"/>
              <a:gd name="T7" fmla="*/ 286737778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3" h="144">
                <a:moveTo>
                  <a:pt x="0" y="0"/>
                </a:moveTo>
                <a:cubicBezTo>
                  <a:pt x="23" y="39"/>
                  <a:pt x="46" y="78"/>
                  <a:pt x="75" y="94"/>
                </a:cubicBezTo>
                <a:cubicBezTo>
                  <a:pt x="104" y="110"/>
                  <a:pt x="144" y="86"/>
                  <a:pt x="175" y="94"/>
                </a:cubicBezTo>
                <a:cubicBezTo>
                  <a:pt x="206" y="102"/>
                  <a:pt x="234" y="123"/>
                  <a:pt x="263" y="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01" name="Freeform 52"/>
          <p:cNvSpPr>
            <a:spLocks/>
          </p:cNvSpPr>
          <p:nvPr/>
        </p:nvSpPr>
        <p:spPr bwMode="auto">
          <a:xfrm>
            <a:off x="6145213" y="2919413"/>
            <a:ext cx="1128712" cy="220662"/>
          </a:xfrm>
          <a:custGeom>
            <a:avLst/>
            <a:gdLst>
              <a:gd name="T0" fmla="*/ 0 w 545"/>
              <a:gd name="T1" fmla="*/ 0 h 137"/>
              <a:gd name="T2" fmla="*/ 699134568 w 545"/>
              <a:gd name="T3" fmla="*/ 176410410 h 137"/>
              <a:gd name="T4" fmla="*/ 1827185909 w 545"/>
              <a:gd name="T5" fmla="*/ 80422440 h 137"/>
              <a:gd name="T6" fmla="*/ 2147483646 w 545"/>
              <a:gd name="T7" fmla="*/ 355414002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137">
                <a:moveTo>
                  <a:pt x="0" y="0"/>
                </a:moveTo>
                <a:cubicBezTo>
                  <a:pt x="46" y="31"/>
                  <a:pt x="92" y="63"/>
                  <a:pt x="163" y="68"/>
                </a:cubicBezTo>
                <a:cubicBezTo>
                  <a:pt x="234" y="73"/>
                  <a:pt x="362" y="20"/>
                  <a:pt x="426" y="31"/>
                </a:cubicBezTo>
                <a:cubicBezTo>
                  <a:pt x="490" y="42"/>
                  <a:pt x="517" y="89"/>
                  <a:pt x="545" y="13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02" name="Freeform 53"/>
          <p:cNvSpPr>
            <a:spLocks/>
          </p:cNvSpPr>
          <p:nvPr/>
        </p:nvSpPr>
        <p:spPr bwMode="auto">
          <a:xfrm>
            <a:off x="4673600" y="2449513"/>
            <a:ext cx="439738" cy="1162050"/>
          </a:xfrm>
          <a:custGeom>
            <a:avLst/>
            <a:gdLst>
              <a:gd name="T0" fmla="*/ 23061626 w 259"/>
              <a:gd name="T1" fmla="*/ 0 h 683"/>
              <a:gd name="T2" fmla="*/ 95126026 w 259"/>
              <a:gd name="T3" fmla="*/ 778682389 h 683"/>
              <a:gd name="T4" fmla="*/ 602468225 w 259"/>
              <a:gd name="T5" fmla="*/ 1340260491 h 683"/>
              <a:gd name="T6" fmla="*/ 746600419 w 259"/>
              <a:gd name="T7" fmla="*/ 1977101321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683">
                <a:moveTo>
                  <a:pt x="8" y="0"/>
                </a:moveTo>
                <a:cubicBezTo>
                  <a:pt x="12" y="45"/>
                  <a:pt x="0" y="192"/>
                  <a:pt x="33" y="269"/>
                </a:cubicBezTo>
                <a:cubicBezTo>
                  <a:pt x="66" y="346"/>
                  <a:pt x="171" y="394"/>
                  <a:pt x="209" y="463"/>
                </a:cubicBezTo>
                <a:cubicBezTo>
                  <a:pt x="247" y="532"/>
                  <a:pt x="249" y="637"/>
                  <a:pt x="259" y="68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03" name="Freeform 54"/>
          <p:cNvSpPr>
            <a:spLocks/>
          </p:cNvSpPr>
          <p:nvPr/>
        </p:nvSpPr>
        <p:spPr bwMode="auto">
          <a:xfrm>
            <a:off x="4741863" y="2439988"/>
            <a:ext cx="679450" cy="1308100"/>
          </a:xfrm>
          <a:custGeom>
            <a:avLst/>
            <a:gdLst>
              <a:gd name="T0" fmla="*/ 0 w 400"/>
              <a:gd name="T1" fmla="*/ 0 h 770"/>
              <a:gd name="T2" fmla="*/ 144265920 w 400"/>
              <a:gd name="T3" fmla="*/ 759025874 h 770"/>
              <a:gd name="T4" fmla="*/ 793465107 w 400"/>
              <a:gd name="T5" fmla="*/ 1246763701 h 770"/>
              <a:gd name="T6" fmla="*/ 1047373874 w 400"/>
              <a:gd name="T7" fmla="*/ 1645035981 h 770"/>
              <a:gd name="T8" fmla="*/ 1154130756 w 400"/>
              <a:gd name="T9" fmla="*/ 2147483646 h 7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770">
                <a:moveTo>
                  <a:pt x="0" y="0"/>
                </a:moveTo>
                <a:cubicBezTo>
                  <a:pt x="2" y="95"/>
                  <a:pt x="4" y="191"/>
                  <a:pt x="50" y="263"/>
                </a:cubicBezTo>
                <a:cubicBezTo>
                  <a:pt x="96" y="335"/>
                  <a:pt x="223" y="381"/>
                  <a:pt x="275" y="432"/>
                </a:cubicBezTo>
                <a:cubicBezTo>
                  <a:pt x="327" y="483"/>
                  <a:pt x="342" y="514"/>
                  <a:pt x="363" y="570"/>
                </a:cubicBezTo>
                <a:cubicBezTo>
                  <a:pt x="384" y="626"/>
                  <a:pt x="392" y="698"/>
                  <a:pt x="400" y="77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04" name="Freeform 55"/>
          <p:cNvSpPr>
            <a:spLocks/>
          </p:cNvSpPr>
          <p:nvPr/>
        </p:nvSpPr>
        <p:spPr bwMode="auto">
          <a:xfrm>
            <a:off x="4803775" y="2439988"/>
            <a:ext cx="395288" cy="361950"/>
          </a:xfrm>
          <a:custGeom>
            <a:avLst/>
            <a:gdLst>
              <a:gd name="T0" fmla="*/ 0 w 232"/>
              <a:gd name="T1" fmla="*/ 0 h 213"/>
              <a:gd name="T2" fmla="*/ 127732546 w 232"/>
              <a:gd name="T3" fmla="*/ 360950814 h 213"/>
              <a:gd name="T4" fmla="*/ 435454032 w 232"/>
              <a:gd name="T5" fmla="*/ 470679440 h 213"/>
              <a:gd name="T6" fmla="*/ 673502599 w 232"/>
              <a:gd name="T7" fmla="*/ 615060106 h 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13">
                <a:moveTo>
                  <a:pt x="0" y="0"/>
                </a:moveTo>
                <a:cubicBezTo>
                  <a:pt x="9" y="49"/>
                  <a:pt x="19" y="98"/>
                  <a:pt x="44" y="125"/>
                </a:cubicBezTo>
                <a:cubicBezTo>
                  <a:pt x="69" y="152"/>
                  <a:pt x="119" y="148"/>
                  <a:pt x="150" y="163"/>
                </a:cubicBezTo>
                <a:cubicBezTo>
                  <a:pt x="181" y="178"/>
                  <a:pt x="206" y="195"/>
                  <a:pt x="232" y="21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05" name="Freeform 56"/>
          <p:cNvSpPr>
            <a:spLocks/>
          </p:cNvSpPr>
          <p:nvPr/>
        </p:nvSpPr>
        <p:spPr bwMode="auto">
          <a:xfrm>
            <a:off x="6454775" y="3344864"/>
            <a:ext cx="63500" cy="179387"/>
          </a:xfrm>
          <a:custGeom>
            <a:avLst/>
            <a:gdLst>
              <a:gd name="T0" fmla="*/ 108979730 w 37"/>
              <a:gd name="T1" fmla="*/ 0 h 106"/>
              <a:gd name="T2" fmla="*/ 73634257 w 37"/>
              <a:gd name="T3" fmla="*/ 160382132 h 106"/>
              <a:gd name="T4" fmla="*/ 0 w 37"/>
              <a:gd name="T5" fmla="*/ 303582036 h 106"/>
              <a:gd name="T6" fmla="*/ 0 60000 65536"/>
              <a:gd name="T7" fmla="*/ 0 60000 65536"/>
              <a:gd name="T8" fmla="*/ 0 60000 65536"/>
            </a:gdLst>
            <a:ahLst/>
            <a:cxnLst>
              <a:cxn ang="T6">
                <a:pos x="T0" y="T1"/>
              </a:cxn>
              <a:cxn ang="T7">
                <a:pos x="T2" y="T3"/>
              </a:cxn>
              <a:cxn ang="T8">
                <a:pos x="T4" y="T5"/>
              </a:cxn>
            </a:cxnLst>
            <a:rect l="0" t="0" r="r" b="b"/>
            <a:pathLst>
              <a:path w="37" h="106">
                <a:moveTo>
                  <a:pt x="37" y="0"/>
                </a:moveTo>
                <a:cubicBezTo>
                  <a:pt x="34" y="19"/>
                  <a:pt x="31" y="38"/>
                  <a:pt x="25" y="56"/>
                </a:cubicBezTo>
                <a:cubicBezTo>
                  <a:pt x="19" y="74"/>
                  <a:pt x="9" y="90"/>
                  <a:pt x="0" y="10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06" name="Freeform 57"/>
          <p:cNvSpPr>
            <a:spLocks/>
          </p:cNvSpPr>
          <p:nvPr/>
        </p:nvSpPr>
        <p:spPr bwMode="auto">
          <a:xfrm>
            <a:off x="7678739" y="3322638"/>
            <a:ext cx="104775" cy="298450"/>
          </a:xfrm>
          <a:custGeom>
            <a:avLst/>
            <a:gdLst>
              <a:gd name="T0" fmla="*/ 0 w 62"/>
              <a:gd name="T1" fmla="*/ 0 h 176"/>
              <a:gd name="T2" fmla="*/ 142791426 w 62"/>
              <a:gd name="T3" fmla="*/ 163905009 h 176"/>
              <a:gd name="T4" fmla="*/ 177061300 w 62"/>
              <a:gd name="T5" fmla="*/ 506093196 h 176"/>
              <a:gd name="T6" fmla="*/ 0 60000 65536"/>
              <a:gd name="T7" fmla="*/ 0 60000 65536"/>
              <a:gd name="T8" fmla="*/ 0 60000 65536"/>
            </a:gdLst>
            <a:ahLst/>
            <a:cxnLst>
              <a:cxn ang="T6">
                <a:pos x="T0" y="T1"/>
              </a:cxn>
              <a:cxn ang="T7">
                <a:pos x="T2" y="T3"/>
              </a:cxn>
              <a:cxn ang="T8">
                <a:pos x="T4" y="T5"/>
              </a:cxn>
            </a:cxnLst>
            <a:rect l="0" t="0" r="r" b="b"/>
            <a:pathLst>
              <a:path w="62" h="176">
                <a:moveTo>
                  <a:pt x="0" y="0"/>
                </a:moveTo>
                <a:cubicBezTo>
                  <a:pt x="20" y="14"/>
                  <a:pt x="40" y="28"/>
                  <a:pt x="50" y="57"/>
                </a:cubicBezTo>
                <a:cubicBezTo>
                  <a:pt x="60" y="86"/>
                  <a:pt x="61" y="131"/>
                  <a:pt x="62" y="17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cxnSp>
        <p:nvCxnSpPr>
          <p:cNvPr id="27707" name="AutoShape 58"/>
          <p:cNvCxnSpPr>
            <a:cxnSpLocks noChangeShapeType="1"/>
          </p:cNvCxnSpPr>
          <p:nvPr/>
        </p:nvCxnSpPr>
        <p:spPr bwMode="auto">
          <a:xfrm>
            <a:off x="6742114" y="4195764"/>
            <a:ext cx="873125" cy="1873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08" name="Freeform 59"/>
          <p:cNvSpPr>
            <a:spLocks/>
          </p:cNvSpPr>
          <p:nvPr/>
        </p:nvSpPr>
        <p:spPr bwMode="auto">
          <a:xfrm>
            <a:off x="6794501" y="4511676"/>
            <a:ext cx="1000125" cy="150813"/>
          </a:xfrm>
          <a:custGeom>
            <a:avLst/>
            <a:gdLst>
              <a:gd name="T0" fmla="*/ 0 w 588"/>
              <a:gd name="T1" fmla="*/ 0 h 125"/>
              <a:gd name="T2" fmla="*/ 0 w 588"/>
              <a:gd name="T3" fmla="*/ 181956488 h 125"/>
              <a:gd name="T4" fmla="*/ 1701105469 w 588"/>
              <a:gd name="T5" fmla="*/ 181956488 h 125"/>
              <a:gd name="T6" fmla="*/ 1701105469 w 588"/>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8" h="125">
                <a:moveTo>
                  <a:pt x="0" y="0"/>
                </a:moveTo>
                <a:lnTo>
                  <a:pt x="0" y="125"/>
                </a:lnTo>
                <a:lnTo>
                  <a:pt x="588" y="125"/>
                </a:lnTo>
                <a:lnTo>
                  <a:pt x="588"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09" name="Line 60"/>
          <p:cNvSpPr>
            <a:spLocks noChangeShapeType="1"/>
          </p:cNvSpPr>
          <p:nvPr/>
        </p:nvSpPr>
        <p:spPr bwMode="auto">
          <a:xfrm>
            <a:off x="5430838" y="38989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0" name="Line 61"/>
          <p:cNvSpPr>
            <a:spLocks noChangeShapeType="1"/>
          </p:cNvSpPr>
          <p:nvPr/>
        </p:nvSpPr>
        <p:spPr bwMode="auto">
          <a:xfrm>
            <a:off x="5878513" y="3738564"/>
            <a:ext cx="0" cy="447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1" name="Line 62"/>
          <p:cNvSpPr>
            <a:spLocks noChangeShapeType="1"/>
          </p:cNvSpPr>
          <p:nvPr/>
        </p:nvSpPr>
        <p:spPr bwMode="auto">
          <a:xfrm>
            <a:off x="5975351" y="3727451"/>
            <a:ext cx="74613" cy="53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2" name="Line 63"/>
          <p:cNvSpPr>
            <a:spLocks noChangeShapeType="1"/>
          </p:cNvSpPr>
          <p:nvPr/>
        </p:nvSpPr>
        <p:spPr bwMode="auto">
          <a:xfrm flipV="1">
            <a:off x="6253163" y="3738564"/>
            <a:ext cx="127000" cy="52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3" name="Line 64"/>
          <p:cNvSpPr>
            <a:spLocks noChangeShapeType="1"/>
          </p:cNvSpPr>
          <p:nvPr/>
        </p:nvSpPr>
        <p:spPr bwMode="auto">
          <a:xfrm>
            <a:off x="6484938" y="374808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4" name="Line 65"/>
          <p:cNvSpPr>
            <a:spLocks noChangeShapeType="1"/>
          </p:cNvSpPr>
          <p:nvPr/>
        </p:nvSpPr>
        <p:spPr bwMode="auto">
          <a:xfrm flipV="1">
            <a:off x="7018338"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5" name="Line 66"/>
          <p:cNvSpPr>
            <a:spLocks noChangeShapeType="1"/>
          </p:cNvSpPr>
          <p:nvPr/>
        </p:nvSpPr>
        <p:spPr bwMode="auto">
          <a:xfrm>
            <a:off x="7783513"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6" name="Line 67"/>
          <p:cNvSpPr>
            <a:spLocks noChangeShapeType="1"/>
          </p:cNvSpPr>
          <p:nvPr/>
        </p:nvSpPr>
        <p:spPr bwMode="auto">
          <a:xfrm>
            <a:off x="5124450" y="3738564"/>
            <a:ext cx="0" cy="1169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7" name="Freeform 68"/>
          <p:cNvSpPr>
            <a:spLocks/>
          </p:cNvSpPr>
          <p:nvPr/>
        </p:nvSpPr>
        <p:spPr bwMode="auto">
          <a:xfrm>
            <a:off x="62785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18" name="Oval 69"/>
          <p:cNvSpPr>
            <a:spLocks noChangeArrowheads="1"/>
          </p:cNvSpPr>
          <p:nvPr/>
        </p:nvSpPr>
        <p:spPr bwMode="auto">
          <a:xfrm>
            <a:off x="45910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27719" name="Oval 70"/>
          <p:cNvSpPr>
            <a:spLocks noChangeArrowheads="1"/>
          </p:cNvSpPr>
          <p:nvPr/>
        </p:nvSpPr>
        <p:spPr bwMode="auto">
          <a:xfrm>
            <a:off x="58102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27720" name="Oval 71"/>
          <p:cNvSpPr>
            <a:spLocks noChangeArrowheads="1"/>
          </p:cNvSpPr>
          <p:nvPr/>
        </p:nvSpPr>
        <p:spPr bwMode="auto">
          <a:xfrm>
            <a:off x="7034213" y="2255838"/>
            <a:ext cx="322262"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1" name="Oval 72"/>
          <p:cNvSpPr>
            <a:spLocks noChangeArrowheads="1"/>
          </p:cNvSpPr>
          <p:nvPr/>
        </p:nvSpPr>
        <p:spPr bwMode="auto">
          <a:xfrm>
            <a:off x="5027614" y="3619501"/>
            <a:ext cx="212725"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2" name="Oval 73"/>
          <p:cNvSpPr>
            <a:spLocks noChangeArrowheads="1"/>
          </p:cNvSpPr>
          <p:nvPr/>
        </p:nvSpPr>
        <p:spPr bwMode="auto">
          <a:xfrm>
            <a:off x="5781676" y="3619501"/>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3" name="Oval 74"/>
          <p:cNvSpPr>
            <a:spLocks noChangeArrowheads="1"/>
          </p:cNvSpPr>
          <p:nvPr/>
        </p:nvSpPr>
        <p:spPr bwMode="auto">
          <a:xfrm>
            <a:off x="6915151" y="3621088"/>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4" name="Oval 75"/>
          <p:cNvSpPr>
            <a:spLocks noChangeArrowheads="1"/>
          </p:cNvSpPr>
          <p:nvPr/>
        </p:nvSpPr>
        <p:spPr bwMode="auto">
          <a:xfrm>
            <a:off x="6367463" y="3640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5" name="Oval 76"/>
          <p:cNvSpPr>
            <a:spLocks noChangeArrowheads="1"/>
          </p:cNvSpPr>
          <p:nvPr/>
        </p:nvSpPr>
        <p:spPr bwMode="auto">
          <a:xfrm>
            <a:off x="6038851" y="3757613"/>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6" name="Oval 77"/>
          <p:cNvSpPr>
            <a:spLocks noChangeArrowheads="1"/>
          </p:cNvSpPr>
          <p:nvPr/>
        </p:nvSpPr>
        <p:spPr bwMode="auto">
          <a:xfrm>
            <a:off x="5326063" y="3767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7" name="Oval 78"/>
          <p:cNvSpPr>
            <a:spLocks noChangeArrowheads="1"/>
          </p:cNvSpPr>
          <p:nvPr/>
        </p:nvSpPr>
        <p:spPr bwMode="auto">
          <a:xfrm>
            <a:off x="7667626" y="3629026"/>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28" name="Line 79"/>
          <p:cNvSpPr>
            <a:spLocks noChangeShapeType="1"/>
          </p:cNvSpPr>
          <p:nvPr/>
        </p:nvSpPr>
        <p:spPr bwMode="auto">
          <a:xfrm>
            <a:off x="5276851" y="2944813"/>
            <a:ext cx="150813" cy="817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27729" name="AutoShape 80"/>
          <p:cNvCxnSpPr>
            <a:cxnSpLocks noChangeShapeType="1"/>
            <a:stCxn id="27725" idx="4"/>
            <a:endCxn id="27765" idx="1"/>
          </p:cNvCxnSpPr>
          <p:nvPr/>
        </p:nvCxnSpPr>
        <p:spPr bwMode="auto">
          <a:xfrm rot="16200000" flipH="1">
            <a:off x="5972176" y="4051301"/>
            <a:ext cx="531813" cy="18256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730" name="AutoShape 81"/>
          <p:cNvCxnSpPr>
            <a:cxnSpLocks noChangeShapeType="1"/>
            <a:stCxn id="27683" idx="4"/>
            <a:endCxn id="27723" idx="0"/>
          </p:cNvCxnSpPr>
          <p:nvPr/>
        </p:nvCxnSpPr>
        <p:spPr bwMode="auto">
          <a:xfrm rot="16200000" flipH="1">
            <a:off x="6774657" y="3372645"/>
            <a:ext cx="381000" cy="115887"/>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31" name="Rectangle 82"/>
          <p:cNvSpPr>
            <a:spLocks noChangeArrowheads="1"/>
          </p:cNvSpPr>
          <p:nvPr/>
        </p:nvSpPr>
        <p:spPr bwMode="auto">
          <a:xfrm>
            <a:off x="4376738" y="1993900"/>
            <a:ext cx="844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Channel</a:t>
            </a:r>
          </a:p>
        </p:txBody>
      </p:sp>
      <p:sp>
        <p:nvSpPr>
          <p:cNvPr id="27732" name="Rectangle 83"/>
          <p:cNvSpPr>
            <a:spLocks noChangeArrowheads="1"/>
          </p:cNvSpPr>
          <p:nvPr/>
        </p:nvSpPr>
        <p:spPr bwMode="auto">
          <a:xfrm>
            <a:off x="5710238" y="199390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B2B</a:t>
            </a:r>
          </a:p>
        </p:txBody>
      </p:sp>
      <p:grpSp>
        <p:nvGrpSpPr>
          <p:cNvPr id="27733" name="Group 84"/>
          <p:cNvGrpSpPr>
            <a:grpSpLocks/>
          </p:cNvGrpSpPr>
          <p:nvPr/>
        </p:nvGrpSpPr>
        <p:grpSpPr bwMode="auto">
          <a:xfrm>
            <a:off x="5224463" y="4176714"/>
            <a:ext cx="798512" cy="339725"/>
            <a:chOff x="1440" y="3625"/>
            <a:chExt cx="470" cy="238"/>
          </a:xfrm>
        </p:grpSpPr>
        <p:sp>
          <p:nvSpPr>
            <p:cNvPr id="27766" name="Rectangle 85"/>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67" name="Rectangle 86"/>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68" name="Rectangle 87"/>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27734" name="Group 88"/>
          <p:cNvGrpSpPr>
            <a:grpSpLocks/>
          </p:cNvGrpSpPr>
          <p:nvPr/>
        </p:nvGrpSpPr>
        <p:grpSpPr bwMode="auto">
          <a:xfrm>
            <a:off x="6329363" y="4176714"/>
            <a:ext cx="798512" cy="339725"/>
            <a:chOff x="1440" y="3625"/>
            <a:chExt cx="470" cy="238"/>
          </a:xfrm>
        </p:grpSpPr>
        <p:sp>
          <p:nvSpPr>
            <p:cNvPr id="27763" name="Rectangle 89"/>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64" name="Rectangle 90"/>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65" name="Rectangle 91"/>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27735" name="Group 92"/>
          <p:cNvGrpSpPr>
            <a:grpSpLocks/>
          </p:cNvGrpSpPr>
          <p:nvPr/>
        </p:nvGrpSpPr>
        <p:grpSpPr bwMode="auto">
          <a:xfrm>
            <a:off x="7216776" y="4175126"/>
            <a:ext cx="798513" cy="339725"/>
            <a:chOff x="1440" y="3625"/>
            <a:chExt cx="470" cy="238"/>
          </a:xfrm>
        </p:grpSpPr>
        <p:sp>
          <p:nvSpPr>
            <p:cNvPr id="27760" name="Rectangle 93"/>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61" name="Rectangle 94"/>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62" name="Rectangle 95"/>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sp>
        <p:nvSpPr>
          <p:cNvPr id="27736" name="Rectangle 96"/>
          <p:cNvSpPr>
            <a:spLocks noChangeArrowheads="1"/>
          </p:cNvSpPr>
          <p:nvPr/>
        </p:nvSpPr>
        <p:spPr bwMode="auto">
          <a:xfrm>
            <a:off x="4708525" y="49561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37" name="Rectangle 97"/>
          <p:cNvSpPr>
            <a:spLocks noChangeArrowheads="1"/>
          </p:cNvSpPr>
          <p:nvPr/>
        </p:nvSpPr>
        <p:spPr bwMode="auto">
          <a:xfrm>
            <a:off x="4838701" y="484822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38" name="Text Box 98"/>
          <p:cNvSpPr txBox="1">
            <a:spLocks noChangeArrowheads="1"/>
          </p:cNvSpPr>
          <p:nvPr/>
        </p:nvSpPr>
        <p:spPr bwMode="auto">
          <a:xfrm>
            <a:off x="4832112" y="48543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Packaged</a:t>
            </a:r>
          </a:p>
          <a:p>
            <a:pPr algn="ctr" eaLnBrk="1" hangingPunct="1">
              <a:lnSpc>
                <a:spcPct val="90000"/>
              </a:lnSpc>
            </a:pPr>
            <a:r>
              <a:rPr lang="en-US" altLang="en-US" sz="700" b="1">
                <a:solidFill>
                  <a:schemeClr val="tx1"/>
                </a:solidFill>
              </a:rPr>
              <a:t>Application</a:t>
            </a:r>
          </a:p>
        </p:txBody>
      </p:sp>
      <p:sp>
        <p:nvSpPr>
          <p:cNvPr id="27739" name="Rectangle 99"/>
          <p:cNvSpPr>
            <a:spLocks noChangeArrowheads="1"/>
          </p:cNvSpPr>
          <p:nvPr/>
        </p:nvSpPr>
        <p:spPr bwMode="auto">
          <a:xfrm>
            <a:off x="5826126" y="494347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40" name="Rectangle 100"/>
          <p:cNvSpPr>
            <a:spLocks noChangeArrowheads="1"/>
          </p:cNvSpPr>
          <p:nvPr/>
        </p:nvSpPr>
        <p:spPr bwMode="auto">
          <a:xfrm>
            <a:off x="5954713" y="4837113"/>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41" name="Text Box 101"/>
          <p:cNvSpPr txBox="1">
            <a:spLocks noChangeArrowheads="1"/>
          </p:cNvSpPr>
          <p:nvPr/>
        </p:nvSpPr>
        <p:spPr bwMode="auto">
          <a:xfrm>
            <a:off x="5947331" y="48416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Custom</a:t>
            </a:r>
          </a:p>
          <a:p>
            <a:pPr algn="ctr" eaLnBrk="1" hangingPunct="1">
              <a:lnSpc>
                <a:spcPct val="90000"/>
              </a:lnSpc>
            </a:pPr>
            <a:r>
              <a:rPr lang="en-US" altLang="en-US" sz="700" b="1">
                <a:solidFill>
                  <a:schemeClr val="tx1"/>
                </a:solidFill>
              </a:rPr>
              <a:t>Application</a:t>
            </a:r>
          </a:p>
        </p:txBody>
      </p:sp>
      <p:sp>
        <p:nvSpPr>
          <p:cNvPr id="27742" name="Rectangle 102"/>
          <p:cNvSpPr>
            <a:spLocks noChangeArrowheads="1"/>
          </p:cNvSpPr>
          <p:nvPr/>
        </p:nvSpPr>
        <p:spPr bwMode="auto">
          <a:xfrm>
            <a:off x="6881813" y="4922838"/>
            <a:ext cx="658812"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43" name="Rectangle 103"/>
          <p:cNvSpPr>
            <a:spLocks noChangeArrowheads="1"/>
          </p:cNvSpPr>
          <p:nvPr/>
        </p:nvSpPr>
        <p:spPr bwMode="auto">
          <a:xfrm>
            <a:off x="7010400" y="48164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44" name="Text Box 104"/>
          <p:cNvSpPr txBox="1">
            <a:spLocks noChangeArrowheads="1"/>
          </p:cNvSpPr>
          <p:nvPr/>
        </p:nvSpPr>
        <p:spPr bwMode="auto">
          <a:xfrm>
            <a:off x="7003019" y="482258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OO</a:t>
            </a:r>
          </a:p>
          <a:p>
            <a:pPr algn="ctr" eaLnBrk="1" hangingPunct="1">
              <a:lnSpc>
                <a:spcPct val="90000"/>
              </a:lnSpc>
            </a:pPr>
            <a:r>
              <a:rPr lang="en-US" altLang="en-US" sz="700" b="1">
                <a:solidFill>
                  <a:schemeClr val="tx1"/>
                </a:solidFill>
              </a:rPr>
              <a:t>Application</a:t>
            </a:r>
          </a:p>
        </p:txBody>
      </p:sp>
      <p:sp>
        <p:nvSpPr>
          <p:cNvPr id="27745" name="Freeform 105"/>
          <p:cNvSpPr>
            <a:spLocks/>
          </p:cNvSpPr>
          <p:nvPr/>
        </p:nvSpPr>
        <p:spPr bwMode="auto">
          <a:xfrm>
            <a:off x="53260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27746" name="AutoShape 106"/>
          <p:cNvSpPr>
            <a:spLocks noChangeArrowheads="1"/>
          </p:cNvSpPr>
          <p:nvPr/>
        </p:nvSpPr>
        <p:spPr bwMode="auto">
          <a:xfrm>
            <a:off x="7154863" y="2538414"/>
            <a:ext cx="2805112" cy="2668587"/>
          </a:xfrm>
          <a:prstGeom prst="roundRect">
            <a:avLst>
              <a:gd name="adj" fmla="val 16667"/>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anose="05000000000000000000" pitchFamily="2" charset="2"/>
              <a:buNone/>
            </a:pPr>
            <a:endParaRPr lang="en-GB" altLang="en-US" sz="1200" b="1">
              <a:solidFill>
                <a:srgbClr val="000000"/>
              </a:solidFill>
            </a:endParaRPr>
          </a:p>
        </p:txBody>
      </p:sp>
      <p:sp>
        <p:nvSpPr>
          <p:cNvPr id="27747" name="Rectangle 107"/>
          <p:cNvSpPr>
            <a:spLocks noGrp="1" noChangeArrowheads="1"/>
          </p:cNvSpPr>
          <p:nvPr>
            <p:ph type="title"/>
          </p:nvPr>
        </p:nvSpPr>
        <p:spPr/>
        <p:txBody>
          <a:bodyPr/>
          <a:lstStyle/>
          <a:p>
            <a:pPr eaLnBrk="1" hangingPunct="1"/>
            <a:r>
              <a:rPr lang="en-US" altLang="en-US" smtClean="0"/>
              <a:t>Requirements for SOA Management</a:t>
            </a:r>
          </a:p>
        </p:txBody>
      </p:sp>
      <p:sp>
        <p:nvSpPr>
          <p:cNvPr id="27748" name="Rectangle 108"/>
          <p:cNvSpPr>
            <a:spLocks noChangeArrowheads="1"/>
          </p:cNvSpPr>
          <p:nvPr/>
        </p:nvSpPr>
        <p:spPr bwMode="auto">
          <a:xfrm>
            <a:off x="2217739" y="2155309"/>
            <a:ext cx="6435725" cy="369332"/>
          </a:xfrm>
          <a:prstGeom prst="rect">
            <a:avLst/>
          </a:prstGeom>
          <a:solidFill>
            <a:schemeClr val="bg1">
              <a:alpha val="65097"/>
            </a:schemeClr>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49" name="Rectangle 109"/>
          <p:cNvSpPr>
            <a:spLocks noChangeArrowheads="1"/>
          </p:cNvSpPr>
          <p:nvPr/>
        </p:nvSpPr>
        <p:spPr bwMode="auto">
          <a:xfrm>
            <a:off x="2192338" y="4197628"/>
            <a:ext cx="6477000" cy="369332"/>
          </a:xfrm>
          <a:prstGeom prst="rect">
            <a:avLst/>
          </a:prstGeom>
          <a:solidFill>
            <a:schemeClr val="bg1">
              <a:alpha val="65097"/>
            </a:schemeClr>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50" name="Rectangle 110"/>
          <p:cNvSpPr>
            <a:spLocks noChangeArrowheads="1"/>
          </p:cNvSpPr>
          <p:nvPr/>
        </p:nvSpPr>
        <p:spPr bwMode="auto">
          <a:xfrm>
            <a:off x="2386014" y="1169988"/>
            <a:ext cx="5856287"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pPr>
            <a:r>
              <a:rPr lang="en-US" altLang="en-US" sz="1800" b="1"/>
              <a:t>Business Process Monitoring: </a:t>
            </a:r>
            <a:r>
              <a:rPr lang="en-US" altLang="en-US" sz="1800"/>
              <a:t>Monitor state of business processes</a:t>
            </a:r>
            <a:endParaRPr lang="en-US" altLang="en-US" sz="1800">
              <a:solidFill>
                <a:srgbClr val="000000"/>
              </a:solidFill>
            </a:endParaRPr>
          </a:p>
        </p:txBody>
      </p:sp>
      <p:pic>
        <p:nvPicPr>
          <p:cNvPr id="27751" name="Picture 111" descr="Reposi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038" y="5951539"/>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52" name="Rectangle 112"/>
          <p:cNvSpPr>
            <a:spLocks noChangeArrowheads="1"/>
          </p:cNvSpPr>
          <p:nvPr/>
        </p:nvSpPr>
        <p:spPr bwMode="auto">
          <a:xfrm>
            <a:off x="3667126" y="5872164"/>
            <a:ext cx="4784725" cy="401637"/>
          </a:xfrm>
          <a:prstGeom prst="rect">
            <a:avLst/>
          </a:prstGeom>
          <a:solidFill>
            <a:srgbClr val="EAEAEA">
              <a:alpha val="50195"/>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53" name="Oval 113"/>
          <p:cNvSpPr>
            <a:spLocks noChangeArrowheads="1"/>
          </p:cNvSpPr>
          <p:nvPr/>
        </p:nvSpPr>
        <p:spPr bwMode="auto">
          <a:xfrm>
            <a:off x="3879851" y="6015039"/>
            <a:ext cx="200025" cy="11112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54" name="Oval 114"/>
          <p:cNvSpPr>
            <a:spLocks noChangeArrowheads="1"/>
          </p:cNvSpPr>
          <p:nvPr/>
        </p:nvSpPr>
        <p:spPr bwMode="auto">
          <a:xfrm>
            <a:off x="5360988" y="5981700"/>
            <a:ext cx="755650" cy="17780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55" name="Text Box 115"/>
          <p:cNvSpPr txBox="1">
            <a:spLocks noChangeArrowheads="1"/>
          </p:cNvSpPr>
          <p:nvPr/>
        </p:nvSpPr>
        <p:spPr bwMode="auto">
          <a:xfrm>
            <a:off x="4060825" y="5965826"/>
            <a:ext cx="9223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Atomic Service</a:t>
            </a:r>
          </a:p>
        </p:txBody>
      </p:sp>
      <p:sp>
        <p:nvSpPr>
          <p:cNvPr id="27756" name="Text Box 116"/>
          <p:cNvSpPr txBox="1">
            <a:spLocks noChangeArrowheads="1"/>
          </p:cNvSpPr>
          <p:nvPr/>
        </p:nvSpPr>
        <p:spPr bwMode="auto">
          <a:xfrm>
            <a:off x="6073776" y="5965826"/>
            <a:ext cx="11033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Composite Service</a:t>
            </a:r>
          </a:p>
        </p:txBody>
      </p:sp>
      <p:sp>
        <p:nvSpPr>
          <p:cNvPr id="27757" name="Text Box 117"/>
          <p:cNvSpPr txBox="1">
            <a:spLocks noChangeArrowheads="1"/>
          </p:cNvSpPr>
          <p:nvPr/>
        </p:nvSpPr>
        <p:spPr bwMode="auto">
          <a:xfrm>
            <a:off x="7699375" y="5965826"/>
            <a:ext cx="5921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800" b="1">
                <a:solidFill>
                  <a:schemeClr val="tx1"/>
                </a:solidFill>
              </a:rPr>
              <a:t>Registry</a:t>
            </a:r>
          </a:p>
        </p:txBody>
      </p:sp>
      <p:sp>
        <p:nvSpPr>
          <p:cNvPr id="27758" name="Rectangle 118"/>
          <p:cNvSpPr>
            <a:spLocks noChangeArrowheads="1"/>
          </p:cNvSpPr>
          <p:nvPr/>
        </p:nvSpPr>
        <p:spPr bwMode="auto">
          <a:xfrm>
            <a:off x="5343235" y="2837934"/>
            <a:ext cx="184730" cy="36933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7759" name="Line 119"/>
          <p:cNvSpPr>
            <a:spLocks noChangeShapeType="1"/>
          </p:cNvSpPr>
          <p:nvPr/>
        </p:nvSpPr>
        <p:spPr bwMode="auto">
          <a:xfrm flipV="1">
            <a:off x="2524125" y="1516064"/>
            <a:ext cx="0" cy="115887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Tree>
    <p:extLst>
      <p:ext uri="{BB962C8B-B14F-4D97-AF65-F5344CB8AC3E}">
        <p14:creationId xmlns:p14="http://schemas.microsoft.com/office/powerpoint/2010/main" val="747528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42E53982-805C-4B8E-9775-B62F816B42FA}" type="slidenum">
              <a:rPr lang="en-US" altLang="en-US" smtClean="0">
                <a:solidFill>
                  <a:srgbClr val="FFFFFF"/>
                </a:solidFill>
              </a:rPr>
              <a:pPr/>
              <a:t>6</a:t>
            </a:fld>
            <a:endParaRPr lang="en-US" altLang="en-US" smtClean="0">
              <a:solidFill>
                <a:srgbClr val="FFFFFF"/>
              </a:solidFill>
            </a:endParaRPr>
          </a:p>
        </p:txBody>
      </p:sp>
      <p:sp>
        <p:nvSpPr>
          <p:cNvPr id="29699" name="Rectangle 2"/>
          <p:cNvSpPr>
            <a:spLocks noChangeArrowheads="1"/>
          </p:cNvSpPr>
          <p:nvPr/>
        </p:nvSpPr>
        <p:spPr bwMode="auto">
          <a:xfrm flipH="1">
            <a:off x="1797051" y="1444625"/>
            <a:ext cx="8658225" cy="4833938"/>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29700" name="Rectangle 3"/>
          <p:cNvSpPr>
            <a:spLocks noGrp="1" noChangeArrowheads="1"/>
          </p:cNvSpPr>
          <p:nvPr>
            <p:ph type="body" sz="half" idx="1"/>
          </p:nvPr>
        </p:nvSpPr>
        <p:spPr>
          <a:xfrm>
            <a:off x="2036764" y="1806575"/>
            <a:ext cx="4429125" cy="4070350"/>
          </a:xfrm>
        </p:spPr>
        <p:txBody>
          <a:bodyPr/>
          <a:lstStyle/>
          <a:p>
            <a:pPr>
              <a:lnSpc>
                <a:spcPct val="95000"/>
              </a:lnSpc>
              <a:spcBef>
                <a:spcPct val="0"/>
              </a:spcBef>
              <a:tabLst>
                <a:tab pos="228600" algn="l"/>
                <a:tab pos="742950" algn="l"/>
                <a:tab pos="1143000" algn="l"/>
                <a:tab pos="1600200" algn="l"/>
                <a:tab pos="2057400" algn="l"/>
              </a:tabLst>
            </a:pPr>
            <a:r>
              <a:rPr lang="en-US" altLang="en-US" sz="1800"/>
              <a:t>Report on business performance measured against targets (scorecard)</a:t>
            </a:r>
          </a:p>
          <a:p>
            <a:pPr marL="625475" lvl="1" indent="-160338">
              <a:lnSpc>
                <a:spcPct val="95000"/>
              </a:lnSpc>
              <a:spcBef>
                <a:spcPct val="0"/>
              </a:spcBef>
              <a:tabLst>
                <a:tab pos="228600" algn="l"/>
                <a:tab pos="742950" algn="l"/>
                <a:tab pos="1143000" algn="l"/>
                <a:tab pos="1600200" algn="l"/>
                <a:tab pos="2057400" algn="l"/>
              </a:tabLst>
            </a:pPr>
            <a:r>
              <a:rPr lang="en-US" altLang="en-US" sz="1600"/>
              <a:t>Share growth and new product revenue</a:t>
            </a:r>
            <a:br>
              <a:rPr lang="en-US" altLang="en-US" sz="1600"/>
            </a:br>
            <a:endParaRPr lang="en-US" altLang="en-US" sz="1600"/>
          </a:p>
          <a:p>
            <a:pPr>
              <a:lnSpc>
                <a:spcPct val="95000"/>
              </a:lnSpc>
              <a:spcBef>
                <a:spcPct val="0"/>
              </a:spcBef>
              <a:tabLst>
                <a:tab pos="228600" algn="l"/>
                <a:tab pos="742950" algn="l"/>
                <a:tab pos="1143000" algn="l"/>
                <a:tab pos="1600200" algn="l"/>
                <a:tab pos="2057400" algn="l"/>
              </a:tabLst>
            </a:pPr>
            <a:r>
              <a:rPr lang="en-US" altLang="en-US" sz="1800"/>
              <a:t>Track business process flow</a:t>
            </a:r>
          </a:p>
          <a:p>
            <a:pPr marL="625475" lvl="1" indent="-160338">
              <a:lnSpc>
                <a:spcPct val="95000"/>
              </a:lnSpc>
              <a:spcBef>
                <a:spcPct val="0"/>
              </a:spcBef>
              <a:tabLst>
                <a:tab pos="228600" algn="l"/>
                <a:tab pos="742950" algn="l"/>
                <a:tab pos="1143000" algn="l"/>
                <a:tab pos="1600200" algn="l"/>
                <a:tab pos="2057400" algn="l"/>
              </a:tabLst>
            </a:pPr>
            <a:r>
              <a:rPr lang="en-US" altLang="en-US" sz="1600"/>
              <a:t>Status of particular insurance claim</a:t>
            </a:r>
          </a:p>
          <a:p>
            <a:pPr marL="625475" lvl="1" indent="-160338">
              <a:lnSpc>
                <a:spcPct val="95000"/>
              </a:lnSpc>
              <a:spcBef>
                <a:spcPct val="0"/>
              </a:spcBef>
              <a:tabLst>
                <a:tab pos="228600" algn="l"/>
                <a:tab pos="742950" algn="l"/>
                <a:tab pos="1143000" algn="l"/>
                <a:tab pos="1600200" algn="l"/>
                <a:tab pos="2057400" algn="l"/>
              </a:tabLst>
            </a:pPr>
            <a:r>
              <a:rPr lang="en-US" altLang="en-US" sz="1600"/>
              <a:t>Bottlenecks due to human tasks</a:t>
            </a:r>
            <a:br>
              <a:rPr lang="en-US" altLang="en-US" sz="1600"/>
            </a:br>
            <a:endParaRPr lang="en-US" altLang="en-US" sz="1600"/>
          </a:p>
          <a:p>
            <a:pPr>
              <a:lnSpc>
                <a:spcPct val="95000"/>
              </a:lnSpc>
              <a:spcBef>
                <a:spcPct val="0"/>
              </a:spcBef>
              <a:tabLst>
                <a:tab pos="228600" algn="l"/>
                <a:tab pos="742950" algn="l"/>
                <a:tab pos="1143000" algn="l"/>
                <a:tab pos="1600200" algn="l"/>
                <a:tab pos="2057400" algn="l"/>
              </a:tabLst>
            </a:pPr>
            <a:r>
              <a:rPr lang="en-US" altLang="en-US" sz="1800"/>
              <a:t>Monitor business process metrics</a:t>
            </a:r>
          </a:p>
          <a:p>
            <a:pPr marL="625475" lvl="1" indent="-160338">
              <a:lnSpc>
                <a:spcPct val="95000"/>
              </a:lnSpc>
              <a:spcBef>
                <a:spcPct val="0"/>
              </a:spcBef>
              <a:tabLst>
                <a:tab pos="228600" algn="l"/>
                <a:tab pos="742950" algn="l"/>
                <a:tab pos="1143000" algn="l"/>
                <a:tab pos="1600200" algn="l"/>
                <a:tab pos="2057400" algn="l"/>
              </a:tabLst>
            </a:pPr>
            <a:r>
              <a:rPr lang="en-US" altLang="en-US" sz="1600"/>
              <a:t>Duration, cost, branch ratios</a:t>
            </a:r>
            <a:br>
              <a:rPr lang="en-US" altLang="en-US" sz="1600"/>
            </a:br>
            <a:endParaRPr lang="en-US" altLang="en-US" sz="1600"/>
          </a:p>
          <a:p>
            <a:pPr>
              <a:lnSpc>
                <a:spcPct val="95000"/>
              </a:lnSpc>
              <a:spcBef>
                <a:spcPct val="0"/>
              </a:spcBef>
              <a:tabLst>
                <a:tab pos="228600" algn="l"/>
                <a:tab pos="742950" algn="l"/>
                <a:tab pos="1143000" algn="l"/>
                <a:tab pos="1600200" algn="l"/>
                <a:tab pos="2057400" algn="l"/>
              </a:tabLst>
            </a:pPr>
            <a:r>
              <a:rPr lang="en-US" altLang="en-US" sz="1800"/>
              <a:t>Business Analysis through aggregation and multidimensional reporting</a:t>
            </a:r>
          </a:p>
          <a:p>
            <a:pPr marL="625475" lvl="1" indent="-160338">
              <a:lnSpc>
                <a:spcPct val="95000"/>
              </a:lnSpc>
              <a:spcBef>
                <a:spcPct val="0"/>
              </a:spcBef>
              <a:tabLst>
                <a:tab pos="228600" algn="l"/>
                <a:tab pos="742950" algn="l"/>
                <a:tab pos="1143000" algn="l"/>
                <a:tab pos="1600200" algn="l"/>
                <a:tab pos="2057400" algn="l"/>
              </a:tabLst>
            </a:pPr>
            <a:r>
              <a:rPr lang="en-US" altLang="en-US" sz="1600"/>
              <a:t>Total monthly revenue by customer</a:t>
            </a:r>
            <a:endParaRPr lang="en-US" altLang="en-US"/>
          </a:p>
        </p:txBody>
      </p:sp>
      <p:graphicFrame>
        <p:nvGraphicFramePr>
          <p:cNvPr id="29701" name="Object 4"/>
          <p:cNvGraphicFramePr>
            <a:graphicFrameLocks noGrp="1" noChangeAspect="1"/>
          </p:cNvGraphicFramePr>
          <p:nvPr>
            <p:ph sz="quarter" idx="2"/>
          </p:nvPr>
        </p:nvGraphicFramePr>
        <p:xfrm>
          <a:off x="7031038" y="1635126"/>
          <a:ext cx="3524250" cy="2720975"/>
        </p:xfrm>
        <a:graphic>
          <a:graphicData uri="http://schemas.openxmlformats.org/presentationml/2006/ole">
            <mc:AlternateContent xmlns:mc="http://schemas.openxmlformats.org/markup-compatibility/2006">
              <mc:Choice xmlns:v="urn:schemas-microsoft-com:vml" Requires="v">
                <p:oleObj spid="_x0000_s1030" name="Bitmap Image" r:id="rId4" imgW="10438095" imgH="8457143" progId="Paint.Picture">
                  <p:embed/>
                </p:oleObj>
              </mc:Choice>
              <mc:Fallback>
                <p:oleObj name="Bitmap Image" r:id="rId4" imgW="10438095" imgH="8457143" progId="Paint.Picture">
                  <p:embed/>
                  <p:pic>
                    <p:nvPicPr>
                      <p:cNvPr id="2970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1038" y="1635126"/>
                        <a:ext cx="352425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pic>
                </p:oleObj>
              </mc:Fallback>
            </mc:AlternateContent>
          </a:graphicData>
        </a:graphic>
      </p:graphicFrame>
      <p:graphicFrame>
        <p:nvGraphicFramePr>
          <p:cNvPr id="29702" name="Object 5"/>
          <p:cNvGraphicFramePr>
            <a:graphicFrameLocks noGrp="1" noChangeAspect="1"/>
          </p:cNvGraphicFramePr>
          <p:nvPr>
            <p:ph sz="quarter" idx="3"/>
          </p:nvPr>
        </p:nvGraphicFramePr>
        <p:xfrm>
          <a:off x="6794500" y="3424239"/>
          <a:ext cx="3435350" cy="2357437"/>
        </p:xfrm>
        <a:graphic>
          <a:graphicData uri="http://schemas.openxmlformats.org/presentationml/2006/ole">
            <mc:AlternateContent xmlns:mc="http://schemas.openxmlformats.org/markup-compatibility/2006">
              <mc:Choice xmlns:v="urn:schemas-microsoft-com:vml" Requires="v">
                <p:oleObj spid="_x0000_s1031" name="Bitmap Image" r:id="rId6" imgW="10438095" imgH="8457143" progId="Paint.Picture">
                  <p:embed/>
                </p:oleObj>
              </mc:Choice>
              <mc:Fallback>
                <p:oleObj name="Bitmap Image" r:id="rId6" imgW="10438095" imgH="8457143" progId="Paint.Picture">
                  <p:embed/>
                  <p:pic>
                    <p:nvPicPr>
                      <p:cNvPr id="29702"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4500" y="3424239"/>
                        <a:ext cx="3435350"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pic>
                </p:oleObj>
              </mc:Fallback>
            </mc:AlternateContent>
          </a:graphicData>
        </a:graphic>
      </p:graphicFrame>
      <p:sp>
        <p:nvSpPr>
          <p:cNvPr id="29703" name="Rectangle 6"/>
          <p:cNvSpPr>
            <a:spLocks noGrp="1" noChangeArrowheads="1"/>
          </p:cNvSpPr>
          <p:nvPr>
            <p:ph type="title"/>
          </p:nvPr>
        </p:nvSpPr>
        <p:spPr/>
        <p:txBody>
          <a:bodyPr>
            <a:normAutofit fontScale="90000"/>
          </a:bodyPr>
          <a:lstStyle/>
          <a:p>
            <a:pPr eaLnBrk="1" hangingPunct="1"/>
            <a:r>
              <a:rPr lang="en-US" altLang="en-US" smtClean="0"/>
              <a:t>Business Process Monitoring</a:t>
            </a:r>
          </a:p>
        </p:txBody>
      </p:sp>
    </p:spTree>
    <p:extLst>
      <p:ext uri="{BB962C8B-B14F-4D97-AF65-F5344CB8AC3E}">
        <p14:creationId xmlns:p14="http://schemas.microsoft.com/office/powerpoint/2010/main" val="406709773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1A1D4C1E-E740-40AC-B587-37676BF70BC4}" type="slidenum">
              <a:rPr lang="en-US" altLang="en-US" smtClean="0">
                <a:solidFill>
                  <a:srgbClr val="FFFFFF"/>
                </a:solidFill>
              </a:rPr>
              <a:pPr/>
              <a:t>7</a:t>
            </a:fld>
            <a:endParaRPr lang="en-US" altLang="en-US" smtClean="0">
              <a:solidFill>
                <a:srgbClr val="FFFFFF"/>
              </a:solidFill>
            </a:endParaRPr>
          </a:p>
        </p:txBody>
      </p:sp>
      <p:pic>
        <p:nvPicPr>
          <p:cNvPr id="31747" name="Picture 2" descr="SOA-Logical-Layering-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1627189"/>
            <a:ext cx="8618538"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3"/>
          <p:cNvSpPr txBox="1">
            <a:spLocks noChangeArrowheads="1"/>
          </p:cNvSpPr>
          <p:nvPr/>
        </p:nvSpPr>
        <p:spPr bwMode="auto">
          <a:xfrm>
            <a:off x="2308225" y="3525245"/>
            <a:ext cx="1402942" cy="38318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Services</a:t>
            </a:r>
          </a:p>
          <a:p>
            <a:pPr eaLnBrk="1" hangingPunct="1">
              <a:lnSpc>
                <a:spcPct val="90000"/>
              </a:lnSpc>
            </a:pPr>
            <a:r>
              <a:rPr lang="en-US" altLang="en-US" sz="900" b="1">
                <a:solidFill>
                  <a:schemeClr val="tx1"/>
                </a:solidFill>
              </a:rPr>
              <a:t>atomic and composite</a:t>
            </a:r>
          </a:p>
        </p:txBody>
      </p:sp>
      <p:sp>
        <p:nvSpPr>
          <p:cNvPr id="31749" name="Oval 4"/>
          <p:cNvSpPr>
            <a:spLocks noChangeArrowheads="1"/>
          </p:cNvSpPr>
          <p:nvPr/>
        </p:nvSpPr>
        <p:spPr bwMode="auto">
          <a:xfrm>
            <a:off x="5667375" y="3505201"/>
            <a:ext cx="1022350" cy="468313"/>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50" name="Text Box 5"/>
          <p:cNvSpPr txBox="1">
            <a:spLocks noChangeArrowheads="1"/>
          </p:cNvSpPr>
          <p:nvPr/>
        </p:nvSpPr>
        <p:spPr bwMode="auto">
          <a:xfrm>
            <a:off x="2308226" y="4941889"/>
            <a:ext cx="16986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Operational Systems</a:t>
            </a:r>
          </a:p>
        </p:txBody>
      </p:sp>
      <p:sp>
        <p:nvSpPr>
          <p:cNvPr id="31751" name="Text Box 6"/>
          <p:cNvSpPr txBox="1">
            <a:spLocks noChangeArrowheads="1"/>
          </p:cNvSpPr>
          <p:nvPr/>
        </p:nvSpPr>
        <p:spPr bwMode="auto">
          <a:xfrm>
            <a:off x="2308226" y="4271964"/>
            <a:ext cx="1698625" cy="257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 Components</a:t>
            </a:r>
          </a:p>
        </p:txBody>
      </p:sp>
      <p:sp>
        <p:nvSpPr>
          <p:cNvPr id="31752" name="Text Box 7"/>
          <p:cNvSpPr txBox="1">
            <a:spLocks noChangeArrowheads="1"/>
          </p:cNvSpPr>
          <p:nvPr/>
        </p:nvSpPr>
        <p:spPr bwMode="auto">
          <a:xfrm>
            <a:off x="2308226" y="2203451"/>
            <a:ext cx="1020763" cy="257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Consumers</a:t>
            </a:r>
          </a:p>
        </p:txBody>
      </p:sp>
      <p:sp>
        <p:nvSpPr>
          <p:cNvPr id="31753" name="Text Box 8"/>
          <p:cNvSpPr txBox="1">
            <a:spLocks noChangeArrowheads="1"/>
          </p:cNvSpPr>
          <p:nvPr/>
        </p:nvSpPr>
        <p:spPr bwMode="auto">
          <a:xfrm>
            <a:off x="2308226" y="2748135"/>
            <a:ext cx="1800487" cy="5078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Business Process</a:t>
            </a:r>
          </a:p>
          <a:p>
            <a:pPr eaLnBrk="1" hangingPunct="1">
              <a:lnSpc>
                <a:spcPct val="90000"/>
              </a:lnSpc>
            </a:pPr>
            <a:r>
              <a:rPr lang="en-US" altLang="en-US" sz="900" b="1">
                <a:solidFill>
                  <a:schemeClr val="tx1"/>
                </a:solidFill>
              </a:rPr>
              <a:t>Composition; choreography; </a:t>
            </a:r>
          </a:p>
          <a:p>
            <a:pPr eaLnBrk="1" hangingPunct="1">
              <a:lnSpc>
                <a:spcPct val="90000"/>
              </a:lnSpc>
            </a:pPr>
            <a:r>
              <a:rPr lang="en-US" altLang="en-US" sz="900" b="1">
                <a:solidFill>
                  <a:schemeClr val="tx1"/>
                </a:solidFill>
              </a:rPr>
              <a:t>business state machines</a:t>
            </a:r>
          </a:p>
        </p:txBody>
      </p:sp>
      <p:sp>
        <p:nvSpPr>
          <p:cNvPr id="31754" name="AutoShape 9"/>
          <p:cNvSpPr>
            <a:spLocks noChangeArrowheads="1"/>
          </p:cNvSpPr>
          <p:nvPr/>
        </p:nvSpPr>
        <p:spPr bwMode="auto">
          <a:xfrm>
            <a:off x="1727201" y="3898901"/>
            <a:ext cx="574675" cy="1552575"/>
          </a:xfrm>
          <a:prstGeom prst="upArrow">
            <a:avLst>
              <a:gd name="adj1" fmla="val 68639"/>
              <a:gd name="adj2" fmla="val 45515"/>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55" name="Text Box 10"/>
          <p:cNvSpPr txBox="1">
            <a:spLocks noChangeArrowheads="1"/>
          </p:cNvSpPr>
          <p:nvPr/>
        </p:nvSpPr>
        <p:spPr bwMode="auto">
          <a:xfrm rot="5400000">
            <a:off x="1316832" y="4631211"/>
            <a:ext cx="1362075" cy="2308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Provider</a:t>
            </a:r>
          </a:p>
        </p:txBody>
      </p:sp>
      <p:sp>
        <p:nvSpPr>
          <p:cNvPr id="31756" name="AutoShape 11"/>
          <p:cNvSpPr>
            <a:spLocks noChangeArrowheads="1"/>
          </p:cNvSpPr>
          <p:nvPr/>
        </p:nvSpPr>
        <p:spPr bwMode="auto">
          <a:xfrm flipV="1">
            <a:off x="1727201" y="1989138"/>
            <a:ext cx="574675" cy="1555750"/>
          </a:xfrm>
          <a:prstGeom prst="upArrow">
            <a:avLst>
              <a:gd name="adj1" fmla="val 65685"/>
              <a:gd name="adj2" fmla="val 42011"/>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57" name="Text Box 12"/>
          <p:cNvSpPr txBox="1">
            <a:spLocks noChangeArrowheads="1"/>
          </p:cNvSpPr>
          <p:nvPr/>
        </p:nvSpPr>
        <p:spPr bwMode="auto">
          <a:xfrm rot="16200000" flipV="1">
            <a:off x="1265238" y="2698751"/>
            <a:ext cx="1508125" cy="228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Consumer</a:t>
            </a:r>
          </a:p>
        </p:txBody>
      </p:sp>
      <p:sp>
        <p:nvSpPr>
          <p:cNvPr id="31758" name="Text Box 13"/>
          <p:cNvSpPr txBox="1">
            <a:spLocks noChangeArrowheads="1"/>
          </p:cNvSpPr>
          <p:nvPr/>
        </p:nvSpPr>
        <p:spPr bwMode="auto">
          <a:xfrm rot="5400000">
            <a:off x="7771360" y="3312573"/>
            <a:ext cx="2153147" cy="21698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Integration (Enterprise Service Bus)</a:t>
            </a:r>
          </a:p>
        </p:txBody>
      </p:sp>
      <p:sp>
        <p:nvSpPr>
          <p:cNvPr id="31759" name="Text Box 14"/>
          <p:cNvSpPr txBox="1">
            <a:spLocks noChangeArrowheads="1"/>
          </p:cNvSpPr>
          <p:nvPr/>
        </p:nvSpPr>
        <p:spPr bwMode="auto">
          <a:xfrm rot="5400000">
            <a:off x="8154646" y="3250248"/>
            <a:ext cx="2172384" cy="34163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QoS Layer (Security, Management &amp;</a:t>
            </a:r>
          </a:p>
          <a:p>
            <a:pPr algn="ctr" eaLnBrk="1" hangingPunct="1">
              <a:lnSpc>
                <a:spcPct val="90000"/>
              </a:lnSpc>
            </a:pPr>
            <a:r>
              <a:rPr lang="en-US" altLang="en-US" sz="900" b="1">
                <a:solidFill>
                  <a:schemeClr val="tx1"/>
                </a:solidFill>
              </a:rPr>
              <a:t> Monitoring Infrastructure Services)</a:t>
            </a:r>
          </a:p>
        </p:txBody>
      </p:sp>
      <p:sp>
        <p:nvSpPr>
          <p:cNvPr id="31760" name="Text Box 15"/>
          <p:cNvSpPr txBox="1">
            <a:spLocks noChangeArrowheads="1"/>
          </p:cNvSpPr>
          <p:nvPr/>
        </p:nvSpPr>
        <p:spPr bwMode="auto">
          <a:xfrm rot="5400000">
            <a:off x="8717863" y="3250248"/>
            <a:ext cx="1915903" cy="34163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Data Architecture (meta-data) &amp;</a:t>
            </a:r>
          </a:p>
          <a:p>
            <a:pPr algn="ctr" eaLnBrk="1" hangingPunct="1">
              <a:lnSpc>
                <a:spcPct val="90000"/>
              </a:lnSpc>
            </a:pPr>
            <a:r>
              <a:rPr lang="en-US" altLang="en-US" sz="900" b="1">
                <a:solidFill>
                  <a:schemeClr val="tx1"/>
                </a:solidFill>
              </a:rPr>
              <a:t> Business Intelligence</a:t>
            </a:r>
          </a:p>
        </p:txBody>
      </p:sp>
      <p:sp>
        <p:nvSpPr>
          <p:cNvPr id="31761" name="Text Box 16"/>
          <p:cNvSpPr txBox="1">
            <a:spLocks noChangeArrowheads="1"/>
          </p:cNvSpPr>
          <p:nvPr/>
        </p:nvSpPr>
        <p:spPr bwMode="auto">
          <a:xfrm rot="5400000">
            <a:off x="9671541" y="3312573"/>
            <a:ext cx="851509" cy="21698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Governance</a:t>
            </a:r>
          </a:p>
        </p:txBody>
      </p:sp>
      <p:sp>
        <p:nvSpPr>
          <p:cNvPr id="31762" name="Oval 17"/>
          <p:cNvSpPr>
            <a:spLocks noChangeAspect="1" noChangeArrowheads="1"/>
          </p:cNvSpPr>
          <p:nvPr/>
        </p:nvSpPr>
        <p:spPr bwMode="auto">
          <a:xfrm>
            <a:off x="5059364" y="2773363"/>
            <a:ext cx="1296987" cy="29845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63" name="Oval 18"/>
          <p:cNvSpPr>
            <a:spLocks noChangeAspect="1" noChangeArrowheads="1"/>
          </p:cNvSpPr>
          <p:nvPr/>
        </p:nvSpPr>
        <p:spPr bwMode="auto">
          <a:xfrm>
            <a:off x="5195889" y="2898776"/>
            <a:ext cx="147637"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64" name="Oval 19"/>
          <p:cNvSpPr>
            <a:spLocks noChangeAspect="1" noChangeArrowheads="1"/>
          </p:cNvSpPr>
          <p:nvPr/>
        </p:nvSpPr>
        <p:spPr bwMode="auto">
          <a:xfrm>
            <a:off x="5484814"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65" name="Oval 20"/>
          <p:cNvSpPr>
            <a:spLocks noChangeAspect="1" noChangeArrowheads="1"/>
          </p:cNvSpPr>
          <p:nvPr/>
        </p:nvSpPr>
        <p:spPr bwMode="auto">
          <a:xfrm>
            <a:off x="5621339" y="2962276"/>
            <a:ext cx="149225"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66" name="Oval 21"/>
          <p:cNvSpPr>
            <a:spLocks noChangeAspect="1" noChangeArrowheads="1"/>
          </p:cNvSpPr>
          <p:nvPr/>
        </p:nvSpPr>
        <p:spPr bwMode="auto">
          <a:xfrm>
            <a:off x="5786439"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67" name="Oval 22"/>
          <p:cNvSpPr>
            <a:spLocks noChangeAspect="1" noChangeArrowheads="1"/>
          </p:cNvSpPr>
          <p:nvPr/>
        </p:nvSpPr>
        <p:spPr bwMode="auto">
          <a:xfrm>
            <a:off x="6070600" y="2895601"/>
            <a:ext cx="147638"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1768" name="AutoShape 23"/>
          <p:cNvCxnSpPr>
            <a:cxnSpLocks noChangeAspect="1" noChangeShapeType="1"/>
            <a:stCxn id="31763" idx="6"/>
            <a:endCxn id="31764" idx="2"/>
          </p:cNvCxnSpPr>
          <p:nvPr/>
        </p:nvCxnSpPr>
        <p:spPr bwMode="auto">
          <a:xfrm flipV="1">
            <a:off x="5343525" y="2855913"/>
            <a:ext cx="141288" cy="698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AutoShape 24"/>
          <p:cNvCxnSpPr>
            <a:cxnSpLocks noChangeAspect="1" noChangeShapeType="1"/>
            <a:stCxn id="31764" idx="6"/>
            <a:endCxn id="31766" idx="2"/>
          </p:cNvCxnSpPr>
          <p:nvPr/>
        </p:nvCxnSpPr>
        <p:spPr bwMode="auto">
          <a:xfrm>
            <a:off x="5634038" y="2855913"/>
            <a:ext cx="152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0" name="AutoShape 25"/>
          <p:cNvCxnSpPr>
            <a:cxnSpLocks noChangeAspect="1" noChangeShapeType="1"/>
            <a:stCxn id="31766" idx="6"/>
            <a:endCxn id="31767" idx="2"/>
          </p:cNvCxnSpPr>
          <p:nvPr/>
        </p:nvCxnSpPr>
        <p:spPr bwMode="auto">
          <a:xfrm>
            <a:off x="5935664" y="2855914"/>
            <a:ext cx="1349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1" name="AutoShape 26"/>
          <p:cNvCxnSpPr>
            <a:cxnSpLocks noChangeAspect="1" noChangeShapeType="1"/>
            <a:stCxn id="31763" idx="6"/>
            <a:endCxn id="31765" idx="2"/>
          </p:cNvCxnSpPr>
          <p:nvPr/>
        </p:nvCxnSpPr>
        <p:spPr bwMode="auto">
          <a:xfrm>
            <a:off x="5343526" y="2925763"/>
            <a:ext cx="277813" cy="63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2" name="AutoShape 27"/>
          <p:cNvCxnSpPr>
            <a:cxnSpLocks noChangeAspect="1" noChangeShapeType="1"/>
            <a:stCxn id="31765" idx="6"/>
            <a:endCxn id="31767" idx="2"/>
          </p:cNvCxnSpPr>
          <p:nvPr/>
        </p:nvCxnSpPr>
        <p:spPr bwMode="auto">
          <a:xfrm flipV="1">
            <a:off x="5770564" y="2922589"/>
            <a:ext cx="3000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3" name="Oval 28"/>
          <p:cNvSpPr>
            <a:spLocks noChangeAspect="1" noChangeArrowheads="1"/>
          </p:cNvSpPr>
          <p:nvPr/>
        </p:nvSpPr>
        <p:spPr bwMode="auto">
          <a:xfrm>
            <a:off x="6038850" y="3098801"/>
            <a:ext cx="1036638" cy="238125"/>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74" name="Oval 29"/>
          <p:cNvSpPr>
            <a:spLocks noChangeAspect="1" noChangeArrowheads="1"/>
          </p:cNvSpPr>
          <p:nvPr/>
        </p:nvSpPr>
        <p:spPr bwMode="auto">
          <a:xfrm>
            <a:off x="6146801" y="3200401"/>
            <a:ext cx="119063" cy="428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75" name="Oval 30"/>
          <p:cNvSpPr>
            <a:spLocks noChangeAspect="1" noChangeArrowheads="1"/>
          </p:cNvSpPr>
          <p:nvPr/>
        </p:nvSpPr>
        <p:spPr bwMode="auto">
          <a:xfrm>
            <a:off x="63785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76" name="Oval 31"/>
          <p:cNvSpPr>
            <a:spLocks noChangeAspect="1" noChangeArrowheads="1"/>
          </p:cNvSpPr>
          <p:nvPr/>
        </p:nvSpPr>
        <p:spPr bwMode="auto">
          <a:xfrm>
            <a:off x="6488114" y="3249613"/>
            <a:ext cx="117475" cy="42862"/>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77" name="Oval 32"/>
          <p:cNvSpPr>
            <a:spLocks noChangeAspect="1" noChangeArrowheads="1"/>
          </p:cNvSpPr>
          <p:nvPr/>
        </p:nvSpPr>
        <p:spPr bwMode="auto">
          <a:xfrm>
            <a:off x="66198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78" name="Oval 33"/>
          <p:cNvSpPr>
            <a:spLocks noChangeAspect="1" noChangeArrowheads="1"/>
          </p:cNvSpPr>
          <p:nvPr/>
        </p:nvSpPr>
        <p:spPr bwMode="auto">
          <a:xfrm>
            <a:off x="6846888" y="3195638"/>
            <a:ext cx="119062"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1779" name="AutoShape 34"/>
          <p:cNvCxnSpPr>
            <a:cxnSpLocks noChangeAspect="1" noChangeShapeType="1"/>
            <a:stCxn id="31774" idx="6"/>
            <a:endCxn id="31775" idx="2"/>
          </p:cNvCxnSpPr>
          <p:nvPr/>
        </p:nvCxnSpPr>
        <p:spPr bwMode="auto">
          <a:xfrm flipV="1">
            <a:off x="6265863" y="3165476"/>
            <a:ext cx="112712" cy="55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0" name="AutoShape 35"/>
          <p:cNvCxnSpPr>
            <a:cxnSpLocks noChangeAspect="1" noChangeShapeType="1"/>
            <a:stCxn id="31775" idx="6"/>
            <a:endCxn id="31777" idx="2"/>
          </p:cNvCxnSpPr>
          <p:nvPr/>
        </p:nvCxnSpPr>
        <p:spPr bwMode="auto">
          <a:xfrm>
            <a:off x="6497639" y="3165475"/>
            <a:ext cx="1222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1" name="AutoShape 36"/>
          <p:cNvCxnSpPr>
            <a:cxnSpLocks noChangeAspect="1" noChangeShapeType="1"/>
            <a:stCxn id="31777" idx="6"/>
            <a:endCxn id="31778" idx="2"/>
          </p:cNvCxnSpPr>
          <p:nvPr/>
        </p:nvCxnSpPr>
        <p:spPr bwMode="auto">
          <a:xfrm>
            <a:off x="6738938" y="3165475"/>
            <a:ext cx="107950" cy="523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2" name="AutoShape 37"/>
          <p:cNvCxnSpPr>
            <a:cxnSpLocks noChangeAspect="1" noChangeShapeType="1"/>
            <a:stCxn id="31774" idx="6"/>
            <a:endCxn id="31776" idx="2"/>
          </p:cNvCxnSpPr>
          <p:nvPr/>
        </p:nvCxnSpPr>
        <p:spPr bwMode="auto">
          <a:xfrm>
            <a:off x="6265863" y="3221038"/>
            <a:ext cx="222250"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3" name="AutoShape 38"/>
          <p:cNvCxnSpPr>
            <a:cxnSpLocks noChangeAspect="1" noChangeShapeType="1"/>
            <a:stCxn id="31776" idx="6"/>
            <a:endCxn id="31778" idx="2"/>
          </p:cNvCxnSpPr>
          <p:nvPr/>
        </p:nvCxnSpPr>
        <p:spPr bwMode="auto">
          <a:xfrm flipV="1">
            <a:off x="6605588" y="3217864"/>
            <a:ext cx="241300" cy="539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84" name="Oval 39"/>
          <p:cNvSpPr>
            <a:spLocks noChangeAspect="1" noChangeArrowheads="1"/>
          </p:cNvSpPr>
          <p:nvPr/>
        </p:nvSpPr>
        <p:spPr bwMode="auto">
          <a:xfrm>
            <a:off x="7197726" y="3097214"/>
            <a:ext cx="949325" cy="217487"/>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85" name="Oval 40"/>
          <p:cNvSpPr>
            <a:spLocks noChangeAspect="1" noChangeArrowheads="1"/>
          </p:cNvSpPr>
          <p:nvPr/>
        </p:nvSpPr>
        <p:spPr bwMode="auto">
          <a:xfrm>
            <a:off x="7297738" y="3189289"/>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86" name="Oval 41"/>
          <p:cNvSpPr>
            <a:spLocks noChangeAspect="1" noChangeArrowheads="1"/>
          </p:cNvSpPr>
          <p:nvPr/>
        </p:nvSpPr>
        <p:spPr bwMode="auto">
          <a:xfrm>
            <a:off x="7508875" y="3138489"/>
            <a:ext cx="109538"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87" name="Oval 42"/>
          <p:cNvSpPr>
            <a:spLocks noChangeAspect="1" noChangeArrowheads="1"/>
          </p:cNvSpPr>
          <p:nvPr/>
        </p:nvSpPr>
        <p:spPr bwMode="auto">
          <a:xfrm>
            <a:off x="7608889" y="3235326"/>
            <a:ext cx="109537"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88" name="Oval 43"/>
          <p:cNvSpPr>
            <a:spLocks noChangeAspect="1" noChangeArrowheads="1"/>
          </p:cNvSpPr>
          <p:nvPr/>
        </p:nvSpPr>
        <p:spPr bwMode="auto">
          <a:xfrm>
            <a:off x="7729539" y="3138489"/>
            <a:ext cx="109537"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789" name="Oval 44"/>
          <p:cNvSpPr>
            <a:spLocks noChangeAspect="1" noChangeArrowheads="1"/>
          </p:cNvSpPr>
          <p:nvPr/>
        </p:nvSpPr>
        <p:spPr bwMode="auto">
          <a:xfrm>
            <a:off x="7937500" y="3186114"/>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1790" name="AutoShape 45"/>
          <p:cNvCxnSpPr>
            <a:cxnSpLocks noChangeAspect="1" noChangeShapeType="1"/>
            <a:stCxn id="31785" idx="6"/>
            <a:endCxn id="31786" idx="2"/>
          </p:cNvCxnSpPr>
          <p:nvPr/>
        </p:nvCxnSpPr>
        <p:spPr bwMode="auto">
          <a:xfrm flipV="1">
            <a:off x="7405689" y="3159125"/>
            <a:ext cx="103187"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1" name="AutoShape 46"/>
          <p:cNvCxnSpPr>
            <a:cxnSpLocks noChangeAspect="1" noChangeShapeType="1"/>
            <a:stCxn id="31786" idx="6"/>
            <a:endCxn id="31788" idx="2"/>
          </p:cNvCxnSpPr>
          <p:nvPr/>
        </p:nvCxnSpPr>
        <p:spPr bwMode="auto">
          <a:xfrm>
            <a:off x="7618414" y="3159125"/>
            <a:ext cx="1111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2" name="AutoShape 47"/>
          <p:cNvCxnSpPr>
            <a:cxnSpLocks noChangeAspect="1" noChangeShapeType="1"/>
            <a:stCxn id="31788" idx="6"/>
            <a:endCxn id="31789" idx="2"/>
          </p:cNvCxnSpPr>
          <p:nvPr/>
        </p:nvCxnSpPr>
        <p:spPr bwMode="auto">
          <a:xfrm>
            <a:off x="7839076" y="3159126"/>
            <a:ext cx="98425" cy="47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3" name="AutoShape 48"/>
          <p:cNvCxnSpPr>
            <a:cxnSpLocks noChangeAspect="1" noChangeShapeType="1"/>
            <a:stCxn id="31785" idx="6"/>
            <a:endCxn id="31787" idx="2"/>
          </p:cNvCxnSpPr>
          <p:nvPr/>
        </p:nvCxnSpPr>
        <p:spPr bwMode="auto">
          <a:xfrm>
            <a:off x="7405688" y="3209925"/>
            <a:ext cx="203200" cy="460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4" name="AutoShape 49"/>
          <p:cNvCxnSpPr>
            <a:cxnSpLocks noChangeAspect="1" noChangeShapeType="1"/>
            <a:stCxn id="31787" idx="6"/>
            <a:endCxn id="31789" idx="2"/>
          </p:cNvCxnSpPr>
          <p:nvPr/>
        </p:nvCxnSpPr>
        <p:spPr bwMode="auto">
          <a:xfrm flipV="1">
            <a:off x="7718426" y="3206751"/>
            <a:ext cx="219075" cy="49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95" name="Freeform 50"/>
          <p:cNvSpPr>
            <a:spLocks/>
          </p:cNvSpPr>
          <p:nvPr/>
        </p:nvSpPr>
        <p:spPr bwMode="auto">
          <a:xfrm>
            <a:off x="5688013" y="2981325"/>
            <a:ext cx="374650" cy="203200"/>
          </a:xfrm>
          <a:custGeom>
            <a:avLst/>
            <a:gdLst>
              <a:gd name="T0" fmla="*/ 0 w 263"/>
              <a:gd name="T1" fmla="*/ 0 h 144"/>
              <a:gd name="T2" fmla="*/ 152194796 w 263"/>
              <a:gd name="T3" fmla="*/ 187175422 h 144"/>
              <a:gd name="T4" fmla="*/ 355122615 w 263"/>
              <a:gd name="T5" fmla="*/ 187175422 h 144"/>
              <a:gd name="T6" fmla="*/ 533698184 w 263"/>
              <a:gd name="T7" fmla="*/ 286737778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3" h="144">
                <a:moveTo>
                  <a:pt x="0" y="0"/>
                </a:moveTo>
                <a:cubicBezTo>
                  <a:pt x="23" y="39"/>
                  <a:pt x="46" y="78"/>
                  <a:pt x="75" y="94"/>
                </a:cubicBezTo>
                <a:cubicBezTo>
                  <a:pt x="104" y="110"/>
                  <a:pt x="144" y="86"/>
                  <a:pt x="175" y="94"/>
                </a:cubicBezTo>
                <a:cubicBezTo>
                  <a:pt x="206" y="102"/>
                  <a:pt x="234" y="123"/>
                  <a:pt x="263" y="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796" name="Freeform 51"/>
          <p:cNvSpPr>
            <a:spLocks/>
          </p:cNvSpPr>
          <p:nvPr/>
        </p:nvSpPr>
        <p:spPr bwMode="auto">
          <a:xfrm>
            <a:off x="6145213" y="2919413"/>
            <a:ext cx="1128712" cy="220662"/>
          </a:xfrm>
          <a:custGeom>
            <a:avLst/>
            <a:gdLst>
              <a:gd name="T0" fmla="*/ 0 w 545"/>
              <a:gd name="T1" fmla="*/ 0 h 137"/>
              <a:gd name="T2" fmla="*/ 699134568 w 545"/>
              <a:gd name="T3" fmla="*/ 176410410 h 137"/>
              <a:gd name="T4" fmla="*/ 1827185909 w 545"/>
              <a:gd name="T5" fmla="*/ 80422440 h 137"/>
              <a:gd name="T6" fmla="*/ 2147483646 w 545"/>
              <a:gd name="T7" fmla="*/ 355414002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137">
                <a:moveTo>
                  <a:pt x="0" y="0"/>
                </a:moveTo>
                <a:cubicBezTo>
                  <a:pt x="46" y="31"/>
                  <a:pt x="92" y="63"/>
                  <a:pt x="163" y="68"/>
                </a:cubicBezTo>
                <a:cubicBezTo>
                  <a:pt x="234" y="73"/>
                  <a:pt x="362" y="20"/>
                  <a:pt x="426" y="31"/>
                </a:cubicBezTo>
                <a:cubicBezTo>
                  <a:pt x="490" y="42"/>
                  <a:pt x="517" y="89"/>
                  <a:pt x="545" y="13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797" name="Freeform 52"/>
          <p:cNvSpPr>
            <a:spLocks/>
          </p:cNvSpPr>
          <p:nvPr/>
        </p:nvSpPr>
        <p:spPr bwMode="auto">
          <a:xfrm>
            <a:off x="4673600" y="2449513"/>
            <a:ext cx="439738" cy="1162050"/>
          </a:xfrm>
          <a:custGeom>
            <a:avLst/>
            <a:gdLst>
              <a:gd name="T0" fmla="*/ 23061626 w 259"/>
              <a:gd name="T1" fmla="*/ 0 h 683"/>
              <a:gd name="T2" fmla="*/ 95126026 w 259"/>
              <a:gd name="T3" fmla="*/ 778682389 h 683"/>
              <a:gd name="T4" fmla="*/ 602468225 w 259"/>
              <a:gd name="T5" fmla="*/ 1340260491 h 683"/>
              <a:gd name="T6" fmla="*/ 746600419 w 259"/>
              <a:gd name="T7" fmla="*/ 1977101321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683">
                <a:moveTo>
                  <a:pt x="8" y="0"/>
                </a:moveTo>
                <a:cubicBezTo>
                  <a:pt x="12" y="45"/>
                  <a:pt x="0" y="192"/>
                  <a:pt x="33" y="269"/>
                </a:cubicBezTo>
                <a:cubicBezTo>
                  <a:pt x="66" y="346"/>
                  <a:pt x="171" y="394"/>
                  <a:pt x="209" y="463"/>
                </a:cubicBezTo>
                <a:cubicBezTo>
                  <a:pt x="247" y="532"/>
                  <a:pt x="249" y="637"/>
                  <a:pt x="259" y="68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798" name="Freeform 53"/>
          <p:cNvSpPr>
            <a:spLocks/>
          </p:cNvSpPr>
          <p:nvPr/>
        </p:nvSpPr>
        <p:spPr bwMode="auto">
          <a:xfrm>
            <a:off x="4741863" y="2439988"/>
            <a:ext cx="679450" cy="1308100"/>
          </a:xfrm>
          <a:custGeom>
            <a:avLst/>
            <a:gdLst>
              <a:gd name="T0" fmla="*/ 0 w 400"/>
              <a:gd name="T1" fmla="*/ 0 h 770"/>
              <a:gd name="T2" fmla="*/ 144265920 w 400"/>
              <a:gd name="T3" fmla="*/ 759025874 h 770"/>
              <a:gd name="T4" fmla="*/ 793465107 w 400"/>
              <a:gd name="T5" fmla="*/ 1246763701 h 770"/>
              <a:gd name="T6" fmla="*/ 1047373874 w 400"/>
              <a:gd name="T7" fmla="*/ 1645035981 h 770"/>
              <a:gd name="T8" fmla="*/ 1154130756 w 400"/>
              <a:gd name="T9" fmla="*/ 2147483646 h 7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770">
                <a:moveTo>
                  <a:pt x="0" y="0"/>
                </a:moveTo>
                <a:cubicBezTo>
                  <a:pt x="2" y="95"/>
                  <a:pt x="4" y="191"/>
                  <a:pt x="50" y="263"/>
                </a:cubicBezTo>
                <a:cubicBezTo>
                  <a:pt x="96" y="335"/>
                  <a:pt x="223" y="381"/>
                  <a:pt x="275" y="432"/>
                </a:cubicBezTo>
                <a:cubicBezTo>
                  <a:pt x="327" y="483"/>
                  <a:pt x="342" y="514"/>
                  <a:pt x="363" y="570"/>
                </a:cubicBezTo>
                <a:cubicBezTo>
                  <a:pt x="384" y="626"/>
                  <a:pt x="392" y="698"/>
                  <a:pt x="400" y="77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799" name="Freeform 54"/>
          <p:cNvSpPr>
            <a:spLocks/>
          </p:cNvSpPr>
          <p:nvPr/>
        </p:nvSpPr>
        <p:spPr bwMode="auto">
          <a:xfrm>
            <a:off x="4803775" y="2439988"/>
            <a:ext cx="395288" cy="361950"/>
          </a:xfrm>
          <a:custGeom>
            <a:avLst/>
            <a:gdLst>
              <a:gd name="T0" fmla="*/ 0 w 232"/>
              <a:gd name="T1" fmla="*/ 0 h 213"/>
              <a:gd name="T2" fmla="*/ 127732546 w 232"/>
              <a:gd name="T3" fmla="*/ 360950814 h 213"/>
              <a:gd name="T4" fmla="*/ 435454032 w 232"/>
              <a:gd name="T5" fmla="*/ 470679440 h 213"/>
              <a:gd name="T6" fmla="*/ 673502599 w 232"/>
              <a:gd name="T7" fmla="*/ 615060106 h 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13">
                <a:moveTo>
                  <a:pt x="0" y="0"/>
                </a:moveTo>
                <a:cubicBezTo>
                  <a:pt x="9" y="49"/>
                  <a:pt x="19" y="98"/>
                  <a:pt x="44" y="125"/>
                </a:cubicBezTo>
                <a:cubicBezTo>
                  <a:pt x="69" y="152"/>
                  <a:pt x="119" y="148"/>
                  <a:pt x="150" y="163"/>
                </a:cubicBezTo>
                <a:cubicBezTo>
                  <a:pt x="181" y="178"/>
                  <a:pt x="206" y="195"/>
                  <a:pt x="232" y="21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0" name="Freeform 55"/>
          <p:cNvSpPr>
            <a:spLocks/>
          </p:cNvSpPr>
          <p:nvPr/>
        </p:nvSpPr>
        <p:spPr bwMode="auto">
          <a:xfrm>
            <a:off x="6454775" y="3344864"/>
            <a:ext cx="63500" cy="179387"/>
          </a:xfrm>
          <a:custGeom>
            <a:avLst/>
            <a:gdLst>
              <a:gd name="T0" fmla="*/ 108979730 w 37"/>
              <a:gd name="T1" fmla="*/ 0 h 106"/>
              <a:gd name="T2" fmla="*/ 73634257 w 37"/>
              <a:gd name="T3" fmla="*/ 160382132 h 106"/>
              <a:gd name="T4" fmla="*/ 0 w 37"/>
              <a:gd name="T5" fmla="*/ 303582036 h 106"/>
              <a:gd name="T6" fmla="*/ 0 60000 65536"/>
              <a:gd name="T7" fmla="*/ 0 60000 65536"/>
              <a:gd name="T8" fmla="*/ 0 60000 65536"/>
            </a:gdLst>
            <a:ahLst/>
            <a:cxnLst>
              <a:cxn ang="T6">
                <a:pos x="T0" y="T1"/>
              </a:cxn>
              <a:cxn ang="T7">
                <a:pos x="T2" y="T3"/>
              </a:cxn>
              <a:cxn ang="T8">
                <a:pos x="T4" y="T5"/>
              </a:cxn>
            </a:cxnLst>
            <a:rect l="0" t="0" r="r" b="b"/>
            <a:pathLst>
              <a:path w="37" h="106">
                <a:moveTo>
                  <a:pt x="37" y="0"/>
                </a:moveTo>
                <a:cubicBezTo>
                  <a:pt x="34" y="19"/>
                  <a:pt x="31" y="38"/>
                  <a:pt x="25" y="56"/>
                </a:cubicBezTo>
                <a:cubicBezTo>
                  <a:pt x="19" y="74"/>
                  <a:pt x="9" y="90"/>
                  <a:pt x="0" y="10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1" name="Freeform 56"/>
          <p:cNvSpPr>
            <a:spLocks/>
          </p:cNvSpPr>
          <p:nvPr/>
        </p:nvSpPr>
        <p:spPr bwMode="auto">
          <a:xfrm>
            <a:off x="7678739" y="3322638"/>
            <a:ext cx="104775" cy="298450"/>
          </a:xfrm>
          <a:custGeom>
            <a:avLst/>
            <a:gdLst>
              <a:gd name="T0" fmla="*/ 0 w 62"/>
              <a:gd name="T1" fmla="*/ 0 h 176"/>
              <a:gd name="T2" fmla="*/ 142791426 w 62"/>
              <a:gd name="T3" fmla="*/ 163905009 h 176"/>
              <a:gd name="T4" fmla="*/ 177061300 w 62"/>
              <a:gd name="T5" fmla="*/ 506093196 h 176"/>
              <a:gd name="T6" fmla="*/ 0 60000 65536"/>
              <a:gd name="T7" fmla="*/ 0 60000 65536"/>
              <a:gd name="T8" fmla="*/ 0 60000 65536"/>
            </a:gdLst>
            <a:ahLst/>
            <a:cxnLst>
              <a:cxn ang="T6">
                <a:pos x="T0" y="T1"/>
              </a:cxn>
              <a:cxn ang="T7">
                <a:pos x="T2" y="T3"/>
              </a:cxn>
              <a:cxn ang="T8">
                <a:pos x="T4" y="T5"/>
              </a:cxn>
            </a:cxnLst>
            <a:rect l="0" t="0" r="r" b="b"/>
            <a:pathLst>
              <a:path w="62" h="176">
                <a:moveTo>
                  <a:pt x="0" y="0"/>
                </a:moveTo>
                <a:cubicBezTo>
                  <a:pt x="20" y="14"/>
                  <a:pt x="40" y="28"/>
                  <a:pt x="50" y="57"/>
                </a:cubicBezTo>
                <a:cubicBezTo>
                  <a:pt x="60" y="86"/>
                  <a:pt x="61" y="131"/>
                  <a:pt x="62" y="17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cxnSp>
        <p:nvCxnSpPr>
          <p:cNvPr id="31802" name="AutoShape 57"/>
          <p:cNvCxnSpPr>
            <a:cxnSpLocks noChangeShapeType="1"/>
          </p:cNvCxnSpPr>
          <p:nvPr/>
        </p:nvCxnSpPr>
        <p:spPr bwMode="auto">
          <a:xfrm>
            <a:off x="6742114" y="4195764"/>
            <a:ext cx="873125" cy="1873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03" name="Freeform 58"/>
          <p:cNvSpPr>
            <a:spLocks/>
          </p:cNvSpPr>
          <p:nvPr/>
        </p:nvSpPr>
        <p:spPr bwMode="auto">
          <a:xfrm>
            <a:off x="6794501" y="4511676"/>
            <a:ext cx="1000125" cy="150813"/>
          </a:xfrm>
          <a:custGeom>
            <a:avLst/>
            <a:gdLst>
              <a:gd name="T0" fmla="*/ 0 w 588"/>
              <a:gd name="T1" fmla="*/ 0 h 125"/>
              <a:gd name="T2" fmla="*/ 0 w 588"/>
              <a:gd name="T3" fmla="*/ 181956488 h 125"/>
              <a:gd name="T4" fmla="*/ 1701105469 w 588"/>
              <a:gd name="T5" fmla="*/ 181956488 h 125"/>
              <a:gd name="T6" fmla="*/ 1701105469 w 588"/>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8" h="125">
                <a:moveTo>
                  <a:pt x="0" y="0"/>
                </a:moveTo>
                <a:lnTo>
                  <a:pt x="0" y="125"/>
                </a:lnTo>
                <a:lnTo>
                  <a:pt x="588" y="125"/>
                </a:lnTo>
                <a:lnTo>
                  <a:pt x="588"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4" name="Line 59"/>
          <p:cNvSpPr>
            <a:spLocks noChangeShapeType="1"/>
          </p:cNvSpPr>
          <p:nvPr/>
        </p:nvSpPr>
        <p:spPr bwMode="auto">
          <a:xfrm>
            <a:off x="5430838" y="38989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5" name="Line 60"/>
          <p:cNvSpPr>
            <a:spLocks noChangeShapeType="1"/>
          </p:cNvSpPr>
          <p:nvPr/>
        </p:nvSpPr>
        <p:spPr bwMode="auto">
          <a:xfrm>
            <a:off x="5878513" y="3738564"/>
            <a:ext cx="0" cy="447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6" name="Line 61"/>
          <p:cNvSpPr>
            <a:spLocks noChangeShapeType="1"/>
          </p:cNvSpPr>
          <p:nvPr/>
        </p:nvSpPr>
        <p:spPr bwMode="auto">
          <a:xfrm>
            <a:off x="5975351" y="3727451"/>
            <a:ext cx="74613" cy="53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7" name="Line 62"/>
          <p:cNvSpPr>
            <a:spLocks noChangeShapeType="1"/>
          </p:cNvSpPr>
          <p:nvPr/>
        </p:nvSpPr>
        <p:spPr bwMode="auto">
          <a:xfrm flipV="1">
            <a:off x="6253163" y="3738564"/>
            <a:ext cx="127000" cy="52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8" name="Line 63"/>
          <p:cNvSpPr>
            <a:spLocks noChangeShapeType="1"/>
          </p:cNvSpPr>
          <p:nvPr/>
        </p:nvSpPr>
        <p:spPr bwMode="auto">
          <a:xfrm>
            <a:off x="6484938" y="374808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09" name="Line 64"/>
          <p:cNvSpPr>
            <a:spLocks noChangeShapeType="1"/>
          </p:cNvSpPr>
          <p:nvPr/>
        </p:nvSpPr>
        <p:spPr bwMode="auto">
          <a:xfrm flipV="1">
            <a:off x="7018338"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10" name="Line 65"/>
          <p:cNvSpPr>
            <a:spLocks noChangeShapeType="1"/>
          </p:cNvSpPr>
          <p:nvPr/>
        </p:nvSpPr>
        <p:spPr bwMode="auto">
          <a:xfrm>
            <a:off x="7783513"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11" name="Line 66"/>
          <p:cNvSpPr>
            <a:spLocks noChangeShapeType="1"/>
          </p:cNvSpPr>
          <p:nvPr/>
        </p:nvSpPr>
        <p:spPr bwMode="auto">
          <a:xfrm>
            <a:off x="5124450" y="3738564"/>
            <a:ext cx="0" cy="1169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12" name="Freeform 67"/>
          <p:cNvSpPr>
            <a:spLocks/>
          </p:cNvSpPr>
          <p:nvPr/>
        </p:nvSpPr>
        <p:spPr bwMode="auto">
          <a:xfrm>
            <a:off x="62785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13" name="Oval 68"/>
          <p:cNvSpPr>
            <a:spLocks noChangeArrowheads="1"/>
          </p:cNvSpPr>
          <p:nvPr/>
        </p:nvSpPr>
        <p:spPr bwMode="auto">
          <a:xfrm>
            <a:off x="45910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31814" name="Oval 69"/>
          <p:cNvSpPr>
            <a:spLocks noChangeArrowheads="1"/>
          </p:cNvSpPr>
          <p:nvPr/>
        </p:nvSpPr>
        <p:spPr bwMode="auto">
          <a:xfrm>
            <a:off x="58102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31815" name="Oval 70"/>
          <p:cNvSpPr>
            <a:spLocks noChangeArrowheads="1"/>
          </p:cNvSpPr>
          <p:nvPr/>
        </p:nvSpPr>
        <p:spPr bwMode="auto">
          <a:xfrm>
            <a:off x="7034213" y="2255838"/>
            <a:ext cx="322262"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16" name="Oval 71"/>
          <p:cNvSpPr>
            <a:spLocks noChangeArrowheads="1"/>
          </p:cNvSpPr>
          <p:nvPr/>
        </p:nvSpPr>
        <p:spPr bwMode="auto">
          <a:xfrm>
            <a:off x="5027614" y="3619501"/>
            <a:ext cx="212725"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17" name="Oval 72"/>
          <p:cNvSpPr>
            <a:spLocks noChangeArrowheads="1"/>
          </p:cNvSpPr>
          <p:nvPr/>
        </p:nvSpPr>
        <p:spPr bwMode="auto">
          <a:xfrm>
            <a:off x="5781676" y="3619501"/>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18" name="Oval 73"/>
          <p:cNvSpPr>
            <a:spLocks noChangeArrowheads="1"/>
          </p:cNvSpPr>
          <p:nvPr/>
        </p:nvSpPr>
        <p:spPr bwMode="auto">
          <a:xfrm>
            <a:off x="6915151" y="3621088"/>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19" name="Oval 74"/>
          <p:cNvSpPr>
            <a:spLocks noChangeArrowheads="1"/>
          </p:cNvSpPr>
          <p:nvPr/>
        </p:nvSpPr>
        <p:spPr bwMode="auto">
          <a:xfrm>
            <a:off x="6367463" y="3640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20" name="Oval 75"/>
          <p:cNvSpPr>
            <a:spLocks noChangeArrowheads="1"/>
          </p:cNvSpPr>
          <p:nvPr/>
        </p:nvSpPr>
        <p:spPr bwMode="auto">
          <a:xfrm>
            <a:off x="6038851" y="3757613"/>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21" name="Oval 76"/>
          <p:cNvSpPr>
            <a:spLocks noChangeArrowheads="1"/>
          </p:cNvSpPr>
          <p:nvPr/>
        </p:nvSpPr>
        <p:spPr bwMode="auto">
          <a:xfrm>
            <a:off x="5326063" y="3767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22" name="Oval 77"/>
          <p:cNvSpPr>
            <a:spLocks noChangeArrowheads="1"/>
          </p:cNvSpPr>
          <p:nvPr/>
        </p:nvSpPr>
        <p:spPr bwMode="auto">
          <a:xfrm>
            <a:off x="7667626" y="3629026"/>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23" name="Line 78"/>
          <p:cNvSpPr>
            <a:spLocks noChangeShapeType="1"/>
          </p:cNvSpPr>
          <p:nvPr/>
        </p:nvSpPr>
        <p:spPr bwMode="auto">
          <a:xfrm>
            <a:off x="5276851" y="2944813"/>
            <a:ext cx="150813" cy="817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31824" name="AutoShape 79"/>
          <p:cNvCxnSpPr>
            <a:cxnSpLocks noChangeShapeType="1"/>
            <a:stCxn id="31820" idx="4"/>
            <a:endCxn id="31860" idx="1"/>
          </p:cNvCxnSpPr>
          <p:nvPr/>
        </p:nvCxnSpPr>
        <p:spPr bwMode="auto">
          <a:xfrm rot="16200000" flipH="1">
            <a:off x="5972176" y="4051301"/>
            <a:ext cx="531813" cy="18256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5" name="AutoShape 80"/>
          <p:cNvCxnSpPr>
            <a:cxnSpLocks noChangeShapeType="1"/>
            <a:stCxn id="31778" idx="4"/>
            <a:endCxn id="31818" idx="0"/>
          </p:cNvCxnSpPr>
          <p:nvPr/>
        </p:nvCxnSpPr>
        <p:spPr bwMode="auto">
          <a:xfrm rot="16200000" flipH="1">
            <a:off x="6774657" y="3372645"/>
            <a:ext cx="381000" cy="115887"/>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26" name="Rectangle 81"/>
          <p:cNvSpPr>
            <a:spLocks noChangeArrowheads="1"/>
          </p:cNvSpPr>
          <p:nvPr/>
        </p:nvSpPr>
        <p:spPr bwMode="auto">
          <a:xfrm>
            <a:off x="4376738" y="1993900"/>
            <a:ext cx="844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Channel</a:t>
            </a:r>
          </a:p>
        </p:txBody>
      </p:sp>
      <p:sp>
        <p:nvSpPr>
          <p:cNvPr id="31827" name="Rectangle 82"/>
          <p:cNvSpPr>
            <a:spLocks noChangeArrowheads="1"/>
          </p:cNvSpPr>
          <p:nvPr/>
        </p:nvSpPr>
        <p:spPr bwMode="auto">
          <a:xfrm>
            <a:off x="5710238" y="199390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B2B</a:t>
            </a:r>
          </a:p>
        </p:txBody>
      </p:sp>
      <p:grpSp>
        <p:nvGrpSpPr>
          <p:cNvPr id="31828" name="Group 83"/>
          <p:cNvGrpSpPr>
            <a:grpSpLocks/>
          </p:cNvGrpSpPr>
          <p:nvPr/>
        </p:nvGrpSpPr>
        <p:grpSpPr bwMode="auto">
          <a:xfrm>
            <a:off x="5224463" y="4176714"/>
            <a:ext cx="798512" cy="339725"/>
            <a:chOff x="1440" y="3625"/>
            <a:chExt cx="470" cy="238"/>
          </a:xfrm>
        </p:grpSpPr>
        <p:sp>
          <p:nvSpPr>
            <p:cNvPr id="31861" name="Rectangle 84"/>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62" name="Rectangle 85"/>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63" name="Rectangle 86"/>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31829" name="Group 87"/>
          <p:cNvGrpSpPr>
            <a:grpSpLocks/>
          </p:cNvGrpSpPr>
          <p:nvPr/>
        </p:nvGrpSpPr>
        <p:grpSpPr bwMode="auto">
          <a:xfrm>
            <a:off x="6329363" y="4176714"/>
            <a:ext cx="798512" cy="339725"/>
            <a:chOff x="1440" y="3625"/>
            <a:chExt cx="470" cy="238"/>
          </a:xfrm>
        </p:grpSpPr>
        <p:sp>
          <p:nvSpPr>
            <p:cNvPr id="31858" name="Rectangle 88"/>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59" name="Rectangle 89"/>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60" name="Rectangle 90"/>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31830" name="Group 91"/>
          <p:cNvGrpSpPr>
            <a:grpSpLocks/>
          </p:cNvGrpSpPr>
          <p:nvPr/>
        </p:nvGrpSpPr>
        <p:grpSpPr bwMode="auto">
          <a:xfrm>
            <a:off x="7216776" y="4175126"/>
            <a:ext cx="798513" cy="339725"/>
            <a:chOff x="1440" y="3625"/>
            <a:chExt cx="470" cy="238"/>
          </a:xfrm>
        </p:grpSpPr>
        <p:sp>
          <p:nvSpPr>
            <p:cNvPr id="31855" name="Rectangle 92"/>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56" name="Rectangle 93"/>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57" name="Rectangle 94"/>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sp>
        <p:nvSpPr>
          <p:cNvPr id="31831" name="Rectangle 95"/>
          <p:cNvSpPr>
            <a:spLocks noChangeArrowheads="1"/>
          </p:cNvSpPr>
          <p:nvPr/>
        </p:nvSpPr>
        <p:spPr bwMode="auto">
          <a:xfrm>
            <a:off x="4708525" y="49561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32" name="Rectangle 96"/>
          <p:cNvSpPr>
            <a:spLocks noChangeArrowheads="1"/>
          </p:cNvSpPr>
          <p:nvPr/>
        </p:nvSpPr>
        <p:spPr bwMode="auto">
          <a:xfrm>
            <a:off x="4838701" y="484822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33" name="Text Box 97"/>
          <p:cNvSpPr txBox="1">
            <a:spLocks noChangeArrowheads="1"/>
          </p:cNvSpPr>
          <p:nvPr/>
        </p:nvSpPr>
        <p:spPr bwMode="auto">
          <a:xfrm>
            <a:off x="4832112" y="48543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Packaged</a:t>
            </a:r>
          </a:p>
          <a:p>
            <a:pPr algn="ctr" eaLnBrk="1" hangingPunct="1">
              <a:lnSpc>
                <a:spcPct val="90000"/>
              </a:lnSpc>
            </a:pPr>
            <a:r>
              <a:rPr lang="en-US" altLang="en-US" sz="700" b="1">
                <a:solidFill>
                  <a:schemeClr val="tx1"/>
                </a:solidFill>
              </a:rPr>
              <a:t>Application</a:t>
            </a:r>
          </a:p>
        </p:txBody>
      </p:sp>
      <p:sp>
        <p:nvSpPr>
          <p:cNvPr id="31834" name="Rectangle 98"/>
          <p:cNvSpPr>
            <a:spLocks noChangeArrowheads="1"/>
          </p:cNvSpPr>
          <p:nvPr/>
        </p:nvSpPr>
        <p:spPr bwMode="auto">
          <a:xfrm>
            <a:off x="5826126" y="494347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35" name="Rectangle 99"/>
          <p:cNvSpPr>
            <a:spLocks noChangeArrowheads="1"/>
          </p:cNvSpPr>
          <p:nvPr/>
        </p:nvSpPr>
        <p:spPr bwMode="auto">
          <a:xfrm>
            <a:off x="5954713" y="4837113"/>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36" name="Text Box 100"/>
          <p:cNvSpPr txBox="1">
            <a:spLocks noChangeArrowheads="1"/>
          </p:cNvSpPr>
          <p:nvPr/>
        </p:nvSpPr>
        <p:spPr bwMode="auto">
          <a:xfrm>
            <a:off x="5947331" y="48416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Custom</a:t>
            </a:r>
          </a:p>
          <a:p>
            <a:pPr algn="ctr" eaLnBrk="1" hangingPunct="1">
              <a:lnSpc>
                <a:spcPct val="90000"/>
              </a:lnSpc>
            </a:pPr>
            <a:r>
              <a:rPr lang="en-US" altLang="en-US" sz="700" b="1">
                <a:solidFill>
                  <a:schemeClr val="tx1"/>
                </a:solidFill>
              </a:rPr>
              <a:t>Application</a:t>
            </a:r>
          </a:p>
        </p:txBody>
      </p:sp>
      <p:sp>
        <p:nvSpPr>
          <p:cNvPr id="31837" name="Rectangle 101"/>
          <p:cNvSpPr>
            <a:spLocks noChangeArrowheads="1"/>
          </p:cNvSpPr>
          <p:nvPr/>
        </p:nvSpPr>
        <p:spPr bwMode="auto">
          <a:xfrm>
            <a:off x="6881813" y="4922838"/>
            <a:ext cx="658812"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38" name="Rectangle 102"/>
          <p:cNvSpPr>
            <a:spLocks noChangeArrowheads="1"/>
          </p:cNvSpPr>
          <p:nvPr/>
        </p:nvSpPr>
        <p:spPr bwMode="auto">
          <a:xfrm>
            <a:off x="7010400" y="48164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39" name="Text Box 103"/>
          <p:cNvSpPr txBox="1">
            <a:spLocks noChangeArrowheads="1"/>
          </p:cNvSpPr>
          <p:nvPr/>
        </p:nvSpPr>
        <p:spPr bwMode="auto">
          <a:xfrm>
            <a:off x="7003019" y="482258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OO</a:t>
            </a:r>
          </a:p>
          <a:p>
            <a:pPr algn="ctr" eaLnBrk="1" hangingPunct="1">
              <a:lnSpc>
                <a:spcPct val="90000"/>
              </a:lnSpc>
            </a:pPr>
            <a:r>
              <a:rPr lang="en-US" altLang="en-US" sz="700" b="1">
                <a:solidFill>
                  <a:schemeClr val="tx1"/>
                </a:solidFill>
              </a:rPr>
              <a:t>Application</a:t>
            </a:r>
          </a:p>
        </p:txBody>
      </p:sp>
      <p:sp>
        <p:nvSpPr>
          <p:cNvPr id="31840" name="Freeform 104"/>
          <p:cNvSpPr>
            <a:spLocks/>
          </p:cNvSpPr>
          <p:nvPr/>
        </p:nvSpPr>
        <p:spPr bwMode="auto">
          <a:xfrm>
            <a:off x="53260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1841" name="AutoShape 105"/>
          <p:cNvSpPr>
            <a:spLocks noChangeArrowheads="1"/>
          </p:cNvSpPr>
          <p:nvPr/>
        </p:nvSpPr>
        <p:spPr bwMode="auto">
          <a:xfrm>
            <a:off x="7154863" y="2538414"/>
            <a:ext cx="2805112" cy="2668587"/>
          </a:xfrm>
          <a:prstGeom prst="roundRect">
            <a:avLst>
              <a:gd name="adj" fmla="val 16667"/>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anose="05000000000000000000" pitchFamily="2" charset="2"/>
              <a:buNone/>
            </a:pPr>
            <a:endParaRPr lang="en-GB" altLang="en-US" sz="1200" b="1">
              <a:solidFill>
                <a:srgbClr val="000000"/>
              </a:solidFill>
            </a:endParaRPr>
          </a:p>
        </p:txBody>
      </p:sp>
      <p:sp>
        <p:nvSpPr>
          <p:cNvPr id="31842" name="Rectangle 106"/>
          <p:cNvSpPr>
            <a:spLocks noGrp="1" noChangeArrowheads="1"/>
          </p:cNvSpPr>
          <p:nvPr>
            <p:ph type="title"/>
          </p:nvPr>
        </p:nvSpPr>
        <p:spPr/>
        <p:txBody>
          <a:bodyPr/>
          <a:lstStyle/>
          <a:p>
            <a:pPr eaLnBrk="1" hangingPunct="1"/>
            <a:r>
              <a:rPr lang="en-US" altLang="en-US" smtClean="0"/>
              <a:t>Requirements for SOA Management</a:t>
            </a:r>
          </a:p>
        </p:txBody>
      </p:sp>
      <p:sp>
        <p:nvSpPr>
          <p:cNvPr id="31843" name="Rectangle 107"/>
          <p:cNvSpPr>
            <a:spLocks noChangeArrowheads="1"/>
          </p:cNvSpPr>
          <p:nvPr/>
        </p:nvSpPr>
        <p:spPr bwMode="auto">
          <a:xfrm>
            <a:off x="2200275" y="2494240"/>
            <a:ext cx="6477000" cy="369332"/>
          </a:xfrm>
          <a:prstGeom prst="rect">
            <a:avLst/>
          </a:prstGeom>
          <a:solidFill>
            <a:schemeClr val="bg1">
              <a:alpha val="79999"/>
            </a:schemeClr>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pic>
        <p:nvPicPr>
          <p:cNvPr id="31844" name="Picture 108" descr="Reposi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038" y="5951539"/>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45" name="Rectangle 109"/>
          <p:cNvSpPr>
            <a:spLocks noChangeArrowheads="1"/>
          </p:cNvSpPr>
          <p:nvPr/>
        </p:nvSpPr>
        <p:spPr bwMode="auto">
          <a:xfrm>
            <a:off x="3667126" y="5872164"/>
            <a:ext cx="4784725" cy="401637"/>
          </a:xfrm>
          <a:prstGeom prst="rect">
            <a:avLst/>
          </a:prstGeom>
          <a:solidFill>
            <a:srgbClr val="EAEAEA">
              <a:alpha val="50195"/>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46" name="Oval 110"/>
          <p:cNvSpPr>
            <a:spLocks noChangeArrowheads="1"/>
          </p:cNvSpPr>
          <p:nvPr/>
        </p:nvSpPr>
        <p:spPr bwMode="auto">
          <a:xfrm>
            <a:off x="3879851" y="6015039"/>
            <a:ext cx="200025" cy="11112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47" name="Oval 111"/>
          <p:cNvSpPr>
            <a:spLocks noChangeArrowheads="1"/>
          </p:cNvSpPr>
          <p:nvPr/>
        </p:nvSpPr>
        <p:spPr bwMode="auto">
          <a:xfrm>
            <a:off x="5360988" y="5981700"/>
            <a:ext cx="755650" cy="17780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48" name="Text Box 112"/>
          <p:cNvSpPr txBox="1">
            <a:spLocks noChangeArrowheads="1"/>
          </p:cNvSpPr>
          <p:nvPr/>
        </p:nvSpPr>
        <p:spPr bwMode="auto">
          <a:xfrm>
            <a:off x="4060825" y="5965826"/>
            <a:ext cx="9223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Atomic Service</a:t>
            </a:r>
          </a:p>
        </p:txBody>
      </p:sp>
      <p:sp>
        <p:nvSpPr>
          <p:cNvPr id="31849" name="Text Box 113"/>
          <p:cNvSpPr txBox="1">
            <a:spLocks noChangeArrowheads="1"/>
          </p:cNvSpPr>
          <p:nvPr/>
        </p:nvSpPr>
        <p:spPr bwMode="auto">
          <a:xfrm>
            <a:off x="6073776" y="5965826"/>
            <a:ext cx="11033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Composite Service</a:t>
            </a:r>
          </a:p>
        </p:txBody>
      </p:sp>
      <p:sp>
        <p:nvSpPr>
          <p:cNvPr id="31850" name="Text Box 114"/>
          <p:cNvSpPr txBox="1">
            <a:spLocks noChangeArrowheads="1"/>
          </p:cNvSpPr>
          <p:nvPr/>
        </p:nvSpPr>
        <p:spPr bwMode="auto">
          <a:xfrm>
            <a:off x="7699375" y="5965826"/>
            <a:ext cx="5921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800" b="1">
                <a:solidFill>
                  <a:schemeClr val="tx1"/>
                </a:solidFill>
              </a:rPr>
              <a:t>Registry</a:t>
            </a:r>
          </a:p>
        </p:txBody>
      </p:sp>
      <p:sp>
        <p:nvSpPr>
          <p:cNvPr id="4815987" name="Rectangle 115"/>
          <p:cNvSpPr>
            <a:spLocks noChangeArrowheads="1"/>
          </p:cNvSpPr>
          <p:nvPr/>
        </p:nvSpPr>
        <p:spPr bwMode="auto">
          <a:xfrm>
            <a:off x="1524000" y="1658422"/>
            <a:ext cx="9144000" cy="369332"/>
          </a:xfrm>
          <a:prstGeom prst="rect">
            <a:avLst/>
          </a:prstGeom>
          <a:gradFill rotWithShape="1">
            <a:gsLst>
              <a:gs pos="0">
                <a:schemeClr val="bg1">
                  <a:alpha val="8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endParaRPr lang="en-IN"/>
          </a:p>
        </p:txBody>
      </p:sp>
      <p:sp>
        <p:nvSpPr>
          <p:cNvPr id="31852" name="Rectangle 116"/>
          <p:cNvSpPr>
            <a:spLocks noChangeArrowheads="1"/>
          </p:cNvSpPr>
          <p:nvPr/>
        </p:nvSpPr>
        <p:spPr bwMode="auto">
          <a:xfrm>
            <a:off x="2201864" y="4206359"/>
            <a:ext cx="6467475" cy="36933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1853" name="Line 117"/>
          <p:cNvSpPr>
            <a:spLocks noChangeShapeType="1"/>
          </p:cNvSpPr>
          <p:nvPr/>
        </p:nvSpPr>
        <p:spPr bwMode="auto">
          <a:xfrm flipV="1">
            <a:off x="2524125" y="1516063"/>
            <a:ext cx="0" cy="186055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31854" name="Rectangle 118"/>
          <p:cNvSpPr>
            <a:spLocks noChangeArrowheads="1"/>
          </p:cNvSpPr>
          <p:nvPr/>
        </p:nvSpPr>
        <p:spPr bwMode="auto">
          <a:xfrm>
            <a:off x="2386014" y="1168400"/>
            <a:ext cx="6645275"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pPr>
            <a:r>
              <a:rPr lang="en-US" altLang="en-US" sz="1800" b="1">
                <a:solidFill>
                  <a:srgbClr val="000000"/>
                </a:solidFill>
              </a:rPr>
              <a:t>Manage Transaction Performance: </a:t>
            </a:r>
            <a:r>
              <a:rPr lang="en-US" altLang="en-US" sz="1800">
                <a:solidFill>
                  <a:srgbClr val="000000"/>
                </a:solidFill>
              </a:rPr>
              <a:t>Measure transaction response times to discover bottlenecks, isolate infrastructure</a:t>
            </a:r>
          </a:p>
        </p:txBody>
      </p:sp>
    </p:spTree>
    <p:extLst>
      <p:ext uri="{BB962C8B-B14F-4D97-AF65-F5344CB8AC3E}">
        <p14:creationId xmlns:p14="http://schemas.microsoft.com/office/powerpoint/2010/main" val="858740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8DDC717A-D5C5-42CC-A713-486FB8545F77}" type="slidenum">
              <a:rPr lang="en-US" altLang="en-US" smtClean="0">
                <a:solidFill>
                  <a:srgbClr val="FFFFFF"/>
                </a:solidFill>
              </a:rPr>
              <a:pPr/>
              <a:t>8</a:t>
            </a:fld>
            <a:endParaRPr lang="en-US" altLang="en-US" smtClean="0">
              <a:solidFill>
                <a:srgbClr val="FFFFFF"/>
              </a:solidFill>
            </a:endParaRPr>
          </a:p>
        </p:txBody>
      </p:sp>
      <p:sp>
        <p:nvSpPr>
          <p:cNvPr id="33795" name="Rectangle 2"/>
          <p:cNvSpPr>
            <a:spLocks noChangeArrowheads="1"/>
          </p:cNvSpPr>
          <p:nvPr/>
        </p:nvSpPr>
        <p:spPr bwMode="auto">
          <a:xfrm rot="10800000" flipH="1">
            <a:off x="1797051" y="1428751"/>
            <a:ext cx="8658225" cy="4849813"/>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3796" name="Rectangle 3"/>
          <p:cNvSpPr>
            <a:spLocks noChangeArrowheads="1"/>
          </p:cNvSpPr>
          <p:nvPr/>
        </p:nvSpPr>
        <p:spPr bwMode="auto">
          <a:xfrm flipH="1">
            <a:off x="6115051" y="1635126"/>
            <a:ext cx="4524375" cy="4081463"/>
          </a:xfrm>
          <a:prstGeom prst="rect">
            <a:avLst/>
          </a:prstGeom>
          <a:gradFill rotWithShape="1">
            <a:gsLst>
              <a:gs pos="0">
                <a:srgbClr val="9DAABD">
                  <a:alpha val="57999"/>
                </a:srgbClr>
              </a:gs>
              <a:gs pos="100000">
                <a:srgbClr val="FFFFFF">
                  <a:alpha val="71001"/>
                </a:srgbClr>
              </a:gs>
            </a:gsLst>
            <a:lin ang="5400000" scaled="1"/>
          </a:gradFill>
          <a:ln w="9525">
            <a:miter lim="800000"/>
            <a:headEnd/>
            <a:tailEnd/>
          </a:ln>
          <a:effectLst/>
          <a:scene3d>
            <a:camera prst="legacyObliqueTopRight"/>
            <a:lightRig rig="legacyFlat3" dir="b"/>
          </a:scene3d>
          <a:sp3d extrusionH="49200" prstMaterial="legacyMatte">
            <a:bevelT w="13500" h="13500" prst="angle"/>
            <a:bevelB w="13500" h="13500" prst="angle"/>
            <a:extrusionClr>
              <a:srgbClr val="9DAABD"/>
            </a:extrusionClr>
            <a:contourClr>
              <a:srgbClr val="9DAAB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8000"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GB" altLang="en-US" b="1"/>
          </a:p>
        </p:txBody>
      </p:sp>
      <p:sp>
        <p:nvSpPr>
          <p:cNvPr id="33797" name="Rectangle 4"/>
          <p:cNvSpPr>
            <a:spLocks noChangeArrowheads="1"/>
          </p:cNvSpPr>
          <p:nvPr/>
        </p:nvSpPr>
        <p:spPr bwMode="auto">
          <a:xfrm>
            <a:off x="1895476" y="1673226"/>
            <a:ext cx="3916363"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225425" indent="-225425">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r>
              <a:rPr lang="en-US" altLang="en-US" sz="1800"/>
              <a:t>Customers find it very difficult to identify and isolate performance bottlenecks in composite applications that span technology and platform boundaries</a:t>
            </a:r>
          </a:p>
          <a:p>
            <a:pPr eaLnBrk="1" hangingPunct="1"/>
            <a:r>
              <a:rPr lang="en-US" altLang="en-US" sz="1800"/>
              <a:t>Need to provide performance instrumentation that is lightweight and can be dynamically configured to identify problems before customers call</a:t>
            </a:r>
          </a:p>
          <a:p>
            <a:pPr eaLnBrk="1" hangingPunct="1"/>
            <a:r>
              <a:rPr lang="en-US" altLang="en-US" sz="1800"/>
              <a:t>ARM-based instrumentation is the industry standard that can be leveraged to isolate the problem</a:t>
            </a:r>
          </a:p>
        </p:txBody>
      </p:sp>
      <p:pic>
        <p:nvPicPr>
          <p:cNvPr id="33798" name="Picture 5" descr="ITCAMRTT"/>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029325" y="1522413"/>
            <a:ext cx="4217988" cy="1795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9" name="Rectangle 6"/>
          <p:cNvSpPr>
            <a:spLocks noGrp="1" noChangeArrowheads="1"/>
          </p:cNvSpPr>
          <p:nvPr>
            <p:ph type="title"/>
          </p:nvPr>
        </p:nvSpPr>
        <p:spPr>
          <a:xfrm>
            <a:off x="1677988" y="541339"/>
            <a:ext cx="8990012" cy="750887"/>
          </a:xfrm>
        </p:spPr>
        <p:txBody>
          <a:bodyPr>
            <a:normAutofit fontScale="90000"/>
          </a:bodyPr>
          <a:lstStyle/>
          <a:p>
            <a:pPr eaLnBrk="1" hangingPunct="1"/>
            <a:r>
              <a:rPr lang="en-US" altLang="en-US" smtClean="0"/>
              <a:t>Manage Transaction Performance</a:t>
            </a:r>
            <a:br>
              <a:rPr lang="en-US" altLang="en-US" smtClean="0"/>
            </a:br>
            <a:r>
              <a:rPr lang="en-US" altLang="en-US" sz="2200" i="1">
                <a:solidFill>
                  <a:schemeClr val="bg2"/>
                </a:solidFill>
              </a:rPr>
              <a:t>Provide Key Response Time Metrics Across Platforms</a:t>
            </a:r>
          </a:p>
        </p:txBody>
      </p:sp>
      <p:grpSp>
        <p:nvGrpSpPr>
          <p:cNvPr id="33800" name="Group 7"/>
          <p:cNvGrpSpPr>
            <a:grpSpLocks/>
          </p:cNvGrpSpPr>
          <p:nvPr/>
        </p:nvGrpSpPr>
        <p:grpSpPr bwMode="auto">
          <a:xfrm>
            <a:off x="6397625" y="3579814"/>
            <a:ext cx="3956050" cy="2185987"/>
            <a:chOff x="3125" y="2282"/>
            <a:chExt cx="2492" cy="1377"/>
          </a:xfrm>
        </p:grpSpPr>
        <p:sp>
          <p:nvSpPr>
            <p:cNvPr id="33801" name="AutoShape 8"/>
            <p:cNvSpPr>
              <a:spLocks noChangeAspect="1" noChangeArrowheads="1" noTextEdit="1"/>
            </p:cNvSpPr>
            <p:nvPr/>
          </p:nvSpPr>
          <p:spPr bwMode="auto">
            <a:xfrm>
              <a:off x="3125" y="2282"/>
              <a:ext cx="2492"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pic>
          <p:nvPicPr>
            <p:cNvPr id="3380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5" y="2282"/>
              <a:ext cx="2492" cy="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Rectangle 10"/>
            <p:cNvSpPr>
              <a:spLocks noChangeArrowheads="1"/>
            </p:cNvSpPr>
            <p:nvPr/>
          </p:nvSpPr>
          <p:spPr bwMode="auto">
            <a:xfrm>
              <a:off x="3176" y="2282"/>
              <a:ext cx="801" cy="53"/>
            </a:xfrm>
            <a:prstGeom prst="rect">
              <a:avLst/>
            </a:prstGeom>
            <a:solidFill>
              <a:srgbClr val="3F55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3804" name="Rectangle 11"/>
            <p:cNvSpPr>
              <a:spLocks noChangeArrowheads="1"/>
            </p:cNvSpPr>
            <p:nvPr/>
          </p:nvSpPr>
          <p:spPr bwMode="auto">
            <a:xfrm>
              <a:off x="3200" y="2292"/>
              <a:ext cx="5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400">
                  <a:solidFill>
                    <a:srgbClr val="FFFFFF"/>
                  </a:solidFill>
                </a:rPr>
                <a:t>ITCAM for Response Time Tracking</a:t>
              </a:r>
              <a:endParaRPr lang="en-US" altLang="en-US"/>
            </a:p>
          </p:txBody>
        </p:sp>
        <p:grpSp>
          <p:nvGrpSpPr>
            <p:cNvPr id="33805" name="Group 12"/>
            <p:cNvGrpSpPr>
              <a:grpSpLocks/>
            </p:cNvGrpSpPr>
            <p:nvPr/>
          </p:nvGrpSpPr>
          <p:grpSpPr bwMode="auto">
            <a:xfrm>
              <a:off x="4778" y="2970"/>
              <a:ext cx="543" cy="54"/>
              <a:chOff x="4778" y="2970"/>
              <a:chExt cx="543" cy="54"/>
            </a:xfrm>
          </p:grpSpPr>
          <p:sp>
            <p:nvSpPr>
              <p:cNvPr id="33807" name="Rectangle 13"/>
              <p:cNvSpPr>
                <a:spLocks noChangeArrowheads="1"/>
              </p:cNvSpPr>
              <p:nvPr/>
            </p:nvSpPr>
            <p:spPr bwMode="auto">
              <a:xfrm>
                <a:off x="4778" y="2970"/>
                <a:ext cx="543" cy="54"/>
              </a:xfrm>
              <a:prstGeom prst="rect">
                <a:avLst/>
              </a:prstGeom>
              <a:solidFill>
                <a:srgbClr val="E0D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3808" name="Rectangle 14"/>
              <p:cNvSpPr>
                <a:spLocks noChangeArrowheads="1"/>
              </p:cNvSpPr>
              <p:nvPr/>
            </p:nvSpPr>
            <p:spPr bwMode="auto">
              <a:xfrm>
                <a:off x="4778" y="2970"/>
                <a:ext cx="543" cy="54"/>
              </a:xfrm>
              <a:prstGeom prst="rect">
                <a:avLst/>
              </a:prstGeom>
              <a:noFill/>
              <a:ln w="4763"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grpSp>
        <p:sp>
          <p:nvSpPr>
            <p:cNvPr id="33806" name="Rectangle 15"/>
            <p:cNvSpPr>
              <a:spLocks noChangeArrowheads="1"/>
            </p:cNvSpPr>
            <p:nvPr/>
          </p:nvSpPr>
          <p:spPr bwMode="auto">
            <a:xfrm>
              <a:off x="4868" y="2974"/>
              <a:ext cx="38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r>
                <a:rPr lang="en-US" altLang="en-US" sz="400">
                  <a:solidFill>
                    <a:srgbClr val="000000"/>
                  </a:solidFill>
                  <a:latin typeface="Arial Black" panose="020B0A04020102020204" pitchFamily="34" charset="0"/>
                </a:rPr>
                <a:t>ITCAM for WebSphere</a:t>
              </a:r>
              <a:endParaRPr lang="en-US" altLang="en-US"/>
            </a:p>
          </p:txBody>
        </p:sp>
      </p:grpSp>
    </p:spTree>
    <p:extLst>
      <p:ext uri="{BB962C8B-B14F-4D97-AF65-F5344CB8AC3E}">
        <p14:creationId xmlns:p14="http://schemas.microsoft.com/office/powerpoint/2010/main" val="2141449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0"/>
          </p:nvPr>
        </p:nvSpPr>
        <p:spPr>
          <a:noFill/>
        </p:spPr>
        <p:txBody>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fld id="{8B125374-9380-4BBB-8B91-2B7C3C03E89E}" type="slidenum">
              <a:rPr lang="en-US" altLang="en-US" smtClean="0">
                <a:solidFill>
                  <a:srgbClr val="FFFFFF"/>
                </a:solidFill>
              </a:rPr>
              <a:pPr/>
              <a:t>9</a:t>
            </a:fld>
            <a:endParaRPr lang="en-US" altLang="en-US" smtClean="0">
              <a:solidFill>
                <a:srgbClr val="FFFFFF"/>
              </a:solidFill>
            </a:endParaRPr>
          </a:p>
        </p:txBody>
      </p:sp>
      <p:pic>
        <p:nvPicPr>
          <p:cNvPr id="35843" name="Picture 2" descr="SOA-Logical-Layering-v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1627189"/>
            <a:ext cx="8618538"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3"/>
          <p:cNvSpPr txBox="1">
            <a:spLocks noChangeArrowheads="1"/>
          </p:cNvSpPr>
          <p:nvPr/>
        </p:nvSpPr>
        <p:spPr bwMode="auto">
          <a:xfrm>
            <a:off x="2308225" y="3525245"/>
            <a:ext cx="1402942" cy="38318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Services</a:t>
            </a:r>
          </a:p>
          <a:p>
            <a:pPr eaLnBrk="1" hangingPunct="1">
              <a:lnSpc>
                <a:spcPct val="90000"/>
              </a:lnSpc>
            </a:pPr>
            <a:r>
              <a:rPr lang="en-US" altLang="en-US" sz="900" b="1">
                <a:solidFill>
                  <a:schemeClr val="tx1"/>
                </a:solidFill>
              </a:rPr>
              <a:t>atomic and composite</a:t>
            </a:r>
          </a:p>
        </p:txBody>
      </p:sp>
      <p:sp>
        <p:nvSpPr>
          <p:cNvPr id="35845" name="Oval 4"/>
          <p:cNvSpPr>
            <a:spLocks noChangeArrowheads="1"/>
          </p:cNvSpPr>
          <p:nvPr/>
        </p:nvSpPr>
        <p:spPr bwMode="auto">
          <a:xfrm>
            <a:off x="5667375" y="3505201"/>
            <a:ext cx="1022350" cy="468313"/>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46" name="Text Box 5"/>
          <p:cNvSpPr txBox="1">
            <a:spLocks noChangeArrowheads="1"/>
          </p:cNvSpPr>
          <p:nvPr/>
        </p:nvSpPr>
        <p:spPr bwMode="auto">
          <a:xfrm>
            <a:off x="2308226" y="4941889"/>
            <a:ext cx="16986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Operational Systems</a:t>
            </a:r>
          </a:p>
        </p:txBody>
      </p:sp>
      <p:sp>
        <p:nvSpPr>
          <p:cNvPr id="35847" name="Text Box 6"/>
          <p:cNvSpPr txBox="1">
            <a:spLocks noChangeArrowheads="1"/>
          </p:cNvSpPr>
          <p:nvPr/>
        </p:nvSpPr>
        <p:spPr bwMode="auto">
          <a:xfrm>
            <a:off x="2308226" y="4271964"/>
            <a:ext cx="1698625" cy="2571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Service Components</a:t>
            </a:r>
          </a:p>
        </p:txBody>
      </p:sp>
      <p:sp>
        <p:nvSpPr>
          <p:cNvPr id="35848" name="Text Box 7"/>
          <p:cNvSpPr txBox="1">
            <a:spLocks noChangeArrowheads="1"/>
          </p:cNvSpPr>
          <p:nvPr/>
        </p:nvSpPr>
        <p:spPr bwMode="auto">
          <a:xfrm>
            <a:off x="2308226" y="2203451"/>
            <a:ext cx="1020763" cy="2571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Consumers</a:t>
            </a:r>
          </a:p>
        </p:txBody>
      </p:sp>
      <p:sp>
        <p:nvSpPr>
          <p:cNvPr id="35849" name="Text Box 8"/>
          <p:cNvSpPr txBox="1">
            <a:spLocks noChangeArrowheads="1"/>
          </p:cNvSpPr>
          <p:nvPr/>
        </p:nvSpPr>
        <p:spPr bwMode="auto">
          <a:xfrm>
            <a:off x="2308226" y="2748135"/>
            <a:ext cx="1800487" cy="5078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200" b="1">
                <a:solidFill>
                  <a:schemeClr val="tx1"/>
                </a:solidFill>
              </a:rPr>
              <a:t>Business Process</a:t>
            </a:r>
          </a:p>
          <a:p>
            <a:pPr eaLnBrk="1" hangingPunct="1">
              <a:lnSpc>
                <a:spcPct val="90000"/>
              </a:lnSpc>
            </a:pPr>
            <a:r>
              <a:rPr lang="en-US" altLang="en-US" sz="900" b="1">
                <a:solidFill>
                  <a:schemeClr val="tx1"/>
                </a:solidFill>
              </a:rPr>
              <a:t>Composition; choreography; </a:t>
            </a:r>
          </a:p>
          <a:p>
            <a:pPr eaLnBrk="1" hangingPunct="1">
              <a:lnSpc>
                <a:spcPct val="90000"/>
              </a:lnSpc>
            </a:pPr>
            <a:r>
              <a:rPr lang="en-US" altLang="en-US" sz="900" b="1">
                <a:solidFill>
                  <a:schemeClr val="tx1"/>
                </a:solidFill>
              </a:rPr>
              <a:t>business state machines</a:t>
            </a:r>
          </a:p>
        </p:txBody>
      </p:sp>
      <p:sp>
        <p:nvSpPr>
          <p:cNvPr id="35850" name="AutoShape 9"/>
          <p:cNvSpPr>
            <a:spLocks noChangeArrowheads="1"/>
          </p:cNvSpPr>
          <p:nvPr/>
        </p:nvSpPr>
        <p:spPr bwMode="auto">
          <a:xfrm>
            <a:off x="1727201" y="3898901"/>
            <a:ext cx="574675" cy="1552575"/>
          </a:xfrm>
          <a:prstGeom prst="upArrow">
            <a:avLst>
              <a:gd name="adj1" fmla="val 68639"/>
              <a:gd name="adj2" fmla="val 45515"/>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51" name="Text Box 10"/>
          <p:cNvSpPr txBox="1">
            <a:spLocks noChangeArrowheads="1"/>
          </p:cNvSpPr>
          <p:nvPr/>
        </p:nvSpPr>
        <p:spPr bwMode="auto">
          <a:xfrm rot="5400000">
            <a:off x="1316832" y="4631211"/>
            <a:ext cx="1362075" cy="23083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Provider</a:t>
            </a:r>
          </a:p>
        </p:txBody>
      </p:sp>
      <p:sp>
        <p:nvSpPr>
          <p:cNvPr id="35852" name="AutoShape 11"/>
          <p:cNvSpPr>
            <a:spLocks noChangeArrowheads="1"/>
          </p:cNvSpPr>
          <p:nvPr/>
        </p:nvSpPr>
        <p:spPr bwMode="auto">
          <a:xfrm flipV="1">
            <a:off x="1727201" y="1989138"/>
            <a:ext cx="574675" cy="1555750"/>
          </a:xfrm>
          <a:prstGeom prst="upArrow">
            <a:avLst>
              <a:gd name="adj1" fmla="val 65685"/>
              <a:gd name="adj2" fmla="val 42011"/>
            </a:avLst>
          </a:prstGeom>
          <a:gradFill rotWithShape="1">
            <a:gsLst>
              <a:gs pos="0">
                <a:srgbClr val="A5B0CF"/>
              </a:gs>
              <a:gs pos="100000">
                <a:srgbClr val="4C5160">
                  <a:alpha val="0"/>
                </a:srgbClr>
              </a:gs>
            </a:gsLst>
            <a:lin ang="5400000" scaled="1"/>
          </a:gra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53" name="Text Box 12"/>
          <p:cNvSpPr txBox="1">
            <a:spLocks noChangeArrowheads="1"/>
          </p:cNvSpPr>
          <p:nvPr/>
        </p:nvSpPr>
        <p:spPr bwMode="auto">
          <a:xfrm rot="16200000" flipV="1">
            <a:off x="1265238" y="2698751"/>
            <a:ext cx="1508125" cy="228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1000" b="1">
                <a:solidFill>
                  <a:schemeClr val="tx1"/>
                </a:solidFill>
              </a:rPr>
              <a:t>Service Consumer</a:t>
            </a:r>
          </a:p>
        </p:txBody>
      </p:sp>
      <p:sp>
        <p:nvSpPr>
          <p:cNvPr id="35854" name="Text Box 13"/>
          <p:cNvSpPr txBox="1">
            <a:spLocks noChangeArrowheads="1"/>
          </p:cNvSpPr>
          <p:nvPr/>
        </p:nvSpPr>
        <p:spPr bwMode="auto">
          <a:xfrm rot="5400000">
            <a:off x="7771360" y="3312573"/>
            <a:ext cx="2153147" cy="21698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Integration (Enterprise Service Bus)</a:t>
            </a:r>
          </a:p>
        </p:txBody>
      </p:sp>
      <p:sp>
        <p:nvSpPr>
          <p:cNvPr id="35855" name="Text Box 14"/>
          <p:cNvSpPr txBox="1">
            <a:spLocks noChangeArrowheads="1"/>
          </p:cNvSpPr>
          <p:nvPr/>
        </p:nvSpPr>
        <p:spPr bwMode="auto">
          <a:xfrm rot="5400000">
            <a:off x="8154646" y="3250248"/>
            <a:ext cx="2172384" cy="341630"/>
          </a:xfrm>
          <a:prstGeom prst="rect">
            <a:avLst/>
          </a:prstGeom>
          <a:noFill/>
          <a:ln>
            <a:noFill/>
          </a:ln>
          <a:effectLst/>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QoS Layer (Security, Management &amp;</a:t>
            </a:r>
          </a:p>
          <a:p>
            <a:pPr algn="ctr" eaLnBrk="1" hangingPunct="1">
              <a:lnSpc>
                <a:spcPct val="90000"/>
              </a:lnSpc>
            </a:pPr>
            <a:r>
              <a:rPr lang="en-US" altLang="en-US" sz="900" b="1">
                <a:solidFill>
                  <a:schemeClr val="tx1"/>
                </a:solidFill>
              </a:rPr>
              <a:t> Monitoring Infrastructure Services)</a:t>
            </a:r>
          </a:p>
        </p:txBody>
      </p:sp>
      <p:sp>
        <p:nvSpPr>
          <p:cNvPr id="35856" name="Text Box 15"/>
          <p:cNvSpPr txBox="1">
            <a:spLocks noChangeArrowheads="1"/>
          </p:cNvSpPr>
          <p:nvPr/>
        </p:nvSpPr>
        <p:spPr bwMode="auto">
          <a:xfrm rot="5400000">
            <a:off x="8717863" y="3250248"/>
            <a:ext cx="1915903" cy="34163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Data Architecture (meta-data) &amp;</a:t>
            </a:r>
          </a:p>
          <a:p>
            <a:pPr algn="ctr" eaLnBrk="1" hangingPunct="1">
              <a:lnSpc>
                <a:spcPct val="90000"/>
              </a:lnSpc>
            </a:pPr>
            <a:r>
              <a:rPr lang="en-US" altLang="en-US" sz="900" b="1">
                <a:solidFill>
                  <a:schemeClr val="tx1"/>
                </a:solidFill>
              </a:rPr>
              <a:t> Business Intelligence</a:t>
            </a:r>
          </a:p>
        </p:txBody>
      </p:sp>
      <p:sp>
        <p:nvSpPr>
          <p:cNvPr id="35857" name="Text Box 16"/>
          <p:cNvSpPr txBox="1">
            <a:spLocks noChangeArrowheads="1"/>
          </p:cNvSpPr>
          <p:nvPr/>
        </p:nvSpPr>
        <p:spPr bwMode="auto">
          <a:xfrm rot="5400000">
            <a:off x="9671541" y="3312573"/>
            <a:ext cx="851509" cy="21698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900" b="1">
                <a:solidFill>
                  <a:schemeClr val="tx1"/>
                </a:solidFill>
              </a:rPr>
              <a:t>Governance</a:t>
            </a:r>
          </a:p>
        </p:txBody>
      </p:sp>
      <p:sp>
        <p:nvSpPr>
          <p:cNvPr id="35858" name="Oval 17"/>
          <p:cNvSpPr>
            <a:spLocks noChangeAspect="1" noChangeArrowheads="1"/>
          </p:cNvSpPr>
          <p:nvPr/>
        </p:nvSpPr>
        <p:spPr bwMode="auto">
          <a:xfrm>
            <a:off x="5059364" y="2773363"/>
            <a:ext cx="1296987" cy="29845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59" name="Oval 18"/>
          <p:cNvSpPr>
            <a:spLocks noChangeAspect="1" noChangeArrowheads="1"/>
          </p:cNvSpPr>
          <p:nvPr/>
        </p:nvSpPr>
        <p:spPr bwMode="auto">
          <a:xfrm>
            <a:off x="5195889" y="2898776"/>
            <a:ext cx="147637"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60" name="Oval 19"/>
          <p:cNvSpPr>
            <a:spLocks noChangeAspect="1" noChangeArrowheads="1"/>
          </p:cNvSpPr>
          <p:nvPr/>
        </p:nvSpPr>
        <p:spPr bwMode="auto">
          <a:xfrm>
            <a:off x="5484814"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61" name="Oval 20"/>
          <p:cNvSpPr>
            <a:spLocks noChangeAspect="1" noChangeArrowheads="1"/>
          </p:cNvSpPr>
          <p:nvPr/>
        </p:nvSpPr>
        <p:spPr bwMode="auto">
          <a:xfrm>
            <a:off x="5621339" y="2962276"/>
            <a:ext cx="149225" cy="555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62" name="Oval 21"/>
          <p:cNvSpPr>
            <a:spLocks noChangeAspect="1" noChangeArrowheads="1"/>
          </p:cNvSpPr>
          <p:nvPr/>
        </p:nvSpPr>
        <p:spPr bwMode="auto">
          <a:xfrm>
            <a:off x="5786439" y="2828926"/>
            <a:ext cx="149225"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63" name="Oval 22"/>
          <p:cNvSpPr>
            <a:spLocks noChangeAspect="1" noChangeArrowheads="1"/>
          </p:cNvSpPr>
          <p:nvPr/>
        </p:nvSpPr>
        <p:spPr bwMode="auto">
          <a:xfrm>
            <a:off x="6070600" y="2895601"/>
            <a:ext cx="147638" cy="539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5864" name="AutoShape 23"/>
          <p:cNvCxnSpPr>
            <a:cxnSpLocks noChangeAspect="1" noChangeShapeType="1"/>
            <a:stCxn id="35859" idx="6"/>
            <a:endCxn id="35860" idx="2"/>
          </p:cNvCxnSpPr>
          <p:nvPr/>
        </p:nvCxnSpPr>
        <p:spPr bwMode="auto">
          <a:xfrm flipV="1">
            <a:off x="5343525" y="2855913"/>
            <a:ext cx="141288" cy="698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5" name="AutoShape 24"/>
          <p:cNvCxnSpPr>
            <a:cxnSpLocks noChangeAspect="1" noChangeShapeType="1"/>
            <a:stCxn id="35860" idx="6"/>
            <a:endCxn id="35862" idx="2"/>
          </p:cNvCxnSpPr>
          <p:nvPr/>
        </p:nvCxnSpPr>
        <p:spPr bwMode="auto">
          <a:xfrm>
            <a:off x="5634038" y="2855913"/>
            <a:ext cx="1524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6" name="AutoShape 25"/>
          <p:cNvCxnSpPr>
            <a:cxnSpLocks noChangeAspect="1" noChangeShapeType="1"/>
            <a:stCxn id="35862" idx="6"/>
            <a:endCxn id="35863" idx="2"/>
          </p:cNvCxnSpPr>
          <p:nvPr/>
        </p:nvCxnSpPr>
        <p:spPr bwMode="auto">
          <a:xfrm>
            <a:off x="5935664" y="2855914"/>
            <a:ext cx="1349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7" name="AutoShape 26"/>
          <p:cNvCxnSpPr>
            <a:cxnSpLocks noChangeAspect="1" noChangeShapeType="1"/>
            <a:stCxn id="35859" idx="6"/>
            <a:endCxn id="35861" idx="2"/>
          </p:cNvCxnSpPr>
          <p:nvPr/>
        </p:nvCxnSpPr>
        <p:spPr bwMode="auto">
          <a:xfrm>
            <a:off x="5343526" y="2925763"/>
            <a:ext cx="277813" cy="635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AutoShape 27"/>
          <p:cNvCxnSpPr>
            <a:cxnSpLocks noChangeAspect="1" noChangeShapeType="1"/>
            <a:stCxn id="35861" idx="6"/>
            <a:endCxn id="35863" idx="2"/>
          </p:cNvCxnSpPr>
          <p:nvPr/>
        </p:nvCxnSpPr>
        <p:spPr bwMode="auto">
          <a:xfrm flipV="1">
            <a:off x="5770564" y="2922589"/>
            <a:ext cx="300037" cy="66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69" name="Oval 28"/>
          <p:cNvSpPr>
            <a:spLocks noChangeAspect="1" noChangeArrowheads="1"/>
          </p:cNvSpPr>
          <p:nvPr/>
        </p:nvSpPr>
        <p:spPr bwMode="auto">
          <a:xfrm>
            <a:off x="6038850" y="3098801"/>
            <a:ext cx="1036638" cy="238125"/>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70" name="Oval 29"/>
          <p:cNvSpPr>
            <a:spLocks noChangeAspect="1" noChangeArrowheads="1"/>
          </p:cNvSpPr>
          <p:nvPr/>
        </p:nvSpPr>
        <p:spPr bwMode="auto">
          <a:xfrm>
            <a:off x="6146801" y="3200401"/>
            <a:ext cx="119063" cy="42863"/>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71" name="Oval 30"/>
          <p:cNvSpPr>
            <a:spLocks noChangeAspect="1" noChangeArrowheads="1"/>
          </p:cNvSpPr>
          <p:nvPr/>
        </p:nvSpPr>
        <p:spPr bwMode="auto">
          <a:xfrm>
            <a:off x="63785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72" name="Oval 31"/>
          <p:cNvSpPr>
            <a:spLocks noChangeAspect="1" noChangeArrowheads="1"/>
          </p:cNvSpPr>
          <p:nvPr/>
        </p:nvSpPr>
        <p:spPr bwMode="auto">
          <a:xfrm>
            <a:off x="6488114" y="3249613"/>
            <a:ext cx="117475" cy="42862"/>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73" name="Oval 32"/>
          <p:cNvSpPr>
            <a:spLocks noChangeAspect="1" noChangeArrowheads="1"/>
          </p:cNvSpPr>
          <p:nvPr/>
        </p:nvSpPr>
        <p:spPr bwMode="auto">
          <a:xfrm>
            <a:off x="6619876" y="3143250"/>
            <a:ext cx="119063"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74" name="Oval 33"/>
          <p:cNvSpPr>
            <a:spLocks noChangeAspect="1" noChangeArrowheads="1"/>
          </p:cNvSpPr>
          <p:nvPr/>
        </p:nvSpPr>
        <p:spPr bwMode="auto">
          <a:xfrm>
            <a:off x="6846888" y="3195638"/>
            <a:ext cx="119062" cy="44450"/>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5875" name="AutoShape 34"/>
          <p:cNvCxnSpPr>
            <a:cxnSpLocks noChangeAspect="1" noChangeShapeType="1"/>
            <a:stCxn id="35870" idx="6"/>
            <a:endCxn id="35871" idx="2"/>
          </p:cNvCxnSpPr>
          <p:nvPr/>
        </p:nvCxnSpPr>
        <p:spPr bwMode="auto">
          <a:xfrm flipV="1">
            <a:off x="6265863" y="3165476"/>
            <a:ext cx="112712" cy="555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6" name="AutoShape 35"/>
          <p:cNvCxnSpPr>
            <a:cxnSpLocks noChangeAspect="1" noChangeShapeType="1"/>
            <a:stCxn id="35871" idx="6"/>
            <a:endCxn id="35873" idx="2"/>
          </p:cNvCxnSpPr>
          <p:nvPr/>
        </p:nvCxnSpPr>
        <p:spPr bwMode="auto">
          <a:xfrm>
            <a:off x="6497639" y="3165475"/>
            <a:ext cx="1222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7" name="AutoShape 36"/>
          <p:cNvCxnSpPr>
            <a:cxnSpLocks noChangeAspect="1" noChangeShapeType="1"/>
            <a:stCxn id="35873" idx="6"/>
            <a:endCxn id="35874" idx="2"/>
          </p:cNvCxnSpPr>
          <p:nvPr/>
        </p:nvCxnSpPr>
        <p:spPr bwMode="auto">
          <a:xfrm>
            <a:off x="6738938" y="3165475"/>
            <a:ext cx="107950" cy="523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8" name="AutoShape 37"/>
          <p:cNvCxnSpPr>
            <a:cxnSpLocks noChangeAspect="1" noChangeShapeType="1"/>
            <a:stCxn id="35870" idx="6"/>
            <a:endCxn id="35872" idx="2"/>
          </p:cNvCxnSpPr>
          <p:nvPr/>
        </p:nvCxnSpPr>
        <p:spPr bwMode="auto">
          <a:xfrm>
            <a:off x="6265863" y="3221038"/>
            <a:ext cx="222250"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79" name="AutoShape 38"/>
          <p:cNvCxnSpPr>
            <a:cxnSpLocks noChangeAspect="1" noChangeShapeType="1"/>
            <a:stCxn id="35872" idx="6"/>
            <a:endCxn id="35874" idx="2"/>
          </p:cNvCxnSpPr>
          <p:nvPr/>
        </p:nvCxnSpPr>
        <p:spPr bwMode="auto">
          <a:xfrm flipV="1">
            <a:off x="6605588" y="3217864"/>
            <a:ext cx="241300" cy="539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80" name="Oval 39"/>
          <p:cNvSpPr>
            <a:spLocks noChangeAspect="1" noChangeArrowheads="1"/>
          </p:cNvSpPr>
          <p:nvPr/>
        </p:nvSpPr>
        <p:spPr bwMode="auto">
          <a:xfrm>
            <a:off x="7197726" y="3097214"/>
            <a:ext cx="949325" cy="217487"/>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81" name="Oval 40"/>
          <p:cNvSpPr>
            <a:spLocks noChangeAspect="1" noChangeArrowheads="1"/>
          </p:cNvSpPr>
          <p:nvPr/>
        </p:nvSpPr>
        <p:spPr bwMode="auto">
          <a:xfrm>
            <a:off x="7297738" y="3189289"/>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82" name="Oval 41"/>
          <p:cNvSpPr>
            <a:spLocks noChangeAspect="1" noChangeArrowheads="1"/>
          </p:cNvSpPr>
          <p:nvPr/>
        </p:nvSpPr>
        <p:spPr bwMode="auto">
          <a:xfrm>
            <a:off x="7508875" y="3138489"/>
            <a:ext cx="109538"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83" name="Oval 42"/>
          <p:cNvSpPr>
            <a:spLocks noChangeAspect="1" noChangeArrowheads="1"/>
          </p:cNvSpPr>
          <p:nvPr/>
        </p:nvSpPr>
        <p:spPr bwMode="auto">
          <a:xfrm>
            <a:off x="7608889" y="3235326"/>
            <a:ext cx="109537"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84" name="Oval 43"/>
          <p:cNvSpPr>
            <a:spLocks noChangeAspect="1" noChangeArrowheads="1"/>
          </p:cNvSpPr>
          <p:nvPr/>
        </p:nvSpPr>
        <p:spPr bwMode="auto">
          <a:xfrm>
            <a:off x="7729539" y="3138489"/>
            <a:ext cx="109537" cy="39687"/>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885" name="Oval 44"/>
          <p:cNvSpPr>
            <a:spLocks noChangeAspect="1" noChangeArrowheads="1"/>
          </p:cNvSpPr>
          <p:nvPr/>
        </p:nvSpPr>
        <p:spPr bwMode="auto">
          <a:xfrm>
            <a:off x="7937500" y="3186114"/>
            <a:ext cx="107950" cy="41275"/>
          </a:xfrm>
          <a:prstGeom prst="ellipse">
            <a:avLst/>
          </a:prstGeom>
          <a:solidFill>
            <a:srgbClr val="00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cxnSp>
        <p:nvCxnSpPr>
          <p:cNvPr id="35886" name="AutoShape 45"/>
          <p:cNvCxnSpPr>
            <a:cxnSpLocks noChangeAspect="1" noChangeShapeType="1"/>
            <a:stCxn id="35881" idx="6"/>
            <a:endCxn id="35882" idx="2"/>
          </p:cNvCxnSpPr>
          <p:nvPr/>
        </p:nvCxnSpPr>
        <p:spPr bwMode="auto">
          <a:xfrm flipV="1">
            <a:off x="7405689" y="3159125"/>
            <a:ext cx="103187" cy="50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7" name="AutoShape 46"/>
          <p:cNvCxnSpPr>
            <a:cxnSpLocks noChangeAspect="1" noChangeShapeType="1"/>
            <a:stCxn id="35882" idx="6"/>
            <a:endCxn id="35884" idx="2"/>
          </p:cNvCxnSpPr>
          <p:nvPr/>
        </p:nvCxnSpPr>
        <p:spPr bwMode="auto">
          <a:xfrm>
            <a:off x="7618414" y="3159125"/>
            <a:ext cx="1111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8" name="AutoShape 47"/>
          <p:cNvCxnSpPr>
            <a:cxnSpLocks noChangeAspect="1" noChangeShapeType="1"/>
            <a:stCxn id="35884" idx="6"/>
            <a:endCxn id="35885" idx="2"/>
          </p:cNvCxnSpPr>
          <p:nvPr/>
        </p:nvCxnSpPr>
        <p:spPr bwMode="auto">
          <a:xfrm>
            <a:off x="7839076" y="3159126"/>
            <a:ext cx="98425" cy="47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89" name="AutoShape 48"/>
          <p:cNvCxnSpPr>
            <a:cxnSpLocks noChangeAspect="1" noChangeShapeType="1"/>
            <a:stCxn id="35881" idx="6"/>
            <a:endCxn id="35883" idx="2"/>
          </p:cNvCxnSpPr>
          <p:nvPr/>
        </p:nvCxnSpPr>
        <p:spPr bwMode="auto">
          <a:xfrm>
            <a:off x="7405688" y="3209925"/>
            <a:ext cx="203200" cy="460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90" name="AutoShape 49"/>
          <p:cNvCxnSpPr>
            <a:cxnSpLocks noChangeAspect="1" noChangeShapeType="1"/>
            <a:stCxn id="35883" idx="6"/>
            <a:endCxn id="35885" idx="2"/>
          </p:cNvCxnSpPr>
          <p:nvPr/>
        </p:nvCxnSpPr>
        <p:spPr bwMode="auto">
          <a:xfrm flipV="1">
            <a:off x="7718426" y="3206751"/>
            <a:ext cx="219075" cy="492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91" name="Freeform 50"/>
          <p:cNvSpPr>
            <a:spLocks/>
          </p:cNvSpPr>
          <p:nvPr/>
        </p:nvSpPr>
        <p:spPr bwMode="auto">
          <a:xfrm>
            <a:off x="5688013" y="2981325"/>
            <a:ext cx="374650" cy="203200"/>
          </a:xfrm>
          <a:custGeom>
            <a:avLst/>
            <a:gdLst>
              <a:gd name="T0" fmla="*/ 0 w 263"/>
              <a:gd name="T1" fmla="*/ 0 h 144"/>
              <a:gd name="T2" fmla="*/ 152194796 w 263"/>
              <a:gd name="T3" fmla="*/ 187175422 h 144"/>
              <a:gd name="T4" fmla="*/ 355122615 w 263"/>
              <a:gd name="T5" fmla="*/ 187175422 h 144"/>
              <a:gd name="T6" fmla="*/ 533698184 w 263"/>
              <a:gd name="T7" fmla="*/ 286737778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3" h="144">
                <a:moveTo>
                  <a:pt x="0" y="0"/>
                </a:moveTo>
                <a:cubicBezTo>
                  <a:pt x="23" y="39"/>
                  <a:pt x="46" y="78"/>
                  <a:pt x="75" y="94"/>
                </a:cubicBezTo>
                <a:cubicBezTo>
                  <a:pt x="104" y="110"/>
                  <a:pt x="144" y="86"/>
                  <a:pt x="175" y="94"/>
                </a:cubicBezTo>
                <a:cubicBezTo>
                  <a:pt x="206" y="102"/>
                  <a:pt x="234" y="123"/>
                  <a:pt x="263" y="144"/>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892" name="Freeform 51"/>
          <p:cNvSpPr>
            <a:spLocks/>
          </p:cNvSpPr>
          <p:nvPr/>
        </p:nvSpPr>
        <p:spPr bwMode="auto">
          <a:xfrm>
            <a:off x="6145213" y="2919413"/>
            <a:ext cx="1128712" cy="220662"/>
          </a:xfrm>
          <a:custGeom>
            <a:avLst/>
            <a:gdLst>
              <a:gd name="T0" fmla="*/ 0 w 545"/>
              <a:gd name="T1" fmla="*/ 0 h 137"/>
              <a:gd name="T2" fmla="*/ 699134568 w 545"/>
              <a:gd name="T3" fmla="*/ 176410410 h 137"/>
              <a:gd name="T4" fmla="*/ 1827185909 w 545"/>
              <a:gd name="T5" fmla="*/ 80422440 h 137"/>
              <a:gd name="T6" fmla="*/ 2147483646 w 545"/>
              <a:gd name="T7" fmla="*/ 355414002 h 1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5" h="137">
                <a:moveTo>
                  <a:pt x="0" y="0"/>
                </a:moveTo>
                <a:cubicBezTo>
                  <a:pt x="46" y="31"/>
                  <a:pt x="92" y="63"/>
                  <a:pt x="163" y="68"/>
                </a:cubicBezTo>
                <a:cubicBezTo>
                  <a:pt x="234" y="73"/>
                  <a:pt x="362" y="20"/>
                  <a:pt x="426" y="31"/>
                </a:cubicBezTo>
                <a:cubicBezTo>
                  <a:pt x="490" y="42"/>
                  <a:pt x="517" y="89"/>
                  <a:pt x="545" y="13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893" name="Freeform 52"/>
          <p:cNvSpPr>
            <a:spLocks/>
          </p:cNvSpPr>
          <p:nvPr/>
        </p:nvSpPr>
        <p:spPr bwMode="auto">
          <a:xfrm>
            <a:off x="4673600" y="2449513"/>
            <a:ext cx="439738" cy="1162050"/>
          </a:xfrm>
          <a:custGeom>
            <a:avLst/>
            <a:gdLst>
              <a:gd name="T0" fmla="*/ 23061626 w 259"/>
              <a:gd name="T1" fmla="*/ 0 h 683"/>
              <a:gd name="T2" fmla="*/ 95126026 w 259"/>
              <a:gd name="T3" fmla="*/ 778682389 h 683"/>
              <a:gd name="T4" fmla="*/ 602468225 w 259"/>
              <a:gd name="T5" fmla="*/ 1340260491 h 683"/>
              <a:gd name="T6" fmla="*/ 746600419 w 259"/>
              <a:gd name="T7" fmla="*/ 1977101321 h 6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683">
                <a:moveTo>
                  <a:pt x="8" y="0"/>
                </a:moveTo>
                <a:cubicBezTo>
                  <a:pt x="12" y="45"/>
                  <a:pt x="0" y="192"/>
                  <a:pt x="33" y="269"/>
                </a:cubicBezTo>
                <a:cubicBezTo>
                  <a:pt x="66" y="346"/>
                  <a:pt x="171" y="394"/>
                  <a:pt x="209" y="463"/>
                </a:cubicBezTo>
                <a:cubicBezTo>
                  <a:pt x="247" y="532"/>
                  <a:pt x="249" y="637"/>
                  <a:pt x="259" y="68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894" name="Freeform 53"/>
          <p:cNvSpPr>
            <a:spLocks/>
          </p:cNvSpPr>
          <p:nvPr/>
        </p:nvSpPr>
        <p:spPr bwMode="auto">
          <a:xfrm>
            <a:off x="4741863" y="2439988"/>
            <a:ext cx="679450" cy="1308100"/>
          </a:xfrm>
          <a:custGeom>
            <a:avLst/>
            <a:gdLst>
              <a:gd name="T0" fmla="*/ 0 w 400"/>
              <a:gd name="T1" fmla="*/ 0 h 770"/>
              <a:gd name="T2" fmla="*/ 144265920 w 400"/>
              <a:gd name="T3" fmla="*/ 759025874 h 770"/>
              <a:gd name="T4" fmla="*/ 793465107 w 400"/>
              <a:gd name="T5" fmla="*/ 1246763701 h 770"/>
              <a:gd name="T6" fmla="*/ 1047373874 w 400"/>
              <a:gd name="T7" fmla="*/ 1645035981 h 770"/>
              <a:gd name="T8" fmla="*/ 1154130756 w 400"/>
              <a:gd name="T9" fmla="*/ 2147483646 h 7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770">
                <a:moveTo>
                  <a:pt x="0" y="0"/>
                </a:moveTo>
                <a:cubicBezTo>
                  <a:pt x="2" y="95"/>
                  <a:pt x="4" y="191"/>
                  <a:pt x="50" y="263"/>
                </a:cubicBezTo>
                <a:cubicBezTo>
                  <a:pt x="96" y="335"/>
                  <a:pt x="223" y="381"/>
                  <a:pt x="275" y="432"/>
                </a:cubicBezTo>
                <a:cubicBezTo>
                  <a:pt x="327" y="483"/>
                  <a:pt x="342" y="514"/>
                  <a:pt x="363" y="570"/>
                </a:cubicBezTo>
                <a:cubicBezTo>
                  <a:pt x="384" y="626"/>
                  <a:pt x="392" y="698"/>
                  <a:pt x="400" y="77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895" name="Freeform 54"/>
          <p:cNvSpPr>
            <a:spLocks/>
          </p:cNvSpPr>
          <p:nvPr/>
        </p:nvSpPr>
        <p:spPr bwMode="auto">
          <a:xfrm>
            <a:off x="4803775" y="2439988"/>
            <a:ext cx="395288" cy="361950"/>
          </a:xfrm>
          <a:custGeom>
            <a:avLst/>
            <a:gdLst>
              <a:gd name="T0" fmla="*/ 0 w 232"/>
              <a:gd name="T1" fmla="*/ 0 h 213"/>
              <a:gd name="T2" fmla="*/ 127732546 w 232"/>
              <a:gd name="T3" fmla="*/ 360950814 h 213"/>
              <a:gd name="T4" fmla="*/ 435454032 w 232"/>
              <a:gd name="T5" fmla="*/ 470679440 h 213"/>
              <a:gd name="T6" fmla="*/ 673502599 w 232"/>
              <a:gd name="T7" fmla="*/ 615060106 h 2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13">
                <a:moveTo>
                  <a:pt x="0" y="0"/>
                </a:moveTo>
                <a:cubicBezTo>
                  <a:pt x="9" y="49"/>
                  <a:pt x="19" y="98"/>
                  <a:pt x="44" y="125"/>
                </a:cubicBezTo>
                <a:cubicBezTo>
                  <a:pt x="69" y="152"/>
                  <a:pt x="119" y="148"/>
                  <a:pt x="150" y="163"/>
                </a:cubicBezTo>
                <a:cubicBezTo>
                  <a:pt x="181" y="178"/>
                  <a:pt x="206" y="195"/>
                  <a:pt x="232" y="213"/>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896" name="Freeform 55"/>
          <p:cNvSpPr>
            <a:spLocks/>
          </p:cNvSpPr>
          <p:nvPr/>
        </p:nvSpPr>
        <p:spPr bwMode="auto">
          <a:xfrm>
            <a:off x="6454775" y="3344864"/>
            <a:ext cx="63500" cy="179387"/>
          </a:xfrm>
          <a:custGeom>
            <a:avLst/>
            <a:gdLst>
              <a:gd name="T0" fmla="*/ 108979730 w 37"/>
              <a:gd name="T1" fmla="*/ 0 h 106"/>
              <a:gd name="T2" fmla="*/ 73634257 w 37"/>
              <a:gd name="T3" fmla="*/ 160382132 h 106"/>
              <a:gd name="T4" fmla="*/ 0 w 37"/>
              <a:gd name="T5" fmla="*/ 303582036 h 106"/>
              <a:gd name="T6" fmla="*/ 0 60000 65536"/>
              <a:gd name="T7" fmla="*/ 0 60000 65536"/>
              <a:gd name="T8" fmla="*/ 0 60000 65536"/>
            </a:gdLst>
            <a:ahLst/>
            <a:cxnLst>
              <a:cxn ang="T6">
                <a:pos x="T0" y="T1"/>
              </a:cxn>
              <a:cxn ang="T7">
                <a:pos x="T2" y="T3"/>
              </a:cxn>
              <a:cxn ang="T8">
                <a:pos x="T4" y="T5"/>
              </a:cxn>
            </a:cxnLst>
            <a:rect l="0" t="0" r="r" b="b"/>
            <a:pathLst>
              <a:path w="37" h="106">
                <a:moveTo>
                  <a:pt x="37" y="0"/>
                </a:moveTo>
                <a:cubicBezTo>
                  <a:pt x="34" y="19"/>
                  <a:pt x="31" y="38"/>
                  <a:pt x="25" y="56"/>
                </a:cubicBezTo>
                <a:cubicBezTo>
                  <a:pt x="19" y="74"/>
                  <a:pt x="9" y="90"/>
                  <a:pt x="0" y="10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897" name="Freeform 56"/>
          <p:cNvSpPr>
            <a:spLocks/>
          </p:cNvSpPr>
          <p:nvPr/>
        </p:nvSpPr>
        <p:spPr bwMode="auto">
          <a:xfrm>
            <a:off x="7678739" y="3322638"/>
            <a:ext cx="104775" cy="298450"/>
          </a:xfrm>
          <a:custGeom>
            <a:avLst/>
            <a:gdLst>
              <a:gd name="T0" fmla="*/ 0 w 62"/>
              <a:gd name="T1" fmla="*/ 0 h 176"/>
              <a:gd name="T2" fmla="*/ 142791426 w 62"/>
              <a:gd name="T3" fmla="*/ 163905009 h 176"/>
              <a:gd name="T4" fmla="*/ 177061300 w 62"/>
              <a:gd name="T5" fmla="*/ 506093196 h 176"/>
              <a:gd name="T6" fmla="*/ 0 60000 65536"/>
              <a:gd name="T7" fmla="*/ 0 60000 65536"/>
              <a:gd name="T8" fmla="*/ 0 60000 65536"/>
            </a:gdLst>
            <a:ahLst/>
            <a:cxnLst>
              <a:cxn ang="T6">
                <a:pos x="T0" y="T1"/>
              </a:cxn>
              <a:cxn ang="T7">
                <a:pos x="T2" y="T3"/>
              </a:cxn>
              <a:cxn ang="T8">
                <a:pos x="T4" y="T5"/>
              </a:cxn>
            </a:cxnLst>
            <a:rect l="0" t="0" r="r" b="b"/>
            <a:pathLst>
              <a:path w="62" h="176">
                <a:moveTo>
                  <a:pt x="0" y="0"/>
                </a:moveTo>
                <a:cubicBezTo>
                  <a:pt x="20" y="14"/>
                  <a:pt x="40" y="28"/>
                  <a:pt x="50" y="57"/>
                </a:cubicBezTo>
                <a:cubicBezTo>
                  <a:pt x="60" y="86"/>
                  <a:pt x="61" y="131"/>
                  <a:pt x="62" y="176"/>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cxnSp>
        <p:nvCxnSpPr>
          <p:cNvPr id="35898" name="AutoShape 57"/>
          <p:cNvCxnSpPr>
            <a:cxnSpLocks noChangeShapeType="1"/>
          </p:cNvCxnSpPr>
          <p:nvPr/>
        </p:nvCxnSpPr>
        <p:spPr bwMode="auto">
          <a:xfrm>
            <a:off x="6742114" y="4195764"/>
            <a:ext cx="873125" cy="187325"/>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99" name="Freeform 58"/>
          <p:cNvSpPr>
            <a:spLocks/>
          </p:cNvSpPr>
          <p:nvPr/>
        </p:nvSpPr>
        <p:spPr bwMode="auto">
          <a:xfrm>
            <a:off x="6794501" y="4511676"/>
            <a:ext cx="1000125" cy="150813"/>
          </a:xfrm>
          <a:custGeom>
            <a:avLst/>
            <a:gdLst>
              <a:gd name="T0" fmla="*/ 0 w 588"/>
              <a:gd name="T1" fmla="*/ 0 h 125"/>
              <a:gd name="T2" fmla="*/ 0 w 588"/>
              <a:gd name="T3" fmla="*/ 181956488 h 125"/>
              <a:gd name="T4" fmla="*/ 1701105469 w 588"/>
              <a:gd name="T5" fmla="*/ 181956488 h 125"/>
              <a:gd name="T6" fmla="*/ 1701105469 w 588"/>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8" h="125">
                <a:moveTo>
                  <a:pt x="0" y="0"/>
                </a:moveTo>
                <a:lnTo>
                  <a:pt x="0" y="125"/>
                </a:lnTo>
                <a:lnTo>
                  <a:pt x="588" y="125"/>
                </a:lnTo>
                <a:lnTo>
                  <a:pt x="588"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0" name="Line 59"/>
          <p:cNvSpPr>
            <a:spLocks noChangeShapeType="1"/>
          </p:cNvSpPr>
          <p:nvPr/>
        </p:nvSpPr>
        <p:spPr bwMode="auto">
          <a:xfrm>
            <a:off x="5430838" y="38989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1" name="Line 60"/>
          <p:cNvSpPr>
            <a:spLocks noChangeShapeType="1"/>
          </p:cNvSpPr>
          <p:nvPr/>
        </p:nvSpPr>
        <p:spPr bwMode="auto">
          <a:xfrm>
            <a:off x="5878513" y="3738564"/>
            <a:ext cx="0" cy="447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2" name="Line 61"/>
          <p:cNvSpPr>
            <a:spLocks noChangeShapeType="1"/>
          </p:cNvSpPr>
          <p:nvPr/>
        </p:nvSpPr>
        <p:spPr bwMode="auto">
          <a:xfrm>
            <a:off x="5975351" y="3727451"/>
            <a:ext cx="74613" cy="53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3" name="Line 62"/>
          <p:cNvSpPr>
            <a:spLocks noChangeShapeType="1"/>
          </p:cNvSpPr>
          <p:nvPr/>
        </p:nvSpPr>
        <p:spPr bwMode="auto">
          <a:xfrm flipV="1">
            <a:off x="6253163" y="3738564"/>
            <a:ext cx="127000" cy="523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4" name="Line 63"/>
          <p:cNvSpPr>
            <a:spLocks noChangeShapeType="1"/>
          </p:cNvSpPr>
          <p:nvPr/>
        </p:nvSpPr>
        <p:spPr bwMode="auto">
          <a:xfrm>
            <a:off x="6484938" y="374808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5" name="Line 64"/>
          <p:cNvSpPr>
            <a:spLocks noChangeShapeType="1"/>
          </p:cNvSpPr>
          <p:nvPr/>
        </p:nvSpPr>
        <p:spPr bwMode="auto">
          <a:xfrm flipV="1">
            <a:off x="7018338"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6" name="Line 65"/>
          <p:cNvSpPr>
            <a:spLocks noChangeShapeType="1"/>
          </p:cNvSpPr>
          <p:nvPr/>
        </p:nvSpPr>
        <p:spPr bwMode="auto">
          <a:xfrm>
            <a:off x="7783513" y="3738563"/>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7" name="Line 66"/>
          <p:cNvSpPr>
            <a:spLocks noChangeShapeType="1"/>
          </p:cNvSpPr>
          <p:nvPr/>
        </p:nvSpPr>
        <p:spPr bwMode="auto">
          <a:xfrm>
            <a:off x="5124450" y="3738564"/>
            <a:ext cx="0" cy="1169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8" name="Freeform 67"/>
          <p:cNvSpPr>
            <a:spLocks/>
          </p:cNvSpPr>
          <p:nvPr/>
        </p:nvSpPr>
        <p:spPr bwMode="auto">
          <a:xfrm>
            <a:off x="62785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09" name="Oval 68"/>
          <p:cNvSpPr>
            <a:spLocks noChangeArrowheads="1"/>
          </p:cNvSpPr>
          <p:nvPr/>
        </p:nvSpPr>
        <p:spPr bwMode="auto">
          <a:xfrm>
            <a:off x="45910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35910" name="Oval 69"/>
          <p:cNvSpPr>
            <a:spLocks noChangeArrowheads="1"/>
          </p:cNvSpPr>
          <p:nvPr/>
        </p:nvSpPr>
        <p:spPr bwMode="auto">
          <a:xfrm>
            <a:off x="5810251" y="2255838"/>
            <a:ext cx="322263"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endParaRPr lang="en-GB" altLang="en-US" sz="1400"/>
          </a:p>
        </p:txBody>
      </p:sp>
      <p:sp>
        <p:nvSpPr>
          <p:cNvPr id="35911" name="Oval 70"/>
          <p:cNvSpPr>
            <a:spLocks noChangeArrowheads="1"/>
          </p:cNvSpPr>
          <p:nvPr/>
        </p:nvSpPr>
        <p:spPr bwMode="auto">
          <a:xfrm>
            <a:off x="7034213" y="2255838"/>
            <a:ext cx="322262" cy="322262"/>
          </a:xfrm>
          <a:prstGeom prst="ellipse">
            <a:avLst/>
          </a:prstGeom>
          <a:solidFill>
            <a:srgbClr val="CAFEE6"/>
          </a:solidFill>
          <a:ln w="9525" algn="ctr">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2" name="Oval 71"/>
          <p:cNvSpPr>
            <a:spLocks noChangeArrowheads="1"/>
          </p:cNvSpPr>
          <p:nvPr/>
        </p:nvSpPr>
        <p:spPr bwMode="auto">
          <a:xfrm>
            <a:off x="5027614" y="3619501"/>
            <a:ext cx="212725"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3" name="Oval 72"/>
          <p:cNvSpPr>
            <a:spLocks noChangeArrowheads="1"/>
          </p:cNvSpPr>
          <p:nvPr/>
        </p:nvSpPr>
        <p:spPr bwMode="auto">
          <a:xfrm>
            <a:off x="5781676" y="3619501"/>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4" name="Oval 73"/>
          <p:cNvSpPr>
            <a:spLocks noChangeArrowheads="1"/>
          </p:cNvSpPr>
          <p:nvPr/>
        </p:nvSpPr>
        <p:spPr bwMode="auto">
          <a:xfrm>
            <a:off x="6915151" y="3621088"/>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5" name="Oval 74"/>
          <p:cNvSpPr>
            <a:spLocks noChangeArrowheads="1"/>
          </p:cNvSpPr>
          <p:nvPr/>
        </p:nvSpPr>
        <p:spPr bwMode="auto">
          <a:xfrm>
            <a:off x="6367463" y="3640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6" name="Oval 75"/>
          <p:cNvSpPr>
            <a:spLocks noChangeArrowheads="1"/>
          </p:cNvSpPr>
          <p:nvPr/>
        </p:nvSpPr>
        <p:spPr bwMode="auto">
          <a:xfrm>
            <a:off x="6038851" y="3757613"/>
            <a:ext cx="214313"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7" name="Oval 76"/>
          <p:cNvSpPr>
            <a:spLocks noChangeArrowheads="1"/>
          </p:cNvSpPr>
          <p:nvPr/>
        </p:nvSpPr>
        <p:spPr bwMode="auto">
          <a:xfrm>
            <a:off x="5326063" y="3767138"/>
            <a:ext cx="214312" cy="119062"/>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8" name="Oval 77"/>
          <p:cNvSpPr>
            <a:spLocks noChangeArrowheads="1"/>
          </p:cNvSpPr>
          <p:nvPr/>
        </p:nvSpPr>
        <p:spPr bwMode="auto">
          <a:xfrm>
            <a:off x="7667626" y="3629026"/>
            <a:ext cx="214313" cy="119063"/>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19" name="Line 78"/>
          <p:cNvSpPr>
            <a:spLocks noChangeShapeType="1"/>
          </p:cNvSpPr>
          <p:nvPr/>
        </p:nvSpPr>
        <p:spPr bwMode="auto">
          <a:xfrm>
            <a:off x="5276851" y="2944813"/>
            <a:ext cx="150813" cy="817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cxnSp>
        <p:nvCxnSpPr>
          <p:cNvPr id="35920" name="AutoShape 79"/>
          <p:cNvCxnSpPr>
            <a:cxnSpLocks noChangeShapeType="1"/>
            <a:stCxn id="35916" idx="4"/>
            <a:endCxn id="35957" idx="1"/>
          </p:cNvCxnSpPr>
          <p:nvPr/>
        </p:nvCxnSpPr>
        <p:spPr bwMode="auto">
          <a:xfrm rot="16200000" flipH="1">
            <a:off x="5972176" y="4051301"/>
            <a:ext cx="531813" cy="182563"/>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1" name="AutoShape 80"/>
          <p:cNvCxnSpPr>
            <a:cxnSpLocks noChangeShapeType="1"/>
            <a:stCxn id="35874" idx="4"/>
            <a:endCxn id="35914" idx="0"/>
          </p:cNvCxnSpPr>
          <p:nvPr/>
        </p:nvCxnSpPr>
        <p:spPr bwMode="auto">
          <a:xfrm rot="16200000" flipH="1">
            <a:off x="6774657" y="3372645"/>
            <a:ext cx="381000" cy="115887"/>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22" name="Rectangle 81"/>
          <p:cNvSpPr>
            <a:spLocks noChangeArrowheads="1"/>
          </p:cNvSpPr>
          <p:nvPr/>
        </p:nvSpPr>
        <p:spPr bwMode="auto">
          <a:xfrm>
            <a:off x="4376738" y="1993900"/>
            <a:ext cx="844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Channel</a:t>
            </a:r>
          </a:p>
        </p:txBody>
      </p:sp>
      <p:sp>
        <p:nvSpPr>
          <p:cNvPr id="35923" name="Rectangle 82"/>
          <p:cNvSpPr>
            <a:spLocks noChangeArrowheads="1"/>
          </p:cNvSpPr>
          <p:nvPr/>
        </p:nvSpPr>
        <p:spPr bwMode="auto">
          <a:xfrm>
            <a:off x="5710238" y="199390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Font typeface="Wingdings" panose="05000000000000000000" pitchFamily="2" charset="2"/>
              <a:buNone/>
            </a:pPr>
            <a:r>
              <a:rPr lang="en-US" altLang="en-US" sz="1400"/>
              <a:t>B2B</a:t>
            </a:r>
          </a:p>
        </p:txBody>
      </p:sp>
      <p:grpSp>
        <p:nvGrpSpPr>
          <p:cNvPr id="35924" name="Group 83"/>
          <p:cNvGrpSpPr>
            <a:grpSpLocks/>
          </p:cNvGrpSpPr>
          <p:nvPr/>
        </p:nvGrpSpPr>
        <p:grpSpPr bwMode="auto">
          <a:xfrm>
            <a:off x="5224463" y="4176714"/>
            <a:ext cx="798512" cy="339725"/>
            <a:chOff x="1440" y="3625"/>
            <a:chExt cx="470" cy="238"/>
          </a:xfrm>
        </p:grpSpPr>
        <p:sp>
          <p:nvSpPr>
            <p:cNvPr id="35958" name="Rectangle 84"/>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59" name="Rectangle 85"/>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60" name="Rectangle 86"/>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35925" name="Group 87"/>
          <p:cNvGrpSpPr>
            <a:grpSpLocks/>
          </p:cNvGrpSpPr>
          <p:nvPr/>
        </p:nvGrpSpPr>
        <p:grpSpPr bwMode="auto">
          <a:xfrm>
            <a:off x="6329363" y="4176714"/>
            <a:ext cx="798512" cy="339725"/>
            <a:chOff x="1440" y="3625"/>
            <a:chExt cx="470" cy="238"/>
          </a:xfrm>
        </p:grpSpPr>
        <p:sp>
          <p:nvSpPr>
            <p:cNvPr id="35955" name="Rectangle 88"/>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56" name="Rectangle 89"/>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57" name="Rectangle 90"/>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grpSp>
        <p:nvGrpSpPr>
          <p:cNvPr id="35926" name="Group 91"/>
          <p:cNvGrpSpPr>
            <a:grpSpLocks/>
          </p:cNvGrpSpPr>
          <p:nvPr/>
        </p:nvGrpSpPr>
        <p:grpSpPr bwMode="auto">
          <a:xfrm>
            <a:off x="7216776" y="4175126"/>
            <a:ext cx="798513" cy="339725"/>
            <a:chOff x="1440" y="3625"/>
            <a:chExt cx="470" cy="238"/>
          </a:xfrm>
        </p:grpSpPr>
        <p:sp>
          <p:nvSpPr>
            <p:cNvPr id="35952" name="Rectangle 92"/>
            <p:cNvSpPr>
              <a:spLocks noChangeArrowheads="1"/>
            </p:cNvSpPr>
            <p:nvPr/>
          </p:nvSpPr>
          <p:spPr bwMode="auto">
            <a:xfrm>
              <a:off x="1509" y="3625"/>
              <a:ext cx="401" cy="238"/>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53" name="Rectangle 93"/>
            <p:cNvSpPr>
              <a:spLocks noChangeArrowheads="1"/>
            </p:cNvSpPr>
            <p:nvPr/>
          </p:nvSpPr>
          <p:spPr bwMode="auto">
            <a:xfrm>
              <a:off x="1440" y="3663"/>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54" name="Rectangle 94"/>
            <p:cNvSpPr>
              <a:spLocks noChangeArrowheads="1"/>
            </p:cNvSpPr>
            <p:nvPr/>
          </p:nvSpPr>
          <p:spPr bwMode="auto">
            <a:xfrm>
              <a:off x="1440" y="3759"/>
              <a:ext cx="150" cy="56"/>
            </a:xfrm>
            <a:prstGeom prst="rect">
              <a:avLst/>
            </a:prstGeom>
            <a:solidFill>
              <a:srgbClr val="33CCFF">
                <a:alpha val="85881"/>
              </a:srgbClr>
            </a:solidFill>
            <a:ln w="9525">
              <a:miter lim="800000"/>
              <a:headEnd/>
              <a:tailEnd/>
            </a:ln>
            <a:effectLst/>
            <a:scene3d>
              <a:camera prst="legacyObliqueTopRight"/>
              <a:lightRig rig="legacyFlat2" dir="b"/>
            </a:scene3d>
            <a:sp3d extrusionH="49200" prstMaterial="legacyMatte">
              <a:bevelT w="13500" h="13500" prst="angle"/>
              <a:bevelB w="13500" h="13500" prst="angle"/>
              <a:extrusionClr>
                <a:srgbClr val="33CCFF"/>
              </a:extrusionClr>
              <a:contourClr>
                <a:srgbClr val="33CC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endParaRPr lang="en-GB" altLang="en-US" sz="2000">
                <a:solidFill>
                  <a:schemeClr val="accent1"/>
                </a:solidFill>
              </a:endParaRPr>
            </a:p>
          </p:txBody>
        </p:sp>
      </p:grpSp>
      <p:sp>
        <p:nvSpPr>
          <p:cNvPr id="35927" name="Rectangle 95"/>
          <p:cNvSpPr>
            <a:spLocks noChangeArrowheads="1"/>
          </p:cNvSpPr>
          <p:nvPr/>
        </p:nvSpPr>
        <p:spPr bwMode="auto">
          <a:xfrm>
            <a:off x="4708525" y="49561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28" name="Rectangle 96"/>
          <p:cNvSpPr>
            <a:spLocks noChangeArrowheads="1"/>
          </p:cNvSpPr>
          <p:nvPr/>
        </p:nvSpPr>
        <p:spPr bwMode="auto">
          <a:xfrm>
            <a:off x="4838701" y="484822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29" name="Text Box 97"/>
          <p:cNvSpPr txBox="1">
            <a:spLocks noChangeArrowheads="1"/>
          </p:cNvSpPr>
          <p:nvPr/>
        </p:nvSpPr>
        <p:spPr bwMode="auto">
          <a:xfrm>
            <a:off x="4832112" y="48543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Packaged</a:t>
            </a:r>
          </a:p>
          <a:p>
            <a:pPr algn="ctr" eaLnBrk="1" hangingPunct="1">
              <a:lnSpc>
                <a:spcPct val="90000"/>
              </a:lnSpc>
            </a:pPr>
            <a:r>
              <a:rPr lang="en-US" altLang="en-US" sz="700" b="1">
                <a:solidFill>
                  <a:schemeClr val="tx1"/>
                </a:solidFill>
              </a:rPr>
              <a:t>Application</a:t>
            </a:r>
          </a:p>
        </p:txBody>
      </p:sp>
      <p:sp>
        <p:nvSpPr>
          <p:cNvPr id="35930" name="Rectangle 98"/>
          <p:cNvSpPr>
            <a:spLocks noChangeArrowheads="1"/>
          </p:cNvSpPr>
          <p:nvPr/>
        </p:nvSpPr>
        <p:spPr bwMode="auto">
          <a:xfrm>
            <a:off x="5826126" y="4943475"/>
            <a:ext cx="658813"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31" name="Rectangle 99"/>
          <p:cNvSpPr>
            <a:spLocks noChangeArrowheads="1"/>
          </p:cNvSpPr>
          <p:nvPr/>
        </p:nvSpPr>
        <p:spPr bwMode="auto">
          <a:xfrm>
            <a:off x="5954713" y="4837113"/>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32" name="Text Box 100"/>
          <p:cNvSpPr txBox="1">
            <a:spLocks noChangeArrowheads="1"/>
          </p:cNvSpPr>
          <p:nvPr/>
        </p:nvSpPr>
        <p:spPr bwMode="auto">
          <a:xfrm>
            <a:off x="5947331" y="484163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Custom</a:t>
            </a:r>
          </a:p>
          <a:p>
            <a:pPr algn="ctr" eaLnBrk="1" hangingPunct="1">
              <a:lnSpc>
                <a:spcPct val="90000"/>
              </a:lnSpc>
            </a:pPr>
            <a:r>
              <a:rPr lang="en-US" altLang="en-US" sz="700" b="1">
                <a:solidFill>
                  <a:schemeClr val="tx1"/>
                </a:solidFill>
              </a:rPr>
              <a:t>Application</a:t>
            </a:r>
          </a:p>
        </p:txBody>
      </p:sp>
      <p:sp>
        <p:nvSpPr>
          <p:cNvPr id="35933" name="Rectangle 101"/>
          <p:cNvSpPr>
            <a:spLocks noChangeArrowheads="1"/>
          </p:cNvSpPr>
          <p:nvPr/>
        </p:nvSpPr>
        <p:spPr bwMode="auto">
          <a:xfrm>
            <a:off x="6881813" y="4922838"/>
            <a:ext cx="658812"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34" name="Rectangle 102"/>
          <p:cNvSpPr>
            <a:spLocks noChangeArrowheads="1"/>
          </p:cNvSpPr>
          <p:nvPr/>
        </p:nvSpPr>
        <p:spPr bwMode="auto">
          <a:xfrm>
            <a:off x="7010400" y="4816475"/>
            <a:ext cx="660400" cy="330200"/>
          </a:xfrm>
          <a:prstGeom prst="rect">
            <a:avLst/>
          </a:prstGeom>
          <a:solidFill>
            <a:srgbClr val="CAD6FE">
              <a:alpha val="72156"/>
            </a:srgbClr>
          </a:solidFill>
          <a:ln w="9525">
            <a:miter lim="800000"/>
            <a:headEnd/>
            <a:tailEnd/>
          </a:ln>
          <a:effectLst/>
          <a:scene3d>
            <a:camera prst="legacyObliqueTopRight"/>
            <a:lightRig rig="legacyFlat2" dir="t"/>
          </a:scene3d>
          <a:sp3d extrusionH="23800" prstMaterial="legacyMatte">
            <a:bevelT w="13500" h="13500" prst="angle"/>
            <a:bevelB w="13500" h="13500" prst="angle"/>
            <a:extrusionClr>
              <a:srgbClr val="CAD6FE"/>
            </a:extrusionClr>
            <a:contourClr>
              <a:srgbClr val="CAD6FE"/>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flatTx/>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35" name="Text Box 103"/>
          <p:cNvSpPr txBox="1">
            <a:spLocks noChangeArrowheads="1"/>
          </p:cNvSpPr>
          <p:nvPr/>
        </p:nvSpPr>
        <p:spPr bwMode="auto">
          <a:xfrm>
            <a:off x="7003019" y="4822586"/>
            <a:ext cx="673576" cy="286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700" b="1">
                <a:solidFill>
                  <a:schemeClr val="tx1"/>
                </a:solidFill>
              </a:rPr>
              <a:t>OO</a:t>
            </a:r>
          </a:p>
          <a:p>
            <a:pPr algn="ctr" eaLnBrk="1" hangingPunct="1">
              <a:lnSpc>
                <a:spcPct val="90000"/>
              </a:lnSpc>
            </a:pPr>
            <a:r>
              <a:rPr lang="en-US" altLang="en-US" sz="700" b="1">
                <a:solidFill>
                  <a:schemeClr val="tx1"/>
                </a:solidFill>
              </a:rPr>
              <a:t>Application</a:t>
            </a:r>
          </a:p>
        </p:txBody>
      </p:sp>
      <p:sp>
        <p:nvSpPr>
          <p:cNvPr id="35936" name="Freeform 104"/>
          <p:cNvSpPr>
            <a:spLocks/>
          </p:cNvSpPr>
          <p:nvPr/>
        </p:nvSpPr>
        <p:spPr bwMode="auto">
          <a:xfrm>
            <a:off x="5326064" y="4522789"/>
            <a:ext cx="339725" cy="293687"/>
          </a:xfrm>
          <a:custGeom>
            <a:avLst/>
            <a:gdLst>
              <a:gd name="T0" fmla="*/ 577065378 w 200"/>
              <a:gd name="T1" fmla="*/ 0 h 225"/>
              <a:gd name="T2" fmla="*/ 577065378 w 200"/>
              <a:gd name="T3" fmla="*/ 138002869 h 225"/>
              <a:gd name="T4" fmla="*/ 0 w 200"/>
              <a:gd name="T5" fmla="*/ 138002869 h 225"/>
              <a:gd name="T6" fmla="*/ 0 w 200"/>
              <a:gd name="T7" fmla="*/ 383342462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225">
                <a:moveTo>
                  <a:pt x="200" y="0"/>
                </a:moveTo>
                <a:lnTo>
                  <a:pt x="200" y="81"/>
                </a:lnTo>
                <a:lnTo>
                  <a:pt x="0" y="81"/>
                </a:lnTo>
                <a:lnTo>
                  <a:pt x="0" y="225"/>
                </a:lnTo>
              </a:path>
            </a:pathLst>
          </a:custGeom>
          <a:noFill/>
          <a:ln w="952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9" rIns="91437" bIns="45719" anchor="b"/>
          <a:lstStyle/>
          <a:p>
            <a:endParaRPr lang="en-IN"/>
          </a:p>
        </p:txBody>
      </p:sp>
      <p:sp>
        <p:nvSpPr>
          <p:cNvPr id="35937" name="AutoShape 105"/>
          <p:cNvSpPr>
            <a:spLocks noChangeArrowheads="1"/>
          </p:cNvSpPr>
          <p:nvPr/>
        </p:nvSpPr>
        <p:spPr bwMode="auto">
          <a:xfrm>
            <a:off x="7154863" y="2538414"/>
            <a:ext cx="2805112" cy="2668587"/>
          </a:xfrm>
          <a:prstGeom prst="roundRect">
            <a:avLst>
              <a:gd name="adj" fmla="val 16667"/>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1450" indent="-171450">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anose="05000000000000000000" pitchFamily="2" charset="2"/>
              <a:buNone/>
            </a:pPr>
            <a:endParaRPr lang="en-GB" altLang="en-US" sz="1200" b="1">
              <a:solidFill>
                <a:srgbClr val="000000"/>
              </a:solidFill>
            </a:endParaRPr>
          </a:p>
        </p:txBody>
      </p:sp>
      <p:sp>
        <p:nvSpPr>
          <p:cNvPr id="35938" name="Rectangle 106"/>
          <p:cNvSpPr>
            <a:spLocks noGrp="1" noChangeArrowheads="1"/>
          </p:cNvSpPr>
          <p:nvPr>
            <p:ph type="title"/>
          </p:nvPr>
        </p:nvSpPr>
        <p:spPr/>
        <p:txBody>
          <a:bodyPr/>
          <a:lstStyle/>
          <a:p>
            <a:pPr eaLnBrk="1" hangingPunct="1"/>
            <a:r>
              <a:rPr lang="en-US" altLang="en-US" smtClean="0"/>
              <a:t>Requirements for SOA Management</a:t>
            </a:r>
          </a:p>
        </p:txBody>
      </p:sp>
      <p:sp>
        <p:nvSpPr>
          <p:cNvPr id="35939" name="Rectangle 107"/>
          <p:cNvSpPr>
            <a:spLocks noChangeArrowheads="1"/>
          </p:cNvSpPr>
          <p:nvPr/>
        </p:nvSpPr>
        <p:spPr bwMode="auto">
          <a:xfrm>
            <a:off x="2209801" y="2498209"/>
            <a:ext cx="6461125" cy="369332"/>
          </a:xfrm>
          <a:prstGeom prst="rect">
            <a:avLst/>
          </a:prstGeom>
          <a:solidFill>
            <a:schemeClr val="bg1">
              <a:alpha val="79999"/>
            </a:schemeClr>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40" name="Rectangle 108"/>
          <p:cNvSpPr>
            <a:spLocks noChangeArrowheads="1"/>
          </p:cNvSpPr>
          <p:nvPr/>
        </p:nvSpPr>
        <p:spPr bwMode="auto">
          <a:xfrm>
            <a:off x="2201864" y="4549259"/>
            <a:ext cx="6467475" cy="369332"/>
          </a:xfrm>
          <a:prstGeom prst="rect">
            <a:avLst/>
          </a:prstGeom>
          <a:solidFill>
            <a:schemeClr val="bg1">
              <a:alpha val="79999"/>
            </a:schemeClr>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pic>
        <p:nvPicPr>
          <p:cNvPr id="35941" name="Picture 109" descr="Reposi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2038" y="5951539"/>
            <a:ext cx="304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42" name="Rectangle 110"/>
          <p:cNvSpPr>
            <a:spLocks noChangeArrowheads="1"/>
          </p:cNvSpPr>
          <p:nvPr/>
        </p:nvSpPr>
        <p:spPr bwMode="auto">
          <a:xfrm>
            <a:off x="3667126" y="5872164"/>
            <a:ext cx="4784725" cy="401637"/>
          </a:xfrm>
          <a:prstGeom prst="rect">
            <a:avLst/>
          </a:prstGeom>
          <a:solidFill>
            <a:srgbClr val="EAEAEA">
              <a:alpha val="50195"/>
            </a:srgbClr>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43" name="Oval 111"/>
          <p:cNvSpPr>
            <a:spLocks noChangeArrowheads="1"/>
          </p:cNvSpPr>
          <p:nvPr/>
        </p:nvSpPr>
        <p:spPr bwMode="auto">
          <a:xfrm>
            <a:off x="3879851" y="6015039"/>
            <a:ext cx="200025" cy="111125"/>
          </a:xfrm>
          <a:prstGeom prst="ellipse">
            <a:avLst/>
          </a:prstGeom>
          <a:solidFill>
            <a:srgbClr val="99FF66"/>
          </a:solidFill>
          <a:ln w="9525" algn="ctr">
            <a:solidFill>
              <a:srgbClr val="00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44" name="Oval 112"/>
          <p:cNvSpPr>
            <a:spLocks noChangeArrowheads="1"/>
          </p:cNvSpPr>
          <p:nvPr/>
        </p:nvSpPr>
        <p:spPr bwMode="auto">
          <a:xfrm>
            <a:off x="5360988" y="5981700"/>
            <a:ext cx="755650" cy="177800"/>
          </a:xfrm>
          <a:prstGeom prst="ellipse">
            <a:avLst/>
          </a:prstGeom>
          <a:solidFill>
            <a:srgbClr val="0099C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ct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45" name="Text Box 113"/>
          <p:cNvSpPr txBox="1">
            <a:spLocks noChangeArrowheads="1"/>
          </p:cNvSpPr>
          <p:nvPr/>
        </p:nvSpPr>
        <p:spPr bwMode="auto">
          <a:xfrm>
            <a:off x="4060825" y="5965826"/>
            <a:ext cx="9223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Atomic Service</a:t>
            </a:r>
          </a:p>
        </p:txBody>
      </p:sp>
      <p:sp>
        <p:nvSpPr>
          <p:cNvPr id="35946" name="Text Box 114"/>
          <p:cNvSpPr txBox="1">
            <a:spLocks noChangeArrowheads="1"/>
          </p:cNvSpPr>
          <p:nvPr/>
        </p:nvSpPr>
        <p:spPr bwMode="auto">
          <a:xfrm>
            <a:off x="6073776" y="5965826"/>
            <a:ext cx="11033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800" b="1">
                <a:solidFill>
                  <a:schemeClr val="tx1"/>
                </a:solidFill>
              </a:rPr>
              <a:t>Composite Service</a:t>
            </a:r>
          </a:p>
        </p:txBody>
      </p:sp>
      <p:sp>
        <p:nvSpPr>
          <p:cNvPr id="35947" name="Text Box 115"/>
          <p:cNvSpPr txBox="1">
            <a:spLocks noChangeArrowheads="1"/>
          </p:cNvSpPr>
          <p:nvPr/>
        </p:nvSpPr>
        <p:spPr bwMode="auto">
          <a:xfrm>
            <a:off x="7699375" y="5965826"/>
            <a:ext cx="592138"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7" tIns="45719" rIns="91437" bIns="45719" anchor="b">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eaLnBrk="1" hangingPunct="1">
              <a:lnSpc>
                <a:spcPct val="90000"/>
              </a:lnSpc>
            </a:pPr>
            <a:r>
              <a:rPr lang="en-US" altLang="en-US" sz="800" b="1">
                <a:solidFill>
                  <a:schemeClr val="tx1"/>
                </a:solidFill>
              </a:rPr>
              <a:t>Registry</a:t>
            </a:r>
          </a:p>
        </p:txBody>
      </p:sp>
      <p:sp>
        <p:nvSpPr>
          <p:cNvPr id="4820084" name="Rectangle 116"/>
          <p:cNvSpPr>
            <a:spLocks noChangeArrowheads="1"/>
          </p:cNvSpPr>
          <p:nvPr/>
        </p:nvSpPr>
        <p:spPr bwMode="auto">
          <a:xfrm>
            <a:off x="1524000" y="1658422"/>
            <a:ext cx="9144000" cy="369332"/>
          </a:xfrm>
          <a:prstGeom prst="rect">
            <a:avLst/>
          </a:prstGeom>
          <a:gradFill rotWithShape="1">
            <a:gsLst>
              <a:gs pos="0">
                <a:schemeClr val="bg1">
                  <a:alpha val="80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endParaRPr lang="en-IN"/>
          </a:p>
        </p:txBody>
      </p:sp>
      <p:sp>
        <p:nvSpPr>
          <p:cNvPr id="35949" name="Rectangle 117"/>
          <p:cNvSpPr>
            <a:spLocks noChangeArrowheads="1"/>
          </p:cNvSpPr>
          <p:nvPr/>
        </p:nvSpPr>
        <p:spPr bwMode="auto">
          <a:xfrm>
            <a:off x="2386014" y="1169988"/>
            <a:ext cx="5553075" cy="6413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35000"/>
              </a:spcBef>
              <a:spcAft>
                <a:spcPct val="15000"/>
              </a:spcAft>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indent="-227013">
              <a:spcBef>
                <a:spcPct val="25000"/>
              </a:spcBef>
              <a:spcAft>
                <a:spcPct val="15000"/>
              </a:spcAft>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1600">
                <a:solidFill>
                  <a:schemeClr val="tx1"/>
                </a:solidFill>
                <a:latin typeface="Arial" panose="020B0604020202020204" pitchFamily="34" charset="0"/>
                <a:cs typeface="Arial" panose="020B0604020202020204" pitchFamily="34" charset="0"/>
              </a:defRPr>
            </a:lvl3pPr>
            <a:lvl4pPr marL="912813"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11430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pPr>
            <a:r>
              <a:rPr lang="en-US" altLang="en-US" sz="1800" b="1">
                <a:solidFill>
                  <a:srgbClr val="000000"/>
                </a:solidFill>
              </a:rPr>
              <a:t>Services Management: </a:t>
            </a:r>
            <a:r>
              <a:rPr lang="en-US" altLang="en-US" sz="1800">
                <a:solidFill>
                  <a:srgbClr val="000000"/>
                </a:solidFill>
              </a:rPr>
              <a:t>Discover, monitor, secure and manage services to meet SLAs</a:t>
            </a:r>
          </a:p>
        </p:txBody>
      </p:sp>
      <p:sp>
        <p:nvSpPr>
          <p:cNvPr id="35950" name="Rectangle 118"/>
          <p:cNvSpPr>
            <a:spLocks noChangeArrowheads="1"/>
          </p:cNvSpPr>
          <p:nvPr/>
        </p:nvSpPr>
        <p:spPr bwMode="auto">
          <a:xfrm>
            <a:off x="5343235" y="3515796"/>
            <a:ext cx="184730" cy="369332"/>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rgbClr val="FF0000"/>
                </a:solidFill>
                <a:latin typeface="Arial" panose="020B0604020202020204" pitchFamily="34" charset="0"/>
                <a:cs typeface="Arial" panose="020B0604020202020204" pitchFamily="34" charset="0"/>
              </a:defRPr>
            </a:lvl1pPr>
            <a:lvl2pPr marL="742950" indent="-285750">
              <a:defRPr>
                <a:solidFill>
                  <a:srgbClr val="FF0000"/>
                </a:solidFill>
                <a:latin typeface="Arial" panose="020B0604020202020204" pitchFamily="34" charset="0"/>
                <a:cs typeface="Arial" panose="020B0604020202020204" pitchFamily="34" charset="0"/>
              </a:defRPr>
            </a:lvl2pPr>
            <a:lvl3pPr marL="1143000" indent="-228600">
              <a:defRPr>
                <a:solidFill>
                  <a:srgbClr val="FF0000"/>
                </a:solidFill>
                <a:latin typeface="Arial" panose="020B0604020202020204" pitchFamily="34" charset="0"/>
                <a:cs typeface="Arial" panose="020B0604020202020204" pitchFamily="34" charset="0"/>
              </a:defRPr>
            </a:lvl3pPr>
            <a:lvl4pPr marL="1600200" indent="-228600">
              <a:defRPr>
                <a:solidFill>
                  <a:srgbClr val="FF0000"/>
                </a:solidFill>
                <a:latin typeface="Arial" panose="020B0604020202020204" pitchFamily="34" charset="0"/>
                <a:cs typeface="Arial" panose="020B0604020202020204" pitchFamily="34" charset="0"/>
              </a:defRPr>
            </a:lvl4pPr>
            <a:lvl5pPr marL="2057400" indent="-228600">
              <a:defRPr>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rgbClr val="FF0000"/>
                </a:solidFill>
                <a:latin typeface="Arial" panose="020B0604020202020204" pitchFamily="34" charset="0"/>
                <a:cs typeface="Arial" panose="020B0604020202020204" pitchFamily="34" charset="0"/>
              </a:defRPr>
            </a:lvl9pPr>
          </a:lstStyle>
          <a:p>
            <a:pPr algn="ctr" eaLnBrk="1" hangingPunct="1"/>
            <a:endParaRPr lang="en-IN" altLang="en-US"/>
          </a:p>
        </p:txBody>
      </p:sp>
      <p:sp>
        <p:nvSpPr>
          <p:cNvPr id="35951" name="Line 119"/>
          <p:cNvSpPr>
            <a:spLocks noChangeShapeType="1"/>
          </p:cNvSpPr>
          <p:nvPr/>
        </p:nvSpPr>
        <p:spPr bwMode="auto">
          <a:xfrm flipV="1">
            <a:off x="2524125" y="1516063"/>
            <a:ext cx="0" cy="186055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Tree>
    <p:extLst>
      <p:ext uri="{BB962C8B-B14F-4D97-AF65-F5344CB8AC3E}">
        <p14:creationId xmlns:p14="http://schemas.microsoft.com/office/powerpoint/2010/main" val="91773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1727</Words>
  <Application>Microsoft Office PowerPoint</Application>
  <PresentationFormat>Widescreen</PresentationFormat>
  <Paragraphs>322</Paragraphs>
  <Slides>14</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Wingdings</vt:lpstr>
      <vt:lpstr>Office Theme</vt:lpstr>
      <vt:lpstr>Bitmap Image</vt:lpstr>
      <vt:lpstr>SOA Management</vt:lpstr>
      <vt:lpstr>Current State of IT Management</vt:lpstr>
      <vt:lpstr>Managing Cost and Responsiveness Across IT Silos Composite Applications Introduce Management Challenges</vt:lpstr>
      <vt:lpstr>Requirements for SOA Management</vt:lpstr>
      <vt:lpstr>Requirements for SOA Management</vt:lpstr>
      <vt:lpstr>Business Process Monitoring</vt:lpstr>
      <vt:lpstr>Requirements for SOA Management</vt:lpstr>
      <vt:lpstr>Manage Transaction Performance Provide Key Response Time Metrics Across Platforms</vt:lpstr>
      <vt:lpstr>Requirements for SOA Management</vt:lpstr>
      <vt:lpstr>Services Management Lifecycle Support for Web Services</vt:lpstr>
      <vt:lpstr>Requirements for SOA Management</vt:lpstr>
      <vt:lpstr>Manage Supporting Middleware Comprehensive Deep-dive Monitoring</vt:lpstr>
      <vt:lpstr>Manage Service Levels Enterprise-wide Reporting on Service Level Compliance</vt:lpstr>
      <vt:lpstr>Enterprise Service Bus and SOA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Varadaraj K B [MAHE]</dc:creator>
  <cp:lastModifiedBy>Varadaraj K B [MAHE]</cp:lastModifiedBy>
  <cp:revision>3</cp:revision>
  <dcterms:created xsi:type="dcterms:W3CDTF">2024-03-27T15:02:38Z</dcterms:created>
  <dcterms:modified xsi:type="dcterms:W3CDTF">2024-03-28T03:13:28Z</dcterms:modified>
</cp:coreProperties>
</file>