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7" r:id="rId9"/>
    <p:sldId id="268" r:id="rId10"/>
    <p:sldId id="269" r:id="rId11"/>
    <p:sldId id="270" r:id="rId12"/>
    <p:sldId id="271" r:id="rId13"/>
    <p:sldId id="282" r:id="rId14"/>
    <p:sldId id="272" r:id="rId15"/>
    <p:sldId id="263" r:id="rId16"/>
    <p:sldId id="264" r:id="rId17"/>
    <p:sldId id="265" r:id="rId18"/>
    <p:sldId id="283" r:id="rId19"/>
    <p:sldId id="266" r:id="rId20"/>
    <p:sldId id="273" r:id="rId21"/>
    <p:sldId id="274" r:id="rId22"/>
    <p:sldId id="275" r:id="rId23"/>
    <p:sldId id="281" r:id="rId24"/>
    <p:sldId id="276" r:id="rId25"/>
    <p:sldId id="277" r:id="rId26"/>
    <p:sldId id="278" r:id="rId27"/>
    <p:sldId id="27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3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66F08DF-38A1-49CF-B904-D08097520646}"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EDFDF-89A0-48A1-AA9E-70FFA9102FFD}" type="slidenum">
              <a:rPr lang="en-IN" smtClean="0"/>
              <a:t>‹#›</a:t>
            </a:fld>
            <a:endParaRPr lang="en-IN"/>
          </a:p>
        </p:txBody>
      </p:sp>
    </p:spTree>
    <p:extLst>
      <p:ext uri="{BB962C8B-B14F-4D97-AF65-F5344CB8AC3E}">
        <p14:creationId xmlns:p14="http://schemas.microsoft.com/office/powerpoint/2010/main" val="789344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66F08DF-38A1-49CF-B904-D08097520646}"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EDFDF-89A0-48A1-AA9E-70FFA9102FFD}" type="slidenum">
              <a:rPr lang="en-IN" smtClean="0"/>
              <a:t>‹#›</a:t>
            </a:fld>
            <a:endParaRPr lang="en-IN"/>
          </a:p>
        </p:txBody>
      </p:sp>
    </p:spTree>
    <p:extLst>
      <p:ext uri="{BB962C8B-B14F-4D97-AF65-F5344CB8AC3E}">
        <p14:creationId xmlns:p14="http://schemas.microsoft.com/office/powerpoint/2010/main" val="2684459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66F08DF-38A1-49CF-B904-D08097520646}"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EDFDF-89A0-48A1-AA9E-70FFA9102FFD}" type="slidenum">
              <a:rPr lang="en-IN" smtClean="0"/>
              <a:t>‹#›</a:t>
            </a:fld>
            <a:endParaRPr lang="en-IN"/>
          </a:p>
        </p:txBody>
      </p:sp>
    </p:spTree>
    <p:extLst>
      <p:ext uri="{BB962C8B-B14F-4D97-AF65-F5344CB8AC3E}">
        <p14:creationId xmlns:p14="http://schemas.microsoft.com/office/powerpoint/2010/main" val="3212352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66F08DF-38A1-49CF-B904-D08097520646}"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EDFDF-89A0-48A1-AA9E-70FFA9102FFD}" type="slidenum">
              <a:rPr lang="en-IN" smtClean="0"/>
              <a:t>‹#›</a:t>
            </a:fld>
            <a:endParaRPr lang="en-IN"/>
          </a:p>
        </p:txBody>
      </p:sp>
    </p:spTree>
    <p:extLst>
      <p:ext uri="{BB962C8B-B14F-4D97-AF65-F5344CB8AC3E}">
        <p14:creationId xmlns:p14="http://schemas.microsoft.com/office/powerpoint/2010/main" val="1082484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66F08DF-38A1-49CF-B904-D08097520646}"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94EDFDF-89A0-48A1-AA9E-70FFA9102FFD}" type="slidenum">
              <a:rPr lang="en-IN" smtClean="0"/>
              <a:t>‹#›</a:t>
            </a:fld>
            <a:endParaRPr lang="en-IN"/>
          </a:p>
        </p:txBody>
      </p:sp>
    </p:spTree>
    <p:extLst>
      <p:ext uri="{BB962C8B-B14F-4D97-AF65-F5344CB8AC3E}">
        <p14:creationId xmlns:p14="http://schemas.microsoft.com/office/powerpoint/2010/main" val="83323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66F08DF-38A1-49CF-B904-D08097520646}"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4EDFDF-89A0-48A1-AA9E-70FFA9102FFD}" type="slidenum">
              <a:rPr lang="en-IN" smtClean="0"/>
              <a:t>‹#›</a:t>
            </a:fld>
            <a:endParaRPr lang="en-IN"/>
          </a:p>
        </p:txBody>
      </p:sp>
    </p:spTree>
    <p:extLst>
      <p:ext uri="{BB962C8B-B14F-4D97-AF65-F5344CB8AC3E}">
        <p14:creationId xmlns:p14="http://schemas.microsoft.com/office/powerpoint/2010/main" val="1585489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66F08DF-38A1-49CF-B904-D08097520646}" type="datetimeFigureOut">
              <a:rPr lang="en-IN" smtClean="0"/>
              <a:t>13-04-2024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94EDFDF-89A0-48A1-AA9E-70FFA9102FFD}" type="slidenum">
              <a:rPr lang="en-IN" smtClean="0"/>
              <a:t>‹#›</a:t>
            </a:fld>
            <a:endParaRPr lang="en-IN"/>
          </a:p>
        </p:txBody>
      </p:sp>
    </p:spTree>
    <p:extLst>
      <p:ext uri="{BB962C8B-B14F-4D97-AF65-F5344CB8AC3E}">
        <p14:creationId xmlns:p14="http://schemas.microsoft.com/office/powerpoint/2010/main" val="2698188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66F08DF-38A1-49CF-B904-D08097520646}" type="datetimeFigureOut">
              <a:rPr lang="en-IN" smtClean="0"/>
              <a:t>13-04-2024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94EDFDF-89A0-48A1-AA9E-70FFA9102FFD}" type="slidenum">
              <a:rPr lang="en-IN" smtClean="0"/>
              <a:t>‹#›</a:t>
            </a:fld>
            <a:endParaRPr lang="en-IN"/>
          </a:p>
        </p:txBody>
      </p:sp>
    </p:spTree>
    <p:extLst>
      <p:ext uri="{BB962C8B-B14F-4D97-AF65-F5344CB8AC3E}">
        <p14:creationId xmlns:p14="http://schemas.microsoft.com/office/powerpoint/2010/main" val="1253003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6F08DF-38A1-49CF-B904-D08097520646}" type="datetimeFigureOut">
              <a:rPr lang="en-IN" smtClean="0"/>
              <a:t>13-04-2024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94EDFDF-89A0-48A1-AA9E-70FFA9102FFD}" type="slidenum">
              <a:rPr lang="en-IN" smtClean="0"/>
              <a:t>‹#›</a:t>
            </a:fld>
            <a:endParaRPr lang="en-IN"/>
          </a:p>
        </p:txBody>
      </p:sp>
    </p:spTree>
    <p:extLst>
      <p:ext uri="{BB962C8B-B14F-4D97-AF65-F5344CB8AC3E}">
        <p14:creationId xmlns:p14="http://schemas.microsoft.com/office/powerpoint/2010/main" val="157617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6F08DF-38A1-49CF-B904-D08097520646}"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4EDFDF-89A0-48A1-AA9E-70FFA9102FFD}" type="slidenum">
              <a:rPr lang="en-IN" smtClean="0"/>
              <a:t>‹#›</a:t>
            </a:fld>
            <a:endParaRPr lang="en-IN"/>
          </a:p>
        </p:txBody>
      </p:sp>
    </p:spTree>
    <p:extLst>
      <p:ext uri="{BB962C8B-B14F-4D97-AF65-F5344CB8AC3E}">
        <p14:creationId xmlns:p14="http://schemas.microsoft.com/office/powerpoint/2010/main" val="3310310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6F08DF-38A1-49CF-B904-D08097520646}"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94EDFDF-89A0-48A1-AA9E-70FFA9102FFD}" type="slidenum">
              <a:rPr lang="en-IN" smtClean="0"/>
              <a:t>‹#›</a:t>
            </a:fld>
            <a:endParaRPr lang="en-IN"/>
          </a:p>
        </p:txBody>
      </p:sp>
    </p:spTree>
    <p:extLst>
      <p:ext uri="{BB962C8B-B14F-4D97-AF65-F5344CB8AC3E}">
        <p14:creationId xmlns:p14="http://schemas.microsoft.com/office/powerpoint/2010/main" val="3031411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6F08DF-38A1-49CF-B904-D08097520646}" type="datetimeFigureOut">
              <a:rPr lang="en-IN" smtClean="0"/>
              <a:t>13-04-2024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4EDFDF-89A0-48A1-AA9E-70FFA9102FFD}" type="slidenum">
              <a:rPr lang="en-IN" smtClean="0"/>
              <a:t>‹#›</a:t>
            </a:fld>
            <a:endParaRPr lang="en-IN"/>
          </a:p>
        </p:txBody>
      </p:sp>
    </p:spTree>
    <p:extLst>
      <p:ext uri="{BB962C8B-B14F-4D97-AF65-F5344CB8AC3E}">
        <p14:creationId xmlns:p14="http://schemas.microsoft.com/office/powerpoint/2010/main" val="896286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 considerations for SOA</a:t>
            </a:r>
            <a:endParaRPr lang="en-IN" dirty="0"/>
          </a:p>
        </p:txBody>
      </p:sp>
      <p:sp>
        <p:nvSpPr>
          <p:cNvPr id="3" name="Content Placeholder 2"/>
          <p:cNvSpPr>
            <a:spLocks noGrp="1"/>
          </p:cNvSpPr>
          <p:nvPr>
            <p:ph idx="1"/>
          </p:nvPr>
        </p:nvSpPr>
        <p:spPr>
          <a:xfrm>
            <a:off x="838200" y="1365336"/>
            <a:ext cx="10515600" cy="5248405"/>
          </a:xfrm>
        </p:spPr>
        <p:txBody>
          <a:bodyPr>
            <a:normAutofit fontScale="92500" lnSpcReduction="20000"/>
          </a:bodyPr>
          <a:lstStyle/>
          <a:p>
            <a:r>
              <a:rPr lang="en-US" dirty="0" smtClean="0"/>
              <a:t>Securing access to information is fundamental for any business. </a:t>
            </a:r>
          </a:p>
          <a:p>
            <a:r>
              <a:rPr lang="en-US" dirty="0" smtClean="0"/>
              <a:t>Security </a:t>
            </a:r>
            <a:r>
              <a:rPr lang="en-US" b="1" dirty="0" smtClean="0"/>
              <a:t>more critical </a:t>
            </a:r>
            <a:r>
              <a:rPr lang="en-US" dirty="0" smtClean="0"/>
              <a:t>for </a:t>
            </a:r>
            <a:r>
              <a:rPr lang="en-US" b="1" dirty="0" smtClean="0"/>
              <a:t>implementations based on SOA principles</a:t>
            </a:r>
            <a:r>
              <a:rPr lang="en-US" dirty="0" smtClean="0"/>
              <a:t>, due to the </a:t>
            </a:r>
            <a:r>
              <a:rPr lang="en-US" b="1" dirty="0" smtClean="0"/>
              <a:t>loose coupling </a:t>
            </a:r>
            <a:r>
              <a:rPr lang="en-US" dirty="0" smtClean="0"/>
              <a:t>and their </a:t>
            </a:r>
            <a:r>
              <a:rPr lang="en-US" b="1" dirty="0" smtClean="0"/>
              <a:t>operation across organizational boundaries</a:t>
            </a:r>
            <a:r>
              <a:rPr lang="en-US" dirty="0" smtClean="0"/>
              <a:t>. </a:t>
            </a:r>
          </a:p>
          <a:p>
            <a:r>
              <a:rPr lang="en-US" dirty="0" smtClean="0"/>
              <a:t>Such an environment often exposes the </a:t>
            </a:r>
            <a:r>
              <a:rPr lang="en-US" b="1" dirty="0" smtClean="0"/>
              <a:t>brittleness and limitations of existing security implementations. </a:t>
            </a:r>
          </a:p>
          <a:p>
            <a:r>
              <a:rPr lang="en-US" dirty="0"/>
              <a:t>A</a:t>
            </a:r>
            <a:r>
              <a:rPr lang="en-US" dirty="0" smtClean="0"/>
              <a:t> new reference model to address these capabilities.</a:t>
            </a:r>
          </a:p>
          <a:p>
            <a:r>
              <a:rPr lang="en-US" dirty="0" smtClean="0"/>
              <a:t>A secure business needs a </a:t>
            </a:r>
            <a:r>
              <a:rPr lang="en-US" b="1" dirty="0" smtClean="0"/>
              <a:t>flexible, customizable infrastructure</a:t>
            </a:r>
            <a:r>
              <a:rPr lang="en-US" dirty="0" smtClean="0"/>
              <a:t>, so it can </a:t>
            </a:r>
            <a:r>
              <a:rPr lang="en-US" b="1" dirty="0" smtClean="0"/>
              <a:t>adapt</a:t>
            </a:r>
            <a:r>
              <a:rPr lang="en-US" dirty="0" smtClean="0"/>
              <a:t> to new requirements and regulations.</a:t>
            </a:r>
          </a:p>
          <a:p>
            <a:r>
              <a:rPr lang="en-US" dirty="0" smtClean="0"/>
              <a:t> Merely securing the </a:t>
            </a:r>
            <a:r>
              <a:rPr lang="en-US" b="1" dirty="0" smtClean="0"/>
              <a:t>perimeter</a:t>
            </a:r>
            <a:r>
              <a:rPr lang="en-US" dirty="0" smtClean="0"/>
              <a:t> with </a:t>
            </a:r>
            <a:r>
              <a:rPr lang="en-US" b="1" dirty="0" smtClean="0"/>
              <a:t>firewalls</a:t>
            </a:r>
            <a:r>
              <a:rPr lang="en-US" dirty="0" smtClean="0"/>
              <a:t> or </a:t>
            </a:r>
            <a:r>
              <a:rPr lang="en-US" b="1" dirty="0" smtClean="0"/>
              <a:t>routers</a:t>
            </a:r>
            <a:r>
              <a:rPr lang="en-US" dirty="0" smtClean="0"/>
              <a:t> is not sufficient. </a:t>
            </a:r>
          </a:p>
          <a:p>
            <a:r>
              <a:rPr lang="en-US" dirty="0" smtClean="0"/>
              <a:t>As business needs to have </a:t>
            </a:r>
            <a:r>
              <a:rPr lang="en-US" b="1" dirty="0" smtClean="0"/>
              <a:t>dynamic trust</a:t>
            </a:r>
            <a:r>
              <a:rPr lang="en-US" dirty="0" smtClean="0"/>
              <a:t> relationships over time with its </a:t>
            </a:r>
            <a:r>
              <a:rPr lang="en-US" b="1" dirty="0" smtClean="0"/>
              <a:t>partners, customers, and employees</a:t>
            </a:r>
            <a:r>
              <a:rPr lang="en-US" dirty="0" smtClean="0"/>
              <a:t>. </a:t>
            </a:r>
          </a:p>
          <a:p>
            <a:r>
              <a:rPr lang="en-US" dirty="0" smtClean="0"/>
              <a:t>To provide such flexibility, a business needs to </a:t>
            </a:r>
            <a:r>
              <a:rPr lang="en-US" b="1" dirty="0" smtClean="0"/>
              <a:t>leverage a security services infrastructure.</a:t>
            </a:r>
            <a:endParaRPr lang="en-IN" b="1" dirty="0"/>
          </a:p>
        </p:txBody>
      </p:sp>
    </p:spTree>
    <p:extLst>
      <p:ext uri="{BB962C8B-B14F-4D97-AF65-F5344CB8AC3E}">
        <p14:creationId xmlns:p14="http://schemas.microsoft.com/office/powerpoint/2010/main" val="3324745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852" y="89552"/>
            <a:ext cx="10515600" cy="1325563"/>
          </a:xfrm>
        </p:spPr>
        <p:txBody>
          <a:bodyPr/>
          <a:lstStyle/>
          <a:p>
            <a:r>
              <a:rPr lang="en-US" dirty="0" smtClean="0"/>
              <a:t>Service-oriented life cycle from a security perspective </a:t>
            </a:r>
            <a:endParaRPr lang="en-IN" dirty="0"/>
          </a:p>
        </p:txBody>
      </p:sp>
      <p:pic>
        <p:nvPicPr>
          <p:cNvPr id="4" name="Content Placeholder 3"/>
          <p:cNvPicPr>
            <a:picLocks noGrp="1" noChangeAspect="1"/>
          </p:cNvPicPr>
          <p:nvPr>
            <p:ph idx="1"/>
          </p:nvPr>
        </p:nvPicPr>
        <p:blipFill>
          <a:blip r:embed="rId2"/>
          <a:stretch>
            <a:fillRect/>
          </a:stretch>
        </p:blipFill>
        <p:spPr>
          <a:xfrm>
            <a:off x="1377863" y="1415115"/>
            <a:ext cx="9181578" cy="5442885"/>
          </a:xfrm>
          <a:prstGeom prst="rect">
            <a:avLst/>
          </a:prstGeom>
        </p:spPr>
      </p:pic>
    </p:spTree>
    <p:extLst>
      <p:ext uri="{BB962C8B-B14F-4D97-AF65-F5344CB8AC3E}">
        <p14:creationId xmlns:p14="http://schemas.microsoft.com/office/powerpoint/2010/main" val="3216841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The overall security principles that apply in any environment, whether SOA or not, are the same: identity, authentication, authorization, confidentiality, integrity, audit and compliance, policy management, and availability. </a:t>
            </a:r>
          </a:p>
          <a:p>
            <a:r>
              <a:rPr lang="en-US" dirty="0" smtClean="0"/>
              <a:t>What changes in SOA is </a:t>
            </a:r>
            <a:r>
              <a:rPr lang="en-US" b="1" dirty="0" smtClean="0"/>
              <a:t>how they are applied</a:t>
            </a:r>
            <a:r>
              <a:rPr lang="en-US" dirty="0" smtClean="0"/>
              <a:t>.</a:t>
            </a:r>
          </a:p>
          <a:p>
            <a:r>
              <a:rPr lang="en-US" dirty="0" smtClean="0"/>
              <a:t> Security management considers all aspects of the service-oriented life cycle and is a key enabler for achieving the connectivity and flexibility goals of service orientation. </a:t>
            </a:r>
          </a:p>
          <a:p>
            <a:r>
              <a:rPr lang="en-US" dirty="0" smtClean="0"/>
              <a:t>Examination of high level requirements for security management in SOA highlights the following aspects: </a:t>
            </a:r>
          </a:p>
          <a:p>
            <a:pPr marL="0" indent="0">
              <a:buNone/>
            </a:pPr>
            <a:r>
              <a:rPr lang="en-US" dirty="0" smtClean="0"/>
              <a:t>     1.Security is a business requirement, not just technology.</a:t>
            </a:r>
          </a:p>
          <a:p>
            <a:pPr marL="0" indent="0">
              <a:buNone/>
            </a:pPr>
            <a:r>
              <a:rPr lang="en-US" dirty="0" smtClean="0"/>
              <a:t>     2.Enterprise architects care about SOA identity and security challenges, because they have visibility of the big picture</a:t>
            </a:r>
            <a:endParaRPr lang="en-IN" dirty="0"/>
          </a:p>
        </p:txBody>
      </p:sp>
    </p:spTree>
    <p:extLst>
      <p:ext uri="{BB962C8B-B14F-4D97-AF65-F5344CB8AC3E}">
        <p14:creationId xmlns:p14="http://schemas.microsoft.com/office/powerpoint/2010/main" val="2382329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SOA environments start to emphasize some key security challenges:</a:t>
            </a:r>
          </a:p>
          <a:p>
            <a:pPr marL="0" indent="0">
              <a:buNone/>
            </a:pPr>
            <a:r>
              <a:rPr lang="en-US" dirty="0" smtClean="0"/>
              <a:t> – The need for user and service identities and propagation of these identities across the organization.</a:t>
            </a:r>
          </a:p>
          <a:p>
            <a:pPr marL="0" indent="0">
              <a:buNone/>
            </a:pPr>
            <a:r>
              <a:rPr lang="en-US" dirty="0" smtClean="0"/>
              <a:t> – The need to seamlessly connect to other organizations on a real-time, transactional basis.</a:t>
            </a:r>
          </a:p>
          <a:p>
            <a:pPr marL="0" indent="0">
              <a:buNone/>
            </a:pPr>
            <a:r>
              <a:rPr lang="en-US" dirty="0" smtClean="0"/>
              <a:t> – The need to ensure for composite applications that proper security controls are enacted for each service and when used in combination.</a:t>
            </a:r>
          </a:p>
          <a:p>
            <a:pPr marL="0" indent="0">
              <a:buNone/>
            </a:pPr>
            <a:r>
              <a:rPr lang="en-US" dirty="0" smtClean="0"/>
              <a:t> – The need to manage identity and security across a range of systems and services that are implemented in a diverse mix of new and old technologies. </a:t>
            </a:r>
          </a:p>
          <a:p>
            <a:pPr marL="0" indent="0">
              <a:buNone/>
            </a:pPr>
            <a:r>
              <a:rPr lang="en-US" dirty="0" smtClean="0"/>
              <a:t>– Protection of data in transit and at rest.</a:t>
            </a:r>
          </a:p>
          <a:p>
            <a:pPr marL="0" indent="0">
              <a:buNone/>
            </a:pPr>
            <a:r>
              <a:rPr lang="en-US" dirty="0" smtClean="0"/>
              <a:t> – The need for demonstrable compliance with a growing set of corporate, industry, and regulatory standards. SOA security needs to encompass the full life cycle of development through model, assemble, deployment, and management of SOA applications</a:t>
            </a:r>
            <a:endParaRPr lang="en-IN" dirty="0"/>
          </a:p>
        </p:txBody>
      </p:sp>
    </p:spTree>
    <p:extLst>
      <p:ext uri="{BB962C8B-B14F-4D97-AF65-F5344CB8AC3E}">
        <p14:creationId xmlns:p14="http://schemas.microsoft.com/office/powerpoint/2010/main" val="1893329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Identity Management</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72277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 logical deployment architecture for an SOA application</a:t>
            </a:r>
            <a:endParaRPr lang="en-IN" dirty="0"/>
          </a:p>
        </p:txBody>
      </p:sp>
      <p:pic>
        <p:nvPicPr>
          <p:cNvPr id="4" name="Content Placeholder 3"/>
          <p:cNvPicPr>
            <a:picLocks noGrp="1" noChangeAspect="1"/>
          </p:cNvPicPr>
          <p:nvPr>
            <p:ph idx="1"/>
          </p:nvPr>
        </p:nvPicPr>
        <p:blipFill>
          <a:blip r:embed="rId2"/>
          <a:stretch>
            <a:fillRect/>
          </a:stretch>
        </p:blipFill>
        <p:spPr>
          <a:xfrm>
            <a:off x="1077238" y="1553226"/>
            <a:ext cx="10121030" cy="5110621"/>
          </a:xfrm>
          <a:prstGeom prst="rect">
            <a:avLst/>
          </a:prstGeom>
        </p:spPr>
      </p:pic>
    </p:spTree>
    <p:extLst>
      <p:ext uri="{BB962C8B-B14F-4D97-AF65-F5344CB8AC3E}">
        <p14:creationId xmlns:p14="http://schemas.microsoft.com/office/powerpoint/2010/main" val="635087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US" dirty="0" smtClean="0"/>
              <a:t>In most situations, there is a proxy (HTTP or Web services gateway) deployed in the demilitarized zone (DMZ) in front of either a Web application or portal server. </a:t>
            </a:r>
          </a:p>
          <a:p>
            <a:r>
              <a:rPr lang="en-US" dirty="0" smtClean="0"/>
              <a:t>The Web application/portal server leverages existing applications/services either directly or through an ESB. </a:t>
            </a:r>
          </a:p>
          <a:p>
            <a:r>
              <a:rPr lang="en-US" dirty="0" smtClean="0"/>
              <a:t>Clients can be users or service consumers, both internal or external. Similarly, existing applications/services can be either internal or external. In this type of a deployment, security is enforced at various points within the architecture. </a:t>
            </a:r>
          </a:p>
          <a:p>
            <a:r>
              <a:rPr lang="en-US" dirty="0" smtClean="0"/>
              <a:t>The proxy can enforce confidentiality and integrity, identity validation, authentication, and auditing. The identity derived at the proxy might need to be propagated to the application server where the propagated identity needs to be accepted and additional security checks, such as authorization, can be enforced, as well as auditing this activity. </a:t>
            </a:r>
          </a:p>
          <a:p>
            <a:r>
              <a:rPr lang="en-US" dirty="0" smtClean="0"/>
              <a:t>Further security enforcement can be performed by the other components within the architecture as well. </a:t>
            </a:r>
            <a:endParaRPr lang="en-IN" dirty="0"/>
          </a:p>
        </p:txBody>
      </p:sp>
    </p:spTree>
    <p:extLst>
      <p:ext uri="{BB962C8B-B14F-4D97-AF65-F5344CB8AC3E}">
        <p14:creationId xmlns:p14="http://schemas.microsoft.com/office/powerpoint/2010/main" val="1758417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247" y="-248651"/>
            <a:ext cx="10515600" cy="1325563"/>
          </a:xfrm>
        </p:spPr>
        <p:txBody>
          <a:bodyPr/>
          <a:lstStyle/>
          <a:p>
            <a:r>
              <a:rPr lang="en-IN" dirty="0" smtClean="0"/>
              <a:t>Two main observations</a:t>
            </a:r>
            <a:endParaRPr lang="en-IN" dirty="0"/>
          </a:p>
        </p:txBody>
      </p:sp>
      <p:sp>
        <p:nvSpPr>
          <p:cNvPr id="3" name="Content Placeholder 2"/>
          <p:cNvSpPr>
            <a:spLocks noGrp="1"/>
          </p:cNvSpPr>
          <p:nvPr>
            <p:ph idx="1"/>
          </p:nvPr>
        </p:nvSpPr>
        <p:spPr>
          <a:xfrm>
            <a:off x="838200" y="1164921"/>
            <a:ext cx="10515600" cy="5498926"/>
          </a:xfrm>
        </p:spPr>
        <p:txBody>
          <a:bodyPr>
            <a:normAutofit fontScale="77500" lnSpcReduction="20000"/>
          </a:bodyPr>
          <a:lstStyle/>
          <a:p>
            <a:r>
              <a:rPr lang="en-US" dirty="0" smtClean="0"/>
              <a:t>Security infrastructure integration challenge: Because each component is enforcing an aspect of security, there can </a:t>
            </a:r>
            <a:r>
              <a:rPr lang="en-US" b="1" dirty="0" smtClean="0"/>
              <a:t>be multiple identity and authentication systems</a:t>
            </a:r>
            <a:r>
              <a:rPr lang="en-US" dirty="0" smtClean="0"/>
              <a:t>, </a:t>
            </a:r>
            <a:r>
              <a:rPr lang="en-US" b="1" dirty="0" smtClean="0"/>
              <a:t>multiple authorization engines, and multiple audit logs.</a:t>
            </a:r>
          </a:p>
          <a:p>
            <a:r>
              <a:rPr lang="en-US" dirty="0" smtClean="0"/>
              <a:t> In a typical environment, </a:t>
            </a:r>
            <a:r>
              <a:rPr lang="en-US" b="1" dirty="0" smtClean="0"/>
              <a:t>these security systems are not well integrated and therefore can be considered a challenge in an SOA environment. </a:t>
            </a:r>
          </a:p>
          <a:p>
            <a:r>
              <a:rPr lang="en-US" dirty="0" smtClean="0"/>
              <a:t> Security management challenge: From a management perspective, there are multiple </a:t>
            </a:r>
            <a:r>
              <a:rPr lang="en-US" b="1" dirty="0" smtClean="0"/>
              <a:t>islands of administration specific to products and usually prone to error, inconsistency, and lack of coordination. </a:t>
            </a:r>
          </a:p>
          <a:p>
            <a:r>
              <a:rPr lang="en-US" dirty="0" smtClean="0"/>
              <a:t>Management can be </a:t>
            </a:r>
            <a:r>
              <a:rPr lang="en-US" b="1" dirty="0" smtClean="0"/>
              <a:t>resource-centric, and policy management is isolated to a business unit, application, or product.</a:t>
            </a:r>
            <a:r>
              <a:rPr lang="en-US" dirty="0" smtClean="0"/>
              <a:t> This makes for a challenge in an SOA environment where consistent policies need to be enforced across multiple components of the architecture. </a:t>
            </a:r>
          </a:p>
          <a:p>
            <a:r>
              <a:rPr lang="en-US" dirty="0" smtClean="0"/>
              <a:t>These observations need to be factored in (and addressed) when developing the SOA Security Reference Model. </a:t>
            </a:r>
          </a:p>
          <a:p>
            <a:r>
              <a:rPr lang="en-US" dirty="0" smtClean="0"/>
              <a:t>So let us have a closer look at them in the following order: </a:t>
            </a:r>
          </a:p>
          <a:p>
            <a:pPr marL="0" indent="0">
              <a:buNone/>
            </a:pPr>
            <a:r>
              <a:rPr lang="en-US" dirty="0"/>
              <a:t>-</a:t>
            </a:r>
            <a:r>
              <a:rPr lang="en-US" dirty="0" smtClean="0"/>
              <a:t>“Identity propagation, mapping, and provisioning” </a:t>
            </a:r>
          </a:p>
          <a:p>
            <a:pPr marL="0" indent="0">
              <a:buNone/>
            </a:pPr>
            <a:r>
              <a:rPr lang="en-US" dirty="0" smtClean="0"/>
              <a:t> </a:t>
            </a:r>
            <a:r>
              <a:rPr lang="en-US" dirty="0"/>
              <a:t>-</a:t>
            </a:r>
            <a:r>
              <a:rPr lang="en-US" dirty="0" smtClean="0"/>
              <a:t> “Authorization” </a:t>
            </a:r>
          </a:p>
          <a:p>
            <a:pPr marL="0" indent="0">
              <a:buNone/>
            </a:pPr>
            <a:r>
              <a:rPr lang="en-US" dirty="0" smtClean="0"/>
              <a:t> </a:t>
            </a:r>
            <a:r>
              <a:rPr lang="en-US" dirty="0"/>
              <a:t>-</a:t>
            </a:r>
            <a:r>
              <a:rPr lang="en-US" dirty="0" smtClean="0"/>
              <a:t> “Audit” </a:t>
            </a:r>
            <a:endParaRPr lang="en-US" dirty="0"/>
          </a:p>
          <a:p>
            <a:pPr marL="0" indent="0">
              <a:buNone/>
            </a:pPr>
            <a:r>
              <a:rPr lang="en-US" dirty="0" smtClean="0"/>
              <a:t>- “Data Protection” </a:t>
            </a:r>
            <a:endParaRPr lang="en-IN" dirty="0"/>
          </a:p>
        </p:txBody>
      </p:sp>
    </p:spTree>
    <p:extLst>
      <p:ext uri="{BB962C8B-B14F-4D97-AF65-F5344CB8AC3E}">
        <p14:creationId xmlns:p14="http://schemas.microsoft.com/office/powerpoint/2010/main" val="3945876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Identity propagation, mapping, and provisioning</a:t>
            </a:r>
            <a:endParaRPr lang="en-IN" dirty="0"/>
          </a:p>
        </p:txBody>
      </p:sp>
      <p:sp>
        <p:nvSpPr>
          <p:cNvPr id="3" name="Content Placeholder 2"/>
          <p:cNvSpPr>
            <a:spLocks noGrp="1"/>
          </p:cNvSpPr>
          <p:nvPr>
            <p:ph idx="1"/>
          </p:nvPr>
        </p:nvSpPr>
        <p:spPr/>
        <p:txBody>
          <a:bodyPr/>
          <a:lstStyle/>
          <a:p>
            <a:r>
              <a:rPr lang="en-IN" dirty="0" smtClean="0"/>
              <a:t>Challenges faced: Example</a:t>
            </a:r>
          </a:p>
          <a:p>
            <a:pPr marL="0" indent="0">
              <a:buNone/>
            </a:pPr>
            <a:endParaRPr lang="en-IN" dirty="0"/>
          </a:p>
        </p:txBody>
      </p:sp>
      <p:pic>
        <p:nvPicPr>
          <p:cNvPr id="4" name="Picture 3"/>
          <p:cNvPicPr>
            <a:picLocks noChangeAspect="1"/>
          </p:cNvPicPr>
          <p:nvPr/>
        </p:nvPicPr>
        <p:blipFill>
          <a:blip r:embed="rId2"/>
          <a:stretch>
            <a:fillRect/>
          </a:stretch>
        </p:blipFill>
        <p:spPr>
          <a:xfrm>
            <a:off x="838201" y="2354893"/>
            <a:ext cx="10372594" cy="4171167"/>
          </a:xfrm>
          <a:prstGeom prst="rect">
            <a:avLst/>
          </a:prstGeom>
        </p:spPr>
      </p:pic>
    </p:spTree>
    <p:extLst>
      <p:ext uri="{BB962C8B-B14F-4D97-AF65-F5344CB8AC3E}">
        <p14:creationId xmlns:p14="http://schemas.microsoft.com/office/powerpoint/2010/main" val="42559379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Addressing the requirements around identity propagation and mapping</a:t>
            </a:r>
            <a:endParaRPr lang="en-IN" dirty="0"/>
          </a:p>
        </p:txBody>
      </p:sp>
      <p:pic>
        <p:nvPicPr>
          <p:cNvPr id="4" name="Content Placeholder 3"/>
          <p:cNvPicPr>
            <a:picLocks noGrp="1" noChangeAspect="1"/>
          </p:cNvPicPr>
          <p:nvPr>
            <p:ph idx="1"/>
          </p:nvPr>
        </p:nvPicPr>
        <p:blipFill>
          <a:blip r:embed="rId2"/>
          <a:stretch>
            <a:fillRect/>
          </a:stretch>
        </p:blipFill>
        <p:spPr>
          <a:xfrm>
            <a:off x="1962150" y="2058194"/>
            <a:ext cx="8267700" cy="3886200"/>
          </a:xfrm>
          <a:prstGeom prst="rect">
            <a:avLst/>
          </a:prstGeom>
        </p:spPr>
      </p:pic>
    </p:spTree>
    <p:extLst>
      <p:ext uri="{BB962C8B-B14F-4D97-AF65-F5344CB8AC3E}">
        <p14:creationId xmlns:p14="http://schemas.microsoft.com/office/powerpoint/2010/main" val="37574674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dirty="0" smtClean="0"/>
              <a:t>In this example, user John Doe is authenticated at the proxy as </a:t>
            </a:r>
            <a:r>
              <a:rPr lang="en-US" dirty="0" err="1" smtClean="0"/>
              <a:t>jdoe</a:t>
            </a:r>
            <a:r>
              <a:rPr lang="en-US" dirty="0" smtClean="0"/>
              <a:t>. The proxy determines if the user is authorized to access the Web application server/portal server. If so, the request and identity are propagated to the Web application server/portal server. This identity, commonly termed an authenticated identity, is then used by the Web application server/portal server for its own authorization and auditing.</a:t>
            </a:r>
          </a:p>
          <a:p>
            <a:r>
              <a:rPr lang="en-US" dirty="0" smtClean="0"/>
              <a:t>The Web application server/portal server then generates requests to either an Enterprise Information Server (EIS), an ESB, or an existing application:  Enterprise Information Server (EIS): This is a back-end system (for example, CICS or IMS™) receiving requests directly from the Web application server/portal server. An identity mapping is required to transform </a:t>
            </a:r>
            <a:r>
              <a:rPr lang="en-US" dirty="0" err="1" smtClean="0"/>
              <a:t>jdoe</a:t>
            </a:r>
            <a:r>
              <a:rPr lang="en-US" dirty="0" smtClean="0"/>
              <a:t> into an identity suitable for the EIS (z42). There are two choices of identity mapping: – Map </a:t>
            </a:r>
            <a:r>
              <a:rPr lang="en-US" dirty="0" err="1" smtClean="0"/>
              <a:t>jdoe</a:t>
            </a:r>
            <a:r>
              <a:rPr lang="en-US" dirty="0" smtClean="0"/>
              <a:t> into John Doe’s identity on the EIS. This requires a one-to-one mapping of user identities. This case is suitable when the EIS needs to perform authorization or auditing using John Doe’s identity. – Map </a:t>
            </a:r>
            <a:r>
              <a:rPr lang="en-US" dirty="0" err="1" smtClean="0"/>
              <a:t>jdoe</a:t>
            </a:r>
            <a:r>
              <a:rPr lang="en-US" dirty="0" smtClean="0"/>
              <a:t> into an administrative or system identity on the EIS. This case is suitable when the EIS only requires a common administrative identity (perhaps the user’s role) for authorization and auditing. The EIS does not need to know who the user is.</a:t>
            </a:r>
            <a:endParaRPr lang="en-IN" dirty="0"/>
          </a:p>
        </p:txBody>
      </p:sp>
    </p:spTree>
    <p:extLst>
      <p:ext uri="{BB962C8B-B14F-4D97-AF65-F5344CB8AC3E}">
        <p14:creationId xmlns:p14="http://schemas.microsoft.com/office/powerpoint/2010/main" val="19984128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 considerations in a service-oriented environment</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The need for </a:t>
            </a:r>
            <a:r>
              <a:rPr lang="en-US" b="1" dirty="0" smtClean="0"/>
              <a:t>identity to be decoupled </a:t>
            </a:r>
            <a:r>
              <a:rPr lang="en-US" dirty="0" smtClean="0"/>
              <a:t>from the services. All entities in SOA  have identities - users, services, and so on, that need to be </a:t>
            </a:r>
            <a:r>
              <a:rPr lang="en-US" b="1" dirty="0" smtClean="0"/>
              <a:t>properly identified  so that appropriate security controls can be applied</a:t>
            </a:r>
            <a:r>
              <a:rPr lang="en-US" dirty="0" smtClean="0"/>
              <a:t>. </a:t>
            </a:r>
          </a:p>
          <a:p>
            <a:r>
              <a:rPr lang="en-US" dirty="0" smtClean="0"/>
              <a:t>The need to seamlessly </a:t>
            </a:r>
            <a:r>
              <a:rPr lang="en-US" b="1" dirty="0" smtClean="0"/>
              <a:t>connect </a:t>
            </a:r>
            <a:r>
              <a:rPr lang="en-US" dirty="0" smtClean="0"/>
              <a:t>to other organizations on a </a:t>
            </a:r>
            <a:r>
              <a:rPr lang="en-US" b="1" dirty="0" smtClean="0"/>
              <a:t>real-time</a:t>
            </a:r>
            <a:r>
              <a:rPr lang="en-US" dirty="0" smtClean="0"/>
              <a:t>, transactional basis</a:t>
            </a:r>
          </a:p>
          <a:p>
            <a:r>
              <a:rPr lang="en-US" dirty="0" smtClean="0"/>
              <a:t>The need to ensure that, </a:t>
            </a:r>
            <a:r>
              <a:rPr lang="en-US" b="1" dirty="0" smtClean="0"/>
              <a:t>for composite applications</a:t>
            </a:r>
            <a:r>
              <a:rPr lang="en-US" dirty="0" smtClean="0"/>
              <a:t>, proper security controls  are enacted </a:t>
            </a:r>
            <a:r>
              <a:rPr lang="en-US" b="1" dirty="0" smtClean="0"/>
              <a:t>for each service and when services are used in combination</a:t>
            </a:r>
          </a:p>
          <a:p>
            <a:r>
              <a:rPr lang="en-US" dirty="0" smtClean="0"/>
              <a:t>The need to </a:t>
            </a:r>
            <a:r>
              <a:rPr lang="en-US" b="1" dirty="0" smtClean="0"/>
              <a:t>manage identity and security across a range of systems </a:t>
            </a:r>
            <a:r>
              <a:rPr lang="en-US" dirty="0" smtClean="0"/>
              <a:t>and  services that are implemented in a diverse mix of new and old technologies</a:t>
            </a:r>
          </a:p>
          <a:p>
            <a:r>
              <a:rPr lang="en-US" dirty="0" smtClean="0"/>
              <a:t> Protection of business </a:t>
            </a:r>
            <a:r>
              <a:rPr lang="en-US" b="1" dirty="0" smtClean="0"/>
              <a:t>data in transit and at rest</a:t>
            </a:r>
          </a:p>
          <a:p>
            <a:r>
              <a:rPr lang="en-US" dirty="0" smtClean="0"/>
              <a:t>The need for </a:t>
            </a:r>
            <a:r>
              <a:rPr lang="en-US" b="1" dirty="0" smtClean="0"/>
              <a:t>demonstrable compliance with a growing set of corporate</a:t>
            </a:r>
            <a:r>
              <a:rPr lang="en-US" dirty="0" smtClean="0"/>
              <a:t>,  industry, and regulatory standards</a:t>
            </a:r>
            <a:endParaRPr lang="en-IN" dirty="0"/>
          </a:p>
        </p:txBody>
      </p:sp>
    </p:spTree>
    <p:extLst>
      <p:ext uri="{BB962C8B-B14F-4D97-AF65-F5344CB8AC3E}">
        <p14:creationId xmlns:p14="http://schemas.microsoft.com/office/powerpoint/2010/main" val="2593452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520748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052754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dirty="0" smtClean="0"/>
              <a:t>Both cases introduce their own identity management concerns and might not adhere to some of the compliance requirements. Other than identity mapping, there is also an issue of identity token format. For example, </a:t>
            </a:r>
            <a:r>
              <a:rPr lang="en-US" dirty="0" err="1" smtClean="0"/>
              <a:t>jdoe</a:t>
            </a:r>
            <a:r>
              <a:rPr lang="en-US" dirty="0" smtClean="0"/>
              <a:t> might be represented as a Kerberos ticket whereas the z42 identity token might include a RACF® </a:t>
            </a:r>
            <a:r>
              <a:rPr lang="en-US" dirty="0" err="1" smtClean="0"/>
              <a:t>passticket</a:t>
            </a:r>
            <a:r>
              <a:rPr lang="en-US" dirty="0" smtClean="0"/>
              <a:t>. Hence, there are two challenges: identity mapping and identity token translation.  Enterprise Service Bus (ESB): The ESB receives service requests. These requests propagate John Doe’s identity </a:t>
            </a:r>
            <a:r>
              <a:rPr lang="en-US" dirty="0" err="1" smtClean="0"/>
              <a:t>jdoe</a:t>
            </a:r>
            <a:r>
              <a:rPr lang="en-US" dirty="0" smtClean="0"/>
              <a:t> so no mapping is required at the creation of these requests. However, at the ESB, three identity mappings/identity format translations are required: – EIS: Same mapping as described above. – Data server/services: This is a back-end data system (for example, DB2® Database) receiving requests from the ESB. An identity mapping is required to map </a:t>
            </a:r>
            <a:r>
              <a:rPr lang="en-US" dirty="0" err="1" smtClean="0"/>
              <a:t>jdoe</a:t>
            </a:r>
            <a:r>
              <a:rPr lang="en-US" dirty="0" smtClean="0"/>
              <a:t> to the data server’s identity, in this case </a:t>
            </a:r>
            <a:r>
              <a:rPr lang="en-US" dirty="0" err="1" smtClean="0"/>
              <a:t>d_admin</a:t>
            </a:r>
            <a:r>
              <a:rPr lang="en-US" dirty="0" smtClean="0"/>
              <a:t>. In a similar way to the EIS, this server requires either a user’s identity or an administrative identity. It also requires the identity format to be altered into the correct representation. – Partner application: It is very likely that this application is situated within another organization. The request from the ESB needs to propagate the identity expected at the business partner, in this case, </a:t>
            </a:r>
            <a:r>
              <a:rPr lang="en-US" dirty="0" err="1" smtClean="0"/>
              <a:t>ibm_empl</a:t>
            </a:r>
            <a:r>
              <a:rPr lang="en-US" dirty="0" smtClean="0"/>
              <a:t>. In a similar way to the EIS and data server cases, this server requires either a user’s identity or an administrative identity.  Existing Application: This application requires the same </a:t>
            </a:r>
            <a:r>
              <a:rPr lang="en-US" dirty="0" err="1" smtClean="0"/>
              <a:t>jdoe</a:t>
            </a:r>
            <a:r>
              <a:rPr lang="en-US" dirty="0" smtClean="0"/>
              <a:t> identity to be propagated and no identity mapping is required.</a:t>
            </a:r>
            <a:endParaRPr lang="en-IN" dirty="0"/>
          </a:p>
        </p:txBody>
      </p:sp>
    </p:spTree>
    <p:extLst>
      <p:ext uri="{BB962C8B-B14F-4D97-AF65-F5344CB8AC3E}">
        <p14:creationId xmlns:p14="http://schemas.microsoft.com/office/powerpoint/2010/main" val="3731714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Elements of a solution</a:t>
            </a:r>
            <a:endParaRPr lang="en-IN" dirty="0"/>
          </a:p>
        </p:txBody>
      </p:sp>
      <p:sp>
        <p:nvSpPr>
          <p:cNvPr id="3" name="Content Placeholder 2"/>
          <p:cNvSpPr>
            <a:spLocks noGrp="1"/>
          </p:cNvSpPr>
          <p:nvPr>
            <p:ph idx="1"/>
          </p:nvPr>
        </p:nvSpPr>
        <p:spPr/>
        <p:txBody>
          <a:bodyPr/>
          <a:lstStyle/>
          <a:p>
            <a:r>
              <a:rPr lang="en-US" dirty="0" smtClean="0"/>
              <a:t>To address the requirements of identity propagation, mapping, and provisioning, an ideal solution needs to include both business and technical aspects. From a business view, we need:  Trust Management: Trust is fundamental to managing risk and security. Managing trust relationships between systems/businesses and reflecting the relationship in business transactions, system deployments, and service policies is important.  Identity and Access Management: Business aspects to deal with the management of identities both within an enterprise, as well as across enterprises. This also includes management of access policies to resources based on identity information and resource information.</a:t>
            </a:r>
            <a:endParaRPr lang="en-IN" dirty="0"/>
          </a:p>
        </p:txBody>
      </p:sp>
    </p:spTree>
    <p:extLst>
      <p:ext uri="{BB962C8B-B14F-4D97-AF65-F5344CB8AC3E}">
        <p14:creationId xmlns:p14="http://schemas.microsoft.com/office/powerpoint/2010/main" val="2705386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dirty="0" smtClean="0"/>
              <a:t>From a technical view, we need:  Identity and Authentication Services: A standards-based service to handle which user identity is passed, and how is it passed. For example, WS-Trust defines a mechanism for security token exchange to validate and issue credentials within different trust domains. Similarly, we need a standards-based framework for provisioning identities in a consistent way based on business policies. For example, WS-Provisioning and Service Provisioning Markup Language (SPML) provide a framework for managing the provisioning and allocation of identity information and system resources within and between organizations.  Policy Management: A mechanism to create policies based on business drivers and influencing factors (such as trust and identity) and to distribute them in a consistent manner to all the relevant components within a logical deployment architecture. A policy infrastructure is important to keep track of policy life cycle management, adhere to governance and compliance requirements, and ensure the enforcement of correct policies. </a:t>
            </a:r>
            <a:endParaRPr lang="en-IN" dirty="0"/>
          </a:p>
        </p:txBody>
      </p:sp>
    </p:spTree>
    <p:extLst>
      <p:ext uri="{BB962C8B-B14F-4D97-AF65-F5344CB8AC3E}">
        <p14:creationId xmlns:p14="http://schemas.microsoft.com/office/powerpoint/2010/main" val="3898014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Addressing the requirements around identity propagation and mapping</a:t>
            </a:r>
            <a:endParaRPr lang="en-IN" dirty="0"/>
          </a:p>
        </p:txBody>
      </p:sp>
      <p:pic>
        <p:nvPicPr>
          <p:cNvPr id="4" name="Content Placeholder 3"/>
          <p:cNvPicPr>
            <a:picLocks noGrp="1" noChangeAspect="1"/>
          </p:cNvPicPr>
          <p:nvPr>
            <p:ph idx="1"/>
          </p:nvPr>
        </p:nvPicPr>
        <p:blipFill>
          <a:blip r:embed="rId2"/>
          <a:stretch>
            <a:fillRect/>
          </a:stretch>
        </p:blipFill>
        <p:spPr>
          <a:xfrm>
            <a:off x="1962150" y="2058194"/>
            <a:ext cx="8267700" cy="3886200"/>
          </a:xfrm>
          <a:prstGeom prst="rect">
            <a:avLst/>
          </a:prstGeom>
        </p:spPr>
      </p:pic>
    </p:spTree>
    <p:extLst>
      <p:ext uri="{BB962C8B-B14F-4D97-AF65-F5344CB8AC3E}">
        <p14:creationId xmlns:p14="http://schemas.microsoft.com/office/powerpoint/2010/main" val="2723661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2110787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769730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and service identities and their propagation</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An SOA aims to provide services that can be </a:t>
            </a:r>
            <a:r>
              <a:rPr lang="en-US" b="1" dirty="0" smtClean="0"/>
              <a:t>interconnected and reused</a:t>
            </a:r>
            <a:r>
              <a:rPr lang="en-US" dirty="0" smtClean="0"/>
              <a:t>. </a:t>
            </a:r>
            <a:endParaRPr lang="en-US" dirty="0"/>
          </a:p>
          <a:p>
            <a:r>
              <a:rPr lang="en-US" dirty="0" smtClean="0"/>
              <a:t> </a:t>
            </a:r>
            <a:r>
              <a:rPr lang="en-US" dirty="0"/>
              <a:t>T</a:t>
            </a:r>
            <a:r>
              <a:rPr lang="en-US" dirty="0" smtClean="0"/>
              <a:t>hese services must be connected and implemented in a </a:t>
            </a:r>
            <a:r>
              <a:rPr lang="en-US" b="1" dirty="0" smtClean="0"/>
              <a:t>secure and auditable manner, according to a defined security policy.</a:t>
            </a:r>
          </a:p>
          <a:p>
            <a:r>
              <a:rPr lang="en-US" dirty="0" smtClean="0"/>
              <a:t> Identity therefore plays a key role in delivering on the promise of service orientation. </a:t>
            </a:r>
          </a:p>
          <a:p>
            <a:r>
              <a:rPr lang="en-US" dirty="0" smtClean="0"/>
              <a:t>The identities might need to be propagated throughout the SOA environment. In many cases, </a:t>
            </a:r>
            <a:r>
              <a:rPr lang="en-US" b="1" dirty="0" smtClean="0"/>
              <a:t>service implementations can restrict the options and formats available for propagating a user’s identity to/from the service</a:t>
            </a:r>
            <a:r>
              <a:rPr lang="en-US" dirty="0" smtClean="0"/>
              <a:t>. </a:t>
            </a:r>
          </a:p>
          <a:p>
            <a:r>
              <a:rPr lang="en-US" b="1" dirty="0" smtClean="0"/>
              <a:t>Identity Services </a:t>
            </a:r>
            <a:r>
              <a:rPr lang="en-US" dirty="0" smtClean="0"/>
              <a:t>are therefore required in the infrastructure to deal with these identity mediation issues, so that services can be easily interconnected without worrying about how to map and propagate user identity from one service to the next. </a:t>
            </a:r>
          </a:p>
          <a:p>
            <a:r>
              <a:rPr lang="en-US" dirty="0" smtClean="0"/>
              <a:t>This approach can greatly reduce the amount of code written and hence </a:t>
            </a:r>
            <a:r>
              <a:rPr lang="en-US" b="1" dirty="0" smtClean="0"/>
              <a:t>improve the speed and ease of developing new services</a:t>
            </a:r>
          </a:p>
        </p:txBody>
      </p:sp>
    </p:spTree>
    <p:extLst>
      <p:ext uri="{BB962C8B-B14F-4D97-AF65-F5344CB8AC3E}">
        <p14:creationId xmlns:p14="http://schemas.microsoft.com/office/powerpoint/2010/main" val="3267783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Identity challenges in SOA</a:t>
            </a:r>
            <a:endParaRPr lang="en-IN" dirty="0"/>
          </a:p>
        </p:txBody>
      </p:sp>
      <p:pic>
        <p:nvPicPr>
          <p:cNvPr id="4" name="Content Placeholder 3"/>
          <p:cNvPicPr>
            <a:picLocks noGrp="1" noChangeAspect="1"/>
          </p:cNvPicPr>
          <p:nvPr>
            <p:ph idx="1"/>
          </p:nvPr>
        </p:nvPicPr>
        <p:blipFill>
          <a:blip r:embed="rId2"/>
          <a:stretch>
            <a:fillRect/>
          </a:stretch>
        </p:blipFill>
        <p:spPr>
          <a:xfrm>
            <a:off x="838200" y="1415440"/>
            <a:ext cx="9934183" cy="5442559"/>
          </a:xfrm>
          <a:prstGeom prst="rect">
            <a:avLst/>
          </a:prstGeom>
        </p:spPr>
      </p:pic>
    </p:spTree>
    <p:extLst>
      <p:ext uri="{BB962C8B-B14F-4D97-AF65-F5344CB8AC3E}">
        <p14:creationId xmlns:p14="http://schemas.microsoft.com/office/powerpoint/2010/main" val="564769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Connect to other organizations on a real-time, transactional basis </a:t>
            </a:r>
            <a:endParaRPr lang="en-IN" dirty="0"/>
          </a:p>
        </p:txBody>
      </p:sp>
      <p:sp>
        <p:nvSpPr>
          <p:cNvPr id="3" name="Content Placeholder 2"/>
          <p:cNvSpPr>
            <a:spLocks noGrp="1"/>
          </p:cNvSpPr>
          <p:nvPr>
            <p:ph idx="1"/>
          </p:nvPr>
        </p:nvSpPr>
        <p:spPr>
          <a:xfrm>
            <a:off x="838200" y="1325563"/>
            <a:ext cx="10515600" cy="4851400"/>
          </a:xfrm>
        </p:spPr>
        <p:txBody>
          <a:bodyPr>
            <a:normAutofit fontScale="77500" lnSpcReduction="20000"/>
          </a:bodyPr>
          <a:lstStyle/>
          <a:p>
            <a:r>
              <a:rPr lang="en-US" dirty="0" smtClean="0"/>
              <a:t>There are several forms of </a:t>
            </a:r>
            <a:r>
              <a:rPr lang="en-US" b="1" dirty="0" smtClean="0"/>
              <a:t>inter-organization interaction </a:t>
            </a:r>
            <a:r>
              <a:rPr lang="en-US" dirty="0" smtClean="0"/>
              <a:t>that can occur in a service-oriented deployment.</a:t>
            </a:r>
          </a:p>
          <a:p>
            <a:r>
              <a:rPr lang="en-US" dirty="0" smtClean="0"/>
              <a:t> </a:t>
            </a:r>
            <a:r>
              <a:rPr lang="en-US" b="1" dirty="0" smtClean="0"/>
              <a:t>Security, identity, and access policies </a:t>
            </a:r>
            <a:r>
              <a:rPr lang="en-US" dirty="0" smtClean="0"/>
              <a:t>are defined and enforced for all transactions. These policies need to be enforced </a:t>
            </a:r>
            <a:r>
              <a:rPr lang="en-US" b="1" dirty="0" smtClean="0"/>
              <a:t>for both incoming and outgoing requests</a:t>
            </a:r>
            <a:r>
              <a:rPr lang="en-US" dirty="0" smtClean="0"/>
              <a:t>.</a:t>
            </a:r>
          </a:p>
          <a:p>
            <a:r>
              <a:rPr lang="en-US" b="1" dirty="0" smtClean="0"/>
              <a:t>Boundary security services are an obvious starting point</a:t>
            </a:r>
            <a:r>
              <a:rPr lang="en-US" dirty="0" smtClean="0"/>
              <a:t>. These boundary security services must be able to provide </a:t>
            </a:r>
            <a:r>
              <a:rPr lang="en-US" b="1" dirty="0" smtClean="0"/>
              <a:t>coarsely grained verification </a:t>
            </a:r>
            <a:r>
              <a:rPr lang="en-US" dirty="0" smtClean="0"/>
              <a:t>that requests are coming from or going to trusted parties.</a:t>
            </a:r>
          </a:p>
          <a:p>
            <a:r>
              <a:rPr lang="en-US" dirty="0" smtClean="0"/>
              <a:t> Establishing the </a:t>
            </a:r>
            <a:r>
              <a:rPr lang="en-US" b="1" dirty="0" smtClean="0"/>
              <a:t>trust relationship between the organizations </a:t>
            </a:r>
            <a:r>
              <a:rPr lang="en-US" dirty="0" smtClean="0"/>
              <a:t>is a key step in allowing inter-organization cooperation. This involves establishing rules around interaction, such as defining </a:t>
            </a:r>
            <a:r>
              <a:rPr lang="en-US" b="1" dirty="0" smtClean="0"/>
              <a:t>identity information </a:t>
            </a:r>
            <a:r>
              <a:rPr lang="en-US" dirty="0" smtClean="0"/>
              <a:t>that must be propagated between organizations, as well as establishing </a:t>
            </a:r>
            <a:r>
              <a:rPr lang="en-US" b="1" dirty="0" smtClean="0"/>
              <a:t>the cryptographic keys </a:t>
            </a:r>
            <a:r>
              <a:rPr lang="en-US" dirty="0" smtClean="0"/>
              <a:t>used for securing the messages</a:t>
            </a:r>
          </a:p>
          <a:p>
            <a:r>
              <a:rPr lang="en-US" dirty="0" smtClean="0"/>
              <a:t>It is very unlikely that user identities will be the same in all of the service components in a business process flow that spans different organizations. </a:t>
            </a:r>
          </a:p>
          <a:p>
            <a:r>
              <a:rPr lang="en-US" b="1" dirty="0" smtClean="0"/>
              <a:t>Identity Services will therefore be required to validate the identity</a:t>
            </a:r>
            <a:r>
              <a:rPr lang="en-US" dirty="0" smtClean="0"/>
              <a:t> of the requesting user, confirm that they are authorized to perform the requested operation, and map their identity to one that the target service can understand and use to identify the user or service making the request.</a:t>
            </a:r>
            <a:endParaRPr lang="en-IN" dirty="0"/>
          </a:p>
        </p:txBody>
      </p:sp>
    </p:spTree>
    <p:extLst>
      <p:ext uri="{BB962C8B-B14F-4D97-AF65-F5344CB8AC3E}">
        <p14:creationId xmlns:p14="http://schemas.microsoft.com/office/powerpoint/2010/main" val="3620140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Composite applications</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The security policy for the services includes the rules established for allowing services to be accessed. A user or service might require specific privileges to allow them to access a service. </a:t>
            </a:r>
          </a:p>
          <a:p>
            <a:r>
              <a:rPr lang="en-US" dirty="0" smtClean="0"/>
              <a:t>When services are combined, such as when they are choreographed into a higher level business process, the combination of these services might require another examination of the security policy. For example, a user might be allowed to access Service A and Service B independently. However, when these two services are choreographed together, perhaps with other service invocations, then the user is no longer allowed to access these services. </a:t>
            </a:r>
          </a:p>
          <a:p>
            <a:r>
              <a:rPr lang="en-US" dirty="0" smtClean="0"/>
              <a:t>The complexity in an SOA environment is that the security policy for the choreographed services needs to take into account the mixing and matching of services in different combinations as required to reflect changes in business processes. </a:t>
            </a:r>
          </a:p>
          <a:p>
            <a:r>
              <a:rPr lang="en-US" dirty="0" smtClean="0"/>
              <a:t>Each new choreography might require examination of the security policy to ensure it remains valid for this new combination</a:t>
            </a:r>
            <a:endParaRPr lang="en-IN" dirty="0"/>
          </a:p>
        </p:txBody>
      </p:sp>
    </p:spTree>
    <p:extLst>
      <p:ext uri="{BB962C8B-B14F-4D97-AF65-F5344CB8AC3E}">
        <p14:creationId xmlns:p14="http://schemas.microsoft.com/office/powerpoint/2010/main" val="917576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Managing security across diverse environments</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A typical SOA will have </a:t>
            </a:r>
            <a:r>
              <a:rPr lang="en-US" b="1" dirty="0" smtClean="0"/>
              <a:t>many points at which security policy is enforced </a:t>
            </a:r>
            <a:r>
              <a:rPr lang="en-US" dirty="0" smtClean="0"/>
              <a:t>and implemented. These policy enforcement points will be located both at the </a:t>
            </a:r>
            <a:r>
              <a:rPr lang="en-US" b="1" dirty="0" smtClean="0"/>
              <a:t>service connectivity level, as well as within the implementations of the services </a:t>
            </a:r>
            <a:r>
              <a:rPr lang="en-US" dirty="0" smtClean="0"/>
              <a:t>themselves.</a:t>
            </a:r>
          </a:p>
          <a:p>
            <a:r>
              <a:rPr lang="en-US" dirty="0" smtClean="0"/>
              <a:t> Management of a </a:t>
            </a:r>
            <a:r>
              <a:rPr lang="en-US" b="1" dirty="0" smtClean="0"/>
              <a:t>policy across these various heterogeneous enforcement points </a:t>
            </a:r>
            <a:r>
              <a:rPr lang="en-US" dirty="0" smtClean="0"/>
              <a:t>requires an administrator to use a diverse set of resource centric management interfaces, and their associated security policy terminology and semantics. </a:t>
            </a:r>
            <a:endParaRPr lang="en-US" dirty="0"/>
          </a:p>
          <a:p>
            <a:r>
              <a:rPr lang="en-US" dirty="0" smtClean="0"/>
              <a:t>For SOA to achieve its goal of business </a:t>
            </a:r>
            <a:r>
              <a:rPr lang="en-US" b="1" dirty="0" smtClean="0"/>
              <a:t>flexibility</a:t>
            </a:r>
            <a:r>
              <a:rPr lang="en-US" dirty="0" smtClean="0"/>
              <a:t> within an environment of governance and regulatory compliance, definition and management of </a:t>
            </a:r>
            <a:r>
              <a:rPr lang="en-US" b="1" dirty="0" smtClean="0"/>
              <a:t>security policy need to be simplified.</a:t>
            </a:r>
          </a:p>
          <a:p>
            <a:r>
              <a:rPr lang="en-US" dirty="0" smtClean="0"/>
              <a:t> There must be </a:t>
            </a:r>
            <a:r>
              <a:rPr lang="en-US" b="1" dirty="0" smtClean="0"/>
              <a:t>consistent management terminology and semantics across the various enforcement points</a:t>
            </a:r>
            <a:r>
              <a:rPr lang="en-US" dirty="0" smtClean="0"/>
              <a:t>. This defined policy can then either be directly enforced by the enforcement points or automatically translated into something that the endpoints can understand and enforce.</a:t>
            </a:r>
            <a:endParaRPr lang="en-IN" dirty="0"/>
          </a:p>
        </p:txBody>
      </p:sp>
    </p:spTree>
    <p:extLst>
      <p:ext uri="{BB962C8B-B14F-4D97-AF65-F5344CB8AC3E}">
        <p14:creationId xmlns:p14="http://schemas.microsoft.com/office/powerpoint/2010/main" val="2069559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Protecting data</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Protection of data from </a:t>
            </a:r>
            <a:r>
              <a:rPr lang="en-US" b="1" dirty="0" smtClean="0"/>
              <a:t>unauthorized modification and disclosure</a:t>
            </a:r>
            <a:r>
              <a:rPr lang="en-US" dirty="0" smtClean="0"/>
              <a:t> is a key requirement within SOA.</a:t>
            </a:r>
          </a:p>
          <a:p>
            <a:r>
              <a:rPr lang="en-US" dirty="0" smtClean="0"/>
              <a:t>A </a:t>
            </a:r>
            <a:r>
              <a:rPr lang="en-US" b="1" dirty="0" smtClean="0"/>
              <a:t>policy</a:t>
            </a:r>
            <a:r>
              <a:rPr lang="en-US" dirty="0" smtClean="0"/>
              <a:t> must therefore be in place to ensure that </a:t>
            </a:r>
            <a:r>
              <a:rPr lang="en-US" b="1" dirty="0" smtClean="0"/>
              <a:t>data is protected </a:t>
            </a:r>
            <a:r>
              <a:rPr lang="en-US" dirty="0" smtClean="0"/>
              <a:t>in both transit and at rest, with consistent security measures applied.</a:t>
            </a:r>
          </a:p>
          <a:p>
            <a:r>
              <a:rPr lang="en-US" dirty="0" smtClean="0"/>
              <a:t> Data protection is especially important when </a:t>
            </a:r>
            <a:r>
              <a:rPr lang="en-US" b="1" dirty="0" smtClean="0"/>
              <a:t>data moves outside the organizational boundary,</a:t>
            </a:r>
            <a:r>
              <a:rPr lang="en-US" dirty="0" smtClean="0"/>
              <a:t> which can happen without the knowledge of the consumer. </a:t>
            </a:r>
          </a:p>
          <a:p>
            <a:r>
              <a:rPr lang="en-US" dirty="0" smtClean="0"/>
              <a:t>For example, an </a:t>
            </a:r>
            <a:r>
              <a:rPr lang="en-US" b="1" dirty="0" smtClean="0"/>
              <a:t>internal service might be replaced with an outsourced service, </a:t>
            </a:r>
            <a:r>
              <a:rPr lang="en-US" dirty="0" smtClean="0"/>
              <a:t>with data now flowing to the external organization. If the data is business or privacy sensitive, then the service provider might need to ensure appropriate protection is in place to satisfy the policy requirements of the calling organization.</a:t>
            </a:r>
            <a:endParaRPr lang="en-IN" dirty="0"/>
          </a:p>
        </p:txBody>
      </p:sp>
    </p:spTree>
    <p:extLst>
      <p:ext uri="{BB962C8B-B14F-4D97-AF65-F5344CB8AC3E}">
        <p14:creationId xmlns:p14="http://schemas.microsoft.com/office/powerpoint/2010/main" val="4041603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Compliance with a growing set of regulations</a:t>
            </a:r>
            <a:endParaRPr lang="en-IN" dirty="0"/>
          </a:p>
        </p:txBody>
      </p:sp>
      <p:sp>
        <p:nvSpPr>
          <p:cNvPr id="3" name="Content Placeholder 2"/>
          <p:cNvSpPr>
            <a:spLocks noGrp="1"/>
          </p:cNvSpPr>
          <p:nvPr>
            <p:ph idx="1"/>
          </p:nvPr>
        </p:nvSpPr>
        <p:spPr/>
        <p:txBody>
          <a:bodyPr>
            <a:normAutofit fontScale="85000" lnSpcReduction="20000"/>
          </a:bodyPr>
          <a:lstStyle/>
          <a:p>
            <a:r>
              <a:rPr lang="en-US" b="1" dirty="0" smtClean="0"/>
              <a:t>Auditing of transactions </a:t>
            </a:r>
            <a:r>
              <a:rPr lang="en-US" dirty="0" smtClean="0"/>
              <a:t>is required to provide the data needed for assessing compliance, which measures the </a:t>
            </a:r>
            <a:r>
              <a:rPr lang="en-US" b="1" dirty="0" smtClean="0"/>
              <a:t>performance of the IT environment </a:t>
            </a:r>
            <a:r>
              <a:rPr lang="en-US" dirty="0" smtClean="0"/>
              <a:t>relative to measures established by the business policies.</a:t>
            </a:r>
          </a:p>
          <a:p>
            <a:r>
              <a:rPr lang="en-US" dirty="0" smtClean="0"/>
              <a:t> This might include verifying the working system against a set of internally created policies and also against external regulatory acts. Complexity is increased in SOA where </a:t>
            </a:r>
            <a:r>
              <a:rPr lang="en-US" b="1" dirty="0" smtClean="0"/>
              <a:t>different applications from different sources or vendors are targeted for different levels of compliance. </a:t>
            </a:r>
          </a:p>
          <a:p>
            <a:r>
              <a:rPr lang="en-US" dirty="0" smtClean="0"/>
              <a:t>This is especially true when </a:t>
            </a:r>
            <a:r>
              <a:rPr lang="en-US" b="1" dirty="0" smtClean="0"/>
              <a:t>accessing services provided by an external organization, </a:t>
            </a:r>
            <a:r>
              <a:rPr lang="en-US" dirty="0" smtClean="0"/>
              <a:t>where the regulatory and compliance regime is different from the requesting organization.</a:t>
            </a:r>
          </a:p>
          <a:p>
            <a:r>
              <a:rPr lang="en-US" dirty="0" smtClean="0"/>
              <a:t> If possible, </a:t>
            </a:r>
            <a:r>
              <a:rPr lang="en-US" b="1" dirty="0" smtClean="0"/>
              <a:t>the audit data produced by the various policy enforcement points must be integrated into a single repository</a:t>
            </a:r>
            <a:r>
              <a:rPr lang="en-US" dirty="0" smtClean="0"/>
              <a:t>, or federated into a single logical view of the data. This will facilitate the production of the required audit reports, verification of compliance against policy, and investigation of security-related events</a:t>
            </a:r>
            <a:endParaRPr lang="en-IN" dirty="0"/>
          </a:p>
        </p:txBody>
      </p:sp>
    </p:spTree>
    <p:extLst>
      <p:ext uri="{BB962C8B-B14F-4D97-AF65-F5344CB8AC3E}">
        <p14:creationId xmlns:p14="http://schemas.microsoft.com/office/powerpoint/2010/main" val="2506357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1366</TotalTime>
  <Words>2722</Words>
  <Application>Microsoft Office PowerPoint</Application>
  <PresentationFormat>Widescreen</PresentationFormat>
  <Paragraphs>95</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Security considerations for SOA</vt:lpstr>
      <vt:lpstr>Security considerations in a service-oriented environment</vt:lpstr>
      <vt:lpstr>User and service identities and their propagation</vt:lpstr>
      <vt:lpstr>Identity challenges in SOA</vt:lpstr>
      <vt:lpstr>Connect to other organizations on a real-time, transactional basis </vt:lpstr>
      <vt:lpstr>Composite applications</vt:lpstr>
      <vt:lpstr>Managing security across diverse environments</vt:lpstr>
      <vt:lpstr>Protecting data</vt:lpstr>
      <vt:lpstr>Compliance with a growing set of regulations</vt:lpstr>
      <vt:lpstr>Service-oriented life cycle from a security perspective </vt:lpstr>
      <vt:lpstr>Summary</vt:lpstr>
      <vt:lpstr>Continued..</vt:lpstr>
      <vt:lpstr>Identity Management</vt:lpstr>
      <vt:lpstr>Typical logical deployment architecture for an SOA application</vt:lpstr>
      <vt:lpstr>PowerPoint Presentation</vt:lpstr>
      <vt:lpstr>Two main observations</vt:lpstr>
      <vt:lpstr>Identity propagation, mapping, and provisioning</vt:lpstr>
      <vt:lpstr>Addressing the requirements around identity propagation and mapping</vt:lpstr>
      <vt:lpstr>PowerPoint Presentation</vt:lpstr>
      <vt:lpstr>PowerPoint Presentation</vt:lpstr>
      <vt:lpstr>PowerPoint Presentation</vt:lpstr>
      <vt:lpstr>PowerPoint Presentation</vt:lpstr>
      <vt:lpstr>Elements of a solution</vt:lpstr>
      <vt:lpstr>PowerPoint Presentation</vt:lpstr>
      <vt:lpstr>Addressing the requirements around identity propagation and mapping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considerations for SOA</dc:title>
  <dc:creator>Varadaraj K B [MAHE]</dc:creator>
  <cp:lastModifiedBy>Varadaraj K B [MAHE]</cp:lastModifiedBy>
  <cp:revision>23</cp:revision>
  <dcterms:created xsi:type="dcterms:W3CDTF">2024-04-08T05:35:36Z</dcterms:created>
  <dcterms:modified xsi:type="dcterms:W3CDTF">2024-04-13T04:21:19Z</dcterms:modified>
</cp:coreProperties>
</file>