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7" r:id="rId2"/>
    <p:sldId id="270" r:id="rId3"/>
    <p:sldId id="328" r:id="rId4"/>
    <p:sldId id="303" r:id="rId5"/>
    <p:sldId id="304" r:id="rId6"/>
    <p:sldId id="305" r:id="rId7"/>
    <p:sldId id="307" r:id="rId8"/>
    <p:sldId id="327" r:id="rId9"/>
    <p:sldId id="308" r:id="rId10"/>
    <p:sldId id="309" r:id="rId11"/>
    <p:sldId id="273"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274" r:id="rId30"/>
    <p:sldId id="275" r:id="rId31"/>
    <p:sldId id="260" r:id="rId32"/>
    <p:sldId id="261" r:id="rId33"/>
    <p:sldId id="262" r:id="rId34"/>
    <p:sldId id="283" r:id="rId35"/>
    <p:sldId id="284" r:id="rId36"/>
    <p:sldId id="285" r:id="rId37"/>
    <p:sldId id="286" r:id="rId38"/>
    <p:sldId id="287" r:id="rId39"/>
    <p:sldId id="288" r:id="rId40"/>
    <p:sldId id="289" r:id="rId41"/>
    <p:sldId id="290" r:id="rId42"/>
    <p:sldId id="291" r:id="rId43"/>
    <p:sldId id="292" r:id="rId44"/>
    <p:sldId id="293" r:id="rId45"/>
    <p:sldId id="263" r:id="rId46"/>
    <p:sldId id="264" r:id="rId47"/>
    <p:sldId id="265" r:id="rId48"/>
    <p:sldId id="266" r:id="rId49"/>
    <p:sldId id="267" r:id="rId50"/>
    <p:sldId id="268" r:id="rId51"/>
    <p:sldId id="299" r:id="rId52"/>
    <p:sldId id="300" r:id="rId53"/>
    <p:sldId id="301" r:id="rId54"/>
    <p:sldId id="302" r:id="rId55"/>
    <p:sldId id="295" r:id="rId56"/>
    <p:sldId id="296" r:id="rId57"/>
    <p:sldId id="297" r:id="rId58"/>
    <p:sldId id="298" r:id="rId59"/>
    <p:sldId id="294"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12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55194-F87F-4A75-A648-55C9FE643CEC}" type="datetimeFigureOut">
              <a:rPr lang="en-US" smtClean="0"/>
              <a:t>3/13/2024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77A7C8-218E-40A9-B22D-E36B439B2443}" type="slidenum">
              <a:rPr lang="en-US" smtClean="0"/>
              <a:t>‹#›</a:t>
            </a:fld>
            <a:endParaRPr lang="en-US"/>
          </a:p>
        </p:txBody>
      </p:sp>
    </p:spTree>
    <p:extLst>
      <p:ext uri="{BB962C8B-B14F-4D97-AF65-F5344CB8AC3E}">
        <p14:creationId xmlns:p14="http://schemas.microsoft.com/office/powerpoint/2010/main" val="3380861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fld id="{0B56E9D7-99BE-4E21-A270-B6FFD38FCA66}" type="slidenum">
              <a:rPr lang="en-US" altLang="en-US" sz="1200"/>
              <a:pPr eaLnBrk="1" hangingPunct="1"/>
              <a:t>34</a:t>
            </a:fld>
            <a:endParaRPr lang="en-US" altLang="en-US"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fld id="{D14B10F1-5352-4624-B7EB-CBAFE84F66F3}" type="slidenum">
              <a:rPr lang="en-US" altLang="en-US" sz="1200"/>
              <a:pPr eaLnBrk="1" hangingPunct="1"/>
              <a:t>44</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14485">
              <a:defRPr sz="1100">
                <a:solidFill>
                  <a:schemeClr val="tx1"/>
                </a:solidFill>
                <a:latin typeface="Arial" charset="0"/>
              </a:defRPr>
            </a:lvl1pPr>
            <a:lvl2pPr marL="702756" indent="-270291" defTabSz="914485">
              <a:defRPr sz="1100">
                <a:solidFill>
                  <a:schemeClr val="tx1"/>
                </a:solidFill>
                <a:latin typeface="Arial" charset="0"/>
              </a:defRPr>
            </a:lvl2pPr>
            <a:lvl3pPr marL="1081164" indent="-216233" defTabSz="914485">
              <a:defRPr sz="1100">
                <a:solidFill>
                  <a:schemeClr val="tx1"/>
                </a:solidFill>
                <a:latin typeface="Arial" charset="0"/>
              </a:defRPr>
            </a:lvl3pPr>
            <a:lvl4pPr marL="1513629" indent="-216233" defTabSz="914485">
              <a:defRPr sz="1100">
                <a:solidFill>
                  <a:schemeClr val="tx1"/>
                </a:solidFill>
                <a:latin typeface="Arial" charset="0"/>
              </a:defRPr>
            </a:lvl4pPr>
            <a:lvl5pPr marL="1946095" indent="-216233" defTabSz="914485">
              <a:defRPr sz="1100">
                <a:solidFill>
                  <a:schemeClr val="tx1"/>
                </a:solidFill>
                <a:latin typeface="Arial" charset="0"/>
              </a:defRPr>
            </a:lvl5pPr>
            <a:lvl6pPr marL="2378560" indent="-216233" algn="ctr" defTabSz="914485" eaLnBrk="0" fontAlgn="base" hangingPunct="0">
              <a:spcBef>
                <a:spcPct val="0"/>
              </a:spcBef>
              <a:spcAft>
                <a:spcPct val="0"/>
              </a:spcAft>
              <a:defRPr sz="1100">
                <a:solidFill>
                  <a:schemeClr val="tx1"/>
                </a:solidFill>
                <a:latin typeface="Arial" charset="0"/>
              </a:defRPr>
            </a:lvl6pPr>
            <a:lvl7pPr marL="2811026" indent="-216233" algn="ctr" defTabSz="914485" eaLnBrk="0" fontAlgn="base" hangingPunct="0">
              <a:spcBef>
                <a:spcPct val="0"/>
              </a:spcBef>
              <a:spcAft>
                <a:spcPct val="0"/>
              </a:spcAft>
              <a:defRPr sz="1100">
                <a:solidFill>
                  <a:schemeClr val="tx1"/>
                </a:solidFill>
                <a:latin typeface="Arial" charset="0"/>
              </a:defRPr>
            </a:lvl7pPr>
            <a:lvl8pPr marL="3243491" indent="-216233" algn="ctr" defTabSz="914485" eaLnBrk="0" fontAlgn="base" hangingPunct="0">
              <a:spcBef>
                <a:spcPct val="0"/>
              </a:spcBef>
              <a:spcAft>
                <a:spcPct val="0"/>
              </a:spcAft>
              <a:defRPr sz="1100">
                <a:solidFill>
                  <a:schemeClr val="tx1"/>
                </a:solidFill>
                <a:latin typeface="Arial" charset="0"/>
              </a:defRPr>
            </a:lvl8pPr>
            <a:lvl9pPr marL="3675957" indent="-216233" algn="ctr" defTabSz="914485" eaLnBrk="0" fontAlgn="base" hangingPunct="0">
              <a:spcBef>
                <a:spcPct val="0"/>
              </a:spcBef>
              <a:spcAft>
                <a:spcPct val="0"/>
              </a:spcAft>
              <a:defRPr sz="1100">
                <a:solidFill>
                  <a:schemeClr val="tx1"/>
                </a:solidFill>
                <a:latin typeface="Arial" charset="0"/>
              </a:defRPr>
            </a:lvl9pPr>
          </a:lstStyle>
          <a:p>
            <a:fld id="{7EF74D1E-A0D1-4C7B-B270-8647EA8D07E6}" type="slidenum">
              <a:rPr lang="fr-FR" altLang="en-US" sz="1200">
                <a:latin typeface="Times New Roman" pitchFamily="18" charset="0"/>
              </a:rPr>
              <a:pPr/>
              <a:t>45</a:t>
            </a:fld>
            <a:endParaRPr lang="fr-FR" altLang="en-US" sz="1200">
              <a:latin typeface="Times New Roman"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defTabSz="914485">
              <a:defRPr sz="1100">
                <a:solidFill>
                  <a:schemeClr val="tx1"/>
                </a:solidFill>
                <a:latin typeface="Arial" charset="0"/>
              </a:defRPr>
            </a:lvl1pPr>
            <a:lvl2pPr marL="702756" indent="-270291" defTabSz="914485">
              <a:defRPr sz="1100">
                <a:solidFill>
                  <a:schemeClr val="tx1"/>
                </a:solidFill>
                <a:latin typeface="Arial" charset="0"/>
              </a:defRPr>
            </a:lvl2pPr>
            <a:lvl3pPr marL="1081164" indent="-216233" defTabSz="914485">
              <a:defRPr sz="1100">
                <a:solidFill>
                  <a:schemeClr val="tx1"/>
                </a:solidFill>
                <a:latin typeface="Arial" charset="0"/>
              </a:defRPr>
            </a:lvl3pPr>
            <a:lvl4pPr marL="1513629" indent="-216233" defTabSz="914485">
              <a:defRPr sz="1100">
                <a:solidFill>
                  <a:schemeClr val="tx1"/>
                </a:solidFill>
                <a:latin typeface="Arial" charset="0"/>
              </a:defRPr>
            </a:lvl4pPr>
            <a:lvl5pPr marL="1946095" indent="-216233" defTabSz="914485">
              <a:defRPr sz="1100">
                <a:solidFill>
                  <a:schemeClr val="tx1"/>
                </a:solidFill>
                <a:latin typeface="Arial" charset="0"/>
              </a:defRPr>
            </a:lvl5pPr>
            <a:lvl6pPr marL="2378560" indent="-216233" algn="ctr" defTabSz="914485" eaLnBrk="0" fontAlgn="base" hangingPunct="0">
              <a:spcBef>
                <a:spcPct val="0"/>
              </a:spcBef>
              <a:spcAft>
                <a:spcPct val="0"/>
              </a:spcAft>
              <a:defRPr sz="1100">
                <a:solidFill>
                  <a:schemeClr val="tx1"/>
                </a:solidFill>
                <a:latin typeface="Arial" charset="0"/>
              </a:defRPr>
            </a:lvl6pPr>
            <a:lvl7pPr marL="2811026" indent="-216233" algn="ctr" defTabSz="914485" eaLnBrk="0" fontAlgn="base" hangingPunct="0">
              <a:spcBef>
                <a:spcPct val="0"/>
              </a:spcBef>
              <a:spcAft>
                <a:spcPct val="0"/>
              </a:spcAft>
              <a:defRPr sz="1100">
                <a:solidFill>
                  <a:schemeClr val="tx1"/>
                </a:solidFill>
                <a:latin typeface="Arial" charset="0"/>
              </a:defRPr>
            </a:lvl7pPr>
            <a:lvl8pPr marL="3243491" indent="-216233" algn="ctr" defTabSz="914485" eaLnBrk="0" fontAlgn="base" hangingPunct="0">
              <a:spcBef>
                <a:spcPct val="0"/>
              </a:spcBef>
              <a:spcAft>
                <a:spcPct val="0"/>
              </a:spcAft>
              <a:defRPr sz="1100">
                <a:solidFill>
                  <a:schemeClr val="tx1"/>
                </a:solidFill>
                <a:latin typeface="Arial" charset="0"/>
              </a:defRPr>
            </a:lvl8pPr>
            <a:lvl9pPr marL="3675957" indent="-216233" algn="ctr" defTabSz="914485" eaLnBrk="0" fontAlgn="base" hangingPunct="0">
              <a:spcBef>
                <a:spcPct val="0"/>
              </a:spcBef>
              <a:spcAft>
                <a:spcPct val="0"/>
              </a:spcAft>
              <a:defRPr sz="1100">
                <a:solidFill>
                  <a:schemeClr val="tx1"/>
                </a:solidFill>
                <a:latin typeface="Arial" charset="0"/>
              </a:defRPr>
            </a:lvl9pPr>
          </a:lstStyle>
          <a:p>
            <a:fld id="{1810316A-9BD5-4437-B74E-5A51645EBE85}" type="slidenum">
              <a:rPr lang="fr-FR" altLang="en-US" sz="1200">
                <a:latin typeface="Times New Roman" pitchFamily="18" charset="0"/>
              </a:rPr>
              <a:pPr/>
              <a:t>46</a:t>
            </a:fld>
            <a:endParaRPr lang="fr-FR" altLang="en-US" sz="1200">
              <a:latin typeface="Times New Roman"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defTabSz="914485">
              <a:defRPr sz="1100">
                <a:solidFill>
                  <a:schemeClr val="tx1"/>
                </a:solidFill>
                <a:latin typeface="Arial" charset="0"/>
              </a:defRPr>
            </a:lvl1pPr>
            <a:lvl2pPr marL="702756" indent="-270291" defTabSz="914485">
              <a:defRPr sz="1100">
                <a:solidFill>
                  <a:schemeClr val="tx1"/>
                </a:solidFill>
                <a:latin typeface="Arial" charset="0"/>
              </a:defRPr>
            </a:lvl2pPr>
            <a:lvl3pPr marL="1081164" indent="-216233" defTabSz="914485">
              <a:defRPr sz="1100">
                <a:solidFill>
                  <a:schemeClr val="tx1"/>
                </a:solidFill>
                <a:latin typeface="Arial" charset="0"/>
              </a:defRPr>
            </a:lvl3pPr>
            <a:lvl4pPr marL="1513629" indent="-216233" defTabSz="914485">
              <a:defRPr sz="1100">
                <a:solidFill>
                  <a:schemeClr val="tx1"/>
                </a:solidFill>
                <a:latin typeface="Arial" charset="0"/>
              </a:defRPr>
            </a:lvl4pPr>
            <a:lvl5pPr marL="1946095" indent="-216233" defTabSz="914485">
              <a:defRPr sz="1100">
                <a:solidFill>
                  <a:schemeClr val="tx1"/>
                </a:solidFill>
                <a:latin typeface="Arial" charset="0"/>
              </a:defRPr>
            </a:lvl5pPr>
            <a:lvl6pPr marL="2378560" indent="-216233" algn="ctr" defTabSz="914485" eaLnBrk="0" fontAlgn="base" hangingPunct="0">
              <a:spcBef>
                <a:spcPct val="0"/>
              </a:spcBef>
              <a:spcAft>
                <a:spcPct val="0"/>
              </a:spcAft>
              <a:defRPr sz="1100">
                <a:solidFill>
                  <a:schemeClr val="tx1"/>
                </a:solidFill>
                <a:latin typeface="Arial" charset="0"/>
              </a:defRPr>
            </a:lvl6pPr>
            <a:lvl7pPr marL="2811026" indent="-216233" algn="ctr" defTabSz="914485" eaLnBrk="0" fontAlgn="base" hangingPunct="0">
              <a:spcBef>
                <a:spcPct val="0"/>
              </a:spcBef>
              <a:spcAft>
                <a:spcPct val="0"/>
              </a:spcAft>
              <a:defRPr sz="1100">
                <a:solidFill>
                  <a:schemeClr val="tx1"/>
                </a:solidFill>
                <a:latin typeface="Arial" charset="0"/>
              </a:defRPr>
            </a:lvl7pPr>
            <a:lvl8pPr marL="3243491" indent="-216233" algn="ctr" defTabSz="914485" eaLnBrk="0" fontAlgn="base" hangingPunct="0">
              <a:spcBef>
                <a:spcPct val="0"/>
              </a:spcBef>
              <a:spcAft>
                <a:spcPct val="0"/>
              </a:spcAft>
              <a:defRPr sz="1100">
                <a:solidFill>
                  <a:schemeClr val="tx1"/>
                </a:solidFill>
                <a:latin typeface="Arial" charset="0"/>
              </a:defRPr>
            </a:lvl8pPr>
            <a:lvl9pPr marL="3675957" indent="-216233" algn="ctr" defTabSz="914485" eaLnBrk="0" fontAlgn="base" hangingPunct="0">
              <a:spcBef>
                <a:spcPct val="0"/>
              </a:spcBef>
              <a:spcAft>
                <a:spcPct val="0"/>
              </a:spcAft>
              <a:defRPr sz="1100">
                <a:solidFill>
                  <a:schemeClr val="tx1"/>
                </a:solidFill>
                <a:latin typeface="Arial" charset="0"/>
              </a:defRPr>
            </a:lvl9pPr>
          </a:lstStyle>
          <a:p>
            <a:fld id="{463D0F00-7562-42D1-AAA5-1C9013B896EC}" type="slidenum">
              <a:rPr lang="fr-FR" altLang="en-US" sz="1200">
                <a:latin typeface="Times New Roman" pitchFamily="18" charset="0"/>
              </a:rPr>
              <a:pPr/>
              <a:t>47</a:t>
            </a:fld>
            <a:endParaRPr lang="fr-FR" altLang="en-US" sz="1200">
              <a:latin typeface="Times New Roman"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defTabSz="914485">
              <a:defRPr sz="1100">
                <a:solidFill>
                  <a:schemeClr val="tx1"/>
                </a:solidFill>
                <a:latin typeface="Arial" charset="0"/>
              </a:defRPr>
            </a:lvl1pPr>
            <a:lvl2pPr marL="702756" indent="-270291" defTabSz="914485">
              <a:defRPr sz="1100">
                <a:solidFill>
                  <a:schemeClr val="tx1"/>
                </a:solidFill>
                <a:latin typeface="Arial" charset="0"/>
              </a:defRPr>
            </a:lvl2pPr>
            <a:lvl3pPr marL="1081164" indent="-216233" defTabSz="914485">
              <a:defRPr sz="1100">
                <a:solidFill>
                  <a:schemeClr val="tx1"/>
                </a:solidFill>
                <a:latin typeface="Arial" charset="0"/>
              </a:defRPr>
            </a:lvl3pPr>
            <a:lvl4pPr marL="1513629" indent="-216233" defTabSz="914485">
              <a:defRPr sz="1100">
                <a:solidFill>
                  <a:schemeClr val="tx1"/>
                </a:solidFill>
                <a:latin typeface="Arial" charset="0"/>
              </a:defRPr>
            </a:lvl4pPr>
            <a:lvl5pPr marL="1946095" indent="-216233" defTabSz="914485">
              <a:defRPr sz="1100">
                <a:solidFill>
                  <a:schemeClr val="tx1"/>
                </a:solidFill>
                <a:latin typeface="Arial" charset="0"/>
              </a:defRPr>
            </a:lvl5pPr>
            <a:lvl6pPr marL="2378560" indent="-216233" algn="ctr" defTabSz="914485" eaLnBrk="0" fontAlgn="base" hangingPunct="0">
              <a:spcBef>
                <a:spcPct val="0"/>
              </a:spcBef>
              <a:spcAft>
                <a:spcPct val="0"/>
              </a:spcAft>
              <a:defRPr sz="1100">
                <a:solidFill>
                  <a:schemeClr val="tx1"/>
                </a:solidFill>
                <a:latin typeface="Arial" charset="0"/>
              </a:defRPr>
            </a:lvl6pPr>
            <a:lvl7pPr marL="2811026" indent="-216233" algn="ctr" defTabSz="914485" eaLnBrk="0" fontAlgn="base" hangingPunct="0">
              <a:spcBef>
                <a:spcPct val="0"/>
              </a:spcBef>
              <a:spcAft>
                <a:spcPct val="0"/>
              </a:spcAft>
              <a:defRPr sz="1100">
                <a:solidFill>
                  <a:schemeClr val="tx1"/>
                </a:solidFill>
                <a:latin typeface="Arial" charset="0"/>
              </a:defRPr>
            </a:lvl7pPr>
            <a:lvl8pPr marL="3243491" indent="-216233" algn="ctr" defTabSz="914485" eaLnBrk="0" fontAlgn="base" hangingPunct="0">
              <a:spcBef>
                <a:spcPct val="0"/>
              </a:spcBef>
              <a:spcAft>
                <a:spcPct val="0"/>
              </a:spcAft>
              <a:defRPr sz="1100">
                <a:solidFill>
                  <a:schemeClr val="tx1"/>
                </a:solidFill>
                <a:latin typeface="Arial" charset="0"/>
              </a:defRPr>
            </a:lvl8pPr>
            <a:lvl9pPr marL="3675957" indent="-216233" algn="ctr" defTabSz="914485" eaLnBrk="0" fontAlgn="base" hangingPunct="0">
              <a:spcBef>
                <a:spcPct val="0"/>
              </a:spcBef>
              <a:spcAft>
                <a:spcPct val="0"/>
              </a:spcAft>
              <a:defRPr sz="1100">
                <a:solidFill>
                  <a:schemeClr val="tx1"/>
                </a:solidFill>
                <a:latin typeface="Arial" charset="0"/>
              </a:defRPr>
            </a:lvl9pPr>
          </a:lstStyle>
          <a:p>
            <a:fld id="{8030D7E1-73DD-4B9F-A892-295FB63ACA86}" type="slidenum">
              <a:rPr lang="fr-FR" altLang="en-US" sz="1200">
                <a:latin typeface="Times New Roman" pitchFamily="18" charset="0"/>
              </a:rPr>
              <a:pPr/>
              <a:t>48</a:t>
            </a:fld>
            <a:endParaRPr lang="fr-FR" altLang="en-US" sz="1200">
              <a:latin typeface="Times New Roman"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defTabSz="914485">
              <a:defRPr sz="1100">
                <a:solidFill>
                  <a:schemeClr val="tx1"/>
                </a:solidFill>
                <a:latin typeface="Arial" charset="0"/>
              </a:defRPr>
            </a:lvl1pPr>
            <a:lvl2pPr marL="702756" indent="-270291" defTabSz="914485">
              <a:defRPr sz="1100">
                <a:solidFill>
                  <a:schemeClr val="tx1"/>
                </a:solidFill>
                <a:latin typeface="Arial" charset="0"/>
              </a:defRPr>
            </a:lvl2pPr>
            <a:lvl3pPr marL="1081164" indent="-216233" defTabSz="914485">
              <a:defRPr sz="1100">
                <a:solidFill>
                  <a:schemeClr val="tx1"/>
                </a:solidFill>
                <a:latin typeface="Arial" charset="0"/>
              </a:defRPr>
            </a:lvl3pPr>
            <a:lvl4pPr marL="1513629" indent="-216233" defTabSz="914485">
              <a:defRPr sz="1100">
                <a:solidFill>
                  <a:schemeClr val="tx1"/>
                </a:solidFill>
                <a:latin typeface="Arial" charset="0"/>
              </a:defRPr>
            </a:lvl4pPr>
            <a:lvl5pPr marL="1946095" indent="-216233" defTabSz="914485">
              <a:defRPr sz="1100">
                <a:solidFill>
                  <a:schemeClr val="tx1"/>
                </a:solidFill>
                <a:latin typeface="Arial" charset="0"/>
              </a:defRPr>
            </a:lvl5pPr>
            <a:lvl6pPr marL="2378560" indent="-216233" algn="ctr" defTabSz="914485" eaLnBrk="0" fontAlgn="base" hangingPunct="0">
              <a:spcBef>
                <a:spcPct val="0"/>
              </a:spcBef>
              <a:spcAft>
                <a:spcPct val="0"/>
              </a:spcAft>
              <a:defRPr sz="1100">
                <a:solidFill>
                  <a:schemeClr val="tx1"/>
                </a:solidFill>
                <a:latin typeface="Arial" charset="0"/>
              </a:defRPr>
            </a:lvl6pPr>
            <a:lvl7pPr marL="2811026" indent="-216233" algn="ctr" defTabSz="914485" eaLnBrk="0" fontAlgn="base" hangingPunct="0">
              <a:spcBef>
                <a:spcPct val="0"/>
              </a:spcBef>
              <a:spcAft>
                <a:spcPct val="0"/>
              </a:spcAft>
              <a:defRPr sz="1100">
                <a:solidFill>
                  <a:schemeClr val="tx1"/>
                </a:solidFill>
                <a:latin typeface="Arial" charset="0"/>
              </a:defRPr>
            </a:lvl7pPr>
            <a:lvl8pPr marL="3243491" indent="-216233" algn="ctr" defTabSz="914485" eaLnBrk="0" fontAlgn="base" hangingPunct="0">
              <a:spcBef>
                <a:spcPct val="0"/>
              </a:spcBef>
              <a:spcAft>
                <a:spcPct val="0"/>
              </a:spcAft>
              <a:defRPr sz="1100">
                <a:solidFill>
                  <a:schemeClr val="tx1"/>
                </a:solidFill>
                <a:latin typeface="Arial" charset="0"/>
              </a:defRPr>
            </a:lvl8pPr>
            <a:lvl9pPr marL="3675957" indent="-216233" algn="ctr" defTabSz="914485" eaLnBrk="0" fontAlgn="base" hangingPunct="0">
              <a:spcBef>
                <a:spcPct val="0"/>
              </a:spcBef>
              <a:spcAft>
                <a:spcPct val="0"/>
              </a:spcAft>
              <a:defRPr sz="1100">
                <a:solidFill>
                  <a:schemeClr val="tx1"/>
                </a:solidFill>
                <a:latin typeface="Arial" charset="0"/>
              </a:defRPr>
            </a:lvl9pPr>
          </a:lstStyle>
          <a:p>
            <a:fld id="{4E986692-B69B-43E2-BF0F-939FD44B95A7}" type="slidenum">
              <a:rPr lang="fr-FR" altLang="en-US" sz="1200">
                <a:latin typeface="Times New Roman" pitchFamily="18" charset="0"/>
              </a:rPr>
              <a:pPr/>
              <a:t>49</a:t>
            </a:fld>
            <a:endParaRPr lang="fr-FR" altLang="en-US" sz="1200">
              <a:latin typeface="Times New Roman"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defTabSz="894185" eaLnBrk="0" hangingPunct="0">
              <a:defRPr sz="2400">
                <a:solidFill>
                  <a:schemeClr val="tx1"/>
                </a:solidFill>
                <a:latin typeface="Tahoma" pitchFamily="34" charset="0"/>
              </a:defRPr>
            </a:lvl1pPr>
            <a:lvl2pPr marL="729057" indent="-280406" defTabSz="894185" eaLnBrk="0" hangingPunct="0">
              <a:defRPr sz="2400">
                <a:solidFill>
                  <a:schemeClr val="tx1"/>
                </a:solidFill>
                <a:latin typeface="Tahoma" pitchFamily="34" charset="0"/>
              </a:defRPr>
            </a:lvl2pPr>
            <a:lvl3pPr marL="1121626" indent="-224325" defTabSz="894185" eaLnBrk="0" hangingPunct="0">
              <a:defRPr sz="2400">
                <a:solidFill>
                  <a:schemeClr val="tx1"/>
                </a:solidFill>
                <a:latin typeface="Tahoma" pitchFamily="34" charset="0"/>
              </a:defRPr>
            </a:lvl3pPr>
            <a:lvl4pPr marL="1570276" indent="-224325" defTabSz="894185" eaLnBrk="0" hangingPunct="0">
              <a:defRPr sz="2400">
                <a:solidFill>
                  <a:schemeClr val="tx1"/>
                </a:solidFill>
                <a:latin typeface="Tahoma" pitchFamily="34" charset="0"/>
              </a:defRPr>
            </a:lvl4pPr>
            <a:lvl5pPr marL="2018927" indent="-224325" defTabSz="894185" eaLnBrk="0" hangingPunct="0">
              <a:defRPr sz="2400">
                <a:solidFill>
                  <a:schemeClr val="tx1"/>
                </a:solidFill>
                <a:latin typeface="Tahoma" pitchFamily="34" charset="0"/>
              </a:defRPr>
            </a:lvl5pPr>
            <a:lvl6pPr marL="2467577" indent="-224325" defTabSz="894185" eaLnBrk="0" fontAlgn="base" hangingPunct="0">
              <a:spcBef>
                <a:spcPct val="0"/>
              </a:spcBef>
              <a:spcAft>
                <a:spcPct val="0"/>
              </a:spcAft>
              <a:defRPr sz="2400">
                <a:solidFill>
                  <a:schemeClr val="tx1"/>
                </a:solidFill>
                <a:latin typeface="Tahoma" pitchFamily="34" charset="0"/>
              </a:defRPr>
            </a:lvl6pPr>
            <a:lvl7pPr marL="2916227" indent="-224325" defTabSz="894185" eaLnBrk="0" fontAlgn="base" hangingPunct="0">
              <a:spcBef>
                <a:spcPct val="0"/>
              </a:spcBef>
              <a:spcAft>
                <a:spcPct val="0"/>
              </a:spcAft>
              <a:defRPr sz="2400">
                <a:solidFill>
                  <a:schemeClr val="tx1"/>
                </a:solidFill>
                <a:latin typeface="Tahoma" pitchFamily="34" charset="0"/>
              </a:defRPr>
            </a:lvl7pPr>
            <a:lvl8pPr marL="3364878" indent="-224325" defTabSz="894185" eaLnBrk="0" fontAlgn="base" hangingPunct="0">
              <a:spcBef>
                <a:spcPct val="0"/>
              </a:spcBef>
              <a:spcAft>
                <a:spcPct val="0"/>
              </a:spcAft>
              <a:defRPr sz="2400">
                <a:solidFill>
                  <a:schemeClr val="tx1"/>
                </a:solidFill>
                <a:latin typeface="Tahoma" pitchFamily="34" charset="0"/>
              </a:defRPr>
            </a:lvl8pPr>
            <a:lvl9pPr marL="3813528" indent="-224325" defTabSz="894185" eaLnBrk="0" fontAlgn="base" hangingPunct="0">
              <a:spcBef>
                <a:spcPct val="0"/>
              </a:spcBef>
              <a:spcAft>
                <a:spcPct val="0"/>
              </a:spcAft>
              <a:defRPr sz="2400">
                <a:solidFill>
                  <a:schemeClr val="tx1"/>
                </a:solidFill>
                <a:latin typeface="Tahoma" pitchFamily="34" charset="0"/>
              </a:defRPr>
            </a:lvl9pPr>
          </a:lstStyle>
          <a:p>
            <a:pPr eaLnBrk="1" hangingPunct="1"/>
            <a:fld id="{18B51979-984A-4CB1-BE97-3A392A50291A}" type="slidenum">
              <a:rPr lang="zh-CN" altLang="en-US" sz="1200">
                <a:latin typeface="Times New Roman" pitchFamily="18" charset="0"/>
              </a:rPr>
              <a:pPr eaLnBrk="1" hangingPunct="1"/>
              <a:t>55</a:t>
            </a:fld>
            <a:endParaRPr lang="en-US" altLang="zh-CN" sz="1200">
              <a:latin typeface="Times New Roman" pitchFamily="18" charset="0"/>
            </a:endParaRPr>
          </a:p>
        </p:txBody>
      </p:sp>
      <p:sp>
        <p:nvSpPr>
          <p:cNvPr id="83971" name="Rectangle 2"/>
          <p:cNvSpPr>
            <a:spLocks noGrp="1" noRot="1" noChangeAspect="1" noChangeArrowheads="1" noTextEdit="1"/>
          </p:cNvSpPr>
          <p:nvPr>
            <p:ph type="sldImg"/>
          </p:nvPr>
        </p:nvSpPr>
        <p:spPr>
          <a:xfrm>
            <a:off x="1143000" y="685800"/>
            <a:ext cx="4572000" cy="3429000"/>
          </a:xfrm>
          <a:ln/>
        </p:spPr>
      </p:sp>
      <p:sp>
        <p:nvSpPr>
          <p:cNvPr id="83972" name="Rectangle 3"/>
          <p:cNvSpPr>
            <a:spLocks noGrp="1" noChangeArrowheads="1"/>
          </p:cNvSpPr>
          <p:nvPr>
            <p:ph type="body" idx="1"/>
          </p:nvPr>
        </p:nvSpPr>
        <p:spPr>
          <a:xfrm>
            <a:off x="913158" y="4342464"/>
            <a:ext cx="5031685" cy="4116049"/>
          </a:xfrm>
          <a:noFill/>
        </p:spPr>
        <p:txBody>
          <a:bodyPr/>
          <a:lstStyle/>
          <a:p>
            <a:pPr eaLnBrk="1" hangingPunct="1"/>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defTabSz="894185" eaLnBrk="0" hangingPunct="0">
              <a:defRPr sz="2400">
                <a:solidFill>
                  <a:schemeClr val="tx1"/>
                </a:solidFill>
                <a:latin typeface="Tahoma" pitchFamily="34" charset="0"/>
              </a:defRPr>
            </a:lvl1pPr>
            <a:lvl2pPr marL="729057" indent="-280406" defTabSz="894185" eaLnBrk="0" hangingPunct="0">
              <a:defRPr sz="2400">
                <a:solidFill>
                  <a:schemeClr val="tx1"/>
                </a:solidFill>
                <a:latin typeface="Tahoma" pitchFamily="34" charset="0"/>
              </a:defRPr>
            </a:lvl2pPr>
            <a:lvl3pPr marL="1121626" indent="-224325" defTabSz="894185" eaLnBrk="0" hangingPunct="0">
              <a:defRPr sz="2400">
                <a:solidFill>
                  <a:schemeClr val="tx1"/>
                </a:solidFill>
                <a:latin typeface="Tahoma" pitchFamily="34" charset="0"/>
              </a:defRPr>
            </a:lvl3pPr>
            <a:lvl4pPr marL="1570276" indent="-224325" defTabSz="894185" eaLnBrk="0" hangingPunct="0">
              <a:defRPr sz="2400">
                <a:solidFill>
                  <a:schemeClr val="tx1"/>
                </a:solidFill>
                <a:latin typeface="Tahoma" pitchFamily="34" charset="0"/>
              </a:defRPr>
            </a:lvl4pPr>
            <a:lvl5pPr marL="2018927" indent="-224325" defTabSz="894185" eaLnBrk="0" hangingPunct="0">
              <a:defRPr sz="2400">
                <a:solidFill>
                  <a:schemeClr val="tx1"/>
                </a:solidFill>
                <a:latin typeface="Tahoma" pitchFamily="34" charset="0"/>
              </a:defRPr>
            </a:lvl5pPr>
            <a:lvl6pPr marL="2467577" indent="-224325" defTabSz="894185" eaLnBrk="0" fontAlgn="base" hangingPunct="0">
              <a:spcBef>
                <a:spcPct val="0"/>
              </a:spcBef>
              <a:spcAft>
                <a:spcPct val="0"/>
              </a:spcAft>
              <a:defRPr sz="2400">
                <a:solidFill>
                  <a:schemeClr val="tx1"/>
                </a:solidFill>
                <a:latin typeface="Tahoma" pitchFamily="34" charset="0"/>
              </a:defRPr>
            </a:lvl6pPr>
            <a:lvl7pPr marL="2916227" indent="-224325" defTabSz="894185" eaLnBrk="0" fontAlgn="base" hangingPunct="0">
              <a:spcBef>
                <a:spcPct val="0"/>
              </a:spcBef>
              <a:spcAft>
                <a:spcPct val="0"/>
              </a:spcAft>
              <a:defRPr sz="2400">
                <a:solidFill>
                  <a:schemeClr val="tx1"/>
                </a:solidFill>
                <a:latin typeface="Tahoma" pitchFamily="34" charset="0"/>
              </a:defRPr>
            </a:lvl7pPr>
            <a:lvl8pPr marL="3364878" indent="-224325" defTabSz="894185" eaLnBrk="0" fontAlgn="base" hangingPunct="0">
              <a:spcBef>
                <a:spcPct val="0"/>
              </a:spcBef>
              <a:spcAft>
                <a:spcPct val="0"/>
              </a:spcAft>
              <a:defRPr sz="2400">
                <a:solidFill>
                  <a:schemeClr val="tx1"/>
                </a:solidFill>
                <a:latin typeface="Tahoma" pitchFamily="34" charset="0"/>
              </a:defRPr>
            </a:lvl8pPr>
            <a:lvl9pPr marL="3813528" indent="-224325" defTabSz="894185" eaLnBrk="0" fontAlgn="base" hangingPunct="0">
              <a:spcBef>
                <a:spcPct val="0"/>
              </a:spcBef>
              <a:spcAft>
                <a:spcPct val="0"/>
              </a:spcAft>
              <a:defRPr sz="2400">
                <a:solidFill>
                  <a:schemeClr val="tx1"/>
                </a:solidFill>
                <a:latin typeface="Tahoma" pitchFamily="34" charset="0"/>
              </a:defRPr>
            </a:lvl9pPr>
          </a:lstStyle>
          <a:p>
            <a:pPr eaLnBrk="1" hangingPunct="1"/>
            <a:fld id="{FB3B1263-8362-4A8C-9678-7015A9ADECEB}" type="slidenum">
              <a:rPr lang="zh-CN" altLang="en-US" sz="1200">
                <a:latin typeface="Times New Roman" pitchFamily="18" charset="0"/>
              </a:rPr>
              <a:pPr eaLnBrk="1" hangingPunct="1"/>
              <a:t>56</a:t>
            </a:fld>
            <a:endParaRPr lang="en-US" altLang="zh-CN" sz="1200">
              <a:latin typeface="Times New Roman" pitchFamily="18" charset="0"/>
            </a:endParaRPr>
          </a:p>
        </p:txBody>
      </p:sp>
      <p:sp>
        <p:nvSpPr>
          <p:cNvPr id="84995" name="Rectangle 2"/>
          <p:cNvSpPr>
            <a:spLocks noGrp="1" noRot="1" noChangeAspect="1" noChangeArrowheads="1" noTextEdit="1"/>
          </p:cNvSpPr>
          <p:nvPr>
            <p:ph type="sldImg"/>
          </p:nvPr>
        </p:nvSpPr>
        <p:spPr>
          <a:xfrm>
            <a:off x="1143000" y="685800"/>
            <a:ext cx="4572000" cy="3429000"/>
          </a:xfrm>
          <a:ln/>
        </p:spPr>
      </p:sp>
      <p:sp>
        <p:nvSpPr>
          <p:cNvPr id="84996" name="Rectangle 3"/>
          <p:cNvSpPr>
            <a:spLocks noGrp="1" noChangeArrowheads="1"/>
          </p:cNvSpPr>
          <p:nvPr>
            <p:ph type="body" idx="1"/>
          </p:nvPr>
        </p:nvSpPr>
        <p:spPr>
          <a:xfrm>
            <a:off x="914711" y="4342464"/>
            <a:ext cx="5028579" cy="4116049"/>
          </a:xfrm>
          <a:noFill/>
        </p:spPr>
        <p:txBody>
          <a:bodyPr/>
          <a:lstStyle/>
          <a:p>
            <a:pPr eaLnBrk="1" hangingPunct="1">
              <a:spcBef>
                <a:spcPct val="0"/>
              </a:spcBef>
            </a:pPr>
            <a:endParaRPr lang="en-GB" altLang="en-US" sz="2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defTabSz="894185" eaLnBrk="0" hangingPunct="0">
              <a:defRPr sz="2400">
                <a:solidFill>
                  <a:schemeClr val="tx1"/>
                </a:solidFill>
                <a:latin typeface="Tahoma" pitchFamily="34" charset="0"/>
              </a:defRPr>
            </a:lvl1pPr>
            <a:lvl2pPr marL="729057" indent="-280406" defTabSz="894185" eaLnBrk="0" hangingPunct="0">
              <a:defRPr sz="2400">
                <a:solidFill>
                  <a:schemeClr val="tx1"/>
                </a:solidFill>
                <a:latin typeface="Tahoma" pitchFamily="34" charset="0"/>
              </a:defRPr>
            </a:lvl2pPr>
            <a:lvl3pPr marL="1121626" indent="-224325" defTabSz="894185" eaLnBrk="0" hangingPunct="0">
              <a:defRPr sz="2400">
                <a:solidFill>
                  <a:schemeClr val="tx1"/>
                </a:solidFill>
                <a:latin typeface="Tahoma" pitchFamily="34" charset="0"/>
              </a:defRPr>
            </a:lvl3pPr>
            <a:lvl4pPr marL="1570276" indent="-224325" defTabSz="894185" eaLnBrk="0" hangingPunct="0">
              <a:defRPr sz="2400">
                <a:solidFill>
                  <a:schemeClr val="tx1"/>
                </a:solidFill>
                <a:latin typeface="Tahoma" pitchFamily="34" charset="0"/>
              </a:defRPr>
            </a:lvl4pPr>
            <a:lvl5pPr marL="2018927" indent="-224325" defTabSz="894185" eaLnBrk="0" hangingPunct="0">
              <a:defRPr sz="2400">
                <a:solidFill>
                  <a:schemeClr val="tx1"/>
                </a:solidFill>
                <a:latin typeface="Tahoma" pitchFamily="34" charset="0"/>
              </a:defRPr>
            </a:lvl5pPr>
            <a:lvl6pPr marL="2467577" indent="-224325" defTabSz="894185" eaLnBrk="0" fontAlgn="base" hangingPunct="0">
              <a:spcBef>
                <a:spcPct val="0"/>
              </a:spcBef>
              <a:spcAft>
                <a:spcPct val="0"/>
              </a:spcAft>
              <a:defRPr sz="2400">
                <a:solidFill>
                  <a:schemeClr val="tx1"/>
                </a:solidFill>
                <a:latin typeface="Tahoma" pitchFamily="34" charset="0"/>
              </a:defRPr>
            </a:lvl6pPr>
            <a:lvl7pPr marL="2916227" indent="-224325" defTabSz="894185" eaLnBrk="0" fontAlgn="base" hangingPunct="0">
              <a:spcBef>
                <a:spcPct val="0"/>
              </a:spcBef>
              <a:spcAft>
                <a:spcPct val="0"/>
              </a:spcAft>
              <a:defRPr sz="2400">
                <a:solidFill>
                  <a:schemeClr val="tx1"/>
                </a:solidFill>
                <a:latin typeface="Tahoma" pitchFamily="34" charset="0"/>
              </a:defRPr>
            </a:lvl7pPr>
            <a:lvl8pPr marL="3364878" indent="-224325" defTabSz="894185" eaLnBrk="0" fontAlgn="base" hangingPunct="0">
              <a:spcBef>
                <a:spcPct val="0"/>
              </a:spcBef>
              <a:spcAft>
                <a:spcPct val="0"/>
              </a:spcAft>
              <a:defRPr sz="2400">
                <a:solidFill>
                  <a:schemeClr val="tx1"/>
                </a:solidFill>
                <a:latin typeface="Tahoma" pitchFamily="34" charset="0"/>
              </a:defRPr>
            </a:lvl8pPr>
            <a:lvl9pPr marL="3813528" indent="-224325" defTabSz="894185" eaLnBrk="0" fontAlgn="base" hangingPunct="0">
              <a:spcBef>
                <a:spcPct val="0"/>
              </a:spcBef>
              <a:spcAft>
                <a:spcPct val="0"/>
              </a:spcAft>
              <a:defRPr sz="2400">
                <a:solidFill>
                  <a:schemeClr val="tx1"/>
                </a:solidFill>
                <a:latin typeface="Tahoma" pitchFamily="34" charset="0"/>
              </a:defRPr>
            </a:lvl9pPr>
          </a:lstStyle>
          <a:p>
            <a:pPr eaLnBrk="1" hangingPunct="1"/>
            <a:fld id="{1A9E9A05-6FB3-4128-8D1A-DF2A7B0177AD}" type="slidenum">
              <a:rPr lang="zh-CN" altLang="en-US" sz="1200">
                <a:latin typeface="Times New Roman" pitchFamily="18" charset="0"/>
              </a:rPr>
              <a:pPr eaLnBrk="1" hangingPunct="1"/>
              <a:t>57</a:t>
            </a:fld>
            <a:endParaRPr lang="en-US" altLang="zh-CN" sz="1200">
              <a:latin typeface="Times New Roman" pitchFamily="18" charset="0"/>
            </a:endParaRPr>
          </a:p>
        </p:txBody>
      </p:sp>
      <p:sp>
        <p:nvSpPr>
          <p:cNvPr id="86019" name="Rectangle 2"/>
          <p:cNvSpPr>
            <a:spLocks noGrp="1" noRot="1" noChangeAspect="1" noChangeArrowheads="1" noTextEdit="1"/>
          </p:cNvSpPr>
          <p:nvPr>
            <p:ph type="sldImg"/>
          </p:nvPr>
        </p:nvSpPr>
        <p:spPr>
          <a:xfrm>
            <a:off x="1143000" y="684213"/>
            <a:ext cx="4573588" cy="3430587"/>
          </a:xfrm>
          <a:ln/>
        </p:spPr>
      </p:sp>
      <p:sp>
        <p:nvSpPr>
          <p:cNvPr id="86020" name="Rectangle 3"/>
          <p:cNvSpPr>
            <a:spLocks noGrp="1" noChangeArrowheads="1"/>
          </p:cNvSpPr>
          <p:nvPr>
            <p:ph type="body" idx="1"/>
          </p:nvPr>
        </p:nvSpPr>
        <p:spPr>
          <a:xfrm>
            <a:off x="916264" y="4342464"/>
            <a:ext cx="5025473" cy="4117610"/>
          </a:xfrm>
          <a:noFill/>
        </p:spPr>
        <p:txBody>
          <a:bodyPr/>
          <a:lstStyle/>
          <a:p>
            <a:pPr eaLnBrk="1" hangingPunct="1">
              <a:spcBef>
                <a:spcPct val="0"/>
              </a:spcBef>
            </a:pPr>
            <a:r>
              <a:rPr lang="de-DE" altLang="en-US" sz="2400" dirty="0"/>
              <a:t>These applications at a bank, a logistic company and a supplier all use different protocols for communication between application components.</a:t>
            </a:r>
          </a:p>
          <a:p>
            <a:pPr eaLnBrk="1" hangingPunct="1">
              <a:spcBef>
                <a:spcPct val="0"/>
              </a:spcBef>
            </a:pPr>
            <a:r>
              <a:rPr lang="de-DE" altLang="en-US" sz="2400" dirty="0"/>
              <a:t>The shop application at the E-Tailer needs functions from all these applications. With traditional middleware the shop application would have to talk CORBA IIOP to the bank application, DCOM to the logistics application, and a propiretary RPC protocol to the supplier's application. Making the required applications' functions available as web services allows the E-Tailer's shop application to access these various services via the Internet using standard protocols like HTTP and SOAP (Simple Object Access Protocol). The web service handlers within the individual organizations are responsible for transforming the SOAP request into the according protocol that the application function that implements the service understands.  </a:t>
            </a:r>
            <a:endParaRPr lang="en-US" altLang="zh-CN" sz="24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defTabSz="894185" eaLnBrk="0" hangingPunct="0">
              <a:defRPr sz="2400">
                <a:solidFill>
                  <a:schemeClr val="tx1"/>
                </a:solidFill>
                <a:latin typeface="Tahoma" pitchFamily="34" charset="0"/>
              </a:defRPr>
            </a:lvl1pPr>
            <a:lvl2pPr marL="729057" indent="-280406" defTabSz="894185" eaLnBrk="0" hangingPunct="0">
              <a:defRPr sz="2400">
                <a:solidFill>
                  <a:schemeClr val="tx1"/>
                </a:solidFill>
                <a:latin typeface="Tahoma" pitchFamily="34" charset="0"/>
              </a:defRPr>
            </a:lvl2pPr>
            <a:lvl3pPr marL="1121626" indent="-224325" defTabSz="894185" eaLnBrk="0" hangingPunct="0">
              <a:defRPr sz="2400">
                <a:solidFill>
                  <a:schemeClr val="tx1"/>
                </a:solidFill>
                <a:latin typeface="Tahoma" pitchFamily="34" charset="0"/>
              </a:defRPr>
            </a:lvl3pPr>
            <a:lvl4pPr marL="1570276" indent="-224325" defTabSz="894185" eaLnBrk="0" hangingPunct="0">
              <a:defRPr sz="2400">
                <a:solidFill>
                  <a:schemeClr val="tx1"/>
                </a:solidFill>
                <a:latin typeface="Tahoma" pitchFamily="34" charset="0"/>
              </a:defRPr>
            </a:lvl4pPr>
            <a:lvl5pPr marL="2018927" indent="-224325" defTabSz="894185" eaLnBrk="0" hangingPunct="0">
              <a:defRPr sz="2400">
                <a:solidFill>
                  <a:schemeClr val="tx1"/>
                </a:solidFill>
                <a:latin typeface="Tahoma" pitchFamily="34" charset="0"/>
              </a:defRPr>
            </a:lvl5pPr>
            <a:lvl6pPr marL="2467577" indent="-224325" defTabSz="894185" eaLnBrk="0" fontAlgn="base" hangingPunct="0">
              <a:spcBef>
                <a:spcPct val="0"/>
              </a:spcBef>
              <a:spcAft>
                <a:spcPct val="0"/>
              </a:spcAft>
              <a:defRPr sz="2400">
                <a:solidFill>
                  <a:schemeClr val="tx1"/>
                </a:solidFill>
                <a:latin typeface="Tahoma" pitchFamily="34" charset="0"/>
              </a:defRPr>
            </a:lvl6pPr>
            <a:lvl7pPr marL="2916227" indent="-224325" defTabSz="894185" eaLnBrk="0" fontAlgn="base" hangingPunct="0">
              <a:spcBef>
                <a:spcPct val="0"/>
              </a:spcBef>
              <a:spcAft>
                <a:spcPct val="0"/>
              </a:spcAft>
              <a:defRPr sz="2400">
                <a:solidFill>
                  <a:schemeClr val="tx1"/>
                </a:solidFill>
                <a:latin typeface="Tahoma" pitchFamily="34" charset="0"/>
              </a:defRPr>
            </a:lvl7pPr>
            <a:lvl8pPr marL="3364878" indent="-224325" defTabSz="894185" eaLnBrk="0" fontAlgn="base" hangingPunct="0">
              <a:spcBef>
                <a:spcPct val="0"/>
              </a:spcBef>
              <a:spcAft>
                <a:spcPct val="0"/>
              </a:spcAft>
              <a:defRPr sz="2400">
                <a:solidFill>
                  <a:schemeClr val="tx1"/>
                </a:solidFill>
                <a:latin typeface="Tahoma" pitchFamily="34" charset="0"/>
              </a:defRPr>
            </a:lvl8pPr>
            <a:lvl9pPr marL="3813528" indent="-224325" defTabSz="894185" eaLnBrk="0" fontAlgn="base" hangingPunct="0">
              <a:spcBef>
                <a:spcPct val="0"/>
              </a:spcBef>
              <a:spcAft>
                <a:spcPct val="0"/>
              </a:spcAft>
              <a:defRPr sz="2400">
                <a:solidFill>
                  <a:schemeClr val="tx1"/>
                </a:solidFill>
                <a:latin typeface="Tahoma" pitchFamily="34" charset="0"/>
              </a:defRPr>
            </a:lvl9pPr>
          </a:lstStyle>
          <a:p>
            <a:pPr eaLnBrk="1" hangingPunct="1"/>
            <a:fld id="{87485047-C1E2-4D16-98A5-9802E8297FD5}" type="slidenum">
              <a:rPr lang="zh-CN" altLang="en-US" sz="1200">
                <a:latin typeface="Times New Roman" pitchFamily="18" charset="0"/>
              </a:rPr>
              <a:pPr eaLnBrk="1" hangingPunct="1"/>
              <a:t>58</a:t>
            </a:fld>
            <a:endParaRPr lang="en-US" altLang="zh-CN" sz="1200">
              <a:latin typeface="Times New Roman" pitchFamily="18" charset="0"/>
            </a:endParaRPr>
          </a:p>
        </p:txBody>
      </p:sp>
      <p:sp>
        <p:nvSpPr>
          <p:cNvPr id="87043" name="Rectangle 2"/>
          <p:cNvSpPr>
            <a:spLocks noGrp="1" noRot="1" noChangeAspect="1" noChangeArrowheads="1" noTextEdit="1"/>
          </p:cNvSpPr>
          <p:nvPr>
            <p:ph type="sldImg"/>
          </p:nvPr>
        </p:nvSpPr>
        <p:spPr>
          <a:xfrm>
            <a:off x="1143000" y="685800"/>
            <a:ext cx="4572000" cy="3429000"/>
          </a:xfrm>
          <a:ln/>
        </p:spPr>
      </p:sp>
      <p:sp>
        <p:nvSpPr>
          <p:cNvPr id="87044" name="Rectangle 3"/>
          <p:cNvSpPr>
            <a:spLocks noGrp="1" noChangeArrowheads="1"/>
          </p:cNvSpPr>
          <p:nvPr>
            <p:ph type="body" idx="1"/>
          </p:nvPr>
        </p:nvSpPr>
        <p:spPr>
          <a:xfrm>
            <a:off x="913158" y="4342464"/>
            <a:ext cx="5031685" cy="4116049"/>
          </a:xfrm>
          <a:noFill/>
        </p:spPr>
        <p:txBody>
          <a:bodyPr/>
          <a:lstStyle/>
          <a:p>
            <a:pPr eaLnBrk="1" hangingPunct="1"/>
            <a:r>
              <a:rPr lang="en-US" altLang="zh-CN" smtClean="0"/>
              <a:t>See also: WSA from W3C: Figure 1-1 http://www.w3.org/TR/2004/NOTE-ws-arch-20040211/</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fld id="{5B85B4CA-D227-4DBF-BBBD-82F76DB7F659}" type="slidenum">
              <a:rPr lang="en-US" altLang="en-US" sz="1200"/>
              <a:pPr eaLnBrk="1" hangingPunct="1"/>
              <a:t>36</a:t>
            </a:fld>
            <a:endParaRPr lang="en-US" altLang="en-US" sz="12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defTabSz="894185" eaLnBrk="0" hangingPunct="0">
              <a:defRPr sz="2400">
                <a:solidFill>
                  <a:schemeClr val="tx1"/>
                </a:solidFill>
                <a:latin typeface="Tahoma" pitchFamily="34" charset="0"/>
              </a:defRPr>
            </a:lvl1pPr>
            <a:lvl2pPr marL="729057" indent="-280406" defTabSz="894185" eaLnBrk="0" hangingPunct="0">
              <a:defRPr sz="2400">
                <a:solidFill>
                  <a:schemeClr val="tx1"/>
                </a:solidFill>
                <a:latin typeface="Tahoma" pitchFamily="34" charset="0"/>
              </a:defRPr>
            </a:lvl2pPr>
            <a:lvl3pPr marL="1121626" indent="-224325" defTabSz="894185" eaLnBrk="0" hangingPunct="0">
              <a:defRPr sz="2400">
                <a:solidFill>
                  <a:schemeClr val="tx1"/>
                </a:solidFill>
                <a:latin typeface="Tahoma" pitchFamily="34" charset="0"/>
              </a:defRPr>
            </a:lvl3pPr>
            <a:lvl4pPr marL="1570276" indent="-224325" defTabSz="894185" eaLnBrk="0" hangingPunct="0">
              <a:defRPr sz="2400">
                <a:solidFill>
                  <a:schemeClr val="tx1"/>
                </a:solidFill>
                <a:latin typeface="Tahoma" pitchFamily="34" charset="0"/>
              </a:defRPr>
            </a:lvl4pPr>
            <a:lvl5pPr marL="2018927" indent="-224325" defTabSz="894185" eaLnBrk="0" hangingPunct="0">
              <a:defRPr sz="2400">
                <a:solidFill>
                  <a:schemeClr val="tx1"/>
                </a:solidFill>
                <a:latin typeface="Tahoma" pitchFamily="34" charset="0"/>
              </a:defRPr>
            </a:lvl5pPr>
            <a:lvl6pPr marL="2467577" indent="-224325" defTabSz="894185" eaLnBrk="0" fontAlgn="base" hangingPunct="0">
              <a:spcBef>
                <a:spcPct val="0"/>
              </a:spcBef>
              <a:spcAft>
                <a:spcPct val="0"/>
              </a:spcAft>
              <a:defRPr sz="2400">
                <a:solidFill>
                  <a:schemeClr val="tx1"/>
                </a:solidFill>
                <a:latin typeface="Tahoma" pitchFamily="34" charset="0"/>
              </a:defRPr>
            </a:lvl6pPr>
            <a:lvl7pPr marL="2916227" indent="-224325" defTabSz="894185" eaLnBrk="0" fontAlgn="base" hangingPunct="0">
              <a:spcBef>
                <a:spcPct val="0"/>
              </a:spcBef>
              <a:spcAft>
                <a:spcPct val="0"/>
              </a:spcAft>
              <a:defRPr sz="2400">
                <a:solidFill>
                  <a:schemeClr val="tx1"/>
                </a:solidFill>
                <a:latin typeface="Tahoma" pitchFamily="34" charset="0"/>
              </a:defRPr>
            </a:lvl7pPr>
            <a:lvl8pPr marL="3364878" indent="-224325" defTabSz="894185" eaLnBrk="0" fontAlgn="base" hangingPunct="0">
              <a:spcBef>
                <a:spcPct val="0"/>
              </a:spcBef>
              <a:spcAft>
                <a:spcPct val="0"/>
              </a:spcAft>
              <a:defRPr sz="2400">
                <a:solidFill>
                  <a:schemeClr val="tx1"/>
                </a:solidFill>
                <a:latin typeface="Tahoma" pitchFamily="34" charset="0"/>
              </a:defRPr>
            </a:lvl8pPr>
            <a:lvl9pPr marL="3813528" indent="-224325" defTabSz="894185" eaLnBrk="0" fontAlgn="base" hangingPunct="0">
              <a:spcBef>
                <a:spcPct val="0"/>
              </a:spcBef>
              <a:spcAft>
                <a:spcPct val="0"/>
              </a:spcAft>
              <a:defRPr sz="2400">
                <a:solidFill>
                  <a:schemeClr val="tx1"/>
                </a:solidFill>
                <a:latin typeface="Tahoma" pitchFamily="34" charset="0"/>
              </a:defRPr>
            </a:lvl9pPr>
          </a:lstStyle>
          <a:p>
            <a:pPr eaLnBrk="1" hangingPunct="1"/>
            <a:fld id="{A0B1EE11-CD66-407F-A766-8AE15556CD7A}" type="slidenum">
              <a:rPr lang="zh-CN" altLang="en-US" sz="1200">
                <a:latin typeface="Times New Roman" pitchFamily="18" charset="0"/>
              </a:rPr>
              <a:pPr eaLnBrk="1" hangingPunct="1"/>
              <a:t>59</a:t>
            </a:fld>
            <a:endParaRPr lang="en-US" altLang="zh-CN" sz="1200">
              <a:latin typeface="Times New Roman" pitchFamily="18" charset="0"/>
            </a:endParaRPr>
          </a:p>
        </p:txBody>
      </p:sp>
      <p:sp>
        <p:nvSpPr>
          <p:cNvPr id="90115" name="Rectangle 2"/>
          <p:cNvSpPr>
            <a:spLocks noGrp="1" noRot="1" noChangeAspect="1" noChangeArrowheads="1" noTextEdit="1"/>
          </p:cNvSpPr>
          <p:nvPr>
            <p:ph type="sldImg"/>
          </p:nvPr>
        </p:nvSpPr>
        <p:spPr>
          <a:xfrm>
            <a:off x="1143000" y="685800"/>
            <a:ext cx="4572000" cy="3429000"/>
          </a:xfrm>
          <a:ln/>
        </p:spPr>
      </p:sp>
      <p:sp>
        <p:nvSpPr>
          <p:cNvPr id="90116" name="Rectangle 3"/>
          <p:cNvSpPr>
            <a:spLocks noGrp="1" noChangeArrowheads="1"/>
          </p:cNvSpPr>
          <p:nvPr>
            <p:ph type="body" idx="1"/>
          </p:nvPr>
        </p:nvSpPr>
        <p:spPr>
          <a:xfrm>
            <a:off x="913158" y="4342464"/>
            <a:ext cx="5031685" cy="4116049"/>
          </a:xfrm>
          <a:noFill/>
        </p:spPr>
        <p:txBody>
          <a:bodyPr/>
          <a:lstStyle/>
          <a:p>
            <a:pPr eaLnBrk="1" hangingPunct="1"/>
            <a:r>
              <a:rPr lang="en-AU" altLang="en-US" smtClean="0"/>
              <a:t>Add these points:</a:t>
            </a:r>
          </a:p>
          <a:p>
            <a:pPr eaLnBrk="1" hangingPunct="1"/>
            <a:endParaRPr lang="en-AU" altLang="en-US" smtClean="0"/>
          </a:p>
          <a:p>
            <a:pPr eaLnBrk="1" hangingPunct="1"/>
            <a:r>
              <a:rPr lang="en-AU" altLang="en-US" sz="1000">
                <a:latin typeface="Arial" charset="0"/>
                <a:cs typeface="Times New Roman" pitchFamily="18" charset="0"/>
              </a:rPr>
              <a:t>Properties of Web Services:</a:t>
            </a:r>
          </a:p>
          <a:p>
            <a:pPr lvl="1" eaLnBrk="1" hangingPunct="1"/>
            <a:r>
              <a:rPr lang="en-AU" altLang="en-US" i="1" smtClean="0">
                <a:latin typeface="Arial" charset="0"/>
                <a:cs typeface="Times New Roman" pitchFamily="18" charset="0"/>
              </a:rPr>
              <a:t>Loosely-coupled</a:t>
            </a:r>
            <a:r>
              <a:rPr lang="en-AU" altLang="en-US" smtClean="0">
                <a:latin typeface="Arial" charset="0"/>
                <a:cs typeface="Times New Roman" pitchFamily="18" charset="0"/>
              </a:rPr>
              <a:t>: Web services can run independently of each other on entirely different implementation platforms and run-time environments.</a:t>
            </a:r>
          </a:p>
          <a:p>
            <a:pPr lvl="1" eaLnBrk="1" hangingPunct="1"/>
            <a:r>
              <a:rPr lang="en-AU" altLang="en-US" i="1" smtClean="0">
                <a:latin typeface="Arial" charset="0"/>
                <a:cs typeface="Times New Roman" pitchFamily="18" charset="0"/>
              </a:rPr>
              <a:t>Encapsulated</a:t>
            </a:r>
            <a:r>
              <a:rPr lang="en-AU" altLang="en-US" smtClean="0">
                <a:latin typeface="Arial" charset="0"/>
                <a:cs typeface="Times New Roman" pitchFamily="18" charset="0"/>
              </a:rPr>
              <a:t>: The only visible part of a Web service is the public interface, e.g., WSDL and SOAP.</a:t>
            </a:r>
          </a:p>
          <a:p>
            <a:pPr lvl="1" eaLnBrk="1" hangingPunct="1"/>
            <a:r>
              <a:rPr lang="en-AU" altLang="en-US" i="1" smtClean="0">
                <a:latin typeface="Arial" charset="0"/>
                <a:cs typeface="Times New Roman" pitchFamily="18" charset="0"/>
              </a:rPr>
              <a:t>Standard Protocols and Data Formats</a:t>
            </a:r>
            <a:r>
              <a:rPr lang="en-AU" altLang="en-US" smtClean="0">
                <a:latin typeface="Arial" charset="0"/>
                <a:cs typeface="Times New Roman" pitchFamily="18" charset="0"/>
              </a:rPr>
              <a:t>: The interfaces are based on a set of standards, e.g., XML, WSDL, SOAP, UDDI and etc.</a:t>
            </a:r>
          </a:p>
          <a:p>
            <a:pPr lvl="1" eaLnBrk="1" hangingPunct="1"/>
            <a:r>
              <a:rPr lang="en-AU" altLang="en-US" i="1" smtClean="0">
                <a:latin typeface="Arial" charset="0"/>
                <a:cs typeface="Times New Roman" pitchFamily="18" charset="0"/>
              </a:rPr>
              <a:t>Invoked Over Intranet or Internet</a:t>
            </a:r>
            <a:r>
              <a:rPr lang="en-AU" altLang="en-US" smtClean="0">
                <a:latin typeface="Arial" charset="0"/>
                <a:cs typeface="Times New Roman" pitchFamily="18" charset="0"/>
              </a:rPr>
              <a:t>: Web services can be executed within or outside the firewall.</a:t>
            </a:r>
            <a:endParaRPr lang="en-AU" altLang="en-US" i="1" smtClean="0">
              <a:latin typeface="Arial" charset="0"/>
              <a:cs typeface="Times New Roman" pitchFamily="18" charset="0"/>
            </a:endParaRPr>
          </a:p>
          <a:p>
            <a:pPr lvl="1" eaLnBrk="1" hangingPunct="1"/>
            <a:r>
              <a:rPr lang="en-AU" altLang="en-US" i="1" smtClean="0">
                <a:latin typeface="Arial" charset="0"/>
                <a:cs typeface="Times New Roman" pitchFamily="18" charset="0"/>
              </a:rPr>
              <a:t>Components</a:t>
            </a:r>
            <a:r>
              <a:rPr lang="en-AU" altLang="en-US" smtClean="0">
                <a:latin typeface="Arial" charset="0"/>
                <a:cs typeface="Times New Roman" pitchFamily="18" charset="0"/>
              </a:rPr>
              <a:t>: The composition of Web services can enable business-to-business transactions or connect the internal systems of separate companies, such as workflow. Workflow </a:t>
            </a:r>
            <a:r>
              <a:rPr lang="en-US" altLang="zh-TW" smtClean="0">
                <a:latin typeface="Arial" charset="0"/>
              </a:rPr>
              <a:t>is a computer supported business process.</a:t>
            </a:r>
            <a:endParaRPr lang="en-AU" altLang="en-US" smtClean="0">
              <a:latin typeface="Arial" charset="0"/>
              <a:cs typeface="Times New Roman" pitchFamily="18" charset="0"/>
            </a:endParaRPr>
          </a:p>
          <a:p>
            <a:pPr lvl="1" eaLnBrk="1" hangingPunct="1"/>
            <a:r>
              <a:rPr lang="en-AU" altLang="en-US" i="1" smtClean="0">
                <a:latin typeface="Arial" charset="0"/>
                <a:cs typeface="Times New Roman" pitchFamily="18" charset="0"/>
              </a:rPr>
              <a:t>Business Oriented</a:t>
            </a:r>
            <a:r>
              <a:rPr lang="en-AU" altLang="en-US" smtClean="0">
                <a:latin typeface="Arial" charset="0"/>
                <a:cs typeface="Times New Roman" pitchFamily="18" charset="0"/>
              </a:rPr>
              <a:t>: Web services are not end-user software!</a:t>
            </a:r>
          </a:p>
          <a:p>
            <a:pPr lvl="1" eaLnBrk="1" hangingPunct="1"/>
            <a:endParaRPr lang="en-US" altLang="zh-CN" smtClean="0">
              <a:latin typeface="Arial" charset="0"/>
              <a:cs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fld id="{2F6151BE-497E-443F-8686-00BFD8B29C03}" type="slidenum">
              <a:rPr lang="en-US" altLang="en-US" sz="1200"/>
              <a:pPr eaLnBrk="1" hangingPunct="1"/>
              <a:t>37</a:t>
            </a:fld>
            <a:endParaRPr lang="en-US" altLang="en-US" sz="1200"/>
          </a:p>
        </p:txBody>
      </p:sp>
      <p:sp>
        <p:nvSpPr>
          <p:cNvPr id="90115" name="Rectangle 1026"/>
          <p:cNvSpPr>
            <a:spLocks noGrp="1" noRot="1" noChangeAspect="1" noChangeArrowheads="1" noTextEdit="1"/>
          </p:cNvSpPr>
          <p:nvPr>
            <p:ph type="sldImg"/>
          </p:nvPr>
        </p:nvSpPr>
        <p:spPr>
          <a:ln/>
        </p:spPr>
      </p:sp>
      <p:sp>
        <p:nvSpPr>
          <p:cNvPr id="90116" name="Rectangle 1027"/>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fld id="{35AD0C83-927C-4AFB-860E-24F4160B1010}" type="slidenum">
              <a:rPr lang="en-US" altLang="en-US" sz="1200"/>
              <a:pPr eaLnBrk="1" hangingPunct="1"/>
              <a:t>38</a:t>
            </a:fld>
            <a:endParaRPr lang="en-US" altLang="en-US" sz="12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fld id="{02490F99-5F60-487D-A04A-FCB3D942FC44}" type="slidenum">
              <a:rPr lang="en-US" altLang="en-US" sz="1200"/>
              <a:pPr eaLnBrk="1" hangingPunct="1"/>
              <a:t>39</a:t>
            </a:fld>
            <a:endParaRPr lang="en-US" altLang="en-US" sz="1200"/>
          </a:p>
        </p:txBody>
      </p:sp>
      <p:sp>
        <p:nvSpPr>
          <p:cNvPr id="92163" name="Rectangle 1026"/>
          <p:cNvSpPr>
            <a:spLocks noGrp="1" noRot="1" noChangeAspect="1" noChangeArrowheads="1" noTextEdit="1"/>
          </p:cNvSpPr>
          <p:nvPr>
            <p:ph type="sldImg"/>
          </p:nvPr>
        </p:nvSpPr>
        <p:spPr>
          <a:ln/>
        </p:spPr>
      </p:sp>
      <p:sp>
        <p:nvSpPr>
          <p:cNvPr id="92164" name="Rectangle 1027"/>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fld id="{10B0694F-1BDE-42E8-A32E-1C5C8B811812}" type="slidenum">
              <a:rPr lang="en-US" altLang="en-US" sz="1200"/>
              <a:pPr eaLnBrk="1" hangingPunct="1"/>
              <a:t>40</a:t>
            </a:fld>
            <a:endParaRPr lang="en-US" altLang="en-US" sz="1200"/>
          </a:p>
        </p:txBody>
      </p:sp>
      <p:sp>
        <p:nvSpPr>
          <p:cNvPr id="93187" name="Rectangle 1026"/>
          <p:cNvSpPr>
            <a:spLocks noGrp="1" noRot="1" noChangeAspect="1" noChangeArrowheads="1" noTextEdit="1"/>
          </p:cNvSpPr>
          <p:nvPr>
            <p:ph type="sldImg"/>
          </p:nvPr>
        </p:nvSpPr>
        <p:spPr>
          <a:ln/>
        </p:spPr>
      </p:sp>
      <p:sp>
        <p:nvSpPr>
          <p:cNvPr id="93188" name="Rectangle 1027"/>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fld id="{F8C61520-A9E1-4478-B05A-DC361E19A2B5}" type="slidenum">
              <a:rPr lang="en-US" altLang="en-US" sz="1200"/>
              <a:pPr eaLnBrk="1" hangingPunct="1"/>
              <a:t>41</a:t>
            </a:fld>
            <a:endParaRPr lang="en-US" altLang="en-US" sz="12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fld id="{E40A15C7-EB78-4FCA-816A-4FB19856CA5A}" type="slidenum">
              <a:rPr lang="en-US" altLang="en-US" sz="1200"/>
              <a:pPr eaLnBrk="1" hangingPunct="1"/>
              <a:t>42</a:t>
            </a:fld>
            <a:endParaRPr lang="en-US" altLang="en-US" sz="120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fld id="{469163EA-A0FA-447D-899E-1680A50D89E5}" type="slidenum">
              <a:rPr lang="en-US" altLang="en-US" sz="1200"/>
              <a:pPr eaLnBrk="1" hangingPunct="1"/>
              <a:t>43</a:t>
            </a:fld>
            <a:endParaRPr lang="en-US" altLang="en-US" sz="12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4"/>
          <p:cNvSpPr>
            <a:spLocks noGrp="1"/>
          </p:cNvSpPr>
          <p:nvPr>
            <p:ph type="sldNum" sz="quarter" idx="11"/>
          </p:nvPr>
        </p:nvSpPr>
        <p:spPr>
          <a:noFill/>
        </p:spPr>
        <p:txBody>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fld id="{F1079B27-4BA0-4197-81AB-72A171A60AF6}" type="slidenum">
              <a:rPr lang="en-US" altLang="en-US" sz="1400"/>
              <a:pPr/>
              <a:t>1</a:t>
            </a:fld>
            <a:endParaRPr lang="en-US" altLang="en-US" sz="1400"/>
          </a:p>
        </p:txBody>
      </p:sp>
      <p:sp>
        <p:nvSpPr>
          <p:cNvPr id="2051" name="Rectangle 2"/>
          <p:cNvSpPr>
            <a:spLocks noGrp="1" noChangeArrowheads="1"/>
          </p:cNvSpPr>
          <p:nvPr>
            <p:ph type="body" idx="1"/>
          </p:nvPr>
        </p:nvSpPr>
        <p:spPr>
          <a:xfrm>
            <a:off x="685800" y="2286000"/>
            <a:ext cx="8115300" cy="1676400"/>
          </a:xfrm>
        </p:spPr>
        <p:txBody>
          <a:bodyPr/>
          <a:lstStyle/>
          <a:p>
            <a:pPr algn="ctr" eaLnBrk="1" hangingPunct="1">
              <a:buFontTx/>
              <a:buNone/>
            </a:pPr>
            <a:r>
              <a:rPr lang="en-US" altLang="en-US" sz="3600" dirty="0" smtClean="0">
                <a:solidFill>
                  <a:schemeClr val="accent2"/>
                </a:solidFill>
              </a:rPr>
              <a:t>Service Oriented Architecture</a:t>
            </a:r>
            <a:endParaRPr lang="en-US" altLang="en-US" dirty="0" smtClean="0"/>
          </a:p>
        </p:txBody>
      </p:sp>
    </p:spTree>
    <p:extLst>
      <p:ext uri="{BB962C8B-B14F-4D97-AF65-F5344CB8AC3E}">
        <p14:creationId xmlns:p14="http://schemas.microsoft.com/office/powerpoint/2010/main" val="1571072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46E9A4F3-9CB4-4222-866F-436AA437E974}" type="slidenum">
              <a:rPr lang="en-US" altLang="en-US" sz="1400"/>
              <a:pPr/>
              <a:t>10</a:t>
            </a:fld>
            <a:endParaRPr lang="en-US" altLang="en-US" sz="1400"/>
          </a:p>
        </p:txBody>
      </p:sp>
      <p:sp>
        <p:nvSpPr>
          <p:cNvPr id="18435" name="Rectangle 2"/>
          <p:cNvSpPr>
            <a:spLocks noGrp="1" noChangeArrowheads="1"/>
          </p:cNvSpPr>
          <p:nvPr>
            <p:ph type="title"/>
          </p:nvPr>
        </p:nvSpPr>
        <p:spPr/>
        <p:txBody>
          <a:bodyPr/>
          <a:lstStyle/>
          <a:p>
            <a:pPr eaLnBrk="1" hangingPunct="1"/>
            <a:r>
              <a:rPr lang="en-US" altLang="en-US" smtClean="0"/>
              <a:t>Characteristics of a Service</a:t>
            </a:r>
          </a:p>
        </p:txBody>
      </p:sp>
      <p:sp>
        <p:nvSpPr>
          <p:cNvPr id="18436" name="Rectangle 3"/>
          <p:cNvSpPr>
            <a:spLocks noGrp="1" noChangeArrowheads="1"/>
          </p:cNvSpPr>
          <p:nvPr>
            <p:ph type="body" idx="1"/>
          </p:nvPr>
        </p:nvSpPr>
        <p:spPr/>
        <p:txBody>
          <a:bodyPr/>
          <a:lstStyle/>
          <a:p>
            <a:pPr eaLnBrk="1" hangingPunct="1">
              <a:lnSpc>
                <a:spcPct val="90000"/>
              </a:lnSpc>
            </a:pPr>
            <a:r>
              <a:rPr lang="en-US" altLang="en-US" smtClean="0"/>
              <a:t>Location agnostic:  Users of the service do not need to worry about the implementation details for accessing the service.  The SOA infrastructure will provide standardized access mechanisms with service-level agreements.</a:t>
            </a:r>
          </a:p>
        </p:txBody>
      </p:sp>
    </p:spTree>
    <p:extLst>
      <p:ext uri="{BB962C8B-B14F-4D97-AF65-F5344CB8AC3E}">
        <p14:creationId xmlns:p14="http://schemas.microsoft.com/office/powerpoint/2010/main" val="3143545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ctrTitle"/>
          </p:nvPr>
        </p:nvSpPr>
        <p:spPr/>
        <p:txBody>
          <a:bodyPr>
            <a:normAutofit fontScale="90000"/>
          </a:bodyPr>
          <a:lstStyle/>
          <a:p>
            <a:pPr eaLnBrk="1" hangingPunct="1"/>
            <a:r>
              <a:rPr lang="en-US" altLang="en-US" dirty="0" smtClean="0"/>
              <a:t>What is Service-Oriented Architecture?</a:t>
            </a:r>
            <a:br>
              <a:rPr lang="en-US" altLang="en-US" dirty="0" smtClean="0"/>
            </a:br>
            <a:endParaRPr lang="en-US" altLang="en-US" dirty="0" smtClean="0"/>
          </a:p>
        </p:txBody>
      </p:sp>
      <p:sp>
        <p:nvSpPr>
          <p:cNvPr id="9219" name="Rectangle 6"/>
          <p:cNvSpPr>
            <a:spLocks noChangeArrowheads="1"/>
          </p:cNvSpPr>
          <p:nvPr/>
        </p:nvSpPr>
        <p:spPr bwMode="auto">
          <a:xfrm>
            <a:off x="533400" y="914400"/>
            <a:ext cx="6248400" cy="838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altLang="en-US"/>
          </a:p>
        </p:txBody>
      </p:sp>
    </p:spTree>
    <p:extLst>
      <p:ext uri="{BB962C8B-B14F-4D97-AF65-F5344CB8AC3E}">
        <p14:creationId xmlns:p14="http://schemas.microsoft.com/office/powerpoint/2010/main" val="4250497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7200"/>
            <a:ext cx="8086725" cy="542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04882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800100"/>
            <a:ext cx="8324850"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02453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8" y="733425"/>
            <a:ext cx="8124825" cy="539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5650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728663"/>
            <a:ext cx="8143875" cy="540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84372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771525"/>
            <a:ext cx="8039100" cy="532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21849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742950"/>
            <a:ext cx="8001000" cy="537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93789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738188"/>
            <a:ext cx="7877175" cy="538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51730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8" y="728663"/>
            <a:ext cx="8010525" cy="540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04180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F70B6239-EC70-4EBF-94A1-ED0CBBFA6E15}" type="slidenum">
              <a:rPr lang="en-US" altLang="en-US" sz="1400"/>
              <a:pPr/>
              <a:t>2</a:t>
            </a:fld>
            <a:endParaRPr lang="en-US" altLang="en-US" sz="1400"/>
          </a:p>
        </p:txBody>
      </p:sp>
      <p:sp>
        <p:nvSpPr>
          <p:cNvPr id="6147" name="Rectangle 4"/>
          <p:cNvSpPr>
            <a:spLocks noGrp="1" noChangeArrowheads="1"/>
          </p:cNvSpPr>
          <p:nvPr>
            <p:ph type="title"/>
          </p:nvPr>
        </p:nvSpPr>
        <p:spPr/>
        <p:txBody>
          <a:bodyPr/>
          <a:lstStyle/>
          <a:p>
            <a:pPr eaLnBrk="1" hangingPunct="1"/>
            <a:r>
              <a:rPr lang="en-US" altLang="en-US" smtClean="0"/>
              <a:t>In the Beginning …</a:t>
            </a:r>
          </a:p>
        </p:txBody>
      </p:sp>
      <p:sp>
        <p:nvSpPr>
          <p:cNvPr id="6148" name="Rectangle 5"/>
          <p:cNvSpPr>
            <a:spLocks noGrp="1" noChangeArrowheads="1"/>
          </p:cNvSpPr>
          <p:nvPr>
            <p:ph type="body" idx="1"/>
          </p:nvPr>
        </p:nvSpPr>
        <p:spPr/>
        <p:txBody>
          <a:bodyPr/>
          <a:lstStyle/>
          <a:p>
            <a:pPr eaLnBrk="1" hangingPunct="1"/>
            <a:r>
              <a:rPr lang="en-US" altLang="en-US" smtClean="0"/>
              <a:t>Computers were the domain of scientists for scientists</a:t>
            </a:r>
          </a:p>
          <a:p>
            <a:pPr eaLnBrk="1" hangingPunct="1"/>
            <a:r>
              <a:rPr lang="en-US" altLang="en-US" smtClean="0"/>
              <a:t>Business and Government discovered the value of computing</a:t>
            </a:r>
          </a:p>
          <a:p>
            <a:pPr eaLnBrk="1" hangingPunct="1"/>
            <a:r>
              <a:rPr lang="en-US" altLang="en-US" smtClean="0"/>
              <a:t>Business requirements needed to be captured and programmed</a:t>
            </a:r>
          </a:p>
          <a:p>
            <a:pPr eaLnBrk="1" hangingPunct="1"/>
            <a:endParaRPr lang="en-US" altLang="en-US" smtClean="0"/>
          </a:p>
          <a:p>
            <a:pPr eaLnBrk="1" hangingPunct="1"/>
            <a:endParaRPr lang="en-US" altLang="en-US" smtClean="0"/>
          </a:p>
        </p:txBody>
      </p:sp>
    </p:spTree>
    <p:extLst>
      <p:ext uri="{BB962C8B-B14F-4D97-AF65-F5344CB8AC3E}">
        <p14:creationId xmlns:p14="http://schemas.microsoft.com/office/powerpoint/2010/main" val="2184572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8" y="733425"/>
            <a:ext cx="8010525" cy="539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1010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723900"/>
            <a:ext cx="813435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03550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095375"/>
            <a:ext cx="8001000" cy="466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22515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747713"/>
            <a:ext cx="7905750" cy="536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2906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719138"/>
            <a:ext cx="8086725" cy="541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28771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695325"/>
            <a:ext cx="8153400" cy="546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89439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714375"/>
            <a:ext cx="8162925" cy="542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446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747713"/>
            <a:ext cx="8096250" cy="536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02824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738" y="747713"/>
            <a:ext cx="8010525" cy="536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94504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F2835BA3-CB54-44C2-BE9E-3FEDFEF09FFE}" type="slidenum">
              <a:rPr lang="en-US" altLang="en-US" sz="1400"/>
              <a:pPr/>
              <a:t>29</a:t>
            </a:fld>
            <a:endParaRPr lang="en-US" altLang="en-US" sz="1400"/>
          </a:p>
        </p:txBody>
      </p:sp>
      <p:sp>
        <p:nvSpPr>
          <p:cNvPr id="10243" name="Rectangle 6"/>
          <p:cNvSpPr>
            <a:spLocks noGrp="1" noChangeArrowheads="1"/>
          </p:cNvSpPr>
          <p:nvPr>
            <p:ph type="title"/>
          </p:nvPr>
        </p:nvSpPr>
        <p:spPr/>
        <p:txBody>
          <a:bodyPr>
            <a:normAutofit fontScale="90000"/>
          </a:bodyPr>
          <a:lstStyle/>
          <a:p>
            <a:pPr eaLnBrk="1" hangingPunct="1"/>
            <a:r>
              <a:rPr lang="en-US" altLang="en-US" smtClean="0"/>
              <a:t>What is Service-Oriented Architecture?</a:t>
            </a:r>
          </a:p>
        </p:txBody>
      </p:sp>
      <p:sp>
        <p:nvSpPr>
          <p:cNvPr id="10244" name="Rectangle 7"/>
          <p:cNvSpPr>
            <a:spLocks noGrp="1" noChangeArrowheads="1"/>
          </p:cNvSpPr>
          <p:nvPr>
            <p:ph type="body" idx="1"/>
          </p:nvPr>
        </p:nvSpPr>
        <p:spPr/>
        <p:txBody>
          <a:bodyPr/>
          <a:lstStyle/>
          <a:p>
            <a:pPr eaLnBrk="1" hangingPunct="1"/>
            <a:r>
              <a:rPr lang="en-US" altLang="en-US" sz="3600" smtClean="0"/>
              <a:t>Service-Oriented Architecture (SOA) is an architectural style. Applications built using an SOA style deliver functionality as services that can be used or reused when building applications or integrating within the enterprise or trading partners.</a:t>
            </a:r>
          </a:p>
          <a:p>
            <a:pPr eaLnBrk="1" hangingPunct="1"/>
            <a:endParaRPr lang="en-US" altLang="en-US" sz="3600" smtClean="0"/>
          </a:p>
        </p:txBody>
      </p:sp>
    </p:spTree>
    <p:extLst>
      <p:ext uri="{BB962C8B-B14F-4D97-AF65-F5344CB8AC3E}">
        <p14:creationId xmlns:p14="http://schemas.microsoft.com/office/powerpoint/2010/main" val="38293086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1"/>
          </p:nvPr>
        </p:nvSpPr>
        <p:spPr>
          <a:noFill/>
        </p:spPr>
        <p:txBody>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fld id="{470BA192-62BC-4D06-A180-213E32552404}" type="slidenum">
              <a:rPr lang="en-US" altLang="en-US" sz="1400"/>
              <a:pPr/>
              <a:t>3</a:t>
            </a:fld>
            <a:endParaRPr lang="en-US" altLang="en-US" sz="1400"/>
          </a:p>
        </p:txBody>
      </p:sp>
      <p:sp>
        <p:nvSpPr>
          <p:cNvPr id="5123" name="Rectangle 2"/>
          <p:cNvSpPr>
            <a:spLocks noGrp="1" noChangeArrowheads="1"/>
          </p:cNvSpPr>
          <p:nvPr>
            <p:ph type="title"/>
          </p:nvPr>
        </p:nvSpPr>
        <p:spPr/>
        <p:txBody>
          <a:bodyPr/>
          <a:lstStyle/>
          <a:p>
            <a:pPr eaLnBrk="1" hangingPunct="1"/>
            <a:r>
              <a:rPr lang="en-US" altLang="en-US" smtClean="0"/>
              <a:t>Directions of System Architecture</a:t>
            </a:r>
          </a:p>
        </p:txBody>
      </p:sp>
      <p:grpSp>
        <p:nvGrpSpPr>
          <p:cNvPr id="5124" name="Group 3"/>
          <p:cNvGrpSpPr>
            <a:grpSpLocks/>
          </p:cNvGrpSpPr>
          <p:nvPr/>
        </p:nvGrpSpPr>
        <p:grpSpPr bwMode="auto">
          <a:xfrm>
            <a:off x="898525" y="1257300"/>
            <a:ext cx="8205788" cy="4978400"/>
            <a:chOff x="566" y="792"/>
            <a:chExt cx="5169" cy="3136"/>
          </a:xfrm>
        </p:grpSpPr>
        <p:sp>
          <p:nvSpPr>
            <p:cNvPr id="5125" name="Freeform 4"/>
            <p:cNvSpPr>
              <a:spLocks/>
            </p:cNvSpPr>
            <p:nvPr/>
          </p:nvSpPr>
          <p:spPr bwMode="auto">
            <a:xfrm>
              <a:off x="3984" y="1584"/>
              <a:ext cx="1248" cy="864"/>
            </a:xfrm>
            <a:custGeom>
              <a:avLst/>
              <a:gdLst>
                <a:gd name="T0" fmla="*/ 50 w 1300"/>
                <a:gd name="T1" fmla="*/ 96 h 864"/>
                <a:gd name="T2" fmla="*/ 169 w 1300"/>
                <a:gd name="T3" fmla="*/ 648 h 864"/>
                <a:gd name="T4" fmla="*/ 649 w 1300"/>
                <a:gd name="T5" fmla="*/ 720 h 864"/>
                <a:gd name="T6" fmla="*/ 741 w 1300"/>
                <a:gd name="T7" fmla="*/ 864 h 864"/>
                <a:gd name="T8" fmla="*/ 1018 w 1300"/>
                <a:gd name="T9" fmla="*/ 768 h 864"/>
                <a:gd name="T10" fmla="*/ 1110 w 1300"/>
                <a:gd name="T11" fmla="*/ 384 h 864"/>
                <a:gd name="T12" fmla="*/ 1202 w 1300"/>
                <a:gd name="T13" fmla="*/ 192 h 864"/>
                <a:gd name="T14" fmla="*/ 1248 w 1300"/>
                <a:gd name="T15" fmla="*/ 0 h 864"/>
                <a:gd name="T16" fmla="*/ 972 w 1300"/>
                <a:gd name="T17" fmla="*/ 48 h 864"/>
                <a:gd name="T18" fmla="*/ 787 w 1300"/>
                <a:gd name="T19" fmla="*/ 144 h 864"/>
                <a:gd name="T20" fmla="*/ 603 w 1300"/>
                <a:gd name="T21" fmla="*/ 240 h 864"/>
                <a:gd name="T22" fmla="*/ 326 w 1300"/>
                <a:gd name="T23" fmla="*/ 144 h 864"/>
                <a:gd name="T24" fmla="*/ 50 w 1300"/>
                <a:gd name="T25" fmla="*/ 96 h 8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00" h="864">
                  <a:moveTo>
                    <a:pt x="52" y="96"/>
                  </a:moveTo>
                  <a:cubicBezTo>
                    <a:pt x="150" y="684"/>
                    <a:pt x="0" y="798"/>
                    <a:pt x="176" y="648"/>
                  </a:cubicBezTo>
                  <a:lnTo>
                    <a:pt x="676" y="720"/>
                  </a:lnTo>
                  <a:lnTo>
                    <a:pt x="772" y="864"/>
                  </a:lnTo>
                  <a:lnTo>
                    <a:pt x="1060" y="768"/>
                  </a:lnTo>
                  <a:lnTo>
                    <a:pt x="1156" y="384"/>
                  </a:lnTo>
                  <a:lnTo>
                    <a:pt x="1252" y="192"/>
                  </a:lnTo>
                  <a:lnTo>
                    <a:pt x="1300" y="0"/>
                  </a:lnTo>
                  <a:lnTo>
                    <a:pt x="1012" y="48"/>
                  </a:lnTo>
                  <a:lnTo>
                    <a:pt x="820" y="144"/>
                  </a:lnTo>
                  <a:lnTo>
                    <a:pt x="628" y="240"/>
                  </a:lnTo>
                  <a:lnTo>
                    <a:pt x="340" y="144"/>
                  </a:lnTo>
                  <a:lnTo>
                    <a:pt x="52" y="96"/>
                  </a:ln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26" name="Group 5"/>
            <p:cNvGrpSpPr>
              <a:grpSpLocks/>
            </p:cNvGrpSpPr>
            <p:nvPr/>
          </p:nvGrpSpPr>
          <p:grpSpPr bwMode="auto">
            <a:xfrm>
              <a:off x="566" y="792"/>
              <a:ext cx="5169" cy="3136"/>
              <a:chOff x="566" y="792"/>
              <a:chExt cx="5169" cy="3136"/>
            </a:xfrm>
          </p:grpSpPr>
          <p:sp>
            <p:nvSpPr>
              <p:cNvPr id="5127" name="Text Box 6"/>
              <p:cNvSpPr txBox="1">
                <a:spLocks noChangeArrowheads="1"/>
              </p:cNvSpPr>
              <p:nvPr/>
            </p:nvSpPr>
            <p:spPr bwMode="auto">
              <a:xfrm>
                <a:off x="744" y="792"/>
                <a:ext cx="10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r>
                  <a:rPr lang="en-US" altLang="en-US" u="sng"/>
                  <a:t>1960 - 1980</a:t>
                </a:r>
                <a:endParaRPr lang="en-US" altLang="en-US"/>
              </a:p>
            </p:txBody>
          </p:sp>
          <p:grpSp>
            <p:nvGrpSpPr>
              <p:cNvPr id="5128" name="Group 7"/>
              <p:cNvGrpSpPr>
                <a:grpSpLocks/>
              </p:cNvGrpSpPr>
              <p:nvPr/>
            </p:nvGrpSpPr>
            <p:grpSpPr bwMode="auto">
              <a:xfrm>
                <a:off x="744" y="1320"/>
                <a:ext cx="1152" cy="1488"/>
                <a:chOff x="744" y="1320"/>
                <a:chExt cx="1152" cy="1488"/>
              </a:xfrm>
            </p:grpSpPr>
            <p:sp>
              <p:nvSpPr>
                <p:cNvPr id="5200" name="Rectangle 8"/>
                <p:cNvSpPr>
                  <a:spLocks noChangeArrowheads="1"/>
                </p:cNvSpPr>
                <p:nvPr/>
              </p:nvSpPr>
              <p:spPr bwMode="auto">
                <a:xfrm>
                  <a:off x="744" y="1320"/>
                  <a:ext cx="288" cy="14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201" name="AutoShape 9"/>
                <p:cNvSpPr>
                  <a:spLocks noChangeArrowheads="1"/>
                </p:cNvSpPr>
                <p:nvPr/>
              </p:nvSpPr>
              <p:spPr bwMode="auto">
                <a:xfrm>
                  <a:off x="792" y="1464"/>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202" name="AutoShape 10"/>
                <p:cNvSpPr>
                  <a:spLocks noChangeArrowheads="1"/>
                </p:cNvSpPr>
                <p:nvPr/>
              </p:nvSpPr>
              <p:spPr bwMode="auto">
                <a:xfrm>
                  <a:off x="792" y="1800"/>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203" name="AutoShape 11"/>
                <p:cNvSpPr>
                  <a:spLocks noChangeArrowheads="1"/>
                </p:cNvSpPr>
                <p:nvPr/>
              </p:nvSpPr>
              <p:spPr bwMode="auto">
                <a:xfrm>
                  <a:off x="792" y="2136"/>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204" name="AutoShape 12"/>
                <p:cNvSpPr>
                  <a:spLocks noChangeArrowheads="1"/>
                </p:cNvSpPr>
                <p:nvPr/>
              </p:nvSpPr>
              <p:spPr bwMode="auto">
                <a:xfrm>
                  <a:off x="792" y="2472"/>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205" name="Line 13"/>
                <p:cNvSpPr>
                  <a:spLocks noChangeShapeType="1"/>
                </p:cNvSpPr>
                <p:nvPr/>
              </p:nvSpPr>
              <p:spPr bwMode="auto">
                <a:xfrm>
                  <a:off x="888" y="165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6" name="Line 14"/>
                <p:cNvSpPr>
                  <a:spLocks noChangeShapeType="1"/>
                </p:cNvSpPr>
                <p:nvPr/>
              </p:nvSpPr>
              <p:spPr bwMode="auto">
                <a:xfrm>
                  <a:off x="888" y="1992"/>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7" name="Line 15"/>
                <p:cNvSpPr>
                  <a:spLocks noChangeShapeType="1"/>
                </p:cNvSpPr>
                <p:nvPr/>
              </p:nvSpPr>
              <p:spPr bwMode="auto">
                <a:xfrm>
                  <a:off x="888" y="232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8" name="Rectangle 16"/>
                <p:cNvSpPr>
                  <a:spLocks noChangeArrowheads="1"/>
                </p:cNvSpPr>
                <p:nvPr/>
              </p:nvSpPr>
              <p:spPr bwMode="auto">
                <a:xfrm>
                  <a:off x="1176" y="1320"/>
                  <a:ext cx="288" cy="14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209" name="AutoShape 17"/>
                <p:cNvSpPr>
                  <a:spLocks noChangeArrowheads="1"/>
                </p:cNvSpPr>
                <p:nvPr/>
              </p:nvSpPr>
              <p:spPr bwMode="auto">
                <a:xfrm>
                  <a:off x="1224" y="1464"/>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210" name="AutoShape 18"/>
                <p:cNvSpPr>
                  <a:spLocks noChangeArrowheads="1"/>
                </p:cNvSpPr>
                <p:nvPr/>
              </p:nvSpPr>
              <p:spPr bwMode="auto">
                <a:xfrm>
                  <a:off x="1224" y="1800"/>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211" name="AutoShape 19"/>
                <p:cNvSpPr>
                  <a:spLocks noChangeArrowheads="1"/>
                </p:cNvSpPr>
                <p:nvPr/>
              </p:nvSpPr>
              <p:spPr bwMode="auto">
                <a:xfrm>
                  <a:off x="1224" y="2136"/>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212" name="AutoShape 20"/>
                <p:cNvSpPr>
                  <a:spLocks noChangeArrowheads="1"/>
                </p:cNvSpPr>
                <p:nvPr/>
              </p:nvSpPr>
              <p:spPr bwMode="auto">
                <a:xfrm>
                  <a:off x="1224" y="2472"/>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213" name="Line 21"/>
                <p:cNvSpPr>
                  <a:spLocks noChangeShapeType="1"/>
                </p:cNvSpPr>
                <p:nvPr/>
              </p:nvSpPr>
              <p:spPr bwMode="auto">
                <a:xfrm>
                  <a:off x="1320" y="165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4" name="Line 22"/>
                <p:cNvSpPr>
                  <a:spLocks noChangeShapeType="1"/>
                </p:cNvSpPr>
                <p:nvPr/>
              </p:nvSpPr>
              <p:spPr bwMode="auto">
                <a:xfrm>
                  <a:off x="1320" y="1992"/>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5" name="Line 23"/>
                <p:cNvSpPr>
                  <a:spLocks noChangeShapeType="1"/>
                </p:cNvSpPr>
                <p:nvPr/>
              </p:nvSpPr>
              <p:spPr bwMode="auto">
                <a:xfrm>
                  <a:off x="1320" y="232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6" name="Rectangle 24"/>
                <p:cNvSpPr>
                  <a:spLocks noChangeArrowheads="1"/>
                </p:cNvSpPr>
                <p:nvPr/>
              </p:nvSpPr>
              <p:spPr bwMode="auto">
                <a:xfrm>
                  <a:off x="1608" y="1320"/>
                  <a:ext cx="288" cy="14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217" name="AutoShape 25"/>
                <p:cNvSpPr>
                  <a:spLocks noChangeArrowheads="1"/>
                </p:cNvSpPr>
                <p:nvPr/>
              </p:nvSpPr>
              <p:spPr bwMode="auto">
                <a:xfrm>
                  <a:off x="1656" y="1464"/>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218" name="AutoShape 26"/>
                <p:cNvSpPr>
                  <a:spLocks noChangeArrowheads="1"/>
                </p:cNvSpPr>
                <p:nvPr/>
              </p:nvSpPr>
              <p:spPr bwMode="auto">
                <a:xfrm>
                  <a:off x="1656" y="1800"/>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219" name="AutoShape 27"/>
                <p:cNvSpPr>
                  <a:spLocks noChangeArrowheads="1"/>
                </p:cNvSpPr>
                <p:nvPr/>
              </p:nvSpPr>
              <p:spPr bwMode="auto">
                <a:xfrm>
                  <a:off x="1656" y="2136"/>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220" name="AutoShape 28"/>
                <p:cNvSpPr>
                  <a:spLocks noChangeArrowheads="1"/>
                </p:cNvSpPr>
                <p:nvPr/>
              </p:nvSpPr>
              <p:spPr bwMode="auto">
                <a:xfrm>
                  <a:off x="1656" y="2472"/>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221" name="Line 29"/>
                <p:cNvSpPr>
                  <a:spLocks noChangeShapeType="1"/>
                </p:cNvSpPr>
                <p:nvPr/>
              </p:nvSpPr>
              <p:spPr bwMode="auto">
                <a:xfrm>
                  <a:off x="1752" y="165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 name="Line 30"/>
                <p:cNvSpPr>
                  <a:spLocks noChangeShapeType="1"/>
                </p:cNvSpPr>
                <p:nvPr/>
              </p:nvSpPr>
              <p:spPr bwMode="auto">
                <a:xfrm>
                  <a:off x="1752" y="1992"/>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 name="Line 31"/>
                <p:cNvSpPr>
                  <a:spLocks noChangeShapeType="1"/>
                </p:cNvSpPr>
                <p:nvPr/>
              </p:nvSpPr>
              <p:spPr bwMode="auto">
                <a:xfrm>
                  <a:off x="1752" y="2328"/>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29" name="Group 32"/>
              <p:cNvGrpSpPr>
                <a:grpSpLocks/>
              </p:cNvGrpSpPr>
              <p:nvPr/>
            </p:nvGrpSpPr>
            <p:grpSpPr bwMode="auto">
              <a:xfrm rot="5400000" flipV="1">
                <a:off x="2424" y="1320"/>
                <a:ext cx="1152" cy="1488"/>
                <a:chOff x="720" y="1488"/>
                <a:chExt cx="1152" cy="1488"/>
              </a:xfrm>
            </p:grpSpPr>
            <p:grpSp>
              <p:nvGrpSpPr>
                <p:cNvPr id="5170" name="Group 33"/>
                <p:cNvGrpSpPr>
                  <a:grpSpLocks/>
                </p:cNvGrpSpPr>
                <p:nvPr/>
              </p:nvGrpSpPr>
              <p:grpSpPr bwMode="auto">
                <a:xfrm>
                  <a:off x="720" y="1488"/>
                  <a:ext cx="288" cy="1488"/>
                  <a:chOff x="720" y="1488"/>
                  <a:chExt cx="288" cy="1488"/>
                </a:xfrm>
              </p:grpSpPr>
              <p:sp>
                <p:nvSpPr>
                  <p:cNvPr id="5191" name="Rectangle 34"/>
                  <p:cNvSpPr>
                    <a:spLocks noChangeArrowheads="1"/>
                  </p:cNvSpPr>
                  <p:nvPr/>
                </p:nvSpPr>
                <p:spPr bwMode="auto">
                  <a:xfrm>
                    <a:off x="720" y="1488"/>
                    <a:ext cx="288" cy="14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grpSp>
                <p:nvGrpSpPr>
                  <p:cNvPr id="5192" name="Group 35"/>
                  <p:cNvGrpSpPr>
                    <a:grpSpLocks/>
                  </p:cNvGrpSpPr>
                  <p:nvPr/>
                </p:nvGrpSpPr>
                <p:grpSpPr bwMode="auto">
                  <a:xfrm>
                    <a:off x="768" y="1632"/>
                    <a:ext cx="192" cy="1200"/>
                    <a:chOff x="768" y="1632"/>
                    <a:chExt cx="192" cy="1200"/>
                  </a:xfrm>
                </p:grpSpPr>
                <p:sp>
                  <p:nvSpPr>
                    <p:cNvPr id="5193" name="AutoShape 36"/>
                    <p:cNvSpPr>
                      <a:spLocks noChangeArrowheads="1"/>
                    </p:cNvSpPr>
                    <p:nvPr/>
                  </p:nvSpPr>
                  <p:spPr bwMode="auto">
                    <a:xfrm>
                      <a:off x="768" y="1632"/>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194" name="AutoShape 37"/>
                    <p:cNvSpPr>
                      <a:spLocks noChangeArrowheads="1"/>
                    </p:cNvSpPr>
                    <p:nvPr/>
                  </p:nvSpPr>
                  <p:spPr bwMode="auto">
                    <a:xfrm>
                      <a:off x="768" y="1968"/>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195" name="AutoShape 38"/>
                    <p:cNvSpPr>
                      <a:spLocks noChangeArrowheads="1"/>
                    </p:cNvSpPr>
                    <p:nvPr/>
                  </p:nvSpPr>
                  <p:spPr bwMode="auto">
                    <a:xfrm>
                      <a:off x="768" y="2304"/>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196" name="AutoShape 39"/>
                    <p:cNvSpPr>
                      <a:spLocks noChangeArrowheads="1"/>
                    </p:cNvSpPr>
                    <p:nvPr/>
                  </p:nvSpPr>
                  <p:spPr bwMode="auto">
                    <a:xfrm>
                      <a:off x="768" y="2640"/>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197" name="Line 40"/>
                    <p:cNvSpPr>
                      <a:spLocks noChangeShapeType="1"/>
                    </p:cNvSpPr>
                    <p:nvPr/>
                  </p:nvSpPr>
                  <p:spPr bwMode="auto">
                    <a:xfrm>
                      <a:off x="864" y="1824"/>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8" name="Line 41"/>
                    <p:cNvSpPr>
                      <a:spLocks noChangeShapeType="1"/>
                    </p:cNvSpPr>
                    <p:nvPr/>
                  </p:nvSpPr>
                  <p:spPr bwMode="auto">
                    <a:xfrm>
                      <a:off x="864" y="2160"/>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9" name="Line 42"/>
                    <p:cNvSpPr>
                      <a:spLocks noChangeShapeType="1"/>
                    </p:cNvSpPr>
                    <p:nvPr/>
                  </p:nvSpPr>
                  <p:spPr bwMode="auto">
                    <a:xfrm>
                      <a:off x="864" y="249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171" name="Group 43"/>
                <p:cNvGrpSpPr>
                  <a:grpSpLocks/>
                </p:cNvGrpSpPr>
                <p:nvPr/>
              </p:nvGrpSpPr>
              <p:grpSpPr bwMode="auto">
                <a:xfrm>
                  <a:off x="1152" y="1488"/>
                  <a:ext cx="288" cy="1488"/>
                  <a:chOff x="720" y="1488"/>
                  <a:chExt cx="288" cy="1488"/>
                </a:xfrm>
              </p:grpSpPr>
              <p:sp>
                <p:nvSpPr>
                  <p:cNvPr id="5182" name="Rectangle 44"/>
                  <p:cNvSpPr>
                    <a:spLocks noChangeArrowheads="1"/>
                  </p:cNvSpPr>
                  <p:nvPr/>
                </p:nvSpPr>
                <p:spPr bwMode="auto">
                  <a:xfrm>
                    <a:off x="720" y="1488"/>
                    <a:ext cx="288" cy="14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grpSp>
                <p:nvGrpSpPr>
                  <p:cNvPr id="5183" name="Group 45"/>
                  <p:cNvGrpSpPr>
                    <a:grpSpLocks/>
                  </p:cNvGrpSpPr>
                  <p:nvPr/>
                </p:nvGrpSpPr>
                <p:grpSpPr bwMode="auto">
                  <a:xfrm>
                    <a:off x="768" y="1632"/>
                    <a:ext cx="192" cy="1200"/>
                    <a:chOff x="768" y="1632"/>
                    <a:chExt cx="192" cy="1200"/>
                  </a:xfrm>
                </p:grpSpPr>
                <p:sp>
                  <p:nvSpPr>
                    <p:cNvPr id="5184" name="AutoShape 46"/>
                    <p:cNvSpPr>
                      <a:spLocks noChangeArrowheads="1"/>
                    </p:cNvSpPr>
                    <p:nvPr/>
                  </p:nvSpPr>
                  <p:spPr bwMode="auto">
                    <a:xfrm>
                      <a:off x="768" y="1632"/>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185" name="AutoShape 47"/>
                    <p:cNvSpPr>
                      <a:spLocks noChangeArrowheads="1"/>
                    </p:cNvSpPr>
                    <p:nvPr/>
                  </p:nvSpPr>
                  <p:spPr bwMode="auto">
                    <a:xfrm>
                      <a:off x="768" y="1968"/>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186" name="AutoShape 48"/>
                    <p:cNvSpPr>
                      <a:spLocks noChangeArrowheads="1"/>
                    </p:cNvSpPr>
                    <p:nvPr/>
                  </p:nvSpPr>
                  <p:spPr bwMode="auto">
                    <a:xfrm>
                      <a:off x="768" y="2304"/>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187" name="AutoShape 49"/>
                    <p:cNvSpPr>
                      <a:spLocks noChangeArrowheads="1"/>
                    </p:cNvSpPr>
                    <p:nvPr/>
                  </p:nvSpPr>
                  <p:spPr bwMode="auto">
                    <a:xfrm>
                      <a:off x="768" y="2640"/>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188" name="Line 50"/>
                    <p:cNvSpPr>
                      <a:spLocks noChangeShapeType="1"/>
                    </p:cNvSpPr>
                    <p:nvPr/>
                  </p:nvSpPr>
                  <p:spPr bwMode="auto">
                    <a:xfrm>
                      <a:off x="864" y="1824"/>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9" name="Line 51"/>
                    <p:cNvSpPr>
                      <a:spLocks noChangeShapeType="1"/>
                    </p:cNvSpPr>
                    <p:nvPr/>
                  </p:nvSpPr>
                  <p:spPr bwMode="auto">
                    <a:xfrm>
                      <a:off x="864" y="2160"/>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0" name="Line 52"/>
                    <p:cNvSpPr>
                      <a:spLocks noChangeShapeType="1"/>
                    </p:cNvSpPr>
                    <p:nvPr/>
                  </p:nvSpPr>
                  <p:spPr bwMode="auto">
                    <a:xfrm>
                      <a:off x="864" y="249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172" name="Group 53"/>
                <p:cNvGrpSpPr>
                  <a:grpSpLocks/>
                </p:cNvGrpSpPr>
                <p:nvPr/>
              </p:nvGrpSpPr>
              <p:grpSpPr bwMode="auto">
                <a:xfrm>
                  <a:off x="1584" y="1488"/>
                  <a:ext cx="288" cy="1488"/>
                  <a:chOff x="720" y="1488"/>
                  <a:chExt cx="288" cy="1488"/>
                </a:xfrm>
              </p:grpSpPr>
              <p:sp>
                <p:nvSpPr>
                  <p:cNvPr id="5173" name="Rectangle 54"/>
                  <p:cNvSpPr>
                    <a:spLocks noChangeArrowheads="1"/>
                  </p:cNvSpPr>
                  <p:nvPr/>
                </p:nvSpPr>
                <p:spPr bwMode="auto">
                  <a:xfrm>
                    <a:off x="720" y="1488"/>
                    <a:ext cx="288" cy="14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grpSp>
                <p:nvGrpSpPr>
                  <p:cNvPr id="5174" name="Group 55"/>
                  <p:cNvGrpSpPr>
                    <a:grpSpLocks/>
                  </p:cNvGrpSpPr>
                  <p:nvPr/>
                </p:nvGrpSpPr>
                <p:grpSpPr bwMode="auto">
                  <a:xfrm>
                    <a:off x="768" y="1632"/>
                    <a:ext cx="192" cy="1200"/>
                    <a:chOff x="768" y="1632"/>
                    <a:chExt cx="192" cy="1200"/>
                  </a:xfrm>
                </p:grpSpPr>
                <p:sp>
                  <p:nvSpPr>
                    <p:cNvPr id="5175" name="AutoShape 56"/>
                    <p:cNvSpPr>
                      <a:spLocks noChangeArrowheads="1"/>
                    </p:cNvSpPr>
                    <p:nvPr/>
                  </p:nvSpPr>
                  <p:spPr bwMode="auto">
                    <a:xfrm>
                      <a:off x="768" y="1632"/>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176" name="AutoShape 57"/>
                    <p:cNvSpPr>
                      <a:spLocks noChangeArrowheads="1"/>
                    </p:cNvSpPr>
                    <p:nvPr/>
                  </p:nvSpPr>
                  <p:spPr bwMode="auto">
                    <a:xfrm>
                      <a:off x="768" y="1968"/>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177" name="AutoShape 58"/>
                    <p:cNvSpPr>
                      <a:spLocks noChangeArrowheads="1"/>
                    </p:cNvSpPr>
                    <p:nvPr/>
                  </p:nvSpPr>
                  <p:spPr bwMode="auto">
                    <a:xfrm>
                      <a:off x="768" y="2304"/>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178" name="AutoShape 59"/>
                    <p:cNvSpPr>
                      <a:spLocks noChangeArrowheads="1"/>
                    </p:cNvSpPr>
                    <p:nvPr/>
                  </p:nvSpPr>
                  <p:spPr bwMode="auto">
                    <a:xfrm>
                      <a:off x="768" y="2640"/>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179" name="Line 60"/>
                    <p:cNvSpPr>
                      <a:spLocks noChangeShapeType="1"/>
                    </p:cNvSpPr>
                    <p:nvPr/>
                  </p:nvSpPr>
                  <p:spPr bwMode="auto">
                    <a:xfrm>
                      <a:off x="864" y="1824"/>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0" name="Line 61"/>
                    <p:cNvSpPr>
                      <a:spLocks noChangeShapeType="1"/>
                    </p:cNvSpPr>
                    <p:nvPr/>
                  </p:nvSpPr>
                  <p:spPr bwMode="auto">
                    <a:xfrm>
                      <a:off x="864" y="2160"/>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 name="Line 62"/>
                    <p:cNvSpPr>
                      <a:spLocks noChangeShapeType="1"/>
                    </p:cNvSpPr>
                    <p:nvPr/>
                  </p:nvSpPr>
                  <p:spPr bwMode="auto">
                    <a:xfrm>
                      <a:off x="864" y="249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5130" name="Text Box 63"/>
              <p:cNvSpPr txBox="1">
                <a:spLocks noChangeArrowheads="1"/>
              </p:cNvSpPr>
              <p:nvPr/>
            </p:nvSpPr>
            <p:spPr bwMode="auto">
              <a:xfrm>
                <a:off x="2376" y="792"/>
                <a:ext cx="10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r>
                  <a:rPr lang="en-US" altLang="en-US" u="sng"/>
                  <a:t>1990 - 2000</a:t>
                </a:r>
                <a:endParaRPr lang="en-US" altLang="en-US"/>
              </a:p>
            </p:txBody>
          </p:sp>
          <p:sp>
            <p:nvSpPr>
              <p:cNvPr id="5131" name="Text Box 64"/>
              <p:cNvSpPr txBox="1">
                <a:spLocks noChangeArrowheads="1"/>
              </p:cNvSpPr>
              <p:nvPr/>
            </p:nvSpPr>
            <p:spPr bwMode="auto">
              <a:xfrm>
                <a:off x="566" y="3024"/>
                <a:ext cx="1415" cy="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buFontTx/>
                  <a:buChar char="•"/>
                </a:pPr>
                <a:r>
                  <a:rPr lang="en-US" altLang="en-US" sz="1800">
                    <a:latin typeface="Arial" charset="0"/>
                  </a:rPr>
                  <a:t>Organization Focus</a:t>
                </a:r>
              </a:p>
              <a:p>
                <a:pPr>
                  <a:buFontTx/>
                  <a:buChar char="•"/>
                </a:pPr>
                <a:r>
                  <a:rPr lang="en-US" altLang="en-US" sz="1800">
                    <a:latin typeface="Arial" charset="0"/>
                  </a:rPr>
                  <a:t>Mainframe Centric</a:t>
                </a:r>
              </a:p>
              <a:p>
                <a:pPr>
                  <a:buFontTx/>
                  <a:buChar char="•"/>
                </a:pPr>
                <a:r>
                  <a:rPr lang="en-US" altLang="en-US" sz="1800">
                    <a:latin typeface="Arial" charset="0"/>
                  </a:rPr>
                  <a:t>Internal Use</a:t>
                </a:r>
              </a:p>
              <a:p>
                <a:pPr>
                  <a:buFontTx/>
                  <a:buChar char="•"/>
                </a:pPr>
                <a:r>
                  <a:rPr lang="en-US" altLang="en-US" sz="1800">
                    <a:latin typeface="Arial" charset="0"/>
                  </a:rPr>
                  <a:t>Unique Data</a:t>
                </a:r>
                <a:endParaRPr lang="en-US" altLang="en-US" sz="1600">
                  <a:latin typeface="Arial" charset="0"/>
                </a:endParaRPr>
              </a:p>
              <a:p>
                <a:endParaRPr lang="en-US" altLang="en-US" sz="1600">
                  <a:latin typeface="Arial" charset="0"/>
                </a:endParaRPr>
              </a:p>
            </p:txBody>
          </p:sp>
          <p:sp>
            <p:nvSpPr>
              <p:cNvPr id="5132" name="Text Box 65"/>
              <p:cNvSpPr txBox="1">
                <a:spLocks noChangeArrowheads="1"/>
              </p:cNvSpPr>
              <p:nvPr/>
            </p:nvSpPr>
            <p:spPr bwMode="auto">
              <a:xfrm>
                <a:off x="2256" y="3024"/>
                <a:ext cx="1399" cy="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buFontTx/>
                  <a:buChar char="•"/>
                </a:pPr>
                <a:r>
                  <a:rPr lang="en-US" altLang="en-US" sz="1800">
                    <a:latin typeface="Arial" charset="0"/>
                  </a:rPr>
                  <a:t>Process Focus</a:t>
                </a:r>
              </a:p>
              <a:p>
                <a:pPr>
                  <a:buFontTx/>
                  <a:buChar char="•"/>
                </a:pPr>
                <a:r>
                  <a:rPr lang="en-US" altLang="en-US" sz="1800">
                    <a:latin typeface="Arial" charset="0"/>
                  </a:rPr>
                  <a:t>Client Server</a:t>
                </a:r>
              </a:p>
              <a:p>
                <a:pPr>
                  <a:buFontTx/>
                  <a:buChar char="•"/>
                </a:pPr>
                <a:r>
                  <a:rPr lang="en-US" altLang="en-US" sz="1800">
                    <a:latin typeface="Arial" charset="0"/>
                  </a:rPr>
                  <a:t>Partial Connectivity</a:t>
                </a:r>
              </a:p>
              <a:p>
                <a:pPr>
                  <a:buFontTx/>
                  <a:buChar char="•"/>
                </a:pPr>
                <a:r>
                  <a:rPr lang="en-US" altLang="en-US" sz="1800">
                    <a:latin typeface="Arial" charset="0"/>
                  </a:rPr>
                  <a:t>EDI File Transfer</a:t>
                </a:r>
                <a:endParaRPr lang="en-US" altLang="en-US" sz="1600">
                  <a:latin typeface="Arial" charset="0"/>
                </a:endParaRPr>
              </a:p>
              <a:p>
                <a:endParaRPr lang="en-US" altLang="en-US" sz="1600">
                  <a:latin typeface="Arial" charset="0"/>
                </a:endParaRPr>
              </a:p>
            </p:txBody>
          </p:sp>
          <p:grpSp>
            <p:nvGrpSpPr>
              <p:cNvPr id="5133" name="Group 66"/>
              <p:cNvGrpSpPr>
                <a:grpSpLocks/>
              </p:cNvGrpSpPr>
              <p:nvPr/>
            </p:nvGrpSpPr>
            <p:grpSpPr bwMode="auto">
              <a:xfrm>
                <a:off x="4080" y="1392"/>
                <a:ext cx="1344" cy="1248"/>
                <a:chOff x="4080" y="1296"/>
                <a:chExt cx="1344" cy="1248"/>
              </a:xfrm>
            </p:grpSpPr>
            <p:sp>
              <p:nvSpPr>
                <p:cNvPr id="5136" name="AutoShape 67"/>
                <p:cNvSpPr>
                  <a:spLocks noChangeArrowheads="1"/>
                </p:cNvSpPr>
                <p:nvPr/>
              </p:nvSpPr>
              <p:spPr bwMode="auto">
                <a:xfrm>
                  <a:off x="4128" y="1296"/>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137" name="AutoShape 68"/>
                <p:cNvSpPr>
                  <a:spLocks noChangeArrowheads="1"/>
                </p:cNvSpPr>
                <p:nvPr/>
              </p:nvSpPr>
              <p:spPr bwMode="auto">
                <a:xfrm>
                  <a:off x="4656" y="1296"/>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138" name="AutoShape 69"/>
                <p:cNvSpPr>
                  <a:spLocks noChangeArrowheads="1"/>
                </p:cNvSpPr>
                <p:nvPr/>
              </p:nvSpPr>
              <p:spPr bwMode="auto">
                <a:xfrm>
                  <a:off x="4080" y="1680"/>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139" name="AutoShape 70"/>
                <p:cNvSpPr>
                  <a:spLocks noChangeArrowheads="1"/>
                </p:cNvSpPr>
                <p:nvPr/>
              </p:nvSpPr>
              <p:spPr bwMode="auto">
                <a:xfrm>
                  <a:off x="4416" y="1488"/>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140" name="AutoShape 71"/>
                <p:cNvSpPr>
                  <a:spLocks noChangeArrowheads="1"/>
                </p:cNvSpPr>
                <p:nvPr/>
              </p:nvSpPr>
              <p:spPr bwMode="auto">
                <a:xfrm>
                  <a:off x="4944" y="1584"/>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141" name="AutoShape 72"/>
                <p:cNvSpPr>
                  <a:spLocks noChangeArrowheads="1"/>
                </p:cNvSpPr>
                <p:nvPr/>
              </p:nvSpPr>
              <p:spPr bwMode="auto">
                <a:xfrm>
                  <a:off x="4320" y="1920"/>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142" name="AutoShape 73"/>
                <p:cNvSpPr>
                  <a:spLocks noChangeArrowheads="1"/>
                </p:cNvSpPr>
                <p:nvPr/>
              </p:nvSpPr>
              <p:spPr bwMode="auto">
                <a:xfrm>
                  <a:off x="4704" y="1776"/>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143" name="AutoShape 74"/>
                <p:cNvSpPr>
                  <a:spLocks noChangeArrowheads="1"/>
                </p:cNvSpPr>
                <p:nvPr/>
              </p:nvSpPr>
              <p:spPr bwMode="auto">
                <a:xfrm>
                  <a:off x="4416" y="2352"/>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144" name="AutoShape 75"/>
                <p:cNvSpPr>
                  <a:spLocks noChangeArrowheads="1"/>
                </p:cNvSpPr>
                <p:nvPr/>
              </p:nvSpPr>
              <p:spPr bwMode="auto">
                <a:xfrm>
                  <a:off x="5232" y="1920"/>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145" name="AutoShape 76"/>
                <p:cNvSpPr>
                  <a:spLocks noChangeArrowheads="1"/>
                </p:cNvSpPr>
                <p:nvPr/>
              </p:nvSpPr>
              <p:spPr bwMode="auto">
                <a:xfrm>
                  <a:off x="4656" y="2112"/>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146" name="AutoShape 77"/>
                <p:cNvSpPr>
                  <a:spLocks noChangeArrowheads="1"/>
                </p:cNvSpPr>
                <p:nvPr/>
              </p:nvSpPr>
              <p:spPr bwMode="auto">
                <a:xfrm>
                  <a:off x="5088" y="2256"/>
                  <a:ext cx="192" cy="192"/>
                </a:xfrm>
                <a:prstGeom prst="octagon">
                  <a:avLst>
                    <a:gd name="adj" fmla="val 29287"/>
                  </a:avLst>
                </a:prstGeom>
                <a:solidFill>
                  <a:srgbClr val="D30A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endParaRPr lang="en-US" altLang="en-US"/>
                </a:p>
              </p:txBody>
            </p:sp>
            <p:sp>
              <p:nvSpPr>
                <p:cNvPr id="5147" name="Line 78"/>
                <p:cNvSpPr>
                  <a:spLocks noChangeShapeType="1"/>
                </p:cNvSpPr>
                <p:nvPr/>
              </p:nvSpPr>
              <p:spPr bwMode="auto">
                <a:xfrm>
                  <a:off x="4320" y="1440"/>
                  <a:ext cx="96" cy="96"/>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8" name="Line 79"/>
                <p:cNvSpPr>
                  <a:spLocks noChangeShapeType="1"/>
                </p:cNvSpPr>
                <p:nvPr/>
              </p:nvSpPr>
              <p:spPr bwMode="auto">
                <a:xfrm>
                  <a:off x="4320" y="1392"/>
                  <a:ext cx="336" cy="0"/>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9" name="Line 80"/>
                <p:cNvSpPr>
                  <a:spLocks noChangeShapeType="1"/>
                </p:cNvSpPr>
                <p:nvPr/>
              </p:nvSpPr>
              <p:spPr bwMode="auto">
                <a:xfrm>
                  <a:off x="4176" y="1488"/>
                  <a:ext cx="0" cy="192"/>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0" name="Line 81"/>
                <p:cNvSpPr>
                  <a:spLocks noChangeShapeType="1"/>
                </p:cNvSpPr>
                <p:nvPr/>
              </p:nvSpPr>
              <p:spPr bwMode="auto">
                <a:xfrm flipH="1">
                  <a:off x="4416" y="1680"/>
                  <a:ext cx="96" cy="240"/>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1" name="Line 82"/>
                <p:cNvSpPr>
                  <a:spLocks noChangeShapeType="1"/>
                </p:cNvSpPr>
                <p:nvPr/>
              </p:nvSpPr>
              <p:spPr bwMode="auto">
                <a:xfrm>
                  <a:off x="4416" y="2112"/>
                  <a:ext cx="96" cy="240"/>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2" name="Line 83"/>
                <p:cNvSpPr>
                  <a:spLocks noChangeShapeType="1"/>
                </p:cNvSpPr>
                <p:nvPr/>
              </p:nvSpPr>
              <p:spPr bwMode="auto">
                <a:xfrm>
                  <a:off x="4752" y="1488"/>
                  <a:ext cx="48" cy="288"/>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3" name="Line 84"/>
                <p:cNvSpPr>
                  <a:spLocks noChangeShapeType="1"/>
                </p:cNvSpPr>
                <p:nvPr/>
              </p:nvSpPr>
              <p:spPr bwMode="auto">
                <a:xfrm>
                  <a:off x="5040" y="1776"/>
                  <a:ext cx="144" cy="480"/>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4" name="Line 85"/>
                <p:cNvSpPr>
                  <a:spLocks noChangeShapeType="1"/>
                </p:cNvSpPr>
                <p:nvPr/>
              </p:nvSpPr>
              <p:spPr bwMode="auto">
                <a:xfrm>
                  <a:off x="4848" y="1440"/>
                  <a:ext cx="240" cy="864"/>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5" name="Line 86"/>
                <p:cNvSpPr>
                  <a:spLocks noChangeShapeType="1"/>
                </p:cNvSpPr>
                <p:nvPr/>
              </p:nvSpPr>
              <p:spPr bwMode="auto">
                <a:xfrm flipH="1">
                  <a:off x="4560" y="1632"/>
                  <a:ext cx="48" cy="720"/>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6" name="Line 87"/>
                <p:cNvSpPr>
                  <a:spLocks noChangeShapeType="1"/>
                </p:cNvSpPr>
                <p:nvPr/>
              </p:nvSpPr>
              <p:spPr bwMode="auto">
                <a:xfrm>
                  <a:off x="4224" y="1872"/>
                  <a:ext cx="96" cy="96"/>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7" name="Line 88"/>
                <p:cNvSpPr>
                  <a:spLocks noChangeShapeType="1"/>
                </p:cNvSpPr>
                <p:nvPr/>
              </p:nvSpPr>
              <p:spPr bwMode="auto">
                <a:xfrm>
                  <a:off x="4608" y="1584"/>
                  <a:ext cx="144" cy="192"/>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8" name="Line 89"/>
                <p:cNvSpPr>
                  <a:spLocks noChangeShapeType="1"/>
                </p:cNvSpPr>
                <p:nvPr/>
              </p:nvSpPr>
              <p:spPr bwMode="auto">
                <a:xfrm flipH="1">
                  <a:off x="4800" y="1968"/>
                  <a:ext cx="0" cy="144"/>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9" name="Line 90"/>
                <p:cNvSpPr>
                  <a:spLocks noChangeShapeType="1"/>
                </p:cNvSpPr>
                <p:nvPr/>
              </p:nvSpPr>
              <p:spPr bwMode="auto">
                <a:xfrm>
                  <a:off x="4848" y="1968"/>
                  <a:ext cx="240" cy="384"/>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0" name="Line 91"/>
                <p:cNvSpPr>
                  <a:spLocks noChangeShapeType="1"/>
                </p:cNvSpPr>
                <p:nvPr/>
              </p:nvSpPr>
              <p:spPr bwMode="auto">
                <a:xfrm>
                  <a:off x="5136" y="1728"/>
                  <a:ext cx="96" cy="240"/>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 name="Line 92"/>
                <p:cNvSpPr>
                  <a:spLocks noChangeShapeType="1"/>
                </p:cNvSpPr>
                <p:nvPr/>
              </p:nvSpPr>
              <p:spPr bwMode="auto">
                <a:xfrm flipH="1">
                  <a:off x="5232" y="2112"/>
                  <a:ext cx="96" cy="144"/>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2" name="Line 93"/>
                <p:cNvSpPr>
                  <a:spLocks noChangeShapeType="1"/>
                </p:cNvSpPr>
                <p:nvPr/>
              </p:nvSpPr>
              <p:spPr bwMode="auto">
                <a:xfrm flipV="1">
                  <a:off x="4608" y="2448"/>
                  <a:ext cx="528" cy="0"/>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3" name="Line 94"/>
                <p:cNvSpPr>
                  <a:spLocks noChangeShapeType="1"/>
                </p:cNvSpPr>
                <p:nvPr/>
              </p:nvSpPr>
              <p:spPr bwMode="auto">
                <a:xfrm>
                  <a:off x="4848" y="2256"/>
                  <a:ext cx="240" cy="144"/>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4" name="Line 95"/>
                <p:cNvSpPr>
                  <a:spLocks noChangeShapeType="1"/>
                </p:cNvSpPr>
                <p:nvPr/>
              </p:nvSpPr>
              <p:spPr bwMode="auto">
                <a:xfrm flipH="1">
                  <a:off x="4608" y="2256"/>
                  <a:ext cx="48" cy="144"/>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5" name="Line 96"/>
                <p:cNvSpPr>
                  <a:spLocks noChangeShapeType="1"/>
                </p:cNvSpPr>
                <p:nvPr/>
              </p:nvSpPr>
              <p:spPr bwMode="auto">
                <a:xfrm flipH="1">
                  <a:off x="4272" y="1632"/>
                  <a:ext cx="144" cy="144"/>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6" name="Line 97"/>
                <p:cNvSpPr>
                  <a:spLocks noChangeShapeType="1"/>
                </p:cNvSpPr>
                <p:nvPr/>
              </p:nvSpPr>
              <p:spPr bwMode="auto">
                <a:xfrm flipH="1">
                  <a:off x="4512" y="1920"/>
                  <a:ext cx="192" cy="96"/>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7" name="Line 98"/>
                <p:cNvSpPr>
                  <a:spLocks noChangeShapeType="1"/>
                </p:cNvSpPr>
                <p:nvPr/>
              </p:nvSpPr>
              <p:spPr bwMode="auto">
                <a:xfrm>
                  <a:off x="4608" y="1536"/>
                  <a:ext cx="336" cy="96"/>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8" name="Line 99"/>
                <p:cNvSpPr>
                  <a:spLocks noChangeShapeType="1"/>
                </p:cNvSpPr>
                <p:nvPr/>
              </p:nvSpPr>
              <p:spPr bwMode="auto">
                <a:xfrm>
                  <a:off x="4896" y="1872"/>
                  <a:ext cx="336" cy="144"/>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9" name="Line 100"/>
                <p:cNvSpPr>
                  <a:spLocks noChangeShapeType="1"/>
                </p:cNvSpPr>
                <p:nvPr/>
              </p:nvSpPr>
              <p:spPr bwMode="auto">
                <a:xfrm flipV="1">
                  <a:off x="4848" y="2064"/>
                  <a:ext cx="384" cy="144"/>
                </a:xfrm>
                <a:prstGeom prst="line">
                  <a:avLst/>
                </a:prstGeom>
                <a:noFill/>
                <a:ln w="9525">
                  <a:solidFill>
                    <a:schemeClr val="tx1"/>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34" name="Text Box 101"/>
              <p:cNvSpPr txBox="1">
                <a:spLocks noChangeArrowheads="1"/>
              </p:cNvSpPr>
              <p:nvPr/>
            </p:nvSpPr>
            <p:spPr bwMode="auto">
              <a:xfrm>
                <a:off x="4080" y="792"/>
                <a:ext cx="10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r>
                  <a:rPr lang="en-US" altLang="en-US" u="sng"/>
                  <a:t>2010 - 2050</a:t>
                </a:r>
                <a:endParaRPr lang="en-US" altLang="en-US"/>
              </a:p>
            </p:txBody>
          </p:sp>
          <p:sp>
            <p:nvSpPr>
              <p:cNvPr id="5135" name="Text Box 102"/>
              <p:cNvSpPr txBox="1">
                <a:spLocks noChangeArrowheads="1"/>
              </p:cNvSpPr>
              <p:nvPr/>
            </p:nvSpPr>
            <p:spPr bwMode="auto">
              <a:xfrm>
                <a:off x="3984" y="3024"/>
                <a:ext cx="1751" cy="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pPr>
                  <a:buFontTx/>
                  <a:buChar char="•"/>
                </a:pPr>
                <a:r>
                  <a:rPr lang="en-US" altLang="en-US" sz="1800">
                    <a:latin typeface="Arial" charset="0"/>
                  </a:rPr>
                  <a:t>Distributed Functions</a:t>
                </a:r>
              </a:p>
              <a:p>
                <a:pPr>
                  <a:buFontTx/>
                  <a:buChar char="•"/>
                </a:pPr>
                <a:r>
                  <a:rPr lang="en-US" altLang="en-US" sz="1800">
                    <a:latin typeface="Arial" charset="0"/>
                  </a:rPr>
                  <a:t>Data Centric</a:t>
                </a:r>
              </a:p>
              <a:p>
                <a:pPr>
                  <a:buFontTx/>
                  <a:buChar char="•"/>
                </a:pPr>
                <a:r>
                  <a:rPr lang="en-US" altLang="en-US" sz="1800">
                    <a:latin typeface="Arial" charset="0"/>
                  </a:rPr>
                  <a:t>Universal Interoperability</a:t>
                </a:r>
              </a:p>
              <a:p>
                <a:pPr>
                  <a:buFontTx/>
                  <a:buChar char="•"/>
                </a:pPr>
                <a:r>
                  <a:rPr lang="en-US" altLang="en-US" sz="1800">
                    <a:latin typeface="Arial" charset="0"/>
                  </a:rPr>
                  <a:t>Real-time Connectivity</a:t>
                </a:r>
                <a:endParaRPr lang="en-US" altLang="en-US" sz="1600">
                  <a:latin typeface="Arial" charset="0"/>
                </a:endParaRPr>
              </a:p>
              <a:p>
                <a:endParaRPr lang="en-US" altLang="en-US" sz="1600">
                  <a:latin typeface="Arial" charset="0"/>
                </a:endParaRPr>
              </a:p>
            </p:txBody>
          </p:sp>
        </p:grpSp>
      </p:grpSp>
    </p:spTree>
    <p:extLst>
      <p:ext uri="{BB962C8B-B14F-4D97-AF65-F5344CB8AC3E}">
        <p14:creationId xmlns:p14="http://schemas.microsoft.com/office/powerpoint/2010/main" val="22471679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E574D4E5-0E9F-4890-963C-131CBFF0E35A}" type="slidenum">
              <a:rPr lang="en-US" altLang="en-US" sz="1400"/>
              <a:pPr/>
              <a:t>30</a:t>
            </a:fld>
            <a:endParaRPr lang="en-US" altLang="en-US" sz="1400"/>
          </a:p>
        </p:txBody>
      </p:sp>
      <p:sp>
        <p:nvSpPr>
          <p:cNvPr id="11267" name="Rectangle 4"/>
          <p:cNvSpPr>
            <a:spLocks noGrp="1" noChangeArrowheads="1"/>
          </p:cNvSpPr>
          <p:nvPr>
            <p:ph type="title"/>
          </p:nvPr>
        </p:nvSpPr>
        <p:spPr/>
        <p:txBody>
          <a:bodyPr/>
          <a:lstStyle/>
          <a:p>
            <a:pPr eaLnBrk="1" hangingPunct="1"/>
            <a:r>
              <a:rPr lang="en-US" altLang="en-US" smtClean="0"/>
              <a:t>SOA</a:t>
            </a:r>
          </a:p>
        </p:txBody>
      </p:sp>
      <p:sp>
        <p:nvSpPr>
          <p:cNvPr id="11268" name="Rectangle 5"/>
          <p:cNvSpPr>
            <a:spLocks noGrp="1" noChangeArrowheads="1"/>
          </p:cNvSpPr>
          <p:nvPr>
            <p:ph type="body" idx="1"/>
          </p:nvPr>
        </p:nvSpPr>
        <p:spPr/>
        <p:txBody>
          <a:bodyPr/>
          <a:lstStyle/>
          <a:p>
            <a:pPr eaLnBrk="1" hangingPunct="1">
              <a:lnSpc>
                <a:spcPct val="90000"/>
              </a:lnSpc>
            </a:pPr>
            <a:r>
              <a:rPr lang="en-US" altLang="en-US" sz="3600" smtClean="0"/>
              <a:t>Uses open standards to integrate software assets as services</a:t>
            </a:r>
          </a:p>
          <a:p>
            <a:pPr eaLnBrk="1" hangingPunct="1">
              <a:lnSpc>
                <a:spcPct val="90000"/>
              </a:lnSpc>
            </a:pPr>
            <a:r>
              <a:rPr lang="en-US" altLang="en-US" sz="3600" smtClean="0"/>
              <a:t>Standardizes interactions of services</a:t>
            </a:r>
          </a:p>
          <a:p>
            <a:pPr eaLnBrk="1" hangingPunct="1">
              <a:lnSpc>
                <a:spcPct val="90000"/>
              </a:lnSpc>
            </a:pPr>
            <a:r>
              <a:rPr lang="en-US" altLang="en-US" sz="3600" smtClean="0"/>
              <a:t>Services become building blocks that form business flows</a:t>
            </a:r>
          </a:p>
          <a:p>
            <a:pPr eaLnBrk="1" hangingPunct="1">
              <a:lnSpc>
                <a:spcPct val="90000"/>
              </a:lnSpc>
            </a:pPr>
            <a:r>
              <a:rPr lang="en-US" altLang="en-US" sz="3600" smtClean="0"/>
              <a:t>Services can be reused by other applications</a:t>
            </a:r>
          </a:p>
          <a:p>
            <a:pPr eaLnBrk="1" hangingPunct="1">
              <a:lnSpc>
                <a:spcPct val="90000"/>
              </a:lnSpc>
            </a:pPr>
            <a:endParaRPr lang="en-US" altLang="en-US" sz="3600" smtClean="0"/>
          </a:p>
        </p:txBody>
      </p:sp>
    </p:spTree>
    <p:extLst>
      <p:ext uri="{BB962C8B-B14F-4D97-AF65-F5344CB8AC3E}">
        <p14:creationId xmlns:p14="http://schemas.microsoft.com/office/powerpoint/2010/main" val="6566422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fld id="{8246A375-1CD7-403D-9255-128ED51CFF7E}" type="slidenum">
              <a:rPr lang="en-US" altLang="en-US" sz="1400"/>
              <a:pPr/>
              <a:t>31</a:t>
            </a:fld>
            <a:endParaRPr lang="en-US" altLang="en-US" sz="1400"/>
          </a:p>
        </p:txBody>
      </p:sp>
      <p:sp>
        <p:nvSpPr>
          <p:cNvPr id="8195" name="Rectangle 2"/>
          <p:cNvSpPr>
            <a:spLocks noGrp="1" noChangeArrowheads="1"/>
          </p:cNvSpPr>
          <p:nvPr>
            <p:ph type="title"/>
          </p:nvPr>
        </p:nvSpPr>
        <p:spPr/>
        <p:txBody>
          <a:bodyPr>
            <a:normAutofit fontScale="90000"/>
          </a:bodyPr>
          <a:lstStyle/>
          <a:p>
            <a:pPr eaLnBrk="1" hangingPunct="1"/>
            <a:r>
              <a:rPr lang="en-US" altLang="en-US" smtClean="0"/>
              <a:t>What is a Service Oriented Architecture (SOA)?</a:t>
            </a:r>
          </a:p>
        </p:txBody>
      </p:sp>
      <p:sp>
        <p:nvSpPr>
          <p:cNvPr id="8196" name="Rectangle 4"/>
          <p:cNvSpPr>
            <a:spLocks noGrp="1" noChangeArrowheads="1"/>
          </p:cNvSpPr>
          <p:nvPr>
            <p:ph type="body" idx="1"/>
          </p:nvPr>
        </p:nvSpPr>
        <p:spPr>
          <a:xfrm>
            <a:off x="685800" y="1447800"/>
            <a:ext cx="7988300" cy="4114800"/>
          </a:xfrm>
        </p:spPr>
        <p:txBody>
          <a:bodyPr/>
          <a:lstStyle/>
          <a:p>
            <a:pPr eaLnBrk="1" hangingPunct="1"/>
            <a:r>
              <a:rPr lang="en-US" altLang="en-US" smtClean="0"/>
              <a:t>A method of design, deployment, and management of both applications and the software infrastructure where: </a:t>
            </a:r>
          </a:p>
          <a:p>
            <a:pPr lvl="1" eaLnBrk="1" hangingPunct="1"/>
            <a:r>
              <a:rPr lang="en-US" altLang="en-US" smtClean="0"/>
              <a:t>All software is organized into business services that are network accessible and executable. </a:t>
            </a:r>
          </a:p>
          <a:p>
            <a:pPr lvl="1" eaLnBrk="1" hangingPunct="1"/>
            <a:r>
              <a:rPr lang="en-US" altLang="en-US" smtClean="0"/>
              <a:t>Service interfaces are based on public standards for interoperability. </a:t>
            </a:r>
          </a:p>
          <a:p>
            <a:pPr lvl="1" eaLnBrk="1" hangingPunct="1"/>
            <a:endParaRPr lang="en-US" altLang="en-US" smtClean="0"/>
          </a:p>
        </p:txBody>
      </p:sp>
    </p:spTree>
    <p:extLst>
      <p:ext uri="{BB962C8B-B14F-4D97-AF65-F5344CB8AC3E}">
        <p14:creationId xmlns:p14="http://schemas.microsoft.com/office/powerpoint/2010/main" val="16507268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fld id="{40041627-D4E0-45BB-97D8-90EFB01756C3}" type="slidenum">
              <a:rPr lang="en-US" altLang="en-US" sz="1400"/>
              <a:pPr/>
              <a:t>32</a:t>
            </a:fld>
            <a:endParaRPr lang="en-US" altLang="en-US" sz="1400"/>
          </a:p>
        </p:txBody>
      </p:sp>
      <p:sp>
        <p:nvSpPr>
          <p:cNvPr id="9219" name="Rectangle 2"/>
          <p:cNvSpPr>
            <a:spLocks noGrp="1" noChangeArrowheads="1"/>
          </p:cNvSpPr>
          <p:nvPr>
            <p:ph type="title"/>
          </p:nvPr>
        </p:nvSpPr>
        <p:spPr/>
        <p:txBody>
          <a:bodyPr/>
          <a:lstStyle/>
          <a:p>
            <a:pPr eaLnBrk="1" hangingPunct="1"/>
            <a:r>
              <a:rPr lang="en-US" altLang="en-US" smtClean="0"/>
              <a:t>Key Characteristics of SOA</a:t>
            </a:r>
          </a:p>
        </p:txBody>
      </p:sp>
      <p:sp>
        <p:nvSpPr>
          <p:cNvPr id="9220" name="Rectangle 3"/>
          <p:cNvSpPr>
            <a:spLocks noGrp="1" noChangeArrowheads="1"/>
          </p:cNvSpPr>
          <p:nvPr>
            <p:ph type="body" idx="1"/>
          </p:nvPr>
        </p:nvSpPr>
        <p:spPr/>
        <p:txBody>
          <a:bodyPr/>
          <a:lstStyle/>
          <a:p>
            <a:pPr eaLnBrk="1" hangingPunct="1"/>
            <a:r>
              <a:rPr lang="en-US" altLang="en-US" smtClean="0"/>
              <a:t>Quality of service, security and performance are specified.  </a:t>
            </a:r>
          </a:p>
          <a:p>
            <a:pPr eaLnBrk="1" hangingPunct="1"/>
            <a:r>
              <a:rPr lang="en-US" altLang="en-US" smtClean="0"/>
              <a:t>Software infrastructure is responsible for managing. </a:t>
            </a:r>
          </a:p>
          <a:p>
            <a:pPr eaLnBrk="1" hangingPunct="1"/>
            <a:r>
              <a:rPr lang="en-US" altLang="en-US" smtClean="0"/>
              <a:t>Services are cataloged and discoverable. </a:t>
            </a:r>
          </a:p>
          <a:p>
            <a:pPr eaLnBrk="1" hangingPunct="1"/>
            <a:r>
              <a:rPr lang="en-US" altLang="en-US" smtClean="0"/>
              <a:t>Data are cataloged and discoverable. </a:t>
            </a:r>
          </a:p>
          <a:p>
            <a:pPr eaLnBrk="1" hangingPunct="1"/>
            <a:r>
              <a:rPr lang="en-US" altLang="en-US" smtClean="0"/>
              <a:t>Protocols use only industry standards. </a:t>
            </a:r>
          </a:p>
        </p:txBody>
      </p:sp>
    </p:spTree>
    <p:extLst>
      <p:ext uri="{BB962C8B-B14F-4D97-AF65-F5344CB8AC3E}">
        <p14:creationId xmlns:p14="http://schemas.microsoft.com/office/powerpoint/2010/main" val="24304976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defRPr sz="2400">
                <a:solidFill>
                  <a:schemeClr val="tx1"/>
                </a:solidFill>
                <a:latin typeface="Times" pitchFamily="16" charset="0"/>
              </a:defRPr>
            </a:lvl1pPr>
            <a:lvl2pPr marL="742950" indent="-285750">
              <a:defRPr sz="2400">
                <a:solidFill>
                  <a:schemeClr val="tx1"/>
                </a:solidFill>
                <a:latin typeface="Times" pitchFamily="16" charset="0"/>
              </a:defRPr>
            </a:lvl2pPr>
            <a:lvl3pPr marL="1143000" indent="-228600">
              <a:defRPr sz="2400">
                <a:solidFill>
                  <a:schemeClr val="tx1"/>
                </a:solidFill>
                <a:latin typeface="Times" pitchFamily="16" charset="0"/>
              </a:defRPr>
            </a:lvl3pPr>
            <a:lvl4pPr marL="1600200" indent="-228600">
              <a:defRPr sz="2400">
                <a:solidFill>
                  <a:schemeClr val="tx1"/>
                </a:solidFill>
                <a:latin typeface="Times" pitchFamily="16" charset="0"/>
              </a:defRPr>
            </a:lvl4pPr>
            <a:lvl5pPr marL="2057400" indent="-228600">
              <a:defRPr sz="2400">
                <a:solidFill>
                  <a:schemeClr val="tx1"/>
                </a:solidFill>
                <a:latin typeface="Times" pitchFamily="16" charset="0"/>
              </a:defRPr>
            </a:lvl5pPr>
            <a:lvl6pPr marL="2514600" indent="-228600" eaLnBrk="0" fontAlgn="base" hangingPunct="0">
              <a:spcBef>
                <a:spcPct val="0"/>
              </a:spcBef>
              <a:spcAft>
                <a:spcPct val="0"/>
              </a:spcAft>
              <a:defRPr sz="2400">
                <a:solidFill>
                  <a:schemeClr val="tx1"/>
                </a:solidFill>
                <a:latin typeface="Times" pitchFamily="16" charset="0"/>
              </a:defRPr>
            </a:lvl6pPr>
            <a:lvl7pPr marL="2971800" indent="-228600" eaLnBrk="0" fontAlgn="base" hangingPunct="0">
              <a:spcBef>
                <a:spcPct val="0"/>
              </a:spcBef>
              <a:spcAft>
                <a:spcPct val="0"/>
              </a:spcAft>
              <a:defRPr sz="2400">
                <a:solidFill>
                  <a:schemeClr val="tx1"/>
                </a:solidFill>
                <a:latin typeface="Times" pitchFamily="16" charset="0"/>
              </a:defRPr>
            </a:lvl7pPr>
            <a:lvl8pPr marL="3429000" indent="-228600" eaLnBrk="0" fontAlgn="base" hangingPunct="0">
              <a:spcBef>
                <a:spcPct val="0"/>
              </a:spcBef>
              <a:spcAft>
                <a:spcPct val="0"/>
              </a:spcAft>
              <a:defRPr sz="2400">
                <a:solidFill>
                  <a:schemeClr val="tx1"/>
                </a:solidFill>
                <a:latin typeface="Times" pitchFamily="16" charset="0"/>
              </a:defRPr>
            </a:lvl8pPr>
            <a:lvl9pPr marL="3886200" indent="-228600" eaLnBrk="0" fontAlgn="base" hangingPunct="0">
              <a:spcBef>
                <a:spcPct val="0"/>
              </a:spcBef>
              <a:spcAft>
                <a:spcPct val="0"/>
              </a:spcAft>
              <a:defRPr sz="2400">
                <a:solidFill>
                  <a:schemeClr val="tx1"/>
                </a:solidFill>
                <a:latin typeface="Times" pitchFamily="16" charset="0"/>
              </a:defRPr>
            </a:lvl9pPr>
          </a:lstStyle>
          <a:p>
            <a:fld id="{45EBB528-6FE3-4A57-8247-59FBAAD8B9CC}" type="slidenum">
              <a:rPr lang="en-US" altLang="en-US" sz="1400"/>
              <a:pPr/>
              <a:t>33</a:t>
            </a:fld>
            <a:endParaRPr lang="en-US" altLang="en-US" sz="1400"/>
          </a:p>
        </p:txBody>
      </p:sp>
      <p:sp>
        <p:nvSpPr>
          <p:cNvPr id="10243" name="Rectangle 2"/>
          <p:cNvSpPr>
            <a:spLocks noGrp="1" noChangeArrowheads="1"/>
          </p:cNvSpPr>
          <p:nvPr>
            <p:ph type="title"/>
          </p:nvPr>
        </p:nvSpPr>
        <p:spPr/>
        <p:txBody>
          <a:bodyPr/>
          <a:lstStyle/>
          <a:p>
            <a:pPr eaLnBrk="1" hangingPunct="1"/>
            <a:r>
              <a:rPr lang="en-US" altLang="en-US" smtClean="0"/>
              <a:t>What is a “Service”?</a:t>
            </a:r>
          </a:p>
        </p:txBody>
      </p:sp>
      <p:sp>
        <p:nvSpPr>
          <p:cNvPr id="10244" name="Rectangle 3"/>
          <p:cNvSpPr>
            <a:spLocks noGrp="1" noChangeArrowheads="1"/>
          </p:cNvSpPr>
          <p:nvPr>
            <p:ph type="body" idx="1"/>
          </p:nvPr>
        </p:nvSpPr>
        <p:spPr>
          <a:xfrm>
            <a:off x="511175" y="1447800"/>
            <a:ext cx="8216900" cy="4114800"/>
          </a:xfrm>
        </p:spPr>
        <p:txBody>
          <a:bodyPr/>
          <a:lstStyle/>
          <a:p>
            <a:pPr eaLnBrk="1" hangingPunct="1"/>
            <a:r>
              <a:rPr lang="en-US" altLang="en-US" smtClean="0"/>
              <a:t>A Service is a reusable component.</a:t>
            </a:r>
          </a:p>
          <a:p>
            <a:pPr eaLnBrk="1" hangingPunct="1"/>
            <a:r>
              <a:rPr lang="en-US" altLang="en-US" smtClean="0"/>
              <a:t>A Service changes business data from one state to another.</a:t>
            </a:r>
          </a:p>
          <a:p>
            <a:pPr eaLnBrk="1" hangingPunct="1"/>
            <a:r>
              <a:rPr lang="en-US" altLang="en-US" smtClean="0"/>
              <a:t>A Service is the only way how data is accessed.</a:t>
            </a:r>
          </a:p>
          <a:p>
            <a:pPr eaLnBrk="1" hangingPunct="1"/>
            <a:r>
              <a:rPr lang="en-US" altLang="ja-JP" smtClean="0">
                <a:ea typeface="ＭＳ Ｐゴシック" pitchFamily="24" charset="-128"/>
              </a:rPr>
              <a:t>I</a:t>
            </a:r>
            <a:r>
              <a:rPr lang="en-US" altLang="en-US" smtClean="0"/>
              <a:t>f you can describe a component in WSDL, it is a Service.</a:t>
            </a:r>
          </a:p>
        </p:txBody>
      </p:sp>
    </p:spTree>
    <p:extLst>
      <p:ext uri="{BB962C8B-B14F-4D97-AF65-F5344CB8AC3E}">
        <p14:creationId xmlns:p14="http://schemas.microsoft.com/office/powerpoint/2010/main" val="845640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pPr eaLnBrk="1" hangingPunct="1">
              <a:defRPr/>
            </a:pPr>
            <a:r>
              <a:rPr lang="en-US" altLang="en-US" smtClean="0"/>
              <a:t>SOA Definitions</a:t>
            </a:r>
          </a:p>
        </p:txBody>
      </p:sp>
      <p:sp>
        <p:nvSpPr>
          <p:cNvPr id="366595" name="Rectangle 3"/>
          <p:cNvSpPr>
            <a:spLocks noGrp="1" noChangeArrowheads="1"/>
          </p:cNvSpPr>
          <p:nvPr>
            <p:ph type="body" idx="1"/>
          </p:nvPr>
        </p:nvSpPr>
        <p:spPr/>
        <p:txBody>
          <a:bodyPr/>
          <a:lstStyle/>
          <a:p>
            <a:pPr eaLnBrk="1" hangingPunct="1">
              <a:defRPr/>
            </a:pPr>
            <a:r>
              <a:rPr lang="en-US" altLang="en-US" sz="3600" smtClean="0"/>
              <a:t>What is a SOA?</a:t>
            </a:r>
          </a:p>
          <a:p>
            <a:pPr lvl="1" eaLnBrk="1" hangingPunct="1">
              <a:defRPr/>
            </a:pPr>
            <a:r>
              <a:rPr lang="en-US" altLang="en-US" sz="3200" smtClean="0"/>
              <a:t>OASIS: “</a:t>
            </a:r>
            <a:r>
              <a:rPr lang="en-US" altLang="en-US" sz="2400" i="1" smtClean="0"/>
              <a:t>paradigm for organizing and utilizing distributed capabilities that may be under the control of different ownership domains. It provides a uniform means to offer, discover, interact with and use capabilities to produce desired effects consistent with measurable preconditions and expectations</a:t>
            </a:r>
            <a:r>
              <a:rPr lang="en-US" altLang="en-US" sz="3200" i="1" smtClean="0"/>
              <a:t>.”</a:t>
            </a:r>
          </a:p>
          <a:p>
            <a:pPr lvl="1" eaLnBrk="1" hangingPunct="1">
              <a:defRPr/>
            </a:pPr>
            <a:endParaRPr lang="en-US" altLang="en-US" sz="3200" smtClean="0"/>
          </a:p>
        </p:txBody>
      </p:sp>
    </p:spTree>
    <p:extLst>
      <p:ext uri="{BB962C8B-B14F-4D97-AF65-F5344CB8AC3E}">
        <p14:creationId xmlns:p14="http://schemas.microsoft.com/office/powerpoint/2010/main" val="14230633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pPr eaLnBrk="1" hangingPunct="1">
              <a:defRPr/>
            </a:pPr>
            <a:r>
              <a:rPr lang="en-US" altLang="en-US" smtClean="0"/>
              <a:t>SOA definitions, cont.</a:t>
            </a:r>
          </a:p>
        </p:txBody>
      </p:sp>
      <p:sp>
        <p:nvSpPr>
          <p:cNvPr id="446467" name="Rectangle 3"/>
          <p:cNvSpPr>
            <a:spLocks noGrp="1" noChangeArrowheads="1"/>
          </p:cNvSpPr>
          <p:nvPr>
            <p:ph type="body" idx="1"/>
          </p:nvPr>
        </p:nvSpPr>
        <p:spPr/>
        <p:txBody>
          <a:bodyPr/>
          <a:lstStyle/>
          <a:p>
            <a:pPr lvl="1" eaLnBrk="1" hangingPunct="1">
              <a:lnSpc>
                <a:spcPct val="90000"/>
              </a:lnSpc>
              <a:defRPr/>
            </a:pPr>
            <a:r>
              <a:rPr lang="en-US" altLang="en-US" smtClean="0"/>
              <a:t>Erl: “</a:t>
            </a:r>
            <a:r>
              <a:rPr lang="en-US" altLang="en-US" sz="2000" i="1" smtClean="0"/>
              <a:t>Contemporary SOA represents an open, agile, extensible, federated, composable architecture comprised of autonomous, QoS-capable, vendor diverse, interoperable, discoverable, and potentially reusable services, implemented as Web services.</a:t>
            </a:r>
          </a:p>
          <a:p>
            <a:pPr lvl="1" eaLnBrk="1" hangingPunct="1">
              <a:lnSpc>
                <a:spcPct val="90000"/>
              </a:lnSpc>
              <a:defRPr/>
            </a:pPr>
            <a:r>
              <a:rPr lang="en-US" altLang="en-US" sz="2000" i="1" smtClean="0"/>
              <a:t>SOA can establish an abstraction of business logic and technology, resulting in a loose coupling between these domains.</a:t>
            </a:r>
          </a:p>
          <a:p>
            <a:pPr lvl="1" eaLnBrk="1" hangingPunct="1">
              <a:lnSpc>
                <a:spcPct val="90000"/>
              </a:lnSpc>
              <a:defRPr/>
            </a:pPr>
            <a:r>
              <a:rPr lang="en-US" altLang="en-US" sz="2000" i="1" smtClean="0"/>
              <a:t>SOA is an evolution of past platforms, preserving successful characteristics of traditional architectures, and bringing with it distinct principles that foster service-orientation in support of a service-oriented enterprise.</a:t>
            </a:r>
          </a:p>
          <a:p>
            <a:pPr lvl="1" eaLnBrk="1" hangingPunct="1">
              <a:lnSpc>
                <a:spcPct val="90000"/>
              </a:lnSpc>
              <a:defRPr/>
            </a:pPr>
            <a:r>
              <a:rPr lang="en-US" altLang="en-US" sz="2000" i="1" smtClean="0"/>
              <a:t>SOA is ideally standardized throughout an enterprise, but chieving this state requires a planned transition and the support of a still evolving technology set.”</a:t>
            </a:r>
            <a:endParaRPr lang="en-US" altLang="en-US" i="1" smtClean="0"/>
          </a:p>
          <a:p>
            <a:pPr eaLnBrk="1" hangingPunct="1">
              <a:lnSpc>
                <a:spcPct val="90000"/>
              </a:lnSpc>
              <a:defRPr/>
            </a:pPr>
            <a:endParaRPr lang="en-US" altLang="en-US" sz="2800" smtClean="0"/>
          </a:p>
        </p:txBody>
      </p:sp>
    </p:spTree>
    <p:extLst>
      <p:ext uri="{BB962C8B-B14F-4D97-AF65-F5344CB8AC3E}">
        <p14:creationId xmlns:p14="http://schemas.microsoft.com/office/powerpoint/2010/main" val="13720920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pPr eaLnBrk="1" hangingPunct="1">
              <a:defRPr/>
            </a:pPr>
            <a:r>
              <a:rPr lang="en-US" altLang="en-US" smtClean="0"/>
              <a:t>SOA Definitions, cont.</a:t>
            </a:r>
          </a:p>
        </p:txBody>
      </p:sp>
      <p:sp>
        <p:nvSpPr>
          <p:cNvPr id="368643" name="Rectangle 3"/>
          <p:cNvSpPr>
            <a:spLocks noGrp="1" noChangeArrowheads="1"/>
          </p:cNvSpPr>
          <p:nvPr>
            <p:ph type="body" idx="1"/>
          </p:nvPr>
        </p:nvSpPr>
        <p:spPr/>
        <p:txBody>
          <a:bodyPr/>
          <a:lstStyle/>
          <a:p>
            <a:pPr eaLnBrk="1" hangingPunct="1">
              <a:lnSpc>
                <a:spcPct val="90000"/>
              </a:lnSpc>
              <a:defRPr/>
            </a:pPr>
            <a:r>
              <a:rPr lang="en-US" altLang="en-US" sz="2800" smtClean="0">
                <a:latin typeface="ヒラギノ角ゴ Pro W3" pitchFamily="96" charset="-128"/>
              </a:rPr>
              <a:t>OMG</a:t>
            </a:r>
            <a:r>
              <a:rPr lang="en-US" altLang="en-US" sz="2800" smtClean="0"/>
              <a:t>: “</a:t>
            </a:r>
            <a:r>
              <a:rPr lang="en-US" altLang="en-US" sz="2400" i="1" smtClean="0"/>
              <a:t>Service Oriented Architecture is an architectural style for a community of providers and consumers of services to achieve mutual value, that:</a:t>
            </a:r>
          </a:p>
          <a:p>
            <a:pPr lvl="1" eaLnBrk="1" hangingPunct="1">
              <a:lnSpc>
                <a:spcPct val="90000"/>
              </a:lnSpc>
              <a:defRPr/>
            </a:pPr>
            <a:r>
              <a:rPr lang="en-US" altLang="en-US" sz="2000" i="1" smtClean="0"/>
              <a:t>Allows participants in the communities to work together with minimal co-dependence or technology dependence </a:t>
            </a:r>
            <a:endParaRPr lang="en-US" altLang="en-US" sz="2000" i="1" smtClean="0">
              <a:ea typeface="ヒラギノ角ゴ Pro W3" pitchFamily="96" charset="-128"/>
            </a:endParaRPr>
          </a:p>
          <a:p>
            <a:pPr lvl="1" eaLnBrk="1" hangingPunct="1">
              <a:lnSpc>
                <a:spcPct val="90000"/>
              </a:lnSpc>
              <a:defRPr/>
            </a:pPr>
            <a:r>
              <a:rPr lang="en-US" altLang="en-US" sz="2000" i="1" smtClean="0"/>
              <a:t>Specifies the contracts to which organizations, people and technologies must adhere in order to participate in the community</a:t>
            </a:r>
          </a:p>
          <a:p>
            <a:pPr lvl="1" eaLnBrk="1" hangingPunct="1">
              <a:lnSpc>
                <a:spcPct val="90000"/>
              </a:lnSpc>
              <a:defRPr/>
            </a:pPr>
            <a:r>
              <a:rPr lang="en-US" altLang="en-US" sz="2000" i="1" smtClean="0"/>
              <a:t>Provides for business value and business processes to be realized by the community </a:t>
            </a:r>
          </a:p>
          <a:p>
            <a:pPr lvl="1" eaLnBrk="1" hangingPunct="1">
              <a:lnSpc>
                <a:spcPct val="90000"/>
              </a:lnSpc>
              <a:defRPr/>
            </a:pPr>
            <a:r>
              <a:rPr lang="en-US" altLang="en-US" sz="2000" i="1" smtClean="0"/>
              <a:t>Allows for a variety of technologies to be used to facilitate interactions within the community</a:t>
            </a:r>
            <a:r>
              <a:rPr lang="en-US" altLang="en-US" sz="2400" i="1" smtClean="0"/>
              <a:t>”</a:t>
            </a:r>
          </a:p>
          <a:p>
            <a:pPr eaLnBrk="1" hangingPunct="1">
              <a:lnSpc>
                <a:spcPct val="90000"/>
              </a:lnSpc>
              <a:defRPr/>
            </a:pPr>
            <a:endParaRPr lang="en-US" altLang="en-US" sz="2000" i="1" smtClean="0"/>
          </a:p>
        </p:txBody>
      </p:sp>
    </p:spTree>
    <p:extLst>
      <p:ext uri="{BB962C8B-B14F-4D97-AF65-F5344CB8AC3E}">
        <p14:creationId xmlns:p14="http://schemas.microsoft.com/office/powerpoint/2010/main" val="3279068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pPr eaLnBrk="1" hangingPunct="1">
              <a:defRPr/>
            </a:pPr>
            <a:r>
              <a:rPr lang="en-US" altLang="en-US" smtClean="0"/>
              <a:t>SOA definitions, cont.</a:t>
            </a:r>
          </a:p>
        </p:txBody>
      </p:sp>
      <p:sp>
        <p:nvSpPr>
          <p:cNvPr id="370691" name="Rectangle 3"/>
          <p:cNvSpPr>
            <a:spLocks noGrp="1" noChangeArrowheads="1"/>
          </p:cNvSpPr>
          <p:nvPr>
            <p:ph type="body" idx="1"/>
          </p:nvPr>
        </p:nvSpPr>
        <p:spPr/>
        <p:txBody>
          <a:bodyPr/>
          <a:lstStyle/>
          <a:p>
            <a:pPr eaLnBrk="1" hangingPunct="1">
              <a:lnSpc>
                <a:spcPct val="90000"/>
              </a:lnSpc>
              <a:buFont typeface="Wingdings" pitchFamily="24" charset="2"/>
              <a:buNone/>
              <a:defRPr/>
            </a:pPr>
            <a:r>
              <a:rPr lang="en-US" altLang="en-US" sz="2400" smtClean="0"/>
              <a:t>W3C: “</a:t>
            </a:r>
            <a:r>
              <a:rPr lang="en-US" altLang="en-US" sz="1600" i="1" smtClean="0"/>
              <a:t>A form of distributed systems architecture that is typically characterized by the following properties: </a:t>
            </a:r>
          </a:p>
          <a:p>
            <a:pPr lvl="1" eaLnBrk="1" hangingPunct="1">
              <a:lnSpc>
                <a:spcPct val="90000"/>
              </a:lnSpc>
              <a:defRPr/>
            </a:pPr>
            <a:r>
              <a:rPr lang="en-US" altLang="en-US" sz="1400" i="1" u="sng" smtClean="0"/>
              <a:t>Logical view</a:t>
            </a:r>
            <a:r>
              <a:rPr lang="en-US" altLang="en-US" sz="1400" i="1" smtClean="0"/>
              <a:t>: The service is an abstracted, logical view of actual programs, databases, business processes, etc., defined in terms of what it does, typically carrying out a business-level operation. </a:t>
            </a:r>
            <a:endParaRPr lang="en-US" altLang="en-US" sz="1400" i="1" smtClean="0">
              <a:ea typeface="ヒラギノ角ゴ Pro W3" pitchFamily="96" charset="-128"/>
            </a:endParaRPr>
          </a:p>
          <a:p>
            <a:pPr lvl="1" eaLnBrk="1" hangingPunct="1">
              <a:lnSpc>
                <a:spcPct val="90000"/>
              </a:lnSpc>
              <a:defRPr/>
            </a:pPr>
            <a:r>
              <a:rPr lang="en-US" altLang="en-US" sz="1400" i="1" u="sng" smtClean="0"/>
              <a:t>Message orientation</a:t>
            </a:r>
            <a:r>
              <a:rPr lang="en-US" altLang="en-US" sz="1400" i="1" smtClean="0"/>
              <a:t>: The service is formally defined in terms of the messages exchanged between provider agents and requester agents, and not the properties of the agents themselves. The internal structure of an agent, including features such as its implementation language, process structure and even database structure, are deliberately abstracted away in the SOA: using the SOA discipline one does not and should not need to know how an agent implementing a service is constructed. A key benefit of this concerns so-called legacy systems. By avoiding any knowledge of the internal structure of an agent, one can incorporate any software component or application that can be "wrapped" in message handling code that allows it to adhere to the formal service definition. </a:t>
            </a:r>
          </a:p>
          <a:p>
            <a:pPr lvl="1" eaLnBrk="1" hangingPunct="1">
              <a:lnSpc>
                <a:spcPct val="90000"/>
              </a:lnSpc>
              <a:defRPr/>
            </a:pPr>
            <a:r>
              <a:rPr lang="en-US" altLang="en-US" sz="1400" i="1" u="sng" smtClean="0"/>
              <a:t>Description orientation</a:t>
            </a:r>
            <a:r>
              <a:rPr lang="en-US" altLang="en-US" sz="1400" i="1" smtClean="0"/>
              <a:t>: A service is described by machine-processable meta data. The description supports the public nature of the SOA: only those details that are exposed to the public and important for the use of the service should be included in the description. The semantics of a service should be documented, either directly or indirectly, by its description. </a:t>
            </a:r>
          </a:p>
          <a:p>
            <a:pPr lvl="1" eaLnBrk="1" hangingPunct="1">
              <a:lnSpc>
                <a:spcPct val="90000"/>
              </a:lnSpc>
              <a:defRPr/>
            </a:pPr>
            <a:r>
              <a:rPr lang="en-US" altLang="en-US" sz="1400" i="1" u="sng" smtClean="0"/>
              <a:t>Granularity</a:t>
            </a:r>
            <a:r>
              <a:rPr lang="en-US" altLang="en-US" sz="1400" i="1" smtClean="0"/>
              <a:t>: Services tend to use a small number of operations with relatively large and complex messages. Network orientation: Services tend to be oriented toward use over a network, though this is not an absolute requirement. Platform neutral: Messages are sent in a platform-neutral, standardized format delivered through the interfaces. XML is the most obvious format that meets this constraint. “</a:t>
            </a:r>
          </a:p>
        </p:txBody>
      </p:sp>
    </p:spTree>
    <p:extLst>
      <p:ext uri="{BB962C8B-B14F-4D97-AF65-F5344CB8AC3E}">
        <p14:creationId xmlns:p14="http://schemas.microsoft.com/office/powerpoint/2010/main" val="11304017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pPr eaLnBrk="1" hangingPunct="1">
              <a:defRPr/>
            </a:pPr>
            <a:r>
              <a:rPr lang="en-US" altLang="en-US" smtClean="0"/>
              <a:t>SOA definition, cont.</a:t>
            </a:r>
          </a:p>
        </p:txBody>
      </p:sp>
      <p:sp>
        <p:nvSpPr>
          <p:cNvPr id="373763" name="Rectangle 3"/>
          <p:cNvSpPr>
            <a:spLocks noGrp="1" noChangeArrowheads="1"/>
          </p:cNvSpPr>
          <p:nvPr>
            <p:ph type="body" idx="1"/>
          </p:nvPr>
        </p:nvSpPr>
        <p:spPr/>
        <p:txBody>
          <a:bodyPr/>
          <a:lstStyle/>
          <a:p>
            <a:pPr eaLnBrk="1" hangingPunct="1">
              <a:lnSpc>
                <a:spcPct val="90000"/>
              </a:lnSpc>
              <a:buFont typeface="Wingdings" pitchFamily="24" charset="2"/>
              <a:buNone/>
              <a:defRPr/>
            </a:pPr>
            <a:r>
              <a:rPr lang="en-US" altLang="en-US" sz="2400" smtClean="0"/>
              <a:t>Open Group</a:t>
            </a:r>
            <a:r>
              <a:rPr lang="en-US" altLang="en-US" sz="1400" i="1" smtClean="0"/>
              <a:t>: “An architectural style that supports service orientation …</a:t>
            </a:r>
          </a:p>
          <a:p>
            <a:pPr eaLnBrk="1" hangingPunct="1">
              <a:lnSpc>
                <a:spcPct val="90000"/>
              </a:lnSpc>
              <a:buFont typeface="Wingdings" pitchFamily="24" charset="2"/>
              <a:buNone/>
              <a:defRPr/>
            </a:pPr>
            <a:endParaRPr lang="en-US" altLang="en-US" sz="1400" i="1" smtClean="0"/>
          </a:p>
          <a:p>
            <a:pPr eaLnBrk="1" hangingPunct="1">
              <a:lnSpc>
                <a:spcPct val="90000"/>
              </a:lnSpc>
              <a:buFont typeface="Wingdings" pitchFamily="24" charset="2"/>
              <a:buNone/>
              <a:defRPr/>
            </a:pPr>
            <a:r>
              <a:rPr lang="en-US" altLang="en-US" sz="1400" i="1" smtClean="0"/>
              <a:t>Service orientation </a:t>
            </a:r>
          </a:p>
          <a:p>
            <a:pPr eaLnBrk="1" hangingPunct="1">
              <a:lnSpc>
                <a:spcPct val="90000"/>
              </a:lnSpc>
              <a:defRPr/>
            </a:pPr>
            <a:r>
              <a:rPr lang="en-US" altLang="en-US" sz="1400" i="1" smtClean="0"/>
              <a:t>A way of a way of thinking in terms of services and service based development and the outcomes that services bring Service </a:t>
            </a:r>
          </a:p>
          <a:p>
            <a:pPr eaLnBrk="1" hangingPunct="1">
              <a:lnSpc>
                <a:spcPct val="90000"/>
              </a:lnSpc>
              <a:defRPr/>
            </a:pPr>
            <a:r>
              <a:rPr lang="en-US" altLang="en-US" sz="1400" i="1" smtClean="0"/>
              <a:t>A logical representation of a repeatable business activity that has a specified outcome (e.g., check customer credit; provide weather data, consolidate drilling reports), is self-contained and maybe composed of other Services. It is a black box to consumers of the Service Architectural Style </a:t>
            </a:r>
          </a:p>
          <a:p>
            <a:pPr eaLnBrk="1" hangingPunct="1">
              <a:lnSpc>
                <a:spcPct val="90000"/>
              </a:lnSpc>
              <a:defRPr/>
            </a:pPr>
            <a:r>
              <a:rPr lang="en-US" altLang="en-US" sz="1400" i="1" smtClean="0"/>
              <a:t>The combination of distinctive features in which Enterprise Architecture is done, or expressed The SOA Architectural style</a:t>
            </a:r>
            <a:r>
              <a:rPr lang="en-US" altLang="en-US" sz="1400" i="1" smtClean="0">
                <a:ea typeface="ヒラギノ角ゴ Pro W3" pitchFamily="96" charset="-128"/>
              </a:rPr>
              <a:t>ﾕ</a:t>
            </a:r>
            <a:r>
              <a:rPr lang="en-US" altLang="en-US" sz="1400" i="1" smtClean="0"/>
              <a:t>s distinctive features: Based on the design of the services comprising an enterprise</a:t>
            </a:r>
            <a:r>
              <a:rPr lang="en-US" altLang="en-US" sz="1400" i="1" smtClean="0">
                <a:ea typeface="ヒラギノ角ゴ Pro W3" pitchFamily="96" charset="-128"/>
              </a:rPr>
              <a:t>’</a:t>
            </a:r>
            <a:r>
              <a:rPr lang="en-US" altLang="en-US" sz="1400" i="1" smtClean="0"/>
              <a:t>s (or inter-enterprise) business processes. Services mirror real-world business activity </a:t>
            </a:r>
          </a:p>
          <a:p>
            <a:pPr eaLnBrk="1" hangingPunct="1">
              <a:lnSpc>
                <a:spcPct val="90000"/>
              </a:lnSpc>
              <a:buFont typeface="Wingdings" pitchFamily="24" charset="2"/>
              <a:buNone/>
              <a:defRPr/>
            </a:pPr>
            <a:endParaRPr lang="en-US" altLang="en-US" sz="1400" i="1" smtClean="0"/>
          </a:p>
          <a:p>
            <a:pPr eaLnBrk="1" hangingPunct="1">
              <a:lnSpc>
                <a:spcPct val="90000"/>
              </a:lnSpc>
              <a:buFont typeface="Wingdings" pitchFamily="24" charset="2"/>
              <a:buNone/>
              <a:defRPr/>
            </a:pPr>
            <a:r>
              <a:rPr lang="en-US" altLang="en-US" sz="1400" i="1" smtClean="0"/>
              <a:t>Service representation utilizes business descriptions. Service representation requires providing its context (including business process, goal, rule, policy, service interface and service component) and service orchestration to implement service Has unique requirements on infrastructure. Implementations are recommended to use open standards, realize interoperability and location transparency. Implementations are environment specific, they are constrained or enabled by context and must be described within their context. Requires strong governance of service representation and implementation Requires a Litmus Test,  which determined a good services”</a:t>
            </a:r>
          </a:p>
        </p:txBody>
      </p:sp>
    </p:spTree>
    <p:extLst>
      <p:ext uri="{BB962C8B-B14F-4D97-AF65-F5344CB8AC3E}">
        <p14:creationId xmlns:p14="http://schemas.microsoft.com/office/powerpoint/2010/main" val="10566590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2914" name="Rectangle 2"/>
          <p:cNvSpPr>
            <a:spLocks noGrp="1" noChangeArrowheads="1"/>
          </p:cNvSpPr>
          <p:nvPr>
            <p:ph type="ctrTitle"/>
          </p:nvPr>
        </p:nvSpPr>
        <p:spPr/>
        <p:txBody>
          <a:bodyPr/>
          <a:lstStyle/>
          <a:p>
            <a:pPr eaLnBrk="1" hangingPunct="1">
              <a:defRPr/>
            </a:pPr>
            <a:r>
              <a:rPr lang="en-US" altLang="en-US" smtClean="0"/>
              <a:t>SOA:  the basics</a:t>
            </a:r>
          </a:p>
        </p:txBody>
      </p:sp>
      <p:sp>
        <p:nvSpPr>
          <p:cNvPr id="422915" name="Rectangle 3"/>
          <p:cNvSpPr>
            <a:spLocks noGrp="1" noChangeArrowheads="1"/>
          </p:cNvSpPr>
          <p:nvPr>
            <p:ph type="subTitle" idx="1"/>
          </p:nvPr>
        </p:nvSpPr>
        <p:spPr/>
        <p:txBody>
          <a:bodyPr/>
          <a:lstStyle/>
          <a:p>
            <a:pPr eaLnBrk="1" hangingPunct="1">
              <a:defRPr/>
            </a:pPr>
            <a:r>
              <a:rPr lang="en-US" altLang="en-US" smtClean="0"/>
              <a:t>What it is.</a:t>
            </a:r>
          </a:p>
          <a:p>
            <a:pPr eaLnBrk="1" hangingPunct="1">
              <a:defRPr/>
            </a:pPr>
            <a:r>
              <a:rPr lang="en-US" altLang="en-US" smtClean="0"/>
              <a:t>What it is not.</a:t>
            </a:r>
          </a:p>
        </p:txBody>
      </p:sp>
    </p:spTree>
    <p:extLst>
      <p:ext uri="{BB962C8B-B14F-4D97-AF65-F5344CB8AC3E}">
        <p14:creationId xmlns:p14="http://schemas.microsoft.com/office/powerpoint/2010/main" val="4659774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19835980-0C44-4E8C-A9C4-7F79C463A430}" type="slidenum">
              <a:rPr lang="en-US" altLang="en-US" sz="1400"/>
              <a:pPr/>
              <a:t>4</a:t>
            </a:fld>
            <a:endParaRPr lang="en-US" altLang="en-US" sz="1400"/>
          </a:p>
        </p:txBody>
      </p:sp>
      <p:sp>
        <p:nvSpPr>
          <p:cNvPr id="12291" name="Rectangle 4"/>
          <p:cNvSpPr>
            <a:spLocks noGrp="1" noChangeArrowheads="1"/>
          </p:cNvSpPr>
          <p:nvPr>
            <p:ph type="title"/>
          </p:nvPr>
        </p:nvSpPr>
        <p:spPr/>
        <p:txBody>
          <a:bodyPr/>
          <a:lstStyle/>
          <a:p>
            <a:pPr eaLnBrk="1" hangingPunct="1"/>
            <a:r>
              <a:rPr lang="en-US" altLang="en-US" smtClean="0"/>
              <a:t>What is a Service?</a:t>
            </a:r>
          </a:p>
        </p:txBody>
      </p:sp>
      <p:sp>
        <p:nvSpPr>
          <p:cNvPr id="12292" name="Rectangle 5"/>
          <p:cNvSpPr>
            <a:spLocks noGrp="1" noChangeArrowheads="1"/>
          </p:cNvSpPr>
          <p:nvPr>
            <p:ph type="body" idx="1"/>
          </p:nvPr>
        </p:nvSpPr>
        <p:spPr/>
        <p:txBody>
          <a:bodyPr/>
          <a:lstStyle/>
          <a:p>
            <a:pPr eaLnBrk="1" hangingPunct="1"/>
            <a:r>
              <a:rPr lang="en-US" altLang="en-US" sz="3600" dirty="0" smtClean="0"/>
              <a:t>A service is a reusable component that can be used as a building block to form larger, more complex business-application functionality.</a:t>
            </a:r>
          </a:p>
          <a:p>
            <a:pPr eaLnBrk="1" hangingPunct="1"/>
            <a:r>
              <a:rPr lang="en-US" altLang="en-US" sz="3600" dirty="0" smtClean="0"/>
              <a:t>A service may be as simple as “get me some person data,” or as complex as “process a disbursement.”</a:t>
            </a:r>
          </a:p>
        </p:txBody>
      </p:sp>
    </p:spTree>
    <p:extLst>
      <p:ext uri="{BB962C8B-B14F-4D97-AF65-F5344CB8AC3E}">
        <p14:creationId xmlns:p14="http://schemas.microsoft.com/office/powerpoint/2010/main" val="17207332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pPr eaLnBrk="1" hangingPunct="1">
              <a:defRPr/>
            </a:pPr>
            <a:r>
              <a:rPr lang="en-US" altLang="en-US" smtClean="0"/>
              <a:t>Real SOA</a:t>
            </a:r>
          </a:p>
        </p:txBody>
      </p:sp>
      <p:sp>
        <p:nvSpPr>
          <p:cNvPr id="424963" name="Rectangle 3"/>
          <p:cNvSpPr>
            <a:spLocks noGrp="1" noChangeArrowheads="1"/>
          </p:cNvSpPr>
          <p:nvPr>
            <p:ph type="body" idx="1"/>
          </p:nvPr>
        </p:nvSpPr>
        <p:spPr/>
        <p:txBody>
          <a:bodyPr/>
          <a:lstStyle/>
          <a:p>
            <a:pPr eaLnBrk="1" hangingPunct="1">
              <a:defRPr/>
            </a:pPr>
            <a:r>
              <a:rPr lang="en-US" altLang="en-US" smtClean="0"/>
              <a:t>Changed mindset:  service-oriented context for business logic.</a:t>
            </a:r>
          </a:p>
          <a:p>
            <a:pPr eaLnBrk="1" hangingPunct="1">
              <a:defRPr/>
            </a:pPr>
            <a:r>
              <a:rPr lang="en-US" altLang="en-US" smtClean="0"/>
              <a:t>Changed automation logic:  service-oriented applications.</a:t>
            </a:r>
          </a:p>
          <a:p>
            <a:pPr eaLnBrk="1" hangingPunct="1">
              <a:defRPr/>
            </a:pPr>
            <a:r>
              <a:rPr lang="en-US" altLang="en-US" smtClean="0"/>
              <a:t>Changed infrastructure:  service-oriented technologies.</a:t>
            </a:r>
          </a:p>
          <a:p>
            <a:pPr eaLnBrk="1" hangingPunct="1">
              <a:defRPr/>
            </a:pPr>
            <a:r>
              <a:rPr lang="en-US" altLang="en-US" smtClean="0"/>
              <a:t>A top-down organization transformation requiring real commitment.</a:t>
            </a:r>
          </a:p>
        </p:txBody>
      </p:sp>
    </p:spTree>
    <p:extLst>
      <p:ext uri="{BB962C8B-B14F-4D97-AF65-F5344CB8AC3E}">
        <p14:creationId xmlns:p14="http://schemas.microsoft.com/office/powerpoint/2010/main" val="16349392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pPr eaLnBrk="1" hangingPunct="1">
              <a:defRPr/>
            </a:pPr>
            <a:r>
              <a:rPr lang="en-US" altLang="en-US" smtClean="0"/>
              <a:t>SOA Characteristics</a:t>
            </a:r>
          </a:p>
        </p:txBody>
      </p:sp>
      <p:sp>
        <p:nvSpPr>
          <p:cNvPr id="425987" name="Rectangle 3"/>
          <p:cNvSpPr>
            <a:spLocks noGrp="1" noChangeArrowheads="1"/>
          </p:cNvSpPr>
          <p:nvPr>
            <p:ph type="body" idx="1"/>
          </p:nvPr>
        </p:nvSpPr>
        <p:spPr/>
        <p:txBody>
          <a:bodyPr/>
          <a:lstStyle/>
          <a:p>
            <a:pPr eaLnBrk="1" hangingPunct="1">
              <a:defRPr/>
            </a:pPr>
            <a:r>
              <a:rPr lang="en-US" altLang="en-US" smtClean="0"/>
              <a:t>Loosely coupled: minimizes dependencies between services.</a:t>
            </a:r>
          </a:p>
          <a:p>
            <a:pPr eaLnBrk="1" hangingPunct="1">
              <a:defRPr/>
            </a:pPr>
            <a:r>
              <a:rPr lang="en-US" altLang="en-US" smtClean="0"/>
              <a:t>Contractual: adhere to agreement on service descriptions.</a:t>
            </a:r>
          </a:p>
          <a:p>
            <a:pPr eaLnBrk="1" hangingPunct="1">
              <a:defRPr/>
            </a:pPr>
            <a:r>
              <a:rPr lang="en-US" altLang="en-US" smtClean="0"/>
              <a:t>Autonomous: control the business logic they encapsulate.</a:t>
            </a:r>
          </a:p>
          <a:p>
            <a:pPr eaLnBrk="1" hangingPunct="1">
              <a:defRPr/>
            </a:pPr>
            <a:r>
              <a:rPr lang="en-US" altLang="en-US" smtClean="0"/>
              <a:t>Abstract: hide the business logic from the service consumers.</a:t>
            </a:r>
          </a:p>
        </p:txBody>
      </p:sp>
    </p:spTree>
    <p:extLst>
      <p:ext uri="{BB962C8B-B14F-4D97-AF65-F5344CB8AC3E}">
        <p14:creationId xmlns:p14="http://schemas.microsoft.com/office/powerpoint/2010/main" val="41528723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eaLnBrk="1" hangingPunct="1">
              <a:defRPr/>
            </a:pPr>
            <a:r>
              <a:rPr lang="en-US" altLang="en-US" smtClean="0"/>
              <a:t>SOA Characteristics</a:t>
            </a:r>
          </a:p>
        </p:txBody>
      </p:sp>
      <p:sp>
        <p:nvSpPr>
          <p:cNvPr id="427011" name="Rectangle 3"/>
          <p:cNvSpPr>
            <a:spLocks noGrp="1" noChangeArrowheads="1"/>
          </p:cNvSpPr>
          <p:nvPr>
            <p:ph type="body" idx="1"/>
          </p:nvPr>
        </p:nvSpPr>
        <p:spPr/>
        <p:txBody>
          <a:bodyPr/>
          <a:lstStyle/>
          <a:p>
            <a:pPr eaLnBrk="1" hangingPunct="1">
              <a:lnSpc>
                <a:spcPct val="90000"/>
              </a:lnSpc>
              <a:defRPr/>
            </a:pPr>
            <a:r>
              <a:rPr lang="en-US" altLang="en-US" smtClean="0"/>
              <a:t>Reusable: divide business logic into reusable services.</a:t>
            </a:r>
          </a:p>
          <a:p>
            <a:pPr eaLnBrk="1" hangingPunct="1">
              <a:lnSpc>
                <a:spcPct val="90000"/>
              </a:lnSpc>
              <a:defRPr/>
            </a:pPr>
            <a:r>
              <a:rPr lang="en-US" altLang="en-US" smtClean="0"/>
              <a:t>Composable: facilitate the assembly of composite services.</a:t>
            </a:r>
          </a:p>
          <a:p>
            <a:pPr eaLnBrk="1" hangingPunct="1">
              <a:lnSpc>
                <a:spcPct val="90000"/>
              </a:lnSpc>
              <a:defRPr/>
            </a:pPr>
            <a:r>
              <a:rPr lang="en-US" altLang="en-US" smtClean="0"/>
              <a:t>Stateless: minimize retained information specific to an activity.</a:t>
            </a:r>
          </a:p>
          <a:p>
            <a:pPr eaLnBrk="1" hangingPunct="1">
              <a:lnSpc>
                <a:spcPct val="90000"/>
              </a:lnSpc>
              <a:defRPr/>
            </a:pPr>
            <a:r>
              <a:rPr lang="en-US" altLang="en-US" smtClean="0"/>
              <a:t>Discoverable: self-described so that they can be found and assessed.</a:t>
            </a:r>
          </a:p>
          <a:p>
            <a:pPr eaLnBrk="1" hangingPunct="1">
              <a:lnSpc>
                <a:spcPct val="90000"/>
              </a:lnSpc>
              <a:buFont typeface="Wingdings" pitchFamily="24" charset="2"/>
              <a:buNone/>
              <a:defRPr/>
            </a:pPr>
            <a:endParaRPr lang="en-US" altLang="en-US" smtClean="0"/>
          </a:p>
        </p:txBody>
      </p:sp>
    </p:spTree>
    <p:extLst>
      <p:ext uri="{BB962C8B-B14F-4D97-AF65-F5344CB8AC3E}">
        <p14:creationId xmlns:p14="http://schemas.microsoft.com/office/powerpoint/2010/main" val="27081447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pPr eaLnBrk="1" hangingPunct="1">
              <a:defRPr/>
            </a:pPr>
            <a:r>
              <a:rPr lang="en-US" altLang="en-US" smtClean="0"/>
              <a:t>Potential Benefits</a:t>
            </a:r>
          </a:p>
        </p:txBody>
      </p:sp>
      <p:sp>
        <p:nvSpPr>
          <p:cNvPr id="428035" name="Rectangle 3"/>
          <p:cNvSpPr>
            <a:spLocks noGrp="1" noChangeArrowheads="1"/>
          </p:cNvSpPr>
          <p:nvPr>
            <p:ph type="body" idx="1"/>
          </p:nvPr>
        </p:nvSpPr>
        <p:spPr/>
        <p:txBody>
          <a:bodyPr/>
          <a:lstStyle/>
          <a:p>
            <a:pPr eaLnBrk="1" hangingPunct="1">
              <a:defRPr/>
            </a:pPr>
            <a:r>
              <a:rPr lang="en-US" altLang="en-US" smtClean="0"/>
              <a:t>Based on open standards.</a:t>
            </a:r>
          </a:p>
          <a:p>
            <a:pPr eaLnBrk="1" hangingPunct="1">
              <a:defRPr/>
            </a:pPr>
            <a:r>
              <a:rPr lang="en-US" altLang="en-US" smtClean="0"/>
              <a:t>Supports vendor diversity.</a:t>
            </a:r>
          </a:p>
          <a:p>
            <a:pPr eaLnBrk="1" hangingPunct="1">
              <a:defRPr/>
            </a:pPr>
            <a:r>
              <a:rPr lang="en-US" altLang="en-US" smtClean="0"/>
              <a:t>Fosters intrinsic interoperability.</a:t>
            </a:r>
          </a:p>
          <a:p>
            <a:pPr eaLnBrk="1" hangingPunct="1">
              <a:defRPr/>
            </a:pPr>
            <a:r>
              <a:rPr lang="en-US" altLang="en-US" smtClean="0"/>
              <a:t>Promotes discovery.</a:t>
            </a:r>
          </a:p>
          <a:p>
            <a:pPr eaLnBrk="1" hangingPunct="1">
              <a:defRPr/>
            </a:pPr>
            <a:r>
              <a:rPr lang="en-US" altLang="en-US" smtClean="0"/>
              <a:t>Promotes federation.</a:t>
            </a:r>
          </a:p>
          <a:p>
            <a:pPr eaLnBrk="1" hangingPunct="1">
              <a:defRPr/>
            </a:pPr>
            <a:r>
              <a:rPr lang="en-US" altLang="en-US" smtClean="0"/>
              <a:t>Fosters inherent reusability.</a:t>
            </a:r>
          </a:p>
          <a:p>
            <a:pPr eaLnBrk="1" hangingPunct="1">
              <a:defRPr/>
            </a:pPr>
            <a:r>
              <a:rPr lang="en-US" altLang="en-US" smtClean="0"/>
              <a:t>Emphasizes extensibility.</a:t>
            </a:r>
          </a:p>
        </p:txBody>
      </p:sp>
    </p:spTree>
    <p:extLst>
      <p:ext uri="{BB962C8B-B14F-4D97-AF65-F5344CB8AC3E}">
        <p14:creationId xmlns:p14="http://schemas.microsoft.com/office/powerpoint/2010/main" val="38735379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eaLnBrk="1" hangingPunct="1">
              <a:defRPr/>
            </a:pPr>
            <a:r>
              <a:rPr lang="en-US" altLang="en-US" smtClean="0"/>
              <a:t>Potential Benefits</a:t>
            </a:r>
          </a:p>
        </p:txBody>
      </p:sp>
      <p:sp>
        <p:nvSpPr>
          <p:cNvPr id="429059" name="Rectangle 3"/>
          <p:cNvSpPr>
            <a:spLocks noGrp="1" noChangeArrowheads="1"/>
          </p:cNvSpPr>
          <p:nvPr>
            <p:ph type="body" idx="1"/>
          </p:nvPr>
        </p:nvSpPr>
        <p:spPr/>
        <p:txBody>
          <a:bodyPr/>
          <a:lstStyle/>
          <a:p>
            <a:pPr eaLnBrk="1" hangingPunct="1">
              <a:defRPr/>
            </a:pPr>
            <a:r>
              <a:rPr lang="en-US" altLang="en-US" smtClean="0"/>
              <a:t>Promotes organizational agility.</a:t>
            </a:r>
          </a:p>
          <a:p>
            <a:pPr eaLnBrk="1" hangingPunct="1">
              <a:defRPr/>
            </a:pPr>
            <a:r>
              <a:rPr lang="en-US" altLang="en-US" smtClean="0"/>
              <a:t>Supports incremental implementation.</a:t>
            </a:r>
          </a:p>
          <a:p>
            <a:pPr eaLnBrk="1" hangingPunct="1">
              <a:buFont typeface="Wingdings" pitchFamily="24" charset="2"/>
              <a:buNone/>
              <a:defRPr/>
            </a:pPr>
            <a:endParaRPr lang="en-US" altLang="en-US" smtClean="0"/>
          </a:p>
          <a:p>
            <a:pPr eaLnBrk="1" hangingPunct="1">
              <a:buFont typeface="Wingdings" pitchFamily="24" charset="2"/>
              <a:buNone/>
              <a:defRPr/>
            </a:pPr>
            <a:r>
              <a:rPr lang="en-US" altLang="en-US" smtClean="0"/>
              <a:t>   Technical architecture that adheres to and supports the principles of service orientation.</a:t>
            </a:r>
          </a:p>
        </p:txBody>
      </p:sp>
    </p:spTree>
    <p:extLst>
      <p:ext uri="{BB962C8B-B14F-4D97-AF65-F5344CB8AC3E}">
        <p14:creationId xmlns:p14="http://schemas.microsoft.com/office/powerpoint/2010/main" val="20152026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smtClean="0"/>
              <a:t>What is SOA?</a:t>
            </a:r>
          </a:p>
        </p:txBody>
      </p:sp>
      <p:sp>
        <p:nvSpPr>
          <p:cNvPr id="5123" name="Rectangle 3"/>
          <p:cNvSpPr>
            <a:spLocks noGrp="1" noChangeArrowheads="1"/>
          </p:cNvSpPr>
          <p:nvPr>
            <p:ph type="body" idx="1"/>
          </p:nvPr>
        </p:nvSpPr>
        <p:spPr/>
        <p:txBody>
          <a:bodyPr/>
          <a:lstStyle/>
          <a:p>
            <a:r>
              <a:rPr lang="en-US" altLang="en-US" sz="2400" dirty="0" smtClean="0"/>
              <a:t>Loosely coupled modular services to support both business and IT requirements.</a:t>
            </a:r>
          </a:p>
        </p:txBody>
      </p:sp>
      <p:sp>
        <p:nvSpPr>
          <p:cNvPr id="5124" name="Rectangle 4"/>
          <p:cNvSpPr>
            <a:spLocks noChangeArrowheads="1"/>
          </p:cNvSpPr>
          <p:nvPr/>
        </p:nvSpPr>
        <p:spPr bwMode="auto">
          <a:xfrm>
            <a:off x="827088" y="3284538"/>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defTabSz="939800">
              <a:spcBef>
                <a:spcPct val="60000"/>
              </a:spcBef>
              <a:buClr>
                <a:schemeClr val="tx1"/>
              </a:buClr>
              <a:buFont typeface="Wingdings" pitchFamily="2" charset="2"/>
              <a:buChar char="§"/>
              <a:defRPr sz="1400">
                <a:solidFill>
                  <a:schemeClr val="tx1"/>
                </a:solidFill>
                <a:latin typeface="Arial" charset="0"/>
              </a:defRPr>
            </a:lvl1pPr>
            <a:lvl2pPr marL="463550" indent="-233363" algn="l" defTabSz="939800">
              <a:spcBef>
                <a:spcPct val="20000"/>
              </a:spcBef>
              <a:buClr>
                <a:schemeClr val="tx1"/>
              </a:buClr>
              <a:buFont typeface="Arial" charset="0"/>
              <a:buChar char="–"/>
              <a:defRPr sz="1400">
                <a:solidFill>
                  <a:schemeClr val="tx1"/>
                </a:solidFill>
                <a:latin typeface="Arial" charset="0"/>
              </a:defRPr>
            </a:lvl2pPr>
            <a:lvl3pPr marL="693738" indent="-228600" algn="l" defTabSz="939800">
              <a:spcBef>
                <a:spcPct val="20000"/>
              </a:spcBef>
              <a:buClr>
                <a:schemeClr val="tx1"/>
              </a:buClr>
              <a:buFont typeface="Arial" charset="0"/>
              <a:buChar char="-"/>
              <a:defRPr sz="1400">
                <a:solidFill>
                  <a:schemeClr val="tx1"/>
                </a:solidFill>
                <a:latin typeface="Arial" charset="0"/>
              </a:defRPr>
            </a:lvl3pPr>
            <a:lvl4pPr marL="923925" indent="-228600" algn="l" defTabSz="939800">
              <a:spcBef>
                <a:spcPct val="20000"/>
              </a:spcBef>
              <a:buClr>
                <a:schemeClr val="tx1"/>
              </a:buClr>
              <a:buChar char="-"/>
              <a:defRPr sz="1400">
                <a:solidFill>
                  <a:schemeClr val="tx1"/>
                </a:solidFill>
                <a:latin typeface="Arial" charset="0"/>
              </a:defRPr>
            </a:lvl4pPr>
            <a:lvl5pPr marL="2844800" indent="-336550" algn="l" defTabSz="939800">
              <a:spcBef>
                <a:spcPct val="25000"/>
              </a:spcBef>
              <a:buClr>
                <a:schemeClr val="tx1"/>
              </a:buClr>
              <a:buFont typeface="Wingdings" pitchFamily="2" charset="2"/>
              <a:buChar char="s"/>
              <a:defRPr sz="2000">
                <a:solidFill>
                  <a:schemeClr val="tx1"/>
                </a:solidFill>
                <a:latin typeface="Arial" charset="0"/>
              </a:defRPr>
            </a:lvl5pPr>
            <a:lvl6pPr marL="3302000" indent="-336550" defTabSz="939800" eaLnBrk="0" fontAlgn="base" hangingPunct="0">
              <a:spcBef>
                <a:spcPct val="25000"/>
              </a:spcBef>
              <a:spcAft>
                <a:spcPct val="0"/>
              </a:spcAft>
              <a:buClr>
                <a:schemeClr val="tx1"/>
              </a:buClr>
              <a:buFont typeface="Wingdings" pitchFamily="2" charset="2"/>
              <a:buChar char="s"/>
              <a:defRPr sz="2000">
                <a:solidFill>
                  <a:schemeClr val="tx1"/>
                </a:solidFill>
                <a:latin typeface="Arial" charset="0"/>
              </a:defRPr>
            </a:lvl6pPr>
            <a:lvl7pPr marL="3759200" indent="-336550" defTabSz="939800" eaLnBrk="0" fontAlgn="base" hangingPunct="0">
              <a:spcBef>
                <a:spcPct val="25000"/>
              </a:spcBef>
              <a:spcAft>
                <a:spcPct val="0"/>
              </a:spcAft>
              <a:buClr>
                <a:schemeClr val="tx1"/>
              </a:buClr>
              <a:buFont typeface="Wingdings" pitchFamily="2" charset="2"/>
              <a:buChar char="s"/>
              <a:defRPr sz="2000">
                <a:solidFill>
                  <a:schemeClr val="tx1"/>
                </a:solidFill>
                <a:latin typeface="Arial" charset="0"/>
              </a:defRPr>
            </a:lvl7pPr>
            <a:lvl8pPr marL="4216400" indent="-336550" defTabSz="939800" eaLnBrk="0" fontAlgn="base" hangingPunct="0">
              <a:spcBef>
                <a:spcPct val="25000"/>
              </a:spcBef>
              <a:spcAft>
                <a:spcPct val="0"/>
              </a:spcAft>
              <a:buClr>
                <a:schemeClr val="tx1"/>
              </a:buClr>
              <a:buFont typeface="Wingdings" pitchFamily="2" charset="2"/>
              <a:buChar char="s"/>
              <a:defRPr sz="2000">
                <a:solidFill>
                  <a:schemeClr val="tx1"/>
                </a:solidFill>
                <a:latin typeface="Arial" charset="0"/>
              </a:defRPr>
            </a:lvl8pPr>
            <a:lvl9pPr marL="4673600" indent="-336550" defTabSz="939800" eaLnBrk="0" fontAlgn="base" hangingPunct="0">
              <a:spcBef>
                <a:spcPct val="25000"/>
              </a:spcBef>
              <a:spcAft>
                <a:spcPct val="0"/>
              </a:spcAft>
              <a:buClr>
                <a:schemeClr val="tx1"/>
              </a:buClr>
              <a:buFont typeface="Wingdings" pitchFamily="2" charset="2"/>
              <a:buChar char="s"/>
              <a:defRPr sz="2000">
                <a:solidFill>
                  <a:schemeClr val="tx1"/>
                </a:solidFill>
                <a:latin typeface="Arial" charset="0"/>
              </a:defRPr>
            </a:lvl9pPr>
          </a:lstStyle>
          <a:p>
            <a:pPr>
              <a:spcBef>
                <a:spcPct val="0"/>
              </a:spcBef>
              <a:buClrTx/>
              <a:buFontTx/>
              <a:buNone/>
            </a:pPr>
            <a:r>
              <a:rPr lang="en-US" altLang="en-US" sz="1600" b="1">
                <a:solidFill>
                  <a:schemeClr val="accent1"/>
                </a:solidFill>
              </a:rPr>
              <a:t>So what does that mean?</a:t>
            </a:r>
          </a:p>
        </p:txBody>
      </p:sp>
    </p:spTree>
    <p:extLst>
      <p:ext uri="{BB962C8B-B14F-4D97-AF65-F5344CB8AC3E}">
        <p14:creationId xmlns:p14="http://schemas.microsoft.com/office/powerpoint/2010/main" val="33829678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mtClean="0"/>
              <a:t>Loosely coupled</a:t>
            </a:r>
          </a:p>
        </p:txBody>
      </p:sp>
      <p:sp>
        <p:nvSpPr>
          <p:cNvPr id="6147" name="Rectangle 3"/>
          <p:cNvSpPr>
            <a:spLocks noGrp="1" noChangeArrowheads="1"/>
          </p:cNvSpPr>
          <p:nvPr>
            <p:ph type="body" idx="1"/>
          </p:nvPr>
        </p:nvSpPr>
        <p:spPr/>
        <p:txBody>
          <a:bodyPr/>
          <a:lstStyle/>
          <a:p>
            <a:pPr>
              <a:lnSpc>
                <a:spcPct val="90000"/>
              </a:lnSpc>
            </a:pPr>
            <a:r>
              <a:rPr lang="en-US" altLang="en-US" sz="1600" dirty="0" smtClean="0"/>
              <a:t>Services are independent. They don’t know or care whether the service is:</a:t>
            </a:r>
          </a:p>
          <a:p>
            <a:pPr lvl="1">
              <a:lnSpc>
                <a:spcPct val="90000"/>
              </a:lnSpc>
            </a:pPr>
            <a:r>
              <a:rPr lang="en-US" altLang="en-US" sz="1600" dirty="0" smtClean="0"/>
              <a:t>Running on Windows, J2EE or a Mainframe</a:t>
            </a:r>
          </a:p>
          <a:p>
            <a:pPr lvl="1">
              <a:lnSpc>
                <a:spcPct val="90000"/>
              </a:lnSpc>
            </a:pPr>
            <a:r>
              <a:rPr lang="en-US" altLang="en-US" sz="1600" dirty="0" smtClean="0"/>
              <a:t>Written in assembler, C, Java, or COBOL.</a:t>
            </a:r>
          </a:p>
          <a:p>
            <a:pPr lvl="1">
              <a:lnSpc>
                <a:spcPct val="90000"/>
              </a:lnSpc>
            </a:pPr>
            <a:r>
              <a:rPr lang="en-US" altLang="en-US" sz="1600" dirty="0" smtClean="0"/>
              <a:t>Running on a machine in the U.S., India, or China</a:t>
            </a:r>
          </a:p>
          <a:p>
            <a:pPr lvl="1">
              <a:lnSpc>
                <a:spcPct val="90000"/>
              </a:lnSpc>
            </a:pPr>
            <a:r>
              <a:rPr lang="en-US" altLang="en-US" sz="1600" dirty="0" smtClean="0"/>
              <a:t>Being served by a CRM system, a DDA system, or a database</a:t>
            </a:r>
          </a:p>
          <a:p>
            <a:pPr>
              <a:lnSpc>
                <a:spcPct val="90000"/>
              </a:lnSpc>
            </a:pPr>
            <a:r>
              <a:rPr lang="en-US" altLang="en-US" sz="1600" dirty="0" smtClean="0"/>
              <a:t>So what does that do for me?</a:t>
            </a:r>
          </a:p>
          <a:p>
            <a:pPr lvl="1">
              <a:lnSpc>
                <a:spcPct val="90000"/>
              </a:lnSpc>
            </a:pPr>
            <a:r>
              <a:rPr lang="en-US" altLang="en-US" sz="1600" dirty="0" smtClean="0"/>
              <a:t>Enables a myriad of different (legacy) systems to supply information in a consistent way using SOA.</a:t>
            </a:r>
          </a:p>
        </p:txBody>
      </p:sp>
    </p:spTree>
    <p:extLst>
      <p:ext uri="{BB962C8B-B14F-4D97-AF65-F5344CB8AC3E}">
        <p14:creationId xmlns:p14="http://schemas.microsoft.com/office/powerpoint/2010/main" val="33195462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mtClean="0"/>
              <a:t>Modular</a:t>
            </a:r>
          </a:p>
        </p:txBody>
      </p:sp>
      <p:sp>
        <p:nvSpPr>
          <p:cNvPr id="7171" name="Rectangle 3"/>
          <p:cNvSpPr>
            <a:spLocks noGrp="1" noChangeArrowheads="1"/>
          </p:cNvSpPr>
          <p:nvPr>
            <p:ph type="body" idx="1"/>
          </p:nvPr>
        </p:nvSpPr>
        <p:spPr>
          <a:xfrm>
            <a:off x="539750" y="981075"/>
            <a:ext cx="7773988" cy="4471988"/>
          </a:xfrm>
        </p:spPr>
        <p:txBody>
          <a:bodyPr/>
          <a:lstStyle/>
          <a:p>
            <a:pPr>
              <a:lnSpc>
                <a:spcPct val="80000"/>
              </a:lnSpc>
            </a:pPr>
            <a:r>
              <a:rPr lang="en-US" altLang="en-US" sz="1600" smtClean="0"/>
              <a:t>Services are no longer monolithic applications, but broken into compound and granular services.</a:t>
            </a:r>
          </a:p>
          <a:p>
            <a:pPr>
              <a:lnSpc>
                <a:spcPct val="80000"/>
              </a:lnSpc>
            </a:pPr>
            <a:r>
              <a:rPr lang="en-US" altLang="en-US" sz="1600" smtClean="0"/>
              <a:t>Example: Initiating a transfer is a compound service, that might comprise the following granular services:</a:t>
            </a:r>
          </a:p>
          <a:p>
            <a:pPr lvl="1">
              <a:lnSpc>
                <a:spcPct val="80000"/>
              </a:lnSpc>
            </a:pPr>
            <a:r>
              <a:rPr lang="en-US" altLang="en-US" sz="1600" smtClean="0"/>
              <a:t>Find customer</a:t>
            </a:r>
          </a:p>
          <a:p>
            <a:pPr lvl="1">
              <a:lnSpc>
                <a:spcPct val="80000"/>
              </a:lnSpc>
            </a:pPr>
            <a:r>
              <a:rPr lang="en-US" altLang="en-US" sz="1600" smtClean="0"/>
              <a:t>Authenticate customer</a:t>
            </a:r>
          </a:p>
          <a:p>
            <a:pPr lvl="1">
              <a:lnSpc>
                <a:spcPct val="80000"/>
              </a:lnSpc>
            </a:pPr>
            <a:r>
              <a:rPr lang="en-US" altLang="en-US" sz="1600" smtClean="0"/>
              <a:t>Find all accounts and balances (for display)</a:t>
            </a:r>
          </a:p>
          <a:p>
            <a:pPr lvl="1">
              <a:lnSpc>
                <a:spcPct val="80000"/>
              </a:lnSpc>
            </a:pPr>
            <a:r>
              <a:rPr lang="en-US" altLang="en-US" sz="1600" smtClean="0"/>
              <a:t>Find account (the funding account)</a:t>
            </a:r>
          </a:p>
          <a:p>
            <a:pPr lvl="1">
              <a:lnSpc>
                <a:spcPct val="80000"/>
              </a:lnSpc>
            </a:pPr>
            <a:r>
              <a:rPr lang="en-US" altLang="en-US" sz="1600" smtClean="0"/>
              <a:t>Get account balance (to verify availability of funds)</a:t>
            </a:r>
          </a:p>
          <a:p>
            <a:pPr lvl="1">
              <a:lnSpc>
                <a:spcPct val="80000"/>
              </a:lnSpc>
            </a:pPr>
            <a:r>
              <a:rPr lang="en-US" altLang="en-US" sz="1600" smtClean="0"/>
              <a:t>Find account (the receiving account)</a:t>
            </a:r>
          </a:p>
          <a:p>
            <a:pPr lvl="1">
              <a:lnSpc>
                <a:spcPct val="80000"/>
              </a:lnSpc>
            </a:pPr>
            <a:r>
              <a:rPr lang="en-US" altLang="en-US" sz="1600" smtClean="0"/>
              <a:t>Debit account (the funding account)</a:t>
            </a:r>
          </a:p>
          <a:p>
            <a:pPr lvl="1">
              <a:lnSpc>
                <a:spcPct val="80000"/>
              </a:lnSpc>
            </a:pPr>
            <a:r>
              <a:rPr lang="en-US" altLang="en-US" sz="1600" smtClean="0"/>
              <a:t>Credit account (the receiving account)</a:t>
            </a:r>
          </a:p>
          <a:p>
            <a:pPr lvl="1">
              <a:lnSpc>
                <a:spcPct val="80000"/>
              </a:lnSpc>
            </a:pPr>
            <a:r>
              <a:rPr lang="en-US" altLang="en-US" sz="1600" smtClean="0"/>
              <a:t>Find all accounts and balances (for re-display)</a:t>
            </a:r>
          </a:p>
          <a:p>
            <a:pPr>
              <a:lnSpc>
                <a:spcPct val="80000"/>
              </a:lnSpc>
            </a:pPr>
            <a:endParaRPr lang="en-US" altLang="en-US" sz="1600" smtClean="0"/>
          </a:p>
        </p:txBody>
      </p:sp>
    </p:spTree>
    <p:extLst>
      <p:ext uri="{BB962C8B-B14F-4D97-AF65-F5344CB8AC3E}">
        <p14:creationId xmlns:p14="http://schemas.microsoft.com/office/powerpoint/2010/main" val="4716623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mtClean="0"/>
              <a:t>So what does modular do for me?</a:t>
            </a:r>
          </a:p>
        </p:txBody>
      </p:sp>
      <p:sp>
        <p:nvSpPr>
          <p:cNvPr id="8195" name="Rectangle 3"/>
          <p:cNvSpPr>
            <a:spLocks noGrp="1" noChangeArrowheads="1"/>
          </p:cNvSpPr>
          <p:nvPr>
            <p:ph type="body" idx="1"/>
          </p:nvPr>
        </p:nvSpPr>
        <p:spPr/>
        <p:txBody>
          <a:bodyPr/>
          <a:lstStyle/>
          <a:p>
            <a:r>
              <a:rPr lang="en-US" altLang="en-US" sz="1600" smtClean="0"/>
              <a:t>Note that in the previous example we reused a number of services within the compound service.</a:t>
            </a:r>
          </a:p>
          <a:p>
            <a:r>
              <a:rPr lang="en-US" altLang="en-US" sz="1600" smtClean="0"/>
              <a:t>Other compound services will reuse these services as well, driving consistency (= lower risk), lower cost, and flexibility.</a:t>
            </a:r>
          </a:p>
          <a:p>
            <a:endParaRPr lang="en-US" altLang="en-US" sz="1600" smtClean="0"/>
          </a:p>
        </p:txBody>
      </p:sp>
    </p:spTree>
    <p:extLst>
      <p:ext uri="{BB962C8B-B14F-4D97-AF65-F5344CB8AC3E}">
        <p14:creationId xmlns:p14="http://schemas.microsoft.com/office/powerpoint/2010/main" val="3756857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773113"/>
            <a:ext cx="7772400" cy="701675"/>
          </a:xfrm>
        </p:spPr>
        <p:txBody>
          <a:bodyPr>
            <a:normAutofit fontScale="90000"/>
          </a:bodyPr>
          <a:lstStyle/>
          <a:p>
            <a:r>
              <a:rPr lang="en-US" altLang="en-US" smtClean="0"/>
              <a:t>SOA is an IT architecture consisting of loosely coupled modular services to support both business and IT requirements.</a:t>
            </a:r>
            <a:br>
              <a:rPr lang="en-US" altLang="en-US" smtClean="0"/>
            </a:br>
            <a:r>
              <a:rPr lang="en-US" altLang="en-US" sz="1400" smtClean="0"/>
              <a:t> </a:t>
            </a:r>
          </a:p>
        </p:txBody>
      </p:sp>
      <p:sp>
        <p:nvSpPr>
          <p:cNvPr id="9219" name="Rectangle 3"/>
          <p:cNvSpPr>
            <a:spLocks noGrp="1" noChangeArrowheads="1"/>
          </p:cNvSpPr>
          <p:nvPr>
            <p:ph type="body" idx="1"/>
          </p:nvPr>
        </p:nvSpPr>
        <p:spPr>
          <a:xfrm>
            <a:off x="685800" y="2122488"/>
            <a:ext cx="7772400" cy="4114800"/>
          </a:xfrm>
        </p:spPr>
        <p:txBody>
          <a:bodyPr/>
          <a:lstStyle/>
          <a:p>
            <a:r>
              <a:rPr lang="en-US" altLang="en-US" sz="1600" smtClean="0"/>
              <a:t>Loosely coupled: runs on a myriad of applications, systems, platforms and locations to tie together new and legacy systems</a:t>
            </a:r>
          </a:p>
          <a:p>
            <a:r>
              <a:rPr lang="en-US" altLang="en-US" sz="1600" smtClean="0"/>
              <a:t>Modular: broken into compound and granular services to enable reuse</a:t>
            </a:r>
          </a:p>
          <a:p>
            <a:r>
              <a:rPr lang="en-US" altLang="en-US" sz="1600" smtClean="0"/>
              <a:t>Business and IT: across the entire organization. </a:t>
            </a:r>
          </a:p>
        </p:txBody>
      </p:sp>
    </p:spTree>
    <p:extLst>
      <p:ext uri="{BB962C8B-B14F-4D97-AF65-F5344CB8AC3E}">
        <p14:creationId xmlns:p14="http://schemas.microsoft.com/office/powerpoint/2010/main" val="9548237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96693577-1236-407C-883C-4AEC64F33CF4}" type="slidenum">
              <a:rPr lang="en-US" altLang="en-US" sz="1400"/>
              <a:pPr/>
              <a:t>5</a:t>
            </a:fld>
            <a:endParaRPr lang="en-US" altLang="en-US" sz="1400"/>
          </a:p>
        </p:txBody>
      </p:sp>
      <p:sp>
        <p:nvSpPr>
          <p:cNvPr id="13315" name="Rectangle 2"/>
          <p:cNvSpPr>
            <a:spLocks noGrp="1" noChangeArrowheads="1"/>
          </p:cNvSpPr>
          <p:nvPr>
            <p:ph type="title"/>
          </p:nvPr>
        </p:nvSpPr>
        <p:spPr/>
        <p:txBody>
          <a:bodyPr/>
          <a:lstStyle/>
          <a:p>
            <a:pPr eaLnBrk="1" hangingPunct="1"/>
            <a:r>
              <a:rPr lang="en-US" altLang="en-US" smtClean="0"/>
              <a:t>What is a Service?</a:t>
            </a:r>
          </a:p>
        </p:txBody>
      </p:sp>
      <p:sp>
        <p:nvSpPr>
          <p:cNvPr id="13316" name="Rectangle 3"/>
          <p:cNvSpPr>
            <a:spLocks noGrp="1" noChangeArrowheads="1"/>
          </p:cNvSpPr>
          <p:nvPr>
            <p:ph type="body" idx="1"/>
          </p:nvPr>
        </p:nvSpPr>
        <p:spPr/>
        <p:txBody>
          <a:bodyPr/>
          <a:lstStyle/>
          <a:p>
            <a:pPr eaLnBrk="1" hangingPunct="1">
              <a:lnSpc>
                <a:spcPct val="90000"/>
              </a:lnSpc>
            </a:pPr>
            <a:r>
              <a:rPr lang="en-US" altLang="en-US" smtClean="0"/>
              <a:t>A service provides a discrete business function that operates on data.  Its job is to ensure that the business functionality is applied consistently, returns predictable results, and operates within the quality of service required.</a:t>
            </a:r>
          </a:p>
          <a:p>
            <a:pPr eaLnBrk="1" hangingPunct="1">
              <a:lnSpc>
                <a:spcPct val="90000"/>
              </a:lnSpc>
            </a:pPr>
            <a:endParaRPr lang="en-US" altLang="en-US" smtClean="0"/>
          </a:p>
        </p:txBody>
      </p:sp>
    </p:spTree>
    <p:extLst>
      <p:ext uri="{BB962C8B-B14F-4D97-AF65-F5344CB8AC3E}">
        <p14:creationId xmlns:p14="http://schemas.microsoft.com/office/powerpoint/2010/main" val="21986613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smtClean="0"/>
              <a:t>SOA from a technical viewpoint</a:t>
            </a:r>
          </a:p>
        </p:txBody>
      </p:sp>
      <p:sp>
        <p:nvSpPr>
          <p:cNvPr id="10243" name="Rectangle 3"/>
          <p:cNvSpPr>
            <a:spLocks noGrp="1" noChangeArrowheads="1"/>
          </p:cNvSpPr>
          <p:nvPr>
            <p:ph type="body" idx="1"/>
          </p:nvPr>
        </p:nvSpPr>
        <p:spPr/>
        <p:txBody>
          <a:bodyPr/>
          <a:lstStyle/>
          <a:p>
            <a:r>
              <a:rPr lang="en-US" altLang="en-US" dirty="0" smtClean="0"/>
              <a:t>Today SOA is used to broadly define a set of products and services that range from data conversion services, to portal tools</a:t>
            </a:r>
            <a:r>
              <a:rPr lang="en-US" altLang="en-US" dirty="0"/>
              <a:t>.</a:t>
            </a:r>
            <a:endParaRPr lang="en-US" altLang="en-US" dirty="0" smtClean="0"/>
          </a:p>
        </p:txBody>
      </p:sp>
    </p:spTree>
    <p:extLst>
      <p:ext uri="{BB962C8B-B14F-4D97-AF65-F5344CB8AC3E}">
        <p14:creationId xmlns:p14="http://schemas.microsoft.com/office/powerpoint/2010/main" val="29297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Footer Placeholder 5"/>
          <p:cNvSpPr>
            <a:spLocks noGrp="1"/>
          </p:cNvSpPr>
          <p:nvPr>
            <p:ph type="ftr" sz="quarter" idx="1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zh-CN" sz="1400"/>
              <a:t>Dickson Chiu 200</a:t>
            </a:r>
            <a:r>
              <a:rPr lang="en-US" altLang="zh-TW" sz="1400"/>
              <a:t>6</a:t>
            </a:r>
            <a:endParaRPr lang="en-US" altLang="zh-CN" sz="1400"/>
          </a:p>
        </p:txBody>
      </p:sp>
      <p:sp>
        <p:nvSpPr>
          <p:cNvPr id="20483" name="Slide Number Placeholder 6"/>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zh-CN" sz="1400"/>
              <a:t>Web Service-</a:t>
            </a:r>
            <a:fld id="{6D2FF299-7C14-47FB-A3A8-1797975AD5DB}" type="slidenum">
              <a:rPr lang="en-US" altLang="zh-CN" sz="1400"/>
              <a:pPr eaLnBrk="1" hangingPunct="1"/>
              <a:t>51</a:t>
            </a:fld>
            <a:endParaRPr lang="en-US" altLang="zh-CN" sz="1400"/>
          </a:p>
        </p:txBody>
      </p:sp>
      <p:pic>
        <p:nvPicPr>
          <p:cNvPr id="20484" name="Picture 2"/>
          <p:cNvPicPr>
            <a:picLocks noGrp="1" noChangeAspect="1" noChangeArrowheads="1"/>
          </p:cNvPicPr>
          <p:nvPr>
            <p:ph type="body" sz="half" idx="1"/>
          </p:nvPr>
        </p:nvPicPr>
        <p:blipFill>
          <a:blip r:embed="rId2">
            <a:extLst>
              <a:ext uri="{28A0092B-C50C-407E-A947-70E740481C1C}">
                <a14:useLocalDpi xmlns:a14="http://schemas.microsoft.com/office/drawing/2010/main" val="0"/>
              </a:ext>
            </a:extLst>
          </a:blip>
          <a:srcRect/>
          <a:stretch>
            <a:fillRect/>
          </a:stretch>
        </p:blipFill>
        <p:spPr>
          <a:xfrm>
            <a:off x="228600" y="1524000"/>
            <a:ext cx="4572000" cy="2133600"/>
          </a:xfrm>
          <a:noFill/>
        </p:spPr>
      </p:pic>
      <p:sp>
        <p:nvSpPr>
          <p:cNvPr id="20485" name="Rectangle 3"/>
          <p:cNvSpPr>
            <a:spLocks noGrp="1" noChangeArrowheads="1"/>
          </p:cNvSpPr>
          <p:nvPr>
            <p:ph type="title"/>
          </p:nvPr>
        </p:nvSpPr>
        <p:spPr>
          <a:xfrm>
            <a:off x="457200" y="274638"/>
            <a:ext cx="8229600" cy="1020762"/>
          </a:xfrm>
        </p:spPr>
        <p:txBody>
          <a:bodyPr>
            <a:normAutofit/>
          </a:bodyPr>
          <a:lstStyle/>
          <a:p>
            <a:r>
              <a:rPr lang="en-US" altLang="en-US" sz="2700" dirty="0"/>
              <a:t>SOA from a technical </a:t>
            </a:r>
            <a:r>
              <a:rPr lang="en-US" altLang="en-US" sz="2700" dirty="0" smtClean="0"/>
              <a:t>viewpoint: </a:t>
            </a:r>
            <a:r>
              <a:rPr lang="en-US" altLang="zh-TW" sz="2700" dirty="0" smtClean="0">
                <a:ea typeface="新細明體" pitchFamily="18" charset="-120"/>
              </a:rPr>
              <a:t>SOA Application – 2 Partners</a:t>
            </a:r>
            <a:endParaRPr lang="en-US" altLang="zh-TW" sz="2700" b="1" i="1" dirty="0" smtClean="0">
              <a:ea typeface="新細明體" pitchFamily="18" charset="-120"/>
            </a:endParaRPr>
          </a:p>
        </p:txBody>
      </p:sp>
      <p:sp>
        <p:nvSpPr>
          <p:cNvPr id="20486" name="Rectangle 4"/>
          <p:cNvSpPr>
            <a:spLocks noGrp="1" noChangeArrowheads="1"/>
          </p:cNvSpPr>
          <p:nvPr>
            <p:ph type="body" sz="half" idx="2"/>
          </p:nvPr>
        </p:nvSpPr>
        <p:spPr>
          <a:xfrm>
            <a:off x="5029200" y="1600200"/>
            <a:ext cx="3886200" cy="4572000"/>
          </a:xfrm>
        </p:spPr>
        <p:txBody>
          <a:bodyPr>
            <a:normAutofit fontScale="92500" lnSpcReduction="20000"/>
          </a:bodyPr>
          <a:lstStyle/>
          <a:p>
            <a:pPr eaLnBrk="1" hangingPunct="1"/>
            <a:endParaRPr lang="en-US" altLang="zh-TW" sz="2400" dirty="0" smtClean="0">
              <a:ea typeface="新細明體" pitchFamily="18" charset="-120"/>
            </a:endParaRPr>
          </a:p>
          <a:p>
            <a:pPr eaLnBrk="1" hangingPunct="1"/>
            <a:endParaRPr lang="en-US" altLang="zh-TW" sz="2400" dirty="0">
              <a:ea typeface="新細明體" pitchFamily="18" charset="-120"/>
            </a:endParaRPr>
          </a:p>
          <a:p>
            <a:pPr eaLnBrk="1" hangingPunct="1"/>
            <a:endParaRPr lang="en-US" altLang="zh-TW" sz="2400" dirty="0" smtClean="0">
              <a:ea typeface="新細明體" pitchFamily="18" charset="-120"/>
            </a:endParaRPr>
          </a:p>
          <a:p>
            <a:pPr marL="0" indent="0" eaLnBrk="1" hangingPunct="1">
              <a:buNone/>
            </a:pPr>
            <a:r>
              <a:rPr lang="en-US" altLang="zh-TW" sz="2400" dirty="0" smtClean="0">
                <a:ea typeface="新細明體" pitchFamily="18" charset="-120"/>
              </a:rPr>
              <a:t>Two Partners Scenario</a:t>
            </a:r>
          </a:p>
          <a:p>
            <a:pPr lvl="1" eaLnBrk="1" hangingPunct="1"/>
            <a:r>
              <a:rPr lang="en-US" altLang="zh-TW" sz="2000" dirty="0" smtClean="0">
                <a:ea typeface="新細明體" pitchFamily="18" charset="-120"/>
              </a:rPr>
              <a:t>Application (Consumer)</a:t>
            </a:r>
          </a:p>
          <a:p>
            <a:pPr lvl="1" eaLnBrk="1" hangingPunct="1"/>
            <a:r>
              <a:rPr lang="en-US" altLang="zh-TW" sz="2000" dirty="0" smtClean="0">
                <a:ea typeface="新細明體" pitchFamily="18" charset="-120"/>
              </a:rPr>
              <a:t>Web Service (Provider)</a:t>
            </a:r>
          </a:p>
          <a:p>
            <a:pPr lvl="1" eaLnBrk="1" hangingPunct="1">
              <a:buFont typeface="Wingdings" pitchFamily="24" charset="2"/>
              <a:buNone/>
            </a:pPr>
            <a:endParaRPr lang="en-US" altLang="zh-TW" sz="2000" dirty="0" smtClean="0">
              <a:ea typeface="新細明體" pitchFamily="18" charset="-120"/>
            </a:endParaRPr>
          </a:p>
          <a:p>
            <a:pPr eaLnBrk="1" hangingPunct="1"/>
            <a:r>
              <a:rPr lang="en-US" altLang="zh-TW" sz="2400" dirty="0" smtClean="0">
                <a:ea typeface="新細明體" pitchFamily="18" charset="-120"/>
              </a:rPr>
              <a:t>Web Service Side</a:t>
            </a:r>
          </a:p>
          <a:p>
            <a:pPr lvl="1" eaLnBrk="1" hangingPunct="1"/>
            <a:r>
              <a:rPr lang="en-US" altLang="zh-TW" sz="2000" dirty="0" smtClean="0">
                <a:ea typeface="新細明體" pitchFamily="18" charset="-120"/>
              </a:rPr>
              <a:t>Interface</a:t>
            </a:r>
          </a:p>
          <a:p>
            <a:pPr lvl="1" eaLnBrk="1" hangingPunct="1"/>
            <a:r>
              <a:rPr lang="en-US" altLang="zh-TW" sz="2000" dirty="0" smtClean="0">
                <a:ea typeface="新細明體" pitchFamily="18" charset="-120"/>
              </a:rPr>
              <a:t>Business Logic</a:t>
            </a:r>
          </a:p>
          <a:p>
            <a:pPr lvl="1" eaLnBrk="1" hangingPunct="1"/>
            <a:r>
              <a:rPr lang="en-US" altLang="zh-TW" sz="2000" dirty="0" smtClean="0">
                <a:ea typeface="新細明體" pitchFamily="18" charset="-120"/>
              </a:rPr>
              <a:t>Data</a:t>
            </a:r>
          </a:p>
          <a:p>
            <a:pPr eaLnBrk="1" hangingPunct="1"/>
            <a:r>
              <a:rPr lang="en-US" altLang="zh-TW" sz="2400" dirty="0" smtClean="0">
                <a:ea typeface="新細明體" pitchFamily="18" charset="-120"/>
              </a:rPr>
              <a:t>Consumer Side</a:t>
            </a:r>
          </a:p>
          <a:p>
            <a:pPr lvl="1" eaLnBrk="1" hangingPunct="1"/>
            <a:r>
              <a:rPr lang="en-US" altLang="zh-TW" sz="2000" dirty="0" smtClean="0">
                <a:ea typeface="新細明體" pitchFamily="18" charset="-120"/>
              </a:rPr>
              <a:t>Presentation</a:t>
            </a:r>
          </a:p>
          <a:p>
            <a:pPr lvl="1" eaLnBrk="1" hangingPunct="1"/>
            <a:r>
              <a:rPr lang="en-US" altLang="zh-TW" sz="2000" dirty="0" smtClean="0">
                <a:ea typeface="新細明體" pitchFamily="18" charset="-120"/>
              </a:rPr>
              <a:t>Application</a:t>
            </a:r>
          </a:p>
          <a:p>
            <a:pPr lvl="1" eaLnBrk="1" hangingPunct="1">
              <a:buFont typeface="Wingdings" pitchFamily="24" charset="2"/>
              <a:buNone/>
            </a:pPr>
            <a:endParaRPr lang="en-US" altLang="zh-TW" sz="2000" dirty="0" smtClean="0">
              <a:ea typeface="新細明體" pitchFamily="18" charset="-120"/>
            </a:endParaRPr>
          </a:p>
          <a:p>
            <a:pPr lvl="1" eaLnBrk="1" hangingPunct="1">
              <a:buFont typeface="Wingdings" pitchFamily="24" charset="2"/>
              <a:buNone/>
            </a:pPr>
            <a:endParaRPr lang="zh-TW" altLang="en-US" sz="2000" dirty="0" smtClean="0">
              <a:ea typeface="新細明體" pitchFamily="18" charset="-120"/>
            </a:endParaRPr>
          </a:p>
        </p:txBody>
      </p:sp>
      <p:pic>
        <p:nvPicPr>
          <p:cNvPr id="2048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038600"/>
            <a:ext cx="1425575" cy="212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962400"/>
            <a:ext cx="1368425" cy="225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9" name="Line 7"/>
          <p:cNvSpPr>
            <a:spLocks noChangeShapeType="1"/>
          </p:cNvSpPr>
          <p:nvPr/>
        </p:nvSpPr>
        <p:spPr bwMode="auto">
          <a:xfrm>
            <a:off x="1295400" y="6172200"/>
            <a:ext cx="1295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490" name="Line 8"/>
          <p:cNvSpPr>
            <a:spLocks noChangeShapeType="1"/>
          </p:cNvSpPr>
          <p:nvPr/>
        </p:nvSpPr>
        <p:spPr bwMode="auto">
          <a:xfrm flipV="1">
            <a:off x="2590800" y="3733800"/>
            <a:ext cx="0" cy="2438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491" name="Line 9"/>
          <p:cNvSpPr>
            <a:spLocks noChangeShapeType="1"/>
          </p:cNvSpPr>
          <p:nvPr/>
        </p:nvSpPr>
        <p:spPr bwMode="auto">
          <a:xfrm>
            <a:off x="2590800" y="3733800"/>
            <a:ext cx="1143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492" name="Line 10"/>
          <p:cNvSpPr>
            <a:spLocks noChangeShapeType="1"/>
          </p:cNvSpPr>
          <p:nvPr/>
        </p:nvSpPr>
        <p:spPr bwMode="auto">
          <a:xfrm>
            <a:off x="3733800" y="3733800"/>
            <a:ext cx="0" cy="22860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25404721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5"/>
          <p:cNvSpPr>
            <a:spLocks noGrp="1"/>
          </p:cNvSpPr>
          <p:nvPr>
            <p:ph type="ftr" sz="quarter" idx="1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zh-CN" sz="1400"/>
              <a:t>Dickson Chiu 200</a:t>
            </a:r>
            <a:r>
              <a:rPr lang="en-US" altLang="zh-TW" sz="1400"/>
              <a:t>6</a:t>
            </a:r>
            <a:endParaRPr lang="en-US" altLang="zh-CN" sz="1400"/>
          </a:p>
        </p:txBody>
      </p:sp>
      <p:sp>
        <p:nvSpPr>
          <p:cNvPr id="21507" name="Slide Number Placeholder 6"/>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zh-CN" sz="1400"/>
              <a:t>Web Service-</a:t>
            </a:r>
            <a:fld id="{2DAA9277-3981-4B87-A5CF-53A41D0A4C89}" type="slidenum">
              <a:rPr lang="en-US" altLang="zh-CN" sz="1400"/>
              <a:pPr eaLnBrk="1" hangingPunct="1"/>
              <a:t>52</a:t>
            </a:fld>
            <a:endParaRPr lang="en-US" altLang="zh-CN" sz="1400"/>
          </a:p>
        </p:txBody>
      </p:sp>
      <p:sp>
        <p:nvSpPr>
          <p:cNvPr id="21508" name="Rectangle 2"/>
          <p:cNvSpPr>
            <a:spLocks noGrp="1" noChangeArrowheads="1"/>
          </p:cNvSpPr>
          <p:nvPr>
            <p:ph type="title"/>
          </p:nvPr>
        </p:nvSpPr>
        <p:spPr/>
        <p:txBody>
          <a:bodyPr/>
          <a:lstStyle/>
          <a:p>
            <a:pPr eaLnBrk="1" hangingPunct="1"/>
            <a:r>
              <a:rPr lang="en-US" altLang="zh-TW" smtClean="0">
                <a:ea typeface="新細明體" pitchFamily="18" charset="-120"/>
              </a:rPr>
              <a:t>SOA Application </a:t>
            </a:r>
            <a:r>
              <a:rPr lang="en-US" altLang="zh-TW" smtClean="0">
                <a:latin typeface="Garamond" pitchFamily="18" charset="0"/>
                <a:ea typeface="新細明體" pitchFamily="18" charset="-120"/>
              </a:rPr>
              <a:t>–</a:t>
            </a:r>
            <a:r>
              <a:rPr lang="en-US" altLang="zh-TW" smtClean="0">
                <a:ea typeface="新細明體" pitchFamily="18" charset="-120"/>
              </a:rPr>
              <a:t> 3 Partners</a:t>
            </a:r>
          </a:p>
        </p:txBody>
      </p:sp>
      <p:sp>
        <p:nvSpPr>
          <p:cNvPr id="21509" name="Rectangle 3"/>
          <p:cNvSpPr>
            <a:spLocks noGrp="1" noChangeArrowheads="1"/>
          </p:cNvSpPr>
          <p:nvPr>
            <p:ph type="body" sz="half" idx="2"/>
          </p:nvPr>
        </p:nvSpPr>
        <p:spPr>
          <a:xfrm>
            <a:off x="762000" y="1295400"/>
            <a:ext cx="7696200" cy="1752600"/>
          </a:xfrm>
        </p:spPr>
        <p:txBody>
          <a:bodyPr/>
          <a:lstStyle/>
          <a:p>
            <a:pPr eaLnBrk="1" hangingPunct="1"/>
            <a:r>
              <a:rPr lang="en-US" altLang="zh-TW" sz="2400" smtClean="0">
                <a:ea typeface="新細明體" pitchFamily="18" charset="-120"/>
              </a:rPr>
              <a:t>Three partners scenario</a:t>
            </a:r>
          </a:p>
          <a:p>
            <a:pPr eaLnBrk="1" hangingPunct="1"/>
            <a:r>
              <a:rPr lang="en-US" altLang="zh-TW" sz="2400" smtClean="0">
                <a:ea typeface="新細明體" pitchFamily="18" charset="-120"/>
              </a:rPr>
              <a:t>One client application</a:t>
            </a:r>
          </a:p>
          <a:p>
            <a:pPr eaLnBrk="1" hangingPunct="1"/>
            <a:r>
              <a:rPr lang="en-US" altLang="zh-TW" sz="2400" smtClean="0">
                <a:ea typeface="新細明體" pitchFamily="18" charset="-120"/>
              </a:rPr>
              <a:t>Two Web services, one references the other</a:t>
            </a:r>
          </a:p>
        </p:txBody>
      </p:sp>
      <p:pic>
        <p:nvPicPr>
          <p:cNvPr id="215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971800"/>
            <a:ext cx="6324600"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45136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zh-CN" sz="1400"/>
              <a:t>Dickson Chiu 200</a:t>
            </a:r>
            <a:r>
              <a:rPr lang="en-US" altLang="zh-TW" sz="1400"/>
              <a:t>6</a:t>
            </a:r>
            <a:endParaRPr lang="en-US" altLang="zh-CN" sz="1400"/>
          </a:p>
        </p:txBody>
      </p:sp>
      <p:sp>
        <p:nvSpPr>
          <p:cNvPr id="22531" name="Slide Number Placeholder 4"/>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zh-CN" sz="1400"/>
              <a:t>Web Service-</a:t>
            </a:r>
            <a:fld id="{D813724C-414F-407A-97F6-8DA19E342A16}" type="slidenum">
              <a:rPr lang="en-US" altLang="zh-CN" sz="1400"/>
              <a:pPr eaLnBrk="1" hangingPunct="1"/>
              <a:t>53</a:t>
            </a:fld>
            <a:endParaRPr lang="en-US" altLang="zh-CN" sz="1400"/>
          </a:p>
        </p:txBody>
      </p:sp>
      <p:sp>
        <p:nvSpPr>
          <p:cNvPr id="22532" name="Rectangle 2"/>
          <p:cNvSpPr>
            <a:spLocks noGrp="1" noChangeArrowheads="1"/>
          </p:cNvSpPr>
          <p:nvPr>
            <p:ph type="title"/>
          </p:nvPr>
        </p:nvSpPr>
        <p:spPr/>
        <p:txBody>
          <a:bodyPr/>
          <a:lstStyle/>
          <a:p>
            <a:pPr eaLnBrk="1" hangingPunct="1"/>
            <a:r>
              <a:rPr lang="en-US" altLang="zh-TW" smtClean="0">
                <a:ea typeface="新細明體" pitchFamily="18" charset="-120"/>
              </a:rPr>
              <a:t>Order Placement</a:t>
            </a:r>
          </a:p>
        </p:txBody>
      </p:sp>
      <p:sp>
        <p:nvSpPr>
          <p:cNvPr id="22533" name="Rectangle 3"/>
          <p:cNvSpPr>
            <a:spLocks noChangeArrowheads="1"/>
          </p:cNvSpPr>
          <p:nvPr/>
        </p:nvSpPr>
        <p:spPr bwMode="auto">
          <a:xfrm>
            <a:off x="2895600" y="3124200"/>
            <a:ext cx="1905000" cy="1143000"/>
          </a:xfrm>
          <a:prstGeom prst="rect">
            <a:avLst/>
          </a:prstGeom>
          <a:solidFill>
            <a:srgbClr val="C6FF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buClr>
                <a:schemeClr val="bg1"/>
              </a:buClr>
            </a:pPr>
            <a:r>
              <a:rPr lang="en-US" altLang="zh-CN">
                <a:solidFill>
                  <a:srgbClr val="3366FF"/>
                </a:solidFill>
                <a:latin typeface="Verdana" pitchFamily="34" charset="0"/>
                <a:ea typeface="宋体" pitchFamily="2" charset="-122"/>
              </a:rPr>
              <a:t>Order</a:t>
            </a:r>
          </a:p>
          <a:p>
            <a:pPr algn="ctr" eaLnBrk="1" hangingPunct="1">
              <a:spcBef>
                <a:spcPct val="20000"/>
              </a:spcBef>
              <a:buClr>
                <a:schemeClr val="bg1"/>
              </a:buClr>
            </a:pPr>
            <a:r>
              <a:rPr lang="en-US" altLang="zh-CN">
                <a:solidFill>
                  <a:srgbClr val="3366FF"/>
                </a:solidFill>
                <a:latin typeface="Verdana" pitchFamily="34" charset="0"/>
                <a:ea typeface="宋体" pitchFamily="2" charset="-122"/>
              </a:rPr>
              <a:t>Placement</a:t>
            </a:r>
          </a:p>
        </p:txBody>
      </p:sp>
      <p:sp>
        <p:nvSpPr>
          <p:cNvPr id="22534" name="Rectangle 4"/>
          <p:cNvSpPr>
            <a:spLocks noChangeArrowheads="1"/>
          </p:cNvSpPr>
          <p:nvPr/>
        </p:nvSpPr>
        <p:spPr bwMode="auto">
          <a:xfrm>
            <a:off x="6934200" y="3124200"/>
            <a:ext cx="1905000" cy="1143000"/>
          </a:xfrm>
          <a:prstGeom prst="rect">
            <a:avLst/>
          </a:prstGeom>
          <a:solidFill>
            <a:srgbClr val="C6FF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buClr>
                <a:schemeClr val="bg1"/>
              </a:buClr>
            </a:pPr>
            <a:r>
              <a:rPr lang="en-US" altLang="zh-CN">
                <a:solidFill>
                  <a:srgbClr val="3366FF"/>
                </a:solidFill>
                <a:latin typeface="Verdana" pitchFamily="34" charset="0"/>
                <a:ea typeface="宋体" pitchFamily="2" charset="-122"/>
              </a:rPr>
              <a:t>Tax</a:t>
            </a:r>
          </a:p>
          <a:p>
            <a:pPr algn="ctr" eaLnBrk="1" hangingPunct="1">
              <a:spcBef>
                <a:spcPct val="20000"/>
              </a:spcBef>
              <a:buClr>
                <a:schemeClr val="bg1"/>
              </a:buClr>
            </a:pPr>
            <a:r>
              <a:rPr lang="en-US" altLang="zh-CN">
                <a:solidFill>
                  <a:srgbClr val="3366FF"/>
                </a:solidFill>
                <a:latin typeface="Verdana" pitchFamily="34" charset="0"/>
                <a:ea typeface="宋体" pitchFamily="2" charset="-122"/>
              </a:rPr>
              <a:t>Calculation</a:t>
            </a:r>
          </a:p>
        </p:txBody>
      </p:sp>
      <p:sp>
        <p:nvSpPr>
          <p:cNvPr id="22535" name="Rectangle 5"/>
          <p:cNvSpPr>
            <a:spLocks noChangeArrowheads="1"/>
          </p:cNvSpPr>
          <p:nvPr/>
        </p:nvSpPr>
        <p:spPr bwMode="auto">
          <a:xfrm>
            <a:off x="6934200" y="4648200"/>
            <a:ext cx="1905000" cy="1143000"/>
          </a:xfrm>
          <a:prstGeom prst="rect">
            <a:avLst/>
          </a:prstGeom>
          <a:solidFill>
            <a:srgbClr val="C6FF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buClr>
                <a:schemeClr val="bg1"/>
              </a:buClr>
            </a:pPr>
            <a:r>
              <a:rPr lang="en-US" altLang="zh-CN">
                <a:solidFill>
                  <a:srgbClr val="3366FF"/>
                </a:solidFill>
                <a:latin typeface="Verdana" pitchFamily="34" charset="0"/>
                <a:ea typeface="宋体" pitchFamily="2" charset="-122"/>
              </a:rPr>
              <a:t>Shipping</a:t>
            </a:r>
          </a:p>
          <a:p>
            <a:pPr algn="ctr" eaLnBrk="1" hangingPunct="1">
              <a:spcBef>
                <a:spcPct val="20000"/>
              </a:spcBef>
              <a:buClr>
                <a:schemeClr val="bg1"/>
              </a:buClr>
            </a:pPr>
            <a:r>
              <a:rPr lang="en-US" altLang="zh-CN">
                <a:solidFill>
                  <a:srgbClr val="3366FF"/>
                </a:solidFill>
                <a:latin typeface="Verdana" pitchFamily="34" charset="0"/>
                <a:ea typeface="宋体" pitchFamily="2" charset="-122"/>
              </a:rPr>
              <a:t>Calculation</a:t>
            </a:r>
          </a:p>
        </p:txBody>
      </p:sp>
      <p:sp>
        <p:nvSpPr>
          <p:cNvPr id="22536" name="Line 6"/>
          <p:cNvSpPr>
            <a:spLocks noChangeShapeType="1"/>
          </p:cNvSpPr>
          <p:nvPr/>
        </p:nvSpPr>
        <p:spPr bwMode="auto">
          <a:xfrm flipV="1">
            <a:off x="4800600" y="2139950"/>
            <a:ext cx="2133600" cy="1447800"/>
          </a:xfrm>
          <a:prstGeom prst="line">
            <a:avLst/>
          </a:prstGeom>
          <a:noFill/>
          <a:ln w="28575">
            <a:solidFill>
              <a:srgbClr val="54002A"/>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7" name="Line 7"/>
          <p:cNvSpPr>
            <a:spLocks noChangeShapeType="1"/>
          </p:cNvSpPr>
          <p:nvPr/>
        </p:nvSpPr>
        <p:spPr bwMode="auto">
          <a:xfrm>
            <a:off x="4800600" y="3740150"/>
            <a:ext cx="2133600" cy="1447800"/>
          </a:xfrm>
          <a:prstGeom prst="line">
            <a:avLst/>
          </a:prstGeom>
          <a:noFill/>
          <a:ln w="28575">
            <a:solidFill>
              <a:srgbClr val="54002A"/>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8" name="Rectangle 8"/>
          <p:cNvSpPr>
            <a:spLocks noChangeArrowheads="1"/>
          </p:cNvSpPr>
          <p:nvPr/>
        </p:nvSpPr>
        <p:spPr bwMode="auto">
          <a:xfrm>
            <a:off x="6934200" y="1600200"/>
            <a:ext cx="1905000" cy="1143000"/>
          </a:xfrm>
          <a:prstGeom prst="rect">
            <a:avLst/>
          </a:prstGeom>
          <a:solidFill>
            <a:srgbClr val="C6FF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buClr>
                <a:schemeClr val="bg1"/>
              </a:buClr>
            </a:pPr>
            <a:r>
              <a:rPr lang="en-US" altLang="zh-CN">
                <a:solidFill>
                  <a:srgbClr val="3366FF"/>
                </a:solidFill>
                <a:latin typeface="Verdana" pitchFamily="34" charset="0"/>
                <a:ea typeface="宋体" pitchFamily="2" charset="-122"/>
              </a:rPr>
              <a:t>Discount</a:t>
            </a:r>
          </a:p>
          <a:p>
            <a:pPr algn="ctr" eaLnBrk="1" hangingPunct="1">
              <a:spcBef>
                <a:spcPct val="20000"/>
              </a:spcBef>
              <a:buClr>
                <a:schemeClr val="bg1"/>
              </a:buClr>
            </a:pPr>
            <a:r>
              <a:rPr lang="en-US" altLang="zh-CN">
                <a:solidFill>
                  <a:srgbClr val="3366FF"/>
                </a:solidFill>
                <a:latin typeface="Verdana" pitchFamily="34" charset="0"/>
                <a:ea typeface="宋体" pitchFamily="2" charset="-122"/>
              </a:rPr>
              <a:t>Calculation</a:t>
            </a:r>
          </a:p>
        </p:txBody>
      </p:sp>
      <p:sp>
        <p:nvSpPr>
          <p:cNvPr id="22539" name="Line 9"/>
          <p:cNvSpPr>
            <a:spLocks noChangeShapeType="1"/>
          </p:cNvSpPr>
          <p:nvPr/>
        </p:nvSpPr>
        <p:spPr bwMode="auto">
          <a:xfrm>
            <a:off x="4800600" y="3663950"/>
            <a:ext cx="2133600" cy="0"/>
          </a:xfrm>
          <a:prstGeom prst="line">
            <a:avLst/>
          </a:prstGeom>
          <a:noFill/>
          <a:ln w="28575">
            <a:solidFill>
              <a:srgbClr val="54002A"/>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0" name="Text Box 10"/>
          <p:cNvSpPr txBox="1">
            <a:spLocks noChangeArrowheads="1"/>
          </p:cNvSpPr>
          <p:nvPr/>
        </p:nvSpPr>
        <p:spPr bwMode="auto">
          <a:xfrm>
            <a:off x="914400" y="4800600"/>
            <a:ext cx="5122863"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20000"/>
              </a:spcBef>
              <a:buClr>
                <a:schemeClr val="bg1"/>
              </a:buClr>
            </a:pPr>
            <a:r>
              <a:rPr lang="en-US" altLang="zh-CN">
                <a:solidFill>
                  <a:srgbClr val="54002A"/>
                </a:solidFill>
                <a:latin typeface="Verdana" pitchFamily="34" charset="0"/>
                <a:ea typeface="宋体" pitchFamily="2" charset="-122"/>
              </a:rPr>
              <a:t>Supporting services may reside </a:t>
            </a:r>
          </a:p>
          <a:p>
            <a:pPr eaLnBrk="1" hangingPunct="1">
              <a:spcBef>
                <a:spcPct val="20000"/>
              </a:spcBef>
              <a:buClr>
                <a:schemeClr val="bg1"/>
              </a:buClr>
            </a:pPr>
            <a:r>
              <a:rPr lang="en-US" altLang="zh-CN">
                <a:solidFill>
                  <a:srgbClr val="54002A"/>
                </a:solidFill>
                <a:latin typeface="Verdana" pitchFamily="34" charset="0"/>
                <a:ea typeface="宋体" pitchFamily="2" charset="-122"/>
              </a:rPr>
              <a:t>somewhere else, </a:t>
            </a:r>
          </a:p>
          <a:p>
            <a:pPr eaLnBrk="1" hangingPunct="1">
              <a:spcBef>
                <a:spcPct val="20000"/>
              </a:spcBef>
              <a:buClr>
                <a:schemeClr val="bg1"/>
              </a:buClr>
            </a:pPr>
            <a:r>
              <a:rPr lang="en-US" altLang="zh-CN">
                <a:solidFill>
                  <a:srgbClr val="54002A"/>
                </a:solidFill>
                <a:latin typeface="Verdana" pitchFamily="34" charset="0"/>
                <a:ea typeface="宋体" pitchFamily="2" charset="-122"/>
              </a:rPr>
              <a:t>provided by someone else</a:t>
            </a:r>
          </a:p>
        </p:txBody>
      </p:sp>
      <p:sp>
        <p:nvSpPr>
          <p:cNvPr id="22541" name="AutoShape 11"/>
          <p:cNvSpPr>
            <a:spLocks noChangeArrowheads="1"/>
          </p:cNvSpPr>
          <p:nvPr/>
        </p:nvSpPr>
        <p:spPr bwMode="auto">
          <a:xfrm>
            <a:off x="1828800" y="3581400"/>
            <a:ext cx="762000" cy="304800"/>
          </a:xfrm>
          <a:prstGeom prst="lef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pic>
        <p:nvPicPr>
          <p:cNvPr id="22542" name="Picture 12" descr="j02920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2743200"/>
            <a:ext cx="1562100" cy="158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1369290"/>
      </p:ext>
    </p:extLst>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zh-CN" sz="1400"/>
              <a:t>Dickson Chiu 200</a:t>
            </a:r>
            <a:r>
              <a:rPr lang="en-US" altLang="zh-TW" sz="1400"/>
              <a:t>6</a:t>
            </a:r>
            <a:endParaRPr lang="en-US" altLang="zh-CN" sz="1400"/>
          </a:p>
        </p:txBody>
      </p:sp>
      <p:sp>
        <p:nvSpPr>
          <p:cNvPr id="23555" name="Slide Number Placeholder 4"/>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zh-CN" sz="1400"/>
              <a:t>Web Service-</a:t>
            </a:r>
            <a:fld id="{5DB80678-D81C-4686-82F8-F3707C251DDC}" type="slidenum">
              <a:rPr lang="en-US" altLang="zh-CN" sz="1400"/>
              <a:pPr eaLnBrk="1" hangingPunct="1"/>
              <a:t>54</a:t>
            </a:fld>
            <a:endParaRPr lang="en-US" altLang="zh-CN" sz="1400"/>
          </a:p>
        </p:txBody>
      </p:sp>
      <p:sp>
        <p:nvSpPr>
          <p:cNvPr id="23556" name="Rectangle 2"/>
          <p:cNvSpPr>
            <a:spLocks noGrp="1" noChangeArrowheads="1"/>
          </p:cNvSpPr>
          <p:nvPr>
            <p:ph type="title"/>
          </p:nvPr>
        </p:nvSpPr>
        <p:spPr/>
        <p:txBody>
          <a:bodyPr/>
          <a:lstStyle/>
          <a:p>
            <a:pPr eaLnBrk="1" hangingPunct="1"/>
            <a:r>
              <a:rPr lang="en-US" altLang="zh-TW" smtClean="0">
                <a:ea typeface="新細明體" pitchFamily="18" charset="-120"/>
              </a:rPr>
              <a:t>Information Integration</a:t>
            </a:r>
          </a:p>
        </p:txBody>
      </p:sp>
      <p:sp>
        <p:nvSpPr>
          <p:cNvPr id="23557" name="Text Box 3"/>
          <p:cNvSpPr txBox="1">
            <a:spLocks noChangeArrowheads="1"/>
          </p:cNvSpPr>
          <p:nvPr/>
        </p:nvSpPr>
        <p:spPr bwMode="auto">
          <a:xfrm>
            <a:off x="914400" y="4800600"/>
            <a:ext cx="3595688"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20000"/>
              </a:spcBef>
              <a:buClr>
                <a:schemeClr val="bg1"/>
              </a:buClr>
            </a:pPr>
            <a:r>
              <a:rPr lang="en-US" altLang="zh-CN">
                <a:solidFill>
                  <a:srgbClr val="54002A"/>
                </a:solidFill>
                <a:latin typeface="Verdana" pitchFamily="34" charset="0"/>
                <a:ea typeface="宋体" pitchFamily="2" charset="-122"/>
              </a:rPr>
              <a:t>New services offering </a:t>
            </a:r>
          </a:p>
          <a:p>
            <a:pPr eaLnBrk="1" hangingPunct="1">
              <a:spcBef>
                <a:spcPct val="20000"/>
              </a:spcBef>
              <a:buClr>
                <a:schemeClr val="bg1"/>
              </a:buClr>
            </a:pPr>
            <a:r>
              <a:rPr lang="en-US" altLang="zh-CN">
                <a:solidFill>
                  <a:srgbClr val="54002A"/>
                </a:solidFill>
                <a:latin typeface="Verdana" pitchFamily="34" charset="0"/>
                <a:ea typeface="宋体" pitchFamily="2" charset="-122"/>
              </a:rPr>
              <a:t>different features can </a:t>
            </a:r>
          </a:p>
          <a:p>
            <a:pPr eaLnBrk="1" hangingPunct="1">
              <a:spcBef>
                <a:spcPct val="20000"/>
              </a:spcBef>
              <a:buClr>
                <a:schemeClr val="bg1"/>
              </a:buClr>
            </a:pPr>
            <a:r>
              <a:rPr lang="en-US" altLang="zh-CN">
                <a:solidFill>
                  <a:srgbClr val="54002A"/>
                </a:solidFill>
                <a:latin typeface="Verdana" pitchFamily="34" charset="0"/>
                <a:ea typeface="宋体" pitchFamily="2" charset="-122"/>
              </a:rPr>
              <a:t>be added as needed</a:t>
            </a:r>
          </a:p>
        </p:txBody>
      </p:sp>
      <p:sp>
        <p:nvSpPr>
          <p:cNvPr id="23558" name="Rectangle 4"/>
          <p:cNvSpPr>
            <a:spLocks noChangeArrowheads="1"/>
          </p:cNvSpPr>
          <p:nvPr/>
        </p:nvSpPr>
        <p:spPr bwMode="auto">
          <a:xfrm>
            <a:off x="2743200" y="3124200"/>
            <a:ext cx="1905000" cy="1143000"/>
          </a:xfrm>
          <a:prstGeom prst="rect">
            <a:avLst/>
          </a:prstGeom>
          <a:solidFill>
            <a:srgbClr val="C6FF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buClr>
                <a:schemeClr val="bg1"/>
              </a:buClr>
            </a:pPr>
            <a:r>
              <a:rPr lang="en-US" altLang="zh-CN">
                <a:solidFill>
                  <a:srgbClr val="3366FF"/>
                </a:solidFill>
                <a:latin typeface="Verdana" pitchFamily="34" charset="0"/>
                <a:ea typeface="宋体" pitchFamily="2" charset="-122"/>
              </a:rPr>
              <a:t>Mortgage</a:t>
            </a:r>
          </a:p>
          <a:p>
            <a:pPr algn="ctr" eaLnBrk="1" hangingPunct="1">
              <a:spcBef>
                <a:spcPct val="20000"/>
              </a:spcBef>
              <a:buClr>
                <a:schemeClr val="bg1"/>
              </a:buClr>
            </a:pPr>
            <a:r>
              <a:rPr lang="en-US" altLang="zh-CN">
                <a:solidFill>
                  <a:srgbClr val="3366FF"/>
                </a:solidFill>
                <a:latin typeface="Verdana" pitchFamily="34" charset="0"/>
                <a:ea typeface="宋体" pitchFamily="2" charset="-122"/>
              </a:rPr>
              <a:t>Quote</a:t>
            </a:r>
          </a:p>
        </p:txBody>
      </p:sp>
      <p:sp>
        <p:nvSpPr>
          <p:cNvPr id="23559" name="Rectangle 5"/>
          <p:cNvSpPr>
            <a:spLocks noChangeArrowheads="1"/>
          </p:cNvSpPr>
          <p:nvPr/>
        </p:nvSpPr>
        <p:spPr bwMode="auto">
          <a:xfrm>
            <a:off x="6781800" y="3124200"/>
            <a:ext cx="1905000" cy="1143000"/>
          </a:xfrm>
          <a:prstGeom prst="rect">
            <a:avLst/>
          </a:prstGeom>
          <a:solidFill>
            <a:srgbClr val="C6FF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buClr>
                <a:schemeClr val="bg1"/>
              </a:buClr>
            </a:pPr>
            <a:r>
              <a:rPr lang="en-US" altLang="zh-CN">
                <a:solidFill>
                  <a:srgbClr val="3366FF"/>
                </a:solidFill>
                <a:latin typeface="Verdana" pitchFamily="34" charset="0"/>
                <a:ea typeface="宋体" pitchFamily="2" charset="-122"/>
              </a:rPr>
              <a:t>Financial</a:t>
            </a:r>
          </a:p>
          <a:p>
            <a:pPr algn="ctr" eaLnBrk="1" hangingPunct="1">
              <a:spcBef>
                <a:spcPct val="20000"/>
              </a:spcBef>
              <a:buClr>
                <a:schemeClr val="bg1"/>
              </a:buClr>
            </a:pPr>
            <a:r>
              <a:rPr lang="en-US" altLang="zh-CN">
                <a:solidFill>
                  <a:srgbClr val="3366FF"/>
                </a:solidFill>
                <a:latin typeface="Verdana" pitchFamily="34" charset="0"/>
                <a:ea typeface="宋体" pitchFamily="2" charset="-122"/>
              </a:rPr>
              <a:t>Instrument</a:t>
            </a:r>
          </a:p>
        </p:txBody>
      </p:sp>
      <p:sp>
        <p:nvSpPr>
          <p:cNvPr id="23560" name="Rectangle 6"/>
          <p:cNvSpPr>
            <a:spLocks noChangeArrowheads="1"/>
          </p:cNvSpPr>
          <p:nvPr/>
        </p:nvSpPr>
        <p:spPr bwMode="auto">
          <a:xfrm>
            <a:off x="6781800" y="4648200"/>
            <a:ext cx="1905000" cy="1143000"/>
          </a:xfrm>
          <a:prstGeom prst="rect">
            <a:avLst/>
          </a:prstGeom>
          <a:solidFill>
            <a:srgbClr val="C6FF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buClr>
                <a:schemeClr val="bg1"/>
              </a:buClr>
            </a:pPr>
            <a:r>
              <a:rPr lang="en-US" altLang="zh-CN">
                <a:solidFill>
                  <a:srgbClr val="3366FF"/>
                </a:solidFill>
                <a:latin typeface="Verdana" pitchFamily="34" charset="0"/>
                <a:ea typeface="宋体" pitchFamily="2" charset="-122"/>
              </a:rPr>
              <a:t>Financial</a:t>
            </a:r>
          </a:p>
          <a:p>
            <a:pPr algn="ctr" eaLnBrk="1" hangingPunct="1">
              <a:spcBef>
                <a:spcPct val="20000"/>
              </a:spcBef>
              <a:buClr>
                <a:schemeClr val="bg1"/>
              </a:buClr>
            </a:pPr>
            <a:r>
              <a:rPr lang="en-US" altLang="zh-CN">
                <a:solidFill>
                  <a:srgbClr val="3366FF"/>
                </a:solidFill>
                <a:latin typeface="Verdana" pitchFamily="34" charset="0"/>
                <a:ea typeface="宋体" pitchFamily="2" charset="-122"/>
              </a:rPr>
              <a:t>Instrument</a:t>
            </a:r>
          </a:p>
        </p:txBody>
      </p:sp>
      <p:sp>
        <p:nvSpPr>
          <p:cNvPr id="23561" name="Line 7"/>
          <p:cNvSpPr>
            <a:spLocks noChangeShapeType="1"/>
          </p:cNvSpPr>
          <p:nvPr/>
        </p:nvSpPr>
        <p:spPr bwMode="auto">
          <a:xfrm flipV="1">
            <a:off x="4648200" y="2139950"/>
            <a:ext cx="2133600" cy="1447800"/>
          </a:xfrm>
          <a:prstGeom prst="line">
            <a:avLst/>
          </a:prstGeom>
          <a:noFill/>
          <a:ln w="28575">
            <a:solidFill>
              <a:srgbClr val="54002A"/>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2" name="Line 8"/>
          <p:cNvSpPr>
            <a:spLocks noChangeShapeType="1"/>
          </p:cNvSpPr>
          <p:nvPr/>
        </p:nvSpPr>
        <p:spPr bwMode="auto">
          <a:xfrm>
            <a:off x="4648200" y="3740150"/>
            <a:ext cx="2133600" cy="1447800"/>
          </a:xfrm>
          <a:prstGeom prst="line">
            <a:avLst/>
          </a:prstGeom>
          <a:noFill/>
          <a:ln w="28575">
            <a:solidFill>
              <a:srgbClr val="54002A"/>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3" name="Rectangle 9"/>
          <p:cNvSpPr>
            <a:spLocks noChangeArrowheads="1"/>
          </p:cNvSpPr>
          <p:nvPr/>
        </p:nvSpPr>
        <p:spPr bwMode="auto">
          <a:xfrm>
            <a:off x="6781800" y="1600200"/>
            <a:ext cx="1905000" cy="1143000"/>
          </a:xfrm>
          <a:prstGeom prst="rect">
            <a:avLst/>
          </a:prstGeom>
          <a:solidFill>
            <a:srgbClr val="C6FF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20000"/>
              </a:spcBef>
              <a:buClr>
                <a:schemeClr val="bg1"/>
              </a:buClr>
            </a:pPr>
            <a:r>
              <a:rPr lang="en-US" altLang="zh-CN">
                <a:solidFill>
                  <a:srgbClr val="3366FF"/>
                </a:solidFill>
                <a:latin typeface="Verdana" pitchFamily="34" charset="0"/>
                <a:ea typeface="宋体" pitchFamily="2" charset="-122"/>
              </a:rPr>
              <a:t>Financial</a:t>
            </a:r>
          </a:p>
          <a:p>
            <a:pPr algn="ctr" eaLnBrk="1" hangingPunct="1">
              <a:spcBef>
                <a:spcPct val="20000"/>
              </a:spcBef>
              <a:buClr>
                <a:schemeClr val="bg1"/>
              </a:buClr>
            </a:pPr>
            <a:r>
              <a:rPr lang="en-US" altLang="zh-CN">
                <a:solidFill>
                  <a:srgbClr val="3366FF"/>
                </a:solidFill>
                <a:latin typeface="Verdana" pitchFamily="34" charset="0"/>
                <a:ea typeface="宋体" pitchFamily="2" charset="-122"/>
              </a:rPr>
              <a:t>Instrument</a:t>
            </a:r>
          </a:p>
        </p:txBody>
      </p:sp>
      <p:sp>
        <p:nvSpPr>
          <p:cNvPr id="23564" name="Line 10"/>
          <p:cNvSpPr>
            <a:spLocks noChangeShapeType="1"/>
          </p:cNvSpPr>
          <p:nvPr/>
        </p:nvSpPr>
        <p:spPr bwMode="auto">
          <a:xfrm>
            <a:off x="4648200" y="3663950"/>
            <a:ext cx="2133600" cy="0"/>
          </a:xfrm>
          <a:prstGeom prst="line">
            <a:avLst/>
          </a:prstGeom>
          <a:noFill/>
          <a:ln w="28575">
            <a:solidFill>
              <a:srgbClr val="54002A"/>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3565" name="Picture 11" descr="j02920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 y="2438400"/>
            <a:ext cx="1698625"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6" name="AutoShape 12"/>
          <p:cNvSpPr>
            <a:spLocks noChangeArrowheads="1"/>
          </p:cNvSpPr>
          <p:nvPr/>
        </p:nvSpPr>
        <p:spPr bwMode="auto">
          <a:xfrm>
            <a:off x="1828800" y="3581400"/>
            <a:ext cx="762000" cy="304800"/>
          </a:xfrm>
          <a:prstGeom prst="leftRigh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Tree>
    <p:extLst>
      <p:ext uri="{BB962C8B-B14F-4D97-AF65-F5344CB8AC3E}">
        <p14:creationId xmlns:p14="http://schemas.microsoft.com/office/powerpoint/2010/main" val="1309379735"/>
      </p:ext>
    </p:extLst>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zh-CN" sz="1400"/>
              <a:t>Dickson Chiu 200</a:t>
            </a:r>
            <a:r>
              <a:rPr lang="en-US" altLang="zh-TW" sz="1400"/>
              <a:t>6</a:t>
            </a:r>
            <a:endParaRPr lang="en-US" altLang="zh-CN" sz="1400"/>
          </a:p>
        </p:txBody>
      </p:sp>
      <p:sp>
        <p:nvSpPr>
          <p:cNvPr id="28675"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zh-CN" sz="1400"/>
              <a:t>Web Service-</a:t>
            </a:r>
            <a:fld id="{6E7B5305-2DAD-433E-B4CD-5FAD5BD0766E}" type="slidenum">
              <a:rPr lang="en-US" altLang="zh-CN" sz="1400"/>
              <a:pPr eaLnBrk="1" hangingPunct="1"/>
              <a:t>55</a:t>
            </a:fld>
            <a:endParaRPr lang="en-US" altLang="zh-CN" sz="1400"/>
          </a:p>
        </p:txBody>
      </p:sp>
      <p:sp>
        <p:nvSpPr>
          <p:cNvPr id="28676" name="Rectangle 2"/>
          <p:cNvSpPr>
            <a:spLocks noGrp="1" noChangeArrowheads="1"/>
          </p:cNvSpPr>
          <p:nvPr>
            <p:ph type="title"/>
          </p:nvPr>
        </p:nvSpPr>
        <p:spPr/>
        <p:txBody>
          <a:bodyPr/>
          <a:lstStyle/>
          <a:p>
            <a:pPr eaLnBrk="1" hangingPunct="1"/>
            <a:r>
              <a:rPr lang="en-GB" altLang="en-US" smtClean="0"/>
              <a:t>Publish/Find/Bind Model</a:t>
            </a:r>
          </a:p>
        </p:txBody>
      </p:sp>
      <p:sp>
        <p:nvSpPr>
          <p:cNvPr id="28677" name="Text Box 3"/>
          <p:cNvSpPr txBox="1">
            <a:spLocks noChangeArrowheads="1"/>
          </p:cNvSpPr>
          <p:nvPr/>
        </p:nvSpPr>
        <p:spPr bwMode="auto">
          <a:xfrm>
            <a:off x="9525" y="5819775"/>
            <a:ext cx="91344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AU" altLang="en-US" sz="1600" dirty="0">
                <a:latin typeface="Times New Roman" pitchFamily="18" charset="0"/>
              </a:rPr>
              <a:t>Adapted from </a:t>
            </a:r>
            <a:r>
              <a:rPr lang="en-AU" altLang="en-US" sz="1600" dirty="0" err="1">
                <a:latin typeface="Times New Roman" pitchFamily="18" charset="0"/>
              </a:rPr>
              <a:t>Mohen</a:t>
            </a:r>
            <a:r>
              <a:rPr lang="en-AU" altLang="en-US" sz="1600" dirty="0">
                <a:latin typeface="Times New Roman" pitchFamily="18" charset="0"/>
              </a:rPr>
              <a:t>, C. (2002). “Tutorial: Application Servers and Associated Technologies,” </a:t>
            </a:r>
          </a:p>
          <a:p>
            <a:pPr eaLnBrk="1" hangingPunct="1"/>
            <a:r>
              <a:rPr lang="en-AU" altLang="en-US" sz="1600" dirty="0">
                <a:latin typeface="Times New Roman" pitchFamily="18" charset="0"/>
              </a:rPr>
              <a:t>ACM SIGMOD International Conference on Management of Data (SIGMOD'02), Madison, USA, June 2002.</a:t>
            </a:r>
          </a:p>
        </p:txBody>
      </p:sp>
      <p:pic>
        <p:nvPicPr>
          <p:cNvPr id="28678" name="Picture 4" descr="web-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71600"/>
            <a:ext cx="5257800" cy="442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Rectangle 5"/>
          <p:cNvSpPr>
            <a:spLocks noChangeArrowheads="1"/>
          </p:cNvSpPr>
          <p:nvPr/>
        </p:nvSpPr>
        <p:spPr bwMode="auto">
          <a:xfrm>
            <a:off x="4648200" y="1143000"/>
            <a:ext cx="42672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Tahoma" pitchFamily="34" charset="0"/>
              </a:defRPr>
            </a:lvl1pPr>
            <a:lvl2pPr marL="914400" indent="-457200" eaLnBrk="0" hangingPunct="0">
              <a:defRPr sz="2400">
                <a:solidFill>
                  <a:schemeClr val="tx1"/>
                </a:solidFill>
                <a:latin typeface="Tahoma" pitchFamily="34" charset="0"/>
              </a:defRPr>
            </a:lvl2pPr>
            <a:lvl3pPr marL="1371600" indent="-457200" eaLnBrk="0" hangingPunct="0">
              <a:defRPr sz="2400">
                <a:solidFill>
                  <a:schemeClr val="tx1"/>
                </a:solidFill>
                <a:latin typeface="Tahoma" pitchFamily="34" charset="0"/>
              </a:defRPr>
            </a:lvl3pPr>
            <a:lvl4pPr marL="1828800" indent="-457200" eaLnBrk="0" hangingPunct="0">
              <a:defRPr sz="2400">
                <a:solidFill>
                  <a:schemeClr val="tx1"/>
                </a:solidFill>
                <a:latin typeface="Tahoma" pitchFamily="34" charset="0"/>
              </a:defRPr>
            </a:lvl4pPr>
            <a:lvl5pPr marL="2286000" indent="-457200" eaLnBrk="0" hangingPunct="0">
              <a:defRPr sz="2400">
                <a:solidFill>
                  <a:schemeClr val="tx1"/>
                </a:solidFill>
                <a:latin typeface="Tahoma" pitchFamily="34" charset="0"/>
              </a:defRPr>
            </a:lvl5pPr>
            <a:lvl6pPr marL="2743200" indent="-457200" eaLnBrk="0" fontAlgn="base" hangingPunct="0">
              <a:spcBef>
                <a:spcPct val="0"/>
              </a:spcBef>
              <a:spcAft>
                <a:spcPct val="0"/>
              </a:spcAft>
              <a:defRPr sz="2400">
                <a:solidFill>
                  <a:schemeClr val="tx1"/>
                </a:solidFill>
                <a:latin typeface="Tahoma" pitchFamily="34" charset="0"/>
              </a:defRPr>
            </a:lvl6pPr>
            <a:lvl7pPr marL="3200400" indent="-457200" eaLnBrk="0" fontAlgn="base" hangingPunct="0">
              <a:spcBef>
                <a:spcPct val="0"/>
              </a:spcBef>
              <a:spcAft>
                <a:spcPct val="0"/>
              </a:spcAft>
              <a:defRPr sz="2400">
                <a:solidFill>
                  <a:schemeClr val="tx1"/>
                </a:solidFill>
                <a:latin typeface="Tahoma" pitchFamily="34" charset="0"/>
              </a:defRPr>
            </a:lvl7pPr>
            <a:lvl8pPr marL="3657600" indent="-457200" eaLnBrk="0" fontAlgn="base" hangingPunct="0">
              <a:spcBef>
                <a:spcPct val="0"/>
              </a:spcBef>
              <a:spcAft>
                <a:spcPct val="0"/>
              </a:spcAft>
              <a:defRPr sz="2400">
                <a:solidFill>
                  <a:schemeClr val="tx1"/>
                </a:solidFill>
                <a:latin typeface="Tahoma" pitchFamily="34" charset="0"/>
              </a:defRPr>
            </a:lvl8pPr>
            <a:lvl9pPr marL="4114800" indent="-457200" eaLnBrk="0" fontAlgn="base" hangingPunct="0">
              <a:spcBef>
                <a:spcPct val="0"/>
              </a:spcBef>
              <a:spcAft>
                <a:spcPct val="0"/>
              </a:spcAft>
              <a:defRPr sz="2400">
                <a:solidFill>
                  <a:schemeClr val="tx1"/>
                </a:solidFill>
                <a:latin typeface="Tahoma" pitchFamily="34" charset="0"/>
              </a:defRPr>
            </a:lvl9pPr>
          </a:lstStyle>
          <a:p>
            <a:pPr lvl="1" eaLnBrk="1" hangingPunct="1">
              <a:buFontTx/>
              <a:buAutoNum type="arabicPeriod"/>
            </a:pPr>
            <a:r>
              <a:rPr lang="en-AU" altLang="en-US" sz="1800"/>
              <a:t>The service provider </a:t>
            </a:r>
            <a:r>
              <a:rPr lang="en-AU" altLang="en-US" sz="1800" b="1" i="1"/>
              <a:t>publish</a:t>
            </a:r>
            <a:r>
              <a:rPr lang="en-AU" altLang="en-US" sz="1800"/>
              <a:t>es its service(s) to a service registry such as UDDI in the form of a WSDL document.</a:t>
            </a:r>
          </a:p>
          <a:p>
            <a:pPr lvl="1" eaLnBrk="1" hangingPunct="1">
              <a:buFontTx/>
              <a:buAutoNum type="arabicPeriod"/>
            </a:pPr>
            <a:endParaRPr lang="en-AU" altLang="en-US" sz="1800"/>
          </a:p>
          <a:p>
            <a:pPr lvl="1" eaLnBrk="1" hangingPunct="1">
              <a:buFontTx/>
              <a:buAutoNum type="arabicPeriod"/>
            </a:pPr>
            <a:r>
              <a:rPr lang="en-AU" altLang="en-US" sz="1800"/>
              <a:t>The service requestor </a:t>
            </a:r>
            <a:r>
              <a:rPr lang="en-AU" altLang="en-US" sz="1800" b="1" i="1"/>
              <a:t>find</a:t>
            </a:r>
            <a:r>
              <a:rPr lang="en-AU" altLang="en-US" sz="1800"/>
              <a:t>s services for consumption via service registries and this process is also called “service discovery.”</a:t>
            </a:r>
          </a:p>
          <a:p>
            <a:pPr lvl="1" eaLnBrk="1" hangingPunct="1">
              <a:buFontTx/>
              <a:buAutoNum type="arabicPeriod"/>
            </a:pPr>
            <a:endParaRPr lang="en-AU" altLang="en-US" sz="1800"/>
          </a:p>
          <a:p>
            <a:pPr lvl="1" eaLnBrk="1" hangingPunct="1">
              <a:buFontTx/>
              <a:buAutoNum type="arabicPeriod"/>
            </a:pPr>
            <a:r>
              <a:rPr lang="en-AU" altLang="en-US" sz="1800"/>
              <a:t>Once the service requestor has acquired the service information, it can attempt to </a:t>
            </a:r>
            <a:r>
              <a:rPr lang="en-AU" altLang="en-US" sz="1800" b="1" i="1"/>
              <a:t>bind</a:t>
            </a:r>
            <a:r>
              <a:rPr lang="en-AU" altLang="en-US" sz="1800" b="1"/>
              <a:t> </a:t>
            </a:r>
            <a:r>
              <a:rPr lang="en-AU" altLang="en-US" sz="1800"/>
              <a:t>to the service and use it.</a:t>
            </a:r>
          </a:p>
        </p:txBody>
      </p:sp>
    </p:spTree>
    <p:extLst>
      <p:ext uri="{BB962C8B-B14F-4D97-AF65-F5344CB8AC3E}">
        <p14:creationId xmlns:p14="http://schemas.microsoft.com/office/powerpoint/2010/main" val="160918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zh-CN" sz="1400"/>
              <a:t>Dickson Chiu 200</a:t>
            </a:r>
            <a:r>
              <a:rPr lang="en-US" altLang="zh-TW" sz="1400"/>
              <a:t>6</a:t>
            </a:r>
            <a:endParaRPr lang="en-US" altLang="zh-CN" sz="1400"/>
          </a:p>
        </p:txBody>
      </p:sp>
      <p:sp>
        <p:nvSpPr>
          <p:cNvPr id="29699"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zh-CN" sz="1400"/>
              <a:t>Web Service-</a:t>
            </a:r>
            <a:fld id="{4143F81E-8E0C-4211-9B40-46A092774E70}" type="slidenum">
              <a:rPr lang="en-US" altLang="zh-CN" sz="1400"/>
              <a:pPr eaLnBrk="1" hangingPunct="1"/>
              <a:t>56</a:t>
            </a:fld>
            <a:endParaRPr lang="en-US" altLang="zh-CN" sz="1400"/>
          </a:p>
        </p:txBody>
      </p:sp>
      <p:grpSp>
        <p:nvGrpSpPr>
          <p:cNvPr id="29700" name="Group 2"/>
          <p:cNvGrpSpPr>
            <a:grpSpLocks/>
          </p:cNvGrpSpPr>
          <p:nvPr/>
        </p:nvGrpSpPr>
        <p:grpSpPr bwMode="auto">
          <a:xfrm>
            <a:off x="2776538" y="4203700"/>
            <a:ext cx="1328737" cy="1055688"/>
            <a:chOff x="4174" y="1934"/>
            <a:chExt cx="1493" cy="989"/>
          </a:xfrm>
        </p:grpSpPr>
        <p:sp>
          <p:nvSpPr>
            <p:cNvPr id="29724" name="Freeform 3"/>
            <p:cNvSpPr>
              <a:spLocks/>
            </p:cNvSpPr>
            <p:nvPr/>
          </p:nvSpPr>
          <p:spPr bwMode="auto">
            <a:xfrm>
              <a:off x="5385" y="2394"/>
              <a:ext cx="255" cy="265"/>
            </a:xfrm>
            <a:custGeom>
              <a:avLst/>
              <a:gdLst>
                <a:gd name="T0" fmla="*/ 254 w 509"/>
                <a:gd name="T1" fmla="*/ 147 h 530"/>
                <a:gd name="T2" fmla="*/ 249 w 509"/>
                <a:gd name="T3" fmla="*/ 173 h 530"/>
                <a:gd name="T4" fmla="*/ 239 w 509"/>
                <a:gd name="T5" fmla="*/ 196 h 530"/>
                <a:gd name="T6" fmla="*/ 226 w 509"/>
                <a:gd name="T7" fmla="*/ 217 h 530"/>
                <a:gd name="T8" fmla="*/ 209 w 509"/>
                <a:gd name="T9" fmla="*/ 235 h 530"/>
                <a:gd name="T10" fmla="*/ 188 w 509"/>
                <a:gd name="T11" fmla="*/ 249 h 530"/>
                <a:gd name="T12" fmla="*/ 165 w 509"/>
                <a:gd name="T13" fmla="*/ 260 h 530"/>
                <a:gd name="T14" fmla="*/ 141 w 509"/>
                <a:gd name="T15" fmla="*/ 265 h 530"/>
                <a:gd name="T16" fmla="*/ 115 w 509"/>
                <a:gd name="T17" fmla="*/ 265 h 530"/>
                <a:gd name="T18" fmla="*/ 89 w 509"/>
                <a:gd name="T19" fmla="*/ 260 h 530"/>
                <a:gd name="T20" fmla="*/ 67 w 509"/>
                <a:gd name="T21" fmla="*/ 249 h 530"/>
                <a:gd name="T22" fmla="*/ 46 w 509"/>
                <a:gd name="T23" fmla="*/ 235 h 530"/>
                <a:gd name="T24" fmla="*/ 29 w 509"/>
                <a:gd name="T25" fmla="*/ 217 h 530"/>
                <a:gd name="T26" fmla="*/ 16 w 509"/>
                <a:gd name="T27" fmla="*/ 196 h 530"/>
                <a:gd name="T28" fmla="*/ 6 w 509"/>
                <a:gd name="T29" fmla="*/ 173 h 530"/>
                <a:gd name="T30" fmla="*/ 1 w 509"/>
                <a:gd name="T31" fmla="*/ 147 h 530"/>
                <a:gd name="T32" fmla="*/ 1 w 509"/>
                <a:gd name="T33" fmla="*/ 120 h 530"/>
                <a:gd name="T34" fmla="*/ 6 w 509"/>
                <a:gd name="T35" fmla="*/ 94 h 530"/>
                <a:gd name="T36" fmla="*/ 16 w 509"/>
                <a:gd name="T37" fmla="*/ 70 h 530"/>
                <a:gd name="T38" fmla="*/ 29 w 509"/>
                <a:gd name="T39" fmla="*/ 49 h 530"/>
                <a:gd name="T40" fmla="*/ 46 w 509"/>
                <a:gd name="T41" fmla="*/ 31 h 530"/>
                <a:gd name="T42" fmla="*/ 67 w 509"/>
                <a:gd name="T43" fmla="*/ 17 h 530"/>
                <a:gd name="T44" fmla="*/ 89 w 509"/>
                <a:gd name="T45" fmla="*/ 6 h 530"/>
                <a:gd name="T46" fmla="*/ 115 w 509"/>
                <a:gd name="T47" fmla="*/ 1 h 530"/>
                <a:gd name="T48" fmla="*/ 141 w 509"/>
                <a:gd name="T49" fmla="*/ 1 h 530"/>
                <a:gd name="T50" fmla="*/ 165 w 509"/>
                <a:gd name="T51" fmla="*/ 6 h 530"/>
                <a:gd name="T52" fmla="*/ 188 w 509"/>
                <a:gd name="T53" fmla="*/ 17 h 530"/>
                <a:gd name="T54" fmla="*/ 209 w 509"/>
                <a:gd name="T55" fmla="*/ 31 h 530"/>
                <a:gd name="T56" fmla="*/ 226 w 509"/>
                <a:gd name="T57" fmla="*/ 49 h 530"/>
                <a:gd name="T58" fmla="*/ 239 w 509"/>
                <a:gd name="T59" fmla="*/ 70 h 530"/>
                <a:gd name="T60" fmla="*/ 249 w 509"/>
                <a:gd name="T61" fmla="*/ 94 h 530"/>
                <a:gd name="T62" fmla="*/ 254 w 509"/>
                <a:gd name="T63" fmla="*/ 120 h 5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09" h="530">
                  <a:moveTo>
                    <a:pt x="509" y="266"/>
                  </a:moveTo>
                  <a:lnTo>
                    <a:pt x="508" y="293"/>
                  </a:lnTo>
                  <a:lnTo>
                    <a:pt x="504" y="319"/>
                  </a:lnTo>
                  <a:lnTo>
                    <a:pt x="497" y="345"/>
                  </a:lnTo>
                  <a:lnTo>
                    <a:pt x="489" y="369"/>
                  </a:lnTo>
                  <a:lnTo>
                    <a:pt x="478" y="392"/>
                  </a:lnTo>
                  <a:lnTo>
                    <a:pt x="465" y="413"/>
                  </a:lnTo>
                  <a:lnTo>
                    <a:pt x="451" y="433"/>
                  </a:lnTo>
                  <a:lnTo>
                    <a:pt x="434" y="452"/>
                  </a:lnTo>
                  <a:lnTo>
                    <a:pt x="417" y="469"/>
                  </a:lnTo>
                  <a:lnTo>
                    <a:pt x="397" y="485"/>
                  </a:lnTo>
                  <a:lnTo>
                    <a:pt x="376" y="498"/>
                  </a:lnTo>
                  <a:lnTo>
                    <a:pt x="353" y="509"/>
                  </a:lnTo>
                  <a:lnTo>
                    <a:pt x="330" y="519"/>
                  </a:lnTo>
                  <a:lnTo>
                    <a:pt x="306" y="524"/>
                  </a:lnTo>
                  <a:lnTo>
                    <a:pt x="281" y="529"/>
                  </a:lnTo>
                  <a:lnTo>
                    <a:pt x="255" y="530"/>
                  </a:lnTo>
                  <a:lnTo>
                    <a:pt x="229" y="529"/>
                  </a:lnTo>
                  <a:lnTo>
                    <a:pt x="204" y="524"/>
                  </a:lnTo>
                  <a:lnTo>
                    <a:pt x="178" y="519"/>
                  </a:lnTo>
                  <a:lnTo>
                    <a:pt x="155" y="509"/>
                  </a:lnTo>
                  <a:lnTo>
                    <a:pt x="133" y="498"/>
                  </a:lnTo>
                  <a:lnTo>
                    <a:pt x="111" y="485"/>
                  </a:lnTo>
                  <a:lnTo>
                    <a:pt x="92" y="469"/>
                  </a:lnTo>
                  <a:lnTo>
                    <a:pt x="75" y="452"/>
                  </a:lnTo>
                  <a:lnTo>
                    <a:pt x="57" y="433"/>
                  </a:lnTo>
                  <a:lnTo>
                    <a:pt x="43" y="413"/>
                  </a:lnTo>
                  <a:lnTo>
                    <a:pt x="31" y="392"/>
                  </a:lnTo>
                  <a:lnTo>
                    <a:pt x="19" y="369"/>
                  </a:lnTo>
                  <a:lnTo>
                    <a:pt x="11" y="345"/>
                  </a:lnTo>
                  <a:lnTo>
                    <a:pt x="4" y="319"/>
                  </a:lnTo>
                  <a:lnTo>
                    <a:pt x="1" y="293"/>
                  </a:lnTo>
                  <a:lnTo>
                    <a:pt x="0" y="266"/>
                  </a:lnTo>
                  <a:lnTo>
                    <a:pt x="1" y="239"/>
                  </a:lnTo>
                  <a:lnTo>
                    <a:pt x="4" y="213"/>
                  </a:lnTo>
                  <a:lnTo>
                    <a:pt x="11" y="188"/>
                  </a:lnTo>
                  <a:lnTo>
                    <a:pt x="19" y="163"/>
                  </a:lnTo>
                  <a:lnTo>
                    <a:pt x="31" y="140"/>
                  </a:lnTo>
                  <a:lnTo>
                    <a:pt x="43" y="118"/>
                  </a:lnTo>
                  <a:lnTo>
                    <a:pt x="57" y="97"/>
                  </a:lnTo>
                  <a:lnTo>
                    <a:pt x="75" y="79"/>
                  </a:lnTo>
                  <a:lnTo>
                    <a:pt x="92" y="61"/>
                  </a:lnTo>
                  <a:lnTo>
                    <a:pt x="111" y="46"/>
                  </a:lnTo>
                  <a:lnTo>
                    <a:pt x="133" y="33"/>
                  </a:lnTo>
                  <a:lnTo>
                    <a:pt x="155" y="21"/>
                  </a:lnTo>
                  <a:lnTo>
                    <a:pt x="178" y="12"/>
                  </a:lnTo>
                  <a:lnTo>
                    <a:pt x="204" y="6"/>
                  </a:lnTo>
                  <a:lnTo>
                    <a:pt x="229" y="1"/>
                  </a:lnTo>
                  <a:lnTo>
                    <a:pt x="255" y="0"/>
                  </a:lnTo>
                  <a:lnTo>
                    <a:pt x="281" y="1"/>
                  </a:lnTo>
                  <a:lnTo>
                    <a:pt x="306" y="6"/>
                  </a:lnTo>
                  <a:lnTo>
                    <a:pt x="330" y="12"/>
                  </a:lnTo>
                  <a:lnTo>
                    <a:pt x="353" y="21"/>
                  </a:lnTo>
                  <a:lnTo>
                    <a:pt x="376" y="33"/>
                  </a:lnTo>
                  <a:lnTo>
                    <a:pt x="397" y="46"/>
                  </a:lnTo>
                  <a:lnTo>
                    <a:pt x="417" y="61"/>
                  </a:lnTo>
                  <a:lnTo>
                    <a:pt x="434" y="79"/>
                  </a:lnTo>
                  <a:lnTo>
                    <a:pt x="451" y="97"/>
                  </a:lnTo>
                  <a:lnTo>
                    <a:pt x="465" y="118"/>
                  </a:lnTo>
                  <a:lnTo>
                    <a:pt x="478" y="140"/>
                  </a:lnTo>
                  <a:lnTo>
                    <a:pt x="489" y="163"/>
                  </a:lnTo>
                  <a:lnTo>
                    <a:pt x="497" y="188"/>
                  </a:lnTo>
                  <a:lnTo>
                    <a:pt x="504" y="213"/>
                  </a:lnTo>
                  <a:lnTo>
                    <a:pt x="508" y="239"/>
                  </a:lnTo>
                  <a:lnTo>
                    <a:pt x="509" y="266"/>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5" name="Freeform 4"/>
            <p:cNvSpPr>
              <a:spLocks/>
            </p:cNvSpPr>
            <p:nvPr/>
          </p:nvSpPr>
          <p:spPr bwMode="auto">
            <a:xfrm>
              <a:off x="5385" y="2394"/>
              <a:ext cx="255" cy="265"/>
            </a:xfrm>
            <a:custGeom>
              <a:avLst/>
              <a:gdLst>
                <a:gd name="T0" fmla="*/ 255 w 509"/>
                <a:gd name="T1" fmla="*/ 133 h 530"/>
                <a:gd name="T2" fmla="*/ 252 w 509"/>
                <a:gd name="T3" fmla="*/ 160 h 530"/>
                <a:gd name="T4" fmla="*/ 245 w 509"/>
                <a:gd name="T5" fmla="*/ 185 h 530"/>
                <a:gd name="T6" fmla="*/ 233 w 509"/>
                <a:gd name="T7" fmla="*/ 207 h 530"/>
                <a:gd name="T8" fmla="*/ 217 w 509"/>
                <a:gd name="T9" fmla="*/ 226 h 530"/>
                <a:gd name="T10" fmla="*/ 199 w 509"/>
                <a:gd name="T11" fmla="*/ 243 h 530"/>
                <a:gd name="T12" fmla="*/ 177 w 509"/>
                <a:gd name="T13" fmla="*/ 255 h 530"/>
                <a:gd name="T14" fmla="*/ 153 w 509"/>
                <a:gd name="T15" fmla="*/ 262 h 530"/>
                <a:gd name="T16" fmla="*/ 128 w 509"/>
                <a:gd name="T17" fmla="*/ 265 h 530"/>
                <a:gd name="T18" fmla="*/ 115 w 509"/>
                <a:gd name="T19" fmla="*/ 265 h 530"/>
                <a:gd name="T20" fmla="*/ 89 w 509"/>
                <a:gd name="T21" fmla="*/ 260 h 530"/>
                <a:gd name="T22" fmla="*/ 67 w 509"/>
                <a:gd name="T23" fmla="*/ 249 h 530"/>
                <a:gd name="T24" fmla="*/ 46 w 509"/>
                <a:gd name="T25" fmla="*/ 235 h 530"/>
                <a:gd name="T26" fmla="*/ 29 w 509"/>
                <a:gd name="T27" fmla="*/ 217 h 530"/>
                <a:gd name="T28" fmla="*/ 16 w 509"/>
                <a:gd name="T29" fmla="*/ 196 h 530"/>
                <a:gd name="T30" fmla="*/ 6 w 509"/>
                <a:gd name="T31" fmla="*/ 173 h 530"/>
                <a:gd name="T32" fmla="*/ 1 w 509"/>
                <a:gd name="T33" fmla="*/ 147 h 530"/>
                <a:gd name="T34" fmla="*/ 0 w 509"/>
                <a:gd name="T35" fmla="*/ 133 h 530"/>
                <a:gd name="T36" fmla="*/ 2 w 509"/>
                <a:gd name="T37" fmla="*/ 107 h 530"/>
                <a:gd name="T38" fmla="*/ 10 w 509"/>
                <a:gd name="T39" fmla="*/ 82 h 530"/>
                <a:gd name="T40" fmla="*/ 22 w 509"/>
                <a:gd name="T41" fmla="*/ 59 h 530"/>
                <a:gd name="T42" fmla="*/ 38 w 509"/>
                <a:gd name="T43" fmla="*/ 40 h 530"/>
                <a:gd name="T44" fmla="*/ 56 w 509"/>
                <a:gd name="T45" fmla="*/ 23 h 530"/>
                <a:gd name="T46" fmla="*/ 78 w 509"/>
                <a:gd name="T47" fmla="*/ 11 h 530"/>
                <a:gd name="T48" fmla="*/ 102 w 509"/>
                <a:gd name="T49" fmla="*/ 3 h 530"/>
                <a:gd name="T50" fmla="*/ 128 w 509"/>
                <a:gd name="T51" fmla="*/ 0 h 530"/>
                <a:gd name="T52" fmla="*/ 141 w 509"/>
                <a:gd name="T53" fmla="*/ 1 h 530"/>
                <a:gd name="T54" fmla="*/ 165 w 509"/>
                <a:gd name="T55" fmla="*/ 6 h 530"/>
                <a:gd name="T56" fmla="*/ 188 w 509"/>
                <a:gd name="T57" fmla="*/ 17 h 530"/>
                <a:gd name="T58" fmla="*/ 209 w 509"/>
                <a:gd name="T59" fmla="*/ 31 h 530"/>
                <a:gd name="T60" fmla="*/ 226 w 509"/>
                <a:gd name="T61" fmla="*/ 49 h 530"/>
                <a:gd name="T62" fmla="*/ 239 w 509"/>
                <a:gd name="T63" fmla="*/ 70 h 530"/>
                <a:gd name="T64" fmla="*/ 249 w 509"/>
                <a:gd name="T65" fmla="*/ 94 h 530"/>
                <a:gd name="T66" fmla="*/ 254 w 509"/>
                <a:gd name="T67" fmla="*/ 120 h 53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9" h="530">
                  <a:moveTo>
                    <a:pt x="509" y="266"/>
                  </a:moveTo>
                  <a:lnTo>
                    <a:pt x="509" y="266"/>
                  </a:lnTo>
                  <a:lnTo>
                    <a:pt x="508" y="293"/>
                  </a:lnTo>
                  <a:lnTo>
                    <a:pt x="504" y="319"/>
                  </a:lnTo>
                  <a:lnTo>
                    <a:pt x="497" y="345"/>
                  </a:lnTo>
                  <a:lnTo>
                    <a:pt x="489" y="369"/>
                  </a:lnTo>
                  <a:lnTo>
                    <a:pt x="478" y="392"/>
                  </a:lnTo>
                  <a:lnTo>
                    <a:pt x="465" y="413"/>
                  </a:lnTo>
                  <a:lnTo>
                    <a:pt x="451" y="433"/>
                  </a:lnTo>
                  <a:lnTo>
                    <a:pt x="434" y="452"/>
                  </a:lnTo>
                  <a:lnTo>
                    <a:pt x="417" y="469"/>
                  </a:lnTo>
                  <a:lnTo>
                    <a:pt x="397" y="485"/>
                  </a:lnTo>
                  <a:lnTo>
                    <a:pt x="376" y="498"/>
                  </a:lnTo>
                  <a:lnTo>
                    <a:pt x="353" y="509"/>
                  </a:lnTo>
                  <a:lnTo>
                    <a:pt x="330" y="519"/>
                  </a:lnTo>
                  <a:lnTo>
                    <a:pt x="306" y="524"/>
                  </a:lnTo>
                  <a:lnTo>
                    <a:pt x="281" y="529"/>
                  </a:lnTo>
                  <a:lnTo>
                    <a:pt x="255" y="530"/>
                  </a:lnTo>
                  <a:lnTo>
                    <a:pt x="229" y="529"/>
                  </a:lnTo>
                  <a:lnTo>
                    <a:pt x="204" y="524"/>
                  </a:lnTo>
                  <a:lnTo>
                    <a:pt x="178" y="519"/>
                  </a:lnTo>
                  <a:lnTo>
                    <a:pt x="155" y="509"/>
                  </a:lnTo>
                  <a:lnTo>
                    <a:pt x="133" y="498"/>
                  </a:lnTo>
                  <a:lnTo>
                    <a:pt x="111" y="485"/>
                  </a:lnTo>
                  <a:lnTo>
                    <a:pt x="92" y="469"/>
                  </a:lnTo>
                  <a:lnTo>
                    <a:pt x="75" y="452"/>
                  </a:lnTo>
                  <a:lnTo>
                    <a:pt x="57" y="433"/>
                  </a:lnTo>
                  <a:lnTo>
                    <a:pt x="43" y="413"/>
                  </a:lnTo>
                  <a:lnTo>
                    <a:pt x="31" y="392"/>
                  </a:lnTo>
                  <a:lnTo>
                    <a:pt x="19" y="369"/>
                  </a:lnTo>
                  <a:lnTo>
                    <a:pt x="11" y="345"/>
                  </a:lnTo>
                  <a:lnTo>
                    <a:pt x="4" y="319"/>
                  </a:lnTo>
                  <a:lnTo>
                    <a:pt x="1" y="293"/>
                  </a:lnTo>
                  <a:lnTo>
                    <a:pt x="0" y="266"/>
                  </a:lnTo>
                  <a:lnTo>
                    <a:pt x="1" y="239"/>
                  </a:lnTo>
                  <a:lnTo>
                    <a:pt x="4" y="213"/>
                  </a:lnTo>
                  <a:lnTo>
                    <a:pt x="11" y="188"/>
                  </a:lnTo>
                  <a:lnTo>
                    <a:pt x="19" y="163"/>
                  </a:lnTo>
                  <a:lnTo>
                    <a:pt x="31" y="140"/>
                  </a:lnTo>
                  <a:lnTo>
                    <a:pt x="43" y="118"/>
                  </a:lnTo>
                  <a:lnTo>
                    <a:pt x="57" y="97"/>
                  </a:lnTo>
                  <a:lnTo>
                    <a:pt x="75" y="79"/>
                  </a:lnTo>
                  <a:lnTo>
                    <a:pt x="92" y="61"/>
                  </a:lnTo>
                  <a:lnTo>
                    <a:pt x="111" y="46"/>
                  </a:lnTo>
                  <a:lnTo>
                    <a:pt x="133" y="33"/>
                  </a:lnTo>
                  <a:lnTo>
                    <a:pt x="155" y="21"/>
                  </a:lnTo>
                  <a:lnTo>
                    <a:pt x="178" y="12"/>
                  </a:lnTo>
                  <a:lnTo>
                    <a:pt x="204" y="6"/>
                  </a:lnTo>
                  <a:lnTo>
                    <a:pt x="229" y="1"/>
                  </a:lnTo>
                  <a:lnTo>
                    <a:pt x="255" y="0"/>
                  </a:lnTo>
                  <a:lnTo>
                    <a:pt x="281" y="1"/>
                  </a:lnTo>
                  <a:lnTo>
                    <a:pt x="306" y="6"/>
                  </a:lnTo>
                  <a:lnTo>
                    <a:pt x="330" y="12"/>
                  </a:lnTo>
                  <a:lnTo>
                    <a:pt x="353" y="21"/>
                  </a:lnTo>
                  <a:lnTo>
                    <a:pt x="376" y="33"/>
                  </a:lnTo>
                  <a:lnTo>
                    <a:pt x="397" y="46"/>
                  </a:lnTo>
                  <a:lnTo>
                    <a:pt x="417" y="61"/>
                  </a:lnTo>
                  <a:lnTo>
                    <a:pt x="434" y="79"/>
                  </a:lnTo>
                  <a:lnTo>
                    <a:pt x="451" y="97"/>
                  </a:lnTo>
                  <a:lnTo>
                    <a:pt x="465" y="118"/>
                  </a:lnTo>
                  <a:lnTo>
                    <a:pt x="478" y="140"/>
                  </a:lnTo>
                  <a:lnTo>
                    <a:pt x="489" y="163"/>
                  </a:lnTo>
                  <a:lnTo>
                    <a:pt x="497" y="188"/>
                  </a:lnTo>
                  <a:lnTo>
                    <a:pt x="504" y="213"/>
                  </a:lnTo>
                  <a:lnTo>
                    <a:pt x="508" y="239"/>
                  </a:lnTo>
                  <a:lnTo>
                    <a:pt x="509" y="266"/>
                  </a:lnTo>
                </a:path>
              </a:pathLst>
            </a:custGeom>
            <a:solidFill>
              <a:srgbClr val="DDDDDD"/>
            </a:solidFill>
            <a:ln w="0">
              <a:solidFill>
                <a:srgbClr val="808080"/>
              </a:solidFill>
              <a:prstDash val="solid"/>
              <a:round/>
              <a:headEnd/>
              <a:tailEnd/>
            </a:ln>
          </p:spPr>
          <p:txBody>
            <a:bodyPr/>
            <a:lstStyle/>
            <a:p>
              <a:endParaRPr lang="en-US"/>
            </a:p>
          </p:txBody>
        </p:sp>
        <p:sp>
          <p:nvSpPr>
            <p:cNvPr id="29726" name="Freeform 5"/>
            <p:cNvSpPr>
              <a:spLocks/>
            </p:cNvSpPr>
            <p:nvPr/>
          </p:nvSpPr>
          <p:spPr bwMode="auto">
            <a:xfrm>
              <a:off x="5414" y="2218"/>
              <a:ext cx="253" cy="264"/>
            </a:xfrm>
            <a:custGeom>
              <a:avLst/>
              <a:gdLst>
                <a:gd name="T0" fmla="*/ 253 w 506"/>
                <a:gd name="T1" fmla="*/ 145 h 529"/>
                <a:gd name="T2" fmla="*/ 247 w 506"/>
                <a:gd name="T3" fmla="*/ 171 h 529"/>
                <a:gd name="T4" fmla="*/ 238 w 506"/>
                <a:gd name="T5" fmla="*/ 195 h 529"/>
                <a:gd name="T6" fmla="*/ 224 w 506"/>
                <a:gd name="T7" fmla="*/ 216 h 529"/>
                <a:gd name="T8" fmla="*/ 207 w 506"/>
                <a:gd name="T9" fmla="*/ 234 h 529"/>
                <a:gd name="T10" fmla="*/ 187 w 506"/>
                <a:gd name="T11" fmla="*/ 248 h 529"/>
                <a:gd name="T12" fmla="*/ 165 w 506"/>
                <a:gd name="T13" fmla="*/ 258 h 529"/>
                <a:gd name="T14" fmla="*/ 140 w 506"/>
                <a:gd name="T15" fmla="*/ 264 h 529"/>
                <a:gd name="T16" fmla="*/ 114 w 506"/>
                <a:gd name="T17" fmla="*/ 264 h 529"/>
                <a:gd name="T18" fmla="*/ 90 w 506"/>
                <a:gd name="T19" fmla="*/ 258 h 529"/>
                <a:gd name="T20" fmla="*/ 67 w 506"/>
                <a:gd name="T21" fmla="*/ 248 h 529"/>
                <a:gd name="T22" fmla="*/ 46 w 506"/>
                <a:gd name="T23" fmla="*/ 234 h 529"/>
                <a:gd name="T24" fmla="*/ 29 w 506"/>
                <a:gd name="T25" fmla="*/ 216 h 529"/>
                <a:gd name="T26" fmla="*/ 16 w 506"/>
                <a:gd name="T27" fmla="*/ 195 h 529"/>
                <a:gd name="T28" fmla="*/ 6 w 506"/>
                <a:gd name="T29" fmla="*/ 171 h 529"/>
                <a:gd name="T30" fmla="*/ 1 w 506"/>
                <a:gd name="T31" fmla="*/ 145 h 529"/>
                <a:gd name="T32" fmla="*/ 1 w 506"/>
                <a:gd name="T33" fmla="*/ 119 h 529"/>
                <a:gd name="T34" fmla="*/ 6 w 506"/>
                <a:gd name="T35" fmla="*/ 93 h 529"/>
                <a:gd name="T36" fmla="*/ 16 w 506"/>
                <a:gd name="T37" fmla="*/ 69 h 529"/>
                <a:gd name="T38" fmla="*/ 29 w 506"/>
                <a:gd name="T39" fmla="*/ 48 h 529"/>
                <a:gd name="T40" fmla="*/ 46 w 506"/>
                <a:gd name="T41" fmla="*/ 30 h 529"/>
                <a:gd name="T42" fmla="*/ 67 w 506"/>
                <a:gd name="T43" fmla="*/ 16 h 529"/>
                <a:gd name="T44" fmla="*/ 90 w 506"/>
                <a:gd name="T45" fmla="*/ 5 h 529"/>
                <a:gd name="T46" fmla="*/ 114 w 506"/>
                <a:gd name="T47" fmla="*/ 0 h 529"/>
                <a:gd name="T48" fmla="*/ 140 w 506"/>
                <a:gd name="T49" fmla="*/ 0 h 529"/>
                <a:gd name="T50" fmla="*/ 165 w 506"/>
                <a:gd name="T51" fmla="*/ 5 h 529"/>
                <a:gd name="T52" fmla="*/ 187 w 506"/>
                <a:gd name="T53" fmla="*/ 16 h 529"/>
                <a:gd name="T54" fmla="*/ 207 w 506"/>
                <a:gd name="T55" fmla="*/ 30 h 529"/>
                <a:gd name="T56" fmla="*/ 224 w 506"/>
                <a:gd name="T57" fmla="*/ 48 h 529"/>
                <a:gd name="T58" fmla="*/ 238 w 506"/>
                <a:gd name="T59" fmla="*/ 69 h 529"/>
                <a:gd name="T60" fmla="*/ 247 w 506"/>
                <a:gd name="T61" fmla="*/ 93 h 529"/>
                <a:gd name="T62" fmla="*/ 253 w 506"/>
                <a:gd name="T63" fmla="*/ 119 h 52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06" h="529">
                  <a:moveTo>
                    <a:pt x="506" y="265"/>
                  </a:moveTo>
                  <a:lnTo>
                    <a:pt x="505" y="291"/>
                  </a:lnTo>
                  <a:lnTo>
                    <a:pt x="501" y="318"/>
                  </a:lnTo>
                  <a:lnTo>
                    <a:pt x="494" y="343"/>
                  </a:lnTo>
                  <a:lnTo>
                    <a:pt x="486" y="367"/>
                  </a:lnTo>
                  <a:lnTo>
                    <a:pt x="475" y="390"/>
                  </a:lnTo>
                  <a:lnTo>
                    <a:pt x="462" y="411"/>
                  </a:lnTo>
                  <a:lnTo>
                    <a:pt x="448" y="432"/>
                  </a:lnTo>
                  <a:lnTo>
                    <a:pt x="432" y="450"/>
                  </a:lnTo>
                  <a:lnTo>
                    <a:pt x="414" y="468"/>
                  </a:lnTo>
                  <a:lnTo>
                    <a:pt x="394" y="484"/>
                  </a:lnTo>
                  <a:lnTo>
                    <a:pt x="374" y="496"/>
                  </a:lnTo>
                  <a:lnTo>
                    <a:pt x="352" y="508"/>
                  </a:lnTo>
                  <a:lnTo>
                    <a:pt x="329" y="517"/>
                  </a:lnTo>
                  <a:lnTo>
                    <a:pt x="304" y="523"/>
                  </a:lnTo>
                  <a:lnTo>
                    <a:pt x="279" y="528"/>
                  </a:lnTo>
                  <a:lnTo>
                    <a:pt x="254" y="529"/>
                  </a:lnTo>
                  <a:lnTo>
                    <a:pt x="228" y="528"/>
                  </a:lnTo>
                  <a:lnTo>
                    <a:pt x="203" y="523"/>
                  </a:lnTo>
                  <a:lnTo>
                    <a:pt x="179" y="517"/>
                  </a:lnTo>
                  <a:lnTo>
                    <a:pt x="156" y="508"/>
                  </a:lnTo>
                  <a:lnTo>
                    <a:pt x="133" y="496"/>
                  </a:lnTo>
                  <a:lnTo>
                    <a:pt x="112" y="484"/>
                  </a:lnTo>
                  <a:lnTo>
                    <a:pt x="92" y="468"/>
                  </a:lnTo>
                  <a:lnTo>
                    <a:pt x="75" y="450"/>
                  </a:lnTo>
                  <a:lnTo>
                    <a:pt x="58" y="432"/>
                  </a:lnTo>
                  <a:lnTo>
                    <a:pt x="44" y="411"/>
                  </a:lnTo>
                  <a:lnTo>
                    <a:pt x="31" y="390"/>
                  </a:lnTo>
                  <a:lnTo>
                    <a:pt x="20" y="367"/>
                  </a:lnTo>
                  <a:lnTo>
                    <a:pt x="12" y="343"/>
                  </a:lnTo>
                  <a:lnTo>
                    <a:pt x="5" y="318"/>
                  </a:lnTo>
                  <a:lnTo>
                    <a:pt x="1" y="291"/>
                  </a:lnTo>
                  <a:lnTo>
                    <a:pt x="0" y="265"/>
                  </a:lnTo>
                  <a:lnTo>
                    <a:pt x="1" y="238"/>
                  </a:lnTo>
                  <a:lnTo>
                    <a:pt x="5" y="212"/>
                  </a:lnTo>
                  <a:lnTo>
                    <a:pt x="12" y="187"/>
                  </a:lnTo>
                  <a:lnTo>
                    <a:pt x="20" y="162"/>
                  </a:lnTo>
                  <a:lnTo>
                    <a:pt x="31" y="139"/>
                  </a:lnTo>
                  <a:lnTo>
                    <a:pt x="44" y="117"/>
                  </a:lnTo>
                  <a:lnTo>
                    <a:pt x="58" y="97"/>
                  </a:lnTo>
                  <a:lnTo>
                    <a:pt x="75" y="78"/>
                  </a:lnTo>
                  <a:lnTo>
                    <a:pt x="92" y="61"/>
                  </a:lnTo>
                  <a:lnTo>
                    <a:pt x="112" y="46"/>
                  </a:lnTo>
                  <a:lnTo>
                    <a:pt x="133" y="32"/>
                  </a:lnTo>
                  <a:lnTo>
                    <a:pt x="156" y="21"/>
                  </a:lnTo>
                  <a:lnTo>
                    <a:pt x="179" y="11"/>
                  </a:lnTo>
                  <a:lnTo>
                    <a:pt x="203" y="6"/>
                  </a:lnTo>
                  <a:lnTo>
                    <a:pt x="228" y="1"/>
                  </a:lnTo>
                  <a:lnTo>
                    <a:pt x="254" y="0"/>
                  </a:lnTo>
                  <a:lnTo>
                    <a:pt x="279" y="1"/>
                  </a:lnTo>
                  <a:lnTo>
                    <a:pt x="304" y="6"/>
                  </a:lnTo>
                  <a:lnTo>
                    <a:pt x="329" y="11"/>
                  </a:lnTo>
                  <a:lnTo>
                    <a:pt x="352" y="21"/>
                  </a:lnTo>
                  <a:lnTo>
                    <a:pt x="374" y="32"/>
                  </a:lnTo>
                  <a:lnTo>
                    <a:pt x="394" y="46"/>
                  </a:lnTo>
                  <a:lnTo>
                    <a:pt x="414" y="61"/>
                  </a:lnTo>
                  <a:lnTo>
                    <a:pt x="432" y="78"/>
                  </a:lnTo>
                  <a:lnTo>
                    <a:pt x="448" y="97"/>
                  </a:lnTo>
                  <a:lnTo>
                    <a:pt x="462" y="117"/>
                  </a:lnTo>
                  <a:lnTo>
                    <a:pt x="475" y="139"/>
                  </a:lnTo>
                  <a:lnTo>
                    <a:pt x="486" y="162"/>
                  </a:lnTo>
                  <a:lnTo>
                    <a:pt x="494" y="187"/>
                  </a:lnTo>
                  <a:lnTo>
                    <a:pt x="501" y="212"/>
                  </a:lnTo>
                  <a:lnTo>
                    <a:pt x="505" y="238"/>
                  </a:lnTo>
                  <a:lnTo>
                    <a:pt x="506" y="265"/>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7" name="Freeform 6"/>
            <p:cNvSpPr>
              <a:spLocks/>
            </p:cNvSpPr>
            <p:nvPr/>
          </p:nvSpPr>
          <p:spPr bwMode="auto">
            <a:xfrm>
              <a:off x="5414" y="2218"/>
              <a:ext cx="253" cy="264"/>
            </a:xfrm>
            <a:custGeom>
              <a:avLst/>
              <a:gdLst>
                <a:gd name="T0" fmla="*/ 253 w 506"/>
                <a:gd name="T1" fmla="*/ 132 h 529"/>
                <a:gd name="T2" fmla="*/ 251 w 506"/>
                <a:gd name="T3" fmla="*/ 159 h 529"/>
                <a:gd name="T4" fmla="*/ 243 w 506"/>
                <a:gd name="T5" fmla="*/ 183 h 529"/>
                <a:gd name="T6" fmla="*/ 231 w 506"/>
                <a:gd name="T7" fmla="*/ 205 h 529"/>
                <a:gd name="T8" fmla="*/ 216 w 506"/>
                <a:gd name="T9" fmla="*/ 225 h 529"/>
                <a:gd name="T10" fmla="*/ 197 w 506"/>
                <a:gd name="T11" fmla="*/ 242 h 529"/>
                <a:gd name="T12" fmla="*/ 176 w 506"/>
                <a:gd name="T13" fmla="*/ 254 h 529"/>
                <a:gd name="T14" fmla="*/ 152 w 506"/>
                <a:gd name="T15" fmla="*/ 261 h 529"/>
                <a:gd name="T16" fmla="*/ 127 w 506"/>
                <a:gd name="T17" fmla="*/ 264 h 529"/>
                <a:gd name="T18" fmla="*/ 114 w 506"/>
                <a:gd name="T19" fmla="*/ 264 h 529"/>
                <a:gd name="T20" fmla="*/ 90 w 506"/>
                <a:gd name="T21" fmla="*/ 258 h 529"/>
                <a:gd name="T22" fmla="*/ 67 w 506"/>
                <a:gd name="T23" fmla="*/ 248 h 529"/>
                <a:gd name="T24" fmla="*/ 46 w 506"/>
                <a:gd name="T25" fmla="*/ 234 h 529"/>
                <a:gd name="T26" fmla="*/ 29 w 506"/>
                <a:gd name="T27" fmla="*/ 216 h 529"/>
                <a:gd name="T28" fmla="*/ 16 w 506"/>
                <a:gd name="T29" fmla="*/ 195 h 529"/>
                <a:gd name="T30" fmla="*/ 6 w 506"/>
                <a:gd name="T31" fmla="*/ 171 h 529"/>
                <a:gd name="T32" fmla="*/ 1 w 506"/>
                <a:gd name="T33" fmla="*/ 145 h 529"/>
                <a:gd name="T34" fmla="*/ 0 w 506"/>
                <a:gd name="T35" fmla="*/ 132 h 529"/>
                <a:gd name="T36" fmla="*/ 3 w 506"/>
                <a:gd name="T37" fmla="*/ 106 h 529"/>
                <a:gd name="T38" fmla="*/ 10 w 506"/>
                <a:gd name="T39" fmla="*/ 81 h 529"/>
                <a:gd name="T40" fmla="*/ 22 w 506"/>
                <a:gd name="T41" fmla="*/ 58 h 529"/>
                <a:gd name="T42" fmla="*/ 38 w 506"/>
                <a:gd name="T43" fmla="*/ 39 h 529"/>
                <a:gd name="T44" fmla="*/ 56 w 506"/>
                <a:gd name="T45" fmla="*/ 23 h 529"/>
                <a:gd name="T46" fmla="*/ 78 w 506"/>
                <a:gd name="T47" fmla="*/ 10 h 529"/>
                <a:gd name="T48" fmla="*/ 102 w 506"/>
                <a:gd name="T49" fmla="*/ 3 h 529"/>
                <a:gd name="T50" fmla="*/ 127 w 506"/>
                <a:gd name="T51" fmla="*/ 0 h 529"/>
                <a:gd name="T52" fmla="*/ 140 w 506"/>
                <a:gd name="T53" fmla="*/ 0 h 529"/>
                <a:gd name="T54" fmla="*/ 165 w 506"/>
                <a:gd name="T55" fmla="*/ 5 h 529"/>
                <a:gd name="T56" fmla="*/ 187 w 506"/>
                <a:gd name="T57" fmla="*/ 16 h 529"/>
                <a:gd name="T58" fmla="*/ 207 w 506"/>
                <a:gd name="T59" fmla="*/ 30 h 529"/>
                <a:gd name="T60" fmla="*/ 224 w 506"/>
                <a:gd name="T61" fmla="*/ 48 h 529"/>
                <a:gd name="T62" fmla="*/ 238 w 506"/>
                <a:gd name="T63" fmla="*/ 69 h 529"/>
                <a:gd name="T64" fmla="*/ 247 w 506"/>
                <a:gd name="T65" fmla="*/ 93 h 529"/>
                <a:gd name="T66" fmla="*/ 253 w 506"/>
                <a:gd name="T67" fmla="*/ 119 h 52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6" h="529">
                  <a:moveTo>
                    <a:pt x="506" y="265"/>
                  </a:moveTo>
                  <a:lnTo>
                    <a:pt x="506" y="265"/>
                  </a:lnTo>
                  <a:lnTo>
                    <a:pt x="505" y="291"/>
                  </a:lnTo>
                  <a:lnTo>
                    <a:pt x="501" y="318"/>
                  </a:lnTo>
                  <a:lnTo>
                    <a:pt x="494" y="343"/>
                  </a:lnTo>
                  <a:lnTo>
                    <a:pt x="486" y="367"/>
                  </a:lnTo>
                  <a:lnTo>
                    <a:pt x="475" y="390"/>
                  </a:lnTo>
                  <a:lnTo>
                    <a:pt x="462" y="411"/>
                  </a:lnTo>
                  <a:lnTo>
                    <a:pt x="448" y="432"/>
                  </a:lnTo>
                  <a:lnTo>
                    <a:pt x="432" y="450"/>
                  </a:lnTo>
                  <a:lnTo>
                    <a:pt x="414" y="468"/>
                  </a:lnTo>
                  <a:lnTo>
                    <a:pt x="394" y="484"/>
                  </a:lnTo>
                  <a:lnTo>
                    <a:pt x="374" y="496"/>
                  </a:lnTo>
                  <a:lnTo>
                    <a:pt x="352" y="508"/>
                  </a:lnTo>
                  <a:lnTo>
                    <a:pt x="329" y="517"/>
                  </a:lnTo>
                  <a:lnTo>
                    <a:pt x="304" y="523"/>
                  </a:lnTo>
                  <a:lnTo>
                    <a:pt x="279" y="528"/>
                  </a:lnTo>
                  <a:lnTo>
                    <a:pt x="254" y="529"/>
                  </a:lnTo>
                  <a:lnTo>
                    <a:pt x="228" y="528"/>
                  </a:lnTo>
                  <a:lnTo>
                    <a:pt x="203" y="523"/>
                  </a:lnTo>
                  <a:lnTo>
                    <a:pt x="179" y="517"/>
                  </a:lnTo>
                  <a:lnTo>
                    <a:pt x="156" y="508"/>
                  </a:lnTo>
                  <a:lnTo>
                    <a:pt x="133" y="496"/>
                  </a:lnTo>
                  <a:lnTo>
                    <a:pt x="112" y="484"/>
                  </a:lnTo>
                  <a:lnTo>
                    <a:pt x="92" y="468"/>
                  </a:lnTo>
                  <a:lnTo>
                    <a:pt x="75" y="450"/>
                  </a:lnTo>
                  <a:lnTo>
                    <a:pt x="58" y="432"/>
                  </a:lnTo>
                  <a:lnTo>
                    <a:pt x="44" y="411"/>
                  </a:lnTo>
                  <a:lnTo>
                    <a:pt x="31" y="390"/>
                  </a:lnTo>
                  <a:lnTo>
                    <a:pt x="20" y="367"/>
                  </a:lnTo>
                  <a:lnTo>
                    <a:pt x="12" y="343"/>
                  </a:lnTo>
                  <a:lnTo>
                    <a:pt x="5" y="318"/>
                  </a:lnTo>
                  <a:lnTo>
                    <a:pt x="1" y="291"/>
                  </a:lnTo>
                  <a:lnTo>
                    <a:pt x="0" y="265"/>
                  </a:lnTo>
                  <a:lnTo>
                    <a:pt x="1" y="238"/>
                  </a:lnTo>
                  <a:lnTo>
                    <a:pt x="5" y="212"/>
                  </a:lnTo>
                  <a:lnTo>
                    <a:pt x="12" y="187"/>
                  </a:lnTo>
                  <a:lnTo>
                    <a:pt x="20" y="162"/>
                  </a:lnTo>
                  <a:lnTo>
                    <a:pt x="31" y="139"/>
                  </a:lnTo>
                  <a:lnTo>
                    <a:pt x="44" y="117"/>
                  </a:lnTo>
                  <a:lnTo>
                    <a:pt x="58" y="97"/>
                  </a:lnTo>
                  <a:lnTo>
                    <a:pt x="75" y="78"/>
                  </a:lnTo>
                  <a:lnTo>
                    <a:pt x="92" y="61"/>
                  </a:lnTo>
                  <a:lnTo>
                    <a:pt x="112" y="46"/>
                  </a:lnTo>
                  <a:lnTo>
                    <a:pt x="133" y="32"/>
                  </a:lnTo>
                  <a:lnTo>
                    <a:pt x="156" y="21"/>
                  </a:lnTo>
                  <a:lnTo>
                    <a:pt x="179" y="11"/>
                  </a:lnTo>
                  <a:lnTo>
                    <a:pt x="203" y="6"/>
                  </a:lnTo>
                  <a:lnTo>
                    <a:pt x="228" y="1"/>
                  </a:lnTo>
                  <a:lnTo>
                    <a:pt x="254" y="0"/>
                  </a:lnTo>
                  <a:lnTo>
                    <a:pt x="279" y="1"/>
                  </a:lnTo>
                  <a:lnTo>
                    <a:pt x="304" y="6"/>
                  </a:lnTo>
                  <a:lnTo>
                    <a:pt x="329" y="11"/>
                  </a:lnTo>
                  <a:lnTo>
                    <a:pt x="352" y="21"/>
                  </a:lnTo>
                  <a:lnTo>
                    <a:pt x="374" y="32"/>
                  </a:lnTo>
                  <a:lnTo>
                    <a:pt x="394" y="46"/>
                  </a:lnTo>
                  <a:lnTo>
                    <a:pt x="414" y="61"/>
                  </a:lnTo>
                  <a:lnTo>
                    <a:pt x="432" y="78"/>
                  </a:lnTo>
                  <a:lnTo>
                    <a:pt x="448" y="97"/>
                  </a:lnTo>
                  <a:lnTo>
                    <a:pt x="462" y="117"/>
                  </a:lnTo>
                  <a:lnTo>
                    <a:pt x="475" y="139"/>
                  </a:lnTo>
                  <a:lnTo>
                    <a:pt x="486" y="162"/>
                  </a:lnTo>
                  <a:lnTo>
                    <a:pt x="494" y="187"/>
                  </a:lnTo>
                  <a:lnTo>
                    <a:pt x="501" y="212"/>
                  </a:lnTo>
                  <a:lnTo>
                    <a:pt x="505" y="238"/>
                  </a:lnTo>
                  <a:lnTo>
                    <a:pt x="506" y="265"/>
                  </a:lnTo>
                </a:path>
              </a:pathLst>
            </a:custGeom>
            <a:solidFill>
              <a:srgbClr val="DDDDDD"/>
            </a:solidFill>
            <a:ln w="0">
              <a:solidFill>
                <a:srgbClr val="808080"/>
              </a:solidFill>
              <a:prstDash val="solid"/>
              <a:round/>
              <a:headEnd/>
              <a:tailEnd/>
            </a:ln>
          </p:spPr>
          <p:txBody>
            <a:bodyPr/>
            <a:lstStyle/>
            <a:p>
              <a:endParaRPr lang="en-US"/>
            </a:p>
          </p:txBody>
        </p:sp>
        <p:sp>
          <p:nvSpPr>
            <p:cNvPr id="29728" name="Freeform 7"/>
            <p:cNvSpPr>
              <a:spLocks/>
            </p:cNvSpPr>
            <p:nvPr/>
          </p:nvSpPr>
          <p:spPr bwMode="auto">
            <a:xfrm>
              <a:off x="5357" y="2042"/>
              <a:ext cx="199" cy="206"/>
            </a:xfrm>
            <a:custGeom>
              <a:avLst/>
              <a:gdLst>
                <a:gd name="T0" fmla="*/ 199 w 398"/>
                <a:gd name="T1" fmla="*/ 114 h 414"/>
                <a:gd name="T2" fmla="*/ 194 w 398"/>
                <a:gd name="T3" fmla="*/ 134 h 414"/>
                <a:gd name="T4" fmla="*/ 187 w 398"/>
                <a:gd name="T5" fmla="*/ 153 h 414"/>
                <a:gd name="T6" fmla="*/ 176 w 398"/>
                <a:gd name="T7" fmla="*/ 169 h 414"/>
                <a:gd name="T8" fmla="*/ 163 w 398"/>
                <a:gd name="T9" fmla="*/ 183 h 414"/>
                <a:gd name="T10" fmla="*/ 147 w 398"/>
                <a:gd name="T11" fmla="*/ 194 h 414"/>
                <a:gd name="T12" fmla="*/ 129 w 398"/>
                <a:gd name="T13" fmla="*/ 202 h 414"/>
                <a:gd name="T14" fmla="*/ 110 w 398"/>
                <a:gd name="T15" fmla="*/ 206 h 414"/>
                <a:gd name="T16" fmla="*/ 90 w 398"/>
                <a:gd name="T17" fmla="*/ 206 h 414"/>
                <a:gd name="T18" fmla="*/ 71 w 398"/>
                <a:gd name="T19" fmla="*/ 202 h 414"/>
                <a:gd name="T20" fmla="*/ 53 w 398"/>
                <a:gd name="T21" fmla="*/ 194 h 414"/>
                <a:gd name="T22" fmla="*/ 37 w 398"/>
                <a:gd name="T23" fmla="*/ 183 h 414"/>
                <a:gd name="T24" fmla="*/ 23 w 398"/>
                <a:gd name="T25" fmla="*/ 169 h 414"/>
                <a:gd name="T26" fmla="*/ 12 w 398"/>
                <a:gd name="T27" fmla="*/ 153 h 414"/>
                <a:gd name="T28" fmla="*/ 5 w 398"/>
                <a:gd name="T29" fmla="*/ 134 h 414"/>
                <a:gd name="T30" fmla="*/ 1 w 398"/>
                <a:gd name="T31" fmla="*/ 114 h 414"/>
                <a:gd name="T32" fmla="*/ 1 w 398"/>
                <a:gd name="T33" fmla="*/ 93 h 414"/>
                <a:gd name="T34" fmla="*/ 5 w 398"/>
                <a:gd name="T35" fmla="*/ 73 h 414"/>
                <a:gd name="T36" fmla="*/ 12 w 398"/>
                <a:gd name="T37" fmla="*/ 54 h 414"/>
                <a:gd name="T38" fmla="*/ 23 w 398"/>
                <a:gd name="T39" fmla="*/ 37 h 414"/>
                <a:gd name="T40" fmla="*/ 37 w 398"/>
                <a:gd name="T41" fmla="*/ 24 h 414"/>
                <a:gd name="T42" fmla="*/ 53 w 398"/>
                <a:gd name="T43" fmla="*/ 13 h 414"/>
                <a:gd name="T44" fmla="*/ 71 w 398"/>
                <a:gd name="T45" fmla="*/ 5 h 414"/>
                <a:gd name="T46" fmla="*/ 90 w 398"/>
                <a:gd name="T47" fmla="*/ 1 h 414"/>
                <a:gd name="T48" fmla="*/ 110 w 398"/>
                <a:gd name="T49" fmla="*/ 1 h 414"/>
                <a:gd name="T50" fmla="*/ 129 w 398"/>
                <a:gd name="T51" fmla="*/ 5 h 414"/>
                <a:gd name="T52" fmla="*/ 147 w 398"/>
                <a:gd name="T53" fmla="*/ 13 h 414"/>
                <a:gd name="T54" fmla="*/ 163 w 398"/>
                <a:gd name="T55" fmla="*/ 24 h 414"/>
                <a:gd name="T56" fmla="*/ 176 w 398"/>
                <a:gd name="T57" fmla="*/ 37 h 414"/>
                <a:gd name="T58" fmla="*/ 187 w 398"/>
                <a:gd name="T59" fmla="*/ 54 h 414"/>
                <a:gd name="T60" fmla="*/ 194 w 398"/>
                <a:gd name="T61" fmla="*/ 73 h 414"/>
                <a:gd name="T62" fmla="*/ 199 w 398"/>
                <a:gd name="T63" fmla="*/ 93 h 4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8" h="414">
                  <a:moveTo>
                    <a:pt x="398" y="209"/>
                  </a:moveTo>
                  <a:lnTo>
                    <a:pt x="397" y="230"/>
                  </a:lnTo>
                  <a:lnTo>
                    <a:pt x="393" y="250"/>
                  </a:lnTo>
                  <a:lnTo>
                    <a:pt x="388" y="270"/>
                  </a:lnTo>
                  <a:lnTo>
                    <a:pt x="382" y="290"/>
                  </a:lnTo>
                  <a:lnTo>
                    <a:pt x="373" y="307"/>
                  </a:lnTo>
                  <a:lnTo>
                    <a:pt x="363" y="324"/>
                  </a:lnTo>
                  <a:lnTo>
                    <a:pt x="352" y="340"/>
                  </a:lnTo>
                  <a:lnTo>
                    <a:pt x="339" y="354"/>
                  </a:lnTo>
                  <a:lnTo>
                    <a:pt x="325" y="368"/>
                  </a:lnTo>
                  <a:lnTo>
                    <a:pt x="310" y="379"/>
                  </a:lnTo>
                  <a:lnTo>
                    <a:pt x="294" y="390"/>
                  </a:lnTo>
                  <a:lnTo>
                    <a:pt x="277" y="398"/>
                  </a:lnTo>
                  <a:lnTo>
                    <a:pt x="258" y="405"/>
                  </a:lnTo>
                  <a:lnTo>
                    <a:pt x="239" y="409"/>
                  </a:lnTo>
                  <a:lnTo>
                    <a:pt x="219" y="413"/>
                  </a:lnTo>
                  <a:lnTo>
                    <a:pt x="200" y="414"/>
                  </a:lnTo>
                  <a:lnTo>
                    <a:pt x="179" y="413"/>
                  </a:lnTo>
                  <a:lnTo>
                    <a:pt x="159" y="409"/>
                  </a:lnTo>
                  <a:lnTo>
                    <a:pt x="141" y="405"/>
                  </a:lnTo>
                  <a:lnTo>
                    <a:pt x="122" y="398"/>
                  </a:lnTo>
                  <a:lnTo>
                    <a:pt x="105" y="390"/>
                  </a:lnTo>
                  <a:lnTo>
                    <a:pt x="89" y="379"/>
                  </a:lnTo>
                  <a:lnTo>
                    <a:pt x="73" y="368"/>
                  </a:lnTo>
                  <a:lnTo>
                    <a:pt x="59" y="354"/>
                  </a:lnTo>
                  <a:lnTo>
                    <a:pt x="46" y="340"/>
                  </a:lnTo>
                  <a:lnTo>
                    <a:pt x="35" y="324"/>
                  </a:lnTo>
                  <a:lnTo>
                    <a:pt x="24" y="307"/>
                  </a:lnTo>
                  <a:lnTo>
                    <a:pt x="16" y="290"/>
                  </a:lnTo>
                  <a:lnTo>
                    <a:pt x="9" y="270"/>
                  </a:lnTo>
                  <a:lnTo>
                    <a:pt x="5" y="250"/>
                  </a:lnTo>
                  <a:lnTo>
                    <a:pt x="1" y="230"/>
                  </a:lnTo>
                  <a:lnTo>
                    <a:pt x="0" y="209"/>
                  </a:lnTo>
                  <a:lnTo>
                    <a:pt x="1" y="187"/>
                  </a:lnTo>
                  <a:lnTo>
                    <a:pt x="5" y="166"/>
                  </a:lnTo>
                  <a:lnTo>
                    <a:pt x="9" y="147"/>
                  </a:lnTo>
                  <a:lnTo>
                    <a:pt x="16" y="127"/>
                  </a:lnTo>
                  <a:lnTo>
                    <a:pt x="24" y="109"/>
                  </a:lnTo>
                  <a:lnTo>
                    <a:pt x="35" y="91"/>
                  </a:lnTo>
                  <a:lnTo>
                    <a:pt x="46" y="75"/>
                  </a:lnTo>
                  <a:lnTo>
                    <a:pt x="59" y="61"/>
                  </a:lnTo>
                  <a:lnTo>
                    <a:pt x="73" y="48"/>
                  </a:lnTo>
                  <a:lnTo>
                    <a:pt x="89" y="36"/>
                  </a:lnTo>
                  <a:lnTo>
                    <a:pt x="105" y="26"/>
                  </a:lnTo>
                  <a:lnTo>
                    <a:pt x="122" y="17"/>
                  </a:lnTo>
                  <a:lnTo>
                    <a:pt x="141" y="10"/>
                  </a:lnTo>
                  <a:lnTo>
                    <a:pt x="159" y="5"/>
                  </a:lnTo>
                  <a:lnTo>
                    <a:pt x="179" y="2"/>
                  </a:lnTo>
                  <a:lnTo>
                    <a:pt x="200" y="0"/>
                  </a:lnTo>
                  <a:lnTo>
                    <a:pt x="219" y="2"/>
                  </a:lnTo>
                  <a:lnTo>
                    <a:pt x="239" y="5"/>
                  </a:lnTo>
                  <a:lnTo>
                    <a:pt x="258" y="10"/>
                  </a:lnTo>
                  <a:lnTo>
                    <a:pt x="277" y="17"/>
                  </a:lnTo>
                  <a:lnTo>
                    <a:pt x="294" y="26"/>
                  </a:lnTo>
                  <a:lnTo>
                    <a:pt x="310" y="36"/>
                  </a:lnTo>
                  <a:lnTo>
                    <a:pt x="325" y="48"/>
                  </a:lnTo>
                  <a:lnTo>
                    <a:pt x="339" y="61"/>
                  </a:lnTo>
                  <a:lnTo>
                    <a:pt x="352" y="75"/>
                  </a:lnTo>
                  <a:lnTo>
                    <a:pt x="363" y="91"/>
                  </a:lnTo>
                  <a:lnTo>
                    <a:pt x="373" y="109"/>
                  </a:lnTo>
                  <a:lnTo>
                    <a:pt x="382" y="127"/>
                  </a:lnTo>
                  <a:lnTo>
                    <a:pt x="388" y="147"/>
                  </a:lnTo>
                  <a:lnTo>
                    <a:pt x="393" y="166"/>
                  </a:lnTo>
                  <a:lnTo>
                    <a:pt x="397" y="187"/>
                  </a:lnTo>
                  <a:lnTo>
                    <a:pt x="398" y="209"/>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29" name="Freeform 8"/>
            <p:cNvSpPr>
              <a:spLocks/>
            </p:cNvSpPr>
            <p:nvPr/>
          </p:nvSpPr>
          <p:spPr bwMode="auto">
            <a:xfrm>
              <a:off x="5357" y="2042"/>
              <a:ext cx="199" cy="206"/>
            </a:xfrm>
            <a:custGeom>
              <a:avLst/>
              <a:gdLst>
                <a:gd name="T0" fmla="*/ 199 w 398"/>
                <a:gd name="T1" fmla="*/ 104 h 414"/>
                <a:gd name="T2" fmla="*/ 197 w 398"/>
                <a:gd name="T3" fmla="*/ 124 h 414"/>
                <a:gd name="T4" fmla="*/ 191 w 398"/>
                <a:gd name="T5" fmla="*/ 144 h 414"/>
                <a:gd name="T6" fmla="*/ 182 w 398"/>
                <a:gd name="T7" fmla="*/ 161 h 414"/>
                <a:gd name="T8" fmla="*/ 170 w 398"/>
                <a:gd name="T9" fmla="*/ 176 h 414"/>
                <a:gd name="T10" fmla="*/ 155 w 398"/>
                <a:gd name="T11" fmla="*/ 189 h 414"/>
                <a:gd name="T12" fmla="*/ 139 w 398"/>
                <a:gd name="T13" fmla="*/ 198 h 414"/>
                <a:gd name="T14" fmla="*/ 120 w 398"/>
                <a:gd name="T15" fmla="*/ 204 h 414"/>
                <a:gd name="T16" fmla="*/ 100 w 398"/>
                <a:gd name="T17" fmla="*/ 206 h 414"/>
                <a:gd name="T18" fmla="*/ 90 w 398"/>
                <a:gd name="T19" fmla="*/ 206 h 414"/>
                <a:gd name="T20" fmla="*/ 71 w 398"/>
                <a:gd name="T21" fmla="*/ 202 h 414"/>
                <a:gd name="T22" fmla="*/ 53 w 398"/>
                <a:gd name="T23" fmla="*/ 194 h 414"/>
                <a:gd name="T24" fmla="*/ 37 w 398"/>
                <a:gd name="T25" fmla="*/ 183 h 414"/>
                <a:gd name="T26" fmla="*/ 23 w 398"/>
                <a:gd name="T27" fmla="*/ 169 h 414"/>
                <a:gd name="T28" fmla="*/ 12 w 398"/>
                <a:gd name="T29" fmla="*/ 153 h 414"/>
                <a:gd name="T30" fmla="*/ 5 w 398"/>
                <a:gd name="T31" fmla="*/ 134 h 414"/>
                <a:gd name="T32" fmla="*/ 1 w 398"/>
                <a:gd name="T33" fmla="*/ 114 h 414"/>
                <a:gd name="T34" fmla="*/ 0 w 398"/>
                <a:gd name="T35" fmla="*/ 104 h 414"/>
                <a:gd name="T36" fmla="*/ 3 w 398"/>
                <a:gd name="T37" fmla="*/ 83 h 414"/>
                <a:gd name="T38" fmla="*/ 8 w 398"/>
                <a:gd name="T39" fmla="*/ 63 h 414"/>
                <a:gd name="T40" fmla="*/ 18 w 398"/>
                <a:gd name="T41" fmla="*/ 45 h 414"/>
                <a:gd name="T42" fmla="*/ 30 w 398"/>
                <a:gd name="T43" fmla="*/ 30 h 414"/>
                <a:gd name="T44" fmla="*/ 45 w 398"/>
                <a:gd name="T45" fmla="*/ 18 h 414"/>
                <a:gd name="T46" fmla="*/ 61 w 398"/>
                <a:gd name="T47" fmla="*/ 8 h 414"/>
                <a:gd name="T48" fmla="*/ 80 w 398"/>
                <a:gd name="T49" fmla="*/ 2 h 414"/>
                <a:gd name="T50" fmla="*/ 100 w 398"/>
                <a:gd name="T51" fmla="*/ 0 h 414"/>
                <a:gd name="T52" fmla="*/ 110 w 398"/>
                <a:gd name="T53" fmla="*/ 1 h 414"/>
                <a:gd name="T54" fmla="*/ 129 w 398"/>
                <a:gd name="T55" fmla="*/ 5 h 414"/>
                <a:gd name="T56" fmla="*/ 147 w 398"/>
                <a:gd name="T57" fmla="*/ 13 h 414"/>
                <a:gd name="T58" fmla="*/ 163 w 398"/>
                <a:gd name="T59" fmla="*/ 24 h 414"/>
                <a:gd name="T60" fmla="*/ 176 w 398"/>
                <a:gd name="T61" fmla="*/ 37 h 414"/>
                <a:gd name="T62" fmla="*/ 187 w 398"/>
                <a:gd name="T63" fmla="*/ 54 h 414"/>
                <a:gd name="T64" fmla="*/ 194 w 398"/>
                <a:gd name="T65" fmla="*/ 73 h 414"/>
                <a:gd name="T66" fmla="*/ 199 w 398"/>
                <a:gd name="T67" fmla="*/ 93 h 41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98" h="414">
                  <a:moveTo>
                    <a:pt x="398" y="209"/>
                  </a:moveTo>
                  <a:lnTo>
                    <a:pt x="398" y="209"/>
                  </a:lnTo>
                  <a:lnTo>
                    <a:pt x="397" y="230"/>
                  </a:lnTo>
                  <a:lnTo>
                    <a:pt x="393" y="250"/>
                  </a:lnTo>
                  <a:lnTo>
                    <a:pt x="388" y="270"/>
                  </a:lnTo>
                  <a:lnTo>
                    <a:pt x="382" y="290"/>
                  </a:lnTo>
                  <a:lnTo>
                    <a:pt x="373" y="307"/>
                  </a:lnTo>
                  <a:lnTo>
                    <a:pt x="363" y="324"/>
                  </a:lnTo>
                  <a:lnTo>
                    <a:pt x="352" y="340"/>
                  </a:lnTo>
                  <a:lnTo>
                    <a:pt x="339" y="354"/>
                  </a:lnTo>
                  <a:lnTo>
                    <a:pt x="325" y="368"/>
                  </a:lnTo>
                  <a:lnTo>
                    <a:pt x="310" y="379"/>
                  </a:lnTo>
                  <a:lnTo>
                    <a:pt x="294" y="390"/>
                  </a:lnTo>
                  <a:lnTo>
                    <a:pt x="277" y="398"/>
                  </a:lnTo>
                  <a:lnTo>
                    <a:pt x="258" y="405"/>
                  </a:lnTo>
                  <a:lnTo>
                    <a:pt x="239" y="409"/>
                  </a:lnTo>
                  <a:lnTo>
                    <a:pt x="219" y="413"/>
                  </a:lnTo>
                  <a:lnTo>
                    <a:pt x="200" y="414"/>
                  </a:lnTo>
                  <a:lnTo>
                    <a:pt x="179" y="413"/>
                  </a:lnTo>
                  <a:lnTo>
                    <a:pt x="159" y="409"/>
                  </a:lnTo>
                  <a:lnTo>
                    <a:pt x="141" y="405"/>
                  </a:lnTo>
                  <a:lnTo>
                    <a:pt x="122" y="398"/>
                  </a:lnTo>
                  <a:lnTo>
                    <a:pt x="105" y="390"/>
                  </a:lnTo>
                  <a:lnTo>
                    <a:pt x="89" y="379"/>
                  </a:lnTo>
                  <a:lnTo>
                    <a:pt x="73" y="368"/>
                  </a:lnTo>
                  <a:lnTo>
                    <a:pt x="59" y="354"/>
                  </a:lnTo>
                  <a:lnTo>
                    <a:pt x="46" y="340"/>
                  </a:lnTo>
                  <a:lnTo>
                    <a:pt x="35" y="324"/>
                  </a:lnTo>
                  <a:lnTo>
                    <a:pt x="24" y="307"/>
                  </a:lnTo>
                  <a:lnTo>
                    <a:pt x="16" y="290"/>
                  </a:lnTo>
                  <a:lnTo>
                    <a:pt x="9" y="270"/>
                  </a:lnTo>
                  <a:lnTo>
                    <a:pt x="5" y="250"/>
                  </a:lnTo>
                  <a:lnTo>
                    <a:pt x="1" y="230"/>
                  </a:lnTo>
                  <a:lnTo>
                    <a:pt x="0" y="209"/>
                  </a:lnTo>
                  <a:lnTo>
                    <a:pt x="1" y="187"/>
                  </a:lnTo>
                  <a:lnTo>
                    <a:pt x="5" y="166"/>
                  </a:lnTo>
                  <a:lnTo>
                    <a:pt x="9" y="147"/>
                  </a:lnTo>
                  <a:lnTo>
                    <a:pt x="16" y="127"/>
                  </a:lnTo>
                  <a:lnTo>
                    <a:pt x="24" y="109"/>
                  </a:lnTo>
                  <a:lnTo>
                    <a:pt x="35" y="91"/>
                  </a:lnTo>
                  <a:lnTo>
                    <a:pt x="46" y="75"/>
                  </a:lnTo>
                  <a:lnTo>
                    <a:pt x="59" y="61"/>
                  </a:lnTo>
                  <a:lnTo>
                    <a:pt x="73" y="48"/>
                  </a:lnTo>
                  <a:lnTo>
                    <a:pt x="89" y="36"/>
                  </a:lnTo>
                  <a:lnTo>
                    <a:pt x="105" y="26"/>
                  </a:lnTo>
                  <a:lnTo>
                    <a:pt x="122" y="17"/>
                  </a:lnTo>
                  <a:lnTo>
                    <a:pt x="141" y="10"/>
                  </a:lnTo>
                  <a:lnTo>
                    <a:pt x="159" y="5"/>
                  </a:lnTo>
                  <a:lnTo>
                    <a:pt x="179" y="2"/>
                  </a:lnTo>
                  <a:lnTo>
                    <a:pt x="200" y="0"/>
                  </a:lnTo>
                  <a:lnTo>
                    <a:pt x="219" y="2"/>
                  </a:lnTo>
                  <a:lnTo>
                    <a:pt x="239" y="5"/>
                  </a:lnTo>
                  <a:lnTo>
                    <a:pt x="258" y="10"/>
                  </a:lnTo>
                  <a:lnTo>
                    <a:pt x="277" y="17"/>
                  </a:lnTo>
                  <a:lnTo>
                    <a:pt x="294" y="26"/>
                  </a:lnTo>
                  <a:lnTo>
                    <a:pt x="310" y="36"/>
                  </a:lnTo>
                  <a:lnTo>
                    <a:pt x="325" y="48"/>
                  </a:lnTo>
                  <a:lnTo>
                    <a:pt x="339" y="61"/>
                  </a:lnTo>
                  <a:lnTo>
                    <a:pt x="352" y="75"/>
                  </a:lnTo>
                  <a:lnTo>
                    <a:pt x="363" y="91"/>
                  </a:lnTo>
                  <a:lnTo>
                    <a:pt x="373" y="109"/>
                  </a:lnTo>
                  <a:lnTo>
                    <a:pt x="382" y="127"/>
                  </a:lnTo>
                  <a:lnTo>
                    <a:pt x="388" y="147"/>
                  </a:lnTo>
                  <a:lnTo>
                    <a:pt x="393" y="166"/>
                  </a:lnTo>
                  <a:lnTo>
                    <a:pt x="397" y="187"/>
                  </a:lnTo>
                  <a:lnTo>
                    <a:pt x="398" y="209"/>
                  </a:lnTo>
                </a:path>
              </a:pathLst>
            </a:custGeom>
            <a:solidFill>
              <a:srgbClr val="DDDDDD"/>
            </a:solidFill>
            <a:ln w="0">
              <a:solidFill>
                <a:srgbClr val="808080"/>
              </a:solidFill>
              <a:prstDash val="solid"/>
              <a:round/>
              <a:headEnd/>
              <a:tailEnd/>
            </a:ln>
          </p:spPr>
          <p:txBody>
            <a:bodyPr/>
            <a:lstStyle/>
            <a:p>
              <a:endParaRPr lang="en-US"/>
            </a:p>
          </p:txBody>
        </p:sp>
        <p:sp>
          <p:nvSpPr>
            <p:cNvPr id="29730" name="Freeform 9"/>
            <p:cNvSpPr>
              <a:spLocks/>
            </p:cNvSpPr>
            <p:nvPr/>
          </p:nvSpPr>
          <p:spPr bwMode="auto">
            <a:xfrm>
              <a:off x="5470" y="2159"/>
              <a:ext cx="113" cy="118"/>
            </a:xfrm>
            <a:custGeom>
              <a:avLst/>
              <a:gdLst>
                <a:gd name="T0" fmla="*/ 113 w 226"/>
                <a:gd name="T1" fmla="*/ 60 h 236"/>
                <a:gd name="T2" fmla="*/ 112 w 226"/>
                <a:gd name="T3" fmla="*/ 71 h 236"/>
                <a:gd name="T4" fmla="*/ 109 w 226"/>
                <a:gd name="T5" fmla="*/ 82 h 236"/>
                <a:gd name="T6" fmla="*/ 104 w 226"/>
                <a:gd name="T7" fmla="*/ 92 h 236"/>
                <a:gd name="T8" fmla="*/ 97 w 226"/>
                <a:gd name="T9" fmla="*/ 101 h 236"/>
                <a:gd name="T10" fmla="*/ 88 w 226"/>
                <a:gd name="T11" fmla="*/ 108 h 236"/>
                <a:gd name="T12" fmla="*/ 79 w 226"/>
                <a:gd name="T13" fmla="*/ 114 h 236"/>
                <a:gd name="T14" fmla="*/ 69 w 226"/>
                <a:gd name="T15" fmla="*/ 117 h 236"/>
                <a:gd name="T16" fmla="*/ 57 w 226"/>
                <a:gd name="T17" fmla="*/ 118 h 236"/>
                <a:gd name="T18" fmla="*/ 46 w 226"/>
                <a:gd name="T19" fmla="*/ 117 h 236"/>
                <a:gd name="T20" fmla="*/ 35 w 226"/>
                <a:gd name="T21" fmla="*/ 114 h 236"/>
                <a:gd name="T22" fmla="*/ 25 w 226"/>
                <a:gd name="T23" fmla="*/ 108 h 236"/>
                <a:gd name="T24" fmla="*/ 17 w 226"/>
                <a:gd name="T25" fmla="*/ 101 h 236"/>
                <a:gd name="T26" fmla="*/ 10 w 226"/>
                <a:gd name="T27" fmla="*/ 92 h 236"/>
                <a:gd name="T28" fmla="*/ 5 w 226"/>
                <a:gd name="T29" fmla="*/ 82 h 236"/>
                <a:gd name="T30" fmla="*/ 1 w 226"/>
                <a:gd name="T31" fmla="*/ 71 h 236"/>
                <a:gd name="T32" fmla="*/ 0 w 226"/>
                <a:gd name="T33" fmla="*/ 60 h 236"/>
                <a:gd name="T34" fmla="*/ 1 w 226"/>
                <a:gd name="T35" fmla="*/ 48 h 236"/>
                <a:gd name="T36" fmla="*/ 5 w 226"/>
                <a:gd name="T37" fmla="*/ 37 h 236"/>
                <a:gd name="T38" fmla="*/ 10 w 226"/>
                <a:gd name="T39" fmla="*/ 27 h 236"/>
                <a:gd name="T40" fmla="*/ 17 w 226"/>
                <a:gd name="T41" fmla="*/ 18 h 236"/>
                <a:gd name="T42" fmla="*/ 25 w 226"/>
                <a:gd name="T43" fmla="*/ 11 h 236"/>
                <a:gd name="T44" fmla="*/ 35 w 226"/>
                <a:gd name="T45" fmla="*/ 5 h 236"/>
                <a:gd name="T46" fmla="*/ 46 w 226"/>
                <a:gd name="T47" fmla="*/ 2 h 236"/>
                <a:gd name="T48" fmla="*/ 57 w 226"/>
                <a:gd name="T49" fmla="*/ 0 h 236"/>
                <a:gd name="T50" fmla="*/ 69 w 226"/>
                <a:gd name="T51" fmla="*/ 2 h 236"/>
                <a:gd name="T52" fmla="*/ 79 w 226"/>
                <a:gd name="T53" fmla="*/ 5 h 236"/>
                <a:gd name="T54" fmla="*/ 88 w 226"/>
                <a:gd name="T55" fmla="*/ 11 h 236"/>
                <a:gd name="T56" fmla="*/ 97 w 226"/>
                <a:gd name="T57" fmla="*/ 18 h 236"/>
                <a:gd name="T58" fmla="*/ 104 w 226"/>
                <a:gd name="T59" fmla="*/ 27 h 236"/>
                <a:gd name="T60" fmla="*/ 109 w 226"/>
                <a:gd name="T61" fmla="*/ 37 h 236"/>
                <a:gd name="T62" fmla="*/ 112 w 226"/>
                <a:gd name="T63" fmla="*/ 48 h 236"/>
                <a:gd name="T64" fmla="*/ 113 w 226"/>
                <a:gd name="T65" fmla="*/ 60 h 2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26" h="236">
                  <a:moveTo>
                    <a:pt x="226" y="119"/>
                  </a:moveTo>
                  <a:lnTo>
                    <a:pt x="224" y="142"/>
                  </a:lnTo>
                  <a:lnTo>
                    <a:pt x="217" y="164"/>
                  </a:lnTo>
                  <a:lnTo>
                    <a:pt x="207" y="183"/>
                  </a:lnTo>
                  <a:lnTo>
                    <a:pt x="194" y="202"/>
                  </a:lnTo>
                  <a:lnTo>
                    <a:pt x="176" y="216"/>
                  </a:lnTo>
                  <a:lnTo>
                    <a:pt x="158" y="227"/>
                  </a:lnTo>
                  <a:lnTo>
                    <a:pt x="137" y="234"/>
                  </a:lnTo>
                  <a:lnTo>
                    <a:pt x="114" y="236"/>
                  </a:lnTo>
                  <a:lnTo>
                    <a:pt x="91" y="234"/>
                  </a:lnTo>
                  <a:lnTo>
                    <a:pt x="69" y="227"/>
                  </a:lnTo>
                  <a:lnTo>
                    <a:pt x="50" y="216"/>
                  </a:lnTo>
                  <a:lnTo>
                    <a:pt x="33" y="202"/>
                  </a:lnTo>
                  <a:lnTo>
                    <a:pt x="20" y="183"/>
                  </a:lnTo>
                  <a:lnTo>
                    <a:pt x="9" y="164"/>
                  </a:lnTo>
                  <a:lnTo>
                    <a:pt x="2" y="142"/>
                  </a:lnTo>
                  <a:lnTo>
                    <a:pt x="0" y="119"/>
                  </a:lnTo>
                  <a:lnTo>
                    <a:pt x="2" y="95"/>
                  </a:lnTo>
                  <a:lnTo>
                    <a:pt x="9" y="73"/>
                  </a:lnTo>
                  <a:lnTo>
                    <a:pt x="20" y="53"/>
                  </a:lnTo>
                  <a:lnTo>
                    <a:pt x="33" y="35"/>
                  </a:lnTo>
                  <a:lnTo>
                    <a:pt x="50" y="21"/>
                  </a:lnTo>
                  <a:lnTo>
                    <a:pt x="69" y="9"/>
                  </a:lnTo>
                  <a:lnTo>
                    <a:pt x="91" y="3"/>
                  </a:lnTo>
                  <a:lnTo>
                    <a:pt x="114" y="0"/>
                  </a:lnTo>
                  <a:lnTo>
                    <a:pt x="137" y="3"/>
                  </a:lnTo>
                  <a:lnTo>
                    <a:pt x="158" y="9"/>
                  </a:lnTo>
                  <a:lnTo>
                    <a:pt x="176" y="21"/>
                  </a:lnTo>
                  <a:lnTo>
                    <a:pt x="194" y="35"/>
                  </a:lnTo>
                  <a:lnTo>
                    <a:pt x="207" y="53"/>
                  </a:lnTo>
                  <a:lnTo>
                    <a:pt x="217" y="73"/>
                  </a:lnTo>
                  <a:lnTo>
                    <a:pt x="224" y="95"/>
                  </a:lnTo>
                  <a:lnTo>
                    <a:pt x="226" y="119"/>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1" name="Freeform 10"/>
            <p:cNvSpPr>
              <a:spLocks/>
            </p:cNvSpPr>
            <p:nvPr/>
          </p:nvSpPr>
          <p:spPr bwMode="auto">
            <a:xfrm>
              <a:off x="5470" y="2159"/>
              <a:ext cx="113" cy="118"/>
            </a:xfrm>
            <a:custGeom>
              <a:avLst/>
              <a:gdLst>
                <a:gd name="T0" fmla="*/ 113 w 226"/>
                <a:gd name="T1" fmla="*/ 60 h 236"/>
                <a:gd name="T2" fmla="*/ 113 w 226"/>
                <a:gd name="T3" fmla="*/ 60 h 236"/>
                <a:gd name="T4" fmla="*/ 112 w 226"/>
                <a:gd name="T5" fmla="*/ 71 h 236"/>
                <a:gd name="T6" fmla="*/ 109 w 226"/>
                <a:gd name="T7" fmla="*/ 82 h 236"/>
                <a:gd name="T8" fmla="*/ 104 w 226"/>
                <a:gd name="T9" fmla="*/ 92 h 236"/>
                <a:gd name="T10" fmla="*/ 97 w 226"/>
                <a:gd name="T11" fmla="*/ 101 h 236"/>
                <a:gd name="T12" fmla="*/ 88 w 226"/>
                <a:gd name="T13" fmla="*/ 108 h 236"/>
                <a:gd name="T14" fmla="*/ 79 w 226"/>
                <a:gd name="T15" fmla="*/ 114 h 236"/>
                <a:gd name="T16" fmla="*/ 69 w 226"/>
                <a:gd name="T17" fmla="*/ 117 h 236"/>
                <a:gd name="T18" fmla="*/ 57 w 226"/>
                <a:gd name="T19" fmla="*/ 118 h 236"/>
                <a:gd name="T20" fmla="*/ 57 w 226"/>
                <a:gd name="T21" fmla="*/ 118 h 236"/>
                <a:gd name="T22" fmla="*/ 46 w 226"/>
                <a:gd name="T23" fmla="*/ 117 h 236"/>
                <a:gd name="T24" fmla="*/ 35 w 226"/>
                <a:gd name="T25" fmla="*/ 114 h 236"/>
                <a:gd name="T26" fmla="*/ 25 w 226"/>
                <a:gd name="T27" fmla="*/ 108 h 236"/>
                <a:gd name="T28" fmla="*/ 17 w 226"/>
                <a:gd name="T29" fmla="*/ 101 h 236"/>
                <a:gd name="T30" fmla="*/ 10 w 226"/>
                <a:gd name="T31" fmla="*/ 92 h 236"/>
                <a:gd name="T32" fmla="*/ 5 w 226"/>
                <a:gd name="T33" fmla="*/ 82 h 236"/>
                <a:gd name="T34" fmla="*/ 1 w 226"/>
                <a:gd name="T35" fmla="*/ 71 h 236"/>
                <a:gd name="T36" fmla="*/ 0 w 226"/>
                <a:gd name="T37" fmla="*/ 60 h 236"/>
                <a:gd name="T38" fmla="*/ 0 w 226"/>
                <a:gd name="T39" fmla="*/ 60 h 236"/>
                <a:gd name="T40" fmla="*/ 1 w 226"/>
                <a:gd name="T41" fmla="*/ 48 h 236"/>
                <a:gd name="T42" fmla="*/ 5 w 226"/>
                <a:gd name="T43" fmla="*/ 37 h 236"/>
                <a:gd name="T44" fmla="*/ 10 w 226"/>
                <a:gd name="T45" fmla="*/ 27 h 236"/>
                <a:gd name="T46" fmla="*/ 17 w 226"/>
                <a:gd name="T47" fmla="*/ 18 h 236"/>
                <a:gd name="T48" fmla="*/ 25 w 226"/>
                <a:gd name="T49" fmla="*/ 11 h 236"/>
                <a:gd name="T50" fmla="*/ 35 w 226"/>
                <a:gd name="T51" fmla="*/ 5 h 236"/>
                <a:gd name="T52" fmla="*/ 46 w 226"/>
                <a:gd name="T53" fmla="*/ 2 h 236"/>
                <a:gd name="T54" fmla="*/ 57 w 226"/>
                <a:gd name="T55" fmla="*/ 0 h 236"/>
                <a:gd name="T56" fmla="*/ 57 w 226"/>
                <a:gd name="T57" fmla="*/ 0 h 236"/>
                <a:gd name="T58" fmla="*/ 69 w 226"/>
                <a:gd name="T59" fmla="*/ 2 h 236"/>
                <a:gd name="T60" fmla="*/ 79 w 226"/>
                <a:gd name="T61" fmla="*/ 5 h 236"/>
                <a:gd name="T62" fmla="*/ 88 w 226"/>
                <a:gd name="T63" fmla="*/ 11 h 236"/>
                <a:gd name="T64" fmla="*/ 97 w 226"/>
                <a:gd name="T65" fmla="*/ 18 h 236"/>
                <a:gd name="T66" fmla="*/ 104 w 226"/>
                <a:gd name="T67" fmla="*/ 27 h 236"/>
                <a:gd name="T68" fmla="*/ 109 w 226"/>
                <a:gd name="T69" fmla="*/ 37 h 236"/>
                <a:gd name="T70" fmla="*/ 112 w 226"/>
                <a:gd name="T71" fmla="*/ 48 h 236"/>
                <a:gd name="T72" fmla="*/ 113 w 226"/>
                <a:gd name="T73" fmla="*/ 60 h 2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26" h="236">
                  <a:moveTo>
                    <a:pt x="226" y="119"/>
                  </a:moveTo>
                  <a:lnTo>
                    <a:pt x="226" y="119"/>
                  </a:lnTo>
                  <a:lnTo>
                    <a:pt x="224" y="142"/>
                  </a:lnTo>
                  <a:lnTo>
                    <a:pt x="217" y="164"/>
                  </a:lnTo>
                  <a:lnTo>
                    <a:pt x="207" y="183"/>
                  </a:lnTo>
                  <a:lnTo>
                    <a:pt x="194" y="202"/>
                  </a:lnTo>
                  <a:lnTo>
                    <a:pt x="176" y="216"/>
                  </a:lnTo>
                  <a:lnTo>
                    <a:pt x="158" y="227"/>
                  </a:lnTo>
                  <a:lnTo>
                    <a:pt x="137" y="234"/>
                  </a:lnTo>
                  <a:lnTo>
                    <a:pt x="114" y="236"/>
                  </a:lnTo>
                  <a:lnTo>
                    <a:pt x="91" y="234"/>
                  </a:lnTo>
                  <a:lnTo>
                    <a:pt x="69" y="227"/>
                  </a:lnTo>
                  <a:lnTo>
                    <a:pt x="50" y="216"/>
                  </a:lnTo>
                  <a:lnTo>
                    <a:pt x="33" y="202"/>
                  </a:lnTo>
                  <a:lnTo>
                    <a:pt x="20" y="183"/>
                  </a:lnTo>
                  <a:lnTo>
                    <a:pt x="9" y="164"/>
                  </a:lnTo>
                  <a:lnTo>
                    <a:pt x="2" y="142"/>
                  </a:lnTo>
                  <a:lnTo>
                    <a:pt x="0" y="119"/>
                  </a:lnTo>
                  <a:lnTo>
                    <a:pt x="2" y="95"/>
                  </a:lnTo>
                  <a:lnTo>
                    <a:pt x="9" y="73"/>
                  </a:lnTo>
                  <a:lnTo>
                    <a:pt x="20" y="53"/>
                  </a:lnTo>
                  <a:lnTo>
                    <a:pt x="33" y="35"/>
                  </a:lnTo>
                  <a:lnTo>
                    <a:pt x="50" y="21"/>
                  </a:lnTo>
                  <a:lnTo>
                    <a:pt x="69" y="9"/>
                  </a:lnTo>
                  <a:lnTo>
                    <a:pt x="91" y="3"/>
                  </a:lnTo>
                  <a:lnTo>
                    <a:pt x="114" y="0"/>
                  </a:lnTo>
                  <a:lnTo>
                    <a:pt x="137" y="3"/>
                  </a:lnTo>
                  <a:lnTo>
                    <a:pt x="158" y="9"/>
                  </a:lnTo>
                  <a:lnTo>
                    <a:pt x="176" y="21"/>
                  </a:lnTo>
                  <a:lnTo>
                    <a:pt x="194" y="35"/>
                  </a:lnTo>
                  <a:lnTo>
                    <a:pt x="207" y="53"/>
                  </a:lnTo>
                  <a:lnTo>
                    <a:pt x="217" y="73"/>
                  </a:lnTo>
                  <a:lnTo>
                    <a:pt x="224" y="95"/>
                  </a:lnTo>
                  <a:lnTo>
                    <a:pt x="226" y="119"/>
                  </a:lnTo>
                </a:path>
              </a:pathLst>
            </a:custGeom>
            <a:solidFill>
              <a:srgbClr val="DDDDDD"/>
            </a:solidFill>
            <a:ln w="0">
              <a:solidFill>
                <a:srgbClr val="808080"/>
              </a:solidFill>
              <a:prstDash val="solid"/>
              <a:round/>
              <a:headEnd/>
              <a:tailEnd/>
            </a:ln>
          </p:spPr>
          <p:txBody>
            <a:bodyPr/>
            <a:lstStyle/>
            <a:p>
              <a:endParaRPr lang="en-US"/>
            </a:p>
          </p:txBody>
        </p:sp>
        <p:sp>
          <p:nvSpPr>
            <p:cNvPr id="29732" name="Freeform 11"/>
            <p:cNvSpPr>
              <a:spLocks/>
            </p:cNvSpPr>
            <p:nvPr/>
          </p:nvSpPr>
          <p:spPr bwMode="auto">
            <a:xfrm>
              <a:off x="5415" y="2140"/>
              <a:ext cx="170" cy="228"/>
            </a:xfrm>
            <a:custGeom>
              <a:avLst/>
              <a:gdLst>
                <a:gd name="T0" fmla="*/ 121 w 339"/>
                <a:gd name="T1" fmla="*/ 10 h 456"/>
                <a:gd name="T2" fmla="*/ 119 w 339"/>
                <a:gd name="T3" fmla="*/ 38 h 456"/>
                <a:gd name="T4" fmla="*/ 158 w 339"/>
                <a:gd name="T5" fmla="*/ 89 h 456"/>
                <a:gd name="T6" fmla="*/ 170 w 339"/>
                <a:gd name="T7" fmla="*/ 94 h 456"/>
                <a:gd name="T8" fmla="*/ 109 w 339"/>
                <a:gd name="T9" fmla="*/ 228 h 456"/>
                <a:gd name="T10" fmla="*/ 0 w 339"/>
                <a:gd name="T11" fmla="*/ 0 h 456"/>
                <a:gd name="T12" fmla="*/ 121 w 339"/>
                <a:gd name="T13" fmla="*/ 10 h 4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9" h="456">
                  <a:moveTo>
                    <a:pt x="241" y="19"/>
                  </a:moveTo>
                  <a:lnTo>
                    <a:pt x="237" y="75"/>
                  </a:lnTo>
                  <a:lnTo>
                    <a:pt x="316" y="177"/>
                  </a:lnTo>
                  <a:lnTo>
                    <a:pt x="339" y="187"/>
                  </a:lnTo>
                  <a:lnTo>
                    <a:pt x="218" y="456"/>
                  </a:lnTo>
                  <a:lnTo>
                    <a:pt x="0" y="0"/>
                  </a:lnTo>
                  <a:lnTo>
                    <a:pt x="241" y="19"/>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3" name="Freeform 12"/>
            <p:cNvSpPr>
              <a:spLocks/>
            </p:cNvSpPr>
            <p:nvPr/>
          </p:nvSpPr>
          <p:spPr bwMode="auto">
            <a:xfrm>
              <a:off x="5495" y="2444"/>
              <a:ext cx="111" cy="68"/>
            </a:xfrm>
            <a:custGeom>
              <a:avLst/>
              <a:gdLst>
                <a:gd name="T0" fmla="*/ 99 w 222"/>
                <a:gd name="T1" fmla="*/ 9 h 137"/>
                <a:gd name="T2" fmla="*/ 111 w 222"/>
                <a:gd name="T3" fmla="*/ 30 h 137"/>
                <a:gd name="T4" fmla="*/ 0 w 222"/>
                <a:gd name="T5" fmla="*/ 68 h 137"/>
                <a:gd name="T6" fmla="*/ 3 w 222"/>
                <a:gd name="T7" fmla="*/ 0 h 137"/>
                <a:gd name="T8" fmla="*/ 99 w 222"/>
                <a:gd name="T9" fmla="*/ 9 h 1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2" h="137">
                  <a:moveTo>
                    <a:pt x="198" y="19"/>
                  </a:moveTo>
                  <a:lnTo>
                    <a:pt x="222" y="61"/>
                  </a:lnTo>
                  <a:lnTo>
                    <a:pt x="0" y="137"/>
                  </a:lnTo>
                  <a:lnTo>
                    <a:pt x="6" y="0"/>
                  </a:lnTo>
                  <a:lnTo>
                    <a:pt x="198" y="19"/>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4" name="Freeform 13"/>
            <p:cNvSpPr>
              <a:spLocks/>
            </p:cNvSpPr>
            <p:nvPr/>
          </p:nvSpPr>
          <p:spPr bwMode="auto">
            <a:xfrm>
              <a:off x="5357" y="2569"/>
              <a:ext cx="142" cy="148"/>
            </a:xfrm>
            <a:custGeom>
              <a:avLst/>
              <a:gdLst>
                <a:gd name="T0" fmla="*/ 142 w 284"/>
                <a:gd name="T1" fmla="*/ 74 h 296"/>
                <a:gd name="T2" fmla="*/ 141 w 284"/>
                <a:gd name="T3" fmla="*/ 89 h 296"/>
                <a:gd name="T4" fmla="*/ 136 w 284"/>
                <a:gd name="T5" fmla="*/ 103 h 296"/>
                <a:gd name="T6" fmla="*/ 130 w 284"/>
                <a:gd name="T7" fmla="*/ 116 h 296"/>
                <a:gd name="T8" fmla="*/ 121 w 284"/>
                <a:gd name="T9" fmla="*/ 127 h 296"/>
                <a:gd name="T10" fmla="*/ 111 w 284"/>
                <a:gd name="T11" fmla="*/ 135 h 296"/>
                <a:gd name="T12" fmla="*/ 99 w 284"/>
                <a:gd name="T13" fmla="*/ 142 h 296"/>
                <a:gd name="T14" fmla="*/ 86 w 284"/>
                <a:gd name="T15" fmla="*/ 146 h 296"/>
                <a:gd name="T16" fmla="*/ 71 w 284"/>
                <a:gd name="T17" fmla="*/ 148 h 296"/>
                <a:gd name="T18" fmla="*/ 57 w 284"/>
                <a:gd name="T19" fmla="*/ 146 h 296"/>
                <a:gd name="T20" fmla="*/ 44 w 284"/>
                <a:gd name="T21" fmla="*/ 142 h 296"/>
                <a:gd name="T22" fmla="*/ 32 w 284"/>
                <a:gd name="T23" fmla="*/ 135 h 296"/>
                <a:gd name="T24" fmla="*/ 21 w 284"/>
                <a:gd name="T25" fmla="*/ 127 h 296"/>
                <a:gd name="T26" fmla="*/ 12 w 284"/>
                <a:gd name="T27" fmla="*/ 116 h 296"/>
                <a:gd name="T28" fmla="*/ 6 w 284"/>
                <a:gd name="T29" fmla="*/ 103 h 296"/>
                <a:gd name="T30" fmla="*/ 2 w 284"/>
                <a:gd name="T31" fmla="*/ 89 h 296"/>
                <a:gd name="T32" fmla="*/ 0 w 284"/>
                <a:gd name="T33" fmla="*/ 74 h 296"/>
                <a:gd name="T34" fmla="*/ 2 w 284"/>
                <a:gd name="T35" fmla="*/ 59 h 296"/>
                <a:gd name="T36" fmla="*/ 6 w 284"/>
                <a:gd name="T37" fmla="*/ 46 h 296"/>
                <a:gd name="T38" fmla="*/ 12 w 284"/>
                <a:gd name="T39" fmla="*/ 33 h 296"/>
                <a:gd name="T40" fmla="*/ 21 w 284"/>
                <a:gd name="T41" fmla="*/ 22 h 296"/>
                <a:gd name="T42" fmla="*/ 32 w 284"/>
                <a:gd name="T43" fmla="*/ 13 h 296"/>
                <a:gd name="T44" fmla="*/ 44 w 284"/>
                <a:gd name="T45" fmla="*/ 6 h 296"/>
                <a:gd name="T46" fmla="*/ 57 w 284"/>
                <a:gd name="T47" fmla="*/ 2 h 296"/>
                <a:gd name="T48" fmla="*/ 71 w 284"/>
                <a:gd name="T49" fmla="*/ 0 h 296"/>
                <a:gd name="T50" fmla="*/ 86 w 284"/>
                <a:gd name="T51" fmla="*/ 2 h 296"/>
                <a:gd name="T52" fmla="*/ 99 w 284"/>
                <a:gd name="T53" fmla="*/ 6 h 296"/>
                <a:gd name="T54" fmla="*/ 111 w 284"/>
                <a:gd name="T55" fmla="*/ 13 h 296"/>
                <a:gd name="T56" fmla="*/ 121 w 284"/>
                <a:gd name="T57" fmla="*/ 22 h 296"/>
                <a:gd name="T58" fmla="*/ 130 w 284"/>
                <a:gd name="T59" fmla="*/ 33 h 296"/>
                <a:gd name="T60" fmla="*/ 136 w 284"/>
                <a:gd name="T61" fmla="*/ 46 h 296"/>
                <a:gd name="T62" fmla="*/ 141 w 284"/>
                <a:gd name="T63" fmla="*/ 59 h 296"/>
                <a:gd name="T64" fmla="*/ 142 w 284"/>
                <a:gd name="T65" fmla="*/ 74 h 2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84" h="296">
                  <a:moveTo>
                    <a:pt x="284" y="148"/>
                  </a:moveTo>
                  <a:lnTo>
                    <a:pt x="281" y="178"/>
                  </a:lnTo>
                  <a:lnTo>
                    <a:pt x="272" y="206"/>
                  </a:lnTo>
                  <a:lnTo>
                    <a:pt x="259" y="231"/>
                  </a:lnTo>
                  <a:lnTo>
                    <a:pt x="242" y="253"/>
                  </a:lnTo>
                  <a:lnTo>
                    <a:pt x="221" y="270"/>
                  </a:lnTo>
                  <a:lnTo>
                    <a:pt x="197" y="284"/>
                  </a:lnTo>
                  <a:lnTo>
                    <a:pt x="171" y="292"/>
                  </a:lnTo>
                  <a:lnTo>
                    <a:pt x="142" y="296"/>
                  </a:lnTo>
                  <a:lnTo>
                    <a:pt x="113" y="292"/>
                  </a:lnTo>
                  <a:lnTo>
                    <a:pt x="88" y="284"/>
                  </a:lnTo>
                  <a:lnTo>
                    <a:pt x="64" y="270"/>
                  </a:lnTo>
                  <a:lnTo>
                    <a:pt x="42" y="253"/>
                  </a:lnTo>
                  <a:lnTo>
                    <a:pt x="24" y="231"/>
                  </a:lnTo>
                  <a:lnTo>
                    <a:pt x="12" y="206"/>
                  </a:lnTo>
                  <a:lnTo>
                    <a:pt x="4" y="178"/>
                  </a:lnTo>
                  <a:lnTo>
                    <a:pt x="0" y="148"/>
                  </a:lnTo>
                  <a:lnTo>
                    <a:pt x="4" y="118"/>
                  </a:lnTo>
                  <a:lnTo>
                    <a:pt x="12" y="91"/>
                  </a:lnTo>
                  <a:lnTo>
                    <a:pt x="24" y="65"/>
                  </a:lnTo>
                  <a:lnTo>
                    <a:pt x="42" y="43"/>
                  </a:lnTo>
                  <a:lnTo>
                    <a:pt x="64" y="25"/>
                  </a:lnTo>
                  <a:lnTo>
                    <a:pt x="88" y="11"/>
                  </a:lnTo>
                  <a:lnTo>
                    <a:pt x="113" y="3"/>
                  </a:lnTo>
                  <a:lnTo>
                    <a:pt x="142" y="0"/>
                  </a:lnTo>
                  <a:lnTo>
                    <a:pt x="171" y="3"/>
                  </a:lnTo>
                  <a:lnTo>
                    <a:pt x="197" y="11"/>
                  </a:lnTo>
                  <a:lnTo>
                    <a:pt x="221" y="25"/>
                  </a:lnTo>
                  <a:lnTo>
                    <a:pt x="242" y="43"/>
                  </a:lnTo>
                  <a:lnTo>
                    <a:pt x="259" y="65"/>
                  </a:lnTo>
                  <a:lnTo>
                    <a:pt x="272" y="91"/>
                  </a:lnTo>
                  <a:lnTo>
                    <a:pt x="281" y="118"/>
                  </a:lnTo>
                  <a:lnTo>
                    <a:pt x="284" y="148"/>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5" name="Freeform 14"/>
            <p:cNvSpPr>
              <a:spLocks/>
            </p:cNvSpPr>
            <p:nvPr/>
          </p:nvSpPr>
          <p:spPr bwMode="auto">
            <a:xfrm>
              <a:off x="5357" y="2569"/>
              <a:ext cx="142" cy="148"/>
            </a:xfrm>
            <a:custGeom>
              <a:avLst/>
              <a:gdLst>
                <a:gd name="T0" fmla="*/ 142 w 284"/>
                <a:gd name="T1" fmla="*/ 74 h 296"/>
                <a:gd name="T2" fmla="*/ 142 w 284"/>
                <a:gd name="T3" fmla="*/ 74 h 296"/>
                <a:gd name="T4" fmla="*/ 141 w 284"/>
                <a:gd name="T5" fmla="*/ 89 h 296"/>
                <a:gd name="T6" fmla="*/ 136 w 284"/>
                <a:gd name="T7" fmla="*/ 103 h 296"/>
                <a:gd name="T8" fmla="*/ 130 w 284"/>
                <a:gd name="T9" fmla="*/ 116 h 296"/>
                <a:gd name="T10" fmla="*/ 121 w 284"/>
                <a:gd name="T11" fmla="*/ 127 h 296"/>
                <a:gd name="T12" fmla="*/ 111 w 284"/>
                <a:gd name="T13" fmla="*/ 135 h 296"/>
                <a:gd name="T14" fmla="*/ 99 w 284"/>
                <a:gd name="T15" fmla="*/ 142 h 296"/>
                <a:gd name="T16" fmla="*/ 86 w 284"/>
                <a:gd name="T17" fmla="*/ 146 h 296"/>
                <a:gd name="T18" fmla="*/ 71 w 284"/>
                <a:gd name="T19" fmla="*/ 148 h 296"/>
                <a:gd name="T20" fmla="*/ 71 w 284"/>
                <a:gd name="T21" fmla="*/ 148 h 296"/>
                <a:gd name="T22" fmla="*/ 57 w 284"/>
                <a:gd name="T23" fmla="*/ 146 h 296"/>
                <a:gd name="T24" fmla="*/ 44 w 284"/>
                <a:gd name="T25" fmla="*/ 142 h 296"/>
                <a:gd name="T26" fmla="*/ 32 w 284"/>
                <a:gd name="T27" fmla="*/ 135 h 296"/>
                <a:gd name="T28" fmla="*/ 21 w 284"/>
                <a:gd name="T29" fmla="*/ 127 h 296"/>
                <a:gd name="T30" fmla="*/ 12 w 284"/>
                <a:gd name="T31" fmla="*/ 116 h 296"/>
                <a:gd name="T32" fmla="*/ 6 w 284"/>
                <a:gd name="T33" fmla="*/ 103 h 296"/>
                <a:gd name="T34" fmla="*/ 2 w 284"/>
                <a:gd name="T35" fmla="*/ 89 h 296"/>
                <a:gd name="T36" fmla="*/ 0 w 284"/>
                <a:gd name="T37" fmla="*/ 74 h 296"/>
                <a:gd name="T38" fmla="*/ 0 w 284"/>
                <a:gd name="T39" fmla="*/ 74 h 296"/>
                <a:gd name="T40" fmla="*/ 2 w 284"/>
                <a:gd name="T41" fmla="*/ 59 h 296"/>
                <a:gd name="T42" fmla="*/ 6 w 284"/>
                <a:gd name="T43" fmla="*/ 46 h 296"/>
                <a:gd name="T44" fmla="*/ 12 w 284"/>
                <a:gd name="T45" fmla="*/ 33 h 296"/>
                <a:gd name="T46" fmla="*/ 21 w 284"/>
                <a:gd name="T47" fmla="*/ 22 h 296"/>
                <a:gd name="T48" fmla="*/ 32 w 284"/>
                <a:gd name="T49" fmla="*/ 13 h 296"/>
                <a:gd name="T50" fmla="*/ 44 w 284"/>
                <a:gd name="T51" fmla="*/ 6 h 296"/>
                <a:gd name="T52" fmla="*/ 57 w 284"/>
                <a:gd name="T53" fmla="*/ 2 h 296"/>
                <a:gd name="T54" fmla="*/ 71 w 284"/>
                <a:gd name="T55" fmla="*/ 0 h 296"/>
                <a:gd name="T56" fmla="*/ 71 w 284"/>
                <a:gd name="T57" fmla="*/ 0 h 296"/>
                <a:gd name="T58" fmla="*/ 86 w 284"/>
                <a:gd name="T59" fmla="*/ 2 h 296"/>
                <a:gd name="T60" fmla="*/ 99 w 284"/>
                <a:gd name="T61" fmla="*/ 6 h 296"/>
                <a:gd name="T62" fmla="*/ 111 w 284"/>
                <a:gd name="T63" fmla="*/ 13 h 296"/>
                <a:gd name="T64" fmla="*/ 121 w 284"/>
                <a:gd name="T65" fmla="*/ 22 h 296"/>
                <a:gd name="T66" fmla="*/ 130 w 284"/>
                <a:gd name="T67" fmla="*/ 33 h 296"/>
                <a:gd name="T68" fmla="*/ 136 w 284"/>
                <a:gd name="T69" fmla="*/ 46 h 296"/>
                <a:gd name="T70" fmla="*/ 141 w 284"/>
                <a:gd name="T71" fmla="*/ 59 h 296"/>
                <a:gd name="T72" fmla="*/ 142 w 284"/>
                <a:gd name="T73" fmla="*/ 74 h 2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4" h="296">
                  <a:moveTo>
                    <a:pt x="284" y="148"/>
                  </a:moveTo>
                  <a:lnTo>
                    <a:pt x="284" y="148"/>
                  </a:lnTo>
                  <a:lnTo>
                    <a:pt x="281" y="178"/>
                  </a:lnTo>
                  <a:lnTo>
                    <a:pt x="272" y="206"/>
                  </a:lnTo>
                  <a:lnTo>
                    <a:pt x="259" y="231"/>
                  </a:lnTo>
                  <a:lnTo>
                    <a:pt x="242" y="253"/>
                  </a:lnTo>
                  <a:lnTo>
                    <a:pt x="221" y="270"/>
                  </a:lnTo>
                  <a:lnTo>
                    <a:pt x="197" y="284"/>
                  </a:lnTo>
                  <a:lnTo>
                    <a:pt x="171" y="292"/>
                  </a:lnTo>
                  <a:lnTo>
                    <a:pt x="142" y="296"/>
                  </a:lnTo>
                  <a:lnTo>
                    <a:pt x="113" y="292"/>
                  </a:lnTo>
                  <a:lnTo>
                    <a:pt x="88" y="284"/>
                  </a:lnTo>
                  <a:lnTo>
                    <a:pt x="64" y="270"/>
                  </a:lnTo>
                  <a:lnTo>
                    <a:pt x="42" y="253"/>
                  </a:lnTo>
                  <a:lnTo>
                    <a:pt x="24" y="231"/>
                  </a:lnTo>
                  <a:lnTo>
                    <a:pt x="12" y="206"/>
                  </a:lnTo>
                  <a:lnTo>
                    <a:pt x="4" y="178"/>
                  </a:lnTo>
                  <a:lnTo>
                    <a:pt x="0" y="148"/>
                  </a:lnTo>
                  <a:lnTo>
                    <a:pt x="4" y="118"/>
                  </a:lnTo>
                  <a:lnTo>
                    <a:pt x="12" y="91"/>
                  </a:lnTo>
                  <a:lnTo>
                    <a:pt x="24" y="65"/>
                  </a:lnTo>
                  <a:lnTo>
                    <a:pt x="42" y="43"/>
                  </a:lnTo>
                  <a:lnTo>
                    <a:pt x="64" y="25"/>
                  </a:lnTo>
                  <a:lnTo>
                    <a:pt x="88" y="11"/>
                  </a:lnTo>
                  <a:lnTo>
                    <a:pt x="113" y="3"/>
                  </a:lnTo>
                  <a:lnTo>
                    <a:pt x="142" y="0"/>
                  </a:lnTo>
                  <a:lnTo>
                    <a:pt x="171" y="3"/>
                  </a:lnTo>
                  <a:lnTo>
                    <a:pt x="197" y="11"/>
                  </a:lnTo>
                  <a:lnTo>
                    <a:pt x="221" y="25"/>
                  </a:lnTo>
                  <a:lnTo>
                    <a:pt x="242" y="43"/>
                  </a:lnTo>
                  <a:lnTo>
                    <a:pt x="259" y="65"/>
                  </a:lnTo>
                  <a:lnTo>
                    <a:pt x="272" y="91"/>
                  </a:lnTo>
                  <a:lnTo>
                    <a:pt x="281" y="118"/>
                  </a:lnTo>
                  <a:lnTo>
                    <a:pt x="284" y="148"/>
                  </a:lnTo>
                </a:path>
              </a:pathLst>
            </a:custGeom>
            <a:solidFill>
              <a:srgbClr val="DDDDDD"/>
            </a:solidFill>
            <a:ln w="0">
              <a:solidFill>
                <a:srgbClr val="808080"/>
              </a:solidFill>
              <a:prstDash val="solid"/>
              <a:round/>
              <a:headEnd/>
              <a:tailEnd/>
            </a:ln>
          </p:spPr>
          <p:txBody>
            <a:bodyPr/>
            <a:lstStyle/>
            <a:p>
              <a:endParaRPr lang="en-US"/>
            </a:p>
          </p:txBody>
        </p:sp>
        <p:sp>
          <p:nvSpPr>
            <p:cNvPr id="29736" name="Freeform 15"/>
            <p:cNvSpPr>
              <a:spLocks/>
            </p:cNvSpPr>
            <p:nvPr/>
          </p:nvSpPr>
          <p:spPr bwMode="auto">
            <a:xfrm>
              <a:off x="5447" y="2557"/>
              <a:ext cx="76" cy="80"/>
            </a:xfrm>
            <a:custGeom>
              <a:avLst/>
              <a:gdLst>
                <a:gd name="T0" fmla="*/ 31 w 152"/>
                <a:gd name="T1" fmla="*/ 80 h 161"/>
                <a:gd name="T2" fmla="*/ 76 w 152"/>
                <a:gd name="T3" fmla="*/ 53 h 161"/>
                <a:gd name="T4" fmla="*/ 24 w 152"/>
                <a:gd name="T5" fmla="*/ 0 h 161"/>
                <a:gd name="T6" fmla="*/ 0 w 152"/>
                <a:gd name="T7" fmla="*/ 29 h 161"/>
                <a:gd name="T8" fmla="*/ 31 w 152"/>
                <a:gd name="T9" fmla="*/ 80 h 1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161">
                  <a:moveTo>
                    <a:pt x="62" y="161"/>
                  </a:moveTo>
                  <a:lnTo>
                    <a:pt x="152" y="106"/>
                  </a:lnTo>
                  <a:lnTo>
                    <a:pt x="48" y="0"/>
                  </a:lnTo>
                  <a:lnTo>
                    <a:pt x="0" y="59"/>
                  </a:lnTo>
                  <a:lnTo>
                    <a:pt x="62" y="161"/>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7" name="Freeform 16"/>
            <p:cNvSpPr>
              <a:spLocks/>
            </p:cNvSpPr>
            <p:nvPr/>
          </p:nvSpPr>
          <p:spPr bwMode="auto">
            <a:xfrm>
              <a:off x="5082" y="2701"/>
              <a:ext cx="170" cy="177"/>
            </a:xfrm>
            <a:custGeom>
              <a:avLst/>
              <a:gdLst>
                <a:gd name="T0" fmla="*/ 170 w 340"/>
                <a:gd name="T1" fmla="*/ 90 h 354"/>
                <a:gd name="T2" fmla="*/ 168 w 340"/>
                <a:gd name="T3" fmla="*/ 107 h 354"/>
                <a:gd name="T4" fmla="*/ 163 w 340"/>
                <a:gd name="T5" fmla="*/ 124 h 354"/>
                <a:gd name="T6" fmla="*/ 156 w 340"/>
                <a:gd name="T7" fmla="*/ 139 h 354"/>
                <a:gd name="T8" fmla="*/ 145 w 340"/>
                <a:gd name="T9" fmla="*/ 151 h 354"/>
                <a:gd name="T10" fmla="*/ 133 w 340"/>
                <a:gd name="T11" fmla="*/ 162 h 354"/>
                <a:gd name="T12" fmla="*/ 118 w 340"/>
                <a:gd name="T13" fmla="*/ 170 h 354"/>
                <a:gd name="T14" fmla="*/ 102 w 340"/>
                <a:gd name="T15" fmla="*/ 176 h 354"/>
                <a:gd name="T16" fmla="*/ 85 w 340"/>
                <a:gd name="T17" fmla="*/ 177 h 354"/>
                <a:gd name="T18" fmla="*/ 67 w 340"/>
                <a:gd name="T19" fmla="*/ 176 h 354"/>
                <a:gd name="T20" fmla="*/ 52 w 340"/>
                <a:gd name="T21" fmla="*/ 170 h 354"/>
                <a:gd name="T22" fmla="*/ 38 w 340"/>
                <a:gd name="T23" fmla="*/ 162 h 354"/>
                <a:gd name="T24" fmla="*/ 25 w 340"/>
                <a:gd name="T25" fmla="*/ 151 h 354"/>
                <a:gd name="T26" fmla="*/ 15 w 340"/>
                <a:gd name="T27" fmla="*/ 139 h 354"/>
                <a:gd name="T28" fmla="*/ 7 w 340"/>
                <a:gd name="T29" fmla="*/ 124 h 354"/>
                <a:gd name="T30" fmla="*/ 2 w 340"/>
                <a:gd name="T31" fmla="*/ 107 h 354"/>
                <a:gd name="T32" fmla="*/ 0 w 340"/>
                <a:gd name="T33" fmla="*/ 90 h 354"/>
                <a:gd name="T34" fmla="*/ 2 w 340"/>
                <a:gd name="T35" fmla="*/ 72 h 354"/>
                <a:gd name="T36" fmla="*/ 7 w 340"/>
                <a:gd name="T37" fmla="*/ 55 h 354"/>
                <a:gd name="T38" fmla="*/ 15 w 340"/>
                <a:gd name="T39" fmla="*/ 40 h 354"/>
                <a:gd name="T40" fmla="*/ 25 w 340"/>
                <a:gd name="T41" fmla="*/ 27 h 354"/>
                <a:gd name="T42" fmla="*/ 38 w 340"/>
                <a:gd name="T43" fmla="*/ 16 h 354"/>
                <a:gd name="T44" fmla="*/ 52 w 340"/>
                <a:gd name="T45" fmla="*/ 7 h 354"/>
                <a:gd name="T46" fmla="*/ 67 w 340"/>
                <a:gd name="T47" fmla="*/ 2 h 354"/>
                <a:gd name="T48" fmla="*/ 85 w 340"/>
                <a:gd name="T49" fmla="*/ 0 h 354"/>
                <a:gd name="T50" fmla="*/ 102 w 340"/>
                <a:gd name="T51" fmla="*/ 2 h 354"/>
                <a:gd name="T52" fmla="*/ 118 w 340"/>
                <a:gd name="T53" fmla="*/ 7 h 354"/>
                <a:gd name="T54" fmla="*/ 133 w 340"/>
                <a:gd name="T55" fmla="*/ 16 h 354"/>
                <a:gd name="T56" fmla="*/ 145 w 340"/>
                <a:gd name="T57" fmla="*/ 27 h 354"/>
                <a:gd name="T58" fmla="*/ 156 w 340"/>
                <a:gd name="T59" fmla="*/ 40 h 354"/>
                <a:gd name="T60" fmla="*/ 163 w 340"/>
                <a:gd name="T61" fmla="*/ 55 h 354"/>
                <a:gd name="T62" fmla="*/ 168 w 340"/>
                <a:gd name="T63" fmla="*/ 72 h 354"/>
                <a:gd name="T64" fmla="*/ 170 w 340"/>
                <a:gd name="T65" fmla="*/ 90 h 3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40" h="354">
                  <a:moveTo>
                    <a:pt x="340" y="179"/>
                  </a:moveTo>
                  <a:lnTo>
                    <a:pt x="336" y="214"/>
                  </a:lnTo>
                  <a:lnTo>
                    <a:pt x="326" y="247"/>
                  </a:lnTo>
                  <a:lnTo>
                    <a:pt x="311" y="277"/>
                  </a:lnTo>
                  <a:lnTo>
                    <a:pt x="290" y="302"/>
                  </a:lnTo>
                  <a:lnTo>
                    <a:pt x="265" y="324"/>
                  </a:lnTo>
                  <a:lnTo>
                    <a:pt x="236" y="340"/>
                  </a:lnTo>
                  <a:lnTo>
                    <a:pt x="204" y="351"/>
                  </a:lnTo>
                  <a:lnTo>
                    <a:pt x="169" y="354"/>
                  </a:lnTo>
                  <a:lnTo>
                    <a:pt x="134" y="351"/>
                  </a:lnTo>
                  <a:lnTo>
                    <a:pt x="103" y="340"/>
                  </a:lnTo>
                  <a:lnTo>
                    <a:pt x="75" y="324"/>
                  </a:lnTo>
                  <a:lnTo>
                    <a:pt x="49" y="302"/>
                  </a:lnTo>
                  <a:lnTo>
                    <a:pt x="29" y="277"/>
                  </a:lnTo>
                  <a:lnTo>
                    <a:pt x="14" y="247"/>
                  </a:lnTo>
                  <a:lnTo>
                    <a:pt x="3" y="214"/>
                  </a:lnTo>
                  <a:lnTo>
                    <a:pt x="0" y="179"/>
                  </a:lnTo>
                  <a:lnTo>
                    <a:pt x="3" y="143"/>
                  </a:lnTo>
                  <a:lnTo>
                    <a:pt x="14" y="110"/>
                  </a:lnTo>
                  <a:lnTo>
                    <a:pt x="29" y="80"/>
                  </a:lnTo>
                  <a:lnTo>
                    <a:pt x="49" y="53"/>
                  </a:lnTo>
                  <a:lnTo>
                    <a:pt x="75" y="32"/>
                  </a:lnTo>
                  <a:lnTo>
                    <a:pt x="103" y="14"/>
                  </a:lnTo>
                  <a:lnTo>
                    <a:pt x="134" y="4"/>
                  </a:lnTo>
                  <a:lnTo>
                    <a:pt x="169" y="0"/>
                  </a:lnTo>
                  <a:lnTo>
                    <a:pt x="204" y="4"/>
                  </a:lnTo>
                  <a:lnTo>
                    <a:pt x="236" y="14"/>
                  </a:lnTo>
                  <a:lnTo>
                    <a:pt x="265" y="32"/>
                  </a:lnTo>
                  <a:lnTo>
                    <a:pt x="290" y="53"/>
                  </a:lnTo>
                  <a:lnTo>
                    <a:pt x="311" y="80"/>
                  </a:lnTo>
                  <a:lnTo>
                    <a:pt x="326" y="110"/>
                  </a:lnTo>
                  <a:lnTo>
                    <a:pt x="336" y="143"/>
                  </a:lnTo>
                  <a:lnTo>
                    <a:pt x="340" y="179"/>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38" name="Freeform 17"/>
            <p:cNvSpPr>
              <a:spLocks/>
            </p:cNvSpPr>
            <p:nvPr/>
          </p:nvSpPr>
          <p:spPr bwMode="auto">
            <a:xfrm>
              <a:off x="5082" y="2701"/>
              <a:ext cx="170" cy="177"/>
            </a:xfrm>
            <a:custGeom>
              <a:avLst/>
              <a:gdLst>
                <a:gd name="T0" fmla="*/ 170 w 340"/>
                <a:gd name="T1" fmla="*/ 90 h 354"/>
                <a:gd name="T2" fmla="*/ 170 w 340"/>
                <a:gd name="T3" fmla="*/ 90 h 354"/>
                <a:gd name="T4" fmla="*/ 168 w 340"/>
                <a:gd name="T5" fmla="*/ 107 h 354"/>
                <a:gd name="T6" fmla="*/ 163 w 340"/>
                <a:gd name="T7" fmla="*/ 124 h 354"/>
                <a:gd name="T8" fmla="*/ 156 w 340"/>
                <a:gd name="T9" fmla="*/ 139 h 354"/>
                <a:gd name="T10" fmla="*/ 145 w 340"/>
                <a:gd name="T11" fmla="*/ 151 h 354"/>
                <a:gd name="T12" fmla="*/ 133 w 340"/>
                <a:gd name="T13" fmla="*/ 162 h 354"/>
                <a:gd name="T14" fmla="*/ 118 w 340"/>
                <a:gd name="T15" fmla="*/ 170 h 354"/>
                <a:gd name="T16" fmla="*/ 102 w 340"/>
                <a:gd name="T17" fmla="*/ 176 h 354"/>
                <a:gd name="T18" fmla="*/ 85 w 340"/>
                <a:gd name="T19" fmla="*/ 177 h 354"/>
                <a:gd name="T20" fmla="*/ 85 w 340"/>
                <a:gd name="T21" fmla="*/ 177 h 354"/>
                <a:gd name="T22" fmla="*/ 67 w 340"/>
                <a:gd name="T23" fmla="*/ 176 h 354"/>
                <a:gd name="T24" fmla="*/ 52 w 340"/>
                <a:gd name="T25" fmla="*/ 170 h 354"/>
                <a:gd name="T26" fmla="*/ 38 w 340"/>
                <a:gd name="T27" fmla="*/ 162 h 354"/>
                <a:gd name="T28" fmla="*/ 25 w 340"/>
                <a:gd name="T29" fmla="*/ 151 h 354"/>
                <a:gd name="T30" fmla="*/ 15 w 340"/>
                <a:gd name="T31" fmla="*/ 139 h 354"/>
                <a:gd name="T32" fmla="*/ 7 w 340"/>
                <a:gd name="T33" fmla="*/ 124 h 354"/>
                <a:gd name="T34" fmla="*/ 2 w 340"/>
                <a:gd name="T35" fmla="*/ 107 h 354"/>
                <a:gd name="T36" fmla="*/ 0 w 340"/>
                <a:gd name="T37" fmla="*/ 90 h 354"/>
                <a:gd name="T38" fmla="*/ 0 w 340"/>
                <a:gd name="T39" fmla="*/ 90 h 354"/>
                <a:gd name="T40" fmla="*/ 2 w 340"/>
                <a:gd name="T41" fmla="*/ 72 h 354"/>
                <a:gd name="T42" fmla="*/ 7 w 340"/>
                <a:gd name="T43" fmla="*/ 55 h 354"/>
                <a:gd name="T44" fmla="*/ 15 w 340"/>
                <a:gd name="T45" fmla="*/ 40 h 354"/>
                <a:gd name="T46" fmla="*/ 25 w 340"/>
                <a:gd name="T47" fmla="*/ 27 h 354"/>
                <a:gd name="T48" fmla="*/ 38 w 340"/>
                <a:gd name="T49" fmla="*/ 16 h 354"/>
                <a:gd name="T50" fmla="*/ 52 w 340"/>
                <a:gd name="T51" fmla="*/ 7 h 354"/>
                <a:gd name="T52" fmla="*/ 67 w 340"/>
                <a:gd name="T53" fmla="*/ 2 h 354"/>
                <a:gd name="T54" fmla="*/ 85 w 340"/>
                <a:gd name="T55" fmla="*/ 0 h 354"/>
                <a:gd name="T56" fmla="*/ 85 w 340"/>
                <a:gd name="T57" fmla="*/ 0 h 354"/>
                <a:gd name="T58" fmla="*/ 102 w 340"/>
                <a:gd name="T59" fmla="*/ 2 h 354"/>
                <a:gd name="T60" fmla="*/ 118 w 340"/>
                <a:gd name="T61" fmla="*/ 7 h 354"/>
                <a:gd name="T62" fmla="*/ 133 w 340"/>
                <a:gd name="T63" fmla="*/ 16 h 354"/>
                <a:gd name="T64" fmla="*/ 145 w 340"/>
                <a:gd name="T65" fmla="*/ 27 h 354"/>
                <a:gd name="T66" fmla="*/ 156 w 340"/>
                <a:gd name="T67" fmla="*/ 40 h 354"/>
                <a:gd name="T68" fmla="*/ 163 w 340"/>
                <a:gd name="T69" fmla="*/ 55 h 354"/>
                <a:gd name="T70" fmla="*/ 168 w 340"/>
                <a:gd name="T71" fmla="*/ 72 h 354"/>
                <a:gd name="T72" fmla="*/ 170 w 340"/>
                <a:gd name="T73" fmla="*/ 90 h 35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40" h="354">
                  <a:moveTo>
                    <a:pt x="340" y="179"/>
                  </a:moveTo>
                  <a:lnTo>
                    <a:pt x="340" y="179"/>
                  </a:lnTo>
                  <a:lnTo>
                    <a:pt x="336" y="214"/>
                  </a:lnTo>
                  <a:lnTo>
                    <a:pt x="326" y="247"/>
                  </a:lnTo>
                  <a:lnTo>
                    <a:pt x="311" y="277"/>
                  </a:lnTo>
                  <a:lnTo>
                    <a:pt x="290" y="302"/>
                  </a:lnTo>
                  <a:lnTo>
                    <a:pt x="265" y="324"/>
                  </a:lnTo>
                  <a:lnTo>
                    <a:pt x="236" y="340"/>
                  </a:lnTo>
                  <a:lnTo>
                    <a:pt x="204" y="351"/>
                  </a:lnTo>
                  <a:lnTo>
                    <a:pt x="169" y="354"/>
                  </a:lnTo>
                  <a:lnTo>
                    <a:pt x="134" y="351"/>
                  </a:lnTo>
                  <a:lnTo>
                    <a:pt x="103" y="340"/>
                  </a:lnTo>
                  <a:lnTo>
                    <a:pt x="75" y="324"/>
                  </a:lnTo>
                  <a:lnTo>
                    <a:pt x="49" y="302"/>
                  </a:lnTo>
                  <a:lnTo>
                    <a:pt x="29" y="277"/>
                  </a:lnTo>
                  <a:lnTo>
                    <a:pt x="14" y="247"/>
                  </a:lnTo>
                  <a:lnTo>
                    <a:pt x="3" y="214"/>
                  </a:lnTo>
                  <a:lnTo>
                    <a:pt x="0" y="179"/>
                  </a:lnTo>
                  <a:lnTo>
                    <a:pt x="3" y="143"/>
                  </a:lnTo>
                  <a:lnTo>
                    <a:pt x="14" y="110"/>
                  </a:lnTo>
                  <a:lnTo>
                    <a:pt x="29" y="80"/>
                  </a:lnTo>
                  <a:lnTo>
                    <a:pt x="49" y="53"/>
                  </a:lnTo>
                  <a:lnTo>
                    <a:pt x="75" y="32"/>
                  </a:lnTo>
                  <a:lnTo>
                    <a:pt x="103" y="14"/>
                  </a:lnTo>
                  <a:lnTo>
                    <a:pt x="134" y="4"/>
                  </a:lnTo>
                  <a:lnTo>
                    <a:pt x="169" y="0"/>
                  </a:lnTo>
                  <a:lnTo>
                    <a:pt x="204" y="4"/>
                  </a:lnTo>
                  <a:lnTo>
                    <a:pt x="236" y="14"/>
                  </a:lnTo>
                  <a:lnTo>
                    <a:pt x="265" y="32"/>
                  </a:lnTo>
                  <a:lnTo>
                    <a:pt x="290" y="53"/>
                  </a:lnTo>
                  <a:lnTo>
                    <a:pt x="311" y="80"/>
                  </a:lnTo>
                  <a:lnTo>
                    <a:pt x="326" y="110"/>
                  </a:lnTo>
                  <a:lnTo>
                    <a:pt x="336" y="143"/>
                  </a:lnTo>
                  <a:lnTo>
                    <a:pt x="340" y="179"/>
                  </a:lnTo>
                </a:path>
              </a:pathLst>
            </a:custGeom>
            <a:solidFill>
              <a:srgbClr val="DDDDDD"/>
            </a:solidFill>
            <a:ln w="0">
              <a:solidFill>
                <a:srgbClr val="808080"/>
              </a:solidFill>
              <a:prstDash val="solid"/>
              <a:round/>
              <a:headEnd/>
              <a:tailEnd/>
            </a:ln>
          </p:spPr>
          <p:txBody>
            <a:bodyPr/>
            <a:lstStyle/>
            <a:p>
              <a:endParaRPr lang="en-US"/>
            </a:p>
          </p:txBody>
        </p:sp>
        <p:sp>
          <p:nvSpPr>
            <p:cNvPr id="29739" name="Freeform 18"/>
            <p:cNvSpPr>
              <a:spLocks/>
            </p:cNvSpPr>
            <p:nvPr/>
          </p:nvSpPr>
          <p:spPr bwMode="auto">
            <a:xfrm>
              <a:off x="5216" y="2701"/>
              <a:ext cx="142" cy="148"/>
            </a:xfrm>
            <a:custGeom>
              <a:avLst/>
              <a:gdLst>
                <a:gd name="T0" fmla="*/ 142 w 285"/>
                <a:gd name="T1" fmla="*/ 74 h 297"/>
                <a:gd name="T2" fmla="*/ 140 w 285"/>
                <a:gd name="T3" fmla="*/ 89 h 297"/>
                <a:gd name="T4" fmla="*/ 136 w 285"/>
                <a:gd name="T5" fmla="*/ 103 h 297"/>
                <a:gd name="T6" fmla="*/ 130 w 285"/>
                <a:gd name="T7" fmla="*/ 116 h 297"/>
                <a:gd name="T8" fmla="*/ 121 w 285"/>
                <a:gd name="T9" fmla="*/ 127 h 297"/>
                <a:gd name="T10" fmla="*/ 110 w 285"/>
                <a:gd name="T11" fmla="*/ 135 h 297"/>
                <a:gd name="T12" fmla="*/ 98 w 285"/>
                <a:gd name="T13" fmla="*/ 142 h 297"/>
                <a:gd name="T14" fmla="*/ 86 w 285"/>
                <a:gd name="T15" fmla="*/ 146 h 297"/>
                <a:gd name="T16" fmla="*/ 71 w 285"/>
                <a:gd name="T17" fmla="*/ 148 h 297"/>
                <a:gd name="T18" fmla="*/ 57 w 285"/>
                <a:gd name="T19" fmla="*/ 146 h 297"/>
                <a:gd name="T20" fmla="*/ 44 w 285"/>
                <a:gd name="T21" fmla="*/ 142 h 297"/>
                <a:gd name="T22" fmla="*/ 31 w 285"/>
                <a:gd name="T23" fmla="*/ 135 h 297"/>
                <a:gd name="T24" fmla="*/ 21 w 285"/>
                <a:gd name="T25" fmla="*/ 127 h 297"/>
                <a:gd name="T26" fmla="*/ 12 w 285"/>
                <a:gd name="T27" fmla="*/ 116 h 297"/>
                <a:gd name="T28" fmla="*/ 5 w 285"/>
                <a:gd name="T29" fmla="*/ 103 h 297"/>
                <a:gd name="T30" fmla="*/ 1 w 285"/>
                <a:gd name="T31" fmla="*/ 89 h 297"/>
                <a:gd name="T32" fmla="*/ 0 w 285"/>
                <a:gd name="T33" fmla="*/ 74 h 297"/>
                <a:gd name="T34" fmla="*/ 1 w 285"/>
                <a:gd name="T35" fmla="*/ 59 h 297"/>
                <a:gd name="T36" fmla="*/ 5 w 285"/>
                <a:gd name="T37" fmla="*/ 45 h 297"/>
                <a:gd name="T38" fmla="*/ 12 w 285"/>
                <a:gd name="T39" fmla="*/ 33 h 297"/>
                <a:gd name="T40" fmla="*/ 21 w 285"/>
                <a:gd name="T41" fmla="*/ 22 h 297"/>
                <a:gd name="T42" fmla="*/ 31 w 285"/>
                <a:gd name="T43" fmla="*/ 13 h 297"/>
                <a:gd name="T44" fmla="*/ 44 w 285"/>
                <a:gd name="T45" fmla="*/ 6 h 297"/>
                <a:gd name="T46" fmla="*/ 57 w 285"/>
                <a:gd name="T47" fmla="*/ 2 h 297"/>
                <a:gd name="T48" fmla="*/ 71 w 285"/>
                <a:gd name="T49" fmla="*/ 0 h 297"/>
                <a:gd name="T50" fmla="*/ 86 w 285"/>
                <a:gd name="T51" fmla="*/ 2 h 297"/>
                <a:gd name="T52" fmla="*/ 98 w 285"/>
                <a:gd name="T53" fmla="*/ 6 h 297"/>
                <a:gd name="T54" fmla="*/ 110 w 285"/>
                <a:gd name="T55" fmla="*/ 13 h 297"/>
                <a:gd name="T56" fmla="*/ 121 w 285"/>
                <a:gd name="T57" fmla="*/ 22 h 297"/>
                <a:gd name="T58" fmla="*/ 130 w 285"/>
                <a:gd name="T59" fmla="*/ 33 h 297"/>
                <a:gd name="T60" fmla="*/ 136 w 285"/>
                <a:gd name="T61" fmla="*/ 45 h 297"/>
                <a:gd name="T62" fmla="*/ 140 w 285"/>
                <a:gd name="T63" fmla="*/ 59 h 297"/>
                <a:gd name="T64" fmla="*/ 142 w 285"/>
                <a:gd name="T65" fmla="*/ 74 h 2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85" h="297">
                  <a:moveTo>
                    <a:pt x="285" y="149"/>
                  </a:moveTo>
                  <a:lnTo>
                    <a:pt x="281" y="179"/>
                  </a:lnTo>
                  <a:lnTo>
                    <a:pt x="273" y="207"/>
                  </a:lnTo>
                  <a:lnTo>
                    <a:pt x="260" y="232"/>
                  </a:lnTo>
                  <a:lnTo>
                    <a:pt x="243" y="254"/>
                  </a:lnTo>
                  <a:lnTo>
                    <a:pt x="221" y="271"/>
                  </a:lnTo>
                  <a:lnTo>
                    <a:pt x="197" y="285"/>
                  </a:lnTo>
                  <a:lnTo>
                    <a:pt x="172" y="293"/>
                  </a:lnTo>
                  <a:lnTo>
                    <a:pt x="143" y="297"/>
                  </a:lnTo>
                  <a:lnTo>
                    <a:pt x="114" y="293"/>
                  </a:lnTo>
                  <a:lnTo>
                    <a:pt x="88" y="285"/>
                  </a:lnTo>
                  <a:lnTo>
                    <a:pt x="63" y="271"/>
                  </a:lnTo>
                  <a:lnTo>
                    <a:pt x="43" y="254"/>
                  </a:lnTo>
                  <a:lnTo>
                    <a:pt x="24" y="232"/>
                  </a:lnTo>
                  <a:lnTo>
                    <a:pt x="11" y="207"/>
                  </a:lnTo>
                  <a:lnTo>
                    <a:pt x="3" y="179"/>
                  </a:lnTo>
                  <a:lnTo>
                    <a:pt x="0" y="149"/>
                  </a:lnTo>
                  <a:lnTo>
                    <a:pt x="3" y="119"/>
                  </a:lnTo>
                  <a:lnTo>
                    <a:pt x="11" y="91"/>
                  </a:lnTo>
                  <a:lnTo>
                    <a:pt x="24" y="66"/>
                  </a:lnTo>
                  <a:lnTo>
                    <a:pt x="43" y="44"/>
                  </a:lnTo>
                  <a:lnTo>
                    <a:pt x="63" y="26"/>
                  </a:lnTo>
                  <a:lnTo>
                    <a:pt x="88" y="12"/>
                  </a:lnTo>
                  <a:lnTo>
                    <a:pt x="114" y="4"/>
                  </a:lnTo>
                  <a:lnTo>
                    <a:pt x="143" y="0"/>
                  </a:lnTo>
                  <a:lnTo>
                    <a:pt x="172" y="4"/>
                  </a:lnTo>
                  <a:lnTo>
                    <a:pt x="197" y="12"/>
                  </a:lnTo>
                  <a:lnTo>
                    <a:pt x="221" y="26"/>
                  </a:lnTo>
                  <a:lnTo>
                    <a:pt x="243" y="44"/>
                  </a:lnTo>
                  <a:lnTo>
                    <a:pt x="260" y="66"/>
                  </a:lnTo>
                  <a:lnTo>
                    <a:pt x="273" y="91"/>
                  </a:lnTo>
                  <a:lnTo>
                    <a:pt x="281" y="119"/>
                  </a:lnTo>
                  <a:lnTo>
                    <a:pt x="285" y="149"/>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0" name="Freeform 19"/>
            <p:cNvSpPr>
              <a:spLocks/>
            </p:cNvSpPr>
            <p:nvPr/>
          </p:nvSpPr>
          <p:spPr bwMode="auto">
            <a:xfrm>
              <a:off x="5216" y="2701"/>
              <a:ext cx="142" cy="148"/>
            </a:xfrm>
            <a:custGeom>
              <a:avLst/>
              <a:gdLst>
                <a:gd name="T0" fmla="*/ 142 w 285"/>
                <a:gd name="T1" fmla="*/ 74 h 297"/>
                <a:gd name="T2" fmla="*/ 142 w 285"/>
                <a:gd name="T3" fmla="*/ 74 h 297"/>
                <a:gd name="T4" fmla="*/ 140 w 285"/>
                <a:gd name="T5" fmla="*/ 89 h 297"/>
                <a:gd name="T6" fmla="*/ 136 w 285"/>
                <a:gd name="T7" fmla="*/ 103 h 297"/>
                <a:gd name="T8" fmla="*/ 130 w 285"/>
                <a:gd name="T9" fmla="*/ 116 h 297"/>
                <a:gd name="T10" fmla="*/ 121 w 285"/>
                <a:gd name="T11" fmla="*/ 127 h 297"/>
                <a:gd name="T12" fmla="*/ 110 w 285"/>
                <a:gd name="T13" fmla="*/ 135 h 297"/>
                <a:gd name="T14" fmla="*/ 98 w 285"/>
                <a:gd name="T15" fmla="*/ 142 h 297"/>
                <a:gd name="T16" fmla="*/ 86 w 285"/>
                <a:gd name="T17" fmla="*/ 146 h 297"/>
                <a:gd name="T18" fmla="*/ 71 w 285"/>
                <a:gd name="T19" fmla="*/ 148 h 297"/>
                <a:gd name="T20" fmla="*/ 71 w 285"/>
                <a:gd name="T21" fmla="*/ 148 h 297"/>
                <a:gd name="T22" fmla="*/ 57 w 285"/>
                <a:gd name="T23" fmla="*/ 146 h 297"/>
                <a:gd name="T24" fmla="*/ 44 w 285"/>
                <a:gd name="T25" fmla="*/ 142 h 297"/>
                <a:gd name="T26" fmla="*/ 31 w 285"/>
                <a:gd name="T27" fmla="*/ 135 h 297"/>
                <a:gd name="T28" fmla="*/ 21 w 285"/>
                <a:gd name="T29" fmla="*/ 127 h 297"/>
                <a:gd name="T30" fmla="*/ 12 w 285"/>
                <a:gd name="T31" fmla="*/ 116 h 297"/>
                <a:gd name="T32" fmla="*/ 5 w 285"/>
                <a:gd name="T33" fmla="*/ 103 h 297"/>
                <a:gd name="T34" fmla="*/ 1 w 285"/>
                <a:gd name="T35" fmla="*/ 89 h 297"/>
                <a:gd name="T36" fmla="*/ 0 w 285"/>
                <a:gd name="T37" fmla="*/ 74 h 297"/>
                <a:gd name="T38" fmla="*/ 0 w 285"/>
                <a:gd name="T39" fmla="*/ 74 h 297"/>
                <a:gd name="T40" fmla="*/ 1 w 285"/>
                <a:gd name="T41" fmla="*/ 59 h 297"/>
                <a:gd name="T42" fmla="*/ 5 w 285"/>
                <a:gd name="T43" fmla="*/ 45 h 297"/>
                <a:gd name="T44" fmla="*/ 12 w 285"/>
                <a:gd name="T45" fmla="*/ 33 h 297"/>
                <a:gd name="T46" fmla="*/ 21 w 285"/>
                <a:gd name="T47" fmla="*/ 22 h 297"/>
                <a:gd name="T48" fmla="*/ 31 w 285"/>
                <a:gd name="T49" fmla="*/ 13 h 297"/>
                <a:gd name="T50" fmla="*/ 44 w 285"/>
                <a:gd name="T51" fmla="*/ 6 h 297"/>
                <a:gd name="T52" fmla="*/ 57 w 285"/>
                <a:gd name="T53" fmla="*/ 2 h 297"/>
                <a:gd name="T54" fmla="*/ 71 w 285"/>
                <a:gd name="T55" fmla="*/ 0 h 297"/>
                <a:gd name="T56" fmla="*/ 71 w 285"/>
                <a:gd name="T57" fmla="*/ 0 h 297"/>
                <a:gd name="T58" fmla="*/ 86 w 285"/>
                <a:gd name="T59" fmla="*/ 2 h 297"/>
                <a:gd name="T60" fmla="*/ 98 w 285"/>
                <a:gd name="T61" fmla="*/ 6 h 297"/>
                <a:gd name="T62" fmla="*/ 110 w 285"/>
                <a:gd name="T63" fmla="*/ 13 h 297"/>
                <a:gd name="T64" fmla="*/ 121 w 285"/>
                <a:gd name="T65" fmla="*/ 22 h 297"/>
                <a:gd name="T66" fmla="*/ 130 w 285"/>
                <a:gd name="T67" fmla="*/ 33 h 297"/>
                <a:gd name="T68" fmla="*/ 136 w 285"/>
                <a:gd name="T69" fmla="*/ 45 h 297"/>
                <a:gd name="T70" fmla="*/ 140 w 285"/>
                <a:gd name="T71" fmla="*/ 59 h 297"/>
                <a:gd name="T72" fmla="*/ 142 w 285"/>
                <a:gd name="T73" fmla="*/ 74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5" h="297">
                  <a:moveTo>
                    <a:pt x="285" y="149"/>
                  </a:moveTo>
                  <a:lnTo>
                    <a:pt x="285" y="149"/>
                  </a:lnTo>
                  <a:lnTo>
                    <a:pt x="281" y="179"/>
                  </a:lnTo>
                  <a:lnTo>
                    <a:pt x="273" y="207"/>
                  </a:lnTo>
                  <a:lnTo>
                    <a:pt x="260" y="232"/>
                  </a:lnTo>
                  <a:lnTo>
                    <a:pt x="243" y="254"/>
                  </a:lnTo>
                  <a:lnTo>
                    <a:pt x="221" y="271"/>
                  </a:lnTo>
                  <a:lnTo>
                    <a:pt x="197" y="285"/>
                  </a:lnTo>
                  <a:lnTo>
                    <a:pt x="172" y="293"/>
                  </a:lnTo>
                  <a:lnTo>
                    <a:pt x="143" y="297"/>
                  </a:lnTo>
                  <a:lnTo>
                    <a:pt x="114" y="293"/>
                  </a:lnTo>
                  <a:lnTo>
                    <a:pt x="88" y="285"/>
                  </a:lnTo>
                  <a:lnTo>
                    <a:pt x="63" y="271"/>
                  </a:lnTo>
                  <a:lnTo>
                    <a:pt x="43" y="254"/>
                  </a:lnTo>
                  <a:lnTo>
                    <a:pt x="24" y="232"/>
                  </a:lnTo>
                  <a:lnTo>
                    <a:pt x="11" y="207"/>
                  </a:lnTo>
                  <a:lnTo>
                    <a:pt x="3" y="179"/>
                  </a:lnTo>
                  <a:lnTo>
                    <a:pt x="0" y="149"/>
                  </a:lnTo>
                  <a:lnTo>
                    <a:pt x="3" y="119"/>
                  </a:lnTo>
                  <a:lnTo>
                    <a:pt x="11" y="91"/>
                  </a:lnTo>
                  <a:lnTo>
                    <a:pt x="24" y="66"/>
                  </a:lnTo>
                  <a:lnTo>
                    <a:pt x="43" y="44"/>
                  </a:lnTo>
                  <a:lnTo>
                    <a:pt x="63" y="26"/>
                  </a:lnTo>
                  <a:lnTo>
                    <a:pt x="88" y="12"/>
                  </a:lnTo>
                  <a:lnTo>
                    <a:pt x="114" y="4"/>
                  </a:lnTo>
                  <a:lnTo>
                    <a:pt x="143" y="0"/>
                  </a:lnTo>
                  <a:lnTo>
                    <a:pt x="172" y="4"/>
                  </a:lnTo>
                  <a:lnTo>
                    <a:pt x="197" y="12"/>
                  </a:lnTo>
                  <a:lnTo>
                    <a:pt x="221" y="26"/>
                  </a:lnTo>
                  <a:lnTo>
                    <a:pt x="243" y="44"/>
                  </a:lnTo>
                  <a:lnTo>
                    <a:pt x="260" y="66"/>
                  </a:lnTo>
                  <a:lnTo>
                    <a:pt x="273" y="91"/>
                  </a:lnTo>
                  <a:lnTo>
                    <a:pt x="281" y="119"/>
                  </a:lnTo>
                  <a:lnTo>
                    <a:pt x="285" y="149"/>
                  </a:lnTo>
                </a:path>
              </a:pathLst>
            </a:custGeom>
            <a:solidFill>
              <a:srgbClr val="DDDDDD"/>
            </a:solidFill>
            <a:ln w="0">
              <a:solidFill>
                <a:srgbClr val="808080"/>
              </a:solidFill>
              <a:prstDash val="solid"/>
              <a:round/>
              <a:headEnd/>
              <a:tailEnd/>
            </a:ln>
          </p:spPr>
          <p:txBody>
            <a:bodyPr/>
            <a:lstStyle/>
            <a:p>
              <a:endParaRPr lang="en-US"/>
            </a:p>
          </p:txBody>
        </p:sp>
        <p:sp>
          <p:nvSpPr>
            <p:cNvPr id="29741" name="Freeform 20"/>
            <p:cNvSpPr>
              <a:spLocks/>
            </p:cNvSpPr>
            <p:nvPr/>
          </p:nvSpPr>
          <p:spPr bwMode="auto">
            <a:xfrm>
              <a:off x="5294" y="2655"/>
              <a:ext cx="142" cy="148"/>
            </a:xfrm>
            <a:custGeom>
              <a:avLst/>
              <a:gdLst>
                <a:gd name="T0" fmla="*/ 142 w 283"/>
                <a:gd name="T1" fmla="*/ 74 h 296"/>
                <a:gd name="T2" fmla="*/ 141 w 283"/>
                <a:gd name="T3" fmla="*/ 89 h 296"/>
                <a:gd name="T4" fmla="*/ 136 w 283"/>
                <a:gd name="T5" fmla="*/ 103 h 296"/>
                <a:gd name="T6" fmla="*/ 130 w 283"/>
                <a:gd name="T7" fmla="*/ 116 h 296"/>
                <a:gd name="T8" fmla="*/ 121 w 283"/>
                <a:gd name="T9" fmla="*/ 126 h 296"/>
                <a:gd name="T10" fmla="*/ 111 w 283"/>
                <a:gd name="T11" fmla="*/ 136 h 296"/>
                <a:gd name="T12" fmla="*/ 99 w 283"/>
                <a:gd name="T13" fmla="*/ 143 h 296"/>
                <a:gd name="T14" fmla="*/ 85 w 283"/>
                <a:gd name="T15" fmla="*/ 147 h 296"/>
                <a:gd name="T16" fmla="*/ 71 w 283"/>
                <a:gd name="T17" fmla="*/ 148 h 296"/>
                <a:gd name="T18" fmla="*/ 57 w 283"/>
                <a:gd name="T19" fmla="*/ 147 h 296"/>
                <a:gd name="T20" fmla="*/ 43 w 283"/>
                <a:gd name="T21" fmla="*/ 143 h 296"/>
                <a:gd name="T22" fmla="*/ 31 w 283"/>
                <a:gd name="T23" fmla="*/ 136 h 296"/>
                <a:gd name="T24" fmla="*/ 21 w 283"/>
                <a:gd name="T25" fmla="*/ 126 h 296"/>
                <a:gd name="T26" fmla="*/ 12 w 283"/>
                <a:gd name="T27" fmla="*/ 116 h 296"/>
                <a:gd name="T28" fmla="*/ 6 w 283"/>
                <a:gd name="T29" fmla="*/ 103 h 296"/>
                <a:gd name="T30" fmla="*/ 1 w 283"/>
                <a:gd name="T31" fmla="*/ 89 h 296"/>
                <a:gd name="T32" fmla="*/ 0 w 283"/>
                <a:gd name="T33" fmla="*/ 74 h 296"/>
                <a:gd name="T34" fmla="*/ 1 w 283"/>
                <a:gd name="T35" fmla="*/ 59 h 296"/>
                <a:gd name="T36" fmla="*/ 6 w 283"/>
                <a:gd name="T37" fmla="*/ 45 h 296"/>
                <a:gd name="T38" fmla="*/ 12 w 283"/>
                <a:gd name="T39" fmla="*/ 33 h 296"/>
                <a:gd name="T40" fmla="*/ 21 w 283"/>
                <a:gd name="T41" fmla="*/ 22 h 296"/>
                <a:gd name="T42" fmla="*/ 31 w 283"/>
                <a:gd name="T43" fmla="*/ 13 h 296"/>
                <a:gd name="T44" fmla="*/ 43 w 283"/>
                <a:gd name="T45" fmla="*/ 6 h 296"/>
                <a:gd name="T46" fmla="*/ 57 w 283"/>
                <a:gd name="T47" fmla="*/ 2 h 296"/>
                <a:gd name="T48" fmla="*/ 71 w 283"/>
                <a:gd name="T49" fmla="*/ 0 h 296"/>
                <a:gd name="T50" fmla="*/ 85 w 283"/>
                <a:gd name="T51" fmla="*/ 2 h 296"/>
                <a:gd name="T52" fmla="*/ 99 w 283"/>
                <a:gd name="T53" fmla="*/ 6 h 296"/>
                <a:gd name="T54" fmla="*/ 111 w 283"/>
                <a:gd name="T55" fmla="*/ 13 h 296"/>
                <a:gd name="T56" fmla="*/ 121 w 283"/>
                <a:gd name="T57" fmla="*/ 22 h 296"/>
                <a:gd name="T58" fmla="*/ 130 w 283"/>
                <a:gd name="T59" fmla="*/ 33 h 296"/>
                <a:gd name="T60" fmla="*/ 136 w 283"/>
                <a:gd name="T61" fmla="*/ 45 h 296"/>
                <a:gd name="T62" fmla="*/ 141 w 283"/>
                <a:gd name="T63" fmla="*/ 59 h 296"/>
                <a:gd name="T64" fmla="*/ 142 w 283"/>
                <a:gd name="T65" fmla="*/ 74 h 2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83" h="296">
                  <a:moveTo>
                    <a:pt x="283" y="148"/>
                  </a:moveTo>
                  <a:lnTo>
                    <a:pt x="281" y="178"/>
                  </a:lnTo>
                  <a:lnTo>
                    <a:pt x="272" y="205"/>
                  </a:lnTo>
                  <a:lnTo>
                    <a:pt x="259" y="231"/>
                  </a:lnTo>
                  <a:lnTo>
                    <a:pt x="242" y="252"/>
                  </a:lnTo>
                  <a:lnTo>
                    <a:pt x="221" y="271"/>
                  </a:lnTo>
                  <a:lnTo>
                    <a:pt x="197" y="285"/>
                  </a:lnTo>
                  <a:lnTo>
                    <a:pt x="170" y="293"/>
                  </a:lnTo>
                  <a:lnTo>
                    <a:pt x="141" y="296"/>
                  </a:lnTo>
                  <a:lnTo>
                    <a:pt x="113" y="293"/>
                  </a:lnTo>
                  <a:lnTo>
                    <a:pt x="86" y="285"/>
                  </a:lnTo>
                  <a:lnTo>
                    <a:pt x="62" y="271"/>
                  </a:lnTo>
                  <a:lnTo>
                    <a:pt x="41" y="252"/>
                  </a:lnTo>
                  <a:lnTo>
                    <a:pt x="24" y="231"/>
                  </a:lnTo>
                  <a:lnTo>
                    <a:pt x="11" y="205"/>
                  </a:lnTo>
                  <a:lnTo>
                    <a:pt x="2" y="178"/>
                  </a:lnTo>
                  <a:lnTo>
                    <a:pt x="0" y="148"/>
                  </a:lnTo>
                  <a:lnTo>
                    <a:pt x="2" y="118"/>
                  </a:lnTo>
                  <a:lnTo>
                    <a:pt x="11" y="90"/>
                  </a:lnTo>
                  <a:lnTo>
                    <a:pt x="24" y="65"/>
                  </a:lnTo>
                  <a:lnTo>
                    <a:pt x="41" y="43"/>
                  </a:lnTo>
                  <a:lnTo>
                    <a:pt x="62" y="26"/>
                  </a:lnTo>
                  <a:lnTo>
                    <a:pt x="86" y="12"/>
                  </a:lnTo>
                  <a:lnTo>
                    <a:pt x="113" y="4"/>
                  </a:lnTo>
                  <a:lnTo>
                    <a:pt x="141" y="0"/>
                  </a:lnTo>
                  <a:lnTo>
                    <a:pt x="170" y="4"/>
                  </a:lnTo>
                  <a:lnTo>
                    <a:pt x="197" y="12"/>
                  </a:lnTo>
                  <a:lnTo>
                    <a:pt x="221" y="26"/>
                  </a:lnTo>
                  <a:lnTo>
                    <a:pt x="242" y="43"/>
                  </a:lnTo>
                  <a:lnTo>
                    <a:pt x="259" y="65"/>
                  </a:lnTo>
                  <a:lnTo>
                    <a:pt x="272" y="90"/>
                  </a:lnTo>
                  <a:lnTo>
                    <a:pt x="281" y="118"/>
                  </a:lnTo>
                  <a:lnTo>
                    <a:pt x="283" y="148"/>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2" name="Freeform 21"/>
            <p:cNvSpPr>
              <a:spLocks/>
            </p:cNvSpPr>
            <p:nvPr/>
          </p:nvSpPr>
          <p:spPr bwMode="auto">
            <a:xfrm>
              <a:off x="5294" y="2655"/>
              <a:ext cx="142" cy="148"/>
            </a:xfrm>
            <a:custGeom>
              <a:avLst/>
              <a:gdLst>
                <a:gd name="T0" fmla="*/ 142 w 283"/>
                <a:gd name="T1" fmla="*/ 74 h 296"/>
                <a:gd name="T2" fmla="*/ 142 w 283"/>
                <a:gd name="T3" fmla="*/ 74 h 296"/>
                <a:gd name="T4" fmla="*/ 141 w 283"/>
                <a:gd name="T5" fmla="*/ 89 h 296"/>
                <a:gd name="T6" fmla="*/ 136 w 283"/>
                <a:gd name="T7" fmla="*/ 103 h 296"/>
                <a:gd name="T8" fmla="*/ 130 w 283"/>
                <a:gd name="T9" fmla="*/ 116 h 296"/>
                <a:gd name="T10" fmla="*/ 121 w 283"/>
                <a:gd name="T11" fmla="*/ 126 h 296"/>
                <a:gd name="T12" fmla="*/ 111 w 283"/>
                <a:gd name="T13" fmla="*/ 136 h 296"/>
                <a:gd name="T14" fmla="*/ 99 w 283"/>
                <a:gd name="T15" fmla="*/ 143 h 296"/>
                <a:gd name="T16" fmla="*/ 85 w 283"/>
                <a:gd name="T17" fmla="*/ 147 h 296"/>
                <a:gd name="T18" fmla="*/ 71 w 283"/>
                <a:gd name="T19" fmla="*/ 148 h 296"/>
                <a:gd name="T20" fmla="*/ 71 w 283"/>
                <a:gd name="T21" fmla="*/ 148 h 296"/>
                <a:gd name="T22" fmla="*/ 57 w 283"/>
                <a:gd name="T23" fmla="*/ 147 h 296"/>
                <a:gd name="T24" fmla="*/ 43 w 283"/>
                <a:gd name="T25" fmla="*/ 143 h 296"/>
                <a:gd name="T26" fmla="*/ 31 w 283"/>
                <a:gd name="T27" fmla="*/ 136 h 296"/>
                <a:gd name="T28" fmla="*/ 21 w 283"/>
                <a:gd name="T29" fmla="*/ 126 h 296"/>
                <a:gd name="T30" fmla="*/ 12 w 283"/>
                <a:gd name="T31" fmla="*/ 116 h 296"/>
                <a:gd name="T32" fmla="*/ 6 w 283"/>
                <a:gd name="T33" fmla="*/ 103 h 296"/>
                <a:gd name="T34" fmla="*/ 1 w 283"/>
                <a:gd name="T35" fmla="*/ 89 h 296"/>
                <a:gd name="T36" fmla="*/ 0 w 283"/>
                <a:gd name="T37" fmla="*/ 74 h 296"/>
                <a:gd name="T38" fmla="*/ 0 w 283"/>
                <a:gd name="T39" fmla="*/ 74 h 296"/>
                <a:gd name="T40" fmla="*/ 1 w 283"/>
                <a:gd name="T41" fmla="*/ 59 h 296"/>
                <a:gd name="T42" fmla="*/ 6 w 283"/>
                <a:gd name="T43" fmla="*/ 45 h 296"/>
                <a:gd name="T44" fmla="*/ 12 w 283"/>
                <a:gd name="T45" fmla="*/ 33 h 296"/>
                <a:gd name="T46" fmla="*/ 21 w 283"/>
                <a:gd name="T47" fmla="*/ 22 h 296"/>
                <a:gd name="T48" fmla="*/ 31 w 283"/>
                <a:gd name="T49" fmla="*/ 13 h 296"/>
                <a:gd name="T50" fmla="*/ 43 w 283"/>
                <a:gd name="T51" fmla="*/ 6 h 296"/>
                <a:gd name="T52" fmla="*/ 57 w 283"/>
                <a:gd name="T53" fmla="*/ 2 h 296"/>
                <a:gd name="T54" fmla="*/ 71 w 283"/>
                <a:gd name="T55" fmla="*/ 0 h 296"/>
                <a:gd name="T56" fmla="*/ 71 w 283"/>
                <a:gd name="T57" fmla="*/ 0 h 296"/>
                <a:gd name="T58" fmla="*/ 85 w 283"/>
                <a:gd name="T59" fmla="*/ 2 h 296"/>
                <a:gd name="T60" fmla="*/ 99 w 283"/>
                <a:gd name="T61" fmla="*/ 6 h 296"/>
                <a:gd name="T62" fmla="*/ 111 w 283"/>
                <a:gd name="T63" fmla="*/ 13 h 296"/>
                <a:gd name="T64" fmla="*/ 121 w 283"/>
                <a:gd name="T65" fmla="*/ 22 h 296"/>
                <a:gd name="T66" fmla="*/ 130 w 283"/>
                <a:gd name="T67" fmla="*/ 33 h 296"/>
                <a:gd name="T68" fmla="*/ 136 w 283"/>
                <a:gd name="T69" fmla="*/ 45 h 296"/>
                <a:gd name="T70" fmla="*/ 141 w 283"/>
                <a:gd name="T71" fmla="*/ 59 h 296"/>
                <a:gd name="T72" fmla="*/ 142 w 283"/>
                <a:gd name="T73" fmla="*/ 74 h 2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3" h="296">
                  <a:moveTo>
                    <a:pt x="283" y="148"/>
                  </a:moveTo>
                  <a:lnTo>
                    <a:pt x="283" y="148"/>
                  </a:lnTo>
                  <a:lnTo>
                    <a:pt x="281" y="178"/>
                  </a:lnTo>
                  <a:lnTo>
                    <a:pt x="272" y="205"/>
                  </a:lnTo>
                  <a:lnTo>
                    <a:pt x="259" y="231"/>
                  </a:lnTo>
                  <a:lnTo>
                    <a:pt x="242" y="252"/>
                  </a:lnTo>
                  <a:lnTo>
                    <a:pt x="221" y="271"/>
                  </a:lnTo>
                  <a:lnTo>
                    <a:pt x="197" y="285"/>
                  </a:lnTo>
                  <a:lnTo>
                    <a:pt x="170" y="293"/>
                  </a:lnTo>
                  <a:lnTo>
                    <a:pt x="141" y="296"/>
                  </a:lnTo>
                  <a:lnTo>
                    <a:pt x="113" y="293"/>
                  </a:lnTo>
                  <a:lnTo>
                    <a:pt x="86" y="285"/>
                  </a:lnTo>
                  <a:lnTo>
                    <a:pt x="62" y="271"/>
                  </a:lnTo>
                  <a:lnTo>
                    <a:pt x="41" y="252"/>
                  </a:lnTo>
                  <a:lnTo>
                    <a:pt x="24" y="231"/>
                  </a:lnTo>
                  <a:lnTo>
                    <a:pt x="11" y="205"/>
                  </a:lnTo>
                  <a:lnTo>
                    <a:pt x="2" y="178"/>
                  </a:lnTo>
                  <a:lnTo>
                    <a:pt x="0" y="148"/>
                  </a:lnTo>
                  <a:lnTo>
                    <a:pt x="2" y="118"/>
                  </a:lnTo>
                  <a:lnTo>
                    <a:pt x="11" y="90"/>
                  </a:lnTo>
                  <a:lnTo>
                    <a:pt x="24" y="65"/>
                  </a:lnTo>
                  <a:lnTo>
                    <a:pt x="41" y="43"/>
                  </a:lnTo>
                  <a:lnTo>
                    <a:pt x="62" y="26"/>
                  </a:lnTo>
                  <a:lnTo>
                    <a:pt x="86" y="12"/>
                  </a:lnTo>
                  <a:lnTo>
                    <a:pt x="113" y="4"/>
                  </a:lnTo>
                  <a:lnTo>
                    <a:pt x="141" y="0"/>
                  </a:lnTo>
                  <a:lnTo>
                    <a:pt x="170" y="4"/>
                  </a:lnTo>
                  <a:lnTo>
                    <a:pt x="197" y="12"/>
                  </a:lnTo>
                  <a:lnTo>
                    <a:pt x="221" y="26"/>
                  </a:lnTo>
                  <a:lnTo>
                    <a:pt x="242" y="43"/>
                  </a:lnTo>
                  <a:lnTo>
                    <a:pt x="259" y="65"/>
                  </a:lnTo>
                  <a:lnTo>
                    <a:pt x="272" y="90"/>
                  </a:lnTo>
                  <a:lnTo>
                    <a:pt x="281" y="118"/>
                  </a:lnTo>
                  <a:lnTo>
                    <a:pt x="283" y="148"/>
                  </a:lnTo>
                </a:path>
              </a:pathLst>
            </a:custGeom>
            <a:solidFill>
              <a:srgbClr val="DDDDDD"/>
            </a:solidFill>
            <a:ln w="0">
              <a:solidFill>
                <a:srgbClr val="808080"/>
              </a:solidFill>
              <a:prstDash val="solid"/>
              <a:round/>
              <a:headEnd/>
              <a:tailEnd/>
            </a:ln>
          </p:spPr>
          <p:txBody>
            <a:bodyPr/>
            <a:lstStyle/>
            <a:p>
              <a:endParaRPr lang="en-US"/>
            </a:p>
          </p:txBody>
        </p:sp>
        <p:sp>
          <p:nvSpPr>
            <p:cNvPr id="29743" name="Freeform 22"/>
            <p:cNvSpPr>
              <a:spLocks/>
            </p:cNvSpPr>
            <p:nvPr/>
          </p:nvSpPr>
          <p:spPr bwMode="auto">
            <a:xfrm>
              <a:off x="5183" y="2634"/>
              <a:ext cx="274" cy="195"/>
            </a:xfrm>
            <a:custGeom>
              <a:avLst/>
              <a:gdLst>
                <a:gd name="T0" fmla="*/ 256 w 548"/>
                <a:gd name="T1" fmla="*/ 56 h 388"/>
                <a:gd name="T2" fmla="*/ 230 w 548"/>
                <a:gd name="T3" fmla="*/ 69 h 388"/>
                <a:gd name="T4" fmla="*/ 157 w 548"/>
                <a:gd name="T5" fmla="*/ 146 h 388"/>
                <a:gd name="T6" fmla="*/ 139 w 548"/>
                <a:gd name="T7" fmla="*/ 180 h 388"/>
                <a:gd name="T8" fmla="*/ 59 w 548"/>
                <a:gd name="T9" fmla="*/ 180 h 388"/>
                <a:gd name="T10" fmla="*/ 41 w 548"/>
                <a:gd name="T11" fmla="*/ 195 h 388"/>
                <a:gd name="T12" fmla="*/ 0 w 548"/>
                <a:gd name="T13" fmla="*/ 138 h 388"/>
                <a:gd name="T14" fmla="*/ 185 w 548"/>
                <a:gd name="T15" fmla="*/ 0 h 388"/>
                <a:gd name="T16" fmla="*/ 274 w 548"/>
                <a:gd name="T17" fmla="*/ 31 h 388"/>
                <a:gd name="T18" fmla="*/ 256 w 548"/>
                <a:gd name="T19" fmla="*/ 56 h 3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48" h="388">
                  <a:moveTo>
                    <a:pt x="511" y="112"/>
                  </a:moveTo>
                  <a:lnTo>
                    <a:pt x="460" y="138"/>
                  </a:lnTo>
                  <a:lnTo>
                    <a:pt x="313" y="291"/>
                  </a:lnTo>
                  <a:lnTo>
                    <a:pt x="277" y="358"/>
                  </a:lnTo>
                  <a:lnTo>
                    <a:pt x="117" y="358"/>
                  </a:lnTo>
                  <a:lnTo>
                    <a:pt x="82" y="388"/>
                  </a:lnTo>
                  <a:lnTo>
                    <a:pt x="0" y="274"/>
                  </a:lnTo>
                  <a:lnTo>
                    <a:pt x="370" y="0"/>
                  </a:lnTo>
                  <a:lnTo>
                    <a:pt x="548" y="62"/>
                  </a:lnTo>
                  <a:lnTo>
                    <a:pt x="511" y="112"/>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4" name="Freeform 23"/>
            <p:cNvSpPr>
              <a:spLocks/>
            </p:cNvSpPr>
            <p:nvPr/>
          </p:nvSpPr>
          <p:spPr bwMode="auto">
            <a:xfrm>
              <a:off x="4200" y="2111"/>
              <a:ext cx="254" cy="264"/>
            </a:xfrm>
            <a:custGeom>
              <a:avLst/>
              <a:gdLst>
                <a:gd name="T0" fmla="*/ 254 w 508"/>
                <a:gd name="T1" fmla="*/ 146 h 527"/>
                <a:gd name="T2" fmla="*/ 248 w 508"/>
                <a:gd name="T3" fmla="*/ 171 h 527"/>
                <a:gd name="T4" fmla="*/ 239 w 508"/>
                <a:gd name="T5" fmla="*/ 195 h 527"/>
                <a:gd name="T6" fmla="*/ 225 w 508"/>
                <a:gd name="T7" fmla="*/ 216 h 527"/>
                <a:gd name="T8" fmla="*/ 208 w 508"/>
                <a:gd name="T9" fmla="*/ 234 h 527"/>
                <a:gd name="T10" fmla="*/ 187 w 508"/>
                <a:gd name="T11" fmla="*/ 248 h 527"/>
                <a:gd name="T12" fmla="*/ 165 w 508"/>
                <a:gd name="T13" fmla="*/ 258 h 527"/>
                <a:gd name="T14" fmla="*/ 140 w 508"/>
                <a:gd name="T15" fmla="*/ 263 h 527"/>
                <a:gd name="T16" fmla="*/ 114 w 508"/>
                <a:gd name="T17" fmla="*/ 263 h 527"/>
                <a:gd name="T18" fmla="*/ 89 w 508"/>
                <a:gd name="T19" fmla="*/ 258 h 527"/>
                <a:gd name="T20" fmla="*/ 66 w 508"/>
                <a:gd name="T21" fmla="*/ 248 h 527"/>
                <a:gd name="T22" fmla="*/ 46 w 508"/>
                <a:gd name="T23" fmla="*/ 234 h 527"/>
                <a:gd name="T24" fmla="*/ 29 w 508"/>
                <a:gd name="T25" fmla="*/ 216 h 527"/>
                <a:gd name="T26" fmla="*/ 16 w 508"/>
                <a:gd name="T27" fmla="*/ 195 h 527"/>
                <a:gd name="T28" fmla="*/ 6 w 508"/>
                <a:gd name="T29" fmla="*/ 171 h 527"/>
                <a:gd name="T30" fmla="*/ 1 w 508"/>
                <a:gd name="T31" fmla="*/ 146 h 527"/>
                <a:gd name="T32" fmla="*/ 1 w 508"/>
                <a:gd name="T33" fmla="*/ 118 h 527"/>
                <a:gd name="T34" fmla="*/ 6 w 508"/>
                <a:gd name="T35" fmla="*/ 93 h 527"/>
                <a:gd name="T36" fmla="*/ 16 w 508"/>
                <a:gd name="T37" fmla="*/ 69 h 527"/>
                <a:gd name="T38" fmla="*/ 29 w 508"/>
                <a:gd name="T39" fmla="*/ 48 h 527"/>
                <a:gd name="T40" fmla="*/ 46 w 508"/>
                <a:gd name="T41" fmla="*/ 30 h 527"/>
                <a:gd name="T42" fmla="*/ 66 w 508"/>
                <a:gd name="T43" fmla="*/ 16 h 527"/>
                <a:gd name="T44" fmla="*/ 89 w 508"/>
                <a:gd name="T45" fmla="*/ 6 h 527"/>
                <a:gd name="T46" fmla="*/ 114 w 508"/>
                <a:gd name="T47" fmla="*/ 1 h 527"/>
                <a:gd name="T48" fmla="*/ 140 w 508"/>
                <a:gd name="T49" fmla="*/ 1 h 527"/>
                <a:gd name="T50" fmla="*/ 165 w 508"/>
                <a:gd name="T51" fmla="*/ 6 h 527"/>
                <a:gd name="T52" fmla="*/ 187 w 508"/>
                <a:gd name="T53" fmla="*/ 16 h 527"/>
                <a:gd name="T54" fmla="*/ 208 w 508"/>
                <a:gd name="T55" fmla="*/ 30 h 527"/>
                <a:gd name="T56" fmla="*/ 225 w 508"/>
                <a:gd name="T57" fmla="*/ 48 h 527"/>
                <a:gd name="T58" fmla="*/ 239 w 508"/>
                <a:gd name="T59" fmla="*/ 69 h 527"/>
                <a:gd name="T60" fmla="*/ 248 w 508"/>
                <a:gd name="T61" fmla="*/ 93 h 527"/>
                <a:gd name="T62" fmla="*/ 254 w 508"/>
                <a:gd name="T63" fmla="*/ 118 h 52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08" h="527">
                  <a:moveTo>
                    <a:pt x="508" y="263"/>
                  </a:moveTo>
                  <a:lnTo>
                    <a:pt x="507" y="291"/>
                  </a:lnTo>
                  <a:lnTo>
                    <a:pt x="503" y="316"/>
                  </a:lnTo>
                  <a:lnTo>
                    <a:pt x="496" y="342"/>
                  </a:lnTo>
                  <a:lnTo>
                    <a:pt x="488" y="366"/>
                  </a:lnTo>
                  <a:lnTo>
                    <a:pt x="477" y="389"/>
                  </a:lnTo>
                  <a:lnTo>
                    <a:pt x="464" y="411"/>
                  </a:lnTo>
                  <a:lnTo>
                    <a:pt x="450" y="432"/>
                  </a:lnTo>
                  <a:lnTo>
                    <a:pt x="433" y="450"/>
                  </a:lnTo>
                  <a:lnTo>
                    <a:pt x="416" y="467"/>
                  </a:lnTo>
                  <a:lnTo>
                    <a:pt x="396" y="482"/>
                  </a:lnTo>
                  <a:lnTo>
                    <a:pt x="374" y="495"/>
                  </a:lnTo>
                  <a:lnTo>
                    <a:pt x="352" y="507"/>
                  </a:lnTo>
                  <a:lnTo>
                    <a:pt x="329" y="516"/>
                  </a:lnTo>
                  <a:lnTo>
                    <a:pt x="305" y="522"/>
                  </a:lnTo>
                  <a:lnTo>
                    <a:pt x="280" y="526"/>
                  </a:lnTo>
                  <a:lnTo>
                    <a:pt x="253" y="527"/>
                  </a:lnTo>
                  <a:lnTo>
                    <a:pt x="228" y="526"/>
                  </a:lnTo>
                  <a:lnTo>
                    <a:pt x="203" y="522"/>
                  </a:lnTo>
                  <a:lnTo>
                    <a:pt x="178" y="516"/>
                  </a:lnTo>
                  <a:lnTo>
                    <a:pt x="155" y="507"/>
                  </a:lnTo>
                  <a:lnTo>
                    <a:pt x="132" y="495"/>
                  </a:lnTo>
                  <a:lnTo>
                    <a:pt x="112" y="482"/>
                  </a:lnTo>
                  <a:lnTo>
                    <a:pt x="92" y="467"/>
                  </a:lnTo>
                  <a:lnTo>
                    <a:pt x="75" y="450"/>
                  </a:lnTo>
                  <a:lnTo>
                    <a:pt x="57" y="432"/>
                  </a:lnTo>
                  <a:lnTo>
                    <a:pt x="44" y="411"/>
                  </a:lnTo>
                  <a:lnTo>
                    <a:pt x="31" y="389"/>
                  </a:lnTo>
                  <a:lnTo>
                    <a:pt x="19" y="366"/>
                  </a:lnTo>
                  <a:lnTo>
                    <a:pt x="11" y="342"/>
                  </a:lnTo>
                  <a:lnTo>
                    <a:pt x="4" y="316"/>
                  </a:lnTo>
                  <a:lnTo>
                    <a:pt x="1" y="291"/>
                  </a:lnTo>
                  <a:lnTo>
                    <a:pt x="0" y="263"/>
                  </a:lnTo>
                  <a:lnTo>
                    <a:pt x="1" y="236"/>
                  </a:lnTo>
                  <a:lnTo>
                    <a:pt x="4" y="210"/>
                  </a:lnTo>
                  <a:lnTo>
                    <a:pt x="11" y="185"/>
                  </a:lnTo>
                  <a:lnTo>
                    <a:pt x="19" y="161"/>
                  </a:lnTo>
                  <a:lnTo>
                    <a:pt x="31" y="138"/>
                  </a:lnTo>
                  <a:lnTo>
                    <a:pt x="44" y="116"/>
                  </a:lnTo>
                  <a:lnTo>
                    <a:pt x="57" y="95"/>
                  </a:lnTo>
                  <a:lnTo>
                    <a:pt x="75" y="77"/>
                  </a:lnTo>
                  <a:lnTo>
                    <a:pt x="92" y="60"/>
                  </a:lnTo>
                  <a:lnTo>
                    <a:pt x="112" y="45"/>
                  </a:lnTo>
                  <a:lnTo>
                    <a:pt x="132" y="32"/>
                  </a:lnTo>
                  <a:lnTo>
                    <a:pt x="155" y="20"/>
                  </a:lnTo>
                  <a:lnTo>
                    <a:pt x="178" y="11"/>
                  </a:lnTo>
                  <a:lnTo>
                    <a:pt x="203" y="5"/>
                  </a:lnTo>
                  <a:lnTo>
                    <a:pt x="228" y="1"/>
                  </a:lnTo>
                  <a:lnTo>
                    <a:pt x="253" y="0"/>
                  </a:lnTo>
                  <a:lnTo>
                    <a:pt x="280" y="1"/>
                  </a:lnTo>
                  <a:lnTo>
                    <a:pt x="305" y="5"/>
                  </a:lnTo>
                  <a:lnTo>
                    <a:pt x="329" y="11"/>
                  </a:lnTo>
                  <a:lnTo>
                    <a:pt x="352" y="20"/>
                  </a:lnTo>
                  <a:lnTo>
                    <a:pt x="374" y="32"/>
                  </a:lnTo>
                  <a:lnTo>
                    <a:pt x="396" y="45"/>
                  </a:lnTo>
                  <a:lnTo>
                    <a:pt x="416" y="60"/>
                  </a:lnTo>
                  <a:lnTo>
                    <a:pt x="433" y="77"/>
                  </a:lnTo>
                  <a:lnTo>
                    <a:pt x="450" y="95"/>
                  </a:lnTo>
                  <a:lnTo>
                    <a:pt x="464" y="116"/>
                  </a:lnTo>
                  <a:lnTo>
                    <a:pt x="477" y="138"/>
                  </a:lnTo>
                  <a:lnTo>
                    <a:pt x="488" y="161"/>
                  </a:lnTo>
                  <a:lnTo>
                    <a:pt x="496" y="185"/>
                  </a:lnTo>
                  <a:lnTo>
                    <a:pt x="503" y="210"/>
                  </a:lnTo>
                  <a:lnTo>
                    <a:pt x="507" y="236"/>
                  </a:lnTo>
                  <a:lnTo>
                    <a:pt x="508" y="263"/>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5" name="Freeform 24"/>
            <p:cNvSpPr>
              <a:spLocks/>
            </p:cNvSpPr>
            <p:nvPr/>
          </p:nvSpPr>
          <p:spPr bwMode="auto">
            <a:xfrm>
              <a:off x="4200" y="2111"/>
              <a:ext cx="254" cy="264"/>
            </a:xfrm>
            <a:custGeom>
              <a:avLst/>
              <a:gdLst>
                <a:gd name="T0" fmla="*/ 254 w 508"/>
                <a:gd name="T1" fmla="*/ 132 h 527"/>
                <a:gd name="T2" fmla="*/ 252 w 508"/>
                <a:gd name="T3" fmla="*/ 158 h 527"/>
                <a:gd name="T4" fmla="*/ 244 w 508"/>
                <a:gd name="T5" fmla="*/ 183 h 527"/>
                <a:gd name="T6" fmla="*/ 232 w 508"/>
                <a:gd name="T7" fmla="*/ 206 h 527"/>
                <a:gd name="T8" fmla="*/ 217 w 508"/>
                <a:gd name="T9" fmla="*/ 225 h 527"/>
                <a:gd name="T10" fmla="*/ 198 w 508"/>
                <a:gd name="T11" fmla="*/ 241 h 527"/>
                <a:gd name="T12" fmla="*/ 176 w 508"/>
                <a:gd name="T13" fmla="*/ 254 h 527"/>
                <a:gd name="T14" fmla="*/ 153 w 508"/>
                <a:gd name="T15" fmla="*/ 261 h 527"/>
                <a:gd name="T16" fmla="*/ 127 w 508"/>
                <a:gd name="T17" fmla="*/ 264 h 527"/>
                <a:gd name="T18" fmla="*/ 114 w 508"/>
                <a:gd name="T19" fmla="*/ 263 h 527"/>
                <a:gd name="T20" fmla="*/ 89 w 508"/>
                <a:gd name="T21" fmla="*/ 258 h 527"/>
                <a:gd name="T22" fmla="*/ 66 w 508"/>
                <a:gd name="T23" fmla="*/ 248 h 527"/>
                <a:gd name="T24" fmla="*/ 46 w 508"/>
                <a:gd name="T25" fmla="*/ 234 h 527"/>
                <a:gd name="T26" fmla="*/ 29 w 508"/>
                <a:gd name="T27" fmla="*/ 216 h 527"/>
                <a:gd name="T28" fmla="*/ 16 w 508"/>
                <a:gd name="T29" fmla="*/ 195 h 527"/>
                <a:gd name="T30" fmla="*/ 6 w 508"/>
                <a:gd name="T31" fmla="*/ 171 h 527"/>
                <a:gd name="T32" fmla="*/ 1 w 508"/>
                <a:gd name="T33" fmla="*/ 146 h 527"/>
                <a:gd name="T34" fmla="*/ 0 w 508"/>
                <a:gd name="T35" fmla="*/ 132 h 527"/>
                <a:gd name="T36" fmla="*/ 2 w 508"/>
                <a:gd name="T37" fmla="*/ 105 h 527"/>
                <a:gd name="T38" fmla="*/ 10 w 508"/>
                <a:gd name="T39" fmla="*/ 81 h 527"/>
                <a:gd name="T40" fmla="*/ 22 w 508"/>
                <a:gd name="T41" fmla="*/ 58 h 527"/>
                <a:gd name="T42" fmla="*/ 38 w 508"/>
                <a:gd name="T43" fmla="*/ 39 h 527"/>
                <a:gd name="T44" fmla="*/ 56 w 508"/>
                <a:gd name="T45" fmla="*/ 23 h 527"/>
                <a:gd name="T46" fmla="*/ 78 w 508"/>
                <a:gd name="T47" fmla="*/ 10 h 527"/>
                <a:gd name="T48" fmla="*/ 102 w 508"/>
                <a:gd name="T49" fmla="*/ 3 h 527"/>
                <a:gd name="T50" fmla="*/ 127 w 508"/>
                <a:gd name="T51" fmla="*/ 0 h 527"/>
                <a:gd name="T52" fmla="*/ 140 w 508"/>
                <a:gd name="T53" fmla="*/ 1 h 527"/>
                <a:gd name="T54" fmla="*/ 165 w 508"/>
                <a:gd name="T55" fmla="*/ 6 h 527"/>
                <a:gd name="T56" fmla="*/ 187 w 508"/>
                <a:gd name="T57" fmla="*/ 16 h 527"/>
                <a:gd name="T58" fmla="*/ 208 w 508"/>
                <a:gd name="T59" fmla="*/ 30 h 527"/>
                <a:gd name="T60" fmla="*/ 225 w 508"/>
                <a:gd name="T61" fmla="*/ 48 h 527"/>
                <a:gd name="T62" fmla="*/ 239 w 508"/>
                <a:gd name="T63" fmla="*/ 69 h 527"/>
                <a:gd name="T64" fmla="*/ 248 w 508"/>
                <a:gd name="T65" fmla="*/ 93 h 527"/>
                <a:gd name="T66" fmla="*/ 254 w 508"/>
                <a:gd name="T67" fmla="*/ 118 h 52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8" h="527">
                  <a:moveTo>
                    <a:pt x="508" y="263"/>
                  </a:moveTo>
                  <a:lnTo>
                    <a:pt x="508" y="263"/>
                  </a:lnTo>
                  <a:lnTo>
                    <a:pt x="507" y="291"/>
                  </a:lnTo>
                  <a:lnTo>
                    <a:pt x="503" y="316"/>
                  </a:lnTo>
                  <a:lnTo>
                    <a:pt x="496" y="342"/>
                  </a:lnTo>
                  <a:lnTo>
                    <a:pt x="488" y="366"/>
                  </a:lnTo>
                  <a:lnTo>
                    <a:pt x="477" y="389"/>
                  </a:lnTo>
                  <a:lnTo>
                    <a:pt x="464" y="411"/>
                  </a:lnTo>
                  <a:lnTo>
                    <a:pt x="450" y="432"/>
                  </a:lnTo>
                  <a:lnTo>
                    <a:pt x="433" y="450"/>
                  </a:lnTo>
                  <a:lnTo>
                    <a:pt x="416" y="467"/>
                  </a:lnTo>
                  <a:lnTo>
                    <a:pt x="396" y="482"/>
                  </a:lnTo>
                  <a:lnTo>
                    <a:pt x="374" y="495"/>
                  </a:lnTo>
                  <a:lnTo>
                    <a:pt x="352" y="507"/>
                  </a:lnTo>
                  <a:lnTo>
                    <a:pt x="329" y="516"/>
                  </a:lnTo>
                  <a:lnTo>
                    <a:pt x="305" y="522"/>
                  </a:lnTo>
                  <a:lnTo>
                    <a:pt x="280" y="526"/>
                  </a:lnTo>
                  <a:lnTo>
                    <a:pt x="253" y="527"/>
                  </a:lnTo>
                  <a:lnTo>
                    <a:pt x="228" y="526"/>
                  </a:lnTo>
                  <a:lnTo>
                    <a:pt x="203" y="522"/>
                  </a:lnTo>
                  <a:lnTo>
                    <a:pt x="178" y="516"/>
                  </a:lnTo>
                  <a:lnTo>
                    <a:pt x="155" y="507"/>
                  </a:lnTo>
                  <a:lnTo>
                    <a:pt x="132" y="495"/>
                  </a:lnTo>
                  <a:lnTo>
                    <a:pt x="112" y="482"/>
                  </a:lnTo>
                  <a:lnTo>
                    <a:pt x="92" y="467"/>
                  </a:lnTo>
                  <a:lnTo>
                    <a:pt x="75" y="450"/>
                  </a:lnTo>
                  <a:lnTo>
                    <a:pt x="57" y="432"/>
                  </a:lnTo>
                  <a:lnTo>
                    <a:pt x="44" y="411"/>
                  </a:lnTo>
                  <a:lnTo>
                    <a:pt x="31" y="389"/>
                  </a:lnTo>
                  <a:lnTo>
                    <a:pt x="19" y="366"/>
                  </a:lnTo>
                  <a:lnTo>
                    <a:pt x="11" y="342"/>
                  </a:lnTo>
                  <a:lnTo>
                    <a:pt x="4" y="316"/>
                  </a:lnTo>
                  <a:lnTo>
                    <a:pt x="1" y="291"/>
                  </a:lnTo>
                  <a:lnTo>
                    <a:pt x="0" y="263"/>
                  </a:lnTo>
                  <a:lnTo>
                    <a:pt x="1" y="236"/>
                  </a:lnTo>
                  <a:lnTo>
                    <a:pt x="4" y="210"/>
                  </a:lnTo>
                  <a:lnTo>
                    <a:pt x="11" y="185"/>
                  </a:lnTo>
                  <a:lnTo>
                    <a:pt x="19" y="161"/>
                  </a:lnTo>
                  <a:lnTo>
                    <a:pt x="31" y="138"/>
                  </a:lnTo>
                  <a:lnTo>
                    <a:pt x="44" y="116"/>
                  </a:lnTo>
                  <a:lnTo>
                    <a:pt x="57" y="95"/>
                  </a:lnTo>
                  <a:lnTo>
                    <a:pt x="75" y="77"/>
                  </a:lnTo>
                  <a:lnTo>
                    <a:pt x="92" y="60"/>
                  </a:lnTo>
                  <a:lnTo>
                    <a:pt x="112" y="45"/>
                  </a:lnTo>
                  <a:lnTo>
                    <a:pt x="132" y="32"/>
                  </a:lnTo>
                  <a:lnTo>
                    <a:pt x="155" y="20"/>
                  </a:lnTo>
                  <a:lnTo>
                    <a:pt x="178" y="11"/>
                  </a:lnTo>
                  <a:lnTo>
                    <a:pt x="203" y="5"/>
                  </a:lnTo>
                  <a:lnTo>
                    <a:pt x="228" y="1"/>
                  </a:lnTo>
                  <a:lnTo>
                    <a:pt x="253" y="0"/>
                  </a:lnTo>
                  <a:lnTo>
                    <a:pt x="280" y="1"/>
                  </a:lnTo>
                  <a:lnTo>
                    <a:pt x="305" y="5"/>
                  </a:lnTo>
                  <a:lnTo>
                    <a:pt x="329" y="11"/>
                  </a:lnTo>
                  <a:lnTo>
                    <a:pt x="352" y="20"/>
                  </a:lnTo>
                  <a:lnTo>
                    <a:pt x="374" y="32"/>
                  </a:lnTo>
                  <a:lnTo>
                    <a:pt x="396" y="45"/>
                  </a:lnTo>
                  <a:lnTo>
                    <a:pt x="416" y="60"/>
                  </a:lnTo>
                  <a:lnTo>
                    <a:pt x="433" y="77"/>
                  </a:lnTo>
                  <a:lnTo>
                    <a:pt x="450" y="95"/>
                  </a:lnTo>
                  <a:lnTo>
                    <a:pt x="464" y="116"/>
                  </a:lnTo>
                  <a:lnTo>
                    <a:pt x="477" y="138"/>
                  </a:lnTo>
                  <a:lnTo>
                    <a:pt x="488" y="161"/>
                  </a:lnTo>
                  <a:lnTo>
                    <a:pt x="496" y="185"/>
                  </a:lnTo>
                  <a:lnTo>
                    <a:pt x="503" y="210"/>
                  </a:lnTo>
                  <a:lnTo>
                    <a:pt x="507" y="236"/>
                  </a:lnTo>
                  <a:lnTo>
                    <a:pt x="508" y="263"/>
                  </a:lnTo>
                </a:path>
              </a:pathLst>
            </a:custGeom>
            <a:solidFill>
              <a:srgbClr val="DDDDDD"/>
            </a:solidFill>
            <a:ln w="0">
              <a:solidFill>
                <a:srgbClr val="A9A9A9"/>
              </a:solidFill>
              <a:prstDash val="solid"/>
              <a:round/>
              <a:headEnd/>
              <a:tailEnd/>
            </a:ln>
          </p:spPr>
          <p:txBody>
            <a:bodyPr/>
            <a:lstStyle/>
            <a:p>
              <a:endParaRPr lang="en-US"/>
            </a:p>
          </p:txBody>
        </p:sp>
        <p:sp>
          <p:nvSpPr>
            <p:cNvPr id="29746" name="Freeform 25"/>
            <p:cNvSpPr>
              <a:spLocks/>
            </p:cNvSpPr>
            <p:nvPr/>
          </p:nvSpPr>
          <p:spPr bwMode="auto">
            <a:xfrm>
              <a:off x="4179" y="2247"/>
              <a:ext cx="142" cy="148"/>
            </a:xfrm>
            <a:custGeom>
              <a:avLst/>
              <a:gdLst>
                <a:gd name="T0" fmla="*/ 142 w 284"/>
                <a:gd name="T1" fmla="*/ 74 h 296"/>
                <a:gd name="T2" fmla="*/ 140 w 284"/>
                <a:gd name="T3" fmla="*/ 89 h 296"/>
                <a:gd name="T4" fmla="*/ 136 w 284"/>
                <a:gd name="T5" fmla="*/ 103 h 296"/>
                <a:gd name="T6" fmla="*/ 130 w 284"/>
                <a:gd name="T7" fmla="*/ 115 h 296"/>
                <a:gd name="T8" fmla="*/ 121 w 284"/>
                <a:gd name="T9" fmla="*/ 126 h 296"/>
                <a:gd name="T10" fmla="*/ 110 w 284"/>
                <a:gd name="T11" fmla="*/ 135 h 296"/>
                <a:gd name="T12" fmla="*/ 98 w 284"/>
                <a:gd name="T13" fmla="*/ 142 h 296"/>
                <a:gd name="T14" fmla="*/ 86 w 284"/>
                <a:gd name="T15" fmla="*/ 146 h 296"/>
                <a:gd name="T16" fmla="*/ 71 w 284"/>
                <a:gd name="T17" fmla="*/ 148 h 296"/>
                <a:gd name="T18" fmla="*/ 57 w 284"/>
                <a:gd name="T19" fmla="*/ 146 h 296"/>
                <a:gd name="T20" fmla="*/ 44 w 284"/>
                <a:gd name="T21" fmla="*/ 142 h 296"/>
                <a:gd name="T22" fmla="*/ 32 w 284"/>
                <a:gd name="T23" fmla="*/ 135 h 296"/>
                <a:gd name="T24" fmla="*/ 21 w 284"/>
                <a:gd name="T25" fmla="*/ 126 h 296"/>
                <a:gd name="T26" fmla="*/ 13 w 284"/>
                <a:gd name="T27" fmla="*/ 115 h 296"/>
                <a:gd name="T28" fmla="*/ 6 w 284"/>
                <a:gd name="T29" fmla="*/ 103 h 296"/>
                <a:gd name="T30" fmla="*/ 2 w 284"/>
                <a:gd name="T31" fmla="*/ 89 h 296"/>
                <a:gd name="T32" fmla="*/ 0 w 284"/>
                <a:gd name="T33" fmla="*/ 74 h 296"/>
                <a:gd name="T34" fmla="*/ 2 w 284"/>
                <a:gd name="T35" fmla="*/ 59 h 296"/>
                <a:gd name="T36" fmla="*/ 6 w 284"/>
                <a:gd name="T37" fmla="*/ 45 h 296"/>
                <a:gd name="T38" fmla="*/ 13 w 284"/>
                <a:gd name="T39" fmla="*/ 32 h 296"/>
                <a:gd name="T40" fmla="*/ 21 w 284"/>
                <a:gd name="T41" fmla="*/ 21 h 296"/>
                <a:gd name="T42" fmla="*/ 32 w 284"/>
                <a:gd name="T43" fmla="*/ 13 h 296"/>
                <a:gd name="T44" fmla="*/ 44 w 284"/>
                <a:gd name="T45" fmla="*/ 6 h 296"/>
                <a:gd name="T46" fmla="*/ 57 w 284"/>
                <a:gd name="T47" fmla="*/ 2 h 296"/>
                <a:gd name="T48" fmla="*/ 71 w 284"/>
                <a:gd name="T49" fmla="*/ 0 h 296"/>
                <a:gd name="T50" fmla="*/ 86 w 284"/>
                <a:gd name="T51" fmla="*/ 2 h 296"/>
                <a:gd name="T52" fmla="*/ 98 w 284"/>
                <a:gd name="T53" fmla="*/ 6 h 296"/>
                <a:gd name="T54" fmla="*/ 110 w 284"/>
                <a:gd name="T55" fmla="*/ 13 h 296"/>
                <a:gd name="T56" fmla="*/ 121 w 284"/>
                <a:gd name="T57" fmla="*/ 21 h 296"/>
                <a:gd name="T58" fmla="*/ 130 w 284"/>
                <a:gd name="T59" fmla="*/ 32 h 296"/>
                <a:gd name="T60" fmla="*/ 136 w 284"/>
                <a:gd name="T61" fmla="*/ 45 h 296"/>
                <a:gd name="T62" fmla="*/ 140 w 284"/>
                <a:gd name="T63" fmla="*/ 59 h 296"/>
                <a:gd name="T64" fmla="*/ 142 w 284"/>
                <a:gd name="T65" fmla="*/ 74 h 2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84" h="296">
                  <a:moveTo>
                    <a:pt x="284" y="147"/>
                  </a:moveTo>
                  <a:lnTo>
                    <a:pt x="280" y="177"/>
                  </a:lnTo>
                  <a:lnTo>
                    <a:pt x="272" y="205"/>
                  </a:lnTo>
                  <a:lnTo>
                    <a:pt x="260" y="230"/>
                  </a:lnTo>
                  <a:lnTo>
                    <a:pt x="242" y="252"/>
                  </a:lnTo>
                  <a:lnTo>
                    <a:pt x="220" y="270"/>
                  </a:lnTo>
                  <a:lnTo>
                    <a:pt x="196" y="284"/>
                  </a:lnTo>
                  <a:lnTo>
                    <a:pt x="171" y="292"/>
                  </a:lnTo>
                  <a:lnTo>
                    <a:pt x="142" y="296"/>
                  </a:lnTo>
                  <a:lnTo>
                    <a:pt x="113" y="292"/>
                  </a:lnTo>
                  <a:lnTo>
                    <a:pt x="87" y="284"/>
                  </a:lnTo>
                  <a:lnTo>
                    <a:pt x="63" y="270"/>
                  </a:lnTo>
                  <a:lnTo>
                    <a:pt x="42" y="252"/>
                  </a:lnTo>
                  <a:lnTo>
                    <a:pt x="25" y="230"/>
                  </a:lnTo>
                  <a:lnTo>
                    <a:pt x="12" y="205"/>
                  </a:lnTo>
                  <a:lnTo>
                    <a:pt x="3" y="177"/>
                  </a:lnTo>
                  <a:lnTo>
                    <a:pt x="0" y="147"/>
                  </a:lnTo>
                  <a:lnTo>
                    <a:pt x="3" y="117"/>
                  </a:lnTo>
                  <a:lnTo>
                    <a:pt x="12" y="89"/>
                  </a:lnTo>
                  <a:lnTo>
                    <a:pt x="25" y="64"/>
                  </a:lnTo>
                  <a:lnTo>
                    <a:pt x="42" y="42"/>
                  </a:lnTo>
                  <a:lnTo>
                    <a:pt x="63" y="25"/>
                  </a:lnTo>
                  <a:lnTo>
                    <a:pt x="87" y="11"/>
                  </a:lnTo>
                  <a:lnTo>
                    <a:pt x="113" y="3"/>
                  </a:lnTo>
                  <a:lnTo>
                    <a:pt x="142" y="0"/>
                  </a:lnTo>
                  <a:lnTo>
                    <a:pt x="171" y="3"/>
                  </a:lnTo>
                  <a:lnTo>
                    <a:pt x="196" y="11"/>
                  </a:lnTo>
                  <a:lnTo>
                    <a:pt x="220" y="25"/>
                  </a:lnTo>
                  <a:lnTo>
                    <a:pt x="242" y="42"/>
                  </a:lnTo>
                  <a:lnTo>
                    <a:pt x="260" y="64"/>
                  </a:lnTo>
                  <a:lnTo>
                    <a:pt x="272" y="89"/>
                  </a:lnTo>
                  <a:lnTo>
                    <a:pt x="280" y="117"/>
                  </a:lnTo>
                  <a:lnTo>
                    <a:pt x="284" y="147"/>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7" name="Freeform 26"/>
            <p:cNvSpPr>
              <a:spLocks/>
            </p:cNvSpPr>
            <p:nvPr/>
          </p:nvSpPr>
          <p:spPr bwMode="auto">
            <a:xfrm>
              <a:off x="4179" y="2247"/>
              <a:ext cx="142" cy="148"/>
            </a:xfrm>
            <a:custGeom>
              <a:avLst/>
              <a:gdLst>
                <a:gd name="T0" fmla="*/ 142 w 284"/>
                <a:gd name="T1" fmla="*/ 74 h 296"/>
                <a:gd name="T2" fmla="*/ 142 w 284"/>
                <a:gd name="T3" fmla="*/ 74 h 296"/>
                <a:gd name="T4" fmla="*/ 140 w 284"/>
                <a:gd name="T5" fmla="*/ 89 h 296"/>
                <a:gd name="T6" fmla="*/ 136 w 284"/>
                <a:gd name="T7" fmla="*/ 103 h 296"/>
                <a:gd name="T8" fmla="*/ 130 w 284"/>
                <a:gd name="T9" fmla="*/ 115 h 296"/>
                <a:gd name="T10" fmla="*/ 121 w 284"/>
                <a:gd name="T11" fmla="*/ 126 h 296"/>
                <a:gd name="T12" fmla="*/ 110 w 284"/>
                <a:gd name="T13" fmla="*/ 135 h 296"/>
                <a:gd name="T14" fmla="*/ 98 w 284"/>
                <a:gd name="T15" fmla="*/ 142 h 296"/>
                <a:gd name="T16" fmla="*/ 86 w 284"/>
                <a:gd name="T17" fmla="*/ 146 h 296"/>
                <a:gd name="T18" fmla="*/ 71 w 284"/>
                <a:gd name="T19" fmla="*/ 148 h 296"/>
                <a:gd name="T20" fmla="*/ 71 w 284"/>
                <a:gd name="T21" fmla="*/ 148 h 296"/>
                <a:gd name="T22" fmla="*/ 57 w 284"/>
                <a:gd name="T23" fmla="*/ 146 h 296"/>
                <a:gd name="T24" fmla="*/ 44 w 284"/>
                <a:gd name="T25" fmla="*/ 142 h 296"/>
                <a:gd name="T26" fmla="*/ 32 w 284"/>
                <a:gd name="T27" fmla="*/ 135 h 296"/>
                <a:gd name="T28" fmla="*/ 21 w 284"/>
                <a:gd name="T29" fmla="*/ 126 h 296"/>
                <a:gd name="T30" fmla="*/ 13 w 284"/>
                <a:gd name="T31" fmla="*/ 115 h 296"/>
                <a:gd name="T32" fmla="*/ 6 w 284"/>
                <a:gd name="T33" fmla="*/ 103 h 296"/>
                <a:gd name="T34" fmla="*/ 2 w 284"/>
                <a:gd name="T35" fmla="*/ 89 h 296"/>
                <a:gd name="T36" fmla="*/ 0 w 284"/>
                <a:gd name="T37" fmla="*/ 74 h 296"/>
                <a:gd name="T38" fmla="*/ 0 w 284"/>
                <a:gd name="T39" fmla="*/ 74 h 296"/>
                <a:gd name="T40" fmla="*/ 2 w 284"/>
                <a:gd name="T41" fmla="*/ 59 h 296"/>
                <a:gd name="T42" fmla="*/ 6 w 284"/>
                <a:gd name="T43" fmla="*/ 45 h 296"/>
                <a:gd name="T44" fmla="*/ 13 w 284"/>
                <a:gd name="T45" fmla="*/ 32 h 296"/>
                <a:gd name="T46" fmla="*/ 21 w 284"/>
                <a:gd name="T47" fmla="*/ 21 h 296"/>
                <a:gd name="T48" fmla="*/ 32 w 284"/>
                <a:gd name="T49" fmla="*/ 13 h 296"/>
                <a:gd name="T50" fmla="*/ 44 w 284"/>
                <a:gd name="T51" fmla="*/ 6 h 296"/>
                <a:gd name="T52" fmla="*/ 57 w 284"/>
                <a:gd name="T53" fmla="*/ 2 h 296"/>
                <a:gd name="T54" fmla="*/ 71 w 284"/>
                <a:gd name="T55" fmla="*/ 0 h 296"/>
                <a:gd name="T56" fmla="*/ 71 w 284"/>
                <a:gd name="T57" fmla="*/ 0 h 296"/>
                <a:gd name="T58" fmla="*/ 86 w 284"/>
                <a:gd name="T59" fmla="*/ 2 h 296"/>
                <a:gd name="T60" fmla="*/ 98 w 284"/>
                <a:gd name="T61" fmla="*/ 6 h 296"/>
                <a:gd name="T62" fmla="*/ 110 w 284"/>
                <a:gd name="T63" fmla="*/ 13 h 296"/>
                <a:gd name="T64" fmla="*/ 121 w 284"/>
                <a:gd name="T65" fmla="*/ 21 h 296"/>
                <a:gd name="T66" fmla="*/ 130 w 284"/>
                <a:gd name="T67" fmla="*/ 32 h 296"/>
                <a:gd name="T68" fmla="*/ 136 w 284"/>
                <a:gd name="T69" fmla="*/ 45 h 296"/>
                <a:gd name="T70" fmla="*/ 140 w 284"/>
                <a:gd name="T71" fmla="*/ 59 h 296"/>
                <a:gd name="T72" fmla="*/ 142 w 284"/>
                <a:gd name="T73" fmla="*/ 74 h 2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4" h="296">
                  <a:moveTo>
                    <a:pt x="284" y="147"/>
                  </a:moveTo>
                  <a:lnTo>
                    <a:pt x="284" y="147"/>
                  </a:lnTo>
                  <a:lnTo>
                    <a:pt x="280" y="177"/>
                  </a:lnTo>
                  <a:lnTo>
                    <a:pt x="272" y="205"/>
                  </a:lnTo>
                  <a:lnTo>
                    <a:pt x="260" y="230"/>
                  </a:lnTo>
                  <a:lnTo>
                    <a:pt x="242" y="252"/>
                  </a:lnTo>
                  <a:lnTo>
                    <a:pt x="220" y="270"/>
                  </a:lnTo>
                  <a:lnTo>
                    <a:pt x="196" y="284"/>
                  </a:lnTo>
                  <a:lnTo>
                    <a:pt x="171" y="292"/>
                  </a:lnTo>
                  <a:lnTo>
                    <a:pt x="142" y="296"/>
                  </a:lnTo>
                  <a:lnTo>
                    <a:pt x="113" y="292"/>
                  </a:lnTo>
                  <a:lnTo>
                    <a:pt x="87" y="284"/>
                  </a:lnTo>
                  <a:lnTo>
                    <a:pt x="63" y="270"/>
                  </a:lnTo>
                  <a:lnTo>
                    <a:pt x="42" y="252"/>
                  </a:lnTo>
                  <a:lnTo>
                    <a:pt x="25" y="230"/>
                  </a:lnTo>
                  <a:lnTo>
                    <a:pt x="12" y="205"/>
                  </a:lnTo>
                  <a:lnTo>
                    <a:pt x="3" y="177"/>
                  </a:lnTo>
                  <a:lnTo>
                    <a:pt x="0" y="147"/>
                  </a:lnTo>
                  <a:lnTo>
                    <a:pt x="3" y="117"/>
                  </a:lnTo>
                  <a:lnTo>
                    <a:pt x="12" y="89"/>
                  </a:lnTo>
                  <a:lnTo>
                    <a:pt x="25" y="64"/>
                  </a:lnTo>
                  <a:lnTo>
                    <a:pt x="42" y="42"/>
                  </a:lnTo>
                  <a:lnTo>
                    <a:pt x="63" y="25"/>
                  </a:lnTo>
                  <a:lnTo>
                    <a:pt x="87" y="11"/>
                  </a:lnTo>
                  <a:lnTo>
                    <a:pt x="113" y="3"/>
                  </a:lnTo>
                  <a:lnTo>
                    <a:pt x="142" y="0"/>
                  </a:lnTo>
                  <a:lnTo>
                    <a:pt x="171" y="3"/>
                  </a:lnTo>
                  <a:lnTo>
                    <a:pt x="196" y="11"/>
                  </a:lnTo>
                  <a:lnTo>
                    <a:pt x="220" y="25"/>
                  </a:lnTo>
                  <a:lnTo>
                    <a:pt x="242" y="42"/>
                  </a:lnTo>
                  <a:lnTo>
                    <a:pt x="260" y="64"/>
                  </a:lnTo>
                  <a:lnTo>
                    <a:pt x="272" y="89"/>
                  </a:lnTo>
                  <a:lnTo>
                    <a:pt x="280" y="117"/>
                  </a:lnTo>
                  <a:lnTo>
                    <a:pt x="284" y="147"/>
                  </a:lnTo>
                </a:path>
              </a:pathLst>
            </a:custGeom>
            <a:solidFill>
              <a:srgbClr val="DDDDDD"/>
            </a:solidFill>
            <a:ln w="0">
              <a:solidFill>
                <a:srgbClr val="A9A9A9"/>
              </a:solidFill>
              <a:prstDash val="solid"/>
              <a:round/>
              <a:headEnd/>
              <a:tailEnd/>
            </a:ln>
          </p:spPr>
          <p:txBody>
            <a:bodyPr/>
            <a:lstStyle/>
            <a:p>
              <a:endParaRPr lang="en-US"/>
            </a:p>
          </p:txBody>
        </p:sp>
        <p:sp>
          <p:nvSpPr>
            <p:cNvPr id="29748" name="Freeform 27"/>
            <p:cNvSpPr>
              <a:spLocks/>
            </p:cNvSpPr>
            <p:nvPr/>
          </p:nvSpPr>
          <p:spPr bwMode="auto">
            <a:xfrm>
              <a:off x="4174" y="2335"/>
              <a:ext cx="198" cy="207"/>
            </a:xfrm>
            <a:custGeom>
              <a:avLst/>
              <a:gdLst>
                <a:gd name="T0" fmla="*/ 197 w 395"/>
                <a:gd name="T1" fmla="*/ 114 h 412"/>
                <a:gd name="T2" fmla="*/ 193 w 395"/>
                <a:gd name="T3" fmla="*/ 134 h 412"/>
                <a:gd name="T4" fmla="*/ 186 w 395"/>
                <a:gd name="T5" fmla="*/ 153 h 412"/>
                <a:gd name="T6" fmla="*/ 175 w 395"/>
                <a:gd name="T7" fmla="*/ 169 h 412"/>
                <a:gd name="T8" fmla="*/ 162 w 395"/>
                <a:gd name="T9" fmla="*/ 183 h 412"/>
                <a:gd name="T10" fmla="*/ 147 w 395"/>
                <a:gd name="T11" fmla="*/ 194 h 412"/>
                <a:gd name="T12" fmla="*/ 129 w 395"/>
                <a:gd name="T13" fmla="*/ 202 h 412"/>
                <a:gd name="T14" fmla="*/ 110 w 395"/>
                <a:gd name="T15" fmla="*/ 206 h 412"/>
                <a:gd name="T16" fmla="*/ 89 w 395"/>
                <a:gd name="T17" fmla="*/ 206 h 412"/>
                <a:gd name="T18" fmla="*/ 69 w 395"/>
                <a:gd name="T19" fmla="*/ 202 h 412"/>
                <a:gd name="T20" fmla="*/ 52 w 395"/>
                <a:gd name="T21" fmla="*/ 194 h 412"/>
                <a:gd name="T22" fmla="*/ 36 w 395"/>
                <a:gd name="T23" fmla="*/ 183 h 412"/>
                <a:gd name="T24" fmla="*/ 23 w 395"/>
                <a:gd name="T25" fmla="*/ 169 h 412"/>
                <a:gd name="T26" fmla="*/ 12 w 395"/>
                <a:gd name="T27" fmla="*/ 153 h 412"/>
                <a:gd name="T28" fmla="*/ 5 w 395"/>
                <a:gd name="T29" fmla="*/ 134 h 412"/>
                <a:gd name="T30" fmla="*/ 1 w 395"/>
                <a:gd name="T31" fmla="*/ 114 h 412"/>
                <a:gd name="T32" fmla="*/ 1 w 395"/>
                <a:gd name="T33" fmla="*/ 93 h 412"/>
                <a:gd name="T34" fmla="*/ 5 w 395"/>
                <a:gd name="T35" fmla="*/ 73 h 412"/>
                <a:gd name="T36" fmla="*/ 12 w 395"/>
                <a:gd name="T37" fmla="*/ 54 h 412"/>
                <a:gd name="T38" fmla="*/ 23 w 395"/>
                <a:gd name="T39" fmla="*/ 38 h 412"/>
                <a:gd name="T40" fmla="*/ 36 w 395"/>
                <a:gd name="T41" fmla="*/ 24 h 412"/>
                <a:gd name="T42" fmla="*/ 52 w 395"/>
                <a:gd name="T43" fmla="*/ 13 h 412"/>
                <a:gd name="T44" fmla="*/ 69 w 395"/>
                <a:gd name="T45" fmla="*/ 5 h 412"/>
                <a:gd name="T46" fmla="*/ 89 w 395"/>
                <a:gd name="T47" fmla="*/ 1 h 412"/>
                <a:gd name="T48" fmla="*/ 110 w 395"/>
                <a:gd name="T49" fmla="*/ 1 h 412"/>
                <a:gd name="T50" fmla="*/ 129 w 395"/>
                <a:gd name="T51" fmla="*/ 5 h 412"/>
                <a:gd name="T52" fmla="*/ 147 w 395"/>
                <a:gd name="T53" fmla="*/ 13 h 412"/>
                <a:gd name="T54" fmla="*/ 162 w 395"/>
                <a:gd name="T55" fmla="*/ 24 h 412"/>
                <a:gd name="T56" fmla="*/ 175 w 395"/>
                <a:gd name="T57" fmla="*/ 38 h 412"/>
                <a:gd name="T58" fmla="*/ 186 w 395"/>
                <a:gd name="T59" fmla="*/ 54 h 412"/>
                <a:gd name="T60" fmla="*/ 193 w 395"/>
                <a:gd name="T61" fmla="*/ 73 h 412"/>
                <a:gd name="T62" fmla="*/ 197 w 395"/>
                <a:gd name="T63" fmla="*/ 93 h 4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5" h="412">
                  <a:moveTo>
                    <a:pt x="395" y="206"/>
                  </a:moveTo>
                  <a:lnTo>
                    <a:pt x="394" y="227"/>
                  </a:lnTo>
                  <a:lnTo>
                    <a:pt x="392" y="248"/>
                  </a:lnTo>
                  <a:lnTo>
                    <a:pt x="386" y="267"/>
                  </a:lnTo>
                  <a:lnTo>
                    <a:pt x="380" y="287"/>
                  </a:lnTo>
                  <a:lnTo>
                    <a:pt x="371" y="304"/>
                  </a:lnTo>
                  <a:lnTo>
                    <a:pt x="362" y="321"/>
                  </a:lnTo>
                  <a:lnTo>
                    <a:pt x="350" y="337"/>
                  </a:lnTo>
                  <a:lnTo>
                    <a:pt x="338" y="352"/>
                  </a:lnTo>
                  <a:lnTo>
                    <a:pt x="324" y="365"/>
                  </a:lnTo>
                  <a:lnTo>
                    <a:pt x="309" y="377"/>
                  </a:lnTo>
                  <a:lnTo>
                    <a:pt x="293" y="387"/>
                  </a:lnTo>
                  <a:lnTo>
                    <a:pt x="275" y="396"/>
                  </a:lnTo>
                  <a:lnTo>
                    <a:pt x="257" y="403"/>
                  </a:lnTo>
                  <a:lnTo>
                    <a:pt x="238" y="408"/>
                  </a:lnTo>
                  <a:lnTo>
                    <a:pt x="219" y="411"/>
                  </a:lnTo>
                  <a:lnTo>
                    <a:pt x="198" y="412"/>
                  </a:lnTo>
                  <a:lnTo>
                    <a:pt x="177" y="411"/>
                  </a:lnTo>
                  <a:lnTo>
                    <a:pt x="158" y="408"/>
                  </a:lnTo>
                  <a:lnTo>
                    <a:pt x="138" y="403"/>
                  </a:lnTo>
                  <a:lnTo>
                    <a:pt x="121" y="396"/>
                  </a:lnTo>
                  <a:lnTo>
                    <a:pt x="104" y="387"/>
                  </a:lnTo>
                  <a:lnTo>
                    <a:pt x="86" y="377"/>
                  </a:lnTo>
                  <a:lnTo>
                    <a:pt x="71" y="365"/>
                  </a:lnTo>
                  <a:lnTo>
                    <a:pt x="58" y="352"/>
                  </a:lnTo>
                  <a:lnTo>
                    <a:pt x="45" y="337"/>
                  </a:lnTo>
                  <a:lnTo>
                    <a:pt x="33" y="321"/>
                  </a:lnTo>
                  <a:lnTo>
                    <a:pt x="24" y="304"/>
                  </a:lnTo>
                  <a:lnTo>
                    <a:pt x="15" y="287"/>
                  </a:lnTo>
                  <a:lnTo>
                    <a:pt x="9" y="267"/>
                  </a:lnTo>
                  <a:lnTo>
                    <a:pt x="3" y="248"/>
                  </a:lnTo>
                  <a:lnTo>
                    <a:pt x="1" y="227"/>
                  </a:lnTo>
                  <a:lnTo>
                    <a:pt x="0" y="206"/>
                  </a:lnTo>
                  <a:lnTo>
                    <a:pt x="1" y="185"/>
                  </a:lnTo>
                  <a:lnTo>
                    <a:pt x="3" y="165"/>
                  </a:lnTo>
                  <a:lnTo>
                    <a:pt x="9" y="145"/>
                  </a:lnTo>
                  <a:lnTo>
                    <a:pt x="15" y="126"/>
                  </a:lnTo>
                  <a:lnTo>
                    <a:pt x="24" y="108"/>
                  </a:lnTo>
                  <a:lnTo>
                    <a:pt x="33" y="91"/>
                  </a:lnTo>
                  <a:lnTo>
                    <a:pt x="45" y="75"/>
                  </a:lnTo>
                  <a:lnTo>
                    <a:pt x="58" y="60"/>
                  </a:lnTo>
                  <a:lnTo>
                    <a:pt x="71" y="47"/>
                  </a:lnTo>
                  <a:lnTo>
                    <a:pt x="86" y="36"/>
                  </a:lnTo>
                  <a:lnTo>
                    <a:pt x="104" y="25"/>
                  </a:lnTo>
                  <a:lnTo>
                    <a:pt x="121" y="16"/>
                  </a:lnTo>
                  <a:lnTo>
                    <a:pt x="138" y="9"/>
                  </a:lnTo>
                  <a:lnTo>
                    <a:pt x="158" y="5"/>
                  </a:lnTo>
                  <a:lnTo>
                    <a:pt x="177" y="1"/>
                  </a:lnTo>
                  <a:lnTo>
                    <a:pt x="198" y="0"/>
                  </a:lnTo>
                  <a:lnTo>
                    <a:pt x="219" y="1"/>
                  </a:lnTo>
                  <a:lnTo>
                    <a:pt x="238" y="5"/>
                  </a:lnTo>
                  <a:lnTo>
                    <a:pt x="257" y="9"/>
                  </a:lnTo>
                  <a:lnTo>
                    <a:pt x="275" y="16"/>
                  </a:lnTo>
                  <a:lnTo>
                    <a:pt x="293" y="25"/>
                  </a:lnTo>
                  <a:lnTo>
                    <a:pt x="309" y="36"/>
                  </a:lnTo>
                  <a:lnTo>
                    <a:pt x="324" y="47"/>
                  </a:lnTo>
                  <a:lnTo>
                    <a:pt x="338" y="60"/>
                  </a:lnTo>
                  <a:lnTo>
                    <a:pt x="350" y="75"/>
                  </a:lnTo>
                  <a:lnTo>
                    <a:pt x="362" y="91"/>
                  </a:lnTo>
                  <a:lnTo>
                    <a:pt x="371" y="108"/>
                  </a:lnTo>
                  <a:lnTo>
                    <a:pt x="380" y="126"/>
                  </a:lnTo>
                  <a:lnTo>
                    <a:pt x="386" y="145"/>
                  </a:lnTo>
                  <a:lnTo>
                    <a:pt x="392" y="165"/>
                  </a:lnTo>
                  <a:lnTo>
                    <a:pt x="394" y="185"/>
                  </a:lnTo>
                  <a:lnTo>
                    <a:pt x="395" y="206"/>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49" name="Freeform 28"/>
            <p:cNvSpPr>
              <a:spLocks/>
            </p:cNvSpPr>
            <p:nvPr/>
          </p:nvSpPr>
          <p:spPr bwMode="auto">
            <a:xfrm>
              <a:off x="4174" y="2335"/>
              <a:ext cx="198" cy="207"/>
            </a:xfrm>
            <a:custGeom>
              <a:avLst/>
              <a:gdLst>
                <a:gd name="T0" fmla="*/ 198 w 395"/>
                <a:gd name="T1" fmla="*/ 104 h 412"/>
                <a:gd name="T2" fmla="*/ 196 w 395"/>
                <a:gd name="T3" fmla="*/ 125 h 412"/>
                <a:gd name="T4" fmla="*/ 190 w 395"/>
                <a:gd name="T5" fmla="*/ 144 h 412"/>
                <a:gd name="T6" fmla="*/ 181 w 395"/>
                <a:gd name="T7" fmla="*/ 161 h 412"/>
                <a:gd name="T8" fmla="*/ 169 w 395"/>
                <a:gd name="T9" fmla="*/ 177 h 412"/>
                <a:gd name="T10" fmla="*/ 155 w 395"/>
                <a:gd name="T11" fmla="*/ 189 h 412"/>
                <a:gd name="T12" fmla="*/ 138 w 395"/>
                <a:gd name="T13" fmla="*/ 199 h 412"/>
                <a:gd name="T14" fmla="*/ 119 w 395"/>
                <a:gd name="T15" fmla="*/ 205 h 412"/>
                <a:gd name="T16" fmla="*/ 99 w 395"/>
                <a:gd name="T17" fmla="*/ 207 h 412"/>
                <a:gd name="T18" fmla="*/ 89 w 395"/>
                <a:gd name="T19" fmla="*/ 206 h 412"/>
                <a:gd name="T20" fmla="*/ 69 w 395"/>
                <a:gd name="T21" fmla="*/ 202 h 412"/>
                <a:gd name="T22" fmla="*/ 52 w 395"/>
                <a:gd name="T23" fmla="*/ 194 h 412"/>
                <a:gd name="T24" fmla="*/ 36 w 395"/>
                <a:gd name="T25" fmla="*/ 183 h 412"/>
                <a:gd name="T26" fmla="*/ 23 w 395"/>
                <a:gd name="T27" fmla="*/ 169 h 412"/>
                <a:gd name="T28" fmla="*/ 12 w 395"/>
                <a:gd name="T29" fmla="*/ 153 h 412"/>
                <a:gd name="T30" fmla="*/ 5 w 395"/>
                <a:gd name="T31" fmla="*/ 134 h 412"/>
                <a:gd name="T32" fmla="*/ 1 w 395"/>
                <a:gd name="T33" fmla="*/ 114 h 412"/>
                <a:gd name="T34" fmla="*/ 0 w 395"/>
                <a:gd name="T35" fmla="*/ 104 h 412"/>
                <a:gd name="T36" fmla="*/ 2 w 395"/>
                <a:gd name="T37" fmla="*/ 83 h 412"/>
                <a:gd name="T38" fmla="*/ 8 w 395"/>
                <a:gd name="T39" fmla="*/ 63 h 412"/>
                <a:gd name="T40" fmla="*/ 17 w 395"/>
                <a:gd name="T41" fmla="*/ 46 h 412"/>
                <a:gd name="T42" fmla="*/ 29 w 395"/>
                <a:gd name="T43" fmla="*/ 30 h 412"/>
                <a:gd name="T44" fmla="*/ 43 w 395"/>
                <a:gd name="T45" fmla="*/ 18 h 412"/>
                <a:gd name="T46" fmla="*/ 61 w 395"/>
                <a:gd name="T47" fmla="*/ 8 h 412"/>
                <a:gd name="T48" fmla="*/ 79 w 395"/>
                <a:gd name="T49" fmla="*/ 3 h 412"/>
                <a:gd name="T50" fmla="*/ 99 w 395"/>
                <a:gd name="T51" fmla="*/ 0 h 412"/>
                <a:gd name="T52" fmla="*/ 110 w 395"/>
                <a:gd name="T53" fmla="*/ 1 h 412"/>
                <a:gd name="T54" fmla="*/ 129 w 395"/>
                <a:gd name="T55" fmla="*/ 5 h 412"/>
                <a:gd name="T56" fmla="*/ 147 w 395"/>
                <a:gd name="T57" fmla="*/ 13 h 412"/>
                <a:gd name="T58" fmla="*/ 162 w 395"/>
                <a:gd name="T59" fmla="*/ 24 h 412"/>
                <a:gd name="T60" fmla="*/ 175 w 395"/>
                <a:gd name="T61" fmla="*/ 38 h 412"/>
                <a:gd name="T62" fmla="*/ 186 w 395"/>
                <a:gd name="T63" fmla="*/ 54 h 412"/>
                <a:gd name="T64" fmla="*/ 193 w 395"/>
                <a:gd name="T65" fmla="*/ 73 h 412"/>
                <a:gd name="T66" fmla="*/ 197 w 395"/>
                <a:gd name="T67" fmla="*/ 93 h 41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95" h="412">
                  <a:moveTo>
                    <a:pt x="395" y="206"/>
                  </a:moveTo>
                  <a:lnTo>
                    <a:pt x="395" y="206"/>
                  </a:lnTo>
                  <a:lnTo>
                    <a:pt x="394" y="227"/>
                  </a:lnTo>
                  <a:lnTo>
                    <a:pt x="392" y="248"/>
                  </a:lnTo>
                  <a:lnTo>
                    <a:pt x="386" y="267"/>
                  </a:lnTo>
                  <a:lnTo>
                    <a:pt x="380" y="287"/>
                  </a:lnTo>
                  <a:lnTo>
                    <a:pt x="371" y="304"/>
                  </a:lnTo>
                  <a:lnTo>
                    <a:pt x="362" y="321"/>
                  </a:lnTo>
                  <a:lnTo>
                    <a:pt x="350" y="337"/>
                  </a:lnTo>
                  <a:lnTo>
                    <a:pt x="338" y="352"/>
                  </a:lnTo>
                  <a:lnTo>
                    <a:pt x="324" y="365"/>
                  </a:lnTo>
                  <a:lnTo>
                    <a:pt x="309" y="377"/>
                  </a:lnTo>
                  <a:lnTo>
                    <a:pt x="293" y="387"/>
                  </a:lnTo>
                  <a:lnTo>
                    <a:pt x="275" y="396"/>
                  </a:lnTo>
                  <a:lnTo>
                    <a:pt x="257" y="403"/>
                  </a:lnTo>
                  <a:lnTo>
                    <a:pt x="238" y="408"/>
                  </a:lnTo>
                  <a:lnTo>
                    <a:pt x="219" y="411"/>
                  </a:lnTo>
                  <a:lnTo>
                    <a:pt x="198" y="412"/>
                  </a:lnTo>
                  <a:lnTo>
                    <a:pt x="177" y="411"/>
                  </a:lnTo>
                  <a:lnTo>
                    <a:pt x="158" y="408"/>
                  </a:lnTo>
                  <a:lnTo>
                    <a:pt x="138" y="403"/>
                  </a:lnTo>
                  <a:lnTo>
                    <a:pt x="121" y="396"/>
                  </a:lnTo>
                  <a:lnTo>
                    <a:pt x="104" y="387"/>
                  </a:lnTo>
                  <a:lnTo>
                    <a:pt x="86" y="377"/>
                  </a:lnTo>
                  <a:lnTo>
                    <a:pt x="71" y="365"/>
                  </a:lnTo>
                  <a:lnTo>
                    <a:pt x="58" y="352"/>
                  </a:lnTo>
                  <a:lnTo>
                    <a:pt x="45" y="337"/>
                  </a:lnTo>
                  <a:lnTo>
                    <a:pt x="33" y="321"/>
                  </a:lnTo>
                  <a:lnTo>
                    <a:pt x="24" y="304"/>
                  </a:lnTo>
                  <a:lnTo>
                    <a:pt x="15" y="287"/>
                  </a:lnTo>
                  <a:lnTo>
                    <a:pt x="9" y="267"/>
                  </a:lnTo>
                  <a:lnTo>
                    <a:pt x="3" y="248"/>
                  </a:lnTo>
                  <a:lnTo>
                    <a:pt x="1" y="227"/>
                  </a:lnTo>
                  <a:lnTo>
                    <a:pt x="0" y="206"/>
                  </a:lnTo>
                  <a:lnTo>
                    <a:pt x="1" y="185"/>
                  </a:lnTo>
                  <a:lnTo>
                    <a:pt x="3" y="165"/>
                  </a:lnTo>
                  <a:lnTo>
                    <a:pt x="9" y="145"/>
                  </a:lnTo>
                  <a:lnTo>
                    <a:pt x="15" y="126"/>
                  </a:lnTo>
                  <a:lnTo>
                    <a:pt x="24" y="108"/>
                  </a:lnTo>
                  <a:lnTo>
                    <a:pt x="33" y="91"/>
                  </a:lnTo>
                  <a:lnTo>
                    <a:pt x="45" y="75"/>
                  </a:lnTo>
                  <a:lnTo>
                    <a:pt x="58" y="60"/>
                  </a:lnTo>
                  <a:lnTo>
                    <a:pt x="71" y="47"/>
                  </a:lnTo>
                  <a:lnTo>
                    <a:pt x="86" y="36"/>
                  </a:lnTo>
                  <a:lnTo>
                    <a:pt x="104" y="25"/>
                  </a:lnTo>
                  <a:lnTo>
                    <a:pt x="121" y="16"/>
                  </a:lnTo>
                  <a:lnTo>
                    <a:pt x="138" y="9"/>
                  </a:lnTo>
                  <a:lnTo>
                    <a:pt x="158" y="5"/>
                  </a:lnTo>
                  <a:lnTo>
                    <a:pt x="177" y="1"/>
                  </a:lnTo>
                  <a:lnTo>
                    <a:pt x="198" y="0"/>
                  </a:lnTo>
                  <a:lnTo>
                    <a:pt x="219" y="1"/>
                  </a:lnTo>
                  <a:lnTo>
                    <a:pt x="238" y="5"/>
                  </a:lnTo>
                  <a:lnTo>
                    <a:pt x="257" y="9"/>
                  </a:lnTo>
                  <a:lnTo>
                    <a:pt x="275" y="16"/>
                  </a:lnTo>
                  <a:lnTo>
                    <a:pt x="293" y="25"/>
                  </a:lnTo>
                  <a:lnTo>
                    <a:pt x="309" y="36"/>
                  </a:lnTo>
                  <a:lnTo>
                    <a:pt x="324" y="47"/>
                  </a:lnTo>
                  <a:lnTo>
                    <a:pt x="338" y="60"/>
                  </a:lnTo>
                  <a:lnTo>
                    <a:pt x="350" y="75"/>
                  </a:lnTo>
                  <a:lnTo>
                    <a:pt x="362" y="91"/>
                  </a:lnTo>
                  <a:lnTo>
                    <a:pt x="371" y="108"/>
                  </a:lnTo>
                  <a:lnTo>
                    <a:pt x="380" y="126"/>
                  </a:lnTo>
                  <a:lnTo>
                    <a:pt x="386" y="145"/>
                  </a:lnTo>
                  <a:lnTo>
                    <a:pt x="392" y="165"/>
                  </a:lnTo>
                  <a:lnTo>
                    <a:pt x="394" y="185"/>
                  </a:lnTo>
                  <a:lnTo>
                    <a:pt x="395" y="206"/>
                  </a:lnTo>
                </a:path>
              </a:pathLst>
            </a:custGeom>
            <a:solidFill>
              <a:srgbClr val="DDDDDD"/>
            </a:solidFill>
            <a:ln w="0">
              <a:solidFill>
                <a:srgbClr val="A9A9A9"/>
              </a:solidFill>
              <a:prstDash val="solid"/>
              <a:round/>
              <a:headEnd/>
              <a:tailEnd/>
            </a:ln>
          </p:spPr>
          <p:txBody>
            <a:bodyPr/>
            <a:lstStyle/>
            <a:p>
              <a:endParaRPr lang="en-US"/>
            </a:p>
          </p:txBody>
        </p:sp>
        <p:sp>
          <p:nvSpPr>
            <p:cNvPr id="29750" name="Freeform 29"/>
            <p:cNvSpPr>
              <a:spLocks/>
            </p:cNvSpPr>
            <p:nvPr/>
          </p:nvSpPr>
          <p:spPr bwMode="auto">
            <a:xfrm>
              <a:off x="4230" y="2422"/>
              <a:ext cx="198" cy="207"/>
            </a:xfrm>
            <a:custGeom>
              <a:avLst/>
              <a:gdLst>
                <a:gd name="T0" fmla="*/ 198 w 396"/>
                <a:gd name="T1" fmla="*/ 115 h 413"/>
                <a:gd name="T2" fmla="*/ 194 w 396"/>
                <a:gd name="T3" fmla="*/ 135 h 413"/>
                <a:gd name="T4" fmla="*/ 186 w 396"/>
                <a:gd name="T5" fmla="*/ 153 h 413"/>
                <a:gd name="T6" fmla="*/ 176 w 396"/>
                <a:gd name="T7" fmla="*/ 170 h 413"/>
                <a:gd name="T8" fmla="*/ 162 w 396"/>
                <a:gd name="T9" fmla="*/ 184 h 413"/>
                <a:gd name="T10" fmla="*/ 146 w 396"/>
                <a:gd name="T11" fmla="*/ 195 h 413"/>
                <a:gd name="T12" fmla="*/ 129 w 396"/>
                <a:gd name="T13" fmla="*/ 202 h 413"/>
                <a:gd name="T14" fmla="*/ 110 w 396"/>
                <a:gd name="T15" fmla="*/ 206 h 413"/>
                <a:gd name="T16" fmla="*/ 89 w 396"/>
                <a:gd name="T17" fmla="*/ 206 h 413"/>
                <a:gd name="T18" fmla="*/ 69 w 396"/>
                <a:gd name="T19" fmla="*/ 202 h 413"/>
                <a:gd name="T20" fmla="*/ 52 w 396"/>
                <a:gd name="T21" fmla="*/ 195 h 413"/>
                <a:gd name="T22" fmla="*/ 36 w 396"/>
                <a:gd name="T23" fmla="*/ 184 h 413"/>
                <a:gd name="T24" fmla="*/ 23 w 396"/>
                <a:gd name="T25" fmla="*/ 170 h 413"/>
                <a:gd name="T26" fmla="*/ 12 w 396"/>
                <a:gd name="T27" fmla="*/ 153 h 413"/>
                <a:gd name="T28" fmla="*/ 5 w 396"/>
                <a:gd name="T29" fmla="*/ 135 h 413"/>
                <a:gd name="T30" fmla="*/ 1 w 396"/>
                <a:gd name="T31" fmla="*/ 115 h 413"/>
                <a:gd name="T32" fmla="*/ 1 w 396"/>
                <a:gd name="T33" fmla="*/ 94 h 413"/>
                <a:gd name="T34" fmla="*/ 5 w 396"/>
                <a:gd name="T35" fmla="*/ 73 h 413"/>
                <a:gd name="T36" fmla="*/ 12 w 396"/>
                <a:gd name="T37" fmla="*/ 54 h 413"/>
                <a:gd name="T38" fmla="*/ 23 w 396"/>
                <a:gd name="T39" fmla="*/ 38 h 413"/>
                <a:gd name="T40" fmla="*/ 36 w 396"/>
                <a:gd name="T41" fmla="*/ 24 h 413"/>
                <a:gd name="T42" fmla="*/ 52 w 396"/>
                <a:gd name="T43" fmla="*/ 13 h 413"/>
                <a:gd name="T44" fmla="*/ 69 w 396"/>
                <a:gd name="T45" fmla="*/ 5 h 413"/>
                <a:gd name="T46" fmla="*/ 89 w 396"/>
                <a:gd name="T47" fmla="*/ 1 h 413"/>
                <a:gd name="T48" fmla="*/ 110 w 396"/>
                <a:gd name="T49" fmla="*/ 1 h 413"/>
                <a:gd name="T50" fmla="*/ 129 w 396"/>
                <a:gd name="T51" fmla="*/ 5 h 413"/>
                <a:gd name="T52" fmla="*/ 146 w 396"/>
                <a:gd name="T53" fmla="*/ 13 h 413"/>
                <a:gd name="T54" fmla="*/ 162 w 396"/>
                <a:gd name="T55" fmla="*/ 24 h 413"/>
                <a:gd name="T56" fmla="*/ 176 w 396"/>
                <a:gd name="T57" fmla="*/ 38 h 413"/>
                <a:gd name="T58" fmla="*/ 186 w 396"/>
                <a:gd name="T59" fmla="*/ 54 h 413"/>
                <a:gd name="T60" fmla="*/ 194 w 396"/>
                <a:gd name="T61" fmla="*/ 73 h 413"/>
                <a:gd name="T62" fmla="*/ 198 w 396"/>
                <a:gd name="T63" fmla="*/ 94 h 41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6" h="413">
                  <a:moveTo>
                    <a:pt x="396" y="208"/>
                  </a:moveTo>
                  <a:lnTo>
                    <a:pt x="395" y="229"/>
                  </a:lnTo>
                  <a:lnTo>
                    <a:pt x="393" y="250"/>
                  </a:lnTo>
                  <a:lnTo>
                    <a:pt x="387" y="269"/>
                  </a:lnTo>
                  <a:lnTo>
                    <a:pt x="380" y="289"/>
                  </a:lnTo>
                  <a:lnTo>
                    <a:pt x="372" y="306"/>
                  </a:lnTo>
                  <a:lnTo>
                    <a:pt x="363" y="324"/>
                  </a:lnTo>
                  <a:lnTo>
                    <a:pt x="351" y="340"/>
                  </a:lnTo>
                  <a:lnTo>
                    <a:pt x="338" y="354"/>
                  </a:lnTo>
                  <a:lnTo>
                    <a:pt x="323" y="367"/>
                  </a:lnTo>
                  <a:lnTo>
                    <a:pt x="308" y="379"/>
                  </a:lnTo>
                  <a:lnTo>
                    <a:pt x="292" y="389"/>
                  </a:lnTo>
                  <a:lnTo>
                    <a:pt x="275" y="397"/>
                  </a:lnTo>
                  <a:lnTo>
                    <a:pt x="257" y="404"/>
                  </a:lnTo>
                  <a:lnTo>
                    <a:pt x="238" y="409"/>
                  </a:lnTo>
                  <a:lnTo>
                    <a:pt x="219" y="412"/>
                  </a:lnTo>
                  <a:lnTo>
                    <a:pt x="198" y="413"/>
                  </a:lnTo>
                  <a:lnTo>
                    <a:pt x="177" y="412"/>
                  </a:lnTo>
                  <a:lnTo>
                    <a:pt x="158" y="409"/>
                  </a:lnTo>
                  <a:lnTo>
                    <a:pt x="138" y="404"/>
                  </a:lnTo>
                  <a:lnTo>
                    <a:pt x="121" y="397"/>
                  </a:lnTo>
                  <a:lnTo>
                    <a:pt x="103" y="389"/>
                  </a:lnTo>
                  <a:lnTo>
                    <a:pt x="86" y="379"/>
                  </a:lnTo>
                  <a:lnTo>
                    <a:pt x="71" y="367"/>
                  </a:lnTo>
                  <a:lnTo>
                    <a:pt x="57" y="354"/>
                  </a:lnTo>
                  <a:lnTo>
                    <a:pt x="45" y="340"/>
                  </a:lnTo>
                  <a:lnTo>
                    <a:pt x="33" y="324"/>
                  </a:lnTo>
                  <a:lnTo>
                    <a:pt x="24" y="306"/>
                  </a:lnTo>
                  <a:lnTo>
                    <a:pt x="15" y="289"/>
                  </a:lnTo>
                  <a:lnTo>
                    <a:pt x="9" y="269"/>
                  </a:lnTo>
                  <a:lnTo>
                    <a:pt x="3" y="250"/>
                  </a:lnTo>
                  <a:lnTo>
                    <a:pt x="1" y="229"/>
                  </a:lnTo>
                  <a:lnTo>
                    <a:pt x="0" y="208"/>
                  </a:lnTo>
                  <a:lnTo>
                    <a:pt x="1" y="187"/>
                  </a:lnTo>
                  <a:lnTo>
                    <a:pt x="3" y="166"/>
                  </a:lnTo>
                  <a:lnTo>
                    <a:pt x="9" y="146"/>
                  </a:lnTo>
                  <a:lnTo>
                    <a:pt x="15" y="127"/>
                  </a:lnTo>
                  <a:lnTo>
                    <a:pt x="24" y="108"/>
                  </a:lnTo>
                  <a:lnTo>
                    <a:pt x="33" y="91"/>
                  </a:lnTo>
                  <a:lnTo>
                    <a:pt x="45" y="75"/>
                  </a:lnTo>
                  <a:lnTo>
                    <a:pt x="57" y="61"/>
                  </a:lnTo>
                  <a:lnTo>
                    <a:pt x="71" y="47"/>
                  </a:lnTo>
                  <a:lnTo>
                    <a:pt x="86" y="36"/>
                  </a:lnTo>
                  <a:lnTo>
                    <a:pt x="103" y="25"/>
                  </a:lnTo>
                  <a:lnTo>
                    <a:pt x="121" y="16"/>
                  </a:lnTo>
                  <a:lnTo>
                    <a:pt x="138" y="9"/>
                  </a:lnTo>
                  <a:lnTo>
                    <a:pt x="158" y="5"/>
                  </a:lnTo>
                  <a:lnTo>
                    <a:pt x="177" y="1"/>
                  </a:lnTo>
                  <a:lnTo>
                    <a:pt x="198" y="0"/>
                  </a:lnTo>
                  <a:lnTo>
                    <a:pt x="219" y="1"/>
                  </a:lnTo>
                  <a:lnTo>
                    <a:pt x="238" y="5"/>
                  </a:lnTo>
                  <a:lnTo>
                    <a:pt x="257" y="9"/>
                  </a:lnTo>
                  <a:lnTo>
                    <a:pt x="275" y="16"/>
                  </a:lnTo>
                  <a:lnTo>
                    <a:pt x="292" y="25"/>
                  </a:lnTo>
                  <a:lnTo>
                    <a:pt x="308" y="36"/>
                  </a:lnTo>
                  <a:lnTo>
                    <a:pt x="323" y="47"/>
                  </a:lnTo>
                  <a:lnTo>
                    <a:pt x="338" y="61"/>
                  </a:lnTo>
                  <a:lnTo>
                    <a:pt x="351" y="75"/>
                  </a:lnTo>
                  <a:lnTo>
                    <a:pt x="363" y="91"/>
                  </a:lnTo>
                  <a:lnTo>
                    <a:pt x="372" y="108"/>
                  </a:lnTo>
                  <a:lnTo>
                    <a:pt x="380" y="127"/>
                  </a:lnTo>
                  <a:lnTo>
                    <a:pt x="387" y="146"/>
                  </a:lnTo>
                  <a:lnTo>
                    <a:pt x="393" y="166"/>
                  </a:lnTo>
                  <a:lnTo>
                    <a:pt x="395" y="187"/>
                  </a:lnTo>
                  <a:lnTo>
                    <a:pt x="396" y="208"/>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1" name="Freeform 30"/>
            <p:cNvSpPr>
              <a:spLocks/>
            </p:cNvSpPr>
            <p:nvPr/>
          </p:nvSpPr>
          <p:spPr bwMode="auto">
            <a:xfrm>
              <a:off x="4230" y="2422"/>
              <a:ext cx="198" cy="207"/>
            </a:xfrm>
            <a:custGeom>
              <a:avLst/>
              <a:gdLst>
                <a:gd name="T0" fmla="*/ 198 w 396"/>
                <a:gd name="T1" fmla="*/ 104 h 413"/>
                <a:gd name="T2" fmla="*/ 197 w 396"/>
                <a:gd name="T3" fmla="*/ 125 h 413"/>
                <a:gd name="T4" fmla="*/ 190 w 396"/>
                <a:gd name="T5" fmla="*/ 145 h 413"/>
                <a:gd name="T6" fmla="*/ 182 w 396"/>
                <a:gd name="T7" fmla="*/ 162 h 413"/>
                <a:gd name="T8" fmla="*/ 169 w 396"/>
                <a:gd name="T9" fmla="*/ 177 h 413"/>
                <a:gd name="T10" fmla="*/ 154 w 396"/>
                <a:gd name="T11" fmla="*/ 190 h 413"/>
                <a:gd name="T12" fmla="*/ 138 w 396"/>
                <a:gd name="T13" fmla="*/ 199 h 413"/>
                <a:gd name="T14" fmla="*/ 119 w 396"/>
                <a:gd name="T15" fmla="*/ 205 h 413"/>
                <a:gd name="T16" fmla="*/ 99 w 396"/>
                <a:gd name="T17" fmla="*/ 207 h 413"/>
                <a:gd name="T18" fmla="*/ 89 w 396"/>
                <a:gd name="T19" fmla="*/ 206 h 413"/>
                <a:gd name="T20" fmla="*/ 69 w 396"/>
                <a:gd name="T21" fmla="*/ 202 h 413"/>
                <a:gd name="T22" fmla="*/ 52 w 396"/>
                <a:gd name="T23" fmla="*/ 195 h 413"/>
                <a:gd name="T24" fmla="*/ 36 w 396"/>
                <a:gd name="T25" fmla="*/ 184 h 413"/>
                <a:gd name="T26" fmla="*/ 23 w 396"/>
                <a:gd name="T27" fmla="*/ 170 h 413"/>
                <a:gd name="T28" fmla="*/ 12 w 396"/>
                <a:gd name="T29" fmla="*/ 153 h 413"/>
                <a:gd name="T30" fmla="*/ 5 w 396"/>
                <a:gd name="T31" fmla="*/ 135 h 413"/>
                <a:gd name="T32" fmla="*/ 1 w 396"/>
                <a:gd name="T33" fmla="*/ 115 h 413"/>
                <a:gd name="T34" fmla="*/ 0 w 396"/>
                <a:gd name="T35" fmla="*/ 104 h 413"/>
                <a:gd name="T36" fmla="*/ 2 w 396"/>
                <a:gd name="T37" fmla="*/ 83 h 413"/>
                <a:gd name="T38" fmla="*/ 8 w 396"/>
                <a:gd name="T39" fmla="*/ 64 h 413"/>
                <a:gd name="T40" fmla="*/ 17 w 396"/>
                <a:gd name="T41" fmla="*/ 46 h 413"/>
                <a:gd name="T42" fmla="*/ 29 w 396"/>
                <a:gd name="T43" fmla="*/ 31 h 413"/>
                <a:gd name="T44" fmla="*/ 43 w 396"/>
                <a:gd name="T45" fmla="*/ 18 h 413"/>
                <a:gd name="T46" fmla="*/ 61 w 396"/>
                <a:gd name="T47" fmla="*/ 8 h 413"/>
                <a:gd name="T48" fmla="*/ 79 w 396"/>
                <a:gd name="T49" fmla="*/ 3 h 413"/>
                <a:gd name="T50" fmla="*/ 99 w 396"/>
                <a:gd name="T51" fmla="*/ 0 h 413"/>
                <a:gd name="T52" fmla="*/ 110 w 396"/>
                <a:gd name="T53" fmla="*/ 1 h 413"/>
                <a:gd name="T54" fmla="*/ 129 w 396"/>
                <a:gd name="T55" fmla="*/ 5 h 413"/>
                <a:gd name="T56" fmla="*/ 146 w 396"/>
                <a:gd name="T57" fmla="*/ 13 h 413"/>
                <a:gd name="T58" fmla="*/ 162 w 396"/>
                <a:gd name="T59" fmla="*/ 24 h 413"/>
                <a:gd name="T60" fmla="*/ 176 w 396"/>
                <a:gd name="T61" fmla="*/ 38 h 413"/>
                <a:gd name="T62" fmla="*/ 186 w 396"/>
                <a:gd name="T63" fmla="*/ 54 h 413"/>
                <a:gd name="T64" fmla="*/ 194 w 396"/>
                <a:gd name="T65" fmla="*/ 73 h 413"/>
                <a:gd name="T66" fmla="*/ 198 w 396"/>
                <a:gd name="T67" fmla="*/ 94 h 41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96" h="413">
                  <a:moveTo>
                    <a:pt x="396" y="208"/>
                  </a:moveTo>
                  <a:lnTo>
                    <a:pt x="396" y="208"/>
                  </a:lnTo>
                  <a:lnTo>
                    <a:pt x="395" y="229"/>
                  </a:lnTo>
                  <a:lnTo>
                    <a:pt x="393" y="250"/>
                  </a:lnTo>
                  <a:lnTo>
                    <a:pt x="387" y="269"/>
                  </a:lnTo>
                  <a:lnTo>
                    <a:pt x="380" y="289"/>
                  </a:lnTo>
                  <a:lnTo>
                    <a:pt x="372" y="306"/>
                  </a:lnTo>
                  <a:lnTo>
                    <a:pt x="363" y="324"/>
                  </a:lnTo>
                  <a:lnTo>
                    <a:pt x="351" y="340"/>
                  </a:lnTo>
                  <a:lnTo>
                    <a:pt x="338" y="354"/>
                  </a:lnTo>
                  <a:lnTo>
                    <a:pt x="323" y="367"/>
                  </a:lnTo>
                  <a:lnTo>
                    <a:pt x="308" y="379"/>
                  </a:lnTo>
                  <a:lnTo>
                    <a:pt x="292" y="389"/>
                  </a:lnTo>
                  <a:lnTo>
                    <a:pt x="275" y="397"/>
                  </a:lnTo>
                  <a:lnTo>
                    <a:pt x="257" y="404"/>
                  </a:lnTo>
                  <a:lnTo>
                    <a:pt x="238" y="409"/>
                  </a:lnTo>
                  <a:lnTo>
                    <a:pt x="219" y="412"/>
                  </a:lnTo>
                  <a:lnTo>
                    <a:pt x="198" y="413"/>
                  </a:lnTo>
                  <a:lnTo>
                    <a:pt x="177" y="412"/>
                  </a:lnTo>
                  <a:lnTo>
                    <a:pt x="158" y="409"/>
                  </a:lnTo>
                  <a:lnTo>
                    <a:pt x="138" y="404"/>
                  </a:lnTo>
                  <a:lnTo>
                    <a:pt x="121" y="397"/>
                  </a:lnTo>
                  <a:lnTo>
                    <a:pt x="103" y="389"/>
                  </a:lnTo>
                  <a:lnTo>
                    <a:pt x="86" y="379"/>
                  </a:lnTo>
                  <a:lnTo>
                    <a:pt x="71" y="367"/>
                  </a:lnTo>
                  <a:lnTo>
                    <a:pt x="57" y="354"/>
                  </a:lnTo>
                  <a:lnTo>
                    <a:pt x="45" y="340"/>
                  </a:lnTo>
                  <a:lnTo>
                    <a:pt x="33" y="324"/>
                  </a:lnTo>
                  <a:lnTo>
                    <a:pt x="24" y="306"/>
                  </a:lnTo>
                  <a:lnTo>
                    <a:pt x="15" y="289"/>
                  </a:lnTo>
                  <a:lnTo>
                    <a:pt x="9" y="269"/>
                  </a:lnTo>
                  <a:lnTo>
                    <a:pt x="3" y="250"/>
                  </a:lnTo>
                  <a:lnTo>
                    <a:pt x="1" y="229"/>
                  </a:lnTo>
                  <a:lnTo>
                    <a:pt x="0" y="208"/>
                  </a:lnTo>
                  <a:lnTo>
                    <a:pt x="1" y="187"/>
                  </a:lnTo>
                  <a:lnTo>
                    <a:pt x="3" y="166"/>
                  </a:lnTo>
                  <a:lnTo>
                    <a:pt x="9" y="146"/>
                  </a:lnTo>
                  <a:lnTo>
                    <a:pt x="15" y="127"/>
                  </a:lnTo>
                  <a:lnTo>
                    <a:pt x="24" y="108"/>
                  </a:lnTo>
                  <a:lnTo>
                    <a:pt x="33" y="91"/>
                  </a:lnTo>
                  <a:lnTo>
                    <a:pt x="45" y="75"/>
                  </a:lnTo>
                  <a:lnTo>
                    <a:pt x="57" y="61"/>
                  </a:lnTo>
                  <a:lnTo>
                    <a:pt x="71" y="47"/>
                  </a:lnTo>
                  <a:lnTo>
                    <a:pt x="86" y="36"/>
                  </a:lnTo>
                  <a:lnTo>
                    <a:pt x="103" y="25"/>
                  </a:lnTo>
                  <a:lnTo>
                    <a:pt x="121" y="16"/>
                  </a:lnTo>
                  <a:lnTo>
                    <a:pt x="138" y="9"/>
                  </a:lnTo>
                  <a:lnTo>
                    <a:pt x="158" y="5"/>
                  </a:lnTo>
                  <a:lnTo>
                    <a:pt x="177" y="1"/>
                  </a:lnTo>
                  <a:lnTo>
                    <a:pt x="198" y="0"/>
                  </a:lnTo>
                  <a:lnTo>
                    <a:pt x="219" y="1"/>
                  </a:lnTo>
                  <a:lnTo>
                    <a:pt x="238" y="5"/>
                  </a:lnTo>
                  <a:lnTo>
                    <a:pt x="257" y="9"/>
                  </a:lnTo>
                  <a:lnTo>
                    <a:pt x="275" y="16"/>
                  </a:lnTo>
                  <a:lnTo>
                    <a:pt x="292" y="25"/>
                  </a:lnTo>
                  <a:lnTo>
                    <a:pt x="308" y="36"/>
                  </a:lnTo>
                  <a:lnTo>
                    <a:pt x="323" y="47"/>
                  </a:lnTo>
                  <a:lnTo>
                    <a:pt x="338" y="61"/>
                  </a:lnTo>
                  <a:lnTo>
                    <a:pt x="351" y="75"/>
                  </a:lnTo>
                  <a:lnTo>
                    <a:pt x="363" y="91"/>
                  </a:lnTo>
                  <a:lnTo>
                    <a:pt x="372" y="108"/>
                  </a:lnTo>
                  <a:lnTo>
                    <a:pt x="380" y="127"/>
                  </a:lnTo>
                  <a:lnTo>
                    <a:pt x="387" y="146"/>
                  </a:lnTo>
                  <a:lnTo>
                    <a:pt x="393" y="166"/>
                  </a:lnTo>
                  <a:lnTo>
                    <a:pt x="395" y="187"/>
                  </a:lnTo>
                  <a:lnTo>
                    <a:pt x="396" y="208"/>
                  </a:lnTo>
                </a:path>
              </a:pathLst>
            </a:custGeom>
            <a:solidFill>
              <a:srgbClr val="DDDDDD"/>
            </a:solidFill>
            <a:ln w="0">
              <a:solidFill>
                <a:srgbClr val="A9A9A9"/>
              </a:solidFill>
              <a:prstDash val="solid"/>
              <a:round/>
              <a:headEnd/>
              <a:tailEnd/>
            </a:ln>
          </p:spPr>
          <p:txBody>
            <a:bodyPr/>
            <a:lstStyle/>
            <a:p>
              <a:endParaRPr lang="en-US"/>
            </a:p>
          </p:txBody>
        </p:sp>
        <p:sp>
          <p:nvSpPr>
            <p:cNvPr id="29752" name="Freeform 31"/>
            <p:cNvSpPr>
              <a:spLocks/>
            </p:cNvSpPr>
            <p:nvPr/>
          </p:nvSpPr>
          <p:spPr bwMode="auto">
            <a:xfrm>
              <a:off x="4245" y="2193"/>
              <a:ext cx="177" cy="179"/>
            </a:xfrm>
            <a:custGeom>
              <a:avLst/>
              <a:gdLst>
                <a:gd name="T0" fmla="*/ 177 w 353"/>
                <a:gd name="T1" fmla="*/ 90 h 359"/>
                <a:gd name="T2" fmla="*/ 175 w 353"/>
                <a:gd name="T3" fmla="*/ 108 h 359"/>
                <a:gd name="T4" fmla="*/ 170 w 353"/>
                <a:gd name="T5" fmla="*/ 124 h 359"/>
                <a:gd name="T6" fmla="*/ 162 w 353"/>
                <a:gd name="T7" fmla="*/ 139 h 359"/>
                <a:gd name="T8" fmla="*/ 151 w 353"/>
                <a:gd name="T9" fmla="*/ 153 h 359"/>
                <a:gd name="T10" fmla="*/ 138 w 353"/>
                <a:gd name="T11" fmla="*/ 163 h 359"/>
                <a:gd name="T12" fmla="*/ 123 w 353"/>
                <a:gd name="T13" fmla="*/ 172 h 359"/>
                <a:gd name="T14" fmla="*/ 107 w 353"/>
                <a:gd name="T15" fmla="*/ 177 h 359"/>
                <a:gd name="T16" fmla="*/ 89 w 353"/>
                <a:gd name="T17" fmla="*/ 179 h 359"/>
                <a:gd name="T18" fmla="*/ 72 w 353"/>
                <a:gd name="T19" fmla="*/ 177 h 359"/>
                <a:gd name="T20" fmla="*/ 55 w 353"/>
                <a:gd name="T21" fmla="*/ 172 h 359"/>
                <a:gd name="T22" fmla="*/ 40 w 353"/>
                <a:gd name="T23" fmla="*/ 163 h 359"/>
                <a:gd name="T24" fmla="*/ 27 w 353"/>
                <a:gd name="T25" fmla="*/ 153 h 359"/>
                <a:gd name="T26" fmla="*/ 16 w 353"/>
                <a:gd name="T27" fmla="*/ 139 h 359"/>
                <a:gd name="T28" fmla="*/ 7 w 353"/>
                <a:gd name="T29" fmla="*/ 124 h 359"/>
                <a:gd name="T30" fmla="*/ 2 w 353"/>
                <a:gd name="T31" fmla="*/ 108 h 359"/>
                <a:gd name="T32" fmla="*/ 0 w 353"/>
                <a:gd name="T33" fmla="*/ 90 h 359"/>
                <a:gd name="T34" fmla="*/ 2 w 353"/>
                <a:gd name="T35" fmla="*/ 72 h 359"/>
                <a:gd name="T36" fmla="*/ 7 w 353"/>
                <a:gd name="T37" fmla="*/ 55 h 359"/>
                <a:gd name="T38" fmla="*/ 16 w 353"/>
                <a:gd name="T39" fmla="*/ 40 h 359"/>
                <a:gd name="T40" fmla="*/ 27 w 353"/>
                <a:gd name="T41" fmla="*/ 26 h 359"/>
                <a:gd name="T42" fmla="*/ 40 w 353"/>
                <a:gd name="T43" fmla="*/ 15 h 359"/>
                <a:gd name="T44" fmla="*/ 55 w 353"/>
                <a:gd name="T45" fmla="*/ 7 h 359"/>
                <a:gd name="T46" fmla="*/ 72 w 353"/>
                <a:gd name="T47" fmla="*/ 2 h 359"/>
                <a:gd name="T48" fmla="*/ 89 w 353"/>
                <a:gd name="T49" fmla="*/ 0 h 359"/>
                <a:gd name="T50" fmla="*/ 107 w 353"/>
                <a:gd name="T51" fmla="*/ 2 h 359"/>
                <a:gd name="T52" fmla="*/ 123 w 353"/>
                <a:gd name="T53" fmla="*/ 7 h 359"/>
                <a:gd name="T54" fmla="*/ 138 w 353"/>
                <a:gd name="T55" fmla="*/ 15 h 359"/>
                <a:gd name="T56" fmla="*/ 151 w 353"/>
                <a:gd name="T57" fmla="*/ 26 h 359"/>
                <a:gd name="T58" fmla="*/ 162 w 353"/>
                <a:gd name="T59" fmla="*/ 40 h 359"/>
                <a:gd name="T60" fmla="*/ 170 w 353"/>
                <a:gd name="T61" fmla="*/ 55 h 359"/>
                <a:gd name="T62" fmla="*/ 175 w 353"/>
                <a:gd name="T63" fmla="*/ 72 h 359"/>
                <a:gd name="T64" fmla="*/ 177 w 353"/>
                <a:gd name="T65" fmla="*/ 90 h 3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359">
                  <a:moveTo>
                    <a:pt x="353" y="180"/>
                  </a:moveTo>
                  <a:lnTo>
                    <a:pt x="350" y="216"/>
                  </a:lnTo>
                  <a:lnTo>
                    <a:pt x="340" y="249"/>
                  </a:lnTo>
                  <a:lnTo>
                    <a:pt x="323" y="279"/>
                  </a:lnTo>
                  <a:lnTo>
                    <a:pt x="302" y="306"/>
                  </a:lnTo>
                  <a:lnTo>
                    <a:pt x="276" y="327"/>
                  </a:lnTo>
                  <a:lnTo>
                    <a:pt x="246" y="345"/>
                  </a:lnTo>
                  <a:lnTo>
                    <a:pt x="213" y="355"/>
                  </a:lnTo>
                  <a:lnTo>
                    <a:pt x="178" y="359"/>
                  </a:lnTo>
                  <a:lnTo>
                    <a:pt x="143" y="355"/>
                  </a:lnTo>
                  <a:lnTo>
                    <a:pt x="109" y="345"/>
                  </a:lnTo>
                  <a:lnTo>
                    <a:pt x="79" y="327"/>
                  </a:lnTo>
                  <a:lnTo>
                    <a:pt x="53" y="306"/>
                  </a:lnTo>
                  <a:lnTo>
                    <a:pt x="31" y="279"/>
                  </a:lnTo>
                  <a:lnTo>
                    <a:pt x="14" y="249"/>
                  </a:lnTo>
                  <a:lnTo>
                    <a:pt x="3" y="216"/>
                  </a:lnTo>
                  <a:lnTo>
                    <a:pt x="0" y="180"/>
                  </a:lnTo>
                  <a:lnTo>
                    <a:pt x="3" y="144"/>
                  </a:lnTo>
                  <a:lnTo>
                    <a:pt x="14" y="110"/>
                  </a:lnTo>
                  <a:lnTo>
                    <a:pt x="31" y="80"/>
                  </a:lnTo>
                  <a:lnTo>
                    <a:pt x="53" y="53"/>
                  </a:lnTo>
                  <a:lnTo>
                    <a:pt x="79" y="31"/>
                  </a:lnTo>
                  <a:lnTo>
                    <a:pt x="109" y="14"/>
                  </a:lnTo>
                  <a:lnTo>
                    <a:pt x="143" y="4"/>
                  </a:lnTo>
                  <a:lnTo>
                    <a:pt x="178" y="0"/>
                  </a:lnTo>
                  <a:lnTo>
                    <a:pt x="213" y="4"/>
                  </a:lnTo>
                  <a:lnTo>
                    <a:pt x="246" y="14"/>
                  </a:lnTo>
                  <a:lnTo>
                    <a:pt x="276" y="31"/>
                  </a:lnTo>
                  <a:lnTo>
                    <a:pt x="302" y="53"/>
                  </a:lnTo>
                  <a:lnTo>
                    <a:pt x="323" y="80"/>
                  </a:lnTo>
                  <a:lnTo>
                    <a:pt x="340" y="110"/>
                  </a:lnTo>
                  <a:lnTo>
                    <a:pt x="350" y="144"/>
                  </a:lnTo>
                  <a:lnTo>
                    <a:pt x="353" y="180"/>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3" name="Freeform 32"/>
            <p:cNvSpPr>
              <a:spLocks/>
            </p:cNvSpPr>
            <p:nvPr/>
          </p:nvSpPr>
          <p:spPr bwMode="auto">
            <a:xfrm>
              <a:off x="4245" y="2193"/>
              <a:ext cx="177" cy="179"/>
            </a:xfrm>
            <a:custGeom>
              <a:avLst/>
              <a:gdLst>
                <a:gd name="T0" fmla="*/ 177 w 353"/>
                <a:gd name="T1" fmla="*/ 90 h 359"/>
                <a:gd name="T2" fmla="*/ 177 w 353"/>
                <a:gd name="T3" fmla="*/ 90 h 359"/>
                <a:gd name="T4" fmla="*/ 175 w 353"/>
                <a:gd name="T5" fmla="*/ 108 h 359"/>
                <a:gd name="T6" fmla="*/ 170 w 353"/>
                <a:gd name="T7" fmla="*/ 124 h 359"/>
                <a:gd name="T8" fmla="*/ 162 w 353"/>
                <a:gd name="T9" fmla="*/ 139 h 359"/>
                <a:gd name="T10" fmla="*/ 151 w 353"/>
                <a:gd name="T11" fmla="*/ 153 h 359"/>
                <a:gd name="T12" fmla="*/ 138 w 353"/>
                <a:gd name="T13" fmla="*/ 163 h 359"/>
                <a:gd name="T14" fmla="*/ 123 w 353"/>
                <a:gd name="T15" fmla="*/ 172 h 359"/>
                <a:gd name="T16" fmla="*/ 107 w 353"/>
                <a:gd name="T17" fmla="*/ 177 h 359"/>
                <a:gd name="T18" fmla="*/ 89 w 353"/>
                <a:gd name="T19" fmla="*/ 179 h 359"/>
                <a:gd name="T20" fmla="*/ 89 w 353"/>
                <a:gd name="T21" fmla="*/ 179 h 359"/>
                <a:gd name="T22" fmla="*/ 72 w 353"/>
                <a:gd name="T23" fmla="*/ 177 h 359"/>
                <a:gd name="T24" fmla="*/ 55 w 353"/>
                <a:gd name="T25" fmla="*/ 172 h 359"/>
                <a:gd name="T26" fmla="*/ 40 w 353"/>
                <a:gd name="T27" fmla="*/ 163 h 359"/>
                <a:gd name="T28" fmla="*/ 27 w 353"/>
                <a:gd name="T29" fmla="*/ 153 h 359"/>
                <a:gd name="T30" fmla="*/ 16 w 353"/>
                <a:gd name="T31" fmla="*/ 139 h 359"/>
                <a:gd name="T32" fmla="*/ 7 w 353"/>
                <a:gd name="T33" fmla="*/ 124 h 359"/>
                <a:gd name="T34" fmla="*/ 2 w 353"/>
                <a:gd name="T35" fmla="*/ 108 h 359"/>
                <a:gd name="T36" fmla="*/ 0 w 353"/>
                <a:gd name="T37" fmla="*/ 90 h 359"/>
                <a:gd name="T38" fmla="*/ 0 w 353"/>
                <a:gd name="T39" fmla="*/ 90 h 359"/>
                <a:gd name="T40" fmla="*/ 2 w 353"/>
                <a:gd name="T41" fmla="*/ 72 h 359"/>
                <a:gd name="T42" fmla="*/ 7 w 353"/>
                <a:gd name="T43" fmla="*/ 55 h 359"/>
                <a:gd name="T44" fmla="*/ 16 w 353"/>
                <a:gd name="T45" fmla="*/ 40 h 359"/>
                <a:gd name="T46" fmla="*/ 27 w 353"/>
                <a:gd name="T47" fmla="*/ 26 h 359"/>
                <a:gd name="T48" fmla="*/ 40 w 353"/>
                <a:gd name="T49" fmla="*/ 15 h 359"/>
                <a:gd name="T50" fmla="*/ 55 w 353"/>
                <a:gd name="T51" fmla="*/ 7 h 359"/>
                <a:gd name="T52" fmla="*/ 72 w 353"/>
                <a:gd name="T53" fmla="*/ 2 h 359"/>
                <a:gd name="T54" fmla="*/ 89 w 353"/>
                <a:gd name="T55" fmla="*/ 0 h 359"/>
                <a:gd name="T56" fmla="*/ 89 w 353"/>
                <a:gd name="T57" fmla="*/ 0 h 359"/>
                <a:gd name="T58" fmla="*/ 107 w 353"/>
                <a:gd name="T59" fmla="*/ 2 h 359"/>
                <a:gd name="T60" fmla="*/ 123 w 353"/>
                <a:gd name="T61" fmla="*/ 7 h 359"/>
                <a:gd name="T62" fmla="*/ 138 w 353"/>
                <a:gd name="T63" fmla="*/ 15 h 359"/>
                <a:gd name="T64" fmla="*/ 151 w 353"/>
                <a:gd name="T65" fmla="*/ 26 h 359"/>
                <a:gd name="T66" fmla="*/ 162 w 353"/>
                <a:gd name="T67" fmla="*/ 40 h 359"/>
                <a:gd name="T68" fmla="*/ 170 w 353"/>
                <a:gd name="T69" fmla="*/ 55 h 359"/>
                <a:gd name="T70" fmla="*/ 175 w 353"/>
                <a:gd name="T71" fmla="*/ 72 h 359"/>
                <a:gd name="T72" fmla="*/ 177 w 353"/>
                <a:gd name="T73" fmla="*/ 90 h 3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53" h="359">
                  <a:moveTo>
                    <a:pt x="353" y="180"/>
                  </a:moveTo>
                  <a:lnTo>
                    <a:pt x="353" y="180"/>
                  </a:lnTo>
                  <a:lnTo>
                    <a:pt x="350" y="216"/>
                  </a:lnTo>
                  <a:lnTo>
                    <a:pt x="340" y="249"/>
                  </a:lnTo>
                  <a:lnTo>
                    <a:pt x="323" y="279"/>
                  </a:lnTo>
                  <a:lnTo>
                    <a:pt x="302" y="306"/>
                  </a:lnTo>
                  <a:lnTo>
                    <a:pt x="276" y="327"/>
                  </a:lnTo>
                  <a:lnTo>
                    <a:pt x="246" y="345"/>
                  </a:lnTo>
                  <a:lnTo>
                    <a:pt x="213" y="355"/>
                  </a:lnTo>
                  <a:lnTo>
                    <a:pt x="178" y="359"/>
                  </a:lnTo>
                  <a:lnTo>
                    <a:pt x="143" y="355"/>
                  </a:lnTo>
                  <a:lnTo>
                    <a:pt x="109" y="345"/>
                  </a:lnTo>
                  <a:lnTo>
                    <a:pt x="79" y="327"/>
                  </a:lnTo>
                  <a:lnTo>
                    <a:pt x="53" y="306"/>
                  </a:lnTo>
                  <a:lnTo>
                    <a:pt x="31" y="279"/>
                  </a:lnTo>
                  <a:lnTo>
                    <a:pt x="14" y="249"/>
                  </a:lnTo>
                  <a:lnTo>
                    <a:pt x="3" y="216"/>
                  </a:lnTo>
                  <a:lnTo>
                    <a:pt x="0" y="180"/>
                  </a:lnTo>
                  <a:lnTo>
                    <a:pt x="3" y="144"/>
                  </a:lnTo>
                  <a:lnTo>
                    <a:pt x="14" y="110"/>
                  </a:lnTo>
                  <a:lnTo>
                    <a:pt x="31" y="80"/>
                  </a:lnTo>
                  <a:lnTo>
                    <a:pt x="53" y="53"/>
                  </a:lnTo>
                  <a:lnTo>
                    <a:pt x="79" y="31"/>
                  </a:lnTo>
                  <a:lnTo>
                    <a:pt x="109" y="14"/>
                  </a:lnTo>
                  <a:lnTo>
                    <a:pt x="143" y="4"/>
                  </a:lnTo>
                  <a:lnTo>
                    <a:pt x="178" y="0"/>
                  </a:lnTo>
                  <a:lnTo>
                    <a:pt x="213" y="4"/>
                  </a:lnTo>
                  <a:lnTo>
                    <a:pt x="246" y="14"/>
                  </a:lnTo>
                  <a:lnTo>
                    <a:pt x="276" y="31"/>
                  </a:lnTo>
                  <a:lnTo>
                    <a:pt x="302" y="53"/>
                  </a:lnTo>
                  <a:lnTo>
                    <a:pt x="323" y="80"/>
                  </a:lnTo>
                  <a:lnTo>
                    <a:pt x="340" y="110"/>
                  </a:lnTo>
                  <a:lnTo>
                    <a:pt x="350" y="144"/>
                  </a:lnTo>
                  <a:lnTo>
                    <a:pt x="353" y="180"/>
                  </a:lnTo>
                </a:path>
              </a:pathLst>
            </a:custGeom>
            <a:solidFill>
              <a:srgbClr val="DDDDDD"/>
            </a:solidFill>
            <a:ln w="0">
              <a:solidFill>
                <a:srgbClr val="A9A9A9"/>
              </a:solidFill>
              <a:prstDash val="solid"/>
              <a:round/>
              <a:headEnd/>
              <a:tailEnd/>
            </a:ln>
          </p:spPr>
          <p:txBody>
            <a:bodyPr/>
            <a:lstStyle/>
            <a:p>
              <a:endParaRPr lang="en-US"/>
            </a:p>
          </p:txBody>
        </p:sp>
        <p:sp>
          <p:nvSpPr>
            <p:cNvPr id="29754" name="Freeform 33"/>
            <p:cNvSpPr>
              <a:spLocks/>
            </p:cNvSpPr>
            <p:nvPr/>
          </p:nvSpPr>
          <p:spPr bwMode="auto">
            <a:xfrm>
              <a:off x="4333" y="2060"/>
              <a:ext cx="199" cy="131"/>
            </a:xfrm>
            <a:custGeom>
              <a:avLst/>
              <a:gdLst>
                <a:gd name="T0" fmla="*/ 198 w 397"/>
                <a:gd name="T1" fmla="*/ 72 h 262"/>
                <a:gd name="T2" fmla="*/ 194 w 397"/>
                <a:gd name="T3" fmla="*/ 85 h 262"/>
                <a:gd name="T4" fmla="*/ 187 w 397"/>
                <a:gd name="T5" fmla="*/ 97 h 262"/>
                <a:gd name="T6" fmla="*/ 176 w 397"/>
                <a:gd name="T7" fmla="*/ 108 h 262"/>
                <a:gd name="T8" fmla="*/ 163 w 397"/>
                <a:gd name="T9" fmla="*/ 116 h 262"/>
                <a:gd name="T10" fmla="*/ 147 w 397"/>
                <a:gd name="T11" fmla="*/ 123 h 262"/>
                <a:gd name="T12" fmla="*/ 129 w 397"/>
                <a:gd name="T13" fmla="*/ 128 h 262"/>
                <a:gd name="T14" fmla="*/ 110 w 397"/>
                <a:gd name="T15" fmla="*/ 131 h 262"/>
                <a:gd name="T16" fmla="*/ 90 w 397"/>
                <a:gd name="T17" fmla="*/ 131 h 262"/>
                <a:gd name="T18" fmla="*/ 70 w 397"/>
                <a:gd name="T19" fmla="*/ 128 h 262"/>
                <a:gd name="T20" fmla="*/ 53 w 397"/>
                <a:gd name="T21" fmla="*/ 123 h 262"/>
                <a:gd name="T22" fmla="*/ 37 w 397"/>
                <a:gd name="T23" fmla="*/ 116 h 262"/>
                <a:gd name="T24" fmla="*/ 23 w 397"/>
                <a:gd name="T25" fmla="*/ 108 h 262"/>
                <a:gd name="T26" fmla="*/ 12 w 397"/>
                <a:gd name="T27" fmla="*/ 97 h 262"/>
                <a:gd name="T28" fmla="*/ 5 w 397"/>
                <a:gd name="T29" fmla="*/ 85 h 262"/>
                <a:gd name="T30" fmla="*/ 1 w 397"/>
                <a:gd name="T31" fmla="*/ 72 h 262"/>
                <a:gd name="T32" fmla="*/ 1 w 397"/>
                <a:gd name="T33" fmla="*/ 59 h 262"/>
                <a:gd name="T34" fmla="*/ 5 w 397"/>
                <a:gd name="T35" fmla="*/ 46 h 262"/>
                <a:gd name="T36" fmla="*/ 12 w 397"/>
                <a:gd name="T37" fmla="*/ 34 h 262"/>
                <a:gd name="T38" fmla="*/ 23 w 397"/>
                <a:gd name="T39" fmla="*/ 24 h 262"/>
                <a:gd name="T40" fmla="*/ 37 w 397"/>
                <a:gd name="T41" fmla="*/ 15 h 262"/>
                <a:gd name="T42" fmla="*/ 53 w 397"/>
                <a:gd name="T43" fmla="*/ 8 h 262"/>
                <a:gd name="T44" fmla="*/ 70 w 397"/>
                <a:gd name="T45" fmla="*/ 3 h 262"/>
                <a:gd name="T46" fmla="*/ 90 w 397"/>
                <a:gd name="T47" fmla="*/ 1 h 262"/>
                <a:gd name="T48" fmla="*/ 110 w 397"/>
                <a:gd name="T49" fmla="*/ 1 h 262"/>
                <a:gd name="T50" fmla="*/ 129 w 397"/>
                <a:gd name="T51" fmla="*/ 3 h 262"/>
                <a:gd name="T52" fmla="*/ 147 w 397"/>
                <a:gd name="T53" fmla="*/ 8 h 262"/>
                <a:gd name="T54" fmla="*/ 163 w 397"/>
                <a:gd name="T55" fmla="*/ 15 h 262"/>
                <a:gd name="T56" fmla="*/ 176 w 397"/>
                <a:gd name="T57" fmla="*/ 24 h 262"/>
                <a:gd name="T58" fmla="*/ 187 w 397"/>
                <a:gd name="T59" fmla="*/ 34 h 262"/>
                <a:gd name="T60" fmla="*/ 194 w 397"/>
                <a:gd name="T61" fmla="*/ 46 h 262"/>
                <a:gd name="T62" fmla="*/ 198 w 397"/>
                <a:gd name="T63" fmla="*/ 59 h 26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7" h="262">
                  <a:moveTo>
                    <a:pt x="397" y="132"/>
                  </a:moveTo>
                  <a:lnTo>
                    <a:pt x="396" y="144"/>
                  </a:lnTo>
                  <a:lnTo>
                    <a:pt x="393" y="158"/>
                  </a:lnTo>
                  <a:lnTo>
                    <a:pt x="388" y="170"/>
                  </a:lnTo>
                  <a:lnTo>
                    <a:pt x="381" y="182"/>
                  </a:lnTo>
                  <a:lnTo>
                    <a:pt x="373" y="194"/>
                  </a:lnTo>
                  <a:lnTo>
                    <a:pt x="363" y="204"/>
                  </a:lnTo>
                  <a:lnTo>
                    <a:pt x="351" y="215"/>
                  </a:lnTo>
                  <a:lnTo>
                    <a:pt x="339" y="224"/>
                  </a:lnTo>
                  <a:lnTo>
                    <a:pt x="325" y="232"/>
                  </a:lnTo>
                  <a:lnTo>
                    <a:pt x="310" y="240"/>
                  </a:lnTo>
                  <a:lnTo>
                    <a:pt x="294" y="246"/>
                  </a:lnTo>
                  <a:lnTo>
                    <a:pt x="276" y="251"/>
                  </a:lnTo>
                  <a:lnTo>
                    <a:pt x="258" y="256"/>
                  </a:lnTo>
                  <a:lnTo>
                    <a:pt x="238" y="259"/>
                  </a:lnTo>
                  <a:lnTo>
                    <a:pt x="219" y="261"/>
                  </a:lnTo>
                  <a:lnTo>
                    <a:pt x="199" y="262"/>
                  </a:lnTo>
                  <a:lnTo>
                    <a:pt x="179" y="261"/>
                  </a:lnTo>
                  <a:lnTo>
                    <a:pt x="159" y="259"/>
                  </a:lnTo>
                  <a:lnTo>
                    <a:pt x="140" y="256"/>
                  </a:lnTo>
                  <a:lnTo>
                    <a:pt x="122" y="251"/>
                  </a:lnTo>
                  <a:lnTo>
                    <a:pt x="105" y="246"/>
                  </a:lnTo>
                  <a:lnTo>
                    <a:pt x="89" y="240"/>
                  </a:lnTo>
                  <a:lnTo>
                    <a:pt x="73" y="232"/>
                  </a:lnTo>
                  <a:lnTo>
                    <a:pt x="59" y="224"/>
                  </a:lnTo>
                  <a:lnTo>
                    <a:pt x="46" y="215"/>
                  </a:lnTo>
                  <a:lnTo>
                    <a:pt x="35" y="204"/>
                  </a:lnTo>
                  <a:lnTo>
                    <a:pt x="24" y="194"/>
                  </a:lnTo>
                  <a:lnTo>
                    <a:pt x="16" y="182"/>
                  </a:lnTo>
                  <a:lnTo>
                    <a:pt x="9" y="170"/>
                  </a:lnTo>
                  <a:lnTo>
                    <a:pt x="5" y="158"/>
                  </a:lnTo>
                  <a:lnTo>
                    <a:pt x="1" y="144"/>
                  </a:lnTo>
                  <a:lnTo>
                    <a:pt x="0" y="132"/>
                  </a:lnTo>
                  <a:lnTo>
                    <a:pt x="1" y="118"/>
                  </a:lnTo>
                  <a:lnTo>
                    <a:pt x="5" y="105"/>
                  </a:lnTo>
                  <a:lnTo>
                    <a:pt x="9" y="92"/>
                  </a:lnTo>
                  <a:lnTo>
                    <a:pt x="16" y="80"/>
                  </a:lnTo>
                  <a:lnTo>
                    <a:pt x="24" y="68"/>
                  </a:lnTo>
                  <a:lnTo>
                    <a:pt x="35" y="58"/>
                  </a:lnTo>
                  <a:lnTo>
                    <a:pt x="46" y="48"/>
                  </a:lnTo>
                  <a:lnTo>
                    <a:pt x="59" y="38"/>
                  </a:lnTo>
                  <a:lnTo>
                    <a:pt x="73" y="30"/>
                  </a:lnTo>
                  <a:lnTo>
                    <a:pt x="89" y="22"/>
                  </a:lnTo>
                  <a:lnTo>
                    <a:pt x="105" y="16"/>
                  </a:lnTo>
                  <a:lnTo>
                    <a:pt x="122" y="11"/>
                  </a:lnTo>
                  <a:lnTo>
                    <a:pt x="140" y="6"/>
                  </a:lnTo>
                  <a:lnTo>
                    <a:pt x="159" y="3"/>
                  </a:lnTo>
                  <a:lnTo>
                    <a:pt x="179" y="1"/>
                  </a:lnTo>
                  <a:lnTo>
                    <a:pt x="199" y="0"/>
                  </a:lnTo>
                  <a:lnTo>
                    <a:pt x="219" y="1"/>
                  </a:lnTo>
                  <a:lnTo>
                    <a:pt x="238" y="3"/>
                  </a:lnTo>
                  <a:lnTo>
                    <a:pt x="258" y="6"/>
                  </a:lnTo>
                  <a:lnTo>
                    <a:pt x="276" y="11"/>
                  </a:lnTo>
                  <a:lnTo>
                    <a:pt x="294" y="16"/>
                  </a:lnTo>
                  <a:lnTo>
                    <a:pt x="310" y="22"/>
                  </a:lnTo>
                  <a:lnTo>
                    <a:pt x="325" y="30"/>
                  </a:lnTo>
                  <a:lnTo>
                    <a:pt x="339" y="38"/>
                  </a:lnTo>
                  <a:lnTo>
                    <a:pt x="351" y="48"/>
                  </a:lnTo>
                  <a:lnTo>
                    <a:pt x="363" y="58"/>
                  </a:lnTo>
                  <a:lnTo>
                    <a:pt x="373" y="68"/>
                  </a:lnTo>
                  <a:lnTo>
                    <a:pt x="381" y="80"/>
                  </a:lnTo>
                  <a:lnTo>
                    <a:pt x="388" y="92"/>
                  </a:lnTo>
                  <a:lnTo>
                    <a:pt x="393" y="105"/>
                  </a:lnTo>
                  <a:lnTo>
                    <a:pt x="396" y="118"/>
                  </a:lnTo>
                  <a:lnTo>
                    <a:pt x="397" y="132"/>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5" name="Freeform 34"/>
            <p:cNvSpPr>
              <a:spLocks/>
            </p:cNvSpPr>
            <p:nvPr/>
          </p:nvSpPr>
          <p:spPr bwMode="auto">
            <a:xfrm>
              <a:off x="4333" y="2060"/>
              <a:ext cx="199" cy="131"/>
            </a:xfrm>
            <a:custGeom>
              <a:avLst/>
              <a:gdLst>
                <a:gd name="T0" fmla="*/ 199 w 397"/>
                <a:gd name="T1" fmla="*/ 66 h 262"/>
                <a:gd name="T2" fmla="*/ 197 w 397"/>
                <a:gd name="T3" fmla="*/ 79 h 262"/>
                <a:gd name="T4" fmla="*/ 191 w 397"/>
                <a:gd name="T5" fmla="*/ 91 h 262"/>
                <a:gd name="T6" fmla="*/ 182 w 397"/>
                <a:gd name="T7" fmla="*/ 102 h 262"/>
                <a:gd name="T8" fmla="*/ 170 w 397"/>
                <a:gd name="T9" fmla="*/ 112 h 262"/>
                <a:gd name="T10" fmla="*/ 155 w 397"/>
                <a:gd name="T11" fmla="*/ 120 h 262"/>
                <a:gd name="T12" fmla="*/ 138 w 397"/>
                <a:gd name="T13" fmla="*/ 126 h 262"/>
                <a:gd name="T14" fmla="*/ 119 w 397"/>
                <a:gd name="T15" fmla="*/ 130 h 262"/>
                <a:gd name="T16" fmla="*/ 100 w 397"/>
                <a:gd name="T17" fmla="*/ 131 h 262"/>
                <a:gd name="T18" fmla="*/ 90 w 397"/>
                <a:gd name="T19" fmla="*/ 131 h 262"/>
                <a:gd name="T20" fmla="*/ 70 w 397"/>
                <a:gd name="T21" fmla="*/ 128 h 262"/>
                <a:gd name="T22" fmla="*/ 53 w 397"/>
                <a:gd name="T23" fmla="*/ 123 h 262"/>
                <a:gd name="T24" fmla="*/ 37 w 397"/>
                <a:gd name="T25" fmla="*/ 116 h 262"/>
                <a:gd name="T26" fmla="*/ 23 w 397"/>
                <a:gd name="T27" fmla="*/ 108 h 262"/>
                <a:gd name="T28" fmla="*/ 12 w 397"/>
                <a:gd name="T29" fmla="*/ 97 h 262"/>
                <a:gd name="T30" fmla="*/ 5 w 397"/>
                <a:gd name="T31" fmla="*/ 85 h 262"/>
                <a:gd name="T32" fmla="*/ 1 w 397"/>
                <a:gd name="T33" fmla="*/ 72 h 262"/>
                <a:gd name="T34" fmla="*/ 0 w 397"/>
                <a:gd name="T35" fmla="*/ 66 h 262"/>
                <a:gd name="T36" fmla="*/ 3 w 397"/>
                <a:gd name="T37" fmla="*/ 53 h 262"/>
                <a:gd name="T38" fmla="*/ 8 w 397"/>
                <a:gd name="T39" fmla="*/ 40 h 262"/>
                <a:gd name="T40" fmla="*/ 18 w 397"/>
                <a:gd name="T41" fmla="*/ 29 h 262"/>
                <a:gd name="T42" fmla="*/ 30 w 397"/>
                <a:gd name="T43" fmla="*/ 19 h 262"/>
                <a:gd name="T44" fmla="*/ 45 w 397"/>
                <a:gd name="T45" fmla="*/ 11 h 262"/>
                <a:gd name="T46" fmla="*/ 61 w 397"/>
                <a:gd name="T47" fmla="*/ 6 h 262"/>
                <a:gd name="T48" fmla="*/ 80 w 397"/>
                <a:gd name="T49" fmla="*/ 2 h 262"/>
                <a:gd name="T50" fmla="*/ 100 w 397"/>
                <a:gd name="T51" fmla="*/ 0 h 262"/>
                <a:gd name="T52" fmla="*/ 110 w 397"/>
                <a:gd name="T53" fmla="*/ 1 h 262"/>
                <a:gd name="T54" fmla="*/ 129 w 397"/>
                <a:gd name="T55" fmla="*/ 3 h 262"/>
                <a:gd name="T56" fmla="*/ 147 w 397"/>
                <a:gd name="T57" fmla="*/ 8 h 262"/>
                <a:gd name="T58" fmla="*/ 163 w 397"/>
                <a:gd name="T59" fmla="*/ 15 h 262"/>
                <a:gd name="T60" fmla="*/ 176 w 397"/>
                <a:gd name="T61" fmla="*/ 24 h 262"/>
                <a:gd name="T62" fmla="*/ 187 w 397"/>
                <a:gd name="T63" fmla="*/ 34 h 262"/>
                <a:gd name="T64" fmla="*/ 194 w 397"/>
                <a:gd name="T65" fmla="*/ 46 h 262"/>
                <a:gd name="T66" fmla="*/ 198 w 397"/>
                <a:gd name="T67" fmla="*/ 59 h 2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97" h="262">
                  <a:moveTo>
                    <a:pt x="397" y="132"/>
                  </a:moveTo>
                  <a:lnTo>
                    <a:pt x="397" y="132"/>
                  </a:lnTo>
                  <a:lnTo>
                    <a:pt x="396" y="144"/>
                  </a:lnTo>
                  <a:lnTo>
                    <a:pt x="393" y="158"/>
                  </a:lnTo>
                  <a:lnTo>
                    <a:pt x="388" y="170"/>
                  </a:lnTo>
                  <a:lnTo>
                    <a:pt x="381" y="182"/>
                  </a:lnTo>
                  <a:lnTo>
                    <a:pt x="373" y="194"/>
                  </a:lnTo>
                  <a:lnTo>
                    <a:pt x="363" y="204"/>
                  </a:lnTo>
                  <a:lnTo>
                    <a:pt x="351" y="215"/>
                  </a:lnTo>
                  <a:lnTo>
                    <a:pt x="339" y="224"/>
                  </a:lnTo>
                  <a:lnTo>
                    <a:pt x="325" y="232"/>
                  </a:lnTo>
                  <a:lnTo>
                    <a:pt x="310" y="240"/>
                  </a:lnTo>
                  <a:lnTo>
                    <a:pt x="294" y="246"/>
                  </a:lnTo>
                  <a:lnTo>
                    <a:pt x="276" y="251"/>
                  </a:lnTo>
                  <a:lnTo>
                    <a:pt x="258" y="256"/>
                  </a:lnTo>
                  <a:lnTo>
                    <a:pt x="238" y="259"/>
                  </a:lnTo>
                  <a:lnTo>
                    <a:pt x="219" y="261"/>
                  </a:lnTo>
                  <a:lnTo>
                    <a:pt x="199" y="262"/>
                  </a:lnTo>
                  <a:lnTo>
                    <a:pt x="179" y="261"/>
                  </a:lnTo>
                  <a:lnTo>
                    <a:pt x="159" y="259"/>
                  </a:lnTo>
                  <a:lnTo>
                    <a:pt x="140" y="256"/>
                  </a:lnTo>
                  <a:lnTo>
                    <a:pt x="122" y="251"/>
                  </a:lnTo>
                  <a:lnTo>
                    <a:pt x="105" y="246"/>
                  </a:lnTo>
                  <a:lnTo>
                    <a:pt x="89" y="240"/>
                  </a:lnTo>
                  <a:lnTo>
                    <a:pt x="73" y="232"/>
                  </a:lnTo>
                  <a:lnTo>
                    <a:pt x="59" y="224"/>
                  </a:lnTo>
                  <a:lnTo>
                    <a:pt x="46" y="215"/>
                  </a:lnTo>
                  <a:lnTo>
                    <a:pt x="35" y="204"/>
                  </a:lnTo>
                  <a:lnTo>
                    <a:pt x="24" y="194"/>
                  </a:lnTo>
                  <a:lnTo>
                    <a:pt x="16" y="182"/>
                  </a:lnTo>
                  <a:lnTo>
                    <a:pt x="9" y="170"/>
                  </a:lnTo>
                  <a:lnTo>
                    <a:pt x="5" y="158"/>
                  </a:lnTo>
                  <a:lnTo>
                    <a:pt x="1" y="144"/>
                  </a:lnTo>
                  <a:lnTo>
                    <a:pt x="0" y="132"/>
                  </a:lnTo>
                  <a:lnTo>
                    <a:pt x="1" y="118"/>
                  </a:lnTo>
                  <a:lnTo>
                    <a:pt x="5" y="105"/>
                  </a:lnTo>
                  <a:lnTo>
                    <a:pt x="9" y="92"/>
                  </a:lnTo>
                  <a:lnTo>
                    <a:pt x="16" y="80"/>
                  </a:lnTo>
                  <a:lnTo>
                    <a:pt x="24" y="68"/>
                  </a:lnTo>
                  <a:lnTo>
                    <a:pt x="35" y="58"/>
                  </a:lnTo>
                  <a:lnTo>
                    <a:pt x="46" y="48"/>
                  </a:lnTo>
                  <a:lnTo>
                    <a:pt x="59" y="38"/>
                  </a:lnTo>
                  <a:lnTo>
                    <a:pt x="73" y="30"/>
                  </a:lnTo>
                  <a:lnTo>
                    <a:pt x="89" y="22"/>
                  </a:lnTo>
                  <a:lnTo>
                    <a:pt x="105" y="16"/>
                  </a:lnTo>
                  <a:lnTo>
                    <a:pt x="122" y="11"/>
                  </a:lnTo>
                  <a:lnTo>
                    <a:pt x="140" y="6"/>
                  </a:lnTo>
                  <a:lnTo>
                    <a:pt x="159" y="3"/>
                  </a:lnTo>
                  <a:lnTo>
                    <a:pt x="179" y="1"/>
                  </a:lnTo>
                  <a:lnTo>
                    <a:pt x="199" y="0"/>
                  </a:lnTo>
                  <a:lnTo>
                    <a:pt x="219" y="1"/>
                  </a:lnTo>
                  <a:lnTo>
                    <a:pt x="238" y="3"/>
                  </a:lnTo>
                  <a:lnTo>
                    <a:pt x="258" y="6"/>
                  </a:lnTo>
                  <a:lnTo>
                    <a:pt x="276" y="11"/>
                  </a:lnTo>
                  <a:lnTo>
                    <a:pt x="294" y="16"/>
                  </a:lnTo>
                  <a:lnTo>
                    <a:pt x="310" y="22"/>
                  </a:lnTo>
                  <a:lnTo>
                    <a:pt x="325" y="30"/>
                  </a:lnTo>
                  <a:lnTo>
                    <a:pt x="339" y="38"/>
                  </a:lnTo>
                  <a:lnTo>
                    <a:pt x="351" y="48"/>
                  </a:lnTo>
                  <a:lnTo>
                    <a:pt x="363" y="58"/>
                  </a:lnTo>
                  <a:lnTo>
                    <a:pt x="373" y="68"/>
                  </a:lnTo>
                  <a:lnTo>
                    <a:pt x="381" y="80"/>
                  </a:lnTo>
                  <a:lnTo>
                    <a:pt x="388" y="92"/>
                  </a:lnTo>
                  <a:lnTo>
                    <a:pt x="393" y="105"/>
                  </a:lnTo>
                  <a:lnTo>
                    <a:pt x="396" y="118"/>
                  </a:lnTo>
                  <a:lnTo>
                    <a:pt x="397" y="132"/>
                  </a:lnTo>
                </a:path>
              </a:pathLst>
            </a:custGeom>
            <a:solidFill>
              <a:srgbClr val="DDDDDD"/>
            </a:solidFill>
            <a:ln w="0">
              <a:solidFill>
                <a:srgbClr val="808080"/>
              </a:solidFill>
              <a:prstDash val="solid"/>
              <a:round/>
              <a:headEnd/>
              <a:tailEnd/>
            </a:ln>
          </p:spPr>
          <p:txBody>
            <a:bodyPr/>
            <a:lstStyle/>
            <a:p>
              <a:endParaRPr lang="en-US"/>
            </a:p>
          </p:txBody>
        </p:sp>
        <p:sp>
          <p:nvSpPr>
            <p:cNvPr id="29756" name="Freeform 35"/>
            <p:cNvSpPr>
              <a:spLocks/>
            </p:cNvSpPr>
            <p:nvPr/>
          </p:nvSpPr>
          <p:spPr bwMode="auto">
            <a:xfrm>
              <a:off x="4299" y="2155"/>
              <a:ext cx="125" cy="99"/>
            </a:xfrm>
            <a:custGeom>
              <a:avLst/>
              <a:gdLst>
                <a:gd name="T0" fmla="*/ 0 w 250"/>
                <a:gd name="T1" fmla="*/ 33 h 198"/>
                <a:gd name="T2" fmla="*/ 16 w 250"/>
                <a:gd name="T3" fmla="*/ 76 h 198"/>
                <a:gd name="T4" fmla="*/ 125 w 250"/>
                <a:gd name="T5" fmla="*/ 99 h 198"/>
                <a:gd name="T6" fmla="*/ 112 w 250"/>
                <a:gd name="T7" fmla="*/ 0 h 198"/>
                <a:gd name="T8" fmla="*/ 7 w 250"/>
                <a:gd name="T9" fmla="*/ 7 h 198"/>
                <a:gd name="T10" fmla="*/ 0 w 250"/>
                <a:gd name="T11" fmla="*/ 33 h 19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0" h="198">
                  <a:moveTo>
                    <a:pt x="0" y="65"/>
                  </a:moveTo>
                  <a:lnTo>
                    <a:pt x="32" y="152"/>
                  </a:lnTo>
                  <a:lnTo>
                    <a:pt x="250" y="198"/>
                  </a:lnTo>
                  <a:lnTo>
                    <a:pt x="223" y="0"/>
                  </a:lnTo>
                  <a:lnTo>
                    <a:pt x="14" y="14"/>
                  </a:lnTo>
                  <a:lnTo>
                    <a:pt x="0" y="65"/>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7" name="Freeform 36"/>
            <p:cNvSpPr>
              <a:spLocks/>
            </p:cNvSpPr>
            <p:nvPr/>
          </p:nvSpPr>
          <p:spPr bwMode="auto">
            <a:xfrm>
              <a:off x="4185" y="2312"/>
              <a:ext cx="142" cy="181"/>
            </a:xfrm>
            <a:custGeom>
              <a:avLst/>
              <a:gdLst>
                <a:gd name="T0" fmla="*/ 88 w 283"/>
                <a:gd name="T1" fmla="*/ 0 h 361"/>
                <a:gd name="T2" fmla="*/ 0 w 283"/>
                <a:gd name="T3" fmla="*/ 46 h 361"/>
                <a:gd name="T4" fmla="*/ 37 w 283"/>
                <a:gd name="T5" fmla="*/ 82 h 361"/>
                <a:gd name="T6" fmla="*/ 42 w 283"/>
                <a:gd name="T7" fmla="*/ 170 h 361"/>
                <a:gd name="T8" fmla="*/ 63 w 283"/>
                <a:gd name="T9" fmla="*/ 181 h 361"/>
                <a:gd name="T10" fmla="*/ 137 w 283"/>
                <a:gd name="T11" fmla="*/ 124 h 361"/>
                <a:gd name="T12" fmla="*/ 142 w 283"/>
                <a:gd name="T13" fmla="*/ 19 h 361"/>
                <a:gd name="T14" fmla="*/ 88 w 283"/>
                <a:gd name="T15" fmla="*/ 0 h 3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3" h="361">
                  <a:moveTo>
                    <a:pt x="176" y="0"/>
                  </a:moveTo>
                  <a:lnTo>
                    <a:pt x="0" y="92"/>
                  </a:lnTo>
                  <a:lnTo>
                    <a:pt x="74" y="163"/>
                  </a:lnTo>
                  <a:lnTo>
                    <a:pt x="84" y="340"/>
                  </a:lnTo>
                  <a:lnTo>
                    <a:pt x="125" y="361"/>
                  </a:lnTo>
                  <a:lnTo>
                    <a:pt x="274" y="247"/>
                  </a:lnTo>
                  <a:lnTo>
                    <a:pt x="283" y="38"/>
                  </a:lnTo>
                  <a:lnTo>
                    <a:pt x="176" y="0"/>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8" name="Freeform 37"/>
            <p:cNvSpPr>
              <a:spLocks/>
            </p:cNvSpPr>
            <p:nvPr/>
          </p:nvSpPr>
          <p:spPr bwMode="auto">
            <a:xfrm>
              <a:off x="4381" y="2110"/>
              <a:ext cx="78" cy="91"/>
            </a:xfrm>
            <a:custGeom>
              <a:avLst/>
              <a:gdLst>
                <a:gd name="T0" fmla="*/ 0 w 155"/>
                <a:gd name="T1" fmla="*/ 49 h 182"/>
                <a:gd name="T2" fmla="*/ 33 w 155"/>
                <a:gd name="T3" fmla="*/ 0 h 182"/>
                <a:gd name="T4" fmla="*/ 78 w 155"/>
                <a:gd name="T5" fmla="*/ 49 h 182"/>
                <a:gd name="T6" fmla="*/ 40 w 155"/>
                <a:gd name="T7" fmla="*/ 91 h 182"/>
                <a:gd name="T8" fmla="*/ 0 w 155"/>
                <a:gd name="T9" fmla="*/ 49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182">
                  <a:moveTo>
                    <a:pt x="0" y="98"/>
                  </a:moveTo>
                  <a:lnTo>
                    <a:pt x="65" y="0"/>
                  </a:lnTo>
                  <a:lnTo>
                    <a:pt x="155" y="98"/>
                  </a:lnTo>
                  <a:lnTo>
                    <a:pt x="79" y="182"/>
                  </a:lnTo>
                  <a:lnTo>
                    <a:pt x="0" y="98"/>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59" name="Freeform 38"/>
            <p:cNvSpPr>
              <a:spLocks/>
            </p:cNvSpPr>
            <p:nvPr/>
          </p:nvSpPr>
          <p:spPr bwMode="auto">
            <a:xfrm>
              <a:off x="4570" y="1970"/>
              <a:ext cx="310" cy="323"/>
            </a:xfrm>
            <a:custGeom>
              <a:avLst/>
              <a:gdLst>
                <a:gd name="T0" fmla="*/ 310 w 621"/>
                <a:gd name="T1" fmla="*/ 178 h 648"/>
                <a:gd name="T2" fmla="*/ 304 w 621"/>
                <a:gd name="T3" fmla="*/ 209 h 648"/>
                <a:gd name="T4" fmla="*/ 291 w 621"/>
                <a:gd name="T5" fmla="*/ 239 h 648"/>
                <a:gd name="T6" fmla="*/ 275 w 621"/>
                <a:gd name="T7" fmla="*/ 264 h 648"/>
                <a:gd name="T8" fmla="*/ 254 w 621"/>
                <a:gd name="T9" fmla="*/ 286 h 648"/>
                <a:gd name="T10" fmla="*/ 229 w 621"/>
                <a:gd name="T11" fmla="*/ 304 h 648"/>
                <a:gd name="T12" fmla="*/ 202 w 621"/>
                <a:gd name="T13" fmla="*/ 316 h 648"/>
                <a:gd name="T14" fmla="*/ 172 w 621"/>
                <a:gd name="T15" fmla="*/ 323 h 648"/>
                <a:gd name="T16" fmla="*/ 140 w 621"/>
                <a:gd name="T17" fmla="*/ 323 h 648"/>
                <a:gd name="T18" fmla="*/ 109 w 621"/>
                <a:gd name="T19" fmla="*/ 316 h 648"/>
                <a:gd name="T20" fmla="*/ 82 w 621"/>
                <a:gd name="T21" fmla="*/ 304 h 648"/>
                <a:gd name="T22" fmla="*/ 56 w 621"/>
                <a:gd name="T23" fmla="*/ 286 h 648"/>
                <a:gd name="T24" fmla="*/ 36 w 621"/>
                <a:gd name="T25" fmla="*/ 264 h 648"/>
                <a:gd name="T26" fmla="*/ 19 w 621"/>
                <a:gd name="T27" fmla="*/ 239 h 648"/>
                <a:gd name="T28" fmla="*/ 7 w 621"/>
                <a:gd name="T29" fmla="*/ 209 h 648"/>
                <a:gd name="T30" fmla="*/ 1 w 621"/>
                <a:gd name="T31" fmla="*/ 178 h 648"/>
                <a:gd name="T32" fmla="*/ 1 w 621"/>
                <a:gd name="T33" fmla="*/ 145 h 648"/>
                <a:gd name="T34" fmla="*/ 7 w 621"/>
                <a:gd name="T35" fmla="*/ 114 h 648"/>
                <a:gd name="T36" fmla="*/ 19 w 621"/>
                <a:gd name="T37" fmla="*/ 85 h 648"/>
                <a:gd name="T38" fmla="*/ 36 w 621"/>
                <a:gd name="T39" fmla="*/ 59 h 648"/>
                <a:gd name="T40" fmla="*/ 56 w 621"/>
                <a:gd name="T41" fmla="*/ 37 h 648"/>
                <a:gd name="T42" fmla="*/ 82 w 621"/>
                <a:gd name="T43" fmla="*/ 20 h 648"/>
                <a:gd name="T44" fmla="*/ 109 w 621"/>
                <a:gd name="T45" fmla="*/ 7 h 648"/>
                <a:gd name="T46" fmla="*/ 140 w 621"/>
                <a:gd name="T47" fmla="*/ 1 h 648"/>
                <a:gd name="T48" fmla="*/ 172 w 621"/>
                <a:gd name="T49" fmla="*/ 1 h 648"/>
                <a:gd name="T50" fmla="*/ 202 w 621"/>
                <a:gd name="T51" fmla="*/ 7 h 648"/>
                <a:gd name="T52" fmla="*/ 229 w 621"/>
                <a:gd name="T53" fmla="*/ 20 h 648"/>
                <a:gd name="T54" fmla="*/ 254 w 621"/>
                <a:gd name="T55" fmla="*/ 37 h 648"/>
                <a:gd name="T56" fmla="*/ 275 w 621"/>
                <a:gd name="T57" fmla="*/ 59 h 648"/>
                <a:gd name="T58" fmla="*/ 291 w 621"/>
                <a:gd name="T59" fmla="*/ 85 h 648"/>
                <a:gd name="T60" fmla="*/ 304 w 621"/>
                <a:gd name="T61" fmla="*/ 114 h 648"/>
                <a:gd name="T62" fmla="*/ 310 w 621"/>
                <a:gd name="T63" fmla="*/ 145 h 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21" h="648">
                  <a:moveTo>
                    <a:pt x="621" y="324"/>
                  </a:moveTo>
                  <a:lnTo>
                    <a:pt x="620" y="358"/>
                  </a:lnTo>
                  <a:lnTo>
                    <a:pt x="616" y="390"/>
                  </a:lnTo>
                  <a:lnTo>
                    <a:pt x="608" y="420"/>
                  </a:lnTo>
                  <a:lnTo>
                    <a:pt x="597" y="450"/>
                  </a:lnTo>
                  <a:lnTo>
                    <a:pt x="583" y="479"/>
                  </a:lnTo>
                  <a:lnTo>
                    <a:pt x="568" y="505"/>
                  </a:lnTo>
                  <a:lnTo>
                    <a:pt x="550" y="530"/>
                  </a:lnTo>
                  <a:lnTo>
                    <a:pt x="530" y="553"/>
                  </a:lnTo>
                  <a:lnTo>
                    <a:pt x="508" y="574"/>
                  </a:lnTo>
                  <a:lnTo>
                    <a:pt x="484" y="593"/>
                  </a:lnTo>
                  <a:lnTo>
                    <a:pt x="459" y="609"/>
                  </a:lnTo>
                  <a:lnTo>
                    <a:pt x="432" y="623"/>
                  </a:lnTo>
                  <a:lnTo>
                    <a:pt x="404" y="633"/>
                  </a:lnTo>
                  <a:lnTo>
                    <a:pt x="375" y="641"/>
                  </a:lnTo>
                  <a:lnTo>
                    <a:pt x="344" y="647"/>
                  </a:lnTo>
                  <a:lnTo>
                    <a:pt x="313" y="648"/>
                  </a:lnTo>
                  <a:lnTo>
                    <a:pt x="280" y="647"/>
                  </a:lnTo>
                  <a:lnTo>
                    <a:pt x="249" y="641"/>
                  </a:lnTo>
                  <a:lnTo>
                    <a:pt x="219" y="633"/>
                  </a:lnTo>
                  <a:lnTo>
                    <a:pt x="191" y="623"/>
                  </a:lnTo>
                  <a:lnTo>
                    <a:pt x="164" y="609"/>
                  </a:lnTo>
                  <a:lnTo>
                    <a:pt x="138" y="593"/>
                  </a:lnTo>
                  <a:lnTo>
                    <a:pt x="113" y="574"/>
                  </a:lnTo>
                  <a:lnTo>
                    <a:pt x="91" y="553"/>
                  </a:lnTo>
                  <a:lnTo>
                    <a:pt x="72" y="530"/>
                  </a:lnTo>
                  <a:lnTo>
                    <a:pt x="53" y="505"/>
                  </a:lnTo>
                  <a:lnTo>
                    <a:pt x="38" y="479"/>
                  </a:lnTo>
                  <a:lnTo>
                    <a:pt x="25" y="450"/>
                  </a:lnTo>
                  <a:lnTo>
                    <a:pt x="14" y="420"/>
                  </a:lnTo>
                  <a:lnTo>
                    <a:pt x="6" y="390"/>
                  </a:lnTo>
                  <a:lnTo>
                    <a:pt x="2" y="358"/>
                  </a:lnTo>
                  <a:lnTo>
                    <a:pt x="0" y="324"/>
                  </a:lnTo>
                  <a:lnTo>
                    <a:pt x="2" y="291"/>
                  </a:lnTo>
                  <a:lnTo>
                    <a:pt x="6" y="260"/>
                  </a:lnTo>
                  <a:lnTo>
                    <a:pt x="14" y="229"/>
                  </a:lnTo>
                  <a:lnTo>
                    <a:pt x="25" y="199"/>
                  </a:lnTo>
                  <a:lnTo>
                    <a:pt x="38" y="171"/>
                  </a:lnTo>
                  <a:lnTo>
                    <a:pt x="53" y="143"/>
                  </a:lnTo>
                  <a:lnTo>
                    <a:pt x="72" y="119"/>
                  </a:lnTo>
                  <a:lnTo>
                    <a:pt x="91" y="96"/>
                  </a:lnTo>
                  <a:lnTo>
                    <a:pt x="113" y="75"/>
                  </a:lnTo>
                  <a:lnTo>
                    <a:pt x="138" y="56"/>
                  </a:lnTo>
                  <a:lnTo>
                    <a:pt x="164" y="40"/>
                  </a:lnTo>
                  <a:lnTo>
                    <a:pt x="191" y="26"/>
                  </a:lnTo>
                  <a:lnTo>
                    <a:pt x="219" y="15"/>
                  </a:lnTo>
                  <a:lnTo>
                    <a:pt x="249" y="7"/>
                  </a:lnTo>
                  <a:lnTo>
                    <a:pt x="280" y="2"/>
                  </a:lnTo>
                  <a:lnTo>
                    <a:pt x="313" y="0"/>
                  </a:lnTo>
                  <a:lnTo>
                    <a:pt x="344" y="2"/>
                  </a:lnTo>
                  <a:lnTo>
                    <a:pt x="375" y="7"/>
                  </a:lnTo>
                  <a:lnTo>
                    <a:pt x="404" y="15"/>
                  </a:lnTo>
                  <a:lnTo>
                    <a:pt x="432" y="26"/>
                  </a:lnTo>
                  <a:lnTo>
                    <a:pt x="459" y="40"/>
                  </a:lnTo>
                  <a:lnTo>
                    <a:pt x="484" y="56"/>
                  </a:lnTo>
                  <a:lnTo>
                    <a:pt x="508" y="75"/>
                  </a:lnTo>
                  <a:lnTo>
                    <a:pt x="530" y="96"/>
                  </a:lnTo>
                  <a:lnTo>
                    <a:pt x="550" y="119"/>
                  </a:lnTo>
                  <a:lnTo>
                    <a:pt x="568" y="143"/>
                  </a:lnTo>
                  <a:lnTo>
                    <a:pt x="583" y="171"/>
                  </a:lnTo>
                  <a:lnTo>
                    <a:pt x="597" y="199"/>
                  </a:lnTo>
                  <a:lnTo>
                    <a:pt x="608" y="229"/>
                  </a:lnTo>
                  <a:lnTo>
                    <a:pt x="616" y="260"/>
                  </a:lnTo>
                  <a:lnTo>
                    <a:pt x="620" y="291"/>
                  </a:lnTo>
                  <a:lnTo>
                    <a:pt x="621" y="324"/>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0" name="Freeform 39"/>
            <p:cNvSpPr>
              <a:spLocks/>
            </p:cNvSpPr>
            <p:nvPr/>
          </p:nvSpPr>
          <p:spPr bwMode="auto">
            <a:xfrm>
              <a:off x="4570" y="1970"/>
              <a:ext cx="310" cy="323"/>
            </a:xfrm>
            <a:custGeom>
              <a:avLst/>
              <a:gdLst>
                <a:gd name="T0" fmla="*/ 310 w 621"/>
                <a:gd name="T1" fmla="*/ 162 h 648"/>
                <a:gd name="T2" fmla="*/ 308 w 621"/>
                <a:gd name="T3" fmla="*/ 194 h 648"/>
                <a:gd name="T4" fmla="*/ 298 w 621"/>
                <a:gd name="T5" fmla="*/ 224 h 648"/>
                <a:gd name="T6" fmla="*/ 284 w 621"/>
                <a:gd name="T7" fmla="*/ 252 h 648"/>
                <a:gd name="T8" fmla="*/ 265 w 621"/>
                <a:gd name="T9" fmla="*/ 276 h 648"/>
                <a:gd name="T10" fmla="*/ 242 w 621"/>
                <a:gd name="T11" fmla="*/ 296 h 648"/>
                <a:gd name="T12" fmla="*/ 216 w 621"/>
                <a:gd name="T13" fmla="*/ 311 h 648"/>
                <a:gd name="T14" fmla="*/ 187 w 621"/>
                <a:gd name="T15" fmla="*/ 320 h 648"/>
                <a:gd name="T16" fmla="*/ 156 w 621"/>
                <a:gd name="T17" fmla="*/ 323 h 648"/>
                <a:gd name="T18" fmla="*/ 140 w 621"/>
                <a:gd name="T19" fmla="*/ 323 h 648"/>
                <a:gd name="T20" fmla="*/ 109 w 621"/>
                <a:gd name="T21" fmla="*/ 316 h 648"/>
                <a:gd name="T22" fmla="*/ 82 w 621"/>
                <a:gd name="T23" fmla="*/ 304 h 648"/>
                <a:gd name="T24" fmla="*/ 56 w 621"/>
                <a:gd name="T25" fmla="*/ 286 h 648"/>
                <a:gd name="T26" fmla="*/ 36 w 621"/>
                <a:gd name="T27" fmla="*/ 264 h 648"/>
                <a:gd name="T28" fmla="*/ 19 w 621"/>
                <a:gd name="T29" fmla="*/ 239 h 648"/>
                <a:gd name="T30" fmla="*/ 7 w 621"/>
                <a:gd name="T31" fmla="*/ 209 h 648"/>
                <a:gd name="T32" fmla="*/ 1 w 621"/>
                <a:gd name="T33" fmla="*/ 178 h 648"/>
                <a:gd name="T34" fmla="*/ 0 w 621"/>
                <a:gd name="T35" fmla="*/ 162 h 648"/>
                <a:gd name="T36" fmla="*/ 3 w 621"/>
                <a:gd name="T37" fmla="*/ 130 h 648"/>
                <a:gd name="T38" fmla="*/ 12 w 621"/>
                <a:gd name="T39" fmla="*/ 99 h 648"/>
                <a:gd name="T40" fmla="*/ 26 w 621"/>
                <a:gd name="T41" fmla="*/ 71 h 648"/>
                <a:gd name="T42" fmla="*/ 45 w 621"/>
                <a:gd name="T43" fmla="*/ 48 h 648"/>
                <a:gd name="T44" fmla="*/ 69 w 621"/>
                <a:gd name="T45" fmla="*/ 28 h 648"/>
                <a:gd name="T46" fmla="*/ 95 w 621"/>
                <a:gd name="T47" fmla="*/ 13 h 648"/>
                <a:gd name="T48" fmla="*/ 124 w 621"/>
                <a:gd name="T49" fmla="*/ 3 h 648"/>
                <a:gd name="T50" fmla="*/ 156 w 621"/>
                <a:gd name="T51" fmla="*/ 0 h 648"/>
                <a:gd name="T52" fmla="*/ 172 w 621"/>
                <a:gd name="T53" fmla="*/ 1 h 648"/>
                <a:gd name="T54" fmla="*/ 202 w 621"/>
                <a:gd name="T55" fmla="*/ 7 h 648"/>
                <a:gd name="T56" fmla="*/ 229 w 621"/>
                <a:gd name="T57" fmla="*/ 20 h 648"/>
                <a:gd name="T58" fmla="*/ 254 w 621"/>
                <a:gd name="T59" fmla="*/ 37 h 648"/>
                <a:gd name="T60" fmla="*/ 275 w 621"/>
                <a:gd name="T61" fmla="*/ 59 h 648"/>
                <a:gd name="T62" fmla="*/ 291 w 621"/>
                <a:gd name="T63" fmla="*/ 85 h 648"/>
                <a:gd name="T64" fmla="*/ 304 w 621"/>
                <a:gd name="T65" fmla="*/ 114 h 648"/>
                <a:gd name="T66" fmla="*/ 310 w 621"/>
                <a:gd name="T67" fmla="*/ 145 h 64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21" h="648">
                  <a:moveTo>
                    <a:pt x="621" y="324"/>
                  </a:moveTo>
                  <a:lnTo>
                    <a:pt x="621" y="324"/>
                  </a:lnTo>
                  <a:lnTo>
                    <a:pt x="620" y="358"/>
                  </a:lnTo>
                  <a:lnTo>
                    <a:pt x="616" y="390"/>
                  </a:lnTo>
                  <a:lnTo>
                    <a:pt x="608" y="420"/>
                  </a:lnTo>
                  <a:lnTo>
                    <a:pt x="597" y="450"/>
                  </a:lnTo>
                  <a:lnTo>
                    <a:pt x="583" y="479"/>
                  </a:lnTo>
                  <a:lnTo>
                    <a:pt x="568" y="505"/>
                  </a:lnTo>
                  <a:lnTo>
                    <a:pt x="550" y="530"/>
                  </a:lnTo>
                  <a:lnTo>
                    <a:pt x="530" y="553"/>
                  </a:lnTo>
                  <a:lnTo>
                    <a:pt x="508" y="574"/>
                  </a:lnTo>
                  <a:lnTo>
                    <a:pt x="484" y="593"/>
                  </a:lnTo>
                  <a:lnTo>
                    <a:pt x="459" y="609"/>
                  </a:lnTo>
                  <a:lnTo>
                    <a:pt x="432" y="623"/>
                  </a:lnTo>
                  <a:lnTo>
                    <a:pt x="404" y="633"/>
                  </a:lnTo>
                  <a:lnTo>
                    <a:pt x="375" y="641"/>
                  </a:lnTo>
                  <a:lnTo>
                    <a:pt x="344" y="647"/>
                  </a:lnTo>
                  <a:lnTo>
                    <a:pt x="313" y="648"/>
                  </a:lnTo>
                  <a:lnTo>
                    <a:pt x="280" y="647"/>
                  </a:lnTo>
                  <a:lnTo>
                    <a:pt x="249" y="641"/>
                  </a:lnTo>
                  <a:lnTo>
                    <a:pt x="219" y="633"/>
                  </a:lnTo>
                  <a:lnTo>
                    <a:pt x="191" y="623"/>
                  </a:lnTo>
                  <a:lnTo>
                    <a:pt x="164" y="609"/>
                  </a:lnTo>
                  <a:lnTo>
                    <a:pt x="138" y="593"/>
                  </a:lnTo>
                  <a:lnTo>
                    <a:pt x="113" y="574"/>
                  </a:lnTo>
                  <a:lnTo>
                    <a:pt x="91" y="553"/>
                  </a:lnTo>
                  <a:lnTo>
                    <a:pt x="72" y="530"/>
                  </a:lnTo>
                  <a:lnTo>
                    <a:pt x="53" y="505"/>
                  </a:lnTo>
                  <a:lnTo>
                    <a:pt x="38" y="479"/>
                  </a:lnTo>
                  <a:lnTo>
                    <a:pt x="25" y="450"/>
                  </a:lnTo>
                  <a:lnTo>
                    <a:pt x="14" y="420"/>
                  </a:lnTo>
                  <a:lnTo>
                    <a:pt x="6" y="390"/>
                  </a:lnTo>
                  <a:lnTo>
                    <a:pt x="2" y="358"/>
                  </a:lnTo>
                  <a:lnTo>
                    <a:pt x="0" y="324"/>
                  </a:lnTo>
                  <a:lnTo>
                    <a:pt x="2" y="291"/>
                  </a:lnTo>
                  <a:lnTo>
                    <a:pt x="6" y="260"/>
                  </a:lnTo>
                  <a:lnTo>
                    <a:pt x="14" y="229"/>
                  </a:lnTo>
                  <a:lnTo>
                    <a:pt x="25" y="199"/>
                  </a:lnTo>
                  <a:lnTo>
                    <a:pt x="38" y="171"/>
                  </a:lnTo>
                  <a:lnTo>
                    <a:pt x="53" y="143"/>
                  </a:lnTo>
                  <a:lnTo>
                    <a:pt x="72" y="119"/>
                  </a:lnTo>
                  <a:lnTo>
                    <a:pt x="91" y="96"/>
                  </a:lnTo>
                  <a:lnTo>
                    <a:pt x="113" y="75"/>
                  </a:lnTo>
                  <a:lnTo>
                    <a:pt x="138" y="56"/>
                  </a:lnTo>
                  <a:lnTo>
                    <a:pt x="164" y="40"/>
                  </a:lnTo>
                  <a:lnTo>
                    <a:pt x="191" y="26"/>
                  </a:lnTo>
                  <a:lnTo>
                    <a:pt x="219" y="15"/>
                  </a:lnTo>
                  <a:lnTo>
                    <a:pt x="249" y="7"/>
                  </a:lnTo>
                  <a:lnTo>
                    <a:pt x="280" y="2"/>
                  </a:lnTo>
                  <a:lnTo>
                    <a:pt x="313" y="0"/>
                  </a:lnTo>
                  <a:lnTo>
                    <a:pt x="344" y="2"/>
                  </a:lnTo>
                  <a:lnTo>
                    <a:pt x="375" y="7"/>
                  </a:lnTo>
                  <a:lnTo>
                    <a:pt x="404" y="15"/>
                  </a:lnTo>
                  <a:lnTo>
                    <a:pt x="432" y="26"/>
                  </a:lnTo>
                  <a:lnTo>
                    <a:pt x="459" y="40"/>
                  </a:lnTo>
                  <a:lnTo>
                    <a:pt x="484" y="56"/>
                  </a:lnTo>
                  <a:lnTo>
                    <a:pt x="508" y="75"/>
                  </a:lnTo>
                  <a:lnTo>
                    <a:pt x="530" y="96"/>
                  </a:lnTo>
                  <a:lnTo>
                    <a:pt x="550" y="119"/>
                  </a:lnTo>
                  <a:lnTo>
                    <a:pt x="568" y="143"/>
                  </a:lnTo>
                  <a:lnTo>
                    <a:pt x="583" y="171"/>
                  </a:lnTo>
                  <a:lnTo>
                    <a:pt x="597" y="199"/>
                  </a:lnTo>
                  <a:lnTo>
                    <a:pt x="608" y="229"/>
                  </a:lnTo>
                  <a:lnTo>
                    <a:pt x="616" y="260"/>
                  </a:lnTo>
                  <a:lnTo>
                    <a:pt x="620" y="291"/>
                  </a:lnTo>
                  <a:lnTo>
                    <a:pt x="621" y="324"/>
                  </a:lnTo>
                </a:path>
              </a:pathLst>
            </a:custGeom>
            <a:solidFill>
              <a:srgbClr val="DDDDDD"/>
            </a:solidFill>
            <a:ln w="0">
              <a:solidFill>
                <a:srgbClr val="808080"/>
              </a:solidFill>
              <a:prstDash val="solid"/>
              <a:round/>
              <a:headEnd/>
              <a:tailEnd/>
            </a:ln>
          </p:spPr>
          <p:txBody>
            <a:bodyPr/>
            <a:lstStyle/>
            <a:p>
              <a:endParaRPr lang="en-US"/>
            </a:p>
          </p:txBody>
        </p:sp>
        <p:sp>
          <p:nvSpPr>
            <p:cNvPr id="29761" name="Freeform 40"/>
            <p:cNvSpPr>
              <a:spLocks/>
            </p:cNvSpPr>
            <p:nvPr/>
          </p:nvSpPr>
          <p:spPr bwMode="auto">
            <a:xfrm>
              <a:off x="4759" y="1934"/>
              <a:ext cx="253" cy="264"/>
            </a:xfrm>
            <a:custGeom>
              <a:avLst/>
              <a:gdLst>
                <a:gd name="T0" fmla="*/ 253 w 506"/>
                <a:gd name="T1" fmla="*/ 146 h 528"/>
                <a:gd name="T2" fmla="*/ 247 w 506"/>
                <a:gd name="T3" fmla="*/ 171 h 528"/>
                <a:gd name="T4" fmla="*/ 238 w 506"/>
                <a:gd name="T5" fmla="*/ 195 h 528"/>
                <a:gd name="T6" fmla="*/ 224 w 506"/>
                <a:gd name="T7" fmla="*/ 216 h 528"/>
                <a:gd name="T8" fmla="*/ 207 w 506"/>
                <a:gd name="T9" fmla="*/ 234 h 528"/>
                <a:gd name="T10" fmla="*/ 187 w 506"/>
                <a:gd name="T11" fmla="*/ 248 h 528"/>
                <a:gd name="T12" fmla="*/ 165 w 506"/>
                <a:gd name="T13" fmla="*/ 258 h 528"/>
                <a:gd name="T14" fmla="*/ 140 w 506"/>
                <a:gd name="T15" fmla="*/ 263 h 528"/>
                <a:gd name="T16" fmla="*/ 114 w 506"/>
                <a:gd name="T17" fmla="*/ 263 h 528"/>
                <a:gd name="T18" fmla="*/ 90 w 506"/>
                <a:gd name="T19" fmla="*/ 258 h 528"/>
                <a:gd name="T20" fmla="*/ 67 w 506"/>
                <a:gd name="T21" fmla="*/ 248 h 528"/>
                <a:gd name="T22" fmla="*/ 46 w 506"/>
                <a:gd name="T23" fmla="*/ 234 h 528"/>
                <a:gd name="T24" fmla="*/ 29 w 506"/>
                <a:gd name="T25" fmla="*/ 216 h 528"/>
                <a:gd name="T26" fmla="*/ 16 w 506"/>
                <a:gd name="T27" fmla="*/ 195 h 528"/>
                <a:gd name="T28" fmla="*/ 6 w 506"/>
                <a:gd name="T29" fmla="*/ 171 h 528"/>
                <a:gd name="T30" fmla="*/ 1 w 506"/>
                <a:gd name="T31" fmla="*/ 146 h 528"/>
                <a:gd name="T32" fmla="*/ 1 w 506"/>
                <a:gd name="T33" fmla="*/ 118 h 528"/>
                <a:gd name="T34" fmla="*/ 6 w 506"/>
                <a:gd name="T35" fmla="*/ 93 h 528"/>
                <a:gd name="T36" fmla="*/ 16 w 506"/>
                <a:gd name="T37" fmla="*/ 69 h 528"/>
                <a:gd name="T38" fmla="*/ 29 w 506"/>
                <a:gd name="T39" fmla="*/ 48 h 528"/>
                <a:gd name="T40" fmla="*/ 46 w 506"/>
                <a:gd name="T41" fmla="*/ 30 h 528"/>
                <a:gd name="T42" fmla="*/ 67 w 506"/>
                <a:gd name="T43" fmla="*/ 16 h 528"/>
                <a:gd name="T44" fmla="*/ 90 w 506"/>
                <a:gd name="T45" fmla="*/ 6 h 528"/>
                <a:gd name="T46" fmla="*/ 114 w 506"/>
                <a:gd name="T47" fmla="*/ 1 h 528"/>
                <a:gd name="T48" fmla="*/ 140 w 506"/>
                <a:gd name="T49" fmla="*/ 1 h 528"/>
                <a:gd name="T50" fmla="*/ 165 w 506"/>
                <a:gd name="T51" fmla="*/ 6 h 528"/>
                <a:gd name="T52" fmla="*/ 187 w 506"/>
                <a:gd name="T53" fmla="*/ 16 h 528"/>
                <a:gd name="T54" fmla="*/ 207 w 506"/>
                <a:gd name="T55" fmla="*/ 30 h 528"/>
                <a:gd name="T56" fmla="*/ 224 w 506"/>
                <a:gd name="T57" fmla="*/ 48 h 528"/>
                <a:gd name="T58" fmla="*/ 238 w 506"/>
                <a:gd name="T59" fmla="*/ 69 h 528"/>
                <a:gd name="T60" fmla="*/ 247 w 506"/>
                <a:gd name="T61" fmla="*/ 93 h 528"/>
                <a:gd name="T62" fmla="*/ 253 w 506"/>
                <a:gd name="T63" fmla="*/ 118 h 5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06" h="528">
                  <a:moveTo>
                    <a:pt x="506" y="264"/>
                  </a:moveTo>
                  <a:lnTo>
                    <a:pt x="505" y="291"/>
                  </a:lnTo>
                  <a:lnTo>
                    <a:pt x="501" y="317"/>
                  </a:lnTo>
                  <a:lnTo>
                    <a:pt x="494" y="342"/>
                  </a:lnTo>
                  <a:lnTo>
                    <a:pt x="486" y="366"/>
                  </a:lnTo>
                  <a:lnTo>
                    <a:pt x="475" y="389"/>
                  </a:lnTo>
                  <a:lnTo>
                    <a:pt x="462" y="411"/>
                  </a:lnTo>
                  <a:lnTo>
                    <a:pt x="448" y="432"/>
                  </a:lnTo>
                  <a:lnTo>
                    <a:pt x="432" y="450"/>
                  </a:lnTo>
                  <a:lnTo>
                    <a:pt x="414" y="468"/>
                  </a:lnTo>
                  <a:lnTo>
                    <a:pt x="394" y="483"/>
                  </a:lnTo>
                  <a:lnTo>
                    <a:pt x="374" y="495"/>
                  </a:lnTo>
                  <a:lnTo>
                    <a:pt x="352" y="507"/>
                  </a:lnTo>
                  <a:lnTo>
                    <a:pt x="329" y="516"/>
                  </a:lnTo>
                  <a:lnTo>
                    <a:pt x="304" y="522"/>
                  </a:lnTo>
                  <a:lnTo>
                    <a:pt x="279" y="526"/>
                  </a:lnTo>
                  <a:lnTo>
                    <a:pt x="254" y="528"/>
                  </a:lnTo>
                  <a:lnTo>
                    <a:pt x="228" y="526"/>
                  </a:lnTo>
                  <a:lnTo>
                    <a:pt x="203" y="522"/>
                  </a:lnTo>
                  <a:lnTo>
                    <a:pt x="179" y="516"/>
                  </a:lnTo>
                  <a:lnTo>
                    <a:pt x="156" y="507"/>
                  </a:lnTo>
                  <a:lnTo>
                    <a:pt x="133" y="495"/>
                  </a:lnTo>
                  <a:lnTo>
                    <a:pt x="112" y="483"/>
                  </a:lnTo>
                  <a:lnTo>
                    <a:pt x="92" y="468"/>
                  </a:lnTo>
                  <a:lnTo>
                    <a:pt x="75" y="450"/>
                  </a:lnTo>
                  <a:lnTo>
                    <a:pt x="58" y="432"/>
                  </a:lnTo>
                  <a:lnTo>
                    <a:pt x="44" y="411"/>
                  </a:lnTo>
                  <a:lnTo>
                    <a:pt x="31" y="389"/>
                  </a:lnTo>
                  <a:lnTo>
                    <a:pt x="20" y="366"/>
                  </a:lnTo>
                  <a:lnTo>
                    <a:pt x="12" y="342"/>
                  </a:lnTo>
                  <a:lnTo>
                    <a:pt x="5" y="317"/>
                  </a:lnTo>
                  <a:lnTo>
                    <a:pt x="1" y="291"/>
                  </a:lnTo>
                  <a:lnTo>
                    <a:pt x="0" y="264"/>
                  </a:lnTo>
                  <a:lnTo>
                    <a:pt x="1" y="236"/>
                  </a:lnTo>
                  <a:lnTo>
                    <a:pt x="5" y="211"/>
                  </a:lnTo>
                  <a:lnTo>
                    <a:pt x="12" y="185"/>
                  </a:lnTo>
                  <a:lnTo>
                    <a:pt x="20" y="161"/>
                  </a:lnTo>
                  <a:lnTo>
                    <a:pt x="31" y="138"/>
                  </a:lnTo>
                  <a:lnTo>
                    <a:pt x="44" y="116"/>
                  </a:lnTo>
                  <a:lnTo>
                    <a:pt x="58" y="96"/>
                  </a:lnTo>
                  <a:lnTo>
                    <a:pt x="75" y="77"/>
                  </a:lnTo>
                  <a:lnTo>
                    <a:pt x="92" y="60"/>
                  </a:lnTo>
                  <a:lnTo>
                    <a:pt x="112" y="45"/>
                  </a:lnTo>
                  <a:lnTo>
                    <a:pt x="133" y="32"/>
                  </a:lnTo>
                  <a:lnTo>
                    <a:pt x="156" y="21"/>
                  </a:lnTo>
                  <a:lnTo>
                    <a:pt x="179" y="12"/>
                  </a:lnTo>
                  <a:lnTo>
                    <a:pt x="203" y="6"/>
                  </a:lnTo>
                  <a:lnTo>
                    <a:pt x="228" y="1"/>
                  </a:lnTo>
                  <a:lnTo>
                    <a:pt x="254" y="0"/>
                  </a:lnTo>
                  <a:lnTo>
                    <a:pt x="279" y="1"/>
                  </a:lnTo>
                  <a:lnTo>
                    <a:pt x="304" y="6"/>
                  </a:lnTo>
                  <a:lnTo>
                    <a:pt x="329" y="12"/>
                  </a:lnTo>
                  <a:lnTo>
                    <a:pt x="352" y="21"/>
                  </a:lnTo>
                  <a:lnTo>
                    <a:pt x="374" y="32"/>
                  </a:lnTo>
                  <a:lnTo>
                    <a:pt x="394" y="45"/>
                  </a:lnTo>
                  <a:lnTo>
                    <a:pt x="414" y="60"/>
                  </a:lnTo>
                  <a:lnTo>
                    <a:pt x="432" y="77"/>
                  </a:lnTo>
                  <a:lnTo>
                    <a:pt x="448" y="96"/>
                  </a:lnTo>
                  <a:lnTo>
                    <a:pt x="462" y="116"/>
                  </a:lnTo>
                  <a:lnTo>
                    <a:pt x="475" y="138"/>
                  </a:lnTo>
                  <a:lnTo>
                    <a:pt x="486" y="161"/>
                  </a:lnTo>
                  <a:lnTo>
                    <a:pt x="494" y="185"/>
                  </a:lnTo>
                  <a:lnTo>
                    <a:pt x="501" y="211"/>
                  </a:lnTo>
                  <a:lnTo>
                    <a:pt x="505" y="236"/>
                  </a:lnTo>
                  <a:lnTo>
                    <a:pt x="506" y="264"/>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2" name="Freeform 41"/>
            <p:cNvSpPr>
              <a:spLocks/>
            </p:cNvSpPr>
            <p:nvPr/>
          </p:nvSpPr>
          <p:spPr bwMode="auto">
            <a:xfrm>
              <a:off x="4759" y="1934"/>
              <a:ext cx="253" cy="264"/>
            </a:xfrm>
            <a:custGeom>
              <a:avLst/>
              <a:gdLst>
                <a:gd name="T0" fmla="*/ 253 w 506"/>
                <a:gd name="T1" fmla="*/ 132 h 528"/>
                <a:gd name="T2" fmla="*/ 251 w 506"/>
                <a:gd name="T3" fmla="*/ 159 h 528"/>
                <a:gd name="T4" fmla="*/ 243 w 506"/>
                <a:gd name="T5" fmla="*/ 183 h 528"/>
                <a:gd name="T6" fmla="*/ 231 w 506"/>
                <a:gd name="T7" fmla="*/ 206 h 528"/>
                <a:gd name="T8" fmla="*/ 216 w 506"/>
                <a:gd name="T9" fmla="*/ 225 h 528"/>
                <a:gd name="T10" fmla="*/ 197 w 506"/>
                <a:gd name="T11" fmla="*/ 242 h 528"/>
                <a:gd name="T12" fmla="*/ 176 w 506"/>
                <a:gd name="T13" fmla="*/ 254 h 528"/>
                <a:gd name="T14" fmla="*/ 152 w 506"/>
                <a:gd name="T15" fmla="*/ 261 h 528"/>
                <a:gd name="T16" fmla="*/ 127 w 506"/>
                <a:gd name="T17" fmla="*/ 264 h 528"/>
                <a:gd name="T18" fmla="*/ 114 w 506"/>
                <a:gd name="T19" fmla="*/ 263 h 528"/>
                <a:gd name="T20" fmla="*/ 90 w 506"/>
                <a:gd name="T21" fmla="*/ 258 h 528"/>
                <a:gd name="T22" fmla="*/ 67 w 506"/>
                <a:gd name="T23" fmla="*/ 248 h 528"/>
                <a:gd name="T24" fmla="*/ 46 w 506"/>
                <a:gd name="T25" fmla="*/ 234 h 528"/>
                <a:gd name="T26" fmla="*/ 29 w 506"/>
                <a:gd name="T27" fmla="*/ 216 h 528"/>
                <a:gd name="T28" fmla="*/ 16 w 506"/>
                <a:gd name="T29" fmla="*/ 195 h 528"/>
                <a:gd name="T30" fmla="*/ 6 w 506"/>
                <a:gd name="T31" fmla="*/ 171 h 528"/>
                <a:gd name="T32" fmla="*/ 1 w 506"/>
                <a:gd name="T33" fmla="*/ 146 h 528"/>
                <a:gd name="T34" fmla="*/ 0 w 506"/>
                <a:gd name="T35" fmla="*/ 132 h 528"/>
                <a:gd name="T36" fmla="*/ 3 w 506"/>
                <a:gd name="T37" fmla="*/ 106 h 528"/>
                <a:gd name="T38" fmla="*/ 10 w 506"/>
                <a:gd name="T39" fmla="*/ 81 h 528"/>
                <a:gd name="T40" fmla="*/ 22 w 506"/>
                <a:gd name="T41" fmla="*/ 58 h 528"/>
                <a:gd name="T42" fmla="*/ 38 w 506"/>
                <a:gd name="T43" fmla="*/ 39 h 528"/>
                <a:gd name="T44" fmla="*/ 56 w 506"/>
                <a:gd name="T45" fmla="*/ 23 h 528"/>
                <a:gd name="T46" fmla="*/ 78 w 506"/>
                <a:gd name="T47" fmla="*/ 11 h 528"/>
                <a:gd name="T48" fmla="*/ 102 w 506"/>
                <a:gd name="T49" fmla="*/ 3 h 528"/>
                <a:gd name="T50" fmla="*/ 127 w 506"/>
                <a:gd name="T51" fmla="*/ 0 h 528"/>
                <a:gd name="T52" fmla="*/ 140 w 506"/>
                <a:gd name="T53" fmla="*/ 1 h 528"/>
                <a:gd name="T54" fmla="*/ 165 w 506"/>
                <a:gd name="T55" fmla="*/ 6 h 528"/>
                <a:gd name="T56" fmla="*/ 187 w 506"/>
                <a:gd name="T57" fmla="*/ 16 h 528"/>
                <a:gd name="T58" fmla="*/ 207 w 506"/>
                <a:gd name="T59" fmla="*/ 30 h 528"/>
                <a:gd name="T60" fmla="*/ 224 w 506"/>
                <a:gd name="T61" fmla="*/ 48 h 528"/>
                <a:gd name="T62" fmla="*/ 238 w 506"/>
                <a:gd name="T63" fmla="*/ 69 h 528"/>
                <a:gd name="T64" fmla="*/ 247 w 506"/>
                <a:gd name="T65" fmla="*/ 93 h 528"/>
                <a:gd name="T66" fmla="*/ 253 w 506"/>
                <a:gd name="T67" fmla="*/ 118 h 52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6" h="528">
                  <a:moveTo>
                    <a:pt x="506" y="264"/>
                  </a:moveTo>
                  <a:lnTo>
                    <a:pt x="506" y="264"/>
                  </a:lnTo>
                  <a:lnTo>
                    <a:pt x="505" y="291"/>
                  </a:lnTo>
                  <a:lnTo>
                    <a:pt x="501" y="317"/>
                  </a:lnTo>
                  <a:lnTo>
                    <a:pt x="494" y="342"/>
                  </a:lnTo>
                  <a:lnTo>
                    <a:pt x="486" y="366"/>
                  </a:lnTo>
                  <a:lnTo>
                    <a:pt x="475" y="389"/>
                  </a:lnTo>
                  <a:lnTo>
                    <a:pt x="462" y="411"/>
                  </a:lnTo>
                  <a:lnTo>
                    <a:pt x="448" y="432"/>
                  </a:lnTo>
                  <a:lnTo>
                    <a:pt x="432" y="450"/>
                  </a:lnTo>
                  <a:lnTo>
                    <a:pt x="414" y="468"/>
                  </a:lnTo>
                  <a:lnTo>
                    <a:pt x="394" y="483"/>
                  </a:lnTo>
                  <a:lnTo>
                    <a:pt x="374" y="495"/>
                  </a:lnTo>
                  <a:lnTo>
                    <a:pt x="352" y="507"/>
                  </a:lnTo>
                  <a:lnTo>
                    <a:pt x="329" y="516"/>
                  </a:lnTo>
                  <a:lnTo>
                    <a:pt x="304" y="522"/>
                  </a:lnTo>
                  <a:lnTo>
                    <a:pt x="279" y="526"/>
                  </a:lnTo>
                  <a:lnTo>
                    <a:pt x="254" y="528"/>
                  </a:lnTo>
                  <a:lnTo>
                    <a:pt x="228" y="526"/>
                  </a:lnTo>
                  <a:lnTo>
                    <a:pt x="203" y="522"/>
                  </a:lnTo>
                  <a:lnTo>
                    <a:pt x="179" y="516"/>
                  </a:lnTo>
                  <a:lnTo>
                    <a:pt x="156" y="507"/>
                  </a:lnTo>
                  <a:lnTo>
                    <a:pt x="133" y="495"/>
                  </a:lnTo>
                  <a:lnTo>
                    <a:pt x="112" y="483"/>
                  </a:lnTo>
                  <a:lnTo>
                    <a:pt x="92" y="468"/>
                  </a:lnTo>
                  <a:lnTo>
                    <a:pt x="75" y="450"/>
                  </a:lnTo>
                  <a:lnTo>
                    <a:pt x="58" y="432"/>
                  </a:lnTo>
                  <a:lnTo>
                    <a:pt x="44" y="411"/>
                  </a:lnTo>
                  <a:lnTo>
                    <a:pt x="31" y="389"/>
                  </a:lnTo>
                  <a:lnTo>
                    <a:pt x="20" y="366"/>
                  </a:lnTo>
                  <a:lnTo>
                    <a:pt x="12" y="342"/>
                  </a:lnTo>
                  <a:lnTo>
                    <a:pt x="5" y="317"/>
                  </a:lnTo>
                  <a:lnTo>
                    <a:pt x="1" y="291"/>
                  </a:lnTo>
                  <a:lnTo>
                    <a:pt x="0" y="264"/>
                  </a:lnTo>
                  <a:lnTo>
                    <a:pt x="1" y="236"/>
                  </a:lnTo>
                  <a:lnTo>
                    <a:pt x="5" y="211"/>
                  </a:lnTo>
                  <a:lnTo>
                    <a:pt x="12" y="185"/>
                  </a:lnTo>
                  <a:lnTo>
                    <a:pt x="20" y="161"/>
                  </a:lnTo>
                  <a:lnTo>
                    <a:pt x="31" y="138"/>
                  </a:lnTo>
                  <a:lnTo>
                    <a:pt x="44" y="116"/>
                  </a:lnTo>
                  <a:lnTo>
                    <a:pt x="58" y="96"/>
                  </a:lnTo>
                  <a:lnTo>
                    <a:pt x="75" y="77"/>
                  </a:lnTo>
                  <a:lnTo>
                    <a:pt x="92" y="60"/>
                  </a:lnTo>
                  <a:lnTo>
                    <a:pt x="112" y="45"/>
                  </a:lnTo>
                  <a:lnTo>
                    <a:pt x="133" y="32"/>
                  </a:lnTo>
                  <a:lnTo>
                    <a:pt x="156" y="21"/>
                  </a:lnTo>
                  <a:lnTo>
                    <a:pt x="179" y="12"/>
                  </a:lnTo>
                  <a:lnTo>
                    <a:pt x="203" y="6"/>
                  </a:lnTo>
                  <a:lnTo>
                    <a:pt x="228" y="1"/>
                  </a:lnTo>
                  <a:lnTo>
                    <a:pt x="254" y="0"/>
                  </a:lnTo>
                  <a:lnTo>
                    <a:pt x="279" y="1"/>
                  </a:lnTo>
                  <a:lnTo>
                    <a:pt x="304" y="6"/>
                  </a:lnTo>
                  <a:lnTo>
                    <a:pt x="329" y="12"/>
                  </a:lnTo>
                  <a:lnTo>
                    <a:pt x="352" y="21"/>
                  </a:lnTo>
                  <a:lnTo>
                    <a:pt x="374" y="32"/>
                  </a:lnTo>
                  <a:lnTo>
                    <a:pt x="394" y="45"/>
                  </a:lnTo>
                  <a:lnTo>
                    <a:pt x="414" y="60"/>
                  </a:lnTo>
                  <a:lnTo>
                    <a:pt x="432" y="77"/>
                  </a:lnTo>
                  <a:lnTo>
                    <a:pt x="448" y="96"/>
                  </a:lnTo>
                  <a:lnTo>
                    <a:pt x="462" y="116"/>
                  </a:lnTo>
                  <a:lnTo>
                    <a:pt x="475" y="138"/>
                  </a:lnTo>
                  <a:lnTo>
                    <a:pt x="486" y="161"/>
                  </a:lnTo>
                  <a:lnTo>
                    <a:pt x="494" y="185"/>
                  </a:lnTo>
                  <a:lnTo>
                    <a:pt x="501" y="211"/>
                  </a:lnTo>
                  <a:lnTo>
                    <a:pt x="505" y="236"/>
                  </a:lnTo>
                  <a:lnTo>
                    <a:pt x="506" y="264"/>
                  </a:lnTo>
                </a:path>
              </a:pathLst>
            </a:custGeom>
            <a:solidFill>
              <a:srgbClr val="DDDDDD"/>
            </a:solidFill>
            <a:ln w="0">
              <a:solidFill>
                <a:srgbClr val="808080"/>
              </a:solidFill>
              <a:prstDash val="solid"/>
              <a:round/>
              <a:headEnd/>
              <a:tailEnd/>
            </a:ln>
          </p:spPr>
          <p:txBody>
            <a:bodyPr/>
            <a:lstStyle/>
            <a:p>
              <a:endParaRPr lang="en-US"/>
            </a:p>
          </p:txBody>
        </p:sp>
        <p:sp>
          <p:nvSpPr>
            <p:cNvPr id="29763" name="Freeform 42"/>
            <p:cNvSpPr>
              <a:spLocks/>
            </p:cNvSpPr>
            <p:nvPr/>
          </p:nvSpPr>
          <p:spPr bwMode="auto">
            <a:xfrm>
              <a:off x="5160" y="2218"/>
              <a:ext cx="396" cy="411"/>
            </a:xfrm>
            <a:custGeom>
              <a:avLst/>
              <a:gdLst>
                <a:gd name="T0" fmla="*/ 395 w 792"/>
                <a:gd name="T1" fmla="*/ 227 h 822"/>
                <a:gd name="T2" fmla="*/ 387 w 792"/>
                <a:gd name="T3" fmla="*/ 267 h 822"/>
                <a:gd name="T4" fmla="*/ 372 w 792"/>
                <a:gd name="T5" fmla="*/ 304 h 822"/>
                <a:gd name="T6" fmla="*/ 351 w 792"/>
                <a:gd name="T7" fmla="*/ 337 h 822"/>
                <a:gd name="T8" fmla="*/ 324 w 792"/>
                <a:gd name="T9" fmla="*/ 364 h 822"/>
                <a:gd name="T10" fmla="*/ 292 w 792"/>
                <a:gd name="T11" fmla="*/ 387 h 822"/>
                <a:gd name="T12" fmla="*/ 257 w 792"/>
                <a:gd name="T13" fmla="*/ 402 h 822"/>
                <a:gd name="T14" fmla="*/ 219 w 792"/>
                <a:gd name="T15" fmla="*/ 410 h 822"/>
                <a:gd name="T16" fmla="*/ 178 w 792"/>
                <a:gd name="T17" fmla="*/ 410 h 822"/>
                <a:gd name="T18" fmla="*/ 140 w 792"/>
                <a:gd name="T19" fmla="*/ 402 h 822"/>
                <a:gd name="T20" fmla="*/ 104 w 792"/>
                <a:gd name="T21" fmla="*/ 387 h 822"/>
                <a:gd name="T22" fmla="*/ 73 w 792"/>
                <a:gd name="T23" fmla="*/ 364 h 822"/>
                <a:gd name="T24" fmla="*/ 46 w 792"/>
                <a:gd name="T25" fmla="*/ 337 h 822"/>
                <a:gd name="T26" fmla="*/ 25 w 792"/>
                <a:gd name="T27" fmla="*/ 304 h 822"/>
                <a:gd name="T28" fmla="*/ 10 w 792"/>
                <a:gd name="T29" fmla="*/ 267 h 822"/>
                <a:gd name="T30" fmla="*/ 2 w 792"/>
                <a:gd name="T31" fmla="*/ 227 h 822"/>
                <a:gd name="T32" fmla="*/ 2 w 792"/>
                <a:gd name="T33" fmla="*/ 185 h 822"/>
                <a:gd name="T34" fmla="*/ 10 w 792"/>
                <a:gd name="T35" fmla="*/ 145 h 822"/>
                <a:gd name="T36" fmla="*/ 25 w 792"/>
                <a:gd name="T37" fmla="*/ 108 h 822"/>
                <a:gd name="T38" fmla="*/ 46 w 792"/>
                <a:gd name="T39" fmla="*/ 75 h 822"/>
                <a:gd name="T40" fmla="*/ 73 w 792"/>
                <a:gd name="T41" fmla="*/ 47 h 822"/>
                <a:gd name="T42" fmla="*/ 104 w 792"/>
                <a:gd name="T43" fmla="*/ 25 h 822"/>
                <a:gd name="T44" fmla="*/ 140 w 792"/>
                <a:gd name="T45" fmla="*/ 9 h 822"/>
                <a:gd name="T46" fmla="*/ 178 w 792"/>
                <a:gd name="T47" fmla="*/ 1 h 822"/>
                <a:gd name="T48" fmla="*/ 219 w 792"/>
                <a:gd name="T49" fmla="*/ 1 h 822"/>
                <a:gd name="T50" fmla="*/ 257 w 792"/>
                <a:gd name="T51" fmla="*/ 9 h 822"/>
                <a:gd name="T52" fmla="*/ 292 w 792"/>
                <a:gd name="T53" fmla="*/ 25 h 822"/>
                <a:gd name="T54" fmla="*/ 324 w 792"/>
                <a:gd name="T55" fmla="*/ 47 h 822"/>
                <a:gd name="T56" fmla="*/ 351 w 792"/>
                <a:gd name="T57" fmla="*/ 75 h 822"/>
                <a:gd name="T58" fmla="*/ 372 w 792"/>
                <a:gd name="T59" fmla="*/ 108 h 822"/>
                <a:gd name="T60" fmla="*/ 387 w 792"/>
                <a:gd name="T61" fmla="*/ 145 h 822"/>
                <a:gd name="T62" fmla="*/ 395 w 792"/>
                <a:gd name="T63" fmla="*/ 185 h 8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92" h="822">
                  <a:moveTo>
                    <a:pt x="792" y="411"/>
                  </a:moveTo>
                  <a:lnTo>
                    <a:pt x="789" y="453"/>
                  </a:lnTo>
                  <a:lnTo>
                    <a:pt x="784" y="494"/>
                  </a:lnTo>
                  <a:lnTo>
                    <a:pt x="774" y="533"/>
                  </a:lnTo>
                  <a:lnTo>
                    <a:pt x="761" y="570"/>
                  </a:lnTo>
                  <a:lnTo>
                    <a:pt x="744" y="607"/>
                  </a:lnTo>
                  <a:lnTo>
                    <a:pt x="724" y="640"/>
                  </a:lnTo>
                  <a:lnTo>
                    <a:pt x="702" y="673"/>
                  </a:lnTo>
                  <a:lnTo>
                    <a:pt x="675" y="702"/>
                  </a:lnTo>
                  <a:lnTo>
                    <a:pt x="648" y="728"/>
                  </a:lnTo>
                  <a:lnTo>
                    <a:pt x="618" y="752"/>
                  </a:lnTo>
                  <a:lnTo>
                    <a:pt x="584" y="773"/>
                  </a:lnTo>
                  <a:lnTo>
                    <a:pt x="550" y="790"/>
                  </a:lnTo>
                  <a:lnTo>
                    <a:pt x="514" y="804"/>
                  </a:lnTo>
                  <a:lnTo>
                    <a:pt x="476" y="814"/>
                  </a:lnTo>
                  <a:lnTo>
                    <a:pt x="437" y="820"/>
                  </a:lnTo>
                  <a:lnTo>
                    <a:pt x="397" y="822"/>
                  </a:lnTo>
                  <a:lnTo>
                    <a:pt x="356" y="820"/>
                  </a:lnTo>
                  <a:lnTo>
                    <a:pt x="317" y="814"/>
                  </a:lnTo>
                  <a:lnTo>
                    <a:pt x="279" y="804"/>
                  </a:lnTo>
                  <a:lnTo>
                    <a:pt x="243" y="790"/>
                  </a:lnTo>
                  <a:lnTo>
                    <a:pt x="208" y="773"/>
                  </a:lnTo>
                  <a:lnTo>
                    <a:pt x="175" y="752"/>
                  </a:lnTo>
                  <a:lnTo>
                    <a:pt x="145" y="728"/>
                  </a:lnTo>
                  <a:lnTo>
                    <a:pt x="117" y="702"/>
                  </a:lnTo>
                  <a:lnTo>
                    <a:pt x="91" y="673"/>
                  </a:lnTo>
                  <a:lnTo>
                    <a:pt x="68" y="640"/>
                  </a:lnTo>
                  <a:lnTo>
                    <a:pt x="49" y="607"/>
                  </a:lnTo>
                  <a:lnTo>
                    <a:pt x="31" y="570"/>
                  </a:lnTo>
                  <a:lnTo>
                    <a:pt x="19" y="533"/>
                  </a:lnTo>
                  <a:lnTo>
                    <a:pt x="8" y="494"/>
                  </a:lnTo>
                  <a:lnTo>
                    <a:pt x="3" y="453"/>
                  </a:lnTo>
                  <a:lnTo>
                    <a:pt x="0" y="411"/>
                  </a:lnTo>
                  <a:lnTo>
                    <a:pt x="3" y="370"/>
                  </a:lnTo>
                  <a:lnTo>
                    <a:pt x="8" y="328"/>
                  </a:lnTo>
                  <a:lnTo>
                    <a:pt x="19" y="289"/>
                  </a:lnTo>
                  <a:lnTo>
                    <a:pt x="31" y="252"/>
                  </a:lnTo>
                  <a:lnTo>
                    <a:pt x="49" y="215"/>
                  </a:lnTo>
                  <a:lnTo>
                    <a:pt x="68" y="182"/>
                  </a:lnTo>
                  <a:lnTo>
                    <a:pt x="91" y="150"/>
                  </a:lnTo>
                  <a:lnTo>
                    <a:pt x="117" y="121"/>
                  </a:lnTo>
                  <a:lnTo>
                    <a:pt x="145" y="94"/>
                  </a:lnTo>
                  <a:lnTo>
                    <a:pt x="175" y="70"/>
                  </a:lnTo>
                  <a:lnTo>
                    <a:pt x="208" y="49"/>
                  </a:lnTo>
                  <a:lnTo>
                    <a:pt x="243" y="32"/>
                  </a:lnTo>
                  <a:lnTo>
                    <a:pt x="279" y="18"/>
                  </a:lnTo>
                  <a:lnTo>
                    <a:pt x="317" y="8"/>
                  </a:lnTo>
                  <a:lnTo>
                    <a:pt x="356" y="2"/>
                  </a:lnTo>
                  <a:lnTo>
                    <a:pt x="397" y="0"/>
                  </a:lnTo>
                  <a:lnTo>
                    <a:pt x="437" y="2"/>
                  </a:lnTo>
                  <a:lnTo>
                    <a:pt x="476" y="8"/>
                  </a:lnTo>
                  <a:lnTo>
                    <a:pt x="514" y="18"/>
                  </a:lnTo>
                  <a:lnTo>
                    <a:pt x="550" y="32"/>
                  </a:lnTo>
                  <a:lnTo>
                    <a:pt x="584" y="49"/>
                  </a:lnTo>
                  <a:lnTo>
                    <a:pt x="618" y="70"/>
                  </a:lnTo>
                  <a:lnTo>
                    <a:pt x="648" y="94"/>
                  </a:lnTo>
                  <a:lnTo>
                    <a:pt x="675" y="121"/>
                  </a:lnTo>
                  <a:lnTo>
                    <a:pt x="702" y="150"/>
                  </a:lnTo>
                  <a:lnTo>
                    <a:pt x="724" y="182"/>
                  </a:lnTo>
                  <a:lnTo>
                    <a:pt x="744" y="215"/>
                  </a:lnTo>
                  <a:lnTo>
                    <a:pt x="761" y="252"/>
                  </a:lnTo>
                  <a:lnTo>
                    <a:pt x="774" y="289"/>
                  </a:lnTo>
                  <a:lnTo>
                    <a:pt x="784" y="328"/>
                  </a:lnTo>
                  <a:lnTo>
                    <a:pt x="789" y="370"/>
                  </a:lnTo>
                  <a:lnTo>
                    <a:pt x="792" y="411"/>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4" name="Freeform 43"/>
            <p:cNvSpPr>
              <a:spLocks/>
            </p:cNvSpPr>
            <p:nvPr/>
          </p:nvSpPr>
          <p:spPr bwMode="auto">
            <a:xfrm>
              <a:off x="5160" y="2218"/>
              <a:ext cx="396" cy="411"/>
            </a:xfrm>
            <a:custGeom>
              <a:avLst/>
              <a:gdLst>
                <a:gd name="T0" fmla="*/ 396 w 792"/>
                <a:gd name="T1" fmla="*/ 206 h 822"/>
                <a:gd name="T2" fmla="*/ 392 w 792"/>
                <a:gd name="T3" fmla="*/ 247 h 822"/>
                <a:gd name="T4" fmla="*/ 381 w 792"/>
                <a:gd name="T5" fmla="*/ 285 h 822"/>
                <a:gd name="T6" fmla="*/ 362 w 792"/>
                <a:gd name="T7" fmla="*/ 320 h 822"/>
                <a:gd name="T8" fmla="*/ 338 w 792"/>
                <a:gd name="T9" fmla="*/ 351 h 822"/>
                <a:gd name="T10" fmla="*/ 309 w 792"/>
                <a:gd name="T11" fmla="*/ 376 h 822"/>
                <a:gd name="T12" fmla="*/ 275 w 792"/>
                <a:gd name="T13" fmla="*/ 395 h 822"/>
                <a:gd name="T14" fmla="*/ 238 w 792"/>
                <a:gd name="T15" fmla="*/ 407 h 822"/>
                <a:gd name="T16" fmla="*/ 199 w 792"/>
                <a:gd name="T17" fmla="*/ 411 h 822"/>
                <a:gd name="T18" fmla="*/ 178 w 792"/>
                <a:gd name="T19" fmla="*/ 410 h 822"/>
                <a:gd name="T20" fmla="*/ 140 w 792"/>
                <a:gd name="T21" fmla="*/ 402 h 822"/>
                <a:gd name="T22" fmla="*/ 104 w 792"/>
                <a:gd name="T23" fmla="*/ 387 h 822"/>
                <a:gd name="T24" fmla="*/ 73 w 792"/>
                <a:gd name="T25" fmla="*/ 364 h 822"/>
                <a:gd name="T26" fmla="*/ 46 w 792"/>
                <a:gd name="T27" fmla="*/ 337 h 822"/>
                <a:gd name="T28" fmla="*/ 25 w 792"/>
                <a:gd name="T29" fmla="*/ 304 h 822"/>
                <a:gd name="T30" fmla="*/ 10 w 792"/>
                <a:gd name="T31" fmla="*/ 267 h 822"/>
                <a:gd name="T32" fmla="*/ 2 w 792"/>
                <a:gd name="T33" fmla="*/ 227 h 822"/>
                <a:gd name="T34" fmla="*/ 0 w 792"/>
                <a:gd name="T35" fmla="*/ 206 h 822"/>
                <a:gd name="T36" fmla="*/ 4 w 792"/>
                <a:gd name="T37" fmla="*/ 164 h 822"/>
                <a:gd name="T38" fmla="*/ 16 w 792"/>
                <a:gd name="T39" fmla="*/ 126 h 822"/>
                <a:gd name="T40" fmla="*/ 34 w 792"/>
                <a:gd name="T41" fmla="*/ 91 h 822"/>
                <a:gd name="T42" fmla="*/ 59 w 792"/>
                <a:gd name="T43" fmla="*/ 61 h 822"/>
                <a:gd name="T44" fmla="*/ 88 w 792"/>
                <a:gd name="T45" fmla="*/ 35 h 822"/>
                <a:gd name="T46" fmla="*/ 122 w 792"/>
                <a:gd name="T47" fmla="*/ 16 h 822"/>
                <a:gd name="T48" fmla="*/ 159 w 792"/>
                <a:gd name="T49" fmla="*/ 4 h 822"/>
                <a:gd name="T50" fmla="*/ 199 w 792"/>
                <a:gd name="T51" fmla="*/ 0 h 822"/>
                <a:gd name="T52" fmla="*/ 219 w 792"/>
                <a:gd name="T53" fmla="*/ 1 h 822"/>
                <a:gd name="T54" fmla="*/ 257 w 792"/>
                <a:gd name="T55" fmla="*/ 9 h 822"/>
                <a:gd name="T56" fmla="*/ 292 w 792"/>
                <a:gd name="T57" fmla="*/ 25 h 822"/>
                <a:gd name="T58" fmla="*/ 324 w 792"/>
                <a:gd name="T59" fmla="*/ 47 h 822"/>
                <a:gd name="T60" fmla="*/ 351 w 792"/>
                <a:gd name="T61" fmla="*/ 75 h 822"/>
                <a:gd name="T62" fmla="*/ 372 w 792"/>
                <a:gd name="T63" fmla="*/ 108 h 822"/>
                <a:gd name="T64" fmla="*/ 387 w 792"/>
                <a:gd name="T65" fmla="*/ 145 h 822"/>
                <a:gd name="T66" fmla="*/ 395 w 792"/>
                <a:gd name="T67" fmla="*/ 185 h 82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792" h="822">
                  <a:moveTo>
                    <a:pt x="792" y="411"/>
                  </a:moveTo>
                  <a:lnTo>
                    <a:pt x="792" y="411"/>
                  </a:lnTo>
                  <a:lnTo>
                    <a:pt x="789" y="453"/>
                  </a:lnTo>
                  <a:lnTo>
                    <a:pt x="784" y="494"/>
                  </a:lnTo>
                  <a:lnTo>
                    <a:pt x="774" y="533"/>
                  </a:lnTo>
                  <a:lnTo>
                    <a:pt x="761" y="570"/>
                  </a:lnTo>
                  <a:lnTo>
                    <a:pt x="744" y="607"/>
                  </a:lnTo>
                  <a:lnTo>
                    <a:pt x="724" y="640"/>
                  </a:lnTo>
                  <a:lnTo>
                    <a:pt x="702" y="673"/>
                  </a:lnTo>
                  <a:lnTo>
                    <a:pt x="675" y="702"/>
                  </a:lnTo>
                  <a:lnTo>
                    <a:pt x="648" y="728"/>
                  </a:lnTo>
                  <a:lnTo>
                    <a:pt x="618" y="752"/>
                  </a:lnTo>
                  <a:lnTo>
                    <a:pt x="584" y="773"/>
                  </a:lnTo>
                  <a:lnTo>
                    <a:pt x="550" y="790"/>
                  </a:lnTo>
                  <a:lnTo>
                    <a:pt x="514" y="804"/>
                  </a:lnTo>
                  <a:lnTo>
                    <a:pt x="476" y="814"/>
                  </a:lnTo>
                  <a:lnTo>
                    <a:pt x="437" y="820"/>
                  </a:lnTo>
                  <a:lnTo>
                    <a:pt x="397" y="822"/>
                  </a:lnTo>
                  <a:lnTo>
                    <a:pt x="356" y="820"/>
                  </a:lnTo>
                  <a:lnTo>
                    <a:pt x="317" y="814"/>
                  </a:lnTo>
                  <a:lnTo>
                    <a:pt x="279" y="804"/>
                  </a:lnTo>
                  <a:lnTo>
                    <a:pt x="243" y="790"/>
                  </a:lnTo>
                  <a:lnTo>
                    <a:pt x="208" y="773"/>
                  </a:lnTo>
                  <a:lnTo>
                    <a:pt x="175" y="752"/>
                  </a:lnTo>
                  <a:lnTo>
                    <a:pt x="145" y="728"/>
                  </a:lnTo>
                  <a:lnTo>
                    <a:pt x="117" y="702"/>
                  </a:lnTo>
                  <a:lnTo>
                    <a:pt x="91" y="673"/>
                  </a:lnTo>
                  <a:lnTo>
                    <a:pt x="68" y="640"/>
                  </a:lnTo>
                  <a:lnTo>
                    <a:pt x="49" y="607"/>
                  </a:lnTo>
                  <a:lnTo>
                    <a:pt x="31" y="570"/>
                  </a:lnTo>
                  <a:lnTo>
                    <a:pt x="19" y="533"/>
                  </a:lnTo>
                  <a:lnTo>
                    <a:pt x="8" y="494"/>
                  </a:lnTo>
                  <a:lnTo>
                    <a:pt x="3" y="453"/>
                  </a:lnTo>
                  <a:lnTo>
                    <a:pt x="0" y="411"/>
                  </a:lnTo>
                  <a:lnTo>
                    <a:pt x="3" y="370"/>
                  </a:lnTo>
                  <a:lnTo>
                    <a:pt x="8" y="328"/>
                  </a:lnTo>
                  <a:lnTo>
                    <a:pt x="19" y="289"/>
                  </a:lnTo>
                  <a:lnTo>
                    <a:pt x="31" y="252"/>
                  </a:lnTo>
                  <a:lnTo>
                    <a:pt x="49" y="215"/>
                  </a:lnTo>
                  <a:lnTo>
                    <a:pt x="68" y="182"/>
                  </a:lnTo>
                  <a:lnTo>
                    <a:pt x="91" y="150"/>
                  </a:lnTo>
                  <a:lnTo>
                    <a:pt x="117" y="121"/>
                  </a:lnTo>
                  <a:lnTo>
                    <a:pt x="145" y="94"/>
                  </a:lnTo>
                  <a:lnTo>
                    <a:pt x="175" y="70"/>
                  </a:lnTo>
                  <a:lnTo>
                    <a:pt x="208" y="49"/>
                  </a:lnTo>
                  <a:lnTo>
                    <a:pt x="243" y="32"/>
                  </a:lnTo>
                  <a:lnTo>
                    <a:pt x="279" y="18"/>
                  </a:lnTo>
                  <a:lnTo>
                    <a:pt x="317" y="8"/>
                  </a:lnTo>
                  <a:lnTo>
                    <a:pt x="356" y="2"/>
                  </a:lnTo>
                  <a:lnTo>
                    <a:pt x="397" y="0"/>
                  </a:lnTo>
                  <a:lnTo>
                    <a:pt x="437" y="2"/>
                  </a:lnTo>
                  <a:lnTo>
                    <a:pt x="476" y="8"/>
                  </a:lnTo>
                  <a:lnTo>
                    <a:pt x="514" y="18"/>
                  </a:lnTo>
                  <a:lnTo>
                    <a:pt x="550" y="32"/>
                  </a:lnTo>
                  <a:lnTo>
                    <a:pt x="584" y="49"/>
                  </a:lnTo>
                  <a:lnTo>
                    <a:pt x="618" y="70"/>
                  </a:lnTo>
                  <a:lnTo>
                    <a:pt x="648" y="94"/>
                  </a:lnTo>
                  <a:lnTo>
                    <a:pt x="675" y="121"/>
                  </a:lnTo>
                  <a:lnTo>
                    <a:pt x="702" y="150"/>
                  </a:lnTo>
                  <a:lnTo>
                    <a:pt x="724" y="182"/>
                  </a:lnTo>
                  <a:lnTo>
                    <a:pt x="744" y="215"/>
                  </a:lnTo>
                  <a:lnTo>
                    <a:pt x="761" y="252"/>
                  </a:lnTo>
                  <a:lnTo>
                    <a:pt x="774" y="289"/>
                  </a:lnTo>
                  <a:lnTo>
                    <a:pt x="784" y="328"/>
                  </a:lnTo>
                  <a:lnTo>
                    <a:pt x="789" y="370"/>
                  </a:lnTo>
                  <a:lnTo>
                    <a:pt x="792" y="411"/>
                  </a:lnTo>
                </a:path>
              </a:pathLst>
            </a:custGeom>
            <a:solidFill>
              <a:srgbClr val="DDDDDD"/>
            </a:solidFill>
            <a:ln w="0">
              <a:solidFill>
                <a:srgbClr val="808080"/>
              </a:solidFill>
              <a:prstDash val="solid"/>
              <a:round/>
              <a:headEnd/>
              <a:tailEnd/>
            </a:ln>
          </p:spPr>
          <p:txBody>
            <a:bodyPr/>
            <a:lstStyle/>
            <a:p>
              <a:endParaRPr lang="en-US"/>
            </a:p>
          </p:txBody>
        </p:sp>
        <p:sp>
          <p:nvSpPr>
            <p:cNvPr id="29765" name="Freeform 44"/>
            <p:cNvSpPr>
              <a:spLocks/>
            </p:cNvSpPr>
            <p:nvPr/>
          </p:nvSpPr>
          <p:spPr bwMode="auto">
            <a:xfrm>
              <a:off x="4428" y="2394"/>
              <a:ext cx="450" cy="470"/>
            </a:xfrm>
            <a:custGeom>
              <a:avLst/>
              <a:gdLst>
                <a:gd name="T0" fmla="*/ 449 w 901"/>
                <a:gd name="T1" fmla="*/ 259 h 941"/>
                <a:gd name="T2" fmla="*/ 440 w 901"/>
                <a:gd name="T3" fmla="*/ 305 h 941"/>
                <a:gd name="T4" fmla="*/ 423 w 901"/>
                <a:gd name="T5" fmla="*/ 347 h 941"/>
                <a:gd name="T6" fmla="*/ 399 w 901"/>
                <a:gd name="T7" fmla="*/ 385 h 941"/>
                <a:gd name="T8" fmla="*/ 368 w 901"/>
                <a:gd name="T9" fmla="*/ 416 h 941"/>
                <a:gd name="T10" fmla="*/ 333 w 901"/>
                <a:gd name="T11" fmla="*/ 442 h 941"/>
                <a:gd name="T12" fmla="*/ 292 w 901"/>
                <a:gd name="T13" fmla="*/ 460 h 941"/>
                <a:gd name="T14" fmla="*/ 249 w 901"/>
                <a:gd name="T15" fmla="*/ 469 h 941"/>
                <a:gd name="T16" fmla="*/ 203 w 901"/>
                <a:gd name="T17" fmla="*/ 469 h 941"/>
                <a:gd name="T18" fmla="*/ 158 w 901"/>
                <a:gd name="T19" fmla="*/ 460 h 941"/>
                <a:gd name="T20" fmla="*/ 118 w 901"/>
                <a:gd name="T21" fmla="*/ 442 h 941"/>
                <a:gd name="T22" fmla="*/ 82 w 901"/>
                <a:gd name="T23" fmla="*/ 416 h 941"/>
                <a:gd name="T24" fmla="*/ 51 w 901"/>
                <a:gd name="T25" fmla="*/ 385 h 941"/>
                <a:gd name="T26" fmla="*/ 27 w 901"/>
                <a:gd name="T27" fmla="*/ 347 h 941"/>
                <a:gd name="T28" fmla="*/ 10 w 901"/>
                <a:gd name="T29" fmla="*/ 305 h 941"/>
                <a:gd name="T30" fmla="*/ 1 w 901"/>
                <a:gd name="T31" fmla="*/ 259 h 941"/>
                <a:gd name="T32" fmla="*/ 1 w 901"/>
                <a:gd name="T33" fmla="*/ 211 h 941"/>
                <a:gd name="T34" fmla="*/ 10 w 901"/>
                <a:gd name="T35" fmla="*/ 166 h 941"/>
                <a:gd name="T36" fmla="*/ 27 w 901"/>
                <a:gd name="T37" fmla="*/ 123 h 941"/>
                <a:gd name="T38" fmla="*/ 51 w 901"/>
                <a:gd name="T39" fmla="*/ 86 h 941"/>
                <a:gd name="T40" fmla="*/ 82 w 901"/>
                <a:gd name="T41" fmla="*/ 54 h 941"/>
                <a:gd name="T42" fmla="*/ 118 w 901"/>
                <a:gd name="T43" fmla="*/ 29 h 941"/>
                <a:gd name="T44" fmla="*/ 158 w 901"/>
                <a:gd name="T45" fmla="*/ 10 h 941"/>
                <a:gd name="T46" fmla="*/ 203 w 901"/>
                <a:gd name="T47" fmla="*/ 1 h 941"/>
                <a:gd name="T48" fmla="*/ 249 w 901"/>
                <a:gd name="T49" fmla="*/ 1 h 941"/>
                <a:gd name="T50" fmla="*/ 292 w 901"/>
                <a:gd name="T51" fmla="*/ 10 h 941"/>
                <a:gd name="T52" fmla="*/ 333 w 901"/>
                <a:gd name="T53" fmla="*/ 29 h 941"/>
                <a:gd name="T54" fmla="*/ 368 w 901"/>
                <a:gd name="T55" fmla="*/ 54 h 941"/>
                <a:gd name="T56" fmla="*/ 399 w 901"/>
                <a:gd name="T57" fmla="*/ 86 h 941"/>
                <a:gd name="T58" fmla="*/ 423 w 901"/>
                <a:gd name="T59" fmla="*/ 123 h 941"/>
                <a:gd name="T60" fmla="*/ 440 w 901"/>
                <a:gd name="T61" fmla="*/ 166 h 941"/>
                <a:gd name="T62" fmla="*/ 449 w 901"/>
                <a:gd name="T63" fmla="*/ 211 h 9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01" h="941">
                  <a:moveTo>
                    <a:pt x="901" y="471"/>
                  </a:moveTo>
                  <a:lnTo>
                    <a:pt x="899" y="519"/>
                  </a:lnTo>
                  <a:lnTo>
                    <a:pt x="892" y="566"/>
                  </a:lnTo>
                  <a:lnTo>
                    <a:pt x="880" y="611"/>
                  </a:lnTo>
                  <a:lnTo>
                    <a:pt x="865" y="653"/>
                  </a:lnTo>
                  <a:lnTo>
                    <a:pt x="847" y="695"/>
                  </a:lnTo>
                  <a:lnTo>
                    <a:pt x="824" y="734"/>
                  </a:lnTo>
                  <a:lnTo>
                    <a:pt x="798" y="770"/>
                  </a:lnTo>
                  <a:lnTo>
                    <a:pt x="770" y="803"/>
                  </a:lnTo>
                  <a:lnTo>
                    <a:pt x="737" y="833"/>
                  </a:lnTo>
                  <a:lnTo>
                    <a:pt x="703" y="861"/>
                  </a:lnTo>
                  <a:lnTo>
                    <a:pt x="666" y="884"/>
                  </a:lnTo>
                  <a:lnTo>
                    <a:pt x="627" y="905"/>
                  </a:lnTo>
                  <a:lnTo>
                    <a:pt x="585" y="921"/>
                  </a:lnTo>
                  <a:lnTo>
                    <a:pt x="541" y="932"/>
                  </a:lnTo>
                  <a:lnTo>
                    <a:pt x="498" y="939"/>
                  </a:lnTo>
                  <a:lnTo>
                    <a:pt x="452" y="941"/>
                  </a:lnTo>
                  <a:lnTo>
                    <a:pt x="406" y="939"/>
                  </a:lnTo>
                  <a:lnTo>
                    <a:pt x="361" y="932"/>
                  </a:lnTo>
                  <a:lnTo>
                    <a:pt x="317" y="921"/>
                  </a:lnTo>
                  <a:lnTo>
                    <a:pt x="275" y="905"/>
                  </a:lnTo>
                  <a:lnTo>
                    <a:pt x="236" y="884"/>
                  </a:lnTo>
                  <a:lnTo>
                    <a:pt x="199" y="861"/>
                  </a:lnTo>
                  <a:lnTo>
                    <a:pt x="164" y="833"/>
                  </a:lnTo>
                  <a:lnTo>
                    <a:pt x="133" y="803"/>
                  </a:lnTo>
                  <a:lnTo>
                    <a:pt x="103" y="770"/>
                  </a:lnTo>
                  <a:lnTo>
                    <a:pt x="77" y="734"/>
                  </a:lnTo>
                  <a:lnTo>
                    <a:pt x="54" y="695"/>
                  </a:lnTo>
                  <a:lnTo>
                    <a:pt x="36" y="653"/>
                  </a:lnTo>
                  <a:lnTo>
                    <a:pt x="21" y="611"/>
                  </a:lnTo>
                  <a:lnTo>
                    <a:pt x="9" y="566"/>
                  </a:lnTo>
                  <a:lnTo>
                    <a:pt x="2" y="519"/>
                  </a:lnTo>
                  <a:lnTo>
                    <a:pt x="0" y="471"/>
                  </a:lnTo>
                  <a:lnTo>
                    <a:pt x="2" y="423"/>
                  </a:lnTo>
                  <a:lnTo>
                    <a:pt x="9" y="377"/>
                  </a:lnTo>
                  <a:lnTo>
                    <a:pt x="21" y="332"/>
                  </a:lnTo>
                  <a:lnTo>
                    <a:pt x="36" y="288"/>
                  </a:lnTo>
                  <a:lnTo>
                    <a:pt x="54" y="247"/>
                  </a:lnTo>
                  <a:lnTo>
                    <a:pt x="77" y="209"/>
                  </a:lnTo>
                  <a:lnTo>
                    <a:pt x="103" y="172"/>
                  </a:lnTo>
                  <a:lnTo>
                    <a:pt x="133" y="139"/>
                  </a:lnTo>
                  <a:lnTo>
                    <a:pt x="164" y="109"/>
                  </a:lnTo>
                  <a:lnTo>
                    <a:pt x="199" y="81"/>
                  </a:lnTo>
                  <a:lnTo>
                    <a:pt x="236" y="58"/>
                  </a:lnTo>
                  <a:lnTo>
                    <a:pt x="275" y="37"/>
                  </a:lnTo>
                  <a:lnTo>
                    <a:pt x="317" y="21"/>
                  </a:lnTo>
                  <a:lnTo>
                    <a:pt x="361" y="10"/>
                  </a:lnTo>
                  <a:lnTo>
                    <a:pt x="406" y="3"/>
                  </a:lnTo>
                  <a:lnTo>
                    <a:pt x="452" y="0"/>
                  </a:lnTo>
                  <a:lnTo>
                    <a:pt x="498" y="3"/>
                  </a:lnTo>
                  <a:lnTo>
                    <a:pt x="541" y="10"/>
                  </a:lnTo>
                  <a:lnTo>
                    <a:pt x="585" y="21"/>
                  </a:lnTo>
                  <a:lnTo>
                    <a:pt x="627" y="37"/>
                  </a:lnTo>
                  <a:lnTo>
                    <a:pt x="666" y="58"/>
                  </a:lnTo>
                  <a:lnTo>
                    <a:pt x="703" y="81"/>
                  </a:lnTo>
                  <a:lnTo>
                    <a:pt x="737" y="109"/>
                  </a:lnTo>
                  <a:lnTo>
                    <a:pt x="770" y="139"/>
                  </a:lnTo>
                  <a:lnTo>
                    <a:pt x="798" y="172"/>
                  </a:lnTo>
                  <a:lnTo>
                    <a:pt x="824" y="209"/>
                  </a:lnTo>
                  <a:lnTo>
                    <a:pt x="847" y="247"/>
                  </a:lnTo>
                  <a:lnTo>
                    <a:pt x="865" y="288"/>
                  </a:lnTo>
                  <a:lnTo>
                    <a:pt x="880" y="332"/>
                  </a:lnTo>
                  <a:lnTo>
                    <a:pt x="892" y="377"/>
                  </a:lnTo>
                  <a:lnTo>
                    <a:pt x="899" y="423"/>
                  </a:lnTo>
                  <a:lnTo>
                    <a:pt x="901" y="471"/>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6" name="Freeform 45"/>
            <p:cNvSpPr>
              <a:spLocks/>
            </p:cNvSpPr>
            <p:nvPr/>
          </p:nvSpPr>
          <p:spPr bwMode="auto">
            <a:xfrm>
              <a:off x="4428" y="2394"/>
              <a:ext cx="450" cy="470"/>
            </a:xfrm>
            <a:custGeom>
              <a:avLst/>
              <a:gdLst>
                <a:gd name="T0" fmla="*/ 450 w 901"/>
                <a:gd name="T1" fmla="*/ 235 h 941"/>
                <a:gd name="T2" fmla="*/ 446 w 901"/>
                <a:gd name="T3" fmla="*/ 283 h 941"/>
                <a:gd name="T4" fmla="*/ 432 w 901"/>
                <a:gd name="T5" fmla="*/ 326 h 941"/>
                <a:gd name="T6" fmla="*/ 412 w 901"/>
                <a:gd name="T7" fmla="*/ 367 h 941"/>
                <a:gd name="T8" fmla="*/ 385 w 901"/>
                <a:gd name="T9" fmla="*/ 401 h 941"/>
                <a:gd name="T10" fmla="*/ 351 w 901"/>
                <a:gd name="T11" fmla="*/ 430 h 941"/>
                <a:gd name="T12" fmla="*/ 313 w 901"/>
                <a:gd name="T13" fmla="*/ 452 h 941"/>
                <a:gd name="T14" fmla="*/ 270 w 901"/>
                <a:gd name="T15" fmla="*/ 466 h 941"/>
                <a:gd name="T16" fmla="*/ 226 w 901"/>
                <a:gd name="T17" fmla="*/ 470 h 941"/>
                <a:gd name="T18" fmla="*/ 203 w 901"/>
                <a:gd name="T19" fmla="*/ 469 h 941"/>
                <a:gd name="T20" fmla="*/ 158 w 901"/>
                <a:gd name="T21" fmla="*/ 460 h 941"/>
                <a:gd name="T22" fmla="*/ 118 w 901"/>
                <a:gd name="T23" fmla="*/ 442 h 941"/>
                <a:gd name="T24" fmla="*/ 82 w 901"/>
                <a:gd name="T25" fmla="*/ 416 h 941"/>
                <a:gd name="T26" fmla="*/ 51 w 901"/>
                <a:gd name="T27" fmla="*/ 385 h 941"/>
                <a:gd name="T28" fmla="*/ 27 w 901"/>
                <a:gd name="T29" fmla="*/ 347 h 941"/>
                <a:gd name="T30" fmla="*/ 10 w 901"/>
                <a:gd name="T31" fmla="*/ 305 h 941"/>
                <a:gd name="T32" fmla="*/ 1 w 901"/>
                <a:gd name="T33" fmla="*/ 259 h 941"/>
                <a:gd name="T34" fmla="*/ 0 w 901"/>
                <a:gd name="T35" fmla="*/ 235 h 941"/>
                <a:gd name="T36" fmla="*/ 4 w 901"/>
                <a:gd name="T37" fmla="*/ 188 h 941"/>
                <a:gd name="T38" fmla="*/ 18 w 901"/>
                <a:gd name="T39" fmla="*/ 144 h 941"/>
                <a:gd name="T40" fmla="*/ 38 w 901"/>
                <a:gd name="T41" fmla="*/ 104 h 941"/>
                <a:gd name="T42" fmla="*/ 66 w 901"/>
                <a:gd name="T43" fmla="*/ 69 h 941"/>
                <a:gd name="T44" fmla="*/ 99 w 901"/>
                <a:gd name="T45" fmla="*/ 40 h 941"/>
                <a:gd name="T46" fmla="*/ 137 w 901"/>
                <a:gd name="T47" fmla="*/ 18 h 941"/>
                <a:gd name="T48" fmla="*/ 180 w 901"/>
                <a:gd name="T49" fmla="*/ 5 h 941"/>
                <a:gd name="T50" fmla="*/ 226 w 901"/>
                <a:gd name="T51" fmla="*/ 0 h 941"/>
                <a:gd name="T52" fmla="*/ 249 w 901"/>
                <a:gd name="T53" fmla="*/ 1 h 941"/>
                <a:gd name="T54" fmla="*/ 292 w 901"/>
                <a:gd name="T55" fmla="*/ 10 h 941"/>
                <a:gd name="T56" fmla="*/ 333 w 901"/>
                <a:gd name="T57" fmla="*/ 29 h 941"/>
                <a:gd name="T58" fmla="*/ 368 w 901"/>
                <a:gd name="T59" fmla="*/ 54 h 941"/>
                <a:gd name="T60" fmla="*/ 399 w 901"/>
                <a:gd name="T61" fmla="*/ 86 h 941"/>
                <a:gd name="T62" fmla="*/ 423 w 901"/>
                <a:gd name="T63" fmla="*/ 123 h 941"/>
                <a:gd name="T64" fmla="*/ 440 w 901"/>
                <a:gd name="T65" fmla="*/ 166 h 941"/>
                <a:gd name="T66" fmla="*/ 449 w 901"/>
                <a:gd name="T67" fmla="*/ 211 h 94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01" h="941">
                  <a:moveTo>
                    <a:pt x="901" y="471"/>
                  </a:moveTo>
                  <a:lnTo>
                    <a:pt x="901" y="471"/>
                  </a:lnTo>
                  <a:lnTo>
                    <a:pt x="899" y="519"/>
                  </a:lnTo>
                  <a:lnTo>
                    <a:pt x="892" y="566"/>
                  </a:lnTo>
                  <a:lnTo>
                    <a:pt x="880" y="611"/>
                  </a:lnTo>
                  <a:lnTo>
                    <a:pt x="865" y="653"/>
                  </a:lnTo>
                  <a:lnTo>
                    <a:pt x="847" y="695"/>
                  </a:lnTo>
                  <a:lnTo>
                    <a:pt x="824" y="734"/>
                  </a:lnTo>
                  <a:lnTo>
                    <a:pt x="798" y="770"/>
                  </a:lnTo>
                  <a:lnTo>
                    <a:pt x="770" y="803"/>
                  </a:lnTo>
                  <a:lnTo>
                    <a:pt x="737" y="833"/>
                  </a:lnTo>
                  <a:lnTo>
                    <a:pt x="703" y="861"/>
                  </a:lnTo>
                  <a:lnTo>
                    <a:pt x="666" y="884"/>
                  </a:lnTo>
                  <a:lnTo>
                    <a:pt x="627" y="905"/>
                  </a:lnTo>
                  <a:lnTo>
                    <a:pt x="585" y="921"/>
                  </a:lnTo>
                  <a:lnTo>
                    <a:pt x="541" y="932"/>
                  </a:lnTo>
                  <a:lnTo>
                    <a:pt x="498" y="939"/>
                  </a:lnTo>
                  <a:lnTo>
                    <a:pt x="452" y="941"/>
                  </a:lnTo>
                  <a:lnTo>
                    <a:pt x="406" y="939"/>
                  </a:lnTo>
                  <a:lnTo>
                    <a:pt x="361" y="932"/>
                  </a:lnTo>
                  <a:lnTo>
                    <a:pt x="317" y="921"/>
                  </a:lnTo>
                  <a:lnTo>
                    <a:pt x="275" y="905"/>
                  </a:lnTo>
                  <a:lnTo>
                    <a:pt x="236" y="884"/>
                  </a:lnTo>
                  <a:lnTo>
                    <a:pt x="199" y="861"/>
                  </a:lnTo>
                  <a:lnTo>
                    <a:pt x="164" y="833"/>
                  </a:lnTo>
                  <a:lnTo>
                    <a:pt x="133" y="803"/>
                  </a:lnTo>
                  <a:lnTo>
                    <a:pt x="103" y="770"/>
                  </a:lnTo>
                  <a:lnTo>
                    <a:pt x="77" y="734"/>
                  </a:lnTo>
                  <a:lnTo>
                    <a:pt x="54" y="695"/>
                  </a:lnTo>
                  <a:lnTo>
                    <a:pt x="36" y="653"/>
                  </a:lnTo>
                  <a:lnTo>
                    <a:pt x="21" y="611"/>
                  </a:lnTo>
                  <a:lnTo>
                    <a:pt x="9" y="566"/>
                  </a:lnTo>
                  <a:lnTo>
                    <a:pt x="2" y="519"/>
                  </a:lnTo>
                  <a:lnTo>
                    <a:pt x="0" y="471"/>
                  </a:lnTo>
                  <a:lnTo>
                    <a:pt x="2" y="423"/>
                  </a:lnTo>
                  <a:lnTo>
                    <a:pt x="9" y="377"/>
                  </a:lnTo>
                  <a:lnTo>
                    <a:pt x="21" y="332"/>
                  </a:lnTo>
                  <a:lnTo>
                    <a:pt x="36" y="288"/>
                  </a:lnTo>
                  <a:lnTo>
                    <a:pt x="54" y="247"/>
                  </a:lnTo>
                  <a:lnTo>
                    <a:pt x="77" y="209"/>
                  </a:lnTo>
                  <a:lnTo>
                    <a:pt x="103" y="172"/>
                  </a:lnTo>
                  <a:lnTo>
                    <a:pt x="133" y="139"/>
                  </a:lnTo>
                  <a:lnTo>
                    <a:pt x="164" y="109"/>
                  </a:lnTo>
                  <a:lnTo>
                    <a:pt x="199" y="81"/>
                  </a:lnTo>
                  <a:lnTo>
                    <a:pt x="236" y="58"/>
                  </a:lnTo>
                  <a:lnTo>
                    <a:pt x="275" y="37"/>
                  </a:lnTo>
                  <a:lnTo>
                    <a:pt x="317" y="21"/>
                  </a:lnTo>
                  <a:lnTo>
                    <a:pt x="361" y="10"/>
                  </a:lnTo>
                  <a:lnTo>
                    <a:pt x="406" y="3"/>
                  </a:lnTo>
                  <a:lnTo>
                    <a:pt x="452" y="0"/>
                  </a:lnTo>
                  <a:lnTo>
                    <a:pt x="498" y="3"/>
                  </a:lnTo>
                  <a:lnTo>
                    <a:pt x="541" y="10"/>
                  </a:lnTo>
                  <a:lnTo>
                    <a:pt x="585" y="21"/>
                  </a:lnTo>
                  <a:lnTo>
                    <a:pt x="627" y="37"/>
                  </a:lnTo>
                  <a:lnTo>
                    <a:pt x="666" y="58"/>
                  </a:lnTo>
                  <a:lnTo>
                    <a:pt x="703" y="81"/>
                  </a:lnTo>
                  <a:lnTo>
                    <a:pt x="737" y="109"/>
                  </a:lnTo>
                  <a:lnTo>
                    <a:pt x="770" y="139"/>
                  </a:lnTo>
                  <a:lnTo>
                    <a:pt x="798" y="172"/>
                  </a:lnTo>
                  <a:lnTo>
                    <a:pt x="824" y="209"/>
                  </a:lnTo>
                  <a:lnTo>
                    <a:pt x="847" y="247"/>
                  </a:lnTo>
                  <a:lnTo>
                    <a:pt x="865" y="288"/>
                  </a:lnTo>
                  <a:lnTo>
                    <a:pt x="880" y="332"/>
                  </a:lnTo>
                  <a:lnTo>
                    <a:pt x="892" y="377"/>
                  </a:lnTo>
                  <a:lnTo>
                    <a:pt x="899" y="423"/>
                  </a:lnTo>
                  <a:lnTo>
                    <a:pt x="901" y="471"/>
                  </a:lnTo>
                </a:path>
              </a:pathLst>
            </a:custGeom>
            <a:solidFill>
              <a:srgbClr val="DDDDDD"/>
            </a:solidFill>
            <a:ln w="0">
              <a:solidFill>
                <a:srgbClr val="808080"/>
              </a:solidFill>
              <a:prstDash val="solid"/>
              <a:round/>
              <a:headEnd/>
              <a:tailEnd/>
            </a:ln>
          </p:spPr>
          <p:txBody>
            <a:bodyPr/>
            <a:lstStyle/>
            <a:p>
              <a:endParaRPr lang="en-US"/>
            </a:p>
          </p:txBody>
        </p:sp>
        <p:sp>
          <p:nvSpPr>
            <p:cNvPr id="29767" name="Freeform 46"/>
            <p:cNvSpPr>
              <a:spLocks/>
            </p:cNvSpPr>
            <p:nvPr/>
          </p:nvSpPr>
          <p:spPr bwMode="auto">
            <a:xfrm>
              <a:off x="5047" y="2452"/>
              <a:ext cx="339" cy="352"/>
            </a:xfrm>
            <a:custGeom>
              <a:avLst/>
              <a:gdLst>
                <a:gd name="T0" fmla="*/ 338 w 678"/>
                <a:gd name="T1" fmla="*/ 194 h 704"/>
                <a:gd name="T2" fmla="*/ 332 w 678"/>
                <a:gd name="T3" fmla="*/ 229 h 704"/>
                <a:gd name="T4" fmla="*/ 318 w 678"/>
                <a:gd name="T5" fmla="*/ 260 h 704"/>
                <a:gd name="T6" fmla="*/ 301 w 678"/>
                <a:gd name="T7" fmla="*/ 288 h 704"/>
                <a:gd name="T8" fmla="*/ 278 w 678"/>
                <a:gd name="T9" fmla="*/ 312 h 704"/>
                <a:gd name="T10" fmla="*/ 250 w 678"/>
                <a:gd name="T11" fmla="*/ 331 h 704"/>
                <a:gd name="T12" fmla="*/ 221 w 678"/>
                <a:gd name="T13" fmla="*/ 344 h 704"/>
                <a:gd name="T14" fmla="*/ 188 w 678"/>
                <a:gd name="T15" fmla="*/ 351 h 704"/>
                <a:gd name="T16" fmla="*/ 153 w 678"/>
                <a:gd name="T17" fmla="*/ 351 h 704"/>
                <a:gd name="T18" fmla="*/ 120 w 678"/>
                <a:gd name="T19" fmla="*/ 344 h 704"/>
                <a:gd name="T20" fmla="*/ 89 w 678"/>
                <a:gd name="T21" fmla="*/ 331 h 704"/>
                <a:gd name="T22" fmla="*/ 62 w 678"/>
                <a:gd name="T23" fmla="*/ 312 h 704"/>
                <a:gd name="T24" fmla="*/ 39 w 678"/>
                <a:gd name="T25" fmla="*/ 288 h 704"/>
                <a:gd name="T26" fmla="*/ 21 w 678"/>
                <a:gd name="T27" fmla="*/ 260 h 704"/>
                <a:gd name="T28" fmla="*/ 8 w 678"/>
                <a:gd name="T29" fmla="*/ 229 h 704"/>
                <a:gd name="T30" fmla="*/ 2 w 678"/>
                <a:gd name="T31" fmla="*/ 194 h 704"/>
                <a:gd name="T32" fmla="*/ 2 w 678"/>
                <a:gd name="T33" fmla="*/ 159 h 704"/>
                <a:gd name="T34" fmla="*/ 8 w 678"/>
                <a:gd name="T35" fmla="*/ 124 h 704"/>
                <a:gd name="T36" fmla="*/ 21 w 678"/>
                <a:gd name="T37" fmla="*/ 92 h 704"/>
                <a:gd name="T38" fmla="*/ 39 w 678"/>
                <a:gd name="T39" fmla="*/ 64 h 704"/>
                <a:gd name="T40" fmla="*/ 62 w 678"/>
                <a:gd name="T41" fmla="*/ 40 h 704"/>
                <a:gd name="T42" fmla="*/ 89 w 678"/>
                <a:gd name="T43" fmla="*/ 21 h 704"/>
                <a:gd name="T44" fmla="*/ 120 w 678"/>
                <a:gd name="T45" fmla="*/ 8 h 704"/>
                <a:gd name="T46" fmla="*/ 153 w 678"/>
                <a:gd name="T47" fmla="*/ 1 h 704"/>
                <a:gd name="T48" fmla="*/ 188 w 678"/>
                <a:gd name="T49" fmla="*/ 1 h 704"/>
                <a:gd name="T50" fmla="*/ 221 w 678"/>
                <a:gd name="T51" fmla="*/ 8 h 704"/>
                <a:gd name="T52" fmla="*/ 250 w 678"/>
                <a:gd name="T53" fmla="*/ 21 h 704"/>
                <a:gd name="T54" fmla="*/ 278 w 678"/>
                <a:gd name="T55" fmla="*/ 40 h 704"/>
                <a:gd name="T56" fmla="*/ 301 w 678"/>
                <a:gd name="T57" fmla="*/ 64 h 704"/>
                <a:gd name="T58" fmla="*/ 318 w 678"/>
                <a:gd name="T59" fmla="*/ 92 h 704"/>
                <a:gd name="T60" fmla="*/ 332 w 678"/>
                <a:gd name="T61" fmla="*/ 124 h 704"/>
                <a:gd name="T62" fmla="*/ 338 w 678"/>
                <a:gd name="T63" fmla="*/ 159 h 70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78" h="704">
                  <a:moveTo>
                    <a:pt x="678" y="352"/>
                  </a:moveTo>
                  <a:lnTo>
                    <a:pt x="676" y="388"/>
                  </a:lnTo>
                  <a:lnTo>
                    <a:pt x="671" y="423"/>
                  </a:lnTo>
                  <a:lnTo>
                    <a:pt x="663" y="457"/>
                  </a:lnTo>
                  <a:lnTo>
                    <a:pt x="651" y="489"/>
                  </a:lnTo>
                  <a:lnTo>
                    <a:pt x="636" y="519"/>
                  </a:lnTo>
                  <a:lnTo>
                    <a:pt x="620" y="548"/>
                  </a:lnTo>
                  <a:lnTo>
                    <a:pt x="601" y="576"/>
                  </a:lnTo>
                  <a:lnTo>
                    <a:pt x="579" y="600"/>
                  </a:lnTo>
                  <a:lnTo>
                    <a:pt x="555" y="623"/>
                  </a:lnTo>
                  <a:lnTo>
                    <a:pt x="528" y="644"/>
                  </a:lnTo>
                  <a:lnTo>
                    <a:pt x="500" y="661"/>
                  </a:lnTo>
                  <a:lnTo>
                    <a:pt x="472" y="676"/>
                  </a:lnTo>
                  <a:lnTo>
                    <a:pt x="441" y="688"/>
                  </a:lnTo>
                  <a:lnTo>
                    <a:pt x="408" y="697"/>
                  </a:lnTo>
                  <a:lnTo>
                    <a:pt x="375" y="701"/>
                  </a:lnTo>
                  <a:lnTo>
                    <a:pt x="340" y="704"/>
                  </a:lnTo>
                  <a:lnTo>
                    <a:pt x="306" y="701"/>
                  </a:lnTo>
                  <a:lnTo>
                    <a:pt x="272" y="697"/>
                  </a:lnTo>
                  <a:lnTo>
                    <a:pt x="239" y="688"/>
                  </a:lnTo>
                  <a:lnTo>
                    <a:pt x="208" y="676"/>
                  </a:lnTo>
                  <a:lnTo>
                    <a:pt x="178" y="661"/>
                  </a:lnTo>
                  <a:lnTo>
                    <a:pt x="150" y="644"/>
                  </a:lnTo>
                  <a:lnTo>
                    <a:pt x="124" y="623"/>
                  </a:lnTo>
                  <a:lnTo>
                    <a:pt x="100" y="600"/>
                  </a:lnTo>
                  <a:lnTo>
                    <a:pt x="78" y="576"/>
                  </a:lnTo>
                  <a:lnTo>
                    <a:pt x="58" y="548"/>
                  </a:lnTo>
                  <a:lnTo>
                    <a:pt x="42" y="519"/>
                  </a:lnTo>
                  <a:lnTo>
                    <a:pt x="27" y="489"/>
                  </a:lnTo>
                  <a:lnTo>
                    <a:pt x="15" y="457"/>
                  </a:lnTo>
                  <a:lnTo>
                    <a:pt x="7" y="423"/>
                  </a:lnTo>
                  <a:lnTo>
                    <a:pt x="3" y="388"/>
                  </a:lnTo>
                  <a:lnTo>
                    <a:pt x="0" y="352"/>
                  </a:lnTo>
                  <a:lnTo>
                    <a:pt x="3" y="317"/>
                  </a:lnTo>
                  <a:lnTo>
                    <a:pt x="7" y="281"/>
                  </a:lnTo>
                  <a:lnTo>
                    <a:pt x="15" y="247"/>
                  </a:lnTo>
                  <a:lnTo>
                    <a:pt x="27" y="215"/>
                  </a:lnTo>
                  <a:lnTo>
                    <a:pt x="42" y="184"/>
                  </a:lnTo>
                  <a:lnTo>
                    <a:pt x="58" y="155"/>
                  </a:lnTo>
                  <a:lnTo>
                    <a:pt x="78" y="128"/>
                  </a:lnTo>
                  <a:lnTo>
                    <a:pt x="100" y="103"/>
                  </a:lnTo>
                  <a:lnTo>
                    <a:pt x="124" y="80"/>
                  </a:lnTo>
                  <a:lnTo>
                    <a:pt x="150" y="60"/>
                  </a:lnTo>
                  <a:lnTo>
                    <a:pt x="178" y="42"/>
                  </a:lnTo>
                  <a:lnTo>
                    <a:pt x="208" y="27"/>
                  </a:lnTo>
                  <a:lnTo>
                    <a:pt x="239" y="16"/>
                  </a:lnTo>
                  <a:lnTo>
                    <a:pt x="272" y="7"/>
                  </a:lnTo>
                  <a:lnTo>
                    <a:pt x="306" y="2"/>
                  </a:lnTo>
                  <a:lnTo>
                    <a:pt x="340" y="0"/>
                  </a:lnTo>
                  <a:lnTo>
                    <a:pt x="375" y="2"/>
                  </a:lnTo>
                  <a:lnTo>
                    <a:pt x="408" y="7"/>
                  </a:lnTo>
                  <a:lnTo>
                    <a:pt x="441" y="16"/>
                  </a:lnTo>
                  <a:lnTo>
                    <a:pt x="472" y="27"/>
                  </a:lnTo>
                  <a:lnTo>
                    <a:pt x="500" y="42"/>
                  </a:lnTo>
                  <a:lnTo>
                    <a:pt x="528" y="60"/>
                  </a:lnTo>
                  <a:lnTo>
                    <a:pt x="555" y="80"/>
                  </a:lnTo>
                  <a:lnTo>
                    <a:pt x="579" y="103"/>
                  </a:lnTo>
                  <a:lnTo>
                    <a:pt x="601" y="128"/>
                  </a:lnTo>
                  <a:lnTo>
                    <a:pt x="620" y="155"/>
                  </a:lnTo>
                  <a:lnTo>
                    <a:pt x="636" y="184"/>
                  </a:lnTo>
                  <a:lnTo>
                    <a:pt x="651" y="215"/>
                  </a:lnTo>
                  <a:lnTo>
                    <a:pt x="663" y="247"/>
                  </a:lnTo>
                  <a:lnTo>
                    <a:pt x="671" y="281"/>
                  </a:lnTo>
                  <a:lnTo>
                    <a:pt x="676" y="317"/>
                  </a:lnTo>
                  <a:lnTo>
                    <a:pt x="678" y="352"/>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68" name="Freeform 47"/>
            <p:cNvSpPr>
              <a:spLocks/>
            </p:cNvSpPr>
            <p:nvPr/>
          </p:nvSpPr>
          <p:spPr bwMode="auto">
            <a:xfrm>
              <a:off x="5047" y="2452"/>
              <a:ext cx="339" cy="352"/>
            </a:xfrm>
            <a:custGeom>
              <a:avLst/>
              <a:gdLst>
                <a:gd name="T0" fmla="*/ 339 w 678"/>
                <a:gd name="T1" fmla="*/ 176 h 704"/>
                <a:gd name="T2" fmla="*/ 336 w 678"/>
                <a:gd name="T3" fmla="*/ 212 h 704"/>
                <a:gd name="T4" fmla="*/ 326 w 678"/>
                <a:gd name="T5" fmla="*/ 245 h 704"/>
                <a:gd name="T6" fmla="*/ 310 w 678"/>
                <a:gd name="T7" fmla="*/ 274 h 704"/>
                <a:gd name="T8" fmla="*/ 290 w 678"/>
                <a:gd name="T9" fmla="*/ 300 h 704"/>
                <a:gd name="T10" fmla="*/ 264 w 678"/>
                <a:gd name="T11" fmla="*/ 322 h 704"/>
                <a:gd name="T12" fmla="*/ 236 w 678"/>
                <a:gd name="T13" fmla="*/ 338 h 704"/>
                <a:gd name="T14" fmla="*/ 204 w 678"/>
                <a:gd name="T15" fmla="*/ 349 h 704"/>
                <a:gd name="T16" fmla="*/ 170 w 678"/>
                <a:gd name="T17" fmla="*/ 352 h 704"/>
                <a:gd name="T18" fmla="*/ 153 w 678"/>
                <a:gd name="T19" fmla="*/ 351 h 704"/>
                <a:gd name="T20" fmla="*/ 120 w 678"/>
                <a:gd name="T21" fmla="*/ 344 h 704"/>
                <a:gd name="T22" fmla="*/ 89 w 678"/>
                <a:gd name="T23" fmla="*/ 331 h 704"/>
                <a:gd name="T24" fmla="*/ 62 w 678"/>
                <a:gd name="T25" fmla="*/ 312 h 704"/>
                <a:gd name="T26" fmla="*/ 39 w 678"/>
                <a:gd name="T27" fmla="*/ 288 h 704"/>
                <a:gd name="T28" fmla="*/ 21 w 678"/>
                <a:gd name="T29" fmla="*/ 260 h 704"/>
                <a:gd name="T30" fmla="*/ 8 w 678"/>
                <a:gd name="T31" fmla="*/ 229 h 704"/>
                <a:gd name="T32" fmla="*/ 2 w 678"/>
                <a:gd name="T33" fmla="*/ 194 h 704"/>
                <a:gd name="T34" fmla="*/ 0 w 678"/>
                <a:gd name="T35" fmla="*/ 176 h 704"/>
                <a:gd name="T36" fmla="*/ 4 w 678"/>
                <a:gd name="T37" fmla="*/ 141 h 704"/>
                <a:gd name="T38" fmla="*/ 14 w 678"/>
                <a:gd name="T39" fmla="*/ 108 h 704"/>
                <a:gd name="T40" fmla="*/ 29 w 678"/>
                <a:gd name="T41" fmla="*/ 78 h 704"/>
                <a:gd name="T42" fmla="*/ 50 w 678"/>
                <a:gd name="T43" fmla="*/ 52 h 704"/>
                <a:gd name="T44" fmla="*/ 75 w 678"/>
                <a:gd name="T45" fmla="*/ 30 h 704"/>
                <a:gd name="T46" fmla="*/ 104 w 678"/>
                <a:gd name="T47" fmla="*/ 14 h 704"/>
                <a:gd name="T48" fmla="*/ 136 w 678"/>
                <a:gd name="T49" fmla="*/ 4 h 704"/>
                <a:gd name="T50" fmla="*/ 170 w 678"/>
                <a:gd name="T51" fmla="*/ 0 h 704"/>
                <a:gd name="T52" fmla="*/ 188 w 678"/>
                <a:gd name="T53" fmla="*/ 1 h 704"/>
                <a:gd name="T54" fmla="*/ 221 w 678"/>
                <a:gd name="T55" fmla="*/ 8 h 704"/>
                <a:gd name="T56" fmla="*/ 250 w 678"/>
                <a:gd name="T57" fmla="*/ 21 h 704"/>
                <a:gd name="T58" fmla="*/ 278 w 678"/>
                <a:gd name="T59" fmla="*/ 40 h 704"/>
                <a:gd name="T60" fmla="*/ 301 w 678"/>
                <a:gd name="T61" fmla="*/ 64 h 704"/>
                <a:gd name="T62" fmla="*/ 318 w 678"/>
                <a:gd name="T63" fmla="*/ 92 h 704"/>
                <a:gd name="T64" fmla="*/ 332 w 678"/>
                <a:gd name="T65" fmla="*/ 124 h 704"/>
                <a:gd name="T66" fmla="*/ 338 w 678"/>
                <a:gd name="T67" fmla="*/ 159 h 70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78" h="704">
                  <a:moveTo>
                    <a:pt x="678" y="352"/>
                  </a:moveTo>
                  <a:lnTo>
                    <a:pt x="678" y="352"/>
                  </a:lnTo>
                  <a:lnTo>
                    <a:pt x="676" y="388"/>
                  </a:lnTo>
                  <a:lnTo>
                    <a:pt x="671" y="423"/>
                  </a:lnTo>
                  <a:lnTo>
                    <a:pt x="663" y="457"/>
                  </a:lnTo>
                  <a:lnTo>
                    <a:pt x="651" y="489"/>
                  </a:lnTo>
                  <a:lnTo>
                    <a:pt x="636" y="519"/>
                  </a:lnTo>
                  <a:lnTo>
                    <a:pt x="620" y="548"/>
                  </a:lnTo>
                  <a:lnTo>
                    <a:pt x="601" y="576"/>
                  </a:lnTo>
                  <a:lnTo>
                    <a:pt x="579" y="600"/>
                  </a:lnTo>
                  <a:lnTo>
                    <a:pt x="555" y="623"/>
                  </a:lnTo>
                  <a:lnTo>
                    <a:pt x="528" y="644"/>
                  </a:lnTo>
                  <a:lnTo>
                    <a:pt x="500" y="661"/>
                  </a:lnTo>
                  <a:lnTo>
                    <a:pt x="472" y="676"/>
                  </a:lnTo>
                  <a:lnTo>
                    <a:pt x="441" y="688"/>
                  </a:lnTo>
                  <a:lnTo>
                    <a:pt x="408" y="697"/>
                  </a:lnTo>
                  <a:lnTo>
                    <a:pt x="375" y="701"/>
                  </a:lnTo>
                  <a:lnTo>
                    <a:pt x="340" y="704"/>
                  </a:lnTo>
                  <a:lnTo>
                    <a:pt x="306" y="701"/>
                  </a:lnTo>
                  <a:lnTo>
                    <a:pt x="272" y="697"/>
                  </a:lnTo>
                  <a:lnTo>
                    <a:pt x="239" y="688"/>
                  </a:lnTo>
                  <a:lnTo>
                    <a:pt x="208" y="676"/>
                  </a:lnTo>
                  <a:lnTo>
                    <a:pt x="178" y="661"/>
                  </a:lnTo>
                  <a:lnTo>
                    <a:pt x="150" y="644"/>
                  </a:lnTo>
                  <a:lnTo>
                    <a:pt x="124" y="623"/>
                  </a:lnTo>
                  <a:lnTo>
                    <a:pt x="100" y="600"/>
                  </a:lnTo>
                  <a:lnTo>
                    <a:pt x="78" y="576"/>
                  </a:lnTo>
                  <a:lnTo>
                    <a:pt x="58" y="548"/>
                  </a:lnTo>
                  <a:lnTo>
                    <a:pt x="42" y="519"/>
                  </a:lnTo>
                  <a:lnTo>
                    <a:pt x="27" y="489"/>
                  </a:lnTo>
                  <a:lnTo>
                    <a:pt x="15" y="457"/>
                  </a:lnTo>
                  <a:lnTo>
                    <a:pt x="7" y="423"/>
                  </a:lnTo>
                  <a:lnTo>
                    <a:pt x="3" y="388"/>
                  </a:lnTo>
                  <a:lnTo>
                    <a:pt x="0" y="352"/>
                  </a:lnTo>
                  <a:lnTo>
                    <a:pt x="3" y="317"/>
                  </a:lnTo>
                  <a:lnTo>
                    <a:pt x="7" y="281"/>
                  </a:lnTo>
                  <a:lnTo>
                    <a:pt x="15" y="247"/>
                  </a:lnTo>
                  <a:lnTo>
                    <a:pt x="27" y="215"/>
                  </a:lnTo>
                  <a:lnTo>
                    <a:pt x="42" y="184"/>
                  </a:lnTo>
                  <a:lnTo>
                    <a:pt x="58" y="155"/>
                  </a:lnTo>
                  <a:lnTo>
                    <a:pt x="78" y="128"/>
                  </a:lnTo>
                  <a:lnTo>
                    <a:pt x="100" y="103"/>
                  </a:lnTo>
                  <a:lnTo>
                    <a:pt x="124" y="80"/>
                  </a:lnTo>
                  <a:lnTo>
                    <a:pt x="150" y="60"/>
                  </a:lnTo>
                  <a:lnTo>
                    <a:pt x="178" y="42"/>
                  </a:lnTo>
                  <a:lnTo>
                    <a:pt x="208" y="27"/>
                  </a:lnTo>
                  <a:lnTo>
                    <a:pt x="239" y="16"/>
                  </a:lnTo>
                  <a:lnTo>
                    <a:pt x="272" y="7"/>
                  </a:lnTo>
                  <a:lnTo>
                    <a:pt x="306" y="2"/>
                  </a:lnTo>
                  <a:lnTo>
                    <a:pt x="340" y="0"/>
                  </a:lnTo>
                  <a:lnTo>
                    <a:pt x="375" y="2"/>
                  </a:lnTo>
                  <a:lnTo>
                    <a:pt x="408" y="7"/>
                  </a:lnTo>
                  <a:lnTo>
                    <a:pt x="441" y="16"/>
                  </a:lnTo>
                  <a:lnTo>
                    <a:pt x="472" y="27"/>
                  </a:lnTo>
                  <a:lnTo>
                    <a:pt x="500" y="42"/>
                  </a:lnTo>
                  <a:lnTo>
                    <a:pt x="528" y="60"/>
                  </a:lnTo>
                  <a:lnTo>
                    <a:pt x="555" y="80"/>
                  </a:lnTo>
                  <a:lnTo>
                    <a:pt x="579" y="103"/>
                  </a:lnTo>
                  <a:lnTo>
                    <a:pt x="601" y="128"/>
                  </a:lnTo>
                  <a:lnTo>
                    <a:pt x="620" y="155"/>
                  </a:lnTo>
                  <a:lnTo>
                    <a:pt x="636" y="184"/>
                  </a:lnTo>
                  <a:lnTo>
                    <a:pt x="651" y="215"/>
                  </a:lnTo>
                  <a:lnTo>
                    <a:pt x="663" y="247"/>
                  </a:lnTo>
                  <a:lnTo>
                    <a:pt x="671" y="281"/>
                  </a:lnTo>
                  <a:lnTo>
                    <a:pt x="676" y="317"/>
                  </a:lnTo>
                  <a:lnTo>
                    <a:pt x="678" y="352"/>
                  </a:lnTo>
                </a:path>
              </a:pathLst>
            </a:custGeom>
            <a:solidFill>
              <a:srgbClr val="DDDDDD"/>
            </a:solidFill>
            <a:ln w="0">
              <a:solidFill>
                <a:srgbClr val="808080"/>
              </a:solidFill>
              <a:prstDash val="solid"/>
              <a:round/>
              <a:headEnd/>
              <a:tailEnd/>
            </a:ln>
          </p:spPr>
          <p:txBody>
            <a:bodyPr/>
            <a:lstStyle/>
            <a:p>
              <a:endParaRPr lang="en-US"/>
            </a:p>
          </p:txBody>
        </p:sp>
        <p:sp>
          <p:nvSpPr>
            <p:cNvPr id="29769" name="Freeform 48"/>
            <p:cNvSpPr>
              <a:spLocks/>
            </p:cNvSpPr>
            <p:nvPr/>
          </p:nvSpPr>
          <p:spPr bwMode="auto">
            <a:xfrm>
              <a:off x="4315" y="2482"/>
              <a:ext cx="254" cy="264"/>
            </a:xfrm>
            <a:custGeom>
              <a:avLst/>
              <a:gdLst>
                <a:gd name="T0" fmla="*/ 253 w 507"/>
                <a:gd name="T1" fmla="*/ 146 h 527"/>
                <a:gd name="T2" fmla="*/ 248 w 507"/>
                <a:gd name="T3" fmla="*/ 171 h 527"/>
                <a:gd name="T4" fmla="*/ 238 w 507"/>
                <a:gd name="T5" fmla="*/ 195 h 527"/>
                <a:gd name="T6" fmla="*/ 225 w 507"/>
                <a:gd name="T7" fmla="*/ 216 h 527"/>
                <a:gd name="T8" fmla="*/ 208 w 507"/>
                <a:gd name="T9" fmla="*/ 234 h 527"/>
                <a:gd name="T10" fmla="*/ 188 w 507"/>
                <a:gd name="T11" fmla="*/ 248 h 527"/>
                <a:gd name="T12" fmla="*/ 165 w 507"/>
                <a:gd name="T13" fmla="*/ 258 h 527"/>
                <a:gd name="T14" fmla="*/ 140 w 507"/>
                <a:gd name="T15" fmla="*/ 263 h 527"/>
                <a:gd name="T16" fmla="*/ 114 w 507"/>
                <a:gd name="T17" fmla="*/ 263 h 527"/>
                <a:gd name="T18" fmla="*/ 89 w 507"/>
                <a:gd name="T19" fmla="*/ 258 h 527"/>
                <a:gd name="T20" fmla="*/ 67 w 507"/>
                <a:gd name="T21" fmla="*/ 248 h 527"/>
                <a:gd name="T22" fmla="*/ 46 w 507"/>
                <a:gd name="T23" fmla="*/ 234 h 527"/>
                <a:gd name="T24" fmla="*/ 29 w 507"/>
                <a:gd name="T25" fmla="*/ 216 h 527"/>
                <a:gd name="T26" fmla="*/ 15 w 507"/>
                <a:gd name="T27" fmla="*/ 195 h 527"/>
                <a:gd name="T28" fmla="*/ 6 w 507"/>
                <a:gd name="T29" fmla="*/ 171 h 527"/>
                <a:gd name="T30" fmla="*/ 1 w 507"/>
                <a:gd name="T31" fmla="*/ 146 h 527"/>
                <a:gd name="T32" fmla="*/ 1 w 507"/>
                <a:gd name="T33" fmla="*/ 119 h 527"/>
                <a:gd name="T34" fmla="*/ 6 w 507"/>
                <a:gd name="T35" fmla="*/ 93 h 527"/>
                <a:gd name="T36" fmla="*/ 15 w 507"/>
                <a:gd name="T37" fmla="*/ 69 h 527"/>
                <a:gd name="T38" fmla="*/ 29 w 507"/>
                <a:gd name="T39" fmla="*/ 48 h 527"/>
                <a:gd name="T40" fmla="*/ 46 w 507"/>
                <a:gd name="T41" fmla="*/ 30 h 527"/>
                <a:gd name="T42" fmla="*/ 67 w 507"/>
                <a:gd name="T43" fmla="*/ 16 h 527"/>
                <a:gd name="T44" fmla="*/ 89 w 507"/>
                <a:gd name="T45" fmla="*/ 6 h 527"/>
                <a:gd name="T46" fmla="*/ 114 w 507"/>
                <a:gd name="T47" fmla="*/ 1 h 527"/>
                <a:gd name="T48" fmla="*/ 140 w 507"/>
                <a:gd name="T49" fmla="*/ 1 h 527"/>
                <a:gd name="T50" fmla="*/ 165 w 507"/>
                <a:gd name="T51" fmla="*/ 6 h 527"/>
                <a:gd name="T52" fmla="*/ 188 w 507"/>
                <a:gd name="T53" fmla="*/ 16 h 527"/>
                <a:gd name="T54" fmla="*/ 208 w 507"/>
                <a:gd name="T55" fmla="*/ 30 h 527"/>
                <a:gd name="T56" fmla="*/ 225 w 507"/>
                <a:gd name="T57" fmla="*/ 48 h 527"/>
                <a:gd name="T58" fmla="*/ 238 w 507"/>
                <a:gd name="T59" fmla="*/ 69 h 527"/>
                <a:gd name="T60" fmla="*/ 248 w 507"/>
                <a:gd name="T61" fmla="*/ 93 h 527"/>
                <a:gd name="T62" fmla="*/ 253 w 507"/>
                <a:gd name="T63" fmla="*/ 119 h 52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07" h="527">
                  <a:moveTo>
                    <a:pt x="507" y="264"/>
                  </a:moveTo>
                  <a:lnTo>
                    <a:pt x="506" y="291"/>
                  </a:lnTo>
                  <a:lnTo>
                    <a:pt x="503" y="317"/>
                  </a:lnTo>
                  <a:lnTo>
                    <a:pt x="496" y="342"/>
                  </a:lnTo>
                  <a:lnTo>
                    <a:pt x="488" y="366"/>
                  </a:lnTo>
                  <a:lnTo>
                    <a:pt x="476" y="389"/>
                  </a:lnTo>
                  <a:lnTo>
                    <a:pt x="463" y="411"/>
                  </a:lnTo>
                  <a:lnTo>
                    <a:pt x="450" y="432"/>
                  </a:lnTo>
                  <a:lnTo>
                    <a:pt x="432" y="450"/>
                  </a:lnTo>
                  <a:lnTo>
                    <a:pt x="415" y="467"/>
                  </a:lnTo>
                  <a:lnTo>
                    <a:pt x="395" y="482"/>
                  </a:lnTo>
                  <a:lnTo>
                    <a:pt x="375" y="495"/>
                  </a:lnTo>
                  <a:lnTo>
                    <a:pt x="352" y="507"/>
                  </a:lnTo>
                  <a:lnTo>
                    <a:pt x="329" y="516"/>
                  </a:lnTo>
                  <a:lnTo>
                    <a:pt x="304" y="522"/>
                  </a:lnTo>
                  <a:lnTo>
                    <a:pt x="279" y="526"/>
                  </a:lnTo>
                  <a:lnTo>
                    <a:pt x="254" y="527"/>
                  </a:lnTo>
                  <a:lnTo>
                    <a:pt x="227" y="526"/>
                  </a:lnTo>
                  <a:lnTo>
                    <a:pt x="203" y="522"/>
                  </a:lnTo>
                  <a:lnTo>
                    <a:pt x="178" y="516"/>
                  </a:lnTo>
                  <a:lnTo>
                    <a:pt x="155" y="507"/>
                  </a:lnTo>
                  <a:lnTo>
                    <a:pt x="133" y="495"/>
                  </a:lnTo>
                  <a:lnTo>
                    <a:pt x="112" y="482"/>
                  </a:lnTo>
                  <a:lnTo>
                    <a:pt x="92" y="467"/>
                  </a:lnTo>
                  <a:lnTo>
                    <a:pt x="74" y="450"/>
                  </a:lnTo>
                  <a:lnTo>
                    <a:pt x="58" y="432"/>
                  </a:lnTo>
                  <a:lnTo>
                    <a:pt x="43" y="411"/>
                  </a:lnTo>
                  <a:lnTo>
                    <a:pt x="30" y="389"/>
                  </a:lnTo>
                  <a:lnTo>
                    <a:pt x="20" y="366"/>
                  </a:lnTo>
                  <a:lnTo>
                    <a:pt x="12" y="342"/>
                  </a:lnTo>
                  <a:lnTo>
                    <a:pt x="5" y="317"/>
                  </a:lnTo>
                  <a:lnTo>
                    <a:pt x="1" y="291"/>
                  </a:lnTo>
                  <a:lnTo>
                    <a:pt x="0" y="264"/>
                  </a:lnTo>
                  <a:lnTo>
                    <a:pt x="1" y="237"/>
                  </a:lnTo>
                  <a:lnTo>
                    <a:pt x="5" y="211"/>
                  </a:lnTo>
                  <a:lnTo>
                    <a:pt x="12" y="185"/>
                  </a:lnTo>
                  <a:lnTo>
                    <a:pt x="20" y="161"/>
                  </a:lnTo>
                  <a:lnTo>
                    <a:pt x="30" y="138"/>
                  </a:lnTo>
                  <a:lnTo>
                    <a:pt x="43" y="116"/>
                  </a:lnTo>
                  <a:lnTo>
                    <a:pt x="58" y="96"/>
                  </a:lnTo>
                  <a:lnTo>
                    <a:pt x="74" y="77"/>
                  </a:lnTo>
                  <a:lnTo>
                    <a:pt x="92" y="60"/>
                  </a:lnTo>
                  <a:lnTo>
                    <a:pt x="112" y="45"/>
                  </a:lnTo>
                  <a:lnTo>
                    <a:pt x="133" y="32"/>
                  </a:lnTo>
                  <a:lnTo>
                    <a:pt x="155" y="20"/>
                  </a:lnTo>
                  <a:lnTo>
                    <a:pt x="178" y="11"/>
                  </a:lnTo>
                  <a:lnTo>
                    <a:pt x="203" y="5"/>
                  </a:lnTo>
                  <a:lnTo>
                    <a:pt x="227" y="1"/>
                  </a:lnTo>
                  <a:lnTo>
                    <a:pt x="254" y="0"/>
                  </a:lnTo>
                  <a:lnTo>
                    <a:pt x="279" y="1"/>
                  </a:lnTo>
                  <a:lnTo>
                    <a:pt x="304" y="5"/>
                  </a:lnTo>
                  <a:lnTo>
                    <a:pt x="329" y="11"/>
                  </a:lnTo>
                  <a:lnTo>
                    <a:pt x="352" y="20"/>
                  </a:lnTo>
                  <a:lnTo>
                    <a:pt x="375" y="32"/>
                  </a:lnTo>
                  <a:lnTo>
                    <a:pt x="395" y="45"/>
                  </a:lnTo>
                  <a:lnTo>
                    <a:pt x="415" y="60"/>
                  </a:lnTo>
                  <a:lnTo>
                    <a:pt x="432" y="77"/>
                  </a:lnTo>
                  <a:lnTo>
                    <a:pt x="450" y="96"/>
                  </a:lnTo>
                  <a:lnTo>
                    <a:pt x="463" y="116"/>
                  </a:lnTo>
                  <a:lnTo>
                    <a:pt x="476" y="138"/>
                  </a:lnTo>
                  <a:lnTo>
                    <a:pt x="488" y="161"/>
                  </a:lnTo>
                  <a:lnTo>
                    <a:pt x="496" y="185"/>
                  </a:lnTo>
                  <a:lnTo>
                    <a:pt x="503" y="211"/>
                  </a:lnTo>
                  <a:lnTo>
                    <a:pt x="506" y="237"/>
                  </a:lnTo>
                  <a:lnTo>
                    <a:pt x="507" y="264"/>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70" name="Freeform 49"/>
            <p:cNvSpPr>
              <a:spLocks/>
            </p:cNvSpPr>
            <p:nvPr/>
          </p:nvSpPr>
          <p:spPr bwMode="auto">
            <a:xfrm>
              <a:off x="4315" y="2482"/>
              <a:ext cx="254" cy="264"/>
            </a:xfrm>
            <a:custGeom>
              <a:avLst/>
              <a:gdLst>
                <a:gd name="T0" fmla="*/ 254 w 507"/>
                <a:gd name="T1" fmla="*/ 132 h 527"/>
                <a:gd name="T2" fmla="*/ 252 w 507"/>
                <a:gd name="T3" fmla="*/ 159 h 527"/>
                <a:gd name="T4" fmla="*/ 244 w 507"/>
                <a:gd name="T5" fmla="*/ 183 h 527"/>
                <a:gd name="T6" fmla="*/ 232 w 507"/>
                <a:gd name="T7" fmla="*/ 206 h 527"/>
                <a:gd name="T8" fmla="*/ 216 w 507"/>
                <a:gd name="T9" fmla="*/ 225 h 527"/>
                <a:gd name="T10" fmla="*/ 198 w 507"/>
                <a:gd name="T11" fmla="*/ 241 h 527"/>
                <a:gd name="T12" fmla="*/ 176 w 507"/>
                <a:gd name="T13" fmla="*/ 254 h 527"/>
                <a:gd name="T14" fmla="*/ 152 w 507"/>
                <a:gd name="T15" fmla="*/ 261 h 527"/>
                <a:gd name="T16" fmla="*/ 127 w 507"/>
                <a:gd name="T17" fmla="*/ 264 h 527"/>
                <a:gd name="T18" fmla="*/ 114 w 507"/>
                <a:gd name="T19" fmla="*/ 263 h 527"/>
                <a:gd name="T20" fmla="*/ 89 w 507"/>
                <a:gd name="T21" fmla="*/ 258 h 527"/>
                <a:gd name="T22" fmla="*/ 67 w 507"/>
                <a:gd name="T23" fmla="*/ 248 h 527"/>
                <a:gd name="T24" fmla="*/ 46 w 507"/>
                <a:gd name="T25" fmla="*/ 234 h 527"/>
                <a:gd name="T26" fmla="*/ 29 w 507"/>
                <a:gd name="T27" fmla="*/ 216 h 527"/>
                <a:gd name="T28" fmla="*/ 15 w 507"/>
                <a:gd name="T29" fmla="*/ 195 h 527"/>
                <a:gd name="T30" fmla="*/ 6 w 507"/>
                <a:gd name="T31" fmla="*/ 171 h 527"/>
                <a:gd name="T32" fmla="*/ 1 w 507"/>
                <a:gd name="T33" fmla="*/ 146 h 527"/>
                <a:gd name="T34" fmla="*/ 0 w 507"/>
                <a:gd name="T35" fmla="*/ 132 h 527"/>
                <a:gd name="T36" fmla="*/ 3 w 507"/>
                <a:gd name="T37" fmla="*/ 106 h 527"/>
                <a:gd name="T38" fmla="*/ 10 w 507"/>
                <a:gd name="T39" fmla="*/ 81 h 527"/>
                <a:gd name="T40" fmla="*/ 22 w 507"/>
                <a:gd name="T41" fmla="*/ 58 h 527"/>
                <a:gd name="T42" fmla="*/ 37 w 507"/>
                <a:gd name="T43" fmla="*/ 39 h 527"/>
                <a:gd name="T44" fmla="*/ 56 w 507"/>
                <a:gd name="T45" fmla="*/ 23 h 527"/>
                <a:gd name="T46" fmla="*/ 78 w 507"/>
                <a:gd name="T47" fmla="*/ 10 h 527"/>
                <a:gd name="T48" fmla="*/ 102 w 507"/>
                <a:gd name="T49" fmla="*/ 3 h 527"/>
                <a:gd name="T50" fmla="*/ 127 w 507"/>
                <a:gd name="T51" fmla="*/ 0 h 527"/>
                <a:gd name="T52" fmla="*/ 140 w 507"/>
                <a:gd name="T53" fmla="*/ 1 h 527"/>
                <a:gd name="T54" fmla="*/ 165 w 507"/>
                <a:gd name="T55" fmla="*/ 6 h 527"/>
                <a:gd name="T56" fmla="*/ 188 w 507"/>
                <a:gd name="T57" fmla="*/ 16 h 527"/>
                <a:gd name="T58" fmla="*/ 208 w 507"/>
                <a:gd name="T59" fmla="*/ 30 h 527"/>
                <a:gd name="T60" fmla="*/ 225 w 507"/>
                <a:gd name="T61" fmla="*/ 48 h 527"/>
                <a:gd name="T62" fmla="*/ 238 w 507"/>
                <a:gd name="T63" fmla="*/ 69 h 527"/>
                <a:gd name="T64" fmla="*/ 248 w 507"/>
                <a:gd name="T65" fmla="*/ 93 h 527"/>
                <a:gd name="T66" fmla="*/ 253 w 507"/>
                <a:gd name="T67" fmla="*/ 119 h 52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7" h="527">
                  <a:moveTo>
                    <a:pt x="507" y="264"/>
                  </a:moveTo>
                  <a:lnTo>
                    <a:pt x="507" y="264"/>
                  </a:lnTo>
                  <a:lnTo>
                    <a:pt x="506" y="291"/>
                  </a:lnTo>
                  <a:lnTo>
                    <a:pt x="503" y="317"/>
                  </a:lnTo>
                  <a:lnTo>
                    <a:pt x="496" y="342"/>
                  </a:lnTo>
                  <a:lnTo>
                    <a:pt x="488" y="366"/>
                  </a:lnTo>
                  <a:lnTo>
                    <a:pt x="476" y="389"/>
                  </a:lnTo>
                  <a:lnTo>
                    <a:pt x="463" y="411"/>
                  </a:lnTo>
                  <a:lnTo>
                    <a:pt x="450" y="432"/>
                  </a:lnTo>
                  <a:lnTo>
                    <a:pt x="432" y="450"/>
                  </a:lnTo>
                  <a:lnTo>
                    <a:pt x="415" y="467"/>
                  </a:lnTo>
                  <a:lnTo>
                    <a:pt x="395" y="482"/>
                  </a:lnTo>
                  <a:lnTo>
                    <a:pt x="375" y="495"/>
                  </a:lnTo>
                  <a:lnTo>
                    <a:pt x="352" y="507"/>
                  </a:lnTo>
                  <a:lnTo>
                    <a:pt x="329" y="516"/>
                  </a:lnTo>
                  <a:lnTo>
                    <a:pt x="304" y="522"/>
                  </a:lnTo>
                  <a:lnTo>
                    <a:pt x="279" y="526"/>
                  </a:lnTo>
                  <a:lnTo>
                    <a:pt x="254" y="527"/>
                  </a:lnTo>
                  <a:lnTo>
                    <a:pt x="227" y="526"/>
                  </a:lnTo>
                  <a:lnTo>
                    <a:pt x="203" y="522"/>
                  </a:lnTo>
                  <a:lnTo>
                    <a:pt x="178" y="516"/>
                  </a:lnTo>
                  <a:lnTo>
                    <a:pt x="155" y="507"/>
                  </a:lnTo>
                  <a:lnTo>
                    <a:pt x="133" y="495"/>
                  </a:lnTo>
                  <a:lnTo>
                    <a:pt x="112" y="482"/>
                  </a:lnTo>
                  <a:lnTo>
                    <a:pt x="92" y="467"/>
                  </a:lnTo>
                  <a:lnTo>
                    <a:pt x="74" y="450"/>
                  </a:lnTo>
                  <a:lnTo>
                    <a:pt x="58" y="432"/>
                  </a:lnTo>
                  <a:lnTo>
                    <a:pt x="43" y="411"/>
                  </a:lnTo>
                  <a:lnTo>
                    <a:pt x="30" y="389"/>
                  </a:lnTo>
                  <a:lnTo>
                    <a:pt x="20" y="366"/>
                  </a:lnTo>
                  <a:lnTo>
                    <a:pt x="12" y="342"/>
                  </a:lnTo>
                  <a:lnTo>
                    <a:pt x="5" y="317"/>
                  </a:lnTo>
                  <a:lnTo>
                    <a:pt x="1" y="291"/>
                  </a:lnTo>
                  <a:lnTo>
                    <a:pt x="0" y="264"/>
                  </a:lnTo>
                  <a:lnTo>
                    <a:pt x="1" y="237"/>
                  </a:lnTo>
                  <a:lnTo>
                    <a:pt x="5" y="211"/>
                  </a:lnTo>
                  <a:lnTo>
                    <a:pt x="12" y="185"/>
                  </a:lnTo>
                  <a:lnTo>
                    <a:pt x="20" y="161"/>
                  </a:lnTo>
                  <a:lnTo>
                    <a:pt x="30" y="138"/>
                  </a:lnTo>
                  <a:lnTo>
                    <a:pt x="43" y="116"/>
                  </a:lnTo>
                  <a:lnTo>
                    <a:pt x="58" y="96"/>
                  </a:lnTo>
                  <a:lnTo>
                    <a:pt x="74" y="77"/>
                  </a:lnTo>
                  <a:lnTo>
                    <a:pt x="92" y="60"/>
                  </a:lnTo>
                  <a:lnTo>
                    <a:pt x="112" y="45"/>
                  </a:lnTo>
                  <a:lnTo>
                    <a:pt x="133" y="32"/>
                  </a:lnTo>
                  <a:lnTo>
                    <a:pt x="155" y="20"/>
                  </a:lnTo>
                  <a:lnTo>
                    <a:pt x="178" y="11"/>
                  </a:lnTo>
                  <a:lnTo>
                    <a:pt x="203" y="5"/>
                  </a:lnTo>
                  <a:lnTo>
                    <a:pt x="227" y="1"/>
                  </a:lnTo>
                  <a:lnTo>
                    <a:pt x="254" y="0"/>
                  </a:lnTo>
                  <a:lnTo>
                    <a:pt x="279" y="1"/>
                  </a:lnTo>
                  <a:lnTo>
                    <a:pt x="304" y="5"/>
                  </a:lnTo>
                  <a:lnTo>
                    <a:pt x="329" y="11"/>
                  </a:lnTo>
                  <a:lnTo>
                    <a:pt x="352" y="20"/>
                  </a:lnTo>
                  <a:lnTo>
                    <a:pt x="375" y="32"/>
                  </a:lnTo>
                  <a:lnTo>
                    <a:pt x="395" y="45"/>
                  </a:lnTo>
                  <a:lnTo>
                    <a:pt x="415" y="60"/>
                  </a:lnTo>
                  <a:lnTo>
                    <a:pt x="432" y="77"/>
                  </a:lnTo>
                  <a:lnTo>
                    <a:pt x="450" y="96"/>
                  </a:lnTo>
                  <a:lnTo>
                    <a:pt x="463" y="116"/>
                  </a:lnTo>
                  <a:lnTo>
                    <a:pt x="476" y="138"/>
                  </a:lnTo>
                  <a:lnTo>
                    <a:pt x="488" y="161"/>
                  </a:lnTo>
                  <a:lnTo>
                    <a:pt x="496" y="185"/>
                  </a:lnTo>
                  <a:lnTo>
                    <a:pt x="503" y="211"/>
                  </a:lnTo>
                  <a:lnTo>
                    <a:pt x="506" y="237"/>
                  </a:lnTo>
                  <a:lnTo>
                    <a:pt x="507" y="264"/>
                  </a:lnTo>
                </a:path>
              </a:pathLst>
            </a:custGeom>
            <a:solidFill>
              <a:srgbClr val="DDDDDD"/>
            </a:solidFill>
            <a:ln w="0">
              <a:solidFill>
                <a:srgbClr val="A9A9A9"/>
              </a:solidFill>
              <a:prstDash val="solid"/>
              <a:round/>
              <a:headEnd/>
              <a:tailEnd/>
            </a:ln>
          </p:spPr>
          <p:txBody>
            <a:bodyPr/>
            <a:lstStyle/>
            <a:p>
              <a:endParaRPr lang="en-US"/>
            </a:p>
          </p:txBody>
        </p:sp>
        <p:sp>
          <p:nvSpPr>
            <p:cNvPr id="29771" name="Freeform 50"/>
            <p:cNvSpPr>
              <a:spLocks/>
            </p:cNvSpPr>
            <p:nvPr/>
          </p:nvSpPr>
          <p:spPr bwMode="auto">
            <a:xfrm>
              <a:off x="4287" y="2277"/>
              <a:ext cx="254" cy="264"/>
            </a:xfrm>
            <a:custGeom>
              <a:avLst/>
              <a:gdLst>
                <a:gd name="T0" fmla="*/ 254 w 508"/>
                <a:gd name="T1" fmla="*/ 146 h 528"/>
                <a:gd name="T2" fmla="*/ 248 w 508"/>
                <a:gd name="T3" fmla="*/ 172 h 528"/>
                <a:gd name="T4" fmla="*/ 239 w 508"/>
                <a:gd name="T5" fmla="*/ 195 h 528"/>
                <a:gd name="T6" fmla="*/ 225 w 508"/>
                <a:gd name="T7" fmla="*/ 216 h 528"/>
                <a:gd name="T8" fmla="*/ 208 w 508"/>
                <a:gd name="T9" fmla="*/ 234 h 528"/>
                <a:gd name="T10" fmla="*/ 187 w 508"/>
                <a:gd name="T11" fmla="*/ 248 h 528"/>
                <a:gd name="T12" fmla="*/ 165 w 508"/>
                <a:gd name="T13" fmla="*/ 259 h 528"/>
                <a:gd name="T14" fmla="*/ 140 w 508"/>
                <a:gd name="T15" fmla="*/ 264 h 528"/>
                <a:gd name="T16" fmla="*/ 114 w 508"/>
                <a:gd name="T17" fmla="*/ 264 h 528"/>
                <a:gd name="T18" fmla="*/ 89 w 508"/>
                <a:gd name="T19" fmla="*/ 259 h 528"/>
                <a:gd name="T20" fmla="*/ 66 w 508"/>
                <a:gd name="T21" fmla="*/ 248 h 528"/>
                <a:gd name="T22" fmla="*/ 46 w 508"/>
                <a:gd name="T23" fmla="*/ 234 h 528"/>
                <a:gd name="T24" fmla="*/ 29 w 508"/>
                <a:gd name="T25" fmla="*/ 216 h 528"/>
                <a:gd name="T26" fmla="*/ 16 w 508"/>
                <a:gd name="T27" fmla="*/ 195 h 528"/>
                <a:gd name="T28" fmla="*/ 6 w 508"/>
                <a:gd name="T29" fmla="*/ 172 h 528"/>
                <a:gd name="T30" fmla="*/ 1 w 508"/>
                <a:gd name="T31" fmla="*/ 146 h 528"/>
                <a:gd name="T32" fmla="*/ 1 w 508"/>
                <a:gd name="T33" fmla="*/ 119 h 528"/>
                <a:gd name="T34" fmla="*/ 6 w 508"/>
                <a:gd name="T35" fmla="*/ 93 h 528"/>
                <a:gd name="T36" fmla="*/ 16 w 508"/>
                <a:gd name="T37" fmla="*/ 70 h 528"/>
                <a:gd name="T38" fmla="*/ 29 w 508"/>
                <a:gd name="T39" fmla="*/ 48 h 528"/>
                <a:gd name="T40" fmla="*/ 46 w 508"/>
                <a:gd name="T41" fmla="*/ 30 h 528"/>
                <a:gd name="T42" fmla="*/ 66 w 508"/>
                <a:gd name="T43" fmla="*/ 17 h 528"/>
                <a:gd name="T44" fmla="*/ 89 w 508"/>
                <a:gd name="T45" fmla="*/ 6 h 528"/>
                <a:gd name="T46" fmla="*/ 114 w 508"/>
                <a:gd name="T47" fmla="*/ 1 h 528"/>
                <a:gd name="T48" fmla="*/ 140 w 508"/>
                <a:gd name="T49" fmla="*/ 1 h 528"/>
                <a:gd name="T50" fmla="*/ 165 w 508"/>
                <a:gd name="T51" fmla="*/ 6 h 528"/>
                <a:gd name="T52" fmla="*/ 187 w 508"/>
                <a:gd name="T53" fmla="*/ 17 h 528"/>
                <a:gd name="T54" fmla="*/ 208 w 508"/>
                <a:gd name="T55" fmla="*/ 30 h 528"/>
                <a:gd name="T56" fmla="*/ 225 w 508"/>
                <a:gd name="T57" fmla="*/ 48 h 528"/>
                <a:gd name="T58" fmla="*/ 239 w 508"/>
                <a:gd name="T59" fmla="*/ 70 h 528"/>
                <a:gd name="T60" fmla="*/ 248 w 508"/>
                <a:gd name="T61" fmla="*/ 93 h 528"/>
                <a:gd name="T62" fmla="*/ 254 w 508"/>
                <a:gd name="T63" fmla="*/ 119 h 5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08" h="528">
                  <a:moveTo>
                    <a:pt x="508" y="264"/>
                  </a:moveTo>
                  <a:lnTo>
                    <a:pt x="507" y="292"/>
                  </a:lnTo>
                  <a:lnTo>
                    <a:pt x="503" y="317"/>
                  </a:lnTo>
                  <a:lnTo>
                    <a:pt x="496" y="343"/>
                  </a:lnTo>
                  <a:lnTo>
                    <a:pt x="488" y="367"/>
                  </a:lnTo>
                  <a:lnTo>
                    <a:pt x="477" y="390"/>
                  </a:lnTo>
                  <a:lnTo>
                    <a:pt x="464" y="412"/>
                  </a:lnTo>
                  <a:lnTo>
                    <a:pt x="450" y="432"/>
                  </a:lnTo>
                  <a:lnTo>
                    <a:pt x="433" y="451"/>
                  </a:lnTo>
                  <a:lnTo>
                    <a:pt x="416" y="468"/>
                  </a:lnTo>
                  <a:lnTo>
                    <a:pt x="396" y="483"/>
                  </a:lnTo>
                  <a:lnTo>
                    <a:pt x="374" y="496"/>
                  </a:lnTo>
                  <a:lnTo>
                    <a:pt x="352" y="507"/>
                  </a:lnTo>
                  <a:lnTo>
                    <a:pt x="329" y="517"/>
                  </a:lnTo>
                  <a:lnTo>
                    <a:pt x="305" y="522"/>
                  </a:lnTo>
                  <a:lnTo>
                    <a:pt x="280" y="527"/>
                  </a:lnTo>
                  <a:lnTo>
                    <a:pt x="253" y="528"/>
                  </a:lnTo>
                  <a:lnTo>
                    <a:pt x="228" y="527"/>
                  </a:lnTo>
                  <a:lnTo>
                    <a:pt x="203" y="522"/>
                  </a:lnTo>
                  <a:lnTo>
                    <a:pt x="178" y="517"/>
                  </a:lnTo>
                  <a:lnTo>
                    <a:pt x="155" y="507"/>
                  </a:lnTo>
                  <a:lnTo>
                    <a:pt x="132" y="496"/>
                  </a:lnTo>
                  <a:lnTo>
                    <a:pt x="112" y="483"/>
                  </a:lnTo>
                  <a:lnTo>
                    <a:pt x="92" y="468"/>
                  </a:lnTo>
                  <a:lnTo>
                    <a:pt x="75" y="451"/>
                  </a:lnTo>
                  <a:lnTo>
                    <a:pt x="57" y="432"/>
                  </a:lnTo>
                  <a:lnTo>
                    <a:pt x="44" y="412"/>
                  </a:lnTo>
                  <a:lnTo>
                    <a:pt x="31" y="390"/>
                  </a:lnTo>
                  <a:lnTo>
                    <a:pt x="19" y="367"/>
                  </a:lnTo>
                  <a:lnTo>
                    <a:pt x="11" y="343"/>
                  </a:lnTo>
                  <a:lnTo>
                    <a:pt x="4" y="317"/>
                  </a:lnTo>
                  <a:lnTo>
                    <a:pt x="1" y="292"/>
                  </a:lnTo>
                  <a:lnTo>
                    <a:pt x="0" y="264"/>
                  </a:lnTo>
                  <a:lnTo>
                    <a:pt x="1" y="237"/>
                  </a:lnTo>
                  <a:lnTo>
                    <a:pt x="4" y="211"/>
                  </a:lnTo>
                  <a:lnTo>
                    <a:pt x="11" y="186"/>
                  </a:lnTo>
                  <a:lnTo>
                    <a:pt x="19" y="162"/>
                  </a:lnTo>
                  <a:lnTo>
                    <a:pt x="31" y="139"/>
                  </a:lnTo>
                  <a:lnTo>
                    <a:pt x="44" y="117"/>
                  </a:lnTo>
                  <a:lnTo>
                    <a:pt x="57" y="96"/>
                  </a:lnTo>
                  <a:lnTo>
                    <a:pt x="75" y="78"/>
                  </a:lnTo>
                  <a:lnTo>
                    <a:pt x="92" y="60"/>
                  </a:lnTo>
                  <a:lnTo>
                    <a:pt x="112" y="45"/>
                  </a:lnTo>
                  <a:lnTo>
                    <a:pt x="132" y="33"/>
                  </a:lnTo>
                  <a:lnTo>
                    <a:pt x="155" y="21"/>
                  </a:lnTo>
                  <a:lnTo>
                    <a:pt x="178" y="12"/>
                  </a:lnTo>
                  <a:lnTo>
                    <a:pt x="203" y="6"/>
                  </a:lnTo>
                  <a:lnTo>
                    <a:pt x="228" y="2"/>
                  </a:lnTo>
                  <a:lnTo>
                    <a:pt x="253" y="0"/>
                  </a:lnTo>
                  <a:lnTo>
                    <a:pt x="280" y="2"/>
                  </a:lnTo>
                  <a:lnTo>
                    <a:pt x="305" y="6"/>
                  </a:lnTo>
                  <a:lnTo>
                    <a:pt x="329" y="12"/>
                  </a:lnTo>
                  <a:lnTo>
                    <a:pt x="352" y="21"/>
                  </a:lnTo>
                  <a:lnTo>
                    <a:pt x="374" y="33"/>
                  </a:lnTo>
                  <a:lnTo>
                    <a:pt x="396" y="45"/>
                  </a:lnTo>
                  <a:lnTo>
                    <a:pt x="416" y="60"/>
                  </a:lnTo>
                  <a:lnTo>
                    <a:pt x="433" y="78"/>
                  </a:lnTo>
                  <a:lnTo>
                    <a:pt x="450" y="96"/>
                  </a:lnTo>
                  <a:lnTo>
                    <a:pt x="464" y="117"/>
                  </a:lnTo>
                  <a:lnTo>
                    <a:pt x="477" y="139"/>
                  </a:lnTo>
                  <a:lnTo>
                    <a:pt x="488" y="162"/>
                  </a:lnTo>
                  <a:lnTo>
                    <a:pt x="496" y="186"/>
                  </a:lnTo>
                  <a:lnTo>
                    <a:pt x="503" y="211"/>
                  </a:lnTo>
                  <a:lnTo>
                    <a:pt x="507" y="237"/>
                  </a:lnTo>
                  <a:lnTo>
                    <a:pt x="508" y="264"/>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72" name="Freeform 51"/>
            <p:cNvSpPr>
              <a:spLocks/>
            </p:cNvSpPr>
            <p:nvPr/>
          </p:nvSpPr>
          <p:spPr bwMode="auto">
            <a:xfrm>
              <a:off x="4287" y="2277"/>
              <a:ext cx="254" cy="264"/>
            </a:xfrm>
            <a:custGeom>
              <a:avLst/>
              <a:gdLst>
                <a:gd name="T0" fmla="*/ 254 w 508"/>
                <a:gd name="T1" fmla="*/ 132 h 528"/>
                <a:gd name="T2" fmla="*/ 252 w 508"/>
                <a:gd name="T3" fmla="*/ 159 h 528"/>
                <a:gd name="T4" fmla="*/ 244 w 508"/>
                <a:gd name="T5" fmla="*/ 184 h 528"/>
                <a:gd name="T6" fmla="*/ 232 w 508"/>
                <a:gd name="T7" fmla="*/ 206 h 528"/>
                <a:gd name="T8" fmla="*/ 217 w 508"/>
                <a:gd name="T9" fmla="*/ 226 h 528"/>
                <a:gd name="T10" fmla="*/ 198 w 508"/>
                <a:gd name="T11" fmla="*/ 242 h 528"/>
                <a:gd name="T12" fmla="*/ 176 w 508"/>
                <a:gd name="T13" fmla="*/ 254 h 528"/>
                <a:gd name="T14" fmla="*/ 153 w 508"/>
                <a:gd name="T15" fmla="*/ 261 h 528"/>
                <a:gd name="T16" fmla="*/ 127 w 508"/>
                <a:gd name="T17" fmla="*/ 264 h 528"/>
                <a:gd name="T18" fmla="*/ 114 w 508"/>
                <a:gd name="T19" fmla="*/ 264 h 528"/>
                <a:gd name="T20" fmla="*/ 89 w 508"/>
                <a:gd name="T21" fmla="*/ 259 h 528"/>
                <a:gd name="T22" fmla="*/ 66 w 508"/>
                <a:gd name="T23" fmla="*/ 248 h 528"/>
                <a:gd name="T24" fmla="*/ 46 w 508"/>
                <a:gd name="T25" fmla="*/ 234 h 528"/>
                <a:gd name="T26" fmla="*/ 29 w 508"/>
                <a:gd name="T27" fmla="*/ 216 h 528"/>
                <a:gd name="T28" fmla="*/ 16 w 508"/>
                <a:gd name="T29" fmla="*/ 195 h 528"/>
                <a:gd name="T30" fmla="*/ 6 w 508"/>
                <a:gd name="T31" fmla="*/ 172 h 528"/>
                <a:gd name="T32" fmla="*/ 1 w 508"/>
                <a:gd name="T33" fmla="*/ 146 h 528"/>
                <a:gd name="T34" fmla="*/ 0 w 508"/>
                <a:gd name="T35" fmla="*/ 132 h 528"/>
                <a:gd name="T36" fmla="*/ 2 w 508"/>
                <a:gd name="T37" fmla="*/ 106 h 528"/>
                <a:gd name="T38" fmla="*/ 10 w 508"/>
                <a:gd name="T39" fmla="*/ 81 h 528"/>
                <a:gd name="T40" fmla="*/ 22 w 508"/>
                <a:gd name="T41" fmla="*/ 59 h 528"/>
                <a:gd name="T42" fmla="*/ 38 w 508"/>
                <a:gd name="T43" fmla="*/ 39 h 528"/>
                <a:gd name="T44" fmla="*/ 56 w 508"/>
                <a:gd name="T45" fmla="*/ 23 h 528"/>
                <a:gd name="T46" fmla="*/ 78 w 508"/>
                <a:gd name="T47" fmla="*/ 11 h 528"/>
                <a:gd name="T48" fmla="*/ 102 w 508"/>
                <a:gd name="T49" fmla="*/ 3 h 528"/>
                <a:gd name="T50" fmla="*/ 127 w 508"/>
                <a:gd name="T51" fmla="*/ 0 h 528"/>
                <a:gd name="T52" fmla="*/ 140 w 508"/>
                <a:gd name="T53" fmla="*/ 1 h 528"/>
                <a:gd name="T54" fmla="*/ 165 w 508"/>
                <a:gd name="T55" fmla="*/ 6 h 528"/>
                <a:gd name="T56" fmla="*/ 187 w 508"/>
                <a:gd name="T57" fmla="*/ 17 h 528"/>
                <a:gd name="T58" fmla="*/ 208 w 508"/>
                <a:gd name="T59" fmla="*/ 30 h 528"/>
                <a:gd name="T60" fmla="*/ 225 w 508"/>
                <a:gd name="T61" fmla="*/ 48 h 528"/>
                <a:gd name="T62" fmla="*/ 239 w 508"/>
                <a:gd name="T63" fmla="*/ 70 h 528"/>
                <a:gd name="T64" fmla="*/ 248 w 508"/>
                <a:gd name="T65" fmla="*/ 93 h 528"/>
                <a:gd name="T66" fmla="*/ 254 w 508"/>
                <a:gd name="T67" fmla="*/ 119 h 52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8" h="528">
                  <a:moveTo>
                    <a:pt x="508" y="264"/>
                  </a:moveTo>
                  <a:lnTo>
                    <a:pt x="508" y="264"/>
                  </a:lnTo>
                  <a:lnTo>
                    <a:pt x="507" y="292"/>
                  </a:lnTo>
                  <a:lnTo>
                    <a:pt x="503" y="317"/>
                  </a:lnTo>
                  <a:lnTo>
                    <a:pt x="496" y="343"/>
                  </a:lnTo>
                  <a:lnTo>
                    <a:pt x="488" y="367"/>
                  </a:lnTo>
                  <a:lnTo>
                    <a:pt x="477" y="390"/>
                  </a:lnTo>
                  <a:lnTo>
                    <a:pt x="464" y="412"/>
                  </a:lnTo>
                  <a:lnTo>
                    <a:pt x="450" y="432"/>
                  </a:lnTo>
                  <a:lnTo>
                    <a:pt x="433" y="451"/>
                  </a:lnTo>
                  <a:lnTo>
                    <a:pt x="416" y="468"/>
                  </a:lnTo>
                  <a:lnTo>
                    <a:pt x="396" y="483"/>
                  </a:lnTo>
                  <a:lnTo>
                    <a:pt x="374" y="496"/>
                  </a:lnTo>
                  <a:lnTo>
                    <a:pt x="352" y="507"/>
                  </a:lnTo>
                  <a:lnTo>
                    <a:pt x="329" y="517"/>
                  </a:lnTo>
                  <a:lnTo>
                    <a:pt x="305" y="522"/>
                  </a:lnTo>
                  <a:lnTo>
                    <a:pt x="280" y="527"/>
                  </a:lnTo>
                  <a:lnTo>
                    <a:pt x="253" y="528"/>
                  </a:lnTo>
                  <a:lnTo>
                    <a:pt x="228" y="527"/>
                  </a:lnTo>
                  <a:lnTo>
                    <a:pt x="203" y="522"/>
                  </a:lnTo>
                  <a:lnTo>
                    <a:pt x="178" y="517"/>
                  </a:lnTo>
                  <a:lnTo>
                    <a:pt x="155" y="507"/>
                  </a:lnTo>
                  <a:lnTo>
                    <a:pt x="132" y="496"/>
                  </a:lnTo>
                  <a:lnTo>
                    <a:pt x="112" y="483"/>
                  </a:lnTo>
                  <a:lnTo>
                    <a:pt x="92" y="468"/>
                  </a:lnTo>
                  <a:lnTo>
                    <a:pt x="75" y="451"/>
                  </a:lnTo>
                  <a:lnTo>
                    <a:pt x="57" y="432"/>
                  </a:lnTo>
                  <a:lnTo>
                    <a:pt x="44" y="412"/>
                  </a:lnTo>
                  <a:lnTo>
                    <a:pt x="31" y="390"/>
                  </a:lnTo>
                  <a:lnTo>
                    <a:pt x="19" y="367"/>
                  </a:lnTo>
                  <a:lnTo>
                    <a:pt x="11" y="343"/>
                  </a:lnTo>
                  <a:lnTo>
                    <a:pt x="4" y="317"/>
                  </a:lnTo>
                  <a:lnTo>
                    <a:pt x="1" y="292"/>
                  </a:lnTo>
                  <a:lnTo>
                    <a:pt x="0" y="264"/>
                  </a:lnTo>
                  <a:lnTo>
                    <a:pt x="1" y="237"/>
                  </a:lnTo>
                  <a:lnTo>
                    <a:pt x="4" y="211"/>
                  </a:lnTo>
                  <a:lnTo>
                    <a:pt x="11" y="186"/>
                  </a:lnTo>
                  <a:lnTo>
                    <a:pt x="19" y="162"/>
                  </a:lnTo>
                  <a:lnTo>
                    <a:pt x="31" y="139"/>
                  </a:lnTo>
                  <a:lnTo>
                    <a:pt x="44" y="117"/>
                  </a:lnTo>
                  <a:lnTo>
                    <a:pt x="57" y="96"/>
                  </a:lnTo>
                  <a:lnTo>
                    <a:pt x="75" y="78"/>
                  </a:lnTo>
                  <a:lnTo>
                    <a:pt x="92" y="60"/>
                  </a:lnTo>
                  <a:lnTo>
                    <a:pt x="112" y="45"/>
                  </a:lnTo>
                  <a:lnTo>
                    <a:pt x="132" y="33"/>
                  </a:lnTo>
                  <a:lnTo>
                    <a:pt x="155" y="21"/>
                  </a:lnTo>
                  <a:lnTo>
                    <a:pt x="178" y="12"/>
                  </a:lnTo>
                  <a:lnTo>
                    <a:pt x="203" y="6"/>
                  </a:lnTo>
                  <a:lnTo>
                    <a:pt x="228" y="2"/>
                  </a:lnTo>
                  <a:lnTo>
                    <a:pt x="253" y="0"/>
                  </a:lnTo>
                  <a:lnTo>
                    <a:pt x="280" y="2"/>
                  </a:lnTo>
                  <a:lnTo>
                    <a:pt x="305" y="6"/>
                  </a:lnTo>
                  <a:lnTo>
                    <a:pt x="329" y="12"/>
                  </a:lnTo>
                  <a:lnTo>
                    <a:pt x="352" y="21"/>
                  </a:lnTo>
                  <a:lnTo>
                    <a:pt x="374" y="33"/>
                  </a:lnTo>
                  <a:lnTo>
                    <a:pt x="396" y="45"/>
                  </a:lnTo>
                  <a:lnTo>
                    <a:pt x="416" y="60"/>
                  </a:lnTo>
                  <a:lnTo>
                    <a:pt x="433" y="78"/>
                  </a:lnTo>
                  <a:lnTo>
                    <a:pt x="450" y="96"/>
                  </a:lnTo>
                  <a:lnTo>
                    <a:pt x="464" y="117"/>
                  </a:lnTo>
                  <a:lnTo>
                    <a:pt x="477" y="139"/>
                  </a:lnTo>
                  <a:lnTo>
                    <a:pt x="488" y="162"/>
                  </a:lnTo>
                  <a:lnTo>
                    <a:pt x="496" y="186"/>
                  </a:lnTo>
                  <a:lnTo>
                    <a:pt x="503" y="211"/>
                  </a:lnTo>
                  <a:lnTo>
                    <a:pt x="507" y="237"/>
                  </a:lnTo>
                  <a:lnTo>
                    <a:pt x="508" y="264"/>
                  </a:lnTo>
                </a:path>
              </a:pathLst>
            </a:custGeom>
            <a:solidFill>
              <a:srgbClr val="DDDDDD"/>
            </a:solidFill>
            <a:ln w="0">
              <a:solidFill>
                <a:srgbClr val="A9A9A9"/>
              </a:solidFill>
              <a:prstDash val="solid"/>
              <a:round/>
              <a:headEnd/>
              <a:tailEnd/>
            </a:ln>
          </p:spPr>
          <p:txBody>
            <a:bodyPr/>
            <a:lstStyle/>
            <a:p>
              <a:endParaRPr lang="en-US"/>
            </a:p>
          </p:txBody>
        </p:sp>
        <p:sp>
          <p:nvSpPr>
            <p:cNvPr id="29773" name="Freeform 52"/>
            <p:cNvSpPr>
              <a:spLocks/>
            </p:cNvSpPr>
            <p:nvPr/>
          </p:nvSpPr>
          <p:spPr bwMode="auto">
            <a:xfrm>
              <a:off x="4400" y="2042"/>
              <a:ext cx="394" cy="412"/>
            </a:xfrm>
            <a:custGeom>
              <a:avLst/>
              <a:gdLst>
                <a:gd name="T0" fmla="*/ 393 w 789"/>
                <a:gd name="T1" fmla="*/ 227 h 824"/>
                <a:gd name="T2" fmla="*/ 385 w 789"/>
                <a:gd name="T3" fmla="*/ 268 h 824"/>
                <a:gd name="T4" fmla="*/ 370 w 789"/>
                <a:gd name="T5" fmla="*/ 305 h 824"/>
                <a:gd name="T6" fmla="*/ 349 w 789"/>
                <a:gd name="T7" fmla="*/ 337 h 824"/>
                <a:gd name="T8" fmla="*/ 322 w 789"/>
                <a:gd name="T9" fmla="*/ 365 h 824"/>
                <a:gd name="T10" fmla="*/ 291 w 789"/>
                <a:gd name="T11" fmla="*/ 388 h 824"/>
                <a:gd name="T12" fmla="*/ 256 w 789"/>
                <a:gd name="T13" fmla="*/ 403 h 824"/>
                <a:gd name="T14" fmla="*/ 218 w 789"/>
                <a:gd name="T15" fmla="*/ 411 h 824"/>
                <a:gd name="T16" fmla="*/ 178 w 789"/>
                <a:gd name="T17" fmla="*/ 411 h 824"/>
                <a:gd name="T18" fmla="*/ 139 w 789"/>
                <a:gd name="T19" fmla="*/ 403 h 824"/>
                <a:gd name="T20" fmla="*/ 103 w 789"/>
                <a:gd name="T21" fmla="*/ 388 h 824"/>
                <a:gd name="T22" fmla="*/ 72 w 789"/>
                <a:gd name="T23" fmla="*/ 365 h 824"/>
                <a:gd name="T24" fmla="*/ 45 w 789"/>
                <a:gd name="T25" fmla="*/ 337 h 824"/>
                <a:gd name="T26" fmla="*/ 24 w 789"/>
                <a:gd name="T27" fmla="*/ 305 h 824"/>
                <a:gd name="T28" fmla="*/ 8 w 789"/>
                <a:gd name="T29" fmla="*/ 268 h 824"/>
                <a:gd name="T30" fmla="*/ 1 w 789"/>
                <a:gd name="T31" fmla="*/ 227 h 824"/>
                <a:gd name="T32" fmla="*/ 1 w 789"/>
                <a:gd name="T33" fmla="*/ 186 h 824"/>
                <a:gd name="T34" fmla="*/ 8 w 789"/>
                <a:gd name="T35" fmla="*/ 146 h 824"/>
                <a:gd name="T36" fmla="*/ 24 w 789"/>
                <a:gd name="T37" fmla="*/ 109 h 824"/>
                <a:gd name="T38" fmla="*/ 45 w 789"/>
                <a:gd name="T39" fmla="*/ 76 h 824"/>
                <a:gd name="T40" fmla="*/ 72 w 789"/>
                <a:gd name="T41" fmla="*/ 48 h 824"/>
                <a:gd name="T42" fmla="*/ 103 w 789"/>
                <a:gd name="T43" fmla="*/ 26 h 824"/>
                <a:gd name="T44" fmla="*/ 139 w 789"/>
                <a:gd name="T45" fmla="*/ 10 h 824"/>
                <a:gd name="T46" fmla="*/ 178 w 789"/>
                <a:gd name="T47" fmla="*/ 2 h 824"/>
                <a:gd name="T48" fmla="*/ 218 w 789"/>
                <a:gd name="T49" fmla="*/ 2 h 824"/>
                <a:gd name="T50" fmla="*/ 256 w 789"/>
                <a:gd name="T51" fmla="*/ 10 h 824"/>
                <a:gd name="T52" fmla="*/ 291 w 789"/>
                <a:gd name="T53" fmla="*/ 26 h 824"/>
                <a:gd name="T54" fmla="*/ 322 w 789"/>
                <a:gd name="T55" fmla="*/ 48 h 824"/>
                <a:gd name="T56" fmla="*/ 349 w 789"/>
                <a:gd name="T57" fmla="*/ 76 h 824"/>
                <a:gd name="T58" fmla="*/ 370 w 789"/>
                <a:gd name="T59" fmla="*/ 109 h 824"/>
                <a:gd name="T60" fmla="*/ 385 w 789"/>
                <a:gd name="T61" fmla="*/ 146 h 824"/>
                <a:gd name="T62" fmla="*/ 393 w 789"/>
                <a:gd name="T63" fmla="*/ 186 h 8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89" h="824">
                  <a:moveTo>
                    <a:pt x="789" y="413"/>
                  </a:moveTo>
                  <a:lnTo>
                    <a:pt x="786" y="454"/>
                  </a:lnTo>
                  <a:lnTo>
                    <a:pt x="781" y="496"/>
                  </a:lnTo>
                  <a:lnTo>
                    <a:pt x="771" y="535"/>
                  </a:lnTo>
                  <a:lnTo>
                    <a:pt x="758" y="572"/>
                  </a:lnTo>
                  <a:lnTo>
                    <a:pt x="741" y="609"/>
                  </a:lnTo>
                  <a:lnTo>
                    <a:pt x="721" y="642"/>
                  </a:lnTo>
                  <a:lnTo>
                    <a:pt x="699" y="674"/>
                  </a:lnTo>
                  <a:lnTo>
                    <a:pt x="674" y="703"/>
                  </a:lnTo>
                  <a:lnTo>
                    <a:pt x="645" y="730"/>
                  </a:lnTo>
                  <a:lnTo>
                    <a:pt x="615" y="754"/>
                  </a:lnTo>
                  <a:lnTo>
                    <a:pt x="583" y="775"/>
                  </a:lnTo>
                  <a:lnTo>
                    <a:pt x="548" y="792"/>
                  </a:lnTo>
                  <a:lnTo>
                    <a:pt x="512" y="806"/>
                  </a:lnTo>
                  <a:lnTo>
                    <a:pt x="474" y="816"/>
                  </a:lnTo>
                  <a:lnTo>
                    <a:pt x="436" y="822"/>
                  </a:lnTo>
                  <a:lnTo>
                    <a:pt x="396" y="824"/>
                  </a:lnTo>
                  <a:lnTo>
                    <a:pt x="356" y="822"/>
                  </a:lnTo>
                  <a:lnTo>
                    <a:pt x="316" y="816"/>
                  </a:lnTo>
                  <a:lnTo>
                    <a:pt x="278" y="806"/>
                  </a:lnTo>
                  <a:lnTo>
                    <a:pt x="242" y="792"/>
                  </a:lnTo>
                  <a:lnTo>
                    <a:pt x="207" y="775"/>
                  </a:lnTo>
                  <a:lnTo>
                    <a:pt x="175" y="754"/>
                  </a:lnTo>
                  <a:lnTo>
                    <a:pt x="144" y="730"/>
                  </a:lnTo>
                  <a:lnTo>
                    <a:pt x="116" y="703"/>
                  </a:lnTo>
                  <a:lnTo>
                    <a:pt x="91" y="674"/>
                  </a:lnTo>
                  <a:lnTo>
                    <a:pt x="68" y="642"/>
                  </a:lnTo>
                  <a:lnTo>
                    <a:pt x="48" y="609"/>
                  </a:lnTo>
                  <a:lnTo>
                    <a:pt x="31" y="572"/>
                  </a:lnTo>
                  <a:lnTo>
                    <a:pt x="17" y="535"/>
                  </a:lnTo>
                  <a:lnTo>
                    <a:pt x="8" y="496"/>
                  </a:lnTo>
                  <a:lnTo>
                    <a:pt x="2" y="454"/>
                  </a:lnTo>
                  <a:lnTo>
                    <a:pt x="0" y="413"/>
                  </a:lnTo>
                  <a:lnTo>
                    <a:pt x="2" y="371"/>
                  </a:lnTo>
                  <a:lnTo>
                    <a:pt x="8" y="330"/>
                  </a:lnTo>
                  <a:lnTo>
                    <a:pt x="17" y="291"/>
                  </a:lnTo>
                  <a:lnTo>
                    <a:pt x="31" y="253"/>
                  </a:lnTo>
                  <a:lnTo>
                    <a:pt x="48" y="217"/>
                  </a:lnTo>
                  <a:lnTo>
                    <a:pt x="68" y="184"/>
                  </a:lnTo>
                  <a:lnTo>
                    <a:pt x="91" y="151"/>
                  </a:lnTo>
                  <a:lnTo>
                    <a:pt x="116" y="121"/>
                  </a:lnTo>
                  <a:lnTo>
                    <a:pt x="144" y="95"/>
                  </a:lnTo>
                  <a:lnTo>
                    <a:pt x="175" y="72"/>
                  </a:lnTo>
                  <a:lnTo>
                    <a:pt x="207" y="51"/>
                  </a:lnTo>
                  <a:lnTo>
                    <a:pt x="242" y="33"/>
                  </a:lnTo>
                  <a:lnTo>
                    <a:pt x="278" y="19"/>
                  </a:lnTo>
                  <a:lnTo>
                    <a:pt x="316" y="8"/>
                  </a:lnTo>
                  <a:lnTo>
                    <a:pt x="356" y="3"/>
                  </a:lnTo>
                  <a:lnTo>
                    <a:pt x="396" y="0"/>
                  </a:lnTo>
                  <a:lnTo>
                    <a:pt x="436" y="3"/>
                  </a:lnTo>
                  <a:lnTo>
                    <a:pt x="474" y="8"/>
                  </a:lnTo>
                  <a:lnTo>
                    <a:pt x="512" y="19"/>
                  </a:lnTo>
                  <a:lnTo>
                    <a:pt x="548" y="33"/>
                  </a:lnTo>
                  <a:lnTo>
                    <a:pt x="583" y="51"/>
                  </a:lnTo>
                  <a:lnTo>
                    <a:pt x="615" y="72"/>
                  </a:lnTo>
                  <a:lnTo>
                    <a:pt x="645" y="95"/>
                  </a:lnTo>
                  <a:lnTo>
                    <a:pt x="674" y="121"/>
                  </a:lnTo>
                  <a:lnTo>
                    <a:pt x="699" y="151"/>
                  </a:lnTo>
                  <a:lnTo>
                    <a:pt x="721" y="184"/>
                  </a:lnTo>
                  <a:lnTo>
                    <a:pt x="741" y="217"/>
                  </a:lnTo>
                  <a:lnTo>
                    <a:pt x="758" y="253"/>
                  </a:lnTo>
                  <a:lnTo>
                    <a:pt x="771" y="291"/>
                  </a:lnTo>
                  <a:lnTo>
                    <a:pt x="781" y="330"/>
                  </a:lnTo>
                  <a:lnTo>
                    <a:pt x="786" y="371"/>
                  </a:lnTo>
                  <a:lnTo>
                    <a:pt x="789" y="413"/>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74" name="Freeform 53"/>
            <p:cNvSpPr>
              <a:spLocks/>
            </p:cNvSpPr>
            <p:nvPr/>
          </p:nvSpPr>
          <p:spPr bwMode="auto">
            <a:xfrm>
              <a:off x="4400" y="2042"/>
              <a:ext cx="394" cy="412"/>
            </a:xfrm>
            <a:custGeom>
              <a:avLst/>
              <a:gdLst>
                <a:gd name="T0" fmla="*/ 394 w 789"/>
                <a:gd name="T1" fmla="*/ 207 h 824"/>
                <a:gd name="T2" fmla="*/ 390 w 789"/>
                <a:gd name="T3" fmla="*/ 248 h 824"/>
                <a:gd name="T4" fmla="*/ 379 w 789"/>
                <a:gd name="T5" fmla="*/ 286 h 824"/>
                <a:gd name="T6" fmla="*/ 360 w 789"/>
                <a:gd name="T7" fmla="*/ 321 h 824"/>
                <a:gd name="T8" fmla="*/ 337 w 789"/>
                <a:gd name="T9" fmla="*/ 352 h 824"/>
                <a:gd name="T10" fmla="*/ 307 w 789"/>
                <a:gd name="T11" fmla="*/ 377 h 824"/>
                <a:gd name="T12" fmla="*/ 274 w 789"/>
                <a:gd name="T13" fmla="*/ 396 h 824"/>
                <a:gd name="T14" fmla="*/ 237 w 789"/>
                <a:gd name="T15" fmla="*/ 408 h 824"/>
                <a:gd name="T16" fmla="*/ 198 w 789"/>
                <a:gd name="T17" fmla="*/ 412 h 824"/>
                <a:gd name="T18" fmla="*/ 178 w 789"/>
                <a:gd name="T19" fmla="*/ 411 h 824"/>
                <a:gd name="T20" fmla="*/ 139 w 789"/>
                <a:gd name="T21" fmla="*/ 403 h 824"/>
                <a:gd name="T22" fmla="*/ 103 w 789"/>
                <a:gd name="T23" fmla="*/ 388 h 824"/>
                <a:gd name="T24" fmla="*/ 72 w 789"/>
                <a:gd name="T25" fmla="*/ 365 h 824"/>
                <a:gd name="T26" fmla="*/ 45 w 789"/>
                <a:gd name="T27" fmla="*/ 337 h 824"/>
                <a:gd name="T28" fmla="*/ 24 w 789"/>
                <a:gd name="T29" fmla="*/ 305 h 824"/>
                <a:gd name="T30" fmla="*/ 8 w 789"/>
                <a:gd name="T31" fmla="*/ 268 h 824"/>
                <a:gd name="T32" fmla="*/ 1 w 789"/>
                <a:gd name="T33" fmla="*/ 227 h 824"/>
                <a:gd name="T34" fmla="*/ 0 w 789"/>
                <a:gd name="T35" fmla="*/ 207 h 824"/>
                <a:gd name="T36" fmla="*/ 4 w 789"/>
                <a:gd name="T37" fmla="*/ 165 h 824"/>
                <a:gd name="T38" fmla="*/ 15 w 789"/>
                <a:gd name="T39" fmla="*/ 127 h 824"/>
                <a:gd name="T40" fmla="*/ 34 w 789"/>
                <a:gd name="T41" fmla="*/ 92 h 824"/>
                <a:gd name="T42" fmla="*/ 58 w 789"/>
                <a:gd name="T43" fmla="*/ 61 h 824"/>
                <a:gd name="T44" fmla="*/ 87 w 789"/>
                <a:gd name="T45" fmla="*/ 36 h 824"/>
                <a:gd name="T46" fmla="*/ 121 w 789"/>
                <a:gd name="T47" fmla="*/ 17 h 824"/>
                <a:gd name="T48" fmla="*/ 158 w 789"/>
                <a:gd name="T49" fmla="*/ 4 h 824"/>
                <a:gd name="T50" fmla="*/ 198 w 789"/>
                <a:gd name="T51" fmla="*/ 0 h 824"/>
                <a:gd name="T52" fmla="*/ 218 w 789"/>
                <a:gd name="T53" fmla="*/ 2 h 824"/>
                <a:gd name="T54" fmla="*/ 256 w 789"/>
                <a:gd name="T55" fmla="*/ 10 h 824"/>
                <a:gd name="T56" fmla="*/ 291 w 789"/>
                <a:gd name="T57" fmla="*/ 26 h 824"/>
                <a:gd name="T58" fmla="*/ 322 w 789"/>
                <a:gd name="T59" fmla="*/ 48 h 824"/>
                <a:gd name="T60" fmla="*/ 349 w 789"/>
                <a:gd name="T61" fmla="*/ 76 h 824"/>
                <a:gd name="T62" fmla="*/ 370 w 789"/>
                <a:gd name="T63" fmla="*/ 109 h 824"/>
                <a:gd name="T64" fmla="*/ 385 w 789"/>
                <a:gd name="T65" fmla="*/ 146 h 824"/>
                <a:gd name="T66" fmla="*/ 393 w 789"/>
                <a:gd name="T67" fmla="*/ 186 h 82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789" h="824">
                  <a:moveTo>
                    <a:pt x="789" y="413"/>
                  </a:moveTo>
                  <a:lnTo>
                    <a:pt x="789" y="413"/>
                  </a:lnTo>
                  <a:lnTo>
                    <a:pt x="786" y="454"/>
                  </a:lnTo>
                  <a:lnTo>
                    <a:pt x="781" y="496"/>
                  </a:lnTo>
                  <a:lnTo>
                    <a:pt x="771" y="535"/>
                  </a:lnTo>
                  <a:lnTo>
                    <a:pt x="758" y="572"/>
                  </a:lnTo>
                  <a:lnTo>
                    <a:pt x="741" y="609"/>
                  </a:lnTo>
                  <a:lnTo>
                    <a:pt x="721" y="642"/>
                  </a:lnTo>
                  <a:lnTo>
                    <a:pt x="699" y="674"/>
                  </a:lnTo>
                  <a:lnTo>
                    <a:pt x="674" y="703"/>
                  </a:lnTo>
                  <a:lnTo>
                    <a:pt x="645" y="730"/>
                  </a:lnTo>
                  <a:lnTo>
                    <a:pt x="615" y="754"/>
                  </a:lnTo>
                  <a:lnTo>
                    <a:pt x="583" y="775"/>
                  </a:lnTo>
                  <a:lnTo>
                    <a:pt x="548" y="792"/>
                  </a:lnTo>
                  <a:lnTo>
                    <a:pt x="512" y="806"/>
                  </a:lnTo>
                  <a:lnTo>
                    <a:pt x="474" y="816"/>
                  </a:lnTo>
                  <a:lnTo>
                    <a:pt x="436" y="822"/>
                  </a:lnTo>
                  <a:lnTo>
                    <a:pt x="396" y="824"/>
                  </a:lnTo>
                  <a:lnTo>
                    <a:pt x="356" y="822"/>
                  </a:lnTo>
                  <a:lnTo>
                    <a:pt x="316" y="816"/>
                  </a:lnTo>
                  <a:lnTo>
                    <a:pt x="278" y="806"/>
                  </a:lnTo>
                  <a:lnTo>
                    <a:pt x="242" y="792"/>
                  </a:lnTo>
                  <a:lnTo>
                    <a:pt x="207" y="775"/>
                  </a:lnTo>
                  <a:lnTo>
                    <a:pt x="175" y="754"/>
                  </a:lnTo>
                  <a:lnTo>
                    <a:pt x="144" y="730"/>
                  </a:lnTo>
                  <a:lnTo>
                    <a:pt x="116" y="703"/>
                  </a:lnTo>
                  <a:lnTo>
                    <a:pt x="91" y="674"/>
                  </a:lnTo>
                  <a:lnTo>
                    <a:pt x="68" y="642"/>
                  </a:lnTo>
                  <a:lnTo>
                    <a:pt x="48" y="609"/>
                  </a:lnTo>
                  <a:lnTo>
                    <a:pt x="31" y="572"/>
                  </a:lnTo>
                  <a:lnTo>
                    <a:pt x="17" y="535"/>
                  </a:lnTo>
                  <a:lnTo>
                    <a:pt x="8" y="496"/>
                  </a:lnTo>
                  <a:lnTo>
                    <a:pt x="2" y="454"/>
                  </a:lnTo>
                  <a:lnTo>
                    <a:pt x="0" y="413"/>
                  </a:lnTo>
                  <a:lnTo>
                    <a:pt x="2" y="371"/>
                  </a:lnTo>
                  <a:lnTo>
                    <a:pt x="8" y="330"/>
                  </a:lnTo>
                  <a:lnTo>
                    <a:pt x="17" y="291"/>
                  </a:lnTo>
                  <a:lnTo>
                    <a:pt x="31" y="253"/>
                  </a:lnTo>
                  <a:lnTo>
                    <a:pt x="48" y="217"/>
                  </a:lnTo>
                  <a:lnTo>
                    <a:pt x="68" y="184"/>
                  </a:lnTo>
                  <a:lnTo>
                    <a:pt x="91" y="151"/>
                  </a:lnTo>
                  <a:lnTo>
                    <a:pt x="116" y="121"/>
                  </a:lnTo>
                  <a:lnTo>
                    <a:pt x="144" y="95"/>
                  </a:lnTo>
                  <a:lnTo>
                    <a:pt x="175" y="72"/>
                  </a:lnTo>
                  <a:lnTo>
                    <a:pt x="207" y="51"/>
                  </a:lnTo>
                  <a:lnTo>
                    <a:pt x="242" y="33"/>
                  </a:lnTo>
                  <a:lnTo>
                    <a:pt x="278" y="19"/>
                  </a:lnTo>
                  <a:lnTo>
                    <a:pt x="316" y="8"/>
                  </a:lnTo>
                  <a:lnTo>
                    <a:pt x="356" y="3"/>
                  </a:lnTo>
                  <a:lnTo>
                    <a:pt x="396" y="0"/>
                  </a:lnTo>
                  <a:lnTo>
                    <a:pt x="436" y="3"/>
                  </a:lnTo>
                  <a:lnTo>
                    <a:pt x="474" y="8"/>
                  </a:lnTo>
                  <a:lnTo>
                    <a:pt x="512" y="19"/>
                  </a:lnTo>
                  <a:lnTo>
                    <a:pt x="548" y="33"/>
                  </a:lnTo>
                  <a:lnTo>
                    <a:pt x="583" y="51"/>
                  </a:lnTo>
                  <a:lnTo>
                    <a:pt x="615" y="72"/>
                  </a:lnTo>
                  <a:lnTo>
                    <a:pt x="645" y="95"/>
                  </a:lnTo>
                  <a:lnTo>
                    <a:pt x="674" y="121"/>
                  </a:lnTo>
                  <a:lnTo>
                    <a:pt x="699" y="151"/>
                  </a:lnTo>
                  <a:lnTo>
                    <a:pt x="721" y="184"/>
                  </a:lnTo>
                  <a:lnTo>
                    <a:pt x="741" y="217"/>
                  </a:lnTo>
                  <a:lnTo>
                    <a:pt x="758" y="253"/>
                  </a:lnTo>
                  <a:lnTo>
                    <a:pt x="771" y="291"/>
                  </a:lnTo>
                  <a:lnTo>
                    <a:pt x="781" y="330"/>
                  </a:lnTo>
                  <a:lnTo>
                    <a:pt x="786" y="371"/>
                  </a:lnTo>
                  <a:lnTo>
                    <a:pt x="789" y="413"/>
                  </a:lnTo>
                </a:path>
              </a:pathLst>
            </a:custGeom>
            <a:solidFill>
              <a:srgbClr val="DDDDDD"/>
            </a:solidFill>
            <a:ln w="0">
              <a:solidFill>
                <a:srgbClr val="808080"/>
              </a:solidFill>
              <a:prstDash val="solid"/>
              <a:round/>
              <a:headEnd/>
              <a:tailEnd/>
            </a:ln>
          </p:spPr>
          <p:txBody>
            <a:bodyPr/>
            <a:lstStyle/>
            <a:p>
              <a:endParaRPr lang="en-US"/>
            </a:p>
          </p:txBody>
        </p:sp>
        <p:sp>
          <p:nvSpPr>
            <p:cNvPr id="29775" name="Freeform 54"/>
            <p:cNvSpPr>
              <a:spLocks/>
            </p:cNvSpPr>
            <p:nvPr/>
          </p:nvSpPr>
          <p:spPr bwMode="auto">
            <a:xfrm>
              <a:off x="4737" y="2512"/>
              <a:ext cx="396" cy="411"/>
            </a:xfrm>
            <a:custGeom>
              <a:avLst/>
              <a:gdLst>
                <a:gd name="T0" fmla="*/ 395 w 791"/>
                <a:gd name="T1" fmla="*/ 226 h 823"/>
                <a:gd name="T2" fmla="*/ 387 w 791"/>
                <a:gd name="T3" fmla="*/ 267 h 823"/>
                <a:gd name="T4" fmla="*/ 372 w 791"/>
                <a:gd name="T5" fmla="*/ 304 h 823"/>
                <a:gd name="T6" fmla="*/ 351 w 791"/>
                <a:gd name="T7" fmla="*/ 336 h 823"/>
                <a:gd name="T8" fmla="*/ 324 w 791"/>
                <a:gd name="T9" fmla="*/ 364 h 823"/>
                <a:gd name="T10" fmla="*/ 292 w 791"/>
                <a:gd name="T11" fmla="*/ 386 h 823"/>
                <a:gd name="T12" fmla="*/ 257 w 791"/>
                <a:gd name="T13" fmla="*/ 402 h 823"/>
                <a:gd name="T14" fmla="*/ 218 w 791"/>
                <a:gd name="T15" fmla="*/ 410 h 823"/>
                <a:gd name="T16" fmla="*/ 178 w 791"/>
                <a:gd name="T17" fmla="*/ 410 h 823"/>
                <a:gd name="T18" fmla="*/ 139 w 791"/>
                <a:gd name="T19" fmla="*/ 402 h 823"/>
                <a:gd name="T20" fmla="*/ 104 w 791"/>
                <a:gd name="T21" fmla="*/ 386 h 823"/>
                <a:gd name="T22" fmla="*/ 73 w 791"/>
                <a:gd name="T23" fmla="*/ 364 h 823"/>
                <a:gd name="T24" fmla="*/ 46 w 791"/>
                <a:gd name="T25" fmla="*/ 336 h 823"/>
                <a:gd name="T26" fmla="*/ 24 w 791"/>
                <a:gd name="T27" fmla="*/ 304 h 823"/>
                <a:gd name="T28" fmla="*/ 9 w 791"/>
                <a:gd name="T29" fmla="*/ 267 h 823"/>
                <a:gd name="T30" fmla="*/ 1 w 791"/>
                <a:gd name="T31" fmla="*/ 226 h 823"/>
                <a:gd name="T32" fmla="*/ 1 w 791"/>
                <a:gd name="T33" fmla="*/ 185 h 823"/>
                <a:gd name="T34" fmla="*/ 9 w 791"/>
                <a:gd name="T35" fmla="*/ 145 h 823"/>
                <a:gd name="T36" fmla="*/ 24 w 791"/>
                <a:gd name="T37" fmla="*/ 108 h 823"/>
                <a:gd name="T38" fmla="*/ 46 w 791"/>
                <a:gd name="T39" fmla="*/ 75 h 823"/>
                <a:gd name="T40" fmla="*/ 73 w 791"/>
                <a:gd name="T41" fmla="*/ 47 h 823"/>
                <a:gd name="T42" fmla="*/ 104 w 791"/>
                <a:gd name="T43" fmla="*/ 25 h 823"/>
                <a:gd name="T44" fmla="*/ 139 w 791"/>
                <a:gd name="T45" fmla="*/ 9 h 823"/>
                <a:gd name="T46" fmla="*/ 178 w 791"/>
                <a:gd name="T47" fmla="*/ 1 h 823"/>
                <a:gd name="T48" fmla="*/ 218 w 791"/>
                <a:gd name="T49" fmla="*/ 1 h 823"/>
                <a:gd name="T50" fmla="*/ 257 w 791"/>
                <a:gd name="T51" fmla="*/ 9 h 823"/>
                <a:gd name="T52" fmla="*/ 292 w 791"/>
                <a:gd name="T53" fmla="*/ 25 h 823"/>
                <a:gd name="T54" fmla="*/ 324 w 791"/>
                <a:gd name="T55" fmla="*/ 47 h 823"/>
                <a:gd name="T56" fmla="*/ 351 w 791"/>
                <a:gd name="T57" fmla="*/ 75 h 823"/>
                <a:gd name="T58" fmla="*/ 372 w 791"/>
                <a:gd name="T59" fmla="*/ 108 h 823"/>
                <a:gd name="T60" fmla="*/ 387 w 791"/>
                <a:gd name="T61" fmla="*/ 145 h 823"/>
                <a:gd name="T62" fmla="*/ 395 w 791"/>
                <a:gd name="T63" fmla="*/ 185 h 82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91" h="823">
                  <a:moveTo>
                    <a:pt x="791" y="412"/>
                  </a:moveTo>
                  <a:lnTo>
                    <a:pt x="789" y="453"/>
                  </a:lnTo>
                  <a:lnTo>
                    <a:pt x="783" y="495"/>
                  </a:lnTo>
                  <a:lnTo>
                    <a:pt x="774" y="534"/>
                  </a:lnTo>
                  <a:lnTo>
                    <a:pt x="760" y="571"/>
                  </a:lnTo>
                  <a:lnTo>
                    <a:pt x="744" y="608"/>
                  </a:lnTo>
                  <a:lnTo>
                    <a:pt x="723" y="641"/>
                  </a:lnTo>
                  <a:lnTo>
                    <a:pt x="701" y="673"/>
                  </a:lnTo>
                  <a:lnTo>
                    <a:pt x="675" y="702"/>
                  </a:lnTo>
                  <a:lnTo>
                    <a:pt x="647" y="729"/>
                  </a:lnTo>
                  <a:lnTo>
                    <a:pt x="617" y="753"/>
                  </a:lnTo>
                  <a:lnTo>
                    <a:pt x="584" y="773"/>
                  </a:lnTo>
                  <a:lnTo>
                    <a:pt x="549" y="791"/>
                  </a:lnTo>
                  <a:lnTo>
                    <a:pt x="513" y="805"/>
                  </a:lnTo>
                  <a:lnTo>
                    <a:pt x="475" y="815"/>
                  </a:lnTo>
                  <a:lnTo>
                    <a:pt x="436" y="821"/>
                  </a:lnTo>
                  <a:lnTo>
                    <a:pt x="396" y="823"/>
                  </a:lnTo>
                  <a:lnTo>
                    <a:pt x="356" y="821"/>
                  </a:lnTo>
                  <a:lnTo>
                    <a:pt x="316" y="815"/>
                  </a:lnTo>
                  <a:lnTo>
                    <a:pt x="278" y="805"/>
                  </a:lnTo>
                  <a:lnTo>
                    <a:pt x="243" y="791"/>
                  </a:lnTo>
                  <a:lnTo>
                    <a:pt x="207" y="773"/>
                  </a:lnTo>
                  <a:lnTo>
                    <a:pt x="175" y="753"/>
                  </a:lnTo>
                  <a:lnTo>
                    <a:pt x="145" y="729"/>
                  </a:lnTo>
                  <a:lnTo>
                    <a:pt x="116" y="702"/>
                  </a:lnTo>
                  <a:lnTo>
                    <a:pt x="91" y="673"/>
                  </a:lnTo>
                  <a:lnTo>
                    <a:pt x="68" y="641"/>
                  </a:lnTo>
                  <a:lnTo>
                    <a:pt x="48" y="608"/>
                  </a:lnTo>
                  <a:lnTo>
                    <a:pt x="31" y="571"/>
                  </a:lnTo>
                  <a:lnTo>
                    <a:pt x="18" y="534"/>
                  </a:lnTo>
                  <a:lnTo>
                    <a:pt x="8" y="495"/>
                  </a:lnTo>
                  <a:lnTo>
                    <a:pt x="2" y="453"/>
                  </a:lnTo>
                  <a:lnTo>
                    <a:pt x="0" y="412"/>
                  </a:lnTo>
                  <a:lnTo>
                    <a:pt x="2" y="370"/>
                  </a:lnTo>
                  <a:lnTo>
                    <a:pt x="8" y="329"/>
                  </a:lnTo>
                  <a:lnTo>
                    <a:pt x="18" y="290"/>
                  </a:lnTo>
                  <a:lnTo>
                    <a:pt x="31" y="253"/>
                  </a:lnTo>
                  <a:lnTo>
                    <a:pt x="48" y="216"/>
                  </a:lnTo>
                  <a:lnTo>
                    <a:pt x="68" y="182"/>
                  </a:lnTo>
                  <a:lnTo>
                    <a:pt x="91" y="150"/>
                  </a:lnTo>
                  <a:lnTo>
                    <a:pt x="116" y="121"/>
                  </a:lnTo>
                  <a:lnTo>
                    <a:pt x="145" y="95"/>
                  </a:lnTo>
                  <a:lnTo>
                    <a:pt x="175" y="71"/>
                  </a:lnTo>
                  <a:lnTo>
                    <a:pt x="207" y="50"/>
                  </a:lnTo>
                  <a:lnTo>
                    <a:pt x="243" y="33"/>
                  </a:lnTo>
                  <a:lnTo>
                    <a:pt x="278" y="19"/>
                  </a:lnTo>
                  <a:lnTo>
                    <a:pt x="316" y="9"/>
                  </a:lnTo>
                  <a:lnTo>
                    <a:pt x="356" y="3"/>
                  </a:lnTo>
                  <a:lnTo>
                    <a:pt x="396" y="0"/>
                  </a:lnTo>
                  <a:lnTo>
                    <a:pt x="436" y="3"/>
                  </a:lnTo>
                  <a:lnTo>
                    <a:pt x="475" y="9"/>
                  </a:lnTo>
                  <a:lnTo>
                    <a:pt x="513" y="19"/>
                  </a:lnTo>
                  <a:lnTo>
                    <a:pt x="549" y="33"/>
                  </a:lnTo>
                  <a:lnTo>
                    <a:pt x="584" y="50"/>
                  </a:lnTo>
                  <a:lnTo>
                    <a:pt x="617" y="71"/>
                  </a:lnTo>
                  <a:lnTo>
                    <a:pt x="647" y="95"/>
                  </a:lnTo>
                  <a:lnTo>
                    <a:pt x="675" y="121"/>
                  </a:lnTo>
                  <a:lnTo>
                    <a:pt x="701" y="150"/>
                  </a:lnTo>
                  <a:lnTo>
                    <a:pt x="723" y="182"/>
                  </a:lnTo>
                  <a:lnTo>
                    <a:pt x="744" y="216"/>
                  </a:lnTo>
                  <a:lnTo>
                    <a:pt x="760" y="253"/>
                  </a:lnTo>
                  <a:lnTo>
                    <a:pt x="774" y="290"/>
                  </a:lnTo>
                  <a:lnTo>
                    <a:pt x="783" y="329"/>
                  </a:lnTo>
                  <a:lnTo>
                    <a:pt x="789" y="370"/>
                  </a:lnTo>
                  <a:lnTo>
                    <a:pt x="791" y="412"/>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76" name="Freeform 55"/>
            <p:cNvSpPr>
              <a:spLocks/>
            </p:cNvSpPr>
            <p:nvPr/>
          </p:nvSpPr>
          <p:spPr bwMode="auto">
            <a:xfrm>
              <a:off x="4737" y="2512"/>
              <a:ext cx="396" cy="411"/>
            </a:xfrm>
            <a:custGeom>
              <a:avLst/>
              <a:gdLst>
                <a:gd name="T0" fmla="*/ 396 w 791"/>
                <a:gd name="T1" fmla="*/ 206 h 823"/>
                <a:gd name="T2" fmla="*/ 392 w 791"/>
                <a:gd name="T3" fmla="*/ 247 h 823"/>
                <a:gd name="T4" fmla="*/ 380 w 791"/>
                <a:gd name="T5" fmla="*/ 285 h 823"/>
                <a:gd name="T6" fmla="*/ 362 w 791"/>
                <a:gd name="T7" fmla="*/ 320 h 823"/>
                <a:gd name="T8" fmla="*/ 338 w 791"/>
                <a:gd name="T9" fmla="*/ 351 h 823"/>
                <a:gd name="T10" fmla="*/ 309 w 791"/>
                <a:gd name="T11" fmla="*/ 376 h 823"/>
                <a:gd name="T12" fmla="*/ 275 w 791"/>
                <a:gd name="T13" fmla="*/ 395 h 823"/>
                <a:gd name="T14" fmla="*/ 238 w 791"/>
                <a:gd name="T15" fmla="*/ 407 h 823"/>
                <a:gd name="T16" fmla="*/ 198 w 791"/>
                <a:gd name="T17" fmla="*/ 411 h 823"/>
                <a:gd name="T18" fmla="*/ 178 w 791"/>
                <a:gd name="T19" fmla="*/ 410 h 823"/>
                <a:gd name="T20" fmla="*/ 139 w 791"/>
                <a:gd name="T21" fmla="*/ 402 h 823"/>
                <a:gd name="T22" fmla="*/ 104 w 791"/>
                <a:gd name="T23" fmla="*/ 386 h 823"/>
                <a:gd name="T24" fmla="*/ 73 w 791"/>
                <a:gd name="T25" fmla="*/ 364 h 823"/>
                <a:gd name="T26" fmla="*/ 46 w 791"/>
                <a:gd name="T27" fmla="*/ 336 h 823"/>
                <a:gd name="T28" fmla="*/ 24 w 791"/>
                <a:gd name="T29" fmla="*/ 304 h 823"/>
                <a:gd name="T30" fmla="*/ 9 w 791"/>
                <a:gd name="T31" fmla="*/ 267 h 823"/>
                <a:gd name="T32" fmla="*/ 1 w 791"/>
                <a:gd name="T33" fmla="*/ 226 h 823"/>
                <a:gd name="T34" fmla="*/ 0 w 791"/>
                <a:gd name="T35" fmla="*/ 206 h 823"/>
                <a:gd name="T36" fmla="*/ 4 w 791"/>
                <a:gd name="T37" fmla="*/ 164 h 823"/>
                <a:gd name="T38" fmla="*/ 16 w 791"/>
                <a:gd name="T39" fmla="*/ 126 h 823"/>
                <a:gd name="T40" fmla="*/ 34 w 791"/>
                <a:gd name="T41" fmla="*/ 91 h 823"/>
                <a:gd name="T42" fmla="*/ 58 w 791"/>
                <a:gd name="T43" fmla="*/ 60 h 823"/>
                <a:gd name="T44" fmla="*/ 88 w 791"/>
                <a:gd name="T45" fmla="*/ 35 h 823"/>
                <a:gd name="T46" fmla="*/ 122 w 791"/>
                <a:gd name="T47" fmla="*/ 16 h 823"/>
                <a:gd name="T48" fmla="*/ 158 w 791"/>
                <a:gd name="T49" fmla="*/ 4 h 823"/>
                <a:gd name="T50" fmla="*/ 198 w 791"/>
                <a:gd name="T51" fmla="*/ 0 h 823"/>
                <a:gd name="T52" fmla="*/ 218 w 791"/>
                <a:gd name="T53" fmla="*/ 1 h 823"/>
                <a:gd name="T54" fmla="*/ 257 w 791"/>
                <a:gd name="T55" fmla="*/ 9 h 823"/>
                <a:gd name="T56" fmla="*/ 292 w 791"/>
                <a:gd name="T57" fmla="*/ 25 h 823"/>
                <a:gd name="T58" fmla="*/ 324 w 791"/>
                <a:gd name="T59" fmla="*/ 47 h 823"/>
                <a:gd name="T60" fmla="*/ 351 w 791"/>
                <a:gd name="T61" fmla="*/ 75 h 823"/>
                <a:gd name="T62" fmla="*/ 372 w 791"/>
                <a:gd name="T63" fmla="*/ 108 h 823"/>
                <a:gd name="T64" fmla="*/ 387 w 791"/>
                <a:gd name="T65" fmla="*/ 145 h 823"/>
                <a:gd name="T66" fmla="*/ 395 w 791"/>
                <a:gd name="T67" fmla="*/ 185 h 8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791" h="823">
                  <a:moveTo>
                    <a:pt x="791" y="412"/>
                  </a:moveTo>
                  <a:lnTo>
                    <a:pt x="791" y="412"/>
                  </a:lnTo>
                  <a:lnTo>
                    <a:pt x="789" y="453"/>
                  </a:lnTo>
                  <a:lnTo>
                    <a:pt x="783" y="495"/>
                  </a:lnTo>
                  <a:lnTo>
                    <a:pt x="774" y="534"/>
                  </a:lnTo>
                  <a:lnTo>
                    <a:pt x="760" y="571"/>
                  </a:lnTo>
                  <a:lnTo>
                    <a:pt x="744" y="608"/>
                  </a:lnTo>
                  <a:lnTo>
                    <a:pt x="723" y="641"/>
                  </a:lnTo>
                  <a:lnTo>
                    <a:pt x="701" y="673"/>
                  </a:lnTo>
                  <a:lnTo>
                    <a:pt x="675" y="702"/>
                  </a:lnTo>
                  <a:lnTo>
                    <a:pt x="647" y="729"/>
                  </a:lnTo>
                  <a:lnTo>
                    <a:pt x="617" y="753"/>
                  </a:lnTo>
                  <a:lnTo>
                    <a:pt x="584" y="773"/>
                  </a:lnTo>
                  <a:lnTo>
                    <a:pt x="549" y="791"/>
                  </a:lnTo>
                  <a:lnTo>
                    <a:pt x="513" y="805"/>
                  </a:lnTo>
                  <a:lnTo>
                    <a:pt x="475" y="815"/>
                  </a:lnTo>
                  <a:lnTo>
                    <a:pt x="436" y="821"/>
                  </a:lnTo>
                  <a:lnTo>
                    <a:pt x="396" y="823"/>
                  </a:lnTo>
                  <a:lnTo>
                    <a:pt x="356" y="821"/>
                  </a:lnTo>
                  <a:lnTo>
                    <a:pt x="316" y="815"/>
                  </a:lnTo>
                  <a:lnTo>
                    <a:pt x="278" y="805"/>
                  </a:lnTo>
                  <a:lnTo>
                    <a:pt x="243" y="791"/>
                  </a:lnTo>
                  <a:lnTo>
                    <a:pt x="207" y="773"/>
                  </a:lnTo>
                  <a:lnTo>
                    <a:pt x="175" y="753"/>
                  </a:lnTo>
                  <a:lnTo>
                    <a:pt x="145" y="729"/>
                  </a:lnTo>
                  <a:lnTo>
                    <a:pt x="116" y="702"/>
                  </a:lnTo>
                  <a:lnTo>
                    <a:pt x="91" y="673"/>
                  </a:lnTo>
                  <a:lnTo>
                    <a:pt x="68" y="641"/>
                  </a:lnTo>
                  <a:lnTo>
                    <a:pt x="48" y="608"/>
                  </a:lnTo>
                  <a:lnTo>
                    <a:pt x="31" y="571"/>
                  </a:lnTo>
                  <a:lnTo>
                    <a:pt x="18" y="534"/>
                  </a:lnTo>
                  <a:lnTo>
                    <a:pt x="8" y="495"/>
                  </a:lnTo>
                  <a:lnTo>
                    <a:pt x="2" y="453"/>
                  </a:lnTo>
                  <a:lnTo>
                    <a:pt x="0" y="412"/>
                  </a:lnTo>
                  <a:lnTo>
                    <a:pt x="2" y="370"/>
                  </a:lnTo>
                  <a:lnTo>
                    <a:pt x="8" y="329"/>
                  </a:lnTo>
                  <a:lnTo>
                    <a:pt x="18" y="290"/>
                  </a:lnTo>
                  <a:lnTo>
                    <a:pt x="31" y="253"/>
                  </a:lnTo>
                  <a:lnTo>
                    <a:pt x="48" y="216"/>
                  </a:lnTo>
                  <a:lnTo>
                    <a:pt x="68" y="182"/>
                  </a:lnTo>
                  <a:lnTo>
                    <a:pt x="91" y="150"/>
                  </a:lnTo>
                  <a:lnTo>
                    <a:pt x="116" y="121"/>
                  </a:lnTo>
                  <a:lnTo>
                    <a:pt x="145" y="95"/>
                  </a:lnTo>
                  <a:lnTo>
                    <a:pt x="175" y="71"/>
                  </a:lnTo>
                  <a:lnTo>
                    <a:pt x="207" y="50"/>
                  </a:lnTo>
                  <a:lnTo>
                    <a:pt x="243" y="33"/>
                  </a:lnTo>
                  <a:lnTo>
                    <a:pt x="278" y="19"/>
                  </a:lnTo>
                  <a:lnTo>
                    <a:pt x="316" y="9"/>
                  </a:lnTo>
                  <a:lnTo>
                    <a:pt x="356" y="3"/>
                  </a:lnTo>
                  <a:lnTo>
                    <a:pt x="396" y="0"/>
                  </a:lnTo>
                  <a:lnTo>
                    <a:pt x="436" y="3"/>
                  </a:lnTo>
                  <a:lnTo>
                    <a:pt x="475" y="9"/>
                  </a:lnTo>
                  <a:lnTo>
                    <a:pt x="513" y="19"/>
                  </a:lnTo>
                  <a:lnTo>
                    <a:pt x="549" y="33"/>
                  </a:lnTo>
                  <a:lnTo>
                    <a:pt x="584" y="50"/>
                  </a:lnTo>
                  <a:lnTo>
                    <a:pt x="617" y="71"/>
                  </a:lnTo>
                  <a:lnTo>
                    <a:pt x="647" y="95"/>
                  </a:lnTo>
                  <a:lnTo>
                    <a:pt x="675" y="121"/>
                  </a:lnTo>
                  <a:lnTo>
                    <a:pt x="701" y="150"/>
                  </a:lnTo>
                  <a:lnTo>
                    <a:pt x="723" y="182"/>
                  </a:lnTo>
                  <a:lnTo>
                    <a:pt x="744" y="216"/>
                  </a:lnTo>
                  <a:lnTo>
                    <a:pt x="760" y="253"/>
                  </a:lnTo>
                  <a:lnTo>
                    <a:pt x="774" y="290"/>
                  </a:lnTo>
                  <a:lnTo>
                    <a:pt x="783" y="329"/>
                  </a:lnTo>
                  <a:lnTo>
                    <a:pt x="789" y="370"/>
                  </a:lnTo>
                  <a:lnTo>
                    <a:pt x="791" y="412"/>
                  </a:lnTo>
                </a:path>
              </a:pathLst>
            </a:custGeom>
            <a:solidFill>
              <a:srgbClr val="DDDDDD"/>
            </a:solidFill>
            <a:ln w="0">
              <a:solidFill>
                <a:srgbClr val="808080"/>
              </a:solidFill>
              <a:prstDash val="solid"/>
              <a:round/>
              <a:headEnd/>
              <a:tailEnd/>
            </a:ln>
          </p:spPr>
          <p:txBody>
            <a:bodyPr/>
            <a:lstStyle/>
            <a:p>
              <a:endParaRPr lang="en-US"/>
            </a:p>
          </p:txBody>
        </p:sp>
        <p:sp>
          <p:nvSpPr>
            <p:cNvPr id="29777" name="Freeform 56"/>
            <p:cNvSpPr>
              <a:spLocks/>
            </p:cNvSpPr>
            <p:nvPr/>
          </p:nvSpPr>
          <p:spPr bwMode="auto">
            <a:xfrm>
              <a:off x="5170" y="2045"/>
              <a:ext cx="311" cy="323"/>
            </a:xfrm>
            <a:custGeom>
              <a:avLst/>
              <a:gdLst>
                <a:gd name="T0" fmla="*/ 310 w 621"/>
                <a:gd name="T1" fmla="*/ 178 h 645"/>
                <a:gd name="T2" fmla="*/ 304 w 621"/>
                <a:gd name="T3" fmla="*/ 210 h 645"/>
                <a:gd name="T4" fmla="*/ 292 w 621"/>
                <a:gd name="T5" fmla="*/ 238 h 645"/>
                <a:gd name="T6" fmla="*/ 275 w 621"/>
                <a:gd name="T7" fmla="*/ 264 h 645"/>
                <a:gd name="T8" fmla="*/ 254 w 621"/>
                <a:gd name="T9" fmla="*/ 286 h 645"/>
                <a:gd name="T10" fmla="*/ 229 w 621"/>
                <a:gd name="T11" fmla="*/ 303 h 645"/>
                <a:gd name="T12" fmla="*/ 202 w 621"/>
                <a:gd name="T13" fmla="*/ 315 h 645"/>
                <a:gd name="T14" fmla="*/ 171 w 621"/>
                <a:gd name="T15" fmla="*/ 322 h 645"/>
                <a:gd name="T16" fmla="*/ 140 w 621"/>
                <a:gd name="T17" fmla="*/ 322 h 645"/>
                <a:gd name="T18" fmla="*/ 110 w 621"/>
                <a:gd name="T19" fmla="*/ 315 h 645"/>
                <a:gd name="T20" fmla="*/ 81 w 621"/>
                <a:gd name="T21" fmla="*/ 303 h 645"/>
                <a:gd name="T22" fmla="*/ 57 w 621"/>
                <a:gd name="T23" fmla="*/ 286 h 645"/>
                <a:gd name="T24" fmla="*/ 36 w 621"/>
                <a:gd name="T25" fmla="*/ 264 h 645"/>
                <a:gd name="T26" fmla="*/ 19 w 621"/>
                <a:gd name="T27" fmla="*/ 238 h 645"/>
                <a:gd name="T28" fmla="*/ 7 w 621"/>
                <a:gd name="T29" fmla="*/ 210 h 645"/>
                <a:gd name="T30" fmla="*/ 1 w 621"/>
                <a:gd name="T31" fmla="*/ 178 h 645"/>
                <a:gd name="T32" fmla="*/ 1 w 621"/>
                <a:gd name="T33" fmla="*/ 146 h 645"/>
                <a:gd name="T34" fmla="*/ 7 w 621"/>
                <a:gd name="T35" fmla="*/ 114 h 645"/>
                <a:gd name="T36" fmla="*/ 19 w 621"/>
                <a:gd name="T37" fmla="*/ 85 h 645"/>
                <a:gd name="T38" fmla="*/ 36 w 621"/>
                <a:gd name="T39" fmla="*/ 59 h 645"/>
                <a:gd name="T40" fmla="*/ 57 w 621"/>
                <a:gd name="T41" fmla="*/ 37 h 645"/>
                <a:gd name="T42" fmla="*/ 81 w 621"/>
                <a:gd name="T43" fmla="*/ 20 h 645"/>
                <a:gd name="T44" fmla="*/ 110 w 621"/>
                <a:gd name="T45" fmla="*/ 8 h 645"/>
                <a:gd name="T46" fmla="*/ 140 w 621"/>
                <a:gd name="T47" fmla="*/ 1 h 645"/>
                <a:gd name="T48" fmla="*/ 171 w 621"/>
                <a:gd name="T49" fmla="*/ 1 h 645"/>
                <a:gd name="T50" fmla="*/ 202 w 621"/>
                <a:gd name="T51" fmla="*/ 8 h 645"/>
                <a:gd name="T52" fmla="*/ 229 w 621"/>
                <a:gd name="T53" fmla="*/ 20 h 645"/>
                <a:gd name="T54" fmla="*/ 254 w 621"/>
                <a:gd name="T55" fmla="*/ 37 h 645"/>
                <a:gd name="T56" fmla="*/ 275 w 621"/>
                <a:gd name="T57" fmla="*/ 59 h 645"/>
                <a:gd name="T58" fmla="*/ 292 w 621"/>
                <a:gd name="T59" fmla="*/ 85 h 645"/>
                <a:gd name="T60" fmla="*/ 304 w 621"/>
                <a:gd name="T61" fmla="*/ 114 h 645"/>
                <a:gd name="T62" fmla="*/ 310 w 621"/>
                <a:gd name="T63" fmla="*/ 146 h 6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21" h="645">
                  <a:moveTo>
                    <a:pt x="621" y="324"/>
                  </a:moveTo>
                  <a:lnTo>
                    <a:pt x="620" y="356"/>
                  </a:lnTo>
                  <a:lnTo>
                    <a:pt x="615" y="389"/>
                  </a:lnTo>
                  <a:lnTo>
                    <a:pt x="607" y="419"/>
                  </a:lnTo>
                  <a:lnTo>
                    <a:pt x="597" y="448"/>
                  </a:lnTo>
                  <a:lnTo>
                    <a:pt x="583" y="476"/>
                  </a:lnTo>
                  <a:lnTo>
                    <a:pt x="568" y="503"/>
                  </a:lnTo>
                  <a:lnTo>
                    <a:pt x="549" y="528"/>
                  </a:lnTo>
                  <a:lnTo>
                    <a:pt x="530" y="550"/>
                  </a:lnTo>
                  <a:lnTo>
                    <a:pt x="508" y="572"/>
                  </a:lnTo>
                  <a:lnTo>
                    <a:pt x="484" y="590"/>
                  </a:lnTo>
                  <a:lnTo>
                    <a:pt x="458" y="606"/>
                  </a:lnTo>
                  <a:lnTo>
                    <a:pt x="431" y="620"/>
                  </a:lnTo>
                  <a:lnTo>
                    <a:pt x="403" y="630"/>
                  </a:lnTo>
                  <a:lnTo>
                    <a:pt x="373" y="639"/>
                  </a:lnTo>
                  <a:lnTo>
                    <a:pt x="342" y="644"/>
                  </a:lnTo>
                  <a:lnTo>
                    <a:pt x="311" y="645"/>
                  </a:lnTo>
                  <a:lnTo>
                    <a:pt x="279" y="644"/>
                  </a:lnTo>
                  <a:lnTo>
                    <a:pt x="249" y="639"/>
                  </a:lnTo>
                  <a:lnTo>
                    <a:pt x="219" y="630"/>
                  </a:lnTo>
                  <a:lnTo>
                    <a:pt x="190" y="620"/>
                  </a:lnTo>
                  <a:lnTo>
                    <a:pt x="162" y="606"/>
                  </a:lnTo>
                  <a:lnTo>
                    <a:pt x="137" y="590"/>
                  </a:lnTo>
                  <a:lnTo>
                    <a:pt x="113" y="572"/>
                  </a:lnTo>
                  <a:lnTo>
                    <a:pt x="91" y="550"/>
                  </a:lnTo>
                  <a:lnTo>
                    <a:pt x="71" y="528"/>
                  </a:lnTo>
                  <a:lnTo>
                    <a:pt x="53" y="503"/>
                  </a:lnTo>
                  <a:lnTo>
                    <a:pt x="38" y="476"/>
                  </a:lnTo>
                  <a:lnTo>
                    <a:pt x="24" y="448"/>
                  </a:lnTo>
                  <a:lnTo>
                    <a:pt x="14" y="419"/>
                  </a:lnTo>
                  <a:lnTo>
                    <a:pt x="6" y="389"/>
                  </a:lnTo>
                  <a:lnTo>
                    <a:pt x="1" y="356"/>
                  </a:lnTo>
                  <a:lnTo>
                    <a:pt x="0" y="324"/>
                  </a:lnTo>
                  <a:lnTo>
                    <a:pt x="1" y="291"/>
                  </a:lnTo>
                  <a:lnTo>
                    <a:pt x="6" y="258"/>
                  </a:lnTo>
                  <a:lnTo>
                    <a:pt x="14" y="228"/>
                  </a:lnTo>
                  <a:lnTo>
                    <a:pt x="24" y="198"/>
                  </a:lnTo>
                  <a:lnTo>
                    <a:pt x="38" y="170"/>
                  </a:lnTo>
                  <a:lnTo>
                    <a:pt x="53" y="143"/>
                  </a:lnTo>
                  <a:lnTo>
                    <a:pt x="71" y="118"/>
                  </a:lnTo>
                  <a:lnTo>
                    <a:pt x="91" y="95"/>
                  </a:lnTo>
                  <a:lnTo>
                    <a:pt x="113" y="74"/>
                  </a:lnTo>
                  <a:lnTo>
                    <a:pt x="137" y="56"/>
                  </a:lnTo>
                  <a:lnTo>
                    <a:pt x="162" y="40"/>
                  </a:lnTo>
                  <a:lnTo>
                    <a:pt x="190" y="26"/>
                  </a:lnTo>
                  <a:lnTo>
                    <a:pt x="219" y="15"/>
                  </a:lnTo>
                  <a:lnTo>
                    <a:pt x="249" y="7"/>
                  </a:lnTo>
                  <a:lnTo>
                    <a:pt x="279" y="1"/>
                  </a:lnTo>
                  <a:lnTo>
                    <a:pt x="311" y="0"/>
                  </a:lnTo>
                  <a:lnTo>
                    <a:pt x="342" y="1"/>
                  </a:lnTo>
                  <a:lnTo>
                    <a:pt x="373" y="7"/>
                  </a:lnTo>
                  <a:lnTo>
                    <a:pt x="403" y="15"/>
                  </a:lnTo>
                  <a:lnTo>
                    <a:pt x="431" y="26"/>
                  </a:lnTo>
                  <a:lnTo>
                    <a:pt x="458" y="40"/>
                  </a:lnTo>
                  <a:lnTo>
                    <a:pt x="484" y="56"/>
                  </a:lnTo>
                  <a:lnTo>
                    <a:pt x="508" y="74"/>
                  </a:lnTo>
                  <a:lnTo>
                    <a:pt x="530" y="95"/>
                  </a:lnTo>
                  <a:lnTo>
                    <a:pt x="549" y="118"/>
                  </a:lnTo>
                  <a:lnTo>
                    <a:pt x="568" y="143"/>
                  </a:lnTo>
                  <a:lnTo>
                    <a:pt x="583" y="170"/>
                  </a:lnTo>
                  <a:lnTo>
                    <a:pt x="597" y="198"/>
                  </a:lnTo>
                  <a:lnTo>
                    <a:pt x="607" y="228"/>
                  </a:lnTo>
                  <a:lnTo>
                    <a:pt x="615" y="258"/>
                  </a:lnTo>
                  <a:lnTo>
                    <a:pt x="620" y="291"/>
                  </a:lnTo>
                  <a:lnTo>
                    <a:pt x="621" y="324"/>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78" name="Freeform 57"/>
            <p:cNvSpPr>
              <a:spLocks/>
            </p:cNvSpPr>
            <p:nvPr/>
          </p:nvSpPr>
          <p:spPr bwMode="auto">
            <a:xfrm>
              <a:off x="5170" y="2045"/>
              <a:ext cx="311" cy="323"/>
            </a:xfrm>
            <a:custGeom>
              <a:avLst/>
              <a:gdLst>
                <a:gd name="T0" fmla="*/ 311 w 621"/>
                <a:gd name="T1" fmla="*/ 162 h 645"/>
                <a:gd name="T2" fmla="*/ 308 w 621"/>
                <a:gd name="T3" fmla="*/ 195 h 645"/>
                <a:gd name="T4" fmla="*/ 299 w 621"/>
                <a:gd name="T5" fmla="*/ 224 h 645"/>
                <a:gd name="T6" fmla="*/ 284 w 621"/>
                <a:gd name="T7" fmla="*/ 252 h 645"/>
                <a:gd name="T8" fmla="*/ 265 w 621"/>
                <a:gd name="T9" fmla="*/ 275 h 645"/>
                <a:gd name="T10" fmla="*/ 242 w 621"/>
                <a:gd name="T11" fmla="*/ 295 h 645"/>
                <a:gd name="T12" fmla="*/ 216 w 621"/>
                <a:gd name="T13" fmla="*/ 310 h 645"/>
                <a:gd name="T14" fmla="*/ 187 w 621"/>
                <a:gd name="T15" fmla="*/ 320 h 645"/>
                <a:gd name="T16" fmla="*/ 156 w 621"/>
                <a:gd name="T17" fmla="*/ 323 h 645"/>
                <a:gd name="T18" fmla="*/ 140 w 621"/>
                <a:gd name="T19" fmla="*/ 322 h 645"/>
                <a:gd name="T20" fmla="*/ 110 w 621"/>
                <a:gd name="T21" fmla="*/ 315 h 645"/>
                <a:gd name="T22" fmla="*/ 81 w 621"/>
                <a:gd name="T23" fmla="*/ 303 h 645"/>
                <a:gd name="T24" fmla="*/ 57 w 621"/>
                <a:gd name="T25" fmla="*/ 286 h 645"/>
                <a:gd name="T26" fmla="*/ 36 w 621"/>
                <a:gd name="T27" fmla="*/ 264 h 645"/>
                <a:gd name="T28" fmla="*/ 19 w 621"/>
                <a:gd name="T29" fmla="*/ 238 h 645"/>
                <a:gd name="T30" fmla="*/ 7 w 621"/>
                <a:gd name="T31" fmla="*/ 210 h 645"/>
                <a:gd name="T32" fmla="*/ 1 w 621"/>
                <a:gd name="T33" fmla="*/ 178 h 645"/>
                <a:gd name="T34" fmla="*/ 0 w 621"/>
                <a:gd name="T35" fmla="*/ 162 h 645"/>
                <a:gd name="T36" fmla="*/ 3 w 621"/>
                <a:gd name="T37" fmla="*/ 129 h 645"/>
                <a:gd name="T38" fmla="*/ 12 w 621"/>
                <a:gd name="T39" fmla="*/ 99 h 645"/>
                <a:gd name="T40" fmla="*/ 27 w 621"/>
                <a:gd name="T41" fmla="*/ 72 h 645"/>
                <a:gd name="T42" fmla="*/ 46 w 621"/>
                <a:gd name="T43" fmla="*/ 48 h 645"/>
                <a:gd name="T44" fmla="*/ 69 w 621"/>
                <a:gd name="T45" fmla="*/ 28 h 645"/>
                <a:gd name="T46" fmla="*/ 95 w 621"/>
                <a:gd name="T47" fmla="*/ 13 h 645"/>
                <a:gd name="T48" fmla="*/ 125 w 621"/>
                <a:gd name="T49" fmla="*/ 4 h 645"/>
                <a:gd name="T50" fmla="*/ 156 w 621"/>
                <a:gd name="T51" fmla="*/ 0 h 645"/>
                <a:gd name="T52" fmla="*/ 171 w 621"/>
                <a:gd name="T53" fmla="*/ 1 h 645"/>
                <a:gd name="T54" fmla="*/ 202 w 621"/>
                <a:gd name="T55" fmla="*/ 8 h 645"/>
                <a:gd name="T56" fmla="*/ 229 w 621"/>
                <a:gd name="T57" fmla="*/ 20 h 645"/>
                <a:gd name="T58" fmla="*/ 254 w 621"/>
                <a:gd name="T59" fmla="*/ 37 h 645"/>
                <a:gd name="T60" fmla="*/ 275 w 621"/>
                <a:gd name="T61" fmla="*/ 59 h 645"/>
                <a:gd name="T62" fmla="*/ 292 w 621"/>
                <a:gd name="T63" fmla="*/ 85 h 645"/>
                <a:gd name="T64" fmla="*/ 304 w 621"/>
                <a:gd name="T65" fmla="*/ 114 h 645"/>
                <a:gd name="T66" fmla="*/ 310 w 621"/>
                <a:gd name="T67" fmla="*/ 146 h 64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21" h="645">
                  <a:moveTo>
                    <a:pt x="621" y="324"/>
                  </a:moveTo>
                  <a:lnTo>
                    <a:pt x="621" y="324"/>
                  </a:lnTo>
                  <a:lnTo>
                    <a:pt x="620" y="356"/>
                  </a:lnTo>
                  <a:lnTo>
                    <a:pt x="615" y="389"/>
                  </a:lnTo>
                  <a:lnTo>
                    <a:pt x="607" y="419"/>
                  </a:lnTo>
                  <a:lnTo>
                    <a:pt x="597" y="448"/>
                  </a:lnTo>
                  <a:lnTo>
                    <a:pt x="583" y="476"/>
                  </a:lnTo>
                  <a:lnTo>
                    <a:pt x="568" y="503"/>
                  </a:lnTo>
                  <a:lnTo>
                    <a:pt x="549" y="528"/>
                  </a:lnTo>
                  <a:lnTo>
                    <a:pt x="530" y="550"/>
                  </a:lnTo>
                  <a:lnTo>
                    <a:pt x="508" y="572"/>
                  </a:lnTo>
                  <a:lnTo>
                    <a:pt x="484" y="590"/>
                  </a:lnTo>
                  <a:lnTo>
                    <a:pt x="458" y="606"/>
                  </a:lnTo>
                  <a:lnTo>
                    <a:pt x="431" y="620"/>
                  </a:lnTo>
                  <a:lnTo>
                    <a:pt x="403" y="630"/>
                  </a:lnTo>
                  <a:lnTo>
                    <a:pt x="373" y="639"/>
                  </a:lnTo>
                  <a:lnTo>
                    <a:pt x="342" y="644"/>
                  </a:lnTo>
                  <a:lnTo>
                    <a:pt x="311" y="645"/>
                  </a:lnTo>
                  <a:lnTo>
                    <a:pt x="279" y="644"/>
                  </a:lnTo>
                  <a:lnTo>
                    <a:pt x="249" y="639"/>
                  </a:lnTo>
                  <a:lnTo>
                    <a:pt x="219" y="630"/>
                  </a:lnTo>
                  <a:lnTo>
                    <a:pt x="190" y="620"/>
                  </a:lnTo>
                  <a:lnTo>
                    <a:pt x="162" y="606"/>
                  </a:lnTo>
                  <a:lnTo>
                    <a:pt x="137" y="590"/>
                  </a:lnTo>
                  <a:lnTo>
                    <a:pt x="113" y="572"/>
                  </a:lnTo>
                  <a:lnTo>
                    <a:pt x="91" y="550"/>
                  </a:lnTo>
                  <a:lnTo>
                    <a:pt x="71" y="528"/>
                  </a:lnTo>
                  <a:lnTo>
                    <a:pt x="53" y="503"/>
                  </a:lnTo>
                  <a:lnTo>
                    <a:pt x="38" y="476"/>
                  </a:lnTo>
                  <a:lnTo>
                    <a:pt x="24" y="448"/>
                  </a:lnTo>
                  <a:lnTo>
                    <a:pt x="14" y="419"/>
                  </a:lnTo>
                  <a:lnTo>
                    <a:pt x="6" y="389"/>
                  </a:lnTo>
                  <a:lnTo>
                    <a:pt x="1" y="356"/>
                  </a:lnTo>
                  <a:lnTo>
                    <a:pt x="0" y="324"/>
                  </a:lnTo>
                  <a:lnTo>
                    <a:pt x="1" y="291"/>
                  </a:lnTo>
                  <a:lnTo>
                    <a:pt x="6" y="258"/>
                  </a:lnTo>
                  <a:lnTo>
                    <a:pt x="14" y="228"/>
                  </a:lnTo>
                  <a:lnTo>
                    <a:pt x="24" y="198"/>
                  </a:lnTo>
                  <a:lnTo>
                    <a:pt x="38" y="170"/>
                  </a:lnTo>
                  <a:lnTo>
                    <a:pt x="53" y="143"/>
                  </a:lnTo>
                  <a:lnTo>
                    <a:pt x="71" y="118"/>
                  </a:lnTo>
                  <a:lnTo>
                    <a:pt x="91" y="95"/>
                  </a:lnTo>
                  <a:lnTo>
                    <a:pt x="113" y="74"/>
                  </a:lnTo>
                  <a:lnTo>
                    <a:pt x="137" y="56"/>
                  </a:lnTo>
                  <a:lnTo>
                    <a:pt x="162" y="40"/>
                  </a:lnTo>
                  <a:lnTo>
                    <a:pt x="190" y="26"/>
                  </a:lnTo>
                  <a:lnTo>
                    <a:pt x="219" y="15"/>
                  </a:lnTo>
                  <a:lnTo>
                    <a:pt x="249" y="7"/>
                  </a:lnTo>
                  <a:lnTo>
                    <a:pt x="279" y="1"/>
                  </a:lnTo>
                  <a:lnTo>
                    <a:pt x="311" y="0"/>
                  </a:lnTo>
                  <a:lnTo>
                    <a:pt x="342" y="1"/>
                  </a:lnTo>
                  <a:lnTo>
                    <a:pt x="373" y="7"/>
                  </a:lnTo>
                  <a:lnTo>
                    <a:pt x="403" y="15"/>
                  </a:lnTo>
                  <a:lnTo>
                    <a:pt x="431" y="26"/>
                  </a:lnTo>
                  <a:lnTo>
                    <a:pt x="458" y="40"/>
                  </a:lnTo>
                  <a:lnTo>
                    <a:pt x="484" y="56"/>
                  </a:lnTo>
                  <a:lnTo>
                    <a:pt x="508" y="74"/>
                  </a:lnTo>
                  <a:lnTo>
                    <a:pt x="530" y="95"/>
                  </a:lnTo>
                  <a:lnTo>
                    <a:pt x="549" y="118"/>
                  </a:lnTo>
                  <a:lnTo>
                    <a:pt x="568" y="143"/>
                  </a:lnTo>
                  <a:lnTo>
                    <a:pt x="583" y="170"/>
                  </a:lnTo>
                  <a:lnTo>
                    <a:pt x="597" y="198"/>
                  </a:lnTo>
                  <a:lnTo>
                    <a:pt x="607" y="228"/>
                  </a:lnTo>
                  <a:lnTo>
                    <a:pt x="615" y="258"/>
                  </a:lnTo>
                  <a:lnTo>
                    <a:pt x="620" y="291"/>
                  </a:lnTo>
                  <a:lnTo>
                    <a:pt x="621" y="324"/>
                  </a:lnTo>
                </a:path>
              </a:pathLst>
            </a:custGeom>
            <a:solidFill>
              <a:srgbClr val="DDDDDD"/>
            </a:solidFill>
            <a:ln w="0">
              <a:solidFill>
                <a:srgbClr val="808080"/>
              </a:solidFill>
              <a:prstDash val="solid"/>
              <a:round/>
              <a:headEnd/>
              <a:tailEnd/>
            </a:ln>
          </p:spPr>
          <p:txBody>
            <a:bodyPr/>
            <a:lstStyle/>
            <a:p>
              <a:endParaRPr lang="en-US"/>
            </a:p>
          </p:txBody>
        </p:sp>
        <p:sp>
          <p:nvSpPr>
            <p:cNvPr id="29779" name="Freeform 58"/>
            <p:cNvSpPr>
              <a:spLocks/>
            </p:cNvSpPr>
            <p:nvPr/>
          </p:nvSpPr>
          <p:spPr bwMode="auto">
            <a:xfrm>
              <a:off x="4980" y="1980"/>
              <a:ext cx="282" cy="294"/>
            </a:xfrm>
            <a:custGeom>
              <a:avLst/>
              <a:gdLst>
                <a:gd name="T0" fmla="*/ 281 w 563"/>
                <a:gd name="T1" fmla="*/ 162 h 588"/>
                <a:gd name="T2" fmla="*/ 275 w 563"/>
                <a:gd name="T3" fmla="*/ 191 h 588"/>
                <a:gd name="T4" fmla="*/ 265 w 563"/>
                <a:gd name="T5" fmla="*/ 217 h 588"/>
                <a:gd name="T6" fmla="*/ 250 w 563"/>
                <a:gd name="T7" fmla="*/ 241 h 588"/>
                <a:gd name="T8" fmla="*/ 231 w 563"/>
                <a:gd name="T9" fmla="*/ 261 h 588"/>
                <a:gd name="T10" fmla="*/ 208 w 563"/>
                <a:gd name="T11" fmla="*/ 276 h 588"/>
                <a:gd name="T12" fmla="*/ 183 w 563"/>
                <a:gd name="T13" fmla="*/ 287 h 588"/>
                <a:gd name="T14" fmla="*/ 156 w 563"/>
                <a:gd name="T15" fmla="*/ 294 h 588"/>
                <a:gd name="T16" fmla="*/ 127 w 563"/>
                <a:gd name="T17" fmla="*/ 294 h 588"/>
                <a:gd name="T18" fmla="*/ 99 w 563"/>
                <a:gd name="T19" fmla="*/ 287 h 588"/>
                <a:gd name="T20" fmla="*/ 74 w 563"/>
                <a:gd name="T21" fmla="*/ 276 h 588"/>
                <a:gd name="T22" fmla="*/ 51 w 563"/>
                <a:gd name="T23" fmla="*/ 261 h 588"/>
                <a:gd name="T24" fmla="*/ 32 w 563"/>
                <a:gd name="T25" fmla="*/ 241 h 588"/>
                <a:gd name="T26" fmla="*/ 17 w 563"/>
                <a:gd name="T27" fmla="*/ 217 h 588"/>
                <a:gd name="T28" fmla="*/ 6 w 563"/>
                <a:gd name="T29" fmla="*/ 191 h 588"/>
                <a:gd name="T30" fmla="*/ 1 w 563"/>
                <a:gd name="T31" fmla="*/ 162 h 588"/>
                <a:gd name="T32" fmla="*/ 1 w 563"/>
                <a:gd name="T33" fmla="*/ 132 h 588"/>
                <a:gd name="T34" fmla="*/ 6 w 563"/>
                <a:gd name="T35" fmla="*/ 103 h 588"/>
                <a:gd name="T36" fmla="*/ 17 w 563"/>
                <a:gd name="T37" fmla="*/ 77 h 588"/>
                <a:gd name="T38" fmla="*/ 32 w 563"/>
                <a:gd name="T39" fmla="*/ 54 h 588"/>
                <a:gd name="T40" fmla="*/ 51 w 563"/>
                <a:gd name="T41" fmla="*/ 34 h 588"/>
                <a:gd name="T42" fmla="*/ 74 w 563"/>
                <a:gd name="T43" fmla="*/ 18 h 588"/>
                <a:gd name="T44" fmla="*/ 99 w 563"/>
                <a:gd name="T45" fmla="*/ 7 h 588"/>
                <a:gd name="T46" fmla="*/ 127 w 563"/>
                <a:gd name="T47" fmla="*/ 1 h 588"/>
                <a:gd name="T48" fmla="*/ 156 w 563"/>
                <a:gd name="T49" fmla="*/ 1 h 588"/>
                <a:gd name="T50" fmla="*/ 183 w 563"/>
                <a:gd name="T51" fmla="*/ 7 h 588"/>
                <a:gd name="T52" fmla="*/ 208 w 563"/>
                <a:gd name="T53" fmla="*/ 18 h 588"/>
                <a:gd name="T54" fmla="*/ 231 w 563"/>
                <a:gd name="T55" fmla="*/ 34 h 588"/>
                <a:gd name="T56" fmla="*/ 250 w 563"/>
                <a:gd name="T57" fmla="*/ 54 h 588"/>
                <a:gd name="T58" fmla="*/ 265 w 563"/>
                <a:gd name="T59" fmla="*/ 77 h 588"/>
                <a:gd name="T60" fmla="*/ 275 w 563"/>
                <a:gd name="T61" fmla="*/ 103 h 588"/>
                <a:gd name="T62" fmla="*/ 281 w 563"/>
                <a:gd name="T63" fmla="*/ 132 h 5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63" h="588">
                  <a:moveTo>
                    <a:pt x="563" y="294"/>
                  </a:moveTo>
                  <a:lnTo>
                    <a:pt x="562" y="324"/>
                  </a:lnTo>
                  <a:lnTo>
                    <a:pt x="557" y="353"/>
                  </a:lnTo>
                  <a:lnTo>
                    <a:pt x="550" y="381"/>
                  </a:lnTo>
                  <a:lnTo>
                    <a:pt x="541" y="408"/>
                  </a:lnTo>
                  <a:lnTo>
                    <a:pt x="530" y="433"/>
                  </a:lnTo>
                  <a:lnTo>
                    <a:pt x="515" y="458"/>
                  </a:lnTo>
                  <a:lnTo>
                    <a:pt x="499" y="481"/>
                  </a:lnTo>
                  <a:lnTo>
                    <a:pt x="481" y="501"/>
                  </a:lnTo>
                  <a:lnTo>
                    <a:pt x="461" y="521"/>
                  </a:lnTo>
                  <a:lnTo>
                    <a:pt x="440" y="537"/>
                  </a:lnTo>
                  <a:lnTo>
                    <a:pt x="416" y="552"/>
                  </a:lnTo>
                  <a:lnTo>
                    <a:pt x="391" y="565"/>
                  </a:lnTo>
                  <a:lnTo>
                    <a:pt x="366" y="574"/>
                  </a:lnTo>
                  <a:lnTo>
                    <a:pt x="338" y="582"/>
                  </a:lnTo>
                  <a:lnTo>
                    <a:pt x="311" y="587"/>
                  </a:lnTo>
                  <a:lnTo>
                    <a:pt x="282" y="588"/>
                  </a:lnTo>
                  <a:lnTo>
                    <a:pt x="253" y="587"/>
                  </a:lnTo>
                  <a:lnTo>
                    <a:pt x="224" y="582"/>
                  </a:lnTo>
                  <a:lnTo>
                    <a:pt x="198" y="574"/>
                  </a:lnTo>
                  <a:lnTo>
                    <a:pt x="171" y="565"/>
                  </a:lnTo>
                  <a:lnTo>
                    <a:pt x="147" y="552"/>
                  </a:lnTo>
                  <a:lnTo>
                    <a:pt x="124" y="537"/>
                  </a:lnTo>
                  <a:lnTo>
                    <a:pt x="102" y="521"/>
                  </a:lnTo>
                  <a:lnTo>
                    <a:pt x="83" y="501"/>
                  </a:lnTo>
                  <a:lnTo>
                    <a:pt x="64" y="481"/>
                  </a:lnTo>
                  <a:lnTo>
                    <a:pt x="48" y="458"/>
                  </a:lnTo>
                  <a:lnTo>
                    <a:pt x="33" y="433"/>
                  </a:lnTo>
                  <a:lnTo>
                    <a:pt x="22" y="408"/>
                  </a:lnTo>
                  <a:lnTo>
                    <a:pt x="12" y="381"/>
                  </a:lnTo>
                  <a:lnTo>
                    <a:pt x="6" y="353"/>
                  </a:lnTo>
                  <a:lnTo>
                    <a:pt x="1" y="324"/>
                  </a:lnTo>
                  <a:lnTo>
                    <a:pt x="0" y="294"/>
                  </a:lnTo>
                  <a:lnTo>
                    <a:pt x="1" y="264"/>
                  </a:lnTo>
                  <a:lnTo>
                    <a:pt x="6" y="235"/>
                  </a:lnTo>
                  <a:lnTo>
                    <a:pt x="12" y="206"/>
                  </a:lnTo>
                  <a:lnTo>
                    <a:pt x="22" y="180"/>
                  </a:lnTo>
                  <a:lnTo>
                    <a:pt x="33" y="153"/>
                  </a:lnTo>
                  <a:lnTo>
                    <a:pt x="48" y="129"/>
                  </a:lnTo>
                  <a:lnTo>
                    <a:pt x="64" y="107"/>
                  </a:lnTo>
                  <a:lnTo>
                    <a:pt x="83" y="87"/>
                  </a:lnTo>
                  <a:lnTo>
                    <a:pt x="102" y="67"/>
                  </a:lnTo>
                  <a:lnTo>
                    <a:pt x="124" y="51"/>
                  </a:lnTo>
                  <a:lnTo>
                    <a:pt x="147" y="36"/>
                  </a:lnTo>
                  <a:lnTo>
                    <a:pt x="171" y="23"/>
                  </a:lnTo>
                  <a:lnTo>
                    <a:pt x="198" y="13"/>
                  </a:lnTo>
                  <a:lnTo>
                    <a:pt x="224" y="6"/>
                  </a:lnTo>
                  <a:lnTo>
                    <a:pt x="253" y="1"/>
                  </a:lnTo>
                  <a:lnTo>
                    <a:pt x="282" y="0"/>
                  </a:lnTo>
                  <a:lnTo>
                    <a:pt x="311" y="1"/>
                  </a:lnTo>
                  <a:lnTo>
                    <a:pt x="338" y="6"/>
                  </a:lnTo>
                  <a:lnTo>
                    <a:pt x="366" y="13"/>
                  </a:lnTo>
                  <a:lnTo>
                    <a:pt x="391" y="23"/>
                  </a:lnTo>
                  <a:lnTo>
                    <a:pt x="416" y="36"/>
                  </a:lnTo>
                  <a:lnTo>
                    <a:pt x="440" y="51"/>
                  </a:lnTo>
                  <a:lnTo>
                    <a:pt x="461" y="67"/>
                  </a:lnTo>
                  <a:lnTo>
                    <a:pt x="481" y="87"/>
                  </a:lnTo>
                  <a:lnTo>
                    <a:pt x="499" y="107"/>
                  </a:lnTo>
                  <a:lnTo>
                    <a:pt x="515" y="129"/>
                  </a:lnTo>
                  <a:lnTo>
                    <a:pt x="530" y="153"/>
                  </a:lnTo>
                  <a:lnTo>
                    <a:pt x="541" y="180"/>
                  </a:lnTo>
                  <a:lnTo>
                    <a:pt x="550" y="206"/>
                  </a:lnTo>
                  <a:lnTo>
                    <a:pt x="557" y="235"/>
                  </a:lnTo>
                  <a:lnTo>
                    <a:pt x="562" y="264"/>
                  </a:lnTo>
                  <a:lnTo>
                    <a:pt x="563" y="294"/>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80" name="Freeform 59"/>
            <p:cNvSpPr>
              <a:spLocks/>
            </p:cNvSpPr>
            <p:nvPr/>
          </p:nvSpPr>
          <p:spPr bwMode="auto">
            <a:xfrm>
              <a:off x="4980" y="1980"/>
              <a:ext cx="282" cy="294"/>
            </a:xfrm>
            <a:custGeom>
              <a:avLst/>
              <a:gdLst>
                <a:gd name="T0" fmla="*/ 282 w 563"/>
                <a:gd name="T1" fmla="*/ 147 h 588"/>
                <a:gd name="T2" fmla="*/ 279 w 563"/>
                <a:gd name="T3" fmla="*/ 177 h 588"/>
                <a:gd name="T4" fmla="*/ 271 w 563"/>
                <a:gd name="T5" fmla="*/ 204 h 588"/>
                <a:gd name="T6" fmla="*/ 258 w 563"/>
                <a:gd name="T7" fmla="*/ 229 h 588"/>
                <a:gd name="T8" fmla="*/ 241 w 563"/>
                <a:gd name="T9" fmla="*/ 251 h 588"/>
                <a:gd name="T10" fmla="*/ 220 w 563"/>
                <a:gd name="T11" fmla="*/ 269 h 588"/>
                <a:gd name="T12" fmla="*/ 196 w 563"/>
                <a:gd name="T13" fmla="*/ 283 h 588"/>
                <a:gd name="T14" fmla="*/ 169 w 563"/>
                <a:gd name="T15" fmla="*/ 291 h 588"/>
                <a:gd name="T16" fmla="*/ 141 w 563"/>
                <a:gd name="T17" fmla="*/ 294 h 588"/>
                <a:gd name="T18" fmla="*/ 127 w 563"/>
                <a:gd name="T19" fmla="*/ 294 h 588"/>
                <a:gd name="T20" fmla="*/ 99 w 563"/>
                <a:gd name="T21" fmla="*/ 287 h 588"/>
                <a:gd name="T22" fmla="*/ 74 w 563"/>
                <a:gd name="T23" fmla="*/ 276 h 588"/>
                <a:gd name="T24" fmla="*/ 51 w 563"/>
                <a:gd name="T25" fmla="*/ 261 h 588"/>
                <a:gd name="T26" fmla="*/ 32 w 563"/>
                <a:gd name="T27" fmla="*/ 241 h 588"/>
                <a:gd name="T28" fmla="*/ 17 w 563"/>
                <a:gd name="T29" fmla="*/ 217 h 588"/>
                <a:gd name="T30" fmla="*/ 6 w 563"/>
                <a:gd name="T31" fmla="*/ 191 h 588"/>
                <a:gd name="T32" fmla="*/ 1 w 563"/>
                <a:gd name="T33" fmla="*/ 162 h 588"/>
                <a:gd name="T34" fmla="*/ 0 w 563"/>
                <a:gd name="T35" fmla="*/ 147 h 588"/>
                <a:gd name="T36" fmla="*/ 3 w 563"/>
                <a:gd name="T37" fmla="*/ 118 h 588"/>
                <a:gd name="T38" fmla="*/ 11 w 563"/>
                <a:gd name="T39" fmla="*/ 90 h 588"/>
                <a:gd name="T40" fmla="*/ 24 w 563"/>
                <a:gd name="T41" fmla="*/ 65 h 588"/>
                <a:gd name="T42" fmla="*/ 42 w 563"/>
                <a:gd name="T43" fmla="*/ 44 h 588"/>
                <a:gd name="T44" fmla="*/ 62 w 563"/>
                <a:gd name="T45" fmla="*/ 26 h 588"/>
                <a:gd name="T46" fmla="*/ 86 w 563"/>
                <a:gd name="T47" fmla="*/ 12 h 588"/>
                <a:gd name="T48" fmla="*/ 112 w 563"/>
                <a:gd name="T49" fmla="*/ 3 h 588"/>
                <a:gd name="T50" fmla="*/ 141 w 563"/>
                <a:gd name="T51" fmla="*/ 0 h 588"/>
                <a:gd name="T52" fmla="*/ 156 w 563"/>
                <a:gd name="T53" fmla="*/ 1 h 588"/>
                <a:gd name="T54" fmla="*/ 183 w 563"/>
                <a:gd name="T55" fmla="*/ 7 h 588"/>
                <a:gd name="T56" fmla="*/ 208 w 563"/>
                <a:gd name="T57" fmla="*/ 18 h 588"/>
                <a:gd name="T58" fmla="*/ 231 w 563"/>
                <a:gd name="T59" fmla="*/ 34 h 588"/>
                <a:gd name="T60" fmla="*/ 250 w 563"/>
                <a:gd name="T61" fmla="*/ 54 h 588"/>
                <a:gd name="T62" fmla="*/ 265 w 563"/>
                <a:gd name="T63" fmla="*/ 77 h 588"/>
                <a:gd name="T64" fmla="*/ 275 w 563"/>
                <a:gd name="T65" fmla="*/ 103 h 588"/>
                <a:gd name="T66" fmla="*/ 281 w 563"/>
                <a:gd name="T67" fmla="*/ 132 h 5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63" h="588">
                  <a:moveTo>
                    <a:pt x="563" y="294"/>
                  </a:moveTo>
                  <a:lnTo>
                    <a:pt x="563" y="294"/>
                  </a:lnTo>
                  <a:lnTo>
                    <a:pt x="562" y="324"/>
                  </a:lnTo>
                  <a:lnTo>
                    <a:pt x="557" y="353"/>
                  </a:lnTo>
                  <a:lnTo>
                    <a:pt x="550" y="381"/>
                  </a:lnTo>
                  <a:lnTo>
                    <a:pt x="541" y="408"/>
                  </a:lnTo>
                  <a:lnTo>
                    <a:pt x="530" y="433"/>
                  </a:lnTo>
                  <a:lnTo>
                    <a:pt x="515" y="458"/>
                  </a:lnTo>
                  <a:lnTo>
                    <a:pt x="499" y="481"/>
                  </a:lnTo>
                  <a:lnTo>
                    <a:pt x="481" y="501"/>
                  </a:lnTo>
                  <a:lnTo>
                    <a:pt x="461" y="521"/>
                  </a:lnTo>
                  <a:lnTo>
                    <a:pt x="440" y="537"/>
                  </a:lnTo>
                  <a:lnTo>
                    <a:pt x="416" y="552"/>
                  </a:lnTo>
                  <a:lnTo>
                    <a:pt x="391" y="565"/>
                  </a:lnTo>
                  <a:lnTo>
                    <a:pt x="366" y="574"/>
                  </a:lnTo>
                  <a:lnTo>
                    <a:pt x="338" y="582"/>
                  </a:lnTo>
                  <a:lnTo>
                    <a:pt x="311" y="587"/>
                  </a:lnTo>
                  <a:lnTo>
                    <a:pt x="282" y="588"/>
                  </a:lnTo>
                  <a:lnTo>
                    <a:pt x="253" y="587"/>
                  </a:lnTo>
                  <a:lnTo>
                    <a:pt x="224" y="582"/>
                  </a:lnTo>
                  <a:lnTo>
                    <a:pt x="198" y="574"/>
                  </a:lnTo>
                  <a:lnTo>
                    <a:pt x="171" y="565"/>
                  </a:lnTo>
                  <a:lnTo>
                    <a:pt x="147" y="552"/>
                  </a:lnTo>
                  <a:lnTo>
                    <a:pt x="124" y="537"/>
                  </a:lnTo>
                  <a:lnTo>
                    <a:pt x="102" y="521"/>
                  </a:lnTo>
                  <a:lnTo>
                    <a:pt x="83" y="501"/>
                  </a:lnTo>
                  <a:lnTo>
                    <a:pt x="64" y="481"/>
                  </a:lnTo>
                  <a:lnTo>
                    <a:pt x="48" y="458"/>
                  </a:lnTo>
                  <a:lnTo>
                    <a:pt x="33" y="433"/>
                  </a:lnTo>
                  <a:lnTo>
                    <a:pt x="22" y="408"/>
                  </a:lnTo>
                  <a:lnTo>
                    <a:pt x="12" y="381"/>
                  </a:lnTo>
                  <a:lnTo>
                    <a:pt x="6" y="353"/>
                  </a:lnTo>
                  <a:lnTo>
                    <a:pt x="1" y="324"/>
                  </a:lnTo>
                  <a:lnTo>
                    <a:pt x="0" y="294"/>
                  </a:lnTo>
                  <a:lnTo>
                    <a:pt x="1" y="264"/>
                  </a:lnTo>
                  <a:lnTo>
                    <a:pt x="6" y="235"/>
                  </a:lnTo>
                  <a:lnTo>
                    <a:pt x="12" y="206"/>
                  </a:lnTo>
                  <a:lnTo>
                    <a:pt x="22" y="180"/>
                  </a:lnTo>
                  <a:lnTo>
                    <a:pt x="33" y="153"/>
                  </a:lnTo>
                  <a:lnTo>
                    <a:pt x="48" y="129"/>
                  </a:lnTo>
                  <a:lnTo>
                    <a:pt x="64" y="107"/>
                  </a:lnTo>
                  <a:lnTo>
                    <a:pt x="83" y="87"/>
                  </a:lnTo>
                  <a:lnTo>
                    <a:pt x="102" y="67"/>
                  </a:lnTo>
                  <a:lnTo>
                    <a:pt x="124" y="51"/>
                  </a:lnTo>
                  <a:lnTo>
                    <a:pt x="147" y="36"/>
                  </a:lnTo>
                  <a:lnTo>
                    <a:pt x="171" y="23"/>
                  </a:lnTo>
                  <a:lnTo>
                    <a:pt x="198" y="13"/>
                  </a:lnTo>
                  <a:lnTo>
                    <a:pt x="224" y="6"/>
                  </a:lnTo>
                  <a:lnTo>
                    <a:pt x="253" y="1"/>
                  </a:lnTo>
                  <a:lnTo>
                    <a:pt x="282" y="0"/>
                  </a:lnTo>
                  <a:lnTo>
                    <a:pt x="311" y="1"/>
                  </a:lnTo>
                  <a:lnTo>
                    <a:pt x="338" y="6"/>
                  </a:lnTo>
                  <a:lnTo>
                    <a:pt x="366" y="13"/>
                  </a:lnTo>
                  <a:lnTo>
                    <a:pt x="391" y="23"/>
                  </a:lnTo>
                  <a:lnTo>
                    <a:pt x="416" y="36"/>
                  </a:lnTo>
                  <a:lnTo>
                    <a:pt x="440" y="51"/>
                  </a:lnTo>
                  <a:lnTo>
                    <a:pt x="461" y="67"/>
                  </a:lnTo>
                  <a:lnTo>
                    <a:pt x="481" y="87"/>
                  </a:lnTo>
                  <a:lnTo>
                    <a:pt x="499" y="107"/>
                  </a:lnTo>
                  <a:lnTo>
                    <a:pt x="515" y="129"/>
                  </a:lnTo>
                  <a:lnTo>
                    <a:pt x="530" y="153"/>
                  </a:lnTo>
                  <a:lnTo>
                    <a:pt x="541" y="180"/>
                  </a:lnTo>
                  <a:lnTo>
                    <a:pt x="550" y="206"/>
                  </a:lnTo>
                  <a:lnTo>
                    <a:pt x="557" y="235"/>
                  </a:lnTo>
                  <a:lnTo>
                    <a:pt x="562" y="264"/>
                  </a:lnTo>
                  <a:lnTo>
                    <a:pt x="563" y="294"/>
                  </a:lnTo>
                </a:path>
              </a:pathLst>
            </a:custGeom>
            <a:solidFill>
              <a:srgbClr val="DDDDDD"/>
            </a:solidFill>
            <a:ln w="0">
              <a:solidFill>
                <a:srgbClr val="808080"/>
              </a:solidFill>
              <a:prstDash val="solid"/>
              <a:round/>
              <a:headEnd/>
              <a:tailEnd/>
            </a:ln>
          </p:spPr>
          <p:txBody>
            <a:bodyPr/>
            <a:lstStyle/>
            <a:p>
              <a:endParaRPr lang="en-US"/>
            </a:p>
          </p:txBody>
        </p:sp>
        <p:sp>
          <p:nvSpPr>
            <p:cNvPr id="29781" name="Freeform 60"/>
            <p:cNvSpPr>
              <a:spLocks/>
            </p:cNvSpPr>
            <p:nvPr/>
          </p:nvSpPr>
          <p:spPr bwMode="auto">
            <a:xfrm>
              <a:off x="4377" y="2038"/>
              <a:ext cx="1094" cy="765"/>
            </a:xfrm>
            <a:custGeom>
              <a:avLst/>
              <a:gdLst>
                <a:gd name="T0" fmla="*/ 337 w 2188"/>
                <a:gd name="T1" fmla="*/ 78 h 1530"/>
                <a:gd name="T2" fmla="*/ 384 w 2188"/>
                <a:gd name="T3" fmla="*/ 23 h 1530"/>
                <a:gd name="T4" fmla="*/ 588 w 2188"/>
                <a:gd name="T5" fmla="*/ 26 h 1530"/>
                <a:gd name="T6" fmla="*/ 733 w 2188"/>
                <a:gd name="T7" fmla="*/ 0 h 1530"/>
                <a:gd name="T8" fmla="*/ 914 w 2188"/>
                <a:gd name="T9" fmla="*/ 93 h 1530"/>
                <a:gd name="T10" fmla="*/ 1006 w 2188"/>
                <a:gd name="T11" fmla="*/ 67 h 1530"/>
                <a:gd name="T12" fmla="*/ 1055 w 2188"/>
                <a:gd name="T13" fmla="*/ 78 h 1530"/>
                <a:gd name="T14" fmla="*/ 1066 w 2188"/>
                <a:gd name="T15" fmla="*/ 305 h 1530"/>
                <a:gd name="T16" fmla="*/ 1094 w 2188"/>
                <a:gd name="T17" fmla="*/ 340 h 1530"/>
                <a:gd name="T18" fmla="*/ 1009 w 2188"/>
                <a:gd name="T19" fmla="*/ 517 h 1530"/>
                <a:gd name="T20" fmla="*/ 918 w 2188"/>
                <a:gd name="T21" fmla="*/ 396 h 1530"/>
                <a:gd name="T22" fmla="*/ 893 w 2188"/>
                <a:gd name="T23" fmla="*/ 458 h 1530"/>
                <a:gd name="T24" fmla="*/ 764 w 2188"/>
                <a:gd name="T25" fmla="*/ 699 h 1530"/>
                <a:gd name="T26" fmla="*/ 331 w 2188"/>
                <a:gd name="T27" fmla="*/ 765 h 1530"/>
                <a:gd name="T28" fmla="*/ 106 w 2188"/>
                <a:gd name="T29" fmla="*/ 717 h 1530"/>
                <a:gd name="T30" fmla="*/ 35 w 2188"/>
                <a:gd name="T31" fmla="*/ 568 h 1530"/>
                <a:gd name="T32" fmla="*/ 35 w 2188"/>
                <a:gd name="T33" fmla="*/ 413 h 1530"/>
                <a:gd name="T34" fmla="*/ 0 w 2188"/>
                <a:gd name="T35" fmla="*/ 286 h 1530"/>
                <a:gd name="T36" fmla="*/ 337 w 2188"/>
                <a:gd name="T37" fmla="*/ 78 h 1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88" h="1530">
                  <a:moveTo>
                    <a:pt x="673" y="155"/>
                  </a:moveTo>
                  <a:lnTo>
                    <a:pt x="767" y="45"/>
                  </a:lnTo>
                  <a:lnTo>
                    <a:pt x="1175" y="51"/>
                  </a:lnTo>
                  <a:lnTo>
                    <a:pt x="1465" y="0"/>
                  </a:lnTo>
                  <a:lnTo>
                    <a:pt x="1828" y="185"/>
                  </a:lnTo>
                  <a:lnTo>
                    <a:pt x="2012" y="133"/>
                  </a:lnTo>
                  <a:lnTo>
                    <a:pt x="2110" y="155"/>
                  </a:lnTo>
                  <a:lnTo>
                    <a:pt x="2132" y="609"/>
                  </a:lnTo>
                  <a:lnTo>
                    <a:pt x="2188" y="680"/>
                  </a:lnTo>
                  <a:lnTo>
                    <a:pt x="2018" y="1033"/>
                  </a:lnTo>
                  <a:lnTo>
                    <a:pt x="1836" y="791"/>
                  </a:lnTo>
                  <a:lnTo>
                    <a:pt x="1786" y="916"/>
                  </a:lnTo>
                  <a:lnTo>
                    <a:pt x="1527" y="1398"/>
                  </a:lnTo>
                  <a:lnTo>
                    <a:pt x="661" y="1530"/>
                  </a:lnTo>
                  <a:lnTo>
                    <a:pt x="211" y="1433"/>
                  </a:lnTo>
                  <a:lnTo>
                    <a:pt x="70" y="1136"/>
                  </a:lnTo>
                  <a:lnTo>
                    <a:pt x="70" y="826"/>
                  </a:lnTo>
                  <a:lnTo>
                    <a:pt x="0" y="571"/>
                  </a:lnTo>
                  <a:lnTo>
                    <a:pt x="673" y="155"/>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86141" name="Text Box 61"/>
          <p:cNvSpPr txBox="1">
            <a:spLocks noChangeArrowheads="1"/>
          </p:cNvSpPr>
          <p:nvPr/>
        </p:nvSpPr>
        <p:spPr bwMode="auto">
          <a:xfrm>
            <a:off x="3074988" y="4630738"/>
            <a:ext cx="744537" cy="274637"/>
          </a:xfrm>
          <a:prstGeom prst="rect">
            <a:avLst/>
          </a:prstGeom>
          <a:noFill/>
          <a:ln>
            <a:noFill/>
          </a:ln>
          <a:effectLst/>
          <a:extLst>
            <a:ext uri="{909E8E84-426E-40DD-AFC4-6F175D3DCCD1}">
              <a14:hiddenFill xmlns:a14="http://schemas.microsoft.com/office/drawing/2010/main">
                <a:gradFill rotWithShape="0">
                  <a:gsLst>
                    <a:gs pos="0">
                      <a:schemeClr val="accent1"/>
                    </a:gs>
                    <a:gs pos="50000">
                      <a:schemeClr val="bg1"/>
                    </a:gs>
                    <a:gs pos="100000">
                      <a:schemeClr val="accent1"/>
                    </a:gs>
                  </a:gsLst>
                  <a:lin ang="27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algn="ctr" eaLnBrk="0" hangingPunct="0">
              <a:defRPr/>
            </a:pPr>
            <a:r>
              <a:rPr lang="en-US" altLang="zh-CN" sz="1200" b="1">
                <a:solidFill>
                  <a:srgbClr val="000000"/>
                </a:solidFill>
                <a:latin typeface="Arial" charset="0"/>
                <a:ea typeface="宋体" pitchFamily="2" charset="-122"/>
              </a:rPr>
              <a:t>Internet</a:t>
            </a:r>
          </a:p>
        </p:txBody>
      </p:sp>
      <p:sp>
        <p:nvSpPr>
          <p:cNvPr id="29702" name="Text Box 62"/>
          <p:cNvSpPr txBox="1">
            <a:spLocks noChangeArrowheads="1"/>
          </p:cNvSpPr>
          <p:nvPr/>
        </p:nvSpPr>
        <p:spPr bwMode="auto">
          <a:xfrm>
            <a:off x="381000" y="3657600"/>
            <a:ext cx="1589088" cy="273050"/>
          </a:xfrm>
          <a:prstGeom prst="rect">
            <a:avLst/>
          </a:prstGeom>
          <a:noFill/>
          <a:ln>
            <a:noFill/>
          </a:ln>
          <a:effectLst/>
          <a:extLst>
            <a:ext uri="{909E8E84-426E-40DD-AFC4-6F175D3DCCD1}">
              <a14:hiddenFill xmlns:a14="http://schemas.microsoft.com/office/drawing/2010/main">
                <a:solidFill>
                  <a:srgbClr val="FF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US" altLang="zh-CN" sz="1200" b="1">
                <a:latin typeface="Arial" charset="0"/>
                <a:ea typeface="宋体" pitchFamily="2" charset="-122"/>
              </a:rPr>
              <a:t>Logistics Company</a:t>
            </a:r>
          </a:p>
        </p:txBody>
      </p:sp>
      <p:pic>
        <p:nvPicPr>
          <p:cNvPr id="29703" name="Picture 63" descr="BD10479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2895600"/>
            <a:ext cx="868363"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Picture 64" descr="PE01324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9013" y="5410200"/>
            <a:ext cx="8509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5" name="Text Box 65"/>
          <p:cNvSpPr txBox="1">
            <a:spLocks noChangeArrowheads="1"/>
          </p:cNvSpPr>
          <p:nvPr/>
        </p:nvSpPr>
        <p:spPr bwMode="auto">
          <a:xfrm>
            <a:off x="914400" y="4953000"/>
            <a:ext cx="795338" cy="274638"/>
          </a:xfrm>
          <a:prstGeom prst="rect">
            <a:avLst/>
          </a:prstGeom>
          <a:noFill/>
          <a:ln>
            <a:noFill/>
          </a:ln>
          <a:effectLst/>
          <a:extLst>
            <a:ext uri="{909E8E84-426E-40DD-AFC4-6F175D3DCCD1}">
              <a14:hiddenFill xmlns:a14="http://schemas.microsoft.com/office/drawing/2010/main">
                <a:solidFill>
                  <a:srgbClr val="FF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US" altLang="zh-CN" sz="1200" b="1">
                <a:latin typeface="Arial" charset="0"/>
                <a:ea typeface="宋体" pitchFamily="2" charset="-122"/>
              </a:rPr>
              <a:t>Supplier</a:t>
            </a:r>
          </a:p>
        </p:txBody>
      </p:sp>
      <p:sp>
        <p:nvSpPr>
          <p:cNvPr id="29706" name="Text Box 66"/>
          <p:cNvSpPr txBox="1">
            <a:spLocks noChangeArrowheads="1"/>
          </p:cNvSpPr>
          <p:nvPr/>
        </p:nvSpPr>
        <p:spPr bwMode="auto">
          <a:xfrm>
            <a:off x="992188" y="5978525"/>
            <a:ext cx="612775" cy="273050"/>
          </a:xfrm>
          <a:prstGeom prst="rect">
            <a:avLst/>
          </a:prstGeom>
          <a:noFill/>
          <a:ln>
            <a:noFill/>
          </a:ln>
          <a:effectLst/>
          <a:extLst>
            <a:ext uri="{909E8E84-426E-40DD-AFC4-6F175D3DCCD1}">
              <a14:hiddenFill xmlns:a14="http://schemas.microsoft.com/office/drawing/2010/main">
                <a:solidFill>
                  <a:srgbClr val="FF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US" altLang="zh-CN" sz="1200" b="1">
                <a:latin typeface="Arial" charset="0"/>
                <a:ea typeface="宋体" pitchFamily="2" charset="-122"/>
              </a:rPr>
              <a:t>Buyer</a:t>
            </a:r>
          </a:p>
        </p:txBody>
      </p:sp>
      <p:sp>
        <p:nvSpPr>
          <p:cNvPr id="29707" name="Rectangle 67"/>
          <p:cNvSpPr>
            <a:spLocks noChangeArrowheads="1"/>
          </p:cNvSpPr>
          <p:nvPr/>
        </p:nvSpPr>
        <p:spPr bwMode="auto">
          <a:xfrm>
            <a:off x="5481638" y="3400425"/>
            <a:ext cx="919162" cy="2613025"/>
          </a:xfrm>
          <a:prstGeom prst="rect">
            <a:avLst/>
          </a:prstGeom>
          <a:gradFill rotWithShape="0">
            <a:gsLst>
              <a:gs pos="0">
                <a:srgbClr val="FFFFFF"/>
              </a:gs>
              <a:gs pos="100000">
                <a:srgbClr val="FF9933"/>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US" altLang="zh-CN" sz="1200" b="1">
                <a:latin typeface="Arial" charset="0"/>
                <a:ea typeface="宋体" pitchFamily="2" charset="-122"/>
              </a:rPr>
              <a:t>E-Retailer</a:t>
            </a:r>
          </a:p>
        </p:txBody>
      </p:sp>
      <p:sp>
        <p:nvSpPr>
          <p:cNvPr id="29708" name="AutoShape 68"/>
          <p:cNvSpPr>
            <a:spLocks noChangeArrowheads="1"/>
          </p:cNvSpPr>
          <p:nvPr/>
        </p:nvSpPr>
        <p:spPr bwMode="auto">
          <a:xfrm rot="5400000">
            <a:off x="4773613" y="3495675"/>
            <a:ext cx="803275" cy="612775"/>
          </a:xfrm>
          <a:prstGeom prst="downArrowCallout">
            <a:avLst>
              <a:gd name="adj1" fmla="val 32772"/>
              <a:gd name="adj2" fmla="val 32772"/>
              <a:gd name="adj3" fmla="val 16667"/>
              <a:gd name="adj4" fmla="val 66667"/>
            </a:avLst>
          </a:prstGeom>
          <a:gradFill rotWithShape="0">
            <a:gsLst>
              <a:gs pos="0">
                <a:srgbClr val="FF9933"/>
              </a:gs>
              <a:gs pos="100000">
                <a:srgbClr val="FFFF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US" altLang="zh-CN" sz="1200" b="1">
                <a:latin typeface="Arial" charset="0"/>
                <a:ea typeface="宋体" pitchFamily="2" charset="-122"/>
              </a:rPr>
              <a:t>Get Quote</a:t>
            </a:r>
          </a:p>
        </p:txBody>
      </p:sp>
      <p:sp>
        <p:nvSpPr>
          <p:cNvPr id="29709" name="AutoShape 69"/>
          <p:cNvSpPr>
            <a:spLocks noChangeArrowheads="1"/>
          </p:cNvSpPr>
          <p:nvPr/>
        </p:nvSpPr>
        <p:spPr bwMode="auto">
          <a:xfrm rot="5400000">
            <a:off x="4722813" y="4349750"/>
            <a:ext cx="904875" cy="612775"/>
          </a:xfrm>
          <a:prstGeom prst="downArrowCallout">
            <a:avLst>
              <a:gd name="adj1" fmla="val 36917"/>
              <a:gd name="adj2" fmla="val 36917"/>
              <a:gd name="adj3" fmla="val 16667"/>
              <a:gd name="adj4" fmla="val 66667"/>
            </a:avLst>
          </a:prstGeom>
          <a:gradFill rotWithShape="0">
            <a:gsLst>
              <a:gs pos="0">
                <a:srgbClr val="FF9933"/>
              </a:gs>
              <a:gs pos="100000">
                <a:srgbClr val="FFFF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US" altLang="zh-CN" sz="1200" b="1">
                <a:latin typeface="Arial" charset="0"/>
                <a:ea typeface="宋体" pitchFamily="2" charset="-122"/>
              </a:rPr>
              <a:t>Reservation</a:t>
            </a:r>
          </a:p>
        </p:txBody>
      </p:sp>
      <p:sp>
        <p:nvSpPr>
          <p:cNvPr id="29710" name="AutoShape 70"/>
          <p:cNvSpPr>
            <a:spLocks noChangeArrowheads="1"/>
          </p:cNvSpPr>
          <p:nvPr/>
        </p:nvSpPr>
        <p:spPr bwMode="auto">
          <a:xfrm rot="5400000">
            <a:off x="4722813" y="5254625"/>
            <a:ext cx="904875" cy="612775"/>
          </a:xfrm>
          <a:prstGeom prst="downArrowCallout">
            <a:avLst>
              <a:gd name="adj1" fmla="val 36917"/>
              <a:gd name="adj2" fmla="val 36917"/>
              <a:gd name="adj3" fmla="val 16667"/>
              <a:gd name="adj4" fmla="val 66667"/>
            </a:avLst>
          </a:prstGeom>
          <a:gradFill rotWithShape="0">
            <a:gsLst>
              <a:gs pos="0">
                <a:srgbClr val="FF9933"/>
              </a:gs>
              <a:gs pos="100000">
                <a:srgbClr val="FFFF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zh-CN" altLang="en-US" sz="1200" b="1">
                <a:latin typeface="Arial" charset="0"/>
                <a:ea typeface="宋体" pitchFamily="2" charset="-122"/>
              </a:rPr>
              <a:t> </a:t>
            </a:r>
            <a:r>
              <a:rPr lang="en-US" altLang="zh-CN" sz="1200" b="1">
                <a:latin typeface="Arial" charset="0"/>
                <a:ea typeface="宋体" pitchFamily="2" charset="-122"/>
              </a:rPr>
              <a:t>Purchase</a:t>
            </a:r>
          </a:p>
          <a:p>
            <a:pPr algn="ctr" eaLnBrk="1" hangingPunct="1"/>
            <a:r>
              <a:rPr lang="en-US" altLang="zh-CN" sz="1200" b="1">
                <a:latin typeface="Arial" charset="0"/>
                <a:ea typeface="宋体" pitchFamily="2" charset="-122"/>
              </a:rPr>
              <a:t>Order</a:t>
            </a:r>
          </a:p>
        </p:txBody>
      </p:sp>
      <p:sp>
        <p:nvSpPr>
          <p:cNvPr id="29711" name="Line 71"/>
          <p:cNvSpPr>
            <a:spLocks noChangeShapeType="1"/>
          </p:cNvSpPr>
          <p:nvPr/>
        </p:nvSpPr>
        <p:spPr bwMode="auto">
          <a:xfrm>
            <a:off x="2011363" y="3802063"/>
            <a:ext cx="969962" cy="452437"/>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12" name="Line 72"/>
          <p:cNvSpPr>
            <a:spLocks noChangeShapeType="1"/>
          </p:cNvSpPr>
          <p:nvPr/>
        </p:nvSpPr>
        <p:spPr bwMode="auto">
          <a:xfrm>
            <a:off x="2057400" y="4648200"/>
            <a:ext cx="668338" cy="9525"/>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13" name="Line 73"/>
          <p:cNvSpPr>
            <a:spLocks noChangeShapeType="1"/>
          </p:cNvSpPr>
          <p:nvPr/>
        </p:nvSpPr>
        <p:spPr bwMode="auto">
          <a:xfrm flipV="1">
            <a:off x="1908175" y="5108575"/>
            <a:ext cx="919163" cy="65405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14" name="Line 74"/>
          <p:cNvSpPr>
            <a:spLocks noChangeShapeType="1"/>
          </p:cNvSpPr>
          <p:nvPr/>
        </p:nvSpPr>
        <p:spPr bwMode="auto">
          <a:xfrm flipV="1">
            <a:off x="4002088" y="3851275"/>
            <a:ext cx="817562" cy="454025"/>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15" name="Line 75"/>
          <p:cNvSpPr>
            <a:spLocks noChangeShapeType="1"/>
          </p:cNvSpPr>
          <p:nvPr/>
        </p:nvSpPr>
        <p:spPr bwMode="auto">
          <a:xfrm>
            <a:off x="4154488" y="4657725"/>
            <a:ext cx="714375"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16" name="Line 76"/>
          <p:cNvSpPr>
            <a:spLocks noChangeShapeType="1"/>
          </p:cNvSpPr>
          <p:nvPr/>
        </p:nvSpPr>
        <p:spPr bwMode="auto">
          <a:xfrm>
            <a:off x="3949700" y="5059363"/>
            <a:ext cx="869950" cy="503237"/>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17" name="Rectangle 77"/>
          <p:cNvSpPr>
            <a:spLocks noGrp="1" noChangeArrowheads="1"/>
          </p:cNvSpPr>
          <p:nvPr>
            <p:ph type="title"/>
          </p:nvPr>
        </p:nvSpPr>
        <p:spPr/>
        <p:txBody>
          <a:bodyPr/>
          <a:lstStyle/>
          <a:p>
            <a:pPr eaLnBrk="1" hangingPunct="1"/>
            <a:r>
              <a:rPr lang="en-US" altLang="zh-TW" smtClean="0">
                <a:ea typeface="新細明體" pitchFamily="18" charset="-120"/>
              </a:rPr>
              <a:t>Use of SOA</a:t>
            </a:r>
          </a:p>
        </p:txBody>
      </p:sp>
      <p:sp>
        <p:nvSpPr>
          <p:cNvPr id="29718" name="Text Box 78"/>
          <p:cNvSpPr txBox="1">
            <a:spLocks noChangeArrowheads="1"/>
          </p:cNvSpPr>
          <p:nvPr/>
        </p:nvSpPr>
        <p:spPr bwMode="auto">
          <a:xfrm>
            <a:off x="3276600" y="1371600"/>
            <a:ext cx="5653088" cy="218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Tahoma" pitchFamily="34" charset="0"/>
              </a:defRPr>
            </a:lvl1pPr>
            <a:lvl2pPr marL="914400" indent="-457200" eaLnBrk="0" hangingPunct="0">
              <a:defRPr sz="2400">
                <a:solidFill>
                  <a:schemeClr val="tx1"/>
                </a:solidFill>
                <a:latin typeface="Tahoma" pitchFamily="34" charset="0"/>
              </a:defRPr>
            </a:lvl2pPr>
            <a:lvl3pPr marL="1371600" indent="-457200" eaLnBrk="0" hangingPunct="0">
              <a:defRPr sz="2400">
                <a:solidFill>
                  <a:schemeClr val="tx1"/>
                </a:solidFill>
                <a:latin typeface="Tahoma" pitchFamily="34" charset="0"/>
              </a:defRPr>
            </a:lvl3pPr>
            <a:lvl4pPr marL="1828800" indent="-457200" eaLnBrk="0" hangingPunct="0">
              <a:defRPr sz="2400">
                <a:solidFill>
                  <a:schemeClr val="tx1"/>
                </a:solidFill>
                <a:latin typeface="Tahoma" pitchFamily="34" charset="0"/>
              </a:defRPr>
            </a:lvl4pPr>
            <a:lvl5pPr marL="2286000" indent="-457200" eaLnBrk="0" hangingPunct="0">
              <a:defRPr sz="2400">
                <a:solidFill>
                  <a:schemeClr val="tx1"/>
                </a:solidFill>
                <a:latin typeface="Tahoma" pitchFamily="34" charset="0"/>
              </a:defRPr>
            </a:lvl5pPr>
            <a:lvl6pPr marL="2743200" indent="-457200" eaLnBrk="0" fontAlgn="base" hangingPunct="0">
              <a:spcBef>
                <a:spcPct val="0"/>
              </a:spcBef>
              <a:spcAft>
                <a:spcPct val="0"/>
              </a:spcAft>
              <a:defRPr sz="2400">
                <a:solidFill>
                  <a:schemeClr val="tx1"/>
                </a:solidFill>
                <a:latin typeface="Tahoma" pitchFamily="34" charset="0"/>
              </a:defRPr>
            </a:lvl6pPr>
            <a:lvl7pPr marL="3200400" indent="-457200" eaLnBrk="0" fontAlgn="base" hangingPunct="0">
              <a:spcBef>
                <a:spcPct val="0"/>
              </a:spcBef>
              <a:spcAft>
                <a:spcPct val="0"/>
              </a:spcAft>
              <a:defRPr sz="2400">
                <a:solidFill>
                  <a:schemeClr val="tx1"/>
                </a:solidFill>
                <a:latin typeface="Tahoma" pitchFamily="34" charset="0"/>
              </a:defRPr>
            </a:lvl7pPr>
            <a:lvl8pPr marL="3657600" indent="-457200" eaLnBrk="0" fontAlgn="base" hangingPunct="0">
              <a:spcBef>
                <a:spcPct val="0"/>
              </a:spcBef>
              <a:spcAft>
                <a:spcPct val="0"/>
              </a:spcAft>
              <a:defRPr sz="2400">
                <a:solidFill>
                  <a:schemeClr val="tx1"/>
                </a:solidFill>
                <a:latin typeface="Tahoma" pitchFamily="34" charset="0"/>
              </a:defRPr>
            </a:lvl8pPr>
            <a:lvl9pPr marL="4114800" indent="-457200" eaLnBrk="0" fontAlgn="base" hangingPunct="0">
              <a:spcBef>
                <a:spcPct val="0"/>
              </a:spcBef>
              <a:spcAft>
                <a:spcPct val="0"/>
              </a:spcAft>
              <a:defRPr sz="2400">
                <a:solidFill>
                  <a:schemeClr val="tx1"/>
                </a:solidFill>
                <a:latin typeface="Tahoma" pitchFamily="34" charset="0"/>
              </a:defRPr>
            </a:lvl9pPr>
          </a:lstStyle>
          <a:p>
            <a:pPr eaLnBrk="1" hangingPunct="1">
              <a:lnSpc>
                <a:spcPct val="90000"/>
              </a:lnSpc>
              <a:spcBef>
                <a:spcPct val="20000"/>
              </a:spcBef>
              <a:buClr>
                <a:schemeClr val="tx2"/>
              </a:buClr>
              <a:buSzPct val="60000"/>
              <a:buFont typeface="Wingdings" pitchFamily="24" charset="2"/>
              <a:buChar char="n"/>
            </a:pPr>
            <a:r>
              <a:rPr lang="en-US" altLang="zh-CN">
                <a:latin typeface="Arial" charset="0"/>
                <a:ea typeface="宋体" pitchFamily="2" charset="-122"/>
              </a:rPr>
              <a:t>Publishing of business functions by means of API </a:t>
            </a:r>
          </a:p>
          <a:p>
            <a:pPr eaLnBrk="1" hangingPunct="1">
              <a:lnSpc>
                <a:spcPct val="90000"/>
              </a:lnSpc>
              <a:spcBef>
                <a:spcPct val="20000"/>
              </a:spcBef>
              <a:buClr>
                <a:schemeClr val="tx2"/>
              </a:buClr>
              <a:buSzPct val="60000"/>
              <a:buFont typeface="Wingdings" pitchFamily="24" charset="2"/>
              <a:buChar char="n"/>
            </a:pPr>
            <a:r>
              <a:rPr lang="en-US" altLang="zh-CN">
                <a:latin typeface="Arial" charset="0"/>
                <a:ea typeface="宋体" pitchFamily="2" charset="-122"/>
              </a:rPr>
              <a:t>Web pages for humans (B2C)</a:t>
            </a:r>
          </a:p>
          <a:p>
            <a:pPr eaLnBrk="1" hangingPunct="1">
              <a:lnSpc>
                <a:spcPct val="90000"/>
              </a:lnSpc>
              <a:spcBef>
                <a:spcPct val="20000"/>
              </a:spcBef>
              <a:buClr>
                <a:schemeClr val="tx2"/>
              </a:buClr>
              <a:buSzPct val="60000"/>
              <a:buFont typeface="Wingdings" pitchFamily="24" charset="2"/>
              <a:buChar char="n"/>
            </a:pPr>
            <a:r>
              <a:rPr lang="en-US" altLang="zh-CN">
                <a:latin typeface="Arial" charset="0"/>
                <a:ea typeface="宋体" pitchFamily="2" charset="-122"/>
              </a:rPr>
              <a:t>Web services for program to program (B2B)</a:t>
            </a:r>
          </a:p>
          <a:p>
            <a:pPr eaLnBrk="1" hangingPunct="1"/>
            <a:endParaRPr lang="zh-CN" altLang="en-US" sz="2000">
              <a:latin typeface="Arial" charset="0"/>
              <a:ea typeface="宋体" pitchFamily="2" charset="-122"/>
            </a:endParaRPr>
          </a:p>
        </p:txBody>
      </p:sp>
      <p:sp>
        <p:nvSpPr>
          <p:cNvPr id="29719" name="Rectangle 79"/>
          <p:cNvSpPr>
            <a:spLocks noChangeArrowheads="1"/>
          </p:cNvSpPr>
          <p:nvPr/>
        </p:nvSpPr>
        <p:spPr bwMode="auto">
          <a:xfrm>
            <a:off x="6553200" y="5076825"/>
            <a:ext cx="2151063" cy="942975"/>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US" altLang="zh-CN" sz="1400">
                <a:solidFill>
                  <a:srgbClr val="000099"/>
                </a:solidFill>
                <a:latin typeface="Arial" charset="0"/>
                <a:ea typeface="宋体" pitchFamily="2" charset="-122"/>
              </a:rPr>
              <a:t>A programmable application component accessible via standard Web protocols</a:t>
            </a:r>
          </a:p>
        </p:txBody>
      </p:sp>
      <p:pic>
        <p:nvPicPr>
          <p:cNvPr id="29720" name="Picture 80" descr="j008922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8800" y="1905000"/>
            <a:ext cx="1304925"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1" name="Picture 81" descr="IN00691_"/>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00" y="3962400"/>
            <a:ext cx="1214438"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22" name="Text Box 82"/>
          <p:cNvSpPr txBox="1">
            <a:spLocks noChangeArrowheads="1"/>
          </p:cNvSpPr>
          <p:nvPr/>
        </p:nvSpPr>
        <p:spPr bwMode="auto">
          <a:xfrm>
            <a:off x="2209800" y="3124200"/>
            <a:ext cx="555625" cy="274638"/>
          </a:xfrm>
          <a:prstGeom prst="rect">
            <a:avLst/>
          </a:prstGeom>
          <a:noFill/>
          <a:ln>
            <a:noFill/>
          </a:ln>
          <a:effectLst/>
          <a:extLst>
            <a:ext uri="{909E8E84-426E-40DD-AFC4-6F175D3DCCD1}">
              <a14:hiddenFill xmlns:a14="http://schemas.microsoft.com/office/drawing/2010/main">
                <a:solidFill>
                  <a:srgbClr val="FF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US" altLang="zh-CN" sz="1200" b="1">
                <a:latin typeface="Arial" charset="0"/>
                <a:ea typeface="宋体" pitchFamily="2" charset="-122"/>
              </a:rPr>
              <a:t>Bank</a:t>
            </a:r>
          </a:p>
        </p:txBody>
      </p:sp>
      <p:sp>
        <p:nvSpPr>
          <p:cNvPr id="29723" name="Line 83"/>
          <p:cNvSpPr>
            <a:spLocks noChangeShapeType="1"/>
          </p:cNvSpPr>
          <p:nvPr/>
        </p:nvSpPr>
        <p:spPr bwMode="auto">
          <a:xfrm>
            <a:off x="2819400" y="3276600"/>
            <a:ext cx="533400" cy="9144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3724702"/>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zh-CN" sz="1400"/>
              <a:t>Dickson Chiu 200</a:t>
            </a:r>
            <a:r>
              <a:rPr lang="en-US" altLang="zh-TW" sz="1400"/>
              <a:t>6</a:t>
            </a:r>
            <a:endParaRPr lang="en-US" altLang="zh-CN" sz="1400"/>
          </a:p>
        </p:txBody>
      </p:sp>
      <p:sp>
        <p:nvSpPr>
          <p:cNvPr id="30723" name="Slide Number Placeholder 4"/>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zh-CN" sz="1400"/>
              <a:t>Web Service-</a:t>
            </a:r>
            <a:fld id="{E9346186-50A6-49DD-816D-C91907D67BCC}" type="slidenum">
              <a:rPr lang="en-US" altLang="zh-CN" sz="1400"/>
              <a:pPr eaLnBrk="1" hangingPunct="1"/>
              <a:t>57</a:t>
            </a:fld>
            <a:endParaRPr lang="en-US" altLang="zh-CN" sz="1400"/>
          </a:p>
        </p:txBody>
      </p:sp>
      <p:grpSp>
        <p:nvGrpSpPr>
          <p:cNvPr id="688130" name="Group 2"/>
          <p:cNvGrpSpPr>
            <a:grpSpLocks/>
          </p:cNvGrpSpPr>
          <p:nvPr/>
        </p:nvGrpSpPr>
        <p:grpSpPr bwMode="auto">
          <a:xfrm>
            <a:off x="609600" y="4416425"/>
            <a:ext cx="3271838" cy="1401763"/>
            <a:chOff x="384" y="2782"/>
            <a:chExt cx="2061" cy="883"/>
          </a:xfrm>
        </p:grpSpPr>
        <p:sp>
          <p:nvSpPr>
            <p:cNvPr id="30828" name="AutoShape 3"/>
            <p:cNvSpPr>
              <a:spLocks noChangeArrowheads="1"/>
            </p:cNvSpPr>
            <p:nvPr/>
          </p:nvSpPr>
          <p:spPr bwMode="auto">
            <a:xfrm>
              <a:off x="384" y="2782"/>
              <a:ext cx="2061" cy="866"/>
            </a:xfrm>
            <a:prstGeom prst="roundRect">
              <a:avLst>
                <a:gd name="adj" fmla="val 16667"/>
              </a:avLst>
            </a:prstGeom>
            <a:solidFill>
              <a:srgbClr val="C0C0C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30829" name="Text Box 4"/>
            <p:cNvSpPr txBox="1">
              <a:spLocks noChangeArrowheads="1"/>
            </p:cNvSpPr>
            <p:nvPr/>
          </p:nvSpPr>
          <p:spPr bwMode="auto">
            <a:xfrm>
              <a:off x="528" y="2976"/>
              <a:ext cx="3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zh-CN" sz="1400" b="1">
                  <a:solidFill>
                    <a:srgbClr val="333399"/>
                  </a:solidFill>
                  <a:latin typeface="Arial" charset="0"/>
                  <a:ea typeface="宋体" pitchFamily="2" charset="-122"/>
                </a:rPr>
                <a:t>RPC</a:t>
              </a:r>
              <a:endParaRPr lang="en-US" altLang="zh-CN" b="1">
                <a:latin typeface="Arial" charset="0"/>
                <a:ea typeface="宋体" pitchFamily="2" charset="-122"/>
              </a:endParaRPr>
            </a:p>
          </p:txBody>
        </p:sp>
        <p:sp>
          <p:nvSpPr>
            <p:cNvPr id="30830" name="Text Box 5"/>
            <p:cNvSpPr txBox="1">
              <a:spLocks noChangeArrowheads="1"/>
            </p:cNvSpPr>
            <p:nvPr/>
          </p:nvSpPr>
          <p:spPr bwMode="auto">
            <a:xfrm>
              <a:off x="1773" y="3473"/>
              <a:ext cx="56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zh-CN" sz="1400" b="1">
                  <a:latin typeface="Arial" charset="0"/>
                  <a:ea typeface="宋体" pitchFamily="2" charset="-122"/>
                </a:rPr>
                <a:t>Supplier</a:t>
              </a:r>
              <a:endParaRPr lang="en-US" altLang="zh-CN" sz="2000" b="1">
                <a:latin typeface="Arial" charset="0"/>
                <a:ea typeface="宋体" pitchFamily="2" charset="-122"/>
              </a:endParaRPr>
            </a:p>
          </p:txBody>
        </p:sp>
        <p:sp>
          <p:nvSpPr>
            <p:cNvPr id="30831" name="AutoShape 6"/>
            <p:cNvSpPr>
              <a:spLocks noChangeArrowheads="1"/>
            </p:cNvSpPr>
            <p:nvPr/>
          </p:nvSpPr>
          <p:spPr bwMode="auto">
            <a:xfrm>
              <a:off x="529" y="3239"/>
              <a:ext cx="596" cy="255"/>
            </a:xfrm>
            <a:prstGeom prst="roundRect">
              <a:avLst>
                <a:gd name="adj" fmla="val 16667"/>
              </a:avLst>
            </a:prstGeom>
            <a:gradFill rotWithShape="0">
              <a:gsLst>
                <a:gs pos="0">
                  <a:srgbClr val="6699FF"/>
                </a:gs>
                <a:gs pos="100000">
                  <a:srgbClr val="7FA9FF"/>
                </a:gs>
              </a:gsLst>
              <a:lin ang="2700000" scaled="1"/>
            </a:gradFill>
            <a:ln w="9525">
              <a:round/>
              <a:headEnd/>
              <a:tailEnd/>
            </a:ln>
            <a:effectLst/>
            <a:scene3d>
              <a:camera prst="legacyObliqueTopRight"/>
              <a:lightRig rig="legacyFlat3" dir="b"/>
            </a:scene3d>
            <a:sp3d extrusionH="430200" prstMaterial="legacyMatte">
              <a:bevelT w="13500" h="13500" prst="angle"/>
              <a:bevelB w="13500" h="13500" prst="angle"/>
              <a:extrusionClr>
                <a:srgbClr val="66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grpSp>
      <p:grpSp>
        <p:nvGrpSpPr>
          <p:cNvPr id="688135" name="Group 7"/>
          <p:cNvGrpSpPr>
            <a:grpSpLocks/>
          </p:cNvGrpSpPr>
          <p:nvPr/>
        </p:nvGrpSpPr>
        <p:grpSpPr bwMode="auto">
          <a:xfrm>
            <a:off x="4783138" y="1752600"/>
            <a:ext cx="3643312" cy="1787525"/>
            <a:chOff x="3013" y="1104"/>
            <a:chExt cx="2295" cy="1126"/>
          </a:xfrm>
        </p:grpSpPr>
        <p:sp>
          <p:nvSpPr>
            <p:cNvPr id="30820" name="AutoShape 8"/>
            <p:cNvSpPr>
              <a:spLocks noChangeArrowheads="1"/>
            </p:cNvSpPr>
            <p:nvPr/>
          </p:nvSpPr>
          <p:spPr bwMode="auto">
            <a:xfrm>
              <a:off x="3013" y="1104"/>
              <a:ext cx="2295" cy="1126"/>
            </a:xfrm>
            <a:prstGeom prst="roundRect">
              <a:avLst>
                <a:gd name="adj" fmla="val 16667"/>
              </a:avLst>
            </a:prstGeom>
            <a:solidFill>
              <a:srgbClr val="C0C0C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30821" name="Text Box 9"/>
            <p:cNvSpPr txBox="1">
              <a:spLocks noChangeArrowheads="1"/>
            </p:cNvSpPr>
            <p:nvPr/>
          </p:nvSpPr>
          <p:spPr bwMode="auto">
            <a:xfrm>
              <a:off x="4512" y="1824"/>
              <a:ext cx="56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zh-CN" sz="1400" b="1">
                  <a:solidFill>
                    <a:srgbClr val="333399"/>
                  </a:solidFill>
                  <a:latin typeface="Arial" charset="0"/>
                  <a:ea typeface="宋体" pitchFamily="2" charset="-122"/>
                </a:rPr>
                <a:t>J2EE</a:t>
              </a:r>
              <a:endParaRPr lang="en-US" altLang="zh-CN" b="1">
                <a:latin typeface="Arial" charset="0"/>
                <a:ea typeface="宋体" pitchFamily="2" charset="-122"/>
              </a:endParaRPr>
            </a:p>
          </p:txBody>
        </p:sp>
        <p:sp>
          <p:nvSpPr>
            <p:cNvPr id="30822" name="Text Box 10"/>
            <p:cNvSpPr txBox="1">
              <a:spLocks noChangeArrowheads="1"/>
            </p:cNvSpPr>
            <p:nvPr/>
          </p:nvSpPr>
          <p:spPr bwMode="auto">
            <a:xfrm>
              <a:off x="3201" y="1104"/>
              <a:ext cx="38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zh-CN" sz="1400" b="1">
                  <a:latin typeface="Arial" charset="0"/>
                  <a:ea typeface="宋体" pitchFamily="2" charset="-122"/>
                </a:rPr>
                <a:t>Bank</a:t>
              </a:r>
              <a:endParaRPr lang="en-US" altLang="zh-CN" sz="2000" b="1">
                <a:latin typeface="Arial" charset="0"/>
                <a:ea typeface="宋体" pitchFamily="2" charset="-122"/>
              </a:endParaRPr>
            </a:p>
          </p:txBody>
        </p:sp>
        <p:sp>
          <p:nvSpPr>
            <p:cNvPr id="30823" name="AutoShape 11"/>
            <p:cNvSpPr>
              <a:spLocks noChangeArrowheads="1"/>
            </p:cNvSpPr>
            <p:nvPr/>
          </p:nvSpPr>
          <p:spPr bwMode="auto">
            <a:xfrm>
              <a:off x="3699" y="1599"/>
              <a:ext cx="596" cy="255"/>
            </a:xfrm>
            <a:prstGeom prst="roundRect">
              <a:avLst>
                <a:gd name="adj" fmla="val 16667"/>
              </a:avLst>
            </a:prstGeom>
            <a:gradFill rotWithShape="0">
              <a:gsLst>
                <a:gs pos="0">
                  <a:srgbClr val="6699FF"/>
                </a:gs>
                <a:gs pos="100000">
                  <a:srgbClr val="7FA9FF"/>
                </a:gs>
              </a:gsLst>
              <a:lin ang="2700000" scaled="1"/>
            </a:gradFill>
            <a:ln w="9525">
              <a:round/>
              <a:headEnd/>
              <a:tailEnd/>
            </a:ln>
            <a:effectLst/>
            <a:scene3d>
              <a:camera prst="legacyObliqueTopRight"/>
              <a:lightRig rig="legacyFlat3" dir="b"/>
            </a:scene3d>
            <a:sp3d extrusionH="430200" prstMaterial="legacyMatte">
              <a:bevelT w="13500" h="13500" prst="angle"/>
              <a:bevelB w="13500" h="13500" prst="angle"/>
              <a:extrusionClr>
                <a:srgbClr val="66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30824" name="AutoShape 12"/>
            <p:cNvSpPr>
              <a:spLocks noChangeArrowheads="1"/>
            </p:cNvSpPr>
            <p:nvPr/>
          </p:nvSpPr>
          <p:spPr bwMode="auto">
            <a:xfrm>
              <a:off x="3925" y="1199"/>
              <a:ext cx="596" cy="255"/>
            </a:xfrm>
            <a:prstGeom prst="roundRect">
              <a:avLst>
                <a:gd name="adj" fmla="val 16667"/>
              </a:avLst>
            </a:prstGeom>
            <a:gradFill rotWithShape="0">
              <a:gsLst>
                <a:gs pos="0">
                  <a:srgbClr val="6699FF"/>
                </a:gs>
                <a:gs pos="100000">
                  <a:srgbClr val="7FA9FF"/>
                </a:gs>
              </a:gsLst>
              <a:lin ang="2700000" scaled="1"/>
            </a:gradFill>
            <a:ln w="9525">
              <a:round/>
              <a:headEnd/>
              <a:tailEnd/>
            </a:ln>
            <a:effectLst/>
            <a:scene3d>
              <a:camera prst="legacyObliqueTopRight"/>
              <a:lightRig rig="legacyFlat3" dir="b"/>
            </a:scene3d>
            <a:sp3d extrusionH="430200" prstMaterial="legacyMatte">
              <a:bevelT w="13500" h="13500" prst="angle"/>
              <a:bevelB w="13500" h="13500" prst="angle"/>
              <a:extrusionClr>
                <a:srgbClr val="66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30825" name="AutoShape 13"/>
            <p:cNvSpPr>
              <a:spLocks noChangeArrowheads="1"/>
            </p:cNvSpPr>
            <p:nvPr/>
          </p:nvSpPr>
          <p:spPr bwMode="auto">
            <a:xfrm>
              <a:off x="4540" y="1509"/>
              <a:ext cx="596" cy="254"/>
            </a:xfrm>
            <a:prstGeom prst="roundRect">
              <a:avLst>
                <a:gd name="adj" fmla="val 16667"/>
              </a:avLst>
            </a:prstGeom>
            <a:gradFill rotWithShape="0">
              <a:gsLst>
                <a:gs pos="0">
                  <a:srgbClr val="6699FF"/>
                </a:gs>
                <a:gs pos="100000">
                  <a:srgbClr val="7FA9FF"/>
                </a:gs>
              </a:gsLst>
              <a:lin ang="2700000" scaled="1"/>
            </a:gradFill>
            <a:ln w="9525">
              <a:round/>
              <a:headEnd/>
              <a:tailEnd/>
            </a:ln>
            <a:effectLst/>
            <a:scene3d>
              <a:camera prst="legacyObliqueTopRight"/>
              <a:lightRig rig="legacyFlat3" dir="b"/>
            </a:scene3d>
            <a:sp3d extrusionH="430200" prstMaterial="legacyMatte">
              <a:bevelT w="13500" h="13500" prst="angle"/>
              <a:bevelB w="13500" h="13500" prst="angle"/>
              <a:extrusionClr>
                <a:srgbClr val="66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30826" name="Line 14"/>
            <p:cNvSpPr>
              <a:spLocks noChangeShapeType="1"/>
            </p:cNvSpPr>
            <p:nvPr/>
          </p:nvSpPr>
          <p:spPr bwMode="auto">
            <a:xfrm flipV="1">
              <a:off x="4145" y="1443"/>
              <a:ext cx="0" cy="1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7" name="Line 15"/>
            <p:cNvSpPr>
              <a:spLocks noChangeShapeType="1"/>
            </p:cNvSpPr>
            <p:nvPr/>
          </p:nvSpPr>
          <p:spPr bwMode="auto">
            <a:xfrm flipV="1">
              <a:off x="4384" y="1630"/>
              <a:ext cx="152" cy="4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8144" name="Group 16"/>
          <p:cNvGrpSpPr>
            <a:grpSpLocks/>
          </p:cNvGrpSpPr>
          <p:nvPr/>
        </p:nvGrpSpPr>
        <p:grpSpPr bwMode="auto">
          <a:xfrm>
            <a:off x="611188" y="1752600"/>
            <a:ext cx="3883025" cy="1787525"/>
            <a:chOff x="385" y="1104"/>
            <a:chExt cx="2446" cy="1126"/>
          </a:xfrm>
        </p:grpSpPr>
        <p:sp>
          <p:nvSpPr>
            <p:cNvPr id="30814" name="AutoShape 17"/>
            <p:cNvSpPr>
              <a:spLocks noChangeArrowheads="1"/>
            </p:cNvSpPr>
            <p:nvPr/>
          </p:nvSpPr>
          <p:spPr bwMode="auto">
            <a:xfrm>
              <a:off x="385" y="1104"/>
              <a:ext cx="2446" cy="1126"/>
            </a:xfrm>
            <a:prstGeom prst="roundRect">
              <a:avLst>
                <a:gd name="adj" fmla="val 16667"/>
              </a:avLst>
            </a:prstGeom>
            <a:solidFill>
              <a:srgbClr val="C0C0C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30815" name="Text Box 18"/>
            <p:cNvSpPr txBox="1">
              <a:spLocks noChangeArrowheads="1"/>
            </p:cNvSpPr>
            <p:nvPr/>
          </p:nvSpPr>
          <p:spPr bwMode="auto">
            <a:xfrm>
              <a:off x="1020" y="1923"/>
              <a:ext cx="37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zh-CN" sz="1400" b="1">
                  <a:solidFill>
                    <a:srgbClr val="333399"/>
                  </a:solidFill>
                  <a:latin typeface="Arial" charset="0"/>
                  <a:ea typeface="宋体" pitchFamily="2" charset="-122"/>
                </a:rPr>
                <a:t>COM</a:t>
              </a:r>
              <a:endParaRPr lang="en-US" altLang="zh-CN" b="1">
                <a:latin typeface="Arial" charset="0"/>
                <a:ea typeface="宋体" pitchFamily="2" charset="-122"/>
              </a:endParaRPr>
            </a:p>
          </p:txBody>
        </p:sp>
        <p:sp>
          <p:nvSpPr>
            <p:cNvPr id="30816" name="Text Box 19"/>
            <p:cNvSpPr txBox="1">
              <a:spLocks noChangeArrowheads="1"/>
            </p:cNvSpPr>
            <p:nvPr/>
          </p:nvSpPr>
          <p:spPr bwMode="auto">
            <a:xfrm>
              <a:off x="2002" y="1104"/>
              <a:ext cx="62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zh-CN" sz="1400" b="1">
                  <a:latin typeface="Arial" charset="0"/>
                  <a:ea typeface="宋体" pitchFamily="2" charset="-122"/>
                </a:rPr>
                <a:t>Logistic </a:t>
              </a:r>
              <a:br>
                <a:rPr lang="en-US" altLang="zh-CN" sz="1400" b="1">
                  <a:latin typeface="Arial" charset="0"/>
                  <a:ea typeface="宋体" pitchFamily="2" charset="-122"/>
                </a:rPr>
              </a:br>
              <a:r>
                <a:rPr lang="en-US" altLang="zh-CN" sz="1400" b="1">
                  <a:latin typeface="Arial" charset="0"/>
                  <a:ea typeface="宋体" pitchFamily="2" charset="-122"/>
                </a:rPr>
                <a:t>Company</a:t>
              </a:r>
              <a:endParaRPr lang="en-US" altLang="zh-CN" sz="2000" b="1">
                <a:latin typeface="Arial" charset="0"/>
                <a:ea typeface="宋体" pitchFamily="2" charset="-122"/>
              </a:endParaRPr>
            </a:p>
          </p:txBody>
        </p:sp>
        <p:sp>
          <p:nvSpPr>
            <p:cNvPr id="30817" name="AutoShape 20"/>
            <p:cNvSpPr>
              <a:spLocks noChangeArrowheads="1"/>
            </p:cNvSpPr>
            <p:nvPr/>
          </p:nvSpPr>
          <p:spPr bwMode="auto">
            <a:xfrm>
              <a:off x="1144" y="1308"/>
              <a:ext cx="596" cy="255"/>
            </a:xfrm>
            <a:prstGeom prst="roundRect">
              <a:avLst>
                <a:gd name="adj" fmla="val 16667"/>
              </a:avLst>
            </a:prstGeom>
            <a:gradFill rotWithShape="0">
              <a:gsLst>
                <a:gs pos="0">
                  <a:srgbClr val="6699FF"/>
                </a:gs>
                <a:gs pos="100000">
                  <a:srgbClr val="7FA9FF"/>
                </a:gs>
              </a:gsLst>
              <a:lin ang="2700000" scaled="1"/>
            </a:gradFill>
            <a:ln w="9525">
              <a:round/>
              <a:headEnd/>
              <a:tailEnd/>
            </a:ln>
            <a:effectLst/>
            <a:scene3d>
              <a:camera prst="legacyObliqueTopRight"/>
              <a:lightRig rig="legacyFlat3" dir="b"/>
            </a:scene3d>
            <a:sp3d extrusionH="430200" prstMaterial="legacyMatte">
              <a:bevelT w="13500" h="13500" prst="angle"/>
              <a:bevelB w="13500" h="13500" prst="angle"/>
              <a:extrusionClr>
                <a:srgbClr val="66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30818" name="AutoShape 21"/>
            <p:cNvSpPr>
              <a:spLocks noChangeArrowheads="1"/>
            </p:cNvSpPr>
            <p:nvPr/>
          </p:nvSpPr>
          <p:spPr bwMode="auto">
            <a:xfrm>
              <a:off x="608" y="1660"/>
              <a:ext cx="596" cy="255"/>
            </a:xfrm>
            <a:prstGeom prst="roundRect">
              <a:avLst>
                <a:gd name="adj" fmla="val 16667"/>
              </a:avLst>
            </a:prstGeom>
            <a:gradFill rotWithShape="0">
              <a:gsLst>
                <a:gs pos="0">
                  <a:srgbClr val="6699FF"/>
                </a:gs>
                <a:gs pos="100000">
                  <a:srgbClr val="7FA9FF"/>
                </a:gs>
              </a:gsLst>
              <a:lin ang="2700000" scaled="1"/>
            </a:gradFill>
            <a:ln w="9525">
              <a:round/>
              <a:headEnd/>
              <a:tailEnd/>
            </a:ln>
            <a:effectLst/>
            <a:scene3d>
              <a:camera prst="legacyObliqueTopRight"/>
              <a:lightRig rig="legacyFlat3" dir="b"/>
            </a:scene3d>
            <a:sp3d extrusionH="430200" prstMaterial="legacyMatte">
              <a:bevelT w="13500" h="13500" prst="angle"/>
              <a:bevelB w="13500" h="13500" prst="angle"/>
              <a:extrusionClr>
                <a:srgbClr val="66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30819" name="Line 22"/>
            <p:cNvSpPr>
              <a:spLocks noChangeShapeType="1"/>
            </p:cNvSpPr>
            <p:nvPr/>
          </p:nvSpPr>
          <p:spPr bwMode="auto">
            <a:xfrm flipV="1">
              <a:off x="1293" y="1555"/>
              <a:ext cx="192" cy="14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8151" name="Group 23"/>
          <p:cNvGrpSpPr>
            <a:grpSpLocks/>
          </p:cNvGrpSpPr>
          <p:nvPr/>
        </p:nvGrpSpPr>
        <p:grpSpPr bwMode="auto">
          <a:xfrm>
            <a:off x="1357313" y="3300413"/>
            <a:ext cx="5159375" cy="1589087"/>
            <a:chOff x="855" y="2079"/>
            <a:chExt cx="3250" cy="1001"/>
          </a:xfrm>
        </p:grpSpPr>
        <p:grpSp>
          <p:nvGrpSpPr>
            <p:cNvPr id="30754" name="Group 24"/>
            <p:cNvGrpSpPr>
              <a:grpSpLocks/>
            </p:cNvGrpSpPr>
            <p:nvPr/>
          </p:nvGrpSpPr>
          <p:grpSpPr bwMode="auto">
            <a:xfrm>
              <a:off x="855" y="2079"/>
              <a:ext cx="3250" cy="1001"/>
              <a:chOff x="4174" y="1934"/>
              <a:chExt cx="1493" cy="989"/>
            </a:xfrm>
          </p:grpSpPr>
          <p:sp>
            <p:nvSpPr>
              <p:cNvPr id="30756" name="Freeform 25"/>
              <p:cNvSpPr>
                <a:spLocks/>
              </p:cNvSpPr>
              <p:nvPr/>
            </p:nvSpPr>
            <p:spPr bwMode="auto">
              <a:xfrm>
                <a:off x="5385" y="2394"/>
                <a:ext cx="255" cy="265"/>
              </a:xfrm>
              <a:custGeom>
                <a:avLst/>
                <a:gdLst>
                  <a:gd name="T0" fmla="*/ 254 w 509"/>
                  <a:gd name="T1" fmla="*/ 147 h 530"/>
                  <a:gd name="T2" fmla="*/ 249 w 509"/>
                  <a:gd name="T3" fmla="*/ 173 h 530"/>
                  <a:gd name="T4" fmla="*/ 239 w 509"/>
                  <a:gd name="T5" fmla="*/ 196 h 530"/>
                  <a:gd name="T6" fmla="*/ 226 w 509"/>
                  <a:gd name="T7" fmla="*/ 217 h 530"/>
                  <a:gd name="T8" fmla="*/ 209 w 509"/>
                  <a:gd name="T9" fmla="*/ 235 h 530"/>
                  <a:gd name="T10" fmla="*/ 188 w 509"/>
                  <a:gd name="T11" fmla="*/ 249 h 530"/>
                  <a:gd name="T12" fmla="*/ 165 w 509"/>
                  <a:gd name="T13" fmla="*/ 260 h 530"/>
                  <a:gd name="T14" fmla="*/ 141 w 509"/>
                  <a:gd name="T15" fmla="*/ 265 h 530"/>
                  <a:gd name="T16" fmla="*/ 115 w 509"/>
                  <a:gd name="T17" fmla="*/ 265 h 530"/>
                  <a:gd name="T18" fmla="*/ 89 w 509"/>
                  <a:gd name="T19" fmla="*/ 260 h 530"/>
                  <a:gd name="T20" fmla="*/ 67 w 509"/>
                  <a:gd name="T21" fmla="*/ 249 h 530"/>
                  <a:gd name="T22" fmla="*/ 46 w 509"/>
                  <a:gd name="T23" fmla="*/ 235 h 530"/>
                  <a:gd name="T24" fmla="*/ 29 w 509"/>
                  <a:gd name="T25" fmla="*/ 217 h 530"/>
                  <a:gd name="T26" fmla="*/ 16 w 509"/>
                  <a:gd name="T27" fmla="*/ 196 h 530"/>
                  <a:gd name="T28" fmla="*/ 6 w 509"/>
                  <a:gd name="T29" fmla="*/ 173 h 530"/>
                  <a:gd name="T30" fmla="*/ 1 w 509"/>
                  <a:gd name="T31" fmla="*/ 147 h 530"/>
                  <a:gd name="T32" fmla="*/ 1 w 509"/>
                  <a:gd name="T33" fmla="*/ 120 h 530"/>
                  <a:gd name="T34" fmla="*/ 6 w 509"/>
                  <a:gd name="T35" fmla="*/ 94 h 530"/>
                  <a:gd name="T36" fmla="*/ 16 w 509"/>
                  <a:gd name="T37" fmla="*/ 70 h 530"/>
                  <a:gd name="T38" fmla="*/ 29 w 509"/>
                  <a:gd name="T39" fmla="*/ 49 h 530"/>
                  <a:gd name="T40" fmla="*/ 46 w 509"/>
                  <a:gd name="T41" fmla="*/ 31 h 530"/>
                  <a:gd name="T42" fmla="*/ 67 w 509"/>
                  <a:gd name="T43" fmla="*/ 17 h 530"/>
                  <a:gd name="T44" fmla="*/ 89 w 509"/>
                  <a:gd name="T45" fmla="*/ 6 h 530"/>
                  <a:gd name="T46" fmla="*/ 115 w 509"/>
                  <a:gd name="T47" fmla="*/ 1 h 530"/>
                  <a:gd name="T48" fmla="*/ 141 w 509"/>
                  <a:gd name="T49" fmla="*/ 1 h 530"/>
                  <a:gd name="T50" fmla="*/ 165 w 509"/>
                  <a:gd name="T51" fmla="*/ 6 h 530"/>
                  <a:gd name="T52" fmla="*/ 188 w 509"/>
                  <a:gd name="T53" fmla="*/ 17 h 530"/>
                  <a:gd name="T54" fmla="*/ 209 w 509"/>
                  <a:gd name="T55" fmla="*/ 31 h 530"/>
                  <a:gd name="T56" fmla="*/ 226 w 509"/>
                  <a:gd name="T57" fmla="*/ 49 h 530"/>
                  <a:gd name="T58" fmla="*/ 239 w 509"/>
                  <a:gd name="T59" fmla="*/ 70 h 530"/>
                  <a:gd name="T60" fmla="*/ 249 w 509"/>
                  <a:gd name="T61" fmla="*/ 94 h 530"/>
                  <a:gd name="T62" fmla="*/ 254 w 509"/>
                  <a:gd name="T63" fmla="*/ 120 h 5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09" h="530">
                    <a:moveTo>
                      <a:pt x="509" y="266"/>
                    </a:moveTo>
                    <a:lnTo>
                      <a:pt x="508" y="293"/>
                    </a:lnTo>
                    <a:lnTo>
                      <a:pt x="504" y="319"/>
                    </a:lnTo>
                    <a:lnTo>
                      <a:pt x="497" y="345"/>
                    </a:lnTo>
                    <a:lnTo>
                      <a:pt x="489" y="369"/>
                    </a:lnTo>
                    <a:lnTo>
                      <a:pt x="478" y="392"/>
                    </a:lnTo>
                    <a:lnTo>
                      <a:pt x="465" y="413"/>
                    </a:lnTo>
                    <a:lnTo>
                      <a:pt x="451" y="433"/>
                    </a:lnTo>
                    <a:lnTo>
                      <a:pt x="434" y="452"/>
                    </a:lnTo>
                    <a:lnTo>
                      <a:pt x="417" y="469"/>
                    </a:lnTo>
                    <a:lnTo>
                      <a:pt x="397" y="485"/>
                    </a:lnTo>
                    <a:lnTo>
                      <a:pt x="376" y="498"/>
                    </a:lnTo>
                    <a:lnTo>
                      <a:pt x="353" y="509"/>
                    </a:lnTo>
                    <a:lnTo>
                      <a:pt x="330" y="519"/>
                    </a:lnTo>
                    <a:lnTo>
                      <a:pt x="306" y="524"/>
                    </a:lnTo>
                    <a:lnTo>
                      <a:pt x="281" y="529"/>
                    </a:lnTo>
                    <a:lnTo>
                      <a:pt x="255" y="530"/>
                    </a:lnTo>
                    <a:lnTo>
                      <a:pt x="229" y="529"/>
                    </a:lnTo>
                    <a:lnTo>
                      <a:pt x="204" y="524"/>
                    </a:lnTo>
                    <a:lnTo>
                      <a:pt x="178" y="519"/>
                    </a:lnTo>
                    <a:lnTo>
                      <a:pt x="155" y="509"/>
                    </a:lnTo>
                    <a:lnTo>
                      <a:pt x="133" y="498"/>
                    </a:lnTo>
                    <a:lnTo>
                      <a:pt x="111" y="485"/>
                    </a:lnTo>
                    <a:lnTo>
                      <a:pt x="92" y="469"/>
                    </a:lnTo>
                    <a:lnTo>
                      <a:pt x="75" y="452"/>
                    </a:lnTo>
                    <a:lnTo>
                      <a:pt x="57" y="433"/>
                    </a:lnTo>
                    <a:lnTo>
                      <a:pt x="43" y="413"/>
                    </a:lnTo>
                    <a:lnTo>
                      <a:pt x="31" y="392"/>
                    </a:lnTo>
                    <a:lnTo>
                      <a:pt x="19" y="369"/>
                    </a:lnTo>
                    <a:lnTo>
                      <a:pt x="11" y="345"/>
                    </a:lnTo>
                    <a:lnTo>
                      <a:pt x="4" y="319"/>
                    </a:lnTo>
                    <a:lnTo>
                      <a:pt x="1" y="293"/>
                    </a:lnTo>
                    <a:lnTo>
                      <a:pt x="0" y="266"/>
                    </a:lnTo>
                    <a:lnTo>
                      <a:pt x="1" y="239"/>
                    </a:lnTo>
                    <a:lnTo>
                      <a:pt x="4" y="213"/>
                    </a:lnTo>
                    <a:lnTo>
                      <a:pt x="11" y="188"/>
                    </a:lnTo>
                    <a:lnTo>
                      <a:pt x="19" y="163"/>
                    </a:lnTo>
                    <a:lnTo>
                      <a:pt x="31" y="140"/>
                    </a:lnTo>
                    <a:lnTo>
                      <a:pt x="43" y="118"/>
                    </a:lnTo>
                    <a:lnTo>
                      <a:pt x="57" y="97"/>
                    </a:lnTo>
                    <a:lnTo>
                      <a:pt x="75" y="79"/>
                    </a:lnTo>
                    <a:lnTo>
                      <a:pt x="92" y="61"/>
                    </a:lnTo>
                    <a:lnTo>
                      <a:pt x="111" y="46"/>
                    </a:lnTo>
                    <a:lnTo>
                      <a:pt x="133" y="33"/>
                    </a:lnTo>
                    <a:lnTo>
                      <a:pt x="155" y="21"/>
                    </a:lnTo>
                    <a:lnTo>
                      <a:pt x="178" y="12"/>
                    </a:lnTo>
                    <a:lnTo>
                      <a:pt x="204" y="6"/>
                    </a:lnTo>
                    <a:lnTo>
                      <a:pt x="229" y="1"/>
                    </a:lnTo>
                    <a:lnTo>
                      <a:pt x="255" y="0"/>
                    </a:lnTo>
                    <a:lnTo>
                      <a:pt x="281" y="1"/>
                    </a:lnTo>
                    <a:lnTo>
                      <a:pt x="306" y="6"/>
                    </a:lnTo>
                    <a:lnTo>
                      <a:pt x="330" y="12"/>
                    </a:lnTo>
                    <a:lnTo>
                      <a:pt x="353" y="21"/>
                    </a:lnTo>
                    <a:lnTo>
                      <a:pt x="376" y="33"/>
                    </a:lnTo>
                    <a:lnTo>
                      <a:pt x="397" y="46"/>
                    </a:lnTo>
                    <a:lnTo>
                      <a:pt x="417" y="61"/>
                    </a:lnTo>
                    <a:lnTo>
                      <a:pt x="434" y="79"/>
                    </a:lnTo>
                    <a:lnTo>
                      <a:pt x="451" y="97"/>
                    </a:lnTo>
                    <a:lnTo>
                      <a:pt x="465" y="118"/>
                    </a:lnTo>
                    <a:lnTo>
                      <a:pt x="478" y="140"/>
                    </a:lnTo>
                    <a:lnTo>
                      <a:pt x="489" y="163"/>
                    </a:lnTo>
                    <a:lnTo>
                      <a:pt x="497" y="188"/>
                    </a:lnTo>
                    <a:lnTo>
                      <a:pt x="504" y="213"/>
                    </a:lnTo>
                    <a:lnTo>
                      <a:pt x="508" y="239"/>
                    </a:lnTo>
                    <a:lnTo>
                      <a:pt x="509" y="26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57" name="Freeform 26"/>
              <p:cNvSpPr>
                <a:spLocks/>
              </p:cNvSpPr>
              <p:nvPr/>
            </p:nvSpPr>
            <p:spPr bwMode="auto">
              <a:xfrm>
                <a:off x="5385" y="2394"/>
                <a:ext cx="255" cy="265"/>
              </a:xfrm>
              <a:custGeom>
                <a:avLst/>
                <a:gdLst>
                  <a:gd name="T0" fmla="*/ 255 w 509"/>
                  <a:gd name="T1" fmla="*/ 133 h 530"/>
                  <a:gd name="T2" fmla="*/ 252 w 509"/>
                  <a:gd name="T3" fmla="*/ 160 h 530"/>
                  <a:gd name="T4" fmla="*/ 245 w 509"/>
                  <a:gd name="T5" fmla="*/ 185 h 530"/>
                  <a:gd name="T6" fmla="*/ 233 w 509"/>
                  <a:gd name="T7" fmla="*/ 207 h 530"/>
                  <a:gd name="T8" fmla="*/ 217 w 509"/>
                  <a:gd name="T9" fmla="*/ 226 h 530"/>
                  <a:gd name="T10" fmla="*/ 199 w 509"/>
                  <a:gd name="T11" fmla="*/ 243 h 530"/>
                  <a:gd name="T12" fmla="*/ 177 w 509"/>
                  <a:gd name="T13" fmla="*/ 255 h 530"/>
                  <a:gd name="T14" fmla="*/ 153 w 509"/>
                  <a:gd name="T15" fmla="*/ 262 h 530"/>
                  <a:gd name="T16" fmla="*/ 128 w 509"/>
                  <a:gd name="T17" fmla="*/ 265 h 530"/>
                  <a:gd name="T18" fmla="*/ 115 w 509"/>
                  <a:gd name="T19" fmla="*/ 265 h 530"/>
                  <a:gd name="T20" fmla="*/ 89 w 509"/>
                  <a:gd name="T21" fmla="*/ 260 h 530"/>
                  <a:gd name="T22" fmla="*/ 67 w 509"/>
                  <a:gd name="T23" fmla="*/ 249 h 530"/>
                  <a:gd name="T24" fmla="*/ 46 w 509"/>
                  <a:gd name="T25" fmla="*/ 235 h 530"/>
                  <a:gd name="T26" fmla="*/ 29 w 509"/>
                  <a:gd name="T27" fmla="*/ 217 h 530"/>
                  <a:gd name="T28" fmla="*/ 16 w 509"/>
                  <a:gd name="T29" fmla="*/ 196 h 530"/>
                  <a:gd name="T30" fmla="*/ 6 w 509"/>
                  <a:gd name="T31" fmla="*/ 173 h 530"/>
                  <a:gd name="T32" fmla="*/ 1 w 509"/>
                  <a:gd name="T33" fmla="*/ 147 h 530"/>
                  <a:gd name="T34" fmla="*/ 0 w 509"/>
                  <a:gd name="T35" fmla="*/ 133 h 530"/>
                  <a:gd name="T36" fmla="*/ 2 w 509"/>
                  <a:gd name="T37" fmla="*/ 107 h 530"/>
                  <a:gd name="T38" fmla="*/ 10 w 509"/>
                  <a:gd name="T39" fmla="*/ 82 h 530"/>
                  <a:gd name="T40" fmla="*/ 22 w 509"/>
                  <a:gd name="T41" fmla="*/ 59 h 530"/>
                  <a:gd name="T42" fmla="*/ 38 w 509"/>
                  <a:gd name="T43" fmla="*/ 40 h 530"/>
                  <a:gd name="T44" fmla="*/ 56 w 509"/>
                  <a:gd name="T45" fmla="*/ 23 h 530"/>
                  <a:gd name="T46" fmla="*/ 78 w 509"/>
                  <a:gd name="T47" fmla="*/ 11 h 530"/>
                  <a:gd name="T48" fmla="*/ 102 w 509"/>
                  <a:gd name="T49" fmla="*/ 3 h 530"/>
                  <a:gd name="T50" fmla="*/ 128 w 509"/>
                  <a:gd name="T51" fmla="*/ 0 h 530"/>
                  <a:gd name="T52" fmla="*/ 141 w 509"/>
                  <a:gd name="T53" fmla="*/ 1 h 530"/>
                  <a:gd name="T54" fmla="*/ 165 w 509"/>
                  <a:gd name="T55" fmla="*/ 6 h 530"/>
                  <a:gd name="T56" fmla="*/ 188 w 509"/>
                  <a:gd name="T57" fmla="*/ 17 h 530"/>
                  <a:gd name="T58" fmla="*/ 209 w 509"/>
                  <a:gd name="T59" fmla="*/ 31 h 530"/>
                  <a:gd name="T60" fmla="*/ 226 w 509"/>
                  <a:gd name="T61" fmla="*/ 49 h 530"/>
                  <a:gd name="T62" fmla="*/ 239 w 509"/>
                  <a:gd name="T63" fmla="*/ 70 h 530"/>
                  <a:gd name="T64" fmla="*/ 249 w 509"/>
                  <a:gd name="T65" fmla="*/ 94 h 530"/>
                  <a:gd name="T66" fmla="*/ 254 w 509"/>
                  <a:gd name="T67" fmla="*/ 120 h 53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9" h="530">
                    <a:moveTo>
                      <a:pt x="509" y="266"/>
                    </a:moveTo>
                    <a:lnTo>
                      <a:pt x="509" y="266"/>
                    </a:lnTo>
                    <a:lnTo>
                      <a:pt x="508" y="293"/>
                    </a:lnTo>
                    <a:lnTo>
                      <a:pt x="504" y="319"/>
                    </a:lnTo>
                    <a:lnTo>
                      <a:pt x="497" y="345"/>
                    </a:lnTo>
                    <a:lnTo>
                      <a:pt x="489" y="369"/>
                    </a:lnTo>
                    <a:lnTo>
                      <a:pt x="478" y="392"/>
                    </a:lnTo>
                    <a:lnTo>
                      <a:pt x="465" y="413"/>
                    </a:lnTo>
                    <a:lnTo>
                      <a:pt x="451" y="433"/>
                    </a:lnTo>
                    <a:lnTo>
                      <a:pt x="434" y="452"/>
                    </a:lnTo>
                    <a:lnTo>
                      <a:pt x="417" y="469"/>
                    </a:lnTo>
                    <a:lnTo>
                      <a:pt x="397" y="485"/>
                    </a:lnTo>
                    <a:lnTo>
                      <a:pt x="376" y="498"/>
                    </a:lnTo>
                    <a:lnTo>
                      <a:pt x="353" y="509"/>
                    </a:lnTo>
                    <a:lnTo>
                      <a:pt x="330" y="519"/>
                    </a:lnTo>
                    <a:lnTo>
                      <a:pt x="306" y="524"/>
                    </a:lnTo>
                    <a:lnTo>
                      <a:pt x="281" y="529"/>
                    </a:lnTo>
                    <a:lnTo>
                      <a:pt x="255" y="530"/>
                    </a:lnTo>
                    <a:lnTo>
                      <a:pt x="229" y="529"/>
                    </a:lnTo>
                    <a:lnTo>
                      <a:pt x="204" y="524"/>
                    </a:lnTo>
                    <a:lnTo>
                      <a:pt x="178" y="519"/>
                    </a:lnTo>
                    <a:lnTo>
                      <a:pt x="155" y="509"/>
                    </a:lnTo>
                    <a:lnTo>
                      <a:pt x="133" y="498"/>
                    </a:lnTo>
                    <a:lnTo>
                      <a:pt x="111" y="485"/>
                    </a:lnTo>
                    <a:lnTo>
                      <a:pt x="92" y="469"/>
                    </a:lnTo>
                    <a:lnTo>
                      <a:pt x="75" y="452"/>
                    </a:lnTo>
                    <a:lnTo>
                      <a:pt x="57" y="433"/>
                    </a:lnTo>
                    <a:lnTo>
                      <a:pt x="43" y="413"/>
                    </a:lnTo>
                    <a:lnTo>
                      <a:pt x="31" y="392"/>
                    </a:lnTo>
                    <a:lnTo>
                      <a:pt x="19" y="369"/>
                    </a:lnTo>
                    <a:lnTo>
                      <a:pt x="11" y="345"/>
                    </a:lnTo>
                    <a:lnTo>
                      <a:pt x="4" y="319"/>
                    </a:lnTo>
                    <a:lnTo>
                      <a:pt x="1" y="293"/>
                    </a:lnTo>
                    <a:lnTo>
                      <a:pt x="0" y="266"/>
                    </a:lnTo>
                    <a:lnTo>
                      <a:pt x="1" y="239"/>
                    </a:lnTo>
                    <a:lnTo>
                      <a:pt x="4" y="213"/>
                    </a:lnTo>
                    <a:lnTo>
                      <a:pt x="11" y="188"/>
                    </a:lnTo>
                    <a:lnTo>
                      <a:pt x="19" y="163"/>
                    </a:lnTo>
                    <a:lnTo>
                      <a:pt x="31" y="140"/>
                    </a:lnTo>
                    <a:lnTo>
                      <a:pt x="43" y="118"/>
                    </a:lnTo>
                    <a:lnTo>
                      <a:pt x="57" y="97"/>
                    </a:lnTo>
                    <a:lnTo>
                      <a:pt x="75" y="79"/>
                    </a:lnTo>
                    <a:lnTo>
                      <a:pt x="92" y="61"/>
                    </a:lnTo>
                    <a:lnTo>
                      <a:pt x="111" y="46"/>
                    </a:lnTo>
                    <a:lnTo>
                      <a:pt x="133" y="33"/>
                    </a:lnTo>
                    <a:lnTo>
                      <a:pt x="155" y="21"/>
                    </a:lnTo>
                    <a:lnTo>
                      <a:pt x="178" y="12"/>
                    </a:lnTo>
                    <a:lnTo>
                      <a:pt x="204" y="6"/>
                    </a:lnTo>
                    <a:lnTo>
                      <a:pt x="229" y="1"/>
                    </a:lnTo>
                    <a:lnTo>
                      <a:pt x="255" y="0"/>
                    </a:lnTo>
                    <a:lnTo>
                      <a:pt x="281" y="1"/>
                    </a:lnTo>
                    <a:lnTo>
                      <a:pt x="306" y="6"/>
                    </a:lnTo>
                    <a:lnTo>
                      <a:pt x="330" y="12"/>
                    </a:lnTo>
                    <a:lnTo>
                      <a:pt x="353" y="21"/>
                    </a:lnTo>
                    <a:lnTo>
                      <a:pt x="376" y="33"/>
                    </a:lnTo>
                    <a:lnTo>
                      <a:pt x="397" y="46"/>
                    </a:lnTo>
                    <a:lnTo>
                      <a:pt x="417" y="61"/>
                    </a:lnTo>
                    <a:lnTo>
                      <a:pt x="434" y="79"/>
                    </a:lnTo>
                    <a:lnTo>
                      <a:pt x="451" y="97"/>
                    </a:lnTo>
                    <a:lnTo>
                      <a:pt x="465" y="118"/>
                    </a:lnTo>
                    <a:lnTo>
                      <a:pt x="478" y="140"/>
                    </a:lnTo>
                    <a:lnTo>
                      <a:pt x="489" y="163"/>
                    </a:lnTo>
                    <a:lnTo>
                      <a:pt x="497" y="188"/>
                    </a:lnTo>
                    <a:lnTo>
                      <a:pt x="504" y="213"/>
                    </a:lnTo>
                    <a:lnTo>
                      <a:pt x="508" y="239"/>
                    </a:lnTo>
                    <a:lnTo>
                      <a:pt x="509" y="266"/>
                    </a:lnTo>
                  </a:path>
                </a:pathLst>
              </a:custGeom>
              <a:solidFill>
                <a:schemeClr val="accent1"/>
              </a:solidFill>
              <a:ln w="0">
                <a:solidFill>
                  <a:srgbClr val="808080"/>
                </a:solidFill>
                <a:prstDash val="solid"/>
                <a:round/>
                <a:headEnd/>
                <a:tailEnd/>
              </a:ln>
            </p:spPr>
            <p:txBody>
              <a:bodyPr/>
              <a:lstStyle/>
              <a:p>
                <a:endParaRPr lang="en-US"/>
              </a:p>
            </p:txBody>
          </p:sp>
          <p:sp>
            <p:nvSpPr>
              <p:cNvPr id="30758" name="Freeform 27"/>
              <p:cNvSpPr>
                <a:spLocks/>
              </p:cNvSpPr>
              <p:nvPr/>
            </p:nvSpPr>
            <p:spPr bwMode="auto">
              <a:xfrm>
                <a:off x="5414" y="2218"/>
                <a:ext cx="253" cy="264"/>
              </a:xfrm>
              <a:custGeom>
                <a:avLst/>
                <a:gdLst>
                  <a:gd name="T0" fmla="*/ 253 w 506"/>
                  <a:gd name="T1" fmla="*/ 145 h 529"/>
                  <a:gd name="T2" fmla="*/ 247 w 506"/>
                  <a:gd name="T3" fmla="*/ 171 h 529"/>
                  <a:gd name="T4" fmla="*/ 238 w 506"/>
                  <a:gd name="T5" fmla="*/ 195 h 529"/>
                  <a:gd name="T6" fmla="*/ 224 w 506"/>
                  <a:gd name="T7" fmla="*/ 216 h 529"/>
                  <a:gd name="T8" fmla="*/ 207 w 506"/>
                  <a:gd name="T9" fmla="*/ 234 h 529"/>
                  <a:gd name="T10" fmla="*/ 187 w 506"/>
                  <a:gd name="T11" fmla="*/ 248 h 529"/>
                  <a:gd name="T12" fmla="*/ 165 w 506"/>
                  <a:gd name="T13" fmla="*/ 258 h 529"/>
                  <a:gd name="T14" fmla="*/ 140 w 506"/>
                  <a:gd name="T15" fmla="*/ 264 h 529"/>
                  <a:gd name="T16" fmla="*/ 114 w 506"/>
                  <a:gd name="T17" fmla="*/ 264 h 529"/>
                  <a:gd name="T18" fmla="*/ 90 w 506"/>
                  <a:gd name="T19" fmla="*/ 258 h 529"/>
                  <a:gd name="T20" fmla="*/ 67 w 506"/>
                  <a:gd name="T21" fmla="*/ 248 h 529"/>
                  <a:gd name="T22" fmla="*/ 46 w 506"/>
                  <a:gd name="T23" fmla="*/ 234 h 529"/>
                  <a:gd name="T24" fmla="*/ 29 w 506"/>
                  <a:gd name="T25" fmla="*/ 216 h 529"/>
                  <a:gd name="T26" fmla="*/ 16 w 506"/>
                  <a:gd name="T27" fmla="*/ 195 h 529"/>
                  <a:gd name="T28" fmla="*/ 6 w 506"/>
                  <a:gd name="T29" fmla="*/ 171 h 529"/>
                  <a:gd name="T30" fmla="*/ 1 w 506"/>
                  <a:gd name="T31" fmla="*/ 145 h 529"/>
                  <a:gd name="T32" fmla="*/ 1 w 506"/>
                  <a:gd name="T33" fmla="*/ 119 h 529"/>
                  <a:gd name="T34" fmla="*/ 6 w 506"/>
                  <a:gd name="T35" fmla="*/ 93 h 529"/>
                  <a:gd name="T36" fmla="*/ 16 w 506"/>
                  <a:gd name="T37" fmla="*/ 69 h 529"/>
                  <a:gd name="T38" fmla="*/ 29 w 506"/>
                  <a:gd name="T39" fmla="*/ 48 h 529"/>
                  <a:gd name="T40" fmla="*/ 46 w 506"/>
                  <a:gd name="T41" fmla="*/ 30 h 529"/>
                  <a:gd name="T42" fmla="*/ 67 w 506"/>
                  <a:gd name="T43" fmla="*/ 16 h 529"/>
                  <a:gd name="T44" fmla="*/ 90 w 506"/>
                  <a:gd name="T45" fmla="*/ 5 h 529"/>
                  <a:gd name="T46" fmla="*/ 114 w 506"/>
                  <a:gd name="T47" fmla="*/ 0 h 529"/>
                  <a:gd name="T48" fmla="*/ 140 w 506"/>
                  <a:gd name="T49" fmla="*/ 0 h 529"/>
                  <a:gd name="T50" fmla="*/ 165 w 506"/>
                  <a:gd name="T51" fmla="*/ 5 h 529"/>
                  <a:gd name="T52" fmla="*/ 187 w 506"/>
                  <a:gd name="T53" fmla="*/ 16 h 529"/>
                  <a:gd name="T54" fmla="*/ 207 w 506"/>
                  <a:gd name="T55" fmla="*/ 30 h 529"/>
                  <a:gd name="T56" fmla="*/ 224 w 506"/>
                  <a:gd name="T57" fmla="*/ 48 h 529"/>
                  <a:gd name="T58" fmla="*/ 238 w 506"/>
                  <a:gd name="T59" fmla="*/ 69 h 529"/>
                  <a:gd name="T60" fmla="*/ 247 w 506"/>
                  <a:gd name="T61" fmla="*/ 93 h 529"/>
                  <a:gd name="T62" fmla="*/ 253 w 506"/>
                  <a:gd name="T63" fmla="*/ 119 h 52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06" h="529">
                    <a:moveTo>
                      <a:pt x="506" y="265"/>
                    </a:moveTo>
                    <a:lnTo>
                      <a:pt x="505" y="291"/>
                    </a:lnTo>
                    <a:lnTo>
                      <a:pt x="501" y="318"/>
                    </a:lnTo>
                    <a:lnTo>
                      <a:pt x="494" y="343"/>
                    </a:lnTo>
                    <a:lnTo>
                      <a:pt x="486" y="367"/>
                    </a:lnTo>
                    <a:lnTo>
                      <a:pt x="475" y="390"/>
                    </a:lnTo>
                    <a:lnTo>
                      <a:pt x="462" y="411"/>
                    </a:lnTo>
                    <a:lnTo>
                      <a:pt x="448" y="432"/>
                    </a:lnTo>
                    <a:lnTo>
                      <a:pt x="432" y="450"/>
                    </a:lnTo>
                    <a:lnTo>
                      <a:pt x="414" y="468"/>
                    </a:lnTo>
                    <a:lnTo>
                      <a:pt x="394" y="484"/>
                    </a:lnTo>
                    <a:lnTo>
                      <a:pt x="374" y="496"/>
                    </a:lnTo>
                    <a:lnTo>
                      <a:pt x="352" y="508"/>
                    </a:lnTo>
                    <a:lnTo>
                      <a:pt x="329" y="517"/>
                    </a:lnTo>
                    <a:lnTo>
                      <a:pt x="304" y="523"/>
                    </a:lnTo>
                    <a:lnTo>
                      <a:pt x="279" y="528"/>
                    </a:lnTo>
                    <a:lnTo>
                      <a:pt x="254" y="529"/>
                    </a:lnTo>
                    <a:lnTo>
                      <a:pt x="228" y="528"/>
                    </a:lnTo>
                    <a:lnTo>
                      <a:pt x="203" y="523"/>
                    </a:lnTo>
                    <a:lnTo>
                      <a:pt x="179" y="517"/>
                    </a:lnTo>
                    <a:lnTo>
                      <a:pt x="156" y="508"/>
                    </a:lnTo>
                    <a:lnTo>
                      <a:pt x="133" y="496"/>
                    </a:lnTo>
                    <a:lnTo>
                      <a:pt x="112" y="484"/>
                    </a:lnTo>
                    <a:lnTo>
                      <a:pt x="92" y="468"/>
                    </a:lnTo>
                    <a:lnTo>
                      <a:pt x="75" y="450"/>
                    </a:lnTo>
                    <a:lnTo>
                      <a:pt x="58" y="432"/>
                    </a:lnTo>
                    <a:lnTo>
                      <a:pt x="44" y="411"/>
                    </a:lnTo>
                    <a:lnTo>
                      <a:pt x="31" y="390"/>
                    </a:lnTo>
                    <a:lnTo>
                      <a:pt x="20" y="367"/>
                    </a:lnTo>
                    <a:lnTo>
                      <a:pt x="12" y="343"/>
                    </a:lnTo>
                    <a:lnTo>
                      <a:pt x="5" y="318"/>
                    </a:lnTo>
                    <a:lnTo>
                      <a:pt x="1" y="291"/>
                    </a:lnTo>
                    <a:lnTo>
                      <a:pt x="0" y="265"/>
                    </a:lnTo>
                    <a:lnTo>
                      <a:pt x="1" y="238"/>
                    </a:lnTo>
                    <a:lnTo>
                      <a:pt x="5" y="212"/>
                    </a:lnTo>
                    <a:lnTo>
                      <a:pt x="12" y="187"/>
                    </a:lnTo>
                    <a:lnTo>
                      <a:pt x="20" y="162"/>
                    </a:lnTo>
                    <a:lnTo>
                      <a:pt x="31" y="139"/>
                    </a:lnTo>
                    <a:lnTo>
                      <a:pt x="44" y="117"/>
                    </a:lnTo>
                    <a:lnTo>
                      <a:pt x="58" y="97"/>
                    </a:lnTo>
                    <a:lnTo>
                      <a:pt x="75" y="78"/>
                    </a:lnTo>
                    <a:lnTo>
                      <a:pt x="92" y="61"/>
                    </a:lnTo>
                    <a:lnTo>
                      <a:pt x="112" y="46"/>
                    </a:lnTo>
                    <a:lnTo>
                      <a:pt x="133" y="32"/>
                    </a:lnTo>
                    <a:lnTo>
                      <a:pt x="156" y="21"/>
                    </a:lnTo>
                    <a:lnTo>
                      <a:pt x="179" y="11"/>
                    </a:lnTo>
                    <a:lnTo>
                      <a:pt x="203" y="6"/>
                    </a:lnTo>
                    <a:lnTo>
                      <a:pt x="228" y="1"/>
                    </a:lnTo>
                    <a:lnTo>
                      <a:pt x="254" y="0"/>
                    </a:lnTo>
                    <a:lnTo>
                      <a:pt x="279" y="1"/>
                    </a:lnTo>
                    <a:lnTo>
                      <a:pt x="304" y="6"/>
                    </a:lnTo>
                    <a:lnTo>
                      <a:pt x="329" y="11"/>
                    </a:lnTo>
                    <a:lnTo>
                      <a:pt x="352" y="21"/>
                    </a:lnTo>
                    <a:lnTo>
                      <a:pt x="374" y="32"/>
                    </a:lnTo>
                    <a:lnTo>
                      <a:pt x="394" y="46"/>
                    </a:lnTo>
                    <a:lnTo>
                      <a:pt x="414" y="61"/>
                    </a:lnTo>
                    <a:lnTo>
                      <a:pt x="432" y="78"/>
                    </a:lnTo>
                    <a:lnTo>
                      <a:pt x="448" y="97"/>
                    </a:lnTo>
                    <a:lnTo>
                      <a:pt x="462" y="117"/>
                    </a:lnTo>
                    <a:lnTo>
                      <a:pt x="475" y="139"/>
                    </a:lnTo>
                    <a:lnTo>
                      <a:pt x="486" y="162"/>
                    </a:lnTo>
                    <a:lnTo>
                      <a:pt x="494" y="187"/>
                    </a:lnTo>
                    <a:lnTo>
                      <a:pt x="501" y="212"/>
                    </a:lnTo>
                    <a:lnTo>
                      <a:pt x="505" y="238"/>
                    </a:lnTo>
                    <a:lnTo>
                      <a:pt x="506" y="26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59" name="Freeform 28"/>
              <p:cNvSpPr>
                <a:spLocks/>
              </p:cNvSpPr>
              <p:nvPr/>
            </p:nvSpPr>
            <p:spPr bwMode="auto">
              <a:xfrm>
                <a:off x="5414" y="2218"/>
                <a:ext cx="253" cy="264"/>
              </a:xfrm>
              <a:custGeom>
                <a:avLst/>
                <a:gdLst>
                  <a:gd name="T0" fmla="*/ 253 w 506"/>
                  <a:gd name="T1" fmla="*/ 132 h 529"/>
                  <a:gd name="T2" fmla="*/ 251 w 506"/>
                  <a:gd name="T3" fmla="*/ 159 h 529"/>
                  <a:gd name="T4" fmla="*/ 243 w 506"/>
                  <a:gd name="T5" fmla="*/ 183 h 529"/>
                  <a:gd name="T6" fmla="*/ 231 w 506"/>
                  <a:gd name="T7" fmla="*/ 205 h 529"/>
                  <a:gd name="T8" fmla="*/ 216 w 506"/>
                  <a:gd name="T9" fmla="*/ 225 h 529"/>
                  <a:gd name="T10" fmla="*/ 197 w 506"/>
                  <a:gd name="T11" fmla="*/ 242 h 529"/>
                  <a:gd name="T12" fmla="*/ 176 w 506"/>
                  <a:gd name="T13" fmla="*/ 254 h 529"/>
                  <a:gd name="T14" fmla="*/ 152 w 506"/>
                  <a:gd name="T15" fmla="*/ 261 h 529"/>
                  <a:gd name="T16" fmla="*/ 127 w 506"/>
                  <a:gd name="T17" fmla="*/ 264 h 529"/>
                  <a:gd name="T18" fmla="*/ 114 w 506"/>
                  <a:gd name="T19" fmla="*/ 264 h 529"/>
                  <a:gd name="T20" fmla="*/ 90 w 506"/>
                  <a:gd name="T21" fmla="*/ 258 h 529"/>
                  <a:gd name="T22" fmla="*/ 67 w 506"/>
                  <a:gd name="T23" fmla="*/ 248 h 529"/>
                  <a:gd name="T24" fmla="*/ 46 w 506"/>
                  <a:gd name="T25" fmla="*/ 234 h 529"/>
                  <a:gd name="T26" fmla="*/ 29 w 506"/>
                  <a:gd name="T27" fmla="*/ 216 h 529"/>
                  <a:gd name="T28" fmla="*/ 16 w 506"/>
                  <a:gd name="T29" fmla="*/ 195 h 529"/>
                  <a:gd name="T30" fmla="*/ 6 w 506"/>
                  <a:gd name="T31" fmla="*/ 171 h 529"/>
                  <a:gd name="T32" fmla="*/ 1 w 506"/>
                  <a:gd name="T33" fmla="*/ 145 h 529"/>
                  <a:gd name="T34" fmla="*/ 0 w 506"/>
                  <a:gd name="T35" fmla="*/ 132 h 529"/>
                  <a:gd name="T36" fmla="*/ 3 w 506"/>
                  <a:gd name="T37" fmla="*/ 106 h 529"/>
                  <a:gd name="T38" fmla="*/ 10 w 506"/>
                  <a:gd name="T39" fmla="*/ 81 h 529"/>
                  <a:gd name="T40" fmla="*/ 22 w 506"/>
                  <a:gd name="T41" fmla="*/ 58 h 529"/>
                  <a:gd name="T42" fmla="*/ 38 w 506"/>
                  <a:gd name="T43" fmla="*/ 39 h 529"/>
                  <a:gd name="T44" fmla="*/ 56 w 506"/>
                  <a:gd name="T45" fmla="*/ 23 h 529"/>
                  <a:gd name="T46" fmla="*/ 78 w 506"/>
                  <a:gd name="T47" fmla="*/ 10 h 529"/>
                  <a:gd name="T48" fmla="*/ 102 w 506"/>
                  <a:gd name="T49" fmla="*/ 3 h 529"/>
                  <a:gd name="T50" fmla="*/ 127 w 506"/>
                  <a:gd name="T51" fmla="*/ 0 h 529"/>
                  <a:gd name="T52" fmla="*/ 140 w 506"/>
                  <a:gd name="T53" fmla="*/ 0 h 529"/>
                  <a:gd name="T54" fmla="*/ 165 w 506"/>
                  <a:gd name="T55" fmla="*/ 5 h 529"/>
                  <a:gd name="T56" fmla="*/ 187 w 506"/>
                  <a:gd name="T57" fmla="*/ 16 h 529"/>
                  <a:gd name="T58" fmla="*/ 207 w 506"/>
                  <a:gd name="T59" fmla="*/ 30 h 529"/>
                  <a:gd name="T60" fmla="*/ 224 w 506"/>
                  <a:gd name="T61" fmla="*/ 48 h 529"/>
                  <a:gd name="T62" fmla="*/ 238 w 506"/>
                  <a:gd name="T63" fmla="*/ 69 h 529"/>
                  <a:gd name="T64" fmla="*/ 247 w 506"/>
                  <a:gd name="T65" fmla="*/ 93 h 529"/>
                  <a:gd name="T66" fmla="*/ 253 w 506"/>
                  <a:gd name="T67" fmla="*/ 119 h 52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6" h="529">
                    <a:moveTo>
                      <a:pt x="506" y="265"/>
                    </a:moveTo>
                    <a:lnTo>
                      <a:pt x="506" y="265"/>
                    </a:lnTo>
                    <a:lnTo>
                      <a:pt x="505" y="291"/>
                    </a:lnTo>
                    <a:lnTo>
                      <a:pt x="501" y="318"/>
                    </a:lnTo>
                    <a:lnTo>
                      <a:pt x="494" y="343"/>
                    </a:lnTo>
                    <a:lnTo>
                      <a:pt x="486" y="367"/>
                    </a:lnTo>
                    <a:lnTo>
                      <a:pt x="475" y="390"/>
                    </a:lnTo>
                    <a:lnTo>
                      <a:pt x="462" y="411"/>
                    </a:lnTo>
                    <a:lnTo>
                      <a:pt x="448" y="432"/>
                    </a:lnTo>
                    <a:lnTo>
                      <a:pt x="432" y="450"/>
                    </a:lnTo>
                    <a:lnTo>
                      <a:pt x="414" y="468"/>
                    </a:lnTo>
                    <a:lnTo>
                      <a:pt x="394" y="484"/>
                    </a:lnTo>
                    <a:lnTo>
                      <a:pt x="374" y="496"/>
                    </a:lnTo>
                    <a:lnTo>
                      <a:pt x="352" y="508"/>
                    </a:lnTo>
                    <a:lnTo>
                      <a:pt x="329" y="517"/>
                    </a:lnTo>
                    <a:lnTo>
                      <a:pt x="304" y="523"/>
                    </a:lnTo>
                    <a:lnTo>
                      <a:pt x="279" y="528"/>
                    </a:lnTo>
                    <a:lnTo>
                      <a:pt x="254" y="529"/>
                    </a:lnTo>
                    <a:lnTo>
                      <a:pt x="228" y="528"/>
                    </a:lnTo>
                    <a:lnTo>
                      <a:pt x="203" y="523"/>
                    </a:lnTo>
                    <a:lnTo>
                      <a:pt x="179" y="517"/>
                    </a:lnTo>
                    <a:lnTo>
                      <a:pt x="156" y="508"/>
                    </a:lnTo>
                    <a:lnTo>
                      <a:pt x="133" y="496"/>
                    </a:lnTo>
                    <a:lnTo>
                      <a:pt x="112" y="484"/>
                    </a:lnTo>
                    <a:lnTo>
                      <a:pt x="92" y="468"/>
                    </a:lnTo>
                    <a:lnTo>
                      <a:pt x="75" y="450"/>
                    </a:lnTo>
                    <a:lnTo>
                      <a:pt x="58" y="432"/>
                    </a:lnTo>
                    <a:lnTo>
                      <a:pt x="44" y="411"/>
                    </a:lnTo>
                    <a:lnTo>
                      <a:pt x="31" y="390"/>
                    </a:lnTo>
                    <a:lnTo>
                      <a:pt x="20" y="367"/>
                    </a:lnTo>
                    <a:lnTo>
                      <a:pt x="12" y="343"/>
                    </a:lnTo>
                    <a:lnTo>
                      <a:pt x="5" y="318"/>
                    </a:lnTo>
                    <a:lnTo>
                      <a:pt x="1" y="291"/>
                    </a:lnTo>
                    <a:lnTo>
                      <a:pt x="0" y="265"/>
                    </a:lnTo>
                    <a:lnTo>
                      <a:pt x="1" y="238"/>
                    </a:lnTo>
                    <a:lnTo>
                      <a:pt x="5" y="212"/>
                    </a:lnTo>
                    <a:lnTo>
                      <a:pt x="12" y="187"/>
                    </a:lnTo>
                    <a:lnTo>
                      <a:pt x="20" y="162"/>
                    </a:lnTo>
                    <a:lnTo>
                      <a:pt x="31" y="139"/>
                    </a:lnTo>
                    <a:lnTo>
                      <a:pt x="44" y="117"/>
                    </a:lnTo>
                    <a:lnTo>
                      <a:pt x="58" y="97"/>
                    </a:lnTo>
                    <a:lnTo>
                      <a:pt x="75" y="78"/>
                    </a:lnTo>
                    <a:lnTo>
                      <a:pt x="92" y="61"/>
                    </a:lnTo>
                    <a:lnTo>
                      <a:pt x="112" y="46"/>
                    </a:lnTo>
                    <a:lnTo>
                      <a:pt x="133" y="32"/>
                    </a:lnTo>
                    <a:lnTo>
                      <a:pt x="156" y="21"/>
                    </a:lnTo>
                    <a:lnTo>
                      <a:pt x="179" y="11"/>
                    </a:lnTo>
                    <a:lnTo>
                      <a:pt x="203" y="6"/>
                    </a:lnTo>
                    <a:lnTo>
                      <a:pt x="228" y="1"/>
                    </a:lnTo>
                    <a:lnTo>
                      <a:pt x="254" y="0"/>
                    </a:lnTo>
                    <a:lnTo>
                      <a:pt x="279" y="1"/>
                    </a:lnTo>
                    <a:lnTo>
                      <a:pt x="304" y="6"/>
                    </a:lnTo>
                    <a:lnTo>
                      <a:pt x="329" y="11"/>
                    </a:lnTo>
                    <a:lnTo>
                      <a:pt x="352" y="21"/>
                    </a:lnTo>
                    <a:lnTo>
                      <a:pt x="374" y="32"/>
                    </a:lnTo>
                    <a:lnTo>
                      <a:pt x="394" y="46"/>
                    </a:lnTo>
                    <a:lnTo>
                      <a:pt x="414" y="61"/>
                    </a:lnTo>
                    <a:lnTo>
                      <a:pt x="432" y="78"/>
                    </a:lnTo>
                    <a:lnTo>
                      <a:pt x="448" y="97"/>
                    </a:lnTo>
                    <a:lnTo>
                      <a:pt x="462" y="117"/>
                    </a:lnTo>
                    <a:lnTo>
                      <a:pt x="475" y="139"/>
                    </a:lnTo>
                    <a:lnTo>
                      <a:pt x="486" y="162"/>
                    </a:lnTo>
                    <a:lnTo>
                      <a:pt x="494" y="187"/>
                    </a:lnTo>
                    <a:lnTo>
                      <a:pt x="501" y="212"/>
                    </a:lnTo>
                    <a:lnTo>
                      <a:pt x="505" y="238"/>
                    </a:lnTo>
                    <a:lnTo>
                      <a:pt x="506" y="265"/>
                    </a:lnTo>
                  </a:path>
                </a:pathLst>
              </a:custGeom>
              <a:solidFill>
                <a:schemeClr val="accent1"/>
              </a:solidFill>
              <a:ln w="0">
                <a:solidFill>
                  <a:srgbClr val="808080"/>
                </a:solidFill>
                <a:prstDash val="solid"/>
                <a:round/>
                <a:headEnd/>
                <a:tailEnd/>
              </a:ln>
            </p:spPr>
            <p:txBody>
              <a:bodyPr/>
              <a:lstStyle/>
              <a:p>
                <a:endParaRPr lang="en-US"/>
              </a:p>
            </p:txBody>
          </p:sp>
          <p:sp>
            <p:nvSpPr>
              <p:cNvPr id="30760" name="Freeform 29"/>
              <p:cNvSpPr>
                <a:spLocks/>
              </p:cNvSpPr>
              <p:nvPr/>
            </p:nvSpPr>
            <p:spPr bwMode="auto">
              <a:xfrm>
                <a:off x="5357" y="2042"/>
                <a:ext cx="199" cy="206"/>
              </a:xfrm>
              <a:custGeom>
                <a:avLst/>
                <a:gdLst>
                  <a:gd name="T0" fmla="*/ 199 w 398"/>
                  <a:gd name="T1" fmla="*/ 114 h 414"/>
                  <a:gd name="T2" fmla="*/ 194 w 398"/>
                  <a:gd name="T3" fmla="*/ 134 h 414"/>
                  <a:gd name="T4" fmla="*/ 187 w 398"/>
                  <a:gd name="T5" fmla="*/ 153 h 414"/>
                  <a:gd name="T6" fmla="*/ 176 w 398"/>
                  <a:gd name="T7" fmla="*/ 169 h 414"/>
                  <a:gd name="T8" fmla="*/ 163 w 398"/>
                  <a:gd name="T9" fmla="*/ 183 h 414"/>
                  <a:gd name="T10" fmla="*/ 147 w 398"/>
                  <a:gd name="T11" fmla="*/ 194 h 414"/>
                  <a:gd name="T12" fmla="*/ 129 w 398"/>
                  <a:gd name="T13" fmla="*/ 202 h 414"/>
                  <a:gd name="T14" fmla="*/ 110 w 398"/>
                  <a:gd name="T15" fmla="*/ 206 h 414"/>
                  <a:gd name="T16" fmla="*/ 90 w 398"/>
                  <a:gd name="T17" fmla="*/ 206 h 414"/>
                  <a:gd name="T18" fmla="*/ 71 w 398"/>
                  <a:gd name="T19" fmla="*/ 202 h 414"/>
                  <a:gd name="T20" fmla="*/ 53 w 398"/>
                  <a:gd name="T21" fmla="*/ 194 h 414"/>
                  <a:gd name="T22" fmla="*/ 37 w 398"/>
                  <a:gd name="T23" fmla="*/ 183 h 414"/>
                  <a:gd name="T24" fmla="*/ 23 w 398"/>
                  <a:gd name="T25" fmla="*/ 169 h 414"/>
                  <a:gd name="T26" fmla="*/ 12 w 398"/>
                  <a:gd name="T27" fmla="*/ 153 h 414"/>
                  <a:gd name="T28" fmla="*/ 5 w 398"/>
                  <a:gd name="T29" fmla="*/ 134 h 414"/>
                  <a:gd name="T30" fmla="*/ 1 w 398"/>
                  <a:gd name="T31" fmla="*/ 114 h 414"/>
                  <a:gd name="T32" fmla="*/ 1 w 398"/>
                  <a:gd name="T33" fmla="*/ 93 h 414"/>
                  <a:gd name="T34" fmla="*/ 5 w 398"/>
                  <a:gd name="T35" fmla="*/ 73 h 414"/>
                  <a:gd name="T36" fmla="*/ 12 w 398"/>
                  <a:gd name="T37" fmla="*/ 54 h 414"/>
                  <a:gd name="T38" fmla="*/ 23 w 398"/>
                  <a:gd name="T39" fmla="*/ 37 h 414"/>
                  <a:gd name="T40" fmla="*/ 37 w 398"/>
                  <a:gd name="T41" fmla="*/ 24 h 414"/>
                  <a:gd name="T42" fmla="*/ 53 w 398"/>
                  <a:gd name="T43" fmla="*/ 13 h 414"/>
                  <a:gd name="T44" fmla="*/ 71 w 398"/>
                  <a:gd name="T45" fmla="*/ 5 h 414"/>
                  <a:gd name="T46" fmla="*/ 90 w 398"/>
                  <a:gd name="T47" fmla="*/ 1 h 414"/>
                  <a:gd name="T48" fmla="*/ 110 w 398"/>
                  <a:gd name="T49" fmla="*/ 1 h 414"/>
                  <a:gd name="T50" fmla="*/ 129 w 398"/>
                  <a:gd name="T51" fmla="*/ 5 h 414"/>
                  <a:gd name="T52" fmla="*/ 147 w 398"/>
                  <a:gd name="T53" fmla="*/ 13 h 414"/>
                  <a:gd name="T54" fmla="*/ 163 w 398"/>
                  <a:gd name="T55" fmla="*/ 24 h 414"/>
                  <a:gd name="T56" fmla="*/ 176 w 398"/>
                  <a:gd name="T57" fmla="*/ 37 h 414"/>
                  <a:gd name="T58" fmla="*/ 187 w 398"/>
                  <a:gd name="T59" fmla="*/ 54 h 414"/>
                  <a:gd name="T60" fmla="*/ 194 w 398"/>
                  <a:gd name="T61" fmla="*/ 73 h 414"/>
                  <a:gd name="T62" fmla="*/ 199 w 398"/>
                  <a:gd name="T63" fmla="*/ 93 h 4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8" h="414">
                    <a:moveTo>
                      <a:pt x="398" y="209"/>
                    </a:moveTo>
                    <a:lnTo>
                      <a:pt x="397" y="230"/>
                    </a:lnTo>
                    <a:lnTo>
                      <a:pt x="393" y="250"/>
                    </a:lnTo>
                    <a:lnTo>
                      <a:pt x="388" y="270"/>
                    </a:lnTo>
                    <a:lnTo>
                      <a:pt x="382" y="290"/>
                    </a:lnTo>
                    <a:lnTo>
                      <a:pt x="373" y="307"/>
                    </a:lnTo>
                    <a:lnTo>
                      <a:pt x="363" y="324"/>
                    </a:lnTo>
                    <a:lnTo>
                      <a:pt x="352" y="340"/>
                    </a:lnTo>
                    <a:lnTo>
                      <a:pt x="339" y="354"/>
                    </a:lnTo>
                    <a:lnTo>
                      <a:pt x="325" y="368"/>
                    </a:lnTo>
                    <a:lnTo>
                      <a:pt x="310" y="379"/>
                    </a:lnTo>
                    <a:lnTo>
                      <a:pt x="294" y="390"/>
                    </a:lnTo>
                    <a:lnTo>
                      <a:pt x="277" y="398"/>
                    </a:lnTo>
                    <a:lnTo>
                      <a:pt x="258" y="405"/>
                    </a:lnTo>
                    <a:lnTo>
                      <a:pt x="239" y="409"/>
                    </a:lnTo>
                    <a:lnTo>
                      <a:pt x="219" y="413"/>
                    </a:lnTo>
                    <a:lnTo>
                      <a:pt x="200" y="414"/>
                    </a:lnTo>
                    <a:lnTo>
                      <a:pt x="179" y="413"/>
                    </a:lnTo>
                    <a:lnTo>
                      <a:pt x="159" y="409"/>
                    </a:lnTo>
                    <a:lnTo>
                      <a:pt x="141" y="405"/>
                    </a:lnTo>
                    <a:lnTo>
                      <a:pt x="122" y="398"/>
                    </a:lnTo>
                    <a:lnTo>
                      <a:pt x="105" y="390"/>
                    </a:lnTo>
                    <a:lnTo>
                      <a:pt x="89" y="379"/>
                    </a:lnTo>
                    <a:lnTo>
                      <a:pt x="73" y="368"/>
                    </a:lnTo>
                    <a:lnTo>
                      <a:pt x="59" y="354"/>
                    </a:lnTo>
                    <a:lnTo>
                      <a:pt x="46" y="340"/>
                    </a:lnTo>
                    <a:lnTo>
                      <a:pt x="35" y="324"/>
                    </a:lnTo>
                    <a:lnTo>
                      <a:pt x="24" y="307"/>
                    </a:lnTo>
                    <a:lnTo>
                      <a:pt x="16" y="290"/>
                    </a:lnTo>
                    <a:lnTo>
                      <a:pt x="9" y="270"/>
                    </a:lnTo>
                    <a:lnTo>
                      <a:pt x="5" y="250"/>
                    </a:lnTo>
                    <a:lnTo>
                      <a:pt x="1" y="230"/>
                    </a:lnTo>
                    <a:lnTo>
                      <a:pt x="0" y="209"/>
                    </a:lnTo>
                    <a:lnTo>
                      <a:pt x="1" y="187"/>
                    </a:lnTo>
                    <a:lnTo>
                      <a:pt x="5" y="166"/>
                    </a:lnTo>
                    <a:lnTo>
                      <a:pt x="9" y="147"/>
                    </a:lnTo>
                    <a:lnTo>
                      <a:pt x="16" y="127"/>
                    </a:lnTo>
                    <a:lnTo>
                      <a:pt x="24" y="109"/>
                    </a:lnTo>
                    <a:lnTo>
                      <a:pt x="35" y="91"/>
                    </a:lnTo>
                    <a:lnTo>
                      <a:pt x="46" y="75"/>
                    </a:lnTo>
                    <a:lnTo>
                      <a:pt x="59" y="61"/>
                    </a:lnTo>
                    <a:lnTo>
                      <a:pt x="73" y="48"/>
                    </a:lnTo>
                    <a:lnTo>
                      <a:pt x="89" y="36"/>
                    </a:lnTo>
                    <a:lnTo>
                      <a:pt x="105" y="26"/>
                    </a:lnTo>
                    <a:lnTo>
                      <a:pt x="122" y="17"/>
                    </a:lnTo>
                    <a:lnTo>
                      <a:pt x="141" y="10"/>
                    </a:lnTo>
                    <a:lnTo>
                      <a:pt x="159" y="5"/>
                    </a:lnTo>
                    <a:lnTo>
                      <a:pt x="179" y="2"/>
                    </a:lnTo>
                    <a:lnTo>
                      <a:pt x="200" y="0"/>
                    </a:lnTo>
                    <a:lnTo>
                      <a:pt x="219" y="2"/>
                    </a:lnTo>
                    <a:lnTo>
                      <a:pt x="239" y="5"/>
                    </a:lnTo>
                    <a:lnTo>
                      <a:pt x="258" y="10"/>
                    </a:lnTo>
                    <a:lnTo>
                      <a:pt x="277" y="17"/>
                    </a:lnTo>
                    <a:lnTo>
                      <a:pt x="294" y="26"/>
                    </a:lnTo>
                    <a:lnTo>
                      <a:pt x="310" y="36"/>
                    </a:lnTo>
                    <a:lnTo>
                      <a:pt x="325" y="48"/>
                    </a:lnTo>
                    <a:lnTo>
                      <a:pt x="339" y="61"/>
                    </a:lnTo>
                    <a:lnTo>
                      <a:pt x="352" y="75"/>
                    </a:lnTo>
                    <a:lnTo>
                      <a:pt x="363" y="91"/>
                    </a:lnTo>
                    <a:lnTo>
                      <a:pt x="373" y="109"/>
                    </a:lnTo>
                    <a:lnTo>
                      <a:pt x="382" y="127"/>
                    </a:lnTo>
                    <a:lnTo>
                      <a:pt x="388" y="147"/>
                    </a:lnTo>
                    <a:lnTo>
                      <a:pt x="393" y="166"/>
                    </a:lnTo>
                    <a:lnTo>
                      <a:pt x="397" y="187"/>
                    </a:lnTo>
                    <a:lnTo>
                      <a:pt x="398" y="2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61" name="Freeform 30"/>
              <p:cNvSpPr>
                <a:spLocks/>
              </p:cNvSpPr>
              <p:nvPr/>
            </p:nvSpPr>
            <p:spPr bwMode="auto">
              <a:xfrm>
                <a:off x="5357" y="2042"/>
                <a:ext cx="199" cy="206"/>
              </a:xfrm>
              <a:custGeom>
                <a:avLst/>
                <a:gdLst>
                  <a:gd name="T0" fmla="*/ 199 w 398"/>
                  <a:gd name="T1" fmla="*/ 104 h 414"/>
                  <a:gd name="T2" fmla="*/ 197 w 398"/>
                  <a:gd name="T3" fmla="*/ 124 h 414"/>
                  <a:gd name="T4" fmla="*/ 191 w 398"/>
                  <a:gd name="T5" fmla="*/ 144 h 414"/>
                  <a:gd name="T6" fmla="*/ 182 w 398"/>
                  <a:gd name="T7" fmla="*/ 161 h 414"/>
                  <a:gd name="T8" fmla="*/ 170 w 398"/>
                  <a:gd name="T9" fmla="*/ 176 h 414"/>
                  <a:gd name="T10" fmla="*/ 155 w 398"/>
                  <a:gd name="T11" fmla="*/ 189 h 414"/>
                  <a:gd name="T12" fmla="*/ 139 w 398"/>
                  <a:gd name="T13" fmla="*/ 198 h 414"/>
                  <a:gd name="T14" fmla="*/ 120 w 398"/>
                  <a:gd name="T15" fmla="*/ 204 h 414"/>
                  <a:gd name="T16" fmla="*/ 100 w 398"/>
                  <a:gd name="T17" fmla="*/ 206 h 414"/>
                  <a:gd name="T18" fmla="*/ 90 w 398"/>
                  <a:gd name="T19" fmla="*/ 206 h 414"/>
                  <a:gd name="T20" fmla="*/ 71 w 398"/>
                  <a:gd name="T21" fmla="*/ 202 h 414"/>
                  <a:gd name="T22" fmla="*/ 53 w 398"/>
                  <a:gd name="T23" fmla="*/ 194 h 414"/>
                  <a:gd name="T24" fmla="*/ 37 w 398"/>
                  <a:gd name="T25" fmla="*/ 183 h 414"/>
                  <a:gd name="T26" fmla="*/ 23 w 398"/>
                  <a:gd name="T27" fmla="*/ 169 h 414"/>
                  <a:gd name="T28" fmla="*/ 12 w 398"/>
                  <a:gd name="T29" fmla="*/ 153 h 414"/>
                  <a:gd name="T30" fmla="*/ 5 w 398"/>
                  <a:gd name="T31" fmla="*/ 134 h 414"/>
                  <a:gd name="T32" fmla="*/ 1 w 398"/>
                  <a:gd name="T33" fmla="*/ 114 h 414"/>
                  <a:gd name="T34" fmla="*/ 0 w 398"/>
                  <a:gd name="T35" fmla="*/ 104 h 414"/>
                  <a:gd name="T36" fmla="*/ 3 w 398"/>
                  <a:gd name="T37" fmla="*/ 83 h 414"/>
                  <a:gd name="T38" fmla="*/ 8 w 398"/>
                  <a:gd name="T39" fmla="*/ 63 h 414"/>
                  <a:gd name="T40" fmla="*/ 18 w 398"/>
                  <a:gd name="T41" fmla="*/ 45 h 414"/>
                  <a:gd name="T42" fmla="*/ 30 w 398"/>
                  <a:gd name="T43" fmla="*/ 30 h 414"/>
                  <a:gd name="T44" fmla="*/ 45 w 398"/>
                  <a:gd name="T45" fmla="*/ 18 h 414"/>
                  <a:gd name="T46" fmla="*/ 61 w 398"/>
                  <a:gd name="T47" fmla="*/ 8 h 414"/>
                  <a:gd name="T48" fmla="*/ 80 w 398"/>
                  <a:gd name="T49" fmla="*/ 2 h 414"/>
                  <a:gd name="T50" fmla="*/ 100 w 398"/>
                  <a:gd name="T51" fmla="*/ 0 h 414"/>
                  <a:gd name="T52" fmla="*/ 110 w 398"/>
                  <a:gd name="T53" fmla="*/ 1 h 414"/>
                  <a:gd name="T54" fmla="*/ 129 w 398"/>
                  <a:gd name="T55" fmla="*/ 5 h 414"/>
                  <a:gd name="T56" fmla="*/ 147 w 398"/>
                  <a:gd name="T57" fmla="*/ 13 h 414"/>
                  <a:gd name="T58" fmla="*/ 163 w 398"/>
                  <a:gd name="T59" fmla="*/ 24 h 414"/>
                  <a:gd name="T60" fmla="*/ 176 w 398"/>
                  <a:gd name="T61" fmla="*/ 37 h 414"/>
                  <a:gd name="T62" fmla="*/ 187 w 398"/>
                  <a:gd name="T63" fmla="*/ 54 h 414"/>
                  <a:gd name="T64" fmla="*/ 194 w 398"/>
                  <a:gd name="T65" fmla="*/ 73 h 414"/>
                  <a:gd name="T66" fmla="*/ 199 w 398"/>
                  <a:gd name="T67" fmla="*/ 93 h 41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98" h="414">
                    <a:moveTo>
                      <a:pt x="398" y="209"/>
                    </a:moveTo>
                    <a:lnTo>
                      <a:pt x="398" y="209"/>
                    </a:lnTo>
                    <a:lnTo>
                      <a:pt x="397" y="230"/>
                    </a:lnTo>
                    <a:lnTo>
                      <a:pt x="393" y="250"/>
                    </a:lnTo>
                    <a:lnTo>
                      <a:pt x="388" y="270"/>
                    </a:lnTo>
                    <a:lnTo>
                      <a:pt x="382" y="290"/>
                    </a:lnTo>
                    <a:lnTo>
                      <a:pt x="373" y="307"/>
                    </a:lnTo>
                    <a:lnTo>
                      <a:pt x="363" y="324"/>
                    </a:lnTo>
                    <a:lnTo>
                      <a:pt x="352" y="340"/>
                    </a:lnTo>
                    <a:lnTo>
                      <a:pt x="339" y="354"/>
                    </a:lnTo>
                    <a:lnTo>
                      <a:pt x="325" y="368"/>
                    </a:lnTo>
                    <a:lnTo>
                      <a:pt x="310" y="379"/>
                    </a:lnTo>
                    <a:lnTo>
                      <a:pt x="294" y="390"/>
                    </a:lnTo>
                    <a:lnTo>
                      <a:pt x="277" y="398"/>
                    </a:lnTo>
                    <a:lnTo>
                      <a:pt x="258" y="405"/>
                    </a:lnTo>
                    <a:lnTo>
                      <a:pt x="239" y="409"/>
                    </a:lnTo>
                    <a:lnTo>
                      <a:pt x="219" y="413"/>
                    </a:lnTo>
                    <a:lnTo>
                      <a:pt x="200" y="414"/>
                    </a:lnTo>
                    <a:lnTo>
                      <a:pt x="179" y="413"/>
                    </a:lnTo>
                    <a:lnTo>
                      <a:pt x="159" y="409"/>
                    </a:lnTo>
                    <a:lnTo>
                      <a:pt x="141" y="405"/>
                    </a:lnTo>
                    <a:lnTo>
                      <a:pt x="122" y="398"/>
                    </a:lnTo>
                    <a:lnTo>
                      <a:pt x="105" y="390"/>
                    </a:lnTo>
                    <a:lnTo>
                      <a:pt x="89" y="379"/>
                    </a:lnTo>
                    <a:lnTo>
                      <a:pt x="73" y="368"/>
                    </a:lnTo>
                    <a:lnTo>
                      <a:pt x="59" y="354"/>
                    </a:lnTo>
                    <a:lnTo>
                      <a:pt x="46" y="340"/>
                    </a:lnTo>
                    <a:lnTo>
                      <a:pt x="35" y="324"/>
                    </a:lnTo>
                    <a:lnTo>
                      <a:pt x="24" y="307"/>
                    </a:lnTo>
                    <a:lnTo>
                      <a:pt x="16" y="290"/>
                    </a:lnTo>
                    <a:lnTo>
                      <a:pt x="9" y="270"/>
                    </a:lnTo>
                    <a:lnTo>
                      <a:pt x="5" y="250"/>
                    </a:lnTo>
                    <a:lnTo>
                      <a:pt x="1" y="230"/>
                    </a:lnTo>
                    <a:lnTo>
                      <a:pt x="0" y="209"/>
                    </a:lnTo>
                    <a:lnTo>
                      <a:pt x="1" y="187"/>
                    </a:lnTo>
                    <a:lnTo>
                      <a:pt x="5" y="166"/>
                    </a:lnTo>
                    <a:lnTo>
                      <a:pt x="9" y="147"/>
                    </a:lnTo>
                    <a:lnTo>
                      <a:pt x="16" y="127"/>
                    </a:lnTo>
                    <a:lnTo>
                      <a:pt x="24" y="109"/>
                    </a:lnTo>
                    <a:lnTo>
                      <a:pt x="35" y="91"/>
                    </a:lnTo>
                    <a:lnTo>
                      <a:pt x="46" y="75"/>
                    </a:lnTo>
                    <a:lnTo>
                      <a:pt x="59" y="61"/>
                    </a:lnTo>
                    <a:lnTo>
                      <a:pt x="73" y="48"/>
                    </a:lnTo>
                    <a:lnTo>
                      <a:pt x="89" y="36"/>
                    </a:lnTo>
                    <a:lnTo>
                      <a:pt x="105" y="26"/>
                    </a:lnTo>
                    <a:lnTo>
                      <a:pt x="122" y="17"/>
                    </a:lnTo>
                    <a:lnTo>
                      <a:pt x="141" y="10"/>
                    </a:lnTo>
                    <a:lnTo>
                      <a:pt x="159" y="5"/>
                    </a:lnTo>
                    <a:lnTo>
                      <a:pt x="179" y="2"/>
                    </a:lnTo>
                    <a:lnTo>
                      <a:pt x="200" y="0"/>
                    </a:lnTo>
                    <a:lnTo>
                      <a:pt x="219" y="2"/>
                    </a:lnTo>
                    <a:lnTo>
                      <a:pt x="239" y="5"/>
                    </a:lnTo>
                    <a:lnTo>
                      <a:pt x="258" y="10"/>
                    </a:lnTo>
                    <a:lnTo>
                      <a:pt x="277" y="17"/>
                    </a:lnTo>
                    <a:lnTo>
                      <a:pt x="294" y="26"/>
                    </a:lnTo>
                    <a:lnTo>
                      <a:pt x="310" y="36"/>
                    </a:lnTo>
                    <a:lnTo>
                      <a:pt x="325" y="48"/>
                    </a:lnTo>
                    <a:lnTo>
                      <a:pt x="339" y="61"/>
                    </a:lnTo>
                    <a:lnTo>
                      <a:pt x="352" y="75"/>
                    </a:lnTo>
                    <a:lnTo>
                      <a:pt x="363" y="91"/>
                    </a:lnTo>
                    <a:lnTo>
                      <a:pt x="373" y="109"/>
                    </a:lnTo>
                    <a:lnTo>
                      <a:pt x="382" y="127"/>
                    </a:lnTo>
                    <a:lnTo>
                      <a:pt x="388" y="147"/>
                    </a:lnTo>
                    <a:lnTo>
                      <a:pt x="393" y="166"/>
                    </a:lnTo>
                    <a:lnTo>
                      <a:pt x="397" y="187"/>
                    </a:lnTo>
                    <a:lnTo>
                      <a:pt x="398" y="209"/>
                    </a:lnTo>
                  </a:path>
                </a:pathLst>
              </a:custGeom>
              <a:solidFill>
                <a:schemeClr val="accent1"/>
              </a:solidFill>
              <a:ln w="0">
                <a:solidFill>
                  <a:srgbClr val="808080"/>
                </a:solidFill>
                <a:prstDash val="solid"/>
                <a:round/>
                <a:headEnd/>
                <a:tailEnd/>
              </a:ln>
            </p:spPr>
            <p:txBody>
              <a:bodyPr/>
              <a:lstStyle/>
              <a:p>
                <a:endParaRPr lang="en-US"/>
              </a:p>
            </p:txBody>
          </p:sp>
          <p:sp>
            <p:nvSpPr>
              <p:cNvPr id="30762" name="Freeform 31"/>
              <p:cNvSpPr>
                <a:spLocks/>
              </p:cNvSpPr>
              <p:nvPr/>
            </p:nvSpPr>
            <p:spPr bwMode="auto">
              <a:xfrm>
                <a:off x="5470" y="2159"/>
                <a:ext cx="113" cy="118"/>
              </a:xfrm>
              <a:custGeom>
                <a:avLst/>
                <a:gdLst>
                  <a:gd name="T0" fmla="*/ 113 w 226"/>
                  <a:gd name="T1" fmla="*/ 60 h 236"/>
                  <a:gd name="T2" fmla="*/ 112 w 226"/>
                  <a:gd name="T3" fmla="*/ 71 h 236"/>
                  <a:gd name="T4" fmla="*/ 109 w 226"/>
                  <a:gd name="T5" fmla="*/ 82 h 236"/>
                  <a:gd name="T6" fmla="*/ 104 w 226"/>
                  <a:gd name="T7" fmla="*/ 92 h 236"/>
                  <a:gd name="T8" fmla="*/ 97 w 226"/>
                  <a:gd name="T9" fmla="*/ 101 h 236"/>
                  <a:gd name="T10" fmla="*/ 88 w 226"/>
                  <a:gd name="T11" fmla="*/ 108 h 236"/>
                  <a:gd name="T12" fmla="*/ 79 w 226"/>
                  <a:gd name="T13" fmla="*/ 114 h 236"/>
                  <a:gd name="T14" fmla="*/ 69 w 226"/>
                  <a:gd name="T15" fmla="*/ 117 h 236"/>
                  <a:gd name="T16" fmla="*/ 57 w 226"/>
                  <a:gd name="T17" fmla="*/ 118 h 236"/>
                  <a:gd name="T18" fmla="*/ 46 w 226"/>
                  <a:gd name="T19" fmla="*/ 117 h 236"/>
                  <a:gd name="T20" fmla="*/ 35 w 226"/>
                  <a:gd name="T21" fmla="*/ 114 h 236"/>
                  <a:gd name="T22" fmla="*/ 25 w 226"/>
                  <a:gd name="T23" fmla="*/ 108 h 236"/>
                  <a:gd name="T24" fmla="*/ 17 w 226"/>
                  <a:gd name="T25" fmla="*/ 101 h 236"/>
                  <a:gd name="T26" fmla="*/ 10 w 226"/>
                  <a:gd name="T27" fmla="*/ 92 h 236"/>
                  <a:gd name="T28" fmla="*/ 5 w 226"/>
                  <a:gd name="T29" fmla="*/ 82 h 236"/>
                  <a:gd name="T30" fmla="*/ 1 w 226"/>
                  <a:gd name="T31" fmla="*/ 71 h 236"/>
                  <a:gd name="T32" fmla="*/ 0 w 226"/>
                  <a:gd name="T33" fmla="*/ 60 h 236"/>
                  <a:gd name="T34" fmla="*/ 1 w 226"/>
                  <a:gd name="T35" fmla="*/ 48 h 236"/>
                  <a:gd name="T36" fmla="*/ 5 w 226"/>
                  <a:gd name="T37" fmla="*/ 37 h 236"/>
                  <a:gd name="T38" fmla="*/ 10 w 226"/>
                  <a:gd name="T39" fmla="*/ 27 h 236"/>
                  <a:gd name="T40" fmla="*/ 17 w 226"/>
                  <a:gd name="T41" fmla="*/ 18 h 236"/>
                  <a:gd name="T42" fmla="*/ 25 w 226"/>
                  <a:gd name="T43" fmla="*/ 11 h 236"/>
                  <a:gd name="T44" fmla="*/ 35 w 226"/>
                  <a:gd name="T45" fmla="*/ 5 h 236"/>
                  <a:gd name="T46" fmla="*/ 46 w 226"/>
                  <a:gd name="T47" fmla="*/ 2 h 236"/>
                  <a:gd name="T48" fmla="*/ 57 w 226"/>
                  <a:gd name="T49" fmla="*/ 0 h 236"/>
                  <a:gd name="T50" fmla="*/ 69 w 226"/>
                  <a:gd name="T51" fmla="*/ 2 h 236"/>
                  <a:gd name="T52" fmla="*/ 79 w 226"/>
                  <a:gd name="T53" fmla="*/ 5 h 236"/>
                  <a:gd name="T54" fmla="*/ 88 w 226"/>
                  <a:gd name="T55" fmla="*/ 11 h 236"/>
                  <a:gd name="T56" fmla="*/ 97 w 226"/>
                  <a:gd name="T57" fmla="*/ 18 h 236"/>
                  <a:gd name="T58" fmla="*/ 104 w 226"/>
                  <a:gd name="T59" fmla="*/ 27 h 236"/>
                  <a:gd name="T60" fmla="*/ 109 w 226"/>
                  <a:gd name="T61" fmla="*/ 37 h 236"/>
                  <a:gd name="T62" fmla="*/ 112 w 226"/>
                  <a:gd name="T63" fmla="*/ 48 h 236"/>
                  <a:gd name="T64" fmla="*/ 113 w 226"/>
                  <a:gd name="T65" fmla="*/ 60 h 2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26" h="236">
                    <a:moveTo>
                      <a:pt x="226" y="119"/>
                    </a:moveTo>
                    <a:lnTo>
                      <a:pt x="224" y="142"/>
                    </a:lnTo>
                    <a:lnTo>
                      <a:pt x="217" y="164"/>
                    </a:lnTo>
                    <a:lnTo>
                      <a:pt x="207" y="183"/>
                    </a:lnTo>
                    <a:lnTo>
                      <a:pt x="194" y="202"/>
                    </a:lnTo>
                    <a:lnTo>
                      <a:pt x="176" y="216"/>
                    </a:lnTo>
                    <a:lnTo>
                      <a:pt x="158" y="227"/>
                    </a:lnTo>
                    <a:lnTo>
                      <a:pt x="137" y="234"/>
                    </a:lnTo>
                    <a:lnTo>
                      <a:pt x="114" y="236"/>
                    </a:lnTo>
                    <a:lnTo>
                      <a:pt x="91" y="234"/>
                    </a:lnTo>
                    <a:lnTo>
                      <a:pt x="69" y="227"/>
                    </a:lnTo>
                    <a:lnTo>
                      <a:pt x="50" y="216"/>
                    </a:lnTo>
                    <a:lnTo>
                      <a:pt x="33" y="202"/>
                    </a:lnTo>
                    <a:lnTo>
                      <a:pt x="20" y="183"/>
                    </a:lnTo>
                    <a:lnTo>
                      <a:pt x="9" y="164"/>
                    </a:lnTo>
                    <a:lnTo>
                      <a:pt x="2" y="142"/>
                    </a:lnTo>
                    <a:lnTo>
                      <a:pt x="0" y="119"/>
                    </a:lnTo>
                    <a:lnTo>
                      <a:pt x="2" y="95"/>
                    </a:lnTo>
                    <a:lnTo>
                      <a:pt x="9" y="73"/>
                    </a:lnTo>
                    <a:lnTo>
                      <a:pt x="20" y="53"/>
                    </a:lnTo>
                    <a:lnTo>
                      <a:pt x="33" y="35"/>
                    </a:lnTo>
                    <a:lnTo>
                      <a:pt x="50" y="21"/>
                    </a:lnTo>
                    <a:lnTo>
                      <a:pt x="69" y="9"/>
                    </a:lnTo>
                    <a:lnTo>
                      <a:pt x="91" y="3"/>
                    </a:lnTo>
                    <a:lnTo>
                      <a:pt x="114" y="0"/>
                    </a:lnTo>
                    <a:lnTo>
                      <a:pt x="137" y="3"/>
                    </a:lnTo>
                    <a:lnTo>
                      <a:pt x="158" y="9"/>
                    </a:lnTo>
                    <a:lnTo>
                      <a:pt x="176" y="21"/>
                    </a:lnTo>
                    <a:lnTo>
                      <a:pt x="194" y="35"/>
                    </a:lnTo>
                    <a:lnTo>
                      <a:pt x="207" y="53"/>
                    </a:lnTo>
                    <a:lnTo>
                      <a:pt x="217" y="73"/>
                    </a:lnTo>
                    <a:lnTo>
                      <a:pt x="224" y="95"/>
                    </a:lnTo>
                    <a:lnTo>
                      <a:pt x="226" y="11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63" name="Freeform 32"/>
              <p:cNvSpPr>
                <a:spLocks/>
              </p:cNvSpPr>
              <p:nvPr/>
            </p:nvSpPr>
            <p:spPr bwMode="auto">
              <a:xfrm>
                <a:off x="5470" y="2159"/>
                <a:ext cx="113" cy="118"/>
              </a:xfrm>
              <a:custGeom>
                <a:avLst/>
                <a:gdLst>
                  <a:gd name="T0" fmla="*/ 113 w 226"/>
                  <a:gd name="T1" fmla="*/ 60 h 236"/>
                  <a:gd name="T2" fmla="*/ 113 w 226"/>
                  <a:gd name="T3" fmla="*/ 60 h 236"/>
                  <a:gd name="T4" fmla="*/ 112 w 226"/>
                  <a:gd name="T5" fmla="*/ 71 h 236"/>
                  <a:gd name="T6" fmla="*/ 109 w 226"/>
                  <a:gd name="T7" fmla="*/ 82 h 236"/>
                  <a:gd name="T8" fmla="*/ 104 w 226"/>
                  <a:gd name="T9" fmla="*/ 92 h 236"/>
                  <a:gd name="T10" fmla="*/ 97 w 226"/>
                  <a:gd name="T11" fmla="*/ 101 h 236"/>
                  <a:gd name="T12" fmla="*/ 88 w 226"/>
                  <a:gd name="T13" fmla="*/ 108 h 236"/>
                  <a:gd name="T14" fmla="*/ 79 w 226"/>
                  <a:gd name="T15" fmla="*/ 114 h 236"/>
                  <a:gd name="T16" fmla="*/ 69 w 226"/>
                  <a:gd name="T17" fmla="*/ 117 h 236"/>
                  <a:gd name="T18" fmla="*/ 57 w 226"/>
                  <a:gd name="T19" fmla="*/ 118 h 236"/>
                  <a:gd name="T20" fmla="*/ 57 w 226"/>
                  <a:gd name="T21" fmla="*/ 118 h 236"/>
                  <a:gd name="T22" fmla="*/ 46 w 226"/>
                  <a:gd name="T23" fmla="*/ 117 h 236"/>
                  <a:gd name="T24" fmla="*/ 35 w 226"/>
                  <a:gd name="T25" fmla="*/ 114 h 236"/>
                  <a:gd name="T26" fmla="*/ 25 w 226"/>
                  <a:gd name="T27" fmla="*/ 108 h 236"/>
                  <a:gd name="T28" fmla="*/ 17 w 226"/>
                  <a:gd name="T29" fmla="*/ 101 h 236"/>
                  <a:gd name="T30" fmla="*/ 10 w 226"/>
                  <a:gd name="T31" fmla="*/ 92 h 236"/>
                  <a:gd name="T32" fmla="*/ 5 w 226"/>
                  <a:gd name="T33" fmla="*/ 82 h 236"/>
                  <a:gd name="T34" fmla="*/ 1 w 226"/>
                  <a:gd name="T35" fmla="*/ 71 h 236"/>
                  <a:gd name="T36" fmla="*/ 0 w 226"/>
                  <a:gd name="T37" fmla="*/ 60 h 236"/>
                  <a:gd name="T38" fmla="*/ 0 w 226"/>
                  <a:gd name="T39" fmla="*/ 60 h 236"/>
                  <a:gd name="T40" fmla="*/ 1 w 226"/>
                  <a:gd name="T41" fmla="*/ 48 h 236"/>
                  <a:gd name="T42" fmla="*/ 5 w 226"/>
                  <a:gd name="T43" fmla="*/ 37 h 236"/>
                  <a:gd name="T44" fmla="*/ 10 w 226"/>
                  <a:gd name="T45" fmla="*/ 27 h 236"/>
                  <a:gd name="T46" fmla="*/ 17 w 226"/>
                  <a:gd name="T47" fmla="*/ 18 h 236"/>
                  <a:gd name="T48" fmla="*/ 25 w 226"/>
                  <a:gd name="T49" fmla="*/ 11 h 236"/>
                  <a:gd name="T50" fmla="*/ 35 w 226"/>
                  <a:gd name="T51" fmla="*/ 5 h 236"/>
                  <a:gd name="T52" fmla="*/ 46 w 226"/>
                  <a:gd name="T53" fmla="*/ 2 h 236"/>
                  <a:gd name="T54" fmla="*/ 57 w 226"/>
                  <a:gd name="T55" fmla="*/ 0 h 236"/>
                  <a:gd name="T56" fmla="*/ 57 w 226"/>
                  <a:gd name="T57" fmla="*/ 0 h 236"/>
                  <a:gd name="T58" fmla="*/ 69 w 226"/>
                  <a:gd name="T59" fmla="*/ 2 h 236"/>
                  <a:gd name="T60" fmla="*/ 79 w 226"/>
                  <a:gd name="T61" fmla="*/ 5 h 236"/>
                  <a:gd name="T62" fmla="*/ 88 w 226"/>
                  <a:gd name="T63" fmla="*/ 11 h 236"/>
                  <a:gd name="T64" fmla="*/ 97 w 226"/>
                  <a:gd name="T65" fmla="*/ 18 h 236"/>
                  <a:gd name="T66" fmla="*/ 104 w 226"/>
                  <a:gd name="T67" fmla="*/ 27 h 236"/>
                  <a:gd name="T68" fmla="*/ 109 w 226"/>
                  <a:gd name="T69" fmla="*/ 37 h 236"/>
                  <a:gd name="T70" fmla="*/ 112 w 226"/>
                  <a:gd name="T71" fmla="*/ 48 h 236"/>
                  <a:gd name="T72" fmla="*/ 113 w 226"/>
                  <a:gd name="T73" fmla="*/ 60 h 2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26" h="236">
                    <a:moveTo>
                      <a:pt x="226" y="119"/>
                    </a:moveTo>
                    <a:lnTo>
                      <a:pt x="226" y="119"/>
                    </a:lnTo>
                    <a:lnTo>
                      <a:pt x="224" y="142"/>
                    </a:lnTo>
                    <a:lnTo>
                      <a:pt x="217" y="164"/>
                    </a:lnTo>
                    <a:lnTo>
                      <a:pt x="207" y="183"/>
                    </a:lnTo>
                    <a:lnTo>
                      <a:pt x="194" y="202"/>
                    </a:lnTo>
                    <a:lnTo>
                      <a:pt x="176" y="216"/>
                    </a:lnTo>
                    <a:lnTo>
                      <a:pt x="158" y="227"/>
                    </a:lnTo>
                    <a:lnTo>
                      <a:pt x="137" y="234"/>
                    </a:lnTo>
                    <a:lnTo>
                      <a:pt x="114" y="236"/>
                    </a:lnTo>
                    <a:lnTo>
                      <a:pt x="91" y="234"/>
                    </a:lnTo>
                    <a:lnTo>
                      <a:pt x="69" y="227"/>
                    </a:lnTo>
                    <a:lnTo>
                      <a:pt x="50" y="216"/>
                    </a:lnTo>
                    <a:lnTo>
                      <a:pt x="33" y="202"/>
                    </a:lnTo>
                    <a:lnTo>
                      <a:pt x="20" y="183"/>
                    </a:lnTo>
                    <a:lnTo>
                      <a:pt x="9" y="164"/>
                    </a:lnTo>
                    <a:lnTo>
                      <a:pt x="2" y="142"/>
                    </a:lnTo>
                    <a:lnTo>
                      <a:pt x="0" y="119"/>
                    </a:lnTo>
                    <a:lnTo>
                      <a:pt x="2" y="95"/>
                    </a:lnTo>
                    <a:lnTo>
                      <a:pt x="9" y="73"/>
                    </a:lnTo>
                    <a:lnTo>
                      <a:pt x="20" y="53"/>
                    </a:lnTo>
                    <a:lnTo>
                      <a:pt x="33" y="35"/>
                    </a:lnTo>
                    <a:lnTo>
                      <a:pt x="50" y="21"/>
                    </a:lnTo>
                    <a:lnTo>
                      <a:pt x="69" y="9"/>
                    </a:lnTo>
                    <a:lnTo>
                      <a:pt x="91" y="3"/>
                    </a:lnTo>
                    <a:lnTo>
                      <a:pt x="114" y="0"/>
                    </a:lnTo>
                    <a:lnTo>
                      <a:pt x="137" y="3"/>
                    </a:lnTo>
                    <a:lnTo>
                      <a:pt x="158" y="9"/>
                    </a:lnTo>
                    <a:lnTo>
                      <a:pt x="176" y="21"/>
                    </a:lnTo>
                    <a:lnTo>
                      <a:pt x="194" y="35"/>
                    </a:lnTo>
                    <a:lnTo>
                      <a:pt x="207" y="53"/>
                    </a:lnTo>
                    <a:lnTo>
                      <a:pt x="217" y="73"/>
                    </a:lnTo>
                    <a:lnTo>
                      <a:pt x="224" y="95"/>
                    </a:lnTo>
                    <a:lnTo>
                      <a:pt x="226" y="119"/>
                    </a:lnTo>
                  </a:path>
                </a:pathLst>
              </a:custGeom>
              <a:solidFill>
                <a:schemeClr val="accent1"/>
              </a:solidFill>
              <a:ln w="0">
                <a:solidFill>
                  <a:srgbClr val="808080"/>
                </a:solidFill>
                <a:prstDash val="solid"/>
                <a:round/>
                <a:headEnd/>
                <a:tailEnd/>
              </a:ln>
            </p:spPr>
            <p:txBody>
              <a:bodyPr/>
              <a:lstStyle/>
              <a:p>
                <a:endParaRPr lang="en-US"/>
              </a:p>
            </p:txBody>
          </p:sp>
          <p:sp>
            <p:nvSpPr>
              <p:cNvPr id="30764" name="Freeform 33"/>
              <p:cNvSpPr>
                <a:spLocks/>
              </p:cNvSpPr>
              <p:nvPr/>
            </p:nvSpPr>
            <p:spPr bwMode="auto">
              <a:xfrm>
                <a:off x="5415" y="2140"/>
                <a:ext cx="170" cy="228"/>
              </a:xfrm>
              <a:custGeom>
                <a:avLst/>
                <a:gdLst>
                  <a:gd name="T0" fmla="*/ 121 w 339"/>
                  <a:gd name="T1" fmla="*/ 10 h 456"/>
                  <a:gd name="T2" fmla="*/ 119 w 339"/>
                  <a:gd name="T3" fmla="*/ 38 h 456"/>
                  <a:gd name="T4" fmla="*/ 158 w 339"/>
                  <a:gd name="T5" fmla="*/ 89 h 456"/>
                  <a:gd name="T6" fmla="*/ 170 w 339"/>
                  <a:gd name="T7" fmla="*/ 94 h 456"/>
                  <a:gd name="T8" fmla="*/ 109 w 339"/>
                  <a:gd name="T9" fmla="*/ 228 h 456"/>
                  <a:gd name="T10" fmla="*/ 0 w 339"/>
                  <a:gd name="T11" fmla="*/ 0 h 456"/>
                  <a:gd name="T12" fmla="*/ 121 w 339"/>
                  <a:gd name="T13" fmla="*/ 10 h 4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9" h="456">
                    <a:moveTo>
                      <a:pt x="241" y="19"/>
                    </a:moveTo>
                    <a:lnTo>
                      <a:pt x="237" y="75"/>
                    </a:lnTo>
                    <a:lnTo>
                      <a:pt x="316" y="177"/>
                    </a:lnTo>
                    <a:lnTo>
                      <a:pt x="339" y="187"/>
                    </a:lnTo>
                    <a:lnTo>
                      <a:pt x="218" y="456"/>
                    </a:lnTo>
                    <a:lnTo>
                      <a:pt x="0" y="0"/>
                    </a:lnTo>
                    <a:lnTo>
                      <a:pt x="241" y="1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65" name="Freeform 34"/>
              <p:cNvSpPr>
                <a:spLocks/>
              </p:cNvSpPr>
              <p:nvPr/>
            </p:nvSpPr>
            <p:spPr bwMode="auto">
              <a:xfrm>
                <a:off x="5495" y="2444"/>
                <a:ext cx="111" cy="68"/>
              </a:xfrm>
              <a:custGeom>
                <a:avLst/>
                <a:gdLst>
                  <a:gd name="T0" fmla="*/ 99 w 222"/>
                  <a:gd name="T1" fmla="*/ 9 h 137"/>
                  <a:gd name="T2" fmla="*/ 111 w 222"/>
                  <a:gd name="T3" fmla="*/ 30 h 137"/>
                  <a:gd name="T4" fmla="*/ 0 w 222"/>
                  <a:gd name="T5" fmla="*/ 68 h 137"/>
                  <a:gd name="T6" fmla="*/ 3 w 222"/>
                  <a:gd name="T7" fmla="*/ 0 h 137"/>
                  <a:gd name="T8" fmla="*/ 99 w 222"/>
                  <a:gd name="T9" fmla="*/ 9 h 1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2" h="137">
                    <a:moveTo>
                      <a:pt x="198" y="19"/>
                    </a:moveTo>
                    <a:lnTo>
                      <a:pt x="222" y="61"/>
                    </a:lnTo>
                    <a:lnTo>
                      <a:pt x="0" y="137"/>
                    </a:lnTo>
                    <a:lnTo>
                      <a:pt x="6" y="0"/>
                    </a:lnTo>
                    <a:lnTo>
                      <a:pt x="198" y="1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66" name="Freeform 35"/>
              <p:cNvSpPr>
                <a:spLocks/>
              </p:cNvSpPr>
              <p:nvPr/>
            </p:nvSpPr>
            <p:spPr bwMode="auto">
              <a:xfrm>
                <a:off x="5357" y="2569"/>
                <a:ext cx="142" cy="148"/>
              </a:xfrm>
              <a:custGeom>
                <a:avLst/>
                <a:gdLst>
                  <a:gd name="T0" fmla="*/ 142 w 284"/>
                  <a:gd name="T1" fmla="*/ 74 h 296"/>
                  <a:gd name="T2" fmla="*/ 141 w 284"/>
                  <a:gd name="T3" fmla="*/ 89 h 296"/>
                  <a:gd name="T4" fmla="*/ 136 w 284"/>
                  <a:gd name="T5" fmla="*/ 103 h 296"/>
                  <a:gd name="T6" fmla="*/ 130 w 284"/>
                  <a:gd name="T7" fmla="*/ 116 h 296"/>
                  <a:gd name="T8" fmla="*/ 121 w 284"/>
                  <a:gd name="T9" fmla="*/ 127 h 296"/>
                  <a:gd name="T10" fmla="*/ 111 w 284"/>
                  <a:gd name="T11" fmla="*/ 135 h 296"/>
                  <a:gd name="T12" fmla="*/ 99 w 284"/>
                  <a:gd name="T13" fmla="*/ 142 h 296"/>
                  <a:gd name="T14" fmla="*/ 86 w 284"/>
                  <a:gd name="T15" fmla="*/ 146 h 296"/>
                  <a:gd name="T16" fmla="*/ 71 w 284"/>
                  <a:gd name="T17" fmla="*/ 148 h 296"/>
                  <a:gd name="T18" fmla="*/ 57 w 284"/>
                  <a:gd name="T19" fmla="*/ 146 h 296"/>
                  <a:gd name="T20" fmla="*/ 44 w 284"/>
                  <a:gd name="T21" fmla="*/ 142 h 296"/>
                  <a:gd name="T22" fmla="*/ 32 w 284"/>
                  <a:gd name="T23" fmla="*/ 135 h 296"/>
                  <a:gd name="T24" fmla="*/ 21 w 284"/>
                  <a:gd name="T25" fmla="*/ 127 h 296"/>
                  <a:gd name="T26" fmla="*/ 12 w 284"/>
                  <a:gd name="T27" fmla="*/ 116 h 296"/>
                  <a:gd name="T28" fmla="*/ 6 w 284"/>
                  <a:gd name="T29" fmla="*/ 103 h 296"/>
                  <a:gd name="T30" fmla="*/ 2 w 284"/>
                  <a:gd name="T31" fmla="*/ 89 h 296"/>
                  <a:gd name="T32" fmla="*/ 0 w 284"/>
                  <a:gd name="T33" fmla="*/ 74 h 296"/>
                  <a:gd name="T34" fmla="*/ 2 w 284"/>
                  <a:gd name="T35" fmla="*/ 59 h 296"/>
                  <a:gd name="T36" fmla="*/ 6 w 284"/>
                  <a:gd name="T37" fmla="*/ 46 h 296"/>
                  <a:gd name="T38" fmla="*/ 12 w 284"/>
                  <a:gd name="T39" fmla="*/ 33 h 296"/>
                  <a:gd name="T40" fmla="*/ 21 w 284"/>
                  <a:gd name="T41" fmla="*/ 22 h 296"/>
                  <a:gd name="T42" fmla="*/ 32 w 284"/>
                  <a:gd name="T43" fmla="*/ 13 h 296"/>
                  <a:gd name="T44" fmla="*/ 44 w 284"/>
                  <a:gd name="T45" fmla="*/ 6 h 296"/>
                  <a:gd name="T46" fmla="*/ 57 w 284"/>
                  <a:gd name="T47" fmla="*/ 2 h 296"/>
                  <a:gd name="T48" fmla="*/ 71 w 284"/>
                  <a:gd name="T49" fmla="*/ 0 h 296"/>
                  <a:gd name="T50" fmla="*/ 86 w 284"/>
                  <a:gd name="T51" fmla="*/ 2 h 296"/>
                  <a:gd name="T52" fmla="*/ 99 w 284"/>
                  <a:gd name="T53" fmla="*/ 6 h 296"/>
                  <a:gd name="T54" fmla="*/ 111 w 284"/>
                  <a:gd name="T55" fmla="*/ 13 h 296"/>
                  <a:gd name="T56" fmla="*/ 121 w 284"/>
                  <a:gd name="T57" fmla="*/ 22 h 296"/>
                  <a:gd name="T58" fmla="*/ 130 w 284"/>
                  <a:gd name="T59" fmla="*/ 33 h 296"/>
                  <a:gd name="T60" fmla="*/ 136 w 284"/>
                  <a:gd name="T61" fmla="*/ 46 h 296"/>
                  <a:gd name="T62" fmla="*/ 141 w 284"/>
                  <a:gd name="T63" fmla="*/ 59 h 296"/>
                  <a:gd name="T64" fmla="*/ 142 w 284"/>
                  <a:gd name="T65" fmla="*/ 74 h 2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84" h="296">
                    <a:moveTo>
                      <a:pt x="284" y="148"/>
                    </a:moveTo>
                    <a:lnTo>
                      <a:pt x="281" y="178"/>
                    </a:lnTo>
                    <a:lnTo>
                      <a:pt x="272" y="206"/>
                    </a:lnTo>
                    <a:lnTo>
                      <a:pt x="259" y="231"/>
                    </a:lnTo>
                    <a:lnTo>
                      <a:pt x="242" y="253"/>
                    </a:lnTo>
                    <a:lnTo>
                      <a:pt x="221" y="270"/>
                    </a:lnTo>
                    <a:lnTo>
                      <a:pt x="197" y="284"/>
                    </a:lnTo>
                    <a:lnTo>
                      <a:pt x="171" y="292"/>
                    </a:lnTo>
                    <a:lnTo>
                      <a:pt x="142" y="296"/>
                    </a:lnTo>
                    <a:lnTo>
                      <a:pt x="113" y="292"/>
                    </a:lnTo>
                    <a:lnTo>
                      <a:pt x="88" y="284"/>
                    </a:lnTo>
                    <a:lnTo>
                      <a:pt x="64" y="270"/>
                    </a:lnTo>
                    <a:lnTo>
                      <a:pt x="42" y="253"/>
                    </a:lnTo>
                    <a:lnTo>
                      <a:pt x="24" y="231"/>
                    </a:lnTo>
                    <a:lnTo>
                      <a:pt x="12" y="206"/>
                    </a:lnTo>
                    <a:lnTo>
                      <a:pt x="4" y="178"/>
                    </a:lnTo>
                    <a:lnTo>
                      <a:pt x="0" y="148"/>
                    </a:lnTo>
                    <a:lnTo>
                      <a:pt x="4" y="118"/>
                    </a:lnTo>
                    <a:lnTo>
                      <a:pt x="12" y="91"/>
                    </a:lnTo>
                    <a:lnTo>
                      <a:pt x="24" y="65"/>
                    </a:lnTo>
                    <a:lnTo>
                      <a:pt x="42" y="43"/>
                    </a:lnTo>
                    <a:lnTo>
                      <a:pt x="64" y="25"/>
                    </a:lnTo>
                    <a:lnTo>
                      <a:pt x="88" y="11"/>
                    </a:lnTo>
                    <a:lnTo>
                      <a:pt x="113" y="3"/>
                    </a:lnTo>
                    <a:lnTo>
                      <a:pt x="142" y="0"/>
                    </a:lnTo>
                    <a:lnTo>
                      <a:pt x="171" y="3"/>
                    </a:lnTo>
                    <a:lnTo>
                      <a:pt x="197" y="11"/>
                    </a:lnTo>
                    <a:lnTo>
                      <a:pt x="221" y="25"/>
                    </a:lnTo>
                    <a:lnTo>
                      <a:pt x="242" y="43"/>
                    </a:lnTo>
                    <a:lnTo>
                      <a:pt x="259" y="65"/>
                    </a:lnTo>
                    <a:lnTo>
                      <a:pt x="272" y="91"/>
                    </a:lnTo>
                    <a:lnTo>
                      <a:pt x="281" y="118"/>
                    </a:lnTo>
                    <a:lnTo>
                      <a:pt x="284" y="14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67" name="Freeform 36"/>
              <p:cNvSpPr>
                <a:spLocks/>
              </p:cNvSpPr>
              <p:nvPr/>
            </p:nvSpPr>
            <p:spPr bwMode="auto">
              <a:xfrm>
                <a:off x="5357" y="2569"/>
                <a:ext cx="142" cy="148"/>
              </a:xfrm>
              <a:custGeom>
                <a:avLst/>
                <a:gdLst>
                  <a:gd name="T0" fmla="*/ 142 w 284"/>
                  <a:gd name="T1" fmla="*/ 74 h 296"/>
                  <a:gd name="T2" fmla="*/ 142 w 284"/>
                  <a:gd name="T3" fmla="*/ 74 h 296"/>
                  <a:gd name="T4" fmla="*/ 141 w 284"/>
                  <a:gd name="T5" fmla="*/ 89 h 296"/>
                  <a:gd name="T6" fmla="*/ 136 w 284"/>
                  <a:gd name="T7" fmla="*/ 103 h 296"/>
                  <a:gd name="T8" fmla="*/ 130 w 284"/>
                  <a:gd name="T9" fmla="*/ 116 h 296"/>
                  <a:gd name="T10" fmla="*/ 121 w 284"/>
                  <a:gd name="T11" fmla="*/ 127 h 296"/>
                  <a:gd name="T12" fmla="*/ 111 w 284"/>
                  <a:gd name="T13" fmla="*/ 135 h 296"/>
                  <a:gd name="T14" fmla="*/ 99 w 284"/>
                  <a:gd name="T15" fmla="*/ 142 h 296"/>
                  <a:gd name="T16" fmla="*/ 86 w 284"/>
                  <a:gd name="T17" fmla="*/ 146 h 296"/>
                  <a:gd name="T18" fmla="*/ 71 w 284"/>
                  <a:gd name="T19" fmla="*/ 148 h 296"/>
                  <a:gd name="T20" fmla="*/ 71 w 284"/>
                  <a:gd name="T21" fmla="*/ 148 h 296"/>
                  <a:gd name="T22" fmla="*/ 57 w 284"/>
                  <a:gd name="T23" fmla="*/ 146 h 296"/>
                  <a:gd name="T24" fmla="*/ 44 w 284"/>
                  <a:gd name="T25" fmla="*/ 142 h 296"/>
                  <a:gd name="T26" fmla="*/ 32 w 284"/>
                  <a:gd name="T27" fmla="*/ 135 h 296"/>
                  <a:gd name="T28" fmla="*/ 21 w 284"/>
                  <a:gd name="T29" fmla="*/ 127 h 296"/>
                  <a:gd name="T30" fmla="*/ 12 w 284"/>
                  <a:gd name="T31" fmla="*/ 116 h 296"/>
                  <a:gd name="T32" fmla="*/ 6 w 284"/>
                  <a:gd name="T33" fmla="*/ 103 h 296"/>
                  <a:gd name="T34" fmla="*/ 2 w 284"/>
                  <a:gd name="T35" fmla="*/ 89 h 296"/>
                  <a:gd name="T36" fmla="*/ 0 w 284"/>
                  <a:gd name="T37" fmla="*/ 74 h 296"/>
                  <a:gd name="T38" fmla="*/ 0 w 284"/>
                  <a:gd name="T39" fmla="*/ 74 h 296"/>
                  <a:gd name="T40" fmla="*/ 2 w 284"/>
                  <a:gd name="T41" fmla="*/ 59 h 296"/>
                  <a:gd name="T42" fmla="*/ 6 w 284"/>
                  <a:gd name="T43" fmla="*/ 46 h 296"/>
                  <a:gd name="T44" fmla="*/ 12 w 284"/>
                  <a:gd name="T45" fmla="*/ 33 h 296"/>
                  <a:gd name="T46" fmla="*/ 21 w 284"/>
                  <a:gd name="T47" fmla="*/ 22 h 296"/>
                  <a:gd name="T48" fmla="*/ 32 w 284"/>
                  <a:gd name="T49" fmla="*/ 13 h 296"/>
                  <a:gd name="T50" fmla="*/ 44 w 284"/>
                  <a:gd name="T51" fmla="*/ 6 h 296"/>
                  <a:gd name="T52" fmla="*/ 57 w 284"/>
                  <a:gd name="T53" fmla="*/ 2 h 296"/>
                  <a:gd name="T54" fmla="*/ 71 w 284"/>
                  <a:gd name="T55" fmla="*/ 0 h 296"/>
                  <a:gd name="T56" fmla="*/ 71 w 284"/>
                  <a:gd name="T57" fmla="*/ 0 h 296"/>
                  <a:gd name="T58" fmla="*/ 86 w 284"/>
                  <a:gd name="T59" fmla="*/ 2 h 296"/>
                  <a:gd name="T60" fmla="*/ 99 w 284"/>
                  <a:gd name="T61" fmla="*/ 6 h 296"/>
                  <a:gd name="T62" fmla="*/ 111 w 284"/>
                  <a:gd name="T63" fmla="*/ 13 h 296"/>
                  <a:gd name="T64" fmla="*/ 121 w 284"/>
                  <a:gd name="T65" fmla="*/ 22 h 296"/>
                  <a:gd name="T66" fmla="*/ 130 w 284"/>
                  <a:gd name="T67" fmla="*/ 33 h 296"/>
                  <a:gd name="T68" fmla="*/ 136 w 284"/>
                  <a:gd name="T69" fmla="*/ 46 h 296"/>
                  <a:gd name="T70" fmla="*/ 141 w 284"/>
                  <a:gd name="T71" fmla="*/ 59 h 296"/>
                  <a:gd name="T72" fmla="*/ 142 w 284"/>
                  <a:gd name="T73" fmla="*/ 74 h 2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4" h="296">
                    <a:moveTo>
                      <a:pt x="284" y="148"/>
                    </a:moveTo>
                    <a:lnTo>
                      <a:pt x="284" y="148"/>
                    </a:lnTo>
                    <a:lnTo>
                      <a:pt x="281" y="178"/>
                    </a:lnTo>
                    <a:lnTo>
                      <a:pt x="272" y="206"/>
                    </a:lnTo>
                    <a:lnTo>
                      <a:pt x="259" y="231"/>
                    </a:lnTo>
                    <a:lnTo>
                      <a:pt x="242" y="253"/>
                    </a:lnTo>
                    <a:lnTo>
                      <a:pt x="221" y="270"/>
                    </a:lnTo>
                    <a:lnTo>
                      <a:pt x="197" y="284"/>
                    </a:lnTo>
                    <a:lnTo>
                      <a:pt x="171" y="292"/>
                    </a:lnTo>
                    <a:lnTo>
                      <a:pt x="142" y="296"/>
                    </a:lnTo>
                    <a:lnTo>
                      <a:pt x="113" y="292"/>
                    </a:lnTo>
                    <a:lnTo>
                      <a:pt x="88" y="284"/>
                    </a:lnTo>
                    <a:lnTo>
                      <a:pt x="64" y="270"/>
                    </a:lnTo>
                    <a:lnTo>
                      <a:pt x="42" y="253"/>
                    </a:lnTo>
                    <a:lnTo>
                      <a:pt x="24" y="231"/>
                    </a:lnTo>
                    <a:lnTo>
                      <a:pt x="12" y="206"/>
                    </a:lnTo>
                    <a:lnTo>
                      <a:pt x="4" y="178"/>
                    </a:lnTo>
                    <a:lnTo>
                      <a:pt x="0" y="148"/>
                    </a:lnTo>
                    <a:lnTo>
                      <a:pt x="4" y="118"/>
                    </a:lnTo>
                    <a:lnTo>
                      <a:pt x="12" y="91"/>
                    </a:lnTo>
                    <a:lnTo>
                      <a:pt x="24" y="65"/>
                    </a:lnTo>
                    <a:lnTo>
                      <a:pt x="42" y="43"/>
                    </a:lnTo>
                    <a:lnTo>
                      <a:pt x="64" y="25"/>
                    </a:lnTo>
                    <a:lnTo>
                      <a:pt x="88" y="11"/>
                    </a:lnTo>
                    <a:lnTo>
                      <a:pt x="113" y="3"/>
                    </a:lnTo>
                    <a:lnTo>
                      <a:pt x="142" y="0"/>
                    </a:lnTo>
                    <a:lnTo>
                      <a:pt x="171" y="3"/>
                    </a:lnTo>
                    <a:lnTo>
                      <a:pt x="197" y="11"/>
                    </a:lnTo>
                    <a:lnTo>
                      <a:pt x="221" y="25"/>
                    </a:lnTo>
                    <a:lnTo>
                      <a:pt x="242" y="43"/>
                    </a:lnTo>
                    <a:lnTo>
                      <a:pt x="259" y="65"/>
                    </a:lnTo>
                    <a:lnTo>
                      <a:pt x="272" y="91"/>
                    </a:lnTo>
                    <a:lnTo>
                      <a:pt x="281" y="118"/>
                    </a:lnTo>
                    <a:lnTo>
                      <a:pt x="284" y="148"/>
                    </a:lnTo>
                  </a:path>
                </a:pathLst>
              </a:custGeom>
              <a:solidFill>
                <a:schemeClr val="accent1"/>
              </a:solidFill>
              <a:ln w="0">
                <a:solidFill>
                  <a:srgbClr val="808080"/>
                </a:solidFill>
                <a:prstDash val="solid"/>
                <a:round/>
                <a:headEnd/>
                <a:tailEnd/>
              </a:ln>
            </p:spPr>
            <p:txBody>
              <a:bodyPr/>
              <a:lstStyle/>
              <a:p>
                <a:endParaRPr lang="en-US"/>
              </a:p>
            </p:txBody>
          </p:sp>
          <p:sp>
            <p:nvSpPr>
              <p:cNvPr id="30768" name="Freeform 37"/>
              <p:cNvSpPr>
                <a:spLocks/>
              </p:cNvSpPr>
              <p:nvPr/>
            </p:nvSpPr>
            <p:spPr bwMode="auto">
              <a:xfrm>
                <a:off x="5447" y="2557"/>
                <a:ext cx="76" cy="80"/>
              </a:xfrm>
              <a:custGeom>
                <a:avLst/>
                <a:gdLst>
                  <a:gd name="T0" fmla="*/ 31 w 152"/>
                  <a:gd name="T1" fmla="*/ 80 h 161"/>
                  <a:gd name="T2" fmla="*/ 76 w 152"/>
                  <a:gd name="T3" fmla="*/ 53 h 161"/>
                  <a:gd name="T4" fmla="*/ 24 w 152"/>
                  <a:gd name="T5" fmla="*/ 0 h 161"/>
                  <a:gd name="T6" fmla="*/ 0 w 152"/>
                  <a:gd name="T7" fmla="*/ 29 h 161"/>
                  <a:gd name="T8" fmla="*/ 31 w 152"/>
                  <a:gd name="T9" fmla="*/ 80 h 1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161">
                    <a:moveTo>
                      <a:pt x="62" y="161"/>
                    </a:moveTo>
                    <a:lnTo>
                      <a:pt x="152" y="106"/>
                    </a:lnTo>
                    <a:lnTo>
                      <a:pt x="48" y="0"/>
                    </a:lnTo>
                    <a:lnTo>
                      <a:pt x="0" y="59"/>
                    </a:lnTo>
                    <a:lnTo>
                      <a:pt x="62" y="16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69" name="Freeform 38"/>
              <p:cNvSpPr>
                <a:spLocks/>
              </p:cNvSpPr>
              <p:nvPr/>
            </p:nvSpPr>
            <p:spPr bwMode="auto">
              <a:xfrm>
                <a:off x="5082" y="2701"/>
                <a:ext cx="170" cy="177"/>
              </a:xfrm>
              <a:custGeom>
                <a:avLst/>
                <a:gdLst>
                  <a:gd name="T0" fmla="*/ 170 w 340"/>
                  <a:gd name="T1" fmla="*/ 90 h 354"/>
                  <a:gd name="T2" fmla="*/ 168 w 340"/>
                  <a:gd name="T3" fmla="*/ 107 h 354"/>
                  <a:gd name="T4" fmla="*/ 163 w 340"/>
                  <a:gd name="T5" fmla="*/ 124 h 354"/>
                  <a:gd name="T6" fmla="*/ 156 w 340"/>
                  <a:gd name="T7" fmla="*/ 139 h 354"/>
                  <a:gd name="T8" fmla="*/ 145 w 340"/>
                  <a:gd name="T9" fmla="*/ 151 h 354"/>
                  <a:gd name="T10" fmla="*/ 133 w 340"/>
                  <a:gd name="T11" fmla="*/ 162 h 354"/>
                  <a:gd name="T12" fmla="*/ 118 w 340"/>
                  <a:gd name="T13" fmla="*/ 170 h 354"/>
                  <a:gd name="T14" fmla="*/ 102 w 340"/>
                  <a:gd name="T15" fmla="*/ 176 h 354"/>
                  <a:gd name="T16" fmla="*/ 85 w 340"/>
                  <a:gd name="T17" fmla="*/ 177 h 354"/>
                  <a:gd name="T18" fmla="*/ 67 w 340"/>
                  <a:gd name="T19" fmla="*/ 176 h 354"/>
                  <a:gd name="T20" fmla="*/ 52 w 340"/>
                  <a:gd name="T21" fmla="*/ 170 h 354"/>
                  <a:gd name="T22" fmla="*/ 38 w 340"/>
                  <a:gd name="T23" fmla="*/ 162 h 354"/>
                  <a:gd name="T24" fmla="*/ 25 w 340"/>
                  <a:gd name="T25" fmla="*/ 151 h 354"/>
                  <a:gd name="T26" fmla="*/ 15 w 340"/>
                  <a:gd name="T27" fmla="*/ 139 h 354"/>
                  <a:gd name="T28" fmla="*/ 7 w 340"/>
                  <a:gd name="T29" fmla="*/ 124 h 354"/>
                  <a:gd name="T30" fmla="*/ 2 w 340"/>
                  <a:gd name="T31" fmla="*/ 107 h 354"/>
                  <a:gd name="T32" fmla="*/ 0 w 340"/>
                  <a:gd name="T33" fmla="*/ 90 h 354"/>
                  <a:gd name="T34" fmla="*/ 2 w 340"/>
                  <a:gd name="T35" fmla="*/ 72 h 354"/>
                  <a:gd name="T36" fmla="*/ 7 w 340"/>
                  <a:gd name="T37" fmla="*/ 55 h 354"/>
                  <a:gd name="T38" fmla="*/ 15 w 340"/>
                  <a:gd name="T39" fmla="*/ 40 h 354"/>
                  <a:gd name="T40" fmla="*/ 25 w 340"/>
                  <a:gd name="T41" fmla="*/ 27 h 354"/>
                  <a:gd name="T42" fmla="*/ 38 w 340"/>
                  <a:gd name="T43" fmla="*/ 16 h 354"/>
                  <a:gd name="T44" fmla="*/ 52 w 340"/>
                  <a:gd name="T45" fmla="*/ 7 h 354"/>
                  <a:gd name="T46" fmla="*/ 67 w 340"/>
                  <a:gd name="T47" fmla="*/ 2 h 354"/>
                  <a:gd name="T48" fmla="*/ 85 w 340"/>
                  <a:gd name="T49" fmla="*/ 0 h 354"/>
                  <a:gd name="T50" fmla="*/ 102 w 340"/>
                  <a:gd name="T51" fmla="*/ 2 h 354"/>
                  <a:gd name="T52" fmla="*/ 118 w 340"/>
                  <a:gd name="T53" fmla="*/ 7 h 354"/>
                  <a:gd name="T54" fmla="*/ 133 w 340"/>
                  <a:gd name="T55" fmla="*/ 16 h 354"/>
                  <a:gd name="T56" fmla="*/ 145 w 340"/>
                  <a:gd name="T57" fmla="*/ 27 h 354"/>
                  <a:gd name="T58" fmla="*/ 156 w 340"/>
                  <a:gd name="T59" fmla="*/ 40 h 354"/>
                  <a:gd name="T60" fmla="*/ 163 w 340"/>
                  <a:gd name="T61" fmla="*/ 55 h 354"/>
                  <a:gd name="T62" fmla="*/ 168 w 340"/>
                  <a:gd name="T63" fmla="*/ 72 h 354"/>
                  <a:gd name="T64" fmla="*/ 170 w 340"/>
                  <a:gd name="T65" fmla="*/ 90 h 3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40" h="354">
                    <a:moveTo>
                      <a:pt x="340" y="179"/>
                    </a:moveTo>
                    <a:lnTo>
                      <a:pt x="336" y="214"/>
                    </a:lnTo>
                    <a:lnTo>
                      <a:pt x="326" y="247"/>
                    </a:lnTo>
                    <a:lnTo>
                      <a:pt x="311" y="277"/>
                    </a:lnTo>
                    <a:lnTo>
                      <a:pt x="290" y="302"/>
                    </a:lnTo>
                    <a:lnTo>
                      <a:pt x="265" y="324"/>
                    </a:lnTo>
                    <a:lnTo>
                      <a:pt x="236" y="340"/>
                    </a:lnTo>
                    <a:lnTo>
                      <a:pt x="204" y="351"/>
                    </a:lnTo>
                    <a:lnTo>
                      <a:pt x="169" y="354"/>
                    </a:lnTo>
                    <a:lnTo>
                      <a:pt x="134" y="351"/>
                    </a:lnTo>
                    <a:lnTo>
                      <a:pt x="103" y="340"/>
                    </a:lnTo>
                    <a:lnTo>
                      <a:pt x="75" y="324"/>
                    </a:lnTo>
                    <a:lnTo>
                      <a:pt x="49" y="302"/>
                    </a:lnTo>
                    <a:lnTo>
                      <a:pt x="29" y="277"/>
                    </a:lnTo>
                    <a:lnTo>
                      <a:pt x="14" y="247"/>
                    </a:lnTo>
                    <a:lnTo>
                      <a:pt x="3" y="214"/>
                    </a:lnTo>
                    <a:lnTo>
                      <a:pt x="0" y="179"/>
                    </a:lnTo>
                    <a:lnTo>
                      <a:pt x="3" y="143"/>
                    </a:lnTo>
                    <a:lnTo>
                      <a:pt x="14" y="110"/>
                    </a:lnTo>
                    <a:lnTo>
                      <a:pt x="29" y="80"/>
                    </a:lnTo>
                    <a:lnTo>
                      <a:pt x="49" y="53"/>
                    </a:lnTo>
                    <a:lnTo>
                      <a:pt x="75" y="32"/>
                    </a:lnTo>
                    <a:lnTo>
                      <a:pt x="103" y="14"/>
                    </a:lnTo>
                    <a:lnTo>
                      <a:pt x="134" y="4"/>
                    </a:lnTo>
                    <a:lnTo>
                      <a:pt x="169" y="0"/>
                    </a:lnTo>
                    <a:lnTo>
                      <a:pt x="204" y="4"/>
                    </a:lnTo>
                    <a:lnTo>
                      <a:pt x="236" y="14"/>
                    </a:lnTo>
                    <a:lnTo>
                      <a:pt x="265" y="32"/>
                    </a:lnTo>
                    <a:lnTo>
                      <a:pt x="290" y="53"/>
                    </a:lnTo>
                    <a:lnTo>
                      <a:pt x="311" y="80"/>
                    </a:lnTo>
                    <a:lnTo>
                      <a:pt x="326" y="110"/>
                    </a:lnTo>
                    <a:lnTo>
                      <a:pt x="336" y="143"/>
                    </a:lnTo>
                    <a:lnTo>
                      <a:pt x="340" y="17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70" name="Freeform 39"/>
              <p:cNvSpPr>
                <a:spLocks/>
              </p:cNvSpPr>
              <p:nvPr/>
            </p:nvSpPr>
            <p:spPr bwMode="auto">
              <a:xfrm>
                <a:off x="5082" y="2701"/>
                <a:ext cx="170" cy="177"/>
              </a:xfrm>
              <a:custGeom>
                <a:avLst/>
                <a:gdLst>
                  <a:gd name="T0" fmla="*/ 170 w 340"/>
                  <a:gd name="T1" fmla="*/ 90 h 354"/>
                  <a:gd name="T2" fmla="*/ 170 w 340"/>
                  <a:gd name="T3" fmla="*/ 90 h 354"/>
                  <a:gd name="T4" fmla="*/ 168 w 340"/>
                  <a:gd name="T5" fmla="*/ 107 h 354"/>
                  <a:gd name="T6" fmla="*/ 163 w 340"/>
                  <a:gd name="T7" fmla="*/ 124 h 354"/>
                  <a:gd name="T8" fmla="*/ 156 w 340"/>
                  <a:gd name="T9" fmla="*/ 139 h 354"/>
                  <a:gd name="T10" fmla="*/ 145 w 340"/>
                  <a:gd name="T11" fmla="*/ 151 h 354"/>
                  <a:gd name="T12" fmla="*/ 133 w 340"/>
                  <a:gd name="T13" fmla="*/ 162 h 354"/>
                  <a:gd name="T14" fmla="*/ 118 w 340"/>
                  <a:gd name="T15" fmla="*/ 170 h 354"/>
                  <a:gd name="T16" fmla="*/ 102 w 340"/>
                  <a:gd name="T17" fmla="*/ 176 h 354"/>
                  <a:gd name="T18" fmla="*/ 85 w 340"/>
                  <a:gd name="T19" fmla="*/ 177 h 354"/>
                  <a:gd name="T20" fmla="*/ 85 w 340"/>
                  <a:gd name="T21" fmla="*/ 177 h 354"/>
                  <a:gd name="T22" fmla="*/ 67 w 340"/>
                  <a:gd name="T23" fmla="*/ 176 h 354"/>
                  <a:gd name="T24" fmla="*/ 52 w 340"/>
                  <a:gd name="T25" fmla="*/ 170 h 354"/>
                  <a:gd name="T26" fmla="*/ 38 w 340"/>
                  <a:gd name="T27" fmla="*/ 162 h 354"/>
                  <a:gd name="T28" fmla="*/ 25 w 340"/>
                  <a:gd name="T29" fmla="*/ 151 h 354"/>
                  <a:gd name="T30" fmla="*/ 15 w 340"/>
                  <a:gd name="T31" fmla="*/ 139 h 354"/>
                  <a:gd name="T32" fmla="*/ 7 w 340"/>
                  <a:gd name="T33" fmla="*/ 124 h 354"/>
                  <a:gd name="T34" fmla="*/ 2 w 340"/>
                  <a:gd name="T35" fmla="*/ 107 h 354"/>
                  <a:gd name="T36" fmla="*/ 0 w 340"/>
                  <a:gd name="T37" fmla="*/ 90 h 354"/>
                  <a:gd name="T38" fmla="*/ 0 w 340"/>
                  <a:gd name="T39" fmla="*/ 90 h 354"/>
                  <a:gd name="T40" fmla="*/ 2 w 340"/>
                  <a:gd name="T41" fmla="*/ 72 h 354"/>
                  <a:gd name="T42" fmla="*/ 7 w 340"/>
                  <a:gd name="T43" fmla="*/ 55 h 354"/>
                  <a:gd name="T44" fmla="*/ 15 w 340"/>
                  <a:gd name="T45" fmla="*/ 40 h 354"/>
                  <a:gd name="T46" fmla="*/ 25 w 340"/>
                  <a:gd name="T47" fmla="*/ 27 h 354"/>
                  <a:gd name="T48" fmla="*/ 38 w 340"/>
                  <a:gd name="T49" fmla="*/ 16 h 354"/>
                  <a:gd name="T50" fmla="*/ 52 w 340"/>
                  <a:gd name="T51" fmla="*/ 7 h 354"/>
                  <a:gd name="T52" fmla="*/ 67 w 340"/>
                  <a:gd name="T53" fmla="*/ 2 h 354"/>
                  <a:gd name="T54" fmla="*/ 85 w 340"/>
                  <a:gd name="T55" fmla="*/ 0 h 354"/>
                  <a:gd name="T56" fmla="*/ 85 w 340"/>
                  <a:gd name="T57" fmla="*/ 0 h 354"/>
                  <a:gd name="T58" fmla="*/ 102 w 340"/>
                  <a:gd name="T59" fmla="*/ 2 h 354"/>
                  <a:gd name="T60" fmla="*/ 118 w 340"/>
                  <a:gd name="T61" fmla="*/ 7 h 354"/>
                  <a:gd name="T62" fmla="*/ 133 w 340"/>
                  <a:gd name="T63" fmla="*/ 16 h 354"/>
                  <a:gd name="T64" fmla="*/ 145 w 340"/>
                  <a:gd name="T65" fmla="*/ 27 h 354"/>
                  <a:gd name="T66" fmla="*/ 156 w 340"/>
                  <a:gd name="T67" fmla="*/ 40 h 354"/>
                  <a:gd name="T68" fmla="*/ 163 w 340"/>
                  <a:gd name="T69" fmla="*/ 55 h 354"/>
                  <a:gd name="T70" fmla="*/ 168 w 340"/>
                  <a:gd name="T71" fmla="*/ 72 h 354"/>
                  <a:gd name="T72" fmla="*/ 170 w 340"/>
                  <a:gd name="T73" fmla="*/ 90 h 35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40" h="354">
                    <a:moveTo>
                      <a:pt x="340" y="179"/>
                    </a:moveTo>
                    <a:lnTo>
                      <a:pt x="340" y="179"/>
                    </a:lnTo>
                    <a:lnTo>
                      <a:pt x="336" y="214"/>
                    </a:lnTo>
                    <a:lnTo>
                      <a:pt x="326" y="247"/>
                    </a:lnTo>
                    <a:lnTo>
                      <a:pt x="311" y="277"/>
                    </a:lnTo>
                    <a:lnTo>
                      <a:pt x="290" y="302"/>
                    </a:lnTo>
                    <a:lnTo>
                      <a:pt x="265" y="324"/>
                    </a:lnTo>
                    <a:lnTo>
                      <a:pt x="236" y="340"/>
                    </a:lnTo>
                    <a:lnTo>
                      <a:pt x="204" y="351"/>
                    </a:lnTo>
                    <a:lnTo>
                      <a:pt x="169" y="354"/>
                    </a:lnTo>
                    <a:lnTo>
                      <a:pt x="134" y="351"/>
                    </a:lnTo>
                    <a:lnTo>
                      <a:pt x="103" y="340"/>
                    </a:lnTo>
                    <a:lnTo>
                      <a:pt x="75" y="324"/>
                    </a:lnTo>
                    <a:lnTo>
                      <a:pt x="49" y="302"/>
                    </a:lnTo>
                    <a:lnTo>
                      <a:pt x="29" y="277"/>
                    </a:lnTo>
                    <a:lnTo>
                      <a:pt x="14" y="247"/>
                    </a:lnTo>
                    <a:lnTo>
                      <a:pt x="3" y="214"/>
                    </a:lnTo>
                    <a:lnTo>
                      <a:pt x="0" y="179"/>
                    </a:lnTo>
                    <a:lnTo>
                      <a:pt x="3" y="143"/>
                    </a:lnTo>
                    <a:lnTo>
                      <a:pt x="14" y="110"/>
                    </a:lnTo>
                    <a:lnTo>
                      <a:pt x="29" y="80"/>
                    </a:lnTo>
                    <a:lnTo>
                      <a:pt x="49" y="53"/>
                    </a:lnTo>
                    <a:lnTo>
                      <a:pt x="75" y="32"/>
                    </a:lnTo>
                    <a:lnTo>
                      <a:pt x="103" y="14"/>
                    </a:lnTo>
                    <a:lnTo>
                      <a:pt x="134" y="4"/>
                    </a:lnTo>
                    <a:lnTo>
                      <a:pt x="169" y="0"/>
                    </a:lnTo>
                    <a:lnTo>
                      <a:pt x="204" y="4"/>
                    </a:lnTo>
                    <a:lnTo>
                      <a:pt x="236" y="14"/>
                    </a:lnTo>
                    <a:lnTo>
                      <a:pt x="265" y="32"/>
                    </a:lnTo>
                    <a:lnTo>
                      <a:pt x="290" y="53"/>
                    </a:lnTo>
                    <a:lnTo>
                      <a:pt x="311" y="80"/>
                    </a:lnTo>
                    <a:lnTo>
                      <a:pt x="326" y="110"/>
                    </a:lnTo>
                    <a:lnTo>
                      <a:pt x="336" y="143"/>
                    </a:lnTo>
                    <a:lnTo>
                      <a:pt x="340" y="179"/>
                    </a:lnTo>
                  </a:path>
                </a:pathLst>
              </a:custGeom>
              <a:solidFill>
                <a:schemeClr val="accent1"/>
              </a:solidFill>
              <a:ln w="0">
                <a:solidFill>
                  <a:srgbClr val="808080"/>
                </a:solidFill>
                <a:prstDash val="solid"/>
                <a:round/>
                <a:headEnd/>
                <a:tailEnd/>
              </a:ln>
            </p:spPr>
            <p:txBody>
              <a:bodyPr/>
              <a:lstStyle/>
              <a:p>
                <a:endParaRPr lang="en-US"/>
              </a:p>
            </p:txBody>
          </p:sp>
          <p:sp>
            <p:nvSpPr>
              <p:cNvPr id="30771" name="Freeform 40"/>
              <p:cNvSpPr>
                <a:spLocks/>
              </p:cNvSpPr>
              <p:nvPr/>
            </p:nvSpPr>
            <p:spPr bwMode="auto">
              <a:xfrm>
                <a:off x="5216" y="2701"/>
                <a:ext cx="142" cy="148"/>
              </a:xfrm>
              <a:custGeom>
                <a:avLst/>
                <a:gdLst>
                  <a:gd name="T0" fmla="*/ 142 w 285"/>
                  <a:gd name="T1" fmla="*/ 74 h 297"/>
                  <a:gd name="T2" fmla="*/ 140 w 285"/>
                  <a:gd name="T3" fmla="*/ 89 h 297"/>
                  <a:gd name="T4" fmla="*/ 136 w 285"/>
                  <a:gd name="T5" fmla="*/ 103 h 297"/>
                  <a:gd name="T6" fmla="*/ 130 w 285"/>
                  <a:gd name="T7" fmla="*/ 116 h 297"/>
                  <a:gd name="T8" fmla="*/ 121 w 285"/>
                  <a:gd name="T9" fmla="*/ 127 h 297"/>
                  <a:gd name="T10" fmla="*/ 110 w 285"/>
                  <a:gd name="T11" fmla="*/ 135 h 297"/>
                  <a:gd name="T12" fmla="*/ 98 w 285"/>
                  <a:gd name="T13" fmla="*/ 142 h 297"/>
                  <a:gd name="T14" fmla="*/ 86 w 285"/>
                  <a:gd name="T15" fmla="*/ 146 h 297"/>
                  <a:gd name="T16" fmla="*/ 71 w 285"/>
                  <a:gd name="T17" fmla="*/ 148 h 297"/>
                  <a:gd name="T18" fmla="*/ 57 w 285"/>
                  <a:gd name="T19" fmla="*/ 146 h 297"/>
                  <a:gd name="T20" fmla="*/ 44 w 285"/>
                  <a:gd name="T21" fmla="*/ 142 h 297"/>
                  <a:gd name="T22" fmla="*/ 31 w 285"/>
                  <a:gd name="T23" fmla="*/ 135 h 297"/>
                  <a:gd name="T24" fmla="*/ 21 w 285"/>
                  <a:gd name="T25" fmla="*/ 127 h 297"/>
                  <a:gd name="T26" fmla="*/ 12 w 285"/>
                  <a:gd name="T27" fmla="*/ 116 h 297"/>
                  <a:gd name="T28" fmla="*/ 5 w 285"/>
                  <a:gd name="T29" fmla="*/ 103 h 297"/>
                  <a:gd name="T30" fmla="*/ 1 w 285"/>
                  <a:gd name="T31" fmla="*/ 89 h 297"/>
                  <a:gd name="T32" fmla="*/ 0 w 285"/>
                  <a:gd name="T33" fmla="*/ 74 h 297"/>
                  <a:gd name="T34" fmla="*/ 1 w 285"/>
                  <a:gd name="T35" fmla="*/ 59 h 297"/>
                  <a:gd name="T36" fmla="*/ 5 w 285"/>
                  <a:gd name="T37" fmla="*/ 45 h 297"/>
                  <a:gd name="T38" fmla="*/ 12 w 285"/>
                  <a:gd name="T39" fmla="*/ 33 h 297"/>
                  <a:gd name="T40" fmla="*/ 21 w 285"/>
                  <a:gd name="T41" fmla="*/ 22 h 297"/>
                  <a:gd name="T42" fmla="*/ 31 w 285"/>
                  <a:gd name="T43" fmla="*/ 13 h 297"/>
                  <a:gd name="T44" fmla="*/ 44 w 285"/>
                  <a:gd name="T45" fmla="*/ 6 h 297"/>
                  <a:gd name="T46" fmla="*/ 57 w 285"/>
                  <a:gd name="T47" fmla="*/ 2 h 297"/>
                  <a:gd name="T48" fmla="*/ 71 w 285"/>
                  <a:gd name="T49" fmla="*/ 0 h 297"/>
                  <a:gd name="T50" fmla="*/ 86 w 285"/>
                  <a:gd name="T51" fmla="*/ 2 h 297"/>
                  <a:gd name="T52" fmla="*/ 98 w 285"/>
                  <a:gd name="T53" fmla="*/ 6 h 297"/>
                  <a:gd name="T54" fmla="*/ 110 w 285"/>
                  <a:gd name="T55" fmla="*/ 13 h 297"/>
                  <a:gd name="T56" fmla="*/ 121 w 285"/>
                  <a:gd name="T57" fmla="*/ 22 h 297"/>
                  <a:gd name="T58" fmla="*/ 130 w 285"/>
                  <a:gd name="T59" fmla="*/ 33 h 297"/>
                  <a:gd name="T60" fmla="*/ 136 w 285"/>
                  <a:gd name="T61" fmla="*/ 45 h 297"/>
                  <a:gd name="T62" fmla="*/ 140 w 285"/>
                  <a:gd name="T63" fmla="*/ 59 h 297"/>
                  <a:gd name="T64" fmla="*/ 142 w 285"/>
                  <a:gd name="T65" fmla="*/ 74 h 2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85" h="297">
                    <a:moveTo>
                      <a:pt x="285" y="149"/>
                    </a:moveTo>
                    <a:lnTo>
                      <a:pt x="281" y="179"/>
                    </a:lnTo>
                    <a:lnTo>
                      <a:pt x="273" y="207"/>
                    </a:lnTo>
                    <a:lnTo>
                      <a:pt x="260" y="232"/>
                    </a:lnTo>
                    <a:lnTo>
                      <a:pt x="243" y="254"/>
                    </a:lnTo>
                    <a:lnTo>
                      <a:pt x="221" y="271"/>
                    </a:lnTo>
                    <a:lnTo>
                      <a:pt x="197" y="285"/>
                    </a:lnTo>
                    <a:lnTo>
                      <a:pt x="172" y="293"/>
                    </a:lnTo>
                    <a:lnTo>
                      <a:pt x="143" y="297"/>
                    </a:lnTo>
                    <a:lnTo>
                      <a:pt x="114" y="293"/>
                    </a:lnTo>
                    <a:lnTo>
                      <a:pt x="88" y="285"/>
                    </a:lnTo>
                    <a:lnTo>
                      <a:pt x="63" y="271"/>
                    </a:lnTo>
                    <a:lnTo>
                      <a:pt x="43" y="254"/>
                    </a:lnTo>
                    <a:lnTo>
                      <a:pt x="24" y="232"/>
                    </a:lnTo>
                    <a:lnTo>
                      <a:pt x="11" y="207"/>
                    </a:lnTo>
                    <a:lnTo>
                      <a:pt x="3" y="179"/>
                    </a:lnTo>
                    <a:lnTo>
                      <a:pt x="0" y="149"/>
                    </a:lnTo>
                    <a:lnTo>
                      <a:pt x="3" y="119"/>
                    </a:lnTo>
                    <a:lnTo>
                      <a:pt x="11" y="91"/>
                    </a:lnTo>
                    <a:lnTo>
                      <a:pt x="24" y="66"/>
                    </a:lnTo>
                    <a:lnTo>
                      <a:pt x="43" y="44"/>
                    </a:lnTo>
                    <a:lnTo>
                      <a:pt x="63" y="26"/>
                    </a:lnTo>
                    <a:lnTo>
                      <a:pt x="88" y="12"/>
                    </a:lnTo>
                    <a:lnTo>
                      <a:pt x="114" y="4"/>
                    </a:lnTo>
                    <a:lnTo>
                      <a:pt x="143" y="0"/>
                    </a:lnTo>
                    <a:lnTo>
                      <a:pt x="172" y="4"/>
                    </a:lnTo>
                    <a:lnTo>
                      <a:pt x="197" y="12"/>
                    </a:lnTo>
                    <a:lnTo>
                      <a:pt x="221" y="26"/>
                    </a:lnTo>
                    <a:lnTo>
                      <a:pt x="243" y="44"/>
                    </a:lnTo>
                    <a:lnTo>
                      <a:pt x="260" y="66"/>
                    </a:lnTo>
                    <a:lnTo>
                      <a:pt x="273" y="91"/>
                    </a:lnTo>
                    <a:lnTo>
                      <a:pt x="281" y="119"/>
                    </a:lnTo>
                    <a:lnTo>
                      <a:pt x="285" y="14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72" name="Freeform 41"/>
              <p:cNvSpPr>
                <a:spLocks/>
              </p:cNvSpPr>
              <p:nvPr/>
            </p:nvSpPr>
            <p:spPr bwMode="auto">
              <a:xfrm>
                <a:off x="5216" y="2701"/>
                <a:ext cx="142" cy="148"/>
              </a:xfrm>
              <a:custGeom>
                <a:avLst/>
                <a:gdLst>
                  <a:gd name="T0" fmla="*/ 142 w 285"/>
                  <a:gd name="T1" fmla="*/ 74 h 297"/>
                  <a:gd name="T2" fmla="*/ 142 w 285"/>
                  <a:gd name="T3" fmla="*/ 74 h 297"/>
                  <a:gd name="T4" fmla="*/ 140 w 285"/>
                  <a:gd name="T5" fmla="*/ 89 h 297"/>
                  <a:gd name="T6" fmla="*/ 136 w 285"/>
                  <a:gd name="T7" fmla="*/ 103 h 297"/>
                  <a:gd name="T8" fmla="*/ 130 w 285"/>
                  <a:gd name="T9" fmla="*/ 116 h 297"/>
                  <a:gd name="T10" fmla="*/ 121 w 285"/>
                  <a:gd name="T11" fmla="*/ 127 h 297"/>
                  <a:gd name="T12" fmla="*/ 110 w 285"/>
                  <a:gd name="T13" fmla="*/ 135 h 297"/>
                  <a:gd name="T14" fmla="*/ 98 w 285"/>
                  <a:gd name="T15" fmla="*/ 142 h 297"/>
                  <a:gd name="T16" fmla="*/ 86 w 285"/>
                  <a:gd name="T17" fmla="*/ 146 h 297"/>
                  <a:gd name="T18" fmla="*/ 71 w 285"/>
                  <a:gd name="T19" fmla="*/ 148 h 297"/>
                  <a:gd name="T20" fmla="*/ 71 w 285"/>
                  <a:gd name="T21" fmla="*/ 148 h 297"/>
                  <a:gd name="T22" fmla="*/ 57 w 285"/>
                  <a:gd name="T23" fmla="*/ 146 h 297"/>
                  <a:gd name="T24" fmla="*/ 44 w 285"/>
                  <a:gd name="T25" fmla="*/ 142 h 297"/>
                  <a:gd name="T26" fmla="*/ 31 w 285"/>
                  <a:gd name="T27" fmla="*/ 135 h 297"/>
                  <a:gd name="T28" fmla="*/ 21 w 285"/>
                  <a:gd name="T29" fmla="*/ 127 h 297"/>
                  <a:gd name="T30" fmla="*/ 12 w 285"/>
                  <a:gd name="T31" fmla="*/ 116 h 297"/>
                  <a:gd name="T32" fmla="*/ 5 w 285"/>
                  <a:gd name="T33" fmla="*/ 103 h 297"/>
                  <a:gd name="T34" fmla="*/ 1 w 285"/>
                  <a:gd name="T35" fmla="*/ 89 h 297"/>
                  <a:gd name="T36" fmla="*/ 0 w 285"/>
                  <a:gd name="T37" fmla="*/ 74 h 297"/>
                  <a:gd name="T38" fmla="*/ 0 w 285"/>
                  <a:gd name="T39" fmla="*/ 74 h 297"/>
                  <a:gd name="T40" fmla="*/ 1 w 285"/>
                  <a:gd name="T41" fmla="*/ 59 h 297"/>
                  <a:gd name="T42" fmla="*/ 5 w 285"/>
                  <a:gd name="T43" fmla="*/ 45 h 297"/>
                  <a:gd name="T44" fmla="*/ 12 w 285"/>
                  <a:gd name="T45" fmla="*/ 33 h 297"/>
                  <a:gd name="T46" fmla="*/ 21 w 285"/>
                  <a:gd name="T47" fmla="*/ 22 h 297"/>
                  <a:gd name="T48" fmla="*/ 31 w 285"/>
                  <a:gd name="T49" fmla="*/ 13 h 297"/>
                  <a:gd name="T50" fmla="*/ 44 w 285"/>
                  <a:gd name="T51" fmla="*/ 6 h 297"/>
                  <a:gd name="T52" fmla="*/ 57 w 285"/>
                  <a:gd name="T53" fmla="*/ 2 h 297"/>
                  <a:gd name="T54" fmla="*/ 71 w 285"/>
                  <a:gd name="T55" fmla="*/ 0 h 297"/>
                  <a:gd name="T56" fmla="*/ 71 w 285"/>
                  <a:gd name="T57" fmla="*/ 0 h 297"/>
                  <a:gd name="T58" fmla="*/ 86 w 285"/>
                  <a:gd name="T59" fmla="*/ 2 h 297"/>
                  <a:gd name="T60" fmla="*/ 98 w 285"/>
                  <a:gd name="T61" fmla="*/ 6 h 297"/>
                  <a:gd name="T62" fmla="*/ 110 w 285"/>
                  <a:gd name="T63" fmla="*/ 13 h 297"/>
                  <a:gd name="T64" fmla="*/ 121 w 285"/>
                  <a:gd name="T65" fmla="*/ 22 h 297"/>
                  <a:gd name="T66" fmla="*/ 130 w 285"/>
                  <a:gd name="T67" fmla="*/ 33 h 297"/>
                  <a:gd name="T68" fmla="*/ 136 w 285"/>
                  <a:gd name="T69" fmla="*/ 45 h 297"/>
                  <a:gd name="T70" fmla="*/ 140 w 285"/>
                  <a:gd name="T71" fmla="*/ 59 h 297"/>
                  <a:gd name="T72" fmla="*/ 142 w 285"/>
                  <a:gd name="T73" fmla="*/ 74 h 2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5" h="297">
                    <a:moveTo>
                      <a:pt x="285" y="149"/>
                    </a:moveTo>
                    <a:lnTo>
                      <a:pt x="285" y="149"/>
                    </a:lnTo>
                    <a:lnTo>
                      <a:pt x="281" y="179"/>
                    </a:lnTo>
                    <a:lnTo>
                      <a:pt x="273" y="207"/>
                    </a:lnTo>
                    <a:lnTo>
                      <a:pt x="260" y="232"/>
                    </a:lnTo>
                    <a:lnTo>
                      <a:pt x="243" y="254"/>
                    </a:lnTo>
                    <a:lnTo>
                      <a:pt x="221" y="271"/>
                    </a:lnTo>
                    <a:lnTo>
                      <a:pt x="197" y="285"/>
                    </a:lnTo>
                    <a:lnTo>
                      <a:pt x="172" y="293"/>
                    </a:lnTo>
                    <a:lnTo>
                      <a:pt x="143" y="297"/>
                    </a:lnTo>
                    <a:lnTo>
                      <a:pt x="114" y="293"/>
                    </a:lnTo>
                    <a:lnTo>
                      <a:pt x="88" y="285"/>
                    </a:lnTo>
                    <a:lnTo>
                      <a:pt x="63" y="271"/>
                    </a:lnTo>
                    <a:lnTo>
                      <a:pt x="43" y="254"/>
                    </a:lnTo>
                    <a:lnTo>
                      <a:pt x="24" y="232"/>
                    </a:lnTo>
                    <a:lnTo>
                      <a:pt x="11" y="207"/>
                    </a:lnTo>
                    <a:lnTo>
                      <a:pt x="3" y="179"/>
                    </a:lnTo>
                    <a:lnTo>
                      <a:pt x="0" y="149"/>
                    </a:lnTo>
                    <a:lnTo>
                      <a:pt x="3" y="119"/>
                    </a:lnTo>
                    <a:lnTo>
                      <a:pt x="11" y="91"/>
                    </a:lnTo>
                    <a:lnTo>
                      <a:pt x="24" y="66"/>
                    </a:lnTo>
                    <a:lnTo>
                      <a:pt x="43" y="44"/>
                    </a:lnTo>
                    <a:lnTo>
                      <a:pt x="63" y="26"/>
                    </a:lnTo>
                    <a:lnTo>
                      <a:pt x="88" y="12"/>
                    </a:lnTo>
                    <a:lnTo>
                      <a:pt x="114" y="4"/>
                    </a:lnTo>
                    <a:lnTo>
                      <a:pt x="143" y="0"/>
                    </a:lnTo>
                    <a:lnTo>
                      <a:pt x="172" y="4"/>
                    </a:lnTo>
                    <a:lnTo>
                      <a:pt x="197" y="12"/>
                    </a:lnTo>
                    <a:lnTo>
                      <a:pt x="221" y="26"/>
                    </a:lnTo>
                    <a:lnTo>
                      <a:pt x="243" y="44"/>
                    </a:lnTo>
                    <a:lnTo>
                      <a:pt x="260" y="66"/>
                    </a:lnTo>
                    <a:lnTo>
                      <a:pt x="273" y="91"/>
                    </a:lnTo>
                    <a:lnTo>
                      <a:pt x="281" y="119"/>
                    </a:lnTo>
                    <a:lnTo>
                      <a:pt x="285" y="149"/>
                    </a:lnTo>
                  </a:path>
                </a:pathLst>
              </a:custGeom>
              <a:solidFill>
                <a:schemeClr val="accent1"/>
              </a:solidFill>
              <a:ln w="0">
                <a:solidFill>
                  <a:srgbClr val="808080"/>
                </a:solidFill>
                <a:prstDash val="solid"/>
                <a:round/>
                <a:headEnd/>
                <a:tailEnd/>
              </a:ln>
            </p:spPr>
            <p:txBody>
              <a:bodyPr/>
              <a:lstStyle/>
              <a:p>
                <a:endParaRPr lang="en-US"/>
              </a:p>
            </p:txBody>
          </p:sp>
          <p:sp>
            <p:nvSpPr>
              <p:cNvPr id="30773" name="Freeform 42"/>
              <p:cNvSpPr>
                <a:spLocks/>
              </p:cNvSpPr>
              <p:nvPr/>
            </p:nvSpPr>
            <p:spPr bwMode="auto">
              <a:xfrm>
                <a:off x="5294" y="2655"/>
                <a:ext cx="142" cy="148"/>
              </a:xfrm>
              <a:custGeom>
                <a:avLst/>
                <a:gdLst>
                  <a:gd name="T0" fmla="*/ 142 w 283"/>
                  <a:gd name="T1" fmla="*/ 74 h 296"/>
                  <a:gd name="T2" fmla="*/ 141 w 283"/>
                  <a:gd name="T3" fmla="*/ 89 h 296"/>
                  <a:gd name="T4" fmla="*/ 136 w 283"/>
                  <a:gd name="T5" fmla="*/ 103 h 296"/>
                  <a:gd name="T6" fmla="*/ 130 w 283"/>
                  <a:gd name="T7" fmla="*/ 116 h 296"/>
                  <a:gd name="T8" fmla="*/ 121 w 283"/>
                  <a:gd name="T9" fmla="*/ 126 h 296"/>
                  <a:gd name="T10" fmla="*/ 111 w 283"/>
                  <a:gd name="T11" fmla="*/ 136 h 296"/>
                  <a:gd name="T12" fmla="*/ 99 w 283"/>
                  <a:gd name="T13" fmla="*/ 143 h 296"/>
                  <a:gd name="T14" fmla="*/ 85 w 283"/>
                  <a:gd name="T15" fmla="*/ 147 h 296"/>
                  <a:gd name="T16" fmla="*/ 71 w 283"/>
                  <a:gd name="T17" fmla="*/ 148 h 296"/>
                  <a:gd name="T18" fmla="*/ 57 w 283"/>
                  <a:gd name="T19" fmla="*/ 147 h 296"/>
                  <a:gd name="T20" fmla="*/ 43 w 283"/>
                  <a:gd name="T21" fmla="*/ 143 h 296"/>
                  <a:gd name="T22" fmla="*/ 31 w 283"/>
                  <a:gd name="T23" fmla="*/ 136 h 296"/>
                  <a:gd name="T24" fmla="*/ 21 w 283"/>
                  <a:gd name="T25" fmla="*/ 126 h 296"/>
                  <a:gd name="T26" fmla="*/ 12 w 283"/>
                  <a:gd name="T27" fmla="*/ 116 h 296"/>
                  <a:gd name="T28" fmla="*/ 6 w 283"/>
                  <a:gd name="T29" fmla="*/ 103 h 296"/>
                  <a:gd name="T30" fmla="*/ 1 w 283"/>
                  <a:gd name="T31" fmla="*/ 89 h 296"/>
                  <a:gd name="T32" fmla="*/ 0 w 283"/>
                  <a:gd name="T33" fmla="*/ 74 h 296"/>
                  <a:gd name="T34" fmla="*/ 1 w 283"/>
                  <a:gd name="T35" fmla="*/ 59 h 296"/>
                  <a:gd name="T36" fmla="*/ 6 w 283"/>
                  <a:gd name="T37" fmla="*/ 45 h 296"/>
                  <a:gd name="T38" fmla="*/ 12 w 283"/>
                  <a:gd name="T39" fmla="*/ 33 h 296"/>
                  <a:gd name="T40" fmla="*/ 21 w 283"/>
                  <a:gd name="T41" fmla="*/ 22 h 296"/>
                  <a:gd name="T42" fmla="*/ 31 w 283"/>
                  <a:gd name="T43" fmla="*/ 13 h 296"/>
                  <a:gd name="T44" fmla="*/ 43 w 283"/>
                  <a:gd name="T45" fmla="*/ 6 h 296"/>
                  <a:gd name="T46" fmla="*/ 57 w 283"/>
                  <a:gd name="T47" fmla="*/ 2 h 296"/>
                  <a:gd name="T48" fmla="*/ 71 w 283"/>
                  <a:gd name="T49" fmla="*/ 0 h 296"/>
                  <a:gd name="T50" fmla="*/ 85 w 283"/>
                  <a:gd name="T51" fmla="*/ 2 h 296"/>
                  <a:gd name="T52" fmla="*/ 99 w 283"/>
                  <a:gd name="T53" fmla="*/ 6 h 296"/>
                  <a:gd name="T54" fmla="*/ 111 w 283"/>
                  <a:gd name="T55" fmla="*/ 13 h 296"/>
                  <a:gd name="T56" fmla="*/ 121 w 283"/>
                  <a:gd name="T57" fmla="*/ 22 h 296"/>
                  <a:gd name="T58" fmla="*/ 130 w 283"/>
                  <a:gd name="T59" fmla="*/ 33 h 296"/>
                  <a:gd name="T60" fmla="*/ 136 w 283"/>
                  <a:gd name="T61" fmla="*/ 45 h 296"/>
                  <a:gd name="T62" fmla="*/ 141 w 283"/>
                  <a:gd name="T63" fmla="*/ 59 h 296"/>
                  <a:gd name="T64" fmla="*/ 142 w 283"/>
                  <a:gd name="T65" fmla="*/ 74 h 2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83" h="296">
                    <a:moveTo>
                      <a:pt x="283" y="148"/>
                    </a:moveTo>
                    <a:lnTo>
                      <a:pt x="281" y="178"/>
                    </a:lnTo>
                    <a:lnTo>
                      <a:pt x="272" y="205"/>
                    </a:lnTo>
                    <a:lnTo>
                      <a:pt x="259" y="231"/>
                    </a:lnTo>
                    <a:lnTo>
                      <a:pt x="242" y="252"/>
                    </a:lnTo>
                    <a:lnTo>
                      <a:pt x="221" y="271"/>
                    </a:lnTo>
                    <a:lnTo>
                      <a:pt x="197" y="285"/>
                    </a:lnTo>
                    <a:lnTo>
                      <a:pt x="170" y="293"/>
                    </a:lnTo>
                    <a:lnTo>
                      <a:pt x="141" y="296"/>
                    </a:lnTo>
                    <a:lnTo>
                      <a:pt x="113" y="293"/>
                    </a:lnTo>
                    <a:lnTo>
                      <a:pt x="86" y="285"/>
                    </a:lnTo>
                    <a:lnTo>
                      <a:pt x="62" y="271"/>
                    </a:lnTo>
                    <a:lnTo>
                      <a:pt x="41" y="252"/>
                    </a:lnTo>
                    <a:lnTo>
                      <a:pt x="24" y="231"/>
                    </a:lnTo>
                    <a:lnTo>
                      <a:pt x="11" y="205"/>
                    </a:lnTo>
                    <a:lnTo>
                      <a:pt x="2" y="178"/>
                    </a:lnTo>
                    <a:lnTo>
                      <a:pt x="0" y="148"/>
                    </a:lnTo>
                    <a:lnTo>
                      <a:pt x="2" y="118"/>
                    </a:lnTo>
                    <a:lnTo>
                      <a:pt x="11" y="90"/>
                    </a:lnTo>
                    <a:lnTo>
                      <a:pt x="24" y="65"/>
                    </a:lnTo>
                    <a:lnTo>
                      <a:pt x="41" y="43"/>
                    </a:lnTo>
                    <a:lnTo>
                      <a:pt x="62" y="26"/>
                    </a:lnTo>
                    <a:lnTo>
                      <a:pt x="86" y="12"/>
                    </a:lnTo>
                    <a:lnTo>
                      <a:pt x="113" y="4"/>
                    </a:lnTo>
                    <a:lnTo>
                      <a:pt x="141" y="0"/>
                    </a:lnTo>
                    <a:lnTo>
                      <a:pt x="170" y="4"/>
                    </a:lnTo>
                    <a:lnTo>
                      <a:pt x="197" y="12"/>
                    </a:lnTo>
                    <a:lnTo>
                      <a:pt x="221" y="26"/>
                    </a:lnTo>
                    <a:lnTo>
                      <a:pt x="242" y="43"/>
                    </a:lnTo>
                    <a:lnTo>
                      <a:pt x="259" y="65"/>
                    </a:lnTo>
                    <a:lnTo>
                      <a:pt x="272" y="90"/>
                    </a:lnTo>
                    <a:lnTo>
                      <a:pt x="281" y="118"/>
                    </a:lnTo>
                    <a:lnTo>
                      <a:pt x="283" y="14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74" name="Freeform 43"/>
              <p:cNvSpPr>
                <a:spLocks/>
              </p:cNvSpPr>
              <p:nvPr/>
            </p:nvSpPr>
            <p:spPr bwMode="auto">
              <a:xfrm>
                <a:off x="5294" y="2655"/>
                <a:ext cx="142" cy="148"/>
              </a:xfrm>
              <a:custGeom>
                <a:avLst/>
                <a:gdLst>
                  <a:gd name="T0" fmla="*/ 142 w 283"/>
                  <a:gd name="T1" fmla="*/ 74 h 296"/>
                  <a:gd name="T2" fmla="*/ 142 w 283"/>
                  <a:gd name="T3" fmla="*/ 74 h 296"/>
                  <a:gd name="T4" fmla="*/ 141 w 283"/>
                  <a:gd name="T5" fmla="*/ 89 h 296"/>
                  <a:gd name="T6" fmla="*/ 136 w 283"/>
                  <a:gd name="T7" fmla="*/ 103 h 296"/>
                  <a:gd name="T8" fmla="*/ 130 w 283"/>
                  <a:gd name="T9" fmla="*/ 116 h 296"/>
                  <a:gd name="T10" fmla="*/ 121 w 283"/>
                  <a:gd name="T11" fmla="*/ 126 h 296"/>
                  <a:gd name="T12" fmla="*/ 111 w 283"/>
                  <a:gd name="T13" fmla="*/ 136 h 296"/>
                  <a:gd name="T14" fmla="*/ 99 w 283"/>
                  <a:gd name="T15" fmla="*/ 143 h 296"/>
                  <a:gd name="T16" fmla="*/ 85 w 283"/>
                  <a:gd name="T17" fmla="*/ 147 h 296"/>
                  <a:gd name="T18" fmla="*/ 71 w 283"/>
                  <a:gd name="T19" fmla="*/ 148 h 296"/>
                  <a:gd name="T20" fmla="*/ 71 w 283"/>
                  <a:gd name="T21" fmla="*/ 148 h 296"/>
                  <a:gd name="T22" fmla="*/ 57 w 283"/>
                  <a:gd name="T23" fmla="*/ 147 h 296"/>
                  <a:gd name="T24" fmla="*/ 43 w 283"/>
                  <a:gd name="T25" fmla="*/ 143 h 296"/>
                  <a:gd name="T26" fmla="*/ 31 w 283"/>
                  <a:gd name="T27" fmla="*/ 136 h 296"/>
                  <a:gd name="T28" fmla="*/ 21 w 283"/>
                  <a:gd name="T29" fmla="*/ 126 h 296"/>
                  <a:gd name="T30" fmla="*/ 12 w 283"/>
                  <a:gd name="T31" fmla="*/ 116 h 296"/>
                  <a:gd name="T32" fmla="*/ 6 w 283"/>
                  <a:gd name="T33" fmla="*/ 103 h 296"/>
                  <a:gd name="T34" fmla="*/ 1 w 283"/>
                  <a:gd name="T35" fmla="*/ 89 h 296"/>
                  <a:gd name="T36" fmla="*/ 0 w 283"/>
                  <a:gd name="T37" fmla="*/ 74 h 296"/>
                  <a:gd name="T38" fmla="*/ 0 w 283"/>
                  <a:gd name="T39" fmla="*/ 74 h 296"/>
                  <a:gd name="T40" fmla="*/ 1 w 283"/>
                  <a:gd name="T41" fmla="*/ 59 h 296"/>
                  <a:gd name="T42" fmla="*/ 6 w 283"/>
                  <a:gd name="T43" fmla="*/ 45 h 296"/>
                  <a:gd name="T44" fmla="*/ 12 w 283"/>
                  <a:gd name="T45" fmla="*/ 33 h 296"/>
                  <a:gd name="T46" fmla="*/ 21 w 283"/>
                  <a:gd name="T47" fmla="*/ 22 h 296"/>
                  <a:gd name="T48" fmla="*/ 31 w 283"/>
                  <a:gd name="T49" fmla="*/ 13 h 296"/>
                  <a:gd name="T50" fmla="*/ 43 w 283"/>
                  <a:gd name="T51" fmla="*/ 6 h 296"/>
                  <a:gd name="T52" fmla="*/ 57 w 283"/>
                  <a:gd name="T53" fmla="*/ 2 h 296"/>
                  <a:gd name="T54" fmla="*/ 71 w 283"/>
                  <a:gd name="T55" fmla="*/ 0 h 296"/>
                  <a:gd name="T56" fmla="*/ 71 w 283"/>
                  <a:gd name="T57" fmla="*/ 0 h 296"/>
                  <a:gd name="T58" fmla="*/ 85 w 283"/>
                  <a:gd name="T59" fmla="*/ 2 h 296"/>
                  <a:gd name="T60" fmla="*/ 99 w 283"/>
                  <a:gd name="T61" fmla="*/ 6 h 296"/>
                  <a:gd name="T62" fmla="*/ 111 w 283"/>
                  <a:gd name="T63" fmla="*/ 13 h 296"/>
                  <a:gd name="T64" fmla="*/ 121 w 283"/>
                  <a:gd name="T65" fmla="*/ 22 h 296"/>
                  <a:gd name="T66" fmla="*/ 130 w 283"/>
                  <a:gd name="T67" fmla="*/ 33 h 296"/>
                  <a:gd name="T68" fmla="*/ 136 w 283"/>
                  <a:gd name="T69" fmla="*/ 45 h 296"/>
                  <a:gd name="T70" fmla="*/ 141 w 283"/>
                  <a:gd name="T71" fmla="*/ 59 h 296"/>
                  <a:gd name="T72" fmla="*/ 142 w 283"/>
                  <a:gd name="T73" fmla="*/ 74 h 2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3" h="296">
                    <a:moveTo>
                      <a:pt x="283" y="148"/>
                    </a:moveTo>
                    <a:lnTo>
                      <a:pt x="283" y="148"/>
                    </a:lnTo>
                    <a:lnTo>
                      <a:pt x="281" y="178"/>
                    </a:lnTo>
                    <a:lnTo>
                      <a:pt x="272" y="205"/>
                    </a:lnTo>
                    <a:lnTo>
                      <a:pt x="259" y="231"/>
                    </a:lnTo>
                    <a:lnTo>
                      <a:pt x="242" y="252"/>
                    </a:lnTo>
                    <a:lnTo>
                      <a:pt x="221" y="271"/>
                    </a:lnTo>
                    <a:lnTo>
                      <a:pt x="197" y="285"/>
                    </a:lnTo>
                    <a:lnTo>
                      <a:pt x="170" y="293"/>
                    </a:lnTo>
                    <a:lnTo>
                      <a:pt x="141" y="296"/>
                    </a:lnTo>
                    <a:lnTo>
                      <a:pt x="113" y="293"/>
                    </a:lnTo>
                    <a:lnTo>
                      <a:pt x="86" y="285"/>
                    </a:lnTo>
                    <a:lnTo>
                      <a:pt x="62" y="271"/>
                    </a:lnTo>
                    <a:lnTo>
                      <a:pt x="41" y="252"/>
                    </a:lnTo>
                    <a:lnTo>
                      <a:pt x="24" y="231"/>
                    </a:lnTo>
                    <a:lnTo>
                      <a:pt x="11" y="205"/>
                    </a:lnTo>
                    <a:lnTo>
                      <a:pt x="2" y="178"/>
                    </a:lnTo>
                    <a:lnTo>
                      <a:pt x="0" y="148"/>
                    </a:lnTo>
                    <a:lnTo>
                      <a:pt x="2" y="118"/>
                    </a:lnTo>
                    <a:lnTo>
                      <a:pt x="11" y="90"/>
                    </a:lnTo>
                    <a:lnTo>
                      <a:pt x="24" y="65"/>
                    </a:lnTo>
                    <a:lnTo>
                      <a:pt x="41" y="43"/>
                    </a:lnTo>
                    <a:lnTo>
                      <a:pt x="62" y="26"/>
                    </a:lnTo>
                    <a:lnTo>
                      <a:pt x="86" y="12"/>
                    </a:lnTo>
                    <a:lnTo>
                      <a:pt x="113" y="4"/>
                    </a:lnTo>
                    <a:lnTo>
                      <a:pt x="141" y="0"/>
                    </a:lnTo>
                    <a:lnTo>
                      <a:pt x="170" y="4"/>
                    </a:lnTo>
                    <a:lnTo>
                      <a:pt x="197" y="12"/>
                    </a:lnTo>
                    <a:lnTo>
                      <a:pt x="221" y="26"/>
                    </a:lnTo>
                    <a:lnTo>
                      <a:pt x="242" y="43"/>
                    </a:lnTo>
                    <a:lnTo>
                      <a:pt x="259" y="65"/>
                    </a:lnTo>
                    <a:lnTo>
                      <a:pt x="272" y="90"/>
                    </a:lnTo>
                    <a:lnTo>
                      <a:pt x="281" y="118"/>
                    </a:lnTo>
                    <a:lnTo>
                      <a:pt x="283" y="148"/>
                    </a:lnTo>
                  </a:path>
                </a:pathLst>
              </a:custGeom>
              <a:solidFill>
                <a:schemeClr val="accent1"/>
              </a:solidFill>
              <a:ln w="0">
                <a:solidFill>
                  <a:srgbClr val="808080"/>
                </a:solidFill>
                <a:prstDash val="solid"/>
                <a:round/>
                <a:headEnd/>
                <a:tailEnd/>
              </a:ln>
            </p:spPr>
            <p:txBody>
              <a:bodyPr/>
              <a:lstStyle/>
              <a:p>
                <a:endParaRPr lang="en-US"/>
              </a:p>
            </p:txBody>
          </p:sp>
          <p:sp>
            <p:nvSpPr>
              <p:cNvPr id="30775" name="Freeform 44"/>
              <p:cNvSpPr>
                <a:spLocks/>
              </p:cNvSpPr>
              <p:nvPr/>
            </p:nvSpPr>
            <p:spPr bwMode="auto">
              <a:xfrm>
                <a:off x="5183" y="2634"/>
                <a:ext cx="274" cy="195"/>
              </a:xfrm>
              <a:custGeom>
                <a:avLst/>
                <a:gdLst>
                  <a:gd name="T0" fmla="*/ 256 w 548"/>
                  <a:gd name="T1" fmla="*/ 56 h 388"/>
                  <a:gd name="T2" fmla="*/ 230 w 548"/>
                  <a:gd name="T3" fmla="*/ 69 h 388"/>
                  <a:gd name="T4" fmla="*/ 157 w 548"/>
                  <a:gd name="T5" fmla="*/ 146 h 388"/>
                  <a:gd name="T6" fmla="*/ 139 w 548"/>
                  <a:gd name="T7" fmla="*/ 180 h 388"/>
                  <a:gd name="T8" fmla="*/ 59 w 548"/>
                  <a:gd name="T9" fmla="*/ 180 h 388"/>
                  <a:gd name="T10" fmla="*/ 41 w 548"/>
                  <a:gd name="T11" fmla="*/ 195 h 388"/>
                  <a:gd name="T12" fmla="*/ 0 w 548"/>
                  <a:gd name="T13" fmla="*/ 138 h 388"/>
                  <a:gd name="T14" fmla="*/ 185 w 548"/>
                  <a:gd name="T15" fmla="*/ 0 h 388"/>
                  <a:gd name="T16" fmla="*/ 274 w 548"/>
                  <a:gd name="T17" fmla="*/ 31 h 388"/>
                  <a:gd name="T18" fmla="*/ 256 w 548"/>
                  <a:gd name="T19" fmla="*/ 56 h 3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48" h="388">
                    <a:moveTo>
                      <a:pt x="511" y="112"/>
                    </a:moveTo>
                    <a:lnTo>
                      <a:pt x="460" y="138"/>
                    </a:lnTo>
                    <a:lnTo>
                      <a:pt x="313" y="291"/>
                    </a:lnTo>
                    <a:lnTo>
                      <a:pt x="277" y="358"/>
                    </a:lnTo>
                    <a:lnTo>
                      <a:pt x="117" y="358"/>
                    </a:lnTo>
                    <a:lnTo>
                      <a:pt x="82" y="388"/>
                    </a:lnTo>
                    <a:lnTo>
                      <a:pt x="0" y="274"/>
                    </a:lnTo>
                    <a:lnTo>
                      <a:pt x="370" y="0"/>
                    </a:lnTo>
                    <a:lnTo>
                      <a:pt x="548" y="62"/>
                    </a:lnTo>
                    <a:lnTo>
                      <a:pt x="511" y="11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76" name="Freeform 45"/>
              <p:cNvSpPr>
                <a:spLocks/>
              </p:cNvSpPr>
              <p:nvPr/>
            </p:nvSpPr>
            <p:spPr bwMode="auto">
              <a:xfrm>
                <a:off x="4200" y="2111"/>
                <a:ext cx="254" cy="264"/>
              </a:xfrm>
              <a:custGeom>
                <a:avLst/>
                <a:gdLst>
                  <a:gd name="T0" fmla="*/ 254 w 508"/>
                  <a:gd name="T1" fmla="*/ 146 h 527"/>
                  <a:gd name="T2" fmla="*/ 248 w 508"/>
                  <a:gd name="T3" fmla="*/ 171 h 527"/>
                  <a:gd name="T4" fmla="*/ 239 w 508"/>
                  <a:gd name="T5" fmla="*/ 195 h 527"/>
                  <a:gd name="T6" fmla="*/ 225 w 508"/>
                  <a:gd name="T7" fmla="*/ 216 h 527"/>
                  <a:gd name="T8" fmla="*/ 208 w 508"/>
                  <a:gd name="T9" fmla="*/ 234 h 527"/>
                  <a:gd name="T10" fmla="*/ 187 w 508"/>
                  <a:gd name="T11" fmla="*/ 248 h 527"/>
                  <a:gd name="T12" fmla="*/ 165 w 508"/>
                  <a:gd name="T13" fmla="*/ 258 h 527"/>
                  <a:gd name="T14" fmla="*/ 140 w 508"/>
                  <a:gd name="T15" fmla="*/ 263 h 527"/>
                  <a:gd name="T16" fmla="*/ 114 w 508"/>
                  <a:gd name="T17" fmla="*/ 263 h 527"/>
                  <a:gd name="T18" fmla="*/ 89 w 508"/>
                  <a:gd name="T19" fmla="*/ 258 h 527"/>
                  <a:gd name="T20" fmla="*/ 66 w 508"/>
                  <a:gd name="T21" fmla="*/ 248 h 527"/>
                  <a:gd name="T22" fmla="*/ 46 w 508"/>
                  <a:gd name="T23" fmla="*/ 234 h 527"/>
                  <a:gd name="T24" fmla="*/ 29 w 508"/>
                  <a:gd name="T25" fmla="*/ 216 h 527"/>
                  <a:gd name="T26" fmla="*/ 16 w 508"/>
                  <a:gd name="T27" fmla="*/ 195 h 527"/>
                  <a:gd name="T28" fmla="*/ 6 w 508"/>
                  <a:gd name="T29" fmla="*/ 171 h 527"/>
                  <a:gd name="T30" fmla="*/ 1 w 508"/>
                  <a:gd name="T31" fmla="*/ 146 h 527"/>
                  <a:gd name="T32" fmla="*/ 1 w 508"/>
                  <a:gd name="T33" fmla="*/ 118 h 527"/>
                  <a:gd name="T34" fmla="*/ 6 w 508"/>
                  <a:gd name="T35" fmla="*/ 93 h 527"/>
                  <a:gd name="T36" fmla="*/ 16 w 508"/>
                  <a:gd name="T37" fmla="*/ 69 h 527"/>
                  <a:gd name="T38" fmla="*/ 29 w 508"/>
                  <a:gd name="T39" fmla="*/ 48 h 527"/>
                  <a:gd name="T40" fmla="*/ 46 w 508"/>
                  <a:gd name="T41" fmla="*/ 30 h 527"/>
                  <a:gd name="T42" fmla="*/ 66 w 508"/>
                  <a:gd name="T43" fmla="*/ 16 h 527"/>
                  <a:gd name="T44" fmla="*/ 89 w 508"/>
                  <a:gd name="T45" fmla="*/ 6 h 527"/>
                  <a:gd name="T46" fmla="*/ 114 w 508"/>
                  <a:gd name="T47" fmla="*/ 1 h 527"/>
                  <a:gd name="T48" fmla="*/ 140 w 508"/>
                  <a:gd name="T49" fmla="*/ 1 h 527"/>
                  <a:gd name="T50" fmla="*/ 165 w 508"/>
                  <a:gd name="T51" fmla="*/ 6 h 527"/>
                  <a:gd name="T52" fmla="*/ 187 w 508"/>
                  <a:gd name="T53" fmla="*/ 16 h 527"/>
                  <a:gd name="T54" fmla="*/ 208 w 508"/>
                  <a:gd name="T55" fmla="*/ 30 h 527"/>
                  <a:gd name="T56" fmla="*/ 225 w 508"/>
                  <a:gd name="T57" fmla="*/ 48 h 527"/>
                  <a:gd name="T58" fmla="*/ 239 w 508"/>
                  <a:gd name="T59" fmla="*/ 69 h 527"/>
                  <a:gd name="T60" fmla="*/ 248 w 508"/>
                  <a:gd name="T61" fmla="*/ 93 h 527"/>
                  <a:gd name="T62" fmla="*/ 254 w 508"/>
                  <a:gd name="T63" fmla="*/ 118 h 52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08" h="527">
                    <a:moveTo>
                      <a:pt x="508" y="263"/>
                    </a:moveTo>
                    <a:lnTo>
                      <a:pt x="507" y="291"/>
                    </a:lnTo>
                    <a:lnTo>
                      <a:pt x="503" y="316"/>
                    </a:lnTo>
                    <a:lnTo>
                      <a:pt x="496" y="342"/>
                    </a:lnTo>
                    <a:lnTo>
                      <a:pt x="488" y="366"/>
                    </a:lnTo>
                    <a:lnTo>
                      <a:pt x="477" y="389"/>
                    </a:lnTo>
                    <a:lnTo>
                      <a:pt x="464" y="411"/>
                    </a:lnTo>
                    <a:lnTo>
                      <a:pt x="450" y="432"/>
                    </a:lnTo>
                    <a:lnTo>
                      <a:pt x="433" y="450"/>
                    </a:lnTo>
                    <a:lnTo>
                      <a:pt x="416" y="467"/>
                    </a:lnTo>
                    <a:lnTo>
                      <a:pt x="396" y="482"/>
                    </a:lnTo>
                    <a:lnTo>
                      <a:pt x="374" y="495"/>
                    </a:lnTo>
                    <a:lnTo>
                      <a:pt x="352" y="507"/>
                    </a:lnTo>
                    <a:lnTo>
                      <a:pt x="329" y="516"/>
                    </a:lnTo>
                    <a:lnTo>
                      <a:pt x="305" y="522"/>
                    </a:lnTo>
                    <a:lnTo>
                      <a:pt x="280" y="526"/>
                    </a:lnTo>
                    <a:lnTo>
                      <a:pt x="253" y="527"/>
                    </a:lnTo>
                    <a:lnTo>
                      <a:pt x="228" y="526"/>
                    </a:lnTo>
                    <a:lnTo>
                      <a:pt x="203" y="522"/>
                    </a:lnTo>
                    <a:lnTo>
                      <a:pt x="178" y="516"/>
                    </a:lnTo>
                    <a:lnTo>
                      <a:pt x="155" y="507"/>
                    </a:lnTo>
                    <a:lnTo>
                      <a:pt x="132" y="495"/>
                    </a:lnTo>
                    <a:lnTo>
                      <a:pt x="112" y="482"/>
                    </a:lnTo>
                    <a:lnTo>
                      <a:pt x="92" y="467"/>
                    </a:lnTo>
                    <a:lnTo>
                      <a:pt x="75" y="450"/>
                    </a:lnTo>
                    <a:lnTo>
                      <a:pt x="57" y="432"/>
                    </a:lnTo>
                    <a:lnTo>
                      <a:pt x="44" y="411"/>
                    </a:lnTo>
                    <a:lnTo>
                      <a:pt x="31" y="389"/>
                    </a:lnTo>
                    <a:lnTo>
                      <a:pt x="19" y="366"/>
                    </a:lnTo>
                    <a:lnTo>
                      <a:pt x="11" y="342"/>
                    </a:lnTo>
                    <a:lnTo>
                      <a:pt x="4" y="316"/>
                    </a:lnTo>
                    <a:lnTo>
                      <a:pt x="1" y="291"/>
                    </a:lnTo>
                    <a:lnTo>
                      <a:pt x="0" y="263"/>
                    </a:lnTo>
                    <a:lnTo>
                      <a:pt x="1" y="236"/>
                    </a:lnTo>
                    <a:lnTo>
                      <a:pt x="4" y="210"/>
                    </a:lnTo>
                    <a:lnTo>
                      <a:pt x="11" y="185"/>
                    </a:lnTo>
                    <a:lnTo>
                      <a:pt x="19" y="161"/>
                    </a:lnTo>
                    <a:lnTo>
                      <a:pt x="31" y="138"/>
                    </a:lnTo>
                    <a:lnTo>
                      <a:pt x="44" y="116"/>
                    </a:lnTo>
                    <a:lnTo>
                      <a:pt x="57" y="95"/>
                    </a:lnTo>
                    <a:lnTo>
                      <a:pt x="75" y="77"/>
                    </a:lnTo>
                    <a:lnTo>
                      <a:pt x="92" y="60"/>
                    </a:lnTo>
                    <a:lnTo>
                      <a:pt x="112" y="45"/>
                    </a:lnTo>
                    <a:lnTo>
                      <a:pt x="132" y="32"/>
                    </a:lnTo>
                    <a:lnTo>
                      <a:pt x="155" y="20"/>
                    </a:lnTo>
                    <a:lnTo>
                      <a:pt x="178" y="11"/>
                    </a:lnTo>
                    <a:lnTo>
                      <a:pt x="203" y="5"/>
                    </a:lnTo>
                    <a:lnTo>
                      <a:pt x="228" y="1"/>
                    </a:lnTo>
                    <a:lnTo>
                      <a:pt x="253" y="0"/>
                    </a:lnTo>
                    <a:lnTo>
                      <a:pt x="280" y="1"/>
                    </a:lnTo>
                    <a:lnTo>
                      <a:pt x="305" y="5"/>
                    </a:lnTo>
                    <a:lnTo>
                      <a:pt x="329" y="11"/>
                    </a:lnTo>
                    <a:lnTo>
                      <a:pt x="352" y="20"/>
                    </a:lnTo>
                    <a:lnTo>
                      <a:pt x="374" y="32"/>
                    </a:lnTo>
                    <a:lnTo>
                      <a:pt x="396" y="45"/>
                    </a:lnTo>
                    <a:lnTo>
                      <a:pt x="416" y="60"/>
                    </a:lnTo>
                    <a:lnTo>
                      <a:pt x="433" y="77"/>
                    </a:lnTo>
                    <a:lnTo>
                      <a:pt x="450" y="95"/>
                    </a:lnTo>
                    <a:lnTo>
                      <a:pt x="464" y="116"/>
                    </a:lnTo>
                    <a:lnTo>
                      <a:pt x="477" y="138"/>
                    </a:lnTo>
                    <a:lnTo>
                      <a:pt x="488" y="161"/>
                    </a:lnTo>
                    <a:lnTo>
                      <a:pt x="496" y="185"/>
                    </a:lnTo>
                    <a:lnTo>
                      <a:pt x="503" y="210"/>
                    </a:lnTo>
                    <a:lnTo>
                      <a:pt x="507" y="236"/>
                    </a:lnTo>
                    <a:lnTo>
                      <a:pt x="508" y="26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77" name="Freeform 46"/>
              <p:cNvSpPr>
                <a:spLocks/>
              </p:cNvSpPr>
              <p:nvPr/>
            </p:nvSpPr>
            <p:spPr bwMode="auto">
              <a:xfrm>
                <a:off x="4200" y="2111"/>
                <a:ext cx="254" cy="264"/>
              </a:xfrm>
              <a:custGeom>
                <a:avLst/>
                <a:gdLst>
                  <a:gd name="T0" fmla="*/ 254 w 508"/>
                  <a:gd name="T1" fmla="*/ 132 h 527"/>
                  <a:gd name="T2" fmla="*/ 252 w 508"/>
                  <a:gd name="T3" fmla="*/ 158 h 527"/>
                  <a:gd name="T4" fmla="*/ 244 w 508"/>
                  <a:gd name="T5" fmla="*/ 183 h 527"/>
                  <a:gd name="T6" fmla="*/ 232 w 508"/>
                  <a:gd name="T7" fmla="*/ 206 h 527"/>
                  <a:gd name="T8" fmla="*/ 217 w 508"/>
                  <a:gd name="T9" fmla="*/ 225 h 527"/>
                  <a:gd name="T10" fmla="*/ 198 w 508"/>
                  <a:gd name="T11" fmla="*/ 241 h 527"/>
                  <a:gd name="T12" fmla="*/ 176 w 508"/>
                  <a:gd name="T13" fmla="*/ 254 h 527"/>
                  <a:gd name="T14" fmla="*/ 153 w 508"/>
                  <a:gd name="T15" fmla="*/ 261 h 527"/>
                  <a:gd name="T16" fmla="*/ 127 w 508"/>
                  <a:gd name="T17" fmla="*/ 264 h 527"/>
                  <a:gd name="T18" fmla="*/ 114 w 508"/>
                  <a:gd name="T19" fmla="*/ 263 h 527"/>
                  <a:gd name="T20" fmla="*/ 89 w 508"/>
                  <a:gd name="T21" fmla="*/ 258 h 527"/>
                  <a:gd name="T22" fmla="*/ 66 w 508"/>
                  <a:gd name="T23" fmla="*/ 248 h 527"/>
                  <a:gd name="T24" fmla="*/ 46 w 508"/>
                  <a:gd name="T25" fmla="*/ 234 h 527"/>
                  <a:gd name="T26" fmla="*/ 29 w 508"/>
                  <a:gd name="T27" fmla="*/ 216 h 527"/>
                  <a:gd name="T28" fmla="*/ 16 w 508"/>
                  <a:gd name="T29" fmla="*/ 195 h 527"/>
                  <a:gd name="T30" fmla="*/ 6 w 508"/>
                  <a:gd name="T31" fmla="*/ 171 h 527"/>
                  <a:gd name="T32" fmla="*/ 1 w 508"/>
                  <a:gd name="T33" fmla="*/ 146 h 527"/>
                  <a:gd name="T34" fmla="*/ 0 w 508"/>
                  <a:gd name="T35" fmla="*/ 132 h 527"/>
                  <a:gd name="T36" fmla="*/ 2 w 508"/>
                  <a:gd name="T37" fmla="*/ 105 h 527"/>
                  <a:gd name="T38" fmla="*/ 10 w 508"/>
                  <a:gd name="T39" fmla="*/ 81 h 527"/>
                  <a:gd name="T40" fmla="*/ 22 w 508"/>
                  <a:gd name="T41" fmla="*/ 58 h 527"/>
                  <a:gd name="T42" fmla="*/ 38 w 508"/>
                  <a:gd name="T43" fmla="*/ 39 h 527"/>
                  <a:gd name="T44" fmla="*/ 56 w 508"/>
                  <a:gd name="T45" fmla="*/ 23 h 527"/>
                  <a:gd name="T46" fmla="*/ 78 w 508"/>
                  <a:gd name="T47" fmla="*/ 10 h 527"/>
                  <a:gd name="T48" fmla="*/ 102 w 508"/>
                  <a:gd name="T49" fmla="*/ 3 h 527"/>
                  <a:gd name="T50" fmla="*/ 127 w 508"/>
                  <a:gd name="T51" fmla="*/ 0 h 527"/>
                  <a:gd name="T52" fmla="*/ 140 w 508"/>
                  <a:gd name="T53" fmla="*/ 1 h 527"/>
                  <a:gd name="T54" fmla="*/ 165 w 508"/>
                  <a:gd name="T55" fmla="*/ 6 h 527"/>
                  <a:gd name="T56" fmla="*/ 187 w 508"/>
                  <a:gd name="T57" fmla="*/ 16 h 527"/>
                  <a:gd name="T58" fmla="*/ 208 w 508"/>
                  <a:gd name="T59" fmla="*/ 30 h 527"/>
                  <a:gd name="T60" fmla="*/ 225 w 508"/>
                  <a:gd name="T61" fmla="*/ 48 h 527"/>
                  <a:gd name="T62" fmla="*/ 239 w 508"/>
                  <a:gd name="T63" fmla="*/ 69 h 527"/>
                  <a:gd name="T64" fmla="*/ 248 w 508"/>
                  <a:gd name="T65" fmla="*/ 93 h 527"/>
                  <a:gd name="T66" fmla="*/ 254 w 508"/>
                  <a:gd name="T67" fmla="*/ 118 h 52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8" h="527">
                    <a:moveTo>
                      <a:pt x="508" y="263"/>
                    </a:moveTo>
                    <a:lnTo>
                      <a:pt x="508" y="263"/>
                    </a:lnTo>
                    <a:lnTo>
                      <a:pt x="507" y="291"/>
                    </a:lnTo>
                    <a:lnTo>
                      <a:pt x="503" y="316"/>
                    </a:lnTo>
                    <a:lnTo>
                      <a:pt x="496" y="342"/>
                    </a:lnTo>
                    <a:lnTo>
                      <a:pt x="488" y="366"/>
                    </a:lnTo>
                    <a:lnTo>
                      <a:pt x="477" y="389"/>
                    </a:lnTo>
                    <a:lnTo>
                      <a:pt x="464" y="411"/>
                    </a:lnTo>
                    <a:lnTo>
                      <a:pt x="450" y="432"/>
                    </a:lnTo>
                    <a:lnTo>
                      <a:pt x="433" y="450"/>
                    </a:lnTo>
                    <a:lnTo>
                      <a:pt x="416" y="467"/>
                    </a:lnTo>
                    <a:lnTo>
                      <a:pt x="396" y="482"/>
                    </a:lnTo>
                    <a:lnTo>
                      <a:pt x="374" y="495"/>
                    </a:lnTo>
                    <a:lnTo>
                      <a:pt x="352" y="507"/>
                    </a:lnTo>
                    <a:lnTo>
                      <a:pt x="329" y="516"/>
                    </a:lnTo>
                    <a:lnTo>
                      <a:pt x="305" y="522"/>
                    </a:lnTo>
                    <a:lnTo>
                      <a:pt x="280" y="526"/>
                    </a:lnTo>
                    <a:lnTo>
                      <a:pt x="253" y="527"/>
                    </a:lnTo>
                    <a:lnTo>
                      <a:pt x="228" y="526"/>
                    </a:lnTo>
                    <a:lnTo>
                      <a:pt x="203" y="522"/>
                    </a:lnTo>
                    <a:lnTo>
                      <a:pt x="178" y="516"/>
                    </a:lnTo>
                    <a:lnTo>
                      <a:pt x="155" y="507"/>
                    </a:lnTo>
                    <a:lnTo>
                      <a:pt x="132" y="495"/>
                    </a:lnTo>
                    <a:lnTo>
                      <a:pt x="112" y="482"/>
                    </a:lnTo>
                    <a:lnTo>
                      <a:pt x="92" y="467"/>
                    </a:lnTo>
                    <a:lnTo>
                      <a:pt x="75" y="450"/>
                    </a:lnTo>
                    <a:lnTo>
                      <a:pt x="57" y="432"/>
                    </a:lnTo>
                    <a:lnTo>
                      <a:pt x="44" y="411"/>
                    </a:lnTo>
                    <a:lnTo>
                      <a:pt x="31" y="389"/>
                    </a:lnTo>
                    <a:lnTo>
                      <a:pt x="19" y="366"/>
                    </a:lnTo>
                    <a:lnTo>
                      <a:pt x="11" y="342"/>
                    </a:lnTo>
                    <a:lnTo>
                      <a:pt x="4" y="316"/>
                    </a:lnTo>
                    <a:lnTo>
                      <a:pt x="1" y="291"/>
                    </a:lnTo>
                    <a:lnTo>
                      <a:pt x="0" y="263"/>
                    </a:lnTo>
                    <a:lnTo>
                      <a:pt x="1" y="236"/>
                    </a:lnTo>
                    <a:lnTo>
                      <a:pt x="4" y="210"/>
                    </a:lnTo>
                    <a:lnTo>
                      <a:pt x="11" y="185"/>
                    </a:lnTo>
                    <a:lnTo>
                      <a:pt x="19" y="161"/>
                    </a:lnTo>
                    <a:lnTo>
                      <a:pt x="31" y="138"/>
                    </a:lnTo>
                    <a:lnTo>
                      <a:pt x="44" y="116"/>
                    </a:lnTo>
                    <a:lnTo>
                      <a:pt x="57" y="95"/>
                    </a:lnTo>
                    <a:lnTo>
                      <a:pt x="75" y="77"/>
                    </a:lnTo>
                    <a:lnTo>
                      <a:pt x="92" y="60"/>
                    </a:lnTo>
                    <a:lnTo>
                      <a:pt x="112" y="45"/>
                    </a:lnTo>
                    <a:lnTo>
                      <a:pt x="132" y="32"/>
                    </a:lnTo>
                    <a:lnTo>
                      <a:pt x="155" y="20"/>
                    </a:lnTo>
                    <a:lnTo>
                      <a:pt x="178" y="11"/>
                    </a:lnTo>
                    <a:lnTo>
                      <a:pt x="203" y="5"/>
                    </a:lnTo>
                    <a:lnTo>
                      <a:pt x="228" y="1"/>
                    </a:lnTo>
                    <a:lnTo>
                      <a:pt x="253" y="0"/>
                    </a:lnTo>
                    <a:lnTo>
                      <a:pt x="280" y="1"/>
                    </a:lnTo>
                    <a:lnTo>
                      <a:pt x="305" y="5"/>
                    </a:lnTo>
                    <a:lnTo>
                      <a:pt x="329" y="11"/>
                    </a:lnTo>
                    <a:lnTo>
                      <a:pt x="352" y="20"/>
                    </a:lnTo>
                    <a:lnTo>
                      <a:pt x="374" y="32"/>
                    </a:lnTo>
                    <a:lnTo>
                      <a:pt x="396" y="45"/>
                    </a:lnTo>
                    <a:lnTo>
                      <a:pt x="416" y="60"/>
                    </a:lnTo>
                    <a:lnTo>
                      <a:pt x="433" y="77"/>
                    </a:lnTo>
                    <a:lnTo>
                      <a:pt x="450" y="95"/>
                    </a:lnTo>
                    <a:lnTo>
                      <a:pt x="464" y="116"/>
                    </a:lnTo>
                    <a:lnTo>
                      <a:pt x="477" y="138"/>
                    </a:lnTo>
                    <a:lnTo>
                      <a:pt x="488" y="161"/>
                    </a:lnTo>
                    <a:lnTo>
                      <a:pt x="496" y="185"/>
                    </a:lnTo>
                    <a:lnTo>
                      <a:pt x="503" y="210"/>
                    </a:lnTo>
                    <a:lnTo>
                      <a:pt x="507" y="236"/>
                    </a:lnTo>
                    <a:lnTo>
                      <a:pt x="508" y="263"/>
                    </a:lnTo>
                  </a:path>
                </a:pathLst>
              </a:custGeom>
              <a:solidFill>
                <a:schemeClr val="accent1"/>
              </a:solidFill>
              <a:ln w="0">
                <a:solidFill>
                  <a:srgbClr val="A9A9A9"/>
                </a:solidFill>
                <a:prstDash val="solid"/>
                <a:round/>
                <a:headEnd/>
                <a:tailEnd/>
              </a:ln>
            </p:spPr>
            <p:txBody>
              <a:bodyPr/>
              <a:lstStyle/>
              <a:p>
                <a:endParaRPr lang="en-US"/>
              </a:p>
            </p:txBody>
          </p:sp>
          <p:sp>
            <p:nvSpPr>
              <p:cNvPr id="30778" name="Freeform 47"/>
              <p:cNvSpPr>
                <a:spLocks/>
              </p:cNvSpPr>
              <p:nvPr/>
            </p:nvSpPr>
            <p:spPr bwMode="auto">
              <a:xfrm>
                <a:off x="4179" y="2247"/>
                <a:ext cx="142" cy="148"/>
              </a:xfrm>
              <a:custGeom>
                <a:avLst/>
                <a:gdLst>
                  <a:gd name="T0" fmla="*/ 142 w 284"/>
                  <a:gd name="T1" fmla="*/ 74 h 296"/>
                  <a:gd name="T2" fmla="*/ 140 w 284"/>
                  <a:gd name="T3" fmla="*/ 89 h 296"/>
                  <a:gd name="T4" fmla="*/ 136 w 284"/>
                  <a:gd name="T5" fmla="*/ 103 h 296"/>
                  <a:gd name="T6" fmla="*/ 130 w 284"/>
                  <a:gd name="T7" fmla="*/ 115 h 296"/>
                  <a:gd name="T8" fmla="*/ 121 w 284"/>
                  <a:gd name="T9" fmla="*/ 126 h 296"/>
                  <a:gd name="T10" fmla="*/ 110 w 284"/>
                  <a:gd name="T11" fmla="*/ 135 h 296"/>
                  <a:gd name="T12" fmla="*/ 98 w 284"/>
                  <a:gd name="T13" fmla="*/ 142 h 296"/>
                  <a:gd name="T14" fmla="*/ 86 w 284"/>
                  <a:gd name="T15" fmla="*/ 146 h 296"/>
                  <a:gd name="T16" fmla="*/ 71 w 284"/>
                  <a:gd name="T17" fmla="*/ 148 h 296"/>
                  <a:gd name="T18" fmla="*/ 57 w 284"/>
                  <a:gd name="T19" fmla="*/ 146 h 296"/>
                  <a:gd name="T20" fmla="*/ 44 w 284"/>
                  <a:gd name="T21" fmla="*/ 142 h 296"/>
                  <a:gd name="T22" fmla="*/ 32 w 284"/>
                  <a:gd name="T23" fmla="*/ 135 h 296"/>
                  <a:gd name="T24" fmla="*/ 21 w 284"/>
                  <a:gd name="T25" fmla="*/ 126 h 296"/>
                  <a:gd name="T26" fmla="*/ 13 w 284"/>
                  <a:gd name="T27" fmla="*/ 115 h 296"/>
                  <a:gd name="T28" fmla="*/ 6 w 284"/>
                  <a:gd name="T29" fmla="*/ 103 h 296"/>
                  <a:gd name="T30" fmla="*/ 2 w 284"/>
                  <a:gd name="T31" fmla="*/ 89 h 296"/>
                  <a:gd name="T32" fmla="*/ 0 w 284"/>
                  <a:gd name="T33" fmla="*/ 74 h 296"/>
                  <a:gd name="T34" fmla="*/ 2 w 284"/>
                  <a:gd name="T35" fmla="*/ 59 h 296"/>
                  <a:gd name="T36" fmla="*/ 6 w 284"/>
                  <a:gd name="T37" fmla="*/ 45 h 296"/>
                  <a:gd name="T38" fmla="*/ 13 w 284"/>
                  <a:gd name="T39" fmla="*/ 32 h 296"/>
                  <a:gd name="T40" fmla="*/ 21 w 284"/>
                  <a:gd name="T41" fmla="*/ 21 h 296"/>
                  <a:gd name="T42" fmla="*/ 32 w 284"/>
                  <a:gd name="T43" fmla="*/ 13 h 296"/>
                  <a:gd name="T44" fmla="*/ 44 w 284"/>
                  <a:gd name="T45" fmla="*/ 6 h 296"/>
                  <a:gd name="T46" fmla="*/ 57 w 284"/>
                  <a:gd name="T47" fmla="*/ 2 h 296"/>
                  <a:gd name="T48" fmla="*/ 71 w 284"/>
                  <a:gd name="T49" fmla="*/ 0 h 296"/>
                  <a:gd name="T50" fmla="*/ 86 w 284"/>
                  <a:gd name="T51" fmla="*/ 2 h 296"/>
                  <a:gd name="T52" fmla="*/ 98 w 284"/>
                  <a:gd name="T53" fmla="*/ 6 h 296"/>
                  <a:gd name="T54" fmla="*/ 110 w 284"/>
                  <a:gd name="T55" fmla="*/ 13 h 296"/>
                  <a:gd name="T56" fmla="*/ 121 w 284"/>
                  <a:gd name="T57" fmla="*/ 21 h 296"/>
                  <a:gd name="T58" fmla="*/ 130 w 284"/>
                  <a:gd name="T59" fmla="*/ 32 h 296"/>
                  <a:gd name="T60" fmla="*/ 136 w 284"/>
                  <a:gd name="T61" fmla="*/ 45 h 296"/>
                  <a:gd name="T62" fmla="*/ 140 w 284"/>
                  <a:gd name="T63" fmla="*/ 59 h 296"/>
                  <a:gd name="T64" fmla="*/ 142 w 284"/>
                  <a:gd name="T65" fmla="*/ 74 h 2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84" h="296">
                    <a:moveTo>
                      <a:pt x="284" y="147"/>
                    </a:moveTo>
                    <a:lnTo>
                      <a:pt x="280" y="177"/>
                    </a:lnTo>
                    <a:lnTo>
                      <a:pt x="272" y="205"/>
                    </a:lnTo>
                    <a:lnTo>
                      <a:pt x="260" y="230"/>
                    </a:lnTo>
                    <a:lnTo>
                      <a:pt x="242" y="252"/>
                    </a:lnTo>
                    <a:lnTo>
                      <a:pt x="220" y="270"/>
                    </a:lnTo>
                    <a:lnTo>
                      <a:pt x="196" y="284"/>
                    </a:lnTo>
                    <a:lnTo>
                      <a:pt x="171" y="292"/>
                    </a:lnTo>
                    <a:lnTo>
                      <a:pt x="142" y="296"/>
                    </a:lnTo>
                    <a:lnTo>
                      <a:pt x="113" y="292"/>
                    </a:lnTo>
                    <a:lnTo>
                      <a:pt x="87" y="284"/>
                    </a:lnTo>
                    <a:lnTo>
                      <a:pt x="63" y="270"/>
                    </a:lnTo>
                    <a:lnTo>
                      <a:pt x="42" y="252"/>
                    </a:lnTo>
                    <a:lnTo>
                      <a:pt x="25" y="230"/>
                    </a:lnTo>
                    <a:lnTo>
                      <a:pt x="12" y="205"/>
                    </a:lnTo>
                    <a:lnTo>
                      <a:pt x="3" y="177"/>
                    </a:lnTo>
                    <a:lnTo>
                      <a:pt x="0" y="147"/>
                    </a:lnTo>
                    <a:lnTo>
                      <a:pt x="3" y="117"/>
                    </a:lnTo>
                    <a:lnTo>
                      <a:pt x="12" y="89"/>
                    </a:lnTo>
                    <a:lnTo>
                      <a:pt x="25" y="64"/>
                    </a:lnTo>
                    <a:lnTo>
                      <a:pt x="42" y="42"/>
                    </a:lnTo>
                    <a:lnTo>
                      <a:pt x="63" y="25"/>
                    </a:lnTo>
                    <a:lnTo>
                      <a:pt x="87" y="11"/>
                    </a:lnTo>
                    <a:lnTo>
                      <a:pt x="113" y="3"/>
                    </a:lnTo>
                    <a:lnTo>
                      <a:pt x="142" y="0"/>
                    </a:lnTo>
                    <a:lnTo>
                      <a:pt x="171" y="3"/>
                    </a:lnTo>
                    <a:lnTo>
                      <a:pt x="196" y="11"/>
                    </a:lnTo>
                    <a:lnTo>
                      <a:pt x="220" y="25"/>
                    </a:lnTo>
                    <a:lnTo>
                      <a:pt x="242" y="42"/>
                    </a:lnTo>
                    <a:lnTo>
                      <a:pt x="260" y="64"/>
                    </a:lnTo>
                    <a:lnTo>
                      <a:pt x="272" y="89"/>
                    </a:lnTo>
                    <a:lnTo>
                      <a:pt x="280" y="117"/>
                    </a:lnTo>
                    <a:lnTo>
                      <a:pt x="284" y="14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79" name="Freeform 48"/>
              <p:cNvSpPr>
                <a:spLocks/>
              </p:cNvSpPr>
              <p:nvPr/>
            </p:nvSpPr>
            <p:spPr bwMode="auto">
              <a:xfrm>
                <a:off x="4179" y="2247"/>
                <a:ext cx="142" cy="148"/>
              </a:xfrm>
              <a:custGeom>
                <a:avLst/>
                <a:gdLst>
                  <a:gd name="T0" fmla="*/ 142 w 284"/>
                  <a:gd name="T1" fmla="*/ 74 h 296"/>
                  <a:gd name="T2" fmla="*/ 142 w 284"/>
                  <a:gd name="T3" fmla="*/ 74 h 296"/>
                  <a:gd name="T4" fmla="*/ 140 w 284"/>
                  <a:gd name="T5" fmla="*/ 89 h 296"/>
                  <a:gd name="T6" fmla="*/ 136 w 284"/>
                  <a:gd name="T7" fmla="*/ 103 h 296"/>
                  <a:gd name="T8" fmla="*/ 130 w 284"/>
                  <a:gd name="T9" fmla="*/ 115 h 296"/>
                  <a:gd name="T10" fmla="*/ 121 w 284"/>
                  <a:gd name="T11" fmla="*/ 126 h 296"/>
                  <a:gd name="T12" fmla="*/ 110 w 284"/>
                  <a:gd name="T13" fmla="*/ 135 h 296"/>
                  <a:gd name="T14" fmla="*/ 98 w 284"/>
                  <a:gd name="T15" fmla="*/ 142 h 296"/>
                  <a:gd name="T16" fmla="*/ 86 w 284"/>
                  <a:gd name="T17" fmla="*/ 146 h 296"/>
                  <a:gd name="T18" fmla="*/ 71 w 284"/>
                  <a:gd name="T19" fmla="*/ 148 h 296"/>
                  <a:gd name="T20" fmla="*/ 71 w 284"/>
                  <a:gd name="T21" fmla="*/ 148 h 296"/>
                  <a:gd name="T22" fmla="*/ 57 w 284"/>
                  <a:gd name="T23" fmla="*/ 146 h 296"/>
                  <a:gd name="T24" fmla="*/ 44 w 284"/>
                  <a:gd name="T25" fmla="*/ 142 h 296"/>
                  <a:gd name="T26" fmla="*/ 32 w 284"/>
                  <a:gd name="T27" fmla="*/ 135 h 296"/>
                  <a:gd name="T28" fmla="*/ 21 w 284"/>
                  <a:gd name="T29" fmla="*/ 126 h 296"/>
                  <a:gd name="T30" fmla="*/ 13 w 284"/>
                  <a:gd name="T31" fmla="*/ 115 h 296"/>
                  <a:gd name="T32" fmla="*/ 6 w 284"/>
                  <a:gd name="T33" fmla="*/ 103 h 296"/>
                  <a:gd name="T34" fmla="*/ 2 w 284"/>
                  <a:gd name="T35" fmla="*/ 89 h 296"/>
                  <a:gd name="T36" fmla="*/ 0 w 284"/>
                  <a:gd name="T37" fmla="*/ 74 h 296"/>
                  <a:gd name="T38" fmla="*/ 0 w 284"/>
                  <a:gd name="T39" fmla="*/ 74 h 296"/>
                  <a:gd name="T40" fmla="*/ 2 w 284"/>
                  <a:gd name="T41" fmla="*/ 59 h 296"/>
                  <a:gd name="T42" fmla="*/ 6 w 284"/>
                  <a:gd name="T43" fmla="*/ 45 h 296"/>
                  <a:gd name="T44" fmla="*/ 13 w 284"/>
                  <a:gd name="T45" fmla="*/ 32 h 296"/>
                  <a:gd name="T46" fmla="*/ 21 w 284"/>
                  <a:gd name="T47" fmla="*/ 21 h 296"/>
                  <a:gd name="T48" fmla="*/ 32 w 284"/>
                  <a:gd name="T49" fmla="*/ 13 h 296"/>
                  <a:gd name="T50" fmla="*/ 44 w 284"/>
                  <a:gd name="T51" fmla="*/ 6 h 296"/>
                  <a:gd name="T52" fmla="*/ 57 w 284"/>
                  <a:gd name="T53" fmla="*/ 2 h 296"/>
                  <a:gd name="T54" fmla="*/ 71 w 284"/>
                  <a:gd name="T55" fmla="*/ 0 h 296"/>
                  <a:gd name="T56" fmla="*/ 71 w 284"/>
                  <a:gd name="T57" fmla="*/ 0 h 296"/>
                  <a:gd name="T58" fmla="*/ 86 w 284"/>
                  <a:gd name="T59" fmla="*/ 2 h 296"/>
                  <a:gd name="T60" fmla="*/ 98 w 284"/>
                  <a:gd name="T61" fmla="*/ 6 h 296"/>
                  <a:gd name="T62" fmla="*/ 110 w 284"/>
                  <a:gd name="T63" fmla="*/ 13 h 296"/>
                  <a:gd name="T64" fmla="*/ 121 w 284"/>
                  <a:gd name="T65" fmla="*/ 21 h 296"/>
                  <a:gd name="T66" fmla="*/ 130 w 284"/>
                  <a:gd name="T67" fmla="*/ 32 h 296"/>
                  <a:gd name="T68" fmla="*/ 136 w 284"/>
                  <a:gd name="T69" fmla="*/ 45 h 296"/>
                  <a:gd name="T70" fmla="*/ 140 w 284"/>
                  <a:gd name="T71" fmla="*/ 59 h 296"/>
                  <a:gd name="T72" fmla="*/ 142 w 284"/>
                  <a:gd name="T73" fmla="*/ 74 h 2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4" h="296">
                    <a:moveTo>
                      <a:pt x="284" y="147"/>
                    </a:moveTo>
                    <a:lnTo>
                      <a:pt x="284" y="147"/>
                    </a:lnTo>
                    <a:lnTo>
                      <a:pt x="280" y="177"/>
                    </a:lnTo>
                    <a:lnTo>
                      <a:pt x="272" y="205"/>
                    </a:lnTo>
                    <a:lnTo>
                      <a:pt x="260" y="230"/>
                    </a:lnTo>
                    <a:lnTo>
                      <a:pt x="242" y="252"/>
                    </a:lnTo>
                    <a:lnTo>
                      <a:pt x="220" y="270"/>
                    </a:lnTo>
                    <a:lnTo>
                      <a:pt x="196" y="284"/>
                    </a:lnTo>
                    <a:lnTo>
                      <a:pt x="171" y="292"/>
                    </a:lnTo>
                    <a:lnTo>
                      <a:pt x="142" y="296"/>
                    </a:lnTo>
                    <a:lnTo>
                      <a:pt x="113" y="292"/>
                    </a:lnTo>
                    <a:lnTo>
                      <a:pt x="87" y="284"/>
                    </a:lnTo>
                    <a:lnTo>
                      <a:pt x="63" y="270"/>
                    </a:lnTo>
                    <a:lnTo>
                      <a:pt x="42" y="252"/>
                    </a:lnTo>
                    <a:lnTo>
                      <a:pt x="25" y="230"/>
                    </a:lnTo>
                    <a:lnTo>
                      <a:pt x="12" y="205"/>
                    </a:lnTo>
                    <a:lnTo>
                      <a:pt x="3" y="177"/>
                    </a:lnTo>
                    <a:lnTo>
                      <a:pt x="0" y="147"/>
                    </a:lnTo>
                    <a:lnTo>
                      <a:pt x="3" y="117"/>
                    </a:lnTo>
                    <a:lnTo>
                      <a:pt x="12" y="89"/>
                    </a:lnTo>
                    <a:lnTo>
                      <a:pt x="25" y="64"/>
                    </a:lnTo>
                    <a:lnTo>
                      <a:pt x="42" y="42"/>
                    </a:lnTo>
                    <a:lnTo>
                      <a:pt x="63" y="25"/>
                    </a:lnTo>
                    <a:lnTo>
                      <a:pt x="87" y="11"/>
                    </a:lnTo>
                    <a:lnTo>
                      <a:pt x="113" y="3"/>
                    </a:lnTo>
                    <a:lnTo>
                      <a:pt x="142" y="0"/>
                    </a:lnTo>
                    <a:lnTo>
                      <a:pt x="171" y="3"/>
                    </a:lnTo>
                    <a:lnTo>
                      <a:pt x="196" y="11"/>
                    </a:lnTo>
                    <a:lnTo>
                      <a:pt x="220" y="25"/>
                    </a:lnTo>
                    <a:lnTo>
                      <a:pt x="242" y="42"/>
                    </a:lnTo>
                    <a:lnTo>
                      <a:pt x="260" y="64"/>
                    </a:lnTo>
                    <a:lnTo>
                      <a:pt x="272" y="89"/>
                    </a:lnTo>
                    <a:lnTo>
                      <a:pt x="280" y="117"/>
                    </a:lnTo>
                    <a:lnTo>
                      <a:pt x="284" y="147"/>
                    </a:lnTo>
                  </a:path>
                </a:pathLst>
              </a:custGeom>
              <a:solidFill>
                <a:schemeClr val="accent1"/>
              </a:solidFill>
              <a:ln w="0">
                <a:solidFill>
                  <a:srgbClr val="A9A9A9"/>
                </a:solidFill>
                <a:prstDash val="solid"/>
                <a:round/>
                <a:headEnd/>
                <a:tailEnd/>
              </a:ln>
            </p:spPr>
            <p:txBody>
              <a:bodyPr/>
              <a:lstStyle/>
              <a:p>
                <a:endParaRPr lang="en-US"/>
              </a:p>
            </p:txBody>
          </p:sp>
          <p:sp>
            <p:nvSpPr>
              <p:cNvPr id="30780" name="Freeform 49"/>
              <p:cNvSpPr>
                <a:spLocks/>
              </p:cNvSpPr>
              <p:nvPr/>
            </p:nvSpPr>
            <p:spPr bwMode="auto">
              <a:xfrm>
                <a:off x="4174" y="2335"/>
                <a:ext cx="198" cy="207"/>
              </a:xfrm>
              <a:custGeom>
                <a:avLst/>
                <a:gdLst>
                  <a:gd name="T0" fmla="*/ 197 w 395"/>
                  <a:gd name="T1" fmla="*/ 114 h 412"/>
                  <a:gd name="T2" fmla="*/ 193 w 395"/>
                  <a:gd name="T3" fmla="*/ 134 h 412"/>
                  <a:gd name="T4" fmla="*/ 186 w 395"/>
                  <a:gd name="T5" fmla="*/ 153 h 412"/>
                  <a:gd name="T6" fmla="*/ 175 w 395"/>
                  <a:gd name="T7" fmla="*/ 169 h 412"/>
                  <a:gd name="T8" fmla="*/ 162 w 395"/>
                  <a:gd name="T9" fmla="*/ 183 h 412"/>
                  <a:gd name="T10" fmla="*/ 147 w 395"/>
                  <a:gd name="T11" fmla="*/ 194 h 412"/>
                  <a:gd name="T12" fmla="*/ 129 w 395"/>
                  <a:gd name="T13" fmla="*/ 202 h 412"/>
                  <a:gd name="T14" fmla="*/ 110 w 395"/>
                  <a:gd name="T15" fmla="*/ 206 h 412"/>
                  <a:gd name="T16" fmla="*/ 89 w 395"/>
                  <a:gd name="T17" fmla="*/ 206 h 412"/>
                  <a:gd name="T18" fmla="*/ 69 w 395"/>
                  <a:gd name="T19" fmla="*/ 202 h 412"/>
                  <a:gd name="T20" fmla="*/ 52 w 395"/>
                  <a:gd name="T21" fmla="*/ 194 h 412"/>
                  <a:gd name="T22" fmla="*/ 36 w 395"/>
                  <a:gd name="T23" fmla="*/ 183 h 412"/>
                  <a:gd name="T24" fmla="*/ 23 w 395"/>
                  <a:gd name="T25" fmla="*/ 169 h 412"/>
                  <a:gd name="T26" fmla="*/ 12 w 395"/>
                  <a:gd name="T27" fmla="*/ 153 h 412"/>
                  <a:gd name="T28" fmla="*/ 5 w 395"/>
                  <a:gd name="T29" fmla="*/ 134 h 412"/>
                  <a:gd name="T30" fmla="*/ 1 w 395"/>
                  <a:gd name="T31" fmla="*/ 114 h 412"/>
                  <a:gd name="T32" fmla="*/ 1 w 395"/>
                  <a:gd name="T33" fmla="*/ 93 h 412"/>
                  <a:gd name="T34" fmla="*/ 5 w 395"/>
                  <a:gd name="T35" fmla="*/ 73 h 412"/>
                  <a:gd name="T36" fmla="*/ 12 w 395"/>
                  <a:gd name="T37" fmla="*/ 54 h 412"/>
                  <a:gd name="T38" fmla="*/ 23 w 395"/>
                  <a:gd name="T39" fmla="*/ 38 h 412"/>
                  <a:gd name="T40" fmla="*/ 36 w 395"/>
                  <a:gd name="T41" fmla="*/ 24 h 412"/>
                  <a:gd name="T42" fmla="*/ 52 w 395"/>
                  <a:gd name="T43" fmla="*/ 13 h 412"/>
                  <a:gd name="T44" fmla="*/ 69 w 395"/>
                  <a:gd name="T45" fmla="*/ 5 h 412"/>
                  <a:gd name="T46" fmla="*/ 89 w 395"/>
                  <a:gd name="T47" fmla="*/ 1 h 412"/>
                  <a:gd name="T48" fmla="*/ 110 w 395"/>
                  <a:gd name="T49" fmla="*/ 1 h 412"/>
                  <a:gd name="T50" fmla="*/ 129 w 395"/>
                  <a:gd name="T51" fmla="*/ 5 h 412"/>
                  <a:gd name="T52" fmla="*/ 147 w 395"/>
                  <a:gd name="T53" fmla="*/ 13 h 412"/>
                  <a:gd name="T54" fmla="*/ 162 w 395"/>
                  <a:gd name="T55" fmla="*/ 24 h 412"/>
                  <a:gd name="T56" fmla="*/ 175 w 395"/>
                  <a:gd name="T57" fmla="*/ 38 h 412"/>
                  <a:gd name="T58" fmla="*/ 186 w 395"/>
                  <a:gd name="T59" fmla="*/ 54 h 412"/>
                  <a:gd name="T60" fmla="*/ 193 w 395"/>
                  <a:gd name="T61" fmla="*/ 73 h 412"/>
                  <a:gd name="T62" fmla="*/ 197 w 395"/>
                  <a:gd name="T63" fmla="*/ 93 h 4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5" h="412">
                    <a:moveTo>
                      <a:pt x="395" y="206"/>
                    </a:moveTo>
                    <a:lnTo>
                      <a:pt x="394" y="227"/>
                    </a:lnTo>
                    <a:lnTo>
                      <a:pt x="392" y="248"/>
                    </a:lnTo>
                    <a:lnTo>
                      <a:pt x="386" y="267"/>
                    </a:lnTo>
                    <a:lnTo>
                      <a:pt x="380" y="287"/>
                    </a:lnTo>
                    <a:lnTo>
                      <a:pt x="371" y="304"/>
                    </a:lnTo>
                    <a:lnTo>
                      <a:pt x="362" y="321"/>
                    </a:lnTo>
                    <a:lnTo>
                      <a:pt x="350" y="337"/>
                    </a:lnTo>
                    <a:lnTo>
                      <a:pt x="338" y="352"/>
                    </a:lnTo>
                    <a:lnTo>
                      <a:pt x="324" y="365"/>
                    </a:lnTo>
                    <a:lnTo>
                      <a:pt x="309" y="377"/>
                    </a:lnTo>
                    <a:lnTo>
                      <a:pt x="293" y="387"/>
                    </a:lnTo>
                    <a:lnTo>
                      <a:pt x="275" y="396"/>
                    </a:lnTo>
                    <a:lnTo>
                      <a:pt x="257" y="403"/>
                    </a:lnTo>
                    <a:lnTo>
                      <a:pt x="238" y="408"/>
                    </a:lnTo>
                    <a:lnTo>
                      <a:pt x="219" y="411"/>
                    </a:lnTo>
                    <a:lnTo>
                      <a:pt x="198" y="412"/>
                    </a:lnTo>
                    <a:lnTo>
                      <a:pt x="177" y="411"/>
                    </a:lnTo>
                    <a:lnTo>
                      <a:pt x="158" y="408"/>
                    </a:lnTo>
                    <a:lnTo>
                      <a:pt x="138" y="403"/>
                    </a:lnTo>
                    <a:lnTo>
                      <a:pt x="121" y="396"/>
                    </a:lnTo>
                    <a:lnTo>
                      <a:pt x="104" y="387"/>
                    </a:lnTo>
                    <a:lnTo>
                      <a:pt x="86" y="377"/>
                    </a:lnTo>
                    <a:lnTo>
                      <a:pt x="71" y="365"/>
                    </a:lnTo>
                    <a:lnTo>
                      <a:pt x="58" y="352"/>
                    </a:lnTo>
                    <a:lnTo>
                      <a:pt x="45" y="337"/>
                    </a:lnTo>
                    <a:lnTo>
                      <a:pt x="33" y="321"/>
                    </a:lnTo>
                    <a:lnTo>
                      <a:pt x="24" y="304"/>
                    </a:lnTo>
                    <a:lnTo>
                      <a:pt x="15" y="287"/>
                    </a:lnTo>
                    <a:lnTo>
                      <a:pt x="9" y="267"/>
                    </a:lnTo>
                    <a:lnTo>
                      <a:pt x="3" y="248"/>
                    </a:lnTo>
                    <a:lnTo>
                      <a:pt x="1" y="227"/>
                    </a:lnTo>
                    <a:lnTo>
                      <a:pt x="0" y="206"/>
                    </a:lnTo>
                    <a:lnTo>
                      <a:pt x="1" y="185"/>
                    </a:lnTo>
                    <a:lnTo>
                      <a:pt x="3" y="165"/>
                    </a:lnTo>
                    <a:lnTo>
                      <a:pt x="9" y="145"/>
                    </a:lnTo>
                    <a:lnTo>
                      <a:pt x="15" y="126"/>
                    </a:lnTo>
                    <a:lnTo>
                      <a:pt x="24" y="108"/>
                    </a:lnTo>
                    <a:lnTo>
                      <a:pt x="33" y="91"/>
                    </a:lnTo>
                    <a:lnTo>
                      <a:pt x="45" y="75"/>
                    </a:lnTo>
                    <a:lnTo>
                      <a:pt x="58" y="60"/>
                    </a:lnTo>
                    <a:lnTo>
                      <a:pt x="71" y="47"/>
                    </a:lnTo>
                    <a:lnTo>
                      <a:pt x="86" y="36"/>
                    </a:lnTo>
                    <a:lnTo>
                      <a:pt x="104" y="25"/>
                    </a:lnTo>
                    <a:lnTo>
                      <a:pt x="121" y="16"/>
                    </a:lnTo>
                    <a:lnTo>
                      <a:pt x="138" y="9"/>
                    </a:lnTo>
                    <a:lnTo>
                      <a:pt x="158" y="5"/>
                    </a:lnTo>
                    <a:lnTo>
                      <a:pt x="177" y="1"/>
                    </a:lnTo>
                    <a:lnTo>
                      <a:pt x="198" y="0"/>
                    </a:lnTo>
                    <a:lnTo>
                      <a:pt x="219" y="1"/>
                    </a:lnTo>
                    <a:lnTo>
                      <a:pt x="238" y="5"/>
                    </a:lnTo>
                    <a:lnTo>
                      <a:pt x="257" y="9"/>
                    </a:lnTo>
                    <a:lnTo>
                      <a:pt x="275" y="16"/>
                    </a:lnTo>
                    <a:lnTo>
                      <a:pt x="293" y="25"/>
                    </a:lnTo>
                    <a:lnTo>
                      <a:pt x="309" y="36"/>
                    </a:lnTo>
                    <a:lnTo>
                      <a:pt x="324" y="47"/>
                    </a:lnTo>
                    <a:lnTo>
                      <a:pt x="338" y="60"/>
                    </a:lnTo>
                    <a:lnTo>
                      <a:pt x="350" y="75"/>
                    </a:lnTo>
                    <a:lnTo>
                      <a:pt x="362" y="91"/>
                    </a:lnTo>
                    <a:lnTo>
                      <a:pt x="371" y="108"/>
                    </a:lnTo>
                    <a:lnTo>
                      <a:pt x="380" y="126"/>
                    </a:lnTo>
                    <a:lnTo>
                      <a:pt x="386" y="145"/>
                    </a:lnTo>
                    <a:lnTo>
                      <a:pt x="392" y="165"/>
                    </a:lnTo>
                    <a:lnTo>
                      <a:pt x="394" y="185"/>
                    </a:lnTo>
                    <a:lnTo>
                      <a:pt x="395" y="20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1" name="Freeform 50"/>
              <p:cNvSpPr>
                <a:spLocks/>
              </p:cNvSpPr>
              <p:nvPr/>
            </p:nvSpPr>
            <p:spPr bwMode="auto">
              <a:xfrm>
                <a:off x="4174" y="2335"/>
                <a:ext cx="198" cy="207"/>
              </a:xfrm>
              <a:custGeom>
                <a:avLst/>
                <a:gdLst>
                  <a:gd name="T0" fmla="*/ 198 w 395"/>
                  <a:gd name="T1" fmla="*/ 104 h 412"/>
                  <a:gd name="T2" fmla="*/ 196 w 395"/>
                  <a:gd name="T3" fmla="*/ 125 h 412"/>
                  <a:gd name="T4" fmla="*/ 190 w 395"/>
                  <a:gd name="T5" fmla="*/ 144 h 412"/>
                  <a:gd name="T6" fmla="*/ 181 w 395"/>
                  <a:gd name="T7" fmla="*/ 161 h 412"/>
                  <a:gd name="T8" fmla="*/ 169 w 395"/>
                  <a:gd name="T9" fmla="*/ 177 h 412"/>
                  <a:gd name="T10" fmla="*/ 155 w 395"/>
                  <a:gd name="T11" fmla="*/ 189 h 412"/>
                  <a:gd name="T12" fmla="*/ 138 w 395"/>
                  <a:gd name="T13" fmla="*/ 199 h 412"/>
                  <a:gd name="T14" fmla="*/ 119 w 395"/>
                  <a:gd name="T15" fmla="*/ 205 h 412"/>
                  <a:gd name="T16" fmla="*/ 99 w 395"/>
                  <a:gd name="T17" fmla="*/ 207 h 412"/>
                  <a:gd name="T18" fmla="*/ 89 w 395"/>
                  <a:gd name="T19" fmla="*/ 206 h 412"/>
                  <a:gd name="T20" fmla="*/ 69 w 395"/>
                  <a:gd name="T21" fmla="*/ 202 h 412"/>
                  <a:gd name="T22" fmla="*/ 52 w 395"/>
                  <a:gd name="T23" fmla="*/ 194 h 412"/>
                  <a:gd name="T24" fmla="*/ 36 w 395"/>
                  <a:gd name="T25" fmla="*/ 183 h 412"/>
                  <a:gd name="T26" fmla="*/ 23 w 395"/>
                  <a:gd name="T27" fmla="*/ 169 h 412"/>
                  <a:gd name="T28" fmla="*/ 12 w 395"/>
                  <a:gd name="T29" fmla="*/ 153 h 412"/>
                  <a:gd name="T30" fmla="*/ 5 w 395"/>
                  <a:gd name="T31" fmla="*/ 134 h 412"/>
                  <a:gd name="T32" fmla="*/ 1 w 395"/>
                  <a:gd name="T33" fmla="*/ 114 h 412"/>
                  <a:gd name="T34" fmla="*/ 0 w 395"/>
                  <a:gd name="T35" fmla="*/ 104 h 412"/>
                  <a:gd name="T36" fmla="*/ 2 w 395"/>
                  <a:gd name="T37" fmla="*/ 83 h 412"/>
                  <a:gd name="T38" fmla="*/ 8 w 395"/>
                  <a:gd name="T39" fmla="*/ 63 h 412"/>
                  <a:gd name="T40" fmla="*/ 17 w 395"/>
                  <a:gd name="T41" fmla="*/ 46 h 412"/>
                  <a:gd name="T42" fmla="*/ 29 w 395"/>
                  <a:gd name="T43" fmla="*/ 30 h 412"/>
                  <a:gd name="T44" fmla="*/ 43 w 395"/>
                  <a:gd name="T45" fmla="*/ 18 h 412"/>
                  <a:gd name="T46" fmla="*/ 61 w 395"/>
                  <a:gd name="T47" fmla="*/ 8 h 412"/>
                  <a:gd name="T48" fmla="*/ 79 w 395"/>
                  <a:gd name="T49" fmla="*/ 3 h 412"/>
                  <a:gd name="T50" fmla="*/ 99 w 395"/>
                  <a:gd name="T51" fmla="*/ 0 h 412"/>
                  <a:gd name="T52" fmla="*/ 110 w 395"/>
                  <a:gd name="T53" fmla="*/ 1 h 412"/>
                  <a:gd name="T54" fmla="*/ 129 w 395"/>
                  <a:gd name="T55" fmla="*/ 5 h 412"/>
                  <a:gd name="T56" fmla="*/ 147 w 395"/>
                  <a:gd name="T57" fmla="*/ 13 h 412"/>
                  <a:gd name="T58" fmla="*/ 162 w 395"/>
                  <a:gd name="T59" fmla="*/ 24 h 412"/>
                  <a:gd name="T60" fmla="*/ 175 w 395"/>
                  <a:gd name="T61" fmla="*/ 38 h 412"/>
                  <a:gd name="T62" fmla="*/ 186 w 395"/>
                  <a:gd name="T63" fmla="*/ 54 h 412"/>
                  <a:gd name="T64" fmla="*/ 193 w 395"/>
                  <a:gd name="T65" fmla="*/ 73 h 412"/>
                  <a:gd name="T66" fmla="*/ 197 w 395"/>
                  <a:gd name="T67" fmla="*/ 93 h 41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95" h="412">
                    <a:moveTo>
                      <a:pt x="395" y="206"/>
                    </a:moveTo>
                    <a:lnTo>
                      <a:pt x="395" y="206"/>
                    </a:lnTo>
                    <a:lnTo>
                      <a:pt x="394" y="227"/>
                    </a:lnTo>
                    <a:lnTo>
                      <a:pt x="392" y="248"/>
                    </a:lnTo>
                    <a:lnTo>
                      <a:pt x="386" y="267"/>
                    </a:lnTo>
                    <a:lnTo>
                      <a:pt x="380" y="287"/>
                    </a:lnTo>
                    <a:lnTo>
                      <a:pt x="371" y="304"/>
                    </a:lnTo>
                    <a:lnTo>
                      <a:pt x="362" y="321"/>
                    </a:lnTo>
                    <a:lnTo>
                      <a:pt x="350" y="337"/>
                    </a:lnTo>
                    <a:lnTo>
                      <a:pt x="338" y="352"/>
                    </a:lnTo>
                    <a:lnTo>
                      <a:pt x="324" y="365"/>
                    </a:lnTo>
                    <a:lnTo>
                      <a:pt x="309" y="377"/>
                    </a:lnTo>
                    <a:lnTo>
                      <a:pt x="293" y="387"/>
                    </a:lnTo>
                    <a:lnTo>
                      <a:pt x="275" y="396"/>
                    </a:lnTo>
                    <a:lnTo>
                      <a:pt x="257" y="403"/>
                    </a:lnTo>
                    <a:lnTo>
                      <a:pt x="238" y="408"/>
                    </a:lnTo>
                    <a:lnTo>
                      <a:pt x="219" y="411"/>
                    </a:lnTo>
                    <a:lnTo>
                      <a:pt x="198" y="412"/>
                    </a:lnTo>
                    <a:lnTo>
                      <a:pt x="177" y="411"/>
                    </a:lnTo>
                    <a:lnTo>
                      <a:pt x="158" y="408"/>
                    </a:lnTo>
                    <a:lnTo>
                      <a:pt x="138" y="403"/>
                    </a:lnTo>
                    <a:lnTo>
                      <a:pt x="121" y="396"/>
                    </a:lnTo>
                    <a:lnTo>
                      <a:pt x="104" y="387"/>
                    </a:lnTo>
                    <a:lnTo>
                      <a:pt x="86" y="377"/>
                    </a:lnTo>
                    <a:lnTo>
                      <a:pt x="71" y="365"/>
                    </a:lnTo>
                    <a:lnTo>
                      <a:pt x="58" y="352"/>
                    </a:lnTo>
                    <a:lnTo>
                      <a:pt x="45" y="337"/>
                    </a:lnTo>
                    <a:lnTo>
                      <a:pt x="33" y="321"/>
                    </a:lnTo>
                    <a:lnTo>
                      <a:pt x="24" y="304"/>
                    </a:lnTo>
                    <a:lnTo>
                      <a:pt x="15" y="287"/>
                    </a:lnTo>
                    <a:lnTo>
                      <a:pt x="9" y="267"/>
                    </a:lnTo>
                    <a:lnTo>
                      <a:pt x="3" y="248"/>
                    </a:lnTo>
                    <a:lnTo>
                      <a:pt x="1" y="227"/>
                    </a:lnTo>
                    <a:lnTo>
                      <a:pt x="0" y="206"/>
                    </a:lnTo>
                    <a:lnTo>
                      <a:pt x="1" y="185"/>
                    </a:lnTo>
                    <a:lnTo>
                      <a:pt x="3" y="165"/>
                    </a:lnTo>
                    <a:lnTo>
                      <a:pt x="9" y="145"/>
                    </a:lnTo>
                    <a:lnTo>
                      <a:pt x="15" y="126"/>
                    </a:lnTo>
                    <a:lnTo>
                      <a:pt x="24" y="108"/>
                    </a:lnTo>
                    <a:lnTo>
                      <a:pt x="33" y="91"/>
                    </a:lnTo>
                    <a:lnTo>
                      <a:pt x="45" y="75"/>
                    </a:lnTo>
                    <a:lnTo>
                      <a:pt x="58" y="60"/>
                    </a:lnTo>
                    <a:lnTo>
                      <a:pt x="71" y="47"/>
                    </a:lnTo>
                    <a:lnTo>
                      <a:pt x="86" y="36"/>
                    </a:lnTo>
                    <a:lnTo>
                      <a:pt x="104" y="25"/>
                    </a:lnTo>
                    <a:lnTo>
                      <a:pt x="121" y="16"/>
                    </a:lnTo>
                    <a:lnTo>
                      <a:pt x="138" y="9"/>
                    </a:lnTo>
                    <a:lnTo>
                      <a:pt x="158" y="5"/>
                    </a:lnTo>
                    <a:lnTo>
                      <a:pt x="177" y="1"/>
                    </a:lnTo>
                    <a:lnTo>
                      <a:pt x="198" y="0"/>
                    </a:lnTo>
                    <a:lnTo>
                      <a:pt x="219" y="1"/>
                    </a:lnTo>
                    <a:lnTo>
                      <a:pt x="238" y="5"/>
                    </a:lnTo>
                    <a:lnTo>
                      <a:pt x="257" y="9"/>
                    </a:lnTo>
                    <a:lnTo>
                      <a:pt x="275" y="16"/>
                    </a:lnTo>
                    <a:lnTo>
                      <a:pt x="293" y="25"/>
                    </a:lnTo>
                    <a:lnTo>
                      <a:pt x="309" y="36"/>
                    </a:lnTo>
                    <a:lnTo>
                      <a:pt x="324" y="47"/>
                    </a:lnTo>
                    <a:lnTo>
                      <a:pt x="338" y="60"/>
                    </a:lnTo>
                    <a:lnTo>
                      <a:pt x="350" y="75"/>
                    </a:lnTo>
                    <a:lnTo>
                      <a:pt x="362" y="91"/>
                    </a:lnTo>
                    <a:lnTo>
                      <a:pt x="371" y="108"/>
                    </a:lnTo>
                    <a:lnTo>
                      <a:pt x="380" y="126"/>
                    </a:lnTo>
                    <a:lnTo>
                      <a:pt x="386" y="145"/>
                    </a:lnTo>
                    <a:lnTo>
                      <a:pt x="392" y="165"/>
                    </a:lnTo>
                    <a:lnTo>
                      <a:pt x="394" y="185"/>
                    </a:lnTo>
                    <a:lnTo>
                      <a:pt x="395" y="206"/>
                    </a:lnTo>
                  </a:path>
                </a:pathLst>
              </a:custGeom>
              <a:solidFill>
                <a:schemeClr val="accent1"/>
              </a:solidFill>
              <a:ln w="0">
                <a:solidFill>
                  <a:srgbClr val="A9A9A9"/>
                </a:solidFill>
                <a:prstDash val="solid"/>
                <a:round/>
                <a:headEnd/>
                <a:tailEnd/>
              </a:ln>
            </p:spPr>
            <p:txBody>
              <a:bodyPr/>
              <a:lstStyle/>
              <a:p>
                <a:endParaRPr lang="en-US"/>
              </a:p>
            </p:txBody>
          </p:sp>
          <p:sp>
            <p:nvSpPr>
              <p:cNvPr id="30782" name="Freeform 51"/>
              <p:cNvSpPr>
                <a:spLocks/>
              </p:cNvSpPr>
              <p:nvPr/>
            </p:nvSpPr>
            <p:spPr bwMode="auto">
              <a:xfrm>
                <a:off x="4230" y="2422"/>
                <a:ext cx="198" cy="207"/>
              </a:xfrm>
              <a:custGeom>
                <a:avLst/>
                <a:gdLst>
                  <a:gd name="T0" fmla="*/ 198 w 396"/>
                  <a:gd name="T1" fmla="*/ 115 h 413"/>
                  <a:gd name="T2" fmla="*/ 194 w 396"/>
                  <a:gd name="T3" fmla="*/ 135 h 413"/>
                  <a:gd name="T4" fmla="*/ 186 w 396"/>
                  <a:gd name="T5" fmla="*/ 153 h 413"/>
                  <a:gd name="T6" fmla="*/ 176 w 396"/>
                  <a:gd name="T7" fmla="*/ 170 h 413"/>
                  <a:gd name="T8" fmla="*/ 162 w 396"/>
                  <a:gd name="T9" fmla="*/ 184 h 413"/>
                  <a:gd name="T10" fmla="*/ 146 w 396"/>
                  <a:gd name="T11" fmla="*/ 195 h 413"/>
                  <a:gd name="T12" fmla="*/ 129 w 396"/>
                  <a:gd name="T13" fmla="*/ 202 h 413"/>
                  <a:gd name="T14" fmla="*/ 110 w 396"/>
                  <a:gd name="T15" fmla="*/ 206 h 413"/>
                  <a:gd name="T16" fmla="*/ 89 w 396"/>
                  <a:gd name="T17" fmla="*/ 206 h 413"/>
                  <a:gd name="T18" fmla="*/ 69 w 396"/>
                  <a:gd name="T19" fmla="*/ 202 h 413"/>
                  <a:gd name="T20" fmla="*/ 52 w 396"/>
                  <a:gd name="T21" fmla="*/ 195 h 413"/>
                  <a:gd name="T22" fmla="*/ 36 w 396"/>
                  <a:gd name="T23" fmla="*/ 184 h 413"/>
                  <a:gd name="T24" fmla="*/ 23 w 396"/>
                  <a:gd name="T25" fmla="*/ 170 h 413"/>
                  <a:gd name="T26" fmla="*/ 12 w 396"/>
                  <a:gd name="T27" fmla="*/ 153 h 413"/>
                  <a:gd name="T28" fmla="*/ 5 w 396"/>
                  <a:gd name="T29" fmla="*/ 135 h 413"/>
                  <a:gd name="T30" fmla="*/ 1 w 396"/>
                  <a:gd name="T31" fmla="*/ 115 h 413"/>
                  <a:gd name="T32" fmla="*/ 1 w 396"/>
                  <a:gd name="T33" fmla="*/ 94 h 413"/>
                  <a:gd name="T34" fmla="*/ 5 w 396"/>
                  <a:gd name="T35" fmla="*/ 73 h 413"/>
                  <a:gd name="T36" fmla="*/ 12 w 396"/>
                  <a:gd name="T37" fmla="*/ 54 h 413"/>
                  <a:gd name="T38" fmla="*/ 23 w 396"/>
                  <a:gd name="T39" fmla="*/ 38 h 413"/>
                  <a:gd name="T40" fmla="*/ 36 w 396"/>
                  <a:gd name="T41" fmla="*/ 24 h 413"/>
                  <a:gd name="T42" fmla="*/ 52 w 396"/>
                  <a:gd name="T43" fmla="*/ 13 h 413"/>
                  <a:gd name="T44" fmla="*/ 69 w 396"/>
                  <a:gd name="T45" fmla="*/ 5 h 413"/>
                  <a:gd name="T46" fmla="*/ 89 w 396"/>
                  <a:gd name="T47" fmla="*/ 1 h 413"/>
                  <a:gd name="T48" fmla="*/ 110 w 396"/>
                  <a:gd name="T49" fmla="*/ 1 h 413"/>
                  <a:gd name="T50" fmla="*/ 129 w 396"/>
                  <a:gd name="T51" fmla="*/ 5 h 413"/>
                  <a:gd name="T52" fmla="*/ 146 w 396"/>
                  <a:gd name="T53" fmla="*/ 13 h 413"/>
                  <a:gd name="T54" fmla="*/ 162 w 396"/>
                  <a:gd name="T55" fmla="*/ 24 h 413"/>
                  <a:gd name="T56" fmla="*/ 176 w 396"/>
                  <a:gd name="T57" fmla="*/ 38 h 413"/>
                  <a:gd name="T58" fmla="*/ 186 w 396"/>
                  <a:gd name="T59" fmla="*/ 54 h 413"/>
                  <a:gd name="T60" fmla="*/ 194 w 396"/>
                  <a:gd name="T61" fmla="*/ 73 h 413"/>
                  <a:gd name="T62" fmla="*/ 198 w 396"/>
                  <a:gd name="T63" fmla="*/ 94 h 41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6" h="413">
                    <a:moveTo>
                      <a:pt x="396" y="208"/>
                    </a:moveTo>
                    <a:lnTo>
                      <a:pt x="395" y="229"/>
                    </a:lnTo>
                    <a:lnTo>
                      <a:pt x="393" y="250"/>
                    </a:lnTo>
                    <a:lnTo>
                      <a:pt x="387" y="269"/>
                    </a:lnTo>
                    <a:lnTo>
                      <a:pt x="380" y="289"/>
                    </a:lnTo>
                    <a:lnTo>
                      <a:pt x="372" y="306"/>
                    </a:lnTo>
                    <a:lnTo>
                      <a:pt x="363" y="324"/>
                    </a:lnTo>
                    <a:lnTo>
                      <a:pt x="351" y="340"/>
                    </a:lnTo>
                    <a:lnTo>
                      <a:pt x="338" y="354"/>
                    </a:lnTo>
                    <a:lnTo>
                      <a:pt x="323" y="367"/>
                    </a:lnTo>
                    <a:lnTo>
                      <a:pt x="308" y="379"/>
                    </a:lnTo>
                    <a:lnTo>
                      <a:pt x="292" y="389"/>
                    </a:lnTo>
                    <a:lnTo>
                      <a:pt x="275" y="397"/>
                    </a:lnTo>
                    <a:lnTo>
                      <a:pt x="257" y="404"/>
                    </a:lnTo>
                    <a:lnTo>
                      <a:pt x="238" y="409"/>
                    </a:lnTo>
                    <a:lnTo>
                      <a:pt x="219" y="412"/>
                    </a:lnTo>
                    <a:lnTo>
                      <a:pt x="198" y="413"/>
                    </a:lnTo>
                    <a:lnTo>
                      <a:pt x="177" y="412"/>
                    </a:lnTo>
                    <a:lnTo>
                      <a:pt x="158" y="409"/>
                    </a:lnTo>
                    <a:lnTo>
                      <a:pt x="138" y="404"/>
                    </a:lnTo>
                    <a:lnTo>
                      <a:pt x="121" y="397"/>
                    </a:lnTo>
                    <a:lnTo>
                      <a:pt x="103" y="389"/>
                    </a:lnTo>
                    <a:lnTo>
                      <a:pt x="86" y="379"/>
                    </a:lnTo>
                    <a:lnTo>
                      <a:pt x="71" y="367"/>
                    </a:lnTo>
                    <a:lnTo>
                      <a:pt x="57" y="354"/>
                    </a:lnTo>
                    <a:lnTo>
                      <a:pt x="45" y="340"/>
                    </a:lnTo>
                    <a:lnTo>
                      <a:pt x="33" y="324"/>
                    </a:lnTo>
                    <a:lnTo>
                      <a:pt x="24" y="306"/>
                    </a:lnTo>
                    <a:lnTo>
                      <a:pt x="15" y="289"/>
                    </a:lnTo>
                    <a:lnTo>
                      <a:pt x="9" y="269"/>
                    </a:lnTo>
                    <a:lnTo>
                      <a:pt x="3" y="250"/>
                    </a:lnTo>
                    <a:lnTo>
                      <a:pt x="1" y="229"/>
                    </a:lnTo>
                    <a:lnTo>
                      <a:pt x="0" y="208"/>
                    </a:lnTo>
                    <a:lnTo>
                      <a:pt x="1" y="187"/>
                    </a:lnTo>
                    <a:lnTo>
                      <a:pt x="3" y="166"/>
                    </a:lnTo>
                    <a:lnTo>
                      <a:pt x="9" y="146"/>
                    </a:lnTo>
                    <a:lnTo>
                      <a:pt x="15" y="127"/>
                    </a:lnTo>
                    <a:lnTo>
                      <a:pt x="24" y="108"/>
                    </a:lnTo>
                    <a:lnTo>
                      <a:pt x="33" y="91"/>
                    </a:lnTo>
                    <a:lnTo>
                      <a:pt x="45" y="75"/>
                    </a:lnTo>
                    <a:lnTo>
                      <a:pt x="57" y="61"/>
                    </a:lnTo>
                    <a:lnTo>
                      <a:pt x="71" y="47"/>
                    </a:lnTo>
                    <a:lnTo>
                      <a:pt x="86" y="36"/>
                    </a:lnTo>
                    <a:lnTo>
                      <a:pt x="103" y="25"/>
                    </a:lnTo>
                    <a:lnTo>
                      <a:pt x="121" y="16"/>
                    </a:lnTo>
                    <a:lnTo>
                      <a:pt x="138" y="9"/>
                    </a:lnTo>
                    <a:lnTo>
                      <a:pt x="158" y="5"/>
                    </a:lnTo>
                    <a:lnTo>
                      <a:pt x="177" y="1"/>
                    </a:lnTo>
                    <a:lnTo>
                      <a:pt x="198" y="0"/>
                    </a:lnTo>
                    <a:lnTo>
                      <a:pt x="219" y="1"/>
                    </a:lnTo>
                    <a:lnTo>
                      <a:pt x="238" y="5"/>
                    </a:lnTo>
                    <a:lnTo>
                      <a:pt x="257" y="9"/>
                    </a:lnTo>
                    <a:lnTo>
                      <a:pt x="275" y="16"/>
                    </a:lnTo>
                    <a:lnTo>
                      <a:pt x="292" y="25"/>
                    </a:lnTo>
                    <a:lnTo>
                      <a:pt x="308" y="36"/>
                    </a:lnTo>
                    <a:lnTo>
                      <a:pt x="323" y="47"/>
                    </a:lnTo>
                    <a:lnTo>
                      <a:pt x="338" y="61"/>
                    </a:lnTo>
                    <a:lnTo>
                      <a:pt x="351" y="75"/>
                    </a:lnTo>
                    <a:lnTo>
                      <a:pt x="363" y="91"/>
                    </a:lnTo>
                    <a:lnTo>
                      <a:pt x="372" y="108"/>
                    </a:lnTo>
                    <a:lnTo>
                      <a:pt x="380" y="127"/>
                    </a:lnTo>
                    <a:lnTo>
                      <a:pt x="387" y="146"/>
                    </a:lnTo>
                    <a:lnTo>
                      <a:pt x="393" y="166"/>
                    </a:lnTo>
                    <a:lnTo>
                      <a:pt x="395" y="187"/>
                    </a:lnTo>
                    <a:lnTo>
                      <a:pt x="396" y="20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3" name="Freeform 52"/>
              <p:cNvSpPr>
                <a:spLocks/>
              </p:cNvSpPr>
              <p:nvPr/>
            </p:nvSpPr>
            <p:spPr bwMode="auto">
              <a:xfrm>
                <a:off x="4230" y="2422"/>
                <a:ext cx="198" cy="207"/>
              </a:xfrm>
              <a:custGeom>
                <a:avLst/>
                <a:gdLst>
                  <a:gd name="T0" fmla="*/ 198 w 396"/>
                  <a:gd name="T1" fmla="*/ 104 h 413"/>
                  <a:gd name="T2" fmla="*/ 197 w 396"/>
                  <a:gd name="T3" fmla="*/ 125 h 413"/>
                  <a:gd name="T4" fmla="*/ 190 w 396"/>
                  <a:gd name="T5" fmla="*/ 145 h 413"/>
                  <a:gd name="T6" fmla="*/ 182 w 396"/>
                  <a:gd name="T7" fmla="*/ 162 h 413"/>
                  <a:gd name="T8" fmla="*/ 169 w 396"/>
                  <a:gd name="T9" fmla="*/ 177 h 413"/>
                  <a:gd name="T10" fmla="*/ 154 w 396"/>
                  <a:gd name="T11" fmla="*/ 190 h 413"/>
                  <a:gd name="T12" fmla="*/ 138 w 396"/>
                  <a:gd name="T13" fmla="*/ 199 h 413"/>
                  <a:gd name="T14" fmla="*/ 119 w 396"/>
                  <a:gd name="T15" fmla="*/ 205 h 413"/>
                  <a:gd name="T16" fmla="*/ 99 w 396"/>
                  <a:gd name="T17" fmla="*/ 207 h 413"/>
                  <a:gd name="T18" fmla="*/ 89 w 396"/>
                  <a:gd name="T19" fmla="*/ 206 h 413"/>
                  <a:gd name="T20" fmla="*/ 69 w 396"/>
                  <a:gd name="T21" fmla="*/ 202 h 413"/>
                  <a:gd name="T22" fmla="*/ 52 w 396"/>
                  <a:gd name="T23" fmla="*/ 195 h 413"/>
                  <a:gd name="T24" fmla="*/ 36 w 396"/>
                  <a:gd name="T25" fmla="*/ 184 h 413"/>
                  <a:gd name="T26" fmla="*/ 23 w 396"/>
                  <a:gd name="T27" fmla="*/ 170 h 413"/>
                  <a:gd name="T28" fmla="*/ 12 w 396"/>
                  <a:gd name="T29" fmla="*/ 153 h 413"/>
                  <a:gd name="T30" fmla="*/ 5 w 396"/>
                  <a:gd name="T31" fmla="*/ 135 h 413"/>
                  <a:gd name="T32" fmla="*/ 1 w 396"/>
                  <a:gd name="T33" fmla="*/ 115 h 413"/>
                  <a:gd name="T34" fmla="*/ 0 w 396"/>
                  <a:gd name="T35" fmla="*/ 104 h 413"/>
                  <a:gd name="T36" fmla="*/ 2 w 396"/>
                  <a:gd name="T37" fmla="*/ 83 h 413"/>
                  <a:gd name="T38" fmla="*/ 8 w 396"/>
                  <a:gd name="T39" fmla="*/ 64 h 413"/>
                  <a:gd name="T40" fmla="*/ 17 w 396"/>
                  <a:gd name="T41" fmla="*/ 46 h 413"/>
                  <a:gd name="T42" fmla="*/ 29 w 396"/>
                  <a:gd name="T43" fmla="*/ 31 h 413"/>
                  <a:gd name="T44" fmla="*/ 43 w 396"/>
                  <a:gd name="T45" fmla="*/ 18 h 413"/>
                  <a:gd name="T46" fmla="*/ 61 w 396"/>
                  <a:gd name="T47" fmla="*/ 8 h 413"/>
                  <a:gd name="T48" fmla="*/ 79 w 396"/>
                  <a:gd name="T49" fmla="*/ 3 h 413"/>
                  <a:gd name="T50" fmla="*/ 99 w 396"/>
                  <a:gd name="T51" fmla="*/ 0 h 413"/>
                  <a:gd name="T52" fmla="*/ 110 w 396"/>
                  <a:gd name="T53" fmla="*/ 1 h 413"/>
                  <a:gd name="T54" fmla="*/ 129 w 396"/>
                  <a:gd name="T55" fmla="*/ 5 h 413"/>
                  <a:gd name="T56" fmla="*/ 146 w 396"/>
                  <a:gd name="T57" fmla="*/ 13 h 413"/>
                  <a:gd name="T58" fmla="*/ 162 w 396"/>
                  <a:gd name="T59" fmla="*/ 24 h 413"/>
                  <a:gd name="T60" fmla="*/ 176 w 396"/>
                  <a:gd name="T61" fmla="*/ 38 h 413"/>
                  <a:gd name="T62" fmla="*/ 186 w 396"/>
                  <a:gd name="T63" fmla="*/ 54 h 413"/>
                  <a:gd name="T64" fmla="*/ 194 w 396"/>
                  <a:gd name="T65" fmla="*/ 73 h 413"/>
                  <a:gd name="T66" fmla="*/ 198 w 396"/>
                  <a:gd name="T67" fmla="*/ 94 h 41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96" h="413">
                    <a:moveTo>
                      <a:pt x="396" y="208"/>
                    </a:moveTo>
                    <a:lnTo>
                      <a:pt x="396" y="208"/>
                    </a:lnTo>
                    <a:lnTo>
                      <a:pt x="395" y="229"/>
                    </a:lnTo>
                    <a:lnTo>
                      <a:pt x="393" y="250"/>
                    </a:lnTo>
                    <a:lnTo>
                      <a:pt x="387" y="269"/>
                    </a:lnTo>
                    <a:lnTo>
                      <a:pt x="380" y="289"/>
                    </a:lnTo>
                    <a:lnTo>
                      <a:pt x="372" y="306"/>
                    </a:lnTo>
                    <a:lnTo>
                      <a:pt x="363" y="324"/>
                    </a:lnTo>
                    <a:lnTo>
                      <a:pt x="351" y="340"/>
                    </a:lnTo>
                    <a:lnTo>
                      <a:pt x="338" y="354"/>
                    </a:lnTo>
                    <a:lnTo>
                      <a:pt x="323" y="367"/>
                    </a:lnTo>
                    <a:lnTo>
                      <a:pt x="308" y="379"/>
                    </a:lnTo>
                    <a:lnTo>
                      <a:pt x="292" y="389"/>
                    </a:lnTo>
                    <a:lnTo>
                      <a:pt x="275" y="397"/>
                    </a:lnTo>
                    <a:lnTo>
                      <a:pt x="257" y="404"/>
                    </a:lnTo>
                    <a:lnTo>
                      <a:pt x="238" y="409"/>
                    </a:lnTo>
                    <a:lnTo>
                      <a:pt x="219" y="412"/>
                    </a:lnTo>
                    <a:lnTo>
                      <a:pt x="198" y="413"/>
                    </a:lnTo>
                    <a:lnTo>
                      <a:pt x="177" y="412"/>
                    </a:lnTo>
                    <a:lnTo>
                      <a:pt x="158" y="409"/>
                    </a:lnTo>
                    <a:lnTo>
                      <a:pt x="138" y="404"/>
                    </a:lnTo>
                    <a:lnTo>
                      <a:pt x="121" y="397"/>
                    </a:lnTo>
                    <a:lnTo>
                      <a:pt x="103" y="389"/>
                    </a:lnTo>
                    <a:lnTo>
                      <a:pt x="86" y="379"/>
                    </a:lnTo>
                    <a:lnTo>
                      <a:pt x="71" y="367"/>
                    </a:lnTo>
                    <a:lnTo>
                      <a:pt x="57" y="354"/>
                    </a:lnTo>
                    <a:lnTo>
                      <a:pt x="45" y="340"/>
                    </a:lnTo>
                    <a:lnTo>
                      <a:pt x="33" y="324"/>
                    </a:lnTo>
                    <a:lnTo>
                      <a:pt x="24" y="306"/>
                    </a:lnTo>
                    <a:lnTo>
                      <a:pt x="15" y="289"/>
                    </a:lnTo>
                    <a:lnTo>
                      <a:pt x="9" y="269"/>
                    </a:lnTo>
                    <a:lnTo>
                      <a:pt x="3" y="250"/>
                    </a:lnTo>
                    <a:lnTo>
                      <a:pt x="1" y="229"/>
                    </a:lnTo>
                    <a:lnTo>
                      <a:pt x="0" y="208"/>
                    </a:lnTo>
                    <a:lnTo>
                      <a:pt x="1" y="187"/>
                    </a:lnTo>
                    <a:lnTo>
                      <a:pt x="3" y="166"/>
                    </a:lnTo>
                    <a:lnTo>
                      <a:pt x="9" y="146"/>
                    </a:lnTo>
                    <a:lnTo>
                      <a:pt x="15" y="127"/>
                    </a:lnTo>
                    <a:lnTo>
                      <a:pt x="24" y="108"/>
                    </a:lnTo>
                    <a:lnTo>
                      <a:pt x="33" y="91"/>
                    </a:lnTo>
                    <a:lnTo>
                      <a:pt x="45" y="75"/>
                    </a:lnTo>
                    <a:lnTo>
                      <a:pt x="57" y="61"/>
                    </a:lnTo>
                    <a:lnTo>
                      <a:pt x="71" y="47"/>
                    </a:lnTo>
                    <a:lnTo>
                      <a:pt x="86" y="36"/>
                    </a:lnTo>
                    <a:lnTo>
                      <a:pt x="103" y="25"/>
                    </a:lnTo>
                    <a:lnTo>
                      <a:pt x="121" y="16"/>
                    </a:lnTo>
                    <a:lnTo>
                      <a:pt x="138" y="9"/>
                    </a:lnTo>
                    <a:lnTo>
                      <a:pt x="158" y="5"/>
                    </a:lnTo>
                    <a:lnTo>
                      <a:pt x="177" y="1"/>
                    </a:lnTo>
                    <a:lnTo>
                      <a:pt x="198" y="0"/>
                    </a:lnTo>
                    <a:lnTo>
                      <a:pt x="219" y="1"/>
                    </a:lnTo>
                    <a:lnTo>
                      <a:pt x="238" y="5"/>
                    </a:lnTo>
                    <a:lnTo>
                      <a:pt x="257" y="9"/>
                    </a:lnTo>
                    <a:lnTo>
                      <a:pt x="275" y="16"/>
                    </a:lnTo>
                    <a:lnTo>
                      <a:pt x="292" y="25"/>
                    </a:lnTo>
                    <a:lnTo>
                      <a:pt x="308" y="36"/>
                    </a:lnTo>
                    <a:lnTo>
                      <a:pt x="323" y="47"/>
                    </a:lnTo>
                    <a:lnTo>
                      <a:pt x="338" y="61"/>
                    </a:lnTo>
                    <a:lnTo>
                      <a:pt x="351" y="75"/>
                    </a:lnTo>
                    <a:lnTo>
                      <a:pt x="363" y="91"/>
                    </a:lnTo>
                    <a:lnTo>
                      <a:pt x="372" y="108"/>
                    </a:lnTo>
                    <a:lnTo>
                      <a:pt x="380" y="127"/>
                    </a:lnTo>
                    <a:lnTo>
                      <a:pt x="387" y="146"/>
                    </a:lnTo>
                    <a:lnTo>
                      <a:pt x="393" y="166"/>
                    </a:lnTo>
                    <a:lnTo>
                      <a:pt x="395" y="187"/>
                    </a:lnTo>
                    <a:lnTo>
                      <a:pt x="396" y="208"/>
                    </a:lnTo>
                  </a:path>
                </a:pathLst>
              </a:custGeom>
              <a:solidFill>
                <a:schemeClr val="accent1"/>
              </a:solidFill>
              <a:ln w="0">
                <a:solidFill>
                  <a:srgbClr val="A9A9A9"/>
                </a:solidFill>
                <a:prstDash val="solid"/>
                <a:round/>
                <a:headEnd/>
                <a:tailEnd/>
              </a:ln>
            </p:spPr>
            <p:txBody>
              <a:bodyPr/>
              <a:lstStyle/>
              <a:p>
                <a:endParaRPr lang="en-US"/>
              </a:p>
            </p:txBody>
          </p:sp>
          <p:sp>
            <p:nvSpPr>
              <p:cNvPr id="30784" name="Freeform 53"/>
              <p:cNvSpPr>
                <a:spLocks/>
              </p:cNvSpPr>
              <p:nvPr/>
            </p:nvSpPr>
            <p:spPr bwMode="auto">
              <a:xfrm>
                <a:off x="4245" y="2193"/>
                <a:ext cx="177" cy="179"/>
              </a:xfrm>
              <a:custGeom>
                <a:avLst/>
                <a:gdLst>
                  <a:gd name="T0" fmla="*/ 177 w 353"/>
                  <a:gd name="T1" fmla="*/ 90 h 359"/>
                  <a:gd name="T2" fmla="*/ 175 w 353"/>
                  <a:gd name="T3" fmla="*/ 108 h 359"/>
                  <a:gd name="T4" fmla="*/ 170 w 353"/>
                  <a:gd name="T5" fmla="*/ 124 h 359"/>
                  <a:gd name="T6" fmla="*/ 162 w 353"/>
                  <a:gd name="T7" fmla="*/ 139 h 359"/>
                  <a:gd name="T8" fmla="*/ 151 w 353"/>
                  <a:gd name="T9" fmla="*/ 153 h 359"/>
                  <a:gd name="T10" fmla="*/ 138 w 353"/>
                  <a:gd name="T11" fmla="*/ 163 h 359"/>
                  <a:gd name="T12" fmla="*/ 123 w 353"/>
                  <a:gd name="T13" fmla="*/ 172 h 359"/>
                  <a:gd name="T14" fmla="*/ 107 w 353"/>
                  <a:gd name="T15" fmla="*/ 177 h 359"/>
                  <a:gd name="T16" fmla="*/ 89 w 353"/>
                  <a:gd name="T17" fmla="*/ 179 h 359"/>
                  <a:gd name="T18" fmla="*/ 72 w 353"/>
                  <a:gd name="T19" fmla="*/ 177 h 359"/>
                  <a:gd name="T20" fmla="*/ 55 w 353"/>
                  <a:gd name="T21" fmla="*/ 172 h 359"/>
                  <a:gd name="T22" fmla="*/ 40 w 353"/>
                  <a:gd name="T23" fmla="*/ 163 h 359"/>
                  <a:gd name="T24" fmla="*/ 27 w 353"/>
                  <a:gd name="T25" fmla="*/ 153 h 359"/>
                  <a:gd name="T26" fmla="*/ 16 w 353"/>
                  <a:gd name="T27" fmla="*/ 139 h 359"/>
                  <a:gd name="T28" fmla="*/ 7 w 353"/>
                  <a:gd name="T29" fmla="*/ 124 h 359"/>
                  <a:gd name="T30" fmla="*/ 2 w 353"/>
                  <a:gd name="T31" fmla="*/ 108 h 359"/>
                  <a:gd name="T32" fmla="*/ 0 w 353"/>
                  <a:gd name="T33" fmla="*/ 90 h 359"/>
                  <a:gd name="T34" fmla="*/ 2 w 353"/>
                  <a:gd name="T35" fmla="*/ 72 h 359"/>
                  <a:gd name="T36" fmla="*/ 7 w 353"/>
                  <a:gd name="T37" fmla="*/ 55 h 359"/>
                  <a:gd name="T38" fmla="*/ 16 w 353"/>
                  <a:gd name="T39" fmla="*/ 40 h 359"/>
                  <a:gd name="T40" fmla="*/ 27 w 353"/>
                  <a:gd name="T41" fmla="*/ 26 h 359"/>
                  <a:gd name="T42" fmla="*/ 40 w 353"/>
                  <a:gd name="T43" fmla="*/ 15 h 359"/>
                  <a:gd name="T44" fmla="*/ 55 w 353"/>
                  <a:gd name="T45" fmla="*/ 7 h 359"/>
                  <a:gd name="T46" fmla="*/ 72 w 353"/>
                  <a:gd name="T47" fmla="*/ 2 h 359"/>
                  <a:gd name="T48" fmla="*/ 89 w 353"/>
                  <a:gd name="T49" fmla="*/ 0 h 359"/>
                  <a:gd name="T50" fmla="*/ 107 w 353"/>
                  <a:gd name="T51" fmla="*/ 2 h 359"/>
                  <a:gd name="T52" fmla="*/ 123 w 353"/>
                  <a:gd name="T53" fmla="*/ 7 h 359"/>
                  <a:gd name="T54" fmla="*/ 138 w 353"/>
                  <a:gd name="T55" fmla="*/ 15 h 359"/>
                  <a:gd name="T56" fmla="*/ 151 w 353"/>
                  <a:gd name="T57" fmla="*/ 26 h 359"/>
                  <a:gd name="T58" fmla="*/ 162 w 353"/>
                  <a:gd name="T59" fmla="*/ 40 h 359"/>
                  <a:gd name="T60" fmla="*/ 170 w 353"/>
                  <a:gd name="T61" fmla="*/ 55 h 359"/>
                  <a:gd name="T62" fmla="*/ 175 w 353"/>
                  <a:gd name="T63" fmla="*/ 72 h 359"/>
                  <a:gd name="T64" fmla="*/ 177 w 353"/>
                  <a:gd name="T65" fmla="*/ 90 h 3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3" h="359">
                    <a:moveTo>
                      <a:pt x="353" y="180"/>
                    </a:moveTo>
                    <a:lnTo>
                      <a:pt x="350" y="216"/>
                    </a:lnTo>
                    <a:lnTo>
                      <a:pt x="340" y="249"/>
                    </a:lnTo>
                    <a:lnTo>
                      <a:pt x="323" y="279"/>
                    </a:lnTo>
                    <a:lnTo>
                      <a:pt x="302" y="306"/>
                    </a:lnTo>
                    <a:lnTo>
                      <a:pt x="276" y="327"/>
                    </a:lnTo>
                    <a:lnTo>
                      <a:pt x="246" y="345"/>
                    </a:lnTo>
                    <a:lnTo>
                      <a:pt x="213" y="355"/>
                    </a:lnTo>
                    <a:lnTo>
                      <a:pt x="178" y="359"/>
                    </a:lnTo>
                    <a:lnTo>
                      <a:pt x="143" y="355"/>
                    </a:lnTo>
                    <a:lnTo>
                      <a:pt x="109" y="345"/>
                    </a:lnTo>
                    <a:lnTo>
                      <a:pt x="79" y="327"/>
                    </a:lnTo>
                    <a:lnTo>
                      <a:pt x="53" y="306"/>
                    </a:lnTo>
                    <a:lnTo>
                      <a:pt x="31" y="279"/>
                    </a:lnTo>
                    <a:lnTo>
                      <a:pt x="14" y="249"/>
                    </a:lnTo>
                    <a:lnTo>
                      <a:pt x="3" y="216"/>
                    </a:lnTo>
                    <a:lnTo>
                      <a:pt x="0" y="180"/>
                    </a:lnTo>
                    <a:lnTo>
                      <a:pt x="3" y="144"/>
                    </a:lnTo>
                    <a:lnTo>
                      <a:pt x="14" y="110"/>
                    </a:lnTo>
                    <a:lnTo>
                      <a:pt x="31" y="80"/>
                    </a:lnTo>
                    <a:lnTo>
                      <a:pt x="53" y="53"/>
                    </a:lnTo>
                    <a:lnTo>
                      <a:pt x="79" y="31"/>
                    </a:lnTo>
                    <a:lnTo>
                      <a:pt x="109" y="14"/>
                    </a:lnTo>
                    <a:lnTo>
                      <a:pt x="143" y="4"/>
                    </a:lnTo>
                    <a:lnTo>
                      <a:pt x="178" y="0"/>
                    </a:lnTo>
                    <a:lnTo>
                      <a:pt x="213" y="4"/>
                    </a:lnTo>
                    <a:lnTo>
                      <a:pt x="246" y="14"/>
                    </a:lnTo>
                    <a:lnTo>
                      <a:pt x="276" y="31"/>
                    </a:lnTo>
                    <a:lnTo>
                      <a:pt x="302" y="53"/>
                    </a:lnTo>
                    <a:lnTo>
                      <a:pt x="323" y="80"/>
                    </a:lnTo>
                    <a:lnTo>
                      <a:pt x="340" y="110"/>
                    </a:lnTo>
                    <a:lnTo>
                      <a:pt x="350" y="144"/>
                    </a:lnTo>
                    <a:lnTo>
                      <a:pt x="353" y="18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5" name="Freeform 54"/>
              <p:cNvSpPr>
                <a:spLocks/>
              </p:cNvSpPr>
              <p:nvPr/>
            </p:nvSpPr>
            <p:spPr bwMode="auto">
              <a:xfrm>
                <a:off x="4245" y="2193"/>
                <a:ext cx="177" cy="179"/>
              </a:xfrm>
              <a:custGeom>
                <a:avLst/>
                <a:gdLst>
                  <a:gd name="T0" fmla="*/ 177 w 353"/>
                  <a:gd name="T1" fmla="*/ 90 h 359"/>
                  <a:gd name="T2" fmla="*/ 177 w 353"/>
                  <a:gd name="T3" fmla="*/ 90 h 359"/>
                  <a:gd name="T4" fmla="*/ 175 w 353"/>
                  <a:gd name="T5" fmla="*/ 108 h 359"/>
                  <a:gd name="T6" fmla="*/ 170 w 353"/>
                  <a:gd name="T7" fmla="*/ 124 h 359"/>
                  <a:gd name="T8" fmla="*/ 162 w 353"/>
                  <a:gd name="T9" fmla="*/ 139 h 359"/>
                  <a:gd name="T10" fmla="*/ 151 w 353"/>
                  <a:gd name="T11" fmla="*/ 153 h 359"/>
                  <a:gd name="T12" fmla="*/ 138 w 353"/>
                  <a:gd name="T13" fmla="*/ 163 h 359"/>
                  <a:gd name="T14" fmla="*/ 123 w 353"/>
                  <a:gd name="T15" fmla="*/ 172 h 359"/>
                  <a:gd name="T16" fmla="*/ 107 w 353"/>
                  <a:gd name="T17" fmla="*/ 177 h 359"/>
                  <a:gd name="T18" fmla="*/ 89 w 353"/>
                  <a:gd name="T19" fmla="*/ 179 h 359"/>
                  <a:gd name="T20" fmla="*/ 89 w 353"/>
                  <a:gd name="T21" fmla="*/ 179 h 359"/>
                  <a:gd name="T22" fmla="*/ 72 w 353"/>
                  <a:gd name="T23" fmla="*/ 177 h 359"/>
                  <a:gd name="T24" fmla="*/ 55 w 353"/>
                  <a:gd name="T25" fmla="*/ 172 h 359"/>
                  <a:gd name="T26" fmla="*/ 40 w 353"/>
                  <a:gd name="T27" fmla="*/ 163 h 359"/>
                  <a:gd name="T28" fmla="*/ 27 w 353"/>
                  <a:gd name="T29" fmla="*/ 153 h 359"/>
                  <a:gd name="T30" fmla="*/ 16 w 353"/>
                  <a:gd name="T31" fmla="*/ 139 h 359"/>
                  <a:gd name="T32" fmla="*/ 7 w 353"/>
                  <a:gd name="T33" fmla="*/ 124 h 359"/>
                  <a:gd name="T34" fmla="*/ 2 w 353"/>
                  <a:gd name="T35" fmla="*/ 108 h 359"/>
                  <a:gd name="T36" fmla="*/ 0 w 353"/>
                  <a:gd name="T37" fmla="*/ 90 h 359"/>
                  <a:gd name="T38" fmla="*/ 0 w 353"/>
                  <a:gd name="T39" fmla="*/ 90 h 359"/>
                  <a:gd name="T40" fmla="*/ 2 w 353"/>
                  <a:gd name="T41" fmla="*/ 72 h 359"/>
                  <a:gd name="T42" fmla="*/ 7 w 353"/>
                  <a:gd name="T43" fmla="*/ 55 h 359"/>
                  <a:gd name="T44" fmla="*/ 16 w 353"/>
                  <a:gd name="T45" fmla="*/ 40 h 359"/>
                  <a:gd name="T46" fmla="*/ 27 w 353"/>
                  <a:gd name="T47" fmla="*/ 26 h 359"/>
                  <a:gd name="T48" fmla="*/ 40 w 353"/>
                  <a:gd name="T49" fmla="*/ 15 h 359"/>
                  <a:gd name="T50" fmla="*/ 55 w 353"/>
                  <a:gd name="T51" fmla="*/ 7 h 359"/>
                  <a:gd name="T52" fmla="*/ 72 w 353"/>
                  <a:gd name="T53" fmla="*/ 2 h 359"/>
                  <a:gd name="T54" fmla="*/ 89 w 353"/>
                  <a:gd name="T55" fmla="*/ 0 h 359"/>
                  <a:gd name="T56" fmla="*/ 89 w 353"/>
                  <a:gd name="T57" fmla="*/ 0 h 359"/>
                  <a:gd name="T58" fmla="*/ 107 w 353"/>
                  <a:gd name="T59" fmla="*/ 2 h 359"/>
                  <a:gd name="T60" fmla="*/ 123 w 353"/>
                  <a:gd name="T61" fmla="*/ 7 h 359"/>
                  <a:gd name="T62" fmla="*/ 138 w 353"/>
                  <a:gd name="T63" fmla="*/ 15 h 359"/>
                  <a:gd name="T64" fmla="*/ 151 w 353"/>
                  <a:gd name="T65" fmla="*/ 26 h 359"/>
                  <a:gd name="T66" fmla="*/ 162 w 353"/>
                  <a:gd name="T67" fmla="*/ 40 h 359"/>
                  <a:gd name="T68" fmla="*/ 170 w 353"/>
                  <a:gd name="T69" fmla="*/ 55 h 359"/>
                  <a:gd name="T70" fmla="*/ 175 w 353"/>
                  <a:gd name="T71" fmla="*/ 72 h 359"/>
                  <a:gd name="T72" fmla="*/ 177 w 353"/>
                  <a:gd name="T73" fmla="*/ 90 h 3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53" h="359">
                    <a:moveTo>
                      <a:pt x="353" y="180"/>
                    </a:moveTo>
                    <a:lnTo>
                      <a:pt x="353" y="180"/>
                    </a:lnTo>
                    <a:lnTo>
                      <a:pt x="350" y="216"/>
                    </a:lnTo>
                    <a:lnTo>
                      <a:pt x="340" y="249"/>
                    </a:lnTo>
                    <a:lnTo>
                      <a:pt x="323" y="279"/>
                    </a:lnTo>
                    <a:lnTo>
                      <a:pt x="302" y="306"/>
                    </a:lnTo>
                    <a:lnTo>
                      <a:pt x="276" y="327"/>
                    </a:lnTo>
                    <a:lnTo>
                      <a:pt x="246" y="345"/>
                    </a:lnTo>
                    <a:lnTo>
                      <a:pt x="213" y="355"/>
                    </a:lnTo>
                    <a:lnTo>
                      <a:pt x="178" y="359"/>
                    </a:lnTo>
                    <a:lnTo>
                      <a:pt x="143" y="355"/>
                    </a:lnTo>
                    <a:lnTo>
                      <a:pt x="109" y="345"/>
                    </a:lnTo>
                    <a:lnTo>
                      <a:pt x="79" y="327"/>
                    </a:lnTo>
                    <a:lnTo>
                      <a:pt x="53" y="306"/>
                    </a:lnTo>
                    <a:lnTo>
                      <a:pt x="31" y="279"/>
                    </a:lnTo>
                    <a:lnTo>
                      <a:pt x="14" y="249"/>
                    </a:lnTo>
                    <a:lnTo>
                      <a:pt x="3" y="216"/>
                    </a:lnTo>
                    <a:lnTo>
                      <a:pt x="0" y="180"/>
                    </a:lnTo>
                    <a:lnTo>
                      <a:pt x="3" y="144"/>
                    </a:lnTo>
                    <a:lnTo>
                      <a:pt x="14" y="110"/>
                    </a:lnTo>
                    <a:lnTo>
                      <a:pt x="31" y="80"/>
                    </a:lnTo>
                    <a:lnTo>
                      <a:pt x="53" y="53"/>
                    </a:lnTo>
                    <a:lnTo>
                      <a:pt x="79" y="31"/>
                    </a:lnTo>
                    <a:lnTo>
                      <a:pt x="109" y="14"/>
                    </a:lnTo>
                    <a:lnTo>
                      <a:pt x="143" y="4"/>
                    </a:lnTo>
                    <a:lnTo>
                      <a:pt x="178" y="0"/>
                    </a:lnTo>
                    <a:lnTo>
                      <a:pt x="213" y="4"/>
                    </a:lnTo>
                    <a:lnTo>
                      <a:pt x="246" y="14"/>
                    </a:lnTo>
                    <a:lnTo>
                      <a:pt x="276" y="31"/>
                    </a:lnTo>
                    <a:lnTo>
                      <a:pt x="302" y="53"/>
                    </a:lnTo>
                    <a:lnTo>
                      <a:pt x="323" y="80"/>
                    </a:lnTo>
                    <a:lnTo>
                      <a:pt x="340" y="110"/>
                    </a:lnTo>
                    <a:lnTo>
                      <a:pt x="350" y="144"/>
                    </a:lnTo>
                    <a:lnTo>
                      <a:pt x="353" y="180"/>
                    </a:lnTo>
                  </a:path>
                </a:pathLst>
              </a:custGeom>
              <a:solidFill>
                <a:schemeClr val="accent1"/>
              </a:solidFill>
              <a:ln w="0">
                <a:solidFill>
                  <a:srgbClr val="A9A9A9"/>
                </a:solidFill>
                <a:prstDash val="solid"/>
                <a:round/>
                <a:headEnd/>
                <a:tailEnd/>
              </a:ln>
            </p:spPr>
            <p:txBody>
              <a:bodyPr/>
              <a:lstStyle/>
              <a:p>
                <a:endParaRPr lang="en-US"/>
              </a:p>
            </p:txBody>
          </p:sp>
          <p:sp>
            <p:nvSpPr>
              <p:cNvPr id="30786" name="Freeform 55"/>
              <p:cNvSpPr>
                <a:spLocks/>
              </p:cNvSpPr>
              <p:nvPr/>
            </p:nvSpPr>
            <p:spPr bwMode="auto">
              <a:xfrm>
                <a:off x="4333" y="2060"/>
                <a:ext cx="199" cy="131"/>
              </a:xfrm>
              <a:custGeom>
                <a:avLst/>
                <a:gdLst>
                  <a:gd name="T0" fmla="*/ 198 w 397"/>
                  <a:gd name="T1" fmla="*/ 72 h 262"/>
                  <a:gd name="T2" fmla="*/ 194 w 397"/>
                  <a:gd name="T3" fmla="*/ 85 h 262"/>
                  <a:gd name="T4" fmla="*/ 187 w 397"/>
                  <a:gd name="T5" fmla="*/ 97 h 262"/>
                  <a:gd name="T6" fmla="*/ 176 w 397"/>
                  <a:gd name="T7" fmla="*/ 108 h 262"/>
                  <a:gd name="T8" fmla="*/ 163 w 397"/>
                  <a:gd name="T9" fmla="*/ 116 h 262"/>
                  <a:gd name="T10" fmla="*/ 147 w 397"/>
                  <a:gd name="T11" fmla="*/ 123 h 262"/>
                  <a:gd name="T12" fmla="*/ 129 w 397"/>
                  <a:gd name="T13" fmla="*/ 128 h 262"/>
                  <a:gd name="T14" fmla="*/ 110 w 397"/>
                  <a:gd name="T15" fmla="*/ 131 h 262"/>
                  <a:gd name="T16" fmla="*/ 90 w 397"/>
                  <a:gd name="T17" fmla="*/ 131 h 262"/>
                  <a:gd name="T18" fmla="*/ 70 w 397"/>
                  <a:gd name="T19" fmla="*/ 128 h 262"/>
                  <a:gd name="T20" fmla="*/ 53 w 397"/>
                  <a:gd name="T21" fmla="*/ 123 h 262"/>
                  <a:gd name="T22" fmla="*/ 37 w 397"/>
                  <a:gd name="T23" fmla="*/ 116 h 262"/>
                  <a:gd name="T24" fmla="*/ 23 w 397"/>
                  <a:gd name="T25" fmla="*/ 108 h 262"/>
                  <a:gd name="T26" fmla="*/ 12 w 397"/>
                  <a:gd name="T27" fmla="*/ 97 h 262"/>
                  <a:gd name="T28" fmla="*/ 5 w 397"/>
                  <a:gd name="T29" fmla="*/ 85 h 262"/>
                  <a:gd name="T30" fmla="*/ 1 w 397"/>
                  <a:gd name="T31" fmla="*/ 72 h 262"/>
                  <a:gd name="T32" fmla="*/ 1 w 397"/>
                  <a:gd name="T33" fmla="*/ 59 h 262"/>
                  <a:gd name="T34" fmla="*/ 5 w 397"/>
                  <a:gd name="T35" fmla="*/ 46 h 262"/>
                  <a:gd name="T36" fmla="*/ 12 w 397"/>
                  <a:gd name="T37" fmla="*/ 34 h 262"/>
                  <a:gd name="T38" fmla="*/ 23 w 397"/>
                  <a:gd name="T39" fmla="*/ 24 h 262"/>
                  <a:gd name="T40" fmla="*/ 37 w 397"/>
                  <a:gd name="T41" fmla="*/ 15 h 262"/>
                  <a:gd name="T42" fmla="*/ 53 w 397"/>
                  <a:gd name="T43" fmla="*/ 8 h 262"/>
                  <a:gd name="T44" fmla="*/ 70 w 397"/>
                  <a:gd name="T45" fmla="*/ 3 h 262"/>
                  <a:gd name="T46" fmla="*/ 90 w 397"/>
                  <a:gd name="T47" fmla="*/ 1 h 262"/>
                  <a:gd name="T48" fmla="*/ 110 w 397"/>
                  <a:gd name="T49" fmla="*/ 1 h 262"/>
                  <a:gd name="T50" fmla="*/ 129 w 397"/>
                  <a:gd name="T51" fmla="*/ 3 h 262"/>
                  <a:gd name="T52" fmla="*/ 147 w 397"/>
                  <a:gd name="T53" fmla="*/ 8 h 262"/>
                  <a:gd name="T54" fmla="*/ 163 w 397"/>
                  <a:gd name="T55" fmla="*/ 15 h 262"/>
                  <a:gd name="T56" fmla="*/ 176 w 397"/>
                  <a:gd name="T57" fmla="*/ 24 h 262"/>
                  <a:gd name="T58" fmla="*/ 187 w 397"/>
                  <a:gd name="T59" fmla="*/ 34 h 262"/>
                  <a:gd name="T60" fmla="*/ 194 w 397"/>
                  <a:gd name="T61" fmla="*/ 46 h 262"/>
                  <a:gd name="T62" fmla="*/ 198 w 397"/>
                  <a:gd name="T63" fmla="*/ 59 h 26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97" h="262">
                    <a:moveTo>
                      <a:pt x="397" y="132"/>
                    </a:moveTo>
                    <a:lnTo>
                      <a:pt x="396" y="144"/>
                    </a:lnTo>
                    <a:lnTo>
                      <a:pt x="393" y="158"/>
                    </a:lnTo>
                    <a:lnTo>
                      <a:pt x="388" y="170"/>
                    </a:lnTo>
                    <a:lnTo>
                      <a:pt x="381" y="182"/>
                    </a:lnTo>
                    <a:lnTo>
                      <a:pt x="373" y="194"/>
                    </a:lnTo>
                    <a:lnTo>
                      <a:pt x="363" y="204"/>
                    </a:lnTo>
                    <a:lnTo>
                      <a:pt x="351" y="215"/>
                    </a:lnTo>
                    <a:lnTo>
                      <a:pt x="339" y="224"/>
                    </a:lnTo>
                    <a:lnTo>
                      <a:pt x="325" y="232"/>
                    </a:lnTo>
                    <a:lnTo>
                      <a:pt x="310" y="240"/>
                    </a:lnTo>
                    <a:lnTo>
                      <a:pt x="294" y="246"/>
                    </a:lnTo>
                    <a:lnTo>
                      <a:pt x="276" y="251"/>
                    </a:lnTo>
                    <a:lnTo>
                      <a:pt x="258" y="256"/>
                    </a:lnTo>
                    <a:lnTo>
                      <a:pt x="238" y="259"/>
                    </a:lnTo>
                    <a:lnTo>
                      <a:pt x="219" y="261"/>
                    </a:lnTo>
                    <a:lnTo>
                      <a:pt x="199" y="262"/>
                    </a:lnTo>
                    <a:lnTo>
                      <a:pt x="179" y="261"/>
                    </a:lnTo>
                    <a:lnTo>
                      <a:pt x="159" y="259"/>
                    </a:lnTo>
                    <a:lnTo>
                      <a:pt x="140" y="256"/>
                    </a:lnTo>
                    <a:lnTo>
                      <a:pt x="122" y="251"/>
                    </a:lnTo>
                    <a:lnTo>
                      <a:pt x="105" y="246"/>
                    </a:lnTo>
                    <a:lnTo>
                      <a:pt x="89" y="240"/>
                    </a:lnTo>
                    <a:lnTo>
                      <a:pt x="73" y="232"/>
                    </a:lnTo>
                    <a:lnTo>
                      <a:pt x="59" y="224"/>
                    </a:lnTo>
                    <a:lnTo>
                      <a:pt x="46" y="215"/>
                    </a:lnTo>
                    <a:lnTo>
                      <a:pt x="35" y="204"/>
                    </a:lnTo>
                    <a:lnTo>
                      <a:pt x="24" y="194"/>
                    </a:lnTo>
                    <a:lnTo>
                      <a:pt x="16" y="182"/>
                    </a:lnTo>
                    <a:lnTo>
                      <a:pt x="9" y="170"/>
                    </a:lnTo>
                    <a:lnTo>
                      <a:pt x="5" y="158"/>
                    </a:lnTo>
                    <a:lnTo>
                      <a:pt x="1" y="144"/>
                    </a:lnTo>
                    <a:lnTo>
                      <a:pt x="0" y="132"/>
                    </a:lnTo>
                    <a:lnTo>
                      <a:pt x="1" y="118"/>
                    </a:lnTo>
                    <a:lnTo>
                      <a:pt x="5" y="105"/>
                    </a:lnTo>
                    <a:lnTo>
                      <a:pt x="9" y="92"/>
                    </a:lnTo>
                    <a:lnTo>
                      <a:pt x="16" y="80"/>
                    </a:lnTo>
                    <a:lnTo>
                      <a:pt x="24" y="68"/>
                    </a:lnTo>
                    <a:lnTo>
                      <a:pt x="35" y="58"/>
                    </a:lnTo>
                    <a:lnTo>
                      <a:pt x="46" y="48"/>
                    </a:lnTo>
                    <a:lnTo>
                      <a:pt x="59" y="38"/>
                    </a:lnTo>
                    <a:lnTo>
                      <a:pt x="73" y="30"/>
                    </a:lnTo>
                    <a:lnTo>
                      <a:pt x="89" y="22"/>
                    </a:lnTo>
                    <a:lnTo>
                      <a:pt x="105" y="16"/>
                    </a:lnTo>
                    <a:lnTo>
                      <a:pt x="122" y="11"/>
                    </a:lnTo>
                    <a:lnTo>
                      <a:pt x="140" y="6"/>
                    </a:lnTo>
                    <a:lnTo>
                      <a:pt x="159" y="3"/>
                    </a:lnTo>
                    <a:lnTo>
                      <a:pt x="179" y="1"/>
                    </a:lnTo>
                    <a:lnTo>
                      <a:pt x="199" y="0"/>
                    </a:lnTo>
                    <a:lnTo>
                      <a:pt x="219" y="1"/>
                    </a:lnTo>
                    <a:lnTo>
                      <a:pt x="238" y="3"/>
                    </a:lnTo>
                    <a:lnTo>
                      <a:pt x="258" y="6"/>
                    </a:lnTo>
                    <a:lnTo>
                      <a:pt x="276" y="11"/>
                    </a:lnTo>
                    <a:lnTo>
                      <a:pt x="294" y="16"/>
                    </a:lnTo>
                    <a:lnTo>
                      <a:pt x="310" y="22"/>
                    </a:lnTo>
                    <a:lnTo>
                      <a:pt x="325" y="30"/>
                    </a:lnTo>
                    <a:lnTo>
                      <a:pt x="339" y="38"/>
                    </a:lnTo>
                    <a:lnTo>
                      <a:pt x="351" y="48"/>
                    </a:lnTo>
                    <a:lnTo>
                      <a:pt x="363" y="58"/>
                    </a:lnTo>
                    <a:lnTo>
                      <a:pt x="373" y="68"/>
                    </a:lnTo>
                    <a:lnTo>
                      <a:pt x="381" y="80"/>
                    </a:lnTo>
                    <a:lnTo>
                      <a:pt x="388" y="92"/>
                    </a:lnTo>
                    <a:lnTo>
                      <a:pt x="393" y="105"/>
                    </a:lnTo>
                    <a:lnTo>
                      <a:pt x="396" y="118"/>
                    </a:lnTo>
                    <a:lnTo>
                      <a:pt x="397" y="13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7" name="Freeform 56"/>
              <p:cNvSpPr>
                <a:spLocks/>
              </p:cNvSpPr>
              <p:nvPr/>
            </p:nvSpPr>
            <p:spPr bwMode="auto">
              <a:xfrm>
                <a:off x="4333" y="2060"/>
                <a:ext cx="199" cy="131"/>
              </a:xfrm>
              <a:custGeom>
                <a:avLst/>
                <a:gdLst>
                  <a:gd name="T0" fmla="*/ 199 w 397"/>
                  <a:gd name="T1" fmla="*/ 66 h 262"/>
                  <a:gd name="T2" fmla="*/ 197 w 397"/>
                  <a:gd name="T3" fmla="*/ 79 h 262"/>
                  <a:gd name="T4" fmla="*/ 191 w 397"/>
                  <a:gd name="T5" fmla="*/ 91 h 262"/>
                  <a:gd name="T6" fmla="*/ 182 w 397"/>
                  <a:gd name="T7" fmla="*/ 102 h 262"/>
                  <a:gd name="T8" fmla="*/ 170 w 397"/>
                  <a:gd name="T9" fmla="*/ 112 h 262"/>
                  <a:gd name="T10" fmla="*/ 155 w 397"/>
                  <a:gd name="T11" fmla="*/ 120 h 262"/>
                  <a:gd name="T12" fmla="*/ 138 w 397"/>
                  <a:gd name="T13" fmla="*/ 126 h 262"/>
                  <a:gd name="T14" fmla="*/ 119 w 397"/>
                  <a:gd name="T15" fmla="*/ 130 h 262"/>
                  <a:gd name="T16" fmla="*/ 100 w 397"/>
                  <a:gd name="T17" fmla="*/ 131 h 262"/>
                  <a:gd name="T18" fmla="*/ 90 w 397"/>
                  <a:gd name="T19" fmla="*/ 131 h 262"/>
                  <a:gd name="T20" fmla="*/ 70 w 397"/>
                  <a:gd name="T21" fmla="*/ 128 h 262"/>
                  <a:gd name="T22" fmla="*/ 53 w 397"/>
                  <a:gd name="T23" fmla="*/ 123 h 262"/>
                  <a:gd name="T24" fmla="*/ 37 w 397"/>
                  <a:gd name="T25" fmla="*/ 116 h 262"/>
                  <a:gd name="T26" fmla="*/ 23 w 397"/>
                  <a:gd name="T27" fmla="*/ 108 h 262"/>
                  <a:gd name="T28" fmla="*/ 12 w 397"/>
                  <a:gd name="T29" fmla="*/ 97 h 262"/>
                  <a:gd name="T30" fmla="*/ 5 w 397"/>
                  <a:gd name="T31" fmla="*/ 85 h 262"/>
                  <a:gd name="T32" fmla="*/ 1 w 397"/>
                  <a:gd name="T33" fmla="*/ 72 h 262"/>
                  <a:gd name="T34" fmla="*/ 0 w 397"/>
                  <a:gd name="T35" fmla="*/ 66 h 262"/>
                  <a:gd name="T36" fmla="*/ 3 w 397"/>
                  <a:gd name="T37" fmla="*/ 53 h 262"/>
                  <a:gd name="T38" fmla="*/ 8 w 397"/>
                  <a:gd name="T39" fmla="*/ 40 h 262"/>
                  <a:gd name="T40" fmla="*/ 18 w 397"/>
                  <a:gd name="T41" fmla="*/ 29 h 262"/>
                  <a:gd name="T42" fmla="*/ 30 w 397"/>
                  <a:gd name="T43" fmla="*/ 19 h 262"/>
                  <a:gd name="T44" fmla="*/ 45 w 397"/>
                  <a:gd name="T45" fmla="*/ 11 h 262"/>
                  <a:gd name="T46" fmla="*/ 61 w 397"/>
                  <a:gd name="T47" fmla="*/ 6 h 262"/>
                  <a:gd name="T48" fmla="*/ 80 w 397"/>
                  <a:gd name="T49" fmla="*/ 2 h 262"/>
                  <a:gd name="T50" fmla="*/ 100 w 397"/>
                  <a:gd name="T51" fmla="*/ 0 h 262"/>
                  <a:gd name="T52" fmla="*/ 110 w 397"/>
                  <a:gd name="T53" fmla="*/ 1 h 262"/>
                  <a:gd name="T54" fmla="*/ 129 w 397"/>
                  <a:gd name="T55" fmla="*/ 3 h 262"/>
                  <a:gd name="T56" fmla="*/ 147 w 397"/>
                  <a:gd name="T57" fmla="*/ 8 h 262"/>
                  <a:gd name="T58" fmla="*/ 163 w 397"/>
                  <a:gd name="T59" fmla="*/ 15 h 262"/>
                  <a:gd name="T60" fmla="*/ 176 w 397"/>
                  <a:gd name="T61" fmla="*/ 24 h 262"/>
                  <a:gd name="T62" fmla="*/ 187 w 397"/>
                  <a:gd name="T63" fmla="*/ 34 h 262"/>
                  <a:gd name="T64" fmla="*/ 194 w 397"/>
                  <a:gd name="T65" fmla="*/ 46 h 262"/>
                  <a:gd name="T66" fmla="*/ 198 w 397"/>
                  <a:gd name="T67" fmla="*/ 59 h 2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97" h="262">
                    <a:moveTo>
                      <a:pt x="397" y="132"/>
                    </a:moveTo>
                    <a:lnTo>
                      <a:pt x="397" y="132"/>
                    </a:lnTo>
                    <a:lnTo>
                      <a:pt x="396" y="144"/>
                    </a:lnTo>
                    <a:lnTo>
                      <a:pt x="393" y="158"/>
                    </a:lnTo>
                    <a:lnTo>
                      <a:pt x="388" y="170"/>
                    </a:lnTo>
                    <a:lnTo>
                      <a:pt x="381" y="182"/>
                    </a:lnTo>
                    <a:lnTo>
                      <a:pt x="373" y="194"/>
                    </a:lnTo>
                    <a:lnTo>
                      <a:pt x="363" y="204"/>
                    </a:lnTo>
                    <a:lnTo>
                      <a:pt x="351" y="215"/>
                    </a:lnTo>
                    <a:lnTo>
                      <a:pt x="339" y="224"/>
                    </a:lnTo>
                    <a:lnTo>
                      <a:pt x="325" y="232"/>
                    </a:lnTo>
                    <a:lnTo>
                      <a:pt x="310" y="240"/>
                    </a:lnTo>
                    <a:lnTo>
                      <a:pt x="294" y="246"/>
                    </a:lnTo>
                    <a:lnTo>
                      <a:pt x="276" y="251"/>
                    </a:lnTo>
                    <a:lnTo>
                      <a:pt x="258" y="256"/>
                    </a:lnTo>
                    <a:lnTo>
                      <a:pt x="238" y="259"/>
                    </a:lnTo>
                    <a:lnTo>
                      <a:pt x="219" y="261"/>
                    </a:lnTo>
                    <a:lnTo>
                      <a:pt x="199" y="262"/>
                    </a:lnTo>
                    <a:lnTo>
                      <a:pt x="179" y="261"/>
                    </a:lnTo>
                    <a:lnTo>
                      <a:pt x="159" y="259"/>
                    </a:lnTo>
                    <a:lnTo>
                      <a:pt x="140" y="256"/>
                    </a:lnTo>
                    <a:lnTo>
                      <a:pt x="122" y="251"/>
                    </a:lnTo>
                    <a:lnTo>
                      <a:pt x="105" y="246"/>
                    </a:lnTo>
                    <a:lnTo>
                      <a:pt x="89" y="240"/>
                    </a:lnTo>
                    <a:lnTo>
                      <a:pt x="73" y="232"/>
                    </a:lnTo>
                    <a:lnTo>
                      <a:pt x="59" y="224"/>
                    </a:lnTo>
                    <a:lnTo>
                      <a:pt x="46" y="215"/>
                    </a:lnTo>
                    <a:lnTo>
                      <a:pt x="35" y="204"/>
                    </a:lnTo>
                    <a:lnTo>
                      <a:pt x="24" y="194"/>
                    </a:lnTo>
                    <a:lnTo>
                      <a:pt x="16" y="182"/>
                    </a:lnTo>
                    <a:lnTo>
                      <a:pt x="9" y="170"/>
                    </a:lnTo>
                    <a:lnTo>
                      <a:pt x="5" y="158"/>
                    </a:lnTo>
                    <a:lnTo>
                      <a:pt x="1" y="144"/>
                    </a:lnTo>
                    <a:lnTo>
                      <a:pt x="0" y="132"/>
                    </a:lnTo>
                    <a:lnTo>
                      <a:pt x="1" y="118"/>
                    </a:lnTo>
                    <a:lnTo>
                      <a:pt x="5" y="105"/>
                    </a:lnTo>
                    <a:lnTo>
                      <a:pt x="9" y="92"/>
                    </a:lnTo>
                    <a:lnTo>
                      <a:pt x="16" y="80"/>
                    </a:lnTo>
                    <a:lnTo>
                      <a:pt x="24" y="68"/>
                    </a:lnTo>
                    <a:lnTo>
                      <a:pt x="35" y="58"/>
                    </a:lnTo>
                    <a:lnTo>
                      <a:pt x="46" y="48"/>
                    </a:lnTo>
                    <a:lnTo>
                      <a:pt x="59" y="38"/>
                    </a:lnTo>
                    <a:lnTo>
                      <a:pt x="73" y="30"/>
                    </a:lnTo>
                    <a:lnTo>
                      <a:pt x="89" y="22"/>
                    </a:lnTo>
                    <a:lnTo>
                      <a:pt x="105" y="16"/>
                    </a:lnTo>
                    <a:lnTo>
                      <a:pt x="122" y="11"/>
                    </a:lnTo>
                    <a:lnTo>
                      <a:pt x="140" y="6"/>
                    </a:lnTo>
                    <a:lnTo>
                      <a:pt x="159" y="3"/>
                    </a:lnTo>
                    <a:lnTo>
                      <a:pt x="179" y="1"/>
                    </a:lnTo>
                    <a:lnTo>
                      <a:pt x="199" y="0"/>
                    </a:lnTo>
                    <a:lnTo>
                      <a:pt x="219" y="1"/>
                    </a:lnTo>
                    <a:lnTo>
                      <a:pt x="238" y="3"/>
                    </a:lnTo>
                    <a:lnTo>
                      <a:pt x="258" y="6"/>
                    </a:lnTo>
                    <a:lnTo>
                      <a:pt x="276" y="11"/>
                    </a:lnTo>
                    <a:lnTo>
                      <a:pt x="294" y="16"/>
                    </a:lnTo>
                    <a:lnTo>
                      <a:pt x="310" y="22"/>
                    </a:lnTo>
                    <a:lnTo>
                      <a:pt x="325" y="30"/>
                    </a:lnTo>
                    <a:lnTo>
                      <a:pt x="339" y="38"/>
                    </a:lnTo>
                    <a:lnTo>
                      <a:pt x="351" y="48"/>
                    </a:lnTo>
                    <a:lnTo>
                      <a:pt x="363" y="58"/>
                    </a:lnTo>
                    <a:lnTo>
                      <a:pt x="373" y="68"/>
                    </a:lnTo>
                    <a:lnTo>
                      <a:pt x="381" y="80"/>
                    </a:lnTo>
                    <a:lnTo>
                      <a:pt x="388" y="92"/>
                    </a:lnTo>
                    <a:lnTo>
                      <a:pt x="393" y="105"/>
                    </a:lnTo>
                    <a:lnTo>
                      <a:pt x="396" y="118"/>
                    </a:lnTo>
                    <a:lnTo>
                      <a:pt x="397" y="132"/>
                    </a:lnTo>
                  </a:path>
                </a:pathLst>
              </a:custGeom>
              <a:solidFill>
                <a:schemeClr val="accent1"/>
              </a:solidFill>
              <a:ln w="0">
                <a:solidFill>
                  <a:srgbClr val="808080"/>
                </a:solidFill>
                <a:prstDash val="solid"/>
                <a:round/>
                <a:headEnd/>
                <a:tailEnd/>
              </a:ln>
            </p:spPr>
            <p:txBody>
              <a:bodyPr/>
              <a:lstStyle/>
              <a:p>
                <a:endParaRPr lang="en-US"/>
              </a:p>
            </p:txBody>
          </p:sp>
          <p:sp>
            <p:nvSpPr>
              <p:cNvPr id="30788" name="Freeform 57"/>
              <p:cNvSpPr>
                <a:spLocks/>
              </p:cNvSpPr>
              <p:nvPr/>
            </p:nvSpPr>
            <p:spPr bwMode="auto">
              <a:xfrm>
                <a:off x="4299" y="2155"/>
                <a:ext cx="125" cy="99"/>
              </a:xfrm>
              <a:custGeom>
                <a:avLst/>
                <a:gdLst>
                  <a:gd name="T0" fmla="*/ 0 w 250"/>
                  <a:gd name="T1" fmla="*/ 33 h 198"/>
                  <a:gd name="T2" fmla="*/ 16 w 250"/>
                  <a:gd name="T3" fmla="*/ 76 h 198"/>
                  <a:gd name="T4" fmla="*/ 125 w 250"/>
                  <a:gd name="T5" fmla="*/ 99 h 198"/>
                  <a:gd name="T6" fmla="*/ 112 w 250"/>
                  <a:gd name="T7" fmla="*/ 0 h 198"/>
                  <a:gd name="T8" fmla="*/ 7 w 250"/>
                  <a:gd name="T9" fmla="*/ 7 h 198"/>
                  <a:gd name="T10" fmla="*/ 0 w 250"/>
                  <a:gd name="T11" fmla="*/ 33 h 19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0" h="198">
                    <a:moveTo>
                      <a:pt x="0" y="65"/>
                    </a:moveTo>
                    <a:lnTo>
                      <a:pt x="32" y="152"/>
                    </a:lnTo>
                    <a:lnTo>
                      <a:pt x="250" y="198"/>
                    </a:lnTo>
                    <a:lnTo>
                      <a:pt x="223" y="0"/>
                    </a:lnTo>
                    <a:lnTo>
                      <a:pt x="14" y="14"/>
                    </a:lnTo>
                    <a:lnTo>
                      <a:pt x="0" y="6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89" name="Freeform 58"/>
              <p:cNvSpPr>
                <a:spLocks/>
              </p:cNvSpPr>
              <p:nvPr/>
            </p:nvSpPr>
            <p:spPr bwMode="auto">
              <a:xfrm>
                <a:off x="4185" y="2312"/>
                <a:ext cx="142" cy="181"/>
              </a:xfrm>
              <a:custGeom>
                <a:avLst/>
                <a:gdLst>
                  <a:gd name="T0" fmla="*/ 88 w 283"/>
                  <a:gd name="T1" fmla="*/ 0 h 361"/>
                  <a:gd name="T2" fmla="*/ 0 w 283"/>
                  <a:gd name="T3" fmla="*/ 46 h 361"/>
                  <a:gd name="T4" fmla="*/ 37 w 283"/>
                  <a:gd name="T5" fmla="*/ 82 h 361"/>
                  <a:gd name="T6" fmla="*/ 42 w 283"/>
                  <a:gd name="T7" fmla="*/ 170 h 361"/>
                  <a:gd name="T8" fmla="*/ 63 w 283"/>
                  <a:gd name="T9" fmla="*/ 181 h 361"/>
                  <a:gd name="T10" fmla="*/ 137 w 283"/>
                  <a:gd name="T11" fmla="*/ 124 h 361"/>
                  <a:gd name="T12" fmla="*/ 142 w 283"/>
                  <a:gd name="T13" fmla="*/ 19 h 361"/>
                  <a:gd name="T14" fmla="*/ 88 w 283"/>
                  <a:gd name="T15" fmla="*/ 0 h 3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3" h="361">
                    <a:moveTo>
                      <a:pt x="176" y="0"/>
                    </a:moveTo>
                    <a:lnTo>
                      <a:pt x="0" y="92"/>
                    </a:lnTo>
                    <a:lnTo>
                      <a:pt x="74" y="163"/>
                    </a:lnTo>
                    <a:lnTo>
                      <a:pt x="84" y="340"/>
                    </a:lnTo>
                    <a:lnTo>
                      <a:pt x="125" y="361"/>
                    </a:lnTo>
                    <a:lnTo>
                      <a:pt x="274" y="247"/>
                    </a:lnTo>
                    <a:lnTo>
                      <a:pt x="283" y="38"/>
                    </a:lnTo>
                    <a:lnTo>
                      <a:pt x="17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90" name="Freeform 59"/>
              <p:cNvSpPr>
                <a:spLocks/>
              </p:cNvSpPr>
              <p:nvPr/>
            </p:nvSpPr>
            <p:spPr bwMode="auto">
              <a:xfrm>
                <a:off x="4381" y="2110"/>
                <a:ext cx="78" cy="91"/>
              </a:xfrm>
              <a:custGeom>
                <a:avLst/>
                <a:gdLst>
                  <a:gd name="T0" fmla="*/ 0 w 155"/>
                  <a:gd name="T1" fmla="*/ 49 h 182"/>
                  <a:gd name="T2" fmla="*/ 33 w 155"/>
                  <a:gd name="T3" fmla="*/ 0 h 182"/>
                  <a:gd name="T4" fmla="*/ 78 w 155"/>
                  <a:gd name="T5" fmla="*/ 49 h 182"/>
                  <a:gd name="T6" fmla="*/ 40 w 155"/>
                  <a:gd name="T7" fmla="*/ 91 h 182"/>
                  <a:gd name="T8" fmla="*/ 0 w 155"/>
                  <a:gd name="T9" fmla="*/ 49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 h="182">
                    <a:moveTo>
                      <a:pt x="0" y="98"/>
                    </a:moveTo>
                    <a:lnTo>
                      <a:pt x="65" y="0"/>
                    </a:lnTo>
                    <a:lnTo>
                      <a:pt x="155" y="98"/>
                    </a:lnTo>
                    <a:lnTo>
                      <a:pt x="79" y="182"/>
                    </a:lnTo>
                    <a:lnTo>
                      <a:pt x="0" y="9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91" name="Freeform 60"/>
              <p:cNvSpPr>
                <a:spLocks/>
              </p:cNvSpPr>
              <p:nvPr/>
            </p:nvSpPr>
            <p:spPr bwMode="auto">
              <a:xfrm>
                <a:off x="4570" y="1970"/>
                <a:ext cx="310" cy="323"/>
              </a:xfrm>
              <a:custGeom>
                <a:avLst/>
                <a:gdLst>
                  <a:gd name="T0" fmla="*/ 310 w 621"/>
                  <a:gd name="T1" fmla="*/ 178 h 648"/>
                  <a:gd name="T2" fmla="*/ 304 w 621"/>
                  <a:gd name="T3" fmla="*/ 209 h 648"/>
                  <a:gd name="T4" fmla="*/ 291 w 621"/>
                  <a:gd name="T5" fmla="*/ 239 h 648"/>
                  <a:gd name="T6" fmla="*/ 275 w 621"/>
                  <a:gd name="T7" fmla="*/ 264 h 648"/>
                  <a:gd name="T8" fmla="*/ 254 w 621"/>
                  <a:gd name="T9" fmla="*/ 286 h 648"/>
                  <a:gd name="T10" fmla="*/ 229 w 621"/>
                  <a:gd name="T11" fmla="*/ 304 h 648"/>
                  <a:gd name="T12" fmla="*/ 202 w 621"/>
                  <a:gd name="T13" fmla="*/ 316 h 648"/>
                  <a:gd name="T14" fmla="*/ 172 w 621"/>
                  <a:gd name="T15" fmla="*/ 323 h 648"/>
                  <a:gd name="T16" fmla="*/ 140 w 621"/>
                  <a:gd name="T17" fmla="*/ 323 h 648"/>
                  <a:gd name="T18" fmla="*/ 109 w 621"/>
                  <a:gd name="T19" fmla="*/ 316 h 648"/>
                  <a:gd name="T20" fmla="*/ 82 w 621"/>
                  <a:gd name="T21" fmla="*/ 304 h 648"/>
                  <a:gd name="T22" fmla="*/ 56 w 621"/>
                  <a:gd name="T23" fmla="*/ 286 h 648"/>
                  <a:gd name="T24" fmla="*/ 36 w 621"/>
                  <a:gd name="T25" fmla="*/ 264 h 648"/>
                  <a:gd name="T26" fmla="*/ 19 w 621"/>
                  <a:gd name="T27" fmla="*/ 239 h 648"/>
                  <a:gd name="T28" fmla="*/ 7 w 621"/>
                  <a:gd name="T29" fmla="*/ 209 h 648"/>
                  <a:gd name="T30" fmla="*/ 1 w 621"/>
                  <a:gd name="T31" fmla="*/ 178 h 648"/>
                  <a:gd name="T32" fmla="*/ 1 w 621"/>
                  <a:gd name="T33" fmla="*/ 145 h 648"/>
                  <a:gd name="T34" fmla="*/ 7 w 621"/>
                  <a:gd name="T35" fmla="*/ 114 h 648"/>
                  <a:gd name="T36" fmla="*/ 19 w 621"/>
                  <a:gd name="T37" fmla="*/ 85 h 648"/>
                  <a:gd name="T38" fmla="*/ 36 w 621"/>
                  <a:gd name="T39" fmla="*/ 59 h 648"/>
                  <a:gd name="T40" fmla="*/ 56 w 621"/>
                  <a:gd name="T41" fmla="*/ 37 h 648"/>
                  <a:gd name="T42" fmla="*/ 82 w 621"/>
                  <a:gd name="T43" fmla="*/ 20 h 648"/>
                  <a:gd name="T44" fmla="*/ 109 w 621"/>
                  <a:gd name="T45" fmla="*/ 7 h 648"/>
                  <a:gd name="T46" fmla="*/ 140 w 621"/>
                  <a:gd name="T47" fmla="*/ 1 h 648"/>
                  <a:gd name="T48" fmla="*/ 172 w 621"/>
                  <a:gd name="T49" fmla="*/ 1 h 648"/>
                  <a:gd name="T50" fmla="*/ 202 w 621"/>
                  <a:gd name="T51" fmla="*/ 7 h 648"/>
                  <a:gd name="T52" fmla="*/ 229 w 621"/>
                  <a:gd name="T53" fmla="*/ 20 h 648"/>
                  <a:gd name="T54" fmla="*/ 254 w 621"/>
                  <a:gd name="T55" fmla="*/ 37 h 648"/>
                  <a:gd name="T56" fmla="*/ 275 w 621"/>
                  <a:gd name="T57" fmla="*/ 59 h 648"/>
                  <a:gd name="T58" fmla="*/ 291 w 621"/>
                  <a:gd name="T59" fmla="*/ 85 h 648"/>
                  <a:gd name="T60" fmla="*/ 304 w 621"/>
                  <a:gd name="T61" fmla="*/ 114 h 648"/>
                  <a:gd name="T62" fmla="*/ 310 w 621"/>
                  <a:gd name="T63" fmla="*/ 145 h 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21" h="648">
                    <a:moveTo>
                      <a:pt x="621" y="324"/>
                    </a:moveTo>
                    <a:lnTo>
                      <a:pt x="620" y="358"/>
                    </a:lnTo>
                    <a:lnTo>
                      <a:pt x="616" y="390"/>
                    </a:lnTo>
                    <a:lnTo>
                      <a:pt x="608" y="420"/>
                    </a:lnTo>
                    <a:lnTo>
                      <a:pt x="597" y="450"/>
                    </a:lnTo>
                    <a:lnTo>
                      <a:pt x="583" y="479"/>
                    </a:lnTo>
                    <a:lnTo>
                      <a:pt x="568" y="505"/>
                    </a:lnTo>
                    <a:lnTo>
                      <a:pt x="550" y="530"/>
                    </a:lnTo>
                    <a:lnTo>
                      <a:pt x="530" y="553"/>
                    </a:lnTo>
                    <a:lnTo>
                      <a:pt x="508" y="574"/>
                    </a:lnTo>
                    <a:lnTo>
                      <a:pt x="484" y="593"/>
                    </a:lnTo>
                    <a:lnTo>
                      <a:pt x="459" y="609"/>
                    </a:lnTo>
                    <a:lnTo>
                      <a:pt x="432" y="623"/>
                    </a:lnTo>
                    <a:lnTo>
                      <a:pt x="404" y="633"/>
                    </a:lnTo>
                    <a:lnTo>
                      <a:pt x="375" y="641"/>
                    </a:lnTo>
                    <a:lnTo>
                      <a:pt x="344" y="647"/>
                    </a:lnTo>
                    <a:lnTo>
                      <a:pt x="313" y="648"/>
                    </a:lnTo>
                    <a:lnTo>
                      <a:pt x="280" y="647"/>
                    </a:lnTo>
                    <a:lnTo>
                      <a:pt x="249" y="641"/>
                    </a:lnTo>
                    <a:lnTo>
                      <a:pt x="219" y="633"/>
                    </a:lnTo>
                    <a:lnTo>
                      <a:pt x="191" y="623"/>
                    </a:lnTo>
                    <a:lnTo>
                      <a:pt x="164" y="609"/>
                    </a:lnTo>
                    <a:lnTo>
                      <a:pt x="138" y="593"/>
                    </a:lnTo>
                    <a:lnTo>
                      <a:pt x="113" y="574"/>
                    </a:lnTo>
                    <a:lnTo>
                      <a:pt x="91" y="553"/>
                    </a:lnTo>
                    <a:lnTo>
                      <a:pt x="72" y="530"/>
                    </a:lnTo>
                    <a:lnTo>
                      <a:pt x="53" y="505"/>
                    </a:lnTo>
                    <a:lnTo>
                      <a:pt x="38" y="479"/>
                    </a:lnTo>
                    <a:lnTo>
                      <a:pt x="25" y="450"/>
                    </a:lnTo>
                    <a:lnTo>
                      <a:pt x="14" y="420"/>
                    </a:lnTo>
                    <a:lnTo>
                      <a:pt x="6" y="390"/>
                    </a:lnTo>
                    <a:lnTo>
                      <a:pt x="2" y="358"/>
                    </a:lnTo>
                    <a:lnTo>
                      <a:pt x="0" y="324"/>
                    </a:lnTo>
                    <a:lnTo>
                      <a:pt x="2" y="291"/>
                    </a:lnTo>
                    <a:lnTo>
                      <a:pt x="6" y="260"/>
                    </a:lnTo>
                    <a:lnTo>
                      <a:pt x="14" y="229"/>
                    </a:lnTo>
                    <a:lnTo>
                      <a:pt x="25" y="199"/>
                    </a:lnTo>
                    <a:lnTo>
                      <a:pt x="38" y="171"/>
                    </a:lnTo>
                    <a:lnTo>
                      <a:pt x="53" y="143"/>
                    </a:lnTo>
                    <a:lnTo>
                      <a:pt x="72" y="119"/>
                    </a:lnTo>
                    <a:lnTo>
                      <a:pt x="91" y="96"/>
                    </a:lnTo>
                    <a:lnTo>
                      <a:pt x="113" y="75"/>
                    </a:lnTo>
                    <a:lnTo>
                      <a:pt x="138" y="56"/>
                    </a:lnTo>
                    <a:lnTo>
                      <a:pt x="164" y="40"/>
                    </a:lnTo>
                    <a:lnTo>
                      <a:pt x="191" y="26"/>
                    </a:lnTo>
                    <a:lnTo>
                      <a:pt x="219" y="15"/>
                    </a:lnTo>
                    <a:lnTo>
                      <a:pt x="249" y="7"/>
                    </a:lnTo>
                    <a:lnTo>
                      <a:pt x="280" y="2"/>
                    </a:lnTo>
                    <a:lnTo>
                      <a:pt x="313" y="0"/>
                    </a:lnTo>
                    <a:lnTo>
                      <a:pt x="344" y="2"/>
                    </a:lnTo>
                    <a:lnTo>
                      <a:pt x="375" y="7"/>
                    </a:lnTo>
                    <a:lnTo>
                      <a:pt x="404" y="15"/>
                    </a:lnTo>
                    <a:lnTo>
                      <a:pt x="432" y="26"/>
                    </a:lnTo>
                    <a:lnTo>
                      <a:pt x="459" y="40"/>
                    </a:lnTo>
                    <a:lnTo>
                      <a:pt x="484" y="56"/>
                    </a:lnTo>
                    <a:lnTo>
                      <a:pt x="508" y="75"/>
                    </a:lnTo>
                    <a:lnTo>
                      <a:pt x="530" y="96"/>
                    </a:lnTo>
                    <a:lnTo>
                      <a:pt x="550" y="119"/>
                    </a:lnTo>
                    <a:lnTo>
                      <a:pt x="568" y="143"/>
                    </a:lnTo>
                    <a:lnTo>
                      <a:pt x="583" y="171"/>
                    </a:lnTo>
                    <a:lnTo>
                      <a:pt x="597" y="199"/>
                    </a:lnTo>
                    <a:lnTo>
                      <a:pt x="608" y="229"/>
                    </a:lnTo>
                    <a:lnTo>
                      <a:pt x="616" y="260"/>
                    </a:lnTo>
                    <a:lnTo>
                      <a:pt x="620" y="291"/>
                    </a:lnTo>
                    <a:lnTo>
                      <a:pt x="621" y="32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92" name="Freeform 61"/>
              <p:cNvSpPr>
                <a:spLocks/>
              </p:cNvSpPr>
              <p:nvPr/>
            </p:nvSpPr>
            <p:spPr bwMode="auto">
              <a:xfrm>
                <a:off x="4570" y="1970"/>
                <a:ext cx="310" cy="323"/>
              </a:xfrm>
              <a:custGeom>
                <a:avLst/>
                <a:gdLst>
                  <a:gd name="T0" fmla="*/ 310 w 621"/>
                  <a:gd name="T1" fmla="*/ 162 h 648"/>
                  <a:gd name="T2" fmla="*/ 308 w 621"/>
                  <a:gd name="T3" fmla="*/ 194 h 648"/>
                  <a:gd name="T4" fmla="*/ 298 w 621"/>
                  <a:gd name="T5" fmla="*/ 224 h 648"/>
                  <a:gd name="T6" fmla="*/ 284 w 621"/>
                  <a:gd name="T7" fmla="*/ 252 h 648"/>
                  <a:gd name="T8" fmla="*/ 265 w 621"/>
                  <a:gd name="T9" fmla="*/ 276 h 648"/>
                  <a:gd name="T10" fmla="*/ 242 w 621"/>
                  <a:gd name="T11" fmla="*/ 296 h 648"/>
                  <a:gd name="T12" fmla="*/ 216 w 621"/>
                  <a:gd name="T13" fmla="*/ 311 h 648"/>
                  <a:gd name="T14" fmla="*/ 187 w 621"/>
                  <a:gd name="T15" fmla="*/ 320 h 648"/>
                  <a:gd name="T16" fmla="*/ 156 w 621"/>
                  <a:gd name="T17" fmla="*/ 323 h 648"/>
                  <a:gd name="T18" fmla="*/ 140 w 621"/>
                  <a:gd name="T19" fmla="*/ 323 h 648"/>
                  <a:gd name="T20" fmla="*/ 109 w 621"/>
                  <a:gd name="T21" fmla="*/ 316 h 648"/>
                  <a:gd name="T22" fmla="*/ 82 w 621"/>
                  <a:gd name="T23" fmla="*/ 304 h 648"/>
                  <a:gd name="T24" fmla="*/ 56 w 621"/>
                  <a:gd name="T25" fmla="*/ 286 h 648"/>
                  <a:gd name="T26" fmla="*/ 36 w 621"/>
                  <a:gd name="T27" fmla="*/ 264 h 648"/>
                  <a:gd name="T28" fmla="*/ 19 w 621"/>
                  <a:gd name="T29" fmla="*/ 239 h 648"/>
                  <a:gd name="T30" fmla="*/ 7 w 621"/>
                  <a:gd name="T31" fmla="*/ 209 h 648"/>
                  <a:gd name="T32" fmla="*/ 1 w 621"/>
                  <a:gd name="T33" fmla="*/ 178 h 648"/>
                  <a:gd name="T34" fmla="*/ 0 w 621"/>
                  <a:gd name="T35" fmla="*/ 162 h 648"/>
                  <a:gd name="T36" fmla="*/ 3 w 621"/>
                  <a:gd name="T37" fmla="*/ 130 h 648"/>
                  <a:gd name="T38" fmla="*/ 12 w 621"/>
                  <a:gd name="T39" fmla="*/ 99 h 648"/>
                  <a:gd name="T40" fmla="*/ 26 w 621"/>
                  <a:gd name="T41" fmla="*/ 71 h 648"/>
                  <a:gd name="T42" fmla="*/ 45 w 621"/>
                  <a:gd name="T43" fmla="*/ 48 h 648"/>
                  <a:gd name="T44" fmla="*/ 69 w 621"/>
                  <a:gd name="T45" fmla="*/ 28 h 648"/>
                  <a:gd name="T46" fmla="*/ 95 w 621"/>
                  <a:gd name="T47" fmla="*/ 13 h 648"/>
                  <a:gd name="T48" fmla="*/ 124 w 621"/>
                  <a:gd name="T49" fmla="*/ 3 h 648"/>
                  <a:gd name="T50" fmla="*/ 156 w 621"/>
                  <a:gd name="T51" fmla="*/ 0 h 648"/>
                  <a:gd name="T52" fmla="*/ 172 w 621"/>
                  <a:gd name="T53" fmla="*/ 1 h 648"/>
                  <a:gd name="T54" fmla="*/ 202 w 621"/>
                  <a:gd name="T55" fmla="*/ 7 h 648"/>
                  <a:gd name="T56" fmla="*/ 229 w 621"/>
                  <a:gd name="T57" fmla="*/ 20 h 648"/>
                  <a:gd name="T58" fmla="*/ 254 w 621"/>
                  <a:gd name="T59" fmla="*/ 37 h 648"/>
                  <a:gd name="T60" fmla="*/ 275 w 621"/>
                  <a:gd name="T61" fmla="*/ 59 h 648"/>
                  <a:gd name="T62" fmla="*/ 291 w 621"/>
                  <a:gd name="T63" fmla="*/ 85 h 648"/>
                  <a:gd name="T64" fmla="*/ 304 w 621"/>
                  <a:gd name="T65" fmla="*/ 114 h 648"/>
                  <a:gd name="T66" fmla="*/ 310 w 621"/>
                  <a:gd name="T67" fmla="*/ 145 h 64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21" h="648">
                    <a:moveTo>
                      <a:pt x="621" y="324"/>
                    </a:moveTo>
                    <a:lnTo>
                      <a:pt x="621" y="324"/>
                    </a:lnTo>
                    <a:lnTo>
                      <a:pt x="620" y="358"/>
                    </a:lnTo>
                    <a:lnTo>
                      <a:pt x="616" y="390"/>
                    </a:lnTo>
                    <a:lnTo>
                      <a:pt x="608" y="420"/>
                    </a:lnTo>
                    <a:lnTo>
                      <a:pt x="597" y="450"/>
                    </a:lnTo>
                    <a:lnTo>
                      <a:pt x="583" y="479"/>
                    </a:lnTo>
                    <a:lnTo>
                      <a:pt x="568" y="505"/>
                    </a:lnTo>
                    <a:lnTo>
                      <a:pt x="550" y="530"/>
                    </a:lnTo>
                    <a:lnTo>
                      <a:pt x="530" y="553"/>
                    </a:lnTo>
                    <a:lnTo>
                      <a:pt x="508" y="574"/>
                    </a:lnTo>
                    <a:lnTo>
                      <a:pt x="484" y="593"/>
                    </a:lnTo>
                    <a:lnTo>
                      <a:pt x="459" y="609"/>
                    </a:lnTo>
                    <a:lnTo>
                      <a:pt x="432" y="623"/>
                    </a:lnTo>
                    <a:lnTo>
                      <a:pt x="404" y="633"/>
                    </a:lnTo>
                    <a:lnTo>
                      <a:pt x="375" y="641"/>
                    </a:lnTo>
                    <a:lnTo>
                      <a:pt x="344" y="647"/>
                    </a:lnTo>
                    <a:lnTo>
                      <a:pt x="313" y="648"/>
                    </a:lnTo>
                    <a:lnTo>
                      <a:pt x="280" y="647"/>
                    </a:lnTo>
                    <a:lnTo>
                      <a:pt x="249" y="641"/>
                    </a:lnTo>
                    <a:lnTo>
                      <a:pt x="219" y="633"/>
                    </a:lnTo>
                    <a:lnTo>
                      <a:pt x="191" y="623"/>
                    </a:lnTo>
                    <a:lnTo>
                      <a:pt x="164" y="609"/>
                    </a:lnTo>
                    <a:lnTo>
                      <a:pt x="138" y="593"/>
                    </a:lnTo>
                    <a:lnTo>
                      <a:pt x="113" y="574"/>
                    </a:lnTo>
                    <a:lnTo>
                      <a:pt x="91" y="553"/>
                    </a:lnTo>
                    <a:lnTo>
                      <a:pt x="72" y="530"/>
                    </a:lnTo>
                    <a:lnTo>
                      <a:pt x="53" y="505"/>
                    </a:lnTo>
                    <a:lnTo>
                      <a:pt x="38" y="479"/>
                    </a:lnTo>
                    <a:lnTo>
                      <a:pt x="25" y="450"/>
                    </a:lnTo>
                    <a:lnTo>
                      <a:pt x="14" y="420"/>
                    </a:lnTo>
                    <a:lnTo>
                      <a:pt x="6" y="390"/>
                    </a:lnTo>
                    <a:lnTo>
                      <a:pt x="2" y="358"/>
                    </a:lnTo>
                    <a:lnTo>
                      <a:pt x="0" y="324"/>
                    </a:lnTo>
                    <a:lnTo>
                      <a:pt x="2" y="291"/>
                    </a:lnTo>
                    <a:lnTo>
                      <a:pt x="6" y="260"/>
                    </a:lnTo>
                    <a:lnTo>
                      <a:pt x="14" y="229"/>
                    </a:lnTo>
                    <a:lnTo>
                      <a:pt x="25" y="199"/>
                    </a:lnTo>
                    <a:lnTo>
                      <a:pt x="38" y="171"/>
                    </a:lnTo>
                    <a:lnTo>
                      <a:pt x="53" y="143"/>
                    </a:lnTo>
                    <a:lnTo>
                      <a:pt x="72" y="119"/>
                    </a:lnTo>
                    <a:lnTo>
                      <a:pt x="91" y="96"/>
                    </a:lnTo>
                    <a:lnTo>
                      <a:pt x="113" y="75"/>
                    </a:lnTo>
                    <a:lnTo>
                      <a:pt x="138" y="56"/>
                    </a:lnTo>
                    <a:lnTo>
                      <a:pt x="164" y="40"/>
                    </a:lnTo>
                    <a:lnTo>
                      <a:pt x="191" y="26"/>
                    </a:lnTo>
                    <a:lnTo>
                      <a:pt x="219" y="15"/>
                    </a:lnTo>
                    <a:lnTo>
                      <a:pt x="249" y="7"/>
                    </a:lnTo>
                    <a:lnTo>
                      <a:pt x="280" y="2"/>
                    </a:lnTo>
                    <a:lnTo>
                      <a:pt x="313" y="0"/>
                    </a:lnTo>
                    <a:lnTo>
                      <a:pt x="344" y="2"/>
                    </a:lnTo>
                    <a:lnTo>
                      <a:pt x="375" y="7"/>
                    </a:lnTo>
                    <a:lnTo>
                      <a:pt x="404" y="15"/>
                    </a:lnTo>
                    <a:lnTo>
                      <a:pt x="432" y="26"/>
                    </a:lnTo>
                    <a:lnTo>
                      <a:pt x="459" y="40"/>
                    </a:lnTo>
                    <a:lnTo>
                      <a:pt x="484" y="56"/>
                    </a:lnTo>
                    <a:lnTo>
                      <a:pt x="508" y="75"/>
                    </a:lnTo>
                    <a:lnTo>
                      <a:pt x="530" y="96"/>
                    </a:lnTo>
                    <a:lnTo>
                      <a:pt x="550" y="119"/>
                    </a:lnTo>
                    <a:lnTo>
                      <a:pt x="568" y="143"/>
                    </a:lnTo>
                    <a:lnTo>
                      <a:pt x="583" y="171"/>
                    </a:lnTo>
                    <a:lnTo>
                      <a:pt x="597" y="199"/>
                    </a:lnTo>
                    <a:lnTo>
                      <a:pt x="608" y="229"/>
                    </a:lnTo>
                    <a:lnTo>
                      <a:pt x="616" y="260"/>
                    </a:lnTo>
                    <a:lnTo>
                      <a:pt x="620" y="291"/>
                    </a:lnTo>
                    <a:lnTo>
                      <a:pt x="621" y="324"/>
                    </a:lnTo>
                  </a:path>
                </a:pathLst>
              </a:custGeom>
              <a:solidFill>
                <a:schemeClr val="accent1"/>
              </a:solidFill>
              <a:ln w="0">
                <a:solidFill>
                  <a:srgbClr val="808080"/>
                </a:solidFill>
                <a:prstDash val="solid"/>
                <a:round/>
                <a:headEnd/>
                <a:tailEnd/>
              </a:ln>
            </p:spPr>
            <p:txBody>
              <a:bodyPr/>
              <a:lstStyle/>
              <a:p>
                <a:endParaRPr lang="en-US"/>
              </a:p>
            </p:txBody>
          </p:sp>
          <p:sp>
            <p:nvSpPr>
              <p:cNvPr id="30793" name="Freeform 62"/>
              <p:cNvSpPr>
                <a:spLocks/>
              </p:cNvSpPr>
              <p:nvPr/>
            </p:nvSpPr>
            <p:spPr bwMode="auto">
              <a:xfrm>
                <a:off x="4759" y="1934"/>
                <a:ext cx="253" cy="264"/>
              </a:xfrm>
              <a:custGeom>
                <a:avLst/>
                <a:gdLst>
                  <a:gd name="T0" fmla="*/ 253 w 506"/>
                  <a:gd name="T1" fmla="*/ 146 h 528"/>
                  <a:gd name="T2" fmla="*/ 247 w 506"/>
                  <a:gd name="T3" fmla="*/ 171 h 528"/>
                  <a:gd name="T4" fmla="*/ 238 w 506"/>
                  <a:gd name="T5" fmla="*/ 195 h 528"/>
                  <a:gd name="T6" fmla="*/ 224 w 506"/>
                  <a:gd name="T7" fmla="*/ 216 h 528"/>
                  <a:gd name="T8" fmla="*/ 207 w 506"/>
                  <a:gd name="T9" fmla="*/ 234 h 528"/>
                  <a:gd name="T10" fmla="*/ 187 w 506"/>
                  <a:gd name="T11" fmla="*/ 248 h 528"/>
                  <a:gd name="T12" fmla="*/ 165 w 506"/>
                  <a:gd name="T13" fmla="*/ 258 h 528"/>
                  <a:gd name="T14" fmla="*/ 140 w 506"/>
                  <a:gd name="T15" fmla="*/ 263 h 528"/>
                  <a:gd name="T16" fmla="*/ 114 w 506"/>
                  <a:gd name="T17" fmla="*/ 263 h 528"/>
                  <a:gd name="T18" fmla="*/ 90 w 506"/>
                  <a:gd name="T19" fmla="*/ 258 h 528"/>
                  <a:gd name="T20" fmla="*/ 67 w 506"/>
                  <a:gd name="T21" fmla="*/ 248 h 528"/>
                  <a:gd name="T22" fmla="*/ 46 w 506"/>
                  <a:gd name="T23" fmla="*/ 234 h 528"/>
                  <a:gd name="T24" fmla="*/ 29 w 506"/>
                  <a:gd name="T25" fmla="*/ 216 h 528"/>
                  <a:gd name="T26" fmla="*/ 16 w 506"/>
                  <a:gd name="T27" fmla="*/ 195 h 528"/>
                  <a:gd name="T28" fmla="*/ 6 w 506"/>
                  <a:gd name="T29" fmla="*/ 171 h 528"/>
                  <a:gd name="T30" fmla="*/ 1 w 506"/>
                  <a:gd name="T31" fmla="*/ 146 h 528"/>
                  <a:gd name="T32" fmla="*/ 1 w 506"/>
                  <a:gd name="T33" fmla="*/ 118 h 528"/>
                  <a:gd name="T34" fmla="*/ 6 w 506"/>
                  <a:gd name="T35" fmla="*/ 93 h 528"/>
                  <a:gd name="T36" fmla="*/ 16 w 506"/>
                  <a:gd name="T37" fmla="*/ 69 h 528"/>
                  <a:gd name="T38" fmla="*/ 29 w 506"/>
                  <a:gd name="T39" fmla="*/ 48 h 528"/>
                  <a:gd name="T40" fmla="*/ 46 w 506"/>
                  <a:gd name="T41" fmla="*/ 30 h 528"/>
                  <a:gd name="T42" fmla="*/ 67 w 506"/>
                  <a:gd name="T43" fmla="*/ 16 h 528"/>
                  <a:gd name="T44" fmla="*/ 90 w 506"/>
                  <a:gd name="T45" fmla="*/ 6 h 528"/>
                  <a:gd name="T46" fmla="*/ 114 w 506"/>
                  <a:gd name="T47" fmla="*/ 1 h 528"/>
                  <a:gd name="T48" fmla="*/ 140 w 506"/>
                  <a:gd name="T49" fmla="*/ 1 h 528"/>
                  <a:gd name="T50" fmla="*/ 165 w 506"/>
                  <a:gd name="T51" fmla="*/ 6 h 528"/>
                  <a:gd name="T52" fmla="*/ 187 w 506"/>
                  <a:gd name="T53" fmla="*/ 16 h 528"/>
                  <a:gd name="T54" fmla="*/ 207 w 506"/>
                  <a:gd name="T55" fmla="*/ 30 h 528"/>
                  <a:gd name="T56" fmla="*/ 224 w 506"/>
                  <a:gd name="T57" fmla="*/ 48 h 528"/>
                  <a:gd name="T58" fmla="*/ 238 w 506"/>
                  <a:gd name="T59" fmla="*/ 69 h 528"/>
                  <a:gd name="T60" fmla="*/ 247 w 506"/>
                  <a:gd name="T61" fmla="*/ 93 h 528"/>
                  <a:gd name="T62" fmla="*/ 253 w 506"/>
                  <a:gd name="T63" fmla="*/ 118 h 5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06" h="528">
                    <a:moveTo>
                      <a:pt x="506" y="264"/>
                    </a:moveTo>
                    <a:lnTo>
                      <a:pt x="505" y="291"/>
                    </a:lnTo>
                    <a:lnTo>
                      <a:pt x="501" y="317"/>
                    </a:lnTo>
                    <a:lnTo>
                      <a:pt x="494" y="342"/>
                    </a:lnTo>
                    <a:lnTo>
                      <a:pt x="486" y="366"/>
                    </a:lnTo>
                    <a:lnTo>
                      <a:pt x="475" y="389"/>
                    </a:lnTo>
                    <a:lnTo>
                      <a:pt x="462" y="411"/>
                    </a:lnTo>
                    <a:lnTo>
                      <a:pt x="448" y="432"/>
                    </a:lnTo>
                    <a:lnTo>
                      <a:pt x="432" y="450"/>
                    </a:lnTo>
                    <a:lnTo>
                      <a:pt x="414" y="468"/>
                    </a:lnTo>
                    <a:lnTo>
                      <a:pt x="394" y="483"/>
                    </a:lnTo>
                    <a:lnTo>
                      <a:pt x="374" y="495"/>
                    </a:lnTo>
                    <a:lnTo>
                      <a:pt x="352" y="507"/>
                    </a:lnTo>
                    <a:lnTo>
                      <a:pt x="329" y="516"/>
                    </a:lnTo>
                    <a:lnTo>
                      <a:pt x="304" y="522"/>
                    </a:lnTo>
                    <a:lnTo>
                      <a:pt x="279" y="526"/>
                    </a:lnTo>
                    <a:lnTo>
                      <a:pt x="254" y="528"/>
                    </a:lnTo>
                    <a:lnTo>
                      <a:pt x="228" y="526"/>
                    </a:lnTo>
                    <a:lnTo>
                      <a:pt x="203" y="522"/>
                    </a:lnTo>
                    <a:lnTo>
                      <a:pt x="179" y="516"/>
                    </a:lnTo>
                    <a:lnTo>
                      <a:pt x="156" y="507"/>
                    </a:lnTo>
                    <a:lnTo>
                      <a:pt x="133" y="495"/>
                    </a:lnTo>
                    <a:lnTo>
                      <a:pt x="112" y="483"/>
                    </a:lnTo>
                    <a:lnTo>
                      <a:pt x="92" y="468"/>
                    </a:lnTo>
                    <a:lnTo>
                      <a:pt x="75" y="450"/>
                    </a:lnTo>
                    <a:lnTo>
                      <a:pt x="58" y="432"/>
                    </a:lnTo>
                    <a:lnTo>
                      <a:pt x="44" y="411"/>
                    </a:lnTo>
                    <a:lnTo>
                      <a:pt x="31" y="389"/>
                    </a:lnTo>
                    <a:lnTo>
                      <a:pt x="20" y="366"/>
                    </a:lnTo>
                    <a:lnTo>
                      <a:pt x="12" y="342"/>
                    </a:lnTo>
                    <a:lnTo>
                      <a:pt x="5" y="317"/>
                    </a:lnTo>
                    <a:lnTo>
                      <a:pt x="1" y="291"/>
                    </a:lnTo>
                    <a:lnTo>
                      <a:pt x="0" y="264"/>
                    </a:lnTo>
                    <a:lnTo>
                      <a:pt x="1" y="236"/>
                    </a:lnTo>
                    <a:lnTo>
                      <a:pt x="5" y="211"/>
                    </a:lnTo>
                    <a:lnTo>
                      <a:pt x="12" y="185"/>
                    </a:lnTo>
                    <a:lnTo>
                      <a:pt x="20" y="161"/>
                    </a:lnTo>
                    <a:lnTo>
                      <a:pt x="31" y="138"/>
                    </a:lnTo>
                    <a:lnTo>
                      <a:pt x="44" y="116"/>
                    </a:lnTo>
                    <a:lnTo>
                      <a:pt x="58" y="96"/>
                    </a:lnTo>
                    <a:lnTo>
                      <a:pt x="75" y="77"/>
                    </a:lnTo>
                    <a:lnTo>
                      <a:pt x="92" y="60"/>
                    </a:lnTo>
                    <a:lnTo>
                      <a:pt x="112" y="45"/>
                    </a:lnTo>
                    <a:lnTo>
                      <a:pt x="133" y="32"/>
                    </a:lnTo>
                    <a:lnTo>
                      <a:pt x="156" y="21"/>
                    </a:lnTo>
                    <a:lnTo>
                      <a:pt x="179" y="12"/>
                    </a:lnTo>
                    <a:lnTo>
                      <a:pt x="203" y="6"/>
                    </a:lnTo>
                    <a:lnTo>
                      <a:pt x="228" y="1"/>
                    </a:lnTo>
                    <a:lnTo>
                      <a:pt x="254" y="0"/>
                    </a:lnTo>
                    <a:lnTo>
                      <a:pt x="279" y="1"/>
                    </a:lnTo>
                    <a:lnTo>
                      <a:pt x="304" y="6"/>
                    </a:lnTo>
                    <a:lnTo>
                      <a:pt x="329" y="12"/>
                    </a:lnTo>
                    <a:lnTo>
                      <a:pt x="352" y="21"/>
                    </a:lnTo>
                    <a:lnTo>
                      <a:pt x="374" y="32"/>
                    </a:lnTo>
                    <a:lnTo>
                      <a:pt x="394" y="45"/>
                    </a:lnTo>
                    <a:lnTo>
                      <a:pt x="414" y="60"/>
                    </a:lnTo>
                    <a:lnTo>
                      <a:pt x="432" y="77"/>
                    </a:lnTo>
                    <a:lnTo>
                      <a:pt x="448" y="96"/>
                    </a:lnTo>
                    <a:lnTo>
                      <a:pt x="462" y="116"/>
                    </a:lnTo>
                    <a:lnTo>
                      <a:pt x="475" y="138"/>
                    </a:lnTo>
                    <a:lnTo>
                      <a:pt x="486" y="161"/>
                    </a:lnTo>
                    <a:lnTo>
                      <a:pt x="494" y="185"/>
                    </a:lnTo>
                    <a:lnTo>
                      <a:pt x="501" y="211"/>
                    </a:lnTo>
                    <a:lnTo>
                      <a:pt x="505" y="236"/>
                    </a:lnTo>
                    <a:lnTo>
                      <a:pt x="506" y="26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94" name="Freeform 63"/>
              <p:cNvSpPr>
                <a:spLocks/>
              </p:cNvSpPr>
              <p:nvPr/>
            </p:nvSpPr>
            <p:spPr bwMode="auto">
              <a:xfrm>
                <a:off x="4759" y="1934"/>
                <a:ext cx="253" cy="264"/>
              </a:xfrm>
              <a:custGeom>
                <a:avLst/>
                <a:gdLst>
                  <a:gd name="T0" fmla="*/ 253 w 506"/>
                  <a:gd name="T1" fmla="*/ 132 h 528"/>
                  <a:gd name="T2" fmla="*/ 251 w 506"/>
                  <a:gd name="T3" fmla="*/ 159 h 528"/>
                  <a:gd name="T4" fmla="*/ 243 w 506"/>
                  <a:gd name="T5" fmla="*/ 183 h 528"/>
                  <a:gd name="T6" fmla="*/ 231 w 506"/>
                  <a:gd name="T7" fmla="*/ 206 h 528"/>
                  <a:gd name="T8" fmla="*/ 216 w 506"/>
                  <a:gd name="T9" fmla="*/ 225 h 528"/>
                  <a:gd name="T10" fmla="*/ 197 w 506"/>
                  <a:gd name="T11" fmla="*/ 242 h 528"/>
                  <a:gd name="T12" fmla="*/ 176 w 506"/>
                  <a:gd name="T13" fmla="*/ 254 h 528"/>
                  <a:gd name="T14" fmla="*/ 152 w 506"/>
                  <a:gd name="T15" fmla="*/ 261 h 528"/>
                  <a:gd name="T16" fmla="*/ 127 w 506"/>
                  <a:gd name="T17" fmla="*/ 264 h 528"/>
                  <a:gd name="T18" fmla="*/ 114 w 506"/>
                  <a:gd name="T19" fmla="*/ 263 h 528"/>
                  <a:gd name="T20" fmla="*/ 90 w 506"/>
                  <a:gd name="T21" fmla="*/ 258 h 528"/>
                  <a:gd name="T22" fmla="*/ 67 w 506"/>
                  <a:gd name="T23" fmla="*/ 248 h 528"/>
                  <a:gd name="T24" fmla="*/ 46 w 506"/>
                  <a:gd name="T25" fmla="*/ 234 h 528"/>
                  <a:gd name="T26" fmla="*/ 29 w 506"/>
                  <a:gd name="T27" fmla="*/ 216 h 528"/>
                  <a:gd name="T28" fmla="*/ 16 w 506"/>
                  <a:gd name="T29" fmla="*/ 195 h 528"/>
                  <a:gd name="T30" fmla="*/ 6 w 506"/>
                  <a:gd name="T31" fmla="*/ 171 h 528"/>
                  <a:gd name="T32" fmla="*/ 1 w 506"/>
                  <a:gd name="T33" fmla="*/ 146 h 528"/>
                  <a:gd name="T34" fmla="*/ 0 w 506"/>
                  <a:gd name="T35" fmla="*/ 132 h 528"/>
                  <a:gd name="T36" fmla="*/ 3 w 506"/>
                  <a:gd name="T37" fmla="*/ 106 h 528"/>
                  <a:gd name="T38" fmla="*/ 10 w 506"/>
                  <a:gd name="T39" fmla="*/ 81 h 528"/>
                  <a:gd name="T40" fmla="*/ 22 w 506"/>
                  <a:gd name="T41" fmla="*/ 58 h 528"/>
                  <a:gd name="T42" fmla="*/ 38 w 506"/>
                  <a:gd name="T43" fmla="*/ 39 h 528"/>
                  <a:gd name="T44" fmla="*/ 56 w 506"/>
                  <a:gd name="T45" fmla="*/ 23 h 528"/>
                  <a:gd name="T46" fmla="*/ 78 w 506"/>
                  <a:gd name="T47" fmla="*/ 11 h 528"/>
                  <a:gd name="T48" fmla="*/ 102 w 506"/>
                  <a:gd name="T49" fmla="*/ 3 h 528"/>
                  <a:gd name="T50" fmla="*/ 127 w 506"/>
                  <a:gd name="T51" fmla="*/ 0 h 528"/>
                  <a:gd name="T52" fmla="*/ 140 w 506"/>
                  <a:gd name="T53" fmla="*/ 1 h 528"/>
                  <a:gd name="T54" fmla="*/ 165 w 506"/>
                  <a:gd name="T55" fmla="*/ 6 h 528"/>
                  <a:gd name="T56" fmla="*/ 187 w 506"/>
                  <a:gd name="T57" fmla="*/ 16 h 528"/>
                  <a:gd name="T58" fmla="*/ 207 w 506"/>
                  <a:gd name="T59" fmla="*/ 30 h 528"/>
                  <a:gd name="T60" fmla="*/ 224 w 506"/>
                  <a:gd name="T61" fmla="*/ 48 h 528"/>
                  <a:gd name="T62" fmla="*/ 238 w 506"/>
                  <a:gd name="T63" fmla="*/ 69 h 528"/>
                  <a:gd name="T64" fmla="*/ 247 w 506"/>
                  <a:gd name="T65" fmla="*/ 93 h 528"/>
                  <a:gd name="T66" fmla="*/ 253 w 506"/>
                  <a:gd name="T67" fmla="*/ 118 h 52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6" h="528">
                    <a:moveTo>
                      <a:pt x="506" y="264"/>
                    </a:moveTo>
                    <a:lnTo>
                      <a:pt x="506" y="264"/>
                    </a:lnTo>
                    <a:lnTo>
                      <a:pt x="505" y="291"/>
                    </a:lnTo>
                    <a:lnTo>
                      <a:pt x="501" y="317"/>
                    </a:lnTo>
                    <a:lnTo>
                      <a:pt x="494" y="342"/>
                    </a:lnTo>
                    <a:lnTo>
                      <a:pt x="486" y="366"/>
                    </a:lnTo>
                    <a:lnTo>
                      <a:pt x="475" y="389"/>
                    </a:lnTo>
                    <a:lnTo>
                      <a:pt x="462" y="411"/>
                    </a:lnTo>
                    <a:lnTo>
                      <a:pt x="448" y="432"/>
                    </a:lnTo>
                    <a:lnTo>
                      <a:pt x="432" y="450"/>
                    </a:lnTo>
                    <a:lnTo>
                      <a:pt x="414" y="468"/>
                    </a:lnTo>
                    <a:lnTo>
                      <a:pt x="394" y="483"/>
                    </a:lnTo>
                    <a:lnTo>
                      <a:pt x="374" y="495"/>
                    </a:lnTo>
                    <a:lnTo>
                      <a:pt x="352" y="507"/>
                    </a:lnTo>
                    <a:lnTo>
                      <a:pt x="329" y="516"/>
                    </a:lnTo>
                    <a:lnTo>
                      <a:pt x="304" y="522"/>
                    </a:lnTo>
                    <a:lnTo>
                      <a:pt x="279" y="526"/>
                    </a:lnTo>
                    <a:lnTo>
                      <a:pt x="254" y="528"/>
                    </a:lnTo>
                    <a:lnTo>
                      <a:pt x="228" y="526"/>
                    </a:lnTo>
                    <a:lnTo>
                      <a:pt x="203" y="522"/>
                    </a:lnTo>
                    <a:lnTo>
                      <a:pt x="179" y="516"/>
                    </a:lnTo>
                    <a:lnTo>
                      <a:pt x="156" y="507"/>
                    </a:lnTo>
                    <a:lnTo>
                      <a:pt x="133" y="495"/>
                    </a:lnTo>
                    <a:lnTo>
                      <a:pt x="112" y="483"/>
                    </a:lnTo>
                    <a:lnTo>
                      <a:pt x="92" y="468"/>
                    </a:lnTo>
                    <a:lnTo>
                      <a:pt x="75" y="450"/>
                    </a:lnTo>
                    <a:lnTo>
                      <a:pt x="58" y="432"/>
                    </a:lnTo>
                    <a:lnTo>
                      <a:pt x="44" y="411"/>
                    </a:lnTo>
                    <a:lnTo>
                      <a:pt x="31" y="389"/>
                    </a:lnTo>
                    <a:lnTo>
                      <a:pt x="20" y="366"/>
                    </a:lnTo>
                    <a:lnTo>
                      <a:pt x="12" y="342"/>
                    </a:lnTo>
                    <a:lnTo>
                      <a:pt x="5" y="317"/>
                    </a:lnTo>
                    <a:lnTo>
                      <a:pt x="1" y="291"/>
                    </a:lnTo>
                    <a:lnTo>
                      <a:pt x="0" y="264"/>
                    </a:lnTo>
                    <a:lnTo>
                      <a:pt x="1" y="236"/>
                    </a:lnTo>
                    <a:lnTo>
                      <a:pt x="5" y="211"/>
                    </a:lnTo>
                    <a:lnTo>
                      <a:pt x="12" y="185"/>
                    </a:lnTo>
                    <a:lnTo>
                      <a:pt x="20" y="161"/>
                    </a:lnTo>
                    <a:lnTo>
                      <a:pt x="31" y="138"/>
                    </a:lnTo>
                    <a:lnTo>
                      <a:pt x="44" y="116"/>
                    </a:lnTo>
                    <a:lnTo>
                      <a:pt x="58" y="96"/>
                    </a:lnTo>
                    <a:lnTo>
                      <a:pt x="75" y="77"/>
                    </a:lnTo>
                    <a:lnTo>
                      <a:pt x="92" y="60"/>
                    </a:lnTo>
                    <a:lnTo>
                      <a:pt x="112" y="45"/>
                    </a:lnTo>
                    <a:lnTo>
                      <a:pt x="133" y="32"/>
                    </a:lnTo>
                    <a:lnTo>
                      <a:pt x="156" y="21"/>
                    </a:lnTo>
                    <a:lnTo>
                      <a:pt x="179" y="12"/>
                    </a:lnTo>
                    <a:lnTo>
                      <a:pt x="203" y="6"/>
                    </a:lnTo>
                    <a:lnTo>
                      <a:pt x="228" y="1"/>
                    </a:lnTo>
                    <a:lnTo>
                      <a:pt x="254" y="0"/>
                    </a:lnTo>
                    <a:lnTo>
                      <a:pt x="279" y="1"/>
                    </a:lnTo>
                    <a:lnTo>
                      <a:pt x="304" y="6"/>
                    </a:lnTo>
                    <a:lnTo>
                      <a:pt x="329" y="12"/>
                    </a:lnTo>
                    <a:lnTo>
                      <a:pt x="352" y="21"/>
                    </a:lnTo>
                    <a:lnTo>
                      <a:pt x="374" y="32"/>
                    </a:lnTo>
                    <a:lnTo>
                      <a:pt x="394" y="45"/>
                    </a:lnTo>
                    <a:lnTo>
                      <a:pt x="414" y="60"/>
                    </a:lnTo>
                    <a:lnTo>
                      <a:pt x="432" y="77"/>
                    </a:lnTo>
                    <a:lnTo>
                      <a:pt x="448" y="96"/>
                    </a:lnTo>
                    <a:lnTo>
                      <a:pt x="462" y="116"/>
                    </a:lnTo>
                    <a:lnTo>
                      <a:pt x="475" y="138"/>
                    </a:lnTo>
                    <a:lnTo>
                      <a:pt x="486" y="161"/>
                    </a:lnTo>
                    <a:lnTo>
                      <a:pt x="494" y="185"/>
                    </a:lnTo>
                    <a:lnTo>
                      <a:pt x="501" y="211"/>
                    </a:lnTo>
                    <a:lnTo>
                      <a:pt x="505" y="236"/>
                    </a:lnTo>
                    <a:lnTo>
                      <a:pt x="506" y="264"/>
                    </a:lnTo>
                  </a:path>
                </a:pathLst>
              </a:custGeom>
              <a:solidFill>
                <a:schemeClr val="accent1"/>
              </a:solidFill>
              <a:ln w="0">
                <a:solidFill>
                  <a:srgbClr val="808080"/>
                </a:solidFill>
                <a:prstDash val="solid"/>
                <a:round/>
                <a:headEnd/>
                <a:tailEnd/>
              </a:ln>
            </p:spPr>
            <p:txBody>
              <a:bodyPr/>
              <a:lstStyle/>
              <a:p>
                <a:endParaRPr lang="en-US"/>
              </a:p>
            </p:txBody>
          </p:sp>
          <p:sp>
            <p:nvSpPr>
              <p:cNvPr id="30795" name="Freeform 64"/>
              <p:cNvSpPr>
                <a:spLocks/>
              </p:cNvSpPr>
              <p:nvPr/>
            </p:nvSpPr>
            <p:spPr bwMode="auto">
              <a:xfrm>
                <a:off x="5160" y="2218"/>
                <a:ext cx="396" cy="411"/>
              </a:xfrm>
              <a:custGeom>
                <a:avLst/>
                <a:gdLst>
                  <a:gd name="T0" fmla="*/ 395 w 792"/>
                  <a:gd name="T1" fmla="*/ 227 h 822"/>
                  <a:gd name="T2" fmla="*/ 387 w 792"/>
                  <a:gd name="T3" fmla="*/ 267 h 822"/>
                  <a:gd name="T4" fmla="*/ 372 w 792"/>
                  <a:gd name="T5" fmla="*/ 304 h 822"/>
                  <a:gd name="T6" fmla="*/ 351 w 792"/>
                  <a:gd name="T7" fmla="*/ 337 h 822"/>
                  <a:gd name="T8" fmla="*/ 324 w 792"/>
                  <a:gd name="T9" fmla="*/ 364 h 822"/>
                  <a:gd name="T10" fmla="*/ 292 w 792"/>
                  <a:gd name="T11" fmla="*/ 387 h 822"/>
                  <a:gd name="T12" fmla="*/ 257 w 792"/>
                  <a:gd name="T13" fmla="*/ 402 h 822"/>
                  <a:gd name="T14" fmla="*/ 219 w 792"/>
                  <a:gd name="T15" fmla="*/ 410 h 822"/>
                  <a:gd name="T16" fmla="*/ 178 w 792"/>
                  <a:gd name="T17" fmla="*/ 410 h 822"/>
                  <a:gd name="T18" fmla="*/ 140 w 792"/>
                  <a:gd name="T19" fmla="*/ 402 h 822"/>
                  <a:gd name="T20" fmla="*/ 104 w 792"/>
                  <a:gd name="T21" fmla="*/ 387 h 822"/>
                  <a:gd name="T22" fmla="*/ 73 w 792"/>
                  <a:gd name="T23" fmla="*/ 364 h 822"/>
                  <a:gd name="T24" fmla="*/ 46 w 792"/>
                  <a:gd name="T25" fmla="*/ 337 h 822"/>
                  <a:gd name="T26" fmla="*/ 25 w 792"/>
                  <a:gd name="T27" fmla="*/ 304 h 822"/>
                  <a:gd name="T28" fmla="*/ 10 w 792"/>
                  <a:gd name="T29" fmla="*/ 267 h 822"/>
                  <a:gd name="T30" fmla="*/ 2 w 792"/>
                  <a:gd name="T31" fmla="*/ 227 h 822"/>
                  <a:gd name="T32" fmla="*/ 2 w 792"/>
                  <a:gd name="T33" fmla="*/ 185 h 822"/>
                  <a:gd name="T34" fmla="*/ 10 w 792"/>
                  <a:gd name="T35" fmla="*/ 145 h 822"/>
                  <a:gd name="T36" fmla="*/ 25 w 792"/>
                  <a:gd name="T37" fmla="*/ 108 h 822"/>
                  <a:gd name="T38" fmla="*/ 46 w 792"/>
                  <a:gd name="T39" fmla="*/ 75 h 822"/>
                  <a:gd name="T40" fmla="*/ 73 w 792"/>
                  <a:gd name="T41" fmla="*/ 47 h 822"/>
                  <a:gd name="T42" fmla="*/ 104 w 792"/>
                  <a:gd name="T43" fmla="*/ 25 h 822"/>
                  <a:gd name="T44" fmla="*/ 140 w 792"/>
                  <a:gd name="T45" fmla="*/ 9 h 822"/>
                  <a:gd name="T46" fmla="*/ 178 w 792"/>
                  <a:gd name="T47" fmla="*/ 1 h 822"/>
                  <a:gd name="T48" fmla="*/ 219 w 792"/>
                  <a:gd name="T49" fmla="*/ 1 h 822"/>
                  <a:gd name="T50" fmla="*/ 257 w 792"/>
                  <a:gd name="T51" fmla="*/ 9 h 822"/>
                  <a:gd name="T52" fmla="*/ 292 w 792"/>
                  <a:gd name="T53" fmla="*/ 25 h 822"/>
                  <a:gd name="T54" fmla="*/ 324 w 792"/>
                  <a:gd name="T55" fmla="*/ 47 h 822"/>
                  <a:gd name="T56" fmla="*/ 351 w 792"/>
                  <a:gd name="T57" fmla="*/ 75 h 822"/>
                  <a:gd name="T58" fmla="*/ 372 w 792"/>
                  <a:gd name="T59" fmla="*/ 108 h 822"/>
                  <a:gd name="T60" fmla="*/ 387 w 792"/>
                  <a:gd name="T61" fmla="*/ 145 h 822"/>
                  <a:gd name="T62" fmla="*/ 395 w 792"/>
                  <a:gd name="T63" fmla="*/ 185 h 82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92" h="822">
                    <a:moveTo>
                      <a:pt x="792" y="411"/>
                    </a:moveTo>
                    <a:lnTo>
                      <a:pt x="789" y="453"/>
                    </a:lnTo>
                    <a:lnTo>
                      <a:pt x="784" y="494"/>
                    </a:lnTo>
                    <a:lnTo>
                      <a:pt x="774" y="533"/>
                    </a:lnTo>
                    <a:lnTo>
                      <a:pt x="761" y="570"/>
                    </a:lnTo>
                    <a:lnTo>
                      <a:pt x="744" y="607"/>
                    </a:lnTo>
                    <a:lnTo>
                      <a:pt x="724" y="640"/>
                    </a:lnTo>
                    <a:lnTo>
                      <a:pt x="702" y="673"/>
                    </a:lnTo>
                    <a:lnTo>
                      <a:pt x="675" y="702"/>
                    </a:lnTo>
                    <a:lnTo>
                      <a:pt x="648" y="728"/>
                    </a:lnTo>
                    <a:lnTo>
                      <a:pt x="618" y="752"/>
                    </a:lnTo>
                    <a:lnTo>
                      <a:pt x="584" y="773"/>
                    </a:lnTo>
                    <a:lnTo>
                      <a:pt x="550" y="790"/>
                    </a:lnTo>
                    <a:lnTo>
                      <a:pt x="514" y="804"/>
                    </a:lnTo>
                    <a:lnTo>
                      <a:pt x="476" y="814"/>
                    </a:lnTo>
                    <a:lnTo>
                      <a:pt x="437" y="820"/>
                    </a:lnTo>
                    <a:lnTo>
                      <a:pt x="397" y="822"/>
                    </a:lnTo>
                    <a:lnTo>
                      <a:pt x="356" y="820"/>
                    </a:lnTo>
                    <a:lnTo>
                      <a:pt x="317" y="814"/>
                    </a:lnTo>
                    <a:lnTo>
                      <a:pt x="279" y="804"/>
                    </a:lnTo>
                    <a:lnTo>
                      <a:pt x="243" y="790"/>
                    </a:lnTo>
                    <a:lnTo>
                      <a:pt x="208" y="773"/>
                    </a:lnTo>
                    <a:lnTo>
                      <a:pt x="175" y="752"/>
                    </a:lnTo>
                    <a:lnTo>
                      <a:pt x="145" y="728"/>
                    </a:lnTo>
                    <a:lnTo>
                      <a:pt x="117" y="702"/>
                    </a:lnTo>
                    <a:lnTo>
                      <a:pt x="91" y="673"/>
                    </a:lnTo>
                    <a:lnTo>
                      <a:pt x="68" y="640"/>
                    </a:lnTo>
                    <a:lnTo>
                      <a:pt x="49" y="607"/>
                    </a:lnTo>
                    <a:lnTo>
                      <a:pt x="31" y="570"/>
                    </a:lnTo>
                    <a:lnTo>
                      <a:pt x="19" y="533"/>
                    </a:lnTo>
                    <a:lnTo>
                      <a:pt x="8" y="494"/>
                    </a:lnTo>
                    <a:lnTo>
                      <a:pt x="3" y="453"/>
                    </a:lnTo>
                    <a:lnTo>
                      <a:pt x="0" y="411"/>
                    </a:lnTo>
                    <a:lnTo>
                      <a:pt x="3" y="370"/>
                    </a:lnTo>
                    <a:lnTo>
                      <a:pt x="8" y="328"/>
                    </a:lnTo>
                    <a:lnTo>
                      <a:pt x="19" y="289"/>
                    </a:lnTo>
                    <a:lnTo>
                      <a:pt x="31" y="252"/>
                    </a:lnTo>
                    <a:lnTo>
                      <a:pt x="49" y="215"/>
                    </a:lnTo>
                    <a:lnTo>
                      <a:pt x="68" y="182"/>
                    </a:lnTo>
                    <a:lnTo>
                      <a:pt x="91" y="150"/>
                    </a:lnTo>
                    <a:lnTo>
                      <a:pt x="117" y="121"/>
                    </a:lnTo>
                    <a:lnTo>
                      <a:pt x="145" y="94"/>
                    </a:lnTo>
                    <a:lnTo>
                      <a:pt x="175" y="70"/>
                    </a:lnTo>
                    <a:lnTo>
                      <a:pt x="208" y="49"/>
                    </a:lnTo>
                    <a:lnTo>
                      <a:pt x="243" y="32"/>
                    </a:lnTo>
                    <a:lnTo>
                      <a:pt x="279" y="18"/>
                    </a:lnTo>
                    <a:lnTo>
                      <a:pt x="317" y="8"/>
                    </a:lnTo>
                    <a:lnTo>
                      <a:pt x="356" y="2"/>
                    </a:lnTo>
                    <a:lnTo>
                      <a:pt x="397" y="0"/>
                    </a:lnTo>
                    <a:lnTo>
                      <a:pt x="437" y="2"/>
                    </a:lnTo>
                    <a:lnTo>
                      <a:pt x="476" y="8"/>
                    </a:lnTo>
                    <a:lnTo>
                      <a:pt x="514" y="18"/>
                    </a:lnTo>
                    <a:lnTo>
                      <a:pt x="550" y="32"/>
                    </a:lnTo>
                    <a:lnTo>
                      <a:pt x="584" y="49"/>
                    </a:lnTo>
                    <a:lnTo>
                      <a:pt x="618" y="70"/>
                    </a:lnTo>
                    <a:lnTo>
                      <a:pt x="648" y="94"/>
                    </a:lnTo>
                    <a:lnTo>
                      <a:pt x="675" y="121"/>
                    </a:lnTo>
                    <a:lnTo>
                      <a:pt x="702" y="150"/>
                    </a:lnTo>
                    <a:lnTo>
                      <a:pt x="724" y="182"/>
                    </a:lnTo>
                    <a:lnTo>
                      <a:pt x="744" y="215"/>
                    </a:lnTo>
                    <a:lnTo>
                      <a:pt x="761" y="252"/>
                    </a:lnTo>
                    <a:lnTo>
                      <a:pt x="774" y="289"/>
                    </a:lnTo>
                    <a:lnTo>
                      <a:pt x="784" y="328"/>
                    </a:lnTo>
                    <a:lnTo>
                      <a:pt x="789" y="370"/>
                    </a:lnTo>
                    <a:lnTo>
                      <a:pt x="792" y="41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96" name="Freeform 65"/>
              <p:cNvSpPr>
                <a:spLocks/>
              </p:cNvSpPr>
              <p:nvPr/>
            </p:nvSpPr>
            <p:spPr bwMode="auto">
              <a:xfrm>
                <a:off x="5160" y="2218"/>
                <a:ext cx="396" cy="411"/>
              </a:xfrm>
              <a:custGeom>
                <a:avLst/>
                <a:gdLst>
                  <a:gd name="T0" fmla="*/ 396 w 792"/>
                  <a:gd name="T1" fmla="*/ 206 h 822"/>
                  <a:gd name="T2" fmla="*/ 392 w 792"/>
                  <a:gd name="T3" fmla="*/ 247 h 822"/>
                  <a:gd name="T4" fmla="*/ 381 w 792"/>
                  <a:gd name="T5" fmla="*/ 285 h 822"/>
                  <a:gd name="T6" fmla="*/ 362 w 792"/>
                  <a:gd name="T7" fmla="*/ 320 h 822"/>
                  <a:gd name="T8" fmla="*/ 338 w 792"/>
                  <a:gd name="T9" fmla="*/ 351 h 822"/>
                  <a:gd name="T10" fmla="*/ 309 w 792"/>
                  <a:gd name="T11" fmla="*/ 376 h 822"/>
                  <a:gd name="T12" fmla="*/ 275 w 792"/>
                  <a:gd name="T13" fmla="*/ 395 h 822"/>
                  <a:gd name="T14" fmla="*/ 238 w 792"/>
                  <a:gd name="T15" fmla="*/ 407 h 822"/>
                  <a:gd name="T16" fmla="*/ 199 w 792"/>
                  <a:gd name="T17" fmla="*/ 411 h 822"/>
                  <a:gd name="T18" fmla="*/ 178 w 792"/>
                  <a:gd name="T19" fmla="*/ 410 h 822"/>
                  <a:gd name="T20" fmla="*/ 140 w 792"/>
                  <a:gd name="T21" fmla="*/ 402 h 822"/>
                  <a:gd name="T22" fmla="*/ 104 w 792"/>
                  <a:gd name="T23" fmla="*/ 387 h 822"/>
                  <a:gd name="T24" fmla="*/ 73 w 792"/>
                  <a:gd name="T25" fmla="*/ 364 h 822"/>
                  <a:gd name="T26" fmla="*/ 46 w 792"/>
                  <a:gd name="T27" fmla="*/ 337 h 822"/>
                  <a:gd name="T28" fmla="*/ 25 w 792"/>
                  <a:gd name="T29" fmla="*/ 304 h 822"/>
                  <a:gd name="T30" fmla="*/ 10 w 792"/>
                  <a:gd name="T31" fmla="*/ 267 h 822"/>
                  <a:gd name="T32" fmla="*/ 2 w 792"/>
                  <a:gd name="T33" fmla="*/ 227 h 822"/>
                  <a:gd name="T34" fmla="*/ 0 w 792"/>
                  <a:gd name="T35" fmla="*/ 206 h 822"/>
                  <a:gd name="T36" fmla="*/ 4 w 792"/>
                  <a:gd name="T37" fmla="*/ 164 h 822"/>
                  <a:gd name="T38" fmla="*/ 16 w 792"/>
                  <a:gd name="T39" fmla="*/ 126 h 822"/>
                  <a:gd name="T40" fmla="*/ 34 w 792"/>
                  <a:gd name="T41" fmla="*/ 91 h 822"/>
                  <a:gd name="T42" fmla="*/ 59 w 792"/>
                  <a:gd name="T43" fmla="*/ 61 h 822"/>
                  <a:gd name="T44" fmla="*/ 88 w 792"/>
                  <a:gd name="T45" fmla="*/ 35 h 822"/>
                  <a:gd name="T46" fmla="*/ 122 w 792"/>
                  <a:gd name="T47" fmla="*/ 16 h 822"/>
                  <a:gd name="T48" fmla="*/ 159 w 792"/>
                  <a:gd name="T49" fmla="*/ 4 h 822"/>
                  <a:gd name="T50" fmla="*/ 199 w 792"/>
                  <a:gd name="T51" fmla="*/ 0 h 822"/>
                  <a:gd name="T52" fmla="*/ 219 w 792"/>
                  <a:gd name="T53" fmla="*/ 1 h 822"/>
                  <a:gd name="T54" fmla="*/ 257 w 792"/>
                  <a:gd name="T55" fmla="*/ 9 h 822"/>
                  <a:gd name="T56" fmla="*/ 292 w 792"/>
                  <a:gd name="T57" fmla="*/ 25 h 822"/>
                  <a:gd name="T58" fmla="*/ 324 w 792"/>
                  <a:gd name="T59" fmla="*/ 47 h 822"/>
                  <a:gd name="T60" fmla="*/ 351 w 792"/>
                  <a:gd name="T61" fmla="*/ 75 h 822"/>
                  <a:gd name="T62" fmla="*/ 372 w 792"/>
                  <a:gd name="T63" fmla="*/ 108 h 822"/>
                  <a:gd name="T64" fmla="*/ 387 w 792"/>
                  <a:gd name="T65" fmla="*/ 145 h 822"/>
                  <a:gd name="T66" fmla="*/ 395 w 792"/>
                  <a:gd name="T67" fmla="*/ 185 h 82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792" h="822">
                    <a:moveTo>
                      <a:pt x="792" y="411"/>
                    </a:moveTo>
                    <a:lnTo>
                      <a:pt x="792" y="411"/>
                    </a:lnTo>
                    <a:lnTo>
                      <a:pt x="789" y="453"/>
                    </a:lnTo>
                    <a:lnTo>
                      <a:pt x="784" y="494"/>
                    </a:lnTo>
                    <a:lnTo>
                      <a:pt x="774" y="533"/>
                    </a:lnTo>
                    <a:lnTo>
                      <a:pt x="761" y="570"/>
                    </a:lnTo>
                    <a:lnTo>
                      <a:pt x="744" y="607"/>
                    </a:lnTo>
                    <a:lnTo>
                      <a:pt x="724" y="640"/>
                    </a:lnTo>
                    <a:lnTo>
                      <a:pt x="702" y="673"/>
                    </a:lnTo>
                    <a:lnTo>
                      <a:pt x="675" y="702"/>
                    </a:lnTo>
                    <a:lnTo>
                      <a:pt x="648" y="728"/>
                    </a:lnTo>
                    <a:lnTo>
                      <a:pt x="618" y="752"/>
                    </a:lnTo>
                    <a:lnTo>
                      <a:pt x="584" y="773"/>
                    </a:lnTo>
                    <a:lnTo>
                      <a:pt x="550" y="790"/>
                    </a:lnTo>
                    <a:lnTo>
                      <a:pt x="514" y="804"/>
                    </a:lnTo>
                    <a:lnTo>
                      <a:pt x="476" y="814"/>
                    </a:lnTo>
                    <a:lnTo>
                      <a:pt x="437" y="820"/>
                    </a:lnTo>
                    <a:lnTo>
                      <a:pt x="397" y="822"/>
                    </a:lnTo>
                    <a:lnTo>
                      <a:pt x="356" y="820"/>
                    </a:lnTo>
                    <a:lnTo>
                      <a:pt x="317" y="814"/>
                    </a:lnTo>
                    <a:lnTo>
                      <a:pt x="279" y="804"/>
                    </a:lnTo>
                    <a:lnTo>
                      <a:pt x="243" y="790"/>
                    </a:lnTo>
                    <a:lnTo>
                      <a:pt x="208" y="773"/>
                    </a:lnTo>
                    <a:lnTo>
                      <a:pt x="175" y="752"/>
                    </a:lnTo>
                    <a:lnTo>
                      <a:pt x="145" y="728"/>
                    </a:lnTo>
                    <a:lnTo>
                      <a:pt x="117" y="702"/>
                    </a:lnTo>
                    <a:lnTo>
                      <a:pt x="91" y="673"/>
                    </a:lnTo>
                    <a:lnTo>
                      <a:pt x="68" y="640"/>
                    </a:lnTo>
                    <a:lnTo>
                      <a:pt x="49" y="607"/>
                    </a:lnTo>
                    <a:lnTo>
                      <a:pt x="31" y="570"/>
                    </a:lnTo>
                    <a:lnTo>
                      <a:pt x="19" y="533"/>
                    </a:lnTo>
                    <a:lnTo>
                      <a:pt x="8" y="494"/>
                    </a:lnTo>
                    <a:lnTo>
                      <a:pt x="3" y="453"/>
                    </a:lnTo>
                    <a:lnTo>
                      <a:pt x="0" y="411"/>
                    </a:lnTo>
                    <a:lnTo>
                      <a:pt x="3" y="370"/>
                    </a:lnTo>
                    <a:lnTo>
                      <a:pt x="8" y="328"/>
                    </a:lnTo>
                    <a:lnTo>
                      <a:pt x="19" y="289"/>
                    </a:lnTo>
                    <a:lnTo>
                      <a:pt x="31" y="252"/>
                    </a:lnTo>
                    <a:lnTo>
                      <a:pt x="49" y="215"/>
                    </a:lnTo>
                    <a:lnTo>
                      <a:pt x="68" y="182"/>
                    </a:lnTo>
                    <a:lnTo>
                      <a:pt x="91" y="150"/>
                    </a:lnTo>
                    <a:lnTo>
                      <a:pt x="117" y="121"/>
                    </a:lnTo>
                    <a:lnTo>
                      <a:pt x="145" y="94"/>
                    </a:lnTo>
                    <a:lnTo>
                      <a:pt x="175" y="70"/>
                    </a:lnTo>
                    <a:lnTo>
                      <a:pt x="208" y="49"/>
                    </a:lnTo>
                    <a:lnTo>
                      <a:pt x="243" y="32"/>
                    </a:lnTo>
                    <a:lnTo>
                      <a:pt x="279" y="18"/>
                    </a:lnTo>
                    <a:lnTo>
                      <a:pt x="317" y="8"/>
                    </a:lnTo>
                    <a:lnTo>
                      <a:pt x="356" y="2"/>
                    </a:lnTo>
                    <a:lnTo>
                      <a:pt x="397" y="0"/>
                    </a:lnTo>
                    <a:lnTo>
                      <a:pt x="437" y="2"/>
                    </a:lnTo>
                    <a:lnTo>
                      <a:pt x="476" y="8"/>
                    </a:lnTo>
                    <a:lnTo>
                      <a:pt x="514" y="18"/>
                    </a:lnTo>
                    <a:lnTo>
                      <a:pt x="550" y="32"/>
                    </a:lnTo>
                    <a:lnTo>
                      <a:pt x="584" y="49"/>
                    </a:lnTo>
                    <a:lnTo>
                      <a:pt x="618" y="70"/>
                    </a:lnTo>
                    <a:lnTo>
                      <a:pt x="648" y="94"/>
                    </a:lnTo>
                    <a:lnTo>
                      <a:pt x="675" y="121"/>
                    </a:lnTo>
                    <a:lnTo>
                      <a:pt x="702" y="150"/>
                    </a:lnTo>
                    <a:lnTo>
                      <a:pt x="724" y="182"/>
                    </a:lnTo>
                    <a:lnTo>
                      <a:pt x="744" y="215"/>
                    </a:lnTo>
                    <a:lnTo>
                      <a:pt x="761" y="252"/>
                    </a:lnTo>
                    <a:lnTo>
                      <a:pt x="774" y="289"/>
                    </a:lnTo>
                    <a:lnTo>
                      <a:pt x="784" y="328"/>
                    </a:lnTo>
                    <a:lnTo>
                      <a:pt x="789" y="370"/>
                    </a:lnTo>
                    <a:lnTo>
                      <a:pt x="792" y="411"/>
                    </a:lnTo>
                  </a:path>
                </a:pathLst>
              </a:custGeom>
              <a:solidFill>
                <a:schemeClr val="accent1"/>
              </a:solidFill>
              <a:ln w="0">
                <a:solidFill>
                  <a:srgbClr val="808080"/>
                </a:solidFill>
                <a:prstDash val="solid"/>
                <a:round/>
                <a:headEnd/>
                <a:tailEnd/>
              </a:ln>
            </p:spPr>
            <p:txBody>
              <a:bodyPr/>
              <a:lstStyle/>
              <a:p>
                <a:endParaRPr lang="en-US"/>
              </a:p>
            </p:txBody>
          </p:sp>
          <p:sp>
            <p:nvSpPr>
              <p:cNvPr id="30797" name="Freeform 66"/>
              <p:cNvSpPr>
                <a:spLocks/>
              </p:cNvSpPr>
              <p:nvPr/>
            </p:nvSpPr>
            <p:spPr bwMode="auto">
              <a:xfrm>
                <a:off x="4428" y="2394"/>
                <a:ext cx="450" cy="470"/>
              </a:xfrm>
              <a:custGeom>
                <a:avLst/>
                <a:gdLst>
                  <a:gd name="T0" fmla="*/ 449 w 901"/>
                  <a:gd name="T1" fmla="*/ 259 h 941"/>
                  <a:gd name="T2" fmla="*/ 440 w 901"/>
                  <a:gd name="T3" fmla="*/ 305 h 941"/>
                  <a:gd name="T4" fmla="*/ 423 w 901"/>
                  <a:gd name="T5" fmla="*/ 347 h 941"/>
                  <a:gd name="T6" fmla="*/ 399 w 901"/>
                  <a:gd name="T7" fmla="*/ 385 h 941"/>
                  <a:gd name="T8" fmla="*/ 368 w 901"/>
                  <a:gd name="T9" fmla="*/ 416 h 941"/>
                  <a:gd name="T10" fmla="*/ 333 w 901"/>
                  <a:gd name="T11" fmla="*/ 442 h 941"/>
                  <a:gd name="T12" fmla="*/ 292 w 901"/>
                  <a:gd name="T13" fmla="*/ 460 h 941"/>
                  <a:gd name="T14" fmla="*/ 249 w 901"/>
                  <a:gd name="T15" fmla="*/ 469 h 941"/>
                  <a:gd name="T16" fmla="*/ 203 w 901"/>
                  <a:gd name="T17" fmla="*/ 469 h 941"/>
                  <a:gd name="T18" fmla="*/ 158 w 901"/>
                  <a:gd name="T19" fmla="*/ 460 h 941"/>
                  <a:gd name="T20" fmla="*/ 118 w 901"/>
                  <a:gd name="T21" fmla="*/ 442 h 941"/>
                  <a:gd name="T22" fmla="*/ 82 w 901"/>
                  <a:gd name="T23" fmla="*/ 416 h 941"/>
                  <a:gd name="T24" fmla="*/ 51 w 901"/>
                  <a:gd name="T25" fmla="*/ 385 h 941"/>
                  <a:gd name="T26" fmla="*/ 27 w 901"/>
                  <a:gd name="T27" fmla="*/ 347 h 941"/>
                  <a:gd name="T28" fmla="*/ 10 w 901"/>
                  <a:gd name="T29" fmla="*/ 305 h 941"/>
                  <a:gd name="T30" fmla="*/ 1 w 901"/>
                  <a:gd name="T31" fmla="*/ 259 h 941"/>
                  <a:gd name="T32" fmla="*/ 1 w 901"/>
                  <a:gd name="T33" fmla="*/ 211 h 941"/>
                  <a:gd name="T34" fmla="*/ 10 w 901"/>
                  <a:gd name="T35" fmla="*/ 166 h 941"/>
                  <a:gd name="T36" fmla="*/ 27 w 901"/>
                  <a:gd name="T37" fmla="*/ 123 h 941"/>
                  <a:gd name="T38" fmla="*/ 51 w 901"/>
                  <a:gd name="T39" fmla="*/ 86 h 941"/>
                  <a:gd name="T40" fmla="*/ 82 w 901"/>
                  <a:gd name="T41" fmla="*/ 54 h 941"/>
                  <a:gd name="T42" fmla="*/ 118 w 901"/>
                  <a:gd name="T43" fmla="*/ 29 h 941"/>
                  <a:gd name="T44" fmla="*/ 158 w 901"/>
                  <a:gd name="T45" fmla="*/ 10 h 941"/>
                  <a:gd name="T46" fmla="*/ 203 w 901"/>
                  <a:gd name="T47" fmla="*/ 1 h 941"/>
                  <a:gd name="T48" fmla="*/ 249 w 901"/>
                  <a:gd name="T49" fmla="*/ 1 h 941"/>
                  <a:gd name="T50" fmla="*/ 292 w 901"/>
                  <a:gd name="T51" fmla="*/ 10 h 941"/>
                  <a:gd name="T52" fmla="*/ 333 w 901"/>
                  <a:gd name="T53" fmla="*/ 29 h 941"/>
                  <a:gd name="T54" fmla="*/ 368 w 901"/>
                  <a:gd name="T55" fmla="*/ 54 h 941"/>
                  <a:gd name="T56" fmla="*/ 399 w 901"/>
                  <a:gd name="T57" fmla="*/ 86 h 941"/>
                  <a:gd name="T58" fmla="*/ 423 w 901"/>
                  <a:gd name="T59" fmla="*/ 123 h 941"/>
                  <a:gd name="T60" fmla="*/ 440 w 901"/>
                  <a:gd name="T61" fmla="*/ 166 h 941"/>
                  <a:gd name="T62" fmla="*/ 449 w 901"/>
                  <a:gd name="T63" fmla="*/ 211 h 9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01" h="941">
                    <a:moveTo>
                      <a:pt x="901" y="471"/>
                    </a:moveTo>
                    <a:lnTo>
                      <a:pt x="899" y="519"/>
                    </a:lnTo>
                    <a:lnTo>
                      <a:pt x="892" y="566"/>
                    </a:lnTo>
                    <a:lnTo>
                      <a:pt x="880" y="611"/>
                    </a:lnTo>
                    <a:lnTo>
                      <a:pt x="865" y="653"/>
                    </a:lnTo>
                    <a:lnTo>
                      <a:pt x="847" y="695"/>
                    </a:lnTo>
                    <a:lnTo>
                      <a:pt x="824" y="734"/>
                    </a:lnTo>
                    <a:lnTo>
                      <a:pt x="798" y="770"/>
                    </a:lnTo>
                    <a:lnTo>
                      <a:pt x="770" y="803"/>
                    </a:lnTo>
                    <a:lnTo>
                      <a:pt x="737" y="833"/>
                    </a:lnTo>
                    <a:lnTo>
                      <a:pt x="703" y="861"/>
                    </a:lnTo>
                    <a:lnTo>
                      <a:pt x="666" y="884"/>
                    </a:lnTo>
                    <a:lnTo>
                      <a:pt x="627" y="905"/>
                    </a:lnTo>
                    <a:lnTo>
                      <a:pt x="585" y="921"/>
                    </a:lnTo>
                    <a:lnTo>
                      <a:pt x="541" y="932"/>
                    </a:lnTo>
                    <a:lnTo>
                      <a:pt x="498" y="939"/>
                    </a:lnTo>
                    <a:lnTo>
                      <a:pt x="452" y="941"/>
                    </a:lnTo>
                    <a:lnTo>
                      <a:pt x="406" y="939"/>
                    </a:lnTo>
                    <a:lnTo>
                      <a:pt x="361" y="932"/>
                    </a:lnTo>
                    <a:lnTo>
                      <a:pt x="317" y="921"/>
                    </a:lnTo>
                    <a:lnTo>
                      <a:pt x="275" y="905"/>
                    </a:lnTo>
                    <a:lnTo>
                      <a:pt x="236" y="884"/>
                    </a:lnTo>
                    <a:lnTo>
                      <a:pt x="199" y="861"/>
                    </a:lnTo>
                    <a:lnTo>
                      <a:pt x="164" y="833"/>
                    </a:lnTo>
                    <a:lnTo>
                      <a:pt x="133" y="803"/>
                    </a:lnTo>
                    <a:lnTo>
                      <a:pt x="103" y="770"/>
                    </a:lnTo>
                    <a:lnTo>
                      <a:pt x="77" y="734"/>
                    </a:lnTo>
                    <a:lnTo>
                      <a:pt x="54" y="695"/>
                    </a:lnTo>
                    <a:lnTo>
                      <a:pt x="36" y="653"/>
                    </a:lnTo>
                    <a:lnTo>
                      <a:pt x="21" y="611"/>
                    </a:lnTo>
                    <a:lnTo>
                      <a:pt x="9" y="566"/>
                    </a:lnTo>
                    <a:lnTo>
                      <a:pt x="2" y="519"/>
                    </a:lnTo>
                    <a:lnTo>
                      <a:pt x="0" y="471"/>
                    </a:lnTo>
                    <a:lnTo>
                      <a:pt x="2" y="423"/>
                    </a:lnTo>
                    <a:lnTo>
                      <a:pt x="9" y="377"/>
                    </a:lnTo>
                    <a:lnTo>
                      <a:pt x="21" y="332"/>
                    </a:lnTo>
                    <a:lnTo>
                      <a:pt x="36" y="288"/>
                    </a:lnTo>
                    <a:lnTo>
                      <a:pt x="54" y="247"/>
                    </a:lnTo>
                    <a:lnTo>
                      <a:pt x="77" y="209"/>
                    </a:lnTo>
                    <a:lnTo>
                      <a:pt x="103" y="172"/>
                    </a:lnTo>
                    <a:lnTo>
                      <a:pt x="133" y="139"/>
                    </a:lnTo>
                    <a:lnTo>
                      <a:pt x="164" y="109"/>
                    </a:lnTo>
                    <a:lnTo>
                      <a:pt x="199" y="81"/>
                    </a:lnTo>
                    <a:lnTo>
                      <a:pt x="236" y="58"/>
                    </a:lnTo>
                    <a:lnTo>
                      <a:pt x="275" y="37"/>
                    </a:lnTo>
                    <a:lnTo>
                      <a:pt x="317" y="21"/>
                    </a:lnTo>
                    <a:lnTo>
                      <a:pt x="361" y="10"/>
                    </a:lnTo>
                    <a:lnTo>
                      <a:pt x="406" y="3"/>
                    </a:lnTo>
                    <a:lnTo>
                      <a:pt x="452" y="0"/>
                    </a:lnTo>
                    <a:lnTo>
                      <a:pt x="498" y="3"/>
                    </a:lnTo>
                    <a:lnTo>
                      <a:pt x="541" y="10"/>
                    </a:lnTo>
                    <a:lnTo>
                      <a:pt x="585" y="21"/>
                    </a:lnTo>
                    <a:lnTo>
                      <a:pt x="627" y="37"/>
                    </a:lnTo>
                    <a:lnTo>
                      <a:pt x="666" y="58"/>
                    </a:lnTo>
                    <a:lnTo>
                      <a:pt x="703" y="81"/>
                    </a:lnTo>
                    <a:lnTo>
                      <a:pt x="737" y="109"/>
                    </a:lnTo>
                    <a:lnTo>
                      <a:pt x="770" y="139"/>
                    </a:lnTo>
                    <a:lnTo>
                      <a:pt x="798" y="172"/>
                    </a:lnTo>
                    <a:lnTo>
                      <a:pt x="824" y="209"/>
                    </a:lnTo>
                    <a:lnTo>
                      <a:pt x="847" y="247"/>
                    </a:lnTo>
                    <a:lnTo>
                      <a:pt x="865" y="288"/>
                    </a:lnTo>
                    <a:lnTo>
                      <a:pt x="880" y="332"/>
                    </a:lnTo>
                    <a:lnTo>
                      <a:pt x="892" y="377"/>
                    </a:lnTo>
                    <a:lnTo>
                      <a:pt x="899" y="423"/>
                    </a:lnTo>
                    <a:lnTo>
                      <a:pt x="901" y="4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98" name="Freeform 67"/>
              <p:cNvSpPr>
                <a:spLocks/>
              </p:cNvSpPr>
              <p:nvPr/>
            </p:nvSpPr>
            <p:spPr bwMode="auto">
              <a:xfrm>
                <a:off x="4428" y="2394"/>
                <a:ext cx="450" cy="470"/>
              </a:xfrm>
              <a:custGeom>
                <a:avLst/>
                <a:gdLst>
                  <a:gd name="T0" fmla="*/ 450 w 901"/>
                  <a:gd name="T1" fmla="*/ 235 h 941"/>
                  <a:gd name="T2" fmla="*/ 446 w 901"/>
                  <a:gd name="T3" fmla="*/ 283 h 941"/>
                  <a:gd name="T4" fmla="*/ 432 w 901"/>
                  <a:gd name="T5" fmla="*/ 326 h 941"/>
                  <a:gd name="T6" fmla="*/ 412 w 901"/>
                  <a:gd name="T7" fmla="*/ 367 h 941"/>
                  <a:gd name="T8" fmla="*/ 385 w 901"/>
                  <a:gd name="T9" fmla="*/ 401 h 941"/>
                  <a:gd name="T10" fmla="*/ 351 w 901"/>
                  <a:gd name="T11" fmla="*/ 430 h 941"/>
                  <a:gd name="T12" fmla="*/ 313 w 901"/>
                  <a:gd name="T13" fmla="*/ 452 h 941"/>
                  <a:gd name="T14" fmla="*/ 270 w 901"/>
                  <a:gd name="T15" fmla="*/ 466 h 941"/>
                  <a:gd name="T16" fmla="*/ 226 w 901"/>
                  <a:gd name="T17" fmla="*/ 470 h 941"/>
                  <a:gd name="T18" fmla="*/ 203 w 901"/>
                  <a:gd name="T19" fmla="*/ 469 h 941"/>
                  <a:gd name="T20" fmla="*/ 158 w 901"/>
                  <a:gd name="T21" fmla="*/ 460 h 941"/>
                  <a:gd name="T22" fmla="*/ 118 w 901"/>
                  <a:gd name="T23" fmla="*/ 442 h 941"/>
                  <a:gd name="T24" fmla="*/ 82 w 901"/>
                  <a:gd name="T25" fmla="*/ 416 h 941"/>
                  <a:gd name="T26" fmla="*/ 51 w 901"/>
                  <a:gd name="T27" fmla="*/ 385 h 941"/>
                  <a:gd name="T28" fmla="*/ 27 w 901"/>
                  <a:gd name="T29" fmla="*/ 347 h 941"/>
                  <a:gd name="T30" fmla="*/ 10 w 901"/>
                  <a:gd name="T31" fmla="*/ 305 h 941"/>
                  <a:gd name="T32" fmla="*/ 1 w 901"/>
                  <a:gd name="T33" fmla="*/ 259 h 941"/>
                  <a:gd name="T34" fmla="*/ 0 w 901"/>
                  <a:gd name="T35" fmla="*/ 235 h 941"/>
                  <a:gd name="T36" fmla="*/ 4 w 901"/>
                  <a:gd name="T37" fmla="*/ 188 h 941"/>
                  <a:gd name="T38" fmla="*/ 18 w 901"/>
                  <a:gd name="T39" fmla="*/ 144 h 941"/>
                  <a:gd name="T40" fmla="*/ 38 w 901"/>
                  <a:gd name="T41" fmla="*/ 104 h 941"/>
                  <a:gd name="T42" fmla="*/ 66 w 901"/>
                  <a:gd name="T43" fmla="*/ 69 h 941"/>
                  <a:gd name="T44" fmla="*/ 99 w 901"/>
                  <a:gd name="T45" fmla="*/ 40 h 941"/>
                  <a:gd name="T46" fmla="*/ 137 w 901"/>
                  <a:gd name="T47" fmla="*/ 18 h 941"/>
                  <a:gd name="T48" fmla="*/ 180 w 901"/>
                  <a:gd name="T49" fmla="*/ 5 h 941"/>
                  <a:gd name="T50" fmla="*/ 226 w 901"/>
                  <a:gd name="T51" fmla="*/ 0 h 941"/>
                  <a:gd name="T52" fmla="*/ 249 w 901"/>
                  <a:gd name="T53" fmla="*/ 1 h 941"/>
                  <a:gd name="T54" fmla="*/ 292 w 901"/>
                  <a:gd name="T55" fmla="*/ 10 h 941"/>
                  <a:gd name="T56" fmla="*/ 333 w 901"/>
                  <a:gd name="T57" fmla="*/ 29 h 941"/>
                  <a:gd name="T58" fmla="*/ 368 w 901"/>
                  <a:gd name="T59" fmla="*/ 54 h 941"/>
                  <a:gd name="T60" fmla="*/ 399 w 901"/>
                  <a:gd name="T61" fmla="*/ 86 h 941"/>
                  <a:gd name="T62" fmla="*/ 423 w 901"/>
                  <a:gd name="T63" fmla="*/ 123 h 941"/>
                  <a:gd name="T64" fmla="*/ 440 w 901"/>
                  <a:gd name="T65" fmla="*/ 166 h 941"/>
                  <a:gd name="T66" fmla="*/ 449 w 901"/>
                  <a:gd name="T67" fmla="*/ 211 h 94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01" h="941">
                    <a:moveTo>
                      <a:pt x="901" y="471"/>
                    </a:moveTo>
                    <a:lnTo>
                      <a:pt x="901" y="471"/>
                    </a:lnTo>
                    <a:lnTo>
                      <a:pt x="899" y="519"/>
                    </a:lnTo>
                    <a:lnTo>
                      <a:pt x="892" y="566"/>
                    </a:lnTo>
                    <a:lnTo>
                      <a:pt x="880" y="611"/>
                    </a:lnTo>
                    <a:lnTo>
                      <a:pt x="865" y="653"/>
                    </a:lnTo>
                    <a:lnTo>
                      <a:pt x="847" y="695"/>
                    </a:lnTo>
                    <a:lnTo>
                      <a:pt x="824" y="734"/>
                    </a:lnTo>
                    <a:lnTo>
                      <a:pt x="798" y="770"/>
                    </a:lnTo>
                    <a:lnTo>
                      <a:pt x="770" y="803"/>
                    </a:lnTo>
                    <a:lnTo>
                      <a:pt x="737" y="833"/>
                    </a:lnTo>
                    <a:lnTo>
                      <a:pt x="703" y="861"/>
                    </a:lnTo>
                    <a:lnTo>
                      <a:pt x="666" y="884"/>
                    </a:lnTo>
                    <a:lnTo>
                      <a:pt x="627" y="905"/>
                    </a:lnTo>
                    <a:lnTo>
                      <a:pt x="585" y="921"/>
                    </a:lnTo>
                    <a:lnTo>
                      <a:pt x="541" y="932"/>
                    </a:lnTo>
                    <a:lnTo>
                      <a:pt x="498" y="939"/>
                    </a:lnTo>
                    <a:lnTo>
                      <a:pt x="452" y="941"/>
                    </a:lnTo>
                    <a:lnTo>
                      <a:pt x="406" y="939"/>
                    </a:lnTo>
                    <a:lnTo>
                      <a:pt x="361" y="932"/>
                    </a:lnTo>
                    <a:lnTo>
                      <a:pt x="317" y="921"/>
                    </a:lnTo>
                    <a:lnTo>
                      <a:pt x="275" y="905"/>
                    </a:lnTo>
                    <a:lnTo>
                      <a:pt x="236" y="884"/>
                    </a:lnTo>
                    <a:lnTo>
                      <a:pt x="199" y="861"/>
                    </a:lnTo>
                    <a:lnTo>
                      <a:pt x="164" y="833"/>
                    </a:lnTo>
                    <a:lnTo>
                      <a:pt x="133" y="803"/>
                    </a:lnTo>
                    <a:lnTo>
                      <a:pt x="103" y="770"/>
                    </a:lnTo>
                    <a:lnTo>
                      <a:pt x="77" y="734"/>
                    </a:lnTo>
                    <a:lnTo>
                      <a:pt x="54" y="695"/>
                    </a:lnTo>
                    <a:lnTo>
                      <a:pt x="36" y="653"/>
                    </a:lnTo>
                    <a:lnTo>
                      <a:pt x="21" y="611"/>
                    </a:lnTo>
                    <a:lnTo>
                      <a:pt x="9" y="566"/>
                    </a:lnTo>
                    <a:lnTo>
                      <a:pt x="2" y="519"/>
                    </a:lnTo>
                    <a:lnTo>
                      <a:pt x="0" y="471"/>
                    </a:lnTo>
                    <a:lnTo>
                      <a:pt x="2" y="423"/>
                    </a:lnTo>
                    <a:lnTo>
                      <a:pt x="9" y="377"/>
                    </a:lnTo>
                    <a:lnTo>
                      <a:pt x="21" y="332"/>
                    </a:lnTo>
                    <a:lnTo>
                      <a:pt x="36" y="288"/>
                    </a:lnTo>
                    <a:lnTo>
                      <a:pt x="54" y="247"/>
                    </a:lnTo>
                    <a:lnTo>
                      <a:pt x="77" y="209"/>
                    </a:lnTo>
                    <a:lnTo>
                      <a:pt x="103" y="172"/>
                    </a:lnTo>
                    <a:lnTo>
                      <a:pt x="133" y="139"/>
                    </a:lnTo>
                    <a:lnTo>
                      <a:pt x="164" y="109"/>
                    </a:lnTo>
                    <a:lnTo>
                      <a:pt x="199" y="81"/>
                    </a:lnTo>
                    <a:lnTo>
                      <a:pt x="236" y="58"/>
                    </a:lnTo>
                    <a:lnTo>
                      <a:pt x="275" y="37"/>
                    </a:lnTo>
                    <a:lnTo>
                      <a:pt x="317" y="21"/>
                    </a:lnTo>
                    <a:lnTo>
                      <a:pt x="361" y="10"/>
                    </a:lnTo>
                    <a:lnTo>
                      <a:pt x="406" y="3"/>
                    </a:lnTo>
                    <a:lnTo>
                      <a:pt x="452" y="0"/>
                    </a:lnTo>
                    <a:lnTo>
                      <a:pt x="498" y="3"/>
                    </a:lnTo>
                    <a:lnTo>
                      <a:pt x="541" y="10"/>
                    </a:lnTo>
                    <a:lnTo>
                      <a:pt x="585" y="21"/>
                    </a:lnTo>
                    <a:lnTo>
                      <a:pt x="627" y="37"/>
                    </a:lnTo>
                    <a:lnTo>
                      <a:pt x="666" y="58"/>
                    </a:lnTo>
                    <a:lnTo>
                      <a:pt x="703" y="81"/>
                    </a:lnTo>
                    <a:lnTo>
                      <a:pt x="737" y="109"/>
                    </a:lnTo>
                    <a:lnTo>
                      <a:pt x="770" y="139"/>
                    </a:lnTo>
                    <a:lnTo>
                      <a:pt x="798" y="172"/>
                    </a:lnTo>
                    <a:lnTo>
                      <a:pt x="824" y="209"/>
                    </a:lnTo>
                    <a:lnTo>
                      <a:pt x="847" y="247"/>
                    </a:lnTo>
                    <a:lnTo>
                      <a:pt x="865" y="288"/>
                    </a:lnTo>
                    <a:lnTo>
                      <a:pt x="880" y="332"/>
                    </a:lnTo>
                    <a:lnTo>
                      <a:pt x="892" y="377"/>
                    </a:lnTo>
                    <a:lnTo>
                      <a:pt x="899" y="423"/>
                    </a:lnTo>
                    <a:lnTo>
                      <a:pt x="901" y="471"/>
                    </a:lnTo>
                  </a:path>
                </a:pathLst>
              </a:custGeom>
              <a:solidFill>
                <a:schemeClr val="accent1"/>
              </a:solidFill>
              <a:ln w="0">
                <a:solidFill>
                  <a:srgbClr val="808080"/>
                </a:solidFill>
                <a:prstDash val="solid"/>
                <a:round/>
                <a:headEnd/>
                <a:tailEnd/>
              </a:ln>
            </p:spPr>
            <p:txBody>
              <a:bodyPr/>
              <a:lstStyle/>
              <a:p>
                <a:endParaRPr lang="en-US"/>
              </a:p>
            </p:txBody>
          </p:sp>
          <p:sp>
            <p:nvSpPr>
              <p:cNvPr id="30799" name="Freeform 68"/>
              <p:cNvSpPr>
                <a:spLocks/>
              </p:cNvSpPr>
              <p:nvPr/>
            </p:nvSpPr>
            <p:spPr bwMode="auto">
              <a:xfrm>
                <a:off x="5047" y="2452"/>
                <a:ext cx="339" cy="352"/>
              </a:xfrm>
              <a:custGeom>
                <a:avLst/>
                <a:gdLst>
                  <a:gd name="T0" fmla="*/ 338 w 678"/>
                  <a:gd name="T1" fmla="*/ 194 h 704"/>
                  <a:gd name="T2" fmla="*/ 332 w 678"/>
                  <a:gd name="T3" fmla="*/ 229 h 704"/>
                  <a:gd name="T4" fmla="*/ 318 w 678"/>
                  <a:gd name="T5" fmla="*/ 260 h 704"/>
                  <a:gd name="T6" fmla="*/ 301 w 678"/>
                  <a:gd name="T7" fmla="*/ 288 h 704"/>
                  <a:gd name="T8" fmla="*/ 278 w 678"/>
                  <a:gd name="T9" fmla="*/ 312 h 704"/>
                  <a:gd name="T10" fmla="*/ 250 w 678"/>
                  <a:gd name="T11" fmla="*/ 331 h 704"/>
                  <a:gd name="T12" fmla="*/ 221 w 678"/>
                  <a:gd name="T13" fmla="*/ 344 h 704"/>
                  <a:gd name="T14" fmla="*/ 188 w 678"/>
                  <a:gd name="T15" fmla="*/ 351 h 704"/>
                  <a:gd name="T16" fmla="*/ 153 w 678"/>
                  <a:gd name="T17" fmla="*/ 351 h 704"/>
                  <a:gd name="T18" fmla="*/ 120 w 678"/>
                  <a:gd name="T19" fmla="*/ 344 h 704"/>
                  <a:gd name="T20" fmla="*/ 89 w 678"/>
                  <a:gd name="T21" fmla="*/ 331 h 704"/>
                  <a:gd name="T22" fmla="*/ 62 w 678"/>
                  <a:gd name="T23" fmla="*/ 312 h 704"/>
                  <a:gd name="T24" fmla="*/ 39 w 678"/>
                  <a:gd name="T25" fmla="*/ 288 h 704"/>
                  <a:gd name="T26" fmla="*/ 21 w 678"/>
                  <a:gd name="T27" fmla="*/ 260 h 704"/>
                  <a:gd name="T28" fmla="*/ 8 w 678"/>
                  <a:gd name="T29" fmla="*/ 229 h 704"/>
                  <a:gd name="T30" fmla="*/ 2 w 678"/>
                  <a:gd name="T31" fmla="*/ 194 h 704"/>
                  <a:gd name="T32" fmla="*/ 2 w 678"/>
                  <a:gd name="T33" fmla="*/ 159 h 704"/>
                  <a:gd name="T34" fmla="*/ 8 w 678"/>
                  <a:gd name="T35" fmla="*/ 124 h 704"/>
                  <a:gd name="T36" fmla="*/ 21 w 678"/>
                  <a:gd name="T37" fmla="*/ 92 h 704"/>
                  <a:gd name="T38" fmla="*/ 39 w 678"/>
                  <a:gd name="T39" fmla="*/ 64 h 704"/>
                  <a:gd name="T40" fmla="*/ 62 w 678"/>
                  <a:gd name="T41" fmla="*/ 40 h 704"/>
                  <a:gd name="T42" fmla="*/ 89 w 678"/>
                  <a:gd name="T43" fmla="*/ 21 h 704"/>
                  <a:gd name="T44" fmla="*/ 120 w 678"/>
                  <a:gd name="T45" fmla="*/ 8 h 704"/>
                  <a:gd name="T46" fmla="*/ 153 w 678"/>
                  <a:gd name="T47" fmla="*/ 1 h 704"/>
                  <a:gd name="T48" fmla="*/ 188 w 678"/>
                  <a:gd name="T49" fmla="*/ 1 h 704"/>
                  <a:gd name="T50" fmla="*/ 221 w 678"/>
                  <a:gd name="T51" fmla="*/ 8 h 704"/>
                  <a:gd name="T52" fmla="*/ 250 w 678"/>
                  <a:gd name="T53" fmla="*/ 21 h 704"/>
                  <a:gd name="T54" fmla="*/ 278 w 678"/>
                  <a:gd name="T55" fmla="*/ 40 h 704"/>
                  <a:gd name="T56" fmla="*/ 301 w 678"/>
                  <a:gd name="T57" fmla="*/ 64 h 704"/>
                  <a:gd name="T58" fmla="*/ 318 w 678"/>
                  <a:gd name="T59" fmla="*/ 92 h 704"/>
                  <a:gd name="T60" fmla="*/ 332 w 678"/>
                  <a:gd name="T61" fmla="*/ 124 h 704"/>
                  <a:gd name="T62" fmla="*/ 338 w 678"/>
                  <a:gd name="T63" fmla="*/ 159 h 70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78" h="704">
                    <a:moveTo>
                      <a:pt x="678" y="352"/>
                    </a:moveTo>
                    <a:lnTo>
                      <a:pt x="676" y="388"/>
                    </a:lnTo>
                    <a:lnTo>
                      <a:pt x="671" y="423"/>
                    </a:lnTo>
                    <a:lnTo>
                      <a:pt x="663" y="457"/>
                    </a:lnTo>
                    <a:lnTo>
                      <a:pt x="651" y="489"/>
                    </a:lnTo>
                    <a:lnTo>
                      <a:pt x="636" y="519"/>
                    </a:lnTo>
                    <a:lnTo>
                      <a:pt x="620" y="548"/>
                    </a:lnTo>
                    <a:lnTo>
                      <a:pt x="601" y="576"/>
                    </a:lnTo>
                    <a:lnTo>
                      <a:pt x="579" y="600"/>
                    </a:lnTo>
                    <a:lnTo>
                      <a:pt x="555" y="623"/>
                    </a:lnTo>
                    <a:lnTo>
                      <a:pt x="528" y="644"/>
                    </a:lnTo>
                    <a:lnTo>
                      <a:pt x="500" y="661"/>
                    </a:lnTo>
                    <a:lnTo>
                      <a:pt x="472" y="676"/>
                    </a:lnTo>
                    <a:lnTo>
                      <a:pt x="441" y="688"/>
                    </a:lnTo>
                    <a:lnTo>
                      <a:pt x="408" y="697"/>
                    </a:lnTo>
                    <a:lnTo>
                      <a:pt x="375" y="701"/>
                    </a:lnTo>
                    <a:lnTo>
                      <a:pt x="340" y="704"/>
                    </a:lnTo>
                    <a:lnTo>
                      <a:pt x="306" y="701"/>
                    </a:lnTo>
                    <a:lnTo>
                      <a:pt x="272" y="697"/>
                    </a:lnTo>
                    <a:lnTo>
                      <a:pt x="239" y="688"/>
                    </a:lnTo>
                    <a:lnTo>
                      <a:pt x="208" y="676"/>
                    </a:lnTo>
                    <a:lnTo>
                      <a:pt x="178" y="661"/>
                    </a:lnTo>
                    <a:lnTo>
                      <a:pt x="150" y="644"/>
                    </a:lnTo>
                    <a:lnTo>
                      <a:pt x="124" y="623"/>
                    </a:lnTo>
                    <a:lnTo>
                      <a:pt x="100" y="600"/>
                    </a:lnTo>
                    <a:lnTo>
                      <a:pt x="78" y="576"/>
                    </a:lnTo>
                    <a:lnTo>
                      <a:pt x="58" y="548"/>
                    </a:lnTo>
                    <a:lnTo>
                      <a:pt x="42" y="519"/>
                    </a:lnTo>
                    <a:lnTo>
                      <a:pt x="27" y="489"/>
                    </a:lnTo>
                    <a:lnTo>
                      <a:pt x="15" y="457"/>
                    </a:lnTo>
                    <a:lnTo>
                      <a:pt x="7" y="423"/>
                    </a:lnTo>
                    <a:lnTo>
                      <a:pt x="3" y="388"/>
                    </a:lnTo>
                    <a:lnTo>
                      <a:pt x="0" y="352"/>
                    </a:lnTo>
                    <a:lnTo>
                      <a:pt x="3" y="317"/>
                    </a:lnTo>
                    <a:lnTo>
                      <a:pt x="7" y="281"/>
                    </a:lnTo>
                    <a:lnTo>
                      <a:pt x="15" y="247"/>
                    </a:lnTo>
                    <a:lnTo>
                      <a:pt x="27" y="215"/>
                    </a:lnTo>
                    <a:lnTo>
                      <a:pt x="42" y="184"/>
                    </a:lnTo>
                    <a:lnTo>
                      <a:pt x="58" y="155"/>
                    </a:lnTo>
                    <a:lnTo>
                      <a:pt x="78" y="128"/>
                    </a:lnTo>
                    <a:lnTo>
                      <a:pt x="100" y="103"/>
                    </a:lnTo>
                    <a:lnTo>
                      <a:pt x="124" y="80"/>
                    </a:lnTo>
                    <a:lnTo>
                      <a:pt x="150" y="60"/>
                    </a:lnTo>
                    <a:lnTo>
                      <a:pt x="178" y="42"/>
                    </a:lnTo>
                    <a:lnTo>
                      <a:pt x="208" y="27"/>
                    </a:lnTo>
                    <a:lnTo>
                      <a:pt x="239" y="16"/>
                    </a:lnTo>
                    <a:lnTo>
                      <a:pt x="272" y="7"/>
                    </a:lnTo>
                    <a:lnTo>
                      <a:pt x="306" y="2"/>
                    </a:lnTo>
                    <a:lnTo>
                      <a:pt x="340" y="0"/>
                    </a:lnTo>
                    <a:lnTo>
                      <a:pt x="375" y="2"/>
                    </a:lnTo>
                    <a:lnTo>
                      <a:pt x="408" y="7"/>
                    </a:lnTo>
                    <a:lnTo>
                      <a:pt x="441" y="16"/>
                    </a:lnTo>
                    <a:lnTo>
                      <a:pt x="472" y="27"/>
                    </a:lnTo>
                    <a:lnTo>
                      <a:pt x="500" y="42"/>
                    </a:lnTo>
                    <a:lnTo>
                      <a:pt x="528" y="60"/>
                    </a:lnTo>
                    <a:lnTo>
                      <a:pt x="555" y="80"/>
                    </a:lnTo>
                    <a:lnTo>
                      <a:pt x="579" y="103"/>
                    </a:lnTo>
                    <a:lnTo>
                      <a:pt x="601" y="128"/>
                    </a:lnTo>
                    <a:lnTo>
                      <a:pt x="620" y="155"/>
                    </a:lnTo>
                    <a:lnTo>
                      <a:pt x="636" y="184"/>
                    </a:lnTo>
                    <a:lnTo>
                      <a:pt x="651" y="215"/>
                    </a:lnTo>
                    <a:lnTo>
                      <a:pt x="663" y="247"/>
                    </a:lnTo>
                    <a:lnTo>
                      <a:pt x="671" y="281"/>
                    </a:lnTo>
                    <a:lnTo>
                      <a:pt x="676" y="317"/>
                    </a:lnTo>
                    <a:lnTo>
                      <a:pt x="678" y="35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0" name="Freeform 69"/>
              <p:cNvSpPr>
                <a:spLocks/>
              </p:cNvSpPr>
              <p:nvPr/>
            </p:nvSpPr>
            <p:spPr bwMode="auto">
              <a:xfrm>
                <a:off x="5047" y="2452"/>
                <a:ext cx="339" cy="352"/>
              </a:xfrm>
              <a:custGeom>
                <a:avLst/>
                <a:gdLst>
                  <a:gd name="T0" fmla="*/ 339 w 678"/>
                  <a:gd name="T1" fmla="*/ 176 h 704"/>
                  <a:gd name="T2" fmla="*/ 336 w 678"/>
                  <a:gd name="T3" fmla="*/ 212 h 704"/>
                  <a:gd name="T4" fmla="*/ 326 w 678"/>
                  <a:gd name="T5" fmla="*/ 245 h 704"/>
                  <a:gd name="T6" fmla="*/ 310 w 678"/>
                  <a:gd name="T7" fmla="*/ 274 h 704"/>
                  <a:gd name="T8" fmla="*/ 290 w 678"/>
                  <a:gd name="T9" fmla="*/ 300 h 704"/>
                  <a:gd name="T10" fmla="*/ 264 w 678"/>
                  <a:gd name="T11" fmla="*/ 322 h 704"/>
                  <a:gd name="T12" fmla="*/ 236 w 678"/>
                  <a:gd name="T13" fmla="*/ 338 h 704"/>
                  <a:gd name="T14" fmla="*/ 204 w 678"/>
                  <a:gd name="T15" fmla="*/ 349 h 704"/>
                  <a:gd name="T16" fmla="*/ 170 w 678"/>
                  <a:gd name="T17" fmla="*/ 352 h 704"/>
                  <a:gd name="T18" fmla="*/ 153 w 678"/>
                  <a:gd name="T19" fmla="*/ 351 h 704"/>
                  <a:gd name="T20" fmla="*/ 120 w 678"/>
                  <a:gd name="T21" fmla="*/ 344 h 704"/>
                  <a:gd name="T22" fmla="*/ 89 w 678"/>
                  <a:gd name="T23" fmla="*/ 331 h 704"/>
                  <a:gd name="T24" fmla="*/ 62 w 678"/>
                  <a:gd name="T25" fmla="*/ 312 h 704"/>
                  <a:gd name="T26" fmla="*/ 39 w 678"/>
                  <a:gd name="T27" fmla="*/ 288 h 704"/>
                  <a:gd name="T28" fmla="*/ 21 w 678"/>
                  <a:gd name="T29" fmla="*/ 260 h 704"/>
                  <a:gd name="T30" fmla="*/ 8 w 678"/>
                  <a:gd name="T31" fmla="*/ 229 h 704"/>
                  <a:gd name="T32" fmla="*/ 2 w 678"/>
                  <a:gd name="T33" fmla="*/ 194 h 704"/>
                  <a:gd name="T34" fmla="*/ 0 w 678"/>
                  <a:gd name="T35" fmla="*/ 176 h 704"/>
                  <a:gd name="T36" fmla="*/ 4 w 678"/>
                  <a:gd name="T37" fmla="*/ 141 h 704"/>
                  <a:gd name="T38" fmla="*/ 14 w 678"/>
                  <a:gd name="T39" fmla="*/ 108 h 704"/>
                  <a:gd name="T40" fmla="*/ 29 w 678"/>
                  <a:gd name="T41" fmla="*/ 78 h 704"/>
                  <a:gd name="T42" fmla="*/ 50 w 678"/>
                  <a:gd name="T43" fmla="*/ 52 h 704"/>
                  <a:gd name="T44" fmla="*/ 75 w 678"/>
                  <a:gd name="T45" fmla="*/ 30 h 704"/>
                  <a:gd name="T46" fmla="*/ 104 w 678"/>
                  <a:gd name="T47" fmla="*/ 14 h 704"/>
                  <a:gd name="T48" fmla="*/ 136 w 678"/>
                  <a:gd name="T49" fmla="*/ 4 h 704"/>
                  <a:gd name="T50" fmla="*/ 170 w 678"/>
                  <a:gd name="T51" fmla="*/ 0 h 704"/>
                  <a:gd name="T52" fmla="*/ 188 w 678"/>
                  <a:gd name="T53" fmla="*/ 1 h 704"/>
                  <a:gd name="T54" fmla="*/ 221 w 678"/>
                  <a:gd name="T55" fmla="*/ 8 h 704"/>
                  <a:gd name="T56" fmla="*/ 250 w 678"/>
                  <a:gd name="T57" fmla="*/ 21 h 704"/>
                  <a:gd name="T58" fmla="*/ 278 w 678"/>
                  <a:gd name="T59" fmla="*/ 40 h 704"/>
                  <a:gd name="T60" fmla="*/ 301 w 678"/>
                  <a:gd name="T61" fmla="*/ 64 h 704"/>
                  <a:gd name="T62" fmla="*/ 318 w 678"/>
                  <a:gd name="T63" fmla="*/ 92 h 704"/>
                  <a:gd name="T64" fmla="*/ 332 w 678"/>
                  <a:gd name="T65" fmla="*/ 124 h 704"/>
                  <a:gd name="T66" fmla="*/ 338 w 678"/>
                  <a:gd name="T67" fmla="*/ 159 h 70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78" h="704">
                    <a:moveTo>
                      <a:pt x="678" y="352"/>
                    </a:moveTo>
                    <a:lnTo>
                      <a:pt x="678" y="352"/>
                    </a:lnTo>
                    <a:lnTo>
                      <a:pt x="676" y="388"/>
                    </a:lnTo>
                    <a:lnTo>
                      <a:pt x="671" y="423"/>
                    </a:lnTo>
                    <a:lnTo>
                      <a:pt x="663" y="457"/>
                    </a:lnTo>
                    <a:lnTo>
                      <a:pt x="651" y="489"/>
                    </a:lnTo>
                    <a:lnTo>
                      <a:pt x="636" y="519"/>
                    </a:lnTo>
                    <a:lnTo>
                      <a:pt x="620" y="548"/>
                    </a:lnTo>
                    <a:lnTo>
                      <a:pt x="601" y="576"/>
                    </a:lnTo>
                    <a:lnTo>
                      <a:pt x="579" y="600"/>
                    </a:lnTo>
                    <a:lnTo>
                      <a:pt x="555" y="623"/>
                    </a:lnTo>
                    <a:lnTo>
                      <a:pt x="528" y="644"/>
                    </a:lnTo>
                    <a:lnTo>
                      <a:pt x="500" y="661"/>
                    </a:lnTo>
                    <a:lnTo>
                      <a:pt x="472" y="676"/>
                    </a:lnTo>
                    <a:lnTo>
                      <a:pt x="441" y="688"/>
                    </a:lnTo>
                    <a:lnTo>
                      <a:pt x="408" y="697"/>
                    </a:lnTo>
                    <a:lnTo>
                      <a:pt x="375" y="701"/>
                    </a:lnTo>
                    <a:lnTo>
                      <a:pt x="340" y="704"/>
                    </a:lnTo>
                    <a:lnTo>
                      <a:pt x="306" y="701"/>
                    </a:lnTo>
                    <a:lnTo>
                      <a:pt x="272" y="697"/>
                    </a:lnTo>
                    <a:lnTo>
                      <a:pt x="239" y="688"/>
                    </a:lnTo>
                    <a:lnTo>
                      <a:pt x="208" y="676"/>
                    </a:lnTo>
                    <a:lnTo>
                      <a:pt x="178" y="661"/>
                    </a:lnTo>
                    <a:lnTo>
                      <a:pt x="150" y="644"/>
                    </a:lnTo>
                    <a:lnTo>
                      <a:pt x="124" y="623"/>
                    </a:lnTo>
                    <a:lnTo>
                      <a:pt x="100" y="600"/>
                    </a:lnTo>
                    <a:lnTo>
                      <a:pt x="78" y="576"/>
                    </a:lnTo>
                    <a:lnTo>
                      <a:pt x="58" y="548"/>
                    </a:lnTo>
                    <a:lnTo>
                      <a:pt x="42" y="519"/>
                    </a:lnTo>
                    <a:lnTo>
                      <a:pt x="27" y="489"/>
                    </a:lnTo>
                    <a:lnTo>
                      <a:pt x="15" y="457"/>
                    </a:lnTo>
                    <a:lnTo>
                      <a:pt x="7" y="423"/>
                    </a:lnTo>
                    <a:lnTo>
                      <a:pt x="3" y="388"/>
                    </a:lnTo>
                    <a:lnTo>
                      <a:pt x="0" y="352"/>
                    </a:lnTo>
                    <a:lnTo>
                      <a:pt x="3" y="317"/>
                    </a:lnTo>
                    <a:lnTo>
                      <a:pt x="7" y="281"/>
                    </a:lnTo>
                    <a:lnTo>
                      <a:pt x="15" y="247"/>
                    </a:lnTo>
                    <a:lnTo>
                      <a:pt x="27" y="215"/>
                    </a:lnTo>
                    <a:lnTo>
                      <a:pt x="42" y="184"/>
                    </a:lnTo>
                    <a:lnTo>
                      <a:pt x="58" y="155"/>
                    </a:lnTo>
                    <a:lnTo>
                      <a:pt x="78" y="128"/>
                    </a:lnTo>
                    <a:lnTo>
                      <a:pt x="100" y="103"/>
                    </a:lnTo>
                    <a:lnTo>
                      <a:pt x="124" y="80"/>
                    </a:lnTo>
                    <a:lnTo>
                      <a:pt x="150" y="60"/>
                    </a:lnTo>
                    <a:lnTo>
                      <a:pt x="178" y="42"/>
                    </a:lnTo>
                    <a:lnTo>
                      <a:pt x="208" y="27"/>
                    </a:lnTo>
                    <a:lnTo>
                      <a:pt x="239" y="16"/>
                    </a:lnTo>
                    <a:lnTo>
                      <a:pt x="272" y="7"/>
                    </a:lnTo>
                    <a:lnTo>
                      <a:pt x="306" y="2"/>
                    </a:lnTo>
                    <a:lnTo>
                      <a:pt x="340" y="0"/>
                    </a:lnTo>
                    <a:lnTo>
                      <a:pt x="375" y="2"/>
                    </a:lnTo>
                    <a:lnTo>
                      <a:pt x="408" y="7"/>
                    </a:lnTo>
                    <a:lnTo>
                      <a:pt x="441" y="16"/>
                    </a:lnTo>
                    <a:lnTo>
                      <a:pt x="472" y="27"/>
                    </a:lnTo>
                    <a:lnTo>
                      <a:pt x="500" y="42"/>
                    </a:lnTo>
                    <a:lnTo>
                      <a:pt x="528" y="60"/>
                    </a:lnTo>
                    <a:lnTo>
                      <a:pt x="555" y="80"/>
                    </a:lnTo>
                    <a:lnTo>
                      <a:pt x="579" y="103"/>
                    </a:lnTo>
                    <a:lnTo>
                      <a:pt x="601" y="128"/>
                    </a:lnTo>
                    <a:lnTo>
                      <a:pt x="620" y="155"/>
                    </a:lnTo>
                    <a:lnTo>
                      <a:pt x="636" y="184"/>
                    </a:lnTo>
                    <a:lnTo>
                      <a:pt x="651" y="215"/>
                    </a:lnTo>
                    <a:lnTo>
                      <a:pt x="663" y="247"/>
                    </a:lnTo>
                    <a:lnTo>
                      <a:pt x="671" y="281"/>
                    </a:lnTo>
                    <a:lnTo>
                      <a:pt x="676" y="317"/>
                    </a:lnTo>
                    <a:lnTo>
                      <a:pt x="678" y="352"/>
                    </a:lnTo>
                  </a:path>
                </a:pathLst>
              </a:custGeom>
              <a:solidFill>
                <a:schemeClr val="accent1"/>
              </a:solidFill>
              <a:ln w="0">
                <a:solidFill>
                  <a:srgbClr val="808080"/>
                </a:solidFill>
                <a:prstDash val="solid"/>
                <a:round/>
                <a:headEnd/>
                <a:tailEnd/>
              </a:ln>
            </p:spPr>
            <p:txBody>
              <a:bodyPr/>
              <a:lstStyle/>
              <a:p>
                <a:endParaRPr lang="en-US"/>
              </a:p>
            </p:txBody>
          </p:sp>
          <p:sp>
            <p:nvSpPr>
              <p:cNvPr id="30801" name="Freeform 70"/>
              <p:cNvSpPr>
                <a:spLocks/>
              </p:cNvSpPr>
              <p:nvPr/>
            </p:nvSpPr>
            <p:spPr bwMode="auto">
              <a:xfrm>
                <a:off x="4315" y="2482"/>
                <a:ext cx="254" cy="264"/>
              </a:xfrm>
              <a:custGeom>
                <a:avLst/>
                <a:gdLst>
                  <a:gd name="T0" fmla="*/ 253 w 507"/>
                  <a:gd name="T1" fmla="*/ 146 h 527"/>
                  <a:gd name="T2" fmla="*/ 248 w 507"/>
                  <a:gd name="T3" fmla="*/ 171 h 527"/>
                  <a:gd name="T4" fmla="*/ 238 w 507"/>
                  <a:gd name="T5" fmla="*/ 195 h 527"/>
                  <a:gd name="T6" fmla="*/ 225 w 507"/>
                  <a:gd name="T7" fmla="*/ 216 h 527"/>
                  <a:gd name="T8" fmla="*/ 208 w 507"/>
                  <a:gd name="T9" fmla="*/ 234 h 527"/>
                  <a:gd name="T10" fmla="*/ 188 w 507"/>
                  <a:gd name="T11" fmla="*/ 248 h 527"/>
                  <a:gd name="T12" fmla="*/ 165 w 507"/>
                  <a:gd name="T13" fmla="*/ 258 h 527"/>
                  <a:gd name="T14" fmla="*/ 140 w 507"/>
                  <a:gd name="T15" fmla="*/ 263 h 527"/>
                  <a:gd name="T16" fmla="*/ 114 w 507"/>
                  <a:gd name="T17" fmla="*/ 263 h 527"/>
                  <a:gd name="T18" fmla="*/ 89 w 507"/>
                  <a:gd name="T19" fmla="*/ 258 h 527"/>
                  <a:gd name="T20" fmla="*/ 67 w 507"/>
                  <a:gd name="T21" fmla="*/ 248 h 527"/>
                  <a:gd name="T22" fmla="*/ 46 w 507"/>
                  <a:gd name="T23" fmla="*/ 234 h 527"/>
                  <a:gd name="T24" fmla="*/ 29 w 507"/>
                  <a:gd name="T25" fmla="*/ 216 h 527"/>
                  <a:gd name="T26" fmla="*/ 15 w 507"/>
                  <a:gd name="T27" fmla="*/ 195 h 527"/>
                  <a:gd name="T28" fmla="*/ 6 w 507"/>
                  <a:gd name="T29" fmla="*/ 171 h 527"/>
                  <a:gd name="T30" fmla="*/ 1 w 507"/>
                  <a:gd name="T31" fmla="*/ 146 h 527"/>
                  <a:gd name="T32" fmla="*/ 1 w 507"/>
                  <a:gd name="T33" fmla="*/ 119 h 527"/>
                  <a:gd name="T34" fmla="*/ 6 w 507"/>
                  <a:gd name="T35" fmla="*/ 93 h 527"/>
                  <a:gd name="T36" fmla="*/ 15 w 507"/>
                  <a:gd name="T37" fmla="*/ 69 h 527"/>
                  <a:gd name="T38" fmla="*/ 29 w 507"/>
                  <a:gd name="T39" fmla="*/ 48 h 527"/>
                  <a:gd name="T40" fmla="*/ 46 w 507"/>
                  <a:gd name="T41" fmla="*/ 30 h 527"/>
                  <a:gd name="T42" fmla="*/ 67 w 507"/>
                  <a:gd name="T43" fmla="*/ 16 h 527"/>
                  <a:gd name="T44" fmla="*/ 89 w 507"/>
                  <a:gd name="T45" fmla="*/ 6 h 527"/>
                  <a:gd name="T46" fmla="*/ 114 w 507"/>
                  <a:gd name="T47" fmla="*/ 1 h 527"/>
                  <a:gd name="T48" fmla="*/ 140 w 507"/>
                  <a:gd name="T49" fmla="*/ 1 h 527"/>
                  <a:gd name="T50" fmla="*/ 165 w 507"/>
                  <a:gd name="T51" fmla="*/ 6 h 527"/>
                  <a:gd name="T52" fmla="*/ 188 w 507"/>
                  <a:gd name="T53" fmla="*/ 16 h 527"/>
                  <a:gd name="T54" fmla="*/ 208 w 507"/>
                  <a:gd name="T55" fmla="*/ 30 h 527"/>
                  <a:gd name="T56" fmla="*/ 225 w 507"/>
                  <a:gd name="T57" fmla="*/ 48 h 527"/>
                  <a:gd name="T58" fmla="*/ 238 w 507"/>
                  <a:gd name="T59" fmla="*/ 69 h 527"/>
                  <a:gd name="T60" fmla="*/ 248 w 507"/>
                  <a:gd name="T61" fmla="*/ 93 h 527"/>
                  <a:gd name="T62" fmla="*/ 253 w 507"/>
                  <a:gd name="T63" fmla="*/ 119 h 52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07" h="527">
                    <a:moveTo>
                      <a:pt x="507" y="264"/>
                    </a:moveTo>
                    <a:lnTo>
                      <a:pt x="506" y="291"/>
                    </a:lnTo>
                    <a:lnTo>
                      <a:pt x="503" y="317"/>
                    </a:lnTo>
                    <a:lnTo>
                      <a:pt x="496" y="342"/>
                    </a:lnTo>
                    <a:lnTo>
                      <a:pt x="488" y="366"/>
                    </a:lnTo>
                    <a:lnTo>
                      <a:pt x="476" y="389"/>
                    </a:lnTo>
                    <a:lnTo>
                      <a:pt x="463" y="411"/>
                    </a:lnTo>
                    <a:lnTo>
                      <a:pt x="450" y="432"/>
                    </a:lnTo>
                    <a:lnTo>
                      <a:pt x="432" y="450"/>
                    </a:lnTo>
                    <a:lnTo>
                      <a:pt x="415" y="467"/>
                    </a:lnTo>
                    <a:lnTo>
                      <a:pt x="395" y="482"/>
                    </a:lnTo>
                    <a:lnTo>
                      <a:pt x="375" y="495"/>
                    </a:lnTo>
                    <a:lnTo>
                      <a:pt x="352" y="507"/>
                    </a:lnTo>
                    <a:lnTo>
                      <a:pt x="329" y="516"/>
                    </a:lnTo>
                    <a:lnTo>
                      <a:pt x="304" y="522"/>
                    </a:lnTo>
                    <a:lnTo>
                      <a:pt x="279" y="526"/>
                    </a:lnTo>
                    <a:lnTo>
                      <a:pt x="254" y="527"/>
                    </a:lnTo>
                    <a:lnTo>
                      <a:pt x="227" y="526"/>
                    </a:lnTo>
                    <a:lnTo>
                      <a:pt x="203" y="522"/>
                    </a:lnTo>
                    <a:lnTo>
                      <a:pt x="178" y="516"/>
                    </a:lnTo>
                    <a:lnTo>
                      <a:pt x="155" y="507"/>
                    </a:lnTo>
                    <a:lnTo>
                      <a:pt x="133" y="495"/>
                    </a:lnTo>
                    <a:lnTo>
                      <a:pt x="112" y="482"/>
                    </a:lnTo>
                    <a:lnTo>
                      <a:pt x="92" y="467"/>
                    </a:lnTo>
                    <a:lnTo>
                      <a:pt x="74" y="450"/>
                    </a:lnTo>
                    <a:lnTo>
                      <a:pt x="58" y="432"/>
                    </a:lnTo>
                    <a:lnTo>
                      <a:pt x="43" y="411"/>
                    </a:lnTo>
                    <a:lnTo>
                      <a:pt x="30" y="389"/>
                    </a:lnTo>
                    <a:lnTo>
                      <a:pt x="20" y="366"/>
                    </a:lnTo>
                    <a:lnTo>
                      <a:pt x="12" y="342"/>
                    </a:lnTo>
                    <a:lnTo>
                      <a:pt x="5" y="317"/>
                    </a:lnTo>
                    <a:lnTo>
                      <a:pt x="1" y="291"/>
                    </a:lnTo>
                    <a:lnTo>
                      <a:pt x="0" y="264"/>
                    </a:lnTo>
                    <a:lnTo>
                      <a:pt x="1" y="237"/>
                    </a:lnTo>
                    <a:lnTo>
                      <a:pt x="5" y="211"/>
                    </a:lnTo>
                    <a:lnTo>
                      <a:pt x="12" y="185"/>
                    </a:lnTo>
                    <a:lnTo>
                      <a:pt x="20" y="161"/>
                    </a:lnTo>
                    <a:lnTo>
                      <a:pt x="30" y="138"/>
                    </a:lnTo>
                    <a:lnTo>
                      <a:pt x="43" y="116"/>
                    </a:lnTo>
                    <a:lnTo>
                      <a:pt x="58" y="96"/>
                    </a:lnTo>
                    <a:lnTo>
                      <a:pt x="74" y="77"/>
                    </a:lnTo>
                    <a:lnTo>
                      <a:pt x="92" y="60"/>
                    </a:lnTo>
                    <a:lnTo>
                      <a:pt x="112" y="45"/>
                    </a:lnTo>
                    <a:lnTo>
                      <a:pt x="133" y="32"/>
                    </a:lnTo>
                    <a:lnTo>
                      <a:pt x="155" y="20"/>
                    </a:lnTo>
                    <a:lnTo>
                      <a:pt x="178" y="11"/>
                    </a:lnTo>
                    <a:lnTo>
                      <a:pt x="203" y="5"/>
                    </a:lnTo>
                    <a:lnTo>
                      <a:pt x="227" y="1"/>
                    </a:lnTo>
                    <a:lnTo>
                      <a:pt x="254" y="0"/>
                    </a:lnTo>
                    <a:lnTo>
                      <a:pt x="279" y="1"/>
                    </a:lnTo>
                    <a:lnTo>
                      <a:pt x="304" y="5"/>
                    </a:lnTo>
                    <a:lnTo>
                      <a:pt x="329" y="11"/>
                    </a:lnTo>
                    <a:lnTo>
                      <a:pt x="352" y="20"/>
                    </a:lnTo>
                    <a:lnTo>
                      <a:pt x="375" y="32"/>
                    </a:lnTo>
                    <a:lnTo>
                      <a:pt x="395" y="45"/>
                    </a:lnTo>
                    <a:lnTo>
                      <a:pt x="415" y="60"/>
                    </a:lnTo>
                    <a:lnTo>
                      <a:pt x="432" y="77"/>
                    </a:lnTo>
                    <a:lnTo>
                      <a:pt x="450" y="96"/>
                    </a:lnTo>
                    <a:lnTo>
                      <a:pt x="463" y="116"/>
                    </a:lnTo>
                    <a:lnTo>
                      <a:pt x="476" y="138"/>
                    </a:lnTo>
                    <a:lnTo>
                      <a:pt x="488" y="161"/>
                    </a:lnTo>
                    <a:lnTo>
                      <a:pt x="496" y="185"/>
                    </a:lnTo>
                    <a:lnTo>
                      <a:pt x="503" y="211"/>
                    </a:lnTo>
                    <a:lnTo>
                      <a:pt x="506" y="237"/>
                    </a:lnTo>
                    <a:lnTo>
                      <a:pt x="507" y="26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2" name="Freeform 71"/>
              <p:cNvSpPr>
                <a:spLocks/>
              </p:cNvSpPr>
              <p:nvPr/>
            </p:nvSpPr>
            <p:spPr bwMode="auto">
              <a:xfrm>
                <a:off x="4315" y="2482"/>
                <a:ext cx="254" cy="264"/>
              </a:xfrm>
              <a:custGeom>
                <a:avLst/>
                <a:gdLst>
                  <a:gd name="T0" fmla="*/ 254 w 507"/>
                  <a:gd name="T1" fmla="*/ 132 h 527"/>
                  <a:gd name="T2" fmla="*/ 252 w 507"/>
                  <a:gd name="T3" fmla="*/ 159 h 527"/>
                  <a:gd name="T4" fmla="*/ 244 w 507"/>
                  <a:gd name="T5" fmla="*/ 183 h 527"/>
                  <a:gd name="T6" fmla="*/ 232 w 507"/>
                  <a:gd name="T7" fmla="*/ 206 h 527"/>
                  <a:gd name="T8" fmla="*/ 216 w 507"/>
                  <a:gd name="T9" fmla="*/ 225 h 527"/>
                  <a:gd name="T10" fmla="*/ 198 w 507"/>
                  <a:gd name="T11" fmla="*/ 241 h 527"/>
                  <a:gd name="T12" fmla="*/ 176 w 507"/>
                  <a:gd name="T13" fmla="*/ 254 h 527"/>
                  <a:gd name="T14" fmla="*/ 152 w 507"/>
                  <a:gd name="T15" fmla="*/ 261 h 527"/>
                  <a:gd name="T16" fmla="*/ 127 w 507"/>
                  <a:gd name="T17" fmla="*/ 264 h 527"/>
                  <a:gd name="T18" fmla="*/ 114 w 507"/>
                  <a:gd name="T19" fmla="*/ 263 h 527"/>
                  <a:gd name="T20" fmla="*/ 89 w 507"/>
                  <a:gd name="T21" fmla="*/ 258 h 527"/>
                  <a:gd name="T22" fmla="*/ 67 w 507"/>
                  <a:gd name="T23" fmla="*/ 248 h 527"/>
                  <a:gd name="T24" fmla="*/ 46 w 507"/>
                  <a:gd name="T25" fmla="*/ 234 h 527"/>
                  <a:gd name="T26" fmla="*/ 29 w 507"/>
                  <a:gd name="T27" fmla="*/ 216 h 527"/>
                  <a:gd name="T28" fmla="*/ 15 w 507"/>
                  <a:gd name="T29" fmla="*/ 195 h 527"/>
                  <a:gd name="T30" fmla="*/ 6 w 507"/>
                  <a:gd name="T31" fmla="*/ 171 h 527"/>
                  <a:gd name="T32" fmla="*/ 1 w 507"/>
                  <a:gd name="T33" fmla="*/ 146 h 527"/>
                  <a:gd name="T34" fmla="*/ 0 w 507"/>
                  <a:gd name="T35" fmla="*/ 132 h 527"/>
                  <a:gd name="T36" fmla="*/ 3 w 507"/>
                  <a:gd name="T37" fmla="*/ 106 h 527"/>
                  <a:gd name="T38" fmla="*/ 10 w 507"/>
                  <a:gd name="T39" fmla="*/ 81 h 527"/>
                  <a:gd name="T40" fmla="*/ 22 w 507"/>
                  <a:gd name="T41" fmla="*/ 58 h 527"/>
                  <a:gd name="T42" fmla="*/ 37 w 507"/>
                  <a:gd name="T43" fmla="*/ 39 h 527"/>
                  <a:gd name="T44" fmla="*/ 56 w 507"/>
                  <a:gd name="T45" fmla="*/ 23 h 527"/>
                  <a:gd name="T46" fmla="*/ 78 w 507"/>
                  <a:gd name="T47" fmla="*/ 10 h 527"/>
                  <a:gd name="T48" fmla="*/ 102 w 507"/>
                  <a:gd name="T49" fmla="*/ 3 h 527"/>
                  <a:gd name="T50" fmla="*/ 127 w 507"/>
                  <a:gd name="T51" fmla="*/ 0 h 527"/>
                  <a:gd name="T52" fmla="*/ 140 w 507"/>
                  <a:gd name="T53" fmla="*/ 1 h 527"/>
                  <a:gd name="T54" fmla="*/ 165 w 507"/>
                  <a:gd name="T55" fmla="*/ 6 h 527"/>
                  <a:gd name="T56" fmla="*/ 188 w 507"/>
                  <a:gd name="T57" fmla="*/ 16 h 527"/>
                  <a:gd name="T58" fmla="*/ 208 w 507"/>
                  <a:gd name="T59" fmla="*/ 30 h 527"/>
                  <a:gd name="T60" fmla="*/ 225 w 507"/>
                  <a:gd name="T61" fmla="*/ 48 h 527"/>
                  <a:gd name="T62" fmla="*/ 238 w 507"/>
                  <a:gd name="T63" fmla="*/ 69 h 527"/>
                  <a:gd name="T64" fmla="*/ 248 w 507"/>
                  <a:gd name="T65" fmla="*/ 93 h 527"/>
                  <a:gd name="T66" fmla="*/ 253 w 507"/>
                  <a:gd name="T67" fmla="*/ 119 h 52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7" h="527">
                    <a:moveTo>
                      <a:pt x="507" y="264"/>
                    </a:moveTo>
                    <a:lnTo>
                      <a:pt x="507" y="264"/>
                    </a:lnTo>
                    <a:lnTo>
                      <a:pt x="506" y="291"/>
                    </a:lnTo>
                    <a:lnTo>
                      <a:pt x="503" y="317"/>
                    </a:lnTo>
                    <a:lnTo>
                      <a:pt x="496" y="342"/>
                    </a:lnTo>
                    <a:lnTo>
                      <a:pt x="488" y="366"/>
                    </a:lnTo>
                    <a:lnTo>
                      <a:pt x="476" y="389"/>
                    </a:lnTo>
                    <a:lnTo>
                      <a:pt x="463" y="411"/>
                    </a:lnTo>
                    <a:lnTo>
                      <a:pt x="450" y="432"/>
                    </a:lnTo>
                    <a:lnTo>
                      <a:pt x="432" y="450"/>
                    </a:lnTo>
                    <a:lnTo>
                      <a:pt x="415" y="467"/>
                    </a:lnTo>
                    <a:lnTo>
                      <a:pt x="395" y="482"/>
                    </a:lnTo>
                    <a:lnTo>
                      <a:pt x="375" y="495"/>
                    </a:lnTo>
                    <a:lnTo>
                      <a:pt x="352" y="507"/>
                    </a:lnTo>
                    <a:lnTo>
                      <a:pt x="329" y="516"/>
                    </a:lnTo>
                    <a:lnTo>
                      <a:pt x="304" y="522"/>
                    </a:lnTo>
                    <a:lnTo>
                      <a:pt x="279" y="526"/>
                    </a:lnTo>
                    <a:lnTo>
                      <a:pt x="254" y="527"/>
                    </a:lnTo>
                    <a:lnTo>
                      <a:pt x="227" y="526"/>
                    </a:lnTo>
                    <a:lnTo>
                      <a:pt x="203" y="522"/>
                    </a:lnTo>
                    <a:lnTo>
                      <a:pt x="178" y="516"/>
                    </a:lnTo>
                    <a:lnTo>
                      <a:pt x="155" y="507"/>
                    </a:lnTo>
                    <a:lnTo>
                      <a:pt x="133" y="495"/>
                    </a:lnTo>
                    <a:lnTo>
                      <a:pt x="112" y="482"/>
                    </a:lnTo>
                    <a:lnTo>
                      <a:pt x="92" y="467"/>
                    </a:lnTo>
                    <a:lnTo>
                      <a:pt x="74" y="450"/>
                    </a:lnTo>
                    <a:lnTo>
                      <a:pt x="58" y="432"/>
                    </a:lnTo>
                    <a:lnTo>
                      <a:pt x="43" y="411"/>
                    </a:lnTo>
                    <a:lnTo>
                      <a:pt x="30" y="389"/>
                    </a:lnTo>
                    <a:lnTo>
                      <a:pt x="20" y="366"/>
                    </a:lnTo>
                    <a:lnTo>
                      <a:pt x="12" y="342"/>
                    </a:lnTo>
                    <a:lnTo>
                      <a:pt x="5" y="317"/>
                    </a:lnTo>
                    <a:lnTo>
                      <a:pt x="1" y="291"/>
                    </a:lnTo>
                    <a:lnTo>
                      <a:pt x="0" y="264"/>
                    </a:lnTo>
                    <a:lnTo>
                      <a:pt x="1" y="237"/>
                    </a:lnTo>
                    <a:lnTo>
                      <a:pt x="5" y="211"/>
                    </a:lnTo>
                    <a:lnTo>
                      <a:pt x="12" y="185"/>
                    </a:lnTo>
                    <a:lnTo>
                      <a:pt x="20" y="161"/>
                    </a:lnTo>
                    <a:lnTo>
                      <a:pt x="30" y="138"/>
                    </a:lnTo>
                    <a:lnTo>
                      <a:pt x="43" y="116"/>
                    </a:lnTo>
                    <a:lnTo>
                      <a:pt x="58" y="96"/>
                    </a:lnTo>
                    <a:lnTo>
                      <a:pt x="74" y="77"/>
                    </a:lnTo>
                    <a:lnTo>
                      <a:pt x="92" y="60"/>
                    </a:lnTo>
                    <a:lnTo>
                      <a:pt x="112" y="45"/>
                    </a:lnTo>
                    <a:lnTo>
                      <a:pt x="133" y="32"/>
                    </a:lnTo>
                    <a:lnTo>
                      <a:pt x="155" y="20"/>
                    </a:lnTo>
                    <a:lnTo>
                      <a:pt x="178" y="11"/>
                    </a:lnTo>
                    <a:lnTo>
                      <a:pt x="203" y="5"/>
                    </a:lnTo>
                    <a:lnTo>
                      <a:pt x="227" y="1"/>
                    </a:lnTo>
                    <a:lnTo>
                      <a:pt x="254" y="0"/>
                    </a:lnTo>
                    <a:lnTo>
                      <a:pt x="279" y="1"/>
                    </a:lnTo>
                    <a:lnTo>
                      <a:pt x="304" y="5"/>
                    </a:lnTo>
                    <a:lnTo>
                      <a:pt x="329" y="11"/>
                    </a:lnTo>
                    <a:lnTo>
                      <a:pt x="352" y="20"/>
                    </a:lnTo>
                    <a:lnTo>
                      <a:pt x="375" y="32"/>
                    </a:lnTo>
                    <a:lnTo>
                      <a:pt x="395" y="45"/>
                    </a:lnTo>
                    <a:lnTo>
                      <a:pt x="415" y="60"/>
                    </a:lnTo>
                    <a:lnTo>
                      <a:pt x="432" y="77"/>
                    </a:lnTo>
                    <a:lnTo>
                      <a:pt x="450" y="96"/>
                    </a:lnTo>
                    <a:lnTo>
                      <a:pt x="463" y="116"/>
                    </a:lnTo>
                    <a:lnTo>
                      <a:pt x="476" y="138"/>
                    </a:lnTo>
                    <a:lnTo>
                      <a:pt x="488" y="161"/>
                    </a:lnTo>
                    <a:lnTo>
                      <a:pt x="496" y="185"/>
                    </a:lnTo>
                    <a:lnTo>
                      <a:pt x="503" y="211"/>
                    </a:lnTo>
                    <a:lnTo>
                      <a:pt x="506" y="237"/>
                    </a:lnTo>
                    <a:lnTo>
                      <a:pt x="507" y="264"/>
                    </a:lnTo>
                  </a:path>
                </a:pathLst>
              </a:custGeom>
              <a:solidFill>
                <a:schemeClr val="accent1"/>
              </a:solidFill>
              <a:ln w="0">
                <a:solidFill>
                  <a:srgbClr val="A9A9A9"/>
                </a:solidFill>
                <a:prstDash val="solid"/>
                <a:round/>
                <a:headEnd/>
                <a:tailEnd/>
              </a:ln>
            </p:spPr>
            <p:txBody>
              <a:bodyPr/>
              <a:lstStyle/>
              <a:p>
                <a:endParaRPr lang="en-US"/>
              </a:p>
            </p:txBody>
          </p:sp>
          <p:sp>
            <p:nvSpPr>
              <p:cNvPr id="30803" name="Freeform 72"/>
              <p:cNvSpPr>
                <a:spLocks/>
              </p:cNvSpPr>
              <p:nvPr/>
            </p:nvSpPr>
            <p:spPr bwMode="auto">
              <a:xfrm>
                <a:off x="4287" y="2277"/>
                <a:ext cx="254" cy="264"/>
              </a:xfrm>
              <a:custGeom>
                <a:avLst/>
                <a:gdLst>
                  <a:gd name="T0" fmla="*/ 254 w 508"/>
                  <a:gd name="T1" fmla="*/ 146 h 528"/>
                  <a:gd name="T2" fmla="*/ 248 w 508"/>
                  <a:gd name="T3" fmla="*/ 172 h 528"/>
                  <a:gd name="T4" fmla="*/ 239 w 508"/>
                  <a:gd name="T5" fmla="*/ 195 h 528"/>
                  <a:gd name="T6" fmla="*/ 225 w 508"/>
                  <a:gd name="T7" fmla="*/ 216 h 528"/>
                  <a:gd name="T8" fmla="*/ 208 w 508"/>
                  <a:gd name="T9" fmla="*/ 234 h 528"/>
                  <a:gd name="T10" fmla="*/ 187 w 508"/>
                  <a:gd name="T11" fmla="*/ 248 h 528"/>
                  <a:gd name="T12" fmla="*/ 165 w 508"/>
                  <a:gd name="T13" fmla="*/ 259 h 528"/>
                  <a:gd name="T14" fmla="*/ 140 w 508"/>
                  <a:gd name="T15" fmla="*/ 264 h 528"/>
                  <a:gd name="T16" fmla="*/ 114 w 508"/>
                  <a:gd name="T17" fmla="*/ 264 h 528"/>
                  <a:gd name="T18" fmla="*/ 89 w 508"/>
                  <a:gd name="T19" fmla="*/ 259 h 528"/>
                  <a:gd name="T20" fmla="*/ 66 w 508"/>
                  <a:gd name="T21" fmla="*/ 248 h 528"/>
                  <a:gd name="T22" fmla="*/ 46 w 508"/>
                  <a:gd name="T23" fmla="*/ 234 h 528"/>
                  <a:gd name="T24" fmla="*/ 29 w 508"/>
                  <a:gd name="T25" fmla="*/ 216 h 528"/>
                  <a:gd name="T26" fmla="*/ 16 w 508"/>
                  <a:gd name="T27" fmla="*/ 195 h 528"/>
                  <a:gd name="T28" fmla="*/ 6 w 508"/>
                  <a:gd name="T29" fmla="*/ 172 h 528"/>
                  <a:gd name="T30" fmla="*/ 1 w 508"/>
                  <a:gd name="T31" fmla="*/ 146 h 528"/>
                  <a:gd name="T32" fmla="*/ 1 w 508"/>
                  <a:gd name="T33" fmla="*/ 119 h 528"/>
                  <a:gd name="T34" fmla="*/ 6 w 508"/>
                  <a:gd name="T35" fmla="*/ 93 h 528"/>
                  <a:gd name="T36" fmla="*/ 16 w 508"/>
                  <a:gd name="T37" fmla="*/ 70 h 528"/>
                  <a:gd name="T38" fmla="*/ 29 w 508"/>
                  <a:gd name="T39" fmla="*/ 48 h 528"/>
                  <a:gd name="T40" fmla="*/ 46 w 508"/>
                  <a:gd name="T41" fmla="*/ 30 h 528"/>
                  <a:gd name="T42" fmla="*/ 66 w 508"/>
                  <a:gd name="T43" fmla="*/ 17 h 528"/>
                  <a:gd name="T44" fmla="*/ 89 w 508"/>
                  <a:gd name="T45" fmla="*/ 6 h 528"/>
                  <a:gd name="T46" fmla="*/ 114 w 508"/>
                  <a:gd name="T47" fmla="*/ 1 h 528"/>
                  <a:gd name="T48" fmla="*/ 140 w 508"/>
                  <a:gd name="T49" fmla="*/ 1 h 528"/>
                  <a:gd name="T50" fmla="*/ 165 w 508"/>
                  <a:gd name="T51" fmla="*/ 6 h 528"/>
                  <a:gd name="T52" fmla="*/ 187 w 508"/>
                  <a:gd name="T53" fmla="*/ 17 h 528"/>
                  <a:gd name="T54" fmla="*/ 208 w 508"/>
                  <a:gd name="T55" fmla="*/ 30 h 528"/>
                  <a:gd name="T56" fmla="*/ 225 w 508"/>
                  <a:gd name="T57" fmla="*/ 48 h 528"/>
                  <a:gd name="T58" fmla="*/ 239 w 508"/>
                  <a:gd name="T59" fmla="*/ 70 h 528"/>
                  <a:gd name="T60" fmla="*/ 248 w 508"/>
                  <a:gd name="T61" fmla="*/ 93 h 528"/>
                  <a:gd name="T62" fmla="*/ 254 w 508"/>
                  <a:gd name="T63" fmla="*/ 119 h 5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08" h="528">
                    <a:moveTo>
                      <a:pt x="508" y="264"/>
                    </a:moveTo>
                    <a:lnTo>
                      <a:pt x="507" y="292"/>
                    </a:lnTo>
                    <a:lnTo>
                      <a:pt x="503" y="317"/>
                    </a:lnTo>
                    <a:lnTo>
                      <a:pt x="496" y="343"/>
                    </a:lnTo>
                    <a:lnTo>
                      <a:pt x="488" y="367"/>
                    </a:lnTo>
                    <a:lnTo>
                      <a:pt x="477" y="390"/>
                    </a:lnTo>
                    <a:lnTo>
                      <a:pt x="464" y="412"/>
                    </a:lnTo>
                    <a:lnTo>
                      <a:pt x="450" y="432"/>
                    </a:lnTo>
                    <a:lnTo>
                      <a:pt x="433" y="451"/>
                    </a:lnTo>
                    <a:lnTo>
                      <a:pt x="416" y="468"/>
                    </a:lnTo>
                    <a:lnTo>
                      <a:pt x="396" y="483"/>
                    </a:lnTo>
                    <a:lnTo>
                      <a:pt x="374" y="496"/>
                    </a:lnTo>
                    <a:lnTo>
                      <a:pt x="352" y="507"/>
                    </a:lnTo>
                    <a:lnTo>
                      <a:pt x="329" y="517"/>
                    </a:lnTo>
                    <a:lnTo>
                      <a:pt x="305" y="522"/>
                    </a:lnTo>
                    <a:lnTo>
                      <a:pt x="280" y="527"/>
                    </a:lnTo>
                    <a:lnTo>
                      <a:pt x="253" y="528"/>
                    </a:lnTo>
                    <a:lnTo>
                      <a:pt x="228" y="527"/>
                    </a:lnTo>
                    <a:lnTo>
                      <a:pt x="203" y="522"/>
                    </a:lnTo>
                    <a:lnTo>
                      <a:pt x="178" y="517"/>
                    </a:lnTo>
                    <a:lnTo>
                      <a:pt x="155" y="507"/>
                    </a:lnTo>
                    <a:lnTo>
                      <a:pt x="132" y="496"/>
                    </a:lnTo>
                    <a:lnTo>
                      <a:pt x="112" y="483"/>
                    </a:lnTo>
                    <a:lnTo>
                      <a:pt x="92" y="468"/>
                    </a:lnTo>
                    <a:lnTo>
                      <a:pt x="75" y="451"/>
                    </a:lnTo>
                    <a:lnTo>
                      <a:pt x="57" y="432"/>
                    </a:lnTo>
                    <a:lnTo>
                      <a:pt x="44" y="412"/>
                    </a:lnTo>
                    <a:lnTo>
                      <a:pt x="31" y="390"/>
                    </a:lnTo>
                    <a:lnTo>
                      <a:pt x="19" y="367"/>
                    </a:lnTo>
                    <a:lnTo>
                      <a:pt x="11" y="343"/>
                    </a:lnTo>
                    <a:lnTo>
                      <a:pt x="4" y="317"/>
                    </a:lnTo>
                    <a:lnTo>
                      <a:pt x="1" y="292"/>
                    </a:lnTo>
                    <a:lnTo>
                      <a:pt x="0" y="264"/>
                    </a:lnTo>
                    <a:lnTo>
                      <a:pt x="1" y="237"/>
                    </a:lnTo>
                    <a:lnTo>
                      <a:pt x="4" y="211"/>
                    </a:lnTo>
                    <a:lnTo>
                      <a:pt x="11" y="186"/>
                    </a:lnTo>
                    <a:lnTo>
                      <a:pt x="19" y="162"/>
                    </a:lnTo>
                    <a:lnTo>
                      <a:pt x="31" y="139"/>
                    </a:lnTo>
                    <a:lnTo>
                      <a:pt x="44" y="117"/>
                    </a:lnTo>
                    <a:lnTo>
                      <a:pt x="57" y="96"/>
                    </a:lnTo>
                    <a:lnTo>
                      <a:pt x="75" y="78"/>
                    </a:lnTo>
                    <a:lnTo>
                      <a:pt x="92" y="60"/>
                    </a:lnTo>
                    <a:lnTo>
                      <a:pt x="112" y="45"/>
                    </a:lnTo>
                    <a:lnTo>
                      <a:pt x="132" y="33"/>
                    </a:lnTo>
                    <a:lnTo>
                      <a:pt x="155" y="21"/>
                    </a:lnTo>
                    <a:lnTo>
                      <a:pt x="178" y="12"/>
                    </a:lnTo>
                    <a:lnTo>
                      <a:pt x="203" y="6"/>
                    </a:lnTo>
                    <a:lnTo>
                      <a:pt x="228" y="2"/>
                    </a:lnTo>
                    <a:lnTo>
                      <a:pt x="253" y="0"/>
                    </a:lnTo>
                    <a:lnTo>
                      <a:pt x="280" y="2"/>
                    </a:lnTo>
                    <a:lnTo>
                      <a:pt x="305" y="6"/>
                    </a:lnTo>
                    <a:lnTo>
                      <a:pt x="329" y="12"/>
                    </a:lnTo>
                    <a:lnTo>
                      <a:pt x="352" y="21"/>
                    </a:lnTo>
                    <a:lnTo>
                      <a:pt x="374" y="33"/>
                    </a:lnTo>
                    <a:lnTo>
                      <a:pt x="396" y="45"/>
                    </a:lnTo>
                    <a:lnTo>
                      <a:pt x="416" y="60"/>
                    </a:lnTo>
                    <a:lnTo>
                      <a:pt x="433" y="78"/>
                    </a:lnTo>
                    <a:lnTo>
                      <a:pt x="450" y="96"/>
                    </a:lnTo>
                    <a:lnTo>
                      <a:pt x="464" y="117"/>
                    </a:lnTo>
                    <a:lnTo>
                      <a:pt x="477" y="139"/>
                    </a:lnTo>
                    <a:lnTo>
                      <a:pt x="488" y="162"/>
                    </a:lnTo>
                    <a:lnTo>
                      <a:pt x="496" y="186"/>
                    </a:lnTo>
                    <a:lnTo>
                      <a:pt x="503" y="211"/>
                    </a:lnTo>
                    <a:lnTo>
                      <a:pt x="507" y="237"/>
                    </a:lnTo>
                    <a:lnTo>
                      <a:pt x="508" y="26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4" name="Freeform 73"/>
              <p:cNvSpPr>
                <a:spLocks/>
              </p:cNvSpPr>
              <p:nvPr/>
            </p:nvSpPr>
            <p:spPr bwMode="auto">
              <a:xfrm>
                <a:off x="4287" y="2277"/>
                <a:ext cx="254" cy="264"/>
              </a:xfrm>
              <a:custGeom>
                <a:avLst/>
                <a:gdLst>
                  <a:gd name="T0" fmla="*/ 254 w 508"/>
                  <a:gd name="T1" fmla="*/ 132 h 528"/>
                  <a:gd name="T2" fmla="*/ 252 w 508"/>
                  <a:gd name="T3" fmla="*/ 159 h 528"/>
                  <a:gd name="T4" fmla="*/ 244 w 508"/>
                  <a:gd name="T5" fmla="*/ 184 h 528"/>
                  <a:gd name="T6" fmla="*/ 232 w 508"/>
                  <a:gd name="T7" fmla="*/ 206 h 528"/>
                  <a:gd name="T8" fmla="*/ 217 w 508"/>
                  <a:gd name="T9" fmla="*/ 226 h 528"/>
                  <a:gd name="T10" fmla="*/ 198 w 508"/>
                  <a:gd name="T11" fmla="*/ 242 h 528"/>
                  <a:gd name="T12" fmla="*/ 176 w 508"/>
                  <a:gd name="T13" fmla="*/ 254 h 528"/>
                  <a:gd name="T14" fmla="*/ 153 w 508"/>
                  <a:gd name="T15" fmla="*/ 261 h 528"/>
                  <a:gd name="T16" fmla="*/ 127 w 508"/>
                  <a:gd name="T17" fmla="*/ 264 h 528"/>
                  <a:gd name="T18" fmla="*/ 114 w 508"/>
                  <a:gd name="T19" fmla="*/ 264 h 528"/>
                  <a:gd name="T20" fmla="*/ 89 w 508"/>
                  <a:gd name="T21" fmla="*/ 259 h 528"/>
                  <a:gd name="T22" fmla="*/ 66 w 508"/>
                  <a:gd name="T23" fmla="*/ 248 h 528"/>
                  <a:gd name="T24" fmla="*/ 46 w 508"/>
                  <a:gd name="T25" fmla="*/ 234 h 528"/>
                  <a:gd name="T26" fmla="*/ 29 w 508"/>
                  <a:gd name="T27" fmla="*/ 216 h 528"/>
                  <a:gd name="T28" fmla="*/ 16 w 508"/>
                  <a:gd name="T29" fmla="*/ 195 h 528"/>
                  <a:gd name="T30" fmla="*/ 6 w 508"/>
                  <a:gd name="T31" fmla="*/ 172 h 528"/>
                  <a:gd name="T32" fmla="*/ 1 w 508"/>
                  <a:gd name="T33" fmla="*/ 146 h 528"/>
                  <a:gd name="T34" fmla="*/ 0 w 508"/>
                  <a:gd name="T35" fmla="*/ 132 h 528"/>
                  <a:gd name="T36" fmla="*/ 2 w 508"/>
                  <a:gd name="T37" fmla="*/ 106 h 528"/>
                  <a:gd name="T38" fmla="*/ 10 w 508"/>
                  <a:gd name="T39" fmla="*/ 81 h 528"/>
                  <a:gd name="T40" fmla="*/ 22 w 508"/>
                  <a:gd name="T41" fmla="*/ 59 h 528"/>
                  <a:gd name="T42" fmla="*/ 38 w 508"/>
                  <a:gd name="T43" fmla="*/ 39 h 528"/>
                  <a:gd name="T44" fmla="*/ 56 w 508"/>
                  <a:gd name="T45" fmla="*/ 23 h 528"/>
                  <a:gd name="T46" fmla="*/ 78 w 508"/>
                  <a:gd name="T47" fmla="*/ 11 h 528"/>
                  <a:gd name="T48" fmla="*/ 102 w 508"/>
                  <a:gd name="T49" fmla="*/ 3 h 528"/>
                  <a:gd name="T50" fmla="*/ 127 w 508"/>
                  <a:gd name="T51" fmla="*/ 0 h 528"/>
                  <a:gd name="T52" fmla="*/ 140 w 508"/>
                  <a:gd name="T53" fmla="*/ 1 h 528"/>
                  <a:gd name="T54" fmla="*/ 165 w 508"/>
                  <a:gd name="T55" fmla="*/ 6 h 528"/>
                  <a:gd name="T56" fmla="*/ 187 w 508"/>
                  <a:gd name="T57" fmla="*/ 17 h 528"/>
                  <a:gd name="T58" fmla="*/ 208 w 508"/>
                  <a:gd name="T59" fmla="*/ 30 h 528"/>
                  <a:gd name="T60" fmla="*/ 225 w 508"/>
                  <a:gd name="T61" fmla="*/ 48 h 528"/>
                  <a:gd name="T62" fmla="*/ 239 w 508"/>
                  <a:gd name="T63" fmla="*/ 70 h 528"/>
                  <a:gd name="T64" fmla="*/ 248 w 508"/>
                  <a:gd name="T65" fmla="*/ 93 h 528"/>
                  <a:gd name="T66" fmla="*/ 254 w 508"/>
                  <a:gd name="T67" fmla="*/ 119 h 52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8" h="528">
                    <a:moveTo>
                      <a:pt x="508" y="264"/>
                    </a:moveTo>
                    <a:lnTo>
                      <a:pt x="508" y="264"/>
                    </a:lnTo>
                    <a:lnTo>
                      <a:pt x="507" y="292"/>
                    </a:lnTo>
                    <a:lnTo>
                      <a:pt x="503" y="317"/>
                    </a:lnTo>
                    <a:lnTo>
                      <a:pt x="496" y="343"/>
                    </a:lnTo>
                    <a:lnTo>
                      <a:pt x="488" y="367"/>
                    </a:lnTo>
                    <a:lnTo>
                      <a:pt x="477" y="390"/>
                    </a:lnTo>
                    <a:lnTo>
                      <a:pt x="464" y="412"/>
                    </a:lnTo>
                    <a:lnTo>
                      <a:pt x="450" y="432"/>
                    </a:lnTo>
                    <a:lnTo>
                      <a:pt x="433" y="451"/>
                    </a:lnTo>
                    <a:lnTo>
                      <a:pt x="416" y="468"/>
                    </a:lnTo>
                    <a:lnTo>
                      <a:pt x="396" y="483"/>
                    </a:lnTo>
                    <a:lnTo>
                      <a:pt x="374" y="496"/>
                    </a:lnTo>
                    <a:lnTo>
                      <a:pt x="352" y="507"/>
                    </a:lnTo>
                    <a:lnTo>
                      <a:pt x="329" y="517"/>
                    </a:lnTo>
                    <a:lnTo>
                      <a:pt x="305" y="522"/>
                    </a:lnTo>
                    <a:lnTo>
                      <a:pt x="280" y="527"/>
                    </a:lnTo>
                    <a:lnTo>
                      <a:pt x="253" y="528"/>
                    </a:lnTo>
                    <a:lnTo>
                      <a:pt x="228" y="527"/>
                    </a:lnTo>
                    <a:lnTo>
                      <a:pt x="203" y="522"/>
                    </a:lnTo>
                    <a:lnTo>
                      <a:pt x="178" y="517"/>
                    </a:lnTo>
                    <a:lnTo>
                      <a:pt x="155" y="507"/>
                    </a:lnTo>
                    <a:lnTo>
                      <a:pt x="132" y="496"/>
                    </a:lnTo>
                    <a:lnTo>
                      <a:pt x="112" y="483"/>
                    </a:lnTo>
                    <a:lnTo>
                      <a:pt x="92" y="468"/>
                    </a:lnTo>
                    <a:lnTo>
                      <a:pt x="75" y="451"/>
                    </a:lnTo>
                    <a:lnTo>
                      <a:pt x="57" y="432"/>
                    </a:lnTo>
                    <a:lnTo>
                      <a:pt x="44" y="412"/>
                    </a:lnTo>
                    <a:lnTo>
                      <a:pt x="31" y="390"/>
                    </a:lnTo>
                    <a:lnTo>
                      <a:pt x="19" y="367"/>
                    </a:lnTo>
                    <a:lnTo>
                      <a:pt x="11" y="343"/>
                    </a:lnTo>
                    <a:lnTo>
                      <a:pt x="4" y="317"/>
                    </a:lnTo>
                    <a:lnTo>
                      <a:pt x="1" y="292"/>
                    </a:lnTo>
                    <a:lnTo>
                      <a:pt x="0" y="264"/>
                    </a:lnTo>
                    <a:lnTo>
                      <a:pt x="1" y="237"/>
                    </a:lnTo>
                    <a:lnTo>
                      <a:pt x="4" y="211"/>
                    </a:lnTo>
                    <a:lnTo>
                      <a:pt x="11" y="186"/>
                    </a:lnTo>
                    <a:lnTo>
                      <a:pt x="19" y="162"/>
                    </a:lnTo>
                    <a:lnTo>
                      <a:pt x="31" y="139"/>
                    </a:lnTo>
                    <a:lnTo>
                      <a:pt x="44" y="117"/>
                    </a:lnTo>
                    <a:lnTo>
                      <a:pt x="57" y="96"/>
                    </a:lnTo>
                    <a:lnTo>
                      <a:pt x="75" y="78"/>
                    </a:lnTo>
                    <a:lnTo>
                      <a:pt x="92" y="60"/>
                    </a:lnTo>
                    <a:lnTo>
                      <a:pt x="112" y="45"/>
                    </a:lnTo>
                    <a:lnTo>
                      <a:pt x="132" y="33"/>
                    </a:lnTo>
                    <a:lnTo>
                      <a:pt x="155" y="21"/>
                    </a:lnTo>
                    <a:lnTo>
                      <a:pt x="178" y="12"/>
                    </a:lnTo>
                    <a:lnTo>
                      <a:pt x="203" y="6"/>
                    </a:lnTo>
                    <a:lnTo>
                      <a:pt x="228" y="2"/>
                    </a:lnTo>
                    <a:lnTo>
                      <a:pt x="253" y="0"/>
                    </a:lnTo>
                    <a:lnTo>
                      <a:pt x="280" y="2"/>
                    </a:lnTo>
                    <a:lnTo>
                      <a:pt x="305" y="6"/>
                    </a:lnTo>
                    <a:lnTo>
                      <a:pt x="329" y="12"/>
                    </a:lnTo>
                    <a:lnTo>
                      <a:pt x="352" y="21"/>
                    </a:lnTo>
                    <a:lnTo>
                      <a:pt x="374" y="33"/>
                    </a:lnTo>
                    <a:lnTo>
                      <a:pt x="396" y="45"/>
                    </a:lnTo>
                    <a:lnTo>
                      <a:pt x="416" y="60"/>
                    </a:lnTo>
                    <a:lnTo>
                      <a:pt x="433" y="78"/>
                    </a:lnTo>
                    <a:lnTo>
                      <a:pt x="450" y="96"/>
                    </a:lnTo>
                    <a:lnTo>
                      <a:pt x="464" y="117"/>
                    </a:lnTo>
                    <a:lnTo>
                      <a:pt x="477" y="139"/>
                    </a:lnTo>
                    <a:lnTo>
                      <a:pt x="488" y="162"/>
                    </a:lnTo>
                    <a:lnTo>
                      <a:pt x="496" y="186"/>
                    </a:lnTo>
                    <a:lnTo>
                      <a:pt x="503" y="211"/>
                    </a:lnTo>
                    <a:lnTo>
                      <a:pt x="507" y="237"/>
                    </a:lnTo>
                    <a:lnTo>
                      <a:pt x="508" y="264"/>
                    </a:lnTo>
                  </a:path>
                </a:pathLst>
              </a:custGeom>
              <a:solidFill>
                <a:schemeClr val="accent1"/>
              </a:solidFill>
              <a:ln w="0">
                <a:solidFill>
                  <a:srgbClr val="A9A9A9"/>
                </a:solidFill>
                <a:prstDash val="solid"/>
                <a:round/>
                <a:headEnd/>
                <a:tailEnd/>
              </a:ln>
            </p:spPr>
            <p:txBody>
              <a:bodyPr/>
              <a:lstStyle/>
              <a:p>
                <a:endParaRPr lang="en-US"/>
              </a:p>
            </p:txBody>
          </p:sp>
          <p:sp>
            <p:nvSpPr>
              <p:cNvPr id="30805" name="Freeform 74"/>
              <p:cNvSpPr>
                <a:spLocks/>
              </p:cNvSpPr>
              <p:nvPr/>
            </p:nvSpPr>
            <p:spPr bwMode="auto">
              <a:xfrm>
                <a:off x="4400" y="2042"/>
                <a:ext cx="394" cy="412"/>
              </a:xfrm>
              <a:custGeom>
                <a:avLst/>
                <a:gdLst>
                  <a:gd name="T0" fmla="*/ 393 w 789"/>
                  <a:gd name="T1" fmla="*/ 227 h 824"/>
                  <a:gd name="T2" fmla="*/ 385 w 789"/>
                  <a:gd name="T3" fmla="*/ 268 h 824"/>
                  <a:gd name="T4" fmla="*/ 370 w 789"/>
                  <a:gd name="T5" fmla="*/ 305 h 824"/>
                  <a:gd name="T6" fmla="*/ 349 w 789"/>
                  <a:gd name="T7" fmla="*/ 337 h 824"/>
                  <a:gd name="T8" fmla="*/ 322 w 789"/>
                  <a:gd name="T9" fmla="*/ 365 h 824"/>
                  <a:gd name="T10" fmla="*/ 291 w 789"/>
                  <a:gd name="T11" fmla="*/ 388 h 824"/>
                  <a:gd name="T12" fmla="*/ 256 w 789"/>
                  <a:gd name="T13" fmla="*/ 403 h 824"/>
                  <a:gd name="T14" fmla="*/ 218 w 789"/>
                  <a:gd name="T15" fmla="*/ 411 h 824"/>
                  <a:gd name="T16" fmla="*/ 178 w 789"/>
                  <a:gd name="T17" fmla="*/ 411 h 824"/>
                  <a:gd name="T18" fmla="*/ 139 w 789"/>
                  <a:gd name="T19" fmla="*/ 403 h 824"/>
                  <a:gd name="T20" fmla="*/ 103 w 789"/>
                  <a:gd name="T21" fmla="*/ 388 h 824"/>
                  <a:gd name="T22" fmla="*/ 72 w 789"/>
                  <a:gd name="T23" fmla="*/ 365 h 824"/>
                  <a:gd name="T24" fmla="*/ 45 w 789"/>
                  <a:gd name="T25" fmla="*/ 337 h 824"/>
                  <a:gd name="T26" fmla="*/ 24 w 789"/>
                  <a:gd name="T27" fmla="*/ 305 h 824"/>
                  <a:gd name="T28" fmla="*/ 8 w 789"/>
                  <a:gd name="T29" fmla="*/ 268 h 824"/>
                  <a:gd name="T30" fmla="*/ 1 w 789"/>
                  <a:gd name="T31" fmla="*/ 227 h 824"/>
                  <a:gd name="T32" fmla="*/ 1 w 789"/>
                  <a:gd name="T33" fmla="*/ 186 h 824"/>
                  <a:gd name="T34" fmla="*/ 8 w 789"/>
                  <a:gd name="T35" fmla="*/ 146 h 824"/>
                  <a:gd name="T36" fmla="*/ 24 w 789"/>
                  <a:gd name="T37" fmla="*/ 109 h 824"/>
                  <a:gd name="T38" fmla="*/ 45 w 789"/>
                  <a:gd name="T39" fmla="*/ 76 h 824"/>
                  <a:gd name="T40" fmla="*/ 72 w 789"/>
                  <a:gd name="T41" fmla="*/ 48 h 824"/>
                  <a:gd name="T42" fmla="*/ 103 w 789"/>
                  <a:gd name="T43" fmla="*/ 26 h 824"/>
                  <a:gd name="T44" fmla="*/ 139 w 789"/>
                  <a:gd name="T45" fmla="*/ 10 h 824"/>
                  <a:gd name="T46" fmla="*/ 178 w 789"/>
                  <a:gd name="T47" fmla="*/ 2 h 824"/>
                  <a:gd name="T48" fmla="*/ 218 w 789"/>
                  <a:gd name="T49" fmla="*/ 2 h 824"/>
                  <a:gd name="T50" fmla="*/ 256 w 789"/>
                  <a:gd name="T51" fmla="*/ 10 h 824"/>
                  <a:gd name="T52" fmla="*/ 291 w 789"/>
                  <a:gd name="T53" fmla="*/ 26 h 824"/>
                  <a:gd name="T54" fmla="*/ 322 w 789"/>
                  <a:gd name="T55" fmla="*/ 48 h 824"/>
                  <a:gd name="T56" fmla="*/ 349 w 789"/>
                  <a:gd name="T57" fmla="*/ 76 h 824"/>
                  <a:gd name="T58" fmla="*/ 370 w 789"/>
                  <a:gd name="T59" fmla="*/ 109 h 824"/>
                  <a:gd name="T60" fmla="*/ 385 w 789"/>
                  <a:gd name="T61" fmla="*/ 146 h 824"/>
                  <a:gd name="T62" fmla="*/ 393 w 789"/>
                  <a:gd name="T63" fmla="*/ 186 h 8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89" h="824">
                    <a:moveTo>
                      <a:pt x="789" y="413"/>
                    </a:moveTo>
                    <a:lnTo>
                      <a:pt x="786" y="454"/>
                    </a:lnTo>
                    <a:lnTo>
                      <a:pt x="781" y="496"/>
                    </a:lnTo>
                    <a:lnTo>
                      <a:pt x="771" y="535"/>
                    </a:lnTo>
                    <a:lnTo>
                      <a:pt x="758" y="572"/>
                    </a:lnTo>
                    <a:lnTo>
                      <a:pt x="741" y="609"/>
                    </a:lnTo>
                    <a:lnTo>
                      <a:pt x="721" y="642"/>
                    </a:lnTo>
                    <a:lnTo>
                      <a:pt x="699" y="674"/>
                    </a:lnTo>
                    <a:lnTo>
                      <a:pt x="674" y="703"/>
                    </a:lnTo>
                    <a:lnTo>
                      <a:pt x="645" y="730"/>
                    </a:lnTo>
                    <a:lnTo>
                      <a:pt x="615" y="754"/>
                    </a:lnTo>
                    <a:lnTo>
                      <a:pt x="583" y="775"/>
                    </a:lnTo>
                    <a:lnTo>
                      <a:pt x="548" y="792"/>
                    </a:lnTo>
                    <a:lnTo>
                      <a:pt x="512" y="806"/>
                    </a:lnTo>
                    <a:lnTo>
                      <a:pt x="474" y="816"/>
                    </a:lnTo>
                    <a:lnTo>
                      <a:pt x="436" y="822"/>
                    </a:lnTo>
                    <a:lnTo>
                      <a:pt x="396" y="824"/>
                    </a:lnTo>
                    <a:lnTo>
                      <a:pt x="356" y="822"/>
                    </a:lnTo>
                    <a:lnTo>
                      <a:pt x="316" y="816"/>
                    </a:lnTo>
                    <a:lnTo>
                      <a:pt x="278" y="806"/>
                    </a:lnTo>
                    <a:lnTo>
                      <a:pt x="242" y="792"/>
                    </a:lnTo>
                    <a:lnTo>
                      <a:pt x="207" y="775"/>
                    </a:lnTo>
                    <a:lnTo>
                      <a:pt x="175" y="754"/>
                    </a:lnTo>
                    <a:lnTo>
                      <a:pt x="144" y="730"/>
                    </a:lnTo>
                    <a:lnTo>
                      <a:pt x="116" y="703"/>
                    </a:lnTo>
                    <a:lnTo>
                      <a:pt x="91" y="674"/>
                    </a:lnTo>
                    <a:lnTo>
                      <a:pt x="68" y="642"/>
                    </a:lnTo>
                    <a:lnTo>
                      <a:pt x="48" y="609"/>
                    </a:lnTo>
                    <a:lnTo>
                      <a:pt x="31" y="572"/>
                    </a:lnTo>
                    <a:lnTo>
                      <a:pt x="17" y="535"/>
                    </a:lnTo>
                    <a:lnTo>
                      <a:pt x="8" y="496"/>
                    </a:lnTo>
                    <a:lnTo>
                      <a:pt x="2" y="454"/>
                    </a:lnTo>
                    <a:lnTo>
                      <a:pt x="0" y="413"/>
                    </a:lnTo>
                    <a:lnTo>
                      <a:pt x="2" y="371"/>
                    </a:lnTo>
                    <a:lnTo>
                      <a:pt x="8" y="330"/>
                    </a:lnTo>
                    <a:lnTo>
                      <a:pt x="17" y="291"/>
                    </a:lnTo>
                    <a:lnTo>
                      <a:pt x="31" y="253"/>
                    </a:lnTo>
                    <a:lnTo>
                      <a:pt x="48" y="217"/>
                    </a:lnTo>
                    <a:lnTo>
                      <a:pt x="68" y="184"/>
                    </a:lnTo>
                    <a:lnTo>
                      <a:pt x="91" y="151"/>
                    </a:lnTo>
                    <a:lnTo>
                      <a:pt x="116" y="121"/>
                    </a:lnTo>
                    <a:lnTo>
                      <a:pt x="144" y="95"/>
                    </a:lnTo>
                    <a:lnTo>
                      <a:pt x="175" y="72"/>
                    </a:lnTo>
                    <a:lnTo>
                      <a:pt x="207" y="51"/>
                    </a:lnTo>
                    <a:lnTo>
                      <a:pt x="242" y="33"/>
                    </a:lnTo>
                    <a:lnTo>
                      <a:pt x="278" y="19"/>
                    </a:lnTo>
                    <a:lnTo>
                      <a:pt x="316" y="8"/>
                    </a:lnTo>
                    <a:lnTo>
                      <a:pt x="356" y="3"/>
                    </a:lnTo>
                    <a:lnTo>
                      <a:pt x="396" y="0"/>
                    </a:lnTo>
                    <a:lnTo>
                      <a:pt x="436" y="3"/>
                    </a:lnTo>
                    <a:lnTo>
                      <a:pt x="474" y="8"/>
                    </a:lnTo>
                    <a:lnTo>
                      <a:pt x="512" y="19"/>
                    </a:lnTo>
                    <a:lnTo>
                      <a:pt x="548" y="33"/>
                    </a:lnTo>
                    <a:lnTo>
                      <a:pt x="583" y="51"/>
                    </a:lnTo>
                    <a:lnTo>
                      <a:pt x="615" y="72"/>
                    </a:lnTo>
                    <a:lnTo>
                      <a:pt x="645" y="95"/>
                    </a:lnTo>
                    <a:lnTo>
                      <a:pt x="674" y="121"/>
                    </a:lnTo>
                    <a:lnTo>
                      <a:pt x="699" y="151"/>
                    </a:lnTo>
                    <a:lnTo>
                      <a:pt x="721" y="184"/>
                    </a:lnTo>
                    <a:lnTo>
                      <a:pt x="741" y="217"/>
                    </a:lnTo>
                    <a:lnTo>
                      <a:pt x="758" y="253"/>
                    </a:lnTo>
                    <a:lnTo>
                      <a:pt x="771" y="291"/>
                    </a:lnTo>
                    <a:lnTo>
                      <a:pt x="781" y="330"/>
                    </a:lnTo>
                    <a:lnTo>
                      <a:pt x="786" y="371"/>
                    </a:lnTo>
                    <a:lnTo>
                      <a:pt x="789" y="41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6" name="Freeform 75"/>
              <p:cNvSpPr>
                <a:spLocks/>
              </p:cNvSpPr>
              <p:nvPr/>
            </p:nvSpPr>
            <p:spPr bwMode="auto">
              <a:xfrm>
                <a:off x="4400" y="2042"/>
                <a:ext cx="394" cy="412"/>
              </a:xfrm>
              <a:custGeom>
                <a:avLst/>
                <a:gdLst>
                  <a:gd name="T0" fmla="*/ 394 w 789"/>
                  <a:gd name="T1" fmla="*/ 207 h 824"/>
                  <a:gd name="T2" fmla="*/ 390 w 789"/>
                  <a:gd name="T3" fmla="*/ 248 h 824"/>
                  <a:gd name="T4" fmla="*/ 379 w 789"/>
                  <a:gd name="T5" fmla="*/ 286 h 824"/>
                  <a:gd name="T6" fmla="*/ 360 w 789"/>
                  <a:gd name="T7" fmla="*/ 321 h 824"/>
                  <a:gd name="T8" fmla="*/ 337 w 789"/>
                  <a:gd name="T9" fmla="*/ 352 h 824"/>
                  <a:gd name="T10" fmla="*/ 307 w 789"/>
                  <a:gd name="T11" fmla="*/ 377 h 824"/>
                  <a:gd name="T12" fmla="*/ 274 w 789"/>
                  <a:gd name="T13" fmla="*/ 396 h 824"/>
                  <a:gd name="T14" fmla="*/ 237 w 789"/>
                  <a:gd name="T15" fmla="*/ 408 h 824"/>
                  <a:gd name="T16" fmla="*/ 198 w 789"/>
                  <a:gd name="T17" fmla="*/ 412 h 824"/>
                  <a:gd name="T18" fmla="*/ 178 w 789"/>
                  <a:gd name="T19" fmla="*/ 411 h 824"/>
                  <a:gd name="T20" fmla="*/ 139 w 789"/>
                  <a:gd name="T21" fmla="*/ 403 h 824"/>
                  <a:gd name="T22" fmla="*/ 103 w 789"/>
                  <a:gd name="T23" fmla="*/ 388 h 824"/>
                  <a:gd name="T24" fmla="*/ 72 w 789"/>
                  <a:gd name="T25" fmla="*/ 365 h 824"/>
                  <a:gd name="T26" fmla="*/ 45 w 789"/>
                  <a:gd name="T27" fmla="*/ 337 h 824"/>
                  <a:gd name="T28" fmla="*/ 24 w 789"/>
                  <a:gd name="T29" fmla="*/ 305 h 824"/>
                  <a:gd name="T30" fmla="*/ 8 w 789"/>
                  <a:gd name="T31" fmla="*/ 268 h 824"/>
                  <a:gd name="T32" fmla="*/ 1 w 789"/>
                  <a:gd name="T33" fmla="*/ 227 h 824"/>
                  <a:gd name="T34" fmla="*/ 0 w 789"/>
                  <a:gd name="T35" fmla="*/ 207 h 824"/>
                  <a:gd name="T36" fmla="*/ 4 w 789"/>
                  <a:gd name="T37" fmla="*/ 165 h 824"/>
                  <a:gd name="T38" fmla="*/ 15 w 789"/>
                  <a:gd name="T39" fmla="*/ 127 h 824"/>
                  <a:gd name="T40" fmla="*/ 34 w 789"/>
                  <a:gd name="T41" fmla="*/ 92 h 824"/>
                  <a:gd name="T42" fmla="*/ 58 w 789"/>
                  <a:gd name="T43" fmla="*/ 61 h 824"/>
                  <a:gd name="T44" fmla="*/ 87 w 789"/>
                  <a:gd name="T45" fmla="*/ 36 h 824"/>
                  <a:gd name="T46" fmla="*/ 121 w 789"/>
                  <a:gd name="T47" fmla="*/ 17 h 824"/>
                  <a:gd name="T48" fmla="*/ 158 w 789"/>
                  <a:gd name="T49" fmla="*/ 4 h 824"/>
                  <a:gd name="T50" fmla="*/ 198 w 789"/>
                  <a:gd name="T51" fmla="*/ 0 h 824"/>
                  <a:gd name="T52" fmla="*/ 218 w 789"/>
                  <a:gd name="T53" fmla="*/ 2 h 824"/>
                  <a:gd name="T54" fmla="*/ 256 w 789"/>
                  <a:gd name="T55" fmla="*/ 10 h 824"/>
                  <a:gd name="T56" fmla="*/ 291 w 789"/>
                  <a:gd name="T57" fmla="*/ 26 h 824"/>
                  <a:gd name="T58" fmla="*/ 322 w 789"/>
                  <a:gd name="T59" fmla="*/ 48 h 824"/>
                  <a:gd name="T60" fmla="*/ 349 w 789"/>
                  <a:gd name="T61" fmla="*/ 76 h 824"/>
                  <a:gd name="T62" fmla="*/ 370 w 789"/>
                  <a:gd name="T63" fmla="*/ 109 h 824"/>
                  <a:gd name="T64" fmla="*/ 385 w 789"/>
                  <a:gd name="T65" fmla="*/ 146 h 824"/>
                  <a:gd name="T66" fmla="*/ 393 w 789"/>
                  <a:gd name="T67" fmla="*/ 186 h 82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789" h="824">
                    <a:moveTo>
                      <a:pt x="789" y="413"/>
                    </a:moveTo>
                    <a:lnTo>
                      <a:pt x="789" y="413"/>
                    </a:lnTo>
                    <a:lnTo>
                      <a:pt x="786" y="454"/>
                    </a:lnTo>
                    <a:lnTo>
                      <a:pt x="781" y="496"/>
                    </a:lnTo>
                    <a:lnTo>
                      <a:pt x="771" y="535"/>
                    </a:lnTo>
                    <a:lnTo>
                      <a:pt x="758" y="572"/>
                    </a:lnTo>
                    <a:lnTo>
                      <a:pt x="741" y="609"/>
                    </a:lnTo>
                    <a:lnTo>
                      <a:pt x="721" y="642"/>
                    </a:lnTo>
                    <a:lnTo>
                      <a:pt x="699" y="674"/>
                    </a:lnTo>
                    <a:lnTo>
                      <a:pt x="674" y="703"/>
                    </a:lnTo>
                    <a:lnTo>
                      <a:pt x="645" y="730"/>
                    </a:lnTo>
                    <a:lnTo>
                      <a:pt x="615" y="754"/>
                    </a:lnTo>
                    <a:lnTo>
                      <a:pt x="583" y="775"/>
                    </a:lnTo>
                    <a:lnTo>
                      <a:pt x="548" y="792"/>
                    </a:lnTo>
                    <a:lnTo>
                      <a:pt x="512" y="806"/>
                    </a:lnTo>
                    <a:lnTo>
                      <a:pt x="474" y="816"/>
                    </a:lnTo>
                    <a:lnTo>
                      <a:pt x="436" y="822"/>
                    </a:lnTo>
                    <a:lnTo>
                      <a:pt x="396" y="824"/>
                    </a:lnTo>
                    <a:lnTo>
                      <a:pt x="356" y="822"/>
                    </a:lnTo>
                    <a:lnTo>
                      <a:pt x="316" y="816"/>
                    </a:lnTo>
                    <a:lnTo>
                      <a:pt x="278" y="806"/>
                    </a:lnTo>
                    <a:lnTo>
                      <a:pt x="242" y="792"/>
                    </a:lnTo>
                    <a:lnTo>
                      <a:pt x="207" y="775"/>
                    </a:lnTo>
                    <a:lnTo>
                      <a:pt x="175" y="754"/>
                    </a:lnTo>
                    <a:lnTo>
                      <a:pt x="144" y="730"/>
                    </a:lnTo>
                    <a:lnTo>
                      <a:pt x="116" y="703"/>
                    </a:lnTo>
                    <a:lnTo>
                      <a:pt x="91" y="674"/>
                    </a:lnTo>
                    <a:lnTo>
                      <a:pt x="68" y="642"/>
                    </a:lnTo>
                    <a:lnTo>
                      <a:pt x="48" y="609"/>
                    </a:lnTo>
                    <a:lnTo>
                      <a:pt x="31" y="572"/>
                    </a:lnTo>
                    <a:lnTo>
                      <a:pt x="17" y="535"/>
                    </a:lnTo>
                    <a:lnTo>
                      <a:pt x="8" y="496"/>
                    </a:lnTo>
                    <a:lnTo>
                      <a:pt x="2" y="454"/>
                    </a:lnTo>
                    <a:lnTo>
                      <a:pt x="0" y="413"/>
                    </a:lnTo>
                    <a:lnTo>
                      <a:pt x="2" y="371"/>
                    </a:lnTo>
                    <a:lnTo>
                      <a:pt x="8" y="330"/>
                    </a:lnTo>
                    <a:lnTo>
                      <a:pt x="17" y="291"/>
                    </a:lnTo>
                    <a:lnTo>
                      <a:pt x="31" y="253"/>
                    </a:lnTo>
                    <a:lnTo>
                      <a:pt x="48" y="217"/>
                    </a:lnTo>
                    <a:lnTo>
                      <a:pt x="68" y="184"/>
                    </a:lnTo>
                    <a:lnTo>
                      <a:pt x="91" y="151"/>
                    </a:lnTo>
                    <a:lnTo>
                      <a:pt x="116" y="121"/>
                    </a:lnTo>
                    <a:lnTo>
                      <a:pt x="144" y="95"/>
                    </a:lnTo>
                    <a:lnTo>
                      <a:pt x="175" y="72"/>
                    </a:lnTo>
                    <a:lnTo>
                      <a:pt x="207" y="51"/>
                    </a:lnTo>
                    <a:lnTo>
                      <a:pt x="242" y="33"/>
                    </a:lnTo>
                    <a:lnTo>
                      <a:pt x="278" y="19"/>
                    </a:lnTo>
                    <a:lnTo>
                      <a:pt x="316" y="8"/>
                    </a:lnTo>
                    <a:lnTo>
                      <a:pt x="356" y="3"/>
                    </a:lnTo>
                    <a:lnTo>
                      <a:pt x="396" y="0"/>
                    </a:lnTo>
                    <a:lnTo>
                      <a:pt x="436" y="3"/>
                    </a:lnTo>
                    <a:lnTo>
                      <a:pt x="474" y="8"/>
                    </a:lnTo>
                    <a:lnTo>
                      <a:pt x="512" y="19"/>
                    </a:lnTo>
                    <a:lnTo>
                      <a:pt x="548" y="33"/>
                    </a:lnTo>
                    <a:lnTo>
                      <a:pt x="583" y="51"/>
                    </a:lnTo>
                    <a:lnTo>
                      <a:pt x="615" y="72"/>
                    </a:lnTo>
                    <a:lnTo>
                      <a:pt x="645" y="95"/>
                    </a:lnTo>
                    <a:lnTo>
                      <a:pt x="674" y="121"/>
                    </a:lnTo>
                    <a:lnTo>
                      <a:pt x="699" y="151"/>
                    </a:lnTo>
                    <a:lnTo>
                      <a:pt x="721" y="184"/>
                    </a:lnTo>
                    <a:lnTo>
                      <a:pt x="741" y="217"/>
                    </a:lnTo>
                    <a:lnTo>
                      <a:pt x="758" y="253"/>
                    </a:lnTo>
                    <a:lnTo>
                      <a:pt x="771" y="291"/>
                    </a:lnTo>
                    <a:lnTo>
                      <a:pt x="781" y="330"/>
                    </a:lnTo>
                    <a:lnTo>
                      <a:pt x="786" y="371"/>
                    </a:lnTo>
                    <a:lnTo>
                      <a:pt x="789" y="413"/>
                    </a:lnTo>
                  </a:path>
                </a:pathLst>
              </a:custGeom>
              <a:solidFill>
                <a:schemeClr val="accent1"/>
              </a:solidFill>
              <a:ln w="0">
                <a:solidFill>
                  <a:srgbClr val="808080"/>
                </a:solidFill>
                <a:prstDash val="solid"/>
                <a:round/>
                <a:headEnd/>
                <a:tailEnd/>
              </a:ln>
            </p:spPr>
            <p:txBody>
              <a:bodyPr/>
              <a:lstStyle/>
              <a:p>
                <a:endParaRPr lang="en-US"/>
              </a:p>
            </p:txBody>
          </p:sp>
          <p:sp>
            <p:nvSpPr>
              <p:cNvPr id="30807" name="Freeform 76"/>
              <p:cNvSpPr>
                <a:spLocks/>
              </p:cNvSpPr>
              <p:nvPr/>
            </p:nvSpPr>
            <p:spPr bwMode="auto">
              <a:xfrm>
                <a:off x="4737" y="2512"/>
                <a:ext cx="396" cy="411"/>
              </a:xfrm>
              <a:custGeom>
                <a:avLst/>
                <a:gdLst>
                  <a:gd name="T0" fmla="*/ 395 w 791"/>
                  <a:gd name="T1" fmla="*/ 226 h 823"/>
                  <a:gd name="T2" fmla="*/ 387 w 791"/>
                  <a:gd name="T3" fmla="*/ 267 h 823"/>
                  <a:gd name="T4" fmla="*/ 372 w 791"/>
                  <a:gd name="T5" fmla="*/ 304 h 823"/>
                  <a:gd name="T6" fmla="*/ 351 w 791"/>
                  <a:gd name="T7" fmla="*/ 336 h 823"/>
                  <a:gd name="T8" fmla="*/ 324 w 791"/>
                  <a:gd name="T9" fmla="*/ 364 h 823"/>
                  <a:gd name="T10" fmla="*/ 292 w 791"/>
                  <a:gd name="T11" fmla="*/ 386 h 823"/>
                  <a:gd name="T12" fmla="*/ 257 w 791"/>
                  <a:gd name="T13" fmla="*/ 402 h 823"/>
                  <a:gd name="T14" fmla="*/ 218 w 791"/>
                  <a:gd name="T15" fmla="*/ 410 h 823"/>
                  <a:gd name="T16" fmla="*/ 178 w 791"/>
                  <a:gd name="T17" fmla="*/ 410 h 823"/>
                  <a:gd name="T18" fmla="*/ 139 w 791"/>
                  <a:gd name="T19" fmla="*/ 402 h 823"/>
                  <a:gd name="T20" fmla="*/ 104 w 791"/>
                  <a:gd name="T21" fmla="*/ 386 h 823"/>
                  <a:gd name="T22" fmla="*/ 73 w 791"/>
                  <a:gd name="T23" fmla="*/ 364 h 823"/>
                  <a:gd name="T24" fmla="*/ 46 w 791"/>
                  <a:gd name="T25" fmla="*/ 336 h 823"/>
                  <a:gd name="T26" fmla="*/ 24 w 791"/>
                  <a:gd name="T27" fmla="*/ 304 h 823"/>
                  <a:gd name="T28" fmla="*/ 9 w 791"/>
                  <a:gd name="T29" fmla="*/ 267 h 823"/>
                  <a:gd name="T30" fmla="*/ 1 w 791"/>
                  <a:gd name="T31" fmla="*/ 226 h 823"/>
                  <a:gd name="T32" fmla="*/ 1 w 791"/>
                  <a:gd name="T33" fmla="*/ 185 h 823"/>
                  <a:gd name="T34" fmla="*/ 9 w 791"/>
                  <a:gd name="T35" fmla="*/ 145 h 823"/>
                  <a:gd name="T36" fmla="*/ 24 w 791"/>
                  <a:gd name="T37" fmla="*/ 108 h 823"/>
                  <a:gd name="T38" fmla="*/ 46 w 791"/>
                  <a:gd name="T39" fmla="*/ 75 h 823"/>
                  <a:gd name="T40" fmla="*/ 73 w 791"/>
                  <a:gd name="T41" fmla="*/ 47 h 823"/>
                  <a:gd name="T42" fmla="*/ 104 w 791"/>
                  <a:gd name="T43" fmla="*/ 25 h 823"/>
                  <a:gd name="T44" fmla="*/ 139 w 791"/>
                  <a:gd name="T45" fmla="*/ 9 h 823"/>
                  <a:gd name="T46" fmla="*/ 178 w 791"/>
                  <a:gd name="T47" fmla="*/ 1 h 823"/>
                  <a:gd name="T48" fmla="*/ 218 w 791"/>
                  <a:gd name="T49" fmla="*/ 1 h 823"/>
                  <a:gd name="T50" fmla="*/ 257 w 791"/>
                  <a:gd name="T51" fmla="*/ 9 h 823"/>
                  <a:gd name="T52" fmla="*/ 292 w 791"/>
                  <a:gd name="T53" fmla="*/ 25 h 823"/>
                  <a:gd name="T54" fmla="*/ 324 w 791"/>
                  <a:gd name="T55" fmla="*/ 47 h 823"/>
                  <a:gd name="T56" fmla="*/ 351 w 791"/>
                  <a:gd name="T57" fmla="*/ 75 h 823"/>
                  <a:gd name="T58" fmla="*/ 372 w 791"/>
                  <a:gd name="T59" fmla="*/ 108 h 823"/>
                  <a:gd name="T60" fmla="*/ 387 w 791"/>
                  <a:gd name="T61" fmla="*/ 145 h 823"/>
                  <a:gd name="T62" fmla="*/ 395 w 791"/>
                  <a:gd name="T63" fmla="*/ 185 h 82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91" h="823">
                    <a:moveTo>
                      <a:pt x="791" y="412"/>
                    </a:moveTo>
                    <a:lnTo>
                      <a:pt x="789" y="453"/>
                    </a:lnTo>
                    <a:lnTo>
                      <a:pt x="783" y="495"/>
                    </a:lnTo>
                    <a:lnTo>
                      <a:pt x="774" y="534"/>
                    </a:lnTo>
                    <a:lnTo>
                      <a:pt x="760" y="571"/>
                    </a:lnTo>
                    <a:lnTo>
                      <a:pt x="744" y="608"/>
                    </a:lnTo>
                    <a:lnTo>
                      <a:pt x="723" y="641"/>
                    </a:lnTo>
                    <a:lnTo>
                      <a:pt x="701" y="673"/>
                    </a:lnTo>
                    <a:lnTo>
                      <a:pt x="675" y="702"/>
                    </a:lnTo>
                    <a:lnTo>
                      <a:pt x="647" y="729"/>
                    </a:lnTo>
                    <a:lnTo>
                      <a:pt x="617" y="753"/>
                    </a:lnTo>
                    <a:lnTo>
                      <a:pt x="584" y="773"/>
                    </a:lnTo>
                    <a:lnTo>
                      <a:pt x="549" y="791"/>
                    </a:lnTo>
                    <a:lnTo>
                      <a:pt x="513" y="805"/>
                    </a:lnTo>
                    <a:lnTo>
                      <a:pt x="475" y="815"/>
                    </a:lnTo>
                    <a:lnTo>
                      <a:pt x="436" y="821"/>
                    </a:lnTo>
                    <a:lnTo>
                      <a:pt x="396" y="823"/>
                    </a:lnTo>
                    <a:lnTo>
                      <a:pt x="356" y="821"/>
                    </a:lnTo>
                    <a:lnTo>
                      <a:pt x="316" y="815"/>
                    </a:lnTo>
                    <a:lnTo>
                      <a:pt x="278" y="805"/>
                    </a:lnTo>
                    <a:lnTo>
                      <a:pt x="243" y="791"/>
                    </a:lnTo>
                    <a:lnTo>
                      <a:pt x="207" y="773"/>
                    </a:lnTo>
                    <a:lnTo>
                      <a:pt x="175" y="753"/>
                    </a:lnTo>
                    <a:lnTo>
                      <a:pt x="145" y="729"/>
                    </a:lnTo>
                    <a:lnTo>
                      <a:pt x="116" y="702"/>
                    </a:lnTo>
                    <a:lnTo>
                      <a:pt x="91" y="673"/>
                    </a:lnTo>
                    <a:lnTo>
                      <a:pt x="68" y="641"/>
                    </a:lnTo>
                    <a:lnTo>
                      <a:pt x="48" y="608"/>
                    </a:lnTo>
                    <a:lnTo>
                      <a:pt x="31" y="571"/>
                    </a:lnTo>
                    <a:lnTo>
                      <a:pt x="18" y="534"/>
                    </a:lnTo>
                    <a:lnTo>
                      <a:pt x="8" y="495"/>
                    </a:lnTo>
                    <a:lnTo>
                      <a:pt x="2" y="453"/>
                    </a:lnTo>
                    <a:lnTo>
                      <a:pt x="0" y="412"/>
                    </a:lnTo>
                    <a:lnTo>
                      <a:pt x="2" y="370"/>
                    </a:lnTo>
                    <a:lnTo>
                      <a:pt x="8" y="329"/>
                    </a:lnTo>
                    <a:lnTo>
                      <a:pt x="18" y="290"/>
                    </a:lnTo>
                    <a:lnTo>
                      <a:pt x="31" y="253"/>
                    </a:lnTo>
                    <a:lnTo>
                      <a:pt x="48" y="216"/>
                    </a:lnTo>
                    <a:lnTo>
                      <a:pt x="68" y="182"/>
                    </a:lnTo>
                    <a:lnTo>
                      <a:pt x="91" y="150"/>
                    </a:lnTo>
                    <a:lnTo>
                      <a:pt x="116" y="121"/>
                    </a:lnTo>
                    <a:lnTo>
                      <a:pt x="145" y="95"/>
                    </a:lnTo>
                    <a:lnTo>
                      <a:pt x="175" y="71"/>
                    </a:lnTo>
                    <a:lnTo>
                      <a:pt x="207" y="50"/>
                    </a:lnTo>
                    <a:lnTo>
                      <a:pt x="243" y="33"/>
                    </a:lnTo>
                    <a:lnTo>
                      <a:pt x="278" y="19"/>
                    </a:lnTo>
                    <a:lnTo>
                      <a:pt x="316" y="9"/>
                    </a:lnTo>
                    <a:lnTo>
                      <a:pt x="356" y="3"/>
                    </a:lnTo>
                    <a:lnTo>
                      <a:pt x="396" y="0"/>
                    </a:lnTo>
                    <a:lnTo>
                      <a:pt x="436" y="3"/>
                    </a:lnTo>
                    <a:lnTo>
                      <a:pt x="475" y="9"/>
                    </a:lnTo>
                    <a:lnTo>
                      <a:pt x="513" y="19"/>
                    </a:lnTo>
                    <a:lnTo>
                      <a:pt x="549" y="33"/>
                    </a:lnTo>
                    <a:lnTo>
                      <a:pt x="584" y="50"/>
                    </a:lnTo>
                    <a:lnTo>
                      <a:pt x="617" y="71"/>
                    </a:lnTo>
                    <a:lnTo>
                      <a:pt x="647" y="95"/>
                    </a:lnTo>
                    <a:lnTo>
                      <a:pt x="675" y="121"/>
                    </a:lnTo>
                    <a:lnTo>
                      <a:pt x="701" y="150"/>
                    </a:lnTo>
                    <a:lnTo>
                      <a:pt x="723" y="182"/>
                    </a:lnTo>
                    <a:lnTo>
                      <a:pt x="744" y="216"/>
                    </a:lnTo>
                    <a:lnTo>
                      <a:pt x="760" y="253"/>
                    </a:lnTo>
                    <a:lnTo>
                      <a:pt x="774" y="290"/>
                    </a:lnTo>
                    <a:lnTo>
                      <a:pt x="783" y="329"/>
                    </a:lnTo>
                    <a:lnTo>
                      <a:pt x="789" y="370"/>
                    </a:lnTo>
                    <a:lnTo>
                      <a:pt x="791" y="41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08" name="Freeform 77"/>
              <p:cNvSpPr>
                <a:spLocks/>
              </p:cNvSpPr>
              <p:nvPr/>
            </p:nvSpPr>
            <p:spPr bwMode="auto">
              <a:xfrm>
                <a:off x="4737" y="2512"/>
                <a:ext cx="396" cy="411"/>
              </a:xfrm>
              <a:custGeom>
                <a:avLst/>
                <a:gdLst>
                  <a:gd name="T0" fmla="*/ 396 w 791"/>
                  <a:gd name="T1" fmla="*/ 206 h 823"/>
                  <a:gd name="T2" fmla="*/ 392 w 791"/>
                  <a:gd name="T3" fmla="*/ 247 h 823"/>
                  <a:gd name="T4" fmla="*/ 380 w 791"/>
                  <a:gd name="T5" fmla="*/ 285 h 823"/>
                  <a:gd name="T6" fmla="*/ 362 w 791"/>
                  <a:gd name="T7" fmla="*/ 320 h 823"/>
                  <a:gd name="T8" fmla="*/ 338 w 791"/>
                  <a:gd name="T9" fmla="*/ 351 h 823"/>
                  <a:gd name="T10" fmla="*/ 309 w 791"/>
                  <a:gd name="T11" fmla="*/ 376 h 823"/>
                  <a:gd name="T12" fmla="*/ 275 w 791"/>
                  <a:gd name="T13" fmla="*/ 395 h 823"/>
                  <a:gd name="T14" fmla="*/ 238 w 791"/>
                  <a:gd name="T15" fmla="*/ 407 h 823"/>
                  <a:gd name="T16" fmla="*/ 198 w 791"/>
                  <a:gd name="T17" fmla="*/ 411 h 823"/>
                  <a:gd name="T18" fmla="*/ 178 w 791"/>
                  <a:gd name="T19" fmla="*/ 410 h 823"/>
                  <a:gd name="T20" fmla="*/ 139 w 791"/>
                  <a:gd name="T21" fmla="*/ 402 h 823"/>
                  <a:gd name="T22" fmla="*/ 104 w 791"/>
                  <a:gd name="T23" fmla="*/ 386 h 823"/>
                  <a:gd name="T24" fmla="*/ 73 w 791"/>
                  <a:gd name="T25" fmla="*/ 364 h 823"/>
                  <a:gd name="T26" fmla="*/ 46 w 791"/>
                  <a:gd name="T27" fmla="*/ 336 h 823"/>
                  <a:gd name="T28" fmla="*/ 24 w 791"/>
                  <a:gd name="T29" fmla="*/ 304 h 823"/>
                  <a:gd name="T30" fmla="*/ 9 w 791"/>
                  <a:gd name="T31" fmla="*/ 267 h 823"/>
                  <a:gd name="T32" fmla="*/ 1 w 791"/>
                  <a:gd name="T33" fmla="*/ 226 h 823"/>
                  <a:gd name="T34" fmla="*/ 0 w 791"/>
                  <a:gd name="T35" fmla="*/ 206 h 823"/>
                  <a:gd name="T36" fmla="*/ 4 w 791"/>
                  <a:gd name="T37" fmla="*/ 164 h 823"/>
                  <a:gd name="T38" fmla="*/ 16 w 791"/>
                  <a:gd name="T39" fmla="*/ 126 h 823"/>
                  <a:gd name="T40" fmla="*/ 34 w 791"/>
                  <a:gd name="T41" fmla="*/ 91 h 823"/>
                  <a:gd name="T42" fmla="*/ 58 w 791"/>
                  <a:gd name="T43" fmla="*/ 60 h 823"/>
                  <a:gd name="T44" fmla="*/ 88 w 791"/>
                  <a:gd name="T45" fmla="*/ 35 h 823"/>
                  <a:gd name="T46" fmla="*/ 122 w 791"/>
                  <a:gd name="T47" fmla="*/ 16 h 823"/>
                  <a:gd name="T48" fmla="*/ 158 w 791"/>
                  <a:gd name="T49" fmla="*/ 4 h 823"/>
                  <a:gd name="T50" fmla="*/ 198 w 791"/>
                  <a:gd name="T51" fmla="*/ 0 h 823"/>
                  <a:gd name="T52" fmla="*/ 218 w 791"/>
                  <a:gd name="T53" fmla="*/ 1 h 823"/>
                  <a:gd name="T54" fmla="*/ 257 w 791"/>
                  <a:gd name="T55" fmla="*/ 9 h 823"/>
                  <a:gd name="T56" fmla="*/ 292 w 791"/>
                  <a:gd name="T57" fmla="*/ 25 h 823"/>
                  <a:gd name="T58" fmla="*/ 324 w 791"/>
                  <a:gd name="T59" fmla="*/ 47 h 823"/>
                  <a:gd name="T60" fmla="*/ 351 w 791"/>
                  <a:gd name="T61" fmla="*/ 75 h 823"/>
                  <a:gd name="T62" fmla="*/ 372 w 791"/>
                  <a:gd name="T63" fmla="*/ 108 h 823"/>
                  <a:gd name="T64" fmla="*/ 387 w 791"/>
                  <a:gd name="T65" fmla="*/ 145 h 823"/>
                  <a:gd name="T66" fmla="*/ 395 w 791"/>
                  <a:gd name="T67" fmla="*/ 185 h 8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791" h="823">
                    <a:moveTo>
                      <a:pt x="791" y="412"/>
                    </a:moveTo>
                    <a:lnTo>
                      <a:pt x="791" y="412"/>
                    </a:lnTo>
                    <a:lnTo>
                      <a:pt x="789" y="453"/>
                    </a:lnTo>
                    <a:lnTo>
                      <a:pt x="783" y="495"/>
                    </a:lnTo>
                    <a:lnTo>
                      <a:pt x="774" y="534"/>
                    </a:lnTo>
                    <a:lnTo>
                      <a:pt x="760" y="571"/>
                    </a:lnTo>
                    <a:lnTo>
                      <a:pt x="744" y="608"/>
                    </a:lnTo>
                    <a:lnTo>
                      <a:pt x="723" y="641"/>
                    </a:lnTo>
                    <a:lnTo>
                      <a:pt x="701" y="673"/>
                    </a:lnTo>
                    <a:lnTo>
                      <a:pt x="675" y="702"/>
                    </a:lnTo>
                    <a:lnTo>
                      <a:pt x="647" y="729"/>
                    </a:lnTo>
                    <a:lnTo>
                      <a:pt x="617" y="753"/>
                    </a:lnTo>
                    <a:lnTo>
                      <a:pt x="584" y="773"/>
                    </a:lnTo>
                    <a:lnTo>
                      <a:pt x="549" y="791"/>
                    </a:lnTo>
                    <a:lnTo>
                      <a:pt x="513" y="805"/>
                    </a:lnTo>
                    <a:lnTo>
                      <a:pt x="475" y="815"/>
                    </a:lnTo>
                    <a:lnTo>
                      <a:pt x="436" y="821"/>
                    </a:lnTo>
                    <a:lnTo>
                      <a:pt x="396" y="823"/>
                    </a:lnTo>
                    <a:lnTo>
                      <a:pt x="356" y="821"/>
                    </a:lnTo>
                    <a:lnTo>
                      <a:pt x="316" y="815"/>
                    </a:lnTo>
                    <a:lnTo>
                      <a:pt x="278" y="805"/>
                    </a:lnTo>
                    <a:lnTo>
                      <a:pt x="243" y="791"/>
                    </a:lnTo>
                    <a:lnTo>
                      <a:pt x="207" y="773"/>
                    </a:lnTo>
                    <a:lnTo>
                      <a:pt x="175" y="753"/>
                    </a:lnTo>
                    <a:lnTo>
                      <a:pt x="145" y="729"/>
                    </a:lnTo>
                    <a:lnTo>
                      <a:pt x="116" y="702"/>
                    </a:lnTo>
                    <a:lnTo>
                      <a:pt x="91" y="673"/>
                    </a:lnTo>
                    <a:lnTo>
                      <a:pt x="68" y="641"/>
                    </a:lnTo>
                    <a:lnTo>
                      <a:pt x="48" y="608"/>
                    </a:lnTo>
                    <a:lnTo>
                      <a:pt x="31" y="571"/>
                    </a:lnTo>
                    <a:lnTo>
                      <a:pt x="18" y="534"/>
                    </a:lnTo>
                    <a:lnTo>
                      <a:pt x="8" y="495"/>
                    </a:lnTo>
                    <a:lnTo>
                      <a:pt x="2" y="453"/>
                    </a:lnTo>
                    <a:lnTo>
                      <a:pt x="0" y="412"/>
                    </a:lnTo>
                    <a:lnTo>
                      <a:pt x="2" y="370"/>
                    </a:lnTo>
                    <a:lnTo>
                      <a:pt x="8" y="329"/>
                    </a:lnTo>
                    <a:lnTo>
                      <a:pt x="18" y="290"/>
                    </a:lnTo>
                    <a:lnTo>
                      <a:pt x="31" y="253"/>
                    </a:lnTo>
                    <a:lnTo>
                      <a:pt x="48" y="216"/>
                    </a:lnTo>
                    <a:lnTo>
                      <a:pt x="68" y="182"/>
                    </a:lnTo>
                    <a:lnTo>
                      <a:pt x="91" y="150"/>
                    </a:lnTo>
                    <a:lnTo>
                      <a:pt x="116" y="121"/>
                    </a:lnTo>
                    <a:lnTo>
                      <a:pt x="145" y="95"/>
                    </a:lnTo>
                    <a:lnTo>
                      <a:pt x="175" y="71"/>
                    </a:lnTo>
                    <a:lnTo>
                      <a:pt x="207" y="50"/>
                    </a:lnTo>
                    <a:lnTo>
                      <a:pt x="243" y="33"/>
                    </a:lnTo>
                    <a:lnTo>
                      <a:pt x="278" y="19"/>
                    </a:lnTo>
                    <a:lnTo>
                      <a:pt x="316" y="9"/>
                    </a:lnTo>
                    <a:lnTo>
                      <a:pt x="356" y="3"/>
                    </a:lnTo>
                    <a:lnTo>
                      <a:pt x="396" y="0"/>
                    </a:lnTo>
                    <a:lnTo>
                      <a:pt x="436" y="3"/>
                    </a:lnTo>
                    <a:lnTo>
                      <a:pt x="475" y="9"/>
                    </a:lnTo>
                    <a:lnTo>
                      <a:pt x="513" y="19"/>
                    </a:lnTo>
                    <a:lnTo>
                      <a:pt x="549" y="33"/>
                    </a:lnTo>
                    <a:lnTo>
                      <a:pt x="584" y="50"/>
                    </a:lnTo>
                    <a:lnTo>
                      <a:pt x="617" y="71"/>
                    </a:lnTo>
                    <a:lnTo>
                      <a:pt x="647" y="95"/>
                    </a:lnTo>
                    <a:lnTo>
                      <a:pt x="675" y="121"/>
                    </a:lnTo>
                    <a:lnTo>
                      <a:pt x="701" y="150"/>
                    </a:lnTo>
                    <a:lnTo>
                      <a:pt x="723" y="182"/>
                    </a:lnTo>
                    <a:lnTo>
                      <a:pt x="744" y="216"/>
                    </a:lnTo>
                    <a:lnTo>
                      <a:pt x="760" y="253"/>
                    </a:lnTo>
                    <a:lnTo>
                      <a:pt x="774" y="290"/>
                    </a:lnTo>
                    <a:lnTo>
                      <a:pt x="783" y="329"/>
                    </a:lnTo>
                    <a:lnTo>
                      <a:pt x="789" y="370"/>
                    </a:lnTo>
                    <a:lnTo>
                      <a:pt x="791" y="412"/>
                    </a:lnTo>
                  </a:path>
                </a:pathLst>
              </a:custGeom>
              <a:solidFill>
                <a:schemeClr val="accent1"/>
              </a:solidFill>
              <a:ln w="0">
                <a:solidFill>
                  <a:srgbClr val="808080"/>
                </a:solidFill>
                <a:prstDash val="solid"/>
                <a:round/>
                <a:headEnd/>
                <a:tailEnd/>
              </a:ln>
            </p:spPr>
            <p:txBody>
              <a:bodyPr/>
              <a:lstStyle/>
              <a:p>
                <a:endParaRPr lang="en-US"/>
              </a:p>
            </p:txBody>
          </p:sp>
          <p:sp>
            <p:nvSpPr>
              <p:cNvPr id="30809" name="Freeform 78"/>
              <p:cNvSpPr>
                <a:spLocks/>
              </p:cNvSpPr>
              <p:nvPr/>
            </p:nvSpPr>
            <p:spPr bwMode="auto">
              <a:xfrm>
                <a:off x="5170" y="2045"/>
                <a:ext cx="311" cy="323"/>
              </a:xfrm>
              <a:custGeom>
                <a:avLst/>
                <a:gdLst>
                  <a:gd name="T0" fmla="*/ 310 w 621"/>
                  <a:gd name="T1" fmla="*/ 178 h 645"/>
                  <a:gd name="T2" fmla="*/ 304 w 621"/>
                  <a:gd name="T3" fmla="*/ 210 h 645"/>
                  <a:gd name="T4" fmla="*/ 292 w 621"/>
                  <a:gd name="T5" fmla="*/ 238 h 645"/>
                  <a:gd name="T6" fmla="*/ 275 w 621"/>
                  <a:gd name="T7" fmla="*/ 264 h 645"/>
                  <a:gd name="T8" fmla="*/ 254 w 621"/>
                  <a:gd name="T9" fmla="*/ 286 h 645"/>
                  <a:gd name="T10" fmla="*/ 229 w 621"/>
                  <a:gd name="T11" fmla="*/ 303 h 645"/>
                  <a:gd name="T12" fmla="*/ 202 w 621"/>
                  <a:gd name="T13" fmla="*/ 315 h 645"/>
                  <a:gd name="T14" fmla="*/ 171 w 621"/>
                  <a:gd name="T15" fmla="*/ 322 h 645"/>
                  <a:gd name="T16" fmla="*/ 140 w 621"/>
                  <a:gd name="T17" fmla="*/ 322 h 645"/>
                  <a:gd name="T18" fmla="*/ 110 w 621"/>
                  <a:gd name="T19" fmla="*/ 315 h 645"/>
                  <a:gd name="T20" fmla="*/ 81 w 621"/>
                  <a:gd name="T21" fmla="*/ 303 h 645"/>
                  <a:gd name="T22" fmla="*/ 57 w 621"/>
                  <a:gd name="T23" fmla="*/ 286 h 645"/>
                  <a:gd name="T24" fmla="*/ 36 w 621"/>
                  <a:gd name="T25" fmla="*/ 264 h 645"/>
                  <a:gd name="T26" fmla="*/ 19 w 621"/>
                  <a:gd name="T27" fmla="*/ 238 h 645"/>
                  <a:gd name="T28" fmla="*/ 7 w 621"/>
                  <a:gd name="T29" fmla="*/ 210 h 645"/>
                  <a:gd name="T30" fmla="*/ 1 w 621"/>
                  <a:gd name="T31" fmla="*/ 178 h 645"/>
                  <a:gd name="T32" fmla="*/ 1 w 621"/>
                  <a:gd name="T33" fmla="*/ 146 h 645"/>
                  <a:gd name="T34" fmla="*/ 7 w 621"/>
                  <a:gd name="T35" fmla="*/ 114 h 645"/>
                  <a:gd name="T36" fmla="*/ 19 w 621"/>
                  <a:gd name="T37" fmla="*/ 85 h 645"/>
                  <a:gd name="T38" fmla="*/ 36 w 621"/>
                  <a:gd name="T39" fmla="*/ 59 h 645"/>
                  <a:gd name="T40" fmla="*/ 57 w 621"/>
                  <a:gd name="T41" fmla="*/ 37 h 645"/>
                  <a:gd name="T42" fmla="*/ 81 w 621"/>
                  <a:gd name="T43" fmla="*/ 20 h 645"/>
                  <a:gd name="T44" fmla="*/ 110 w 621"/>
                  <a:gd name="T45" fmla="*/ 8 h 645"/>
                  <a:gd name="T46" fmla="*/ 140 w 621"/>
                  <a:gd name="T47" fmla="*/ 1 h 645"/>
                  <a:gd name="T48" fmla="*/ 171 w 621"/>
                  <a:gd name="T49" fmla="*/ 1 h 645"/>
                  <a:gd name="T50" fmla="*/ 202 w 621"/>
                  <a:gd name="T51" fmla="*/ 8 h 645"/>
                  <a:gd name="T52" fmla="*/ 229 w 621"/>
                  <a:gd name="T53" fmla="*/ 20 h 645"/>
                  <a:gd name="T54" fmla="*/ 254 w 621"/>
                  <a:gd name="T55" fmla="*/ 37 h 645"/>
                  <a:gd name="T56" fmla="*/ 275 w 621"/>
                  <a:gd name="T57" fmla="*/ 59 h 645"/>
                  <a:gd name="T58" fmla="*/ 292 w 621"/>
                  <a:gd name="T59" fmla="*/ 85 h 645"/>
                  <a:gd name="T60" fmla="*/ 304 w 621"/>
                  <a:gd name="T61" fmla="*/ 114 h 645"/>
                  <a:gd name="T62" fmla="*/ 310 w 621"/>
                  <a:gd name="T63" fmla="*/ 146 h 6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21" h="645">
                    <a:moveTo>
                      <a:pt x="621" y="324"/>
                    </a:moveTo>
                    <a:lnTo>
                      <a:pt x="620" y="356"/>
                    </a:lnTo>
                    <a:lnTo>
                      <a:pt x="615" y="389"/>
                    </a:lnTo>
                    <a:lnTo>
                      <a:pt x="607" y="419"/>
                    </a:lnTo>
                    <a:lnTo>
                      <a:pt x="597" y="448"/>
                    </a:lnTo>
                    <a:lnTo>
                      <a:pt x="583" y="476"/>
                    </a:lnTo>
                    <a:lnTo>
                      <a:pt x="568" y="503"/>
                    </a:lnTo>
                    <a:lnTo>
                      <a:pt x="549" y="528"/>
                    </a:lnTo>
                    <a:lnTo>
                      <a:pt x="530" y="550"/>
                    </a:lnTo>
                    <a:lnTo>
                      <a:pt x="508" y="572"/>
                    </a:lnTo>
                    <a:lnTo>
                      <a:pt x="484" y="590"/>
                    </a:lnTo>
                    <a:lnTo>
                      <a:pt x="458" y="606"/>
                    </a:lnTo>
                    <a:lnTo>
                      <a:pt x="431" y="620"/>
                    </a:lnTo>
                    <a:lnTo>
                      <a:pt x="403" y="630"/>
                    </a:lnTo>
                    <a:lnTo>
                      <a:pt x="373" y="639"/>
                    </a:lnTo>
                    <a:lnTo>
                      <a:pt x="342" y="644"/>
                    </a:lnTo>
                    <a:lnTo>
                      <a:pt x="311" y="645"/>
                    </a:lnTo>
                    <a:lnTo>
                      <a:pt x="279" y="644"/>
                    </a:lnTo>
                    <a:lnTo>
                      <a:pt x="249" y="639"/>
                    </a:lnTo>
                    <a:lnTo>
                      <a:pt x="219" y="630"/>
                    </a:lnTo>
                    <a:lnTo>
                      <a:pt x="190" y="620"/>
                    </a:lnTo>
                    <a:lnTo>
                      <a:pt x="162" y="606"/>
                    </a:lnTo>
                    <a:lnTo>
                      <a:pt x="137" y="590"/>
                    </a:lnTo>
                    <a:lnTo>
                      <a:pt x="113" y="572"/>
                    </a:lnTo>
                    <a:lnTo>
                      <a:pt x="91" y="550"/>
                    </a:lnTo>
                    <a:lnTo>
                      <a:pt x="71" y="528"/>
                    </a:lnTo>
                    <a:lnTo>
                      <a:pt x="53" y="503"/>
                    </a:lnTo>
                    <a:lnTo>
                      <a:pt x="38" y="476"/>
                    </a:lnTo>
                    <a:lnTo>
                      <a:pt x="24" y="448"/>
                    </a:lnTo>
                    <a:lnTo>
                      <a:pt x="14" y="419"/>
                    </a:lnTo>
                    <a:lnTo>
                      <a:pt x="6" y="389"/>
                    </a:lnTo>
                    <a:lnTo>
                      <a:pt x="1" y="356"/>
                    </a:lnTo>
                    <a:lnTo>
                      <a:pt x="0" y="324"/>
                    </a:lnTo>
                    <a:lnTo>
                      <a:pt x="1" y="291"/>
                    </a:lnTo>
                    <a:lnTo>
                      <a:pt x="6" y="258"/>
                    </a:lnTo>
                    <a:lnTo>
                      <a:pt x="14" y="228"/>
                    </a:lnTo>
                    <a:lnTo>
                      <a:pt x="24" y="198"/>
                    </a:lnTo>
                    <a:lnTo>
                      <a:pt x="38" y="170"/>
                    </a:lnTo>
                    <a:lnTo>
                      <a:pt x="53" y="143"/>
                    </a:lnTo>
                    <a:lnTo>
                      <a:pt x="71" y="118"/>
                    </a:lnTo>
                    <a:lnTo>
                      <a:pt x="91" y="95"/>
                    </a:lnTo>
                    <a:lnTo>
                      <a:pt x="113" y="74"/>
                    </a:lnTo>
                    <a:lnTo>
                      <a:pt x="137" y="56"/>
                    </a:lnTo>
                    <a:lnTo>
                      <a:pt x="162" y="40"/>
                    </a:lnTo>
                    <a:lnTo>
                      <a:pt x="190" y="26"/>
                    </a:lnTo>
                    <a:lnTo>
                      <a:pt x="219" y="15"/>
                    </a:lnTo>
                    <a:lnTo>
                      <a:pt x="249" y="7"/>
                    </a:lnTo>
                    <a:lnTo>
                      <a:pt x="279" y="1"/>
                    </a:lnTo>
                    <a:lnTo>
                      <a:pt x="311" y="0"/>
                    </a:lnTo>
                    <a:lnTo>
                      <a:pt x="342" y="1"/>
                    </a:lnTo>
                    <a:lnTo>
                      <a:pt x="373" y="7"/>
                    </a:lnTo>
                    <a:lnTo>
                      <a:pt x="403" y="15"/>
                    </a:lnTo>
                    <a:lnTo>
                      <a:pt x="431" y="26"/>
                    </a:lnTo>
                    <a:lnTo>
                      <a:pt x="458" y="40"/>
                    </a:lnTo>
                    <a:lnTo>
                      <a:pt x="484" y="56"/>
                    </a:lnTo>
                    <a:lnTo>
                      <a:pt x="508" y="74"/>
                    </a:lnTo>
                    <a:lnTo>
                      <a:pt x="530" y="95"/>
                    </a:lnTo>
                    <a:lnTo>
                      <a:pt x="549" y="118"/>
                    </a:lnTo>
                    <a:lnTo>
                      <a:pt x="568" y="143"/>
                    </a:lnTo>
                    <a:lnTo>
                      <a:pt x="583" y="170"/>
                    </a:lnTo>
                    <a:lnTo>
                      <a:pt x="597" y="198"/>
                    </a:lnTo>
                    <a:lnTo>
                      <a:pt x="607" y="228"/>
                    </a:lnTo>
                    <a:lnTo>
                      <a:pt x="615" y="258"/>
                    </a:lnTo>
                    <a:lnTo>
                      <a:pt x="620" y="291"/>
                    </a:lnTo>
                    <a:lnTo>
                      <a:pt x="621" y="32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0" name="Freeform 79"/>
              <p:cNvSpPr>
                <a:spLocks/>
              </p:cNvSpPr>
              <p:nvPr/>
            </p:nvSpPr>
            <p:spPr bwMode="auto">
              <a:xfrm>
                <a:off x="5170" y="2045"/>
                <a:ext cx="311" cy="323"/>
              </a:xfrm>
              <a:custGeom>
                <a:avLst/>
                <a:gdLst>
                  <a:gd name="T0" fmla="*/ 311 w 621"/>
                  <a:gd name="T1" fmla="*/ 162 h 645"/>
                  <a:gd name="T2" fmla="*/ 308 w 621"/>
                  <a:gd name="T3" fmla="*/ 195 h 645"/>
                  <a:gd name="T4" fmla="*/ 299 w 621"/>
                  <a:gd name="T5" fmla="*/ 224 h 645"/>
                  <a:gd name="T6" fmla="*/ 284 w 621"/>
                  <a:gd name="T7" fmla="*/ 252 h 645"/>
                  <a:gd name="T8" fmla="*/ 265 w 621"/>
                  <a:gd name="T9" fmla="*/ 275 h 645"/>
                  <a:gd name="T10" fmla="*/ 242 w 621"/>
                  <a:gd name="T11" fmla="*/ 295 h 645"/>
                  <a:gd name="T12" fmla="*/ 216 w 621"/>
                  <a:gd name="T13" fmla="*/ 310 h 645"/>
                  <a:gd name="T14" fmla="*/ 187 w 621"/>
                  <a:gd name="T15" fmla="*/ 320 h 645"/>
                  <a:gd name="T16" fmla="*/ 156 w 621"/>
                  <a:gd name="T17" fmla="*/ 323 h 645"/>
                  <a:gd name="T18" fmla="*/ 140 w 621"/>
                  <a:gd name="T19" fmla="*/ 322 h 645"/>
                  <a:gd name="T20" fmla="*/ 110 w 621"/>
                  <a:gd name="T21" fmla="*/ 315 h 645"/>
                  <a:gd name="T22" fmla="*/ 81 w 621"/>
                  <a:gd name="T23" fmla="*/ 303 h 645"/>
                  <a:gd name="T24" fmla="*/ 57 w 621"/>
                  <a:gd name="T25" fmla="*/ 286 h 645"/>
                  <a:gd name="T26" fmla="*/ 36 w 621"/>
                  <a:gd name="T27" fmla="*/ 264 h 645"/>
                  <a:gd name="T28" fmla="*/ 19 w 621"/>
                  <a:gd name="T29" fmla="*/ 238 h 645"/>
                  <a:gd name="T30" fmla="*/ 7 w 621"/>
                  <a:gd name="T31" fmla="*/ 210 h 645"/>
                  <a:gd name="T32" fmla="*/ 1 w 621"/>
                  <a:gd name="T33" fmla="*/ 178 h 645"/>
                  <a:gd name="T34" fmla="*/ 0 w 621"/>
                  <a:gd name="T35" fmla="*/ 162 h 645"/>
                  <a:gd name="T36" fmla="*/ 3 w 621"/>
                  <a:gd name="T37" fmla="*/ 129 h 645"/>
                  <a:gd name="T38" fmla="*/ 12 w 621"/>
                  <a:gd name="T39" fmla="*/ 99 h 645"/>
                  <a:gd name="T40" fmla="*/ 27 w 621"/>
                  <a:gd name="T41" fmla="*/ 72 h 645"/>
                  <a:gd name="T42" fmla="*/ 46 w 621"/>
                  <a:gd name="T43" fmla="*/ 48 h 645"/>
                  <a:gd name="T44" fmla="*/ 69 w 621"/>
                  <a:gd name="T45" fmla="*/ 28 h 645"/>
                  <a:gd name="T46" fmla="*/ 95 w 621"/>
                  <a:gd name="T47" fmla="*/ 13 h 645"/>
                  <a:gd name="T48" fmla="*/ 125 w 621"/>
                  <a:gd name="T49" fmla="*/ 4 h 645"/>
                  <a:gd name="T50" fmla="*/ 156 w 621"/>
                  <a:gd name="T51" fmla="*/ 0 h 645"/>
                  <a:gd name="T52" fmla="*/ 171 w 621"/>
                  <a:gd name="T53" fmla="*/ 1 h 645"/>
                  <a:gd name="T54" fmla="*/ 202 w 621"/>
                  <a:gd name="T55" fmla="*/ 8 h 645"/>
                  <a:gd name="T56" fmla="*/ 229 w 621"/>
                  <a:gd name="T57" fmla="*/ 20 h 645"/>
                  <a:gd name="T58" fmla="*/ 254 w 621"/>
                  <a:gd name="T59" fmla="*/ 37 h 645"/>
                  <a:gd name="T60" fmla="*/ 275 w 621"/>
                  <a:gd name="T61" fmla="*/ 59 h 645"/>
                  <a:gd name="T62" fmla="*/ 292 w 621"/>
                  <a:gd name="T63" fmla="*/ 85 h 645"/>
                  <a:gd name="T64" fmla="*/ 304 w 621"/>
                  <a:gd name="T65" fmla="*/ 114 h 645"/>
                  <a:gd name="T66" fmla="*/ 310 w 621"/>
                  <a:gd name="T67" fmla="*/ 146 h 64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21" h="645">
                    <a:moveTo>
                      <a:pt x="621" y="324"/>
                    </a:moveTo>
                    <a:lnTo>
                      <a:pt x="621" y="324"/>
                    </a:lnTo>
                    <a:lnTo>
                      <a:pt x="620" y="356"/>
                    </a:lnTo>
                    <a:lnTo>
                      <a:pt x="615" y="389"/>
                    </a:lnTo>
                    <a:lnTo>
                      <a:pt x="607" y="419"/>
                    </a:lnTo>
                    <a:lnTo>
                      <a:pt x="597" y="448"/>
                    </a:lnTo>
                    <a:lnTo>
                      <a:pt x="583" y="476"/>
                    </a:lnTo>
                    <a:lnTo>
                      <a:pt x="568" y="503"/>
                    </a:lnTo>
                    <a:lnTo>
                      <a:pt x="549" y="528"/>
                    </a:lnTo>
                    <a:lnTo>
                      <a:pt x="530" y="550"/>
                    </a:lnTo>
                    <a:lnTo>
                      <a:pt x="508" y="572"/>
                    </a:lnTo>
                    <a:lnTo>
                      <a:pt x="484" y="590"/>
                    </a:lnTo>
                    <a:lnTo>
                      <a:pt x="458" y="606"/>
                    </a:lnTo>
                    <a:lnTo>
                      <a:pt x="431" y="620"/>
                    </a:lnTo>
                    <a:lnTo>
                      <a:pt x="403" y="630"/>
                    </a:lnTo>
                    <a:lnTo>
                      <a:pt x="373" y="639"/>
                    </a:lnTo>
                    <a:lnTo>
                      <a:pt x="342" y="644"/>
                    </a:lnTo>
                    <a:lnTo>
                      <a:pt x="311" y="645"/>
                    </a:lnTo>
                    <a:lnTo>
                      <a:pt x="279" y="644"/>
                    </a:lnTo>
                    <a:lnTo>
                      <a:pt x="249" y="639"/>
                    </a:lnTo>
                    <a:lnTo>
                      <a:pt x="219" y="630"/>
                    </a:lnTo>
                    <a:lnTo>
                      <a:pt x="190" y="620"/>
                    </a:lnTo>
                    <a:lnTo>
                      <a:pt x="162" y="606"/>
                    </a:lnTo>
                    <a:lnTo>
                      <a:pt x="137" y="590"/>
                    </a:lnTo>
                    <a:lnTo>
                      <a:pt x="113" y="572"/>
                    </a:lnTo>
                    <a:lnTo>
                      <a:pt x="91" y="550"/>
                    </a:lnTo>
                    <a:lnTo>
                      <a:pt x="71" y="528"/>
                    </a:lnTo>
                    <a:lnTo>
                      <a:pt x="53" y="503"/>
                    </a:lnTo>
                    <a:lnTo>
                      <a:pt x="38" y="476"/>
                    </a:lnTo>
                    <a:lnTo>
                      <a:pt x="24" y="448"/>
                    </a:lnTo>
                    <a:lnTo>
                      <a:pt x="14" y="419"/>
                    </a:lnTo>
                    <a:lnTo>
                      <a:pt x="6" y="389"/>
                    </a:lnTo>
                    <a:lnTo>
                      <a:pt x="1" y="356"/>
                    </a:lnTo>
                    <a:lnTo>
                      <a:pt x="0" y="324"/>
                    </a:lnTo>
                    <a:lnTo>
                      <a:pt x="1" y="291"/>
                    </a:lnTo>
                    <a:lnTo>
                      <a:pt x="6" y="258"/>
                    </a:lnTo>
                    <a:lnTo>
                      <a:pt x="14" y="228"/>
                    </a:lnTo>
                    <a:lnTo>
                      <a:pt x="24" y="198"/>
                    </a:lnTo>
                    <a:lnTo>
                      <a:pt x="38" y="170"/>
                    </a:lnTo>
                    <a:lnTo>
                      <a:pt x="53" y="143"/>
                    </a:lnTo>
                    <a:lnTo>
                      <a:pt x="71" y="118"/>
                    </a:lnTo>
                    <a:lnTo>
                      <a:pt x="91" y="95"/>
                    </a:lnTo>
                    <a:lnTo>
                      <a:pt x="113" y="74"/>
                    </a:lnTo>
                    <a:lnTo>
                      <a:pt x="137" y="56"/>
                    </a:lnTo>
                    <a:lnTo>
                      <a:pt x="162" y="40"/>
                    </a:lnTo>
                    <a:lnTo>
                      <a:pt x="190" y="26"/>
                    </a:lnTo>
                    <a:lnTo>
                      <a:pt x="219" y="15"/>
                    </a:lnTo>
                    <a:lnTo>
                      <a:pt x="249" y="7"/>
                    </a:lnTo>
                    <a:lnTo>
                      <a:pt x="279" y="1"/>
                    </a:lnTo>
                    <a:lnTo>
                      <a:pt x="311" y="0"/>
                    </a:lnTo>
                    <a:lnTo>
                      <a:pt x="342" y="1"/>
                    </a:lnTo>
                    <a:lnTo>
                      <a:pt x="373" y="7"/>
                    </a:lnTo>
                    <a:lnTo>
                      <a:pt x="403" y="15"/>
                    </a:lnTo>
                    <a:lnTo>
                      <a:pt x="431" y="26"/>
                    </a:lnTo>
                    <a:lnTo>
                      <a:pt x="458" y="40"/>
                    </a:lnTo>
                    <a:lnTo>
                      <a:pt x="484" y="56"/>
                    </a:lnTo>
                    <a:lnTo>
                      <a:pt x="508" y="74"/>
                    </a:lnTo>
                    <a:lnTo>
                      <a:pt x="530" y="95"/>
                    </a:lnTo>
                    <a:lnTo>
                      <a:pt x="549" y="118"/>
                    </a:lnTo>
                    <a:lnTo>
                      <a:pt x="568" y="143"/>
                    </a:lnTo>
                    <a:lnTo>
                      <a:pt x="583" y="170"/>
                    </a:lnTo>
                    <a:lnTo>
                      <a:pt x="597" y="198"/>
                    </a:lnTo>
                    <a:lnTo>
                      <a:pt x="607" y="228"/>
                    </a:lnTo>
                    <a:lnTo>
                      <a:pt x="615" y="258"/>
                    </a:lnTo>
                    <a:lnTo>
                      <a:pt x="620" y="291"/>
                    </a:lnTo>
                    <a:lnTo>
                      <a:pt x="621" y="324"/>
                    </a:lnTo>
                  </a:path>
                </a:pathLst>
              </a:custGeom>
              <a:solidFill>
                <a:schemeClr val="accent1"/>
              </a:solidFill>
              <a:ln w="0">
                <a:solidFill>
                  <a:srgbClr val="808080"/>
                </a:solidFill>
                <a:prstDash val="solid"/>
                <a:round/>
                <a:headEnd/>
                <a:tailEnd/>
              </a:ln>
            </p:spPr>
            <p:txBody>
              <a:bodyPr/>
              <a:lstStyle/>
              <a:p>
                <a:endParaRPr lang="en-US"/>
              </a:p>
            </p:txBody>
          </p:sp>
          <p:sp>
            <p:nvSpPr>
              <p:cNvPr id="30811" name="Freeform 80"/>
              <p:cNvSpPr>
                <a:spLocks/>
              </p:cNvSpPr>
              <p:nvPr/>
            </p:nvSpPr>
            <p:spPr bwMode="auto">
              <a:xfrm>
                <a:off x="4980" y="1980"/>
                <a:ext cx="282" cy="294"/>
              </a:xfrm>
              <a:custGeom>
                <a:avLst/>
                <a:gdLst>
                  <a:gd name="T0" fmla="*/ 281 w 563"/>
                  <a:gd name="T1" fmla="*/ 162 h 588"/>
                  <a:gd name="T2" fmla="*/ 275 w 563"/>
                  <a:gd name="T3" fmla="*/ 191 h 588"/>
                  <a:gd name="T4" fmla="*/ 265 w 563"/>
                  <a:gd name="T5" fmla="*/ 217 h 588"/>
                  <a:gd name="T6" fmla="*/ 250 w 563"/>
                  <a:gd name="T7" fmla="*/ 241 h 588"/>
                  <a:gd name="T8" fmla="*/ 231 w 563"/>
                  <a:gd name="T9" fmla="*/ 261 h 588"/>
                  <a:gd name="T10" fmla="*/ 208 w 563"/>
                  <a:gd name="T11" fmla="*/ 276 h 588"/>
                  <a:gd name="T12" fmla="*/ 183 w 563"/>
                  <a:gd name="T13" fmla="*/ 287 h 588"/>
                  <a:gd name="T14" fmla="*/ 156 w 563"/>
                  <a:gd name="T15" fmla="*/ 294 h 588"/>
                  <a:gd name="T16" fmla="*/ 127 w 563"/>
                  <a:gd name="T17" fmla="*/ 294 h 588"/>
                  <a:gd name="T18" fmla="*/ 99 w 563"/>
                  <a:gd name="T19" fmla="*/ 287 h 588"/>
                  <a:gd name="T20" fmla="*/ 74 w 563"/>
                  <a:gd name="T21" fmla="*/ 276 h 588"/>
                  <a:gd name="T22" fmla="*/ 51 w 563"/>
                  <a:gd name="T23" fmla="*/ 261 h 588"/>
                  <a:gd name="T24" fmla="*/ 32 w 563"/>
                  <a:gd name="T25" fmla="*/ 241 h 588"/>
                  <a:gd name="T26" fmla="*/ 17 w 563"/>
                  <a:gd name="T27" fmla="*/ 217 h 588"/>
                  <a:gd name="T28" fmla="*/ 6 w 563"/>
                  <a:gd name="T29" fmla="*/ 191 h 588"/>
                  <a:gd name="T30" fmla="*/ 1 w 563"/>
                  <a:gd name="T31" fmla="*/ 162 h 588"/>
                  <a:gd name="T32" fmla="*/ 1 w 563"/>
                  <a:gd name="T33" fmla="*/ 132 h 588"/>
                  <a:gd name="T34" fmla="*/ 6 w 563"/>
                  <a:gd name="T35" fmla="*/ 103 h 588"/>
                  <a:gd name="T36" fmla="*/ 17 w 563"/>
                  <a:gd name="T37" fmla="*/ 77 h 588"/>
                  <a:gd name="T38" fmla="*/ 32 w 563"/>
                  <a:gd name="T39" fmla="*/ 54 h 588"/>
                  <a:gd name="T40" fmla="*/ 51 w 563"/>
                  <a:gd name="T41" fmla="*/ 34 h 588"/>
                  <a:gd name="T42" fmla="*/ 74 w 563"/>
                  <a:gd name="T43" fmla="*/ 18 h 588"/>
                  <a:gd name="T44" fmla="*/ 99 w 563"/>
                  <a:gd name="T45" fmla="*/ 7 h 588"/>
                  <a:gd name="T46" fmla="*/ 127 w 563"/>
                  <a:gd name="T47" fmla="*/ 1 h 588"/>
                  <a:gd name="T48" fmla="*/ 156 w 563"/>
                  <a:gd name="T49" fmla="*/ 1 h 588"/>
                  <a:gd name="T50" fmla="*/ 183 w 563"/>
                  <a:gd name="T51" fmla="*/ 7 h 588"/>
                  <a:gd name="T52" fmla="*/ 208 w 563"/>
                  <a:gd name="T53" fmla="*/ 18 h 588"/>
                  <a:gd name="T54" fmla="*/ 231 w 563"/>
                  <a:gd name="T55" fmla="*/ 34 h 588"/>
                  <a:gd name="T56" fmla="*/ 250 w 563"/>
                  <a:gd name="T57" fmla="*/ 54 h 588"/>
                  <a:gd name="T58" fmla="*/ 265 w 563"/>
                  <a:gd name="T59" fmla="*/ 77 h 588"/>
                  <a:gd name="T60" fmla="*/ 275 w 563"/>
                  <a:gd name="T61" fmla="*/ 103 h 588"/>
                  <a:gd name="T62" fmla="*/ 281 w 563"/>
                  <a:gd name="T63" fmla="*/ 132 h 5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63" h="588">
                    <a:moveTo>
                      <a:pt x="563" y="294"/>
                    </a:moveTo>
                    <a:lnTo>
                      <a:pt x="562" y="324"/>
                    </a:lnTo>
                    <a:lnTo>
                      <a:pt x="557" y="353"/>
                    </a:lnTo>
                    <a:lnTo>
                      <a:pt x="550" y="381"/>
                    </a:lnTo>
                    <a:lnTo>
                      <a:pt x="541" y="408"/>
                    </a:lnTo>
                    <a:lnTo>
                      <a:pt x="530" y="433"/>
                    </a:lnTo>
                    <a:lnTo>
                      <a:pt x="515" y="458"/>
                    </a:lnTo>
                    <a:lnTo>
                      <a:pt x="499" y="481"/>
                    </a:lnTo>
                    <a:lnTo>
                      <a:pt x="481" y="501"/>
                    </a:lnTo>
                    <a:lnTo>
                      <a:pt x="461" y="521"/>
                    </a:lnTo>
                    <a:lnTo>
                      <a:pt x="440" y="537"/>
                    </a:lnTo>
                    <a:lnTo>
                      <a:pt x="416" y="552"/>
                    </a:lnTo>
                    <a:lnTo>
                      <a:pt x="391" y="565"/>
                    </a:lnTo>
                    <a:lnTo>
                      <a:pt x="366" y="574"/>
                    </a:lnTo>
                    <a:lnTo>
                      <a:pt x="338" y="582"/>
                    </a:lnTo>
                    <a:lnTo>
                      <a:pt x="311" y="587"/>
                    </a:lnTo>
                    <a:lnTo>
                      <a:pt x="282" y="588"/>
                    </a:lnTo>
                    <a:lnTo>
                      <a:pt x="253" y="587"/>
                    </a:lnTo>
                    <a:lnTo>
                      <a:pt x="224" y="582"/>
                    </a:lnTo>
                    <a:lnTo>
                      <a:pt x="198" y="574"/>
                    </a:lnTo>
                    <a:lnTo>
                      <a:pt x="171" y="565"/>
                    </a:lnTo>
                    <a:lnTo>
                      <a:pt x="147" y="552"/>
                    </a:lnTo>
                    <a:lnTo>
                      <a:pt x="124" y="537"/>
                    </a:lnTo>
                    <a:lnTo>
                      <a:pt x="102" y="521"/>
                    </a:lnTo>
                    <a:lnTo>
                      <a:pt x="83" y="501"/>
                    </a:lnTo>
                    <a:lnTo>
                      <a:pt x="64" y="481"/>
                    </a:lnTo>
                    <a:lnTo>
                      <a:pt x="48" y="458"/>
                    </a:lnTo>
                    <a:lnTo>
                      <a:pt x="33" y="433"/>
                    </a:lnTo>
                    <a:lnTo>
                      <a:pt x="22" y="408"/>
                    </a:lnTo>
                    <a:lnTo>
                      <a:pt x="12" y="381"/>
                    </a:lnTo>
                    <a:lnTo>
                      <a:pt x="6" y="353"/>
                    </a:lnTo>
                    <a:lnTo>
                      <a:pt x="1" y="324"/>
                    </a:lnTo>
                    <a:lnTo>
                      <a:pt x="0" y="294"/>
                    </a:lnTo>
                    <a:lnTo>
                      <a:pt x="1" y="264"/>
                    </a:lnTo>
                    <a:lnTo>
                      <a:pt x="6" y="235"/>
                    </a:lnTo>
                    <a:lnTo>
                      <a:pt x="12" y="206"/>
                    </a:lnTo>
                    <a:lnTo>
                      <a:pt x="22" y="180"/>
                    </a:lnTo>
                    <a:lnTo>
                      <a:pt x="33" y="153"/>
                    </a:lnTo>
                    <a:lnTo>
                      <a:pt x="48" y="129"/>
                    </a:lnTo>
                    <a:lnTo>
                      <a:pt x="64" y="107"/>
                    </a:lnTo>
                    <a:lnTo>
                      <a:pt x="83" y="87"/>
                    </a:lnTo>
                    <a:lnTo>
                      <a:pt x="102" y="67"/>
                    </a:lnTo>
                    <a:lnTo>
                      <a:pt x="124" y="51"/>
                    </a:lnTo>
                    <a:lnTo>
                      <a:pt x="147" y="36"/>
                    </a:lnTo>
                    <a:lnTo>
                      <a:pt x="171" y="23"/>
                    </a:lnTo>
                    <a:lnTo>
                      <a:pt x="198" y="13"/>
                    </a:lnTo>
                    <a:lnTo>
                      <a:pt x="224" y="6"/>
                    </a:lnTo>
                    <a:lnTo>
                      <a:pt x="253" y="1"/>
                    </a:lnTo>
                    <a:lnTo>
                      <a:pt x="282" y="0"/>
                    </a:lnTo>
                    <a:lnTo>
                      <a:pt x="311" y="1"/>
                    </a:lnTo>
                    <a:lnTo>
                      <a:pt x="338" y="6"/>
                    </a:lnTo>
                    <a:lnTo>
                      <a:pt x="366" y="13"/>
                    </a:lnTo>
                    <a:lnTo>
                      <a:pt x="391" y="23"/>
                    </a:lnTo>
                    <a:lnTo>
                      <a:pt x="416" y="36"/>
                    </a:lnTo>
                    <a:lnTo>
                      <a:pt x="440" y="51"/>
                    </a:lnTo>
                    <a:lnTo>
                      <a:pt x="461" y="67"/>
                    </a:lnTo>
                    <a:lnTo>
                      <a:pt x="481" y="87"/>
                    </a:lnTo>
                    <a:lnTo>
                      <a:pt x="499" y="107"/>
                    </a:lnTo>
                    <a:lnTo>
                      <a:pt x="515" y="129"/>
                    </a:lnTo>
                    <a:lnTo>
                      <a:pt x="530" y="153"/>
                    </a:lnTo>
                    <a:lnTo>
                      <a:pt x="541" y="180"/>
                    </a:lnTo>
                    <a:lnTo>
                      <a:pt x="550" y="206"/>
                    </a:lnTo>
                    <a:lnTo>
                      <a:pt x="557" y="235"/>
                    </a:lnTo>
                    <a:lnTo>
                      <a:pt x="562" y="264"/>
                    </a:lnTo>
                    <a:lnTo>
                      <a:pt x="563" y="29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812" name="Freeform 81"/>
              <p:cNvSpPr>
                <a:spLocks/>
              </p:cNvSpPr>
              <p:nvPr/>
            </p:nvSpPr>
            <p:spPr bwMode="auto">
              <a:xfrm>
                <a:off x="4980" y="1980"/>
                <a:ext cx="282" cy="294"/>
              </a:xfrm>
              <a:custGeom>
                <a:avLst/>
                <a:gdLst>
                  <a:gd name="T0" fmla="*/ 282 w 563"/>
                  <a:gd name="T1" fmla="*/ 147 h 588"/>
                  <a:gd name="T2" fmla="*/ 279 w 563"/>
                  <a:gd name="T3" fmla="*/ 177 h 588"/>
                  <a:gd name="T4" fmla="*/ 271 w 563"/>
                  <a:gd name="T5" fmla="*/ 204 h 588"/>
                  <a:gd name="T6" fmla="*/ 258 w 563"/>
                  <a:gd name="T7" fmla="*/ 229 h 588"/>
                  <a:gd name="T8" fmla="*/ 241 w 563"/>
                  <a:gd name="T9" fmla="*/ 251 h 588"/>
                  <a:gd name="T10" fmla="*/ 220 w 563"/>
                  <a:gd name="T11" fmla="*/ 269 h 588"/>
                  <a:gd name="T12" fmla="*/ 196 w 563"/>
                  <a:gd name="T13" fmla="*/ 283 h 588"/>
                  <a:gd name="T14" fmla="*/ 169 w 563"/>
                  <a:gd name="T15" fmla="*/ 291 h 588"/>
                  <a:gd name="T16" fmla="*/ 141 w 563"/>
                  <a:gd name="T17" fmla="*/ 294 h 588"/>
                  <a:gd name="T18" fmla="*/ 127 w 563"/>
                  <a:gd name="T19" fmla="*/ 294 h 588"/>
                  <a:gd name="T20" fmla="*/ 99 w 563"/>
                  <a:gd name="T21" fmla="*/ 287 h 588"/>
                  <a:gd name="T22" fmla="*/ 74 w 563"/>
                  <a:gd name="T23" fmla="*/ 276 h 588"/>
                  <a:gd name="T24" fmla="*/ 51 w 563"/>
                  <a:gd name="T25" fmla="*/ 261 h 588"/>
                  <a:gd name="T26" fmla="*/ 32 w 563"/>
                  <a:gd name="T27" fmla="*/ 241 h 588"/>
                  <a:gd name="T28" fmla="*/ 17 w 563"/>
                  <a:gd name="T29" fmla="*/ 217 h 588"/>
                  <a:gd name="T30" fmla="*/ 6 w 563"/>
                  <a:gd name="T31" fmla="*/ 191 h 588"/>
                  <a:gd name="T32" fmla="*/ 1 w 563"/>
                  <a:gd name="T33" fmla="*/ 162 h 588"/>
                  <a:gd name="T34" fmla="*/ 0 w 563"/>
                  <a:gd name="T35" fmla="*/ 147 h 588"/>
                  <a:gd name="T36" fmla="*/ 3 w 563"/>
                  <a:gd name="T37" fmla="*/ 118 h 588"/>
                  <a:gd name="T38" fmla="*/ 11 w 563"/>
                  <a:gd name="T39" fmla="*/ 90 h 588"/>
                  <a:gd name="T40" fmla="*/ 24 w 563"/>
                  <a:gd name="T41" fmla="*/ 65 h 588"/>
                  <a:gd name="T42" fmla="*/ 42 w 563"/>
                  <a:gd name="T43" fmla="*/ 44 h 588"/>
                  <a:gd name="T44" fmla="*/ 62 w 563"/>
                  <a:gd name="T45" fmla="*/ 26 h 588"/>
                  <a:gd name="T46" fmla="*/ 86 w 563"/>
                  <a:gd name="T47" fmla="*/ 12 h 588"/>
                  <a:gd name="T48" fmla="*/ 112 w 563"/>
                  <a:gd name="T49" fmla="*/ 3 h 588"/>
                  <a:gd name="T50" fmla="*/ 141 w 563"/>
                  <a:gd name="T51" fmla="*/ 0 h 588"/>
                  <a:gd name="T52" fmla="*/ 156 w 563"/>
                  <a:gd name="T53" fmla="*/ 1 h 588"/>
                  <a:gd name="T54" fmla="*/ 183 w 563"/>
                  <a:gd name="T55" fmla="*/ 7 h 588"/>
                  <a:gd name="T56" fmla="*/ 208 w 563"/>
                  <a:gd name="T57" fmla="*/ 18 h 588"/>
                  <a:gd name="T58" fmla="*/ 231 w 563"/>
                  <a:gd name="T59" fmla="*/ 34 h 588"/>
                  <a:gd name="T60" fmla="*/ 250 w 563"/>
                  <a:gd name="T61" fmla="*/ 54 h 588"/>
                  <a:gd name="T62" fmla="*/ 265 w 563"/>
                  <a:gd name="T63" fmla="*/ 77 h 588"/>
                  <a:gd name="T64" fmla="*/ 275 w 563"/>
                  <a:gd name="T65" fmla="*/ 103 h 588"/>
                  <a:gd name="T66" fmla="*/ 281 w 563"/>
                  <a:gd name="T67" fmla="*/ 132 h 5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63" h="588">
                    <a:moveTo>
                      <a:pt x="563" y="294"/>
                    </a:moveTo>
                    <a:lnTo>
                      <a:pt x="563" y="294"/>
                    </a:lnTo>
                    <a:lnTo>
                      <a:pt x="562" y="324"/>
                    </a:lnTo>
                    <a:lnTo>
                      <a:pt x="557" y="353"/>
                    </a:lnTo>
                    <a:lnTo>
                      <a:pt x="550" y="381"/>
                    </a:lnTo>
                    <a:lnTo>
                      <a:pt x="541" y="408"/>
                    </a:lnTo>
                    <a:lnTo>
                      <a:pt x="530" y="433"/>
                    </a:lnTo>
                    <a:lnTo>
                      <a:pt x="515" y="458"/>
                    </a:lnTo>
                    <a:lnTo>
                      <a:pt x="499" y="481"/>
                    </a:lnTo>
                    <a:lnTo>
                      <a:pt x="481" y="501"/>
                    </a:lnTo>
                    <a:lnTo>
                      <a:pt x="461" y="521"/>
                    </a:lnTo>
                    <a:lnTo>
                      <a:pt x="440" y="537"/>
                    </a:lnTo>
                    <a:lnTo>
                      <a:pt x="416" y="552"/>
                    </a:lnTo>
                    <a:lnTo>
                      <a:pt x="391" y="565"/>
                    </a:lnTo>
                    <a:lnTo>
                      <a:pt x="366" y="574"/>
                    </a:lnTo>
                    <a:lnTo>
                      <a:pt x="338" y="582"/>
                    </a:lnTo>
                    <a:lnTo>
                      <a:pt x="311" y="587"/>
                    </a:lnTo>
                    <a:lnTo>
                      <a:pt x="282" y="588"/>
                    </a:lnTo>
                    <a:lnTo>
                      <a:pt x="253" y="587"/>
                    </a:lnTo>
                    <a:lnTo>
                      <a:pt x="224" y="582"/>
                    </a:lnTo>
                    <a:lnTo>
                      <a:pt x="198" y="574"/>
                    </a:lnTo>
                    <a:lnTo>
                      <a:pt x="171" y="565"/>
                    </a:lnTo>
                    <a:lnTo>
                      <a:pt x="147" y="552"/>
                    </a:lnTo>
                    <a:lnTo>
                      <a:pt x="124" y="537"/>
                    </a:lnTo>
                    <a:lnTo>
                      <a:pt x="102" y="521"/>
                    </a:lnTo>
                    <a:lnTo>
                      <a:pt x="83" y="501"/>
                    </a:lnTo>
                    <a:lnTo>
                      <a:pt x="64" y="481"/>
                    </a:lnTo>
                    <a:lnTo>
                      <a:pt x="48" y="458"/>
                    </a:lnTo>
                    <a:lnTo>
                      <a:pt x="33" y="433"/>
                    </a:lnTo>
                    <a:lnTo>
                      <a:pt x="22" y="408"/>
                    </a:lnTo>
                    <a:lnTo>
                      <a:pt x="12" y="381"/>
                    </a:lnTo>
                    <a:lnTo>
                      <a:pt x="6" y="353"/>
                    </a:lnTo>
                    <a:lnTo>
                      <a:pt x="1" y="324"/>
                    </a:lnTo>
                    <a:lnTo>
                      <a:pt x="0" y="294"/>
                    </a:lnTo>
                    <a:lnTo>
                      <a:pt x="1" y="264"/>
                    </a:lnTo>
                    <a:lnTo>
                      <a:pt x="6" y="235"/>
                    </a:lnTo>
                    <a:lnTo>
                      <a:pt x="12" y="206"/>
                    </a:lnTo>
                    <a:lnTo>
                      <a:pt x="22" y="180"/>
                    </a:lnTo>
                    <a:lnTo>
                      <a:pt x="33" y="153"/>
                    </a:lnTo>
                    <a:lnTo>
                      <a:pt x="48" y="129"/>
                    </a:lnTo>
                    <a:lnTo>
                      <a:pt x="64" y="107"/>
                    </a:lnTo>
                    <a:lnTo>
                      <a:pt x="83" y="87"/>
                    </a:lnTo>
                    <a:lnTo>
                      <a:pt x="102" y="67"/>
                    </a:lnTo>
                    <a:lnTo>
                      <a:pt x="124" y="51"/>
                    </a:lnTo>
                    <a:lnTo>
                      <a:pt x="147" y="36"/>
                    </a:lnTo>
                    <a:lnTo>
                      <a:pt x="171" y="23"/>
                    </a:lnTo>
                    <a:lnTo>
                      <a:pt x="198" y="13"/>
                    </a:lnTo>
                    <a:lnTo>
                      <a:pt x="224" y="6"/>
                    </a:lnTo>
                    <a:lnTo>
                      <a:pt x="253" y="1"/>
                    </a:lnTo>
                    <a:lnTo>
                      <a:pt x="282" y="0"/>
                    </a:lnTo>
                    <a:lnTo>
                      <a:pt x="311" y="1"/>
                    </a:lnTo>
                    <a:lnTo>
                      <a:pt x="338" y="6"/>
                    </a:lnTo>
                    <a:lnTo>
                      <a:pt x="366" y="13"/>
                    </a:lnTo>
                    <a:lnTo>
                      <a:pt x="391" y="23"/>
                    </a:lnTo>
                    <a:lnTo>
                      <a:pt x="416" y="36"/>
                    </a:lnTo>
                    <a:lnTo>
                      <a:pt x="440" y="51"/>
                    </a:lnTo>
                    <a:lnTo>
                      <a:pt x="461" y="67"/>
                    </a:lnTo>
                    <a:lnTo>
                      <a:pt x="481" y="87"/>
                    </a:lnTo>
                    <a:lnTo>
                      <a:pt x="499" y="107"/>
                    </a:lnTo>
                    <a:lnTo>
                      <a:pt x="515" y="129"/>
                    </a:lnTo>
                    <a:lnTo>
                      <a:pt x="530" y="153"/>
                    </a:lnTo>
                    <a:lnTo>
                      <a:pt x="541" y="180"/>
                    </a:lnTo>
                    <a:lnTo>
                      <a:pt x="550" y="206"/>
                    </a:lnTo>
                    <a:lnTo>
                      <a:pt x="557" y="235"/>
                    </a:lnTo>
                    <a:lnTo>
                      <a:pt x="562" y="264"/>
                    </a:lnTo>
                    <a:lnTo>
                      <a:pt x="563" y="294"/>
                    </a:lnTo>
                  </a:path>
                </a:pathLst>
              </a:custGeom>
              <a:solidFill>
                <a:schemeClr val="accent1"/>
              </a:solidFill>
              <a:ln w="0">
                <a:solidFill>
                  <a:srgbClr val="808080"/>
                </a:solidFill>
                <a:prstDash val="solid"/>
                <a:round/>
                <a:headEnd/>
                <a:tailEnd/>
              </a:ln>
            </p:spPr>
            <p:txBody>
              <a:bodyPr/>
              <a:lstStyle/>
              <a:p>
                <a:endParaRPr lang="en-US"/>
              </a:p>
            </p:txBody>
          </p:sp>
          <p:sp>
            <p:nvSpPr>
              <p:cNvPr id="30813" name="Freeform 82"/>
              <p:cNvSpPr>
                <a:spLocks/>
              </p:cNvSpPr>
              <p:nvPr/>
            </p:nvSpPr>
            <p:spPr bwMode="auto">
              <a:xfrm>
                <a:off x="4377" y="2038"/>
                <a:ext cx="1094" cy="765"/>
              </a:xfrm>
              <a:custGeom>
                <a:avLst/>
                <a:gdLst>
                  <a:gd name="T0" fmla="*/ 337 w 2188"/>
                  <a:gd name="T1" fmla="*/ 78 h 1530"/>
                  <a:gd name="T2" fmla="*/ 384 w 2188"/>
                  <a:gd name="T3" fmla="*/ 23 h 1530"/>
                  <a:gd name="T4" fmla="*/ 588 w 2188"/>
                  <a:gd name="T5" fmla="*/ 26 h 1530"/>
                  <a:gd name="T6" fmla="*/ 733 w 2188"/>
                  <a:gd name="T7" fmla="*/ 0 h 1530"/>
                  <a:gd name="T8" fmla="*/ 914 w 2188"/>
                  <a:gd name="T9" fmla="*/ 93 h 1530"/>
                  <a:gd name="T10" fmla="*/ 1006 w 2188"/>
                  <a:gd name="T11" fmla="*/ 67 h 1530"/>
                  <a:gd name="T12" fmla="*/ 1055 w 2188"/>
                  <a:gd name="T13" fmla="*/ 78 h 1530"/>
                  <a:gd name="T14" fmla="*/ 1066 w 2188"/>
                  <a:gd name="T15" fmla="*/ 305 h 1530"/>
                  <a:gd name="T16" fmla="*/ 1094 w 2188"/>
                  <a:gd name="T17" fmla="*/ 340 h 1530"/>
                  <a:gd name="T18" fmla="*/ 1009 w 2188"/>
                  <a:gd name="T19" fmla="*/ 517 h 1530"/>
                  <a:gd name="T20" fmla="*/ 918 w 2188"/>
                  <a:gd name="T21" fmla="*/ 396 h 1530"/>
                  <a:gd name="T22" fmla="*/ 893 w 2188"/>
                  <a:gd name="T23" fmla="*/ 458 h 1530"/>
                  <a:gd name="T24" fmla="*/ 764 w 2188"/>
                  <a:gd name="T25" fmla="*/ 699 h 1530"/>
                  <a:gd name="T26" fmla="*/ 331 w 2188"/>
                  <a:gd name="T27" fmla="*/ 765 h 1530"/>
                  <a:gd name="T28" fmla="*/ 106 w 2188"/>
                  <a:gd name="T29" fmla="*/ 717 h 1530"/>
                  <a:gd name="T30" fmla="*/ 35 w 2188"/>
                  <a:gd name="T31" fmla="*/ 568 h 1530"/>
                  <a:gd name="T32" fmla="*/ 35 w 2188"/>
                  <a:gd name="T33" fmla="*/ 413 h 1530"/>
                  <a:gd name="T34" fmla="*/ 0 w 2188"/>
                  <a:gd name="T35" fmla="*/ 286 h 1530"/>
                  <a:gd name="T36" fmla="*/ 337 w 2188"/>
                  <a:gd name="T37" fmla="*/ 78 h 15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88" h="1530">
                    <a:moveTo>
                      <a:pt x="673" y="155"/>
                    </a:moveTo>
                    <a:lnTo>
                      <a:pt x="767" y="45"/>
                    </a:lnTo>
                    <a:lnTo>
                      <a:pt x="1175" y="51"/>
                    </a:lnTo>
                    <a:lnTo>
                      <a:pt x="1465" y="0"/>
                    </a:lnTo>
                    <a:lnTo>
                      <a:pt x="1828" y="185"/>
                    </a:lnTo>
                    <a:lnTo>
                      <a:pt x="2012" y="133"/>
                    </a:lnTo>
                    <a:lnTo>
                      <a:pt x="2110" y="155"/>
                    </a:lnTo>
                    <a:lnTo>
                      <a:pt x="2132" y="609"/>
                    </a:lnTo>
                    <a:lnTo>
                      <a:pt x="2188" y="680"/>
                    </a:lnTo>
                    <a:lnTo>
                      <a:pt x="2018" y="1033"/>
                    </a:lnTo>
                    <a:lnTo>
                      <a:pt x="1836" y="791"/>
                    </a:lnTo>
                    <a:lnTo>
                      <a:pt x="1786" y="916"/>
                    </a:lnTo>
                    <a:lnTo>
                      <a:pt x="1527" y="1398"/>
                    </a:lnTo>
                    <a:lnTo>
                      <a:pt x="661" y="1530"/>
                    </a:lnTo>
                    <a:lnTo>
                      <a:pt x="211" y="1433"/>
                    </a:lnTo>
                    <a:lnTo>
                      <a:pt x="70" y="1136"/>
                    </a:lnTo>
                    <a:lnTo>
                      <a:pt x="70" y="826"/>
                    </a:lnTo>
                    <a:lnTo>
                      <a:pt x="0" y="571"/>
                    </a:lnTo>
                    <a:lnTo>
                      <a:pt x="673" y="15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0755" name="Text Box 83"/>
            <p:cNvSpPr txBox="1">
              <a:spLocks noChangeArrowheads="1"/>
            </p:cNvSpPr>
            <p:nvPr/>
          </p:nvSpPr>
          <p:spPr bwMode="auto">
            <a:xfrm>
              <a:off x="1420" y="2413"/>
              <a:ext cx="586" cy="212"/>
            </a:xfrm>
            <a:prstGeom prst="rect">
              <a:avLst/>
            </a:prstGeom>
            <a:solidFill>
              <a:schemeClr val="accent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zh-CN" sz="1600" b="1">
                  <a:latin typeface="Arial" charset="0"/>
                  <a:ea typeface="宋体" pitchFamily="2" charset="-122"/>
                </a:rPr>
                <a:t>Internet</a:t>
              </a:r>
              <a:endParaRPr lang="en-US" altLang="zh-CN" b="1">
                <a:latin typeface="Arial" charset="0"/>
                <a:ea typeface="宋体" pitchFamily="2" charset="-122"/>
              </a:endParaRPr>
            </a:p>
          </p:txBody>
        </p:sp>
      </p:grpSp>
      <p:sp>
        <p:nvSpPr>
          <p:cNvPr id="688212" name="Freeform 84"/>
          <p:cNvSpPr>
            <a:spLocks/>
          </p:cNvSpPr>
          <p:nvPr/>
        </p:nvSpPr>
        <p:spPr bwMode="auto">
          <a:xfrm>
            <a:off x="5184775" y="3517900"/>
            <a:ext cx="977900" cy="1023938"/>
          </a:xfrm>
          <a:custGeom>
            <a:avLst/>
            <a:gdLst>
              <a:gd name="T0" fmla="*/ 977900 w 512"/>
              <a:gd name="T1" fmla="*/ 1023938 h 1083"/>
              <a:gd name="T2" fmla="*/ 219646 w 512"/>
              <a:gd name="T3" fmla="*/ 699644 h 1083"/>
              <a:gd name="T4" fmla="*/ 9550 w 512"/>
              <a:gd name="T5" fmla="*/ 338476 h 1083"/>
              <a:gd name="T6" fmla="*/ 158527 w 512"/>
              <a:gd name="T7" fmla="*/ 0 h 10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2" h="1083">
                <a:moveTo>
                  <a:pt x="512" y="1083"/>
                </a:moveTo>
                <a:cubicBezTo>
                  <a:pt x="355" y="972"/>
                  <a:pt x="199" y="861"/>
                  <a:pt x="115" y="740"/>
                </a:cubicBezTo>
                <a:cubicBezTo>
                  <a:pt x="31" y="619"/>
                  <a:pt x="10" y="481"/>
                  <a:pt x="5" y="358"/>
                </a:cubicBezTo>
                <a:cubicBezTo>
                  <a:pt x="0" y="235"/>
                  <a:pt x="70" y="60"/>
                  <a:pt x="83" y="0"/>
                </a:cubicBezTo>
              </a:path>
            </a:pathLst>
          </a:custGeom>
          <a:noFill/>
          <a:ln w="57150" cap="flat" cmpd="sng">
            <a:solidFill>
              <a:srgbClr val="333399"/>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213" name="Freeform 85"/>
          <p:cNvSpPr>
            <a:spLocks/>
          </p:cNvSpPr>
          <p:nvPr/>
        </p:nvSpPr>
        <p:spPr bwMode="auto">
          <a:xfrm>
            <a:off x="3295650" y="3390900"/>
            <a:ext cx="2606675" cy="1143000"/>
          </a:xfrm>
          <a:custGeom>
            <a:avLst/>
            <a:gdLst>
              <a:gd name="T0" fmla="*/ 2606675 w 1738"/>
              <a:gd name="T1" fmla="*/ 1143000 h 1286"/>
              <a:gd name="T2" fmla="*/ 853394 w 1738"/>
              <a:gd name="T3" fmla="*/ 699488 h 1286"/>
              <a:gd name="T4" fmla="*/ 187477 w 1738"/>
              <a:gd name="T5" fmla="*/ 304859 h 1286"/>
              <a:gd name="T6" fmla="*/ 0 w 1738"/>
              <a:gd name="T7" fmla="*/ 0 h 12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38" h="1286">
                <a:moveTo>
                  <a:pt x="1738" y="1286"/>
                </a:moveTo>
                <a:cubicBezTo>
                  <a:pt x="1288" y="1115"/>
                  <a:pt x="838" y="944"/>
                  <a:pt x="569" y="787"/>
                </a:cubicBezTo>
                <a:cubicBezTo>
                  <a:pt x="300" y="630"/>
                  <a:pt x="220" y="474"/>
                  <a:pt x="125" y="343"/>
                </a:cubicBezTo>
                <a:cubicBezTo>
                  <a:pt x="30" y="212"/>
                  <a:pt x="21" y="57"/>
                  <a:pt x="0" y="0"/>
                </a:cubicBezTo>
              </a:path>
            </a:pathLst>
          </a:custGeom>
          <a:noFill/>
          <a:ln w="57150" cap="flat" cmpd="sng">
            <a:solidFill>
              <a:srgbClr val="333399"/>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214" name="Freeform 86"/>
          <p:cNvSpPr>
            <a:spLocks/>
          </p:cNvSpPr>
          <p:nvPr/>
        </p:nvSpPr>
        <p:spPr bwMode="auto">
          <a:xfrm>
            <a:off x="2009775" y="4230688"/>
            <a:ext cx="3609975" cy="400050"/>
          </a:xfrm>
          <a:custGeom>
            <a:avLst/>
            <a:gdLst>
              <a:gd name="T0" fmla="*/ 3609975 w 2525"/>
              <a:gd name="T1" fmla="*/ 400050 h 678"/>
              <a:gd name="T2" fmla="*/ 1971547 w 2525"/>
              <a:gd name="T3" fmla="*/ 59594 h 678"/>
              <a:gd name="T4" fmla="*/ 734862 w 2525"/>
              <a:gd name="T5" fmla="*/ 41303 h 678"/>
              <a:gd name="T6" fmla="*/ 0 w 2525"/>
              <a:gd name="T7" fmla="*/ 243688 h 6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25" h="678">
                <a:moveTo>
                  <a:pt x="2525" y="678"/>
                </a:moveTo>
                <a:cubicBezTo>
                  <a:pt x="2119" y="440"/>
                  <a:pt x="1714" y="202"/>
                  <a:pt x="1379" y="101"/>
                </a:cubicBezTo>
                <a:cubicBezTo>
                  <a:pt x="1044" y="0"/>
                  <a:pt x="744" y="18"/>
                  <a:pt x="514" y="70"/>
                </a:cubicBezTo>
                <a:cubicBezTo>
                  <a:pt x="284" y="122"/>
                  <a:pt x="79" y="356"/>
                  <a:pt x="0" y="413"/>
                </a:cubicBezTo>
              </a:path>
            </a:pathLst>
          </a:custGeom>
          <a:noFill/>
          <a:ln w="57150" cap="flat" cmpd="sng">
            <a:solidFill>
              <a:srgbClr val="333399"/>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215" name="Text Box 87"/>
          <p:cNvSpPr txBox="1">
            <a:spLocks noChangeArrowheads="1"/>
          </p:cNvSpPr>
          <p:nvPr/>
        </p:nvSpPr>
        <p:spPr bwMode="auto">
          <a:xfrm>
            <a:off x="3084513" y="4254500"/>
            <a:ext cx="688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zh-CN" sz="1400" b="1">
                <a:solidFill>
                  <a:srgbClr val="333399"/>
                </a:solidFill>
                <a:latin typeface="Arial" charset="0"/>
                <a:ea typeface="宋体" pitchFamily="2" charset="-122"/>
              </a:rPr>
              <a:t>SOAP</a:t>
            </a:r>
            <a:endParaRPr lang="en-US" altLang="zh-CN" b="1">
              <a:latin typeface="Arial" charset="0"/>
              <a:ea typeface="宋体" pitchFamily="2" charset="-122"/>
            </a:endParaRPr>
          </a:p>
        </p:txBody>
      </p:sp>
      <p:sp>
        <p:nvSpPr>
          <p:cNvPr id="688216" name="Text Box 88"/>
          <p:cNvSpPr txBox="1">
            <a:spLocks noChangeArrowheads="1"/>
          </p:cNvSpPr>
          <p:nvPr/>
        </p:nvSpPr>
        <p:spPr bwMode="auto">
          <a:xfrm>
            <a:off x="3784600" y="3733800"/>
            <a:ext cx="688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zh-CN" sz="1400" b="1">
                <a:solidFill>
                  <a:srgbClr val="333399"/>
                </a:solidFill>
                <a:latin typeface="Arial" charset="0"/>
                <a:ea typeface="宋体" pitchFamily="2" charset="-122"/>
              </a:rPr>
              <a:t>SOAP</a:t>
            </a:r>
            <a:endParaRPr lang="en-US" altLang="zh-CN" b="1">
              <a:latin typeface="Arial" charset="0"/>
              <a:ea typeface="宋体" pitchFamily="2" charset="-122"/>
            </a:endParaRPr>
          </a:p>
        </p:txBody>
      </p:sp>
      <p:sp>
        <p:nvSpPr>
          <p:cNvPr id="688217" name="Text Box 89"/>
          <p:cNvSpPr txBox="1">
            <a:spLocks noChangeArrowheads="1"/>
          </p:cNvSpPr>
          <p:nvPr/>
        </p:nvSpPr>
        <p:spPr bwMode="auto">
          <a:xfrm>
            <a:off x="5238750" y="3865563"/>
            <a:ext cx="688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zh-CN" sz="1400" b="1">
                <a:solidFill>
                  <a:srgbClr val="333399"/>
                </a:solidFill>
                <a:latin typeface="Arial" charset="0"/>
                <a:ea typeface="宋体" pitchFamily="2" charset="-122"/>
              </a:rPr>
              <a:t>SOAP</a:t>
            </a:r>
            <a:endParaRPr lang="en-US" altLang="zh-CN" b="1">
              <a:latin typeface="Arial" charset="0"/>
              <a:ea typeface="宋体" pitchFamily="2" charset="-122"/>
            </a:endParaRPr>
          </a:p>
        </p:txBody>
      </p:sp>
      <p:sp>
        <p:nvSpPr>
          <p:cNvPr id="688218" name="Line 90"/>
          <p:cNvSpPr>
            <a:spLocks noChangeShapeType="1"/>
          </p:cNvSpPr>
          <p:nvPr/>
        </p:nvSpPr>
        <p:spPr bwMode="auto">
          <a:xfrm flipH="1" flipV="1">
            <a:off x="1954213" y="2917825"/>
            <a:ext cx="754062" cy="24923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219" name="Line 91"/>
          <p:cNvSpPr>
            <a:spLocks noChangeShapeType="1"/>
          </p:cNvSpPr>
          <p:nvPr/>
        </p:nvSpPr>
        <p:spPr bwMode="auto">
          <a:xfrm flipV="1">
            <a:off x="5716588" y="2900363"/>
            <a:ext cx="514350" cy="304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220" name="Line 92"/>
          <p:cNvSpPr>
            <a:spLocks noChangeShapeType="1"/>
          </p:cNvSpPr>
          <p:nvPr/>
        </p:nvSpPr>
        <p:spPr bwMode="auto">
          <a:xfrm flipH="1">
            <a:off x="1354138" y="4733925"/>
            <a:ext cx="349250" cy="32702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7" name="Rectangle 93"/>
          <p:cNvSpPr>
            <a:spLocks noGrp="1" noChangeArrowheads="1"/>
          </p:cNvSpPr>
          <p:nvPr>
            <p:ph type="title"/>
          </p:nvPr>
        </p:nvSpPr>
        <p:spPr/>
        <p:txBody>
          <a:bodyPr/>
          <a:lstStyle/>
          <a:p>
            <a:pPr eaLnBrk="1" hangingPunct="1"/>
            <a:r>
              <a:rPr lang="de-DE" altLang="zh-TW" smtClean="0">
                <a:ea typeface="新細明體" pitchFamily="18" charset="-120"/>
              </a:rPr>
              <a:t>More SOA </a:t>
            </a:r>
            <a:r>
              <a:rPr lang="de-DE" altLang="en-US" smtClean="0"/>
              <a:t>Scenario</a:t>
            </a:r>
            <a:endParaRPr lang="en-US" altLang="zh-TW" smtClean="0">
              <a:ea typeface="新細明體" pitchFamily="18" charset="-120"/>
            </a:endParaRPr>
          </a:p>
        </p:txBody>
      </p:sp>
      <p:grpSp>
        <p:nvGrpSpPr>
          <p:cNvPr id="688222" name="Group 94"/>
          <p:cNvGrpSpPr>
            <a:grpSpLocks/>
          </p:cNvGrpSpPr>
          <p:nvPr/>
        </p:nvGrpSpPr>
        <p:grpSpPr bwMode="auto">
          <a:xfrm>
            <a:off x="1190625" y="4459288"/>
            <a:ext cx="2498725" cy="863600"/>
            <a:chOff x="750" y="2809"/>
            <a:chExt cx="1574" cy="544"/>
          </a:xfrm>
        </p:grpSpPr>
        <p:sp>
          <p:nvSpPr>
            <p:cNvPr id="30752" name="Oval 95"/>
            <p:cNvSpPr>
              <a:spLocks noChangeArrowheads="1"/>
            </p:cNvSpPr>
            <p:nvPr/>
          </p:nvSpPr>
          <p:spPr bwMode="auto">
            <a:xfrm>
              <a:off x="750" y="2809"/>
              <a:ext cx="797" cy="248"/>
            </a:xfrm>
            <a:prstGeom prst="ellipse">
              <a:avLst/>
            </a:prstGeom>
            <a:solidFill>
              <a:srgbClr val="CC0000">
                <a:alpha val="50195"/>
              </a:srgbClr>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30753" name="Text Box 96"/>
            <p:cNvSpPr txBox="1">
              <a:spLocks noChangeArrowheads="1"/>
            </p:cNvSpPr>
            <p:nvPr/>
          </p:nvSpPr>
          <p:spPr bwMode="auto">
            <a:xfrm>
              <a:off x="1308" y="3027"/>
              <a:ext cx="101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zh-CN" sz="1400">
                  <a:latin typeface="Arial" charset="0"/>
                  <a:ea typeface="宋体" pitchFamily="2" charset="-122"/>
                </a:rPr>
                <a:t>Web Service</a:t>
              </a:r>
              <a:br>
                <a:rPr lang="en-US" altLang="zh-CN" sz="1400">
                  <a:latin typeface="Arial" charset="0"/>
                  <a:ea typeface="宋体" pitchFamily="2" charset="-122"/>
                </a:rPr>
              </a:br>
              <a:r>
                <a:rPr lang="en-US" altLang="zh-CN" sz="1400" b="1">
                  <a:solidFill>
                    <a:srgbClr val="CC0000"/>
                  </a:solidFill>
                  <a:latin typeface="Arial" charset="0"/>
                  <a:ea typeface="宋体" pitchFamily="2" charset="-122"/>
                </a:rPr>
                <a:t>Order Fulfillment</a:t>
              </a:r>
              <a:endParaRPr lang="en-US" altLang="zh-CN" sz="1400" b="1">
                <a:latin typeface="Arial" charset="0"/>
                <a:ea typeface="宋体" pitchFamily="2" charset="-122"/>
              </a:endParaRPr>
            </a:p>
          </p:txBody>
        </p:sp>
      </p:grpSp>
      <p:grpSp>
        <p:nvGrpSpPr>
          <p:cNvPr id="688225" name="Group 97"/>
          <p:cNvGrpSpPr>
            <a:grpSpLocks/>
          </p:cNvGrpSpPr>
          <p:nvPr/>
        </p:nvGrpSpPr>
        <p:grpSpPr bwMode="auto">
          <a:xfrm>
            <a:off x="2466975" y="2514600"/>
            <a:ext cx="1638300" cy="890588"/>
            <a:chOff x="1554" y="1584"/>
            <a:chExt cx="1032" cy="561"/>
          </a:xfrm>
        </p:grpSpPr>
        <p:sp>
          <p:nvSpPr>
            <p:cNvPr id="30750" name="Oval 98"/>
            <p:cNvSpPr>
              <a:spLocks noChangeArrowheads="1"/>
            </p:cNvSpPr>
            <p:nvPr/>
          </p:nvSpPr>
          <p:spPr bwMode="auto">
            <a:xfrm>
              <a:off x="1554" y="1897"/>
              <a:ext cx="797" cy="248"/>
            </a:xfrm>
            <a:prstGeom prst="ellipse">
              <a:avLst/>
            </a:prstGeom>
            <a:solidFill>
              <a:srgbClr val="CC0000">
                <a:alpha val="50195"/>
              </a:srgbClr>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30751" name="Text Box 99"/>
            <p:cNvSpPr txBox="1">
              <a:spLocks noChangeArrowheads="1"/>
            </p:cNvSpPr>
            <p:nvPr/>
          </p:nvSpPr>
          <p:spPr bwMode="auto">
            <a:xfrm>
              <a:off x="1657" y="1584"/>
              <a:ext cx="92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zh-CN" sz="1400">
                  <a:latin typeface="Arial" charset="0"/>
                  <a:ea typeface="宋体" pitchFamily="2" charset="-122"/>
                </a:rPr>
                <a:t>Web Service</a:t>
              </a:r>
              <a:r>
                <a:rPr lang="en-US" altLang="zh-CN" sz="1400" b="1">
                  <a:latin typeface="Arial" charset="0"/>
                  <a:ea typeface="宋体" pitchFamily="2" charset="-122"/>
                </a:rPr>
                <a:t/>
              </a:r>
              <a:br>
                <a:rPr lang="en-US" altLang="zh-CN" sz="1400" b="1">
                  <a:latin typeface="Arial" charset="0"/>
                  <a:ea typeface="宋体" pitchFamily="2" charset="-122"/>
                </a:rPr>
              </a:br>
              <a:r>
                <a:rPr lang="en-US" altLang="zh-CN" sz="1400" b="1">
                  <a:solidFill>
                    <a:srgbClr val="CC0000"/>
                  </a:solidFill>
                  <a:latin typeface="Arial" charset="0"/>
                  <a:ea typeface="宋体" pitchFamily="2" charset="-122"/>
                </a:rPr>
                <a:t>Shipping Order</a:t>
              </a:r>
              <a:endParaRPr lang="en-US" altLang="zh-CN" sz="1400" b="1">
                <a:latin typeface="Arial" charset="0"/>
                <a:ea typeface="宋体" pitchFamily="2" charset="-122"/>
              </a:endParaRPr>
            </a:p>
          </p:txBody>
        </p:sp>
      </p:grpSp>
      <p:grpSp>
        <p:nvGrpSpPr>
          <p:cNvPr id="688228" name="Group 100"/>
          <p:cNvGrpSpPr>
            <a:grpSpLocks/>
          </p:cNvGrpSpPr>
          <p:nvPr/>
        </p:nvGrpSpPr>
        <p:grpSpPr bwMode="auto">
          <a:xfrm>
            <a:off x="4913313" y="3048000"/>
            <a:ext cx="2935287" cy="517525"/>
            <a:chOff x="3095" y="1920"/>
            <a:chExt cx="1849" cy="326"/>
          </a:xfrm>
        </p:grpSpPr>
        <p:sp>
          <p:nvSpPr>
            <p:cNvPr id="30748" name="Oval 101"/>
            <p:cNvSpPr>
              <a:spLocks noChangeArrowheads="1"/>
            </p:cNvSpPr>
            <p:nvPr/>
          </p:nvSpPr>
          <p:spPr bwMode="auto">
            <a:xfrm>
              <a:off x="3095" y="1968"/>
              <a:ext cx="797" cy="248"/>
            </a:xfrm>
            <a:prstGeom prst="ellipse">
              <a:avLst/>
            </a:prstGeom>
            <a:solidFill>
              <a:srgbClr val="CC0000">
                <a:alpha val="50195"/>
              </a:srgbClr>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30749" name="Text Box 102"/>
            <p:cNvSpPr txBox="1">
              <a:spLocks noChangeArrowheads="1"/>
            </p:cNvSpPr>
            <p:nvPr/>
          </p:nvSpPr>
          <p:spPr bwMode="auto">
            <a:xfrm>
              <a:off x="3853" y="1920"/>
              <a:ext cx="109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zh-CN" sz="1400">
                  <a:latin typeface="Arial" charset="0"/>
                  <a:ea typeface="宋体" pitchFamily="2" charset="-122"/>
                </a:rPr>
                <a:t>Web Service</a:t>
              </a:r>
              <a:r>
                <a:rPr lang="en-US" altLang="zh-CN" sz="1400" b="1">
                  <a:latin typeface="Arial" charset="0"/>
                  <a:ea typeface="宋体" pitchFamily="2" charset="-122"/>
                </a:rPr>
                <a:t/>
              </a:r>
              <a:br>
                <a:rPr lang="en-US" altLang="zh-CN" sz="1400" b="1">
                  <a:latin typeface="Arial" charset="0"/>
                  <a:ea typeface="宋体" pitchFamily="2" charset="-122"/>
                </a:rPr>
              </a:br>
              <a:r>
                <a:rPr lang="en-US" altLang="zh-CN" sz="1400" b="1">
                  <a:solidFill>
                    <a:srgbClr val="CC0000"/>
                  </a:solidFill>
                  <a:latin typeface="Arial" charset="0"/>
                  <a:ea typeface="宋体" pitchFamily="2" charset="-122"/>
                </a:rPr>
                <a:t>Credit Card Check</a:t>
              </a:r>
              <a:endParaRPr lang="en-US" altLang="zh-CN" sz="1400" b="1">
                <a:latin typeface="Arial" charset="0"/>
                <a:ea typeface="宋体" pitchFamily="2" charset="-122"/>
              </a:endParaRPr>
            </a:p>
          </p:txBody>
        </p:sp>
      </p:grpSp>
      <p:sp>
        <p:nvSpPr>
          <p:cNvPr id="30741" name="AutoShape 103"/>
          <p:cNvSpPr>
            <a:spLocks noChangeArrowheads="1"/>
          </p:cNvSpPr>
          <p:nvPr/>
        </p:nvSpPr>
        <p:spPr bwMode="auto">
          <a:xfrm>
            <a:off x="5149850" y="4416425"/>
            <a:ext cx="3262313" cy="1374775"/>
          </a:xfrm>
          <a:prstGeom prst="roundRect">
            <a:avLst>
              <a:gd name="adj" fmla="val 16667"/>
            </a:avLst>
          </a:prstGeom>
          <a:solidFill>
            <a:srgbClr val="C0C0C0"/>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zh-CN" altLang="en-US" sz="1400" b="1">
                <a:latin typeface="Arial" charset="0"/>
                <a:ea typeface="宋体" pitchFamily="2" charset="-122"/>
              </a:rPr>
              <a:t/>
            </a:r>
            <a:br>
              <a:rPr lang="zh-CN" altLang="en-US" sz="1400" b="1">
                <a:latin typeface="Arial" charset="0"/>
                <a:ea typeface="宋体" pitchFamily="2" charset="-122"/>
              </a:rPr>
            </a:br>
            <a:endParaRPr lang="zh-CN" altLang="en-US" sz="1400" b="1">
              <a:latin typeface="Arial" charset="0"/>
              <a:ea typeface="宋体" pitchFamily="2" charset="-122"/>
            </a:endParaRPr>
          </a:p>
        </p:txBody>
      </p:sp>
      <p:sp>
        <p:nvSpPr>
          <p:cNvPr id="30742" name="AutoShape 104"/>
          <p:cNvSpPr>
            <a:spLocks noChangeArrowheads="1"/>
          </p:cNvSpPr>
          <p:nvPr/>
        </p:nvSpPr>
        <p:spPr bwMode="auto">
          <a:xfrm>
            <a:off x="5513388" y="4557713"/>
            <a:ext cx="1285875" cy="404812"/>
          </a:xfrm>
          <a:prstGeom prst="roundRect">
            <a:avLst>
              <a:gd name="adj" fmla="val 16667"/>
            </a:avLst>
          </a:prstGeom>
          <a:solidFill>
            <a:schemeClr val="accent1"/>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US" altLang="zh-CN" sz="1400" b="1">
                <a:latin typeface="Arial" charset="0"/>
                <a:ea typeface="宋体" pitchFamily="2" charset="-122"/>
              </a:rPr>
              <a:t>Shop</a:t>
            </a:r>
            <a:br>
              <a:rPr lang="en-US" altLang="zh-CN" sz="1400" b="1">
                <a:latin typeface="Arial" charset="0"/>
                <a:ea typeface="宋体" pitchFamily="2" charset="-122"/>
              </a:rPr>
            </a:br>
            <a:r>
              <a:rPr lang="en-US" altLang="zh-CN" sz="1400" b="1">
                <a:latin typeface="Arial" charset="0"/>
                <a:ea typeface="宋体" pitchFamily="2" charset="-122"/>
              </a:rPr>
              <a:t>Application</a:t>
            </a:r>
            <a:endParaRPr lang="en-US" altLang="zh-CN" sz="1200" b="1">
              <a:latin typeface="Arial" charset="0"/>
              <a:ea typeface="宋体" pitchFamily="2" charset="-122"/>
            </a:endParaRPr>
          </a:p>
        </p:txBody>
      </p:sp>
      <p:sp>
        <p:nvSpPr>
          <p:cNvPr id="30743" name="Text Box 105"/>
          <p:cNvSpPr txBox="1">
            <a:spLocks noChangeArrowheads="1"/>
          </p:cNvSpPr>
          <p:nvPr/>
        </p:nvSpPr>
        <p:spPr bwMode="auto">
          <a:xfrm>
            <a:off x="7162800" y="5181600"/>
            <a:ext cx="11906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zh-CN" sz="1400">
                <a:latin typeface="Arial" charset="0"/>
                <a:ea typeface="宋体" pitchFamily="2" charset="-122"/>
              </a:rPr>
              <a:t>Web Service</a:t>
            </a:r>
          </a:p>
          <a:p>
            <a:pPr eaLnBrk="1" hangingPunct="1"/>
            <a:r>
              <a:rPr lang="en-US" altLang="zh-CN" sz="1400" b="1">
                <a:latin typeface="Arial" charset="0"/>
                <a:ea typeface="宋体" pitchFamily="2" charset="-122"/>
              </a:rPr>
              <a:t>E-Retailer</a:t>
            </a:r>
            <a:endParaRPr lang="en-US" altLang="zh-CN" sz="2000" b="1">
              <a:latin typeface="Arial" charset="0"/>
              <a:ea typeface="宋体" pitchFamily="2" charset="-122"/>
            </a:endParaRPr>
          </a:p>
        </p:txBody>
      </p:sp>
      <p:sp>
        <p:nvSpPr>
          <p:cNvPr id="30744" name="AutoShape 106"/>
          <p:cNvSpPr>
            <a:spLocks noChangeArrowheads="1"/>
          </p:cNvSpPr>
          <p:nvPr/>
        </p:nvSpPr>
        <p:spPr bwMode="auto">
          <a:xfrm>
            <a:off x="7199313" y="4692650"/>
            <a:ext cx="946150" cy="403225"/>
          </a:xfrm>
          <a:prstGeom prst="roundRect">
            <a:avLst>
              <a:gd name="adj" fmla="val 16667"/>
            </a:avLst>
          </a:prstGeom>
          <a:gradFill rotWithShape="0">
            <a:gsLst>
              <a:gs pos="0">
                <a:srgbClr val="6699FF"/>
              </a:gs>
              <a:gs pos="100000">
                <a:srgbClr val="7FA9FF"/>
              </a:gs>
            </a:gsLst>
            <a:lin ang="2700000" scaled="1"/>
          </a:gradFill>
          <a:ln w="9525">
            <a:round/>
            <a:headEnd/>
            <a:tailEnd/>
          </a:ln>
          <a:effectLst/>
          <a:scene3d>
            <a:camera prst="legacyObliqueTopRight"/>
            <a:lightRig rig="legacyFlat3" dir="b"/>
          </a:scene3d>
          <a:sp3d extrusionH="430200" prstMaterial="legacyMatte">
            <a:bevelT w="13500" h="13500" prst="angle"/>
            <a:bevelB w="13500" h="13500" prst="angle"/>
            <a:extrusionClr>
              <a:srgbClr val="66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30745" name="AutoShape 107"/>
          <p:cNvSpPr>
            <a:spLocks noChangeArrowheads="1"/>
          </p:cNvSpPr>
          <p:nvPr/>
        </p:nvSpPr>
        <p:spPr bwMode="auto">
          <a:xfrm>
            <a:off x="5989638" y="5257800"/>
            <a:ext cx="946150" cy="404813"/>
          </a:xfrm>
          <a:prstGeom prst="roundRect">
            <a:avLst>
              <a:gd name="adj" fmla="val 16667"/>
            </a:avLst>
          </a:prstGeom>
          <a:gradFill rotWithShape="0">
            <a:gsLst>
              <a:gs pos="0">
                <a:srgbClr val="6699FF"/>
              </a:gs>
              <a:gs pos="100000">
                <a:srgbClr val="7FA9FF"/>
              </a:gs>
            </a:gsLst>
            <a:lin ang="2700000" scaled="1"/>
          </a:gradFill>
          <a:ln w="9525">
            <a:round/>
            <a:headEnd/>
            <a:tailEnd/>
          </a:ln>
          <a:effectLst/>
          <a:scene3d>
            <a:camera prst="legacyObliqueTopRight"/>
            <a:lightRig rig="legacyFlat3" dir="b"/>
          </a:scene3d>
          <a:sp3d extrusionH="430200" prstMaterial="legacyMatte">
            <a:bevelT w="13500" h="13500" prst="angle"/>
            <a:bevelB w="13500" h="13500" prst="angle"/>
            <a:extrusionClr>
              <a:srgbClr val="66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30746" name="Line 108"/>
          <p:cNvSpPr>
            <a:spLocks noChangeShapeType="1"/>
          </p:cNvSpPr>
          <p:nvPr/>
        </p:nvSpPr>
        <p:spPr bwMode="auto">
          <a:xfrm>
            <a:off x="6883400" y="4778375"/>
            <a:ext cx="338138" cy="793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7" name="Line 109"/>
          <p:cNvSpPr>
            <a:spLocks noChangeShapeType="1"/>
          </p:cNvSpPr>
          <p:nvPr/>
        </p:nvSpPr>
        <p:spPr bwMode="auto">
          <a:xfrm>
            <a:off x="6503988" y="4962525"/>
            <a:ext cx="0" cy="1587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80849714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3000"/>
                                  </p:stCondLst>
                                  <p:childTnLst>
                                    <p:set>
                                      <p:cBhvr>
                                        <p:cTn id="6" dur="1" fill="hold">
                                          <p:stCondLst>
                                            <p:cond delay="0"/>
                                          </p:stCondLst>
                                        </p:cTn>
                                        <p:tgtEl>
                                          <p:spTgt spid="688135"/>
                                        </p:tgtEl>
                                        <p:attrNameLst>
                                          <p:attrName>style.visibility</p:attrName>
                                        </p:attrNameLst>
                                      </p:cBhvr>
                                      <p:to>
                                        <p:strVal val="visible"/>
                                      </p:to>
                                    </p:set>
                                    <p:anim calcmode="lin" valueType="num">
                                      <p:cBhvr additive="base">
                                        <p:cTn id="7" dur="500" fill="hold"/>
                                        <p:tgtEl>
                                          <p:spTgt spid="688135"/>
                                        </p:tgtEl>
                                        <p:attrNameLst>
                                          <p:attrName>ppt_x</p:attrName>
                                        </p:attrNameLst>
                                      </p:cBhvr>
                                      <p:tavLst>
                                        <p:tav tm="0">
                                          <p:val>
                                            <p:strVal val="1+#ppt_w/2"/>
                                          </p:val>
                                        </p:tav>
                                        <p:tav tm="100000">
                                          <p:val>
                                            <p:strVal val="#ppt_x"/>
                                          </p:val>
                                        </p:tav>
                                      </p:tavLst>
                                    </p:anim>
                                    <p:anim calcmode="lin" valueType="num">
                                      <p:cBhvr additive="base">
                                        <p:cTn id="8" dur="500" fill="hold"/>
                                        <p:tgtEl>
                                          <p:spTgt spid="68813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500"/>
                            </p:stCondLst>
                            <p:childTnLst>
                              <p:par>
                                <p:cTn id="10" presetID="2" presetClass="entr" presetSubtype="8" fill="hold" nodeType="afterEffect">
                                  <p:stCondLst>
                                    <p:cond delay="3000"/>
                                  </p:stCondLst>
                                  <p:childTnLst>
                                    <p:set>
                                      <p:cBhvr>
                                        <p:cTn id="11" dur="1" fill="hold">
                                          <p:stCondLst>
                                            <p:cond delay="0"/>
                                          </p:stCondLst>
                                        </p:cTn>
                                        <p:tgtEl>
                                          <p:spTgt spid="688130"/>
                                        </p:tgtEl>
                                        <p:attrNameLst>
                                          <p:attrName>style.visibility</p:attrName>
                                        </p:attrNameLst>
                                      </p:cBhvr>
                                      <p:to>
                                        <p:strVal val="visible"/>
                                      </p:to>
                                    </p:set>
                                    <p:anim calcmode="lin" valueType="num">
                                      <p:cBhvr additive="base">
                                        <p:cTn id="12" dur="500" fill="hold"/>
                                        <p:tgtEl>
                                          <p:spTgt spid="688130"/>
                                        </p:tgtEl>
                                        <p:attrNameLst>
                                          <p:attrName>ppt_x</p:attrName>
                                        </p:attrNameLst>
                                      </p:cBhvr>
                                      <p:tavLst>
                                        <p:tav tm="0">
                                          <p:val>
                                            <p:strVal val="0-#ppt_w/2"/>
                                          </p:val>
                                        </p:tav>
                                        <p:tav tm="100000">
                                          <p:val>
                                            <p:strVal val="#ppt_x"/>
                                          </p:val>
                                        </p:tav>
                                      </p:tavLst>
                                    </p:anim>
                                    <p:anim calcmode="lin" valueType="num">
                                      <p:cBhvr additive="base">
                                        <p:cTn id="13" dur="500" fill="hold"/>
                                        <p:tgtEl>
                                          <p:spTgt spid="688130"/>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7000"/>
                            </p:stCondLst>
                            <p:childTnLst>
                              <p:par>
                                <p:cTn id="15" presetID="2" presetClass="entr" presetSubtype="8" fill="hold" nodeType="afterEffect">
                                  <p:stCondLst>
                                    <p:cond delay="3000"/>
                                  </p:stCondLst>
                                  <p:childTnLst>
                                    <p:set>
                                      <p:cBhvr>
                                        <p:cTn id="16" dur="1" fill="hold">
                                          <p:stCondLst>
                                            <p:cond delay="0"/>
                                          </p:stCondLst>
                                        </p:cTn>
                                        <p:tgtEl>
                                          <p:spTgt spid="688144"/>
                                        </p:tgtEl>
                                        <p:attrNameLst>
                                          <p:attrName>style.visibility</p:attrName>
                                        </p:attrNameLst>
                                      </p:cBhvr>
                                      <p:to>
                                        <p:strVal val="visible"/>
                                      </p:to>
                                    </p:set>
                                    <p:anim calcmode="lin" valueType="num">
                                      <p:cBhvr additive="base">
                                        <p:cTn id="17" dur="500" fill="hold"/>
                                        <p:tgtEl>
                                          <p:spTgt spid="688144"/>
                                        </p:tgtEl>
                                        <p:attrNameLst>
                                          <p:attrName>ppt_x</p:attrName>
                                        </p:attrNameLst>
                                      </p:cBhvr>
                                      <p:tavLst>
                                        <p:tav tm="0">
                                          <p:val>
                                            <p:strVal val="0-#ppt_w/2"/>
                                          </p:val>
                                        </p:tav>
                                        <p:tav tm="100000">
                                          <p:val>
                                            <p:strVal val="#ppt_x"/>
                                          </p:val>
                                        </p:tav>
                                      </p:tavLst>
                                    </p:anim>
                                    <p:anim calcmode="lin" valueType="num">
                                      <p:cBhvr additive="base">
                                        <p:cTn id="18" dur="500" fill="hold"/>
                                        <p:tgtEl>
                                          <p:spTgt spid="68814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688228"/>
                                        </p:tgtEl>
                                        <p:attrNameLst>
                                          <p:attrName>style.visibility</p:attrName>
                                        </p:attrNameLst>
                                      </p:cBhvr>
                                      <p:to>
                                        <p:strVal val="visible"/>
                                      </p:to>
                                    </p:set>
                                    <p:animEffect transition="in" filter="dissolve">
                                      <p:cBhvr>
                                        <p:cTn id="23" dur="500"/>
                                        <p:tgtEl>
                                          <p:spTgt spid="688228"/>
                                        </p:tgtEl>
                                      </p:cBhvr>
                                    </p:animEffect>
                                  </p:childTnLst>
                                </p:cTn>
                              </p:par>
                            </p:childTnLst>
                          </p:cTn>
                        </p:par>
                        <p:par>
                          <p:cTn id="24" fill="hold" nodeType="afterGroup">
                            <p:stCondLst>
                              <p:cond delay="500"/>
                            </p:stCondLst>
                            <p:childTnLst>
                              <p:par>
                                <p:cTn id="25" presetID="9" presetClass="entr" presetSubtype="0" fill="hold" nodeType="afterEffect">
                                  <p:stCondLst>
                                    <p:cond delay="0"/>
                                  </p:stCondLst>
                                  <p:childTnLst>
                                    <p:set>
                                      <p:cBhvr>
                                        <p:cTn id="26" dur="1" fill="hold">
                                          <p:stCondLst>
                                            <p:cond delay="0"/>
                                          </p:stCondLst>
                                        </p:cTn>
                                        <p:tgtEl>
                                          <p:spTgt spid="688222"/>
                                        </p:tgtEl>
                                        <p:attrNameLst>
                                          <p:attrName>style.visibility</p:attrName>
                                        </p:attrNameLst>
                                      </p:cBhvr>
                                      <p:to>
                                        <p:strVal val="visible"/>
                                      </p:to>
                                    </p:set>
                                    <p:animEffect transition="in" filter="dissolve">
                                      <p:cBhvr>
                                        <p:cTn id="27" dur="500"/>
                                        <p:tgtEl>
                                          <p:spTgt spid="688222"/>
                                        </p:tgtEl>
                                      </p:cBhvr>
                                    </p:animEffect>
                                  </p:childTnLst>
                                </p:cTn>
                              </p:par>
                            </p:childTnLst>
                          </p:cTn>
                        </p:par>
                        <p:par>
                          <p:cTn id="28" fill="hold" nodeType="afterGroup">
                            <p:stCondLst>
                              <p:cond delay="1000"/>
                            </p:stCondLst>
                            <p:childTnLst>
                              <p:par>
                                <p:cTn id="29" presetID="9" presetClass="entr" presetSubtype="0" fill="hold" nodeType="afterEffect">
                                  <p:stCondLst>
                                    <p:cond delay="0"/>
                                  </p:stCondLst>
                                  <p:childTnLst>
                                    <p:set>
                                      <p:cBhvr>
                                        <p:cTn id="30" dur="1" fill="hold">
                                          <p:stCondLst>
                                            <p:cond delay="0"/>
                                          </p:stCondLst>
                                        </p:cTn>
                                        <p:tgtEl>
                                          <p:spTgt spid="688225"/>
                                        </p:tgtEl>
                                        <p:attrNameLst>
                                          <p:attrName>style.visibility</p:attrName>
                                        </p:attrNameLst>
                                      </p:cBhvr>
                                      <p:to>
                                        <p:strVal val="visible"/>
                                      </p:to>
                                    </p:set>
                                    <p:animEffect transition="in" filter="dissolve">
                                      <p:cBhvr>
                                        <p:cTn id="31" dur="500"/>
                                        <p:tgtEl>
                                          <p:spTgt spid="688225"/>
                                        </p:tgtEl>
                                      </p:cBhvr>
                                    </p:animEffect>
                                  </p:childTnLst>
                                </p:cTn>
                              </p:par>
                            </p:childTnLst>
                          </p:cTn>
                        </p:par>
                        <p:par>
                          <p:cTn id="32" fill="hold" nodeType="afterGroup">
                            <p:stCondLst>
                              <p:cond delay="1500"/>
                            </p:stCondLst>
                            <p:childTnLst>
                              <p:par>
                                <p:cTn id="33" presetID="9" presetClass="entr" presetSubtype="0" fill="hold" nodeType="afterEffect">
                                  <p:stCondLst>
                                    <p:cond delay="0"/>
                                  </p:stCondLst>
                                  <p:childTnLst>
                                    <p:set>
                                      <p:cBhvr>
                                        <p:cTn id="34" dur="1" fill="hold">
                                          <p:stCondLst>
                                            <p:cond delay="0"/>
                                          </p:stCondLst>
                                        </p:cTn>
                                        <p:tgtEl>
                                          <p:spTgt spid="688151"/>
                                        </p:tgtEl>
                                        <p:attrNameLst>
                                          <p:attrName>style.visibility</p:attrName>
                                        </p:attrNameLst>
                                      </p:cBhvr>
                                      <p:to>
                                        <p:strVal val="visible"/>
                                      </p:to>
                                    </p:set>
                                    <p:animEffect transition="in" filter="dissolve">
                                      <p:cBhvr>
                                        <p:cTn id="35" dur="500"/>
                                        <p:tgtEl>
                                          <p:spTgt spid="68815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4" fill="hold" grpId="0" nodeType="clickEffect">
                                  <p:stCondLst>
                                    <p:cond delay="0"/>
                                  </p:stCondLst>
                                  <p:childTnLst>
                                    <p:set>
                                      <p:cBhvr>
                                        <p:cTn id="39" dur="1" fill="hold">
                                          <p:stCondLst>
                                            <p:cond delay="0"/>
                                          </p:stCondLst>
                                        </p:cTn>
                                        <p:tgtEl>
                                          <p:spTgt spid="688212"/>
                                        </p:tgtEl>
                                        <p:attrNameLst>
                                          <p:attrName>style.visibility</p:attrName>
                                        </p:attrNameLst>
                                      </p:cBhvr>
                                      <p:to>
                                        <p:strVal val="visible"/>
                                      </p:to>
                                    </p:set>
                                    <p:anim calcmode="lin" valueType="num">
                                      <p:cBhvr>
                                        <p:cTn id="40" dur="500" fill="hold"/>
                                        <p:tgtEl>
                                          <p:spTgt spid="688212"/>
                                        </p:tgtEl>
                                        <p:attrNameLst>
                                          <p:attrName>ppt_x</p:attrName>
                                        </p:attrNameLst>
                                      </p:cBhvr>
                                      <p:tavLst>
                                        <p:tav tm="0">
                                          <p:val>
                                            <p:strVal val="#ppt_x"/>
                                          </p:val>
                                        </p:tav>
                                        <p:tav tm="100000">
                                          <p:val>
                                            <p:strVal val="#ppt_x"/>
                                          </p:val>
                                        </p:tav>
                                      </p:tavLst>
                                    </p:anim>
                                    <p:anim calcmode="lin" valueType="num">
                                      <p:cBhvr>
                                        <p:cTn id="41" dur="500" fill="hold"/>
                                        <p:tgtEl>
                                          <p:spTgt spid="688212"/>
                                        </p:tgtEl>
                                        <p:attrNameLst>
                                          <p:attrName>ppt_y</p:attrName>
                                        </p:attrNameLst>
                                      </p:cBhvr>
                                      <p:tavLst>
                                        <p:tav tm="0">
                                          <p:val>
                                            <p:strVal val="#ppt_y+#ppt_h/2"/>
                                          </p:val>
                                        </p:tav>
                                        <p:tav tm="100000">
                                          <p:val>
                                            <p:strVal val="#ppt_y"/>
                                          </p:val>
                                        </p:tav>
                                      </p:tavLst>
                                    </p:anim>
                                    <p:anim calcmode="lin" valueType="num">
                                      <p:cBhvr>
                                        <p:cTn id="42" dur="500" fill="hold"/>
                                        <p:tgtEl>
                                          <p:spTgt spid="688212"/>
                                        </p:tgtEl>
                                        <p:attrNameLst>
                                          <p:attrName>ppt_w</p:attrName>
                                        </p:attrNameLst>
                                      </p:cBhvr>
                                      <p:tavLst>
                                        <p:tav tm="0">
                                          <p:val>
                                            <p:strVal val="#ppt_w"/>
                                          </p:val>
                                        </p:tav>
                                        <p:tav tm="100000">
                                          <p:val>
                                            <p:strVal val="#ppt_w"/>
                                          </p:val>
                                        </p:tav>
                                      </p:tavLst>
                                    </p:anim>
                                    <p:anim calcmode="lin" valueType="num">
                                      <p:cBhvr>
                                        <p:cTn id="43" dur="500" fill="hold"/>
                                        <p:tgtEl>
                                          <p:spTgt spid="688212"/>
                                        </p:tgtEl>
                                        <p:attrNameLst>
                                          <p:attrName>ppt_h</p:attrName>
                                        </p:attrNameLst>
                                      </p:cBhvr>
                                      <p:tavLst>
                                        <p:tav tm="0">
                                          <p:val>
                                            <p:fltVal val="0"/>
                                          </p:val>
                                        </p:tav>
                                        <p:tav tm="100000">
                                          <p:val>
                                            <p:strVal val="#ppt_h"/>
                                          </p:val>
                                        </p:tav>
                                      </p:tavLst>
                                    </p:anim>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688217"/>
                                        </p:tgtEl>
                                        <p:attrNameLst>
                                          <p:attrName>style.visibility</p:attrName>
                                        </p:attrNameLst>
                                      </p:cBhvr>
                                      <p:to>
                                        <p:strVal val="visible"/>
                                      </p:to>
                                    </p:set>
                                  </p:childTnLst>
                                </p:cTn>
                              </p:par>
                            </p:childTnLst>
                          </p:cTn>
                        </p:par>
                        <p:par>
                          <p:cTn id="47" fill="hold" nodeType="afterGroup">
                            <p:stCondLst>
                              <p:cond delay="1000"/>
                            </p:stCondLst>
                            <p:childTnLst>
                              <p:par>
                                <p:cTn id="48" presetID="17" presetClass="entr" presetSubtype="8" fill="hold" grpId="0" nodeType="afterEffect">
                                  <p:stCondLst>
                                    <p:cond delay="0"/>
                                  </p:stCondLst>
                                  <p:childTnLst>
                                    <p:set>
                                      <p:cBhvr>
                                        <p:cTn id="49" dur="1" fill="hold">
                                          <p:stCondLst>
                                            <p:cond delay="0"/>
                                          </p:stCondLst>
                                        </p:cTn>
                                        <p:tgtEl>
                                          <p:spTgt spid="688219"/>
                                        </p:tgtEl>
                                        <p:attrNameLst>
                                          <p:attrName>style.visibility</p:attrName>
                                        </p:attrNameLst>
                                      </p:cBhvr>
                                      <p:to>
                                        <p:strVal val="visible"/>
                                      </p:to>
                                    </p:set>
                                    <p:anim calcmode="lin" valueType="num">
                                      <p:cBhvr>
                                        <p:cTn id="50" dur="500" fill="hold"/>
                                        <p:tgtEl>
                                          <p:spTgt spid="688219"/>
                                        </p:tgtEl>
                                        <p:attrNameLst>
                                          <p:attrName>ppt_x</p:attrName>
                                        </p:attrNameLst>
                                      </p:cBhvr>
                                      <p:tavLst>
                                        <p:tav tm="0">
                                          <p:val>
                                            <p:strVal val="#ppt_x-#ppt_w/2"/>
                                          </p:val>
                                        </p:tav>
                                        <p:tav tm="100000">
                                          <p:val>
                                            <p:strVal val="#ppt_x"/>
                                          </p:val>
                                        </p:tav>
                                      </p:tavLst>
                                    </p:anim>
                                    <p:anim calcmode="lin" valueType="num">
                                      <p:cBhvr>
                                        <p:cTn id="51" dur="500" fill="hold"/>
                                        <p:tgtEl>
                                          <p:spTgt spid="688219"/>
                                        </p:tgtEl>
                                        <p:attrNameLst>
                                          <p:attrName>ppt_y</p:attrName>
                                        </p:attrNameLst>
                                      </p:cBhvr>
                                      <p:tavLst>
                                        <p:tav tm="0">
                                          <p:val>
                                            <p:strVal val="#ppt_y"/>
                                          </p:val>
                                        </p:tav>
                                        <p:tav tm="100000">
                                          <p:val>
                                            <p:strVal val="#ppt_y"/>
                                          </p:val>
                                        </p:tav>
                                      </p:tavLst>
                                    </p:anim>
                                    <p:anim calcmode="lin" valueType="num">
                                      <p:cBhvr>
                                        <p:cTn id="52" dur="500" fill="hold"/>
                                        <p:tgtEl>
                                          <p:spTgt spid="688219"/>
                                        </p:tgtEl>
                                        <p:attrNameLst>
                                          <p:attrName>ppt_w</p:attrName>
                                        </p:attrNameLst>
                                      </p:cBhvr>
                                      <p:tavLst>
                                        <p:tav tm="0">
                                          <p:val>
                                            <p:fltVal val="0"/>
                                          </p:val>
                                        </p:tav>
                                        <p:tav tm="100000">
                                          <p:val>
                                            <p:strVal val="#ppt_w"/>
                                          </p:val>
                                        </p:tav>
                                      </p:tavLst>
                                    </p:anim>
                                    <p:anim calcmode="lin" valueType="num">
                                      <p:cBhvr>
                                        <p:cTn id="53" dur="500" fill="hold"/>
                                        <p:tgtEl>
                                          <p:spTgt spid="688219"/>
                                        </p:tgtEl>
                                        <p:attrNameLst>
                                          <p:attrName>ppt_h</p:attrName>
                                        </p:attrNameLst>
                                      </p:cBhvr>
                                      <p:tavLst>
                                        <p:tav tm="0">
                                          <p:val>
                                            <p:strVal val="#ppt_h"/>
                                          </p:val>
                                        </p:tav>
                                        <p:tav tm="100000">
                                          <p:val>
                                            <p:strVal val="#ppt_h"/>
                                          </p:val>
                                        </p:tav>
                                      </p:tavLst>
                                    </p:anim>
                                  </p:childTnLst>
                                </p:cTn>
                              </p:par>
                            </p:childTnLst>
                          </p:cTn>
                        </p:par>
                        <p:par>
                          <p:cTn id="54" fill="hold" nodeType="afterGroup">
                            <p:stCondLst>
                              <p:cond delay="1500"/>
                            </p:stCondLst>
                            <p:childTnLst>
                              <p:par>
                                <p:cTn id="55" presetID="17" presetClass="entr" presetSubtype="2" fill="hold" grpId="0" nodeType="afterEffect">
                                  <p:stCondLst>
                                    <p:cond delay="0"/>
                                  </p:stCondLst>
                                  <p:childTnLst>
                                    <p:set>
                                      <p:cBhvr>
                                        <p:cTn id="56" dur="1" fill="hold">
                                          <p:stCondLst>
                                            <p:cond delay="0"/>
                                          </p:stCondLst>
                                        </p:cTn>
                                        <p:tgtEl>
                                          <p:spTgt spid="688214"/>
                                        </p:tgtEl>
                                        <p:attrNameLst>
                                          <p:attrName>style.visibility</p:attrName>
                                        </p:attrNameLst>
                                      </p:cBhvr>
                                      <p:to>
                                        <p:strVal val="visible"/>
                                      </p:to>
                                    </p:set>
                                    <p:anim calcmode="lin" valueType="num">
                                      <p:cBhvr>
                                        <p:cTn id="57" dur="500" fill="hold"/>
                                        <p:tgtEl>
                                          <p:spTgt spid="688214"/>
                                        </p:tgtEl>
                                        <p:attrNameLst>
                                          <p:attrName>ppt_x</p:attrName>
                                        </p:attrNameLst>
                                      </p:cBhvr>
                                      <p:tavLst>
                                        <p:tav tm="0">
                                          <p:val>
                                            <p:strVal val="#ppt_x+#ppt_w/2"/>
                                          </p:val>
                                        </p:tav>
                                        <p:tav tm="100000">
                                          <p:val>
                                            <p:strVal val="#ppt_x"/>
                                          </p:val>
                                        </p:tav>
                                      </p:tavLst>
                                    </p:anim>
                                    <p:anim calcmode="lin" valueType="num">
                                      <p:cBhvr>
                                        <p:cTn id="58" dur="500" fill="hold"/>
                                        <p:tgtEl>
                                          <p:spTgt spid="688214"/>
                                        </p:tgtEl>
                                        <p:attrNameLst>
                                          <p:attrName>ppt_y</p:attrName>
                                        </p:attrNameLst>
                                      </p:cBhvr>
                                      <p:tavLst>
                                        <p:tav tm="0">
                                          <p:val>
                                            <p:strVal val="#ppt_y"/>
                                          </p:val>
                                        </p:tav>
                                        <p:tav tm="100000">
                                          <p:val>
                                            <p:strVal val="#ppt_y"/>
                                          </p:val>
                                        </p:tav>
                                      </p:tavLst>
                                    </p:anim>
                                    <p:anim calcmode="lin" valueType="num">
                                      <p:cBhvr>
                                        <p:cTn id="59" dur="500" fill="hold"/>
                                        <p:tgtEl>
                                          <p:spTgt spid="688214"/>
                                        </p:tgtEl>
                                        <p:attrNameLst>
                                          <p:attrName>ppt_w</p:attrName>
                                        </p:attrNameLst>
                                      </p:cBhvr>
                                      <p:tavLst>
                                        <p:tav tm="0">
                                          <p:val>
                                            <p:fltVal val="0"/>
                                          </p:val>
                                        </p:tav>
                                        <p:tav tm="100000">
                                          <p:val>
                                            <p:strVal val="#ppt_w"/>
                                          </p:val>
                                        </p:tav>
                                      </p:tavLst>
                                    </p:anim>
                                    <p:anim calcmode="lin" valueType="num">
                                      <p:cBhvr>
                                        <p:cTn id="60" dur="500" fill="hold"/>
                                        <p:tgtEl>
                                          <p:spTgt spid="688214"/>
                                        </p:tgtEl>
                                        <p:attrNameLst>
                                          <p:attrName>ppt_h</p:attrName>
                                        </p:attrNameLst>
                                      </p:cBhvr>
                                      <p:tavLst>
                                        <p:tav tm="0">
                                          <p:val>
                                            <p:strVal val="#ppt_h"/>
                                          </p:val>
                                        </p:tav>
                                        <p:tav tm="100000">
                                          <p:val>
                                            <p:strVal val="#ppt_h"/>
                                          </p:val>
                                        </p:tav>
                                      </p:tavLst>
                                    </p:anim>
                                  </p:childTnLst>
                                </p:cTn>
                              </p:par>
                            </p:childTnLst>
                          </p:cTn>
                        </p:par>
                        <p:par>
                          <p:cTn id="61" fill="hold" nodeType="afterGroup">
                            <p:stCondLst>
                              <p:cond delay="2000"/>
                            </p:stCondLst>
                            <p:childTnLst>
                              <p:par>
                                <p:cTn id="62" presetID="1" presetClass="entr" presetSubtype="0" fill="hold" grpId="0" nodeType="afterEffect">
                                  <p:stCondLst>
                                    <p:cond delay="0"/>
                                  </p:stCondLst>
                                  <p:childTnLst>
                                    <p:set>
                                      <p:cBhvr>
                                        <p:cTn id="63" dur="1" fill="hold">
                                          <p:stCondLst>
                                            <p:cond delay="499"/>
                                          </p:stCondLst>
                                        </p:cTn>
                                        <p:tgtEl>
                                          <p:spTgt spid="688215"/>
                                        </p:tgtEl>
                                        <p:attrNameLst>
                                          <p:attrName>style.visibility</p:attrName>
                                        </p:attrNameLst>
                                      </p:cBhvr>
                                      <p:to>
                                        <p:strVal val="visible"/>
                                      </p:to>
                                    </p:set>
                                  </p:childTnLst>
                                </p:cTn>
                              </p:par>
                            </p:childTnLst>
                          </p:cTn>
                        </p:par>
                        <p:par>
                          <p:cTn id="64" fill="hold" nodeType="afterGroup">
                            <p:stCondLst>
                              <p:cond delay="2500"/>
                            </p:stCondLst>
                            <p:childTnLst>
                              <p:par>
                                <p:cTn id="65" presetID="17" presetClass="entr" presetSubtype="1" fill="hold" grpId="0" nodeType="afterEffect">
                                  <p:stCondLst>
                                    <p:cond delay="0"/>
                                  </p:stCondLst>
                                  <p:childTnLst>
                                    <p:set>
                                      <p:cBhvr>
                                        <p:cTn id="66" dur="1" fill="hold">
                                          <p:stCondLst>
                                            <p:cond delay="0"/>
                                          </p:stCondLst>
                                        </p:cTn>
                                        <p:tgtEl>
                                          <p:spTgt spid="688220"/>
                                        </p:tgtEl>
                                        <p:attrNameLst>
                                          <p:attrName>style.visibility</p:attrName>
                                        </p:attrNameLst>
                                      </p:cBhvr>
                                      <p:to>
                                        <p:strVal val="visible"/>
                                      </p:to>
                                    </p:set>
                                    <p:anim calcmode="lin" valueType="num">
                                      <p:cBhvr>
                                        <p:cTn id="67" dur="500" fill="hold"/>
                                        <p:tgtEl>
                                          <p:spTgt spid="688220"/>
                                        </p:tgtEl>
                                        <p:attrNameLst>
                                          <p:attrName>ppt_x</p:attrName>
                                        </p:attrNameLst>
                                      </p:cBhvr>
                                      <p:tavLst>
                                        <p:tav tm="0">
                                          <p:val>
                                            <p:strVal val="#ppt_x"/>
                                          </p:val>
                                        </p:tav>
                                        <p:tav tm="100000">
                                          <p:val>
                                            <p:strVal val="#ppt_x"/>
                                          </p:val>
                                        </p:tav>
                                      </p:tavLst>
                                    </p:anim>
                                    <p:anim calcmode="lin" valueType="num">
                                      <p:cBhvr>
                                        <p:cTn id="68" dur="500" fill="hold"/>
                                        <p:tgtEl>
                                          <p:spTgt spid="688220"/>
                                        </p:tgtEl>
                                        <p:attrNameLst>
                                          <p:attrName>ppt_y</p:attrName>
                                        </p:attrNameLst>
                                      </p:cBhvr>
                                      <p:tavLst>
                                        <p:tav tm="0">
                                          <p:val>
                                            <p:strVal val="#ppt_y-#ppt_h/2"/>
                                          </p:val>
                                        </p:tav>
                                        <p:tav tm="100000">
                                          <p:val>
                                            <p:strVal val="#ppt_y"/>
                                          </p:val>
                                        </p:tav>
                                      </p:tavLst>
                                    </p:anim>
                                    <p:anim calcmode="lin" valueType="num">
                                      <p:cBhvr>
                                        <p:cTn id="69" dur="500" fill="hold"/>
                                        <p:tgtEl>
                                          <p:spTgt spid="688220"/>
                                        </p:tgtEl>
                                        <p:attrNameLst>
                                          <p:attrName>ppt_w</p:attrName>
                                        </p:attrNameLst>
                                      </p:cBhvr>
                                      <p:tavLst>
                                        <p:tav tm="0">
                                          <p:val>
                                            <p:strVal val="#ppt_w"/>
                                          </p:val>
                                        </p:tav>
                                        <p:tav tm="100000">
                                          <p:val>
                                            <p:strVal val="#ppt_w"/>
                                          </p:val>
                                        </p:tav>
                                      </p:tavLst>
                                    </p:anim>
                                    <p:anim calcmode="lin" valueType="num">
                                      <p:cBhvr>
                                        <p:cTn id="70" dur="500" fill="hold"/>
                                        <p:tgtEl>
                                          <p:spTgt spid="688220"/>
                                        </p:tgtEl>
                                        <p:attrNameLst>
                                          <p:attrName>ppt_h</p:attrName>
                                        </p:attrNameLst>
                                      </p:cBhvr>
                                      <p:tavLst>
                                        <p:tav tm="0">
                                          <p:val>
                                            <p:fltVal val="0"/>
                                          </p:val>
                                        </p:tav>
                                        <p:tav tm="100000">
                                          <p:val>
                                            <p:strVal val="#ppt_h"/>
                                          </p:val>
                                        </p:tav>
                                      </p:tavLst>
                                    </p:anim>
                                  </p:childTnLst>
                                </p:cTn>
                              </p:par>
                            </p:childTnLst>
                          </p:cTn>
                        </p:par>
                        <p:par>
                          <p:cTn id="71" fill="hold" nodeType="afterGroup">
                            <p:stCondLst>
                              <p:cond delay="3000"/>
                            </p:stCondLst>
                            <p:childTnLst>
                              <p:par>
                                <p:cTn id="72" presetID="17" presetClass="entr" presetSubtype="2" fill="hold" grpId="0" nodeType="afterEffect">
                                  <p:stCondLst>
                                    <p:cond delay="0"/>
                                  </p:stCondLst>
                                  <p:childTnLst>
                                    <p:set>
                                      <p:cBhvr>
                                        <p:cTn id="73" dur="1" fill="hold">
                                          <p:stCondLst>
                                            <p:cond delay="0"/>
                                          </p:stCondLst>
                                        </p:cTn>
                                        <p:tgtEl>
                                          <p:spTgt spid="688213"/>
                                        </p:tgtEl>
                                        <p:attrNameLst>
                                          <p:attrName>style.visibility</p:attrName>
                                        </p:attrNameLst>
                                      </p:cBhvr>
                                      <p:to>
                                        <p:strVal val="visible"/>
                                      </p:to>
                                    </p:set>
                                    <p:anim calcmode="lin" valueType="num">
                                      <p:cBhvr>
                                        <p:cTn id="74" dur="500" fill="hold"/>
                                        <p:tgtEl>
                                          <p:spTgt spid="688213"/>
                                        </p:tgtEl>
                                        <p:attrNameLst>
                                          <p:attrName>ppt_x</p:attrName>
                                        </p:attrNameLst>
                                      </p:cBhvr>
                                      <p:tavLst>
                                        <p:tav tm="0">
                                          <p:val>
                                            <p:strVal val="#ppt_x+#ppt_w/2"/>
                                          </p:val>
                                        </p:tav>
                                        <p:tav tm="100000">
                                          <p:val>
                                            <p:strVal val="#ppt_x"/>
                                          </p:val>
                                        </p:tav>
                                      </p:tavLst>
                                    </p:anim>
                                    <p:anim calcmode="lin" valueType="num">
                                      <p:cBhvr>
                                        <p:cTn id="75" dur="500" fill="hold"/>
                                        <p:tgtEl>
                                          <p:spTgt spid="688213"/>
                                        </p:tgtEl>
                                        <p:attrNameLst>
                                          <p:attrName>ppt_y</p:attrName>
                                        </p:attrNameLst>
                                      </p:cBhvr>
                                      <p:tavLst>
                                        <p:tav tm="0">
                                          <p:val>
                                            <p:strVal val="#ppt_y"/>
                                          </p:val>
                                        </p:tav>
                                        <p:tav tm="100000">
                                          <p:val>
                                            <p:strVal val="#ppt_y"/>
                                          </p:val>
                                        </p:tav>
                                      </p:tavLst>
                                    </p:anim>
                                    <p:anim calcmode="lin" valueType="num">
                                      <p:cBhvr>
                                        <p:cTn id="76" dur="500" fill="hold"/>
                                        <p:tgtEl>
                                          <p:spTgt spid="688213"/>
                                        </p:tgtEl>
                                        <p:attrNameLst>
                                          <p:attrName>ppt_w</p:attrName>
                                        </p:attrNameLst>
                                      </p:cBhvr>
                                      <p:tavLst>
                                        <p:tav tm="0">
                                          <p:val>
                                            <p:fltVal val="0"/>
                                          </p:val>
                                        </p:tav>
                                        <p:tav tm="100000">
                                          <p:val>
                                            <p:strVal val="#ppt_w"/>
                                          </p:val>
                                        </p:tav>
                                      </p:tavLst>
                                    </p:anim>
                                    <p:anim calcmode="lin" valueType="num">
                                      <p:cBhvr>
                                        <p:cTn id="77" dur="500" fill="hold"/>
                                        <p:tgtEl>
                                          <p:spTgt spid="688213"/>
                                        </p:tgtEl>
                                        <p:attrNameLst>
                                          <p:attrName>ppt_h</p:attrName>
                                        </p:attrNameLst>
                                      </p:cBhvr>
                                      <p:tavLst>
                                        <p:tav tm="0">
                                          <p:val>
                                            <p:strVal val="#ppt_h"/>
                                          </p:val>
                                        </p:tav>
                                        <p:tav tm="100000">
                                          <p:val>
                                            <p:strVal val="#ppt_h"/>
                                          </p:val>
                                        </p:tav>
                                      </p:tavLst>
                                    </p:anim>
                                  </p:childTnLst>
                                </p:cTn>
                              </p:par>
                            </p:childTnLst>
                          </p:cTn>
                        </p:par>
                        <p:par>
                          <p:cTn id="78" fill="hold" nodeType="afterGroup">
                            <p:stCondLst>
                              <p:cond delay="3500"/>
                            </p:stCondLst>
                            <p:childTnLst>
                              <p:par>
                                <p:cTn id="79" presetID="1" presetClass="entr" presetSubtype="0" fill="hold" grpId="0" nodeType="afterEffect">
                                  <p:stCondLst>
                                    <p:cond delay="0"/>
                                  </p:stCondLst>
                                  <p:childTnLst>
                                    <p:set>
                                      <p:cBhvr>
                                        <p:cTn id="80" dur="1" fill="hold">
                                          <p:stCondLst>
                                            <p:cond delay="499"/>
                                          </p:stCondLst>
                                        </p:cTn>
                                        <p:tgtEl>
                                          <p:spTgt spid="688216"/>
                                        </p:tgtEl>
                                        <p:attrNameLst>
                                          <p:attrName>style.visibility</p:attrName>
                                        </p:attrNameLst>
                                      </p:cBhvr>
                                      <p:to>
                                        <p:strVal val="visible"/>
                                      </p:to>
                                    </p:set>
                                  </p:childTnLst>
                                </p:cTn>
                              </p:par>
                            </p:childTnLst>
                          </p:cTn>
                        </p:par>
                        <p:par>
                          <p:cTn id="81" fill="hold" nodeType="afterGroup">
                            <p:stCondLst>
                              <p:cond delay="4000"/>
                            </p:stCondLst>
                            <p:childTnLst>
                              <p:par>
                                <p:cTn id="82" presetID="17" presetClass="entr" presetSubtype="2" fill="hold" grpId="0" nodeType="afterEffect">
                                  <p:stCondLst>
                                    <p:cond delay="0"/>
                                  </p:stCondLst>
                                  <p:childTnLst>
                                    <p:set>
                                      <p:cBhvr>
                                        <p:cTn id="83" dur="1" fill="hold">
                                          <p:stCondLst>
                                            <p:cond delay="0"/>
                                          </p:stCondLst>
                                        </p:cTn>
                                        <p:tgtEl>
                                          <p:spTgt spid="688218"/>
                                        </p:tgtEl>
                                        <p:attrNameLst>
                                          <p:attrName>style.visibility</p:attrName>
                                        </p:attrNameLst>
                                      </p:cBhvr>
                                      <p:to>
                                        <p:strVal val="visible"/>
                                      </p:to>
                                    </p:set>
                                    <p:anim calcmode="lin" valueType="num">
                                      <p:cBhvr>
                                        <p:cTn id="84" dur="500" fill="hold"/>
                                        <p:tgtEl>
                                          <p:spTgt spid="688218"/>
                                        </p:tgtEl>
                                        <p:attrNameLst>
                                          <p:attrName>ppt_x</p:attrName>
                                        </p:attrNameLst>
                                      </p:cBhvr>
                                      <p:tavLst>
                                        <p:tav tm="0">
                                          <p:val>
                                            <p:strVal val="#ppt_x+#ppt_w/2"/>
                                          </p:val>
                                        </p:tav>
                                        <p:tav tm="100000">
                                          <p:val>
                                            <p:strVal val="#ppt_x"/>
                                          </p:val>
                                        </p:tav>
                                      </p:tavLst>
                                    </p:anim>
                                    <p:anim calcmode="lin" valueType="num">
                                      <p:cBhvr>
                                        <p:cTn id="85" dur="500" fill="hold"/>
                                        <p:tgtEl>
                                          <p:spTgt spid="688218"/>
                                        </p:tgtEl>
                                        <p:attrNameLst>
                                          <p:attrName>ppt_y</p:attrName>
                                        </p:attrNameLst>
                                      </p:cBhvr>
                                      <p:tavLst>
                                        <p:tav tm="0">
                                          <p:val>
                                            <p:strVal val="#ppt_y"/>
                                          </p:val>
                                        </p:tav>
                                        <p:tav tm="100000">
                                          <p:val>
                                            <p:strVal val="#ppt_y"/>
                                          </p:val>
                                        </p:tav>
                                      </p:tavLst>
                                    </p:anim>
                                    <p:anim calcmode="lin" valueType="num">
                                      <p:cBhvr>
                                        <p:cTn id="86" dur="500" fill="hold"/>
                                        <p:tgtEl>
                                          <p:spTgt spid="688218"/>
                                        </p:tgtEl>
                                        <p:attrNameLst>
                                          <p:attrName>ppt_w</p:attrName>
                                        </p:attrNameLst>
                                      </p:cBhvr>
                                      <p:tavLst>
                                        <p:tav tm="0">
                                          <p:val>
                                            <p:fltVal val="0"/>
                                          </p:val>
                                        </p:tav>
                                        <p:tav tm="100000">
                                          <p:val>
                                            <p:strVal val="#ppt_w"/>
                                          </p:val>
                                        </p:tav>
                                      </p:tavLst>
                                    </p:anim>
                                    <p:anim calcmode="lin" valueType="num">
                                      <p:cBhvr>
                                        <p:cTn id="87" dur="500" fill="hold"/>
                                        <p:tgtEl>
                                          <p:spTgt spid="6882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212" grpId="0" animBg="1"/>
      <p:bldP spid="688213" grpId="0" animBg="1"/>
      <p:bldP spid="688214" grpId="0" animBg="1"/>
      <p:bldP spid="688215" grpId="0" autoUpdateAnimBg="0"/>
      <p:bldP spid="688216" grpId="0" autoUpdateAnimBg="0"/>
      <p:bldP spid="688217" grpId="0" autoUpdateAnimBg="0"/>
      <p:bldP spid="688218" grpId="0" animBg="1"/>
      <p:bldP spid="688219" grpId="0" animBg="1"/>
      <p:bldP spid="688220"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zh-CN" sz="1400"/>
              <a:t>Dickson Chiu 200</a:t>
            </a:r>
            <a:r>
              <a:rPr lang="en-US" altLang="zh-TW" sz="1400"/>
              <a:t>6</a:t>
            </a:r>
            <a:endParaRPr lang="en-US" altLang="zh-CN" sz="1400"/>
          </a:p>
        </p:txBody>
      </p:sp>
      <p:sp>
        <p:nvSpPr>
          <p:cNvPr id="31747"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zh-CN" sz="1400"/>
              <a:t>Web Service-</a:t>
            </a:r>
            <a:fld id="{73BD9ADE-D87D-481C-B36F-08AB1765F425}" type="slidenum">
              <a:rPr lang="en-US" altLang="zh-CN" sz="1400"/>
              <a:pPr eaLnBrk="1" hangingPunct="1"/>
              <a:t>58</a:t>
            </a:fld>
            <a:endParaRPr lang="en-US" altLang="zh-CN" sz="1400"/>
          </a:p>
        </p:txBody>
      </p:sp>
      <p:sp>
        <p:nvSpPr>
          <p:cNvPr id="31748" name="Rectangle 2"/>
          <p:cNvSpPr>
            <a:spLocks noGrp="1" noChangeArrowheads="1"/>
          </p:cNvSpPr>
          <p:nvPr>
            <p:ph type="title"/>
          </p:nvPr>
        </p:nvSpPr>
        <p:spPr/>
        <p:txBody>
          <a:bodyPr/>
          <a:lstStyle/>
          <a:p>
            <a:pPr eaLnBrk="1" hangingPunct="1"/>
            <a:r>
              <a:rPr lang="en-GB" altLang="zh-TW" smtClean="0">
                <a:ea typeface="新細明體" pitchFamily="18" charset="-120"/>
              </a:rPr>
              <a:t>SOA Communication Infrastructure</a:t>
            </a:r>
            <a:endParaRPr lang="en-GB" altLang="en-US" smtClean="0"/>
          </a:p>
        </p:txBody>
      </p:sp>
      <p:sp>
        <p:nvSpPr>
          <p:cNvPr id="31749" name="Rectangle 3"/>
          <p:cNvSpPr>
            <a:spLocks noGrp="1" noChangeArrowheads="1"/>
          </p:cNvSpPr>
          <p:nvPr>
            <p:ph type="body" idx="1"/>
          </p:nvPr>
        </p:nvSpPr>
        <p:spPr/>
        <p:txBody>
          <a:bodyPr/>
          <a:lstStyle/>
          <a:p>
            <a:pPr eaLnBrk="1" hangingPunct="1">
              <a:lnSpc>
                <a:spcPct val="90000"/>
              </a:lnSpc>
            </a:pPr>
            <a:endParaRPr lang="en-GB" altLang="en-US" sz="2400" smtClean="0"/>
          </a:p>
          <a:p>
            <a:pPr eaLnBrk="1" hangingPunct="1">
              <a:lnSpc>
                <a:spcPct val="90000"/>
              </a:lnSpc>
            </a:pPr>
            <a:endParaRPr lang="en-GB" altLang="en-US" sz="2400" smtClean="0"/>
          </a:p>
          <a:p>
            <a:pPr eaLnBrk="1" hangingPunct="1">
              <a:lnSpc>
                <a:spcPct val="90000"/>
              </a:lnSpc>
            </a:pPr>
            <a:endParaRPr lang="en-GB" altLang="en-US" sz="2400" smtClean="0"/>
          </a:p>
          <a:p>
            <a:pPr eaLnBrk="1" hangingPunct="1">
              <a:lnSpc>
                <a:spcPct val="90000"/>
              </a:lnSpc>
            </a:pPr>
            <a:endParaRPr lang="en-GB" altLang="en-US" sz="2400" smtClean="0"/>
          </a:p>
          <a:p>
            <a:pPr eaLnBrk="1" hangingPunct="1">
              <a:lnSpc>
                <a:spcPct val="90000"/>
              </a:lnSpc>
            </a:pPr>
            <a:endParaRPr lang="en-GB" altLang="en-US" sz="2400" smtClean="0"/>
          </a:p>
          <a:p>
            <a:pPr eaLnBrk="1" hangingPunct="1">
              <a:lnSpc>
                <a:spcPct val="90000"/>
              </a:lnSpc>
            </a:pPr>
            <a:endParaRPr lang="en-GB" altLang="en-US" sz="2400" smtClean="0"/>
          </a:p>
          <a:p>
            <a:pPr eaLnBrk="1" hangingPunct="1">
              <a:lnSpc>
                <a:spcPct val="90000"/>
              </a:lnSpc>
            </a:pPr>
            <a:endParaRPr lang="en-GB" altLang="en-US" sz="2400" smtClean="0"/>
          </a:p>
          <a:p>
            <a:pPr eaLnBrk="1" hangingPunct="1">
              <a:lnSpc>
                <a:spcPct val="90000"/>
              </a:lnSpc>
            </a:pPr>
            <a:endParaRPr lang="en-GB" altLang="en-US" sz="1200" smtClean="0"/>
          </a:p>
          <a:p>
            <a:pPr eaLnBrk="1" hangingPunct="1">
              <a:lnSpc>
                <a:spcPct val="90000"/>
              </a:lnSpc>
            </a:pPr>
            <a:endParaRPr lang="en-GB" altLang="en-US" sz="1200" smtClean="0"/>
          </a:p>
          <a:p>
            <a:pPr eaLnBrk="1" hangingPunct="1">
              <a:lnSpc>
                <a:spcPct val="90000"/>
              </a:lnSpc>
            </a:pPr>
            <a:endParaRPr lang="en-GB" altLang="en-US" sz="1200" smtClean="0"/>
          </a:p>
          <a:p>
            <a:pPr eaLnBrk="1" hangingPunct="1">
              <a:lnSpc>
                <a:spcPct val="90000"/>
              </a:lnSpc>
            </a:pPr>
            <a:r>
              <a:rPr lang="en-GB" altLang="en-US" sz="1000" smtClean="0">
                <a:latin typeface="Verdana" pitchFamily="34" charset="0"/>
              </a:rPr>
              <a:t>Reproduced with the kind permission of John McGuire Cape Clear Software</a:t>
            </a:r>
          </a:p>
        </p:txBody>
      </p:sp>
      <p:grpSp>
        <p:nvGrpSpPr>
          <p:cNvPr id="31750" name="Group 4"/>
          <p:cNvGrpSpPr>
            <a:grpSpLocks/>
          </p:cNvGrpSpPr>
          <p:nvPr/>
        </p:nvGrpSpPr>
        <p:grpSpPr bwMode="auto">
          <a:xfrm>
            <a:off x="1219200" y="1981200"/>
            <a:ext cx="7467600" cy="3984625"/>
            <a:chOff x="528" y="1248"/>
            <a:chExt cx="4704" cy="2510"/>
          </a:xfrm>
        </p:grpSpPr>
        <p:pic>
          <p:nvPicPr>
            <p:cNvPr id="31758" name="Picture 5" descr="WebServicesAr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248"/>
              <a:ext cx="4704" cy="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9" name="Rectangle 6"/>
            <p:cNvSpPr>
              <a:spLocks noChangeArrowheads="1"/>
            </p:cNvSpPr>
            <p:nvPr/>
          </p:nvSpPr>
          <p:spPr bwMode="auto">
            <a:xfrm>
              <a:off x="2544" y="2976"/>
              <a:ext cx="816" cy="240"/>
            </a:xfrm>
            <a:prstGeom prst="rect">
              <a:avLst/>
            </a:prstGeom>
            <a:solidFill>
              <a:srgbClr val="FCFE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grpSp>
      <p:sp>
        <p:nvSpPr>
          <p:cNvPr id="31751" name="Text Box 7"/>
          <p:cNvSpPr txBox="1">
            <a:spLocks noChangeArrowheads="1"/>
          </p:cNvSpPr>
          <p:nvPr/>
        </p:nvSpPr>
        <p:spPr bwMode="auto">
          <a:xfrm>
            <a:off x="3816350" y="1535113"/>
            <a:ext cx="2441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US" altLang="zh-CN" sz="2000">
                <a:latin typeface="Arial" charset="0"/>
                <a:ea typeface="宋体" pitchFamily="2" charset="-122"/>
              </a:rPr>
              <a:t>Web Service Broker</a:t>
            </a:r>
          </a:p>
        </p:txBody>
      </p:sp>
      <p:sp>
        <p:nvSpPr>
          <p:cNvPr id="31752" name="Text Box 8"/>
          <p:cNvSpPr txBox="1">
            <a:spLocks noChangeArrowheads="1"/>
          </p:cNvSpPr>
          <p:nvPr/>
        </p:nvSpPr>
        <p:spPr bwMode="auto">
          <a:xfrm>
            <a:off x="0" y="2590800"/>
            <a:ext cx="13557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US" altLang="zh-CN" sz="2000">
                <a:latin typeface="Arial" charset="0"/>
                <a:ea typeface="宋体" pitchFamily="2" charset="-122"/>
              </a:rPr>
              <a:t>Web </a:t>
            </a:r>
          </a:p>
          <a:p>
            <a:pPr algn="ctr" eaLnBrk="1" hangingPunct="1"/>
            <a:r>
              <a:rPr lang="en-US" altLang="zh-CN" sz="2000">
                <a:latin typeface="Arial" charset="0"/>
                <a:ea typeface="宋体" pitchFamily="2" charset="-122"/>
              </a:rPr>
              <a:t>Service </a:t>
            </a:r>
          </a:p>
          <a:p>
            <a:pPr algn="ctr" eaLnBrk="1" hangingPunct="1"/>
            <a:r>
              <a:rPr lang="en-US" altLang="zh-CN" sz="2000">
                <a:latin typeface="Arial" charset="0"/>
                <a:ea typeface="宋体" pitchFamily="2" charset="-122"/>
              </a:rPr>
              <a:t>Requester</a:t>
            </a:r>
          </a:p>
        </p:txBody>
      </p:sp>
      <p:sp>
        <p:nvSpPr>
          <p:cNvPr id="31753" name="Text Box 9"/>
          <p:cNvSpPr txBox="1">
            <a:spLocks noChangeArrowheads="1"/>
          </p:cNvSpPr>
          <p:nvPr/>
        </p:nvSpPr>
        <p:spPr bwMode="auto">
          <a:xfrm>
            <a:off x="4294188" y="6003925"/>
            <a:ext cx="2640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r>
              <a:rPr lang="en-US" altLang="zh-CN" sz="2000">
                <a:latin typeface="Arial" charset="0"/>
                <a:ea typeface="宋体" pitchFamily="2" charset="-122"/>
              </a:rPr>
              <a:t>Web Service Provider</a:t>
            </a:r>
          </a:p>
        </p:txBody>
      </p:sp>
      <p:sp>
        <p:nvSpPr>
          <p:cNvPr id="690186" name="Text Box 10"/>
          <p:cNvSpPr txBox="1">
            <a:spLocks noChangeArrowheads="1"/>
          </p:cNvSpPr>
          <p:nvPr/>
        </p:nvSpPr>
        <p:spPr bwMode="auto">
          <a:xfrm>
            <a:off x="6096000" y="2438400"/>
            <a:ext cx="28717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de-DE" altLang="en-US" sz="1600" b="1">
                <a:solidFill>
                  <a:srgbClr val="000099"/>
                </a:solidFill>
                <a:latin typeface="Arial" charset="0"/>
              </a:rPr>
              <a:t>Publish Service Description</a:t>
            </a:r>
            <a:endParaRPr lang="en-US" altLang="zh-CN" b="1">
              <a:solidFill>
                <a:schemeClr val="tx2"/>
              </a:solidFill>
              <a:latin typeface="Arial" charset="0"/>
              <a:ea typeface="宋体" pitchFamily="2" charset="-122"/>
            </a:endParaRPr>
          </a:p>
        </p:txBody>
      </p:sp>
      <p:sp>
        <p:nvSpPr>
          <p:cNvPr id="690187" name="Text Box 11"/>
          <p:cNvSpPr txBox="1">
            <a:spLocks noChangeArrowheads="1"/>
          </p:cNvSpPr>
          <p:nvPr/>
        </p:nvSpPr>
        <p:spPr bwMode="auto">
          <a:xfrm>
            <a:off x="2590800" y="2895600"/>
            <a:ext cx="2478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de-DE" altLang="en-US" sz="1600" b="1">
                <a:solidFill>
                  <a:srgbClr val="000099"/>
                </a:solidFill>
                <a:latin typeface="Arial" charset="0"/>
              </a:rPr>
              <a:t>Get Service Description</a:t>
            </a:r>
            <a:endParaRPr lang="en-US" altLang="zh-CN" b="1">
              <a:solidFill>
                <a:schemeClr val="tx2"/>
              </a:solidFill>
              <a:latin typeface="Arial" charset="0"/>
              <a:ea typeface="宋体" pitchFamily="2" charset="-122"/>
            </a:endParaRPr>
          </a:p>
        </p:txBody>
      </p:sp>
      <p:sp>
        <p:nvSpPr>
          <p:cNvPr id="690188" name="Text Box 12"/>
          <p:cNvSpPr txBox="1">
            <a:spLocks noChangeArrowheads="1"/>
          </p:cNvSpPr>
          <p:nvPr/>
        </p:nvSpPr>
        <p:spPr bwMode="auto">
          <a:xfrm>
            <a:off x="1676400" y="1828800"/>
            <a:ext cx="1820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de-DE" altLang="en-US" sz="1600" b="1">
                <a:solidFill>
                  <a:srgbClr val="000099"/>
                </a:solidFill>
                <a:latin typeface="Arial" charset="0"/>
              </a:rPr>
              <a:t>Discover Service</a:t>
            </a:r>
            <a:endParaRPr lang="en-US" altLang="zh-CN" b="1">
              <a:solidFill>
                <a:schemeClr val="tx2"/>
              </a:solidFill>
              <a:latin typeface="Arial" charset="0"/>
              <a:ea typeface="宋体" pitchFamily="2" charset="-122"/>
            </a:endParaRPr>
          </a:p>
        </p:txBody>
      </p:sp>
      <p:sp>
        <p:nvSpPr>
          <p:cNvPr id="690189" name="Text Box 13"/>
          <p:cNvSpPr txBox="1">
            <a:spLocks noChangeArrowheads="1"/>
          </p:cNvSpPr>
          <p:nvPr/>
        </p:nvSpPr>
        <p:spPr bwMode="auto">
          <a:xfrm>
            <a:off x="1676400" y="5867400"/>
            <a:ext cx="22828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de-DE" altLang="en-US" sz="1600" b="1">
                <a:solidFill>
                  <a:srgbClr val="000099"/>
                </a:solidFill>
                <a:latin typeface="Arial" charset="0"/>
              </a:rPr>
              <a:t>Use Service based on</a:t>
            </a:r>
            <a:br>
              <a:rPr lang="de-DE" altLang="en-US" sz="1600" b="1">
                <a:solidFill>
                  <a:srgbClr val="000099"/>
                </a:solidFill>
                <a:latin typeface="Arial" charset="0"/>
              </a:rPr>
            </a:br>
            <a:r>
              <a:rPr lang="de-DE" altLang="en-US" sz="1600" b="1">
                <a:solidFill>
                  <a:srgbClr val="000099"/>
                </a:solidFill>
                <a:latin typeface="Arial" charset="0"/>
              </a:rPr>
              <a:t> Service Description</a:t>
            </a:r>
            <a:endParaRPr lang="en-US" altLang="zh-CN" sz="1600" b="1">
              <a:solidFill>
                <a:schemeClr val="tx2"/>
              </a:solidFill>
              <a:latin typeface="Arial" charset="0"/>
              <a:ea typeface="宋体" pitchFamily="2" charset="-122"/>
            </a:endParaRPr>
          </a:p>
        </p:txBody>
      </p:sp>
    </p:spTree>
    <p:extLst>
      <p:ext uri="{BB962C8B-B14F-4D97-AF65-F5344CB8AC3E}">
        <p14:creationId xmlns:p14="http://schemas.microsoft.com/office/powerpoint/2010/main" val="2829075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9018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69018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690187"/>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690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186" grpId="0" autoUpdateAnimBg="0"/>
      <p:bldP spid="690187" grpId="0" autoUpdateAnimBg="0"/>
      <p:bldP spid="690188" grpId="0" autoUpdateAnimBg="0"/>
      <p:bldP spid="690189"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zh-CN" sz="1400"/>
              <a:t>Dickson Chiu 200</a:t>
            </a:r>
            <a:r>
              <a:rPr lang="en-US" altLang="zh-TW" sz="1400"/>
              <a:t>6</a:t>
            </a:r>
            <a:endParaRPr lang="en-US" altLang="zh-CN" sz="1400"/>
          </a:p>
        </p:txBody>
      </p:sp>
      <p:sp>
        <p:nvSpPr>
          <p:cNvPr id="35843" name="Slide Number Placeholder 5"/>
          <p:cNvSpPr>
            <a:spLocks noGrp="1"/>
          </p:cNvSpPr>
          <p:nvPr>
            <p:ph type="sldNum" sz="quarter" idx="12"/>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r>
              <a:rPr lang="en-US" altLang="zh-CN" sz="1400"/>
              <a:t>Web Service-</a:t>
            </a:r>
            <a:fld id="{512FCADA-736D-49FD-A2A7-5E85CEA9367B}" type="slidenum">
              <a:rPr lang="en-US" altLang="zh-CN" sz="1400"/>
              <a:pPr eaLnBrk="1" hangingPunct="1"/>
              <a:t>59</a:t>
            </a:fld>
            <a:endParaRPr lang="en-US" altLang="zh-CN" sz="1400"/>
          </a:p>
        </p:txBody>
      </p:sp>
      <p:sp>
        <p:nvSpPr>
          <p:cNvPr id="35844" name="Rectangle 2"/>
          <p:cNvSpPr>
            <a:spLocks noGrp="1" noChangeArrowheads="1"/>
          </p:cNvSpPr>
          <p:nvPr>
            <p:ph type="title"/>
          </p:nvPr>
        </p:nvSpPr>
        <p:spPr/>
        <p:txBody>
          <a:bodyPr/>
          <a:lstStyle/>
          <a:p>
            <a:pPr eaLnBrk="1" hangingPunct="1"/>
            <a:r>
              <a:rPr lang="en-US" altLang="zh-TW" smtClean="0">
                <a:ea typeface="新細明體" pitchFamily="18" charset="-120"/>
              </a:rPr>
              <a:t>Why SOA? - Summary</a:t>
            </a:r>
          </a:p>
        </p:txBody>
      </p:sp>
      <p:sp>
        <p:nvSpPr>
          <p:cNvPr id="35845" name="Rectangle 3"/>
          <p:cNvSpPr>
            <a:spLocks noGrp="1" noChangeArrowheads="1"/>
          </p:cNvSpPr>
          <p:nvPr>
            <p:ph type="body" idx="1"/>
          </p:nvPr>
        </p:nvSpPr>
        <p:spPr>
          <a:xfrm>
            <a:off x="304800" y="1447800"/>
            <a:ext cx="8686800" cy="4876800"/>
          </a:xfrm>
        </p:spPr>
        <p:txBody>
          <a:bodyPr/>
          <a:lstStyle/>
          <a:p>
            <a:pPr eaLnBrk="1" hangingPunct="1">
              <a:lnSpc>
                <a:spcPct val="80000"/>
              </a:lnSpc>
            </a:pPr>
            <a:r>
              <a:rPr lang="en-US" altLang="zh-TW" sz="2400" smtClean="0">
                <a:ea typeface="新細明體" pitchFamily="18" charset="-120"/>
              </a:rPr>
              <a:t>SOA allows us to share processes over the Internet </a:t>
            </a:r>
          </a:p>
          <a:p>
            <a:pPr lvl="1" eaLnBrk="1" hangingPunct="1">
              <a:lnSpc>
                <a:spcPct val="80000"/>
              </a:lnSpc>
            </a:pPr>
            <a:r>
              <a:rPr lang="en-US" altLang="zh-TW" sz="2000" i="1" smtClean="0">
                <a:ea typeface="新細明體" pitchFamily="18" charset="-120"/>
              </a:rPr>
              <a:t>independent of platform, tools, or technology</a:t>
            </a:r>
          </a:p>
          <a:p>
            <a:pPr lvl="1" eaLnBrk="1" hangingPunct="1">
              <a:lnSpc>
                <a:spcPct val="80000"/>
              </a:lnSpc>
            </a:pPr>
            <a:r>
              <a:rPr lang="en-US" altLang="zh-TW" sz="2000" smtClean="0">
                <a:ea typeface="新細明體" pitchFamily="18" charset="-120"/>
              </a:rPr>
              <a:t>Anyone, anywhere, any device, anytime</a:t>
            </a:r>
          </a:p>
          <a:p>
            <a:pPr eaLnBrk="1" hangingPunct="1">
              <a:lnSpc>
                <a:spcPct val="80000"/>
              </a:lnSpc>
            </a:pPr>
            <a:r>
              <a:rPr lang="en-US" altLang="zh-TW" sz="2400" smtClean="0">
                <a:ea typeface="新細明體" pitchFamily="18" charset="-120"/>
              </a:rPr>
              <a:t>It is a better integration solution for process sharing</a:t>
            </a:r>
          </a:p>
          <a:p>
            <a:pPr lvl="1" eaLnBrk="1" hangingPunct="1">
              <a:lnSpc>
                <a:spcPct val="80000"/>
              </a:lnSpc>
            </a:pPr>
            <a:r>
              <a:rPr lang="en-US" altLang="zh-TW" sz="2000" smtClean="0">
                <a:ea typeface="新細明體" pitchFamily="18" charset="-120"/>
              </a:rPr>
              <a:t>Applications become services</a:t>
            </a:r>
          </a:p>
          <a:p>
            <a:pPr lvl="1" eaLnBrk="1" hangingPunct="1">
              <a:lnSpc>
                <a:spcPct val="80000"/>
              </a:lnSpc>
            </a:pPr>
            <a:r>
              <a:rPr lang="en-US" altLang="zh-TW" sz="2000" smtClean="0">
                <a:ea typeface="新細明體" pitchFamily="18" charset="-120"/>
              </a:rPr>
              <a:t>Services are accessible</a:t>
            </a:r>
          </a:p>
          <a:p>
            <a:pPr lvl="1" eaLnBrk="1" hangingPunct="1">
              <a:lnSpc>
                <a:spcPct val="80000"/>
              </a:lnSpc>
            </a:pPr>
            <a:r>
              <a:rPr lang="en-US" altLang="zh-TW" sz="2000" smtClean="0">
                <a:ea typeface="新細明體" pitchFamily="18" charset="-120"/>
              </a:rPr>
              <a:t>Services enable integration</a:t>
            </a:r>
          </a:p>
          <a:p>
            <a:pPr lvl="2" eaLnBrk="1" hangingPunct="1">
              <a:lnSpc>
                <a:spcPct val="80000"/>
              </a:lnSpc>
            </a:pPr>
            <a:r>
              <a:rPr lang="en-US" altLang="zh-TW" sz="1800" smtClean="0">
                <a:ea typeface="新細明體" pitchFamily="18" charset="-120"/>
              </a:rPr>
              <a:t>EAI</a:t>
            </a:r>
          </a:p>
          <a:p>
            <a:pPr lvl="2" eaLnBrk="1" hangingPunct="1">
              <a:lnSpc>
                <a:spcPct val="80000"/>
              </a:lnSpc>
            </a:pPr>
            <a:r>
              <a:rPr lang="en-US" altLang="zh-TW" sz="1800" smtClean="0">
                <a:ea typeface="新細明體" pitchFamily="18" charset="-120"/>
              </a:rPr>
              <a:t>B2B</a:t>
            </a:r>
          </a:p>
          <a:p>
            <a:pPr eaLnBrk="1" hangingPunct="1">
              <a:lnSpc>
                <a:spcPct val="80000"/>
              </a:lnSpc>
            </a:pPr>
            <a:r>
              <a:rPr lang="en-US" altLang="zh-TW" sz="2400" smtClean="0">
                <a:ea typeface="新細明體" pitchFamily="18" charset="-120"/>
              </a:rPr>
              <a:t>It will create new business models that we have yet to conceive</a:t>
            </a:r>
          </a:p>
          <a:p>
            <a:pPr eaLnBrk="1" hangingPunct="1">
              <a:lnSpc>
                <a:spcPct val="80000"/>
              </a:lnSpc>
            </a:pPr>
            <a:r>
              <a:rPr lang="en-US" altLang="zh-TW" sz="2400" smtClean="0">
                <a:ea typeface="新細明體" pitchFamily="18" charset="-120"/>
              </a:rPr>
              <a:t>Services can be assembled and reused</a:t>
            </a:r>
          </a:p>
          <a:p>
            <a:pPr lvl="1" eaLnBrk="1" hangingPunct="1">
              <a:lnSpc>
                <a:spcPct val="80000"/>
              </a:lnSpc>
            </a:pPr>
            <a:r>
              <a:rPr lang="en-US" altLang="zh-TW" sz="2000" smtClean="0">
                <a:ea typeface="新細明體" pitchFamily="18" charset="-120"/>
              </a:rPr>
              <a:t>Based on open standards: XML and SOAP</a:t>
            </a:r>
          </a:p>
          <a:p>
            <a:pPr lvl="1" eaLnBrk="1" hangingPunct="1">
              <a:lnSpc>
                <a:spcPct val="80000"/>
              </a:lnSpc>
            </a:pPr>
            <a:r>
              <a:rPr lang="en-US" altLang="zh-TW" sz="2000" smtClean="0">
                <a:latin typeface="Arial" charset="0"/>
                <a:ea typeface="新細明體" pitchFamily="18" charset="-120"/>
              </a:rPr>
              <a:t>“</a:t>
            </a:r>
            <a:r>
              <a:rPr lang="en-US" altLang="zh-TW" sz="2000" smtClean="0">
                <a:ea typeface="新細明體" pitchFamily="18" charset="-120"/>
              </a:rPr>
              <a:t>Plug and Play</a:t>
            </a:r>
            <a:r>
              <a:rPr lang="en-US" altLang="zh-TW" sz="2000" smtClean="0">
                <a:latin typeface="Arial" charset="0"/>
                <a:ea typeface="新細明體" pitchFamily="18" charset="-120"/>
              </a:rPr>
              <a:t>”</a:t>
            </a:r>
            <a:r>
              <a:rPr lang="en-US" altLang="zh-TW" sz="2000" smtClean="0">
                <a:ea typeface="新細明體" pitchFamily="18" charset="-120"/>
              </a:rPr>
              <a:t> applications</a:t>
            </a:r>
          </a:p>
          <a:p>
            <a:pPr lvl="1" eaLnBrk="1" hangingPunct="1">
              <a:lnSpc>
                <a:spcPct val="80000"/>
              </a:lnSpc>
            </a:pPr>
            <a:r>
              <a:rPr lang="en-US" altLang="zh-TW" sz="2000" smtClean="0">
                <a:ea typeface="新細明體" pitchFamily="18" charset="-120"/>
              </a:rPr>
              <a:t>Delivering on the age-old promise of reusability</a:t>
            </a:r>
          </a:p>
        </p:txBody>
      </p:sp>
    </p:spTree>
    <p:extLst>
      <p:ext uri="{BB962C8B-B14F-4D97-AF65-F5344CB8AC3E}">
        <p14:creationId xmlns:p14="http://schemas.microsoft.com/office/powerpoint/2010/main" val="978202304"/>
      </p:ext>
    </p:extLst>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2A5C9A87-9CC1-495D-8550-95662C0E0435}" type="slidenum">
              <a:rPr lang="en-US" altLang="en-US" sz="1400"/>
              <a:pPr/>
              <a:t>6</a:t>
            </a:fld>
            <a:endParaRPr lang="en-US" altLang="en-US" sz="1400"/>
          </a:p>
        </p:txBody>
      </p:sp>
      <p:sp>
        <p:nvSpPr>
          <p:cNvPr id="14339" name="Rectangle 1030"/>
          <p:cNvSpPr>
            <a:spLocks noGrp="1" noChangeArrowheads="1"/>
          </p:cNvSpPr>
          <p:nvPr>
            <p:ph type="title"/>
          </p:nvPr>
        </p:nvSpPr>
        <p:spPr/>
        <p:txBody>
          <a:bodyPr/>
          <a:lstStyle/>
          <a:p>
            <a:pPr eaLnBrk="1" hangingPunct="1"/>
            <a:r>
              <a:rPr lang="en-US" altLang="en-US" dirty="0" smtClean="0"/>
              <a:t>Continued…</a:t>
            </a:r>
          </a:p>
        </p:txBody>
      </p:sp>
      <p:sp>
        <p:nvSpPr>
          <p:cNvPr id="14340" name="Rectangle 1031"/>
          <p:cNvSpPr>
            <a:spLocks noGrp="1" noChangeArrowheads="1"/>
          </p:cNvSpPr>
          <p:nvPr>
            <p:ph type="body" idx="1"/>
          </p:nvPr>
        </p:nvSpPr>
        <p:spPr/>
        <p:txBody>
          <a:bodyPr/>
          <a:lstStyle/>
          <a:p>
            <a:pPr eaLnBrk="1" hangingPunct="1"/>
            <a:r>
              <a:rPr lang="en-US" altLang="en-US" sz="3600" smtClean="0"/>
              <a:t>How the service is implemented, and how a user of the service accesses it, are limited only by the SOA infrastructure choices of the enterprise.</a:t>
            </a:r>
          </a:p>
          <a:p>
            <a:pPr eaLnBrk="1" hangingPunct="1"/>
            <a:r>
              <a:rPr lang="en-US" altLang="en-US" sz="3600" smtClean="0"/>
              <a:t>From a theory point of view, it really doesn’t matter how a service is implemented.</a:t>
            </a:r>
          </a:p>
          <a:p>
            <a:pPr eaLnBrk="1" hangingPunct="1"/>
            <a:endParaRPr lang="en-US" altLang="en-US" sz="3600" smtClean="0"/>
          </a:p>
        </p:txBody>
      </p:sp>
    </p:spTree>
    <p:extLst>
      <p:ext uri="{BB962C8B-B14F-4D97-AF65-F5344CB8AC3E}">
        <p14:creationId xmlns:p14="http://schemas.microsoft.com/office/powerpoint/2010/main" val="1749702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20A2E0C6-35CE-4471-BA80-CFA0053321BC}" type="slidenum">
              <a:rPr lang="en-US" altLang="en-US" sz="1400"/>
              <a:pPr/>
              <a:t>7</a:t>
            </a:fld>
            <a:endParaRPr lang="en-US" altLang="en-US" sz="1400"/>
          </a:p>
        </p:txBody>
      </p:sp>
      <p:sp>
        <p:nvSpPr>
          <p:cNvPr id="16387" name="Rectangle 2"/>
          <p:cNvSpPr>
            <a:spLocks noGrp="1" noChangeArrowheads="1"/>
          </p:cNvSpPr>
          <p:nvPr>
            <p:ph type="title"/>
          </p:nvPr>
        </p:nvSpPr>
        <p:spPr/>
        <p:txBody>
          <a:bodyPr/>
          <a:lstStyle/>
          <a:p>
            <a:pPr eaLnBrk="1" hangingPunct="1"/>
            <a:r>
              <a:rPr lang="en-US" altLang="en-US" smtClean="0"/>
              <a:t>Characteristics of a Service</a:t>
            </a:r>
          </a:p>
        </p:txBody>
      </p:sp>
      <p:sp>
        <p:nvSpPr>
          <p:cNvPr id="16388" name="Rectangle 3"/>
          <p:cNvSpPr>
            <a:spLocks noGrp="1" noChangeArrowheads="1"/>
          </p:cNvSpPr>
          <p:nvPr>
            <p:ph type="body" idx="1"/>
          </p:nvPr>
        </p:nvSpPr>
        <p:spPr>
          <a:xfrm>
            <a:off x="457200" y="1600200"/>
            <a:ext cx="8534400" cy="4525963"/>
          </a:xfrm>
        </p:spPr>
        <p:txBody>
          <a:bodyPr>
            <a:normAutofit fontScale="92500" lnSpcReduction="10000"/>
          </a:bodyPr>
          <a:lstStyle/>
          <a:p>
            <a:pPr eaLnBrk="1" hangingPunct="1"/>
            <a:r>
              <a:rPr lang="en-US" altLang="en-US" sz="2400" dirty="0" smtClean="0"/>
              <a:t>Loose coupling:  The consumer of the service is required to provide only the stated data on the interface definition, and to expect only the specified results on the interface definition.  The service is capable of handling all processing (including exception processing). </a:t>
            </a:r>
          </a:p>
          <a:p>
            <a:pPr>
              <a:lnSpc>
                <a:spcPct val="90000"/>
              </a:lnSpc>
            </a:pPr>
            <a:r>
              <a:rPr lang="en-US" altLang="en-US" sz="2400" dirty="0"/>
              <a:t>Services are independent. They don’t know or care whether the service is:</a:t>
            </a:r>
          </a:p>
          <a:p>
            <a:pPr lvl="1">
              <a:lnSpc>
                <a:spcPct val="90000"/>
              </a:lnSpc>
            </a:pPr>
            <a:r>
              <a:rPr lang="en-US" altLang="en-US" sz="2400" dirty="0"/>
              <a:t>Running on Windows, J2EE or a Mainframe</a:t>
            </a:r>
          </a:p>
          <a:p>
            <a:pPr lvl="1">
              <a:lnSpc>
                <a:spcPct val="90000"/>
              </a:lnSpc>
            </a:pPr>
            <a:r>
              <a:rPr lang="en-US" altLang="en-US" sz="2400" dirty="0"/>
              <a:t>Written in assembler, C, Java, or COBOL.</a:t>
            </a:r>
          </a:p>
          <a:p>
            <a:pPr lvl="1">
              <a:lnSpc>
                <a:spcPct val="90000"/>
              </a:lnSpc>
            </a:pPr>
            <a:r>
              <a:rPr lang="en-US" altLang="en-US" sz="2400" dirty="0"/>
              <a:t>Running on a machine in the U.S., India, or China</a:t>
            </a:r>
          </a:p>
          <a:p>
            <a:pPr lvl="1">
              <a:lnSpc>
                <a:spcPct val="90000"/>
              </a:lnSpc>
            </a:pPr>
            <a:r>
              <a:rPr lang="en-US" altLang="en-US" sz="2400" dirty="0"/>
              <a:t>Being served by a CRM system, a DDA system, or a </a:t>
            </a:r>
            <a:r>
              <a:rPr lang="en-US" altLang="en-US" sz="2400" dirty="0" smtClean="0"/>
              <a:t>database</a:t>
            </a:r>
          </a:p>
          <a:p>
            <a:pPr marL="457200" lvl="1" indent="0">
              <a:lnSpc>
                <a:spcPct val="90000"/>
              </a:lnSpc>
              <a:buNone/>
            </a:pPr>
            <a:endParaRPr lang="en-US" altLang="en-US" sz="2400" dirty="0" smtClean="0"/>
          </a:p>
          <a:p>
            <a:pPr marL="457200" lvl="1" indent="0">
              <a:lnSpc>
                <a:spcPct val="90000"/>
              </a:lnSpc>
              <a:buNone/>
            </a:pPr>
            <a:r>
              <a:rPr lang="en-US" altLang="en-US" sz="2400" dirty="0" smtClean="0"/>
              <a:t>This enables </a:t>
            </a:r>
            <a:r>
              <a:rPr lang="en-US" altLang="en-US" sz="2400" dirty="0"/>
              <a:t> </a:t>
            </a:r>
            <a:r>
              <a:rPr lang="en-US" altLang="en-US" sz="2400" dirty="0" smtClean="0"/>
              <a:t>different </a:t>
            </a:r>
            <a:r>
              <a:rPr lang="en-US" altLang="en-US" sz="2400" dirty="0"/>
              <a:t>(legacy) systems to supply information in a consistent way using SOA.</a:t>
            </a:r>
          </a:p>
          <a:p>
            <a:pPr marL="457200" lvl="1" indent="0">
              <a:lnSpc>
                <a:spcPct val="90000"/>
              </a:lnSpc>
              <a:buNone/>
            </a:pPr>
            <a:endParaRPr lang="en-US" altLang="en-US" sz="2400" dirty="0" smtClean="0"/>
          </a:p>
        </p:txBody>
      </p:sp>
    </p:spTree>
    <p:extLst>
      <p:ext uri="{BB962C8B-B14F-4D97-AF65-F5344CB8AC3E}">
        <p14:creationId xmlns:p14="http://schemas.microsoft.com/office/powerpoint/2010/main" val="972871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2C8D7977-FABD-4622-A7DE-E1B73B55C576}" type="slidenum">
              <a:rPr lang="en-US" altLang="en-US" sz="1400"/>
              <a:pPr/>
              <a:t>8</a:t>
            </a:fld>
            <a:endParaRPr lang="en-US" altLang="en-US" sz="1400"/>
          </a:p>
        </p:txBody>
      </p:sp>
      <p:sp>
        <p:nvSpPr>
          <p:cNvPr id="15363" name="Rectangle 4"/>
          <p:cNvSpPr>
            <a:spLocks noGrp="1" noChangeArrowheads="1"/>
          </p:cNvSpPr>
          <p:nvPr>
            <p:ph type="title"/>
          </p:nvPr>
        </p:nvSpPr>
        <p:spPr/>
        <p:txBody>
          <a:bodyPr/>
          <a:lstStyle/>
          <a:p>
            <a:pPr eaLnBrk="1" hangingPunct="1"/>
            <a:r>
              <a:rPr lang="en-US" altLang="en-US" dirty="0" smtClean="0"/>
              <a:t>Characteristics of a Service</a:t>
            </a:r>
          </a:p>
        </p:txBody>
      </p:sp>
      <p:sp>
        <p:nvSpPr>
          <p:cNvPr id="15364" name="Rectangle 5"/>
          <p:cNvSpPr>
            <a:spLocks noGrp="1" noChangeArrowheads="1"/>
          </p:cNvSpPr>
          <p:nvPr>
            <p:ph type="body" idx="1"/>
          </p:nvPr>
        </p:nvSpPr>
        <p:spPr/>
        <p:txBody>
          <a:bodyPr/>
          <a:lstStyle/>
          <a:p>
            <a:pPr eaLnBrk="1" hangingPunct="1"/>
            <a:r>
              <a:rPr lang="en-US" altLang="en-US" sz="3600" dirty="0" smtClean="0"/>
              <a:t>Supports open standards for integration:  Although proprietary integration mechanisms may be offered by the SOA infrastructure, SOA’s should be based on open standards.  Open standards ensure the broadest integration compatibility opportunities. </a:t>
            </a:r>
          </a:p>
        </p:txBody>
      </p:sp>
    </p:spTree>
    <p:extLst>
      <p:ext uri="{BB962C8B-B14F-4D97-AF65-F5344CB8AC3E}">
        <p14:creationId xmlns:p14="http://schemas.microsoft.com/office/powerpoint/2010/main" val="137763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D593582D-F8F2-4706-A782-AA33A575B68E}" type="slidenum">
              <a:rPr lang="en-US" altLang="en-US" sz="1400"/>
              <a:pPr/>
              <a:t>9</a:t>
            </a:fld>
            <a:endParaRPr lang="en-US" altLang="en-US" sz="1400"/>
          </a:p>
        </p:txBody>
      </p:sp>
      <p:sp>
        <p:nvSpPr>
          <p:cNvPr id="17411" name="Rectangle 4"/>
          <p:cNvSpPr>
            <a:spLocks noGrp="1" noChangeArrowheads="1"/>
          </p:cNvSpPr>
          <p:nvPr>
            <p:ph type="title"/>
          </p:nvPr>
        </p:nvSpPr>
        <p:spPr/>
        <p:txBody>
          <a:bodyPr/>
          <a:lstStyle/>
          <a:p>
            <a:pPr eaLnBrk="1" hangingPunct="1"/>
            <a:r>
              <a:rPr lang="en-US" altLang="en-US" smtClean="0"/>
              <a:t>Characteristics of a Service</a:t>
            </a:r>
          </a:p>
        </p:txBody>
      </p:sp>
      <p:sp>
        <p:nvSpPr>
          <p:cNvPr id="17412" name="Rectangle 5"/>
          <p:cNvSpPr>
            <a:spLocks noGrp="1" noChangeArrowheads="1"/>
          </p:cNvSpPr>
          <p:nvPr>
            <p:ph type="body" idx="1"/>
          </p:nvPr>
        </p:nvSpPr>
        <p:spPr/>
        <p:txBody>
          <a:bodyPr/>
          <a:lstStyle/>
          <a:p>
            <a:pPr eaLnBrk="1" hangingPunct="1">
              <a:lnSpc>
                <a:spcPct val="90000"/>
              </a:lnSpc>
            </a:pPr>
            <a:r>
              <a:rPr lang="en-US" altLang="en-US" sz="3600" smtClean="0"/>
              <a:t>Stateless:  The service does not maintain state between invocations.  It takes the parameters provided, performs the defined function, and returns the expected result.  If a transaction is involved, the transaction is committed and the data is saved to the database.</a:t>
            </a:r>
          </a:p>
        </p:txBody>
      </p:sp>
    </p:spTree>
    <p:extLst>
      <p:ext uri="{BB962C8B-B14F-4D97-AF65-F5344CB8AC3E}">
        <p14:creationId xmlns:p14="http://schemas.microsoft.com/office/powerpoint/2010/main" val="1363873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1122</TotalTime>
  <Words>2798</Words>
  <Application>Microsoft Office PowerPoint</Application>
  <PresentationFormat>On-screen Show (4:3)</PresentationFormat>
  <Paragraphs>344</Paragraphs>
  <Slides>59</Slides>
  <Notes>20</Notes>
  <HiddenSlides>27</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59</vt:i4>
      </vt:variant>
    </vt:vector>
  </HeadingPairs>
  <TitlesOfParts>
    <vt:vector size="72" baseType="lpstr">
      <vt:lpstr>ＭＳ Ｐゴシック</vt:lpstr>
      <vt:lpstr>宋体</vt:lpstr>
      <vt:lpstr>Arial</vt:lpstr>
      <vt:lpstr>Calibri</vt:lpstr>
      <vt:lpstr>Garamond</vt:lpstr>
      <vt:lpstr>新細明體</vt:lpstr>
      <vt:lpstr>Tahoma</vt:lpstr>
      <vt:lpstr>Times</vt:lpstr>
      <vt:lpstr>Times New Roman</vt:lpstr>
      <vt:lpstr>Verdana</vt:lpstr>
      <vt:lpstr>Wingdings</vt:lpstr>
      <vt:lpstr>ヒラギノ角ゴ Pro W3</vt:lpstr>
      <vt:lpstr>Office Theme</vt:lpstr>
      <vt:lpstr>PowerPoint Presentation</vt:lpstr>
      <vt:lpstr>In the Beginning …</vt:lpstr>
      <vt:lpstr>Directions of System Architecture</vt:lpstr>
      <vt:lpstr>What is a Service?</vt:lpstr>
      <vt:lpstr>What is a Service?</vt:lpstr>
      <vt:lpstr>Continued…</vt:lpstr>
      <vt:lpstr>Characteristics of a Service</vt:lpstr>
      <vt:lpstr>Characteristics of a Service</vt:lpstr>
      <vt:lpstr>Characteristics of a Service</vt:lpstr>
      <vt:lpstr>Characteristics of a Service</vt:lpstr>
      <vt:lpstr>What is Service-Oriented Architecture?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Service-Oriented Architecture?</vt:lpstr>
      <vt:lpstr>SOA</vt:lpstr>
      <vt:lpstr>What is a Service Oriented Architecture (SOA)?</vt:lpstr>
      <vt:lpstr>Key Characteristics of SOA</vt:lpstr>
      <vt:lpstr>What is a “Service”?</vt:lpstr>
      <vt:lpstr>SOA Definitions</vt:lpstr>
      <vt:lpstr>SOA definitions, cont.</vt:lpstr>
      <vt:lpstr>SOA Definitions, cont.</vt:lpstr>
      <vt:lpstr>SOA definitions, cont.</vt:lpstr>
      <vt:lpstr>SOA definition, cont.</vt:lpstr>
      <vt:lpstr>SOA:  the basics</vt:lpstr>
      <vt:lpstr>Real SOA</vt:lpstr>
      <vt:lpstr>SOA Characteristics</vt:lpstr>
      <vt:lpstr>SOA Characteristics</vt:lpstr>
      <vt:lpstr>Potential Benefits</vt:lpstr>
      <vt:lpstr>Potential Benefits</vt:lpstr>
      <vt:lpstr>What is SOA?</vt:lpstr>
      <vt:lpstr>Loosely coupled</vt:lpstr>
      <vt:lpstr>Modular</vt:lpstr>
      <vt:lpstr>So what does modular do for me?</vt:lpstr>
      <vt:lpstr>SOA is an IT architecture consisting of loosely coupled modular services to support both business and IT requirements.  </vt:lpstr>
      <vt:lpstr>SOA from a technical viewpoint</vt:lpstr>
      <vt:lpstr>SOA from a technical viewpoint: SOA Application – 2 Partners</vt:lpstr>
      <vt:lpstr>SOA Application – 3 Partners</vt:lpstr>
      <vt:lpstr>Order Placement</vt:lpstr>
      <vt:lpstr>Information Integration</vt:lpstr>
      <vt:lpstr>Publish/Find/Bind Model</vt:lpstr>
      <vt:lpstr>Use of SOA</vt:lpstr>
      <vt:lpstr>More SOA Scenario</vt:lpstr>
      <vt:lpstr>SOA Communication Infrastructure</vt:lpstr>
      <vt:lpstr>Why SOA? -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Varadaraj K B [MAHE]</cp:lastModifiedBy>
  <cp:revision>22</cp:revision>
  <dcterms:created xsi:type="dcterms:W3CDTF">2006-08-16T00:00:00Z</dcterms:created>
  <dcterms:modified xsi:type="dcterms:W3CDTF">2024-03-13T12:51:47Z</dcterms:modified>
</cp:coreProperties>
</file>