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3" d="100"/>
          <a:sy n="73" d="100"/>
        </p:scale>
        <p:origin x="3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saidatta Pasupuleti" userId="0c22c71ff95c3042" providerId="LiveId" clId="{0EFCE41B-40B0-41E1-9298-ED4189F18D34}"/>
    <pc:docChg chg="modSld">
      <pc:chgData name="Rohithsaidatta Pasupuleti" userId="0c22c71ff95c3042" providerId="LiveId" clId="{0EFCE41B-40B0-41E1-9298-ED4189F18D34}" dt="2024-04-19T04:58:14.905" v="8" actId="1076"/>
      <pc:docMkLst>
        <pc:docMk/>
      </pc:docMkLst>
      <pc:sldChg chg="modSp mod">
        <pc:chgData name="Rohithsaidatta Pasupuleti" userId="0c22c71ff95c3042" providerId="LiveId" clId="{0EFCE41B-40B0-41E1-9298-ED4189F18D34}" dt="2024-04-19T04:24:54.268" v="1" actId="20577"/>
        <pc:sldMkLst>
          <pc:docMk/>
          <pc:sldMk cId="3977591352" sldId="258"/>
        </pc:sldMkLst>
        <pc:spChg chg="mod">
          <ac:chgData name="Rohithsaidatta Pasupuleti" userId="0c22c71ff95c3042" providerId="LiveId" clId="{0EFCE41B-40B0-41E1-9298-ED4189F18D34}" dt="2024-04-19T04:24:54.268" v="1" actId="20577"/>
          <ac:spMkLst>
            <pc:docMk/>
            <pc:sldMk cId="3977591352" sldId="258"/>
            <ac:spMk id="3" creationId="{A7342D2C-B7B0-AD77-4BB3-82272DC887CC}"/>
          </ac:spMkLst>
        </pc:spChg>
      </pc:sldChg>
      <pc:sldChg chg="modSp mod">
        <pc:chgData name="Rohithsaidatta Pasupuleti" userId="0c22c71ff95c3042" providerId="LiveId" clId="{0EFCE41B-40B0-41E1-9298-ED4189F18D34}" dt="2024-04-19T04:25:09.036" v="3" actId="20577"/>
        <pc:sldMkLst>
          <pc:docMk/>
          <pc:sldMk cId="1674862410" sldId="260"/>
        </pc:sldMkLst>
        <pc:spChg chg="mod">
          <ac:chgData name="Rohithsaidatta Pasupuleti" userId="0c22c71ff95c3042" providerId="LiveId" clId="{0EFCE41B-40B0-41E1-9298-ED4189F18D34}" dt="2024-04-19T04:25:09.036" v="3" actId="20577"/>
          <ac:spMkLst>
            <pc:docMk/>
            <pc:sldMk cId="1674862410" sldId="260"/>
            <ac:spMk id="3" creationId="{46983AD1-236C-1E67-1EA9-503FFD2809C5}"/>
          </ac:spMkLst>
        </pc:spChg>
      </pc:sldChg>
      <pc:sldChg chg="modSp mod">
        <pc:chgData name="Rohithsaidatta Pasupuleti" userId="0c22c71ff95c3042" providerId="LiveId" clId="{0EFCE41B-40B0-41E1-9298-ED4189F18D34}" dt="2024-04-19T04:25:16.661" v="5" actId="20577"/>
        <pc:sldMkLst>
          <pc:docMk/>
          <pc:sldMk cId="1019130879" sldId="261"/>
        </pc:sldMkLst>
        <pc:spChg chg="mod">
          <ac:chgData name="Rohithsaidatta Pasupuleti" userId="0c22c71ff95c3042" providerId="LiveId" clId="{0EFCE41B-40B0-41E1-9298-ED4189F18D34}" dt="2024-04-19T04:25:16.661" v="5" actId="20577"/>
          <ac:spMkLst>
            <pc:docMk/>
            <pc:sldMk cId="1019130879" sldId="261"/>
            <ac:spMk id="3" creationId="{08591590-0267-736E-DF5F-1BA8ECCC1247}"/>
          </ac:spMkLst>
        </pc:spChg>
      </pc:sldChg>
      <pc:sldChg chg="modSp mod">
        <pc:chgData name="Rohithsaidatta Pasupuleti" userId="0c22c71ff95c3042" providerId="LiveId" clId="{0EFCE41B-40B0-41E1-9298-ED4189F18D34}" dt="2024-04-19T04:58:14.905" v="8" actId="1076"/>
        <pc:sldMkLst>
          <pc:docMk/>
          <pc:sldMk cId="1964682455" sldId="270"/>
        </pc:sldMkLst>
        <pc:picChg chg="mod">
          <ac:chgData name="Rohithsaidatta Pasupuleti" userId="0c22c71ff95c3042" providerId="LiveId" clId="{0EFCE41B-40B0-41E1-9298-ED4189F18D34}" dt="2024-04-19T04:58:14.905" v="8" actId="1076"/>
          <ac:picMkLst>
            <pc:docMk/>
            <pc:sldMk cId="1964682455" sldId="270"/>
            <ac:picMk id="4" creationId="{3FFA8CA9-C16C-B59A-E9A1-B18B593E51AA}"/>
          </ac:picMkLst>
        </pc:picChg>
      </pc:sldChg>
      <pc:sldChg chg="modSp mod">
        <pc:chgData name="Rohithsaidatta Pasupuleti" userId="0c22c71ff95c3042" providerId="LiveId" clId="{0EFCE41B-40B0-41E1-9298-ED4189F18D34}" dt="2024-04-19T04:29:26.872" v="7" actId="1076"/>
        <pc:sldMkLst>
          <pc:docMk/>
          <pc:sldMk cId="108908680" sldId="272"/>
        </pc:sldMkLst>
        <pc:picChg chg="mod">
          <ac:chgData name="Rohithsaidatta Pasupuleti" userId="0c22c71ff95c3042" providerId="LiveId" clId="{0EFCE41B-40B0-41E1-9298-ED4189F18D34}" dt="2024-04-19T04:29:26.872" v="7" actId="1076"/>
          <ac:picMkLst>
            <pc:docMk/>
            <pc:sldMk cId="108908680" sldId="272"/>
            <ac:picMk id="4" creationId="{5AEBE0E3-0ACE-5E24-1BCB-0702C2B16D9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2370-16A4-618E-C5F0-2673F5AD0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DA94DD-1424-8A97-F166-7614AC305E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671E36-F9BF-C3DD-37B9-944DFDD20976}"/>
              </a:ext>
            </a:extLst>
          </p:cNvPr>
          <p:cNvSpPr>
            <a:spLocks noGrp="1"/>
          </p:cNvSpPr>
          <p:nvPr>
            <p:ph type="dt" sz="half" idx="10"/>
          </p:nvPr>
        </p:nvSpPr>
        <p:spPr/>
        <p:txBody>
          <a:bodyPr/>
          <a:lstStyle/>
          <a:p>
            <a:fld id="{1FB58BBB-3C4D-45B4-BB74-8DF2A6579FB9}" type="datetimeFigureOut">
              <a:rPr lang="en-IN" smtClean="0"/>
              <a:t>19-04-2024</a:t>
            </a:fld>
            <a:endParaRPr lang="en-IN"/>
          </a:p>
        </p:txBody>
      </p:sp>
      <p:sp>
        <p:nvSpPr>
          <p:cNvPr id="5" name="Footer Placeholder 4">
            <a:extLst>
              <a:ext uri="{FF2B5EF4-FFF2-40B4-BE49-F238E27FC236}">
                <a16:creationId xmlns:a16="http://schemas.microsoft.com/office/drawing/2014/main" id="{21B99350-C040-5265-3247-37A965E845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D41377-A3B2-4E1A-8156-90D06E76557A}"/>
              </a:ext>
            </a:extLst>
          </p:cNvPr>
          <p:cNvSpPr>
            <a:spLocks noGrp="1"/>
          </p:cNvSpPr>
          <p:nvPr>
            <p:ph type="sldNum" sz="quarter" idx="12"/>
          </p:nvPr>
        </p:nvSpPr>
        <p:spPr/>
        <p:txBody>
          <a:bodyPr/>
          <a:lstStyle/>
          <a:p>
            <a:fld id="{52FFF648-3D70-4B02-836A-58F6486236A3}" type="slidenum">
              <a:rPr lang="en-IN" smtClean="0"/>
              <a:t>‹#›</a:t>
            </a:fld>
            <a:endParaRPr lang="en-IN"/>
          </a:p>
        </p:txBody>
      </p:sp>
    </p:spTree>
    <p:extLst>
      <p:ext uri="{BB962C8B-B14F-4D97-AF65-F5344CB8AC3E}">
        <p14:creationId xmlns:p14="http://schemas.microsoft.com/office/powerpoint/2010/main" val="166442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ED6B-CD12-92B6-A8D1-DC4A4CCAE0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0D5384-5FA9-3BED-3AA2-24203E53D9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7A89E9-7408-65CF-CBBF-BE08638B0D2D}"/>
              </a:ext>
            </a:extLst>
          </p:cNvPr>
          <p:cNvSpPr>
            <a:spLocks noGrp="1"/>
          </p:cNvSpPr>
          <p:nvPr>
            <p:ph type="dt" sz="half" idx="10"/>
          </p:nvPr>
        </p:nvSpPr>
        <p:spPr/>
        <p:txBody>
          <a:bodyPr/>
          <a:lstStyle/>
          <a:p>
            <a:fld id="{1FB58BBB-3C4D-45B4-BB74-8DF2A6579FB9}" type="datetimeFigureOut">
              <a:rPr lang="en-IN" smtClean="0"/>
              <a:t>19-04-2024</a:t>
            </a:fld>
            <a:endParaRPr lang="en-IN"/>
          </a:p>
        </p:txBody>
      </p:sp>
      <p:sp>
        <p:nvSpPr>
          <p:cNvPr id="5" name="Footer Placeholder 4">
            <a:extLst>
              <a:ext uri="{FF2B5EF4-FFF2-40B4-BE49-F238E27FC236}">
                <a16:creationId xmlns:a16="http://schemas.microsoft.com/office/drawing/2014/main" id="{B3E185CB-2ED2-6999-0AFE-953C12B356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198A3C-4748-7D69-6852-739E56828B0D}"/>
              </a:ext>
            </a:extLst>
          </p:cNvPr>
          <p:cNvSpPr>
            <a:spLocks noGrp="1"/>
          </p:cNvSpPr>
          <p:nvPr>
            <p:ph type="sldNum" sz="quarter" idx="12"/>
          </p:nvPr>
        </p:nvSpPr>
        <p:spPr/>
        <p:txBody>
          <a:bodyPr/>
          <a:lstStyle/>
          <a:p>
            <a:fld id="{52FFF648-3D70-4B02-836A-58F6486236A3}" type="slidenum">
              <a:rPr lang="en-IN" smtClean="0"/>
              <a:t>‹#›</a:t>
            </a:fld>
            <a:endParaRPr lang="en-IN"/>
          </a:p>
        </p:txBody>
      </p:sp>
    </p:spTree>
    <p:extLst>
      <p:ext uri="{BB962C8B-B14F-4D97-AF65-F5344CB8AC3E}">
        <p14:creationId xmlns:p14="http://schemas.microsoft.com/office/powerpoint/2010/main" val="414646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6DAD0F-1FB1-6B2C-DC3C-8342ED7BCC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9FA43B-0674-D2D1-72E1-6FAFD5E75E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775D16-041B-4F36-CB3E-BD916AD47163}"/>
              </a:ext>
            </a:extLst>
          </p:cNvPr>
          <p:cNvSpPr>
            <a:spLocks noGrp="1"/>
          </p:cNvSpPr>
          <p:nvPr>
            <p:ph type="dt" sz="half" idx="10"/>
          </p:nvPr>
        </p:nvSpPr>
        <p:spPr/>
        <p:txBody>
          <a:bodyPr/>
          <a:lstStyle/>
          <a:p>
            <a:fld id="{1FB58BBB-3C4D-45B4-BB74-8DF2A6579FB9}" type="datetimeFigureOut">
              <a:rPr lang="en-IN" smtClean="0"/>
              <a:t>19-04-2024</a:t>
            </a:fld>
            <a:endParaRPr lang="en-IN"/>
          </a:p>
        </p:txBody>
      </p:sp>
      <p:sp>
        <p:nvSpPr>
          <p:cNvPr id="5" name="Footer Placeholder 4">
            <a:extLst>
              <a:ext uri="{FF2B5EF4-FFF2-40B4-BE49-F238E27FC236}">
                <a16:creationId xmlns:a16="http://schemas.microsoft.com/office/drawing/2014/main" id="{E2BDE7ED-946F-4D4D-AE42-A5B67A26F8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6FFAF3-EBBA-53E6-5686-10277B33BC78}"/>
              </a:ext>
            </a:extLst>
          </p:cNvPr>
          <p:cNvSpPr>
            <a:spLocks noGrp="1"/>
          </p:cNvSpPr>
          <p:nvPr>
            <p:ph type="sldNum" sz="quarter" idx="12"/>
          </p:nvPr>
        </p:nvSpPr>
        <p:spPr/>
        <p:txBody>
          <a:bodyPr/>
          <a:lstStyle/>
          <a:p>
            <a:fld id="{52FFF648-3D70-4B02-836A-58F6486236A3}" type="slidenum">
              <a:rPr lang="en-IN" smtClean="0"/>
              <a:t>‹#›</a:t>
            </a:fld>
            <a:endParaRPr lang="en-IN"/>
          </a:p>
        </p:txBody>
      </p:sp>
    </p:spTree>
    <p:extLst>
      <p:ext uri="{BB962C8B-B14F-4D97-AF65-F5344CB8AC3E}">
        <p14:creationId xmlns:p14="http://schemas.microsoft.com/office/powerpoint/2010/main" val="918110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EA0E-CEC8-3F6D-1D34-2BFB5BF2F9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9D9D46-88F2-17B5-8318-D52291E124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C96CA8-ACFF-127B-A3FE-0EB6CACC39AF}"/>
              </a:ext>
            </a:extLst>
          </p:cNvPr>
          <p:cNvSpPr>
            <a:spLocks noGrp="1"/>
          </p:cNvSpPr>
          <p:nvPr>
            <p:ph type="dt" sz="half" idx="10"/>
          </p:nvPr>
        </p:nvSpPr>
        <p:spPr/>
        <p:txBody>
          <a:bodyPr/>
          <a:lstStyle/>
          <a:p>
            <a:fld id="{1FB58BBB-3C4D-45B4-BB74-8DF2A6579FB9}" type="datetimeFigureOut">
              <a:rPr lang="en-IN" smtClean="0"/>
              <a:t>19-04-2024</a:t>
            </a:fld>
            <a:endParaRPr lang="en-IN"/>
          </a:p>
        </p:txBody>
      </p:sp>
      <p:sp>
        <p:nvSpPr>
          <p:cNvPr id="5" name="Footer Placeholder 4">
            <a:extLst>
              <a:ext uri="{FF2B5EF4-FFF2-40B4-BE49-F238E27FC236}">
                <a16:creationId xmlns:a16="http://schemas.microsoft.com/office/drawing/2014/main" id="{D183F386-6935-A88D-0E45-51162E6276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1C339E-D5BA-4F12-D2BF-A3A6AB71EE72}"/>
              </a:ext>
            </a:extLst>
          </p:cNvPr>
          <p:cNvSpPr>
            <a:spLocks noGrp="1"/>
          </p:cNvSpPr>
          <p:nvPr>
            <p:ph type="sldNum" sz="quarter" idx="12"/>
          </p:nvPr>
        </p:nvSpPr>
        <p:spPr/>
        <p:txBody>
          <a:bodyPr/>
          <a:lstStyle/>
          <a:p>
            <a:fld id="{52FFF648-3D70-4B02-836A-58F6486236A3}" type="slidenum">
              <a:rPr lang="en-IN" smtClean="0"/>
              <a:t>‹#›</a:t>
            </a:fld>
            <a:endParaRPr lang="en-IN"/>
          </a:p>
        </p:txBody>
      </p:sp>
    </p:spTree>
    <p:extLst>
      <p:ext uri="{BB962C8B-B14F-4D97-AF65-F5344CB8AC3E}">
        <p14:creationId xmlns:p14="http://schemas.microsoft.com/office/powerpoint/2010/main" val="334487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A7AA-8A7A-0D65-AFAB-82487E7C93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3A78B5-B635-4E2D-AF77-6B892FA1A4F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F0FC4C-D54E-2F6D-6AB8-8EC4F03E6F79}"/>
              </a:ext>
            </a:extLst>
          </p:cNvPr>
          <p:cNvSpPr>
            <a:spLocks noGrp="1"/>
          </p:cNvSpPr>
          <p:nvPr>
            <p:ph type="dt" sz="half" idx="10"/>
          </p:nvPr>
        </p:nvSpPr>
        <p:spPr/>
        <p:txBody>
          <a:bodyPr/>
          <a:lstStyle/>
          <a:p>
            <a:fld id="{1FB58BBB-3C4D-45B4-BB74-8DF2A6579FB9}" type="datetimeFigureOut">
              <a:rPr lang="en-IN" smtClean="0"/>
              <a:t>19-04-2024</a:t>
            </a:fld>
            <a:endParaRPr lang="en-IN"/>
          </a:p>
        </p:txBody>
      </p:sp>
      <p:sp>
        <p:nvSpPr>
          <p:cNvPr id="5" name="Footer Placeholder 4">
            <a:extLst>
              <a:ext uri="{FF2B5EF4-FFF2-40B4-BE49-F238E27FC236}">
                <a16:creationId xmlns:a16="http://schemas.microsoft.com/office/drawing/2014/main" id="{B5B2AEF2-0D4F-3C8F-A7C7-A5326080BA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AF394F-9F96-3604-A37D-EC64E88E9546}"/>
              </a:ext>
            </a:extLst>
          </p:cNvPr>
          <p:cNvSpPr>
            <a:spLocks noGrp="1"/>
          </p:cNvSpPr>
          <p:nvPr>
            <p:ph type="sldNum" sz="quarter" idx="12"/>
          </p:nvPr>
        </p:nvSpPr>
        <p:spPr/>
        <p:txBody>
          <a:bodyPr/>
          <a:lstStyle/>
          <a:p>
            <a:fld id="{52FFF648-3D70-4B02-836A-58F6486236A3}" type="slidenum">
              <a:rPr lang="en-IN" smtClean="0"/>
              <a:t>‹#›</a:t>
            </a:fld>
            <a:endParaRPr lang="en-IN"/>
          </a:p>
        </p:txBody>
      </p:sp>
    </p:spTree>
    <p:extLst>
      <p:ext uri="{BB962C8B-B14F-4D97-AF65-F5344CB8AC3E}">
        <p14:creationId xmlns:p14="http://schemas.microsoft.com/office/powerpoint/2010/main" val="312534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0F2A4-BE13-2D6A-97E7-3F617EAF7E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4C08CC-6B34-359F-8755-1CF53FED65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38630A-985A-5BE6-4A0F-283EF3904C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085903C-5700-9CCE-2ACC-6B3E457D20C1}"/>
              </a:ext>
            </a:extLst>
          </p:cNvPr>
          <p:cNvSpPr>
            <a:spLocks noGrp="1"/>
          </p:cNvSpPr>
          <p:nvPr>
            <p:ph type="dt" sz="half" idx="10"/>
          </p:nvPr>
        </p:nvSpPr>
        <p:spPr/>
        <p:txBody>
          <a:bodyPr/>
          <a:lstStyle/>
          <a:p>
            <a:fld id="{1FB58BBB-3C4D-45B4-BB74-8DF2A6579FB9}" type="datetimeFigureOut">
              <a:rPr lang="en-IN" smtClean="0"/>
              <a:t>19-04-2024</a:t>
            </a:fld>
            <a:endParaRPr lang="en-IN"/>
          </a:p>
        </p:txBody>
      </p:sp>
      <p:sp>
        <p:nvSpPr>
          <p:cNvPr id="6" name="Footer Placeholder 5">
            <a:extLst>
              <a:ext uri="{FF2B5EF4-FFF2-40B4-BE49-F238E27FC236}">
                <a16:creationId xmlns:a16="http://schemas.microsoft.com/office/drawing/2014/main" id="{537D12F1-12A0-7F65-10B4-B6050ABAA1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86723B-D8FD-6900-BB8D-8FF521278B7B}"/>
              </a:ext>
            </a:extLst>
          </p:cNvPr>
          <p:cNvSpPr>
            <a:spLocks noGrp="1"/>
          </p:cNvSpPr>
          <p:nvPr>
            <p:ph type="sldNum" sz="quarter" idx="12"/>
          </p:nvPr>
        </p:nvSpPr>
        <p:spPr/>
        <p:txBody>
          <a:bodyPr/>
          <a:lstStyle/>
          <a:p>
            <a:fld id="{52FFF648-3D70-4B02-836A-58F6486236A3}" type="slidenum">
              <a:rPr lang="en-IN" smtClean="0"/>
              <a:t>‹#›</a:t>
            </a:fld>
            <a:endParaRPr lang="en-IN"/>
          </a:p>
        </p:txBody>
      </p:sp>
    </p:spTree>
    <p:extLst>
      <p:ext uri="{BB962C8B-B14F-4D97-AF65-F5344CB8AC3E}">
        <p14:creationId xmlns:p14="http://schemas.microsoft.com/office/powerpoint/2010/main" val="199313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578B-31F9-CAEB-5970-E8962B433E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021E2A-B3AB-EDF1-FA38-0B3C3CF5A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CB6EF3-302F-7337-8B66-E48A70277E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B4345C-9501-BC78-2BBF-09D00AC6E6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6322BE-F83D-6DD4-DE27-DC157E39FB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794459-7C2B-D07A-D3DE-E8F37EBF0C56}"/>
              </a:ext>
            </a:extLst>
          </p:cNvPr>
          <p:cNvSpPr>
            <a:spLocks noGrp="1"/>
          </p:cNvSpPr>
          <p:nvPr>
            <p:ph type="dt" sz="half" idx="10"/>
          </p:nvPr>
        </p:nvSpPr>
        <p:spPr/>
        <p:txBody>
          <a:bodyPr/>
          <a:lstStyle/>
          <a:p>
            <a:fld id="{1FB58BBB-3C4D-45B4-BB74-8DF2A6579FB9}" type="datetimeFigureOut">
              <a:rPr lang="en-IN" smtClean="0"/>
              <a:t>19-04-2024</a:t>
            </a:fld>
            <a:endParaRPr lang="en-IN"/>
          </a:p>
        </p:txBody>
      </p:sp>
      <p:sp>
        <p:nvSpPr>
          <p:cNvPr id="8" name="Footer Placeholder 7">
            <a:extLst>
              <a:ext uri="{FF2B5EF4-FFF2-40B4-BE49-F238E27FC236}">
                <a16:creationId xmlns:a16="http://schemas.microsoft.com/office/drawing/2014/main" id="{3D78B505-52CE-01AA-F405-25F2C9CA79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565C14-8D90-D503-D47B-0A42F19C9245}"/>
              </a:ext>
            </a:extLst>
          </p:cNvPr>
          <p:cNvSpPr>
            <a:spLocks noGrp="1"/>
          </p:cNvSpPr>
          <p:nvPr>
            <p:ph type="sldNum" sz="quarter" idx="12"/>
          </p:nvPr>
        </p:nvSpPr>
        <p:spPr/>
        <p:txBody>
          <a:bodyPr/>
          <a:lstStyle/>
          <a:p>
            <a:fld id="{52FFF648-3D70-4B02-836A-58F6486236A3}" type="slidenum">
              <a:rPr lang="en-IN" smtClean="0"/>
              <a:t>‹#›</a:t>
            </a:fld>
            <a:endParaRPr lang="en-IN"/>
          </a:p>
        </p:txBody>
      </p:sp>
    </p:spTree>
    <p:extLst>
      <p:ext uri="{BB962C8B-B14F-4D97-AF65-F5344CB8AC3E}">
        <p14:creationId xmlns:p14="http://schemas.microsoft.com/office/powerpoint/2010/main" val="1295748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46C3-DC11-FAB2-97C5-52BE806C76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0954AE-8A8F-3EBD-D073-96D2CD985446}"/>
              </a:ext>
            </a:extLst>
          </p:cNvPr>
          <p:cNvSpPr>
            <a:spLocks noGrp="1"/>
          </p:cNvSpPr>
          <p:nvPr>
            <p:ph type="dt" sz="half" idx="10"/>
          </p:nvPr>
        </p:nvSpPr>
        <p:spPr/>
        <p:txBody>
          <a:bodyPr/>
          <a:lstStyle/>
          <a:p>
            <a:fld id="{1FB58BBB-3C4D-45B4-BB74-8DF2A6579FB9}" type="datetimeFigureOut">
              <a:rPr lang="en-IN" smtClean="0"/>
              <a:t>19-04-2024</a:t>
            </a:fld>
            <a:endParaRPr lang="en-IN"/>
          </a:p>
        </p:txBody>
      </p:sp>
      <p:sp>
        <p:nvSpPr>
          <p:cNvPr id="4" name="Footer Placeholder 3">
            <a:extLst>
              <a:ext uri="{FF2B5EF4-FFF2-40B4-BE49-F238E27FC236}">
                <a16:creationId xmlns:a16="http://schemas.microsoft.com/office/drawing/2014/main" id="{32C4DAF3-9094-2BBA-2AAD-26175D98E3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FE7CEE-7282-0E34-7FEF-4C3B1B64FE23}"/>
              </a:ext>
            </a:extLst>
          </p:cNvPr>
          <p:cNvSpPr>
            <a:spLocks noGrp="1"/>
          </p:cNvSpPr>
          <p:nvPr>
            <p:ph type="sldNum" sz="quarter" idx="12"/>
          </p:nvPr>
        </p:nvSpPr>
        <p:spPr/>
        <p:txBody>
          <a:bodyPr/>
          <a:lstStyle/>
          <a:p>
            <a:fld id="{52FFF648-3D70-4B02-836A-58F6486236A3}" type="slidenum">
              <a:rPr lang="en-IN" smtClean="0"/>
              <a:t>‹#›</a:t>
            </a:fld>
            <a:endParaRPr lang="en-IN"/>
          </a:p>
        </p:txBody>
      </p:sp>
    </p:spTree>
    <p:extLst>
      <p:ext uri="{BB962C8B-B14F-4D97-AF65-F5344CB8AC3E}">
        <p14:creationId xmlns:p14="http://schemas.microsoft.com/office/powerpoint/2010/main" val="4099681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FC67FB-0A7F-45E8-8CFF-B248BA70DA9D}"/>
              </a:ext>
            </a:extLst>
          </p:cNvPr>
          <p:cNvSpPr>
            <a:spLocks noGrp="1"/>
          </p:cNvSpPr>
          <p:nvPr>
            <p:ph type="dt" sz="half" idx="10"/>
          </p:nvPr>
        </p:nvSpPr>
        <p:spPr/>
        <p:txBody>
          <a:bodyPr/>
          <a:lstStyle/>
          <a:p>
            <a:fld id="{1FB58BBB-3C4D-45B4-BB74-8DF2A6579FB9}" type="datetimeFigureOut">
              <a:rPr lang="en-IN" smtClean="0"/>
              <a:t>19-04-2024</a:t>
            </a:fld>
            <a:endParaRPr lang="en-IN"/>
          </a:p>
        </p:txBody>
      </p:sp>
      <p:sp>
        <p:nvSpPr>
          <p:cNvPr id="3" name="Footer Placeholder 2">
            <a:extLst>
              <a:ext uri="{FF2B5EF4-FFF2-40B4-BE49-F238E27FC236}">
                <a16:creationId xmlns:a16="http://schemas.microsoft.com/office/drawing/2014/main" id="{8D6B24DD-BD64-2321-8A89-D8E5C6C64B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13FD16-CDA8-4FCD-32DF-C701331CD8CA}"/>
              </a:ext>
            </a:extLst>
          </p:cNvPr>
          <p:cNvSpPr>
            <a:spLocks noGrp="1"/>
          </p:cNvSpPr>
          <p:nvPr>
            <p:ph type="sldNum" sz="quarter" idx="12"/>
          </p:nvPr>
        </p:nvSpPr>
        <p:spPr/>
        <p:txBody>
          <a:bodyPr/>
          <a:lstStyle/>
          <a:p>
            <a:fld id="{52FFF648-3D70-4B02-836A-58F6486236A3}" type="slidenum">
              <a:rPr lang="en-IN" smtClean="0"/>
              <a:t>‹#›</a:t>
            </a:fld>
            <a:endParaRPr lang="en-IN"/>
          </a:p>
        </p:txBody>
      </p:sp>
    </p:spTree>
    <p:extLst>
      <p:ext uri="{BB962C8B-B14F-4D97-AF65-F5344CB8AC3E}">
        <p14:creationId xmlns:p14="http://schemas.microsoft.com/office/powerpoint/2010/main" val="47342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E12F-4CE3-3CF5-DE99-F59D8CC92D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031266-654C-7225-938C-C769DEF626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E0BC1F-9A51-A5CD-FB86-AEBC1FF0D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E1E34-35D0-B28E-F446-E173135C64FC}"/>
              </a:ext>
            </a:extLst>
          </p:cNvPr>
          <p:cNvSpPr>
            <a:spLocks noGrp="1"/>
          </p:cNvSpPr>
          <p:nvPr>
            <p:ph type="dt" sz="half" idx="10"/>
          </p:nvPr>
        </p:nvSpPr>
        <p:spPr/>
        <p:txBody>
          <a:bodyPr/>
          <a:lstStyle/>
          <a:p>
            <a:fld id="{1FB58BBB-3C4D-45B4-BB74-8DF2A6579FB9}" type="datetimeFigureOut">
              <a:rPr lang="en-IN" smtClean="0"/>
              <a:t>19-04-2024</a:t>
            </a:fld>
            <a:endParaRPr lang="en-IN"/>
          </a:p>
        </p:txBody>
      </p:sp>
      <p:sp>
        <p:nvSpPr>
          <p:cNvPr id="6" name="Footer Placeholder 5">
            <a:extLst>
              <a:ext uri="{FF2B5EF4-FFF2-40B4-BE49-F238E27FC236}">
                <a16:creationId xmlns:a16="http://schemas.microsoft.com/office/drawing/2014/main" id="{4341F6A9-F0F7-8A73-FA38-B8A9740052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BF51F1-02AB-BE71-5D7F-C23258A2ADB8}"/>
              </a:ext>
            </a:extLst>
          </p:cNvPr>
          <p:cNvSpPr>
            <a:spLocks noGrp="1"/>
          </p:cNvSpPr>
          <p:nvPr>
            <p:ph type="sldNum" sz="quarter" idx="12"/>
          </p:nvPr>
        </p:nvSpPr>
        <p:spPr/>
        <p:txBody>
          <a:bodyPr/>
          <a:lstStyle/>
          <a:p>
            <a:fld id="{52FFF648-3D70-4B02-836A-58F6486236A3}" type="slidenum">
              <a:rPr lang="en-IN" smtClean="0"/>
              <a:t>‹#›</a:t>
            </a:fld>
            <a:endParaRPr lang="en-IN"/>
          </a:p>
        </p:txBody>
      </p:sp>
    </p:spTree>
    <p:extLst>
      <p:ext uri="{BB962C8B-B14F-4D97-AF65-F5344CB8AC3E}">
        <p14:creationId xmlns:p14="http://schemas.microsoft.com/office/powerpoint/2010/main" val="63012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43AE-6E1C-EEBA-4DFF-EA7F0D640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6D0960-5435-FCAD-8EB7-B6C9E84AF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FD0EB3-A5B8-2104-DB79-B1FA1B7B1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6E32DC-B9B8-BCEC-90F4-47BBCD2BAC15}"/>
              </a:ext>
            </a:extLst>
          </p:cNvPr>
          <p:cNvSpPr>
            <a:spLocks noGrp="1"/>
          </p:cNvSpPr>
          <p:nvPr>
            <p:ph type="dt" sz="half" idx="10"/>
          </p:nvPr>
        </p:nvSpPr>
        <p:spPr/>
        <p:txBody>
          <a:bodyPr/>
          <a:lstStyle/>
          <a:p>
            <a:fld id="{1FB58BBB-3C4D-45B4-BB74-8DF2A6579FB9}" type="datetimeFigureOut">
              <a:rPr lang="en-IN" smtClean="0"/>
              <a:t>19-04-2024</a:t>
            </a:fld>
            <a:endParaRPr lang="en-IN"/>
          </a:p>
        </p:txBody>
      </p:sp>
      <p:sp>
        <p:nvSpPr>
          <p:cNvPr id="6" name="Footer Placeholder 5">
            <a:extLst>
              <a:ext uri="{FF2B5EF4-FFF2-40B4-BE49-F238E27FC236}">
                <a16:creationId xmlns:a16="http://schemas.microsoft.com/office/drawing/2014/main" id="{5D8FA10E-CAB0-217C-BC92-4C7C7E5626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241171-D60D-9BB2-398E-C854E418BA8B}"/>
              </a:ext>
            </a:extLst>
          </p:cNvPr>
          <p:cNvSpPr>
            <a:spLocks noGrp="1"/>
          </p:cNvSpPr>
          <p:nvPr>
            <p:ph type="sldNum" sz="quarter" idx="12"/>
          </p:nvPr>
        </p:nvSpPr>
        <p:spPr/>
        <p:txBody>
          <a:bodyPr/>
          <a:lstStyle/>
          <a:p>
            <a:fld id="{52FFF648-3D70-4B02-836A-58F6486236A3}" type="slidenum">
              <a:rPr lang="en-IN" smtClean="0"/>
              <a:t>‹#›</a:t>
            </a:fld>
            <a:endParaRPr lang="en-IN"/>
          </a:p>
        </p:txBody>
      </p:sp>
    </p:spTree>
    <p:extLst>
      <p:ext uri="{BB962C8B-B14F-4D97-AF65-F5344CB8AC3E}">
        <p14:creationId xmlns:p14="http://schemas.microsoft.com/office/powerpoint/2010/main" val="3571050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EBDEBC-8771-32F7-603B-C8D399A936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1AE2D4-8D8F-749B-8B5B-8121767727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A4D3ED-36A3-F528-F8EE-C76819048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FB58BBB-3C4D-45B4-BB74-8DF2A6579FB9}" type="datetimeFigureOut">
              <a:rPr lang="en-IN" smtClean="0"/>
              <a:t>19-04-2024</a:t>
            </a:fld>
            <a:endParaRPr lang="en-IN"/>
          </a:p>
        </p:txBody>
      </p:sp>
      <p:sp>
        <p:nvSpPr>
          <p:cNvPr id="5" name="Footer Placeholder 4">
            <a:extLst>
              <a:ext uri="{FF2B5EF4-FFF2-40B4-BE49-F238E27FC236}">
                <a16:creationId xmlns:a16="http://schemas.microsoft.com/office/drawing/2014/main" id="{B22CE1EB-EB0A-306D-F9D0-88A6399DE5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6DA850D-9417-1FF1-13D3-6E688E08C2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FFF648-3D70-4B02-836A-58F6486236A3}" type="slidenum">
              <a:rPr lang="en-IN" smtClean="0"/>
              <a:t>‹#›</a:t>
            </a:fld>
            <a:endParaRPr lang="en-IN"/>
          </a:p>
        </p:txBody>
      </p:sp>
    </p:spTree>
    <p:extLst>
      <p:ext uri="{BB962C8B-B14F-4D97-AF65-F5344CB8AC3E}">
        <p14:creationId xmlns:p14="http://schemas.microsoft.com/office/powerpoint/2010/main" val="3845921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9C9D-6CE2-1E92-C886-61B037C76BE5}"/>
              </a:ext>
            </a:extLst>
          </p:cNvPr>
          <p:cNvSpPr>
            <a:spLocks noGrp="1"/>
          </p:cNvSpPr>
          <p:nvPr>
            <p:ph type="ctrTitle"/>
          </p:nvPr>
        </p:nvSpPr>
        <p:spPr/>
        <p:txBody>
          <a:bodyPr/>
          <a:lstStyle/>
          <a:p>
            <a:r>
              <a:rPr lang="en-IN" dirty="0"/>
              <a:t>Fitness app using Azure Data Studio</a:t>
            </a:r>
          </a:p>
        </p:txBody>
      </p:sp>
      <p:sp>
        <p:nvSpPr>
          <p:cNvPr id="3" name="Subtitle 2">
            <a:extLst>
              <a:ext uri="{FF2B5EF4-FFF2-40B4-BE49-F238E27FC236}">
                <a16:creationId xmlns:a16="http://schemas.microsoft.com/office/drawing/2014/main" id="{DBFAF1A7-DA38-ABB6-B87A-2E965610AF3B}"/>
              </a:ext>
            </a:extLst>
          </p:cNvPr>
          <p:cNvSpPr>
            <a:spLocks noGrp="1"/>
          </p:cNvSpPr>
          <p:nvPr>
            <p:ph type="subTitle" idx="1"/>
          </p:nvPr>
        </p:nvSpPr>
        <p:spPr>
          <a:xfrm>
            <a:off x="4075611" y="3622766"/>
            <a:ext cx="9144000" cy="1678577"/>
          </a:xfrm>
        </p:spPr>
        <p:txBody>
          <a:bodyPr/>
          <a:lstStyle/>
          <a:p>
            <a:r>
              <a:rPr lang="en-IN" dirty="0"/>
              <a:t>Presented by </a:t>
            </a:r>
          </a:p>
          <a:p>
            <a:pPr>
              <a:lnSpc>
                <a:spcPct val="100000"/>
              </a:lnSpc>
            </a:pPr>
            <a:r>
              <a:rPr lang="en-IN" dirty="0"/>
              <a:t>-Pasupuleti Rohith Sai Datta</a:t>
            </a:r>
          </a:p>
          <a:p>
            <a:pPr>
              <a:lnSpc>
                <a:spcPct val="100000"/>
              </a:lnSpc>
            </a:pPr>
            <a:r>
              <a:rPr lang="en-IN" dirty="0"/>
              <a:t>-Chinmaya D Kamath</a:t>
            </a:r>
          </a:p>
        </p:txBody>
      </p:sp>
    </p:spTree>
    <p:extLst>
      <p:ext uri="{BB962C8B-B14F-4D97-AF65-F5344CB8AC3E}">
        <p14:creationId xmlns:p14="http://schemas.microsoft.com/office/powerpoint/2010/main" val="1638694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1117-BE3B-43FF-7B97-816D509B20D3}"/>
              </a:ext>
            </a:extLst>
          </p:cNvPr>
          <p:cNvSpPr>
            <a:spLocks noGrp="1"/>
          </p:cNvSpPr>
          <p:nvPr>
            <p:ph type="title"/>
          </p:nvPr>
        </p:nvSpPr>
        <p:spPr/>
        <p:txBody>
          <a:bodyPr/>
          <a:lstStyle/>
          <a:p>
            <a:r>
              <a:rPr lang="en-US" sz="4400" b="1" dirty="0"/>
              <a:t>Methods and Methodology</a:t>
            </a:r>
            <a:endParaRPr lang="en-IN" dirty="0"/>
          </a:p>
        </p:txBody>
      </p:sp>
      <p:sp>
        <p:nvSpPr>
          <p:cNvPr id="3" name="Content Placeholder 2">
            <a:extLst>
              <a:ext uri="{FF2B5EF4-FFF2-40B4-BE49-F238E27FC236}">
                <a16:creationId xmlns:a16="http://schemas.microsoft.com/office/drawing/2014/main" id="{6704F762-9CCA-5709-E0EC-B4D067EAB936}"/>
              </a:ext>
            </a:extLst>
          </p:cNvPr>
          <p:cNvSpPr>
            <a:spLocks noGrp="1"/>
          </p:cNvSpPr>
          <p:nvPr>
            <p:ph idx="1"/>
          </p:nvPr>
        </p:nvSpPr>
        <p:spPr/>
        <p:txBody>
          <a:bodyPr>
            <a:normAutofit fontScale="77500" lnSpcReduction="20000"/>
          </a:bodyPr>
          <a:lstStyle/>
          <a:p>
            <a:pPr marL="25400" indent="0">
              <a:buNone/>
            </a:pPr>
            <a:r>
              <a:rPr lang="en-IN" sz="32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Chatbot </a:t>
            </a:r>
            <a:endParaRPr lang="en-IN" sz="32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5400" indent="0">
              <a:buNone/>
            </a:pPr>
            <a:r>
              <a:rPr lang="en-US" sz="2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Method: The application consists of a chatbot where the chatbot responds to the user's questions based on artificial intelligence by using </a:t>
            </a:r>
            <a:r>
              <a:rPr lang="en-US" sz="2800" b="0"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Dialogflow</a:t>
            </a:r>
            <a:r>
              <a:rPr lang="en-US" sz="2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essentials </a:t>
            </a:r>
          </a:p>
          <a:p>
            <a:pPr marL="25400" indent="0">
              <a:buNone/>
            </a:pPr>
            <a:r>
              <a:rPr lang="en-US" sz="2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Methodology: Chat bot responds to the user questions based on intents and knowledge-based data which is trained for it. </a:t>
            </a:r>
            <a:endParaRPr lang="en-IN" sz="2800" b="1" dirty="0">
              <a:latin typeface="Calibri" panose="020F0502020204030204" pitchFamily="34" charset="0"/>
              <a:ea typeface="Calibri" panose="020F0502020204030204" pitchFamily="34" charset="0"/>
              <a:cs typeface="Calibri" panose="020F0502020204030204" pitchFamily="34" charset="0"/>
            </a:endParaRPr>
          </a:p>
          <a:p>
            <a:pPr marL="0" indent="0">
              <a:spcAft>
                <a:spcPts val="1000"/>
              </a:spcAft>
              <a:buNone/>
            </a:pPr>
            <a:endParaRPr lang="en-IN" sz="3200" b="1" dirty="0"/>
          </a:p>
          <a:p>
            <a:pPr marL="0" indent="0">
              <a:spcAft>
                <a:spcPts val="1000"/>
              </a:spcAft>
              <a:buNone/>
            </a:pPr>
            <a:r>
              <a:rPr lang="en-IN" sz="3200" b="1" dirty="0"/>
              <a:t>Training &amp; Motivational Video </a:t>
            </a:r>
          </a:p>
          <a:p>
            <a:pPr marL="25400" indent="0">
              <a:buNone/>
            </a:pPr>
            <a:r>
              <a:rPr lang="en-IN" sz="2800" b="1" dirty="0"/>
              <a:t>Method</a:t>
            </a:r>
            <a:r>
              <a:rPr lang="en-IN" sz="2800" dirty="0"/>
              <a:t>: The application uses artificial intelligence algorithms to suggest workout training and motivational videos to the user.</a:t>
            </a:r>
          </a:p>
          <a:p>
            <a:pPr marL="25400" indent="0">
              <a:buNone/>
            </a:pPr>
            <a:r>
              <a:rPr lang="en-IN" sz="2800" b="1" dirty="0"/>
              <a:t>Methodology</a:t>
            </a:r>
            <a:r>
              <a:rPr lang="en-IN" sz="2800" dirty="0"/>
              <a:t>: It uses a machine learning algorithm that can analyse user data and generate a list of recommended workout training and motivational videos. Ensure that the videos are high-quality and are tailored to the user's preferences and fitness level.</a:t>
            </a:r>
          </a:p>
          <a:p>
            <a:endParaRPr lang="en-IN" dirty="0"/>
          </a:p>
        </p:txBody>
      </p:sp>
    </p:spTree>
    <p:extLst>
      <p:ext uri="{BB962C8B-B14F-4D97-AF65-F5344CB8AC3E}">
        <p14:creationId xmlns:p14="http://schemas.microsoft.com/office/powerpoint/2010/main" val="3695744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B02B-A813-5C76-1895-7F51996D069A}"/>
              </a:ext>
            </a:extLst>
          </p:cNvPr>
          <p:cNvSpPr>
            <a:spLocks noGrp="1"/>
          </p:cNvSpPr>
          <p:nvPr>
            <p:ph type="title"/>
          </p:nvPr>
        </p:nvSpPr>
        <p:spPr/>
        <p:txBody>
          <a:bodyPr/>
          <a:lstStyle/>
          <a:p>
            <a:r>
              <a:rPr lang="en-IN" sz="4400" dirty="0"/>
              <a:t>Technologies used</a:t>
            </a:r>
            <a:endParaRPr lang="en-IN" dirty="0"/>
          </a:p>
        </p:txBody>
      </p:sp>
      <p:sp>
        <p:nvSpPr>
          <p:cNvPr id="3" name="Content Placeholder 2">
            <a:extLst>
              <a:ext uri="{FF2B5EF4-FFF2-40B4-BE49-F238E27FC236}">
                <a16:creationId xmlns:a16="http://schemas.microsoft.com/office/drawing/2014/main" id="{657E50AD-3E31-7685-DCF5-962569CDE418}"/>
              </a:ext>
            </a:extLst>
          </p:cNvPr>
          <p:cNvSpPr>
            <a:spLocks noGrp="1"/>
          </p:cNvSpPr>
          <p:nvPr>
            <p:ph idx="1"/>
          </p:nvPr>
        </p:nvSpPr>
        <p:spPr/>
        <p:txBody>
          <a:bodyPr/>
          <a:lstStyle/>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Front End: XML </a:t>
            </a:r>
          </a:p>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Back End: Azure Data Studio </a:t>
            </a:r>
          </a:p>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Programing Language: Java</a:t>
            </a:r>
          </a:p>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IDE: Android Studio</a:t>
            </a:r>
            <a:endParaRPr lang="en-IN" dirty="0"/>
          </a:p>
        </p:txBody>
      </p:sp>
    </p:spTree>
    <p:extLst>
      <p:ext uri="{BB962C8B-B14F-4D97-AF65-F5344CB8AC3E}">
        <p14:creationId xmlns:p14="http://schemas.microsoft.com/office/powerpoint/2010/main" val="1728091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6A80-F9BC-0093-B2CC-E4FF855771C5}"/>
              </a:ext>
            </a:extLst>
          </p:cNvPr>
          <p:cNvSpPr>
            <a:spLocks noGrp="1"/>
          </p:cNvSpPr>
          <p:nvPr>
            <p:ph type="title"/>
          </p:nvPr>
        </p:nvSpPr>
        <p:spPr/>
        <p:txBody>
          <a:bodyPr/>
          <a:lstStyle/>
          <a:p>
            <a:pPr marL="25400" indent="0">
              <a:buNone/>
            </a:pPr>
            <a:r>
              <a:rPr kumimoji="0" lang="en-US" altLang="en-US" sz="4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Azure Data Studio</a:t>
            </a:r>
          </a:p>
        </p:txBody>
      </p:sp>
      <p:sp>
        <p:nvSpPr>
          <p:cNvPr id="3" name="Content Placeholder 2">
            <a:extLst>
              <a:ext uri="{FF2B5EF4-FFF2-40B4-BE49-F238E27FC236}">
                <a16:creationId xmlns:a16="http://schemas.microsoft.com/office/drawing/2014/main" id="{421B14C3-97CA-4DC7-D49B-FB56B2998894}"/>
              </a:ext>
            </a:extLst>
          </p:cNvPr>
          <p:cNvSpPr>
            <a:spLocks noGrp="1"/>
          </p:cNvSpPr>
          <p:nvPr>
            <p:ph idx="1"/>
          </p:nvPr>
        </p:nvSpPr>
        <p:spPr/>
        <p:txBody>
          <a:bodyPr/>
          <a:lstStyle/>
          <a:p>
            <a:pPr marL="25400" indent="0">
              <a:buNone/>
            </a:pPr>
            <a:r>
              <a:rPr lang="en-US"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utilized Azure Data Studio as our database management tool. Additionally, we have curated a collection of food datasets</a:t>
            </a: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285926AA-AAF9-C9CE-F336-E15EF0B8A4D4}"/>
              </a:ext>
            </a:extLst>
          </p:cNvPr>
          <p:cNvPicPr>
            <a:picLocks noChangeAspect="1"/>
          </p:cNvPicPr>
          <p:nvPr/>
        </p:nvPicPr>
        <p:blipFill>
          <a:blip r:embed="rId2"/>
          <a:stretch>
            <a:fillRect/>
          </a:stretch>
        </p:blipFill>
        <p:spPr>
          <a:xfrm>
            <a:off x="5771607" y="3270608"/>
            <a:ext cx="5582193" cy="3587392"/>
          </a:xfrm>
          <a:prstGeom prst="rect">
            <a:avLst/>
          </a:prstGeom>
        </p:spPr>
      </p:pic>
    </p:spTree>
    <p:extLst>
      <p:ext uri="{BB962C8B-B14F-4D97-AF65-F5344CB8AC3E}">
        <p14:creationId xmlns:p14="http://schemas.microsoft.com/office/powerpoint/2010/main" val="3950692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02AD4-4649-B1B7-FFD2-20CE4779BB97}"/>
              </a:ext>
            </a:extLst>
          </p:cNvPr>
          <p:cNvSpPr>
            <a:spLocks noGrp="1"/>
          </p:cNvSpPr>
          <p:nvPr>
            <p:ph type="title"/>
          </p:nvPr>
        </p:nvSpPr>
        <p:spPr/>
        <p:txBody>
          <a:bodyPr/>
          <a:lstStyle/>
          <a:p>
            <a:r>
              <a:rPr kumimoji="0" lang="en-US" altLang="en-US" sz="4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Azure Data Studio</a:t>
            </a:r>
            <a:br>
              <a:rPr kumimoji="0" lang="en-US" altLang="en-US" sz="4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E5850CE1-D286-4327-6F4F-603DB8607D11}"/>
              </a:ext>
            </a:extLst>
          </p:cNvPr>
          <p:cNvSpPr>
            <a:spLocks noGrp="1"/>
          </p:cNvSpPr>
          <p:nvPr>
            <p:ph idx="1"/>
          </p:nvPr>
        </p:nvSpPr>
        <p:spPr>
          <a:xfrm>
            <a:off x="838200" y="1550126"/>
            <a:ext cx="10515600" cy="4626837"/>
          </a:xfrm>
        </p:spPr>
        <p:txBody>
          <a:bodyPr/>
          <a:lstStyle/>
          <a:p>
            <a:pPr marL="25400" indent="0" algn="l">
              <a:buNone/>
            </a:pPr>
            <a:r>
              <a:rPr lang="en-US"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following diet items are generated for the user:</a:t>
            </a:r>
          </a:p>
          <a:p>
            <a:pPr algn="l">
              <a:buFont typeface="Arial" panose="020B0604020202020204" pitchFamily="34" charset="0"/>
              <a:buChar char="•"/>
            </a:pPr>
            <a:r>
              <a:rPr lang="en-US"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Breakfast</a:t>
            </a:r>
          </a:p>
          <a:p>
            <a:pPr algn="l">
              <a:buFont typeface="Arial" panose="020B0604020202020204" pitchFamily="34" charset="0"/>
              <a:buChar char="•"/>
            </a:pPr>
            <a:r>
              <a:rPr lang="en-US"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Lunch</a:t>
            </a:r>
          </a:p>
          <a:p>
            <a:pPr algn="l">
              <a:buFont typeface="Arial" panose="020B0604020202020204" pitchFamily="34" charset="0"/>
              <a:buChar char="•"/>
            </a:pPr>
            <a:r>
              <a:rPr lang="en-US"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Snacks</a:t>
            </a:r>
          </a:p>
          <a:p>
            <a:pPr algn="l">
              <a:buFont typeface="Arial" panose="020B0604020202020204" pitchFamily="34" charset="0"/>
              <a:buChar char="•"/>
            </a:pPr>
            <a:r>
              <a:rPr lang="en-US"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Dinner</a:t>
            </a:r>
          </a:p>
          <a:p>
            <a:endParaRPr lang="en-IN" dirty="0"/>
          </a:p>
        </p:txBody>
      </p:sp>
      <p:pic>
        <p:nvPicPr>
          <p:cNvPr id="4" name="Picture 3">
            <a:extLst>
              <a:ext uri="{FF2B5EF4-FFF2-40B4-BE49-F238E27FC236}">
                <a16:creationId xmlns:a16="http://schemas.microsoft.com/office/drawing/2014/main" id="{AE49BEEA-D0FF-FF47-3D2C-FDA19FE56970}"/>
              </a:ext>
            </a:extLst>
          </p:cNvPr>
          <p:cNvPicPr>
            <a:picLocks noChangeAspect="1"/>
          </p:cNvPicPr>
          <p:nvPr/>
        </p:nvPicPr>
        <p:blipFill rotWithShape="1">
          <a:blip r:embed="rId2"/>
          <a:srcRect b="-1299"/>
          <a:stretch/>
        </p:blipFill>
        <p:spPr>
          <a:xfrm>
            <a:off x="5815585" y="2024655"/>
            <a:ext cx="5626389" cy="5464716"/>
          </a:xfrm>
          <a:prstGeom prst="rect">
            <a:avLst/>
          </a:prstGeom>
        </p:spPr>
      </p:pic>
    </p:spTree>
    <p:extLst>
      <p:ext uri="{BB962C8B-B14F-4D97-AF65-F5344CB8AC3E}">
        <p14:creationId xmlns:p14="http://schemas.microsoft.com/office/powerpoint/2010/main" val="1349702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489FE-FD4C-EC3E-0D39-62BAF43D68B4}"/>
              </a:ext>
            </a:extLst>
          </p:cNvPr>
          <p:cNvSpPr>
            <a:spLocks noGrp="1"/>
          </p:cNvSpPr>
          <p:nvPr>
            <p:ph type="title"/>
          </p:nvPr>
        </p:nvSpPr>
        <p:spPr/>
        <p:txBody>
          <a:bodyPr/>
          <a:lstStyle/>
          <a:p>
            <a:r>
              <a:rPr lang="en-IN" sz="4400" dirty="0"/>
              <a:t>Dialogue flow Essentials</a:t>
            </a:r>
            <a:br>
              <a:rPr lang="en-IN" sz="4400" dirty="0"/>
            </a:br>
            <a:endParaRPr lang="en-IN" dirty="0"/>
          </a:p>
        </p:txBody>
      </p:sp>
      <p:pic>
        <p:nvPicPr>
          <p:cNvPr id="6" name="Content Placeholder 5">
            <a:extLst>
              <a:ext uri="{FF2B5EF4-FFF2-40B4-BE49-F238E27FC236}">
                <a16:creationId xmlns:a16="http://schemas.microsoft.com/office/drawing/2014/main" id="{94E2CAAD-8D91-F0A8-9C04-73D6F3CE448D}"/>
              </a:ext>
            </a:extLst>
          </p:cNvPr>
          <p:cNvPicPr>
            <a:picLocks noGrp="1" noChangeAspect="1"/>
          </p:cNvPicPr>
          <p:nvPr>
            <p:ph idx="1"/>
          </p:nvPr>
        </p:nvPicPr>
        <p:blipFill>
          <a:blip r:embed="rId2"/>
          <a:stretch>
            <a:fillRect/>
          </a:stretch>
        </p:blipFill>
        <p:spPr>
          <a:xfrm>
            <a:off x="3404977" y="1825625"/>
            <a:ext cx="5382045" cy="4351338"/>
          </a:xfrm>
          <a:prstGeom prst="rect">
            <a:avLst/>
          </a:prstGeom>
        </p:spPr>
      </p:pic>
      <p:sp>
        <p:nvSpPr>
          <p:cNvPr id="5" name="TextBox 4">
            <a:extLst>
              <a:ext uri="{FF2B5EF4-FFF2-40B4-BE49-F238E27FC236}">
                <a16:creationId xmlns:a16="http://schemas.microsoft.com/office/drawing/2014/main" id="{2E012E00-68A3-77B6-AD5C-07279AA29C24}"/>
              </a:ext>
            </a:extLst>
          </p:cNvPr>
          <p:cNvSpPr txBox="1"/>
          <p:nvPr/>
        </p:nvSpPr>
        <p:spPr>
          <a:xfrm>
            <a:off x="838200" y="1825625"/>
            <a:ext cx="6096000" cy="1200329"/>
          </a:xfrm>
          <a:prstGeom prst="rect">
            <a:avLst/>
          </a:prstGeom>
          <a:noFill/>
        </p:spPr>
        <p:txBody>
          <a:bodyPr wrap="square">
            <a:spAutoFit/>
          </a:bodyPr>
          <a:lstStyle/>
          <a:p>
            <a:pPr marL="25400" indent="0">
              <a:buNone/>
            </a:pP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Dialogue Flow Essentials will enable the Chat Bot to effectively respond to user questions. Within the system, Training Phrases and Responses have been created as part of the welcome intent</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CE29AAD5-C72C-DDA9-23E1-8E7D99FB867A}"/>
              </a:ext>
            </a:extLst>
          </p:cNvPr>
          <p:cNvPicPr>
            <a:picLocks noChangeAspect="1"/>
          </p:cNvPicPr>
          <p:nvPr/>
        </p:nvPicPr>
        <p:blipFill rotWithShape="1">
          <a:blip r:embed="rId3"/>
          <a:srcRect r="41142"/>
          <a:stretch/>
        </p:blipFill>
        <p:spPr>
          <a:xfrm>
            <a:off x="2595154" y="3254534"/>
            <a:ext cx="3500846" cy="2970848"/>
          </a:xfrm>
          <a:prstGeom prst="rect">
            <a:avLst/>
          </a:prstGeom>
        </p:spPr>
      </p:pic>
    </p:spTree>
    <p:extLst>
      <p:ext uri="{BB962C8B-B14F-4D97-AF65-F5344CB8AC3E}">
        <p14:creationId xmlns:p14="http://schemas.microsoft.com/office/powerpoint/2010/main" val="833082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6D28-DDF2-E3FB-F0C4-D8D1BE22EB42}"/>
              </a:ext>
            </a:extLst>
          </p:cNvPr>
          <p:cNvSpPr>
            <a:spLocks noGrp="1"/>
          </p:cNvSpPr>
          <p:nvPr>
            <p:ph type="title"/>
          </p:nvPr>
        </p:nvSpPr>
        <p:spPr/>
        <p:txBody>
          <a:bodyPr/>
          <a:lstStyle/>
          <a:p>
            <a:r>
              <a:rPr lang="en-IN" sz="4400" dirty="0"/>
              <a:t>Dialogue flow Essentials</a:t>
            </a:r>
            <a:endParaRPr lang="en-IN" dirty="0"/>
          </a:p>
        </p:txBody>
      </p:sp>
      <p:sp>
        <p:nvSpPr>
          <p:cNvPr id="3" name="Content Placeholder 2">
            <a:extLst>
              <a:ext uri="{FF2B5EF4-FFF2-40B4-BE49-F238E27FC236}">
                <a16:creationId xmlns:a16="http://schemas.microsoft.com/office/drawing/2014/main" id="{C9A7302B-A8E1-88FE-E0ED-0429410256E8}"/>
              </a:ext>
            </a:extLst>
          </p:cNvPr>
          <p:cNvSpPr>
            <a:spLocks noGrp="1"/>
          </p:cNvSpPr>
          <p:nvPr>
            <p:ph idx="1"/>
          </p:nvPr>
        </p:nvSpPr>
        <p:spPr/>
        <p:txBody>
          <a:bodyPr/>
          <a:lstStyle/>
          <a:p>
            <a:r>
              <a:rPr lang="en-US" sz="2800" dirty="0"/>
              <a:t>In </a:t>
            </a:r>
            <a:r>
              <a:rPr lang="en-IN" sz="2800" dirty="0"/>
              <a:t>Dialogue flow Essentials</a:t>
            </a:r>
            <a:r>
              <a:rPr lang="en-US" sz="2800" dirty="0"/>
              <a:t> a knowledge base is like a collection of information for the chatbot. It has questions and answers to help the chatbot give accurate responses. It's useful for handling common questions and providing reliable information.</a:t>
            </a:r>
            <a:endParaRPr lang="en-IN" sz="2800" dirty="0"/>
          </a:p>
          <a:p>
            <a:endParaRPr lang="en-IN" dirty="0"/>
          </a:p>
        </p:txBody>
      </p:sp>
      <p:pic>
        <p:nvPicPr>
          <p:cNvPr id="4" name="Picture 3">
            <a:extLst>
              <a:ext uri="{FF2B5EF4-FFF2-40B4-BE49-F238E27FC236}">
                <a16:creationId xmlns:a16="http://schemas.microsoft.com/office/drawing/2014/main" id="{3FFA8CA9-C16C-B59A-E9A1-B18B593E51AA}"/>
              </a:ext>
            </a:extLst>
          </p:cNvPr>
          <p:cNvPicPr>
            <a:picLocks noChangeAspect="1"/>
          </p:cNvPicPr>
          <p:nvPr/>
        </p:nvPicPr>
        <p:blipFill>
          <a:blip r:embed="rId2"/>
          <a:stretch>
            <a:fillRect/>
          </a:stretch>
        </p:blipFill>
        <p:spPr>
          <a:xfrm>
            <a:off x="4077058" y="3429000"/>
            <a:ext cx="7188569" cy="3892750"/>
          </a:xfrm>
          <a:prstGeom prst="rect">
            <a:avLst/>
          </a:prstGeom>
        </p:spPr>
      </p:pic>
    </p:spTree>
    <p:extLst>
      <p:ext uri="{BB962C8B-B14F-4D97-AF65-F5344CB8AC3E}">
        <p14:creationId xmlns:p14="http://schemas.microsoft.com/office/powerpoint/2010/main" val="196468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583D22-3471-7797-85DC-6573BE866159}"/>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kern="1200">
                <a:solidFill>
                  <a:schemeClr val="tx1"/>
                </a:solidFill>
                <a:latin typeface="+mj-lt"/>
                <a:ea typeface="+mj-ea"/>
                <a:cs typeface="+mj-cs"/>
              </a:rPr>
              <a:t>Design</a:t>
            </a:r>
          </a:p>
        </p:txBody>
      </p:sp>
      <p:sp>
        <p:nvSpPr>
          <p:cNvPr id="6" name="TextBox 5">
            <a:extLst>
              <a:ext uri="{FF2B5EF4-FFF2-40B4-BE49-F238E27FC236}">
                <a16:creationId xmlns:a16="http://schemas.microsoft.com/office/drawing/2014/main" id="{B67BA1FC-CE77-00A0-8FFD-B5315918E432}"/>
              </a:ext>
            </a:extLst>
          </p:cNvPr>
          <p:cNvSpPr txBox="1"/>
          <p:nvPr/>
        </p:nvSpPr>
        <p:spPr>
          <a:xfrm>
            <a:off x="838201" y="2623381"/>
            <a:ext cx="3888528" cy="35535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effectLst/>
              </a:rPr>
              <a:t>E-R Diagram</a:t>
            </a:r>
          </a:p>
        </p:txBody>
      </p:sp>
      <p:pic>
        <p:nvPicPr>
          <p:cNvPr id="4" name="Content Placeholder 3" descr="A diagram of a diet&#10;&#10;Description automatically generated">
            <a:extLst>
              <a:ext uri="{FF2B5EF4-FFF2-40B4-BE49-F238E27FC236}">
                <a16:creationId xmlns:a16="http://schemas.microsoft.com/office/drawing/2014/main" id="{120FA9B6-CEB4-D9A5-B873-E58586A40B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810949" y="643234"/>
            <a:ext cx="4727621" cy="5599876"/>
          </a:xfrm>
          <a:prstGeom prst="rect">
            <a:avLst/>
          </a:prstGeom>
          <a:noFill/>
        </p:spPr>
      </p:pic>
    </p:spTree>
    <p:extLst>
      <p:ext uri="{BB962C8B-B14F-4D97-AF65-F5344CB8AC3E}">
        <p14:creationId xmlns:p14="http://schemas.microsoft.com/office/powerpoint/2010/main" val="2937110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58DC-07AD-58E7-A829-A353B37D7511}"/>
              </a:ext>
            </a:extLst>
          </p:cNvPr>
          <p:cNvSpPr>
            <a:spLocks noGrp="1"/>
          </p:cNvSpPr>
          <p:nvPr>
            <p:ph type="title"/>
          </p:nvPr>
        </p:nvSpPr>
        <p:spPr/>
        <p:txBody>
          <a:bodyPr>
            <a:normAutofit fontScale="90000"/>
          </a:bodyPr>
          <a:lstStyle/>
          <a:p>
            <a:r>
              <a:rPr lang="en-US" sz="4400" dirty="0">
                <a:effectLst/>
                <a:latin typeface="Calibri" panose="020F0502020204030204" pitchFamily="34" charset="0"/>
                <a:ea typeface="Calibri" panose="020F0502020204030204" pitchFamily="34" charset="0"/>
                <a:cs typeface="Calibri" panose="020F0502020204030204" pitchFamily="34" charset="0"/>
              </a:rPr>
              <a:t>Activity Diagram</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br>
              <a:rPr lang="en-IN" dirty="0"/>
            </a:br>
            <a:endParaRPr lang="en-IN" dirty="0"/>
          </a:p>
        </p:txBody>
      </p:sp>
      <p:pic>
        <p:nvPicPr>
          <p:cNvPr id="4" name="Content Placeholder 3">
            <a:extLst>
              <a:ext uri="{FF2B5EF4-FFF2-40B4-BE49-F238E27FC236}">
                <a16:creationId xmlns:a16="http://schemas.microsoft.com/office/drawing/2014/main" id="{5AEBE0E3-0ACE-5E24-1BCB-0702C2B16D95}"/>
              </a:ext>
            </a:extLst>
          </p:cNvPr>
          <p:cNvPicPr>
            <a:picLocks noGrp="1" noChangeAspect="1"/>
          </p:cNvPicPr>
          <p:nvPr>
            <p:ph idx="1"/>
          </p:nvPr>
        </p:nvPicPr>
        <p:blipFill>
          <a:blip r:embed="rId2"/>
          <a:stretch>
            <a:fillRect/>
          </a:stretch>
        </p:blipFill>
        <p:spPr>
          <a:xfrm>
            <a:off x="5277395" y="365125"/>
            <a:ext cx="6000205" cy="6417673"/>
          </a:xfrm>
          <a:prstGeom prst="rect">
            <a:avLst/>
          </a:prstGeom>
        </p:spPr>
      </p:pic>
    </p:spTree>
    <p:extLst>
      <p:ext uri="{BB962C8B-B14F-4D97-AF65-F5344CB8AC3E}">
        <p14:creationId xmlns:p14="http://schemas.microsoft.com/office/powerpoint/2010/main" val="108908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471E-44B6-6631-63F6-ED98DEA593F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328F16-8885-5E59-0D82-7ACEFAD557CE}"/>
              </a:ext>
            </a:extLst>
          </p:cNvPr>
          <p:cNvSpPr>
            <a:spLocks noGrp="1"/>
          </p:cNvSpPr>
          <p:nvPr>
            <p:ph idx="1"/>
          </p:nvPr>
        </p:nvSpPr>
        <p:spPr>
          <a:xfrm>
            <a:off x="2109652" y="2365556"/>
            <a:ext cx="10515600" cy="4351338"/>
          </a:xfrm>
        </p:spPr>
        <p:txBody>
          <a:bodyPr>
            <a:normAutofit/>
          </a:bodyPr>
          <a:lstStyle/>
          <a:p>
            <a:pPr marL="0" indent="0">
              <a:buNone/>
            </a:pPr>
            <a:r>
              <a:rPr lang="en-IN" sz="11500" dirty="0"/>
              <a:t>Thank You </a:t>
            </a:r>
          </a:p>
        </p:txBody>
      </p:sp>
    </p:spTree>
    <p:extLst>
      <p:ext uri="{BB962C8B-B14F-4D97-AF65-F5344CB8AC3E}">
        <p14:creationId xmlns:p14="http://schemas.microsoft.com/office/powerpoint/2010/main" val="249707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C564-2FFD-4AAA-03B7-A648AFCF593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B8E8E94-2AE5-8EC0-F75E-CA0318426931}"/>
              </a:ext>
            </a:extLst>
          </p:cNvPr>
          <p:cNvSpPr>
            <a:spLocks noGrp="1"/>
          </p:cNvSpPr>
          <p:nvPr>
            <p:ph idx="1"/>
          </p:nvPr>
        </p:nvSpPr>
        <p:spPr>
          <a:xfrm>
            <a:off x="838200" y="1314994"/>
            <a:ext cx="10515600" cy="4861969"/>
          </a:xfrm>
        </p:spPr>
        <p:txBody>
          <a:bodyPr>
            <a:normAutofit fontScale="85000" lnSpcReduction="20000"/>
          </a:bodyPr>
          <a:lstStyle/>
          <a:p>
            <a:pPr marL="0" indent="0" algn="just">
              <a:spcBef>
                <a:spcPts val="0"/>
              </a:spcBef>
              <a:buSzPts val="2200"/>
              <a:buNone/>
            </a:pPr>
            <a:r>
              <a:rPr lang="en-US" sz="2800" dirty="0"/>
              <a:t>Everyone today dreams of a healthy life cycle. However, in today's hectic world, they are unable to reach their full potential due to unhealthy eating habits and a lack of proper physical exercise. </a:t>
            </a:r>
          </a:p>
          <a:p>
            <a:pPr marL="0" lvl="0" indent="0" algn="just" rtl="0">
              <a:lnSpc>
                <a:spcPct val="100000"/>
              </a:lnSpc>
              <a:spcBef>
                <a:spcPts val="0"/>
              </a:spcBef>
              <a:spcAft>
                <a:spcPts val="0"/>
              </a:spcAft>
              <a:buClr>
                <a:schemeClr val="dk1"/>
              </a:buClr>
              <a:buSzPts val="2200"/>
              <a:buNone/>
            </a:pPr>
            <a:endParaRPr lang="en-US" sz="2800" dirty="0"/>
          </a:p>
          <a:p>
            <a:pPr marL="0" indent="0">
              <a:spcBef>
                <a:spcPts val="440"/>
              </a:spcBef>
              <a:buSzPts val="2200"/>
              <a:buNone/>
            </a:pPr>
            <a:r>
              <a:rPr lang="en-US" sz="2800" dirty="0"/>
              <a:t>A balanced diet is necessary, as your organs and tissues need proper nutrition to work effectively. Without good nutrition, your body is more susceptible to disease, infection, fatigue, and poor performance.</a:t>
            </a:r>
          </a:p>
          <a:p>
            <a:pPr marL="0" indent="0">
              <a:spcBef>
                <a:spcPts val="440"/>
              </a:spcBef>
              <a:buSzPts val="2200"/>
              <a:buNone/>
            </a:pPr>
            <a:endParaRPr lang="en-US" sz="2800" dirty="0"/>
          </a:p>
          <a:p>
            <a:pPr marL="25400" indent="0">
              <a:buNone/>
            </a:pPr>
            <a:r>
              <a:rPr lang="en-US" sz="2800" dirty="0">
                <a:solidFill>
                  <a:srgbClr val="252525"/>
                </a:solidFill>
                <a:effectLst/>
              </a:rPr>
              <a:t>A balanced diet consists of foods that are low in unnecessary fats and sugars and high in vitamins, minerals, and other nutrients.</a:t>
            </a:r>
          </a:p>
          <a:p>
            <a:pPr marL="25400" indent="0">
              <a:buNone/>
            </a:pPr>
            <a:endParaRPr lang="en-US" sz="2800" dirty="0">
              <a:solidFill>
                <a:srgbClr val="252525"/>
              </a:solidFill>
              <a:effectLst/>
            </a:endParaRPr>
          </a:p>
          <a:p>
            <a:pPr marL="25400" indent="0">
              <a:buNone/>
            </a:pPr>
            <a:r>
              <a:rPr lang="en-US" sz="2800" dirty="0">
                <a:solidFill>
                  <a:srgbClr val="252525"/>
                </a:solidFill>
                <a:effectLst/>
              </a:rPr>
              <a:t>Calories play a vital role in our growth and energy.</a:t>
            </a:r>
          </a:p>
          <a:p>
            <a:pPr marL="25400" indent="0">
              <a:buNone/>
            </a:pPr>
            <a:endParaRPr lang="en-US" sz="2800" dirty="0">
              <a:solidFill>
                <a:srgbClr val="252525"/>
              </a:solidFill>
              <a:effectLst/>
            </a:endParaRPr>
          </a:p>
          <a:p>
            <a:pPr marL="25400" indent="0">
              <a:buNone/>
            </a:pPr>
            <a:r>
              <a:rPr lang="en-US" sz="2800" dirty="0">
                <a:solidFill>
                  <a:srgbClr val="252525"/>
                </a:solidFill>
                <a:effectLst/>
              </a:rPr>
              <a:t>A good diet can help you manipulate calorie intake based on your needs.</a:t>
            </a:r>
          </a:p>
          <a:p>
            <a:endParaRPr lang="en-IN" dirty="0"/>
          </a:p>
          <a:p>
            <a:endParaRPr lang="en-IN" dirty="0"/>
          </a:p>
        </p:txBody>
      </p:sp>
    </p:spTree>
    <p:extLst>
      <p:ext uri="{BB962C8B-B14F-4D97-AF65-F5344CB8AC3E}">
        <p14:creationId xmlns:p14="http://schemas.microsoft.com/office/powerpoint/2010/main" val="91319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9D74B-2EEF-FE33-3229-0127EEB2571C}"/>
              </a:ext>
            </a:extLst>
          </p:cNvPr>
          <p:cNvSpPr>
            <a:spLocks noGrp="1"/>
          </p:cNvSpPr>
          <p:nvPr>
            <p:ph type="title"/>
          </p:nvPr>
        </p:nvSpPr>
        <p:spPr/>
        <p:txBody>
          <a:bodyPr/>
          <a:lstStyle/>
          <a:p>
            <a:r>
              <a:rPr lang="en-US" sz="4400" b="1" dirty="0"/>
              <a:t>Motivation </a:t>
            </a:r>
            <a:endParaRPr lang="en-IN" dirty="0"/>
          </a:p>
        </p:txBody>
      </p:sp>
      <p:sp>
        <p:nvSpPr>
          <p:cNvPr id="3" name="Content Placeholder 2">
            <a:extLst>
              <a:ext uri="{FF2B5EF4-FFF2-40B4-BE49-F238E27FC236}">
                <a16:creationId xmlns:a16="http://schemas.microsoft.com/office/drawing/2014/main" id="{A7342D2C-B7B0-AD77-4BB3-82272DC887CC}"/>
              </a:ext>
            </a:extLst>
          </p:cNvPr>
          <p:cNvSpPr>
            <a:spLocks noGrp="1"/>
          </p:cNvSpPr>
          <p:nvPr>
            <p:ph idx="1"/>
          </p:nvPr>
        </p:nvSpPr>
        <p:spPr>
          <a:xfrm>
            <a:off x="751114" y="1337945"/>
            <a:ext cx="10515600" cy="4351338"/>
          </a:xfrm>
        </p:spPr>
        <p:txBody>
          <a:bodyPr/>
          <a:lstStyle/>
          <a:p>
            <a:pPr marL="0" indent="0" algn="just">
              <a:spcBef>
                <a:spcPts val="0"/>
              </a:spcBef>
              <a:buSzPts val="2200"/>
              <a:buNone/>
            </a:pPr>
            <a:r>
              <a:rPr lang="en-IN" sz="3200" dirty="0"/>
              <a:t>Health at Your Fingertips</a:t>
            </a:r>
          </a:p>
          <a:p>
            <a:pPr marL="0" indent="0" algn="just">
              <a:spcBef>
                <a:spcPts val="0"/>
              </a:spcBef>
              <a:buSzPts val="2200"/>
              <a:buNone/>
            </a:pPr>
            <a:r>
              <a:rPr lang="en-US" sz="2800" dirty="0"/>
              <a:t>Seeking guidance from traditional dieticians can be challenging in our fast-paced lives. Fitness app using Azure Data Studio and exercise consultant application revolutionizes convenience by eliminating the need for in-person consultations. You can now access personalized diet plans and physical challenges anytime, anywhere, making it easier than ever to prioritize your health and well-being.</a:t>
            </a:r>
            <a:endParaRPr lang="en-IN" sz="2800" dirty="0"/>
          </a:p>
          <a:p>
            <a:endParaRPr lang="en-IN" dirty="0"/>
          </a:p>
        </p:txBody>
      </p:sp>
      <p:pic>
        <p:nvPicPr>
          <p:cNvPr id="4" name="Picture 2" descr="50 Foods That Are Super Healthy">
            <a:extLst>
              <a:ext uri="{FF2B5EF4-FFF2-40B4-BE49-F238E27FC236}">
                <a16:creationId xmlns:a16="http://schemas.microsoft.com/office/drawing/2014/main" id="{61D892F2-238A-B8B7-68B4-A5E10878F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1364" y="4221153"/>
            <a:ext cx="3768475" cy="2114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591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EA9C-42E4-F305-8040-9DEF2B0D9B57}"/>
              </a:ext>
            </a:extLst>
          </p:cNvPr>
          <p:cNvSpPr>
            <a:spLocks noGrp="1"/>
          </p:cNvSpPr>
          <p:nvPr>
            <p:ph type="title"/>
          </p:nvPr>
        </p:nvSpPr>
        <p:spPr/>
        <p:txBody>
          <a:bodyPr/>
          <a:lstStyle/>
          <a:p>
            <a:r>
              <a:rPr lang="en-US" sz="4400" b="1" dirty="0"/>
              <a:t>Motivation</a:t>
            </a:r>
            <a:endParaRPr lang="en-IN" dirty="0"/>
          </a:p>
        </p:txBody>
      </p:sp>
      <p:sp>
        <p:nvSpPr>
          <p:cNvPr id="3" name="Content Placeholder 2">
            <a:extLst>
              <a:ext uri="{FF2B5EF4-FFF2-40B4-BE49-F238E27FC236}">
                <a16:creationId xmlns:a16="http://schemas.microsoft.com/office/drawing/2014/main" id="{E3F332E2-B976-80BA-D25F-78B5AE34D288}"/>
              </a:ext>
            </a:extLst>
          </p:cNvPr>
          <p:cNvSpPr>
            <a:spLocks noGrp="1"/>
          </p:cNvSpPr>
          <p:nvPr>
            <p:ph idx="1"/>
          </p:nvPr>
        </p:nvSpPr>
        <p:spPr>
          <a:xfrm>
            <a:off x="690154" y="1253331"/>
            <a:ext cx="10515600" cy="4351338"/>
          </a:xfrm>
        </p:spPr>
        <p:txBody>
          <a:bodyPr/>
          <a:lstStyle/>
          <a:p>
            <a:pPr marL="25400" indent="0">
              <a:buNone/>
            </a:pPr>
            <a:r>
              <a:rPr lang="en-IN" sz="3200" b="0" i="0" dirty="0">
                <a:solidFill>
                  <a:schemeClr val="tx1"/>
                </a:solidFill>
                <a:effectLst/>
                <a:latin typeface="Söhne"/>
              </a:rPr>
              <a:t>Your Path to Success</a:t>
            </a:r>
          </a:p>
          <a:p>
            <a:pPr marL="25400" indent="0">
              <a:buNone/>
            </a:pPr>
            <a:r>
              <a:rPr lang="en-US"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With this application, achieving your fitness goals becomes more attainable than ever. By analyzing your progress and adjusting recommendations accordingly, the AI-powered system keeps you on track towards sustainable results. It helps you build healthy habits that extend beyond short-term changes, ensuring long-term success and improved overall well-being.</a:t>
            </a: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B69E16D8-2FED-2671-6038-0C00D21FCF47}"/>
              </a:ext>
            </a:extLst>
          </p:cNvPr>
          <p:cNvPicPr>
            <a:picLocks noChangeAspect="1"/>
          </p:cNvPicPr>
          <p:nvPr/>
        </p:nvPicPr>
        <p:blipFill>
          <a:blip r:embed="rId2"/>
          <a:stretch>
            <a:fillRect/>
          </a:stretch>
        </p:blipFill>
        <p:spPr>
          <a:xfrm>
            <a:off x="6755674" y="4056017"/>
            <a:ext cx="3598524" cy="2097024"/>
          </a:xfrm>
          <a:prstGeom prst="rect">
            <a:avLst/>
          </a:prstGeom>
        </p:spPr>
      </p:pic>
    </p:spTree>
    <p:extLst>
      <p:ext uri="{BB962C8B-B14F-4D97-AF65-F5344CB8AC3E}">
        <p14:creationId xmlns:p14="http://schemas.microsoft.com/office/powerpoint/2010/main" val="3032480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42C0-3616-CC30-AA96-549D8E763907}"/>
              </a:ext>
            </a:extLst>
          </p:cNvPr>
          <p:cNvSpPr>
            <a:spLocks noGrp="1"/>
          </p:cNvSpPr>
          <p:nvPr>
            <p:ph type="title"/>
          </p:nvPr>
        </p:nvSpPr>
        <p:spPr/>
        <p:txBody>
          <a:bodyPr/>
          <a:lstStyle/>
          <a:p>
            <a:r>
              <a:rPr lang="en-US" sz="4400" b="1" dirty="0"/>
              <a:t>Motivation</a:t>
            </a:r>
            <a:endParaRPr lang="en-IN" dirty="0"/>
          </a:p>
        </p:txBody>
      </p:sp>
      <p:sp>
        <p:nvSpPr>
          <p:cNvPr id="3" name="Content Placeholder 2">
            <a:extLst>
              <a:ext uri="{FF2B5EF4-FFF2-40B4-BE49-F238E27FC236}">
                <a16:creationId xmlns:a16="http://schemas.microsoft.com/office/drawing/2014/main" id="{46983AD1-236C-1E67-1EA9-503FFD2809C5}"/>
              </a:ext>
            </a:extLst>
          </p:cNvPr>
          <p:cNvSpPr>
            <a:spLocks noGrp="1"/>
          </p:cNvSpPr>
          <p:nvPr>
            <p:ph idx="1"/>
          </p:nvPr>
        </p:nvSpPr>
        <p:spPr>
          <a:xfrm>
            <a:off x="681446" y="1367178"/>
            <a:ext cx="10515600" cy="4351338"/>
          </a:xfrm>
        </p:spPr>
        <p:txBody>
          <a:bodyPr/>
          <a:lstStyle/>
          <a:p>
            <a:pPr marL="25400" indent="0">
              <a:buNone/>
            </a:pPr>
            <a:r>
              <a:rPr lang="en-IN" sz="32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Healthier Tomorrow</a:t>
            </a:r>
          </a:p>
          <a:p>
            <a:pPr marL="25400" indent="0">
              <a:buNone/>
            </a:pPr>
            <a:r>
              <a:rPr lang="en-US"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development of an Fitness app using Azure Data Studio and exercise consultant application holds immense promise in addressing the prevalent health issues of our time. By embracing this innovative approach, we can collectively combat the negative impacts of unhealthy eating habits and sedentary lifestyles. Together, let's pave the way for a healthier, more fulfilling future.</a:t>
            </a: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4" name="Picture 2" descr="Calories: Requirements, health needs, and function">
            <a:extLst>
              <a:ext uri="{FF2B5EF4-FFF2-40B4-BE49-F238E27FC236}">
                <a16:creationId xmlns:a16="http://schemas.microsoft.com/office/drawing/2014/main" id="{533ABD1B-74C4-F127-2DFC-50C009260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1697" y="3881164"/>
            <a:ext cx="3762103" cy="2839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862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D7FF-30AD-04DB-97CF-5B63EC0E18FE}"/>
              </a:ext>
            </a:extLst>
          </p:cNvPr>
          <p:cNvSpPr>
            <a:spLocks noGrp="1"/>
          </p:cNvSpPr>
          <p:nvPr>
            <p:ph type="title"/>
          </p:nvPr>
        </p:nvSpPr>
        <p:spPr/>
        <p:txBody>
          <a:bodyPr/>
          <a:lstStyle/>
          <a:p>
            <a:r>
              <a:rPr lang="en-IN" dirty="0"/>
              <a:t>Objectives	</a:t>
            </a:r>
          </a:p>
        </p:txBody>
      </p:sp>
      <p:sp>
        <p:nvSpPr>
          <p:cNvPr id="3" name="Content Placeholder 2">
            <a:extLst>
              <a:ext uri="{FF2B5EF4-FFF2-40B4-BE49-F238E27FC236}">
                <a16:creationId xmlns:a16="http://schemas.microsoft.com/office/drawing/2014/main" id="{08591590-0267-736E-DF5F-1BA8ECCC1247}"/>
              </a:ext>
            </a:extLst>
          </p:cNvPr>
          <p:cNvSpPr>
            <a:spLocks noGrp="1"/>
          </p:cNvSpPr>
          <p:nvPr>
            <p:ph idx="1"/>
          </p:nvPr>
        </p:nvSpPr>
        <p:spPr/>
        <p:txBody>
          <a:bodyPr/>
          <a:lstStyle/>
          <a:p>
            <a:r>
              <a:rPr lang="en-US" sz="2200" dirty="0">
                <a:latin typeface="Calibri" panose="020F0502020204030204" pitchFamily="34" charset="0"/>
                <a:ea typeface="Calibri" panose="020F0502020204030204" pitchFamily="34" charset="0"/>
                <a:cs typeface="Calibri" panose="020F0502020204030204" pitchFamily="34" charset="0"/>
              </a:rPr>
              <a:t>Objectives of our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Fitness app using Azure Data Studio Application</a:t>
            </a:r>
            <a:r>
              <a:rPr lang="en-US" sz="2200" dirty="0">
                <a:latin typeface="Calibri" panose="020F0502020204030204" pitchFamily="34" charset="0"/>
                <a:ea typeface="Calibri" panose="020F0502020204030204" pitchFamily="34" charset="0"/>
                <a:cs typeface="Calibri" panose="020F0502020204030204" pitchFamily="34" charset="0"/>
              </a:rPr>
              <a:t> are –</a:t>
            </a:r>
          </a:p>
          <a:p>
            <a:pPr marL="342900" lvl="2" indent="-342900">
              <a:buFont typeface="Wingdings" panose="05000000000000000000" pitchFamily="2" charset="2"/>
              <a:buChar char="§"/>
            </a:pPr>
            <a:r>
              <a:rPr lang="en-IN" sz="2200" dirty="0">
                <a:latin typeface="Calibri" panose="020F0502020204030204" pitchFamily="34" charset="0"/>
                <a:ea typeface="Calibri" panose="020F0502020204030204" pitchFamily="34" charset="0"/>
                <a:cs typeface="Calibri" panose="020F0502020204030204" pitchFamily="34" charset="0"/>
              </a:rPr>
              <a:t>To calculate BMI and BMR, the application must accept user inputs such as Height and Weight and then generate a diet using artificial intelligence from the food dataset.</a:t>
            </a:r>
            <a:r>
              <a:rPr lang="en-US" sz="2200" dirty="0">
                <a:latin typeface="Calibri" panose="020F0502020204030204" pitchFamily="34" charset="0"/>
                <a:ea typeface="Calibri" panose="020F0502020204030204" pitchFamily="34" charset="0"/>
                <a:cs typeface="Calibri" panose="020F0502020204030204" pitchFamily="34" charset="0"/>
              </a:rPr>
              <a:t>Using artificial intelligence, the application should be able to generate the exercises as well as the diet.</a:t>
            </a:r>
          </a:p>
          <a:p>
            <a:pPr marL="342900" lvl="2" indent="-342900">
              <a:buFont typeface="Wingdings" panose="05000000000000000000" pitchFamily="2" charset="2"/>
              <a:buChar char="§"/>
            </a:pPr>
            <a:r>
              <a:rPr lang="en-IN" sz="2200" dirty="0">
                <a:latin typeface="Calibri" panose="020F0502020204030204" pitchFamily="34" charset="0"/>
                <a:ea typeface="Calibri" panose="020F0502020204030204" pitchFamily="34" charset="0"/>
                <a:cs typeface="Calibri" panose="020F0502020204030204" pitchFamily="34" charset="0"/>
              </a:rPr>
              <a:t>To promote a healthy and fit lifestyle, the application should suggest exercises based on the user's BMI and BMR, utilizing artificial intelligence.</a:t>
            </a:r>
            <a:r>
              <a:rPr lang="en-US" sz="2200" dirty="0">
                <a:latin typeface="Calibri" panose="020F0502020204030204" pitchFamily="34" charset="0"/>
                <a:ea typeface="Calibri" panose="020F0502020204030204" pitchFamily="34" charset="0"/>
                <a:cs typeface="Calibri" panose="020F0502020204030204" pitchFamily="34" charset="0"/>
              </a:rPr>
              <a:t>If the user is not physically active enough to walk and drink water throughout the day, the app must send notifications. </a:t>
            </a:r>
          </a:p>
          <a:p>
            <a:pPr marL="342900" lvl="2" indent="-342900">
              <a:buFont typeface="Wingdings" panose="05000000000000000000" pitchFamily="2" charset="2"/>
              <a:buChar char="§"/>
            </a:pPr>
            <a:r>
              <a:rPr lang="en-IN" sz="2200" dirty="0">
                <a:latin typeface="Calibri" panose="020F0502020204030204" pitchFamily="34" charset="0"/>
                <a:ea typeface="Calibri" panose="020F0502020204030204" pitchFamily="34" charset="0"/>
                <a:cs typeface="Calibri" panose="020F0502020204030204" pitchFamily="34" charset="0"/>
              </a:rPr>
              <a:t>To provide comprehensive health tracking, the application will sync and display various health metrics from Google Fit, including Steps, Heart Rate, Blood Pressure, Oxygen Saturation, Blood Glucose, and Body Temperature.</a:t>
            </a:r>
          </a:p>
          <a:p>
            <a:pPr marL="342900" lvl="2" indent="-342900">
              <a:buFont typeface="Wingdings" panose="05000000000000000000" pitchFamily="2" charset="2"/>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sz="26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01913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8340-B6F5-8E38-3B18-DBE15E3A514F}"/>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8093B5EA-58AD-899C-82B9-EF5BF08FDB36}"/>
              </a:ext>
            </a:extLst>
          </p:cNvPr>
          <p:cNvSpPr>
            <a:spLocks noGrp="1"/>
          </p:cNvSpPr>
          <p:nvPr>
            <p:ph idx="1"/>
          </p:nvPr>
        </p:nvSpPr>
        <p:spPr/>
        <p:txBody>
          <a:bodyPr>
            <a:normAutofit lnSpcReduction="10000"/>
          </a:bodyPr>
          <a:lstStyle/>
          <a:p>
            <a:r>
              <a:rPr lang="en-IN" sz="2800" dirty="0"/>
              <a:t>To encourage physical activity, our application will analyse the user's steps and send notifications if they need to walk more. The application will also remind the user to stay hydrated by sending notifications to drink enough water daily. The app will save the user's steps and water intake data for one week of analysis.</a:t>
            </a:r>
          </a:p>
          <a:p>
            <a:r>
              <a:rPr lang="en-US" sz="2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To provide diet related answers </a:t>
            </a:r>
            <a:r>
              <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rPr>
              <a:t>our </a:t>
            </a:r>
            <a:r>
              <a:rPr lang="en-US" sz="2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application consists of a chatbot where the chatbot responds to the user's questions based on artificial intelligence by using </a:t>
            </a:r>
            <a:r>
              <a:rPr lang="en-US" sz="2800" b="0"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Dialogflow</a:t>
            </a:r>
            <a:r>
              <a:rPr lang="en-US" sz="2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essentials</a:t>
            </a:r>
            <a:endParaRPr lang="en-IN" sz="2800" dirty="0"/>
          </a:p>
          <a:p>
            <a:r>
              <a:rPr lang="en-IN" sz="2800" dirty="0"/>
              <a:t>To promote a healthy lifestyle, our application suggests workout training and motivational videos to users to help them maintain good health.</a:t>
            </a:r>
          </a:p>
          <a:p>
            <a:endParaRPr lang="en-IN" dirty="0"/>
          </a:p>
        </p:txBody>
      </p:sp>
    </p:spTree>
    <p:extLst>
      <p:ext uri="{BB962C8B-B14F-4D97-AF65-F5344CB8AC3E}">
        <p14:creationId xmlns:p14="http://schemas.microsoft.com/office/powerpoint/2010/main" val="255337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47FE5-015B-E804-57A9-3BD76E589BF9}"/>
              </a:ext>
            </a:extLst>
          </p:cNvPr>
          <p:cNvSpPr>
            <a:spLocks noGrp="1"/>
          </p:cNvSpPr>
          <p:nvPr>
            <p:ph type="title"/>
          </p:nvPr>
        </p:nvSpPr>
        <p:spPr/>
        <p:txBody>
          <a:bodyPr/>
          <a:lstStyle/>
          <a:p>
            <a:r>
              <a:rPr lang="en-US" sz="4400" b="1" dirty="0"/>
              <a:t>Methods and Methodology</a:t>
            </a:r>
            <a:endParaRPr lang="en-IN" dirty="0"/>
          </a:p>
        </p:txBody>
      </p:sp>
      <p:sp>
        <p:nvSpPr>
          <p:cNvPr id="3" name="Content Placeholder 2">
            <a:extLst>
              <a:ext uri="{FF2B5EF4-FFF2-40B4-BE49-F238E27FC236}">
                <a16:creationId xmlns:a16="http://schemas.microsoft.com/office/drawing/2014/main" id="{E69128DB-FB8A-6C40-858D-635EA3C21DBE}"/>
              </a:ext>
            </a:extLst>
          </p:cNvPr>
          <p:cNvSpPr>
            <a:spLocks noGrp="1"/>
          </p:cNvSpPr>
          <p:nvPr>
            <p:ph idx="1"/>
          </p:nvPr>
        </p:nvSpPr>
        <p:spPr>
          <a:xfrm>
            <a:off x="838200" y="1471749"/>
            <a:ext cx="10515600" cy="4705214"/>
          </a:xfrm>
        </p:spPr>
        <p:txBody>
          <a:bodyPr>
            <a:normAutofit fontScale="85000" lnSpcReduction="20000"/>
          </a:bodyPr>
          <a:lstStyle/>
          <a:p>
            <a:pPr marL="0" lvl="0" indent="0" algn="l" rtl="0">
              <a:lnSpc>
                <a:spcPct val="100000"/>
              </a:lnSpc>
              <a:spcBef>
                <a:spcPts val="0"/>
              </a:spcBef>
              <a:spcAft>
                <a:spcPts val="0"/>
              </a:spcAft>
              <a:buClr>
                <a:schemeClr val="dk1"/>
              </a:buClr>
              <a:buSzPts val="2800"/>
              <a:buNone/>
            </a:pPr>
            <a:r>
              <a:rPr lang="en-US" sz="3200" b="1" dirty="0"/>
              <a:t>Generating Diet</a:t>
            </a:r>
          </a:p>
          <a:p>
            <a:pPr marL="0" lvl="0" indent="0" algn="l" rtl="0">
              <a:lnSpc>
                <a:spcPct val="100000"/>
              </a:lnSpc>
              <a:spcBef>
                <a:spcPts val="0"/>
              </a:spcBef>
              <a:spcAft>
                <a:spcPts val="0"/>
              </a:spcAft>
              <a:buClr>
                <a:schemeClr val="dk1"/>
              </a:buClr>
              <a:buSzPts val="2800"/>
              <a:buNone/>
            </a:pPr>
            <a:r>
              <a:rPr lang="en-US" sz="2800" b="1" dirty="0"/>
              <a:t>Method: </a:t>
            </a:r>
            <a:r>
              <a:rPr lang="en-US" sz="2800" dirty="0"/>
              <a:t>The new user must sign up and the old user must log in in order to use the application. After registration, the user must enter his user details, such as height and weight, to calculate the BMI and BMR.</a:t>
            </a:r>
          </a:p>
          <a:p>
            <a:pPr marL="0" lvl="0" indent="0" algn="l" rtl="0">
              <a:lnSpc>
                <a:spcPct val="100000"/>
              </a:lnSpc>
              <a:spcBef>
                <a:spcPts val="0"/>
              </a:spcBef>
              <a:spcAft>
                <a:spcPts val="0"/>
              </a:spcAft>
              <a:buClr>
                <a:schemeClr val="dk1"/>
              </a:buClr>
              <a:buSzPts val="2800"/>
              <a:buNone/>
            </a:pPr>
            <a:r>
              <a:rPr lang="en-US" sz="2800" dirty="0"/>
              <a:t> </a:t>
            </a:r>
          </a:p>
          <a:p>
            <a:pPr marL="0" indent="0">
              <a:spcBef>
                <a:spcPts val="0"/>
              </a:spcBef>
              <a:buSzPts val="2800"/>
              <a:buNone/>
            </a:pPr>
            <a:r>
              <a:rPr lang="en-IN" sz="2800" b="1" dirty="0"/>
              <a:t>Methodology: </a:t>
            </a:r>
            <a:r>
              <a:rPr lang="en-IN" sz="2800" dirty="0"/>
              <a:t>Research and choose a reliable formula to calculate BMI and BMR, and ensure that the application includes a validation process to check the input data for accuracy.</a:t>
            </a:r>
          </a:p>
          <a:p>
            <a:pPr marL="0" indent="0">
              <a:spcBef>
                <a:spcPts val="0"/>
              </a:spcBef>
              <a:buNone/>
            </a:pPr>
            <a:endParaRPr lang="en-US" sz="3200" dirty="0"/>
          </a:p>
          <a:p>
            <a:pPr marL="0" indent="0">
              <a:spcBef>
                <a:spcPts val="0"/>
              </a:spcBef>
              <a:buNone/>
            </a:pPr>
            <a:r>
              <a:rPr lang="en-IN" sz="3200" b="1" dirty="0"/>
              <a:t>Generating Exercises </a:t>
            </a:r>
          </a:p>
          <a:p>
            <a:pPr marL="0" indent="0">
              <a:spcBef>
                <a:spcPts val="0"/>
              </a:spcBef>
              <a:buNone/>
            </a:pPr>
            <a:r>
              <a:rPr lang="en-IN" sz="2800" b="1" dirty="0"/>
              <a:t>Method: </a:t>
            </a:r>
            <a:r>
              <a:rPr lang="en-IN" sz="2800" dirty="0"/>
              <a:t>The application uses artificial intelligence algorithms to suggest exercises for the user based on their BMI and BMR.</a:t>
            </a:r>
          </a:p>
          <a:p>
            <a:pPr marL="342900" indent="-342900">
              <a:spcBef>
                <a:spcPts val="0"/>
              </a:spcBef>
              <a:buFont typeface="Wingdings" panose="05000000000000000000" pitchFamily="2" charset="2"/>
              <a:buChar char="§"/>
            </a:pPr>
            <a:endParaRPr lang="en-IN" sz="2800" dirty="0"/>
          </a:p>
          <a:p>
            <a:pPr marL="0" indent="0">
              <a:spcBef>
                <a:spcPts val="0"/>
              </a:spcBef>
              <a:buNone/>
            </a:pPr>
            <a:r>
              <a:rPr lang="en-IN" sz="2800" b="1" dirty="0"/>
              <a:t>Methodology: </a:t>
            </a:r>
            <a:r>
              <a:rPr lang="en-IN" sz="2800" dirty="0"/>
              <a:t>It chooses the machine learning algorithm that can analyse user data and generate a list of recommended exercises for the user. Ensure that the application includes a variety of exercise options to choose from.</a:t>
            </a:r>
            <a:endParaRPr lang="en-US" sz="2800" dirty="0"/>
          </a:p>
          <a:p>
            <a:endParaRPr lang="en-IN" dirty="0"/>
          </a:p>
        </p:txBody>
      </p:sp>
    </p:spTree>
    <p:extLst>
      <p:ext uri="{BB962C8B-B14F-4D97-AF65-F5344CB8AC3E}">
        <p14:creationId xmlns:p14="http://schemas.microsoft.com/office/powerpoint/2010/main" val="3238869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18B02-80FD-AD31-94C2-18DA7BEAB6B3}"/>
              </a:ext>
            </a:extLst>
          </p:cNvPr>
          <p:cNvSpPr>
            <a:spLocks noGrp="1"/>
          </p:cNvSpPr>
          <p:nvPr>
            <p:ph type="title"/>
          </p:nvPr>
        </p:nvSpPr>
        <p:spPr/>
        <p:txBody>
          <a:bodyPr/>
          <a:lstStyle/>
          <a:p>
            <a:r>
              <a:rPr lang="en-US" sz="4400" b="1" dirty="0"/>
              <a:t>Methods and Methodology</a:t>
            </a:r>
            <a:endParaRPr lang="en-IN" dirty="0"/>
          </a:p>
        </p:txBody>
      </p:sp>
      <p:sp>
        <p:nvSpPr>
          <p:cNvPr id="3" name="Content Placeholder 2">
            <a:extLst>
              <a:ext uri="{FF2B5EF4-FFF2-40B4-BE49-F238E27FC236}">
                <a16:creationId xmlns:a16="http://schemas.microsoft.com/office/drawing/2014/main" id="{DA5CCCD5-449E-0A01-6ECE-E88E834FD341}"/>
              </a:ext>
            </a:extLst>
          </p:cNvPr>
          <p:cNvSpPr>
            <a:spLocks noGrp="1"/>
          </p:cNvSpPr>
          <p:nvPr>
            <p:ph idx="1"/>
          </p:nvPr>
        </p:nvSpPr>
        <p:spPr/>
        <p:txBody>
          <a:bodyPr>
            <a:normAutofit fontScale="77500" lnSpcReduction="20000"/>
          </a:bodyPr>
          <a:lstStyle/>
          <a:p>
            <a:pPr marL="0" indent="0">
              <a:spcAft>
                <a:spcPts val="1000"/>
              </a:spcAft>
              <a:buNone/>
            </a:pPr>
            <a:r>
              <a:rPr lang="en-IN" sz="3200" b="1" dirty="0"/>
              <a:t>Synchronizing Google Fit data</a:t>
            </a:r>
          </a:p>
          <a:p>
            <a:pPr marL="0" indent="0">
              <a:spcAft>
                <a:spcPts val="1000"/>
              </a:spcAft>
              <a:buNone/>
            </a:pPr>
            <a:r>
              <a:rPr lang="en-IN" sz="2800" b="1" dirty="0"/>
              <a:t>Method</a:t>
            </a:r>
            <a:r>
              <a:rPr lang="en-IN" sz="2800" dirty="0"/>
              <a:t>: The application uses the Google Fit API to sync and display various health metrics such as Steps, Heart Rate, Blood Pressure, Oxygen Saturation, Blood Glucose, and Body Temperature.</a:t>
            </a:r>
          </a:p>
          <a:p>
            <a:pPr marL="0" indent="0">
              <a:spcAft>
                <a:spcPts val="1000"/>
              </a:spcAft>
              <a:buNone/>
            </a:pPr>
            <a:r>
              <a:rPr lang="en-IN" sz="2800" b="1" dirty="0"/>
              <a:t>Methodology</a:t>
            </a:r>
            <a:r>
              <a:rPr lang="en-IN" sz="2800" dirty="0"/>
              <a:t>: Use the step data to send notifications to the user to walk more, and reminders to stay hydrated.</a:t>
            </a:r>
          </a:p>
          <a:p>
            <a:pPr marL="0" indent="0">
              <a:lnSpc>
                <a:spcPct val="150000"/>
              </a:lnSpc>
              <a:spcBef>
                <a:spcPts val="0"/>
              </a:spcBef>
              <a:buNone/>
            </a:pPr>
            <a:r>
              <a:rPr lang="en-IN" sz="3200" b="1" dirty="0"/>
              <a:t>Active Notifications</a:t>
            </a:r>
          </a:p>
          <a:p>
            <a:pPr marL="0" indent="0">
              <a:spcAft>
                <a:spcPts val="1000"/>
              </a:spcAft>
              <a:buNone/>
            </a:pPr>
            <a:r>
              <a:rPr lang="en-IN" sz="2800" b="1" dirty="0"/>
              <a:t>Method</a:t>
            </a:r>
            <a:r>
              <a:rPr lang="en-IN" sz="2800" dirty="0"/>
              <a:t>: The application uses the step data to send notifications to the user to walk more, and reminders to stay hydrated, training &amp; Motivational Videos </a:t>
            </a:r>
          </a:p>
          <a:p>
            <a:pPr marL="0" indent="0">
              <a:spcAft>
                <a:spcPts val="1000"/>
              </a:spcAft>
              <a:buNone/>
            </a:pPr>
            <a:r>
              <a:rPr lang="en-IN" sz="2800" b="1" dirty="0"/>
              <a:t>Methodology</a:t>
            </a:r>
            <a:r>
              <a:rPr lang="en-IN" sz="2800" dirty="0"/>
              <a:t>: Develop a notification system that can analyse the user's step data and send notifications accordingly. Ensure that the notifications are not intrusive and can be customized to suit the user's preferences.</a:t>
            </a:r>
          </a:p>
          <a:p>
            <a:pPr marL="0" indent="0">
              <a:spcAft>
                <a:spcPts val="1000"/>
              </a:spcAft>
              <a:buNone/>
            </a:pPr>
            <a:endParaRPr lang="en-IN" sz="2800" dirty="0"/>
          </a:p>
          <a:p>
            <a:endParaRPr lang="en-IN" sz="2800" dirty="0"/>
          </a:p>
          <a:p>
            <a:pPr marL="25400" indent="0">
              <a:buNone/>
            </a:pPr>
            <a:endParaRPr lang="en-IN" dirty="0"/>
          </a:p>
          <a:p>
            <a:endParaRPr lang="en-IN" dirty="0"/>
          </a:p>
        </p:txBody>
      </p:sp>
    </p:spTree>
    <p:extLst>
      <p:ext uri="{BB962C8B-B14F-4D97-AF65-F5344CB8AC3E}">
        <p14:creationId xmlns:p14="http://schemas.microsoft.com/office/powerpoint/2010/main" val="3738146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51</TotalTime>
  <Words>1131</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Calibri</vt:lpstr>
      <vt:lpstr>Söhne</vt:lpstr>
      <vt:lpstr>Wingdings</vt:lpstr>
      <vt:lpstr>Office Theme</vt:lpstr>
      <vt:lpstr>Fitness app using Azure Data Studio</vt:lpstr>
      <vt:lpstr>Introduction</vt:lpstr>
      <vt:lpstr>Motivation </vt:lpstr>
      <vt:lpstr>Motivation</vt:lpstr>
      <vt:lpstr>Motivation</vt:lpstr>
      <vt:lpstr>Objectives </vt:lpstr>
      <vt:lpstr>Objectives</vt:lpstr>
      <vt:lpstr>Methods and Methodology</vt:lpstr>
      <vt:lpstr>Methods and Methodology</vt:lpstr>
      <vt:lpstr>Methods and Methodology</vt:lpstr>
      <vt:lpstr>Technologies used</vt:lpstr>
      <vt:lpstr>Azure Data Studio</vt:lpstr>
      <vt:lpstr>Azure Data Studio </vt:lpstr>
      <vt:lpstr>Dialogue flow Essentials </vt:lpstr>
      <vt:lpstr>Dialogue flow Essentials</vt:lpstr>
      <vt:lpstr>Design</vt:lpstr>
      <vt:lpstr>Activity Diagram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 app using Azure Data Studio</dc:title>
  <dc:creator>Rohithsaidatta Pasupuleti</dc:creator>
  <cp:lastModifiedBy>Rohithsaidatta Pasupuleti</cp:lastModifiedBy>
  <cp:revision>1</cp:revision>
  <dcterms:created xsi:type="dcterms:W3CDTF">2024-04-19T04:07:02Z</dcterms:created>
  <dcterms:modified xsi:type="dcterms:W3CDTF">2024-04-19T04:58:24Z</dcterms:modified>
</cp:coreProperties>
</file>