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7" r:id="rId1"/>
  </p:sldMasterIdLst>
  <p:notesMasterIdLst>
    <p:notesMasterId r:id="rId16"/>
  </p:notesMasterIdLst>
  <p:handoutMasterIdLst>
    <p:handoutMasterId r:id="rId17"/>
  </p:handoutMasterIdLst>
  <p:sldIdLst>
    <p:sldId id="256" r:id="rId2"/>
    <p:sldId id="259" r:id="rId3"/>
    <p:sldId id="262" r:id="rId4"/>
    <p:sldId id="278" r:id="rId5"/>
    <p:sldId id="264" r:id="rId6"/>
    <p:sldId id="275" r:id="rId7"/>
    <p:sldId id="265" r:id="rId8"/>
    <p:sldId id="273" r:id="rId9"/>
    <p:sldId id="277" r:id="rId10"/>
    <p:sldId id="267" r:id="rId11"/>
    <p:sldId id="276" r:id="rId12"/>
    <p:sldId id="268" r:id="rId13"/>
    <p:sldId id="270"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B23CD-3CA1-4C21-A754-9CA86432165E}" v="21" dt="2024-06-26T03:27:22.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15F977-2FC4-270A-F7B7-C12B800974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A65AA9-0545-7FAD-1503-8898551D0B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9E1DAD-D240-4F08-86AE-29F6945E8D55}" type="datetimeFigureOut">
              <a:rPr lang="en-US" smtClean="0"/>
              <a:t>6/26/2024</a:t>
            </a:fld>
            <a:endParaRPr lang="en-US"/>
          </a:p>
        </p:txBody>
      </p:sp>
      <p:sp>
        <p:nvSpPr>
          <p:cNvPr id="4" name="Footer Placeholder 3">
            <a:extLst>
              <a:ext uri="{FF2B5EF4-FFF2-40B4-BE49-F238E27FC236}">
                <a16:creationId xmlns:a16="http://schemas.microsoft.com/office/drawing/2014/main" id="{327CBF70-42F6-80A5-B552-DD08FCB5B5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4004F5-9E86-B62F-5D7C-7AA3E9702E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B479D-779C-40F3-AFBB-EC6551B9766D}" type="slidenum">
              <a:rPr lang="en-US" smtClean="0"/>
              <a:t>‹#›</a:t>
            </a:fld>
            <a:endParaRPr lang="en-US"/>
          </a:p>
        </p:txBody>
      </p:sp>
    </p:spTree>
    <p:extLst>
      <p:ext uri="{BB962C8B-B14F-4D97-AF65-F5344CB8AC3E}">
        <p14:creationId xmlns:p14="http://schemas.microsoft.com/office/powerpoint/2010/main" val="256521551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
        <p:nvSpPr>
          <p:cNvPr id="5" name="Header Placeholder 4">
            <a:extLst>
              <a:ext uri="{FF2B5EF4-FFF2-40B4-BE49-F238E27FC236}">
                <a16:creationId xmlns:a16="http://schemas.microsoft.com/office/drawing/2014/main" id="{F1209755-2C35-BD4E-6675-593585EB6A91}"/>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0438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7079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latin typeface="Arial"/>
              </a:rPr>
              <a:t>”</a:t>
            </a:r>
            <a:endParaRPr lang="en-US" sz="1350">
              <a:solidFill>
                <a:schemeClr val="accent1">
                  <a:lumMod val="60000"/>
                  <a:lumOff val="40000"/>
                </a:schemeClr>
              </a:solidFill>
              <a:latin typeface="Arial"/>
            </a:endParaRPr>
          </a:p>
        </p:txBody>
      </p:sp>
    </p:spTree>
    <p:extLst>
      <p:ext uri="{BB962C8B-B14F-4D97-AF65-F5344CB8AC3E}">
        <p14:creationId xmlns:p14="http://schemas.microsoft.com/office/powerpoint/2010/main" val="1453891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8045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105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9075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9115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40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081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8071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2025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5636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4369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830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7710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0501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3074F12-AA26-4AC8-9962-C36BB8F32554}" type="datetimeFigureOut">
              <a:rPr lang="en-US" smtClean="0"/>
              <a:pPr/>
              <a:t>6/26/2024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82CCC60-E8CD-4174-8B1A-7DF615B22EEF}" type="slidenum">
              <a:rPr lang="en-US" smtClean="0"/>
              <a:pPr/>
              <a:t>‹#›</a:t>
            </a:fld>
            <a:endParaRPr lang="en-US"/>
          </a:p>
        </p:txBody>
      </p:sp>
      <p:sp>
        <p:nvSpPr>
          <p:cNvPr id="18" name="TextBox 17">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520753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2741" y="3505199"/>
            <a:ext cx="5190066" cy="1475147"/>
          </a:xfrm>
        </p:spPr>
        <p:txBody>
          <a:bodyPr>
            <a:normAutofit fontScale="90000"/>
          </a:bodyPr>
          <a:lstStyle/>
          <a:p>
            <a:pPr algn="ctr"/>
            <a:r>
              <a:rPr lang="en-US" b="1" i="1" dirty="0">
                <a:latin typeface="Times New Roman" panose="02020603050405020304" pitchFamily="18" charset="0"/>
                <a:cs typeface="Times New Roman" panose="02020603050405020304" pitchFamily="18" charset="0"/>
              </a:rPr>
              <a:t>     </a:t>
            </a:r>
            <a:br>
              <a:rPr lang="en-US" b="1" i="1" dirty="0">
                <a:latin typeface="Times New Roman" panose="02020603050405020304" pitchFamily="18" charset="0"/>
                <a:cs typeface="Times New Roman" panose="02020603050405020304" pitchFamily="18" charset="0"/>
              </a:rPr>
            </a:br>
            <a:br>
              <a:rPr lang="en-US" b="1" i="1" dirty="0">
                <a:latin typeface="Times New Roman" panose="02020603050405020304" pitchFamily="18" charset="0"/>
                <a:cs typeface="Times New Roman" panose="02020603050405020304" pitchFamily="18" charset="0"/>
              </a:rPr>
            </a:br>
            <a:br>
              <a:rPr lang="en-US" b="1" i="1" dirty="0">
                <a:latin typeface="Times New Roman" panose="02020603050405020304" pitchFamily="18" charset="0"/>
                <a:cs typeface="Times New Roman" panose="02020603050405020304" pitchFamily="18" charset="0"/>
              </a:rPr>
            </a:br>
            <a:br>
              <a:rPr lang="en-US" b="1" i="1" dirty="0">
                <a:latin typeface="Times New Roman" panose="02020603050405020304" pitchFamily="18" charset="0"/>
                <a:cs typeface="Times New Roman" panose="02020603050405020304" pitchFamily="18" charset="0"/>
              </a:rPr>
            </a:br>
            <a:br>
              <a:rPr lang="en-US" b="1" i="1" dirty="0">
                <a:latin typeface="Times New Roman" panose="02020603050405020304" pitchFamily="18" charset="0"/>
                <a:cs typeface="Times New Roman" panose="02020603050405020304" pitchFamily="18" charset="0"/>
              </a:rPr>
            </a:br>
            <a:r>
              <a:rPr lang="en-US" sz="2000" b="1" i="1" dirty="0">
                <a:latin typeface="Times New Roman" panose="02020603050405020304" pitchFamily="18" charset="0"/>
                <a:cs typeface="Times New Roman" panose="02020603050405020304" pitchFamily="18" charset="0"/>
              </a:rPr>
              <a:t>First</a:t>
            </a:r>
            <a:r>
              <a:rPr lang="en-US" b="1" i="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International Conference on </a:t>
            </a:r>
            <a:br>
              <a:rPr lang="en-US" sz="2000" b="1" i="1" dirty="0">
                <a:latin typeface="Times New Roman" panose="02020603050405020304" pitchFamily="18" charset="0"/>
                <a:cs typeface="Times New Roman" panose="02020603050405020304" pitchFamily="18" charset="0"/>
              </a:rPr>
            </a:br>
            <a:r>
              <a:rPr lang="en-US" sz="2000" b="1" i="1" dirty="0">
                <a:latin typeface="Times New Roman" panose="02020603050405020304" pitchFamily="18" charset="0"/>
                <a:cs typeface="Times New Roman" panose="02020603050405020304" pitchFamily="18" charset="0"/>
              </a:rPr>
              <a:t>Emerging Technologies in Science and Engineering </a:t>
            </a:r>
            <a:br>
              <a:rPr lang="en-US" sz="2000" b="1" i="1" dirty="0">
                <a:latin typeface="Times New Roman" panose="02020603050405020304" pitchFamily="18" charset="0"/>
                <a:cs typeface="Times New Roman" panose="02020603050405020304" pitchFamily="18" charset="0"/>
              </a:rPr>
            </a:br>
            <a:r>
              <a:rPr lang="en-US" sz="2000" b="1" i="1" dirty="0">
                <a:latin typeface="Times New Roman" panose="02020603050405020304" pitchFamily="18" charset="0"/>
                <a:cs typeface="Times New Roman" panose="02020603050405020304" pitchFamily="18" charset="0"/>
              </a:rPr>
              <a:t> ICETSE 2024</a:t>
            </a:r>
            <a:br>
              <a:rPr lang="en-US" sz="2000" b="1" i="1" dirty="0">
                <a:latin typeface="Times New Roman" panose="02020603050405020304" pitchFamily="18" charset="0"/>
                <a:cs typeface="Times New Roman" panose="02020603050405020304" pitchFamily="18" charset="0"/>
              </a:rPr>
            </a:br>
            <a:r>
              <a:rPr lang="en-US" sz="1300" b="1" i="1" dirty="0">
                <a:latin typeface="Times New Roman" panose="02020603050405020304" pitchFamily="18" charset="0"/>
                <a:cs typeface="Times New Roman" panose="02020603050405020304" pitchFamily="18" charset="0"/>
              </a:rPr>
              <a:t>26</a:t>
            </a:r>
            <a:r>
              <a:rPr lang="en-US" sz="1300" b="1" i="1" baseline="30000" dirty="0">
                <a:latin typeface="Times New Roman" panose="02020603050405020304" pitchFamily="18" charset="0"/>
                <a:cs typeface="Times New Roman" panose="02020603050405020304" pitchFamily="18" charset="0"/>
              </a:rPr>
              <a:t>th</a:t>
            </a:r>
            <a:r>
              <a:rPr lang="en-US" sz="1300" b="1" i="1" dirty="0">
                <a:latin typeface="Times New Roman" panose="02020603050405020304" pitchFamily="18" charset="0"/>
                <a:cs typeface="Times New Roman" panose="02020603050405020304" pitchFamily="18" charset="0"/>
              </a:rPr>
              <a:t> and 27</a:t>
            </a:r>
            <a:r>
              <a:rPr lang="en-US" sz="1300" b="1" i="1" baseline="30000" dirty="0">
                <a:latin typeface="Times New Roman" panose="02020603050405020304" pitchFamily="18" charset="0"/>
                <a:cs typeface="Times New Roman" panose="02020603050405020304" pitchFamily="18" charset="0"/>
              </a:rPr>
              <a:t>th</a:t>
            </a:r>
            <a:r>
              <a:rPr lang="en-US" sz="1300" b="1" i="1" dirty="0">
                <a:latin typeface="Times New Roman" panose="02020603050405020304" pitchFamily="18" charset="0"/>
                <a:cs typeface="Times New Roman" panose="02020603050405020304" pitchFamily="18" charset="0"/>
              </a:rPr>
              <a:t> June 2024</a:t>
            </a:r>
            <a:br>
              <a:rPr lang="en-US" sz="1300" b="1" i="1" dirty="0">
                <a:latin typeface="Times New Roman" panose="02020603050405020304" pitchFamily="18" charset="0"/>
                <a:cs typeface="Times New Roman" panose="02020603050405020304" pitchFamily="18" charset="0"/>
              </a:rPr>
            </a:br>
            <a:br>
              <a:rPr lang="en-US" sz="1300" b="1" i="1" dirty="0">
                <a:latin typeface="Times New Roman" panose="02020603050405020304" pitchFamily="18" charset="0"/>
                <a:cs typeface="Times New Roman" panose="02020603050405020304" pitchFamily="18" charset="0"/>
              </a:rPr>
            </a:br>
            <a:r>
              <a:rPr lang="en-US" sz="1300" b="1" i="1" dirty="0">
                <a:latin typeface="Times New Roman" panose="02020603050405020304" pitchFamily="18" charset="0"/>
                <a:cs typeface="Times New Roman" panose="02020603050405020304" pitchFamily="18" charset="0"/>
              </a:rPr>
              <a:t>Paper Id: ICETSE-2024_122</a:t>
            </a:r>
            <a:br>
              <a:rPr lang="en-US" sz="1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Paper Title: Parallelization of Pigeonhole Sort for Efficient Data Sorting</a:t>
            </a:r>
            <a:br>
              <a:rPr lang="en-US" sz="20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Pasupuleti Rohith Sai Datta, Chinmaya D Kamath, N Gopalakrishna Kini,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Ashwath Rao B</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of Computer Science and Engineering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Manipal Institute of Technology,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Manipal Academy of Higher Education, Manipal, INDIA</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300" b="1" i="1" dirty="0">
                <a:latin typeface="Times New Roman" panose="02020603050405020304" pitchFamily="18" charset="0"/>
                <a:cs typeface="Times New Roman" panose="02020603050405020304" pitchFamily="18" charset="0"/>
              </a:rPr>
            </a:br>
            <a:endParaRPr lang="en-US" sz="1300" dirty="0"/>
          </a:p>
        </p:txBody>
      </p:sp>
      <p:pic>
        <p:nvPicPr>
          <p:cNvPr id="4" name="Picture 3" descr="C:\Users\Bed\Downloads\Logo1.jpg">
            <a:extLst>
              <a:ext uri="{FF2B5EF4-FFF2-40B4-BE49-F238E27FC236}">
                <a16:creationId xmlns:a16="http://schemas.microsoft.com/office/drawing/2014/main" id="{87B1E167-E38F-46EF-192F-80049FCEBDD6}"/>
              </a:ext>
            </a:extLst>
          </p:cNvPr>
          <p:cNvPicPr/>
          <p:nvPr/>
        </p:nvPicPr>
        <p:blipFill>
          <a:blip r:embed="rId2"/>
          <a:srcRect/>
          <a:stretch>
            <a:fillRect/>
          </a:stretch>
        </p:blipFill>
        <p:spPr>
          <a:xfrm>
            <a:off x="3818467" y="273885"/>
            <a:ext cx="1364388" cy="916577"/>
          </a:xfrm>
          <a:prstGeom prst="rect">
            <a:avLst/>
          </a:prstGeom>
          <a:noFill/>
          <a:ln w="9525">
            <a:noFill/>
            <a:miter lim="800000"/>
            <a:headEnd/>
            <a:tailEnd/>
          </a:ln>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9" name="TextBox 8">
            <a:extLst>
              <a:ext uri="{FF2B5EF4-FFF2-40B4-BE49-F238E27FC236}">
                <a16:creationId xmlns:a16="http://schemas.microsoft.com/office/drawing/2014/main" id="{C7899602-A187-07FA-2C4C-B7635B79018C}"/>
              </a:ext>
            </a:extLst>
          </p:cNvPr>
          <p:cNvSpPr txBox="1"/>
          <p:nvPr/>
        </p:nvSpPr>
        <p:spPr>
          <a:xfrm>
            <a:off x="777959" y="794772"/>
            <a:ext cx="5689699" cy="276999"/>
          </a:xfrm>
          <a:prstGeom prst="rect">
            <a:avLst/>
          </a:prstGeom>
          <a:noFill/>
        </p:spPr>
        <p:txBody>
          <a:bodyPr wrap="none" rtlCol="0">
            <a:spAutoFit/>
          </a:bodyPr>
          <a:lstStyle/>
          <a:p>
            <a:r>
              <a:rPr lang="en-US" sz="1200" b="0" i="0" u="none" strike="noStrike" baseline="0">
                <a:solidFill>
                  <a:srgbClr val="000000"/>
                </a:solidFill>
                <a:latin typeface="Times New Roman" panose="02020603050405020304" pitchFamily="18" charset="0"/>
                <a:cs typeface="Times New Roman" panose="02020603050405020304" pitchFamily="18" charset="0"/>
              </a:rPr>
              <a:t>Table I. Execution Time and Speedup of Pigeonhole Sort Obtained from MPI and CUDA</a:t>
            </a:r>
            <a:endParaRPr lang="en-IN" sz="120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C65A34A1-BA26-160B-0F4D-BE6AA913CEB1}"/>
              </a:ext>
            </a:extLst>
          </p:cNvPr>
          <p:cNvGraphicFramePr>
            <a:graphicFrameLocks noGrp="1"/>
          </p:cNvGraphicFramePr>
          <p:nvPr>
            <p:ph idx="1"/>
            <p:extLst>
              <p:ext uri="{D42A27DB-BD31-4B8C-83A1-F6EECF244321}">
                <p14:modId xmlns:p14="http://schemas.microsoft.com/office/powerpoint/2010/main" val="3370790403"/>
              </p:ext>
            </p:extLst>
          </p:nvPr>
        </p:nvGraphicFramePr>
        <p:xfrm>
          <a:off x="844959" y="1169728"/>
          <a:ext cx="5555700" cy="3009332"/>
        </p:xfrm>
        <a:graphic>
          <a:graphicData uri="http://schemas.openxmlformats.org/drawingml/2006/table">
            <a:tbl>
              <a:tblPr/>
              <a:tblGrid>
                <a:gridCol w="925950">
                  <a:extLst>
                    <a:ext uri="{9D8B030D-6E8A-4147-A177-3AD203B41FA5}">
                      <a16:colId xmlns:a16="http://schemas.microsoft.com/office/drawing/2014/main" val="2563211922"/>
                    </a:ext>
                  </a:extLst>
                </a:gridCol>
                <a:gridCol w="925950">
                  <a:extLst>
                    <a:ext uri="{9D8B030D-6E8A-4147-A177-3AD203B41FA5}">
                      <a16:colId xmlns:a16="http://schemas.microsoft.com/office/drawing/2014/main" val="2445391211"/>
                    </a:ext>
                  </a:extLst>
                </a:gridCol>
                <a:gridCol w="925950">
                  <a:extLst>
                    <a:ext uri="{9D8B030D-6E8A-4147-A177-3AD203B41FA5}">
                      <a16:colId xmlns:a16="http://schemas.microsoft.com/office/drawing/2014/main" val="2363679106"/>
                    </a:ext>
                  </a:extLst>
                </a:gridCol>
                <a:gridCol w="925950">
                  <a:extLst>
                    <a:ext uri="{9D8B030D-6E8A-4147-A177-3AD203B41FA5}">
                      <a16:colId xmlns:a16="http://schemas.microsoft.com/office/drawing/2014/main" val="3747039262"/>
                    </a:ext>
                  </a:extLst>
                </a:gridCol>
                <a:gridCol w="925950">
                  <a:extLst>
                    <a:ext uri="{9D8B030D-6E8A-4147-A177-3AD203B41FA5}">
                      <a16:colId xmlns:a16="http://schemas.microsoft.com/office/drawing/2014/main" val="3457847845"/>
                    </a:ext>
                  </a:extLst>
                </a:gridCol>
                <a:gridCol w="925950">
                  <a:extLst>
                    <a:ext uri="{9D8B030D-6E8A-4147-A177-3AD203B41FA5}">
                      <a16:colId xmlns:a16="http://schemas.microsoft.com/office/drawing/2014/main" val="3581123415"/>
                    </a:ext>
                  </a:extLst>
                </a:gridCol>
              </a:tblGrid>
              <a:tr h="337350">
                <a:tc>
                  <a:txBody>
                    <a:bodyPr/>
                    <a:lstStyle/>
                    <a:p>
                      <a:r>
                        <a:rPr lang="en-IN" sz="900"/>
                        <a:t>Sl. No.</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Sequential Execution Time (</a:t>
                      </a:r>
                      <a:r>
                        <a:rPr lang="en-IN" sz="900" err="1"/>
                        <a:t>ms</a:t>
                      </a:r>
                      <a:r>
                        <a:rPr lang="en-IN" sz="900"/>
                        <a:t>)</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MPI Execution Time (ms)</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Speedup achieved with MPI</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CUDA Execution Time (ms)</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Speedup achieved with CUDA</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213857"/>
                  </a:ext>
                </a:extLst>
              </a:tr>
              <a:tr h="140317">
                <a:tc>
                  <a:txBody>
                    <a:bodyPr/>
                    <a:lstStyle/>
                    <a:p>
                      <a:r>
                        <a:rPr lang="en-IN" sz="900"/>
                        <a:t>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17.472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14.449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1.209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0.045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388.26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046665"/>
                  </a:ext>
                </a:extLst>
              </a:tr>
              <a:tr h="140317">
                <a:tc>
                  <a:txBody>
                    <a:bodyPr/>
                    <a:lstStyle/>
                    <a:p>
                      <a:r>
                        <a:rPr lang="en-IN" sz="900"/>
                        <a:t>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21.752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16.521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1.316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241.68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132797"/>
                  </a:ext>
                </a:extLst>
              </a:tr>
              <a:tr h="140317">
                <a:tc>
                  <a:txBody>
                    <a:bodyPr/>
                    <a:lstStyle/>
                    <a:p>
                      <a:r>
                        <a:rPr lang="en-IN" sz="900"/>
                        <a:t>3</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17.607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16.621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1.059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352.14</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0122869"/>
                  </a:ext>
                </a:extLst>
              </a:tr>
              <a:tr h="140317">
                <a:tc>
                  <a:txBody>
                    <a:bodyPr/>
                    <a:lstStyle/>
                    <a:p>
                      <a:r>
                        <a:rPr lang="en-IN" sz="900"/>
                        <a:t>4</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16.441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16.508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0.995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205.51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0947912"/>
                  </a:ext>
                </a:extLst>
              </a:tr>
              <a:tr h="140317">
                <a:tc>
                  <a:txBody>
                    <a:bodyPr/>
                    <a:lstStyle/>
                    <a:p>
                      <a:r>
                        <a:rPr lang="en-IN" sz="900"/>
                        <a:t>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16.732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14.579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1.147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0.067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249.73</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3546147"/>
                  </a:ext>
                </a:extLst>
              </a:tr>
              <a:tr h="140317">
                <a:tc>
                  <a:txBody>
                    <a:bodyPr/>
                    <a:lstStyle/>
                    <a:p>
                      <a:r>
                        <a:rPr lang="en-IN" sz="900"/>
                        <a:t>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16.991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14.322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1.186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0.055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308.92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777216"/>
                  </a:ext>
                </a:extLst>
              </a:tr>
              <a:tr h="140317">
                <a:tc>
                  <a:txBody>
                    <a:bodyPr/>
                    <a:lstStyle/>
                    <a:p>
                      <a:r>
                        <a:rPr lang="en-IN" sz="900"/>
                        <a:t>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18.878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17.541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1.076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0.075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251.70</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030220"/>
                  </a:ext>
                </a:extLst>
              </a:tr>
              <a:tr h="140317">
                <a:tc>
                  <a:txBody>
                    <a:bodyPr/>
                    <a:lstStyle/>
                    <a:p>
                      <a:r>
                        <a:rPr lang="en-IN" sz="900"/>
                        <a:t>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18.221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14.781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1.232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0.048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379.60</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6367005"/>
                  </a:ext>
                </a:extLst>
              </a:tr>
              <a:tr h="140317">
                <a:tc>
                  <a:txBody>
                    <a:bodyPr/>
                    <a:lstStyle/>
                    <a:p>
                      <a:r>
                        <a:rPr lang="en-IN" sz="900"/>
                        <a:t>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21.499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13.829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1.554</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0.085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252.92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1503290"/>
                  </a:ext>
                </a:extLst>
              </a:tr>
              <a:tr h="140317">
                <a:tc>
                  <a:txBody>
                    <a:bodyPr/>
                    <a:lstStyle/>
                    <a:p>
                      <a:r>
                        <a:rPr lang="en-IN" sz="900"/>
                        <a:t>10</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16.515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14.355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1.150</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0.062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266.37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9165924"/>
                  </a:ext>
                </a:extLst>
              </a:tr>
              <a:tr h="140317">
                <a:tc>
                  <a:txBody>
                    <a:bodyPr/>
                    <a:lstStyle/>
                    <a:p>
                      <a:r>
                        <a:rPr lang="en-IN" sz="900"/>
                        <a:t>11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19.226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13.281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1.447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0.07</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274.65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8697751"/>
                  </a:ext>
                </a:extLst>
              </a:tr>
              <a:tr h="140317">
                <a:tc>
                  <a:txBody>
                    <a:bodyPr/>
                    <a:lstStyle/>
                    <a:p>
                      <a:r>
                        <a:rPr lang="en-IN" sz="900"/>
                        <a:t>12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18.134</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13.006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1.394</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0.052</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348.73</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0225955"/>
                  </a:ext>
                </a:extLst>
              </a:tr>
              <a:tr h="122161">
                <a:tc>
                  <a:txBody>
                    <a:bodyPr/>
                    <a:lstStyle/>
                    <a:p>
                      <a:r>
                        <a:rPr lang="en-IN" sz="900" b="1"/>
                        <a:t>AVG</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18.289</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14.98</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1.231</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0.065</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dirty="0"/>
                        <a:t>293.36</a:t>
                      </a:r>
                    </a:p>
                  </a:txBody>
                  <a:tcPr marL="58198" marR="58198" marT="29099" marB="290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908199"/>
                  </a:ext>
                </a:extLst>
              </a:tr>
            </a:tbl>
          </a:graphicData>
        </a:graphic>
      </p:graphicFrame>
      <p:sp>
        <p:nvSpPr>
          <p:cNvPr id="11" name="TextBox 10">
            <a:extLst>
              <a:ext uri="{FF2B5EF4-FFF2-40B4-BE49-F238E27FC236}">
                <a16:creationId xmlns:a16="http://schemas.microsoft.com/office/drawing/2014/main" id="{AC4CB0F1-6E65-09E9-8507-3EB6DCADC50E}"/>
              </a:ext>
            </a:extLst>
          </p:cNvPr>
          <p:cNvSpPr txBox="1"/>
          <p:nvPr/>
        </p:nvSpPr>
        <p:spPr>
          <a:xfrm>
            <a:off x="483704" y="512151"/>
            <a:ext cx="4731026" cy="369332"/>
          </a:xfrm>
          <a:prstGeom prst="rect">
            <a:avLst/>
          </a:prstGeom>
          <a:noFill/>
        </p:spPr>
        <p:txBody>
          <a:bodyPr wrap="square">
            <a:spAutoFit/>
          </a:bodyPr>
          <a:lstStyle/>
          <a:p>
            <a:r>
              <a:rPr lang="en-US" sz="1800">
                <a:solidFill>
                  <a:srgbClr val="92D050"/>
                </a:solidFill>
                <a:latin typeface="Times New Roman" panose="02020603050405020304" pitchFamily="18" charset="0"/>
                <a:cs typeface="Times New Roman" panose="02020603050405020304" pitchFamily="18" charset="0"/>
              </a:rPr>
              <a:t>RESULTS </a:t>
            </a:r>
            <a:endParaRPr lang="en-IN">
              <a:solidFill>
                <a:srgbClr val="92D050"/>
              </a:solidFill>
            </a:endParaRPr>
          </a:p>
        </p:txBody>
      </p:sp>
      <p:sp>
        <p:nvSpPr>
          <p:cNvPr id="4" name="TextBox 3">
            <a:extLst>
              <a:ext uri="{FF2B5EF4-FFF2-40B4-BE49-F238E27FC236}">
                <a16:creationId xmlns:a16="http://schemas.microsoft.com/office/drawing/2014/main" id="{127AC3A2-A4B3-4990-42C7-14229326FAE5}"/>
              </a:ext>
            </a:extLst>
          </p:cNvPr>
          <p:cNvSpPr txBox="1"/>
          <p:nvPr/>
        </p:nvSpPr>
        <p:spPr>
          <a:xfrm>
            <a:off x="304800" y="4267847"/>
            <a:ext cx="8772939" cy="52322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The results were obtained by performing pigeonhole sorting sequentially, using MPI, and using CUDA over 12 different iterations, and the averages were calculated.</a:t>
            </a:r>
          </a:p>
        </p:txBody>
      </p:sp>
    </p:spTree>
    <p:extLst>
      <p:ext uri="{BB962C8B-B14F-4D97-AF65-F5344CB8AC3E}">
        <p14:creationId xmlns:p14="http://schemas.microsoft.com/office/powerpoint/2010/main" val="419661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605F-4696-4F32-390F-1D94B3C50DD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RESULTS AND ANALYSIS</a:t>
            </a:r>
            <a:endParaRPr lang="en-US" sz="2800" dirty="0">
              <a:latin typeface="Times New Roman"/>
              <a:cs typeface="Times New Roman"/>
            </a:endParaRPr>
          </a:p>
        </p:txBody>
      </p:sp>
      <p:sp>
        <p:nvSpPr>
          <p:cNvPr id="3" name="Content Placeholder 2">
            <a:extLst>
              <a:ext uri="{FF2B5EF4-FFF2-40B4-BE49-F238E27FC236}">
                <a16:creationId xmlns:a16="http://schemas.microsoft.com/office/drawing/2014/main" id="{636145DC-BE6F-80B4-B053-F95AA509071D}"/>
              </a:ext>
            </a:extLst>
          </p:cNvPr>
          <p:cNvSpPr>
            <a:spLocks noGrp="1"/>
          </p:cNvSpPr>
          <p:nvPr>
            <p:ph idx="1"/>
          </p:nvPr>
        </p:nvSpPr>
        <p:spPr>
          <a:xfrm>
            <a:off x="309219" y="1116460"/>
            <a:ext cx="7105372" cy="3892862"/>
          </a:xfrm>
        </p:spPr>
        <p:txBody>
          <a:bodyPr vert="horz" lIns="91440" tIns="45720" rIns="91440" bIns="45720" rtlCol="0" anchor="t">
            <a:normAutofit/>
          </a:bodyPr>
          <a:lstStyle/>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Enhanced Efficiency: </a:t>
            </a:r>
            <a:r>
              <a:rPr lang="en-US" sz="1400" dirty="0">
                <a:latin typeface="Times New Roman" panose="02020603050405020304" pitchFamily="18" charset="0"/>
                <a:cs typeface="Times New Roman" panose="02020603050405020304" pitchFamily="18" charset="0"/>
              </a:rPr>
              <a:t>MPI and CUDA parallelization accelerate sorting by distributing tasks efficiently across processors and leveraging GPU capabilities.</a:t>
            </a:r>
          </a:p>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CUDA Time Variability: </a:t>
            </a:r>
            <a:r>
              <a:rPr lang="en-US" sz="1400" dirty="0">
                <a:latin typeface="Times New Roman" panose="02020603050405020304" pitchFamily="18" charset="0"/>
                <a:cs typeface="Times New Roman" panose="02020603050405020304" pitchFamily="18" charset="0"/>
              </a:rPr>
              <a:t>Sorting times in CUDA can initially decrease but later vary between iterations due to factors such as memory access patterns and workload distribution among threads.</a:t>
            </a:r>
          </a:p>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Time Variation and Optimization: </a:t>
            </a:r>
            <a:r>
              <a:rPr lang="en-US" sz="1400" dirty="0">
                <a:latin typeface="Times New Roman" panose="02020603050405020304" pitchFamily="18" charset="0"/>
                <a:cs typeface="Times New Roman" panose="02020603050405020304" pitchFamily="18" charset="0"/>
              </a:rPr>
              <a:t>Sorting times can vary in each CUDA and MPI iteration, prompting the need for adaptive strategies like task redistribution, on-the-fly partitioning, and performance prediction models to maintain consistent speedup.</a:t>
            </a:r>
          </a:p>
          <a:p>
            <a:endParaRPr lang="en-US" sz="1400" dirty="0">
              <a:latin typeface="Times New Roman"/>
            </a:endParaRPr>
          </a:p>
        </p:txBody>
      </p:sp>
    </p:spTree>
    <p:extLst>
      <p:ext uri="{BB962C8B-B14F-4D97-AF65-F5344CB8AC3E}">
        <p14:creationId xmlns:p14="http://schemas.microsoft.com/office/powerpoint/2010/main" val="270828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340" y="312923"/>
            <a:ext cx="6447501" cy="553792"/>
          </a:xfrm>
        </p:spPr>
        <p:txBody>
          <a:bodyPr>
            <a:normAutofit/>
          </a:bodyPr>
          <a:lstStyle/>
          <a:p>
            <a:r>
              <a:rPr lang="en-US" sz="280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2" name="TextBox 1">
            <a:extLst>
              <a:ext uri="{FF2B5EF4-FFF2-40B4-BE49-F238E27FC236}">
                <a16:creationId xmlns:a16="http://schemas.microsoft.com/office/drawing/2014/main" id="{2A13D7D4-1E2F-F0DD-3244-2C9079FBB24E}"/>
              </a:ext>
            </a:extLst>
          </p:cNvPr>
          <p:cNvSpPr txBox="1"/>
          <p:nvPr/>
        </p:nvSpPr>
        <p:spPr>
          <a:xfrm>
            <a:off x="97183" y="781318"/>
            <a:ext cx="8457095" cy="33720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study aimed to enhance the efficiency of the Pigeonhole Sorting algorithm using MPI and CUDA for parallel processing. Both MPI and CUDA notably accelerate the algorithm compared to running it sequentially.</a:t>
            </a: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MPI enables collaboration among multiple computers to sort different data segments, efficiently handling large datasets by distributing tasks across machines.</a:t>
            </a: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CUDA's GPU acceleration significantly speeds up data processing, especially with large datasets, by performing multiple calculations simultaneously, outperforming CPUs alone.</a:t>
            </a:r>
          </a:p>
        </p:txBody>
      </p:sp>
    </p:spTree>
    <p:extLst>
      <p:ext uri="{BB962C8B-B14F-4D97-AF65-F5344CB8AC3E}">
        <p14:creationId xmlns:p14="http://schemas.microsoft.com/office/powerpoint/2010/main" val="75559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340" y="189813"/>
            <a:ext cx="6447501" cy="553792"/>
          </a:xfrm>
        </p:spPr>
        <p:txBody>
          <a:bodyPr>
            <a:normAutofit/>
          </a:bodyPr>
          <a:lstStyle/>
          <a:p>
            <a:r>
              <a:rPr lang="en-US" sz="280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5" name="Content Placeholder 2">
            <a:extLst>
              <a:ext uri="{FF2B5EF4-FFF2-40B4-BE49-F238E27FC236}">
                <a16:creationId xmlns:a16="http://schemas.microsoft.com/office/drawing/2014/main" id="{F3571987-EA8C-0D19-4CA7-2616672E4029}"/>
              </a:ext>
            </a:extLst>
          </p:cNvPr>
          <p:cNvSpPr>
            <a:spLocks noGrp="1"/>
          </p:cNvSpPr>
          <p:nvPr>
            <p:ph idx="1"/>
          </p:nvPr>
        </p:nvSpPr>
        <p:spPr>
          <a:xfrm>
            <a:off x="421862" y="609050"/>
            <a:ext cx="7489686" cy="3925399"/>
          </a:xfrm>
        </p:spPr>
        <p:txBody>
          <a:bodyPr>
            <a:noAutofit/>
          </a:bodyPr>
          <a:lstStyle/>
          <a:p>
            <a:pPr algn="just"/>
            <a:r>
              <a:rPr lang="en-IN" sz="1050" b="0" i="0" u="none" strike="noStrike" baseline="0">
                <a:solidFill>
                  <a:srgbClr val="000000"/>
                </a:solidFill>
                <a:latin typeface="Times New Roman" panose="02020603050405020304" pitchFamily="18" charset="0"/>
              </a:rPr>
              <a:t>[1] Singh, D.P., Joshi, I. &amp; Choudhary, J, “Survey of GPU Based Sorting Algorithms,” </a:t>
            </a:r>
            <a:r>
              <a:rPr lang="en-IN" sz="1050" b="0" i="1" u="none" strike="noStrike" baseline="0">
                <a:solidFill>
                  <a:srgbClr val="000000"/>
                </a:solidFill>
                <a:latin typeface="Times New Roman" panose="02020603050405020304" pitchFamily="18" charset="0"/>
              </a:rPr>
              <a:t>Int J Parallel Prog</a:t>
            </a:r>
            <a:r>
              <a:rPr lang="en-IN" sz="1050" b="0" i="0" u="none" strike="noStrike" baseline="0">
                <a:solidFill>
                  <a:srgbClr val="000000"/>
                </a:solidFill>
                <a:latin typeface="Times New Roman" panose="02020603050405020304" pitchFamily="18" charset="0"/>
              </a:rPr>
              <a:t>, vol. 46, pp. 1017–1034, 2018. </a:t>
            </a:r>
          </a:p>
          <a:p>
            <a:pPr algn="just"/>
            <a:r>
              <a:rPr lang="en-IN" sz="1050" b="0" i="0" u="none" strike="noStrike" baseline="0">
                <a:solidFill>
                  <a:srgbClr val="000000"/>
                </a:solidFill>
                <a:latin typeface="Times New Roman" panose="02020603050405020304" pitchFamily="18" charset="0"/>
              </a:rPr>
              <a:t>[2] Saxena, R., Jain, M., Sharma, D.P., “GPU-Based Parallelization of Topological Sorting,” </a:t>
            </a:r>
            <a:r>
              <a:rPr lang="en-IN" sz="1050" b="0" i="1" u="none" strike="noStrike" baseline="0">
                <a:solidFill>
                  <a:srgbClr val="000000"/>
                </a:solidFill>
                <a:latin typeface="Times New Roman" panose="02020603050405020304" pitchFamily="18" charset="0"/>
              </a:rPr>
              <a:t>Proceedings of First International Conference on Smart System, Innovations and Computing: SSIC 2017</a:t>
            </a:r>
            <a:r>
              <a:rPr lang="en-IN" sz="1050" b="0" i="0" u="none" strike="noStrike" baseline="0">
                <a:solidFill>
                  <a:srgbClr val="000000"/>
                </a:solidFill>
                <a:latin typeface="Times New Roman" panose="02020603050405020304" pitchFamily="18" charset="0"/>
              </a:rPr>
              <a:t>, pp. 411-421, Springer, Singapore 2018. </a:t>
            </a:r>
          </a:p>
          <a:p>
            <a:pPr algn="just"/>
            <a:r>
              <a:rPr lang="en-IN" sz="1050" b="0" i="0" u="none" strike="noStrike" baseline="0">
                <a:solidFill>
                  <a:srgbClr val="000000"/>
                </a:solidFill>
                <a:latin typeface="Times New Roman" panose="02020603050405020304" pitchFamily="18" charset="0"/>
              </a:rPr>
              <a:t>[3] Xiao, Shi-yang, Cai-</a:t>
            </a:r>
            <a:r>
              <a:rPr lang="en-IN" sz="1050" b="0" i="0" u="none" strike="noStrike" baseline="0" err="1">
                <a:solidFill>
                  <a:srgbClr val="000000"/>
                </a:solidFill>
                <a:latin typeface="Times New Roman" panose="02020603050405020304" pitchFamily="18" charset="0"/>
              </a:rPr>
              <a:t>lin</a:t>
            </a:r>
            <a:r>
              <a:rPr lang="en-IN" sz="1050" b="0" i="0" u="none" strike="noStrike" baseline="0">
                <a:solidFill>
                  <a:srgbClr val="000000"/>
                </a:solidFill>
                <a:latin typeface="Times New Roman" panose="02020603050405020304" pitchFamily="18" charset="0"/>
              </a:rPr>
              <a:t> Li, Bao-</a:t>
            </a:r>
            <a:r>
              <a:rPr lang="en-IN" sz="1050" b="0" i="0" u="none" strike="noStrike" baseline="0" err="1">
                <a:solidFill>
                  <a:srgbClr val="000000"/>
                </a:solidFill>
                <a:latin typeface="Times New Roman" panose="02020603050405020304" pitchFamily="18" charset="0"/>
              </a:rPr>
              <a:t>yun</a:t>
            </a:r>
            <a:r>
              <a:rPr lang="en-IN" sz="1050" b="0" i="0" u="none" strike="noStrike" baseline="0">
                <a:solidFill>
                  <a:srgbClr val="000000"/>
                </a:solidFill>
                <a:latin typeface="Times New Roman" panose="02020603050405020304" pitchFamily="18" charset="0"/>
              </a:rPr>
              <a:t> Guo, and Han Xiao, “A radix sorting parallel algorithm suitable for graphic processing unit computing,” </a:t>
            </a:r>
            <a:r>
              <a:rPr lang="en-IN" sz="1050" b="0" i="1" u="none" strike="noStrike" baseline="0">
                <a:solidFill>
                  <a:srgbClr val="000000"/>
                </a:solidFill>
                <a:latin typeface="Times New Roman" panose="02020603050405020304" pitchFamily="18" charset="0"/>
              </a:rPr>
              <a:t>Concurrency and Computation: Practice and Experience</a:t>
            </a:r>
            <a:r>
              <a:rPr lang="en-IN" sz="1050" b="0" i="0" u="none" strike="noStrike" baseline="0">
                <a:solidFill>
                  <a:srgbClr val="000000"/>
                </a:solidFill>
                <a:latin typeface="Times New Roman" panose="02020603050405020304" pitchFamily="18" charset="0"/>
              </a:rPr>
              <a:t>, vol. 33(6), e5818, 2021. </a:t>
            </a:r>
          </a:p>
          <a:p>
            <a:pPr algn="just"/>
            <a:r>
              <a:rPr lang="en-US" sz="1050" b="0" i="0" u="none" strike="noStrike" baseline="0">
                <a:solidFill>
                  <a:srgbClr val="000000"/>
                </a:solidFill>
                <a:latin typeface="Times New Roman" panose="02020603050405020304" pitchFamily="18" charset="0"/>
              </a:rPr>
              <a:t>[4] </a:t>
            </a:r>
            <a:r>
              <a:rPr lang="en-US" sz="1050" b="0" i="0" u="none" strike="noStrike" baseline="0" err="1">
                <a:solidFill>
                  <a:srgbClr val="000000"/>
                </a:solidFill>
                <a:latin typeface="Times New Roman" panose="02020603050405020304" pitchFamily="18" charset="0"/>
              </a:rPr>
              <a:t>Bozidar</a:t>
            </a:r>
            <a:r>
              <a:rPr lang="en-US" sz="1050" b="0" i="0" u="none" strike="noStrike" baseline="0">
                <a:solidFill>
                  <a:srgbClr val="000000"/>
                </a:solidFill>
                <a:latin typeface="Times New Roman" panose="02020603050405020304" pitchFamily="18" charset="0"/>
              </a:rPr>
              <a:t>, Darko, and </a:t>
            </a:r>
            <a:r>
              <a:rPr lang="en-US" sz="1050" b="0" i="0" u="none" strike="noStrike" baseline="0" err="1">
                <a:solidFill>
                  <a:srgbClr val="000000"/>
                </a:solidFill>
                <a:latin typeface="Times New Roman" panose="02020603050405020304" pitchFamily="18" charset="0"/>
              </a:rPr>
              <a:t>Tomaz</a:t>
            </a:r>
            <a:r>
              <a:rPr lang="en-US" sz="1050" b="0" i="0" u="none" strike="noStrike" baseline="0">
                <a:solidFill>
                  <a:srgbClr val="000000"/>
                </a:solidFill>
                <a:latin typeface="Times New Roman" panose="02020603050405020304" pitchFamily="18" charset="0"/>
              </a:rPr>
              <a:t> </a:t>
            </a:r>
            <a:r>
              <a:rPr lang="en-US" sz="1050" b="0" i="0" u="none" strike="noStrike" baseline="0" err="1">
                <a:solidFill>
                  <a:srgbClr val="000000"/>
                </a:solidFill>
                <a:latin typeface="Times New Roman" panose="02020603050405020304" pitchFamily="18" charset="0"/>
              </a:rPr>
              <a:t>Dobravec</a:t>
            </a:r>
            <a:r>
              <a:rPr lang="en-US" sz="1050" b="0" i="0" u="none" strike="noStrike" baseline="0">
                <a:solidFill>
                  <a:srgbClr val="000000"/>
                </a:solidFill>
                <a:latin typeface="Times New Roman" panose="02020603050405020304" pitchFamily="18" charset="0"/>
              </a:rPr>
              <a:t>, “Comparison of parallel sorting algorithms,” </a:t>
            </a:r>
            <a:r>
              <a:rPr lang="en-US" sz="1050" b="0" i="1" u="none" strike="noStrike" baseline="0">
                <a:solidFill>
                  <a:srgbClr val="000000"/>
                </a:solidFill>
                <a:latin typeface="Times New Roman" panose="02020603050405020304" pitchFamily="18" charset="0"/>
              </a:rPr>
              <a:t>Proceedings of the 2015 International Conference on Parallel and Distributed Systems</a:t>
            </a:r>
            <a:r>
              <a:rPr lang="en-US" sz="1050" b="0" i="0" u="none" strike="noStrike" baseline="0">
                <a:solidFill>
                  <a:srgbClr val="000000"/>
                </a:solidFill>
                <a:latin typeface="Times New Roman" panose="02020603050405020304" pitchFamily="18" charset="0"/>
              </a:rPr>
              <a:t>, vol. 33, pp. 411-421, 2015. </a:t>
            </a:r>
          </a:p>
          <a:p>
            <a:pPr algn="just"/>
            <a:r>
              <a:rPr lang="en-IN" sz="1050" b="0" i="0" u="none" strike="noStrike" baseline="0">
                <a:solidFill>
                  <a:srgbClr val="000000"/>
                </a:solidFill>
                <a:latin typeface="Times New Roman" panose="02020603050405020304" pitchFamily="18" charset="0"/>
              </a:rPr>
              <a:t>[5] Faujdar, Neetu, and S. P. </a:t>
            </a:r>
            <a:r>
              <a:rPr lang="en-IN" sz="1050" b="0" i="0" u="none" strike="noStrike" baseline="0" err="1">
                <a:solidFill>
                  <a:srgbClr val="000000"/>
                </a:solidFill>
                <a:latin typeface="Times New Roman" panose="02020603050405020304" pitchFamily="18" charset="0"/>
              </a:rPr>
              <a:t>Ghrera</a:t>
            </a:r>
            <a:r>
              <a:rPr lang="en-IN" sz="1050" b="0" i="0" u="none" strike="noStrike" baseline="0">
                <a:solidFill>
                  <a:srgbClr val="000000"/>
                </a:solidFill>
                <a:latin typeface="Times New Roman" panose="02020603050405020304" pitchFamily="18" charset="0"/>
              </a:rPr>
              <a:t>, “Performance Analysis of Parallel Sorting Algorithms using GPU Computing,” </a:t>
            </a:r>
            <a:r>
              <a:rPr lang="en-IN" sz="1050" b="0" i="1" u="none" strike="noStrike" baseline="0">
                <a:solidFill>
                  <a:srgbClr val="000000"/>
                </a:solidFill>
                <a:latin typeface="Times New Roman" panose="02020603050405020304" pitchFamily="18" charset="0"/>
              </a:rPr>
              <a:t>International Journal of Computer Applications</a:t>
            </a:r>
            <a:r>
              <a:rPr lang="en-IN" sz="1050" b="0" i="0" u="none" strike="noStrike" baseline="0">
                <a:solidFill>
                  <a:srgbClr val="000000"/>
                </a:solidFill>
                <a:latin typeface="Times New Roman" panose="02020603050405020304" pitchFamily="18" charset="0"/>
              </a:rPr>
              <a:t>, vol.12(2), pp. 0975-8887, 2016. </a:t>
            </a:r>
          </a:p>
          <a:p>
            <a:pPr algn="just"/>
            <a:r>
              <a:rPr lang="en-IN" sz="1050" b="0" i="0" u="none" strike="noStrike" baseline="0">
                <a:solidFill>
                  <a:srgbClr val="000000"/>
                </a:solidFill>
                <a:latin typeface="Times New Roman" panose="02020603050405020304" pitchFamily="18" charset="0"/>
              </a:rPr>
              <a:t>[6] Díaz-</a:t>
            </a:r>
            <a:r>
              <a:rPr lang="en-IN" sz="1050" b="0" i="0" u="none" strike="noStrike" baseline="0" err="1">
                <a:solidFill>
                  <a:srgbClr val="000000"/>
                </a:solidFill>
                <a:latin typeface="Times New Roman" panose="02020603050405020304" pitchFamily="18" charset="0"/>
              </a:rPr>
              <a:t>Barrero</a:t>
            </a:r>
            <a:r>
              <a:rPr lang="en-IN" sz="1050" b="0" i="0" u="none" strike="noStrike" baseline="0">
                <a:solidFill>
                  <a:srgbClr val="000000"/>
                </a:solidFill>
                <a:latin typeface="Times New Roman" panose="02020603050405020304" pitchFamily="18" charset="0"/>
              </a:rPr>
              <a:t>, José Luis, “The Pigeonhole Principle,” </a:t>
            </a:r>
            <a:r>
              <a:rPr lang="en-IN" sz="1050" b="0" i="1" u="none" strike="noStrike" baseline="0">
                <a:solidFill>
                  <a:srgbClr val="000000"/>
                </a:solidFill>
                <a:latin typeface="Times New Roman" panose="02020603050405020304" pitchFamily="18" charset="0"/>
              </a:rPr>
              <a:t>Antoine </a:t>
            </a:r>
            <a:r>
              <a:rPr lang="en-IN" sz="1050" b="0" i="1" u="none" strike="noStrike" baseline="0" err="1">
                <a:solidFill>
                  <a:srgbClr val="000000"/>
                </a:solidFill>
                <a:latin typeface="Times New Roman" panose="02020603050405020304" pitchFamily="18" charset="0"/>
              </a:rPr>
              <a:t>Mhanna</a:t>
            </a:r>
            <a:r>
              <a:rPr lang="en-IN" sz="1050" b="0" i="1" u="none" strike="noStrike" baseline="0">
                <a:solidFill>
                  <a:srgbClr val="000000"/>
                </a:solidFill>
                <a:latin typeface="Times New Roman" panose="02020603050405020304" pitchFamily="18" charset="0"/>
              </a:rPr>
              <a:t> 23 The best constant in some geometric inequalities by Marius Dragan and </a:t>
            </a:r>
            <a:r>
              <a:rPr lang="en-IN" sz="1050" b="0" i="1" u="none" strike="noStrike" baseline="0" err="1">
                <a:solidFill>
                  <a:srgbClr val="000000"/>
                </a:solidFill>
                <a:latin typeface="Times New Roman" panose="02020603050405020304" pitchFamily="18" charset="0"/>
              </a:rPr>
              <a:t>Mihály</a:t>
            </a:r>
            <a:r>
              <a:rPr lang="en-IN" sz="1050" b="0" i="1" u="none" strike="noStrike" baseline="0">
                <a:solidFill>
                  <a:srgbClr val="000000"/>
                </a:solidFill>
                <a:latin typeface="Times New Roman" panose="02020603050405020304" pitchFamily="18" charset="0"/>
              </a:rPr>
              <a:t> </a:t>
            </a:r>
            <a:r>
              <a:rPr lang="en-IN" sz="1050" b="0" i="1" u="none" strike="noStrike" baseline="0" err="1">
                <a:solidFill>
                  <a:srgbClr val="000000"/>
                </a:solidFill>
                <a:latin typeface="Times New Roman" panose="02020603050405020304" pitchFamily="18" charset="0"/>
              </a:rPr>
              <a:t>Bencze</a:t>
            </a:r>
            <a:r>
              <a:rPr lang="en-IN" sz="1050" b="0" i="1" u="none" strike="noStrike" baseline="0">
                <a:solidFill>
                  <a:srgbClr val="000000"/>
                </a:solidFill>
                <a:latin typeface="Times New Roman" panose="02020603050405020304" pitchFamily="18" charset="0"/>
              </a:rPr>
              <a:t> 32, </a:t>
            </a:r>
            <a:r>
              <a:rPr lang="en-IN" sz="1050" b="0" i="0" u="none" strike="noStrike" baseline="0">
                <a:solidFill>
                  <a:srgbClr val="000000"/>
                </a:solidFill>
                <a:latin typeface="Times New Roman" panose="02020603050405020304" pitchFamily="18" charset="0"/>
              </a:rPr>
              <a:t>p.56, 2022. </a:t>
            </a:r>
          </a:p>
          <a:p>
            <a:pPr algn="just"/>
            <a:r>
              <a:rPr lang="en-US" sz="1050" b="0" i="0" u="none" strike="noStrike" baseline="0">
                <a:solidFill>
                  <a:srgbClr val="000000"/>
                </a:solidFill>
                <a:latin typeface="Times New Roman" panose="02020603050405020304" pitchFamily="18" charset="0"/>
              </a:rPr>
              <a:t>[7] </a:t>
            </a:r>
            <a:r>
              <a:rPr lang="en-US" sz="1050" b="0" i="0" u="none" strike="noStrike" baseline="0" err="1">
                <a:solidFill>
                  <a:srgbClr val="000000"/>
                </a:solidFill>
                <a:latin typeface="Times New Roman" panose="02020603050405020304" pitchFamily="18" charset="0"/>
              </a:rPr>
              <a:t>Jacquet</a:t>
            </a:r>
            <a:r>
              <a:rPr lang="en-US" sz="1050" b="0" i="0" u="none" strike="noStrike" baseline="0">
                <a:solidFill>
                  <a:srgbClr val="000000"/>
                </a:solidFill>
                <a:latin typeface="Times New Roman" panose="02020603050405020304" pitchFamily="18" charset="0"/>
              </a:rPr>
              <a:t>, Baptiste, and Jean </a:t>
            </a:r>
            <a:r>
              <a:rPr lang="en-US" sz="1050" b="0" i="0" u="none" strike="noStrike" baseline="0" err="1">
                <a:solidFill>
                  <a:srgbClr val="000000"/>
                </a:solidFill>
                <a:latin typeface="Times New Roman" panose="02020603050405020304" pitchFamily="18" charset="0"/>
              </a:rPr>
              <a:t>Baratgin</a:t>
            </a:r>
            <a:r>
              <a:rPr lang="en-US" sz="1050" b="0" i="0" u="none" strike="noStrike" baseline="0">
                <a:solidFill>
                  <a:srgbClr val="000000"/>
                </a:solidFill>
                <a:latin typeface="Times New Roman" panose="02020603050405020304" pitchFamily="18" charset="0"/>
              </a:rPr>
              <a:t>, “The effect of cardinality in the pigeonhole principle,” </a:t>
            </a:r>
            <a:r>
              <a:rPr lang="en-US" sz="1050" b="0" i="1" u="none" strike="noStrike" baseline="0">
                <a:solidFill>
                  <a:srgbClr val="000000"/>
                </a:solidFill>
                <a:latin typeface="Times New Roman" panose="02020603050405020304" pitchFamily="18" charset="0"/>
              </a:rPr>
              <a:t>Thinking and Reasoning</a:t>
            </a:r>
            <a:r>
              <a:rPr lang="en-US" sz="1050" b="0" i="0" u="none" strike="noStrike" baseline="0">
                <a:solidFill>
                  <a:srgbClr val="000000"/>
                </a:solidFill>
                <a:latin typeface="Times New Roman" panose="02020603050405020304" pitchFamily="18" charset="0"/>
              </a:rPr>
              <a:t>, vol. 30(1), pp. 218-234, 2024. </a:t>
            </a:r>
          </a:p>
          <a:p>
            <a:pPr algn="just"/>
            <a:r>
              <a:rPr lang="en-US" sz="1050" b="0" i="0" u="none" strike="noStrike" baseline="0">
                <a:solidFill>
                  <a:srgbClr val="000000"/>
                </a:solidFill>
                <a:latin typeface="Times New Roman" panose="02020603050405020304" pitchFamily="18" charset="0"/>
              </a:rPr>
              <a:t>[8] </a:t>
            </a:r>
            <a:r>
              <a:rPr lang="en-US" sz="1050" b="0" i="0" u="none" strike="noStrike" baseline="0" err="1">
                <a:solidFill>
                  <a:srgbClr val="000000"/>
                </a:solidFill>
                <a:latin typeface="Times New Roman" panose="02020603050405020304" pitchFamily="18" charset="0"/>
              </a:rPr>
              <a:t>Yo'ldashev</a:t>
            </a:r>
            <a:r>
              <a:rPr lang="en-US" sz="1050" b="0" i="0" u="none" strike="noStrike" baseline="0">
                <a:solidFill>
                  <a:srgbClr val="000000"/>
                </a:solidFill>
                <a:latin typeface="Times New Roman" panose="02020603050405020304" pitchFamily="18" charset="0"/>
              </a:rPr>
              <a:t>, </a:t>
            </a:r>
            <a:r>
              <a:rPr lang="en-US" sz="1050" b="0" i="0" u="none" strike="noStrike" baseline="0" err="1">
                <a:solidFill>
                  <a:srgbClr val="000000"/>
                </a:solidFill>
                <a:latin typeface="Times New Roman" panose="02020603050405020304" pitchFamily="18" charset="0"/>
              </a:rPr>
              <a:t>Bilolkhon</a:t>
            </a:r>
            <a:r>
              <a:rPr lang="en-US" sz="1050" b="0" i="0" u="none" strike="noStrike" baseline="0">
                <a:solidFill>
                  <a:srgbClr val="000000"/>
                </a:solidFill>
                <a:latin typeface="Times New Roman" panose="02020603050405020304" pitchFamily="18" charset="0"/>
              </a:rPr>
              <a:t>, and </a:t>
            </a:r>
            <a:r>
              <a:rPr lang="en-US" sz="1050" b="0" i="0" u="none" strike="noStrike" baseline="0" err="1">
                <a:solidFill>
                  <a:srgbClr val="000000"/>
                </a:solidFill>
                <a:latin typeface="Times New Roman" panose="02020603050405020304" pitchFamily="18" charset="0"/>
              </a:rPr>
              <a:t>Sharobidinov</a:t>
            </a:r>
            <a:r>
              <a:rPr lang="en-US" sz="1050" b="0" i="0" u="none" strike="noStrike" baseline="0">
                <a:solidFill>
                  <a:srgbClr val="000000"/>
                </a:solidFill>
                <a:latin typeface="Times New Roman" panose="02020603050405020304" pitchFamily="18" charset="0"/>
              </a:rPr>
              <a:t> </a:t>
            </a:r>
            <a:r>
              <a:rPr lang="en-US" sz="1050" b="0" i="0" u="none" strike="noStrike" baseline="0" err="1">
                <a:solidFill>
                  <a:srgbClr val="000000"/>
                </a:solidFill>
                <a:latin typeface="Times New Roman" panose="02020603050405020304" pitchFamily="18" charset="0"/>
              </a:rPr>
              <a:t>Mukhriddin</a:t>
            </a:r>
            <a:r>
              <a:rPr lang="en-US" sz="1050" b="0" i="0" u="none" strike="noStrike" baseline="0">
                <a:solidFill>
                  <a:srgbClr val="000000"/>
                </a:solidFill>
                <a:latin typeface="Times New Roman" panose="02020603050405020304" pitchFamily="18" charset="0"/>
              </a:rPr>
              <a:t>, “Investigating the Efficiency and Performance of Sorting and Searching Algorithms for Array Elements,” </a:t>
            </a:r>
            <a:r>
              <a:rPr lang="en-US" sz="1050" b="0" i="1" u="none" strike="noStrike" baseline="0">
                <a:solidFill>
                  <a:srgbClr val="000000"/>
                </a:solidFill>
                <a:latin typeface="Times New Roman" panose="02020603050405020304" pitchFamily="18" charset="0"/>
              </a:rPr>
              <a:t>Science Promotion</a:t>
            </a:r>
            <a:r>
              <a:rPr lang="en-US" sz="1050" b="0" i="0" u="none" strike="noStrike" baseline="0">
                <a:solidFill>
                  <a:srgbClr val="000000"/>
                </a:solidFill>
                <a:latin typeface="Times New Roman" panose="02020603050405020304" pitchFamily="18" charset="0"/>
              </a:rPr>
              <a:t>, vol. 1(1), pp. 31-34, Dec. 2023. </a:t>
            </a:r>
          </a:p>
          <a:p>
            <a:pPr algn="just"/>
            <a:r>
              <a:rPr lang="en-IN" sz="1050" b="0" i="0" u="none" strike="noStrike" baseline="0">
                <a:solidFill>
                  <a:srgbClr val="000000"/>
                </a:solidFill>
                <a:latin typeface="Times New Roman" panose="02020603050405020304" pitchFamily="18" charset="0"/>
              </a:rPr>
              <a:t>[9] </a:t>
            </a:r>
            <a:r>
              <a:rPr lang="en-IN" sz="1050" b="0" i="0" u="none" strike="noStrike" baseline="0" err="1">
                <a:solidFill>
                  <a:srgbClr val="000000"/>
                </a:solidFill>
                <a:latin typeface="Times New Roman" panose="02020603050405020304" pitchFamily="18" charset="0"/>
              </a:rPr>
              <a:t>Anaghashree</a:t>
            </a:r>
            <a:r>
              <a:rPr lang="en-IN" sz="1050" b="0" i="0" u="none" strike="noStrike" baseline="0">
                <a:solidFill>
                  <a:srgbClr val="000000"/>
                </a:solidFill>
                <a:latin typeface="Times New Roman" panose="02020603050405020304" pitchFamily="18" charset="0"/>
              </a:rPr>
              <a:t>, Sushmita </a:t>
            </a:r>
            <a:r>
              <a:rPr lang="en-IN" sz="1050" b="0" i="0" u="none" strike="noStrike" baseline="0" err="1">
                <a:solidFill>
                  <a:srgbClr val="000000"/>
                </a:solidFill>
                <a:latin typeface="Times New Roman" panose="02020603050405020304" pitchFamily="18" charset="0"/>
              </a:rPr>
              <a:t>Delcy</a:t>
            </a:r>
            <a:r>
              <a:rPr lang="en-IN" sz="1050" b="0" i="0" u="none" strike="noStrike" baseline="0">
                <a:solidFill>
                  <a:srgbClr val="000000"/>
                </a:solidFill>
                <a:latin typeface="Times New Roman" panose="02020603050405020304" pitchFamily="18" charset="0"/>
              </a:rPr>
              <a:t> Pereira, Rao B. Ashwath, Shwetha Rai , and N. Gopalakrishna Kini, “Super Sort Algorithm Using MPI and CUDA,” </a:t>
            </a:r>
            <a:r>
              <a:rPr lang="en-IN" sz="1050" b="0" i="1" u="none" strike="noStrike" baseline="0">
                <a:solidFill>
                  <a:srgbClr val="000000"/>
                </a:solidFill>
                <a:latin typeface="Times New Roman" panose="02020603050405020304" pitchFamily="18" charset="0"/>
              </a:rPr>
              <a:t>Intelligent Data Engineering and Analytics, Advances in Intelligent Systems and Computing (AISC), </a:t>
            </a:r>
            <a:r>
              <a:rPr lang="en-IN" sz="1050" b="0" i="0" u="none" strike="noStrike" baseline="0">
                <a:solidFill>
                  <a:srgbClr val="000000"/>
                </a:solidFill>
                <a:latin typeface="Times New Roman" panose="02020603050405020304" pitchFamily="18" charset="0"/>
              </a:rPr>
              <a:t>vol. 1177, pp. 165-170, Springer, Singapore, 2021. </a:t>
            </a:r>
          </a:p>
          <a:p>
            <a:pPr algn="just"/>
            <a:r>
              <a:rPr lang="en-IN" sz="1050" b="0" i="0" u="none" strike="noStrike" baseline="0">
                <a:solidFill>
                  <a:srgbClr val="000000"/>
                </a:solidFill>
                <a:latin typeface="Times New Roman" panose="02020603050405020304" pitchFamily="18" charset="0"/>
              </a:rPr>
              <a:t>[10] Harshit Yadav, Shraddha Naik, Ashwath Rao B, Shwetha Rai , and N. Gopalakrishna Kini, “Comparison of </a:t>
            </a:r>
            <a:r>
              <a:rPr lang="en-IN" sz="1050" b="0" i="0" u="none" strike="noStrike" baseline="0" err="1">
                <a:solidFill>
                  <a:srgbClr val="000000"/>
                </a:solidFill>
                <a:latin typeface="Times New Roman" panose="02020603050405020304" pitchFamily="18" charset="0"/>
              </a:rPr>
              <a:t>cutshort</a:t>
            </a:r>
            <a:r>
              <a:rPr lang="en-IN" sz="1050" b="0" i="0" u="none" strike="noStrike" baseline="0">
                <a:solidFill>
                  <a:srgbClr val="000000"/>
                </a:solidFill>
                <a:latin typeface="Times New Roman" panose="02020603050405020304" pitchFamily="18" charset="0"/>
              </a:rPr>
              <a:t>: A hybrid sorting technique using MPI and CUDA,” </a:t>
            </a:r>
            <a:r>
              <a:rPr lang="en-IN" sz="1050" b="0" i="1" u="none" strike="noStrike" baseline="0">
                <a:solidFill>
                  <a:srgbClr val="000000"/>
                </a:solidFill>
                <a:latin typeface="Times New Roman" panose="02020603050405020304" pitchFamily="18" charset="0"/>
              </a:rPr>
              <a:t>Evolution in Computational Intelligence, Advances in Intelligent Computing (AISC)</a:t>
            </a:r>
            <a:r>
              <a:rPr lang="en-IN" sz="1050" b="0" i="0" u="none" strike="noStrike" baseline="0">
                <a:solidFill>
                  <a:srgbClr val="000000"/>
                </a:solidFill>
                <a:latin typeface="Times New Roman" panose="02020603050405020304" pitchFamily="18" charset="0"/>
              </a:rPr>
              <a:t>, vol. 1176, pp. 421-428, Springer, Singapore, 2021. </a:t>
            </a:r>
          </a:p>
          <a:p>
            <a:pPr marL="0" indent="0" algn="just">
              <a:buNone/>
            </a:pPr>
            <a:endParaRPr lang="en-US" sz="1050" b="0" i="0" u="none" strike="noStrike" baseline="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17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13214D-846C-F421-61F7-2E210D739C4F}"/>
              </a:ext>
            </a:extLst>
          </p:cNvPr>
          <p:cNvSpPr/>
          <p:nvPr/>
        </p:nvSpPr>
        <p:spPr>
          <a:xfrm>
            <a:off x="2753217" y="2076450"/>
            <a:ext cx="2904067"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i="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457200"/>
            <a:ext cx="6447501" cy="625418"/>
          </a:xfrm>
        </p:spPr>
        <p:txBody>
          <a:bodyPr>
            <a:normAutofit/>
          </a:bodyPr>
          <a:lstStyle/>
          <a:p>
            <a:r>
              <a:rPr lang="en-US" sz="2800">
                <a:latin typeface="Times New Roman" panose="02020603050405020304" pitchFamily="18" charset="0"/>
                <a:cs typeface="Times New Roman" panose="02020603050405020304" pitchFamily="18" charset="0"/>
              </a:rPr>
              <a:t>PRESENTATION OVERVIEW</a:t>
            </a:r>
          </a:p>
        </p:txBody>
      </p:sp>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2" name="TextBox 1">
            <a:extLst>
              <a:ext uri="{FF2B5EF4-FFF2-40B4-BE49-F238E27FC236}">
                <a16:creationId xmlns:a16="http://schemas.microsoft.com/office/drawing/2014/main" id="{2A13D7D4-1E2F-F0DD-3244-2C9079FBB24E}"/>
              </a:ext>
            </a:extLst>
          </p:cNvPr>
          <p:cNvSpPr txBox="1"/>
          <p:nvPr/>
        </p:nvSpPr>
        <p:spPr>
          <a:xfrm>
            <a:off x="508001" y="1168256"/>
            <a:ext cx="6729926" cy="2264081"/>
          </a:xfrm>
          <a:prstGeom prst="rect">
            <a:avLst/>
          </a:prstGeom>
          <a:noFill/>
        </p:spPr>
        <p:txBody>
          <a:bodyPr wrap="square" rtlCol="0">
            <a:spAutoFit/>
          </a:bodyPr>
          <a:lstStyle/>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OBJECTIVE </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METHODOLOGY</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RESULT</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457201"/>
            <a:ext cx="6447501" cy="553792"/>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2" name="TextBox 1">
            <a:extLst>
              <a:ext uri="{FF2B5EF4-FFF2-40B4-BE49-F238E27FC236}">
                <a16:creationId xmlns:a16="http://schemas.microsoft.com/office/drawing/2014/main" id="{2A13D7D4-1E2F-F0DD-3244-2C9079FBB24E}"/>
              </a:ext>
            </a:extLst>
          </p:cNvPr>
          <p:cNvSpPr txBox="1"/>
          <p:nvPr/>
        </p:nvSpPr>
        <p:spPr>
          <a:xfrm>
            <a:off x="198784" y="1168256"/>
            <a:ext cx="7593494" cy="37008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data grows, we need better sorting methods because traditional ones struggle with larger datasets.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Pigeonhole Sorting is efficient for small tasks but struggles with larger datasets.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study explores scaling Pigeonhole Sorting for larger tasks using parallel computing techniques like MPI and   CUDA.</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MPI facilitates distributed computing across multiple process, while CUDA accelerates computations on GPUs.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goal is to develop and evaluate parallel versions of Pigeonhole Sorting using MPI and CUDA to reduce  sorting times and meet modern computing demands.</a:t>
            </a:r>
          </a:p>
          <a:p>
            <a:pPr marL="171450" indent="-171450">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94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5ED8-F2F9-1AE3-D972-F6EFFA63CB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OBJECTIVES</a:t>
            </a:r>
            <a:endParaRPr lang="en-IN" dirty="0"/>
          </a:p>
        </p:txBody>
      </p:sp>
      <p:sp>
        <p:nvSpPr>
          <p:cNvPr id="4" name="Rectangle 1">
            <a:extLst>
              <a:ext uri="{FF2B5EF4-FFF2-40B4-BE49-F238E27FC236}">
                <a16:creationId xmlns:a16="http://schemas.microsoft.com/office/drawing/2014/main" id="{F882F6AA-7B1A-BFFC-6192-B636D245A135}"/>
              </a:ext>
            </a:extLst>
          </p:cNvPr>
          <p:cNvSpPr>
            <a:spLocks noGrp="1" noChangeArrowheads="1"/>
          </p:cNvSpPr>
          <p:nvPr>
            <p:ph idx="1"/>
          </p:nvPr>
        </p:nvSpPr>
        <p:spPr bwMode="auto">
          <a:xfrm>
            <a:off x="134005" y="1010821"/>
            <a:ext cx="7195492"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faster Pigeonhole Sorting method using MPI and CUDA.</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Distribute data and tasks efficiently across MPI processes for better parallel sorting.</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 up sorting using GPUs with CUDA for enhanced computational efficiency.</a:t>
            </a:r>
          </a:p>
          <a:p>
            <a:pPr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how well parallel versions handle large datasets versus the traditional single-core approach. </a:t>
            </a:r>
          </a:p>
        </p:txBody>
      </p:sp>
    </p:spTree>
    <p:extLst>
      <p:ext uri="{BB962C8B-B14F-4D97-AF65-F5344CB8AC3E}">
        <p14:creationId xmlns:p14="http://schemas.microsoft.com/office/powerpoint/2010/main" val="385562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457201"/>
            <a:ext cx="6447501" cy="553792"/>
          </a:xfrm>
        </p:spPr>
        <p:txBody>
          <a:bodyPr>
            <a:normAutofit/>
          </a:bodyPr>
          <a:lstStyle/>
          <a:p>
            <a:r>
              <a:rPr lang="en-US" sz="280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7" name="TextBox 6">
            <a:extLst>
              <a:ext uri="{FF2B5EF4-FFF2-40B4-BE49-F238E27FC236}">
                <a16:creationId xmlns:a16="http://schemas.microsoft.com/office/drawing/2014/main" id="{3F4B9B67-2397-DC1B-478A-954CFDEA601D}"/>
              </a:ext>
            </a:extLst>
          </p:cNvPr>
          <p:cNvSpPr txBox="1"/>
          <p:nvPr/>
        </p:nvSpPr>
        <p:spPr>
          <a:xfrm>
            <a:off x="2155838" y="3462115"/>
            <a:ext cx="3151825" cy="276999"/>
          </a:xfrm>
          <a:prstGeom prst="rect">
            <a:avLst/>
          </a:prstGeom>
          <a:noFill/>
        </p:spPr>
        <p:txBody>
          <a:bodyPr wrap="none" rtlCol="0">
            <a:spAutoFit/>
          </a:bodyPr>
          <a:lstStyle/>
          <a:p>
            <a:r>
              <a:rPr lang="en-US" sz="1200">
                <a:latin typeface="Times New Roman" panose="02020603050405020304" pitchFamily="18" charset="0"/>
                <a:cs typeface="Times New Roman" panose="02020603050405020304" pitchFamily="18" charset="0"/>
              </a:rPr>
              <a:t>Figure 1. Illustration of Pigeonhole Sort process</a:t>
            </a:r>
            <a:endParaRPr lang="en-IN" sz="12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2C2773-8A14-94EA-5661-7FD4899093DF}"/>
              </a:ext>
            </a:extLst>
          </p:cNvPr>
          <p:cNvSpPr txBox="1"/>
          <p:nvPr/>
        </p:nvSpPr>
        <p:spPr>
          <a:xfrm>
            <a:off x="331846" y="3709279"/>
            <a:ext cx="8242311" cy="1323439"/>
          </a:xfrm>
          <a:prstGeom prst="rect">
            <a:avLst/>
          </a:prstGeom>
          <a:noFill/>
        </p:spPr>
        <p:txBody>
          <a:bodyPr wrap="square" rtlCol="0">
            <a:spAutoFit/>
          </a:bodyPr>
          <a:lstStyle/>
          <a:p>
            <a:r>
              <a:rPr lang="en-US" sz="1600" b="1" dirty="0"/>
              <a:t>Observation: </a:t>
            </a:r>
            <a:r>
              <a:rPr lang="en-US" sz="1600" dirty="0">
                <a:latin typeface="Times New Roman" panose="02020603050405020304" pitchFamily="18" charset="0"/>
                <a:cs typeface="Times New Roman" panose="02020603050405020304" pitchFamily="18" charset="0"/>
              </a:rPr>
              <a:t>In pigeonhole sorting, before placing elements into pigeonholes, we calculate the range of pigeonholes using the formula :Range=max-min+1.</a:t>
            </a:r>
          </a:p>
          <a:p>
            <a:pPr algn="just"/>
            <a:r>
              <a:rPr lang="en-US" sz="1600" dirty="0">
                <a:latin typeface="Times New Roman" panose="02020603050405020304" pitchFamily="18" charset="0"/>
                <a:cs typeface="Times New Roman" panose="02020603050405020304" pitchFamily="18" charset="0"/>
              </a:rPr>
              <a:t>Each element is then placed into a specific pigeonhole determined by adjusting its value relative to min.(</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element-min).</a:t>
            </a:r>
          </a:p>
          <a:p>
            <a:pPr algn="just"/>
            <a:endParaRPr lang="en-US" sz="1600" dirty="0">
              <a:latin typeface="Times New Roman" panose="02020603050405020304" pitchFamily="18" charset="0"/>
              <a:cs typeface="Times New Roman" panose="02020603050405020304" pitchFamily="18" charset="0"/>
            </a:endParaRPr>
          </a:p>
        </p:txBody>
      </p:sp>
      <p:pic>
        <p:nvPicPr>
          <p:cNvPr id="2" name="Content Placeholder 4" descr="A diagram of a mathematical equation&#10;&#10;Description automatically generated with medium confidence">
            <a:extLst>
              <a:ext uri="{FF2B5EF4-FFF2-40B4-BE49-F238E27FC236}">
                <a16:creationId xmlns:a16="http://schemas.microsoft.com/office/drawing/2014/main" id="{208ACB3A-FA15-96CE-0F95-74EDAC2F9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817" y="867834"/>
            <a:ext cx="5346514" cy="2677123"/>
          </a:xfrm>
          <a:prstGeom prst="rect">
            <a:avLst/>
          </a:prstGeom>
        </p:spPr>
      </p:pic>
    </p:spTree>
    <p:extLst>
      <p:ext uri="{BB962C8B-B14F-4D97-AF65-F5344CB8AC3E}">
        <p14:creationId xmlns:p14="http://schemas.microsoft.com/office/powerpoint/2010/main" val="210220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C14C-8A96-2230-521E-A23F7B0EAC23}"/>
              </a:ext>
            </a:extLst>
          </p:cNvPr>
          <p:cNvSpPr>
            <a:spLocks noGrp="1"/>
          </p:cNvSpPr>
          <p:nvPr>
            <p:ph type="title"/>
          </p:nvPr>
        </p:nvSpPr>
        <p:spPr>
          <a:xfrm>
            <a:off x="123688" y="327526"/>
            <a:ext cx="6447501" cy="990600"/>
          </a:xfrm>
        </p:spPr>
        <p:txBody>
          <a:bodyPr>
            <a:normAutofit/>
          </a:bodyPr>
          <a:lstStyle/>
          <a:p>
            <a:r>
              <a:rPr lang="en-US" sz="2800" dirty="0">
                <a:latin typeface="Times New Roman"/>
                <a:cs typeface="Times New Roman"/>
              </a:rPr>
              <a:t>SEQUENTIAL ALGORITHM</a:t>
            </a:r>
          </a:p>
        </p:txBody>
      </p:sp>
      <p:sp>
        <p:nvSpPr>
          <p:cNvPr id="3" name="Content Placeholder 2">
            <a:extLst>
              <a:ext uri="{FF2B5EF4-FFF2-40B4-BE49-F238E27FC236}">
                <a16:creationId xmlns:a16="http://schemas.microsoft.com/office/drawing/2014/main" id="{5070A06D-06A4-2928-BA31-1A86B04E1A66}"/>
              </a:ext>
            </a:extLst>
          </p:cNvPr>
          <p:cNvSpPr>
            <a:spLocks noGrp="1"/>
          </p:cNvSpPr>
          <p:nvPr>
            <p:ph idx="1"/>
          </p:nvPr>
        </p:nvSpPr>
        <p:spPr>
          <a:xfrm>
            <a:off x="123688" y="822826"/>
            <a:ext cx="8722138" cy="4241161"/>
          </a:xfrm>
        </p:spPr>
        <p:txBody>
          <a:bodyPr vert="horz" lIns="91440" tIns="45720" rIns="91440" bIns="45720" rtlCol="0" anchor="t">
            <a:noAutofit/>
          </a:bodyPr>
          <a:lstStyle/>
          <a:p>
            <a:r>
              <a:rPr lang="en-US" sz="1300" b="1" dirty="0">
                <a:latin typeface="Times New Roman"/>
              </a:rPr>
              <a:t>Step 1: Create Empty Pigeonholes: </a:t>
            </a:r>
          </a:p>
          <a:p>
            <a:pPr marL="300038" lvl="1" indent="0">
              <a:buNone/>
            </a:pPr>
            <a:r>
              <a:rPr lang="en-US" sz="1300" dirty="0">
                <a:latin typeface="Times New Roman"/>
              </a:rPr>
              <a:t>Initialize an array of empty pigeonholes and return this array.</a:t>
            </a:r>
          </a:p>
          <a:p>
            <a:r>
              <a:rPr lang="en-US" sz="1300" b="1" dirty="0">
                <a:latin typeface="Times New Roman"/>
              </a:rPr>
              <a:t>Step 2: Place Elements in Pigeonholes: </a:t>
            </a:r>
          </a:p>
          <a:p>
            <a:pPr marL="300038" lvl="1" indent="0">
              <a:buNone/>
            </a:pPr>
            <a:r>
              <a:rPr lang="en-US" sz="1300" dirty="0">
                <a:latin typeface="Times New Roman"/>
              </a:rPr>
              <a:t>For each element in the input array, determine the pigeonhole index and append the element accordingly.</a:t>
            </a:r>
          </a:p>
          <a:p>
            <a:r>
              <a:rPr lang="en-US" sz="1300" b="1" dirty="0">
                <a:latin typeface="Times New Roman"/>
              </a:rPr>
              <a:t>Step 3: Concatenate Pigeonholes:</a:t>
            </a:r>
          </a:p>
          <a:p>
            <a:pPr marL="300038" lvl="1" indent="0">
              <a:buNone/>
            </a:pPr>
            <a:r>
              <a:rPr lang="en-US" sz="1300" b="1" dirty="0">
                <a:latin typeface="Times New Roman"/>
              </a:rPr>
              <a:t> </a:t>
            </a:r>
            <a:r>
              <a:rPr lang="en-US" sz="1300" dirty="0">
                <a:latin typeface="Times New Roman"/>
              </a:rPr>
              <a:t>Combine elements from all pigeonholes into a single array and return the concatenated array.</a:t>
            </a:r>
          </a:p>
          <a:p>
            <a:r>
              <a:rPr lang="en-US" sz="1300" b="1" dirty="0">
                <a:latin typeface="Times New Roman"/>
              </a:rPr>
              <a:t>Step 4: Calculate Pigeonhole Index: </a:t>
            </a:r>
          </a:p>
          <a:p>
            <a:pPr marL="300038" lvl="1" indent="0">
              <a:buNone/>
            </a:pPr>
            <a:r>
              <a:rPr lang="en-US" sz="1300" dirty="0">
                <a:latin typeface="Times New Roman"/>
              </a:rPr>
              <a:t>Calculate the index of the pigeonhole for a given element based on specific characteristics of the data. Return the calculated index.</a:t>
            </a:r>
          </a:p>
          <a:p>
            <a:r>
              <a:rPr lang="en-US" sz="1300" b="1" dirty="0">
                <a:latin typeface="Times New Roman"/>
              </a:rPr>
              <a:t>Step 5: Pigeonhole Sort Function: </a:t>
            </a:r>
          </a:p>
          <a:p>
            <a:pPr marL="342900" lvl="1" indent="0">
              <a:buNone/>
            </a:pPr>
            <a:r>
              <a:rPr lang="en-US" sz="1300" dirty="0">
                <a:latin typeface="Times New Roman"/>
              </a:rPr>
              <a:t>Execute the sorting algorithm by creating empty pigeonholes, distributing elements, and concatenating sorted elements into a final array.</a:t>
            </a:r>
          </a:p>
        </p:txBody>
      </p:sp>
    </p:spTree>
    <p:extLst>
      <p:ext uri="{BB962C8B-B14F-4D97-AF65-F5344CB8AC3E}">
        <p14:creationId xmlns:p14="http://schemas.microsoft.com/office/powerpoint/2010/main" val="253395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10" name="Content Placeholder 2">
            <a:extLst>
              <a:ext uri="{FF2B5EF4-FFF2-40B4-BE49-F238E27FC236}">
                <a16:creationId xmlns:a16="http://schemas.microsoft.com/office/drawing/2014/main" id="{AAE57BE2-D9E1-DD1D-B97A-94BEC9A11BAA}"/>
              </a:ext>
            </a:extLst>
          </p:cNvPr>
          <p:cNvSpPr>
            <a:spLocks noGrp="1"/>
          </p:cNvSpPr>
          <p:nvPr>
            <p:ph idx="1"/>
          </p:nvPr>
        </p:nvSpPr>
        <p:spPr>
          <a:xfrm>
            <a:off x="164392" y="480220"/>
            <a:ext cx="4698452" cy="4351338"/>
          </a:xfrm>
        </p:spPr>
        <p:txBody>
          <a:bodyPr vert="horz" lIns="91440" tIns="45720" rIns="91440" bIns="45720" rtlCol="0" anchor="t">
            <a:noAutofit/>
          </a:bodyPr>
          <a:lstStyle/>
          <a:p>
            <a:pPr marL="0" indent="0" algn="just">
              <a:buNone/>
            </a:pPr>
            <a:r>
              <a:rPr lang="en-US" sz="1300" b="1" dirty="0">
                <a:latin typeface="Times New Roman"/>
                <a:cs typeface="Times New Roman"/>
              </a:rPr>
              <a:t>MPI Implementation Steps for Pigeonhole Sorting Algorithm:</a:t>
            </a:r>
            <a:endParaRPr lang="en-US" sz="1300" i="0" u="none" strike="noStrike" baseline="0" dirty="0">
              <a:solidFill>
                <a:srgbClr val="000000"/>
              </a:solidFill>
              <a:latin typeface="Times New Roman"/>
              <a:cs typeface="Times New Roman"/>
            </a:endParaRPr>
          </a:p>
          <a:p>
            <a:pPr algn="just"/>
            <a:r>
              <a:rPr lang="en-US" sz="1300" b="1" i="0" u="none" strike="noStrike" baseline="0" dirty="0">
                <a:solidFill>
                  <a:srgbClr val="000000"/>
                </a:solidFill>
                <a:latin typeface="Times New Roman"/>
                <a:cs typeface="Times New Roman"/>
              </a:rPr>
              <a:t>Step 1: Initialization</a:t>
            </a:r>
          </a:p>
          <a:p>
            <a:pPr marL="342900" lvl="1" indent="0" algn="just">
              <a:buNone/>
            </a:pPr>
            <a:r>
              <a:rPr lang="en-US" sz="1300" i="0" u="none" strike="noStrike" baseline="0" dirty="0">
                <a:solidFill>
                  <a:srgbClr val="000000"/>
                </a:solidFill>
                <a:latin typeface="Times New Roman"/>
                <a:cs typeface="Times New Roman"/>
              </a:rPr>
              <a:t>During MPI initialization, each process is assigned a unique rank number.</a:t>
            </a:r>
          </a:p>
          <a:p>
            <a:pPr algn="just"/>
            <a:r>
              <a:rPr lang="en-US" sz="1300" b="1" i="0" u="none" strike="noStrike" baseline="0" dirty="0">
                <a:solidFill>
                  <a:srgbClr val="000000"/>
                </a:solidFill>
                <a:latin typeface="Times New Roman"/>
                <a:cs typeface="Times New Roman"/>
              </a:rPr>
              <a:t>Step 2: Distribution of Data</a:t>
            </a:r>
          </a:p>
          <a:p>
            <a:pPr marL="342900" lvl="1" indent="0" algn="just">
              <a:buNone/>
            </a:pPr>
            <a:r>
              <a:rPr lang="en-US" sz="1300" i="0" u="none" strike="noStrike" baseline="0" dirty="0">
                <a:solidFill>
                  <a:srgbClr val="000000"/>
                </a:solidFill>
                <a:latin typeface="Times New Roman"/>
                <a:cs typeface="Times New Roman"/>
              </a:rPr>
              <a:t>The input array is divided and scattered among all the processes.</a:t>
            </a:r>
          </a:p>
          <a:p>
            <a:pPr algn="just"/>
            <a:r>
              <a:rPr lang="en-US" sz="1300" b="1" i="0" u="none" strike="noStrike" baseline="0" dirty="0">
                <a:solidFill>
                  <a:srgbClr val="000000"/>
                </a:solidFill>
                <a:latin typeface="Times New Roman"/>
                <a:cs typeface="Times New Roman"/>
              </a:rPr>
              <a:t>Step 3: Local Sorting</a:t>
            </a:r>
          </a:p>
          <a:p>
            <a:pPr marL="300038" lvl="1" indent="0" algn="just">
              <a:buNone/>
            </a:pPr>
            <a:r>
              <a:rPr lang="en-US" sz="1300" i="0" u="none" strike="noStrike" baseline="0" dirty="0">
                <a:solidFill>
                  <a:srgbClr val="000000"/>
                </a:solidFill>
                <a:latin typeface="Times New Roman"/>
                <a:cs typeface="Times New Roman"/>
              </a:rPr>
              <a:t>Each process finds the minimum and maximum values within its array using the pigeonhole sort algorithm. Each process initializes a local pigeonhole array.</a:t>
            </a:r>
          </a:p>
          <a:p>
            <a:pPr algn="just"/>
            <a:r>
              <a:rPr lang="en-US" sz="1300" b="1" i="0" u="none" strike="noStrike" baseline="0" dirty="0">
                <a:solidFill>
                  <a:srgbClr val="000000"/>
                </a:solidFill>
                <a:latin typeface="Times New Roman"/>
                <a:cs typeface="Times New Roman"/>
              </a:rPr>
              <a:t>Step 4: Gathering Results</a:t>
            </a:r>
          </a:p>
          <a:p>
            <a:pPr marL="300038" lvl="1" indent="0" algn="just">
              <a:buNone/>
            </a:pPr>
            <a:r>
              <a:rPr lang="en-US" sz="1300" i="0" u="none" strike="noStrike" baseline="0" dirty="0">
                <a:solidFill>
                  <a:srgbClr val="000000"/>
                </a:solidFill>
                <a:latin typeface="Times New Roman"/>
                <a:cs typeface="Times New Roman"/>
              </a:rPr>
              <a:t>The root process gathers pigeonhole counts from all processes and reconstructs the sorted array.</a:t>
            </a:r>
          </a:p>
          <a:p>
            <a:pPr algn="just"/>
            <a:r>
              <a:rPr lang="en-US" sz="1300" b="1" i="0" u="none" strike="noStrike" baseline="0" dirty="0">
                <a:solidFill>
                  <a:srgbClr val="000000"/>
                </a:solidFill>
                <a:latin typeface="Times New Roman"/>
                <a:cs typeface="Times New Roman"/>
              </a:rPr>
              <a:t>Step 5: Finalization</a:t>
            </a:r>
          </a:p>
          <a:p>
            <a:pPr marL="342900" lvl="1" indent="0" algn="just">
              <a:buNone/>
            </a:pPr>
            <a:r>
              <a:rPr lang="en-US" sz="1300" i="0" u="none" strike="noStrike" baseline="0" dirty="0">
                <a:solidFill>
                  <a:srgbClr val="000000"/>
                </a:solidFill>
                <a:latin typeface="Times New Roman"/>
                <a:cs typeface="Times New Roman"/>
              </a:rPr>
              <a:t>The root process prints the final sorted array.</a:t>
            </a:r>
          </a:p>
        </p:txBody>
      </p:sp>
      <p:sp>
        <p:nvSpPr>
          <p:cNvPr id="12" name="TextBox 11">
            <a:extLst>
              <a:ext uri="{FF2B5EF4-FFF2-40B4-BE49-F238E27FC236}">
                <a16:creationId xmlns:a16="http://schemas.microsoft.com/office/drawing/2014/main" id="{6BE659E7-1B00-F557-3A3C-BFF55AAB6A5C}"/>
              </a:ext>
            </a:extLst>
          </p:cNvPr>
          <p:cNvSpPr txBox="1"/>
          <p:nvPr/>
        </p:nvSpPr>
        <p:spPr>
          <a:xfrm>
            <a:off x="6161861" y="3764384"/>
            <a:ext cx="2971311"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Figure 2. Illustration of Pigeonhole Sort Process for Parallel Approach</a:t>
            </a:r>
          </a:p>
          <a:p>
            <a:endParaRPr lang="en-US" sz="1100" dirty="0">
              <a:latin typeface="Times New Roman" panose="02020603050405020304" pitchFamily="18" charset="0"/>
              <a:cs typeface="Times New Roman" panose="02020603050405020304" pitchFamily="18" charset="0"/>
            </a:endParaRPr>
          </a:p>
        </p:txBody>
      </p:sp>
      <p:pic>
        <p:nvPicPr>
          <p:cNvPr id="4" name="Content Placeholder 6" descr="A math equations with lines and numbers&#10;&#10;Description automatically generated with medium confidence">
            <a:extLst>
              <a:ext uri="{FF2B5EF4-FFF2-40B4-BE49-F238E27FC236}">
                <a16:creationId xmlns:a16="http://schemas.microsoft.com/office/drawing/2014/main" id="{72FB0979-87FE-93C9-C449-7698309C6CFB}"/>
              </a:ext>
            </a:extLst>
          </p:cNvPr>
          <p:cNvPicPr>
            <a:picLocks noChangeAspect="1"/>
          </p:cNvPicPr>
          <p:nvPr/>
        </p:nvPicPr>
        <p:blipFill rotWithShape="1">
          <a:blip r:embed="rId2">
            <a:extLst>
              <a:ext uri="{28A0092B-C50C-407E-A947-70E740481C1C}">
                <a14:useLocalDpi xmlns:a14="http://schemas.microsoft.com/office/drawing/2010/main" val="0"/>
              </a:ext>
            </a:extLst>
          </a:blip>
          <a:srcRect t="5302" b="8577"/>
          <a:stretch/>
        </p:blipFill>
        <p:spPr>
          <a:xfrm>
            <a:off x="5786357" y="480220"/>
            <a:ext cx="3126990" cy="3181520"/>
          </a:xfrm>
          <a:prstGeom prst="rect">
            <a:avLst/>
          </a:prstGeom>
        </p:spPr>
      </p:pic>
    </p:spTree>
    <p:extLst>
      <p:ext uri="{BB962C8B-B14F-4D97-AF65-F5344CB8AC3E}">
        <p14:creationId xmlns:p14="http://schemas.microsoft.com/office/powerpoint/2010/main" val="103270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4C9C8-3970-9927-B9B5-83AB77FC04CD}"/>
              </a:ext>
            </a:extLst>
          </p:cNvPr>
          <p:cNvSpPr txBox="1"/>
          <p:nvPr/>
        </p:nvSpPr>
        <p:spPr>
          <a:xfrm>
            <a:off x="3764038" y="189813"/>
            <a:ext cx="4362450" cy="246221"/>
          </a:xfrm>
          <a:prstGeom prst="rect">
            <a:avLst/>
          </a:prstGeom>
          <a:noFill/>
        </p:spPr>
        <p:txBody>
          <a:bodyPr wrap="square">
            <a:spAutoFit/>
          </a:bodyPr>
          <a:lstStyle/>
          <a:p>
            <a:r>
              <a:rPr lang="en-US"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Conference on Emerging Technologies in Science and Engineering</a:t>
            </a:r>
            <a:endParaRPr lang="en-US" sz="100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591206A-24A2-4484-15BA-B0C1A2281528}"/>
              </a:ext>
            </a:extLst>
          </p:cNvPr>
          <p:cNvSpPr txBox="1"/>
          <p:nvPr/>
        </p:nvSpPr>
        <p:spPr>
          <a:xfrm>
            <a:off x="7647517" y="4868012"/>
            <a:ext cx="1787948" cy="246221"/>
          </a:xfrm>
          <a:prstGeom prst="rect">
            <a:avLst/>
          </a:prstGeom>
          <a:noFill/>
        </p:spPr>
        <p:txBody>
          <a:bodyPr wrap="square">
            <a:spAutoFit/>
          </a:bodyPr>
          <a:lstStyle/>
          <a:p>
            <a:r>
              <a:rPr lang="en-US" sz="1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AIT, TUMAKURU</a:t>
            </a:r>
            <a:endParaRPr lang="en-US" sz="1000"/>
          </a:p>
        </p:txBody>
      </p:sp>
      <p:sp>
        <p:nvSpPr>
          <p:cNvPr id="10" name="Content Placeholder 2">
            <a:extLst>
              <a:ext uri="{FF2B5EF4-FFF2-40B4-BE49-F238E27FC236}">
                <a16:creationId xmlns:a16="http://schemas.microsoft.com/office/drawing/2014/main" id="{AAE57BE2-D9E1-DD1D-B97A-94BEC9A11BAA}"/>
              </a:ext>
            </a:extLst>
          </p:cNvPr>
          <p:cNvSpPr>
            <a:spLocks noGrp="1"/>
          </p:cNvSpPr>
          <p:nvPr>
            <p:ph idx="1"/>
          </p:nvPr>
        </p:nvSpPr>
        <p:spPr>
          <a:xfrm>
            <a:off x="0" y="637601"/>
            <a:ext cx="4903860" cy="4793441"/>
          </a:xfrm>
        </p:spPr>
        <p:txBody>
          <a:bodyPr vert="horz" lIns="91440" tIns="45720" rIns="91440" bIns="45720" rtlCol="0" anchor="t">
            <a:noAutofit/>
          </a:bodyPr>
          <a:lstStyle/>
          <a:p>
            <a:pPr marL="0" indent="0">
              <a:buNone/>
            </a:pPr>
            <a:r>
              <a:rPr lang="en-US" sz="1300" b="1" dirty="0">
                <a:latin typeface="Times New Roman" panose="02020603050405020304" pitchFamily="18" charset="0"/>
                <a:cs typeface="Times New Roman" panose="02020603050405020304" pitchFamily="18" charset="0"/>
              </a:rPr>
              <a:t>CUDA Implementation Steps for Pigeonhole Sorting Algorithm:</a:t>
            </a:r>
            <a:endParaRPr lang="en-US"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Step 1: Memory Management</a:t>
            </a:r>
          </a:p>
          <a:p>
            <a:pPr marL="300038" lvl="1" indent="0">
              <a:buNone/>
            </a:pPr>
            <a:r>
              <a:rPr lang="en-US" sz="1300" dirty="0">
                <a:latin typeface="Times New Roman" panose="02020603050405020304" pitchFamily="18" charset="0"/>
                <a:cs typeface="Times New Roman" panose="02020603050405020304" pitchFamily="18" charset="0"/>
              </a:rPr>
              <a:t>Allocate memory for input data on both CPU-host and GPU-device. Transfer input data from host memory to device memory.</a:t>
            </a: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Step 2: Kernel Design and Launch Configuration</a:t>
            </a:r>
          </a:p>
          <a:p>
            <a:pPr marL="342900" lvl="1" indent="0">
              <a:buNone/>
            </a:pPr>
            <a:r>
              <a:rPr lang="en-US" sz="1300" dirty="0">
                <a:latin typeface="Times New Roman" panose="02020603050405020304" pitchFamily="18" charset="0"/>
                <a:cs typeface="Times New Roman" panose="02020603050405020304" pitchFamily="18" charset="0"/>
              </a:rPr>
              <a:t>Create a CUDA kernel and configure blocks and threads per block based on data size for efficient processing.</a:t>
            </a: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Step 3: Kernel Implementation</a:t>
            </a:r>
          </a:p>
          <a:p>
            <a:pPr marL="342900" lvl="1" indent="0">
              <a:buNone/>
            </a:pPr>
            <a:r>
              <a:rPr lang="en-US" sz="1300" dirty="0">
                <a:latin typeface="Times New Roman" panose="02020603050405020304" pitchFamily="18" charset="0"/>
                <a:cs typeface="Times New Roman" panose="02020603050405020304" pitchFamily="18" charset="0"/>
              </a:rPr>
              <a:t>Implement the sorting algorithm within the CUDA kernel, mapping elements to threads and managing blocks. </a:t>
            </a: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Step 4: Data Retrieval and Cleanup</a:t>
            </a:r>
          </a:p>
          <a:p>
            <a:pPr marL="300038" lvl="1" indent="0">
              <a:buNone/>
            </a:pPr>
            <a:r>
              <a:rPr lang="en-US" sz="1300" dirty="0">
                <a:latin typeface="Times New Roman" panose="02020603050405020304" pitchFamily="18" charset="0"/>
                <a:cs typeface="Times New Roman" panose="02020603050405020304" pitchFamily="18" charset="0"/>
              </a:rPr>
              <a:t>Transfer sorted data from device memory back to host memory.</a:t>
            </a: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Step 5: Freeing Memory</a:t>
            </a:r>
          </a:p>
          <a:p>
            <a:pPr marL="300038" lvl="1" indent="0">
              <a:buNone/>
            </a:pPr>
            <a:r>
              <a:rPr lang="en-US" sz="1300" dirty="0">
                <a:latin typeface="Times New Roman" panose="02020603050405020304" pitchFamily="18" charset="0"/>
                <a:cs typeface="Times New Roman" panose="02020603050405020304" pitchFamily="18" charset="0"/>
              </a:rPr>
              <a:t>Free allocated memory after sorting.</a:t>
            </a:r>
          </a:p>
          <a:p>
            <a:pPr marL="0" indent="0" algn="just">
              <a:buNone/>
            </a:pPr>
            <a:endParaRPr lang="en-IN" sz="1300" dirty="0">
              <a:solidFill>
                <a:srgbClr val="40404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BE659E7-1B00-F557-3A3C-BFF55AAB6A5C}"/>
              </a:ext>
            </a:extLst>
          </p:cNvPr>
          <p:cNvSpPr txBox="1"/>
          <p:nvPr/>
        </p:nvSpPr>
        <p:spPr>
          <a:xfrm>
            <a:off x="5563554" y="3699300"/>
            <a:ext cx="2971311"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Figure 2. Illustration of Pigeonhole Sort Process for Parallel Approach</a:t>
            </a:r>
          </a:p>
          <a:p>
            <a:endParaRPr lang="en-US" sz="1100" dirty="0">
              <a:latin typeface="Times New Roman" panose="02020603050405020304" pitchFamily="18" charset="0"/>
              <a:cs typeface="Times New Roman" panose="02020603050405020304" pitchFamily="18" charset="0"/>
            </a:endParaRPr>
          </a:p>
        </p:txBody>
      </p:sp>
      <p:pic>
        <p:nvPicPr>
          <p:cNvPr id="4" name="Content Placeholder 6" descr="A math equations with lines and numbers&#10;&#10;Description automatically generated with medium confidence">
            <a:extLst>
              <a:ext uri="{FF2B5EF4-FFF2-40B4-BE49-F238E27FC236}">
                <a16:creationId xmlns:a16="http://schemas.microsoft.com/office/drawing/2014/main" id="{72FB0979-87FE-93C9-C449-7698309C6CFB}"/>
              </a:ext>
            </a:extLst>
          </p:cNvPr>
          <p:cNvPicPr>
            <a:picLocks noChangeAspect="1"/>
          </p:cNvPicPr>
          <p:nvPr/>
        </p:nvPicPr>
        <p:blipFill rotWithShape="1">
          <a:blip r:embed="rId2">
            <a:extLst>
              <a:ext uri="{28A0092B-C50C-407E-A947-70E740481C1C}">
                <a14:useLocalDpi xmlns:a14="http://schemas.microsoft.com/office/drawing/2010/main" val="0"/>
              </a:ext>
            </a:extLst>
          </a:blip>
          <a:srcRect t="5302" b="8577"/>
          <a:stretch/>
        </p:blipFill>
        <p:spPr>
          <a:xfrm>
            <a:off x="5640582" y="480220"/>
            <a:ext cx="3126990" cy="3181520"/>
          </a:xfrm>
          <a:prstGeom prst="rect">
            <a:avLst/>
          </a:prstGeom>
        </p:spPr>
      </p:pic>
    </p:spTree>
    <p:extLst>
      <p:ext uri="{BB962C8B-B14F-4D97-AF65-F5344CB8AC3E}">
        <p14:creationId xmlns:p14="http://schemas.microsoft.com/office/powerpoint/2010/main" val="162448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6860-90ED-7F85-525F-EF89BFA38532}"/>
              </a:ext>
            </a:extLst>
          </p:cNvPr>
          <p:cNvSpPr>
            <a:spLocks noGrp="1"/>
          </p:cNvSpPr>
          <p:nvPr>
            <p:ph type="title"/>
          </p:nvPr>
        </p:nvSpPr>
        <p:spPr>
          <a:xfrm>
            <a:off x="103810" y="715617"/>
            <a:ext cx="6447501" cy="990600"/>
          </a:xfrm>
        </p:spPr>
        <p:txBody>
          <a:bodyPr>
            <a:normAutofit/>
          </a:bodyPr>
          <a:lstStyle/>
          <a:p>
            <a:r>
              <a:rPr lang="en-US" sz="2800" dirty="0">
                <a:latin typeface="Times New Roman"/>
                <a:cs typeface="Times New Roman"/>
              </a:rPr>
              <a:t>DATASET USED</a:t>
            </a:r>
          </a:p>
        </p:txBody>
      </p:sp>
      <p:sp>
        <p:nvSpPr>
          <p:cNvPr id="4" name="Rectangle 1">
            <a:extLst>
              <a:ext uri="{FF2B5EF4-FFF2-40B4-BE49-F238E27FC236}">
                <a16:creationId xmlns:a16="http://schemas.microsoft.com/office/drawing/2014/main" id="{F3F6A4BA-25D1-2633-1921-8970BEFCE9D2}"/>
              </a:ext>
            </a:extLst>
          </p:cNvPr>
          <p:cNvSpPr>
            <a:spLocks noGrp="1" noChangeArrowheads="1"/>
          </p:cNvSpPr>
          <p:nvPr>
            <p:ph idx="1"/>
          </p:nvPr>
        </p:nvSpPr>
        <p:spPr bwMode="auto">
          <a:xfrm>
            <a:off x="230804" y="1339119"/>
            <a:ext cx="67246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Large Size: The dataset consists of over 100,000 randomly generated array elements numbers with a uniform distribution to test sorting algorithms'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6809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1578</Words>
  <Application>Microsoft Office PowerPoint</Application>
  <PresentationFormat>On-screen Show (16:9)</PresentationFormat>
  <Paragraphs>187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          First International Conference on  Emerging Technologies in Science and Engineering   ICETSE 2024 26th and 27th June 2024  Paper Id: ICETSE-2024_122 Paper Title: Parallelization of Pigeonhole Sort for Efficient Data Sorting  Pasupuleti Rohith Sai Datta, Chinmaya D Kamath, N Gopalakrishna Kini,  Ashwath Rao B  Department of Computer Science and Engineering Manipal Institute of Technology,  Manipal Academy of Higher Education, Manipal, INDIA   </vt:lpstr>
      <vt:lpstr>PRESENTATION OVERVIEW</vt:lpstr>
      <vt:lpstr>INTRODUCTION</vt:lpstr>
      <vt:lpstr>OBJECTIVES</vt:lpstr>
      <vt:lpstr>METHODOLOGY</vt:lpstr>
      <vt:lpstr>SEQUENTIAL ALGORITHM</vt:lpstr>
      <vt:lpstr>PowerPoint Presentation</vt:lpstr>
      <vt:lpstr>PowerPoint Presentation</vt:lpstr>
      <vt:lpstr>DATASET USED</vt:lpstr>
      <vt:lpstr>PowerPoint Presentation</vt:lpstr>
      <vt:lpstr>RESULTS AND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International Conference on  Emerging Technologies in Science and Engineering   ICETSE 2024 26th and 27th June 2024  Paper Id: ICETSE-2024_122 Paper Title: Parallelization of Pigeonhole Sort for Efficient Data Sorting  Pasupuleti Rohith Sai Datta, Chinmaya D Kamath, N Gopalakrishna Kini,  Ashwath Rao B  Department of Computer Science and Engineering Manipal Institute of Technology,  Manipal Academy of Higher Education, Manipal, INDIA</dc:title>
  <dc:creator/>
  <cp:lastModifiedBy/>
  <cp:revision>1</cp:revision>
  <dcterms:created xsi:type="dcterms:W3CDTF">2017-08-01T15:40:51Z</dcterms:created>
  <dcterms:modified xsi:type="dcterms:W3CDTF">2024-06-26T03:27:24Z</dcterms:modified>
</cp:coreProperties>
</file>