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sldIdLst>
    <p:sldId id="256" r:id="rId2"/>
    <p:sldId id="300" r:id="rId3"/>
    <p:sldId id="301" r:id="rId4"/>
    <p:sldId id="291" r:id="rId5"/>
    <p:sldId id="286" r:id="rId6"/>
    <p:sldId id="290" r:id="rId7"/>
    <p:sldId id="283" r:id="rId8"/>
    <p:sldId id="332" r:id="rId9"/>
    <p:sldId id="259" r:id="rId10"/>
    <p:sldId id="278" r:id="rId11"/>
    <p:sldId id="331" r:id="rId12"/>
    <p:sldId id="260" r:id="rId13"/>
    <p:sldId id="261" r:id="rId14"/>
    <p:sldId id="333" r:id="rId15"/>
    <p:sldId id="263" r:id="rId16"/>
    <p:sldId id="335" r:id="rId17"/>
    <p:sldId id="264" r:id="rId18"/>
    <p:sldId id="334" r:id="rId19"/>
    <p:sldId id="336" r:id="rId20"/>
    <p:sldId id="266" r:id="rId21"/>
    <p:sldId id="29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DC3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6131" autoAdjust="0"/>
  </p:normalViewPr>
  <p:slideViewPr>
    <p:cSldViewPr snapToGrid="0">
      <p:cViewPr varScale="1">
        <p:scale>
          <a:sx n="74" d="100"/>
          <a:sy n="74" d="100"/>
        </p:scale>
        <p:origin x="81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5B3F3-003C-4751-AEC4-C484292EB521}" type="datetimeFigureOut">
              <a:rPr lang="en-US" smtClean="0"/>
              <a:t>3/28/2024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7B7EF8-7E5C-49B6-82DC-52582B628258}" type="slidenum">
              <a:rPr lang="en-US" smtClean="0"/>
              <a:t>‹#›</a:t>
            </a:fld>
            <a:endParaRPr lang="en-US"/>
          </a:p>
        </p:txBody>
      </p:sp>
    </p:spTree>
    <p:extLst>
      <p:ext uri="{BB962C8B-B14F-4D97-AF65-F5344CB8AC3E}">
        <p14:creationId xmlns:p14="http://schemas.microsoft.com/office/powerpoint/2010/main" val="2576183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7B7EF8-7E5C-49B6-82DC-52582B628258}" type="slidenum">
              <a:rPr lang="en-US" smtClean="0"/>
              <a:t>1</a:t>
            </a:fld>
            <a:endParaRPr lang="en-US"/>
          </a:p>
        </p:txBody>
      </p:sp>
    </p:spTree>
    <p:extLst>
      <p:ext uri="{BB962C8B-B14F-4D97-AF65-F5344CB8AC3E}">
        <p14:creationId xmlns:p14="http://schemas.microsoft.com/office/powerpoint/2010/main" val="7789548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117B7EF8-7E5C-49B6-82DC-52582B628258}" type="slidenum">
              <a:rPr lang="en-US" smtClean="0"/>
              <a:t>17</a:t>
            </a:fld>
            <a:endParaRPr lang="en-US"/>
          </a:p>
        </p:txBody>
      </p:sp>
    </p:spTree>
    <p:extLst>
      <p:ext uri="{BB962C8B-B14F-4D97-AF65-F5344CB8AC3E}">
        <p14:creationId xmlns:p14="http://schemas.microsoft.com/office/powerpoint/2010/main" val="39261045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7B7EF8-7E5C-49B6-82DC-52582B628258}" type="slidenum">
              <a:rPr lang="en-US" smtClean="0"/>
              <a:t>18</a:t>
            </a:fld>
            <a:endParaRPr lang="en-US"/>
          </a:p>
        </p:txBody>
      </p:sp>
    </p:spTree>
    <p:extLst>
      <p:ext uri="{BB962C8B-B14F-4D97-AF65-F5344CB8AC3E}">
        <p14:creationId xmlns:p14="http://schemas.microsoft.com/office/powerpoint/2010/main" val="876231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7B7EF8-7E5C-49B6-82DC-52582B628258}" type="slidenum">
              <a:rPr lang="en-US" smtClean="0"/>
              <a:t>20</a:t>
            </a:fld>
            <a:endParaRPr lang="en-US"/>
          </a:p>
        </p:txBody>
      </p:sp>
    </p:spTree>
    <p:extLst>
      <p:ext uri="{BB962C8B-B14F-4D97-AF65-F5344CB8AC3E}">
        <p14:creationId xmlns:p14="http://schemas.microsoft.com/office/powerpoint/2010/main" val="3257919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7B7EF8-7E5C-49B6-82DC-52582B628258}" type="slidenum">
              <a:rPr lang="en-US" smtClean="0"/>
              <a:t>2</a:t>
            </a:fld>
            <a:endParaRPr lang="en-US"/>
          </a:p>
        </p:txBody>
      </p:sp>
    </p:spTree>
    <p:extLst>
      <p:ext uri="{BB962C8B-B14F-4D97-AF65-F5344CB8AC3E}">
        <p14:creationId xmlns:p14="http://schemas.microsoft.com/office/powerpoint/2010/main" val="562300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7B7EF8-7E5C-49B6-82DC-52582B628258}" type="slidenum">
              <a:rPr lang="en-US" smtClean="0"/>
              <a:t>3</a:t>
            </a:fld>
            <a:endParaRPr lang="en-US"/>
          </a:p>
        </p:txBody>
      </p:sp>
    </p:spTree>
    <p:extLst>
      <p:ext uri="{BB962C8B-B14F-4D97-AF65-F5344CB8AC3E}">
        <p14:creationId xmlns:p14="http://schemas.microsoft.com/office/powerpoint/2010/main" val="1406159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17B7EF8-7E5C-49B6-82DC-52582B628258}" type="slidenum">
              <a:rPr lang="en-US" smtClean="0"/>
              <a:t>4</a:t>
            </a:fld>
            <a:endParaRPr lang="en-US"/>
          </a:p>
        </p:txBody>
      </p:sp>
    </p:spTree>
    <p:extLst>
      <p:ext uri="{BB962C8B-B14F-4D97-AF65-F5344CB8AC3E}">
        <p14:creationId xmlns:p14="http://schemas.microsoft.com/office/powerpoint/2010/main" val="7333749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17B7EF8-7E5C-49B6-82DC-52582B628258}" type="slidenum">
              <a:rPr lang="en-US" smtClean="0"/>
              <a:t>5</a:t>
            </a:fld>
            <a:endParaRPr lang="en-US"/>
          </a:p>
        </p:txBody>
      </p:sp>
    </p:spTree>
    <p:extLst>
      <p:ext uri="{BB962C8B-B14F-4D97-AF65-F5344CB8AC3E}">
        <p14:creationId xmlns:p14="http://schemas.microsoft.com/office/powerpoint/2010/main" val="3298345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fld id="{117B7EF8-7E5C-49B6-82DC-52582B628258}" type="slidenum">
              <a:rPr lang="en-US" smtClean="0"/>
              <a:t>6</a:t>
            </a:fld>
            <a:endParaRPr lang="en-US"/>
          </a:p>
        </p:txBody>
      </p:sp>
    </p:spTree>
    <p:extLst>
      <p:ext uri="{BB962C8B-B14F-4D97-AF65-F5344CB8AC3E}">
        <p14:creationId xmlns:p14="http://schemas.microsoft.com/office/powerpoint/2010/main" val="1649418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7B7EF8-7E5C-49B6-82DC-52582B628258}" type="slidenum">
              <a:rPr lang="en-US" smtClean="0"/>
              <a:t>7</a:t>
            </a:fld>
            <a:endParaRPr lang="en-US"/>
          </a:p>
        </p:txBody>
      </p:sp>
    </p:spTree>
    <p:extLst>
      <p:ext uri="{BB962C8B-B14F-4D97-AF65-F5344CB8AC3E}">
        <p14:creationId xmlns:p14="http://schemas.microsoft.com/office/powerpoint/2010/main" val="2724722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7B7EF8-7E5C-49B6-82DC-52582B628258}" type="slidenum">
              <a:rPr lang="en-US" smtClean="0"/>
              <a:t>9</a:t>
            </a:fld>
            <a:endParaRPr lang="en-US"/>
          </a:p>
        </p:txBody>
      </p:sp>
    </p:spTree>
    <p:extLst>
      <p:ext uri="{BB962C8B-B14F-4D97-AF65-F5344CB8AC3E}">
        <p14:creationId xmlns:p14="http://schemas.microsoft.com/office/powerpoint/2010/main" val="4118289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7B7EF8-7E5C-49B6-82DC-52582B628258}" type="slidenum">
              <a:rPr lang="en-US" smtClean="0"/>
              <a:t>13</a:t>
            </a:fld>
            <a:endParaRPr lang="en-US"/>
          </a:p>
        </p:txBody>
      </p:sp>
    </p:spTree>
    <p:extLst>
      <p:ext uri="{BB962C8B-B14F-4D97-AF65-F5344CB8AC3E}">
        <p14:creationId xmlns:p14="http://schemas.microsoft.com/office/powerpoint/2010/main" val="2608804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2AE47C3-8A94-4BBD-8547-93E6381EFB39}" type="datetime1">
              <a:rPr lang="en-US" smtClean="0"/>
              <a:t>3/28/2024</a:t>
            </a:fld>
            <a:endParaRPr lang="en-US"/>
          </a:p>
        </p:txBody>
      </p:sp>
      <p:sp>
        <p:nvSpPr>
          <p:cNvPr id="5" name="Footer Placeholder 4"/>
          <p:cNvSpPr>
            <a:spLocks noGrp="1"/>
          </p:cNvSpPr>
          <p:nvPr>
            <p:ph type="ftr" sz="quarter" idx="11"/>
          </p:nvPr>
        </p:nvSpPr>
        <p:spPr/>
        <p:txBody>
          <a:bodyPr/>
          <a:lstStyle/>
          <a:p>
            <a:r>
              <a:rPr lang="en-US"/>
              <a:t>Research Title</a:t>
            </a:r>
          </a:p>
        </p:txBody>
      </p:sp>
      <p:sp>
        <p:nvSpPr>
          <p:cNvPr id="6" name="Slide Number Placeholder 5"/>
          <p:cNvSpPr>
            <a:spLocks noGrp="1"/>
          </p:cNvSpPr>
          <p:nvPr>
            <p:ph type="sldNum" sz="quarter" idx="12"/>
          </p:nvPr>
        </p:nvSpPr>
        <p:spPr/>
        <p:txBody>
          <a:bodyPr/>
          <a:lstStyle/>
          <a:p>
            <a:fld id="{DBA61682-BC0E-4993-9E21-4D02DE7FA039}" type="slidenum">
              <a:rPr lang="en-US" smtClean="0"/>
              <a:t>‹#›</a:t>
            </a:fld>
            <a:endParaRPr lang="en-US"/>
          </a:p>
        </p:txBody>
      </p:sp>
    </p:spTree>
    <p:extLst>
      <p:ext uri="{BB962C8B-B14F-4D97-AF65-F5344CB8AC3E}">
        <p14:creationId xmlns:p14="http://schemas.microsoft.com/office/powerpoint/2010/main" val="2958997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C3AAB4-4CB6-4445-A664-457A6CB54983}" type="datetime1">
              <a:rPr lang="en-US" smtClean="0"/>
              <a:t>3/28/2024</a:t>
            </a:fld>
            <a:endParaRPr lang="en-US"/>
          </a:p>
        </p:txBody>
      </p:sp>
      <p:sp>
        <p:nvSpPr>
          <p:cNvPr id="5" name="Footer Placeholder 4"/>
          <p:cNvSpPr>
            <a:spLocks noGrp="1"/>
          </p:cNvSpPr>
          <p:nvPr>
            <p:ph type="ftr" sz="quarter" idx="11"/>
          </p:nvPr>
        </p:nvSpPr>
        <p:spPr/>
        <p:txBody>
          <a:bodyPr/>
          <a:lstStyle/>
          <a:p>
            <a:r>
              <a:rPr lang="en-US"/>
              <a:t>Research Title</a:t>
            </a:r>
          </a:p>
        </p:txBody>
      </p:sp>
      <p:sp>
        <p:nvSpPr>
          <p:cNvPr id="6" name="Slide Number Placeholder 5"/>
          <p:cNvSpPr>
            <a:spLocks noGrp="1"/>
          </p:cNvSpPr>
          <p:nvPr>
            <p:ph type="sldNum" sz="quarter" idx="12"/>
          </p:nvPr>
        </p:nvSpPr>
        <p:spPr/>
        <p:txBody>
          <a:bodyPr/>
          <a:lstStyle/>
          <a:p>
            <a:fld id="{DBA61682-BC0E-4993-9E21-4D02DE7FA039}" type="slidenum">
              <a:rPr lang="en-US" smtClean="0"/>
              <a:t>‹#›</a:t>
            </a:fld>
            <a:endParaRPr lang="en-US"/>
          </a:p>
        </p:txBody>
      </p:sp>
    </p:spTree>
    <p:extLst>
      <p:ext uri="{BB962C8B-B14F-4D97-AF65-F5344CB8AC3E}">
        <p14:creationId xmlns:p14="http://schemas.microsoft.com/office/powerpoint/2010/main" val="2763119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AEF111-850F-490F-B84B-7E4C3F288722}" type="datetime1">
              <a:rPr lang="en-US" smtClean="0"/>
              <a:t>3/28/2024</a:t>
            </a:fld>
            <a:endParaRPr lang="en-US"/>
          </a:p>
        </p:txBody>
      </p:sp>
      <p:sp>
        <p:nvSpPr>
          <p:cNvPr id="5" name="Footer Placeholder 4"/>
          <p:cNvSpPr>
            <a:spLocks noGrp="1"/>
          </p:cNvSpPr>
          <p:nvPr>
            <p:ph type="ftr" sz="quarter" idx="11"/>
          </p:nvPr>
        </p:nvSpPr>
        <p:spPr/>
        <p:txBody>
          <a:bodyPr/>
          <a:lstStyle/>
          <a:p>
            <a:r>
              <a:rPr lang="en-US"/>
              <a:t>Research Title</a:t>
            </a:r>
          </a:p>
        </p:txBody>
      </p:sp>
      <p:sp>
        <p:nvSpPr>
          <p:cNvPr id="6" name="Slide Number Placeholder 5"/>
          <p:cNvSpPr>
            <a:spLocks noGrp="1"/>
          </p:cNvSpPr>
          <p:nvPr>
            <p:ph type="sldNum" sz="quarter" idx="12"/>
          </p:nvPr>
        </p:nvSpPr>
        <p:spPr/>
        <p:txBody>
          <a:bodyPr/>
          <a:lstStyle/>
          <a:p>
            <a:fld id="{DBA61682-BC0E-4993-9E21-4D02DE7FA039}" type="slidenum">
              <a:rPr lang="en-US" smtClean="0"/>
              <a:t>‹#›</a:t>
            </a:fld>
            <a:endParaRPr lang="en-US"/>
          </a:p>
        </p:txBody>
      </p:sp>
    </p:spTree>
    <p:extLst>
      <p:ext uri="{BB962C8B-B14F-4D97-AF65-F5344CB8AC3E}">
        <p14:creationId xmlns:p14="http://schemas.microsoft.com/office/powerpoint/2010/main" val="926139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1824" y="6356350"/>
            <a:ext cx="12190176" cy="3651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effectLst>
                <a:outerShdw blurRad="38100" dist="38100" dir="2700000" algn="tl">
                  <a:srgbClr val="000000">
                    <a:alpha val="43137"/>
                  </a:srgbClr>
                </a:outerShdw>
              </a:effectLst>
            </a:endParaRPr>
          </a:p>
        </p:txBody>
      </p:sp>
      <p:sp>
        <p:nvSpPr>
          <p:cNvPr id="2" name="Title 1"/>
          <p:cNvSpPr>
            <a:spLocks noGrp="1"/>
          </p:cNvSpPr>
          <p:nvPr>
            <p:ph type="title"/>
          </p:nvPr>
        </p:nvSpPr>
        <p:spPr>
          <a:xfrm>
            <a:off x="838200" y="365125"/>
            <a:ext cx="10515600" cy="703821"/>
          </a:xfrm>
        </p:spPr>
        <p:txBody>
          <a:bodyPr>
            <a:normAutofit/>
          </a:bodyPr>
          <a:lstStyle>
            <a:lvl1pPr>
              <a:defRPr sz="3600">
                <a:effectLst>
                  <a:outerShdw blurRad="38100" dist="38100" dir="2700000" algn="tl">
                    <a:srgbClr val="000000">
                      <a:alpha val="43137"/>
                    </a:srgbClr>
                  </a:outerShdw>
                </a:effectLst>
              </a:defRPr>
            </a:lvl1pPr>
          </a:lstStyle>
          <a:p>
            <a:r>
              <a:rPr lang="en-US" dirty="0"/>
              <a:t>Click to edit Master title style</a:t>
            </a:r>
          </a:p>
        </p:txBody>
      </p:sp>
      <p:sp>
        <p:nvSpPr>
          <p:cNvPr id="3" name="Content Placeholder 2"/>
          <p:cNvSpPr>
            <a:spLocks noGrp="1"/>
          </p:cNvSpPr>
          <p:nvPr>
            <p:ph idx="1"/>
          </p:nvPr>
        </p:nvSpPr>
        <p:spPr>
          <a:xfrm>
            <a:off x="838200" y="1249251"/>
            <a:ext cx="10515600" cy="492771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b="1">
                <a:solidFill>
                  <a:schemeClr val="bg1"/>
                </a:solidFill>
                <a:effectLst>
                  <a:outerShdw blurRad="38100" dist="38100" dir="2700000" algn="tl">
                    <a:srgbClr val="000000">
                      <a:alpha val="43137"/>
                    </a:srgbClr>
                  </a:outerShdw>
                </a:effectLst>
              </a:defRPr>
            </a:lvl1pPr>
          </a:lstStyle>
          <a:p>
            <a:fld id="{911A2707-EE29-40BE-8C50-A25EC1CF92DB}" type="datetime1">
              <a:rPr lang="en-US" smtClean="0"/>
              <a:t>3/28/2024</a:t>
            </a:fld>
            <a:endParaRPr lang="en-US"/>
          </a:p>
        </p:txBody>
      </p:sp>
      <p:sp>
        <p:nvSpPr>
          <p:cNvPr id="5" name="Footer Placeholder 4"/>
          <p:cNvSpPr>
            <a:spLocks noGrp="1"/>
          </p:cNvSpPr>
          <p:nvPr>
            <p:ph type="ftr" sz="quarter" idx="11"/>
          </p:nvPr>
        </p:nvSpPr>
        <p:spPr>
          <a:xfrm>
            <a:off x="3245475" y="6356350"/>
            <a:ext cx="5769735" cy="365125"/>
          </a:xfrm>
        </p:spPr>
        <p:txBody>
          <a:bodyPr/>
          <a:lstStyle>
            <a:lvl1pPr>
              <a:defRPr b="1">
                <a:solidFill>
                  <a:schemeClr val="bg1"/>
                </a:solidFill>
                <a:effectLst>
                  <a:outerShdw blurRad="38100" dist="38100" dir="2700000" algn="tl">
                    <a:srgbClr val="000000">
                      <a:alpha val="43137"/>
                    </a:srgbClr>
                  </a:outerShdw>
                </a:effectLst>
              </a:defRPr>
            </a:lvl1pPr>
          </a:lstStyle>
          <a:p>
            <a:r>
              <a:rPr lang="en-US"/>
              <a:t>Research Title</a:t>
            </a:r>
            <a:endParaRPr lang="en-US" dirty="0"/>
          </a:p>
        </p:txBody>
      </p:sp>
      <p:sp>
        <p:nvSpPr>
          <p:cNvPr id="6" name="Slide Number Placeholder 5"/>
          <p:cNvSpPr>
            <a:spLocks noGrp="1"/>
          </p:cNvSpPr>
          <p:nvPr>
            <p:ph type="sldNum" sz="quarter" idx="12"/>
          </p:nvPr>
        </p:nvSpPr>
        <p:spPr/>
        <p:txBody>
          <a:bodyPr/>
          <a:lstStyle>
            <a:lvl1pPr>
              <a:defRPr b="1">
                <a:solidFill>
                  <a:schemeClr val="bg1"/>
                </a:solidFill>
                <a:effectLst>
                  <a:outerShdw blurRad="38100" dist="38100" dir="2700000" algn="tl">
                    <a:srgbClr val="000000">
                      <a:alpha val="43137"/>
                    </a:srgbClr>
                  </a:outerShdw>
                </a:effectLst>
              </a:defRPr>
            </a:lvl1pPr>
          </a:lstStyle>
          <a:p>
            <a:fld id="{DBA61682-BC0E-4993-9E21-4D02DE7FA039}" type="slidenum">
              <a:rPr lang="en-US" smtClean="0"/>
              <a:pPr/>
              <a:t>‹#›</a:t>
            </a:fld>
            <a:endParaRPr lang="en-US"/>
          </a:p>
        </p:txBody>
      </p:sp>
    </p:spTree>
    <p:extLst>
      <p:ext uri="{BB962C8B-B14F-4D97-AF65-F5344CB8AC3E}">
        <p14:creationId xmlns:p14="http://schemas.microsoft.com/office/powerpoint/2010/main" val="225721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3720E07-0A71-4DD4-AA18-5F0F3B887865}" type="datetime1">
              <a:rPr lang="en-US" smtClean="0"/>
              <a:t>3/28/2024</a:t>
            </a:fld>
            <a:endParaRPr lang="en-US"/>
          </a:p>
        </p:txBody>
      </p:sp>
      <p:sp>
        <p:nvSpPr>
          <p:cNvPr id="5" name="Footer Placeholder 4"/>
          <p:cNvSpPr>
            <a:spLocks noGrp="1"/>
          </p:cNvSpPr>
          <p:nvPr>
            <p:ph type="ftr" sz="quarter" idx="11"/>
          </p:nvPr>
        </p:nvSpPr>
        <p:spPr/>
        <p:txBody>
          <a:bodyPr/>
          <a:lstStyle/>
          <a:p>
            <a:r>
              <a:rPr lang="en-US"/>
              <a:t>Research Title</a:t>
            </a:r>
          </a:p>
        </p:txBody>
      </p:sp>
      <p:sp>
        <p:nvSpPr>
          <p:cNvPr id="6" name="Slide Number Placeholder 5"/>
          <p:cNvSpPr>
            <a:spLocks noGrp="1"/>
          </p:cNvSpPr>
          <p:nvPr>
            <p:ph type="sldNum" sz="quarter" idx="12"/>
          </p:nvPr>
        </p:nvSpPr>
        <p:spPr/>
        <p:txBody>
          <a:bodyPr/>
          <a:lstStyle/>
          <a:p>
            <a:fld id="{DBA61682-BC0E-4993-9E21-4D02DE7FA039}" type="slidenum">
              <a:rPr lang="en-US" smtClean="0"/>
              <a:t>‹#›</a:t>
            </a:fld>
            <a:endParaRPr lang="en-US"/>
          </a:p>
        </p:txBody>
      </p:sp>
    </p:spTree>
    <p:extLst>
      <p:ext uri="{BB962C8B-B14F-4D97-AF65-F5344CB8AC3E}">
        <p14:creationId xmlns:p14="http://schemas.microsoft.com/office/powerpoint/2010/main" val="716760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BC0C2CB-EADC-46ED-B73D-A61D2ED31D8A}" type="datetime1">
              <a:rPr lang="en-US" smtClean="0"/>
              <a:t>3/28/2024</a:t>
            </a:fld>
            <a:endParaRPr lang="en-US"/>
          </a:p>
        </p:txBody>
      </p:sp>
      <p:sp>
        <p:nvSpPr>
          <p:cNvPr id="6" name="Footer Placeholder 5"/>
          <p:cNvSpPr>
            <a:spLocks noGrp="1"/>
          </p:cNvSpPr>
          <p:nvPr>
            <p:ph type="ftr" sz="quarter" idx="11"/>
          </p:nvPr>
        </p:nvSpPr>
        <p:spPr/>
        <p:txBody>
          <a:bodyPr/>
          <a:lstStyle/>
          <a:p>
            <a:r>
              <a:rPr lang="en-US"/>
              <a:t>Research Title</a:t>
            </a:r>
          </a:p>
        </p:txBody>
      </p:sp>
      <p:sp>
        <p:nvSpPr>
          <p:cNvPr id="7" name="Slide Number Placeholder 6"/>
          <p:cNvSpPr>
            <a:spLocks noGrp="1"/>
          </p:cNvSpPr>
          <p:nvPr>
            <p:ph type="sldNum" sz="quarter" idx="12"/>
          </p:nvPr>
        </p:nvSpPr>
        <p:spPr/>
        <p:txBody>
          <a:bodyPr/>
          <a:lstStyle/>
          <a:p>
            <a:fld id="{DBA61682-BC0E-4993-9E21-4D02DE7FA039}" type="slidenum">
              <a:rPr lang="en-US" smtClean="0"/>
              <a:t>‹#›</a:t>
            </a:fld>
            <a:endParaRPr lang="en-US"/>
          </a:p>
        </p:txBody>
      </p:sp>
    </p:spTree>
    <p:extLst>
      <p:ext uri="{BB962C8B-B14F-4D97-AF65-F5344CB8AC3E}">
        <p14:creationId xmlns:p14="http://schemas.microsoft.com/office/powerpoint/2010/main" val="927599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2C06F81-7536-408F-B50D-D618B38588B5}" type="datetime1">
              <a:rPr lang="en-US" smtClean="0"/>
              <a:t>3/28/2024</a:t>
            </a:fld>
            <a:endParaRPr lang="en-US"/>
          </a:p>
        </p:txBody>
      </p:sp>
      <p:sp>
        <p:nvSpPr>
          <p:cNvPr id="8" name="Footer Placeholder 7"/>
          <p:cNvSpPr>
            <a:spLocks noGrp="1"/>
          </p:cNvSpPr>
          <p:nvPr>
            <p:ph type="ftr" sz="quarter" idx="11"/>
          </p:nvPr>
        </p:nvSpPr>
        <p:spPr/>
        <p:txBody>
          <a:bodyPr/>
          <a:lstStyle/>
          <a:p>
            <a:r>
              <a:rPr lang="en-US"/>
              <a:t>Research Title</a:t>
            </a:r>
          </a:p>
        </p:txBody>
      </p:sp>
      <p:sp>
        <p:nvSpPr>
          <p:cNvPr id="9" name="Slide Number Placeholder 8"/>
          <p:cNvSpPr>
            <a:spLocks noGrp="1"/>
          </p:cNvSpPr>
          <p:nvPr>
            <p:ph type="sldNum" sz="quarter" idx="12"/>
          </p:nvPr>
        </p:nvSpPr>
        <p:spPr/>
        <p:txBody>
          <a:bodyPr/>
          <a:lstStyle/>
          <a:p>
            <a:fld id="{DBA61682-BC0E-4993-9E21-4D02DE7FA039}" type="slidenum">
              <a:rPr lang="en-US" smtClean="0"/>
              <a:t>‹#›</a:t>
            </a:fld>
            <a:endParaRPr lang="en-US"/>
          </a:p>
        </p:txBody>
      </p:sp>
    </p:spTree>
    <p:extLst>
      <p:ext uri="{BB962C8B-B14F-4D97-AF65-F5344CB8AC3E}">
        <p14:creationId xmlns:p14="http://schemas.microsoft.com/office/powerpoint/2010/main" val="3144323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3E8724-4332-472D-98BB-07CA9A27C9EF}" type="datetime1">
              <a:rPr lang="en-US" smtClean="0"/>
              <a:t>3/28/2024</a:t>
            </a:fld>
            <a:endParaRPr lang="en-US"/>
          </a:p>
        </p:txBody>
      </p:sp>
      <p:sp>
        <p:nvSpPr>
          <p:cNvPr id="4" name="Footer Placeholder 3"/>
          <p:cNvSpPr>
            <a:spLocks noGrp="1"/>
          </p:cNvSpPr>
          <p:nvPr>
            <p:ph type="ftr" sz="quarter" idx="11"/>
          </p:nvPr>
        </p:nvSpPr>
        <p:spPr/>
        <p:txBody>
          <a:bodyPr/>
          <a:lstStyle/>
          <a:p>
            <a:r>
              <a:rPr lang="en-US"/>
              <a:t>Research Title</a:t>
            </a:r>
          </a:p>
        </p:txBody>
      </p:sp>
      <p:sp>
        <p:nvSpPr>
          <p:cNvPr id="5" name="Slide Number Placeholder 4"/>
          <p:cNvSpPr>
            <a:spLocks noGrp="1"/>
          </p:cNvSpPr>
          <p:nvPr>
            <p:ph type="sldNum" sz="quarter" idx="12"/>
          </p:nvPr>
        </p:nvSpPr>
        <p:spPr/>
        <p:txBody>
          <a:bodyPr/>
          <a:lstStyle/>
          <a:p>
            <a:fld id="{DBA61682-BC0E-4993-9E21-4D02DE7FA039}" type="slidenum">
              <a:rPr lang="en-US" smtClean="0"/>
              <a:t>‹#›</a:t>
            </a:fld>
            <a:endParaRPr lang="en-US"/>
          </a:p>
        </p:txBody>
      </p:sp>
    </p:spTree>
    <p:extLst>
      <p:ext uri="{BB962C8B-B14F-4D97-AF65-F5344CB8AC3E}">
        <p14:creationId xmlns:p14="http://schemas.microsoft.com/office/powerpoint/2010/main" val="4071414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0DA726-C380-46F3-8573-6FEF5B1E393E}" type="datetime1">
              <a:rPr lang="en-US" smtClean="0"/>
              <a:t>3/28/2024</a:t>
            </a:fld>
            <a:endParaRPr lang="en-US"/>
          </a:p>
        </p:txBody>
      </p:sp>
      <p:sp>
        <p:nvSpPr>
          <p:cNvPr id="3" name="Footer Placeholder 2"/>
          <p:cNvSpPr>
            <a:spLocks noGrp="1"/>
          </p:cNvSpPr>
          <p:nvPr>
            <p:ph type="ftr" sz="quarter" idx="11"/>
          </p:nvPr>
        </p:nvSpPr>
        <p:spPr/>
        <p:txBody>
          <a:bodyPr/>
          <a:lstStyle/>
          <a:p>
            <a:r>
              <a:rPr lang="en-US"/>
              <a:t>Research Title</a:t>
            </a:r>
          </a:p>
        </p:txBody>
      </p:sp>
      <p:sp>
        <p:nvSpPr>
          <p:cNvPr id="4" name="Slide Number Placeholder 3"/>
          <p:cNvSpPr>
            <a:spLocks noGrp="1"/>
          </p:cNvSpPr>
          <p:nvPr>
            <p:ph type="sldNum" sz="quarter" idx="12"/>
          </p:nvPr>
        </p:nvSpPr>
        <p:spPr/>
        <p:txBody>
          <a:bodyPr/>
          <a:lstStyle/>
          <a:p>
            <a:fld id="{DBA61682-BC0E-4993-9E21-4D02DE7FA039}" type="slidenum">
              <a:rPr lang="en-US" smtClean="0"/>
              <a:t>‹#›</a:t>
            </a:fld>
            <a:endParaRPr lang="en-US"/>
          </a:p>
        </p:txBody>
      </p:sp>
    </p:spTree>
    <p:extLst>
      <p:ext uri="{BB962C8B-B14F-4D97-AF65-F5344CB8AC3E}">
        <p14:creationId xmlns:p14="http://schemas.microsoft.com/office/powerpoint/2010/main" val="790631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7D0C61-F637-4EC3-BD39-C7C61D08FB7C}" type="datetime1">
              <a:rPr lang="en-US" smtClean="0"/>
              <a:t>3/28/2024</a:t>
            </a:fld>
            <a:endParaRPr lang="en-US"/>
          </a:p>
        </p:txBody>
      </p:sp>
      <p:sp>
        <p:nvSpPr>
          <p:cNvPr id="6" name="Footer Placeholder 5"/>
          <p:cNvSpPr>
            <a:spLocks noGrp="1"/>
          </p:cNvSpPr>
          <p:nvPr>
            <p:ph type="ftr" sz="quarter" idx="11"/>
          </p:nvPr>
        </p:nvSpPr>
        <p:spPr/>
        <p:txBody>
          <a:bodyPr/>
          <a:lstStyle/>
          <a:p>
            <a:r>
              <a:rPr lang="en-US"/>
              <a:t>Research Title</a:t>
            </a:r>
          </a:p>
        </p:txBody>
      </p:sp>
      <p:sp>
        <p:nvSpPr>
          <p:cNvPr id="7" name="Slide Number Placeholder 6"/>
          <p:cNvSpPr>
            <a:spLocks noGrp="1"/>
          </p:cNvSpPr>
          <p:nvPr>
            <p:ph type="sldNum" sz="quarter" idx="12"/>
          </p:nvPr>
        </p:nvSpPr>
        <p:spPr/>
        <p:txBody>
          <a:bodyPr/>
          <a:lstStyle/>
          <a:p>
            <a:fld id="{DBA61682-BC0E-4993-9E21-4D02DE7FA039}" type="slidenum">
              <a:rPr lang="en-US" smtClean="0"/>
              <a:t>‹#›</a:t>
            </a:fld>
            <a:endParaRPr lang="en-US"/>
          </a:p>
        </p:txBody>
      </p:sp>
    </p:spTree>
    <p:extLst>
      <p:ext uri="{BB962C8B-B14F-4D97-AF65-F5344CB8AC3E}">
        <p14:creationId xmlns:p14="http://schemas.microsoft.com/office/powerpoint/2010/main" val="1949395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9FBC7A-2B34-4EEB-AD6A-92B1215B6C0D}" type="datetime1">
              <a:rPr lang="en-US" smtClean="0"/>
              <a:t>3/28/2024</a:t>
            </a:fld>
            <a:endParaRPr lang="en-US"/>
          </a:p>
        </p:txBody>
      </p:sp>
      <p:sp>
        <p:nvSpPr>
          <p:cNvPr id="6" name="Footer Placeholder 5"/>
          <p:cNvSpPr>
            <a:spLocks noGrp="1"/>
          </p:cNvSpPr>
          <p:nvPr>
            <p:ph type="ftr" sz="quarter" idx="11"/>
          </p:nvPr>
        </p:nvSpPr>
        <p:spPr/>
        <p:txBody>
          <a:bodyPr/>
          <a:lstStyle/>
          <a:p>
            <a:r>
              <a:rPr lang="en-US"/>
              <a:t>Research Title</a:t>
            </a:r>
          </a:p>
        </p:txBody>
      </p:sp>
      <p:sp>
        <p:nvSpPr>
          <p:cNvPr id="7" name="Slide Number Placeholder 6"/>
          <p:cNvSpPr>
            <a:spLocks noGrp="1"/>
          </p:cNvSpPr>
          <p:nvPr>
            <p:ph type="sldNum" sz="quarter" idx="12"/>
          </p:nvPr>
        </p:nvSpPr>
        <p:spPr/>
        <p:txBody>
          <a:bodyPr/>
          <a:lstStyle/>
          <a:p>
            <a:fld id="{DBA61682-BC0E-4993-9E21-4D02DE7FA039}" type="slidenum">
              <a:rPr lang="en-US" smtClean="0"/>
              <a:t>‹#›</a:t>
            </a:fld>
            <a:endParaRPr lang="en-US"/>
          </a:p>
        </p:txBody>
      </p:sp>
    </p:spTree>
    <p:extLst>
      <p:ext uri="{BB962C8B-B14F-4D97-AF65-F5344CB8AC3E}">
        <p14:creationId xmlns:p14="http://schemas.microsoft.com/office/powerpoint/2010/main" val="1850906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D1E38A-7C24-4725-9E9F-37A56F6CF243}" type="datetime1">
              <a:rPr lang="en-US" smtClean="0"/>
              <a:t>3/28/2024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Research Title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A61682-BC0E-4993-9E21-4D02DE7FA039}" type="slidenum">
              <a:rPr lang="en-US" smtClean="0"/>
              <a:t>‹#›</a:t>
            </a:fld>
            <a:endParaRPr lang="en-US"/>
          </a:p>
        </p:txBody>
      </p:sp>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306334" y="102353"/>
            <a:ext cx="784854" cy="911746"/>
          </a:xfrm>
          <a:prstGeom prst="rect">
            <a:avLst/>
          </a:prstGeom>
        </p:spPr>
      </p:pic>
      <p:sp>
        <p:nvSpPr>
          <p:cNvPr id="8" name="Rectangle 7"/>
          <p:cNvSpPr/>
          <p:nvPr userDrawn="1"/>
        </p:nvSpPr>
        <p:spPr>
          <a:xfrm>
            <a:off x="1824" y="6356350"/>
            <a:ext cx="12190176" cy="3651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29253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0327" y="277092"/>
            <a:ext cx="10764982" cy="1517213"/>
          </a:xfrm>
        </p:spPr>
        <p:txBody>
          <a:bodyPr>
            <a:normAutofit fontScale="90000"/>
          </a:bodyPr>
          <a:lstStyle/>
          <a:p>
            <a:r>
              <a:rPr lang="en-US" sz="4400" b="1" dirty="0">
                <a:effectLst>
                  <a:outerShdw blurRad="38100" dist="38100" dir="2700000" algn="tl">
                    <a:srgbClr val="000000">
                      <a:alpha val="43137"/>
                    </a:srgbClr>
                  </a:outerShdw>
                </a:effectLst>
              </a:rPr>
              <a:t>Enhancing Brain Tumor Detection: A Comprehensive Analysis of </a:t>
            </a:r>
            <a:r>
              <a:rPr lang="en-US" sz="4400" b="1" dirty="0" err="1">
                <a:effectLst>
                  <a:outerShdw blurRad="38100" dist="38100" dir="2700000" algn="tl">
                    <a:srgbClr val="000000">
                      <a:alpha val="43137"/>
                    </a:srgbClr>
                  </a:outerShdw>
                </a:effectLst>
              </a:rPr>
              <a:t>ResNet</a:t>
            </a:r>
            <a:r>
              <a:rPr lang="en-US" sz="4400" b="1" dirty="0">
                <a:effectLst>
                  <a:outerShdw blurRad="38100" dist="38100" dir="2700000" algn="tl">
                    <a:srgbClr val="000000">
                      <a:alpha val="43137"/>
                    </a:srgbClr>
                  </a:outerShdw>
                </a:effectLst>
              </a:rPr>
              <a:t>-based Convolutional Neural Networks</a:t>
            </a:r>
            <a:endParaRPr lang="en-US" sz="440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1350818" y="4253199"/>
            <a:ext cx="9144000" cy="1655762"/>
          </a:xfrm>
        </p:spPr>
        <p:txBody>
          <a:bodyPr>
            <a:normAutofit/>
          </a:bodyPr>
          <a:lstStyle/>
          <a:p>
            <a:r>
              <a:rPr lang="en-US" sz="2200" dirty="0"/>
              <a:t>Under the supervision of </a:t>
            </a:r>
          </a:p>
          <a:p>
            <a:r>
              <a:rPr lang="en-US" dirty="0">
                <a:solidFill>
                  <a:srgbClr val="0000FF"/>
                </a:solidFill>
                <a:effectLst>
                  <a:outerShdw blurRad="38100" dist="38100" dir="2700000" algn="tl">
                    <a:srgbClr val="000000">
                      <a:alpha val="43137"/>
                    </a:srgbClr>
                  </a:outerShdw>
                </a:effectLst>
              </a:rPr>
              <a:t>Dr. Renuka A</a:t>
            </a:r>
          </a:p>
          <a:p>
            <a:r>
              <a:rPr lang="en-US" sz="1800" dirty="0">
                <a:effectLst>
                  <a:outerShdw blurRad="38100" dist="38100" dir="2700000" algn="tl">
                    <a:srgbClr val="000000">
                      <a:alpha val="43137"/>
                    </a:srgbClr>
                  </a:outerShdw>
                </a:effectLst>
              </a:rPr>
              <a:t>Professor, Dept. of Computer Science and Engineering</a:t>
            </a:r>
          </a:p>
          <a:p>
            <a:r>
              <a:rPr lang="en-US" sz="1800" dirty="0">
                <a:effectLst>
                  <a:outerShdw blurRad="38100" dist="38100" dir="2700000" algn="tl">
                    <a:srgbClr val="000000">
                      <a:alpha val="43137"/>
                    </a:srgbClr>
                  </a:outerShdw>
                </a:effectLst>
              </a:rPr>
              <a:t>Manipal Institute of Technology, Manipal</a:t>
            </a:r>
          </a:p>
        </p:txBody>
      </p:sp>
      <p:sp>
        <p:nvSpPr>
          <p:cNvPr id="4" name="Subtitle 2"/>
          <p:cNvSpPr txBox="1">
            <a:spLocks/>
          </p:cNvSpPr>
          <p:nvPr/>
        </p:nvSpPr>
        <p:spPr>
          <a:xfrm>
            <a:off x="1350818" y="1967345"/>
            <a:ext cx="9144000" cy="1981055"/>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dirty="0"/>
              <a:t>Research/Project Presentation</a:t>
            </a:r>
          </a:p>
          <a:p>
            <a:r>
              <a:rPr lang="en-US" dirty="0"/>
              <a:t>by</a:t>
            </a:r>
          </a:p>
          <a:p>
            <a:r>
              <a:rPr lang="en-US" dirty="0">
                <a:solidFill>
                  <a:srgbClr val="0000FF"/>
                </a:solidFill>
                <a:effectLst>
                  <a:outerShdw blurRad="38100" dist="38100" dir="2700000" algn="tl">
                    <a:srgbClr val="000000">
                      <a:alpha val="43137"/>
                    </a:srgbClr>
                  </a:outerShdw>
                </a:effectLst>
              </a:rPr>
              <a:t> </a:t>
            </a:r>
            <a:r>
              <a:rPr lang="en-US" sz="2600" dirty="0">
                <a:solidFill>
                  <a:srgbClr val="0000FF"/>
                </a:solidFill>
                <a:effectLst>
                  <a:outerShdw blurRad="38100" dist="38100" dir="2700000" algn="tl">
                    <a:srgbClr val="000000">
                      <a:alpha val="43137"/>
                    </a:srgbClr>
                  </a:outerShdw>
                </a:effectLst>
              </a:rPr>
              <a:t>Amit Kumar</a:t>
            </a:r>
          </a:p>
          <a:p>
            <a:r>
              <a:rPr lang="en-US" sz="1900" dirty="0">
                <a:effectLst>
                  <a:outerShdw blurRad="38100" dist="38100" dir="2700000" algn="tl">
                    <a:srgbClr val="000000">
                      <a:alpha val="43137"/>
                    </a:srgbClr>
                  </a:outerShdw>
                </a:effectLst>
              </a:rPr>
              <a:t>Department of Computer Science &amp; Engineering</a:t>
            </a:r>
          </a:p>
          <a:p>
            <a:r>
              <a:rPr lang="en-US" sz="1900" dirty="0">
                <a:effectLst>
                  <a:outerShdw blurRad="38100" dist="38100" dir="2700000" algn="tl">
                    <a:srgbClr val="000000">
                      <a:alpha val="43137"/>
                    </a:srgbClr>
                  </a:outerShdw>
                </a:effectLst>
              </a:rPr>
              <a:t>Manipal Institute of Technology, Manipal</a:t>
            </a:r>
          </a:p>
        </p:txBody>
      </p:sp>
      <p:sp>
        <p:nvSpPr>
          <p:cNvPr id="5" name="Subtitle 2"/>
          <p:cNvSpPr txBox="1">
            <a:spLocks/>
          </p:cNvSpPr>
          <p:nvPr/>
        </p:nvSpPr>
        <p:spPr>
          <a:xfrm>
            <a:off x="1350818" y="6082001"/>
            <a:ext cx="9144000" cy="36036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solidFill>
                <a:latin typeface="+mn-lt"/>
                <a:ea typeface="+mn-ea"/>
                <a:cs typeface="+mn-cs"/>
              </a:defRPr>
            </a:lvl9pPr>
          </a:lstStyle>
          <a:p>
            <a:r>
              <a:rPr lang="en-US" sz="2200" dirty="0">
                <a:effectLst>
                  <a:outerShdw blurRad="38100" dist="38100" dir="2700000" algn="tl">
                    <a:srgbClr val="000000">
                      <a:alpha val="43137"/>
                    </a:srgbClr>
                  </a:outerShdw>
                </a:effectLst>
              </a:rPr>
              <a:t>February 15, 2024</a:t>
            </a:r>
          </a:p>
        </p:txBody>
      </p:sp>
    </p:spTree>
    <p:extLst>
      <p:ext uri="{BB962C8B-B14F-4D97-AF65-F5344CB8AC3E}">
        <p14:creationId xmlns:p14="http://schemas.microsoft.com/office/powerpoint/2010/main" val="19775346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Research Objectives</a:t>
            </a:r>
          </a:p>
        </p:txBody>
      </p:sp>
      <p:sp>
        <p:nvSpPr>
          <p:cNvPr id="3" name="Content Placeholder 2"/>
          <p:cNvSpPr>
            <a:spLocks noGrp="1"/>
          </p:cNvSpPr>
          <p:nvPr>
            <p:ph idx="1"/>
          </p:nvPr>
        </p:nvSpPr>
        <p:spPr/>
        <p:txBody>
          <a:bodyPr>
            <a:normAutofit/>
          </a:bodyPr>
          <a:lstStyle/>
          <a:p>
            <a:pPr marL="0" indent="0" algn="just">
              <a:lnSpc>
                <a:spcPct val="110000"/>
              </a:lnSpc>
              <a:spcBef>
                <a:spcPts val="600"/>
              </a:spcBef>
              <a:spcAft>
                <a:spcPts val="600"/>
              </a:spcAft>
              <a:buNone/>
            </a:pPr>
            <a:r>
              <a:rPr lang="en-US" dirty="0"/>
              <a:t>The aim is to construct a user-friendly classification algorithm that categorizes the data into different groups and classify helps to predict the disease.</a:t>
            </a:r>
          </a:p>
          <a:p>
            <a:pPr marL="0" indent="0" algn="just">
              <a:lnSpc>
                <a:spcPct val="100000"/>
              </a:lnSpc>
              <a:spcBef>
                <a:spcPts val="600"/>
              </a:spcBef>
              <a:spcAft>
                <a:spcPts val="600"/>
              </a:spcAft>
              <a:buNone/>
            </a:pPr>
            <a:r>
              <a:rPr lang="en-US" dirty="0"/>
              <a:t>The specific goals of this research work are to</a:t>
            </a:r>
          </a:p>
          <a:p>
            <a:pPr marL="971550" lvl="1" indent="-514350" algn="just">
              <a:lnSpc>
                <a:spcPct val="100000"/>
              </a:lnSpc>
              <a:spcBef>
                <a:spcPts val="600"/>
              </a:spcBef>
              <a:spcAft>
                <a:spcPts val="600"/>
              </a:spcAft>
              <a:buFont typeface="+mj-lt"/>
              <a:buAutoNum type="arabicParenR"/>
            </a:pPr>
            <a:r>
              <a:rPr lang="en-US" sz="2800" dirty="0"/>
              <a:t>Improve the accuracy of disease prediction</a:t>
            </a:r>
          </a:p>
          <a:p>
            <a:pPr marL="971550" lvl="1" indent="-514350" algn="just">
              <a:lnSpc>
                <a:spcPct val="100000"/>
              </a:lnSpc>
              <a:spcBef>
                <a:spcPts val="600"/>
              </a:spcBef>
              <a:spcAft>
                <a:spcPts val="600"/>
              </a:spcAft>
              <a:buFont typeface="+mj-lt"/>
              <a:buAutoNum type="arabicParenR"/>
            </a:pPr>
            <a:r>
              <a:rPr lang="en-US" sz="2800" dirty="0"/>
              <a:t>Reduce the need for invasive or expensive tests</a:t>
            </a:r>
          </a:p>
          <a:p>
            <a:pPr marL="971550" lvl="1" indent="-514350" algn="just">
              <a:lnSpc>
                <a:spcPct val="100000"/>
              </a:lnSpc>
              <a:spcBef>
                <a:spcPts val="600"/>
              </a:spcBef>
              <a:spcAft>
                <a:spcPts val="600"/>
              </a:spcAft>
              <a:buFont typeface="+mj-lt"/>
              <a:buAutoNum type="arabicParenR"/>
            </a:pPr>
            <a:r>
              <a:rPr lang="en-US" sz="2800" dirty="0"/>
              <a:t>Make disease prediction more accessible and classification more feasible</a:t>
            </a:r>
          </a:p>
          <a:p>
            <a:pPr marL="971550" lvl="1" indent="-514350" algn="just">
              <a:lnSpc>
                <a:spcPct val="100000"/>
              </a:lnSpc>
              <a:spcBef>
                <a:spcPts val="600"/>
              </a:spcBef>
              <a:spcAft>
                <a:spcPts val="600"/>
              </a:spcAft>
              <a:buFont typeface="+mj-lt"/>
              <a:buAutoNum type="arabicParenR"/>
            </a:pPr>
            <a:r>
              <a:rPr lang="en-US" sz="2800" dirty="0"/>
              <a:t>Facilitate</a:t>
            </a:r>
            <a:r>
              <a:rPr lang="en-US" dirty="0"/>
              <a:t> </a:t>
            </a:r>
            <a:r>
              <a:rPr lang="en-US" sz="2800" dirty="0"/>
              <a:t>early</a:t>
            </a:r>
            <a:r>
              <a:rPr lang="en-US" dirty="0"/>
              <a:t> </a:t>
            </a:r>
            <a:r>
              <a:rPr lang="en-US" sz="2800" dirty="0"/>
              <a:t>intervention</a:t>
            </a:r>
            <a:endParaRPr lang="en-US" dirty="0"/>
          </a:p>
        </p:txBody>
      </p:sp>
      <p:sp>
        <p:nvSpPr>
          <p:cNvPr id="4" name="Date Placeholder 3"/>
          <p:cNvSpPr>
            <a:spLocks noGrp="1"/>
          </p:cNvSpPr>
          <p:nvPr>
            <p:ph type="dt" sz="half" idx="10"/>
          </p:nvPr>
        </p:nvSpPr>
        <p:spPr/>
        <p:txBody>
          <a:bodyPr/>
          <a:lstStyle/>
          <a:p>
            <a:fld id="{3F5BB5BC-0E68-46A6-8674-6F1AC7A04AF4}" type="datetime1">
              <a:rPr lang="en-US" smtClean="0"/>
              <a:t>3/28/2024</a:t>
            </a:fld>
            <a:endParaRPr lang="en-US"/>
          </a:p>
        </p:txBody>
      </p:sp>
      <p:sp>
        <p:nvSpPr>
          <p:cNvPr id="5" name="Footer Placeholder 4"/>
          <p:cNvSpPr>
            <a:spLocks noGrp="1"/>
          </p:cNvSpPr>
          <p:nvPr>
            <p:ph type="ftr" sz="quarter" idx="11"/>
          </p:nvPr>
        </p:nvSpPr>
        <p:spPr/>
        <p:txBody>
          <a:bodyPr/>
          <a:lstStyle/>
          <a:p>
            <a:r>
              <a:rPr lang="en-US" sz="1200" b="1" dirty="0">
                <a:effectLst>
                  <a:outerShdw blurRad="38100" dist="38100" dir="2700000" algn="tl">
                    <a:srgbClr val="000000">
                      <a:alpha val="43137"/>
                    </a:srgbClr>
                  </a:outerShdw>
                </a:effectLst>
              </a:rPr>
              <a:t>Enhancing Brain Tumor Detection: A Comprehensive Analysis of </a:t>
            </a:r>
            <a:r>
              <a:rPr lang="en-US" sz="1200" b="1" dirty="0" err="1">
                <a:effectLst>
                  <a:outerShdw blurRad="38100" dist="38100" dir="2700000" algn="tl">
                    <a:srgbClr val="000000">
                      <a:alpha val="43137"/>
                    </a:srgbClr>
                  </a:outerShdw>
                </a:effectLst>
              </a:rPr>
              <a:t>ResNet</a:t>
            </a:r>
            <a:r>
              <a:rPr lang="en-US" sz="1200" b="1" dirty="0">
                <a:effectLst>
                  <a:outerShdw blurRad="38100" dist="38100" dir="2700000" algn="tl">
                    <a:srgbClr val="000000">
                      <a:alpha val="43137"/>
                    </a:srgbClr>
                  </a:outerShdw>
                </a:effectLst>
              </a:rPr>
              <a:t>-based Convolutional Neural Networks</a:t>
            </a:r>
            <a:endParaRPr lang="en-US" dirty="0"/>
          </a:p>
        </p:txBody>
      </p:sp>
      <p:sp>
        <p:nvSpPr>
          <p:cNvPr id="6" name="Slide Number Placeholder 5"/>
          <p:cNvSpPr>
            <a:spLocks noGrp="1"/>
          </p:cNvSpPr>
          <p:nvPr>
            <p:ph type="sldNum" sz="quarter" idx="12"/>
          </p:nvPr>
        </p:nvSpPr>
        <p:spPr/>
        <p:txBody>
          <a:bodyPr/>
          <a:lstStyle/>
          <a:p>
            <a:fld id="{DBA61682-BC0E-4993-9E21-4D02DE7FA039}" type="slidenum">
              <a:rPr lang="en-US" smtClean="0"/>
              <a:pPr/>
              <a:t>10</a:t>
            </a:fld>
            <a:endParaRPr lang="en-US"/>
          </a:p>
        </p:txBody>
      </p:sp>
    </p:spTree>
    <p:extLst>
      <p:ext uri="{BB962C8B-B14F-4D97-AF65-F5344CB8AC3E}">
        <p14:creationId xmlns:p14="http://schemas.microsoft.com/office/powerpoint/2010/main" val="3871374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64DF0-14A7-C9EB-ED7E-14A2B286A80C}"/>
              </a:ext>
            </a:extLst>
          </p:cNvPr>
          <p:cNvSpPr>
            <a:spLocks noGrp="1"/>
          </p:cNvSpPr>
          <p:nvPr>
            <p:ph type="title"/>
          </p:nvPr>
        </p:nvSpPr>
        <p:spPr/>
        <p:txBody>
          <a:bodyPr/>
          <a:lstStyle/>
          <a:p>
            <a:pPr algn="just"/>
            <a:r>
              <a:rPr lang="en-US" dirty="0"/>
              <a:t>Methodology - </a:t>
            </a:r>
            <a:r>
              <a:rPr lang="en-US" dirty="0" err="1"/>
              <a:t>ResNet</a:t>
            </a:r>
            <a:endParaRPr lang="en-US" dirty="0"/>
          </a:p>
        </p:txBody>
      </p:sp>
      <p:sp>
        <p:nvSpPr>
          <p:cNvPr id="3" name="Content Placeholder 2">
            <a:extLst>
              <a:ext uri="{FF2B5EF4-FFF2-40B4-BE49-F238E27FC236}">
                <a16:creationId xmlns:a16="http://schemas.microsoft.com/office/drawing/2014/main" id="{DAFDB995-8874-F91A-6DD4-E42622945667}"/>
              </a:ext>
            </a:extLst>
          </p:cNvPr>
          <p:cNvSpPr>
            <a:spLocks noGrp="1"/>
          </p:cNvSpPr>
          <p:nvPr>
            <p:ph idx="1"/>
          </p:nvPr>
        </p:nvSpPr>
        <p:spPr/>
        <p:txBody>
          <a:bodyPr>
            <a:normAutofit fontScale="77500" lnSpcReduction="20000"/>
          </a:bodyPr>
          <a:lstStyle/>
          <a:p>
            <a:pPr marL="0" indent="0" algn="just">
              <a:buNone/>
            </a:pPr>
            <a:r>
              <a:rPr lang="en-US" dirty="0" err="1"/>
              <a:t>ResNet</a:t>
            </a:r>
            <a:r>
              <a:rPr lang="en-US" dirty="0"/>
              <a:t> introduces a novel architecture that includes residual blocks, allowing for the successful training of extremely deep neural networks.</a:t>
            </a:r>
          </a:p>
          <a:p>
            <a:pPr marL="0" indent="0" algn="just">
              <a:buNone/>
            </a:pPr>
            <a:r>
              <a:rPr lang="en-US" dirty="0"/>
              <a:t>A) </a:t>
            </a:r>
            <a:r>
              <a:rPr lang="en-US" dirty="0" err="1"/>
              <a:t>ResNet</a:t>
            </a:r>
            <a:r>
              <a:rPr lang="en-US" dirty="0"/>
              <a:t>, short for Residual Network, composes of foundational units known as residual blocks. Every residual block has a skip connection (or short connection) that allows the input to bypass one or more hidden layers and directly reach the output.</a:t>
            </a:r>
          </a:p>
          <a:p>
            <a:pPr marL="0" indent="0" algn="just">
              <a:buNone/>
            </a:pPr>
            <a:r>
              <a:rPr lang="en-US" dirty="0"/>
              <a:t>B) These skip connections in a residual block make it possible to learn an identity mapping, meaning the output layer is the same as the input layer.</a:t>
            </a:r>
          </a:p>
          <a:p>
            <a:pPr marL="0" indent="0" algn="just">
              <a:buNone/>
            </a:pPr>
            <a:r>
              <a:rPr lang="en-US" dirty="0"/>
              <a:t>C) </a:t>
            </a:r>
            <a:r>
              <a:rPr lang="en-US" dirty="0" err="1"/>
              <a:t>ResNet</a:t>
            </a:r>
            <a:r>
              <a:rPr lang="en-US" dirty="0"/>
              <a:t> introduces the idea of residual learning, where the aim is to learn the gap between the input fed to the network and the output of the net-work in a block. This difference is then added to the input to obtain the final output.</a:t>
            </a:r>
          </a:p>
          <a:p>
            <a:pPr marL="0" indent="0" algn="just">
              <a:buNone/>
            </a:pPr>
            <a:r>
              <a:rPr lang="en-US" dirty="0"/>
              <a:t>D) </a:t>
            </a:r>
            <a:r>
              <a:rPr lang="en-US" dirty="0" err="1"/>
              <a:t>ResNet</a:t>
            </a:r>
            <a:r>
              <a:rPr lang="en-US" dirty="0"/>
              <a:t> encourages the stacking of multiple residual blocks to create very deep networks. This architecture allows the network to be trained with a substantial number of layers ranging from hundreds to thousands.</a:t>
            </a:r>
          </a:p>
          <a:p>
            <a:pPr marL="0" indent="0" algn="just">
              <a:buNone/>
            </a:pPr>
            <a:r>
              <a:rPr lang="en-US" dirty="0"/>
              <a:t>E) A distinctive aspect of residual networks’ design philosophy is Global Average Pooling (GAP). Its effectiveness is in simplifying model and to prevent overfitting by taking average of all values in a feature map.</a:t>
            </a:r>
          </a:p>
        </p:txBody>
      </p:sp>
      <p:sp>
        <p:nvSpPr>
          <p:cNvPr id="4" name="Date Placeholder 3">
            <a:extLst>
              <a:ext uri="{FF2B5EF4-FFF2-40B4-BE49-F238E27FC236}">
                <a16:creationId xmlns:a16="http://schemas.microsoft.com/office/drawing/2014/main" id="{4F4672C2-60D6-2C29-DE07-1B450CDEA3E6}"/>
              </a:ext>
            </a:extLst>
          </p:cNvPr>
          <p:cNvSpPr>
            <a:spLocks noGrp="1"/>
          </p:cNvSpPr>
          <p:nvPr>
            <p:ph type="dt" sz="half" idx="10"/>
          </p:nvPr>
        </p:nvSpPr>
        <p:spPr/>
        <p:txBody>
          <a:bodyPr/>
          <a:lstStyle/>
          <a:p>
            <a:fld id="{911A2707-EE29-40BE-8C50-A25EC1CF92DB}" type="datetime1">
              <a:rPr lang="en-US" smtClean="0"/>
              <a:t>3/28/2024</a:t>
            </a:fld>
            <a:endParaRPr lang="en-US"/>
          </a:p>
        </p:txBody>
      </p:sp>
      <p:sp>
        <p:nvSpPr>
          <p:cNvPr id="5" name="Footer Placeholder 4">
            <a:extLst>
              <a:ext uri="{FF2B5EF4-FFF2-40B4-BE49-F238E27FC236}">
                <a16:creationId xmlns:a16="http://schemas.microsoft.com/office/drawing/2014/main" id="{867F3C78-91F0-169F-C205-C1378D7D27D8}"/>
              </a:ext>
            </a:extLst>
          </p:cNvPr>
          <p:cNvSpPr>
            <a:spLocks noGrp="1"/>
          </p:cNvSpPr>
          <p:nvPr>
            <p:ph type="ftr" sz="quarter" idx="11"/>
          </p:nvPr>
        </p:nvSpPr>
        <p:spPr/>
        <p:txBody>
          <a:bodyPr/>
          <a:lstStyle/>
          <a:p>
            <a:r>
              <a:rPr lang="en-US" sz="1200" b="1" dirty="0">
                <a:effectLst>
                  <a:outerShdw blurRad="38100" dist="38100" dir="2700000" algn="tl">
                    <a:srgbClr val="000000">
                      <a:alpha val="43137"/>
                    </a:srgbClr>
                  </a:outerShdw>
                </a:effectLst>
              </a:rPr>
              <a:t>Enhancing Brain Tumor Detection: A Comprehensive Analysis of </a:t>
            </a:r>
            <a:r>
              <a:rPr lang="en-US" sz="1200" b="1" dirty="0" err="1">
                <a:effectLst>
                  <a:outerShdw blurRad="38100" dist="38100" dir="2700000" algn="tl">
                    <a:srgbClr val="000000">
                      <a:alpha val="43137"/>
                    </a:srgbClr>
                  </a:outerShdw>
                </a:effectLst>
              </a:rPr>
              <a:t>ResNet</a:t>
            </a:r>
            <a:r>
              <a:rPr lang="en-US" sz="1200" b="1" dirty="0">
                <a:effectLst>
                  <a:outerShdw blurRad="38100" dist="38100" dir="2700000" algn="tl">
                    <a:srgbClr val="000000">
                      <a:alpha val="43137"/>
                    </a:srgbClr>
                  </a:outerShdw>
                </a:effectLst>
              </a:rPr>
              <a:t>-based Convolutional Neural Networks</a:t>
            </a:r>
            <a:endParaRPr lang="en-US" dirty="0"/>
          </a:p>
        </p:txBody>
      </p:sp>
      <p:sp>
        <p:nvSpPr>
          <p:cNvPr id="6" name="Slide Number Placeholder 5">
            <a:extLst>
              <a:ext uri="{FF2B5EF4-FFF2-40B4-BE49-F238E27FC236}">
                <a16:creationId xmlns:a16="http://schemas.microsoft.com/office/drawing/2014/main" id="{A00CCA56-E468-89FF-C848-B2D89ACEB2B0}"/>
              </a:ext>
            </a:extLst>
          </p:cNvPr>
          <p:cNvSpPr>
            <a:spLocks noGrp="1"/>
          </p:cNvSpPr>
          <p:nvPr>
            <p:ph type="sldNum" sz="quarter" idx="12"/>
          </p:nvPr>
        </p:nvSpPr>
        <p:spPr/>
        <p:txBody>
          <a:bodyPr/>
          <a:lstStyle/>
          <a:p>
            <a:fld id="{DBA61682-BC0E-4993-9E21-4D02DE7FA039}" type="slidenum">
              <a:rPr lang="en-US" smtClean="0"/>
              <a:pPr/>
              <a:t>11</a:t>
            </a:fld>
            <a:endParaRPr lang="en-US"/>
          </a:p>
        </p:txBody>
      </p:sp>
    </p:spTree>
    <p:extLst>
      <p:ext uri="{BB962C8B-B14F-4D97-AF65-F5344CB8AC3E}">
        <p14:creationId xmlns:p14="http://schemas.microsoft.com/office/powerpoint/2010/main" val="2326175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331"/>
            <a:ext cx="10515600" cy="703821"/>
          </a:xfrm>
        </p:spPr>
        <p:txBody>
          <a:bodyPr/>
          <a:lstStyle/>
          <a:p>
            <a:r>
              <a:rPr lang="en-US" dirty="0"/>
              <a:t>Methodology – Frameworks Used </a:t>
            </a:r>
          </a:p>
        </p:txBody>
      </p:sp>
      <p:sp>
        <p:nvSpPr>
          <p:cNvPr id="4" name="Date Placeholder 3"/>
          <p:cNvSpPr>
            <a:spLocks noGrp="1"/>
          </p:cNvSpPr>
          <p:nvPr>
            <p:ph type="dt" sz="half" idx="10"/>
          </p:nvPr>
        </p:nvSpPr>
        <p:spPr/>
        <p:txBody>
          <a:bodyPr/>
          <a:lstStyle/>
          <a:p>
            <a:fld id="{98081E4F-050F-454D-BB07-E18293D2716E}" type="datetime1">
              <a:rPr lang="en-US" smtClean="0"/>
              <a:t>3/28/2024</a:t>
            </a:fld>
            <a:endParaRPr lang="en-US"/>
          </a:p>
        </p:txBody>
      </p:sp>
      <p:sp>
        <p:nvSpPr>
          <p:cNvPr id="5" name="Footer Placeholder 4"/>
          <p:cNvSpPr>
            <a:spLocks noGrp="1"/>
          </p:cNvSpPr>
          <p:nvPr>
            <p:ph type="ftr" sz="quarter" idx="11"/>
          </p:nvPr>
        </p:nvSpPr>
        <p:spPr/>
        <p:txBody>
          <a:bodyPr/>
          <a:lstStyle/>
          <a:p>
            <a:r>
              <a:rPr lang="en-US" sz="1200" b="1" dirty="0">
                <a:effectLst>
                  <a:outerShdw blurRad="38100" dist="38100" dir="2700000" algn="tl">
                    <a:srgbClr val="000000">
                      <a:alpha val="43137"/>
                    </a:srgbClr>
                  </a:outerShdw>
                </a:effectLst>
              </a:rPr>
              <a:t>Enhancing Brain Tumor Detection: A Comprehensive Analysis of </a:t>
            </a:r>
            <a:r>
              <a:rPr lang="en-US" sz="1200" b="1" dirty="0" err="1">
                <a:effectLst>
                  <a:outerShdw blurRad="38100" dist="38100" dir="2700000" algn="tl">
                    <a:srgbClr val="000000">
                      <a:alpha val="43137"/>
                    </a:srgbClr>
                  </a:outerShdw>
                </a:effectLst>
              </a:rPr>
              <a:t>ResNet</a:t>
            </a:r>
            <a:r>
              <a:rPr lang="en-US" sz="1200" b="1" dirty="0">
                <a:effectLst>
                  <a:outerShdw blurRad="38100" dist="38100" dir="2700000" algn="tl">
                    <a:srgbClr val="000000">
                      <a:alpha val="43137"/>
                    </a:srgbClr>
                  </a:outerShdw>
                </a:effectLst>
              </a:rPr>
              <a:t>-based Convolutional Neural Networks</a:t>
            </a:r>
            <a:endParaRPr lang="en-US" dirty="0"/>
          </a:p>
        </p:txBody>
      </p:sp>
      <p:sp>
        <p:nvSpPr>
          <p:cNvPr id="6" name="Slide Number Placeholder 5"/>
          <p:cNvSpPr>
            <a:spLocks noGrp="1"/>
          </p:cNvSpPr>
          <p:nvPr>
            <p:ph type="sldNum" sz="quarter" idx="12"/>
          </p:nvPr>
        </p:nvSpPr>
        <p:spPr/>
        <p:txBody>
          <a:bodyPr/>
          <a:lstStyle/>
          <a:p>
            <a:fld id="{DBA61682-BC0E-4993-9E21-4D02DE7FA039}" type="slidenum">
              <a:rPr lang="en-US" smtClean="0"/>
              <a:pPr/>
              <a:t>12</a:t>
            </a:fld>
            <a:endParaRPr lang="en-US"/>
          </a:p>
        </p:txBody>
      </p:sp>
      <p:graphicFrame>
        <p:nvGraphicFramePr>
          <p:cNvPr id="7" name="Table 6">
            <a:extLst>
              <a:ext uri="{FF2B5EF4-FFF2-40B4-BE49-F238E27FC236}">
                <a16:creationId xmlns:a16="http://schemas.microsoft.com/office/drawing/2014/main" id="{E4CD5B2B-8E3C-C911-3990-506F6A23410C}"/>
              </a:ext>
            </a:extLst>
          </p:cNvPr>
          <p:cNvGraphicFramePr>
            <a:graphicFrameLocks noGrp="1"/>
          </p:cNvGraphicFramePr>
          <p:nvPr>
            <p:extLst>
              <p:ext uri="{D42A27DB-BD31-4B8C-83A1-F6EECF244321}">
                <p14:modId xmlns:p14="http://schemas.microsoft.com/office/powerpoint/2010/main" val="2835962949"/>
              </p:ext>
            </p:extLst>
          </p:nvPr>
        </p:nvGraphicFramePr>
        <p:xfrm>
          <a:off x="747713" y="658521"/>
          <a:ext cx="7481888" cy="4900612"/>
        </p:xfrm>
        <a:graphic>
          <a:graphicData uri="http://schemas.openxmlformats.org/drawingml/2006/table">
            <a:tbl>
              <a:tblPr firstRow="1" firstCol="1" bandRow="1"/>
              <a:tblGrid>
                <a:gridCol w="3740944">
                  <a:extLst>
                    <a:ext uri="{9D8B030D-6E8A-4147-A177-3AD203B41FA5}">
                      <a16:colId xmlns:a16="http://schemas.microsoft.com/office/drawing/2014/main" val="2217506657"/>
                    </a:ext>
                  </a:extLst>
                </a:gridCol>
                <a:gridCol w="3740944">
                  <a:extLst>
                    <a:ext uri="{9D8B030D-6E8A-4147-A177-3AD203B41FA5}">
                      <a16:colId xmlns:a16="http://schemas.microsoft.com/office/drawing/2014/main" val="2076769222"/>
                    </a:ext>
                  </a:extLst>
                </a:gridCol>
              </a:tblGrid>
              <a:tr h="188484">
                <a:tc>
                  <a:txBody>
                    <a:bodyPr/>
                    <a:lstStyle/>
                    <a:p>
                      <a:pPr marL="0" marR="0" indent="0" algn="ctr" hangingPunct="0">
                        <a:lnSpc>
                          <a:spcPts val="1200"/>
                        </a:lnSpc>
                        <a:spcBef>
                          <a:spcPts val="0"/>
                        </a:spcBef>
                        <a:spcAft>
                          <a:spcPts val="0"/>
                        </a:spcAft>
                      </a:pPr>
                      <a:r>
                        <a:rPr lang="en-US" sz="1200" b="1" dirty="0">
                          <a:effectLst/>
                          <a:latin typeface="Times New Roman" panose="02020603050405020304" pitchFamily="18" charset="0"/>
                          <a:ea typeface="Times New Roman" panose="02020603050405020304" pitchFamily="18" charset="0"/>
                        </a:rPr>
                        <a:t>Architecture</a:t>
                      </a:r>
                      <a:endParaRPr lang="en-US"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ctr" hangingPunct="0">
                        <a:lnSpc>
                          <a:spcPts val="1200"/>
                        </a:lnSpc>
                        <a:spcBef>
                          <a:spcPts val="0"/>
                        </a:spcBef>
                        <a:spcAft>
                          <a:spcPts val="0"/>
                        </a:spcAft>
                      </a:pPr>
                      <a:r>
                        <a:rPr lang="en-US" sz="1200" b="1" dirty="0">
                          <a:effectLst/>
                          <a:latin typeface="Times New Roman" panose="02020603050405020304" pitchFamily="18" charset="0"/>
                          <a:ea typeface="Times New Roman" panose="02020603050405020304" pitchFamily="18" charset="0"/>
                        </a:rPr>
                        <a:t>Key Features</a:t>
                      </a:r>
                      <a:endParaRPr lang="en-US" sz="12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83103623"/>
                  </a:ext>
                </a:extLst>
              </a:tr>
              <a:tr h="565455">
                <a:tc>
                  <a:txBody>
                    <a:bodyPr/>
                    <a:lstStyle/>
                    <a:p>
                      <a:pPr marL="0" marR="0" indent="0" algn="ctr" hangingPunct="0">
                        <a:lnSpc>
                          <a:spcPts val="12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ResNet-18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hangingPunct="0">
                        <a:lnSpc>
                          <a:spcPts val="12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Times New Roman" panose="02020603050405020304" pitchFamily="18" charset="0"/>
                        </a:rPr>
                        <a:t>18-layer deep network</a:t>
                      </a:r>
                    </a:p>
                    <a:p>
                      <a:pPr marL="342900" marR="0" lvl="0" indent="-342900" algn="l" hangingPunct="0">
                        <a:lnSpc>
                          <a:spcPts val="12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Times New Roman" panose="02020603050405020304" pitchFamily="18" charset="0"/>
                        </a:rPr>
                        <a:t>Residual blocks with skip connections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57108157"/>
                  </a:ext>
                </a:extLst>
              </a:tr>
              <a:tr h="565455">
                <a:tc>
                  <a:txBody>
                    <a:bodyPr/>
                    <a:lstStyle/>
                    <a:p>
                      <a:pPr marL="0" marR="0" indent="0" algn="ctr" hangingPunct="0">
                        <a:lnSpc>
                          <a:spcPts val="1200"/>
                        </a:lnSpc>
                        <a:spcBef>
                          <a:spcPts val="0"/>
                        </a:spcBef>
                        <a:spcAft>
                          <a:spcPts val="0"/>
                        </a:spcAft>
                      </a:pPr>
                      <a:r>
                        <a:rPr lang="en-US" sz="1200">
                          <a:effectLst/>
                          <a:latin typeface="Times New Roman" panose="02020603050405020304" pitchFamily="18" charset="0"/>
                          <a:ea typeface="Times New Roman" panose="02020603050405020304" pitchFamily="18" charset="0"/>
                        </a:rPr>
                        <a:t>ResNet-34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hangingPunct="0">
                        <a:lnSpc>
                          <a:spcPts val="12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Times New Roman" panose="02020603050405020304" pitchFamily="18" charset="0"/>
                        </a:rPr>
                        <a:t>34-layer deep network</a:t>
                      </a:r>
                    </a:p>
                    <a:p>
                      <a:pPr marL="342900" marR="0" lvl="0" indent="-342900" algn="l" hangingPunct="0">
                        <a:lnSpc>
                          <a:spcPts val="12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Times New Roman" panose="02020603050405020304" pitchFamily="18" charset="0"/>
                        </a:rPr>
                        <a:t>Residual blocks with bottleneck architecture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68285849"/>
                  </a:ext>
                </a:extLst>
              </a:tr>
              <a:tr h="753941">
                <a:tc>
                  <a:txBody>
                    <a:bodyPr/>
                    <a:lstStyle/>
                    <a:p>
                      <a:pPr marL="0" marR="0" indent="0" algn="ctr" hangingPunct="0">
                        <a:lnSpc>
                          <a:spcPts val="12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ResNet-50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hangingPunct="0">
                        <a:lnSpc>
                          <a:spcPts val="12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Times New Roman" panose="02020603050405020304" pitchFamily="18" charset="0"/>
                        </a:rPr>
                        <a:t>50-layer deep network</a:t>
                      </a:r>
                    </a:p>
                    <a:p>
                      <a:pPr marL="342900" marR="0" lvl="0" indent="-342900" algn="l" hangingPunct="0">
                        <a:lnSpc>
                          <a:spcPts val="12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Times New Roman" panose="02020603050405020304" pitchFamily="18" charset="0"/>
                        </a:rPr>
                        <a:t>Balance between model complexity and computational efficiency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31754061"/>
                  </a:ext>
                </a:extLst>
              </a:tr>
              <a:tr h="565455">
                <a:tc>
                  <a:txBody>
                    <a:bodyPr/>
                    <a:lstStyle/>
                    <a:p>
                      <a:pPr marL="0" marR="0" indent="0" algn="ctr" hangingPunct="0">
                        <a:lnSpc>
                          <a:spcPts val="1200"/>
                        </a:lnSpc>
                        <a:spcBef>
                          <a:spcPts val="0"/>
                        </a:spcBef>
                        <a:spcAft>
                          <a:spcPts val="0"/>
                        </a:spcAft>
                      </a:pPr>
                      <a:r>
                        <a:rPr lang="en-US" sz="1200">
                          <a:effectLst/>
                          <a:latin typeface="Times New Roman" panose="02020603050405020304" pitchFamily="18" charset="0"/>
                          <a:ea typeface="Times New Roman" panose="02020603050405020304" pitchFamily="18" charset="0"/>
                        </a:rPr>
                        <a:t>ResNet-101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hangingPunct="0">
                        <a:lnSpc>
                          <a:spcPts val="12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Times New Roman" panose="02020603050405020304" pitchFamily="18" charset="0"/>
                        </a:rPr>
                        <a:t>101-layer deep network</a:t>
                      </a:r>
                    </a:p>
                    <a:p>
                      <a:pPr marL="342900" marR="0" lvl="0" indent="-342900" algn="l" hangingPunct="0">
                        <a:lnSpc>
                          <a:spcPts val="12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Times New Roman" panose="02020603050405020304" pitchFamily="18" charset="0"/>
                        </a:rPr>
                        <a:t>Utilizes the bottleneck architecture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17034192"/>
                  </a:ext>
                </a:extLst>
              </a:tr>
              <a:tr h="376971">
                <a:tc>
                  <a:txBody>
                    <a:bodyPr/>
                    <a:lstStyle/>
                    <a:p>
                      <a:pPr marL="0" marR="0" indent="0" algn="ctr" hangingPunct="0">
                        <a:lnSpc>
                          <a:spcPts val="1200"/>
                        </a:lnSpc>
                        <a:spcBef>
                          <a:spcPts val="0"/>
                        </a:spcBef>
                        <a:spcAft>
                          <a:spcPts val="0"/>
                        </a:spcAft>
                      </a:pPr>
                      <a:r>
                        <a:rPr lang="en-US" sz="1200">
                          <a:effectLst/>
                          <a:latin typeface="Times New Roman" panose="02020603050405020304" pitchFamily="18" charset="0"/>
                          <a:ea typeface="Times New Roman" panose="02020603050405020304" pitchFamily="18" charset="0"/>
                        </a:rPr>
                        <a:t>ResNet-152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hangingPunct="0">
                        <a:lnSpc>
                          <a:spcPts val="12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Times New Roman" panose="02020603050405020304" pitchFamily="18" charset="0"/>
                        </a:rPr>
                        <a:t>152-layer deep network</a:t>
                      </a:r>
                    </a:p>
                    <a:p>
                      <a:pPr marL="342900" marR="0" lvl="0" indent="-342900" algn="l" hangingPunct="0">
                        <a:lnSpc>
                          <a:spcPts val="12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Times New Roman" panose="02020603050405020304" pitchFamily="18" charset="0"/>
                        </a:rPr>
                        <a:t>Enhances feature learning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94421281"/>
                  </a:ext>
                </a:extLst>
              </a:tr>
              <a:tr h="753941">
                <a:tc>
                  <a:txBody>
                    <a:bodyPr/>
                    <a:lstStyle/>
                    <a:p>
                      <a:pPr marL="0" marR="0" indent="0" algn="ctr" hangingPunct="0">
                        <a:lnSpc>
                          <a:spcPts val="1200"/>
                        </a:lnSpc>
                        <a:spcBef>
                          <a:spcPts val="0"/>
                        </a:spcBef>
                        <a:spcAft>
                          <a:spcPts val="0"/>
                        </a:spcAft>
                      </a:pPr>
                      <a:r>
                        <a:rPr lang="en-US" sz="1200">
                          <a:effectLst/>
                          <a:latin typeface="Times New Roman" panose="02020603050405020304" pitchFamily="18" charset="0"/>
                          <a:ea typeface="Times New Roman" panose="02020603050405020304" pitchFamily="18" charset="0"/>
                        </a:rPr>
                        <a:t>Wide Residual Network(WRN)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hangingPunct="0">
                        <a:lnSpc>
                          <a:spcPts val="12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Times New Roman" panose="02020603050405020304" pitchFamily="18" charset="0"/>
                        </a:rPr>
                        <a:t>Increased model width for improved feature learning</a:t>
                      </a:r>
                    </a:p>
                    <a:p>
                      <a:pPr marL="342900" marR="0" lvl="0" indent="-342900" algn="l" hangingPunct="0">
                        <a:lnSpc>
                          <a:spcPts val="12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Times New Roman" panose="02020603050405020304" pitchFamily="18" charset="0"/>
                        </a:rPr>
                        <a:t>Emphasizes on parameter efficiency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61580561"/>
                  </a:ext>
                </a:extLst>
              </a:tr>
              <a:tr h="565455">
                <a:tc>
                  <a:txBody>
                    <a:bodyPr/>
                    <a:lstStyle/>
                    <a:p>
                      <a:pPr marL="0" marR="0" indent="0" algn="ctr" hangingPunct="0">
                        <a:lnSpc>
                          <a:spcPts val="1200"/>
                        </a:lnSpc>
                        <a:spcBef>
                          <a:spcPts val="0"/>
                        </a:spcBef>
                        <a:spcAft>
                          <a:spcPts val="0"/>
                        </a:spcAft>
                      </a:pPr>
                      <a:r>
                        <a:rPr lang="en-US" sz="1200">
                          <a:effectLst/>
                          <a:latin typeface="Times New Roman" panose="02020603050405020304" pitchFamily="18" charset="0"/>
                          <a:ea typeface="Times New Roman" panose="02020603050405020304" pitchFamily="18" charset="0"/>
                        </a:rPr>
                        <a:t>ResNeXt-50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hangingPunct="0">
                        <a:lnSpc>
                          <a:spcPts val="12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Times New Roman" panose="02020603050405020304" pitchFamily="18" charset="0"/>
                        </a:rPr>
                        <a:t>50-layer deep network</a:t>
                      </a:r>
                    </a:p>
                    <a:p>
                      <a:pPr marL="342900" marR="0" lvl="0" indent="-342900" algn="l" hangingPunct="0">
                        <a:lnSpc>
                          <a:spcPts val="12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Times New Roman" panose="02020603050405020304" pitchFamily="18" charset="0"/>
                        </a:rPr>
                        <a:t>Multiple parallel paths within residual block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84966260"/>
                  </a:ext>
                </a:extLst>
              </a:tr>
              <a:tr h="565455">
                <a:tc>
                  <a:txBody>
                    <a:bodyPr/>
                    <a:lstStyle/>
                    <a:p>
                      <a:pPr marL="0" marR="0" indent="0" algn="ctr" hangingPunct="0">
                        <a:lnSpc>
                          <a:spcPts val="12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ResNeXt-101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2900" marR="0" lvl="0" indent="-342900" algn="l" hangingPunct="0">
                        <a:lnSpc>
                          <a:spcPts val="12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Times New Roman" panose="02020603050405020304" pitchFamily="18" charset="0"/>
                        </a:rPr>
                        <a:t>Similar to ResNeXt50, but with 101-layer deep network</a:t>
                      </a:r>
                    </a:p>
                    <a:p>
                      <a:pPr marL="342900" marR="0" lvl="0" indent="-342900" algn="l" hangingPunct="0">
                        <a:lnSpc>
                          <a:spcPts val="1200"/>
                        </a:lnSpc>
                        <a:spcBef>
                          <a:spcPts val="0"/>
                        </a:spcBef>
                        <a:spcAft>
                          <a:spcPts val="0"/>
                        </a:spcAft>
                        <a:buFont typeface="Symbol" panose="05050102010706020507" pitchFamily="18" charset="2"/>
                        <a:buChar char=""/>
                      </a:pPr>
                      <a:r>
                        <a:rPr lang="en-US" sz="1200" dirty="0">
                          <a:effectLst/>
                          <a:latin typeface="Times New Roman" panose="02020603050405020304" pitchFamily="18" charset="0"/>
                          <a:ea typeface="Times New Roman" panose="02020603050405020304" pitchFamily="18" charset="0"/>
                        </a:rPr>
                        <a:t>Employs bottleneck architecture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76798016"/>
                  </a:ext>
                </a:extLst>
              </a:tr>
            </a:tbl>
          </a:graphicData>
        </a:graphic>
      </p:graphicFrame>
      <p:sp>
        <p:nvSpPr>
          <p:cNvPr id="13" name="TextBox 12">
            <a:extLst>
              <a:ext uri="{FF2B5EF4-FFF2-40B4-BE49-F238E27FC236}">
                <a16:creationId xmlns:a16="http://schemas.microsoft.com/office/drawing/2014/main" id="{0525111B-397D-7B2C-C30B-CEC42241B4E5}"/>
              </a:ext>
            </a:extLst>
          </p:cNvPr>
          <p:cNvSpPr txBox="1"/>
          <p:nvPr/>
        </p:nvSpPr>
        <p:spPr>
          <a:xfrm>
            <a:off x="3073977" y="5559136"/>
            <a:ext cx="4291445" cy="369332"/>
          </a:xfrm>
          <a:prstGeom prst="rect">
            <a:avLst/>
          </a:prstGeom>
          <a:noFill/>
        </p:spPr>
        <p:txBody>
          <a:bodyPr wrap="square" rtlCol="0">
            <a:spAutoFit/>
          </a:bodyPr>
          <a:lstStyle/>
          <a:p>
            <a:pPr algn="ctr"/>
            <a:r>
              <a:rPr lang="en-US" dirty="0" err="1"/>
              <a:t>ResNet</a:t>
            </a:r>
            <a:r>
              <a:rPr lang="en-US" dirty="0"/>
              <a:t>-based CNN architectures</a:t>
            </a:r>
          </a:p>
        </p:txBody>
      </p:sp>
      <p:sp>
        <p:nvSpPr>
          <p:cNvPr id="14" name="TextBox 13">
            <a:extLst>
              <a:ext uri="{FF2B5EF4-FFF2-40B4-BE49-F238E27FC236}">
                <a16:creationId xmlns:a16="http://schemas.microsoft.com/office/drawing/2014/main" id="{E92DE2CC-520D-5F0B-8A9F-B1606AACDFBF}"/>
              </a:ext>
            </a:extLst>
          </p:cNvPr>
          <p:cNvSpPr txBox="1"/>
          <p:nvPr/>
        </p:nvSpPr>
        <p:spPr>
          <a:xfrm>
            <a:off x="8686481" y="5565257"/>
            <a:ext cx="2244755" cy="369332"/>
          </a:xfrm>
          <a:prstGeom prst="rect">
            <a:avLst/>
          </a:prstGeom>
          <a:noFill/>
        </p:spPr>
        <p:txBody>
          <a:bodyPr wrap="square" rtlCol="0">
            <a:spAutoFit/>
          </a:bodyPr>
          <a:lstStyle/>
          <a:p>
            <a:pPr algn="ctr"/>
            <a:r>
              <a:rPr lang="en-US" dirty="0"/>
              <a:t>Steps to be followed</a:t>
            </a:r>
          </a:p>
        </p:txBody>
      </p:sp>
      <p:pic>
        <p:nvPicPr>
          <p:cNvPr id="10" name="Picture 9">
            <a:extLst>
              <a:ext uri="{FF2B5EF4-FFF2-40B4-BE49-F238E27FC236}">
                <a16:creationId xmlns:a16="http://schemas.microsoft.com/office/drawing/2014/main" id="{703713E1-B69B-9F92-93C5-A6DD48F7BB4E}"/>
              </a:ext>
            </a:extLst>
          </p:cNvPr>
          <p:cNvPicPr>
            <a:picLocks noChangeAspect="1"/>
          </p:cNvPicPr>
          <p:nvPr/>
        </p:nvPicPr>
        <p:blipFill>
          <a:blip r:embed="rId2"/>
          <a:stretch>
            <a:fillRect/>
          </a:stretch>
        </p:blipFill>
        <p:spPr>
          <a:xfrm>
            <a:off x="8429625" y="629248"/>
            <a:ext cx="2924175" cy="4900613"/>
          </a:xfrm>
          <a:prstGeom prst="rect">
            <a:avLst/>
          </a:prstGeom>
        </p:spPr>
      </p:pic>
    </p:spTree>
    <p:extLst>
      <p:ext uri="{BB962C8B-B14F-4D97-AF65-F5344CB8AC3E}">
        <p14:creationId xmlns:p14="http://schemas.microsoft.com/office/powerpoint/2010/main" val="2125177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Dataset</a:t>
            </a:r>
          </a:p>
        </p:txBody>
      </p:sp>
      <p:sp>
        <p:nvSpPr>
          <p:cNvPr id="12" name="Text Placeholder 11">
            <a:extLst>
              <a:ext uri="{FF2B5EF4-FFF2-40B4-BE49-F238E27FC236}">
                <a16:creationId xmlns:a16="http://schemas.microsoft.com/office/drawing/2014/main" id="{8E41BF68-2D8F-47E3-0917-B1FC1D1EA5CC}"/>
              </a:ext>
            </a:extLst>
          </p:cNvPr>
          <p:cNvSpPr>
            <a:spLocks noGrp="1"/>
          </p:cNvSpPr>
          <p:nvPr>
            <p:ph idx="1"/>
          </p:nvPr>
        </p:nvSpPr>
        <p:spPr/>
        <p:txBody>
          <a:bodyPr/>
          <a:lstStyle/>
          <a:p>
            <a:pPr marL="285750" indent="-285750" algn="just">
              <a:buFont typeface="Arial" panose="020B0604020202020204" pitchFamily="34" charset="0"/>
              <a:buChar char="•"/>
            </a:pPr>
            <a:r>
              <a:rPr lang="en-US" dirty="0"/>
              <a:t>The dataset selected is ‘Brain MRI Images for Brain Tumor Detection’ comprising of 253 MR images obtained from Kaggle.</a:t>
            </a:r>
          </a:p>
          <a:p>
            <a:pPr marL="285750" indent="-285750" algn="just">
              <a:buFont typeface="Arial" panose="020B0604020202020204" pitchFamily="34" charset="0"/>
              <a:buChar char="•"/>
            </a:pPr>
            <a:r>
              <a:rPr lang="en-US" dirty="0"/>
              <a:t>Data augmentation by resizing images to a pixel count of 224*224 and flipping images vertically and horizontally randomly.</a:t>
            </a:r>
          </a:p>
        </p:txBody>
      </p:sp>
      <p:sp>
        <p:nvSpPr>
          <p:cNvPr id="4" name="Date Placeholder 3"/>
          <p:cNvSpPr>
            <a:spLocks noGrp="1"/>
          </p:cNvSpPr>
          <p:nvPr>
            <p:ph type="dt" sz="half" idx="10"/>
          </p:nvPr>
        </p:nvSpPr>
        <p:spPr/>
        <p:txBody>
          <a:bodyPr/>
          <a:lstStyle/>
          <a:p>
            <a:fld id="{986916C1-89CD-4888-855E-88D9F7B37E2E}" type="datetime1">
              <a:rPr lang="en-US" smtClean="0"/>
              <a:t>3/28/2024</a:t>
            </a:fld>
            <a:endParaRPr lang="en-US"/>
          </a:p>
        </p:txBody>
      </p:sp>
      <p:sp>
        <p:nvSpPr>
          <p:cNvPr id="5" name="Footer Placeholder 4"/>
          <p:cNvSpPr>
            <a:spLocks noGrp="1"/>
          </p:cNvSpPr>
          <p:nvPr>
            <p:ph type="ftr" sz="quarter" idx="11"/>
          </p:nvPr>
        </p:nvSpPr>
        <p:spPr/>
        <p:txBody>
          <a:bodyPr/>
          <a:lstStyle/>
          <a:p>
            <a:r>
              <a:rPr lang="en-US" sz="1200" b="1" dirty="0">
                <a:effectLst>
                  <a:outerShdw blurRad="38100" dist="38100" dir="2700000" algn="tl">
                    <a:srgbClr val="000000">
                      <a:alpha val="43137"/>
                    </a:srgbClr>
                  </a:outerShdw>
                </a:effectLst>
              </a:rPr>
              <a:t>Enhancing Brain Tumor Detection: A Comprehensive Analysis of </a:t>
            </a:r>
            <a:r>
              <a:rPr lang="en-US" sz="1200" b="1" dirty="0" err="1">
                <a:effectLst>
                  <a:outerShdw blurRad="38100" dist="38100" dir="2700000" algn="tl">
                    <a:srgbClr val="000000">
                      <a:alpha val="43137"/>
                    </a:srgbClr>
                  </a:outerShdw>
                </a:effectLst>
              </a:rPr>
              <a:t>ResNet</a:t>
            </a:r>
            <a:r>
              <a:rPr lang="en-US" sz="1200" b="1" dirty="0">
                <a:effectLst>
                  <a:outerShdw blurRad="38100" dist="38100" dir="2700000" algn="tl">
                    <a:srgbClr val="000000">
                      <a:alpha val="43137"/>
                    </a:srgbClr>
                  </a:outerShdw>
                </a:effectLst>
              </a:rPr>
              <a:t>-based Convolutional Neural Networks</a:t>
            </a:r>
            <a:endParaRPr lang="en-US" dirty="0"/>
          </a:p>
        </p:txBody>
      </p:sp>
      <p:sp>
        <p:nvSpPr>
          <p:cNvPr id="6" name="Slide Number Placeholder 5"/>
          <p:cNvSpPr>
            <a:spLocks noGrp="1"/>
          </p:cNvSpPr>
          <p:nvPr>
            <p:ph type="sldNum" sz="quarter" idx="12"/>
          </p:nvPr>
        </p:nvSpPr>
        <p:spPr/>
        <p:txBody>
          <a:bodyPr/>
          <a:lstStyle/>
          <a:p>
            <a:fld id="{DBA61682-BC0E-4993-9E21-4D02DE7FA039}" type="slidenum">
              <a:rPr lang="en-US" smtClean="0"/>
              <a:pPr/>
              <a:t>13</a:t>
            </a:fld>
            <a:endParaRPr lang="en-US"/>
          </a:p>
        </p:txBody>
      </p:sp>
      <p:pic>
        <p:nvPicPr>
          <p:cNvPr id="15" name="Picture 14" descr="A close-up of a brain scan&#10;&#10;Description automatically generated">
            <a:extLst>
              <a:ext uri="{FF2B5EF4-FFF2-40B4-BE49-F238E27FC236}">
                <a16:creationId xmlns:a16="http://schemas.microsoft.com/office/drawing/2014/main" id="{E96D1C91-F4D2-225A-4666-4C9EFA49852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7682" y="3304309"/>
            <a:ext cx="2286000" cy="2286000"/>
          </a:xfrm>
          <a:prstGeom prst="rect">
            <a:avLst/>
          </a:prstGeom>
        </p:spPr>
      </p:pic>
      <p:pic>
        <p:nvPicPr>
          <p:cNvPr id="17" name="Picture 16" descr="A close-up of a brain scan&#10;&#10;Description automatically generated">
            <a:extLst>
              <a:ext uri="{FF2B5EF4-FFF2-40B4-BE49-F238E27FC236}">
                <a16:creationId xmlns:a16="http://schemas.microsoft.com/office/drawing/2014/main" id="{BF085E83-BE71-61FD-AC3D-453C55269E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06527" y="3287079"/>
            <a:ext cx="2286000" cy="2286000"/>
          </a:xfrm>
          <a:prstGeom prst="rect">
            <a:avLst/>
          </a:prstGeom>
        </p:spPr>
      </p:pic>
      <p:pic>
        <p:nvPicPr>
          <p:cNvPr id="19" name="Picture 18" descr="A close-up of a brain scan&#10;&#10;Description automatically generated">
            <a:extLst>
              <a:ext uri="{FF2B5EF4-FFF2-40B4-BE49-F238E27FC236}">
                <a16:creationId xmlns:a16="http://schemas.microsoft.com/office/drawing/2014/main" id="{B7505615-8D85-8C6C-3617-545968457FCD}"/>
              </a:ext>
            </a:extLst>
          </p:cNvPr>
          <p:cNvPicPr preferRelativeResize="0">
            <a:picLocks/>
          </p:cNvPicPr>
          <p:nvPr/>
        </p:nvPicPr>
        <p:blipFill>
          <a:blip r:embed="rId5">
            <a:extLst>
              <a:ext uri="{28A0092B-C50C-407E-A947-70E740481C1C}">
                <a14:useLocalDpi xmlns:a14="http://schemas.microsoft.com/office/drawing/2010/main" val="0"/>
              </a:ext>
            </a:extLst>
          </a:blip>
          <a:stretch>
            <a:fillRect/>
          </a:stretch>
        </p:blipFill>
        <p:spPr>
          <a:xfrm>
            <a:off x="9492527" y="3287079"/>
            <a:ext cx="2286000" cy="2286000"/>
          </a:xfrm>
          <a:prstGeom prst="rect">
            <a:avLst/>
          </a:prstGeom>
        </p:spPr>
      </p:pic>
      <p:pic>
        <p:nvPicPr>
          <p:cNvPr id="21" name="Picture 20" descr="A close-up of a brain scan&#10;&#10;Description automatically generated">
            <a:extLst>
              <a:ext uri="{FF2B5EF4-FFF2-40B4-BE49-F238E27FC236}">
                <a16:creationId xmlns:a16="http://schemas.microsoft.com/office/drawing/2014/main" id="{6895B83C-4293-FF21-82A6-15CC3F2CC7E2}"/>
              </a:ext>
            </a:extLst>
          </p:cNvPr>
          <p:cNvPicPr preferRelativeResize="0">
            <a:picLocks/>
          </p:cNvPicPr>
          <p:nvPr/>
        </p:nvPicPr>
        <p:blipFill>
          <a:blip r:embed="rId6">
            <a:extLst>
              <a:ext uri="{28A0092B-C50C-407E-A947-70E740481C1C}">
                <a14:useLocalDpi xmlns:a14="http://schemas.microsoft.com/office/drawing/2010/main" val="0"/>
              </a:ext>
            </a:extLst>
          </a:blip>
          <a:stretch>
            <a:fillRect/>
          </a:stretch>
        </p:blipFill>
        <p:spPr>
          <a:xfrm>
            <a:off x="4173682" y="3304309"/>
            <a:ext cx="2286000" cy="2286000"/>
          </a:xfrm>
          <a:prstGeom prst="rect">
            <a:avLst/>
          </a:prstGeom>
        </p:spPr>
      </p:pic>
      <p:sp>
        <p:nvSpPr>
          <p:cNvPr id="22" name="TextBox 21">
            <a:extLst>
              <a:ext uri="{FF2B5EF4-FFF2-40B4-BE49-F238E27FC236}">
                <a16:creationId xmlns:a16="http://schemas.microsoft.com/office/drawing/2014/main" id="{051C6775-5629-BE39-58A5-5DF852B42E08}"/>
              </a:ext>
            </a:extLst>
          </p:cNvPr>
          <p:cNvSpPr txBox="1"/>
          <p:nvPr/>
        </p:nvSpPr>
        <p:spPr>
          <a:xfrm>
            <a:off x="2452255" y="5766955"/>
            <a:ext cx="3304309" cy="369332"/>
          </a:xfrm>
          <a:prstGeom prst="rect">
            <a:avLst/>
          </a:prstGeom>
          <a:noFill/>
        </p:spPr>
        <p:txBody>
          <a:bodyPr wrap="square" rtlCol="0">
            <a:spAutoFit/>
          </a:bodyPr>
          <a:lstStyle/>
          <a:p>
            <a:pPr algn="ctr"/>
            <a:r>
              <a:rPr lang="en-US" dirty="0"/>
              <a:t>Tumor Absent</a:t>
            </a:r>
          </a:p>
        </p:txBody>
      </p:sp>
      <p:sp>
        <p:nvSpPr>
          <p:cNvPr id="23" name="TextBox 22">
            <a:extLst>
              <a:ext uri="{FF2B5EF4-FFF2-40B4-BE49-F238E27FC236}">
                <a16:creationId xmlns:a16="http://schemas.microsoft.com/office/drawing/2014/main" id="{83BAA0B3-12DE-92E6-1F95-FE21559A862A}"/>
              </a:ext>
            </a:extLst>
          </p:cNvPr>
          <p:cNvSpPr txBox="1"/>
          <p:nvPr/>
        </p:nvSpPr>
        <p:spPr>
          <a:xfrm>
            <a:off x="7523019" y="5753101"/>
            <a:ext cx="3304309" cy="369332"/>
          </a:xfrm>
          <a:prstGeom prst="rect">
            <a:avLst/>
          </a:prstGeom>
          <a:noFill/>
        </p:spPr>
        <p:txBody>
          <a:bodyPr wrap="square" rtlCol="0">
            <a:spAutoFit/>
          </a:bodyPr>
          <a:lstStyle/>
          <a:p>
            <a:pPr algn="ctr"/>
            <a:r>
              <a:rPr lang="en-US" dirty="0"/>
              <a:t>Tumor Present</a:t>
            </a:r>
          </a:p>
        </p:txBody>
      </p:sp>
    </p:spTree>
    <p:extLst>
      <p:ext uri="{BB962C8B-B14F-4D97-AF65-F5344CB8AC3E}">
        <p14:creationId xmlns:p14="http://schemas.microsoft.com/office/powerpoint/2010/main" val="552171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9B22E-E65F-61B7-8453-77504A4992C5}"/>
              </a:ext>
            </a:extLst>
          </p:cNvPr>
          <p:cNvSpPr>
            <a:spLocks noGrp="1"/>
          </p:cNvSpPr>
          <p:nvPr>
            <p:ph type="title"/>
          </p:nvPr>
        </p:nvSpPr>
        <p:spPr>
          <a:xfrm>
            <a:off x="839788" y="-663575"/>
            <a:ext cx="3932237" cy="1600200"/>
          </a:xfrm>
        </p:spPr>
        <p:txBody>
          <a:bodyPr/>
          <a:lstStyle/>
          <a:p>
            <a:r>
              <a:rPr lang="en-US" dirty="0"/>
              <a:t>Result Analysis</a:t>
            </a:r>
          </a:p>
        </p:txBody>
      </p:sp>
      <p:sp>
        <p:nvSpPr>
          <p:cNvPr id="9" name="Text Placeholder 8">
            <a:extLst>
              <a:ext uri="{FF2B5EF4-FFF2-40B4-BE49-F238E27FC236}">
                <a16:creationId xmlns:a16="http://schemas.microsoft.com/office/drawing/2014/main" id="{EB5B428F-9339-41DF-6E34-783251028C4B}"/>
              </a:ext>
            </a:extLst>
          </p:cNvPr>
          <p:cNvSpPr>
            <a:spLocks noGrp="1"/>
          </p:cNvSpPr>
          <p:nvPr>
            <p:ph type="body" sz="half" idx="2"/>
          </p:nvPr>
        </p:nvSpPr>
        <p:spPr>
          <a:xfrm>
            <a:off x="922915" y="1111827"/>
            <a:ext cx="6361112" cy="3811588"/>
          </a:xfrm>
        </p:spPr>
        <p:txBody>
          <a:bodyPr>
            <a:noAutofit/>
          </a:bodyPr>
          <a:lstStyle/>
          <a:p>
            <a:pPr marL="0" indent="0" algn="just">
              <a:lnSpc>
                <a:spcPct val="150000"/>
              </a:lnSpc>
              <a:buNone/>
            </a:pPr>
            <a:r>
              <a:rPr lang="en-US" sz="2000" dirty="0"/>
              <a:t>The significant outcomes expected of the proposed system are as follows: </a:t>
            </a:r>
          </a:p>
          <a:p>
            <a:pPr marL="514350" indent="-514350" algn="just">
              <a:lnSpc>
                <a:spcPct val="150000"/>
              </a:lnSpc>
              <a:buFont typeface="+mj-lt"/>
              <a:buAutoNum type="arabicPeriod"/>
            </a:pPr>
            <a:r>
              <a:rPr kumimoji="0" lang="en-US" altLang="zh-CN" sz="2000" b="0" i="0" u="none" strike="noStrike" kern="1200" cap="none" spc="0" normalizeH="0" baseline="0" noProof="0" dirty="0">
                <a:ln>
                  <a:noFill/>
                </a:ln>
                <a:solidFill>
                  <a:schemeClr val="tx1">
                    <a:lumMod val="85000"/>
                    <a:lumOff val="15000"/>
                  </a:schemeClr>
                </a:solidFill>
                <a:effectLst/>
                <a:uLnTx/>
                <a:uFillTx/>
                <a:ea typeface="Microsoft YaHei" panose="020B0503020204020204" pitchFamily="34" charset="-122"/>
                <a:cs typeface="+mn-cs"/>
                <a:sym typeface="+mn-ea"/>
              </a:rPr>
              <a:t>The various </a:t>
            </a:r>
            <a:r>
              <a:rPr kumimoji="0" lang="en-US" altLang="zh-CN" sz="2000" b="0" i="0" u="none" strike="noStrike" kern="1200" cap="none" spc="0" normalizeH="0" baseline="0" noProof="0" dirty="0" err="1">
                <a:ln>
                  <a:noFill/>
                </a:ln>
                <a:solidFill>
                  <a:schemeClr val="tx1">
                    <a:lumMod val="85000"/>
                    <a:lumOff val="15000"/>
                  </a:schemeClr>
                </a:solidFill>
                <a:effectLst/>
                <a:uLnTx/>
                <a:uFillTx/>
                <a:ea typeface="Microsoft YaHei" panose="020B0503020204020204" pitchFamily="34" charset="-122"/>
                <a:cs typeface="+mn-cs"/>
                <a:sym typeface="+mn-ea"/>
              </a:rPr>
              <a:t>ResNet</a:t>
            </a:r>
            <a:r>
              <a:rPr kumimoji="0" lang="en-US" altLang="zh-CN" sz="2000" b="0" i="0" u="none" strike="noStrike" kern="1200" cap="none" spc="0" normalizeH="0" baseline="0" noProof="0" dirty="0">
                <a:ln>
                  <a:noFill/>
                </a:ln>
                <a:solidFill>
                  <a:schemeClr val="tx1">
                    <a:lumMod val="85000"/>
                    <a:lumOff val="15000"/>
                  </a:schemeClr>
                </a:solidFill>
                <a:effectLst/>
                <a:uLnTx/>
                <a:uFillTx/>
                <a:ea typeface="Microsoft YaHei" panose="020B0503020204020204" pitchFamily="34" charset="-122"/>
                <a:cs typeface="+mn-cs"/>
                <a:sym typeface="+mn-ea"/>
              </a:rPr>
              <a:t>-based </a:t>
            </a:r>
            <a:r>
              <a:rPr lang="en-US" altLang="zh-CN" sz="2000" dirty="0">
                <a:solidFill>
                  <a:schemeClr val="tx1">
                    <a:lumMod val="85000"/>
                    <a:lumOff val="15000"/>
                  </a:schemeClr>
                </a:solidFill>
                <a:ea typeface="Microsoft YaHei" panose="020B0503020204020204" pitchFamily="34" charset="-122"/>
                <a:sym typeface="+mn-ea"/>
              </a:rPr>
              <a:t>CNN </a:t>
            </a:r>
            <a:r>
              <a:rPr kumimoji="0" lang="en-US" altLang="zh-CN" sz="2000" b="0" i="0" u="none" strike="noStrike" kern="1200" cap="none" spc="0" normalizeH="0" baseline="0" noProof="0" dirty="0">
                <a:ln>
                  <a:noFill/>
                </a:ln>
                <a:solidFill>
                  <a:schemeClr val="tx1">
                    <a:lumMod val="85000"/>
                    <a:lumOff val="15000"/>
                  </a:schemeClr>
                </a:solidFill>
                <a:effectLst/>
                <a:uLnTx/>
                <a:uFillTx/>
                <a:ea typeface="Microsoft YaHei" panose="020B0503020204020204" pitchFamily="34" charset="-122"/>
                <a:cs typeface="+mn-cs"/>
                <a:sym typeface="+mn-ea"/>
              </a:rPr>
              <a:t>algorithms are used to determine whether the patient has brain tumor or not.</a:t>
            </a:r>
          </a:p>
          <a:p>
            <a:pPr marL="514350" indent="-514350" algn="just">
              <a:lnSpc>
                <a:spcPct val="150000"/>
              </a:lnSpc>
              <a:buFont typeface="+mj-lt"/>
              <a:buAutoNum type="arabicPeriod"/>
            </a:pPr>
            <a:r>
              <a:rPr lang="en-US" sz="2000" dirty="0">
                <a:solidFill>
                  <a:schemeClr val="tx1">
                    <a:lumMod val="85000"/>
                    <a:lumOff val="15000"/>
                  </a:schemeClr>
                </a:solidFill>
                <a:ea typeface="Microsoft YaHei" panose="020B0503020204020204" pitchFamily="34" charset="-122"/>
                <a:sym typeface="+mn-ea"/>
              </a:rPr>
              <a:t>Based upon the results, the convolution matrix is plotted and the various metrics such as accuracy, precision, recall and f-1 score are computed.</a:t>
            </a:r>
          </a:p>
        </p:txBody>
      </p:sp>
      <p:sp>
        <p:nvSpPr>
          <p:cNvPr id="4" name="Date Placeholder 3">
            <a:extLst>
              <a:ext uri="{FF2B5EF4-FFF2-40B4-BE49-F238E27FC236}">
                <a16:creationId xmlns:a16="http://schemas.microsoft.com/office/drawing/2014/main" id="{9C5BC7C5-7DFD-DB42-1A3C-48EB321BFDA9}"/>
              </a:ext>
            </a:extLst>
          </p:cNvPr>
          <p:cNvSpPr>
            <a:spLocks noGrp="1"/>
          </p:cNvSpPr>
          <p:nvPr>
            <p:ph type="dt" sz="half" idx="10"/>
          </p:nvPr>
        </p:nvSpPr>
        <p:spPr/>
        <p:txBody>
          <a:bodyPr/>
          <a:lstStyle/>
          <a:p>
            <a:fld id="{911A2707-EE29-40BE-8C50-A25EC1CF92DB}" type="datetime1">
              <a:rPr lang="en-US" smtClean="0"/>
              <a:t>3/28/2024</a:t>
            </a:fld>
            <a:endParaRPr lang="en-US"/>
          </a:p>
        </p:txBody>
      </p:sp>
      <p:sp>
        <p:nvSpPr>
          <p:cNvPr id="5" name="Footer Placeholder 4">
            <a:extLst>
              <a:ext uri="{FF2B5EF4-FFF2-40B4-BE49-F238E27FC236}">
                <a16:creationId xmlns:a16="http://schemas.microsoft.com/office/drawing/2014/main" id="{4A10807A-4C9C-CFB1-BC0C-91029E45379E}"/>
              </a:ext>
            </a:extLst>
          </p:cNvPr>
          <p:cNvSpPr>
            <a:spLocks noGrp="1"/>
          </p:cNvSpPr>
          <p:nvPr>
            <p:ph type="ftr" sz="quarter" idx="11"/>
          </p:nvPr>
        </p:nvSpPr>
        <p:spPr/>
        <p:txBody>
          <a:bodyPr/>
          <a:lstStyle/>
          <a:p>
            <a:r>
              <a:rPr lang="en-US" sz="1200" b="1" dirty="0">
                <a:effectLst>
                  <a:outerShdw blurRad="38100" dist="38100" dir="2700000" algn="tl">
                    <a:srgbClr val="000000">
                      <a:alpha val="43137"/>
                    </a:srgbClr>
                  </a:outerShdw>
                </a:effectLst>
              </a:rPr>
              <a:t>Enhancing Brain Tumor Detection: A Comprehensive Analysis of </a:t>
            </a:r>
            <a:r>
              <a:rPr lang="en-US" sz="1200" b="1" dirty="0" err="1">
                <a:effectLst>
                  <a:outerShdw blurRad="38100" dist="38100" dir="2700000" algn="tl">
                    <a:srgbClr val="000000">
                      <a:alpha val="43137"/>
                    </a:srgbClr>
                  </a:outerShdw>
                </a:effectLst>
              </a:rPr>
              <a:t>ResNet</a:t>
            </a:r>
            <a:r>
              <a:rPr lang="en-US" sz="1200" b="1" dirty="0">
                <a:effectLst>
                  <a:outerShdw blurRad="38100" dist="38100" dir="2700000" algn="tl">
                    <a:srgbClr val="000000">
                      <a:alpha val="43137"/>
                    </a:srgbClr>
                  </a:outerShdw>
                </a:effectLst>
              </a:rPr>
              <a:t>-based Convolutional Neural Networks</a:t>
            </a:r>
            <a:endParaRPr lang="en-US" dirty="0"/>
          </a:p>
        </p:txBody>
      </p:sp>
      <p:sp>
        <p:nvSpPr>
          <p:cNvPr id="6" name="Slide Number Placeholder 5">
            <a:extLst>
              <a:ext uri="{FF2B5EF4-FFF2-40B4-BE49-F238E27FC236}">
                <a16:creationId xmlns:a16="http://schemas.microsoft.com/office/drawing/2014/main" id="{61995FB5-2126-6761-B167-2329A16E2A04}"/>
              </a:ext>
            </a:extLst>
          </p:cNvPr>
          <p:cNvSpPr>
            <a:spLocks noGrp="1"/>
          </p:cNvSpPr>
          <p:nvPr>
            <p:ph type="sldNum" sz="quarter" idx="12"/>
          </p:nvPr>
        </p:nvSpPr>
        <p:spPr/>
        <p:txBody>
          <a:bodyPr/>
          <a:lstStyle/>
          <a:p>
            <a:fld id="{DBA61682-BC0E-4993-9E21-4D02DE7FA039}" type="slidenum">
              <a:rPr lang="en-US" smtClean="0"/>
              <a:pPr/>
              <a:t>14</a:t>
            </a:fld>
            <a:endParaRPr lang="en-US"/>
          </a:p>
        </p:txBody>
      </p:sp>
      <p:pic>
        <p:nvPicPr>
          <p:cNvPr id="12" name="Picture 11">
            <a:extLst>
              <a:ext uri="{FF2B5EF4-FFF2-40B4-BE49-F238E27FC236}">
                <a16:creationId xmlns:a16="http://schemas.microsoft.com/office/drawing/2014/main" id="{5259B3DB-176B-E2DD-4F45-E024EFD3AA17}"/>
              </a:ext>
            </a:extLst>
          </p:cNvPr>
          <p:cNvPicPr/>
          <p:nvPr/>
        </p:nvPicPr>
        <p:blipFill>
          <a:blip r:embed="rId2"/>
          <a:stretch>
            <a:fillRect/>
          </a:stretch>
        </p:blipFill>
        <p:spPr>
          <a:xfrm>
            <a:off x="7377545" y="1392383"/>
            <a:ext cx="4213745" cy="3345872"/>
          </a:xfrm>
          <a:prstGeom prst="rect">
            <a:avLst/>
          </a:prstGeom>
        </p:spPr>
      </p:pic>
    </p:spTree>
    <p:extLst>
      <p:ext uri="{BB962C8B-B14F-4D97-AF65-F5344CB8AC3E}">
        <p14:creationId xmlns:p14="http://schemas.microsoft.com/office/powerpoint/2010/main" val="604267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dirty="0"/>
              <a:t>Expected Outcomes 	</a:t>
            </a:r>
          </a:p>
        </p:txBody>
      </p:sp>
      <p:sp>
        <p:nvSpPr>
          <p:cNvPr id="3" name="Content Placeholder 2"/>
          <p:cNvSpPr>
            <a:spLocks noGrp="1"/>
          </p:cNvSpPr>
          <p:nvPr>
            <p:ph idx="1"/>
          </p:nvPr>
        </p:nvSpPr>
        <p:spPr/>
        <p:txBody>
          <a:bodyPr>
            <a:normAutofit fontScale="92500" lnSpcReduction="10000"/>
          </a:bodyPr>
          <a:lstStyle/>
          <a:p>
            <a:pPr marL="0" indent="0" algn="just">
              <a:lnSpc>
                <a:spcPct val="150000"/>
              </a:lnSpc>
              <a:buNone/>
            </a:pPr>
            <a:r>
              <a:rPr lang="en-US" sz="2800" dirty="0"/>
              <a:t>This paper aims to provide a thorough investigation into the application of </a:t>
            </a:r>
            <a:r>
              <a:rPr lang="en-US" sz="2800" dirty="0" err="1"/>
              <a:t>ResNet</a:t>
            </a:r>
            <a:r>
              <a:rPr lang="en-US" sz="2800" dirty="0"/>
              <a:t>-based convolutional neural networks (CNNs) for improving the detection of brain tumors.</a:t>
            </a:r>
          </a:p>
          <a:p>
            <a:pPr marL="514350" indent="-514350" algn="just">
              <a:lnSpc>
                <a:spcPct val="150000"/>
              </a:lnSpc>
              <a:buFont typeface="+mj-lt"/>
              <a:buAutoNum type="arabicPeriod"/>
            </a:pPr>
            <a:r>
              <a:rPr lang="en-US" dirty="0"/>
              <a:t>Comprehensive evaluation of different variants of </a:t>
            </a:r>
            <a:r>
              <a:rPr lang="en-US" dirty="0" err="1"/>
              <a:t>ResNet</a:t>
            </a:r>
            <a:r>
              <a:rPr lang="en-US" dirty="0"/>
              <a:t> architectures(e.g., ResNet18, ResNet50, ResNet101). </a:t>
            </a:r>
          </a:p>
          <a:p>
            <a:pPr marL="514350" indent="-514350" algn="just">
              <a:lnSpc>
                <a:spcPct val="150000"/>
              </a:lnSpc>
              <a:buFont typeface="+mj-lt"/>
              <a:buAutoNum type="arabicPeriod"/>
            </a:pPr>
            <a:r>
              <a:rPr lang="en-US" dirty="0"/>
              <a:t>Investigate various</a:t>
            </a:r>
            <a:r>
              <a:rPr lang="en-US" sz="2800" dirty="0"/>
              <a:t> training strategies such as data augmentation, transfer learning, fine-tuning hyperparameters and optimization techniques.</a:t>
            </a:r>
          </a:p>
        </p:txBody>
      </p:sp>
      <p:sp>
        <p:nvSpPr>
          <p:cNvPr id="4" name="Date Placeholder 3"/>
          <p:cNvSpPr>
            <a:spLocks noGrp="1"/>
          </p:cNvSpPr>
          <p:nvPr>
            <p:ph type="dt" sz="half" idx="10"/>
          </p:nvPr>
        </p:nvSpPr>
        <p:spPr/>
        <p:txBody>
          <a:bodyPr/>
          <a:lstStyle/>
          <a:p>
            <a:fld id="{56E7A1FC-53C3-4A42-A40A-0E9468D32B38}" type="datetime1">
              <a:rPr lang="en-US" smtClean="0"/>
              <a:t>3/28/2024</a:t>
            </a:fld>
            <a:endParaRPr lang="en-US"/>
          </a:p>
        </p:txBody>
      </p:sp>
      <p:sp>
        <p:nvSpPr>
          <p:cNvPr id="5" name="Footer Placeholder 4"/>
          <p:cNvSpPr>
            <a:spLocks noGrp="1"/>
          </p:cNvSpPr>
          <p:nvPr>
            <p:ph type="ftr" sz="quarter" idx="11"/>
          </p:nvPr>
        </p:nvSpPr>
        <p:spPr/>
        <p:txBody>
          <a:bodyPr/>
          <a:lstStyle/>
          <a:p>
            <a:r>
              <a:rPr lang="en-US" sz="1200" b="1" dirty="0">
                <a:effectLst>
                  <a:outerShdw blurRad="38100" dist="38100" dir="2700000" algn="tl">
                    <a:srgbClr val="000000">
                      <a:alpha val="43137"/>
                    </a:srgbClr>
                  </a:outerShdw>
                </a:effectLst>
              </a:rPr>
              <a:t>Enhancing Brain Tumor Detection: A Comprehensive Analysis of </a:t>
            </a:r>
            <a:r>
              <a:rPr lang="en-US" sz="1200" b="1" dirty="0" err="1">
                <a:effectLst>
                  <a:outerShdw blurRad="38100" dist="38100" dir="2700000" algn="tl">
                    <a:srgbClr val="000000">
                      <a:alpha val="43137"/>
                    </a:srgbClr>
                  </a:outerShdw>
                </a:effectLst>
              </a:rPr>
              <a:t>ResNet</a:t>
            </a:r>
            <a:r>
              <a:rPr lang="en-US" sz="1200" b="1" dirty="0">
                <a:effectLst>
                  <a:outerShdw blurRad="38100" dist="38100" dir="2700000" algn="tl">
                    <a:srgbClr val="000000">
                      <a:alpha val="43137"/>
                    </a:srgbClr>
                  </a:outerShdw>
                </a:effectLst>
              </a:rPr>
              <a:t>-based Convolutional Neural Networks</a:t>
            </a:r>
            <a:endParaRPr lang="en-US" dirty="0"/>
          </a:p>
        </p:txBody>
      </p:sp>
      <p:sp>
        <p:nvSpPr>
          <p:cNvPr id="6" name="Slide Number Placeholder 5"/>
          <p:cNvSpPr>
            <a:spLocks noGrp="1"/>
          </p:cNvSpPr>
          <p:nvPr>
            <p:ph type="sldNum" sz="quarter" idx="12"/>
          </p:nvPr>
        </p:nvSpPr>
        <p:spPr/>
        <p:txBody>
          <a:bodyPr/>
          <a:lstStyle/>
          <a:p>
            <a:fld id="{DBA61682-BC0E-4993-9E21-4D02DE7FA039}" type="slidenum">
              <a:rPr lang="en-US" smtClean="0"/>
              <a:pPr/>
              <a:t>15</a:t>
            </a:fld>
            <a:endParaRPr lang="en-US"/>
          </a:p>
        </p:txBody>
      </p:sp>
    </p:spTree>
    <p:extLst>
      <p:ext uri="{BB962C8B-B14F-4D97-AF65-F5344CB8AC3E}">
        <p14:creationId xmlns:p14="http://schemas.microsoft.com/office/powerpoint/2010/main" val="42243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01D7B-92E4-DE07-3A7A-DB43D595C3D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7545F04-F405-5B03-FF30-C750AAC92BA7}"/>
              </a:ext>
            </a:extLst>
          </p:cNvPr>
          <p:cNvSpPr>
            <a:spLocks noGrp="1"/>
          </p:cNvSpPr>
          <p:nvPr>
            <p:ph idx="1"/>
          </p:nvPr>
        </p:nvSpPr>
        <p:spPr/>
        <p:txBody>
          <a:bodyPr/>
          <a:lstStyle/>
          <a:p>
            <a:r>
              <a:rPr lang="en-US" dirty="0"/>
              <a:t>In summary, this research systematically explores the utilization of convolutional neural networks (CNNs), particularly focusing on various residual networks (</a:t>
            </a:r>
            <a:r>
              <a:rPr lang="en-US" dirty="0" err="1"/>
              <a:t>ResNets</a:t>
            </a:r>
            <a:r>
              <a:rPr lang="en-US" dirty="0"/>
              <a:t>), to enhance brain tumor detection.</a:t>
            </a:r>
          </a:p>
          <a:p>
            <a:r>
              <a:rPr lang="en-US" dirty="0"/>
              <a:t>The study delves into the intricate domain of medical image analysis, addressing the challenges associated with the swift and accurate identification of brain tumors.</a:t>
            </a:r>
          </a:p>
          <a:p>
            <a:r>
              <a:rPr lang="en-US" dirty="0"/>
              <a:t>By deepening our understanding of the capabilities and nuances of </a:t>
            </a:r>
            <a:r>
              <a:rPr lang="en-US" dirty="0" err="1"/>
              <a:t>ResNet</a:t>
            </a:r>
            <a:r>
              <a:rPr lang="en-US" dirty="0"/>
              <a:t>-based CNNs in this context, the paper lays a groundwork for continuous advancements at the intersection of machine learning and medical diagnostics.</a:t>
            </a:r>
          </a:p>
        </p:txBody>
      </p:sp>
      <p:sp>
        <p:nvSpPr>
          <p:cNvPr id="4" name="Date Placeholder 3">
            <a:extLst>
              <a:ext uri="{FF2B5EF4-FFF2-40B4-BE49-F238E27FC236}">
                <a16:creationId xmlns:a16="http://schemas.microsoft.com/office/drawing/2014/main" id="{945E0BE2-59FA-1FF8-771A-70BCB6D3F724}"/>
              </a:ext>
            </a:extLst>
          </p:cNvPr>
          <p:cNvSpPr>
            <a:spLocks noGrp="1"/>
          </p:cNvSpPr>
          <p:nvPr>
            <p:ph type="dt" sz="half" idx="10"/>
          </p:nvPr>
        </p:nvSpPr>
        <p:spPr/>
        <p:txBody>
          <a:bodyPr/>
          <a:lstStyle/>
          <a:p>
            <a:fld id="{911A2707-EE29-40BE-8C50-A25EC1CF92DB}" type="datetime1">
              <a:rPr lang="en-US" smtClean="0"/>
              <a:t>3/28/2024</a:t>
            </a:fld>
            <a:endParaRPr lang="en-US"/>
          </a:p>
        </p:txBody>
      </p:sp>
      <p:sp>
        <p:nvSpPr>
          <p:cNvPr id="5" name="Footer Placeholder 4">
            <a:extLst>
              <a:ext uri="{FF2B5EF4-FFF2-40B4-BE49-F238E27FC236}">
                <a16:creationId xmlns:a16="http://schemas.microsoft.com/office/drawing/2014/main" id="{A7997B3C-B3E2-9CEA-01DF-671C244235F0}"/>
              </a:ext>
            </a:extLst>
          </p:cNvPr>
          <p:cNvSpPr>
            <a:spLocks noGrp="1"/>
          </p:cNvSpPr>
          <p:nvPr>
            <p:ph type="ftr" sz="quarter" idx="11"/>
          </p:nvPr>
        </p:nvSpPr>
        <p:spPr/>
        <p:txBody>
          <a:bodyPr/>
          <a:lstStyle/>
          <a:p>
            <a:r>
              <a:rPr lang="en-US"/>
              <a:t>Research Title</a:t>
            </a:r>
            <a:endParaRPr lang="en-US" dirty="0"/>
          </a:p>
        </p:txBody>
      </p:sp>
      <p:sp>
        <p:nvSpPr>
          <p:cNvPr id="6" name="Slide Number Placeholder 5">
            <a:extLst>
              <a:ext uri="{FF2B5EF4-FFF2-40B4-BE49-F238E27FC236}">
                <a16:creationId xmlns:a16="http://schemas.microsoft.com/office/drawing/2014/main" id="{A82F9404-68C8-7D59-1274-504FE67D608C}"/>
              </a:ext>
            </a:extLst>
          </p:cNvPr>
          <p:cNvSpPr>
            <a:spLocks noGrp="1"/>
          </p:cNvSpPr>
          <p:nvPr>
            <p:ph type="sldNum" sz="quarter" idx="12"/>
          </p:nvPr>
        </p:nvSpPr>
        <p:spPr/>
        <p:txBody>
          <a:bodyPr/>
          <a:lstStyle/>
          <a:p>
            <a:fld id="{DBA61682-BC0E-4993-9E21-4D02DE7FA039}" type="slidenum">
              <a:rPr lang="en-US" smtClean="0"/>
              <a:pPr/>
              <a:t>16</a:t>
            </a:fld>
            <a:endParaRPr lang="en-US"/>
          </a:p>
        </p:txBody>
      </p:sp>
    </p:spTree>
    <p:extLst>
      <p:ext uri="{BB962C8B-B14F-4D97-AF65-F5344CB8AC3E}">
        <p14:creationId xmlns:p14="http://schemas.microsoft.com/office/powerpoint/2010/main" val="933400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dirty="0"/>
              <a:t>Importance of Proposed Research	</a:t>
            </a:r>
          </a:p>
        </p:txBody>
      </p:sp>
      <p:sp>
        <p:nvSpPr>
          <p:cNvPr id="3" name="Content Placeholder 2"/>
          <p:cNvSpPr>
            <a:spLocks noGrp="1"/>
          </p:cNvSpPr>
          <p:nvPr>
            <p:ph idx="1"/>
          </p:nvPr>
        </p:nvSpPr>
        <p:spPr/>
        <p:txBody>
          <a:bodyPr>
            <a:normAutofit fontScale="70000" lnSpcReduction="20000"/>
          </a:bodyPr>
          <a:lstStyle/>
          <a:p>
            <a:pPr marL="514350" indent="-514350" algn="just">
              <a:lnSpc>
                <a:spcPct val="200000"/>
              </a:lnSpc>
              <a:buFont typeface="+mj-lt"/>
              <a:buAutoNum type="arabicPeriod"/>
            </a:pPr>
            <a:r>
              <a:rPr lang="en-US" dirty="0"/>
              <a:t>According to American Brain Tumor Association(ABTA), approximately 90,000 people are diagnosed with a primary brain tumor every year.</a:t>
            </a:r>
          </a:p>
          <a:p>
            <a:pPr marL="514350" indent="-514350" algn="just">
              <a:lnSpc>
                <a:spcPct val="200000"/>
              </a:lnSpc>
              <a:buFont typeface="+mj-lt"/>
              <a:buAutoNum type="arabicPeriod"/>
            </a:pPr>
            <a:r>
              <a:rPr lang="en-US" dirty="0"/>
              <a:t>Brain and other central nervous system(CNS) tumors are the fifth most common cancer.</a:t>
            </a:r>
          </a:p>
          <a:p>
            <a:pPr marL="514350" indent="-514350" algn="just">
              <a:lnSpc>
                <a:spcPct val="200000"/>
              </a:lnSpc>
              <a:buFont typeface="+mj-lt"/>
              <a:buAutoNum type="arabicPeriod"/>
            </a:pPr>
            <a:r>
              <a:rPr lang="en-US" dirty="0"/>
              <a:t>Over 1 million people are living with a diagnosis of primary brain tumor.</a:t>
            </a:r>
          </a:p>
          <a:p>
            <a:pPr marL="514350" indent="-514350" algn="just">
              <a:lnSpc>
                <a:spcPct val="200000"/>
              </a:lnSpc>
              <a:buFont typeface="+mj-lt"/>
              <a:buAutoNum type="arabicPeriod"/>
            </a:pPr>
            <a:r>
              <a:rPr lang="en-US" dirty="0"/>
              <a:t>The process of manually identifying brain tumors relies highly on the expertise of radiologists, and can be prone to inconsistencies due to subjective interpretation and lacks repeatability. </a:t>
            </a:r>
          </a:p>
          <a:p>
            <a:pPr marL="514350" indent="-514350" algn="just">
              <a:lnSpc>
                <a:spcPct val="200000"/>
              </a:lnSpc>
              <a:buFont typeface="+mj-lt"/>
              <a:buAutoNum type="arabicPeriod"/>
            </a:pPr>
            <a:r>
              <a:rPr lang="en-US" dirty="0"/>
              <a:t>The substantial volume of imaging data per patient makes manual assessment a time-consuming task.</a:t>
            </a:r>
          </a:p>
        </p:txBody>
      </p:sp>
      <p:sp>
        <p:nvSpPr>
          <p:cNvPr id="4" name="Date Placeholder 3"/>
          <p:cNvSpPr>
            <a:spLocks noGrp="1"/>
          </p:cNvSpPr>
          <p:nvPr>
            <p:ph type="dt" sz="half" idx="10"/>
          </p:nvPr>
        </p:nvSpPr>
        <p:spPr/>
        <p:txBody>
          <a:bodyPr/>
          <a:lstStyle/>
          <a:p>
            <a:fld id="{8C2823B1-6DD6-4805-BF79-3EC15F9E59C1}" type="datetime1">
              <a:rPr lang="en-US" smtClean="0"/>
              <a:t>3/28/2024</a:t>
            </a:fld>
            <a:endParaRPr lang="en-US"/>
          </a:p>
        </p:txBody>
      </p:sp>
      <p:sp>
        <p:nvSpPr>
          <p:cNvPr id="5" name="Footer Placeholder 4"/>
          <p:cNvSpPr>
            <a:spLocks noGrp="1"/>
          </p:cNvSpPr>
          <p:nvPr>
            <p:ph type="ftr" sz="quarter" idx="11"/>
          </p:nvPr>
        </p:nvSpPr>
        <p:spPr/>
        <p:txBody>
          <a:bodyPr/>
          <a:lstStyle/>
          <a:p>
            <a:r>
              <a:rPr lang="en-US" sz="1200" b="1" dirty="0">
                <a:effectLst>
                  <a:outerShdw blurRad="38100" dist="38100" dir="2700000" algn="tl">
                    <a:srgbClr val="000000">
                      <a:alpha val="43137"/>
                    </a:srgbClr>
                  </a:outerShdw>
                </a:effectLst>
              </a:rPr>
              <a:t>Enhancing Brain Tumor Detection: A Comprehensive Analysis of </a:t>
            </a:r>
            <a:r>
              <a:rPr lang="en-US" sz="1200" b="1" dirty="0" err="1">
                <a:effectLst>
                  <a:outerShdw blurRad="38100" dist="38100" dir="2700000" algn="tl">
                    <a:srgbClr val="000000">
                      <a:alpha val="43137"/>
                    </a:srgbClr>
                  </a:outerShdw>
                </a:effectLst>
              </a:rPr>
              <a:t>ResNet</a:t>
            </a:r>
            <a:r>
              <a:rPr lang="en-US" sz="1200" b="1" dirty="0">
                <a:effectLst>
                  <a:outerShdw blurRad="38100" dist="38100" dir="2700000" algn="tl">
                    <a:srgbClr val="000000">
                      <a:alpha val="43137"/>
                    </a:srgbClr>
                  </a:outerShdw>
                </a:effectLst>
              </a:rPr>
              <a:t>-based Convolutional Neural Networks</a:t>
            </a:r>
            <a:endParaRPr lang="en-US" dirty="0"/>
          </a:p>
        </p:txBody>
      </p:sp>
      <p:sp>
        <p:nvSpPr>
          <p:cNvPr id="6" name="Slide Number Placeholder 5"/>
          <p:cNvSpPr>
            <a:spLocks noGrp="1"/>
          </p:cNvSpPr>
          <p:nvPr>
            <p:ph type="sldNum" sz="quarter" idx="12"/>
          </p:nvPr>
        </p:nvSpPr>
        <p:spPr/>
        <p:txBody>
          <a:bodyPr/>
          <a:lstStyle/>
          <a:p>
            <a:fld id="{DBA61682-BC0E-4993-9E21-4D02DE7FA039}" type="slidenum">
              <a:rPr lang="en-US" smtClean="0"/>
              <a:pPr/>
              <a:t>17</a:t>
            </a:fld>
            <a:endParaRPr lang="en-US"/>
          </a:p>
        </p:txBody>
      </p:sp>
    </p:spTree>
    <p:extLst>
      <p:ext uri="{BB962C8B-B14F-4D97-AF65-F5344CB8AC3E}">
        <p14:creationId xmlns:p14="http://schemas.microsoft.com/office/powerpoint/2010/main" val="1041485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F1D84-066E-A777-EA17-872F1A81620D}"/>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A5CFA00E-5813-DB32-B3B5-1A48FD6181BE}"/>
              </a:ext>
            </a:extLst>
          </p:cNvPr>
          <p:cNvSpPr>
            <a:spLocks noGrp="1"/>
          </p:cNvSpPr>
          <p:nvPr>
            <p:ph idx="1"/>
          </p:nvPr>
        </p:nvSpPr>
        <p:spPr/>
        <p:txBody>
          <a:bodyPr/>
          <a:lstStyle/>
          <a:p>
            <a:r>
              <a:rPr lang="en-US" b="0" i="0" dirty="0">
                <a:solidFill>
                  <a:srgbClr val="0D0D0D"/>
                </a:solidFill>
                <a:effectLst/>
                <a:latin typeface="Söhne"/>
              </a:rPr>
              <a:t>The future prospects for user-friendly algorithms in brain tumor detection are marked by continuous innovation and integration with emerging technologies, aiming to enhance healthcare accessibility and outcomes globally. </a:t>
            </a:r>
          </a:p>
          <a:p>
            <a:r>
              <a:rPr lang="en-US" b="0" i="0" dirty="0">
                <a:solidFill>
                  <a:srgbClr val="0D0D0D"/>
                </a:solidFill>
                <a:effectLst/>
                <a:latin typeface="Söhne"/>
              </a:rPr>
              <a:t>There exists significant potential to improve the sophistication and precision of these algorithms through ongoing advancements in machine learning and artificial intelligence research. </a:t>
            </a:r>
          </a:p>
          <a:p>
            <a:r>
              <a:rPr lang="en-US" b="0" i="0" dirty="0">
                <a:solidFill>
                  <a:srgbClr val="0D0D0D"/>
                </a:solidFill>
                <a:effectLst/>
                <a:latin typeface="Söhne"/>
              </a:rPr>
              <a:t>As algorithms continue to evolve in their ability to analyze intricate datasets and detect subtle patterns, they are poised to offer enhanced predictive abilities across a broader spectrum of brain tumor types.</a:t>
            </a:r>
            <a:endParaRPr lang="en-US" dirty="0"/>
          </a:p>
        </p:txBody>
      </p:sp>
      <p:sp>
        <p:nvSpPr>
          <p:cNvPr id="4" name="Date Placeholder 3">
            <a:extLst>
              <a:ext uri="{FF2B5EF4-FFF2-40B4-BE49-F238E27FC236}">
                <a16:creationId xmlns:a16="http://schemas.microsoft.com/office/drawing/2014/main" id="{ECEFAA8C-D803-6C63-5011-F5288ECB61E3}"/>
              </a:ext>
            </a:extLst>
          </p:cNvPr>
          <p:cNvSpPr>
            <a:spLocks noGrp="1"/>
          </p:cNvSpPr>
          <p:nvPr>
            <p:ph type="dt" sz="half" idx="10"/>
          </p:nvPr>
        </p:nvSpPr>
        <p:spPr/>
        <p:txBody>
          <a:bodyPr/>
          <a:lstStyle/>
          <a:p>
            <a:fld id="{911A2707-EE29-40BE-8C50-A25EC1CF92DB}" type="datetime1">
              <a:rPr lang="en-US" smtClean="0"/>
              <a:t>3/28/2024</a:t>
            </a:fld>
            <a:endParaRPr lang="en-US"/>
          </a:p>
        </p:txBody>
      </p:sp>
      <p:sp>
        <p:nvSpPr>
          <p:cNvPr id="5" name="Footer Placeholder 4">
            <a:extLst>
              <a:ext uri="{FF2B5EF4-FFF2-40B4-BE49-F238E27FC236}">
                <a16:creationId xmlns:a16="http://schemas.microsoft.com/office/drawing/2014/main" id="{0583EB30-7A91-FB3C-1C6E-D73328C98DAB}"/>
              </a:ext>
            </a:extLst>
          </p:cNvPr>
          <p:cNvSpPr>
            <a:spLocks noGrp="1"/>
          </p:cNvSpPr>
          <p:nvPr>
            <p:ph type="ftr" sz="quarter" idx="11"/>
          </p:nvPr>
        </p:nvSpPr>
        <p:spPr/>
        <p:txBody>
          <a:bodyPr/>
          <a:lstStyle/>
          <a:p>
            <a:r>
              <a:rPr lang="en-US" sz="1200" b="1" dirty="0">
                <a:effectLst>
                  <a:outerShdw blurRad="38100" dist="38100" dir="2700000" algn="tl">
                    <a:srgbClr val="000000">
                      <a:alpha val="43137"/>
                    </a:srgbClr>
                  </a:outerShdw>
                </a:effectLst>
              </a:rPr>
              <a:t>Enhancing Brain Tumor Detection: A Comprehensive Analysis of </a:t>
            </a:r>
            <a:r>
              <a:rPr lang="en-US" sz="1200" b="1" dirty="0" err="1">
                <a:effectLst>
                  <a:outerShdw blurRad="38100" dist="38100" dir="2700000" algn="tl">
                    <a:srgbClr val="000000">
                      <a:alpha val="43137"/>
                    </a:srgbClr>
                  </a:outerShdw>
                </a:effectLst>
              </a:rPr>
              <a:t>ResNet</a:t>
            </a:r>
            <a:r>
              <a:rPr lang="en-US" sz="1200" b="1" dirty="0">
                <a:effectLst>
                  <a:outerShdw blurRad="38100" dist="38100" dir="2700000" algn="tl">
                    <a:srgbClr val="000000">
                      <a:alpha val="43137"/>
                    </a:srgbClr>
                  </a:outerShdw>
                </a:effectLst>
              </a:rPr>
              <a:t>-based Convolutional Neural Networks</a:t>
            </a:r>
            <a:endParaRPr lang="en-US" dirty="0"/>
          </a:p>
        </p:txBody>
      </p:sp>
      <p:sp>
        <p:nvSpPr>
          <p:cNvPr id="6" name="Slide Number Placeholder 5">
            <a:extLst>
              <a:ext uri="{FF2B5EF4-FFF2-40B4-BE49-F238E27FC236}">
                <a16:creationId xmlns:a16="http://schemas.microsoft.com/office/drawing/2014/main" id="{C60134F5-4731-82D0-BAB3-120E03513089}"/>
              </a:ext>
            </a:extLst>
          </p:cNvPr>
          <p:cNvSpPr>
            <a:spLocks noGrp="1"/>
          </p:cNvSpPr>
          <p:nvPr>
            <p:ph type="sldNum" sz="quarter" idx="12"/>
          </p:nvPr>
        </p:nvSpPr>
        <p:spPr/>
        <p:txBody>
          <a:bodyPr/>
          <a:lstStyle/>
          <a:p>
            <a:fld id="{DBA61682-BC0E-4993-9E21-4D02DE7FA039}" type="slidenum">
              <a:rPr lang="en-US" smtClean="0"/>
              <a:pPr/>
              <a:t>18</a:t>
            </a:fld>
            <a:endParaRPr lang="en-US"/>
          </a:p>
        </p:txBody>
      </p:sp>
    </p:spTree>
    <p:extLst>
      <p:ext uri="{BB962C8B-B14F-4D97-AF65-F5344CB8AC3E}">
        <p14:creationId xmlns:p14="http://schemas.microsoft.com/office/powerpoint/2010/main" val="2567120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700A8-69D9-BDE0-2307-6A632A0EBAE5}"/>
              </a:ext>
            </a:extLst>
          </p:cNvPr>
          <p:cNvSpPr>
            <a:spLocks noGrp="1"/>
          </p:cNvSpPr>
          <p:nvPr>
            <p:ph type="title"/>
          </p:nvPr>
        </p:nvSpPr>
        <p:spPr/>
        <p:txBody>
          <a:bodyPr/>
          <a:lstStyle/>
          <a:p>
            <a:r>
              <a:rPr lang="en-US" dirty="0"/>
              <a:t>Journal/Conference Identified</a:t>
            </a:r>
          </a:p>
        </p:txBody>
      </p:sp>
      <p:sp>
        <p:nvSpPr>
          <p:cNvPr id="3" name="Content Placeholder 2">
            <a:extLst>
              <a:ext uri="{FF2B5EF4-FFF2-40B4-BE49-F238E27FC236}">
                <a16:creationId xmlns:a16="http://schemas.microsoft.com/office/drawing/2014/main" id="{707F351E-BA7D-084B-FEEF-52B7893F6F38}"/>
              </a:ext>
            </a:extLst>
          </p:cNvPr>
          <p:cNvSpPr>
            <a:spLocks noGrp="1"/>
          </p:cNvSpPr>
          <p:nvPr>
            <p:ph idx="1"/>
          </p:nvPr>
        </p:nvSpPr>
        <p:spPr/>
        <p:txBody>
          <a:bodyPr/>
          <a:lstStyle/>
          <a:p>
            <a:r>
              <a:rPr lang="en-US" dirty="0"/>
              <a:t>IEEE CFP CISCON-2024</a:t>
            </a:r>
          </a:p>
          <a:p>
            <a:r>
              <a:rPr lang="en-US" dirty="0"/>
              <a:t>MPCIT-2024</a:t>
            </a:r>
          </a:p>
        </p:txBody>
      </p:sp>
      <p:sp>
        <p:nvSpPr>
          <p:cNvPr id="4" name="Date Placeholder 3">
            <a:extLst>
              <a:ext uri="{FF2B5EF4-FFF2-40B4-BE49-F238E27FC236}">
                <a16:creationId xmlns:a16="http://schemas.microsoft.com/office/drawing/2014/main" id="{44AB1C35-CB05-0662-ECA6-FA1E362B3F54}"/>
              </a:ext>
            </a:extLst>
          </p:cNvPr>
          <p:cNvSpPr>
            <a:spLocks noGrp="1"/>
          </p:cNvSpPr>
          <p:nvPr>
            <p:ph type="dt" sz="half" idx="10"/>
          </p:nvPr>
        </p:nvSpPr>
        <p:spPr/>
        <p:txBody>
          <a:bodyPr/>
          <a:lstStyle/>
          <a:p>
            <a:fld id="{911A2707-EE29-40BE-8C50-A25EC1CF92DB}" type="datetime1">
              <a:rPr lang="en-US" smtClean="0"/>
              <a:t>3/28/2024</a:t>
            </a:fld>
            <a:endParaRPr lang="en-US"/>
          </a:p>
        </p:txBody>
      </p:sp>
      <p:sp>
        <p:nvSpPr>
          <p:cNvPr id="5" name="Footer Placeholder 4">
            <a:extLst>
              <a:ext uri="{FF2B5EF4-FFF2-40B4-BE49-F238E27FC236}">
                <a16:creationId xmlns:a16="http://schemas.microsoft.com/office/drawing/2014/main" id="{F3927D4D-8A9B-9C81-AE41-9F73C53F1B2D}"/>
              </a:ext>
            </a:extLst>
          </p:cNvPr>
          <p:cNvSpPr>
            <a:spLocks noGrp="1"/>
          </p:cNvSpPr>
          <p:nvPr>
            <p:ph type="ftr" sz="quarter" idx="11"/>
          </p:nvPr>
        </p:nvSpPr>
        <p:spPr/>
        <p:txBody>
          <a:bodyPr/>
          <a:lstStyle/>
          <a:p>
            <a:r>
              <a:rPr lang="en-US" sz="1200" b="1" dirty="0">
                <a:effectLst>
                  <a:outerShdw blurRad="38100" dist="38100" dir="2700000" algn="tl">
                    <a:srgbClr val="000000">
                      <a:alpha val="43137"/>
                    </a:srgbClr>
                  </a:outerShdw>
                </a:effectLst>
              </a:rPr>
              <a:t>Enhancing Brain Tumor Detection: A Comprehensive Analysis of </a:t>
            </a:r>
            <a:r>
              <a:rPr lang="en-US" sz="1200" b="1" dirty="0" err="1">
                <a:effectLst>
                  <a:outerShdw blurRad="38100" dist="38100" dir="2700000" algn="tl">
                    <a:srgbClr val="000000">
                      <a:alpha val="43137"/>
                    </a:srgbClr>
                  </a:outerShdw>
                </a:effectLst>
              </a:rPr>
              <a:t>ResNet</a:t>
            </a:r>
            <a:r>
              <a:rPr lang="en-US" sz="1200" b="1" dirty="0">
                <a:effectLst>
                  <a:outerShdw blurRad="38100" dist="38100" dir="2700000" algn="tl">
                    <a:srgbClr val="000000">
                      <a:alpha val="43137"/>
                    </a:srgbClr>
                  </a:outerShdw>
                </a:effectLst>
              </a:rPr>
              <a:t>-based Convolutional Neural Networks</a:t>
            </a:r>
            <a:endParaRPr lang="en-US" dirty="0"/>
          </a:p>
        </p:txBody>
      </p:sp>
      <p:sp>
        <p:nvSpPr>
          <p:cNvPr id="6" name="Slide Number Placeholder 5">
            <a:extLst>
              <a:ext uri="{FF2B5EF4-FFF2-40B4-BE49-F238E27FC236}">
                <a16:creationId xmlns:a16="http://schemas.microsoft.com/office/drawing/2014/main" id="{2377E04D-0F65-CA2C-A7DA-3EE29117FDA7}"/>
              </a:ext>
            </a:extLst>
          </p:cNvPr>
          <p:cNvSpPr>
            <a:spLocks noGrp="1"/>
          </p:cNvSpPr>
          <p:nvPr>
            <p:ph type="sldNum" sz="quarter" idx="12"/>
          </p:nvPr>
        </p:nvSpPr>
        <p:spPr/>
        <p:txBody>
          <a:bodyPr/>
          <a:lstStyle/>
          <a:p>
            <a:fld id="{DBA61682-BC0E-4993-9E21-4D02DE7FA039}" type="slidenum">
              <a:rPr lang="en-US" smtClean="0"/>
              <a:pPr/>
              <a:t>19</a:t>
            </a:fld>
            <a:endParaRPr lang="en-US"/>
          </a:p>
        </p:txBody>
      </p:sp>
    </p:spTree>
    <p:extLst>
      <p:ext uri="{BB962C8B-B14F-4D97-AF65-F5344CB8AC3E}">
        <p14:creationId xmlns:p14="http://schemas.microsoft.com/office/powerpoint/2010/main" val="163669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Presentation overview</a:t>
            </a:r>
          </a:p>
        </p:txBody>
      </p:sp>
      <p:sp>
        <p:nvSpPr>
          <p:cNvPr id="3" name="Content Placeholder 2"/>
          <p:cNvSpPr>
            <a:spLocks noGrp="1"/>
          </p:cNvSpPr>
          <p:nvPr>
            <p:ph idx="1"/>
          </p:nvPr>
        </p:nvSpPr>
        <p:spPr/>
        <p:txBody>
          <a:bodyPr>
            <a:normAutofit fontScale="62500" lnSpcReduction="20000"/>
          </a:bodyPr>
          <a:lstStyle/>
          <a:p>
            <a:pPr marL="514350" indent="-514350" algn="just">
              <a:buFont typeface="+mj-lt"/>
              <a:buAutoNum type="arabicPeriod"/>
            </a:pPr>
            <a:r>
              <a:rPr lang="en-US" dirty="0"/>
              <a:t>Introduction</a:t>
            </a:r>
          </a:p>
          <a:p>
            <a:pPr marL="514350" indent="-514350" algn="just">
              <a:buFont typeface="+mj-lt"/>
              <a:buAutoNum type="arabicPeriod"/>
            </a:pPr>
            <a:r>
              <a:rPr lang="en-US" dirty="0"/>
              <a:t>Major Challenges &amp; Motivation</a:t>
            </a:r>
          </a:p>
          <a:p>
            <a:pPr marL="514350" indent="-514350" algn="just">
              <a:buFont typeface="+mj-lt"/>
              <a:buAutoNum type="arabicPeriod"/>
            </a:pPr>
            <a:r>
              <a:rPr lang="en-US" dirty="0"/>
              <a:t>Literature Review</a:t>
            </a:r>
          </a:p>
          <a:p>
            <a:pPr marL="514350" indent="-514350" algn="just">
              <a:buFont typeface="+mj-lt"/>
              <a:buAutoNum type="arabicPeriod"/>
            </a:pPr>
            <a:r>
              <a:rPr lang="en-US" dirty="0"/>
              <a:t>Problem Definition</a:t>
            </a:r>
          </a:p>
          <a:p>
            <a:pPr marL="514350" indent="-514350" algn="just">
              <a:buFont typeface="+mj-lt"/>
              <a:buAutoNum type="arabicPeriod"/>
            </a:pPr>
            <a:r>
              <a:rPr lang="en-US" dirty="0"/>
              <a:t>Research Gaps Identified</a:t>
            </a:r>
          </a:p>
          <a:p>
            <a:pPr marL="514350" indent="-514350" algn="just">
              <a:buFont typeface="+mj-lt"/>
              <a:buAutoNum type="arabicPeriod"/>
            </a:pPr>
            <a:r>
              <a:rPr lang="en-US" dirty="0"/>
              <a:t>Research Objectives</a:t>
            </a:r>
          </a:p>
          <a:p>
            <a:pPr marL="514350" indent="-514350" algn="just">
              <a:buFont typeface="+mj-lt"/>
              <a:buAutoNum type="arabicPeriod"/>
            </a:pPr>
            <a:r>
              <a:rPr lang="en-US" dirty="0"/>
              <a:t>Methodology</a:t>
            </a:r>
          </a:p>
          <a:p>
            <a:pPr marL="514350" indent="-514350" algn="just">
              <a:buFont typeface="+mj-lt"/>
              <a:buAutoNum type="arabicPeriod"/>
            </a:pPr>
            <a:r>
              <a:rPr lang="en-US" dirty="0"/>
              <a:t>Dataset</a:t>
            </a:r>
          </a:p>
          <a:p>
            <a:pPr marL="514350" indent="-514350" algn="just">
              <a:buFont typeface="+mj-lt"/>
              <a:buAutoNum type="arabicPeriod"/>
            </a:pPr>
            <a:r>
              <a:rPr lang="en-US" dirty="0"/>
              <a:t>Result Analysis</a:t>
            </a:r>
          </a:p>
          <a:p>
            <a:pPr marL="514350" indent="-514350" algn="just">
              <a:buFont typeface="+mj-lt"/>
              <a:buAutoNum type="arabicPeriod"/>
            </a:pPr>
            <a:r>
              <a:rPr lang="en-US" dirty="0"/>
              <a:t>Expected Outcomes</a:t>
            </a:r>
          </a:p>
          <a:p>
            <a:pPr marL="514350" indent="-514350" algn="just">
              <a:buFont typeface="+mj-lt"/>
              <a:buAutoNum type="arabicPeriod"/>
            </a:pPr>
            <a:r>
              <a:rPr lang="en-US" dirty="0"/>
              <a:t>Conclusion</a:t>
            </a:r>
          </a:p>
          <a:p>
            <a:pPr marL="514350" indent="-514350" algn="just">
              <a:buFont typeface="+mj-lt"/>
              <a:buAutoNum type="arabicPeriod"/>
            </a:pPr>
            <a:r>
              <a:rPr lang="en-US" dirty="0"/>
              <a:t>Importance of Proposed Research</a:t>
            </a:r>
          </a:p>
          <a:p>
            <a:pPr marL="514350" indent="-514350" algn="just">
              <a:buFont typeface="+mj-lt"/>
              <a:buAutoNum type="arabicPeriod"/>
            </a:pPr>
            <a:r>
              <a:rPr lang="en-US" dirty="0"/>
              <a:t>Future Scope</a:t>
            </a:r>
          </a:p>
          <a:p>
            <a:pPr marL="514350" indent="-514350" algn="just">
              <a:buFont typeface="+mj-lt"/>
              <a:buAutoNum type="arabicPeriod"/>
            </a:pPr>
            <a:r>
              <a:rPr lang="en-US" dirty="0"/>
              <a:t>Journal/</a:t>
            </a:r>
            <a:r>
              <a:rPr lang="en-US"/>
              <a:t>Conference Identified</a:t>
            </a:r>
            <a:endParaRPr lang="en-US" dirty="0"/>
          </a:p>
          <a:p>
            <a:pPr marL="514350" indent="-514350" algn="just">
              <a:buFont typeface="+mj-lt"/>
              <a:buAutoNum type="arabicPeriod"/>
            </a:pPr>
            <a:r>
              <a:rPr lang="en-US" dirty="0"/>
              <a:t>References</a:t>
            </a:r>
          </a:p>
        </p:txBody>
      </p:sp>
      <p:sp>
        <p:nvSpPr>
          <p:cNvPr id="4" name="Date Placeholder 3"/>
          <p:cNvSpPr>
            <a:spLocks noGrp="1"/>
          </p:cNvSpPr>
          <p:nvPr>
            <p:ph type="dt" sz="half" idx="10"/>
          </p:nvPr>
        </p:nvSpPr>
        <p:spPr/>
        <p:txBody>
          <a:bodyPr/>
          <a:lstStyle/>
          <a:p>
            <a:fld id="{B9E45D73-540A-43FD-97F6-92E599541E3E}" type="datetime1">
              <a:rPr lang="en-US" smtClean="0"/>
              <a:t>3/28/2024</a:t>
            </a:fld>
            <a:endParaRPr lang="en-US"/>
          </a:p>
        </p:txBody>
      </p:sp>
      <p:sp>
        <p:nvSpPr>
          <p:cNvPr id="5" name="Footer Placeholder 4"/>
          <p:cNvSpPr>
            <a:spLocks noGrp="1"/>
          </p:cNvSpPr>
          <p:nvPr>
            <p:ph type="ftr" sz="quarter" idx="11"/>
          </p:nvPr>
        </p:nvSpPr>
        <p:spPr/>
        <p:txBody>
          <a:bodyPr/>
          <a:lstStyle/>
          <a:p>
            <a:r>
              <a:rPr lang="en-US" sz="1200" b="1" dirty="0">
                <a:effectLst>
                  <a:outerShdw blurRad="38100" dist="38100" dir="2700000" algn="tl">
                    <a:srgbClr val="000000">
                      <a:alpha val="43137"/>
                    </a:srgbClr>
                  </a:outerShdw>
                </a:effectLst>
              </a:rPr>
              <a:t>Enhancing Brain Tumor Detection: A Comprehensive Analysis of </a:t>
            </a:r>
            <a:r>
              <a:rPr lang="en-US" sz="1200" b="1" dirty="0" err="1">
                <a:effectLst>
                  <a:outerShdw blurRad="38100" dist="38100" dir="2700000" algn="tl">
                    <a:srgbClr val="000000">
                      <a:alpha val="43137"/>
                    </a:srgbClr>
                  </a:outerShdw>
                </a:effectLst>
              </a:rPr>
              <a:t>ResNet</a:t>
            </a:r>
            <a:r>
              <a:rPr lang="en-US" sz="1200" b="1" dirty="0">
                <a:effectLst>
                  <a:outerShdw blurRad="38100" dist="38100" dir="2700000" algn="tl">
                    <a:srgbClr val="000000">
                      <a:alpha val="43137"/>
                    </a:srgbClr>
                  </a:outerShdw>
                </a:effectLst>
              </a:rPr>
              <a:t>-based Convolutional Neural Networks</a:t>
            </a:r>
            <a:endParaRPr lang="en-US" dirty="0"/>
          </a:p>
        </p:txBody>
      </p:sp>
      <p:sp>
        <p:nvSpPr>
          <p:cNvPr id="6" name="Slide Number Placeholder 5"/>
          <p:cNvSpPr>
            <a:spLocks noGrp="1"/>
          </p:cNvSpPr>
          <p:nvPr>
            <p:ph type="sldNum" sz="quarter" idx="12"/>
          </p:nvPr>
        </p:nvSpPr>
        <p:spPr/>
        <p:txBody>
          <a:bodyPr/>
          <a:lstStyle/>
          <a:p>
            <a:fld id="{DBA61682-BC0E-4993-9E21-4D02DE7FA039}" type="slidenum">
              <a:rPr lang="en-US" smtClean="0"/>
              <a:pPr/>
              <a:t>2</a:t>
            </a:fld>
            <a:endParaRPr lang="en-US"/>
          </a:p>
        </p:txBody>
      </p:sp>
    </p:spTree>
    <p:extLst>
      <p:ext uri="{BB962C8B-B14F-4D97-AF65-F5344CB8AC3E}">
        <p14:creationId xmlns:p14="http://schemas.microsoft.com/office/powerpoint/2010/main" val="4220000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References</a:t>
            </a:r>
          </a:p>
        </p:txBody>
      </p:sp>
      <p:sp>
        <p:nvSpPr>
          <p:cNvPr id="3" name="Content Placeholder 2"/>
          <p:cNvSpPr>
            <a:spLocks noGrp="1"/>
          </p:cNvSpPr>
          <p:nvPr>
            <p:ph idx="1"/>
          </p:nvPr>
        </p:nvSpPr>
        <p:spPr>
          <a:xfrm>
            <a:off x="838200" y="1249251"/>
            <a:ext cx="10515600" cy="5691876"/>
          </a:xfrm>
        </p:spPr>
        <p:txBody>
          <a:bodyPr>
            <a:noAutofit/>
          </a:bodyPr>
          <a:lstStyle/>
          <a:p>
            <a:pPr marL="457200" indent="-457200" algn="just">
              <a:buFont typeface="+mj-lt"/>
              <a:buAutoNum type="arabicParenR"/>
            </a:pPr>
            <a:r>
              <a:rPr lang="en-US" sz="1800" dirty="0"/>
              <a:t>P.K. Chahal, S. Pandey, and S. Goel, “A survey on brain tumor detection techniques for MR </a:t>
            </a:r>
            <a:r>
              <a:rPr lang="en-US" sz="1800" dirty="0" err="1"/>
              <a:t>images,”Multimedia</a:t>
            </a:r>
            <a:r>
              <a:rPr lang="en-US" sz="1800" dirty="0"/>
              <a:t> Tools Appl., vol. 79 , nos. 29-30, pp. 21771-21814, May 2020.</a:t>
            </a:r>
          </a:p>
          <a:p>
            <a:pPr marL="457200" indent="-457200" algn="just">
              <a:buFont typeface="+mj-lt"/>
              <a:buAutoNum type="arabicParenR"/>
            </a:pPr>
            <a:r>
              <a:rPr lang="en-US" sz="1800" dirty="0"/>
              <a:t>Muhammad, S. Khan, J.D. Ser, and V.H.C.D. Albuquerque, “Deep learning for multigrade brain tumor classification in smart healthcare systems: A prospective survey,” IEEE Trans. Neural </a:t>
            </a:r>
            <a:r>
              <a:rPr lang="en-US" sz="1800" dirty="0" err="1"/>
              <a:t>Netw</a:t>
            </a:r>
            <a:r>
              <a:rPr lang="en-US" sz="1800" dirty="0"/>
              <a:t>. Learn. Syst., vol. 32, no. 2, pp. 507-522, Feb 2021.</a:t>
            </a:r>
          </a:p>
          <a:p>
            <a:pPr marL="457200" indent="-457200" algn="just">
              <a:buFont typeface="+mj-lt"/>
              <a:buAutoNum type="arabicParenR"/>
            </a:pPr>
            <a:r>
              <a:rPr lang="en-US" sz="1800" dirty="0"/>
              <a:t>E.S.A. El-</a:t>
            </a:r>
            <a:r>
              <a:rPr lang="en-US" sz="1800" dirty="0" err="1"/>
              <a:t>Dahsan</a:t>
            </a:r>
            <a:r>
              <a:rPr lang="en-US" sz="1800" dirty="0"/>
              <a:t>, T. Hosny, and A.B.M. Salem, “Hybrid intelligent techniques for MRI brain images classification,” Digit. Signal Process., vol. 20, pp. 433-441, Mar. 2010.</a:t>
            </a:r>
          </a:p>
          <a:p>
            <a:pPr marL="457200" indent="-457200" algn="just">
              <a:buFont typeface="+mj-lt"/>
              <a:buAutoNum type="arabicParenR"/>
            </a:pPr>
            <a:r>
              <a:rPr lang="en-US" sz="1800" dirty="0"/>
              <a:t>T.K. Das, P.K. Roy, M. Uddin, K. Srinivas, C.-Y. Chang, and S. Syed-Abdul, “Early tumor diagnosis in brain MR images via deep convolutional neural network model,” </a:t>
            </a:r>
            <a:r>
              <a:rPr lang="en-US" sz="1800" dirty="0" err="1"/>
              <a:t>Comput</a:t>
            </a:r>
            <a:r>
              <a:rPr lang="en-US" sz="1800" dirty="0"/>
              <a:t>., Mater. Continua, vol. 68, no. 2, pp. 2413-2429, 2021.</a:t>
            </a:r>
          </a:p>
          <a:p>
            <a:pPr marL="457200" indent="-457200" algn="just">
              <a:buFont typeface="+mj-lt"/>
              <a:buAutoNum type="arabicParenR"/>
            </a:pPr>
            <a:r>
              <a:rPr lang="en-US" sz="1800" dirty="0"/>
              <a:t>K. Simonyan and A. Zisserman, “Very deep convolutional neural networks for large-scale image </a:t>
            </a:r>
            <a:r>
              <a:rPr lang="en-US" sz="1800" dirty="0" err="1"/>
              <a:t>recognition,”Sep</a:t>
            </a:r>
            <a:r>
              <a:rPr lang="en-US" sz="1800" dirty="0"/>
              <a:t>. 2014, arXiv:1409.1556.</a:t>
            </a:r>
          </a:p>
          <a:p>
            <a:pPr marL="457200" indent="-457200" algn="just">
              <a:buFont typeface="+mj-lt"/>
              <a:buAutoNum type="arabicParenR"/>
            </a:pPr>
            <a:r>
              <a:rPr lang="en-US" sz="1800" dirty="0"/>
              <a:t>G. Huang, Z. Liu L. van der </a:t>
            </a:r>
            <a:r>
              <a:rPr lang="en-US" sz="1800" dirty="0" err="1"/>
              <a:t>Maaten,and</a:t>
            </a:r>
            <a:r>
              <a:rPr lang="en-US" sz="1800" dirty="0"/>
              <a:t> K.Q. Weinberger, “Densely connected convolutional networks,” </a:t>
            </a:r>
            <a:r>
              <a:rPr lang="en-US" sz="1800" dirty="0" err="1"/>
              <a:t>inProc</a:t>
            </a:r>
            <a:r>
              <a:rPr lang="en-US" sz="1800" dirty="0"/>
              <a:t>. IEEE Conf. </a:t>
            </a:r>
            <a:r>
              <a:rPr lang="en-US" sz="1800" dirty="0" err="1"/>
              <a:t>Comput</a:t>
            </a:r>
            <a:r>
              <a:rPr lang="en-US" sz="1800" dirty="0"/>
              <a:t>. Vis. Pattern </a:t>
            </a:r>
            <a:r>
              <a:rPr lang="en-US" sz="1800" dirty="0" err="1"/>
              <a:t>Recognit</a:t>
            </a:r>
            <a:r>
              <a:rPr lang="en-US" sz="1800" dirty="0"/>
              <a:t>. (CVPR), Honolulu, HI, USA, Jul. 2017, pp. 2261-2269.</a:t>
            </a:r>
          </a:p>
          <a:p>
            <a:pPr marL="457200" indent="-457200" algn="just">
              <a:buFont typeface="+mj-lt"/>
              <a:buAutoNum type="arabicParenR"/>
            </a:pPr>
            <a:r>
              <a:rPr lang="en-US" sz="1800" dirty="0"/>
              <a:t>7. S.R. </a:t>
            </a:r>
            <a:r>
              <a:rPr lang="en-US" sz="1800" dirty="0" err="1"/>
              <a:t>Telrandhe</a:t>
            </a:r>
            <a:r>
              <a:rPr lang="en-US" sz="1800" dirty="0"/>
              <a:t>, A. </a:t>
            </a:r>
            <a:r>
              <a:rPr lang="en-US" sz="1800" dirty="0" err="1"/>
              <a:t>Pimpalkar</a:t>
            </a:r>
            <a:r>
              <a:rPr lang="en-US" sz="1800" dirty="0"/>
              <a:t>, and A. </a:t>
            </a:r>
            <a:r>
              <a:rPr lang="en-US" sz="1800" dirty="0" err="1"/>
              <a:t>Kendhe</a:t>
            </a:r>
            <a:r>
              <a:rPr lang="en-US" sz="1800" dirty="0"/>
              <a:t>, “Detection of brain tumor from MRI images by using segmentation &amp; SVM,” in Proc. World Conf. Futuristic Trends Res. </a:t>
            </a:r>
            <a:r>
              <a:rPr lang="en-US" sz="1800" dirty="0" err="1"/>
              <a:t>Innov</a:t>
            </a:r>
            <a:r>
              <a:rPr lang="en-US" sz="1800" dirty="0"/>
              <a:t>. Social Welfare (Startup Conclave), Coimbatore, India, 2016, pp. 1-6.</a:t>
            </a:r>
          </a:p>
        </p:txBody>
      </p:sp>
      <p:sp>
        <p:nvSpPr>
          <p:cNvPr id="4" name="Date Placeholder 3"/>
          <p:cNvSpPr>
            <a:spLocks noGrp="1"/>
          </p:cNvSpPr>
          <p:nvPr>
            <p:ph type="dt" sz="half" idx="10"/>
          </p:nvPr>
        </p:nvSpPr>
        <p:spPr/>
        <p:txBody>
          <a:bodyPr/>
          <a:lstStyle/>
          <a:p>
            <a:fld id="{8019F2AE-1A41-446D-B026-157392229CAF}" type="datetime1">
              <a:rPr lang="en-US" smtClean="0"/>
              <a:t>3/28/2024</a:t>
            </a:fld>
            <a:endParaRPr lang="en-US" dirty="0"/>
          </a:p>
        </p:txBody>
      </p:sp>
      <p:sp>
        <p:nvSpPr>
          <p:cNvPr id="5" name="Footer Placeholder 4"/>
          <p:cNvSpPr>
            <a:spLocks noGrp="1"/>
          </p:cNvSpPr>
          <p:nvPr>
            <p:ph type="ftr" sz="quarter" idx="11"/>
          </p:nvPr>
        </p:nvSpPr>
        <p:spPr/>
        <p:txBody>
          <a:bodyPr/>
          <a:lstStyle/>
          <a:p>
            <a:r>
              <a:rPr lang="en-US" sz="1200" b="1" dirty="0">
                <a:effectLst>
                  <a:outerShdw blurRad="38100" dist="38100" dir="2700000" algn="tl">
                    <a:srgbClr val="000000">
                      <a:alpha val="43137"/>
                    </a:srgbClr>
                  </a:outerShdw>
                </a:effectLst>
              </a:rPr>
              <a:t>Enhancing Brain Tumor Detection: A Comprehensive Analysis of </a:t>
            </a:r>
            <a:r>
              <a:rPr lang="en-US" sz="1200" b="1" dirty="0" err="1">
                <a:effectLst>
                  <a:outerShdw blurRad="38100" dist="38100" dir="2700000" algn="tl">
                    <a:srgbClr val="000000">
                      <a:alpha val="43137"/>
                    </a:srgbClr>
                  </a:outerShdw>
                </a:effectLst>
              </a:rPr>
              <a:t>ResNet</a:t>
            </a:r>
            <a:r>
              <a:rPr lang="en-US" sz="1200" b="1" dirty="0">
                <a:effectLst>
                  <a:outerShdw blurRad="38100" dist="38100" dir="2700000" algn="tl">
                    <a:srgbClr val="000000">
                      <a:alpha val="43137"/>
                    </a:srgbClr>
                  </a:outerShdw>
                </a:effectLst>
              </a:rPr>
              <a:t>-based Convolutional Neural Networks</a:t>
            </a:r>
            <a:endParaRPr lang="en-US" dirty="0"/>
          </a:p>
        </p:txBody>
      </p:sp>
      <p:sp>
        <p:nvSpPr>
          <p:cNvPr id="6" name="Slide Number Placeholder 5"/>
          <p:cNvSpPr>
            <a:spLocks noGrp="1"/>
          </p:cNvSpPr>
          <p:nvPr>
            <p:ph type="sldNum" sz="quarter" idx="12"/>
          </p:nvPr>
        </p:nvSpPr>
        <p:spPr/>
        <p:txBody>
          <a:bodyPr/>
          <a:lstStyle/>
          <a:p>
            <a:fld id="{DBA61682-BC0E-4993-9E21-4D02DE7FA039}" type="slidenum">
              <a:rPr lang="en-US" smtClean="0"/>
              <a:pPr/>
              <a:t>20</a:t>
            </a:fld>
            <a:endParaRPr lang="en-US"/>
          </a:p>
        </p:txBody>
      </p:sp>
    </p:spTree>
    <p:extLst>
      <p:ext uri="{BB962C8B-B14F-4D97-AF65-F5344CB8AC3E}">
        <p14:creationId xmlns:p14="http://schemas.microsoft.com/office/powerpoint/2010/main" val="4201559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5670A6-04C6-496E-B4F0-6167D64B2610}" type="datetime1">
              <a:rPr lang="en-US" smtClean="0"/>
              <a:t>3/28/2024</a:t>
            </a:fld>
            <a:endParaRPr lang="en-US"/>
          </a:p>
        </p:txBody>
      </p:sp>
      <p:sp>
        <p:nvSpPr>
          <p:cNvPr id="5" name="Footer Placeholder 4"/>
          <p:cNvSpPr>
            <a:spLocks noGrp="1"/>
          </p:cNvSpPr>
          <p:nvPr>
            <p:ph type="ftr" sz="quarter" idx="11"/>
          </p:nvPr>
        </p:nvSpPr>
        <p:spPr/>
        <p:txBody>
          <a:bodyPr/>
          <a:lstStyle/>
          <a:p>
            <a:r>
              <a:rPr lang="en-US" sz="1200" b="1" dirty="0">
                <a:effectLst>
                  <a:outerShdw blurRad="38100" dist="38100" dir="2700000" algn="tl">
                    <a:srgbClr val="000000">
                      <a:alpha val="43137"/>
                    </a:srgbClr>
                  </a:outerShdw>
                </a:effectLst>
              </a:rPr>
              <a:t>Enhancing Brain Tumor Detection: A Comprehensive Analysis of </a:t>
            </a:r>
            <a:r>
              <a:rPr lang="en-US" sz="1200" b="1" dirty="0" err="1">
                <a:effectLst>
                  <a:outerShdw blurRad="38100" dist="38100" dir="2700000" algn="tl">
                    <a:srgbClr val="000000">
                      <a:alpha val="43137"/>
                    </a:srgbClr>
                  </a:outerShdw>
                </a:effectLst>
              </a:rPr>
              <a:t>ResNet</a:t>
            </a:r>
            <a:r>
              <a:rPr lang="en-US" sz="1200" b="1" dirty="0">
                <a:effectLst>
                  <a:outerShdw blurRad="38100" dist="38100" dir="2700000" algn="tl">
                    <a:srgbClr val="000000">
                      <a:alpha val="43137"/>
                    </a:srgbClr>
                  </a:outerShdw>
                </a:effectLst>
              </a:rPr>
              <a:t>-based Convolutional Neural Networks</a:t>
            </a:r>
            <a:endParaRPr lang="en-US" dirty="0"/>
          </a:p>
        </p:txBody>
      </p:sp>
      <p:sp>
        <p:nvSpPr>
          <p:cNvPr id="6" name="Slide Number Placeholder 5"/>
          <p:cNvSpPr>
            <a:spLocks noGrp="1"/>
          </p:cNvSpPr>
          <p:nvPr>
            <p:ph type="sldNum" sz="quarter" idx="12"/>
          </p:nvPr>
        </p:nvSpPr>
        <p:spPr/>
        <p:txBody>
          <a:bodyPr/>
          <a:lstStyle/>
          <a:p>
            <a:fld id="{DBA61682-BC0E-4993-9E21-4D02DE7FA039}" type="slidenum">
              <a:rPr lang="en-US" smtClean="0"/>
              <a:pPr/>
              <a:t>21</a:t>
            </a:fld>
            <a:endParaRPr lang="en-US"/>
          </a:p>
        </p:txBody>
      </p:sp>
      <p:sp>
        <p:nvSpPr>
          <p:cNvPr id="7" name="Rectangle 6"/>
          <p:cNvSpPr/>
          <p:nvPr/>
        </p:nvSpPr>
        <p:spPr>
          <a:xfrm>
            <a:off x="3728690" y="2696984"/>
            <a:ext cx="4803303" cy="1015663"/>
          </a:xfrm>
          <a:prstGeom prst="rect">
            <a:avLst/>
          </a:prstGeom>
        </p:spPr>
        <p:txBody>
          <a:bodyPr wrap="none">
            <a:spAutoFit/>
          </a:bodyPr>
          <a:lstStyle/>
          <a:p>
            <a:r>
              <a:rPr lang="en-US" sz="6000" dirty="0">
                <a:solidFill>
                  <a:srgbClr val="0000FF"/>
                </a:solidFill>
                <a:effectLst>
                  <a:outerShdw blurRad="38100" dist="38100" dir="2700000" algn="tl">
                    <a:srgbClr val="000000">
                      <a:alpha val="43137"/>
                    </a:srgbClr>
                  </a:outerShdw>
                </a:effectLst>
                <a:latin typeface="CMSS17"/>
              </a:rPr>
              <a:t>Thank You </a:t>
            </a:r>
            <a:r>
              <a:rPr lang="en-US" sz="6000" b="1" dirty="0">
                <a:solidFill>
                  <a:srgbClr val="0000FF"/>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60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32655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976744"/>
            <a:ext cx="4989512" cy="1080655"/>
          </a:xfrm>
        </p:spPr>
        <p:txBody>
          <a:bodyPr/>
          <a:lstStyle/>
          <a:p>
            <a:pPr algn="just"/>
            <a:r>
              <a:rPr lang="en-US" dirty="0">
                <a:solidFill>
                  <a:srgbClr val="0000FF"/>
                </a:solidFill>
              </a:rPr>
              <a:t>Brain Tumor</a:t>
            </a:r>
            <a:r>
              <a:rPr lang="en-US" dirty="0"/>
              <a:t> - Introduction</a:t>
            </a:r>
          </a:p>
        </p:txBody>
      </p:sp>
      <p:sp>
        <p:nvSpPr>
          <p:cNvPr id="3" name="Content Placeholder 2"/>
          <p:cNvSpPr>
            <a:spLocks noGrp="1"/>
          </p:cNvSpPr>
          <p:nvPr>
            <p:ph type="body" sz="half" idx="2"/>
          </p:nvPr>
        </p:nvSpPr>
        <p:spPr>
          <a:xfrm>
            <a:off x="839788" y="2057400"/>
            <a:ext cx="5550621" cy="3811588"/>
          </a:xfrm>
        </p:spPr>
        <p:txBody>
          <a:bodyPr/>
          <a:lstStyle/>
          <a:p>
            <a:pPr marL="285750" indent="-285750" algn="just">
              <a:buFont typeface="Arial" panose="020B0604020202020204" pitchFamily="34" charset="0"/>
              <a:buChar char="•"/>
            </a:pPr>
            <a:r>
              <a:rPr lang="en-US" dirty="0"/>
              <a:t>Brain tumors are abnormal growths of cells within the brain that can either be benign or malignant.</a:t>
            </a:r>
          </a:p>
          <a:p>
            <a:pPr marL="285750" indent="-285750" algn="just">
              <a:buFont typeface="Arial" panose="020B0604020202020204" pitchFamily="34" charset="0"/>
              <a:buChar char="•"/>
            </a:pPr>
            <a:r>
              <a:rPr lang="en-US" dirty="0"/>
              <a:t>Detecting brain tumors early is crucial for effective treatment and improving patient outcomes.</a:t>
            </a:r>
          </a:p>
          <a:p>
            <a:pPr marL="285750" indent="-285750" algn="just">
              <a:buFont typeface="Arial" panose="020B0604020202020204" pitchFamily="34" charset="0"/>
              <a:buChar char="•"/>
            </a:pPr>
            <a:r>
              <a:rPr lang="en-US" dirty="0"/>
              <a:t>Traditional methods of brain tumor detection like MRI and CT scans are often expensive and require specialized equipment.</a:t>
            </a:r>
          </a:p>
          <a:p>
            <a:pPr marL="285750" indent="-285750" algn="just">
              <a:buFont typeface="Arial" panose="020B0604020202020204" pitchFamily="34" charset="0"/>
              <a:buChar char="•"/>
            </a:pPr>
            <a:r>
              <a:rPr lang="en-US" dirty="0"/>
              <a:t>In recent years, there has been growing interest in developing automated and non-invasive techniques for detecting brain tumors using machine learning and artificial intelligence (AI) algorithms.</a:t>
            </a:r>
          </a:p>
          <a:p>
            <a:pPr marL="285750" indent="-285750" algn="just">
              <a:buFont typeface="Arial" panose="020B0604020202020204" pitchFamily="34" charset="0"/>
              <a:buChar char="•"/>
            </a:pPr>
            <a:r>
              <a:rPr lang="en-US" dirty="0"/>
              <a:t>These techniques leverage the vast amounts of medical data available to train models that can accurately identify and classify brain tumors from various imaging modalities.</a:t>
            </a:r>
          </a:p>
        </p:txBody>
      </p:sp>
      <p:sp>
        <p:nvSpPr>
          <p:cNvPr id="4" name="Date Placeholder 3"/>
          <p:cNvSpPr>
            <a:spLocks noGrp="1"/>
          </p:cNvSpPr>
          <p:nvPr>
            <p:ph type="dt" sz="half" idx="10"/>
          </p:nvPr>
        </p:nvSpPr>
        <p:spPr/>
        <p:txBody>
          <a:bodyPr/>
          <a:lstStyle/>
          <a:p>
            <a:fld id="{60EFBAD6-9048-4740-A170-3A1A1C27FF1F}" type="datetime1">
              <a:rPr lang="en-US" smtClean="0"/>
              <a:t>3/28/2024</a:t>
            </a:fld>
            <a:endParaRPr lang="en-US"/>
          </a:p>
        </p:txBody>
      </p:sp>
      <p:sp>
        <p:nvSpPr>
          <p:cNvPr id="5" name="Footer Placeholder 4"/>
          <p:cNvSpPr>
            <a:spLocks noGrp="1"/>
          </p:cNvSpPr>
          <p:nvPr>
            <p:ph type="ftr" sz="quarter" idx="11"/>
          </p:nvPr>
        </p:nvSpPr>
        <p:spPr/>
        <p:txBody>
          <a:bodyPr/>
          <a:lstStyle/>
          <a:p>
            <a:r>
              <a:rPr lang="en-US" sz="1200" dirty="0">
                <a:effectLst>
                  <a:outerShdw blurRad="38100" dist="38100" dir="2700000" algn="tl">
                    <a:srgbClr val="000000">
                      <a:alpha val="43137"/>
                    </a:srgbClr>
                  </a:outerShdw>
                </a:effectLst>
              </a:rPr>
              <a:t>Enhancing Brain Tumor Detection: A Comprehensive Analysis of </a:t>
            </a:r>
            <a:r>
              <a:rPr lang="en-US" sz="1200" dirty="0" err="1">
                <a:effectLst>
                  <a:outerShdw blurRad="38100" dist="38100" dir="2700000" algn="tl">
                    <a:srgbClr val="000000">
                      <a:alpha val="43137"/>
                    </a:srgbClr>
                  </a:outerShdw>
                </a:effectLst>
              </a:rPr>
              <a:t>ResNet</a:t>
            </a:r>
            <a:r>
              <a:rPr lang="en-US" sz="1200" dirty="0">
                <a:effectLst>
                  <a:outerShdw blurRad="38100" dist="38100" dir="2700000" algn="tl">
                    <a:srgbClr val="000000">
                      <a:alpha val="43137"/>
                    </a:srgbClr>
                  </a:outerShdw>
                </a:effectLst>
              </a:rPr>
              <a:t>-based Convolutional Neural Networks</a:t>
            </a:r>
            <a:endParaRPr lang="en-US" dirty="0"/>
          </a:p>
          <a:p>
            <a:endParaRPr lang="en-US" dirty="0"/>
          </a:p>
        </p:txBody>
      </p:sp>
      <p:sp>
        <p:nvSpPr>
          <p:cNvPr id="6" name="Slide Number Placeholder 5"/>
          <p:cNvSpPr>
            <a:spLocks noGrp="1"/>
          </p:cNvSpPr>
          <p:nvPr>
            <p:ph type="sldNum" sz="quarter" idx="12"/>
          </p:nvPr>
        </p:nvSpPr>
        <p:spPr/>
        <p:txBody>
          <a:bodyPr/>
          <a:lstStyle/>
          <a:p>
            <a:fld id="{DBA61682-BC0E-4993-9E21-4D02DE7FA039}" type="slidenum">
              <a:rPr lang="en-US" smtClean="0"/>
              <a:pPr/>
              <a:t>3</a:t>
            </a:fld>
            <a:endParaRPr lang="en-US"/>
          </a:p>
        </p:txBody>
      </p:sp>
      <p:pic>
        <p:nvPicPr>
          <p:cNvPr id="14" name="Picture 13" descr="A brain tumor in the brain&#10;&#10;Description automatically generated">
            <a:extLst>
              <a:ext uri="{FF2B5EF4-FFF2-40B4-BE49-F238E27FC236}">
                <a16:creationId xmlns:a16="http://schemas.microsoft.com/office/drawing/2014/main" id="{61830DD5-F6A2-3B77-61BA-7CF97AD5B4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6400" y="976745"/>
            <a:ext cx="3870927" cy="4575289"/>
          </a:xfrm>
          <a:prstGeom prst="rect">
            <a:avLst/>
          </a:prstGeom>
        </p:spPr>
      </p:pic>
    </p:spTree>
    <p:extLst>
      <p:ext uri="{BB962C8B-B14F-4D97-AF65-F5344CB8AC3E}">
        <p14:creationId xmlns:p14="http://schemas.microsoft.com/office/powerpoint/2010/main" val="1096262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dirty="0">
                <a:solidFill>
                  <a:srgbClr val="0000FF"/>
                </a:solidFill>
              </a:rPr>
              <a:t>Brain Tumor Detection</a:t>
            </a:r>
            <a:r>
              <a:rPr lang="en-US" dirty="0"/>
              <a:t> – Global view</a:t>
            </a:r>
          </a:p>
        </p:txBody>
      </p:sp>
      <p:sp>
        <p:nvSpPr>
          <p:cNvPr id="4" name="Date Placeholder 3"/>
          <p:cNvSpPr>
            <a:spLocks noGrp="1"/>
          </p:cNvSpPr>
          <p:nvPr>
            <p:ph type="dt" sz="half" idx="10"/>
          </p:nvPr>
        </p:nvSpPr>
        <p:spPr/>
        <p:txBody>
          <a:bodyPr/>
          <a:lstStyle/>
          <a:p>
            <a:fld id="{BE6ED48E-D84E-4AEA-B106-3CA53D2C420A}" type="datetime1">
              <a:rPr lang="en-US" smtClean="0"/>
              <a:t>3/28/2024</a:t>
            </a:fld>
            <a:endParaRPr lang="en-US"/>
          </a:p>
        </p:txBody>
      </p:sp>
      <p:sp>
        <p:nvSpPr>
          <p:cNvPr id="5" name="Footer Placeholder 4"/>
          <p:cNvSpPr>
            <a:spLocks noGrp="1"/>
          </p:cNvSpPr>
          <p:nvPr>
            <p:ph type="ftr" sz="quarter" idx="11"/>
          </p:nvPr>
        </p:nvSpPr>
        <p:spPr/>
        <p:txBody>
          <a:bodyPr/>
          <a:lstStyle/>
          <a:p>
            <a:r>
              <a:rPr lang="en-US" sz="1200" b="1" dirty="0">
                <a:effectLst>
                  <a:outerShdw blurRad="38100" dist="38100" dir="2700000" algn="tl">
                    <a:srgbClr val="000000">
                      <a:alpha val="43137"/>
                    </a:srgbClr>
                  </a:outerShdw>
                </a:effectLst>
              </a:rPr>
              <a:t>Enhancing Brain Tumor Detection: A Comprehensive Analysis of </a:t>
            </a:r>
            <a:r>
              <a:rPr lang="en-US" sz="1200" b="1" dirty="0" err="1">
                <a:effectLst>
                  <a:outerShdw blurRad="38100" dist="38100" dir="2700000" algn="tl">
                    <a:srgbClr val="000000">
                      <a:alpha val="43137"/>
                    </a:srgbClr>
                  </a:outerShdw>
                </a:effectLst>
              </a:rPr>
              <a:t>ResNet</a:t>
            </a:r>
            <a:r>
              <a:rPr lang="en-US" sz="1200" b="1" dirty="0">
                <a:effectLst>
                  <a:outerShdw blurRad="38100" dist="38100" dir="2700000" algn="tl">
                    <a:srgbClr val="000000">
                      <a:alpha val="43137"/>
                    </a:srgbClr>
                  </a:outerShdw>
                </a:effectLst>
              </a:rPr>
              <a:t>-based Convolutional Neural Networks</a:t>
            </a:r>
            <a:endParaRPr lang="en-US" dirty="0"/>
          </a:p>
        </p:txBody>
      </p:sp>
      <p:sp>
        <p:nvSpPr>
          <p:cNvPr id="6" name="Slide Number Placeholder 5"/>
          <p:cNvSpPr>
            <a:spLocks noGrp="1"/>
          </p:cNvSpPr>
          <p:nvPr>
            <p:ph type="sldNum" sz="quarter" idx="12"/>
          </p:nvPr>
        </p:nvSpPr>
        <p:spPr/>
        <p:txBody>
          <a:bodyPr/>
          <a:lstStyle/>
          <a:p>
            <a:fld id="{DBA61682-BC0E-4993-9E21-4D02DE7FA039}" type="slidenum">
              <a:rPr lang="en-US" smtClean="0"/>
              <a:pPr/>
              <a:t>4</a:t>
            </a:fld>
            <a:endParaRPr lang="en-US"/>
          </a:p>
        </p:txBody>
      </p:sp>
      <p:sp>
        <p:nvSpPr>
          <p:cNvPr id="9" name="Rectangle 8"/>
          <p:cNvSpPr/>
          <p:nvPr/>
        </p:nvSpPr>
        <p:spPr>
          <a:xfrm>
            <a:off x="838200" y="1332828"/>
            <a:ext cx="5195458" cy="4308872"/>
          </a:xfrm>
          <a:prstGeom prst="rect">
            <a:avLst/>
          </a:prstGeom>
        </p:spPr>
        <p:txBody>
          <a:bodyPr wrap="square">
            <a:spAutoFit/>
          </a:bodyPr>
          <a:lstStyle/>
          <a:p>
            <a:pPr marL="457200" indent="-457200" algn="just">
              <a:spcBef>
                <a:spcPts val="300"/>
              </a:spcBef>
              <a:spcAft>
                <a:spcPts val="300"/>
              </a:spcAft>
              <a:buFont typeface="+mj-lt"/>
              <a:buAutoNum type="alphaLcParenR"/>
            </a:pPr>
            <a:r>
              <a:rPr lang="en-US" sz="2200" dirty="0">
                <a:solidFill>
                  <a:srgbClr val="2A2A2A"/>
                </a:solidFill>
                <a:latin typeface="Open Sans"/>
              </a:rPr>
              <a:t>Global map showing the incidence and death related to brain tumors across the world from 2017-2019.</a:t>
            </a:r>
          </a:p>
          <a:p>
            <a:pPr marL="457200" indent="-457200" algn="just">
              <a:spcBef>
                <a:spcPts val="300"/>
              </a:spcBef>
              <a:spcAft>
                <a:spcPts val="300"/>
              </a:spcAft>
              <a:buFont typeface="+mj-lt"/>
              <a:buAutoNum type="alphaLcParenR"/>
            </a:pPr>
            <a:r>
              <a:rPr lang="en-US" sz="2200" dirty="0">
                <a:solidFill>
                  <a:srgbClr val="2A2A2A"/>
                </a:solidFill>
                <a:latin typeface="Open Sans"/>
              </a:rPr>
              <a:t>Pie chart presents the distribution of incidence and deaths related to brain tumors in major world regions in 2020 for both sexes and all ages.</a:t>
            </a:r>
          </a:p>
          <a:p>
            <a:pPr marL="457200" indent="-457200" algn="just">
              <a:spcBef>
                <a:spcPts val="300"/>
              </a:spcBef>
              <a:spcAft>
                <a:spcPts val="300"/>
              </a:spcAft>
              <a:buFont typeface="+mj-lt"/>
              <a:buAutoNum type="alphaLcParenR"/>
            </a:pPr>
            <a:r>
              <a:rPr lang="en-US" sz="2200" dirty="0">
                <a:solidFill>
                  <a:srgbClr val="2A2A2A"/>
                </a:solidFill>
                <a:latin typeface="Open Sans"/>
              </a:rPr>
              <a:t>Bar graph reveals the incidence of brain tumor and corresponding deaths in 2020 in males and females.</a:t>
            </a:r>
          </a:p>
        </p:txBody>
      </p:sp>
      <p:pic>
        <p:nvPicPr>
          <p:cNvPr id="10" name="Picture 9" descr="A map of the world with different colored circles and numbers&#10;&#10;Description automatically generated">
            <a:extLst>
              <a:ext uri="{FF2B5EF4-FFF2-40B4-BE49-F238E27FC236}">
                <a16:creationId xmlns:a16="http://schemas.microsoft.com/office/drawing/2014/main" id="{175AF94D-B18A-17E6-882E-0040F0F6B9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7278" y="909602"/>
            <a:ext cx="5195458" cy="4541443"/>
          </a:xfrm>
          <a:prstGeom prst="rect">
            <a:avLst/>
          </a:prstGeom>
        </p:spPr>
      </p:pic>
      <p:sp>
        <p:nvSpPr>
          <p:cNvPr id="11" name="TextBox 10">
            <a:extLst>
              <a:ext uri="{FF2B5EF4-FFF2-40B4-BE49-F238E27FC236}">
                <a16:creationId xmlns:a16="http://schemas.microsoft.com/office/drawing/2014/main" id="{863C6981-F631-9407-E4B2-98B0EB60A02F}"/>
              </a:ext>
            </a:extLst>
          </p:cNvPr>
          <p:cNvSpPr txBox="1"/>
          <p:nvPr/>
        </p:nvSpPr>
        <p:spPr>
          <a:xfrm>
            <a:off x="6307278" y="5451045"/>
            <a:ext cx="5195458" cy="646331"/>
          </a:xfrm>
          <a:prstGeom prst="rect">
            <a:avLst/>
          </a:prstGeom>
          <a:noFill/>
        </p:spPr>
        <p:txBody>
          <a:bodyPr wrap="square" rtlCol="0">
            <a:spAutoFit/>
          </a:bodyPr>
          <a:lstStyle/>
          <a:p>
            <a:pPr algn="ctr"/>
            <a:r>
              <a:rPr lang="en-US" dirty="0"/>
              <a:t>Global health data exchange and GLOBALCAN 2020 at the Global Cancer Observatory(GCO)</a:t>
            </a:r>
          </a:p>
        </p:txBody>
      </p:sp>
    </p:spTree>
    <p:extLst>
      <p:ext uri="{BB962C8B-B14F-4D97-AF65-F5344CB8AC3E}">
        <p14:creationId xmlns:p14="http://schemas.microsoft.com/office/powerpoint/2010/main" val="3272509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solidFill>
                  <a:srgbClr val="0000FF"/>
                </a:solidFill>
              </a:rPr>
              <a:t>Brain Tumor Detection</a:t>
            </a:r>
            <a:r>
              <a:rPr lang="en-US" dirty="0"/>
              <a:t> – Major Challenges </a:t>
            </a:r>
          </a:p>
        </p:txBody>
      </p:sp>
      <p:sp>
        <p:nvSpPr>
          <p:cNvPr id="3" name="Content Placeholder 2"/>
          <p:cNvSpPr>
            <a:spLocks noGrp="1"/>
          </p:cNvSpPr>
          <p:nvPr>
            <p:ph idx="1"/>
          </p:nvPr>
        </p:nvSpPr>
        <p:spPr/>
        <p:txBody>
          <a:bodyPr>
            <a:normAutofit fontScale="77500" lnSpcReduction="20000"/>
          </a:bodyPr>
          <a:lstStyle/>
          <a:p>
            <a:pPr algn="just">
              <a:lnSpc>
                <a:spcPct val="200000"/>
              </a:lnSpc>
              <a:spcBef>
                <a:spcPts val="1200"/>
              </a:spcBef>
              <a:spcAft>
                <a:spcPts val="1200"/>
              </a:spcAft>
            </a:pPr>
            <a:r>
              <a:rPr lang="en-IN" dirty="0" err="1"/>
              <a:t>Tumor</a:t>
            </a:r>
            <a:r>
              <a:rPr lang="en-IN" dirty="0"/>
              <a:t> Heterogeneity: consist of a mixture of different cell types and genetic mutations.</a:t>
            </a:r>
          </a:p>
          <a:p>
            <a:pPr algn="just">
              <a:lnSpc>
                <a:spcPct val="200000"/>
              </a:lnSpc>
              <a:spcBef>
                <a:spcPts val="1200"/>
              </a:spcBef>
              <a:spcAft>
                <a:spcPts val="1200"/>
              </a:spcAft>
            </a:pPr>
            <a:r>
              <a:rPr lang="en-IN" dirty="0"/>
              <a:t>Size and location : </a:t>
            </a:r>
            <a:r>
              <a:rPr lang="en-US" dirty="0"/>
              <a:t>Brain tumors can vary widely in size, shape, location, and appearance.</a:t>
            </a:r>
            <a:endParaRPr lang="en-IN" dirty="0"/>
          </a:p>
          <a:p>
            <a:pPr algn="just">
              <a:lnSpc>
                <a:spcPct val="200000"/>
              </a:lnSpc>
              <a:spcBef>
                <a:spcPts val="1200"/>
              </a:spcBef>
              <a:spcAft>
                <a:spcPts val="1200"/>
              </a:spcAft>
            </a:pPr>
            <a:r>
              <a:rPr lang="en-US" dirty="0"/>
              <a:t>Limited healthcare workforce: shortage of trained medical doctors can hinder timely and accurate diagnoses.</a:t>
            </a:r>
            <a:endParaRPr lang="en-IN" dirty="0"/>
          </a:p>
          <a:p>
            <a:pPr algn="just">
              <a:lnSpc>
                <a:spcPct val="200000"/>
              </a:lnSpc>
              <a:spcBef>
                <a:spcPts val="1200"/>
              </a:spcBef>
              <a:spcAft>
                <a:spcPts val="1200"/>
              </a:spcAft>
            </a:pPr>
            <a:r>
              <a:rPr lang="en-US" dirty="0"/>
              <a:t>Imaging limitations: even high-resolution imaging techniques like MRI may miss small tumors.</a:t>
            </a:r>
          </a:p>
          <a:p>
            <a:pPr algn="just">
              <a:lnSpc>
                <a:spcPct val="200000"/>
              </a:lnSpc>
              <a:spcBef>
                <a:spcPts val="1200"/>
              </a:spcBef>
              <a:spcAft>
                <a:spcPts val="1200"/>
              </a:spcAft>
            </a:pPr>
            <a:endParaRPr lang="en-IN" dirty="0"/>
          </a:p>
        </p:txBody>
      </p:sp>
      <p:sp>
        <p:nvSpPr>
          <p:cNvPr id="4" name="Date Placeholder 3"/>
          <p:cNvSpPr>
            <a:spLocks noGrp="1"/>
          </p:cNvSpPr>
          <p:nvPr>
            <p:ph type="dt" sz="half" idx="10"/>
          </p:nvPr>
        </p:nvSpPr>
        <p:spPr/>
        <p:txBody>
          <a:bodyPr/>
          <a:lstStyle/>
          <a:p>
            <a:fld id="{92947E8D-97A0-403C-892A-9F224E59085B}" type="datetime1">
              <a:rPr lang="en-US" smtClean="0"/>
              <a:t>3/28/2024</a:t>
            </a:fld>
            <a:endParaRPr lang="en-US"/>
          </a:p>
        </p:txBody>
      </p:sp>
      <p:sp>
        <p:nvSpPr>
          <p:cNvPr id="5" name="Footer Placeholder 4"/>
          <p:cNvSpPr>
            <a:spLocks noGrp="1"/>
          </p:cNvSpPr>
          <p:nvPr>
            <p:ph type="ftr" sz="quarter" idx="11"/>
          </p:nvPr>
        </p:nvSpPr>
        <p:spPr/>
        <p:txBody>
          <a:bodyPr/>
          <a:lstStyle/>
          <a:p>
            <a:r>
              <a:rPr lang="en-US" sz="1200" b="1" dirty="0">
                <a:effectLst>
                  <a:outerShdw blurRad="38100" dist="38100" dir="2700000" algn="tl">
                    <a:srgbClr val="000000">
                      <a:alpha val="43137"/>
                    </a:srgbClr>
                  </a:outerShdw>
                </a:effectLst>
              </a:rPr>
              <a:t>Enhancing Brain Tumor Detection: A Comprehensive Analysis of </a:t>
            </a:r>
            <a:r>
              <a:rPr lang="en-US" sz="1200" b="1" dirty="0" err="1">
                <a:effectLst>
                  <a:outerShdw blurRad="38100" dist="38100" dir="2700000" algn="tl">
                    <a:srgbClr val="000000">
                      <a:alpha val="43137"/>
                    </a:srgbClr>
                  </a:outerShdw>
                </a:effectLst>
              </a:rPr>
              <a:t>ResNet</a:t>
            </a:r>
            <a:r>
              <a:rPr lang="en-US" sz="1200" b="1" dirty="0">
                <a:effectLst>
                  <a:outerShdw blurRad="38100" dist="38100" dir="2700000" algn="tl">
                    <a:srgbClr val="000000">
                      <a:alpha val="43137"/>
                    </a:srgbClr>
                  </a:outerShdw>
                </a:effectLst>
              </a:rPr>
              <a:t>-based Convolutional Neural Networks</a:t>
            </a:r>
            <a:endParaRPr lang="en-US" dirty="0"/>
          </a:p>
        </p:txBody>
      </p:sp>
      <p:sp>
        <p:nvSpPr>
          <p:cNvPr id="6" name="Slide Number Placeholder 5"/>
          <p:cNvSpPr>
            <a:spLocks noGrp="1"/>
          </p:cNvSpPr>
          <p:nvPr>
            <p:ph type="sldNum" sz="quarter" idx="12"/>
          </p:nvPr>
        </p:nvSpPr>
        <p:spPr/>
        <p:txBody>
          <a:bodyPr/>
          <a:lstStyle/>
          <a:p>
            <a:fld id="{DBA61682-BC0E-4993-9E21-4D02DE7FA039}" type="slidenum">
              <a:rPr lang="en-US" smtClean="0"/>
              <a:pPr/>
              <a:t>5</a:t>
            </a:fld>
            <a:endParaRPr lang="en-US"/>
          </a:p>
        </p:txBody>
      </p:sp>
    </p:spTree>
    <p:extLst>
      <p:ext uri="{BB962C8B-B14F-4D97-AF65-F5344CB8AC3E}">
        <p14:creationId xmlns:p14="http://schemas.microsoft.com/office/powerpoint/2010/main" val="41801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Motivation </a:t>
            </a:r>
          </a:p>
        </p:txBody>
      </p:sp>
      <p:sp>
        <p:nvSpPr>
          <p:cNvPr id="3" name="Content Placeholder 2"/>
          <p:cNvSpPr>
            <a:spLocks noGrp="1"/>
          </p:cNvSpPr>
          <p:nvPr>
            <p:ph idx="1"/>
          </p:nvPr>
        </p:nvSpPr>
        <p:spPr/>
        <p:txBody>
          <a:bodyPr/>
          <a:lstStyle/>
          <a:p>
            <a:pPr algn="just">
              <a:lnSpc>
                <a:spcPct val="150000"/>
              </a:lnSpc>
            </a:pPr>
            <a:r>
              <a:rPr lang="en-US" dirty="0"/>
              <a:t>Improved survival rates</a:t>
            </a:r>
          </a:p>
          <a:p>
            <a:pPr algn="just">
              <a:lnSpc>
                <a:spcPct val="150000"/>
              </a:lnSpc>
            </a:pPr>
            <a:r>
              <a:rPr lang="en-US" dirty="0"/>
              <a:t>Enhanced quality of life</a:t>
            </a:r>
          </a:p>
          <a:p>
            <a:pPr algn="just">
              <a:lnSpc>
                <a:spcPct val="150000"/>
              </a:lnSpc>
            </a:pPr>
            <a:r>
              <a:rPr lang="en-US" dirty="0"/>
              <a:t>Medical advancements</a:t>
            </a:r>
          </a:p>
          <a:p>
            <a:pPr algn="just">
              <a:lnSpc>
                <a:spcPct val="150000"/>
              </a:lnSpc>
            </a:pPr>
            <a:r>
              <a:rPr lang="en-US" dirty="0"/>
              <a:t>Reduced healthcare costs</a:t>
            </a:r>
          </a:p>
          <a:p>
            <a:pPr algn="just">
              <a:lnSpc>
                <a:spcPct val="150000"/>
              </a:lnSpc>
            </a:pPr>
            <a:r>
              <a:rPr lang="en-US" dirty="0"/>
              <a:t>Efficient resource allocation</a:t>
            </a:r>
          </a:p>
        </p:txBody>
      </p:sp>
      <p:sp>
        <p:nvSpPr>
          <p:cNvPr id="4" name="Date Placeholder 3"/>
          <p:cNvSpPr>
            <a:spLocks noGrp="1"/>
          </p:cNvSpPr>
          <p:nvPr>
            <p:ph type="dt" sz="half" idx="10"/>
          </p:nvPr>
        </p:nvSpPr>
        <p:spPr/>
        <p:txBody>
          <a:bodyPr/>
          <a:lstStyle/>
          <a:p>
            <a:fld id="{AAD6104C-827A-4B06-85E9-CCCA3A5B6EB2}" type="datetime1">
              <a:rPr lang="en-US" smtClean="0"/>
              <a:t>3/28/2024</a:t>
            </a:fld>
            <a:endParaRPr lang="en-US"/>
          </a:p>
        </p:txBody>
      </p:sp>
      <p:sp>
        <p:nvSpPr>
          <p:cNvPr id="5" name="Footer Placeholder 4"/>
          <p:cNvSpPr>
            <a:spLocks noGrp="1"/>
          </p:cNvSpPr>
          <p:nvPr>
            <p:ph type="ftr" sz="quarter" idx="11"/>
          </p:nvPr>
        </p:nvSpPr>
        <p:spPr/>
        <p:txBody>
          <a:bodyPr/>
          <a:lstStyle/>
          <a:p>
            <a:r>
              <a:rPr lang="en-US" sz="1200" b="1" dirty="0">
                <a:effectLst>
                  <a:outerShdw blurRad="38100" dist="38100" dir="2700000" algn="tl">
                    <a:srgbClr val="000000">
                      <a:alpha val="43137"/>
                    </a:srgbClr>
                  </a:outerShdw>
                </a:effectLst>
              </a:rPr>
              <a:t>Enhancing Brain Tumor Detection: A Comprehensive Analysis of </a:t>
            </a:r>
            <a:r>
              <a:rPr lang="en-US" sz="1200" b="1" dirty="0" err="1">
                <a:effectLst>
                  <a:outerShdw blurRad="38100" dist="38100" dir="2700000" algn="tl">
                    <a:srgbClr val="000000">
                      <a:alpha val="43137"/>
                    </a:srgbClr>
                  </a:outerShdw>
                </a:effectLst>
              </a:rPr>
              <a:t>ResNet</a:t>
            </a:r>
            <a:r>
              <a:rPr lang="en-US" sz="1200" b="1" dirty="0">
                <a:effectLst>
                  <a:outerShdw blurRad="38100" dist="38100" dir="2700000" algn="tl">
                    <a:srgbClr val="000000">
                      <a:alpha val="43137"/>
                    </a:srgbClr>
                  </a:outerShdw>
                </a:effectLst>
              </a:rPr>
              <a:t>-based Convolutional Neural Networks</a:t>
            </a:r>
            <a:endParaRPr lang="en-US" dirty="0"/>
          </a:p>
        </p:txBody>
      </p:sp>
      <p:sp>
        <p:nvSpPr>
          <p:cNvPr id="6" name="Slide Number Placeholder 5"/>
          <p:cNvSpPr>
            <a:spLocks noGrp="1"/>
          </p:cNvSpPr>
          <p:nvPr>
            <p:ph type="sldNum" sz="quarter" idx="12"/>
          </p:nvPr>
        </p:nvSpPr>
        <p:spPr/>
        <p:txBody>
          <a:bodyPr/>
          <a:lstStyle/>
          <a:p>
            <a:fld id="{DBA61682-BC0E-4993-9E21-4D02DE7FA039}" type="slidenum">
              <a:rPr lang="en-US" smtClean="0"/>
              <a:pPr/>
              <a:t>6</a:t>
            </a:fld>
            <a:endParaRPr lang="en-US"/>
          </a:p>
        </p:txBody>
      </p:sp>
    </p:spTree>
    <p:extLst>
      <p:ext uri="{BB962C8B-B14F-4D97-AF65-F5344CB8AC3E}">
        <p14:creationId xmlns:p14="http://schemas.microsoft.com/office/powerpoint/2010/main" val="3876021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sp>
        <p:nvSpPr>
          <p:cNvPr id="4" name="Date Placeholder 3"/>
          <p:cNvSpPr>
            <a:spLocks noGrp="1"/>
          </p:cNvSpPr>
          <p:nvPr>
            <p:ph type="dt" sz="half" idx="10"/>
          </p:nvPr>
        </p:nvSpPr>
        <p:spPr/>
        <p:txBody>
          <a:bodyPr/>
          <a:lstStyle/>
          <a:p>
            <a:fld id="{FE13F5F0-B271-4412-87AF-3CF9CEDDCDBD}" type="datetime1">
              <a:rPr lang="en-US" smtClean="0"/>
              <a:t>3/28/2024</a:t>
            </a:fld>
            <a:endParaRPr lang="en-US"/>
          </a:p>
        </p:txBody>
      </p:sp>
      <p:sp>
        <p:nvSpPr>
          <p:cNvPr id="5" name="Footer Placeholder 4"/>
          <p:cNvSpPr>
            <a:spLocks noGrp="1"/>
          </p:cNvSpPr>
          <p:nvPr>
            <p:ph type="ftr" sz="quarter" idx="11"/>
          </p:nvPr>
        </p:nvSpPr>
        <p:spPr/>
        <p:txBody>
          <a:bodyPr/>
          <a:lstStyle/>
          <a:p>
            <a:r>
              <a:rPr lang="en-US" sz="1200" b="1" dirty="0">
                <a:effectLst>
                  <a:outerShdw blurRad="38100" dist="38100" dir="2700000" algn="tl">
                    <a:srgbClr val="000000">
                      <a:alpha val="43137"/>
                    </a:srgbClr>
                  </a:outerShdw>
                </a:effectLst>
              </a:rPr>
              <a:t>Enhancing Brain Tumor Detection: A Comprehensive Analysis of </a:t>
            </a:r>
            <a:r>
              <a:rPr lang="en-US" sz="1200" b="1" dirty="0" err="1">
                <a:effectLst>
                  <a:outerShdw blurRad="38100" dist="38100" dir="2700000" algn="tl">
                    <a:srgbClr val="000000">
                      <a:alpha val="43137"/>
                    </a:srgbClr>
                  </a:outerShdw>
                </a:effectLst>
              </a:rPr>
              <a:t>ResNet</a:t>
            </a:r>
            <a:r>
              <a:rPr lang="en-US" sz="1200" b="1" dirty="0">
                <a:effectLst>
                  <a:outerShdw blurRad="38100" dist="38100" dir="2700000" algn="tl">
                    <a:srgbClr val="000000">
                      <a:alpha val="43137"/>
                    </a:srgbClr>
                  </a:outerShdw>
                </a:effectLst>
              </a:rPr>
              <a:t>-based Convolutional Neural Networks</a:t>
            </a:r>
            <a:endParaRPr lang="en-US" dirty="0"/>
          </a:p>
        </p:txBody>
      </p:sp>
      <p:sp>
        <p:nvSpPr>
          <p:cNvPr id="6" name="Slide Number Placeholder 5"/>
          <p:cNvSpPr>
            <a:spLocks noGrp="1"/>
          </p:cNvSpPr>
          <p:nvPr>
            <p:ph type="sldNum" sz="quarter" idx="12"/>
          </p:nvPr>
        </p:nvSpPr>
        <p:spPr/>
        <p:txBody>
          <a:bodyPr/>
          <a:lstStyle/>
          <a:p>
            <a:fld id="{DBA61682-BC0E-4993-9E21-4D02DE7FA039}" type="slidenum">
              <a:rPr lang="en-US" smtClean="0"/>
              <a:pPr/>
              <a:t>7</a:t>
            </a:fld>
            <a:endParaRPr lang="en-US"/>
          </a:p>
        </p:txBody>
      </p:sp>
      <p:sp>
        <p:nvSpPr>
          <p:cNvPr id="3" name="Rectangle 2">
            <a:extLst>
              <a:ext uri="{FF2B5EF4-FFF2-40B4-BE49-F238E27FC236}">
                <a16:creationId xmlns:a16="http://schemas.microsoft.com/office/drawing/2014/main" id="{4DC4F276-BC06-6B77-40B9-6C4F32D75FAE}"/>
              </a:ext>
            </a:extLst>
          </p:cNvPr>
          <p:cNvSpPr/>
          <p:nvPr/>
        </p:nvSpPr>
        <p:spPr>
          <a:xfrm>
            <a:off x="838198" y="5727460"/>
            <a:ext cx="10515601" cy="5548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Literature Review of papers </a:t>
            </a:r>
          </a:p>
        </p:txBody>
      </p:sp>
      <p:sp>
        <p:nvSpPr>
          <p:cNvPr id="8" name="Rectangle 1">
            <a:extLst>
              <a:ext uri="{FF2B5EF4-FFF2-40B4-BE49-F238E27FC236}">
                <a16:creationId xmlns:a16="http://schemas.microsoft.com/office/drawing/2014/main" id="{46A04874-E33E-1651-EC65-7496085B2CAB}"/>
              </a:ext>
            </a:extLst>
          </p:cNvPr>
          <p:cNvSpPr>
            <a:spLocks noChangeArrowheads="1"/>
          </p:cNvSpPr>
          <p:nvPr/>
        </p:nvSpPr>
        <p:spPr bwMode="auto">
          <a:xfrm>
            <a:off x="1727200" y="23526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Table 8">
            <a:extLst>
              <a:ext uri="{FF2B5EF4-FFF2-40B4-BE49-F238E27FC236}">
                <a16:creationId xmlns:a16="http://schemas.microsoft.com/office/drawing/2014/main" id="{D01BE0BF-79AF-61DD-9EE5-DAD5AA9CF020}"/>
              </a:ext>
            </a:extLst>
          </p:cNvPr>
          <p:cNvGraphicFramePr>
            <a:graphicFrameLocks noGrp="1"/>
          </p:cNvGraphicFramePr>
          <p:nvPr>
            <p:extLst>
              <p:ext uri="{D42A27DB-BD31-4B8C-83A1-F6EECF244321}">
                <p14:modId xmlns:p14="http://schemas.microsoft.com/office/powerpoint/2010/main" val="1010101806"/>
              </p:ext>
            </p:extLst>
          </p:nvPr>
        </p:nvGraphicFramePr>
        <p:xfrm>
          <a:off x="1454727" y="1312982"/>
          <a:ext cx="8666016" cy="4038336"/>
        </p:xfrm>
        <a:graphic>
          <a:graphicData uri="http://schemas.openxmlformats.org/drawingml/2006/table">
            <a:tbl>
              <a:tblPr firstRow="1" bandRow="1">
                <a:tableStyleId>{5C22544A-7EE6-4342-B048-85BDC9FD1C3A}</a:tableStyleId>
              </a:tblPr>
              <a:tblGrid>
                <a:gridCol w="2888672">
                  <a:extLst>
                    <a:ext uri="{9D8B030D-6E8A-4147-A177-3AD203B41FA5}">
                      <a16:colId xmlns:a16="http://schemas.microsoft.com/office/drawing/2014/main" val="1086718707"/>
                    </a:ext>
                  </a:extLst>
                </a:gridCol>
                <a:gridCol w="2888672">
                  <a:extLst>
                    <a:ext uri="{9D8B030D-6E8A-4147-A177-3AD203B41FA5}">
                      <a16:colId xmlns:a16="http://schemas.microsoft.com/office/drawing/2014/main" val="3229680435"/>
                    </a:ext>
                  </a:extLst>
                </a:gridCol>
                <a:gridCol w="2888672">
                  <a:extLst>
                    <a:ext uri="{9D8B030D-6E8A-4147-A177-3AD203B41FA5}">
                      <a16:colId xmlns:a16="http://schemas.microsoft.com/office/drawing/2014/main" val="3823424380"/>
                    </a:ext>
                  </a:extLst>
                </a:gridCol>
              </a:tblGrid>
              <a:tr h="448704">
                <a:tc>
                  <a:txBody>
                    <a:bodyPr/>
                    <a:lstStyle/>
                    <a:p>
                      <a:pPr marL="0" marR="0" algn="ctr">
                        <a:lnSpc>
                          <a:spcPct val="107000"/>
                        </a:lnSpc>
                        <a:spcBef>
                          <a:spcPts val="0"/>
                        </a:spcBef>
                        <a:spcAft>
                          <a:spcPts val="800"/>
                        </a:spcAft>
                      </a:pPr>
                      <a:r>
                        <a:rPr lang="en-US" sz="1400" b="1"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Author</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a:tc>
                <a:tc>
                  <a:txBody>
                    <a:bodyPr/>
                    <a:lstStyle/>
                    <a:p>
                      <a:pPr marL="0" marR="0" algn="ctr">
                        <a:lnSpc>
                          <a:spcPct val="107000"/>
                        </a:lnSpc>
                        <a:spcBef>
                          <a:spcPts val="0"/>
                        </a:spcBef>
                        <a:spcAft>
                          <a:spcPts val="800"/>
                        </a:spcAft>
                      </a:pPr>
                      <a:r>
                        <a:rPr lang="en-US" sz="1400" b="1"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Classification Method</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a:tc>
                <a:tc>
                  <a:txBody>
                    <a:bodyPr/>
                    <a:lstStyle/>
                    <a:p>
                      <a:pPr marL="0" marR="0" algn="ctr">
                        <a:lnSpc>
                          <a:spcPct val="107000"/>
                        </a:lnSpc>
                        <a:spcBef>
                          <a:spcPts val="0"/>
                        </a:spcBef>
                        <a:spcAft>
                          <a:spcPts val="800"/>
                        </a:spcAft>
                      </a:pPr>
                      <a:r>
                        <a:rPr lang="en-US" sz="1400" b="1"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Accuracy</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a:tc>
                <a:extLst>
                  <a:ext uri="{0D108BD9-81ED-4DB2-BD59-A6C34878D82A}">
                    <a16:rowId xmlns:a16="http://schemas.microsoft.com/office/drawing/2014/main" val="1888182867"/>
                  </a:ext>
                </a:extLst>
              </a:tr>
              <a:tr h="448704">
                <a:tc rowSpan="2">
                  <a:txBody>
                    <a:bodyPr/>
                    <a:lstStyle/>
                    <a:p>
                      <a:pPr marL="0" marR="0" algn="ctr">
                        <a:lnSpc>
                          <a:spcPct val="107000"/>
                        </a:lnSpc>
                        <a:spcBef>
                          <a:spcPts val="0"/>
                        </a:spcBef>
                        <a:spcAft>
                          <a:spcPts val="800"/>
                        </a:spcAft>
                      </a:pPr>
                      <a:r>
                        <a:rPr lang="en-US" sz="14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El-</a:t>
                      </a:r>
                      <a:r>
                        <a:rPr lang="en-US" sz="1400" kern="100" dirty="0" err="1">
                          <a:solidFill>
                            <a:srgbClr val="000000"/>
                          </a:solidFill>
                          <a:effectLst/>
                          <a:latin typeface="Aptos" panose="020B0004020202020204" pitchFamily="34" charset="0"/>
                          <a:ea typeface="Aptos" panose="020B0004020202020204" pitchFamily="34" charset="0"/>
                          <a:cs typeface="Times New Roman" panose="02020603050405020304" pitchFamily="18" charset="0"/>
                        </a:rPr>
                        <a:t>Dahsan</a:t>
                      </a:r>
                      <a:r>
                        <a:rPr lang="en-US" sz="14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et al.</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a:tc>
                <a:tc>
                  <a:txBody>
                    <a:bodyPr/>
                    <a:lstStyle/>
                    <a:p>
                      <a:pPr marL="0" marR="0" algn="ctr">
                        <a:lnSpc>
                          <a:spcPct val="107000"/>
                        </a:lnSpc>
                        <a:spcBef>
                          <a:spcPts val="0"/>
                        </a:spcBef>
                        <a:spcAft>
                          <a:spcPts val="800"/>
                        </a:spcAft>
                      </a:pPr>
                      <a:r>
                        <a:rPr lang="en-US" sz="14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FP-ANN</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a:tc>
                <a:tc>
                  <a:txBody>
                    <a:bodyPr/>
                    <a:lstStyle/>
                    <a:p>
                      <a:pPr marL="0" marR="0" algn="ctr">
                        <a:lnSpc>
                          <a:spcPct val="107000"/>
                        </a:lnSpc>
                        <a:spcBef>
                          <a:spcPts val="0"/>
                        </a:spcBef>
                        <a:spcAft>
                          <a:spcPts val="800"/>
                        </a:spcAft>
                      </a:pPr>
                      <a:r>
                        <a:rPr lang="en-US" sz="14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97%</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a:tc>
                <a:extLst>
                  <a:ext uri="{0D108BD9-81ED-4DB2-BD59-A6C34878D82A}">
                    <a16:rowId xmlns:a16="http://schemas.microsoft.com/office/drawing/2014/main" val="3787954016"/>
                  </a:ext>
                </a:extLst>
              </a:tr>
              <a:tr h="448704">
                <a:tc vMerge="1">
                  <a:txBody>
                    <a:bodyPr/>
                    <a:lstStyle/>
                    <a:p>
                      <a:endParaRPr lang="en-US"/>
                    </a:p>
                  </a:txBody>
                  <a:tcPr/>
                </a:tc>
                <a:tc>
                  <a:txBody>
                    <a:bodyPr/>
                    <a:lstStyle/>
                    <a:p>
                      <a:pPr marL="0" marR="0" algn="ctr">
                        <a:lnSpc>
                          <a:spcPct val="107000"/>
                        </a:lnSpc>
                        <a:spcBef>
                          <a:spcPts val="0"/>
                        </a:spcBef>
                        <a:spcAft>
                          <a:spcPts val="800"/>
                        </a:spcAft>
                      </a:pPr>
                      <a:r>
                        <a:rPr lang="en-US" sz="14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K-NN</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a:tc>
                <a:tc>
                  <a:txBody>
                    <a:bodyPr/>
                    <a:lstStyle/>
                    <a:p>
                      <a:pPr marL="0" marR="0" algn="ctr">
                        <a:lnSpc>
                          <a:spcPct val="107000"/>
                        </a:lnSpc>
                        <a:spcBef>
                          <a:spcPts val="0"/>
                        </a:spcBef>
                        <a:spcAft>
                          <a:spcPts val="800"/>
                        </a:spcAft>
                      </a:pPr>
                      <a:r>
                        <a:rPr lang="en-US" sz="14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98.60%</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a:tc>
                <a:extLst>
                  <a:ext uri="{0D108BD9-81ED-4DB2-BD59-A6C34878D82A}">
                    <a16:rowId xmlns:a16="http://schemas.microsoft.com/office/drawing/2014/main" val="3765318532"/>
                  </a:ext>
                </a:extLst>
              </a:tr>
              <a:tr h="448704">
                <a:tc>
                  <a:txBody>
                    <a:bodyPr/>
                    <a:lstStyle/>
                    <a:p>
                      <a:pPr marL="0" marR="0" algn="ctr">
                        <a:lnSpc>
                          <a:spcPct val="107000"/>
                        </a:lnSpc>
                        <a:spcBef>
                          <a:spcPts val="0"/>
                        </a:spcBef>
                        <a:spcAft>
                          <a:spcPts val="800"/>
                        </a:spcAft>
                      </a:pPr>
                      <a:r>
                        <a:rPr lang="en-US" sz="14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Sawant et al.</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a:tc>
                <a:tc>
                  <a:txBody>
                    <a:bodyPr/>
                    <a:lstStyle/>
                    <a:p>
                      <a:pPr marL="0" marR="0" algn="ctr">
                        <a:lnSpc>
                          <a:spcPct val="107000"/>
                        </a:lnSpc>
                        <a:spcBef>
                          <a:spcPts val="0"/>
                        </a:spcBef>
                        <a:spcAft>
                          <a:spcPts val="800"/>
                        </a:spcAft>
                      </a:pPr>
                      <a:r>
                        <a:rPr lang="en-US" sz="14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CNN</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a:tc>
                <a:tc>
                  <a:txBody>
                    <a:bodyPr/>
                    <a:lstStyle/>
                    <a:p>
                      <a:pPr marL="0" marR="0" algn="ctr">
                        <a:lnSpc>
                          <a:spcPct val="107000"/>
                        </a:lnSpc>
                        <a:spcBef>
                          <a:spcPts val="0"/>
                        </a:spcBef>
                        <a:spcAft>
                          <a:spcPts val="800"/>
                        </a:spcAft>
                      </a:pPr>
                      <a:r>
                        <a:rPr lang="en-US" sz="14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98.60%</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a:tc>
                <a:extLst>
                  <a:ext uri="{0D108BD9-81ED-4DB2-BD59-A6C34878D82A}">
                    <a16:rowId xmlns:a16="http://schemas.microsoft.com/office/drawing/2014/main" val="1033631442"/>
                  </a:ext>
                </a:extLst>
              </a:tr>
              <a:tr h="448704">
                <a:tc>
                  <a:txBody>
                    <a:bodyPr/>
                    <a:lstStyle/>
                    <a:p>
                      <a:pPr marL="0" marR="0" algn="ctr">
                        <a:lnSpc>
                          <a:spcPct val="107000"/>
                        </a:lnSpc>
                        <a:spcBef>
                          <a:spcPts val="0"/>
                        </a:spcBef>
                        <a:spcAft>
                          <a:spcPts val="800"/>
                        </a:spcAft>
                      </a:pPr>
                      <a:r>
                        <a:rPr lang="en-US" sz="14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Abdalla et al.</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a:tc>
                <a:tc>
                  <a:txBody>
                    <a:bodyPr/>
                    <a:lstStyle/>
                    <a:p>
                      <a:pPr marL="0" marR="0" algn="ctr">
                        <a:lnSpc>
                          <a:spcPct val="107000"/>
                        </a:lnSpc>
                        <a:spcBef>
                          <a:spcPts val="0"/>
                        </a:spcBef>
                        <a:spcAft>
                          <a:spcPts val="800"/>
                        </a:spcAft>
                      </a:pPr>
                      <a:r>
                        <a:rPr lang="en-US" sz="14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rPr>
                        <a:t>ANN</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a:tc>
                <a:tc>
                  <a:txBody>
                    <a:bodyPr/>
                    <a:lstStyle/>
                    <a:p>
                      <a:pPr marL="0" marR="0" algn="ctr">
                        <a:lnSpc>
                          <a:spcPct val="107000"/>
                        </a:lnSpc>
                        <a:spcBef>
                          <a:spcPts val="0"/>
                        </a:spcBef>
                        <a:spcAft>
                          <a:spcPts val="800"/>
                        </a:spcAft>
                      </a:pPr>
                      <a:r>
                        <a:rPr lang="en-US" sz="14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99%</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a:tc>
                <a:extLst>
                  <a:ext uri="{0D108BD9-81ED-4DB2-BD59-A6C34878D82A}">
                    <a16:rowId xmlns:a16="http://schemas.microsoft.com/office/drawing/2014/main" val="2863482406"/>
                  </a:ext>
                </a:extLst>
              </a:tr>
              <a:tr h="448704">
                <a:tc>
                  <a:txBody>
                    <a:bodyPr/>
                    <a:lstStyle/>
                    <a:p>
                      <a:pPr marL="0" marR="0" algn="ctr">
                        <a:lnSpc>
                          <a:spcPct val="107000"/>
                        </a:lnSpc>
                        <a:spcBef>
                          <a:spcPts val="0"/>
                        </a:spcBef>
                        <a:spcAft>
                          <a:spcPts val="800"/>
                        </a:spcAft>
                      </a:pPr>
                      <a:r>
                        <a:rPr lang="en-US" sz="14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Islam et al.</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a:tc>
                <a:tc>
                  <a:txBody>
                    <a:bodyPr/>
                    <a:lstStyle/>
                    <a:p>
                      <a:pPr marL="0" marR="0" algn="ctr">
                        <a:lnSpc>
                          <a:spcPct val="107000"/>
                        </a:lnSpc>
                        <a:spcBef>
                          <a:spcPts val="0"/>
                        </a:spcBef>
                        <a:spcAft>
                          <a:spcPts val="800"/>
                        </a:spcAft>
                      </a:pPr>
                      <a:r>
                        <a:rPr lang="en-US" sz="14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rPr>
                        <a:t>Tk-means clustering</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a:tc>
                <a:tc>
                  <a:txBody>
                    <a:bodyPr/>
                    <a:lstStyle/>
                    <a:p>
                      <a:pPr marL="0" marR="0" algn="ctr">
                        <a:lnSpc>
                          <a:spcPct val="107000"/>
                        </a:lnSpc>
                        <a:spcBef>
                          <a:spcPts val="0"/>
                        </a:spcBef>
                        <a:spcAft>
                          <a:spcPts val="800"/>
                        </a:spcAft>
                      </a:pPr>
                      <a:r>
                        <a:rPr lang="en-US" sz="14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95%</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a:tc>
                <a:extLst>
                  <a:ext uri="{0D108BD9-81ED-4DB2-BD59-A6C34878D82A}">
                    <a16:rowId xmlns:a16="http://schemas.microsoft.com/office/drawing/2014/main" val="3304987786"/>
                  </a:ext>
                </a:extLst>
              </a:tr>
              <a:tr h="448704">
                <a:tc>
                  <a:txBody>
                    <a:bodyPr/>
                    <a:lstStyle/>
                    <a:p>
                      <a:pPr marL="0" marR="0" algn="ctr">
                        <a:lnSpc>
                          <a:spcPct val="107000"/>
                        </a:lnSpc>
                        <a:spcBef>
                          <a:spcPts val="0"/>
                        </a:spcBef>
                        <a:spcAft>
                          <a:spcPts val="800"/>
                        </a:spcAft>
                      </a:pPr>
                      <a:r>
                        <a:rPr lang="en-US" sz="14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Rai et al.</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a:tc>
                <a:tc>
                  <a:txBody>
                    <a:bodyPr/>
                    <a:lstStyle/>
                    <a:p>
                      <a:pPr marL="0" marR="0" algn="ctr">
                        <a:lnSpc>
                          <a:spcPct val="107000"/>
                        </a:lnSpc>
                        <a:spcBef>
                          <a:spcPts val="0"/>
                        </a:spcBef>
                        <a:spcAft>
                          <a:spcPts val="800"/>
                        </a:spcAft>
                      </a:pPr>
                      <a:r>
                        <a:rPr lang="en-US" sz="1400" kern="100">
                          <a:solidFill>
                            <a:srgbClr val="000000"/>
                          </a:solidFill>
                          <a:effectLst/>
                          <a:latin typeface="Aptos" panose="020B0004020202020204" pitchFamily="34" charset="0"/>
                          <a:ea typeface="Aptos" panose="020B0004020202020204" pitchFamily="34" charset="0"/>
                          <a:cs typeface="Times New Roman" panose="02020603050405020304" pitchFamily="18" charset="0"/>
                        </a:rPr>
                        <a:t>LU-Net</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a:tc>
                <a:tc>
                  <a:txBody>
                    <a:bodyPr/>
                    <a:lstStyle/>
                    <a:p>
                      <a:pPr marL="0" marR="0" algn="ctr">
                        <a:lnSpc>
                          <a:spcPct val="107000"/>
                        </a:lnSpc>
                        <a:spcBef>
                          <a:spcPts val="0"/>
                        </a:spcBef>
                        <a:spcAft>
                          <a:spcPts val="800"/>
                        </a:spcAft>
                      </a:pPr>
                      <a:r>
                        <a:rPr lang="en-US" sz="14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98%</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a:tc>
                <a:extLst>
                  <a:ext uri="{0D108BD9-81ED-4DB2-BD59-A6C34878D82A}">
                    <a16:rowId xmlns:a16="http://schemas.microsoft.com/office/drawing/2014/main" val="290531107"/>
                  </a:ext>
                </a:extLst>
              </a:tr>
              <a:tr h="448704">
                <a:tc rowSpan="2">
                  <a:txBody>
                    <a:bodyPr/>
                    <a:lstStyle/>
                    <a:p>
                      <a:pPr marL="0" marR="0" algn="ctr">
                        <a:lnSpc>
                          <a:spcPct val="107000"/>
                        </a:lnSpc>
                        <a:spcBef>
                          <a:spcPts val="0"/>
                        </a:spcBef>
                        <a:spcAft>
                          <a:spcPts val="800"/>
                        </a:spcAft>
                      </a:pPr>
                      <a:r>
                        <a:rPr lang="en-US" sz="14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Kang et al.</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a:tc>
                <a:tc>
                  <a:txBody>
                    <a:bodyPr/>
                    <a:lstStyle/>
                    <a:p>
                      <a:pPr marL="0" marR="0" algn="ctr">
                        <a:lnSpc>
                          <a:spcPct val="107000"/>
                        </a:lnSpc>
                        <a:spcBef>
                          <a:spcPts val="0"/>
                        </a:spcBef>
                        <a:spcAft>
                          <a:spcPts val="800"/>
                        </a:spcAft>
                      </a:pPr>
                      <a:r>
                        <a:rPr lang="en-US" sz="14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DenseNet-169</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a:tc>
                <a:tc>
                  <a:txBody>
                    <a:bodyPr/>
                    <a:lstStyle/>
                    <a:p>
                      <a:pPr marL="0" marR="0" algn="ctr">
                        <a:lnSpc>
                          <a:spcPct val="107000"/>
                        </a:lnSpc>
                        <a:spcBef>
                          <a:spcPts val="0"/>
                        </a:spcBef>
                        <a:spcAft>
                          <a:spcPts val="800"/>
                        </a:spcAft>
                      </a:pPr>
                      <a:r>
                        <a:rPr lang="en-US" sz="14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92.37%</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a:tc>
                <a:extLst>
                  <a:ext uri="{0D108BD9-81ED-4DB2-BD59-A6C34878D82A}">
                    <a16:rowId xmlns:a16="http://schemas.microsoft.com/office/drawing/2014/main" val="235403332"/>
                  </a:ext>
                </a:extLst>
              </a:tr>
              <a:tr h="448704">
                <a:tc vMerge="1">
                  <a:txBody>
                    <a:bodyPr/>
                    <a:lstStyle/>
                    <a:p>
                      <a:endParaRPr lang="en-US"/>
                    </a:p>
                  </a:txBody>
                  <a:tcPr/>
                </a:tc>
                <a:tc>
                  <a:txBody>
                    <a:bodyPr/>
                    <a:lstStyle/>
                    <a:p>
                      <a:pPr marL="0" marR="0" algn="ctr">
                        <a:lnSpc>
                          <a:spcPct val="107000"/>
                        </a:lnSpc>
                        <a:spcBef>
                          <a:spcPts val="0"/>
                        </a:spcBef>
                        <a:spcAft>
                          <a:spcPts val="800"/>
                        </a:spcAft>
                      </a:pPr>
                      <a:r>
                        <a:rPr lang="en-US" sz="14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ResNeXt-101</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a:tc>
                <a:tc>
                  <a:txBody>
                    <a:bodyPr/>
                    <a:lstStyle/>
                    <a:p>
                      <a:pPr marL="0" marR="0" algn="ctr">
                        <a:lnSpc>
                          <a:spcPct val="107000"/>
                        </a:lnSpc>
                        <a:spcBef>
                          <a:spcPts val="0"/>
                        </a:spcBef>
                        <a:spcAft>
                          <a:spcPts val="800"/>
                        </a:spcAft>
                      </a:pPr>
                      <a:r>
                        <a:rPr lang="en-US" sz="14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96.13%</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a:tc>
                <a:extLst>
                  <a:ext uri="{0D108BD9-81ED-4DB2-BD59-A6C34878D82A}">
                    <a16:rowId xmlns:a16="http://schemas.microsoft.com/office/drawing/2014/main" val="1880435379"/>
                  </a:ext>
                </a:extLst>
              </a:tr>
            </a:tbl>
          </a:graphicData>
        </a:graphic>
      </p:graphicFrame>
    </p:spTree>
    <p:extLst>
      <p:ext uri="{BB962C8B-B14F-4D97-AF65-F5344CB8AC3E}">
        <p14:creationId xmlns:p14="http://schemas.microsoft.com/office/powerpoint/2010/main" val="655527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C7099-FE5A-C55D-766D-E84BBC6FBE48}"/>
              </a:ext>
            </a:extLst>
          </p:cNvPr>
          <p:cNvSpPr>
            <a:spLocks noGrp="1"/>
          </p:cNvSpPr>
          <p:nvPr>
            <p:ph type="title"/>
          </p:nvPr>
        </p:nvSpPr>
        <p:spPr/>
        <p:txBody>
          <a:bodyPr/>
          <a:lstStyle/>
          <a:p>
            <a:pPr algn="just"/>
            <a:r>
              <a:rPr lang="en-US" dirty="0"/>
              <a:t>Problem Definition</a:t>
            </a:r>
          </a:p>
        </p:txBody>
      </p:sp>
      <p:sp>
        <p:nvSpPr>
          <p:cNvPr id="3" name="Content Placeholder 2">
            <a:extLst>
              <a:ext uri="{FF2B5EF4-FFF2-40B4-BE49-F238E27FC236}">
                <a16:creationId xmlns:a16="http://schemas.microsoft.com/office/drawing/2014/main" id="{41F83156-BEAF-538E-B5D1-B929F1D541F2}"/>
              </a:ext>
            </a:extLst>
          </p:cNvPr>
          <p:cNvSpPr>
            <a:spLocks noGrp="1"/>
          </p:cNvSpPr>
          <p:nvPr>
            <p:ph idx="1"/>
          </p:nvPr>
        </p:nvSpPr>
        <p:spPr/>
        <p:txBody>
          <a:bodyPr/>
          <a:lstStyle/>
          <a:p>
            <a:pPr marL="0" indent="0">
              <a:buNone/>
            </a:pPr>
            <a:r>
              <a:rPr lang="en-US" b="0" i="0" dirty="0">
                <a:solidFill>
                  <a:srgbClr val="29261B"/>
                </a:solidFill>
                <a:effectLst/>
                <a:latin typeface="__tiempos_b6f14e"/>
              </a:rPr>
              <a:t>Brain tumors are a serious and potentially life-threatening condition, and their early and accurate detection is crucial for effective treatment and improved patient outcomes. However, manual analysis of medical imaging data, such as Magnetic Resonance Imaging (MRI) scans, is a time-consuming and subjective process, prone to human errors and variability. To address these challenges, the proposed research aims to develop and evaluate a deep learning-based approach for brain tumor detection using Convolutional Neural Networks (CNNs) with a Residual Network (</a:t>
            </a:r>
            <a:r>
              <a:rPr lang="en-US" b="0" i="0" dirty="0" err="1">
                <a:solidFill>
                  <a:srgbClr val="29261B"/>
                </a:solidFill>
                <a:effectLst/>
                <a:latin typeface="__tiempos_b6f14e"/>
              </a:rPr>
              <a:t>ResNet</a:t>
            </a:r>
            <a:r>
              <a:rPr lang="en-US" b="0" i="0" dirty="0">
                <a:solidFill>
                  <a:srgbClr val="29261B"/>
                </a:solidFill>
                <a:effectLst/>
                <a:latin typeface="__tiempos_b6f14e"/>
              </a:rPr>
              <a:t>) architecture. </a:t>
            </a:r>
            <a:endParaRPr lang="en-US" dirty="0"/>
          </a:p>
        </p:txBody>
      </p:sp>
      <p:sp>
        <p:nvSpPr>
          <p:cNvPr id="4" name="Date Placeholder 3">
            <a:extLst>
              <a:ext uri="{FF2B5EF4-FFF2-40B4-BE49-F238E27FC236}">
                <a16:creationId xmlns:a16="http://schemas.microsoft.com/office/drawing/2014/main" id="{2EA50721-22C7-FCD2-5711-0BF04B93462A}"/>
              </a:ext>
            </a:extLst>
          </p:cNvPr>
          <p:cNvSpPr>
            <a:spLocks noGrp="1"/>
          </p:cNvSpPr>
          <p:nvPr>
            <p:ph type="dt" sz="half" idx="10"/>
          </p:nvPr>
        </p:nvSpPr>
        <p:spPr/>
        <p:txBody>
          <a:bodyPr/>
          <a:lstStyle/>
          <a:p>
            <a:fld id="{911A2707-EE29-40BE-8C50-A25EC1CF92DB}" type="datetime1">
              <a:rPr lang="en-US" smtClean="0"/>
              <a:t>3/28/2024</a:t>
            </a:fld>
            <a:endParaRPr lang="en-US"/>
          </a:p>
        </p:txBody>
      </p:sp>
      <p:sp>
        <p:nvSpPr>
          <p:cNvPr id="5" name="Footer Placeholder 4">
            <a:extLst>
              <a:ext uri="{FF2B5EF4-FFF2-40B4-BE49-F238E27FC236}">
                <a16:creationId xmlns:a16="http://schemas.microsoft.com/office/drawing/2014/main" id="{6FD0E33D-7B45-E05B-3ABC-D12F3378EC80}"/>
              </a:ext>
            </a:extLst>
          </p:cNvPr>
          <p:cNvSpPr>
            <a:spLocks noGrp="1"/>
          </p:cNvSpPr>
          <p:nvPr>
            <p:ph type="ftr" sz="quarter" idx="11"/>
          </p:nvPr>
        </p:nvSpPr>
        <p:spPr/>
        <p:txBody>
          <a:bodyPr/>
          <a:lstStyle/>
          <a:p>
            <a:r>
              <a:rPr lang="en-US" sz="1200" b="1" dirty="0">
                <a:effectLst>
                  <a:outerShdw blurRad="38100" dist="38100" dir="2700000" algn="tl">
                    <a:srgbClr val="000000">
                      <a:alpha val="43137"/>
                    </a:srgbClr>
                  </a:outerShdw>
                </a:effectLst>
              </a:rPr>
              <a:t>Enhancing Brain Tumor Detection: A Comprehensive Analysis of </a:t>
            </a:r>
            <a:r>
              <a:rPr lang="en-US" sz="1200" b="1" dirty="0" err="1">
                <a:effectLst>
                  <a:outerShdw blurRad="38100" dist="38100" dir="2700000" algn="tl">
                    <a:srgbClr val="000000">
                      <a:alpha val="43137"/>
                    </a:srgbClr>
                  </a:outerShdw>
                </a:effectLst>
              </a:rPr>
              <a:t>ResNet</a:t>
            </a:r>
            <a:r>
              <a:rPr lang="en-US" sz="1200" b="1" dirty="0">
                <a:effectLst>
                  <a:outerShdw blurRad="38100" dist="38100" dir="2700000" algn="tl">
                    <a:srgbClr val="000000">
                      <a:alpha val="43137"/>
                    </a:srgbClr>
                  </a:outerShdw>
                </a:effectLst>
              </a:rPr>
              <a:t>-based Convolutional Neural Networks</a:t>
            </a:r>
            <a:endParaRPr lang="en-US" dirty="0"/>
          </a:p>
        </p:txBody>
      </p:sp>
      <p:sp>
        <p:nvSpPr>
          <p:cNvPr id="6" name="Slide Number Placeholder 5">
            <a:extLst>
              <a:ext uri="{FF2B5EF4-FFF2-40B4-BE49-F238E27FC236}">
                <a16:creationId xmlns:a16="http://schemas.microsoft.com/office/drawing/2014/main" id="{FD5DDC41-05D2-1997-2A94-942640AEB33E}"/>
              </a:ext>
            </a:extLst>
          </p:cNvPr>
          <p:cNvSpPr>
            <a:spLocks noGrp="1"/>
          </p:cNvSpPr>
          <p:nvPr>
            <p:ph type="sldNum" sz="quarter" idx="12"/>
          </p:nvPr>
        </p:nvSpPr>
        <p:spPr/>
        <p:txBody>
          <a:bodyPr/>
          <a:lstStyle/>
          <a:p>
            <a:fld id="{DBA61682-BC0E-4993-9E21-4D02DE7FA039}" type="slidenum">
              <a:rPr lang="en-US" smtClean="0"/>
              <a:pPr/>
              <a:t>8</a:t>
            </a:fld>
            <a:endParaRPr lang="en-US"/>
          </a:p>
        </p:txBody>
      </p:sp>
    </p:spTree>
    <p:extLst>
      <p:ext uri="{BB962C8B-B14F-4D97-AF65-F5344CB8AC3E}">
        <p14:creationId xmlns:p14="http://schemas.microsoft.com/office/powerpoint/2010/main" val="3627819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Research Gaps Identified</a:t>
            </a:r>
          </a:p>
        </p:txBody>
      </p:sp>
      <p:sp>
        <p:nvSpPr>
          <p:cNvPr id="3" name="Content Placeholder 2"/>
          <p:cNvSpPr>
            <a:spLocks noGrp="1"/>
          </p:cNvSpPr>
          <p:nvPr>
            <p:ph idx="1"/>
          </p:nvPr>
        </p:nvSpPr>
        <p:spPr/>
        <p:txBody>
          <a:bodyPr>
            <a:normAutofit/>
          </a:bodyPr>
          <a:lstStyle/>
          <a:p>
            <a:pPr algn="just"/>
            <a:r>
              <a:rPr lang="en-US" sz="2800" b="0" i="0" u="none" strike="noStrike" baseline="0" dirty="0">
                <a:solidFill>
                  <a:srgbClr val="404040"/>
                </a:solidFill>
                <a:latin typeface="TrebuchetMS"/>
              </a:rPr>
              <a:t>The idea is to further classify the brain tumor by exploring various architectures of the </a:t>
            </a:r>
            <a:r>
              <a:rPr lang="en-US" sz="2800" b="0" i="0" u="none" strike="noStrike" baseline="0" dirty="0" err="1">
                <a:solidFill>
                  <a:srgbClr val="404040"/>
                </a:solidFill>
                <a:latin typeface="TrebuchetMS"/>
              </a:rPr>
              <a:t>ResNet</a:t>
            </a:r>
            <a:r>
              <a:rPr lang="en-US" sz="2800" b="0" i="0" u="none" strike="noStrike" baseline="0" dirty="0">
                <a:solidFill>
                  <a:srgbClr val="404040"/>
                </a:solidFill>
                <a:latin typeface="TrebuchetMS"/>
              </a:rPr>
              <a:t>-based family of convolutional neural networks:-</a:t>
            </a:r>
          </a:p>
          <a:p>
            <a:pPr marL="457200" indent="-457200" algn="just">
              <a:buFont typeface="+mj-lt"/>
              <a:buAutoNum type="arabicPeriod"/>
            </a:pPr>
            <a:r>
              <a:rPr lang="en-US" sz="2800" b="0" i="0" u="none" strike="noStrike" baseline="0" dirty="0">
                <a:solidFill>
                  <a:srgbClr val="404040"/>
                </a:solidFill>
                <a:latin typeface="TrebuchetMS"/>
              </a:rPr>
              <a:t>ResNet-18</a:t>
            </a:r>
          </a:p>
          <a:p>
            <a:pPr marL="457200" indent="-457200" algn="just">
              <a:buFont typeface="+mj-lt"/>
              <a:buAutoNum type="arabicPeriod"/>
            </a:pPr>
            <a:r>
              <a:rPr lang="en-US" sz="2800" b="0" i="0" u="none" strike="noStrike" baseline="0" dirty="0">
                <a:solidFill>
                  <a:srgbClr val="404040"/>
                </a:solidFill>
                <a:latin typeface="TrebuchetMS"/>
              </a:rPr>
              <a:t>ResNet-34</a:t>
            </a:r>
          </a:p>
          <a:p>
            <a:pPr marL="457200" indent="-457200" algn="just">
              <a:buFont typeface="+mj-lt"/>
              <a:buAutoNum type="arabicPeriod"/>
            </a:pPr>
            <a:r>
              <a:rPr lang="en-US" sz="2800" b="0" i="0" u="none" strike="noStrike" baseline="0" dirty="0">
                <a:solidFill>
                  <a:srgbClr val="404040"/>
                </a:solidFill>
                <a:latin typeface="TrebuchetMS"/>
              </a:rPr>
              <a:t>ResNet-50</a:t>
            </a:r>
          </a:p>
          <a:p>
            <a:pPr marL="457200" indent="-457200" algn="just">
              <a:buFont typeface="+mj-lt"/>
              <a:buAutoNum type="arabicPeriod"/>
            </a:pPr>
            <a:r>
              <a:rPr lang="en-US" sz="2800" b="0" i="0" u="none" strike="noStrike" baseline="0" dirty="0">
                <a:solidFill>
                  <a:srgbClr val="404040"/>
                </a:solidFill>
                <a:latin typeface="TrebuchetMS"/>
              </a:rPr>
              <a:t>ResNet-101</a:t>
            </a:r>
          </a:p>
          <a:p>
            <a:pPr marL="457200" indent="-457200" algn="just">
              <a:buFont typeface="+mj-lt"/>
              <a:buAutoNum type="arabicPeriod"/>
            </a:pPr>
            <a:r>
              <a:rPr lang="en-US" sz="2800" b="0" i="0" u="none" strike="noStrike" baseline="0" dirty="0">
                <a:solidFill>
                  <a:srgbClr val="404040"/>
                </a:solidFill>
                <a:latin typeface="TrebuchetMS"/>
              </a:rPr>
              <a:t>ResNet-152</a:t>
            </a:r>
          </a:p>
          <a:p>
            <a:pPr algn="just"/>
            <a:r>
              <a:rPr lang="en-US" sz="2800" b="0" i="0" u="none" strike="noStrike" baseline="0" dirty="0">
                <a:solidFill>
                  <a:srgbClr val="404040"/>
                </a:solidFill>
                <a:latin typeface="TrebuchetMS"/>
              </a:rPr>
              <a:t>Augmentation of dataset by increasing the pixel resolution of the images, flipping and scaling can be approached.</a:t>
            </a:r>
            <a:endParaRPr lang="en-US" dirty="0"/>
          </a:p>
        </p:txBody>
      </p:sp>
      <p:sp>
        <p:nvSpPr>
          <p:cNvPr id="4" name="Date Placeholder 3"/>
          <p:cNvSpPr>
            <a:spLocks noGrp="1"/>
          </p:cNvSpPr>
          <p:nvPr>
            <p:ph type="dt" sz="half" idx="10"/>
          </p:nvPr>
        </p:nvSpPr>
        <p:spPr/>
        <p:txBody>
          <a:bodyPr/>
          <a:lstStyle/>
          <a:p>
            <a:fld id="{574BBBA5-A91B-4BAC-853D-38DF4ABE872E}" type="datetime1">
              <a:rPr lang="en-US" smtClean="0"/>
              <a:t>3/28/2024</a:t>
            </a:fld>
            <a:endParaRPr lang="en-US"/>
          </a:p>
        </p:txBody>
      </p:sp>
      <p:sp>
        <p:nvSpPr>
          <p:cNvPr id="5" name="Footer Placeholder 4"/>
          <p:cNvSpPr>
            <a:spLocks noGrp="1"/>
          </p:cNvSpPr>
          <p:nvPr>
            <p:ph type="ftr" sz="quarter" idx="11"/>
          </p:nvPr>
        </p:nvSpPr>
        <p:spPr/>
        <p:txBody>
          <a:bodyPr/>
          <a:lstStyle/>
          <a:p>
            <a:r>
              <a:rPr lang="en-US" sz="1200" b="1" dirty="0">
                <a:effectLst>
                  <a:outerShdw blurRad="38100" dist="38100" dir="2700000" algn="tl">
                    <a:srgbClr val="000000">
                      <a:alpha val="43137"/>
                    </a:srgbClr>
                  </a:outerShdw>
                </a:effectLst>
              </a:rPr>
              <a:t>Enhancing Brain Tumor Detection: A Comprehensive Analysis of </a:t>
            </a:r>
            <a:r>
              <a:rPr lang="en-US" sz="1200" b="1" dirty="0" err="1">
                <a:effectLst>
                  <a:outerShdw blurRad="38100" dist="38100" dir="2700000" algn="tl">
                    <a:srgbClr val="000000">
                      <a:alpha val="43137"/>
                    </a:srgbClr>
                  </a:outerShdw>
                </a:effectLst>
              </a:rPr>
              <a:t>ResNet</a:t>
            </a:r>
            <a:r>
              <a:rPr lang="en-US" sz="1200" b="1" dirty="0">
                <a:effectLst>
                  <a:outerShdw blurRad="38100" dist="38100" dir="2700000" algn="tl">
                    <a:srgbClr val="000000">
                      <a:alpha val="43137"/>
                    </a:srgbClr>
                  </a:outerShdw>
                </a:effectLst>
              </a:rPr>
              <a:t>-based Convolutional Neural Networks</a:t>
            </a:r>
            <a:endParaRPr lang="en-US" dirty="0"/>
          </a:p>
        </p:txBody>
      </p:sp>
      <p:sp>
        <p:nvSpPr>
          <p:cNvPr id="6" name="Slide Number Placeholder 5"/>
          <p:cNvSpPr>
            <a:spLocks noGrp="1"/>
          </p:cNvSpPr>
          <p:nvPr>
            <p:ph type="sldNum" sz="quarter" idx="12"/>
          </p:nvPr>
        </p:nvSpPr>
        <p:spPr/>
        <p:txBody>
          <a:bodyPr/>
          <a:lstStyle/>
          <a:p>
            <a:fld id="{DBA61682-BC0E-4993-9E21-4D02DE7FA039}" type="slidenum">
              <a:rPr lang="en-US" smtClean="0"/>
              <a:pPr/>
              <a:t>9</a:t>
            </a:fld>
            <a:endParaRPr lang="en-US"/>
          </a:p>
        </p:txBody>
      </p:sp>
    </p:spTree>
    <p:extLst>
      <p:ext uri="{BB962C8B-B14F-4D97-AF65-F5344CB8AC3E}">
        <p14:creationId xmlns:p14="http://schemas.microsoft.com/office/powerpoint/2010/main" val="981934656"/>
      </p:ext>
    </p:extLst>
  </p:cSld>
  <p:clrMapOvr>
    <a:masterClrMapping/>
  </p:clrMapOvr>
</p:sld>
</file>

<file path=ppt/theme/theme1.xml><?xml version="1.0" encoding="utf-8"?>
<a:theme xmlns:a="http://schemas.openxmlformats.org/drawingml/2006/main" name="BS MAddodi">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BS MAddodi</Template>
  <TotalTime>39541</TotalTime>
  <Words>2098</Words>
  <Application>Microsoft Office PowerPoint</Application>
  <PresentationFormat>Widescreen</PresentationFormat>
  <Paragraphs>240</Paragraphs>
  <Slides>21</Slides>
  <Notes>12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21</vt:i4>
      </vt:variant>
    </vt:vector>
  </HeadingPairs>
  <TitlesOfParts>
    <vt:vector size="34" baseType="lpstr">
      <vt:lpstr>Microsoft YaHei</vt:lpstr>
      <vt:lpstr>__tiempos_b6f14e</vt:lpstr>
      <vt:lpstr>Aptos</vt:lpstr>
      <vt:lpstr>Arial</vt:lpstr>
      <vt:lpstr>Calibri</vt:lpstr>
      <vt:lpstr>Calibri Light</vt:lpstr>
      <vt:lpstr>CMSS17</vt:lpstr>
      <vt:lpstr>Open Sans</vt:lpstr>
      <vt:lpstr>Söhne</vt:lpstr>
      <vt:lpstr>Symbol</vt:lpstr>
      <vt:lpstr>Times New Roman</vt:lpstr>
      <vt:lpstr>TrebuchetMS</vt:lpstr>
      <vt:lpstr>BS MAddodi</vt:lpstr>
      <vt:lpstr>Enhancing Brain Tumor Detection: A Comprehensive Analysis of ResNet-based Convolutional Neural Networks</vt:lpstr>
      <vt:lpstr>Presentation overview</vt:lpstr>
      <vt:lpstr>Brain Tumor - Introduction</vt:lpstr>
      <vt:lpstr>Brain Tumor Detection – Global view</vt:lpstr>
      <vt:lpstr>Brain Tumor Detection – Major Challenges </vt:lpstr>
      <vt:lpstr>Motivation </vt:lpstr>
      <vt:lpstr>Literature Review</vt:lpstr>
      <vt:lpstr>Problem Definition</vt:lpstr>
      <vt:lpstr>Research Gaps Identified</vt:lpstr>
      <vt:lpstr>Research Objectives</vt:lpstr>
      <vt:lpstr>Methodology - ResNet</vt:lpstr>
      <vt:lpstr>Methodology – Frameworks Used </vt:lpstr>
      <vt:lpstr>Dataset</vt:lpstr>
      <vt:lpstr>Result Analysis</vt:lpstr>
      <vt:lpstr>Expected Outcomes  </vt:lpstr>
      <vt:lpstr>Conclusion</vt:lpstr>
      <vt:lpstr>Importance of Proposed Research </vt:lpstr>
      <vt:lpstr>Future Scope</vt:lpstr>
      <vt:lpstr>Journal/Conference Identified</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Gopakumar</dc:creator>
  <cp:lastModifiedBy>AMIT KUMAR - 230913004 - MITMPL</cp:lastModifiedBy>
  <cp:revision>276</cp:revision>
  <dcterms:created xsi:type="dcterms:W3CDTF">2021-01-27T16:10:55Z</dcterms:created>
  <dcterms:modified xsi:type="dcterms:W3CDTF">2024-03-28T06:38:29Z</dcterms:modified>
</cp:coreProperties>
</file>