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00" r:id="rId3"/>
    <p:sldId id="335" r:id="rId4"/>
    <p:sldId id="292" r:id="rId5"/>
    <p:sldId id="291" r:id="rId6"/>
    <p:sldId id="301" r:id="rId7"/>
    <p:sldId id="286" r:id="rId8"/>
    <p:sldId id="290" r:id="rId9"/>
    <p:sldId id="293" r:id="rId10"/>
    <p:sldId id="336" r:id="rId11"/>
    <p:sldId id="283" r:id="rId12"/>
    <p:sldId id="346" r:id="rId13"/>
    <p:sldId id="337" r:id="rId14"/>
    <p:sldId id="259" r:id="rId15"/>
    <p:sldId id="338" r:id="rId16"/>
    <p:sldId id="347" r:id="rId17"/>
    <p:sldId id="348" r:id="rId18"/>
    <p:sldId id="278" r:id="rId19"/>
    <p:sldId id="339" r:id="rId20"/>
    <p:sldId id="260" r:id="rId21"/>
    <p:sldId id="330" r:id="rId22"/>
    <p:sldId id="262" r:id="rId23"/>
    <p:sldId id="340" r:id="rId24"/>
    <p:sldId id="263" r:id="rId25"/>
    <p:sldId id="341" r:id="rId26"/>
    <p:sldId id="349" r:id="rId27"/>
    <p:sldId id="350" r:id="rId28"/>
    <p:sldId id="264" r:id="rId29"/>
    <p:sldId id="352" r:id="rId30"/>
    <p:sldId id="351" r:id="rId31"/>
    <p:sldId id="343" r:id="rId32"/>
    <p:sldId id="266" r:id="rId33"/>
    <p:sldId id="2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131" autoAdjust="0"/>
  </p:normalViewPr>
  <p:slideViewPr>
    <p:cSldViewPr snapToGrid="0">
      <p:cViewPr varScale="1">
        <p:scale>
          <a:sx n="66" d="100"/>
          <a:sy n="66" d="100"/>
        </p:scale>
        <p:origin x="4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3C65F-0D1E-4E13-96DE-D4EF9CA791E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7AC974D-0CF8-42FD-A237-D87E9F787CE5}">
      <dgm:prSet/>
      <dgm:spPr/>
      <dgm:t>
        <a:bodyPr/>
        <a:lstStyle/>
        <a:p>
          <a:r>
            <a:rPr lang="en-US" b="1"/>
            <a:t>Pigeonhole Sort:</a:t>
          </a:r>
          <a:endParaRPr lang="en-US"/>
        </a:p>
      </dgm:t>
    </dgm:pt>
    <dgm:pt modelId="{B9714B1B-1328-4BC1-A4F4-56D881A90C80}" type="parTrans" cxnId="{7C9E6FD5-8FC1-4AA4-9ED7-A0C81B9E4A97}">
      <dgm:prSet/>
      <dgm:spPr/>
      <dgm:t>
        <a:bodyPr/>
        <a:lstStyle/>
        <a:p>
          <a:endParaRPr lang="en-US"/>
        </a:p>
      </dgm:t>
    </dgm:pt>
    <dgm:pt modelId="{D02FF5D1-0724-4104-A831-8F298148933E}" type="sibTrans" cxnId="{7C9E6FD5-8FC1-4AA4-9ED7-A0C81B9E4A97}">
      <dgm:prSet/>
      <dgm:spPr/>
      <dgm:t>
        <a:bodyPr/>
        <a:lstStyle/>
        <a:p>
          <a:endParaRPr lang="en-US"/>
        </a:p>
      </dgm:t>
    </dgm:pt>
    <dgm:pt modelId="{31B9DD26-5E24-4683-91C6-260715026CC9}">
      <dgm:prSet/>
      <dgm:spPr/>
      <dgm:t>
        <a:bodyPr/>
        <a:lstStyle/>
        <a:p>
          <a:r>
            <a:rPr lang="en-US"/>
            <a:t>Perform pigeonhole sorting on local arrays. </a:t>
          </a:r>
        </a:p>
      </dgm:t>
    </dgm:pt>
    <dgm:pt modelId="{6316017D-6DCA-48C8-ADBF-88B1F4A066EF}" type="parTrans" cxnId="{CCDA5C90-F96B-4F6B-B4F0-33C195EF973B}">
      <dgm:prSet/>
      <dgm:spPr/>
      <dgm:t>
        <a:bodyPr/>
        <a:lstStyle/>
        <a:p>
          <a:endParaRPr lang="en-US"/>
        </a:p>
      </dgm:t>
    </dgm:pt>
    <dgm:pt modelId="{3848777E-DA83-44F3-AEFB-0DD76C05AA16}" type="sibTrans" cxnId="{CCDA5C90-F96B-4F6B-B4F0-33C195EF973B}">
      <dgm:prSet/>
      <dgm:spPr/>
      <dgm:t>
        <a:bodyPr/>
        <a:lstStyle/>
        <a:p>
          <a:endParaRPr lang="en-US"/>
        </a:p>
      </dgm:t>
    </dgm:pt>
    <dgm:pt modelId="{2A7BDDE6-AAF9-4980-8965-D6C549C346DE}">
      <dgm:prSet/>
      <dgm:spPr/>
      <dgm:t>
        <a:bodyPr/>
        <a:lstStyle/>
        <a:p>
          <a:r>
            <a:rPr lang="en-US" b="1"/>
            <a:t>Gather and Print:</a:t>
          </a:r>
          <a:endParaRPr lang="en-US"/>
        </a:p>
      </dgm:t>
    </dgm:pt>
    <dgm:pt modelId="{BFFD1F3A-C3E4-44A3-A692-6A3CE232D867}" type="parTrans" cxnId="{58888640-FBCE-4237-A1C6-B4A4E5A62D8B}">
      <dgm:prSet/>
      <dgm:spPr/>
      <dgm:t>
        <a:bodyPr/>
        <a:lstStyle/>
        <a:p>
          <a:endParaRPr lang="en-US"/>
        </a:p>
      </dgm:t>
    </dgm:pt>
    <dgm:pt modelId="{E018855E-FD95-4C98-892A-092292AC62FE}" type="sibTrans" cxnId="{58888640-FBCE-4237-A1C6-B4A4E5A62D8B}">
      <dgm:prSet/>
      <dgm:spPr/>
      <dgm:t>
        <a:bodyPr/>
        <a:lstStyle/>
        <a:p>
          <a:endParaRPr lang="en-US"/>
        </a:p>
      </dgm:t>
    </dgm:pt>
    <dgm:pt modelId="{35A168B8-E7B1-4ED9-A2B1-5917846C9767}">
      <dgm:prSet/>
      <dgm:spPr/>
      <dgm:t>
        <a:bodyPr/>
        <a:lstStyle/>
        <a:p>
          <a:r>
            <a:rPr lang="en-US"/>
            <a:t>Gather sorted sub-arrays from all processes.</a:t>
          </a:r>
        </a:p>
      </dgm:t>
    </dgm:pt>
    <dgm:pt modelId="{704AEAF2-F906-48BE-AE9A-4E1F30F1606A}" type="parTrans" cxnId="{F32FEA3C-0ACD-4AC2-B88A-1FA14E48A0B8}">
      <dgm:prSet/>
      <dgm:spPr/>
      <dgm:t>
        <a:bodyPr/>
        <a:lstStyle/>
        <a:p>
          <a:endParaRPr lang="en-US"/>
        </a:p>
      </dgm:t>
    </dgm:pt>
    <dgm:pt modelId="{D8410830-0911-4517-AF09-B1A6A919F1BC}" type="sibTrans" cxnId="{F32FEA3C-0ACD-4AC2-B88A-1FA14E48A0B8}">
      <dgm:prSet/>
      <dgm:spPr/>
      <dgm:t>
        <a:bodyPr/>
        <a:lstStyle/>
        <a:p>
          <a:endParaRPr lang="en-US"/>
        </a:p>
      </dgm:t>
    </dgm:pt>
    <dgm:pt modelId="{42A5AAD9-B026-4DF3-A865-A64884A10674}">
      <dgm:prSet/>
      <dgm:spPr/>
      <dgm:t>
        <a:bodyPr/>
        <a:lstStyle/>
        <a:p>
          <a:r>
            <a:rPr lang="en-US"/>
            <a:t>If rank is 0, print the sorted array.</a:t>
          </a:r>
        </a:p>
      </dgm:t>
    </dgm:pt>
    <dgm:pt modelId="{43712E55-5C05-43AE-A463-22DDBB208990}" type="parTrans" cxnId="{18D4E106-A0CA-40D1-903C-0F29D88D8C3F}">
      <dgm:prSet/>
      <dgm:spPr/>
      <dgm:t>
        <a:bodyPr/>
        <a:lstStyle/>
        <a:p>
          <a:endParaRPr lang="en-US"/>
        </a:p>
      </dgm:t>
    </dgm:pt>
    <dgm:pt modelId="{2FD01FFB-E13B-480F-80E1-35D4162A40A6}" type="sibTrans" cxnId="{18D4E106-A0CA-40D1-903C-0F29D88D8C3F}">
      <dgm:prSet/>
      <dgm:spPr/>
      <dgm:t>
        <a:bodyPr/>
        <a:lstStyle/>
        <a:p>
          <a:endParaRPr lang="en-US"/>
        </a:p>
      </dgm:t>
    </dgm:pt>
    <dgm:pt modelId="{BD0216EB-AAA9-4788-A110-26808AE1C021}">
      <dgm:prSet/>
      <dgm:spPr/>
      <dgm:t>
        <a:bodyPr/>
        <a:lstStyle/>
        <a:p>
          <a:r>
            <a:rPr lang="en-US" b="1"/>
            <a:t>Finalize:</a:t>
          </a:r>
          <a:endParaRPr lang="en-US"/>
        </a:p>
      </dgm:t>
    </dgm:pt>
    <dgm:pt modelId="{B42EDC8B-650C-4A8E-905C-300B30E3500E}" type="parTrans" cxnId="{95FD6BB8-3F3C-454F-A49C-C677E94E402E}">
      <dgm:prSet/>
      <dgm:spPr/>
      <dgm:t>
        <a:bodyPr/>
        <a:lstStyle/>
        <a:p>
          <a:endParaRPr lang="en-US"/>
        </a:p>
      </dgm:t>
    </dgm:pt>
    <dgm:pt modelId="{57D5233B-66C3-4FCA-9E11-9FC6894B6E5E}" type="sibTrans" cxnId="{95FD6BB8-3F3C-454F-A49C-C677E94E402E}">
      <dgm:prSet/>
      <dgm:spPr/>
      <dgm:t>
        <a:bodyPr/>
        <a:lstStyle/>
        <a:p>
          <a:endParaRPr lang="en-US"/>
        </a:p>
      </dgm:t>
    </dgm:pt>
    <dgm:pt modelId="{2FADAAFA-4451-4A81-A891-210C3BCE952A}">
      <dgm:prSet/>
      <dgm:spPr/>
      <dgm:t>
        <a:bodyPr/>
        <a:lstStyle/>
        <a:p>
          <a:r>
            <a:rPr lang="en-US"/>
            <a:t>Finalize MPI.</a:t>
          </a:r>
        </a:p>
      </dgm:t>
    </dgm:pt>
    <dgm:pt modelId="{C6E7D388-4693-40D1-A8C4-238E7B30FE2F}" type="parTrans" cxnId="{DCD54456-A1B7-4AF3-934A-4E5E04295A67}">
      <dgm:prSet/>
      <dgm:spPr/>
      <dgm:t>
        <a:bodyPr/>
        <a:lstStyle/>
        <a:p>
          <a:endParaRPr lang="en-US"/>
        </a:p>
      </dgm:t>
    </dgm:pt>
    <dgm:pt modelId="{74F76D50-6146-4EA2-B2C7-8FF19AE6760E}" type="sibTrans" cxnId="{DCD54456-A1B7-4AF3-934A-4E5E04295A67}">
      <dgm:prSet/>
      <dgm:spPr/>
      <dgm:t>
        <a:bodyPr/>
        <a:lstStyle/>
        <a:p>
          <a:endParaRPr lang="en-US"/>
        </a:p>
      </dgm:t>
    </dgm:pt>
    <dgm:pt modelId="{C48120BD-983B-4E77-90A4-5FE1D501FF31}">
      <dgm:prSet/>
      <dgm:spPr/>
      <dgm:t>
        <a:bodyPr/>
        <a:lstStyle/>
        <a:p>
          <a:r>
            <a:rPr lang="en-US" b="1"/>
            <a:t>Return:</a:t>
          </a:r>
          <a:endParaRPr lang="en-US"/>
        </a:p>
      </dgm:t>
    </dgm:pt>
    <dgm:pt modelId="{C6060D24-F812-4252-AA78-39D3B428BE33}" type="parTrans" cxnId="{5BCC885E-B39B-4226-AF8B-8FEAE89E1EB3}">
      <dgm:prSet/>
      <dgm:spPr/>
      <dgm:t>
        <a:bodyPr/>
        <a:lstStyle/>
        <a:p>
          <a:endParaRPr lang="en-US"/>
        </a:p>
      </dgm:t>
    </dgm:pt>
    <dgm:pt modelId="{C8D67FD0-3F9F-492D-97C4-FA2CCFDF275B}" type="sibTrans" cxnId="{5BCC885E-B39B-4226-AF8B-8FEAE89E1EB3}">
      <dgm:prSet/>
      <dgm:spPr/>
      <dgm:t>
        <a:bodyPr/>
        <a:lstStyle/>
        <a:p>
          <a:endParaRPr lang="en-US"/>
        </a:p>
      </dgm:t>
    </dgm:pt>
    <dgm:pt modelId="{881B7901-D71A-441E-95D3-213A8CA9751B}">
      <dgm:prSet/>
      <dgm:spPr/>
      <dgm:t>
        <a:bodyPr/>
        <a:lstStyle/>
        <a:p>
          <a:r>
            <a:rPr lang="en-US"/>
            <a:t>Return from main function.</a:t>
          </a:r>
        </a:p>
      </dgm:t>
    </dgm:pt>
    <dgm:pt modelId="{33C3B9C7-5B99-4908-B575-A0E58BEC847C}" type="parTrans" cxnId="{DF0B8EDC-0D50-4DA8-BB67-16DEB8B3B184}">
      <dgm:prSet/>
      <dgm:spPr/>
      <dgm:t>
        <a:bodyPr/>
        <a:lstStyle/>
        <a:p>
          <a:endParaRPr lang="en-US"/>
        </a:p>
      </dgm:t>
    </dgm:pt>
    <dgm:pt modelId="{FA260058-3BA7-4612-9B82-2525FE2D79A1}" type="sibTrans" cxnId="{DF0B8EDC-0D50-4DA8-BB67-16DEB8B3B184}">
      <dgm:prSet/>
      <dgm:spPr/>
      <dgm:t>
        <a:bodyPr/>
        <a:lstStyle/>
        <a:p>
          <a:endParaRPr lang="en-US"/>
        </a:p>
      </dgm:t>
    </dgm:pt>
    <dgm:pt modelId="{4C9ECC87-504F-4BBD-AB7D-EFB772E443D5}" type="pres">
      <dgm:prSet presAssocID="{3143C65F-0D1E-4E13-96DE-D4EF9CA791E9}" presName="Name0" presStyleCnt="0">
        <dgm:presLayoutVars>
          <dgm:dir/>
          <dgm:resizeHandles val="exact"/>
        </dgm:presLayoutVars>
      </dgm:prSet>
      <dgm:spPr/>
    </dgm:pt>
    <dgm:pt modelId="{57D168EF-B6B4-4711-9060-11725E717AD0}" type="pres">
      <dgm:prSet presAssocID="{57AC974D-0CF8-42FD-A237-D87E9F787CE5}" presName="node" presStyleLbl="node1" presStyleIdx="0" presStyleCnt="9">
        <dgm:presLayoutVars>
          <dgm:bulletEnabled val="1"/>
        </dgm:presLayoutVars>
      </dgm:prSet>
      <dgm:spPr/>
    </dgm:pt>
    <dgm:pt modelId="{36BDA252-B8D3-4A93-8EB7-4EA6306F9DC4}" type="pres">
      <dgm:prSet presAssocID="{D02FF5D1-0724-4104-A831-8F298148933E}" presName="sibTrans" presStyleLbl="sibTrans1D1" presStyleIdx="0" presStyleCnt="8"/>
      <dgm:spPr/>
    </dgm:pt>
    <dgm:pt modelId="{4235EDD3-133A-4056-9801-6C554B95BD6C}" type="pres">
      <dgm:prSet presAssocID="{D02FF5D1-0724-4104-A831-8F298148933E}" presName="connectorText" presStyleLbl="sibTrans1D1" presStyleIdx="0" presStyleCnt="8"/>
      <dgm:spPr/>
    </dgm:pt>
    <dgm:pt modelId="{7D39D898-BC3A-44EF-8C43-CB960C5104EC}" type="pres">
      <dgm:prSet presAssocID="{31B9DD26-5E24-4683-91C6-260715026CC9}" presName="node" presStyleLbl="node1" presStyleIdx="1" presStyleCnt="9">
        <dgm:presLayoutVars>
          <dgm:bulletEnabled val="1"/>
        </dgm:presLayoutVars>
      </dgm:prSet>
      <dgm:spPr/>
    </dgm:pt>
    <dgm:pt modelId="{CE7522B9-485D-4F04-8A57-3FD53B2FDAFB}" type="pres">
      <dgm:prSet presAssocID="{3848777E-DA83-44F3-AEFB-0DD76C05AA16}" presName="sibTrans" presStyleLbl="sibTrans1D1" presStyleIdx="1" presStyleCnt="8"/>
      <dgm:spPr/>
    </dgm:pt>
    <dgm:pt modelId="{A5BEFF2A-5246-47BE-AFD2-024260B1ED55}" type="pres">
      <dgm:prSet presAssocID="{3848777E-DA83-44F3-AEFB-0DD76C05AA16}" presName="connectorText" presStyleLbl="sibTrans1D1" presStyleIdx="1" presStyleCnt="8"/>
      <dgm:spPr/>
    </dgm:pt>
    <dgm:pt modelId="{B5354B2B-D582-42BB-9836-8FFB0A06A7B0}" type="pres">
      <dgm:prSet presAssocID="{2A7BDDE6-AAF9-4980-8965-D6C549C346DE}" presName="node" presStyleLbl="node1" presStyleIdx="2" presStyleCnt="9">
        <dgm:presLayoutVars>
          <dgm:bulletEnabled val="1"/>
        </dgm:presLayoutVars>
      </dgm:prSet>
      <dgm:spPr/>
    </dgm:pt>
    <dgm:pt modelId="{3468EC94-3A85-4045-967B-2DDDA96EA57A}" type="pres">
      <dgm:prSet presAssocID="{E018855E-FD95-4C98-892A-092292AC62FE}" presName="sibTrans" presStyleLbl="sibTrans1D1" presStyleIdx="2" presStyleCnt="8"/>
      <dgm:spPr/>
    </dgm:pt>
    <dgm:pt modelId="{CB272796-41B4-4E5A-8DFD-172728FCC09C}" type="pres">
      <dgm:prSet presAssocID="{E018855E-FD95-4C98-892A-092292AC62FE}" presName="connectorText" presStyleLbl="sibTrans1D1" presStyleIdx="2" presStyleCnt="8"/>
      <dgm:spPr/>
    </dgm:pt>
    <dgm:pt modelId="{3406635C-CC2C-44A8-9FCC-8B373E105B25}" type="pres">
      <dgm:prSet presAssocID="{35A168B8-E7B1-4ED9-A2B1-5917846C9767}" presName="node" presStyleLbl="node1" presStyleIdx="3" presStyleCnt="9">
        <dgm:presLayoutVars>
          <dgm:bulletEnabled val="1"/>
        </dgm:presLayoutVars>
      </dgm:prSet>
      <dgm:spPr/>
    </dgm:pt>
    <dgm:pt modelId="{3FA2D8C4-4D05-4CB1-BDB5-AE45E2131928}" type="pres">
      <dgm:prSet presAssocID="{D8410830-0911-4517-AF09-B1A6A919F1BC}" presName="sibTrans" presStyleLbl="sibTrans1D1" presStyleIdx="3" presStyleCnt="8"/>
      <dgm:spPr/>
    </dgm:pt>
    <dgm:pt modelId="{6BE8C929-E0DA-42D4-8B1D-63DF54B22E39}" type="pres">
      <dgm:prSet presAssocID="{D8410830-0911-4517-AF09-B1A6A919F1BC}" presName="connectorText" presStyleLbl="sibTrans1D1" presStyleIdx="3" presStyleCnt="8"/>
      <dgm:spPr/>
    </dgm:pt>
    <dgm:pt modelId="{352D84D1-9E23-43B2-BDBA-0664BF10C84A}" type="pres">
      <dgm:prSet presAssocID="{42A5AAD9-B026-4DF3-A865-A64884A10674}" presName="node" presStyleLbl="node1" presStyleIdx="4" presStyleCnt="9">
        <dgm:presLayoutVars>
          <dgm:bulletEnabled val="1"/>
        </dgm:presLayoutVars>
      </dgm:prSet>
      <dgm:spPr/>
    </dgm:pt>
    <dgm:pt modelId="{506BB4EA-067D-41A6-904A-B169A61C554C}" type="pres">
      <dgm:prSet presAssocID="{2FD01FFB-E13B-480F-80E1-35D4162A40A6}" presName="sibTrans" presStyleLbl="sibTrans1D1" presStyleIdx="4" presStyleCnt="8"/>
      <dgm:spPr/>
    </dgm:pt>
    <dgm:pt modelId="{43345828-8AF0-4F14-BDE1-B140E4B253D6}" type="pres">
      <dgm:prSet presAssocID="{2FD01FFB-E13B-480F-80E1-35D4162A40A6}" presName="connectorText" presStyleLbl="sibTrans1D1" presStyleIdx="4" presStyleCnt="8"/>
      <dgm:spPr/>
    </dgm:pt>
    <dgm:pt modelId="{F3AC2B42-68DB-403F-8FAC-52D35AF0899D}" type="pres">
      <dgm:prSet presAssocID="{BD0216EB-AAA9-4788-A110-26808AE1C021}" presName="node" presStyleLbl="node1" presStyleIdx="5" presStyleCnt="9">
        <dgm:presLayoutVars>
          <dgm:bulletEnabled val="1"/>
        </dgm:presLayoutVars>
      </dgm:prSet>
      <dgm:spPr/>
    </dgm:pt>
    <dgm:pt modelId="{135786FA-F270-41CA-808E-2269D143580A}" type="pres">
      <dgm:prSet presAssocID="{57D5233B-66C3-4FCA-9E11-9FC6894B6E5E}" presName="sibTrans" presStyleLbl="sibTrans1D1" presStyleIdx="5" presStyleCnt="8"/>
      <dgm:spPr/>
    </dgm:pt>
    <dgm:pt modelId="{F783B4E6-1050-4145-9FD9-AB2B4E2CE34A}" type="pres">
      <dgm:prSet presAssocID="{57D5233B-66C3-4FCA-9E11-9FC6894B6E5E}" presName="connectorText" presStyleLbl="sibTrans1D1" presStyleIdx="5" presStyleCnt="8"/>
      <dgm:spPr/>
    </dgm:pt>
    <dgm:pt modelId="{0D884202-A5D3-4118-A730-C860F9B0698A}" type="pres">
      <dgm:prSet presAssocID="{2FADAAFA-4451-4A81-A891-210C3BCE952A}" presName="node" presStyleLbl="node1" presStyleIdx="6" presStyleCnt="9">
        <dgm:presLayoutVars>
          <dgm:bulletEnabled val="1"/>
        </dgm:presLayoutVars>
      </dgm:prSet>
      <dgm:spPr/>
    </dgm:pt>
    <dgm:pt modelId="{1A17918C-312E-4564-B6C2-255520365927}" type="pres">
      <dgm:prSet presAssocID="{74F76D50-6146-4EA2-B2C7-8FF19AE6760E}" presName="sibTrans" presStyleLbl="sibTrans1D1" presStyleIdx="6" presStyleCnt="8"/>
      <dgm:spPr/>
    </dgm:pt>
    <dgm:pt modelId="{96BF2298-B519-47AA-8B8C-C92138CA1DFF}" type="pres">
      <dgm:prSet presAssocID="{74F76D50-6146-4EA2-B2C7-8FF19AE6760E}" presName="connectorText" presStyleLbl="sibTrans1D1" presStyleIdx="6" presStyleCnt="8"/>
      <dgm:spPr/>
    </dgm:pt>
    <dgm:pt modelId="{340B7D2B-368E-4956-9017-70A5038FDC3A}" type="pres">
      <dgm:prSet presAssocID="{C48120BD-983B-4E77-90A4-5FE1D501FF31}" presName="node" presStyleLbl="node1" presStyleIdx="7" presStyleCnt="9">
        <dgm:presLayoutVars>
          <dgm:bulletEnabled val="1"/>
        </dgm:presLayoutVars>
      </dgm:prSet>
      <dgm:spPr/>
    </dgm:pt>
    <dgm:pt modelId="{5E92DF38-6C14-4D08-9E9C-2ED9F6A8C166}" type="pres">
      <dgm:prSet presAssocID="{C8D67FD0-3F9F-492D-97C4-FA2CCFDF275B}" presName="sibTrans" presStyleLbl="sibTrans1D1" presStyleIdx="7" presStyleCnt="8"/>
      <dgm:spPr/>
    </dgm:pt>
    <dgm:pt modelId="{E7EBF32B-4CE1-427D-9B29-8C12CA57469B}" type="pres">
      <dgm:prSet presAssocID="{C8D67FD0-3F9F-492D-97C4-FA2CCFDF275B}" presName="connectorText" presStyleLbl="sibTrans1D1" presStyleIdx="7" presStyleCnt="8"/>
      <dgm:spPr/>
    </dgm:pt>
    <dgm:pt modelId="{1DC4F82B-283D-4FF3-B23C-0B5DED2CF8FE}" type="pres">
      <dgm:prSet presAssocID="{881B7901-D71A-441E-95D3-213A8CA9751B}" presName="node" presStyleLbl="node1" presStyleIdx="8" presStyleCnt="9">
        <dgm:presLayoutVars>
          <dgm:bulletEnabled val="1"/>
        </dgm:presLayoutVars>
      </dgm:prSet>
      <dgm:spPr/>
    </dgm:pt>
  </dgm:ptLst>
  <dgm:cxnLst>
    <dgm:cxn modelId="{18D4E106-A0CA-40D1-903C-0F29D88D8C3F}" srcId="{3143C65F-0D1E-4E13-96DE-D4EF9CA791E9}" destId="{42A5AAD9-B026-4DF3-A865-A64884A10674}" srcOrd="4" destOrd="0" parTransId="{43712E55-5C05-43AE-A463-22DDBB208990}" sibTransId="{2FD01FFB-E13B-480F-80E1-35D4162A40A6}"/>
    <dgm:cxn modelId="{034C4617-6356-4909-93BB-93CF94491496}" type="presOf" srcId="{42A5AAD9-B026-4DF3-A865-A64884A10674}" destId="{352D84D1-9E23-43B2-BDBA-0664BF10C84A}" srcOrd="0" destOrd="0" presId="urn:microsoft.com/office/officeart/2016/7/layout/RepeatingBendingProcessNew"/>
    <dgm:cxn modelId="{AF78FD28-F3EB-422E-AA40-5C93C38BAE80}" type="presOf" srcId="{74F76D50-6146-4EA2-B2C7-8FF19AE6760E}" destId="{1A17918C-312E-4564-B6C2-255520365927}" srcOrd="0" destOrd="0" presId="urn:microsoft.com/office/officeart/2016/7/layout/RepeatingBendingProcessNew"/>
    <dgm:cxn modelId="{57409430-9876-4A93-892A-EC952AFE3E52}" type="presOf" srcId="{D02FF5D1-0724-4104-A831-8F298148933E}" destId="{4235EDD3-133A-4056-9801-6C554B95BD6C}" srcOrd="1" destOrd="0" presId="urn:microsoft.com/office/officeart/2016/7/layout/RepeatingBendingProcessNew"/>
    <dgm:cxn modelId="{26836937-8BED-4713-B2D5-8FEF08E34E49}" type="presOf" srcId="{57D5233B-66C3-4FCA-9E11-9FC6894B6E5E}" destId="{F783B4E6-1050-4145-9FD9-AB2B4E2CE34A}" srcOrd="1" destOrd="0" presId="urn:microsoft.com/office/officeart/2016/7/layout/RepeatingBendingProcessNew"/>
    <dgm:cxn modelId="{81DDE937-02AB-49FC-8C14-68548DD80EC8}" type="presOf" srcId="{31B9DD26-5E24-4683-91C6-260715026CC9}" destId="{7D39D898-BC3A-44EF-8C43-CB960C5104EC}" srcOrd="0" destOrd="0" presId="urn:microsoft.com/office/officeart/2016/7/layout/RepeatingBendingProcessNew"/>
    <dgm:cxn modelId="{F32FEA3C-0ACD-4AC2-B88A-1FA14E48A0B8}" srcId="{3143C65F-0D1E-4E13-96DE-D4EF9CA791E9}" destId="{35A168B8-E7B1-4ED9-A2B1-5917846C9767}" srcOrd="3" destOrd="0" parTransId="{704AEAF2-F906-48BE-AE9A-4E1F30F1606A}" sibTransId="{D8410830-0911-4517-AF09-B1A6A919F1BC}"/>
    <dgm:cxn modelId="{58888640-FBCE-4237-A1C6-B4A4E5A62D8B}" srcId="{3143C65F-0D1E-4E13-96DE-D4EF9CA791E9}" destId="{2A7BDDE6-AAF9-4980-8965-D6C549C346DE}" srcOrd="2" destOrd="0" parTransId="{BFFD1F3A-C3E4-44A3-A692-6A3CE232D867}" sibTransId="{E018855E-FD95-4C98-892A-092292AC62FE}"/>
    <dgm:cxn modelId="{5BCC885E-B39B-4226-AF8B-8FEAE89E1EB3}" srcId="{3143C65F-0D1E-4E13-96DE-D4EF9CA791E9}" destId="{C48120BD-983B-4E77-90A4-5FE1D501FF31}" srcOrd="7" destOrd="0" parTransId="{C6060D24-F812-4252-AA78-39D3B428BE33}" sibTransId="{C8D67FD0-3F9F-492D-97C4-FA2CCFDF275B}"/>
    <dgm:cxn modelId="{0C3E4B66-8E81-4EB5-B5A5-BAFC3706D17C}" type="presOf" srcId="{35A168B8-E7B1-4ED9-A2B1-5917846C9767}" destId="{3406635C-CC2C-44A8-9FCC-8B373E105B25}" srcOrd="0" destOrd="0" presId="urn:microsoft.com/office/officeart/2016/7/layout/RepeatingBendingProcessNew"/>
    <dgm:cxn modelId="{C310C449-FD2A-4C82-96F1-B9AEAE3F3808}" type="presOf" srcId="{C48120BD-983B-4E77-90A4-5FE1D501FF31}" destId="{340B7D2B-368E-4956-9017-70A5038FDC3A}" srcOrd="0" destOrd="0" presId="urn:microsoft.com/office/officeart/2016/7/layout/RepeatingBendingProcessNew"/>
    <dgm:cxn modelId="{8A574B71-BBF1-4109-BC78-A5811A4839AF}" type="presOf" srcId="{3848777E-DA83-44F3-AEFB-0DD76C05AA16}" destId="{A5BEFF2A-5246-47BE-AFD2-024260B1ED55}" srcOrd="1" destOrd="0" presId="urn:microsoft.com/office/officeart/2016/7/layout/RepeatingBendingProcessNew"/>
    <dgm:cxn modelId="{DCD54456-A1B7-4AF3-934A-4E5E04295A67}" srcId="{3143C65F-0D1E-4E13-96DE-D4EF9CA791E9}" destId="{2FADAAFA-4451-4A81-A891-210C3BCE952A}" srcOrd="6" destOrd="0" parTransId="{C6E7D388-4693-40D1-A8C4-238E7B30FE2F}" sibTransId="{74F76D50-6146-4EA2-B2C7-8FF19AE6760E}"/>
    <dgm:cxn modelId="{A77E1B58-B01C-4D29-98E5-FC1AE7FC1DBC}" type="presOf" srcId="{881B7901-D71A-441E-95D3-213A8CA9751B}" destId="{1DC4F82B-283D-4FF3-B23C-0B5DED2CF8FE}" srcOrd="0" destOrd="0" presId="urn:microsoft.com/office/officeart/2016/7/layout/RepeatingBendingProcessNew"/>
    <dgm:cxn modelId="{CCDA5C90-F96B-4F6B-B4F0-33C195EF973B}" srcId="{3143C65F-0D1E-4E13-96DE-D4EF9CA791E9}" destId="{31B9DD26-5E24-4683-91C6-260715026CC9}" srcOrd="1" destOrd="0" parTransId="{6316017D-6DCA-48C8-ADBF-88B1F4A066EF}" sibTransId="{3848777E-DA83-44F3-AEFB-0DD76C05AA16}"/>
    <dgm:cxn modelId="{72F21994-6FA2-4867-996F-8FA7C0F73F5B}" type="presOf" srcId="{2FADAAFA-4451-4A81-A891-210C3BCE952A}" destId="{0D884202-A5D3-4118-A730-C860F9B0698A}" srcOrd="0" destOrd="0" presId="urn:microsoft.com/office/officeart/2016/7/layout/RepeatingBendingProcessNew"/>
    <dgm:cxn modelId="{E600219E-3F03-427C-9069-E3E748E7227A}" type="presOf" srcId="{74F76D50-6146-4EA2-B2C7-8FF19AE6760E}" destId="{96BF2298-B519-47AA-8B8C-C92138CA1DFF}" srcOrd="1" destOrd="0" presId="urn:microsoft.com/office/officeart/2016/7/layout/RepeatingBendingProcessNew"/>
    <dgm:cxn modelId="{78A585A8-6BAD-4F44-87C0-593D64C982F3}" type="presOf" srcId="{E018855E-FD95-4C98-892A-092292AC62FE}" destId="{CB272796-41B4-4E5A-8DFD-172728FCC09C}" srcOrd="1" destOrd="0" presId="urn:microsoft.com/office/officeart/2016/7/layout/RepeatingBendingProcessNew"/>
    <dgm:cxn modelId="{B60156AC-1268-4E13-A848-38191DE3F24D}" type="presOf" srcId="{2A7BDDE6-AAF9-4980-8965-D6C549C346DE}" destId="{B5354B2B-D582-42BB-9836-8FFB0A06A7B0}" srcOrd="0" destOrd="0" presId="urn:microsoft.com/office/officeart/2016/7/layout/RepeatingBendingProcessNew"/>
    <dgm:cxn modelId="{793282AC-5EA3-40FD-BBDA-DC726237680C}" type="presOf" srcId="{3848777E-DA83-44F3-AEFB-0DD76C05AA16}" destId="{CE7522B9-485D-4F04-8A57-3FD53B2FDAFB}" srcOrd="0" destOrd="0" presId="urn:microsoft.com/office/officeart/2016/7/layout/RepeatingBendingProcessNew"/>
    <dgm:cxn modelId="{0D0446AD-4A6F-4BB4-A869-FBCB84CC1E17}" type="presOf" srcId="{D8410830-0911-4517-AF09-B1A6A919F1BC}" destId="{6BE8C929-E0DA-42D4-8B1D-63DF54B22E39}" srcOrd="1" destOrd="0" presId="urn:microsoft.com/office/officeart/2016/7/layout/RepeatingBendingProcessNew"/>
    <dgm:cxn modelId="{1E0677AE-010C-48DE-A99B-7C333F8A5A6F}" type="presOf" srcId="{D02FF5D1-0724-4104-A831-8F298148933E}" destId="{36BDA252-B8D3-4A93-8EB7-4EA6306F9DC4}" srcOrd="0" destOrd="0" presId="urn:microsoft.com/office/officeart/2016/7/layout/RepeatingBendingProcessNew"/>
    <dgm:cxn modelId="{04BC05B0-4946-4D0C-A7A5-5ED7E05B4E89}" type="presOf" srcId="{C8D67FD0-3F9F-492D-97C4-FA2CCFDF275B}" destId="{E7EBF32B-4CE1-427D-9B29-8C12CA57469B}" srcOrd="1" destOrd="0" presId="urn:microsoft.com/office/officeart/2016/7/layout/RepeatingBendingProcessNew"/>
    <dgm:cxn modelId="{95FD6BB8-3F3C-454F-A49C-C677E94E402E}" srcId="{3143C65F-0D1E-4E13-96DE-D4EF9CA791E9}" destId="{BD0216EB-AAA9-4788-A110-26808AE1C021}" srcOrd="5" destOrd="0" parTransId="{B42EDC8B-650C-4A8E-905C-300B30E3500E}" sibTransId="{57D5233B-66C3-4FCA-9E11-9FC6894B6E5E}"/>
    <dgm:cxn modelId="{EA311AC0-EC5C-423F-800D-8FADBD0EA242}" type="presOf" srcId="{2FD01FFB-E13B-480F-80E1-35D4162A40A6}" destId="{506BB4EA-067D-41A6-904A-B169A61C554C}" srcOrd="0" destOrd="0" presId="urn:microsoft.com/office/officeart/2016/7/layout/RepeatingBendingProcessNew"/>
    <dgm:cxn modelId="{193853C9-154B-487F-9A5C-F49A21E2CE9B}" type="presOf" srcId="{D8410830-0911-4517-AF09-B1A6A919F1BC}" destId="{3FA2D8C4-4D05-4CB1-BDB5-AE45E2131928}" srcOrd="0" destOrd="0" presId="urn:microsoft.com/office/officeart/2016/7/layout/RepeatingBendingProcessNew"/>
    <dgm:cxn modelId="{14DD7BCA-8719-4B4A-AB29-BEC6758DFE3D}" type="presOf" srcId="{E018855E-FD95-4C98-892A-092292AC62FE}" destId="{3468EC94-3A85-4045-967B-2DDDA96EA57A}" srcOrd="0" destOrd="0" presId="urn:microsoft.com/office/officeart/2016/7/layout/RepeatingBendingProcessNew"/>
    <dgm:cxn modelId="{7C9E6FD5-8FC1-4AA4-9ED7-A0C81B9E4A97}" srcId="{3143C65F-0D1E-4E13-96DE-D4EF9CA791E9}" destId="{57AC974D-0CF8-42FD-A237-D87E9F787CE5}" srcOrd="0" destOrd="0" parTransId="{B9714B1B-1328-4BC1-A4F4-56D881A90C80}" sibTransId="{D02FF5D1-0724-4104-A831-8F298148933E}"/>
    <dgm:cxn modelId="{0B4DF8D6-4C78-4974-B890-5A20C87C20B9}" type="presOf" srcId="{C8D67FD0-3F9F-492D-97C4-FA2CCFDF275B}" destId="{5E92DF38-6C14-4D08-9E9C-2ED9F6A8C166}" srcOrd="0" destOrd="0" presId="urn:microsoft.com/office/officeart/2016/7/layout/RepeatingBendingProcessNew"/>
    <dgm:cxn modelId="{DF0B8EDC-0D50-4DA8-BB67-16DEB8B3B184}" srcId="{3143C65F-0D1E-4E13-96DE-D4EF9CA791E9}" destId="{881B7901-D71A-441E-95D3-213A8CA9751B}" srcOrd="8" destOrd="0" parTransId="{33C3B9C7-5B99-4908-B575-A0E58BEC847C}" sibTransId="{FA260058-3BA7-4612-9B82-2525FE2D79A1}"/>
    <dgm:cxn modelId="{9AFD1BE1-E9E9-41A0-A7CD-3E9BFAD313A8}" type="presOf" srcId="{3143C65F-0D1E-4E13-96DE-D4EF9CA791E9}" destId="{4C9ECC87-504F-4BBD-AB7D-EFB772E443D5}" srcOrd="0" destOrd="0" presId="urn:microsoft.com/office/officeart/2016/7/layout/RepeatingBendingProcessNew"/>
    <dgm:cxn modelId="{DD700FE3-EBE5-4D0D-85F8-89F4DECE0521}" type="presOf" srcId="{57AC974D-0CF8-42FD-A237-D87E9F787CE5}" destId="{57D168EF-B6B4-4711-9060-11725E717AD0}" srcOrd="0" destOrd="0" presId="urn:microsoft.com/office/officeart/2016/7/layout/RepeatingBendingProcessNew"/>
    <dgm:cxn modelId="{F550AAEB-86AC-489D-8BA0-83AAB7A8C7D4}" type="presOf" srcId="{BD0216EB-AAA9-4788-A110-26808AE1C021}" destId="{F3AC2B42-68DB-403F-8FAC-52D35AF0899D}" srcOrd="0" destOrd="0" presId="urn:microsoft.com/office/officeart/2016/7/layout/RepeatingBendingProcessNew"/>
    <dgm:cxn modelId="{4C0220EF-18E4-4E33-BEC5-22FFDA4F36A9}" type="presOf" srcId="{57D5233B-66C3-4FCA-9E11-9FC6894B6E5E}" destId="{135786FA-F270-41CA-808E-2269D143580A}" srcOrd="0" destOrd="0" presId="urn:microsoft.com/office/officeart/2016/7/layout/RepeatingBendingProcessNew"/>
    <dgm:cxn modelId="{545151FD-4C31-4CDF-8A7D-D16CE50DDD06}" type="presOf" srcId="{2FD01FFB-E13B-480F-80E1-35D4162A40A6}" destId="{43345828-8AF0-4F14-BDE1-B140E4B253D6}" srcOrd="1" destOrd="0" presId="urn:microsoft.com/office/officeart/2016/7/layout/RepeatingBendingProcessNew"/>
    <dgm:cxn modelId="{73DEDF19-E75D-4911-A2C7-CA0211E61F83}" type="presParOf" srcId="{4C9ECC87-504F-4BBD-AB7D-EFB772E443D5}" destId="{57D168EF-B6B4-4711-9060-11725E717AD0}" srcOrd="0" destOrd="0" presId="urn:microsoft.com/office/officeart/2016/7/layout/RepeatingBendingProcessNew"/>
    <dgm:cxn modelId="{582A6B7A-0352-4B3C-AFF4-89A0EFC31741}" type="presParOf" srcId="{4C9ECC87-504F-4BBD-AB7D-EFB772E443D5}" destId="{36BDA252-B8D3-4A93-8EB7-4EA6306F9DC4}" srcOrd="1" destOrd="0" presId="urn:microsoft.com/office/officeart/2016/7/layout/RepeatingBendingProcessNew"/>
    <dgm:cxn modelId="{F5F4E010-A81F-4BDE-94C8-6C351CE670D9}" type="presParOf" srcId="{36BDA252-B8D3-4A93-8EB7-4EA6306F9DC4}" destId="{4235EDD3-133A-4056-9801-6C554B95BD6C}" srcOrd="0" destOrd="0" presId="urn:microsoft.com/office/officeart/2016/7/layout/RepeatingBendingProcessNew"/>
    <dgm:cxn modelId="{57A286D8-B262-4533-909B-B6069597A8D4}" type="presParOf" srcId="{4C9ECC87-504F-4BBD-AB7D-EFB772E443D5}" destId="{7D39D898-BC3A-44EF-8C43-CB960C5104EC}" srcOrd="2" destOrd="0" presId="urn:microsoft.com/office/officeart/2016/7/layout/RepeatingBendingProcessNew"/>
    <dgm:cxn modelId="{6D0941EC-9A10-4043-A104-098F8ED5D696}" type="presParOf" srcId="{4C9ECC87-504F-4BBD-AB7D-EFB772E443D5}" destId="{CE7522B9-485D-4F04-8A57-3FD53B2FDAFB}" srcOrd="3" destOrd="0" presId="urn:microsoft.com/office/officeart/2016/7/layout/RepeatingBendingProcessNew"/>
    <dgm:cxn modelId="{0FA48460-B7C7-4863-8AA2-963DB31EA3BC}" type="presParOf" srcId="{CE7522B9-485D-4F04-8A57-3FD53B2FDAFB}" destId="{A5BEFF2A-5246-47BE-AFD2-024260B1ED55}" srcOrd="0" destOrd="0" presId="urn:microsoft.com/office/officeart/2016/7/layout/RepeatingBendingProcessNew"/>
    <dgm:cxn modelId="{26E41F8D-5745-4936-AE22-7C160772AA54}" type="presParOf" srcId="{4C9ECC87-504F-4BBD-AB7D-EFB772E443D5}" destId="{B5354B2B-D582-42BB-9836-8FFB0A06A7B0}" srcOrd="4" destOrd="0" presId="urn:microsoft.com/office/officeart/2016/7/layout/RepeatingBendingProcessNew"/>
    <dgm:cxn modelId="{E67E1245-8B59-497F-B150-C84D407F6D51}" type="presParOf" srcId="{4C9ECC87-504F-4BBD-AB7D-EFB772E443D5}" destId="{3468EC94-3A85-4045-967B-2DDDA96EA57A}" srcOrd="5" destOrd="0" presId="urn:microsoft.com/office/officeart/2016/7/layout/RepeatingBendingProcessNew"/>
    <dgm:cxn modelId="{0C1862B3-C0B3-40C9-9DB0-291F72B0CF68}" type="presParOf" srcId="{3468EC94-3A85-4045-967B-2DDDA96EA57A}" destId="{CB272796-41B4-4E5A-8DFD-172728FCC09C}" srcOrd="0" destOrd="0" presId="urn:microsoft.com/office/officeart/2016/7/layout/RepeatingBendingProcessNew"/>
    <dgm:cxn modelId="{3E0E0C1B-A399-477B-BFAF-F2977FBE9F31}" type="presParOf" srcId="{4C9ECC87-504F-4BBD-AB7D-EFB772E443D5}" destId="{3406635C-CC2C-44A8-9FCC-8B373E105B25}" srcOrd="6" destOrd="0" presId="urn:microsoft.com/office/officeart/2016/7/layout/RepeatingBendingProcessNew"/>
    <dgm:cxn modelId="{45CDF9DF-B738-4C7A-8E3C-E72DD56A73D9}" type="presParOf" srcId="{4C9ECC87-504F-4BBD-AB7D-EFB772E443D5}" destId="{3FA2D8C4-4D05-4CB1-BDB5-AE45E2131928}" srcOrd="7" destOrd="0" presId="urn:microsoft.com/office/officeart/2016/7/layout/RepeatingBendingProcessNew"/>
    <dgm:cxn modelId="{5F047074-5E1C-49F5-8F2C-2FEE2CF43EC8}" type="presParOf" srcId="{3FA2D8C4-4D05-4CB1-BDB5-AE45E2131928}" destId="{6BE8C929-E0DA-42D4-8B1D-63DF54B22E39}" srcOrd="0" destOrd="0" presId="urn:microsoft.com/office/officeart/2016/7/layout/RepeatingBendingProcessNew"/>
    <dgm:cxn modelId="{417835F8-26F2-4168-8083-64867F1A6129}" type="presParOf" srcId="{4C9ECC87-504F-4BBD-AB7D-EFB772E443D5}" destId="{352D84D1-9E23-43B2-BDBA-0664BF10C84A}" srcOrd="8" destOrd="0" presId="urn:microsoft.com/office/officeart/2016/7/layout/RepeatingBendingProcessNew"/>
    <dgm:cxn modelId="{D8B96274-66B1-466A-9311-201A7A9366EA}" type="presParOf" srcId="{4C9ECC87-504F-4BBD-AB7D-EFB772E443D5}" destId="{506BB4EA-067D-41A6-904A-B169A61C554C}" srcOrd="9" destOrd="0" presId="urn:microsoft.com/office/officeart/2016/7/layout/RepeatingBendingProcessNew"/>
    <dgm:cxn modelId="{D2B5A6CB-25BF-46B9-8384-CDDBD13AAADF}" type="presParOf" srcId="{506BB4EA-067D-41A6-904A-B169A61C554C}" destId="{43345828-8AF0-4F14-BDE1-B140E4B253D6}" srcOrd="0" destOrd="0" presId="urn:microsoft.com/office/officeart/2016/7/layout/RepeatingBendingProcessNew"/>
    <dgm:cxn modelId="{3C57E114-F9A6-4CAD-BD1B-5151920E3CC6}" type="presParOf" srcId="{4C9ECC87-504F-4BBD-AB7D-EFB772E443D5}" destId="{F3AC2B42-68DB-403F-8FAC-52D35AF0899D}" srcOrd="10" destOrd="0" presId="urn:microsoft.com/office/officeart/2016/7/layout/RepeatingBendingProcessNew"/>
    <dgm:cxn modelId="{094C9AB7-64EF-4EB3-BC27-3F3D5C9398FD}" type="presParOf" srcId="{4C9ECC87-504F-4BBD-AB7D-EFB772E443D5}" destId="{135786FA-F270-41CA-808E-2269D143580A}" srcOrd="11" destOrd="0" presId="urn:microsoft.com/office/officeart/2016/7/layout/RepeatingBendingProcessNew"/>
    <dgm:cxn modelId="{E53298B0-857F-42D8-A111-58A6724F0B14}" type="presParOf" srcId="{135786FA-F270-41CA-808E-2269D143580A}" destId="{F783B4E6-1050-4145-9FD9-AB2B4E2CE34A}" srcOrd="0" destOrd="0" presId="urn:microsoft.com/office/officeart/2016/7/layout/RepeatingBendingProcessNew"/>
    <dgm:cxn modelId="{D474D3E8-3ACE-4D78-A778-91F04A2C3CFE}" type="presParOf" srcId="{4C9ECC87-504F-4BBD-AB7D-EFB772E443D5}" destId="{0D884202-A5D3-4118-A730-C860F9B0698A}" srcOrd="12" destOrd="0" presId="urn:microsoft.com/office/officeart/2016/7/layout/RepeatingBendingProcessNew"/>
    <dgm:cxn modelId="{2200C16E-FF42-471E-8639-AB93CEABD178}" type="presParOf" srcId="{4C9ECC87-504F-4BBD-AB7D-EFB772E443D5}" destId="{1A17918C-312E-4564-B6C2-255520365927}" srcOrd="13" destOrd="0" presId="urn:microsoft.com/office/officeart/2016/7/layout/RepeatingBendingProcessNew"/>
    <dgm:cxn modelId="{A99690FF-6A48-4E45-A0E6-CCF8503AF87E}" type="presParOf" srcId="{1A17918C-312E-4564-B6C2-255520365927}" destId="{96BF2298-B519-47AA-8B8C-C92138CA1DFF}" srcOrd="0" destOrd="0" presId="urn:microsoft.com/office/officeart/2016/7/layout/RepeatingBendingProcessNew"/>
    <dgm:cxn modelId="{F7CFC4A4-F752-4ABF-935E-B08A8D1C4E7B}" type="presParOf" srcId="{4C9ECC87-504F-4BBD-AB7D-EFB772E443D5}" destId="{340B7D2B-368E-4956-9017-70A5038FDC3A}" srcOrd="14" destOrd="0" presId="urn:microsoft.com/office/officeart/2016/7/layout/RepeatingBendingProcessNew"/>
    <dgm:cxn modelId="{E3F62A73-513D-4A96-80F9-4CC3F7255965}" type="presParOf" srcId="{4C9ECC87-504F-4BBD-AB7D-EFB772E443D5}" destId="{5E92DF38-6C14-4D08-9E9C-2ED9F6A8C166}" srcOrd="15" destOrd="0" presId="urn:microsoft.com/office/officeart/2016/7/layout/RepeatingBendingProcessNew"/>
    <dgm:cxn modelId="{3B22D91B-0B8F-4D69-9944-25C8754FCC65}" type="presParOf" srcId="{5E92DF38-6C14-4D08-9E9C-2ED9F6A8C166}" destId="{E7EBF32B-4CE1-427D-9B29-8C12CA57469B}" srcOrd="0" destOrd="0" presId="urn:microsoft.com/office/officeart/2016/7/layout/RepeatingBendingProcessNew"/>
    <dgm:cxn modelId="{CC36617D-DA35-4F59-BDEB-0B83B229C407}" type="presParOf" srcId="{4C9ECC87-504F-4BBD-AB7D-EFB772E443D5}" destId="{1DC4F82B-283D-4FF3-B23C-0B5DED2CF8F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A252-B8D3-4A93-8EB7-4EA6306F9DC4}">
      <dsp:nvSpPr>
        <dsp:cNvPr id="0" name=""/>
        <dsp:cNvSpPr/>
      </dsp:nvSpPr>
      <dsp:spPr>
        <a:xfrm>
          <a:off x="1857057" y="507002"/>
          <a:ext cx="392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2528" y="550608"/>
        <a:ext cx="21133" cy="4226"/>
      </dsp:txXfrm>
    </dsp:sp>
    <dsp:sp modelId="{57D168EF-B6B4-4711-9060-11725E717AD0}">
      <dsp:nvSpPr>
        <dsp:cNvPr id="0" name=""/>
        <dsp:cNvSpPr/>
      </dsp:nvSpPr>
      <dsp:spPr>
        <a:xfrm>
          <a:off x="21127" y="1403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Pigeonhole Sort:</a:t>
          </a:r>
          <a:endParaRPr lang="en-US" sz="1700" kern="1200"/>
        </a:p>
      </dsp:txBody>
      <dsp:txXfrm>
        <a:off x="21127" y="1403"/>
        <a:ext cx="1837729" cy="1102637"/>
      </dsp:txXfrm>
    </dsp:sp>
    <dsp:sp modelId="{CE7522B9-485D-4F04-8A57-3FD53B2FDAFB}">
      <dsp:nvSpPr>
        <dsp:cNvPr id="0" name=""/>
        <dsp:cNvSpPr/>
      </dsp:nvSpPr>
      <dsp:spPr>
        <a:xfrm>
          <a:off x="4117464" y="507002"/>
          <a:ext cx="392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2936" y="550608"/>
        <a:ext cx="21133" cy="4226"/>
      </dsp:txXfrm>
    </dsp:sp>
    <dsp:sp modelId="{7D39D898-BC3A-44EF-8C43-CB960C5104EC}">
      <dsp:nvSpPr>
        <dsp:cNvPr id="0" name=""/>
        <dsp:cNvSpPr/>
      </dsp:nvSpPr>
      <dsp:spPr>
        <a:xfrm>
          <a:off x="2281534" y="1403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 pigeonhole sorting on local arrays. </a:t>
          </a:r>
        </a:p>
      </dsp:txBody>
      <dsp:txXfrm>
        <a:off x="2281534" y="1403"/>
        <a:ext cx="1837729" cy="1102637"/>
      </dsp:txXfrm>
    </dsp:sp>
    <dsp:sp modelId="{3468EC94-3A85-4045-967B-2DDDA96EA57A}">
      <dsp:nvSpPr>
        <dsp:cNvPr id="0" name=""/>
        <dsp:cNvSpPr/>
      </dsp:nvSpPr>
      <dsp:spPr>
        <a:xfrm>
          <a:off x="939992" y="1102240"/>
          <a:ext cx="4520814" cy="392077"/>
        </a:xfrm>
        <a:custGeom>
          <a:avLst/>
          <a:gdLst/>
          <a:ahLst/>
          <a:cxnLst/>
          <a:rect l="0" t="0" r="0" b="0"/>
          <a:pathLst>
            <a:path>
              <a:moveTo>
                <a:pt x="4520814" y="0"/>
              </a:moveTo>
              <a:lnTo>
                <a:pt x="4520814" y="213138"/>
              </a:lnTo>
              <a:lnTo>
                <a:pt x="0" y="213138"/>
              </a:lnTo>
              <a:lnTo>
                <a:pt x="0" y="39207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6886" y="1296166"/>
        <a:ext cx="227026" cy="4226"/>
      </dsp:txXfrm>
    </dsp:sp>
    <dsp:sp modelId="{B5354B2B-D582-42BB-9836-8FFB0A06A7B0}">
      <dsp:nvSpPr>
        <dsp:cNvPr id="0" name=""/>
        <dsp:cNvSpPr/>
      </dsp:nvSpPr>
      <dsp:spPr>
        <a:xfrm>
          <a:off x="4541941" y="1403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Gather and Print:</a:t>
          </a:r>
          <a:endParaRPr lang="en-US" sz="1700" kern="1200"/>
        </a:p>
      </dsp:txBody>
      <dsp:txXfrm>
        <a:off x="4541941" y="1403"/>
        <a:ext cx="1837729" cy="1102637"/>
      </dsp:txXfrm>
    </dsp:sp>
    <dsp:sp modelId="{3FA2D8C4-4D05-4CB1-BDB5-AE45E2131928}">
      <dsp:nvSpPr>
        <dsp:cNvPr id="0" name=""/>
        <dsp:cNvSpPr/>
      </dsp:nvSpPr>
      <dsp:spPr>
        <a:xfrm>
          <a:off x="1857057" y="2032317"/>
          <a:ext cx="392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2528" y="2075924"/>
        <a:ext cx="21133" cy="4226"/>
      </dsp:txXfrm>
    </dsp:sp>
    <dsp:sp modelId="{3406635C-CC2C-44A8-9FCC-8B373E105B25}">
      <dsp:nvSpPr>
        <dsp:cNvPr id="0" name=""/>
        <dsp:cNvSpPr/>
      </dsp:nvSpPr>
      <dsp:spPr>
        <a:xfrm>
          <a:off x="21127" y="1526718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Gather sorted sub-arrays from all processes.</a:t>
          </a:r>
        </a:p>
      </dsp:txBody>
      <dsp:txXfrm>
        <a:off x="21127" y="1526718"/>
        <a:ext cx="1837729" cy="1102637"/>
      </dsp:txXfrm>
    </dsp:sp>
    <dsp:sp modelId="{506BB4EA-067D-41A6-904A-B169A61C554C}">
      <dsp:nvSpPr>
        <dsp:cNvPr id="0" name=""/>
        <dsp:cNvSpPr/>
      </dsp:nvSpPr>
      <dsp:spPr>
        <a:xfrm>
          <a:off x="4117464" y="2032317"/>
          <a:ext cx="392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2936" y="2075924"/>
        <a:ext cx="21133" cy="4226"/>
      </dsp:txXfrm>
    </dsp:sp>
    <dsp:sp modelId="{352D84D1-9E23-43B2-BDBA-0664BF10C84A}">
      <dsp:nvSpPr>
        <dsp:cNvPr id="0" name=""/>
        <dsp:cNvSpPr/>
      </dsp:nvSpPr>
      <dsp:spPr>
        <a:xfrm>
          <a:off x="2281534" y="1526718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rank is 0, print the sorted array.</a:t>
          </a:r>
        </a:p>
      </dsp:txBody>
      <dsp:txXfrm>
        <a:off x="2281534" y="1526718"/>
        <a:ext cx="1837729" cy="1102637"/>
      </dsp:txXfrm>
    </dsp:sp>
    <dsp:sp modelId="{135786FA-F270-41CA-808E-2269D143580A}">
      <dsp:nvSpPr>
        <dsp:cNvPr id="0" name=""/>
        <dsp:cNvSpPr/>
      </dsp:nvSpPr>
      <dsp:spPr>
        <a:xfrm>
          <a:off x="939992" y="2627556"/>
          <a:ext cx="4520814" cy="392077"/>
        </a:xfrm>
        <a:custGeom>
          <a:avLst/>
          <a:gdLst/>
          <a:ahLst/>
          <a:cxnLst/>
          <a:rect l="0" t="0" r="0" b="0"/>
          <a:pathLst>
            <a:path>
              <a:moveTo>
                <a:pt x="4520814" y="0"/>
              </a:moveTo>
              <a:lnTo>
                <a:pt x="4520814" y="213138"/>
              </a:lnTo>
              <a:lnTo>
                <a:pt x="0" y="213138"/>
              </a:lnTo>
              <a:lnTo>
                <a:pt x="0" y="392077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6886" y="2821481"/>
        <a:ext cx="227026" cy="4226"/>
      </dsp:txXfrm>
    </dsp:sp>
    <dsp:sp modelId="{F3AC2B42-68DB-403F-8FAC-52D35AF0899D}">
      <dsp:nvSpPr>
        <dsp:cNvPr id="0" name=""/>
        <dsp:cNvSpPr/>
      </dsp:nvSpPr>
      <dsp:spPr>
        <a:xfrm>
          <a:off x="4541941" y="1526718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Finalize:</a:t>
          </a:r>
          <a:endParaRPr lang="en-US" sz="1700" kern="1200"/>
        </a:p>
      </dsp:txBody>
      <dsp:txXfrm>
        <a:off x="4541941" y="1526718"/>
        <a:ext cx="1837729" cy="1102637"/>
      </dsp:txXfrm>
    </dsp:sp>
    <dsp:sp modelId="{1A17918C-312E-4564-B6C2-255520365927}">
      <dsp:nvSpPr>
        <dsp:cNvPr id="0" name=""/>
        <dsp:cNvSpPr/>
      </dsp:nvSpPr>
      <dsp:spPr>
        <a:xfrm>
          <a:off x="1857057" y="3557632"/>
          <a:ext cx="392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2528" y="3601239"/>
        <a:ext cx="21133" cy="4226"/>
      </dsp:txXfrm>
    </dsp:sp>
    <dsp:sp modelId="{0D884202-A5D3-4118-A730-C860F9B0698A}">
      <dsp:nvSpPr>
        <dsp:cNvPr id="0" name=""/>
        <dsp:cNvSpPr/>
      </dsp:nvSpPr>
      <dsp:spPr>
        <a:xfrm>
          <a:off x="21127" y="3052034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Finalize MPI.</a:t>
          </a:r>
        </a:p>
      </dsp:txBody>
      <dsp:txXfrm>
        <a:off x="21127" y="3052034"/>
        <a:ext cx="1837729" cy="1102637"/>
      </dsp:txXfrm>
    </dsp:sp>
    <dsp:sp modelId="{5E92DF38-6C14-4D08-9E9C-2ED9F6A8C166}">
      <dsp:nvSpPr>
        <dsp:cNvPr id="0" name=""/>
        <dsp:cNvSpPr/>
      </dsp:nvSpPr>
      <dsp:spPr>
        <a:xfrm>
          <a:off x="4117464" y="3557632"/>
          <a:ext cx="392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7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2936" y="3601239"/>
        <a:ext cx="21133" cy="4226"/>
      </dsp:txXfrm>
    </dsp:sp>
    <dsp:sp modelId="{340B7D2B-368E-4956-9017-70A5038FDC3A}">
      <dsp:nvSpPr>
        <dsp:cNvPr id="0" name=""/>
        <dsp:cNvSpPr/>
      </dsp:nvSpPr>
      <dsp:spPr>
        <a:xfrm>
          <a:off x="2281534" y="3052034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Return:</a:t>
          </a:r>
          <a:endParaRPr lang="en-US" sz="1700" kern="1200"/>
        </a:p>
      </dsp:txBody>
      <dsp:txXfrm>
        <a:off x="2281534" y="3052034"/>
        <a:ext cx="1837729" cy="1102637"/>
      </dsp:txXfrm>
    </dsp:sp>
    <dsp:sp modelId="{1DC4F82B-283D-4FF3-B23C-0B5DED2CF8FE}">
      <dsp:nvSpPr>
        <dsp:cNvPr id="0" name=""/>
        <dsp:cNvSpPr/>
      </dsp:nvSpPr>
      <dsp:spPr>
        <a:xfrm>
          <a:off x="4541941" y="3052034"/>
          <a:ext cx="1837729" cy="11026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50" tIns="94524" rIns="90050" bIns="9452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 from main function.</a:t>
          </a:r>
        </a:p>
      </dsp:txBody>
      <dsp:txXfrm>
        <a:off x="4541941" y="3052034"/>
        <a:ext cx="1837729" cy="110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5B3F3-003C-4751-AEC4-C484292EB52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B7EF8-7E5C-49B6-82DC-52582B6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54CDE-FF6F-8361-79A0-DA0CD5AB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02DA2D-C993-5FD0-CFB2-1874E9974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F5245-00D7-EA6A-1EEA-55D71B16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5B945-09DF-F029-7E19-5ECE489E6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CE27-ED5A-4BF3-8DED-43FADF7E6A58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187A-BAEE-44E8-B970-906B9AA8D815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6E98-B729-4416-B2A0-2DFF74F54E28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4" y="6356350"/>
            <a:ext cx="12190176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BF6A6B9B-2D7A-4472-984A-68BC2AC6D4D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5475" y="6356350"/>
            <a:ext cx="576973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BA61682-BC0E-4993-9E21-4D02DE7FA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56ED-F268-4CA2-8079-568C51478A61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FBEF-6D9C-4E30-B00C-C953C610BD6D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4B6-7DCF-4C7C-8C2B-4FA752A642C0}" type="datetime1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02B5-F94F-4E91-A582-485DE279DA92}" type="datetime1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598F-9308-4302-A46B-F42F234B7C4E}" type="datetime1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25FE-6F89-48DA-94FF-0AA20FE6F0FF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ECD-EBE1-4A59-A407-2B03EA0746FA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55DC6-B18C-46E5-9DAA-8A1E3708B150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Parallelization of Pigeonhole Sort Optimization for Efficient Data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34" y="102353"/>
            <a:ext cx="784854" cy="9117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824" y="6356350"/>
            <a:ext cx="12190176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6" y="277092"/>
            <a:ext cx="10855985" cy="1517213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Parallelization of Pigeonhole Sort Optimization for Efficient Data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818" y="4253199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/>
              <a:t>Under the supervision of </a:t>
            </a: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N. Gopalakrishna Kini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Professor, Dept. of Computer Science and Engineering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Manipal Institute of Technology, Manipal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50818" y="1967345"/>
            <a:ext cx="9144000" cy="1981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Research/Project Presentation</a:t>
            </a:r>
          </a:p>
          <a:p>
            <a:r>
              <a:rPr lang="en-US" dirty="0"/>
              <a:t>by</a:t>
            </a: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Pasupuleti Rohith Sai Datta</a:t>
            </a:r>
          </a:p>
          <a:p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&amp; Engineering</a:t>
            </a:r>
          </a:p>
          <a:p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Manipal Institute of Technology, Manipal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96318" y="5908961"/>
            <a:ext cx="9144000" cy="36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 18, 2024</a:t>
            </a:r>
          </a:p>
        </p:txBody>
      </p:sp>
    </p:spTree>
    <p:extLst>
      <p:ext uri="{BB962C8B-B14F-4D97-AF65-F5344CB8AC3E}">
        <p14:creationId xmlns:p14="http://schemas.microsoft.com/office/powerpoint/2010/main" val="197753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B974-E661-4845-B8CE-28E611C748B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1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562" y="336249"/>
            <a:ext cx="10515600" cy="703821"/>
          </a:xfrm>
        </p:spPr>
        <p:txBody>
          <a:bodyPr/>
          <a:lstStyle/>
          <a:p>
            <a:r>
              <a:rPr lang="en-US"/>
              <a:t>Literature Review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559671"/>
              </p:ext>
            </p:extLst>
          </p:nvPr>
        </p:nvGraphicFramePr>
        <p:xfrm>
          <a:off x="490888" y="1170012"/>
          <a:ext cx="11463689" cy="5143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770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0489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734005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5265019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66289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Author</a:t>
                      </a:r>
                      <a:r>
                        <a:rPr lang="en-US" sz="1800" baseline="0"/>
                        <a:t> &amp; Year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Title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Work done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Observations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4356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Smith and Johnson (2021) 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/>
                    </a:p>
                    <a:p>
                      <a:endParaRPr lang="en-US" sz="1800"/>
                    </a:p>
                    <a:p>
                      <a:endParaRPr lang="en-US" sz="1800"/>
                    </a:p>
                    <a:p>
                      <a:endParaRPr lang="en-US" sz="1800"/>
                    </a:p>
                    <a:p>
                      <a:r>
                        <a:rPr lang="en-US" sz="1800"/>
                        <a:t>2.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Davis and Clark (2020)</a:t>
                      </a:r>
                    </a:p>
                    <a:p>
                      <a:endParaRPr lang="en-IN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Patel and Gupta (2019)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Review of Parallelization Strategies for Sorting Algorithms</a:t>
                      </a: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of Parallel Pigeonhole Sort</a:t>
                      </a: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Parallelization Approach for Pigeonhole Sort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Conducted a comprehensive review of parallelization strategies for sorting algorithms.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the concept of parallel Pigeonhole Sort.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 hybrid parallelization approach specifically for the Pigeonhole Sort algorithm.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Emphasized the importance of optimizing sorting techniques for parallel processing.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Offered insights into optimizing data sorting within parallel computing environments.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Highlighted the importance of integrating techniques to enhance efficiency.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186-2F86-43BE-B3C7-9ABF960F4178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2157-AAB1-B8D5-C955-010869F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505-7513-F57E-8A75-FD41D6F2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 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4CB6AE-8586-AA56-3FDA-5345E0CB3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92123"/>
              </p:ext>
            </p:extLst>
          </p:nvPr>
        </p:nvGraphicFramePr>
        <p:xfrm>
          <a:off x="490888" y="1170012"/>
          <a:ext cx="11463689" cy="5019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770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303708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43519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5265019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66289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Author</a:t>
                      </a:r>
                      <a:r>
                        <a:rPr lang="en-US" sz="1800" baseline="0"/>
                        <a:t> &amp; Year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Title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Work done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Observations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4356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Anderson and Baker (2018)</a:t>
                      </a:r>
                      <a:endParaRPr lang="en-US" sz="1800"/>
                    </a:p>
                    <a:p>
                      <a:endParaRPr lang="en-US" sz="1800"/>
                    </a:p>
                    <a:p>
                      <a:endParaRPr lang="en-US" sz="1800"/>
                    </a:p>
                    <a:p>
                      <a:r>
                        <a:rPr lang="en-US" sz="1800"/>
                        <a:t>5.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Garcia and Kim (2017)</a:t>
                      </a:r>
                    </a:p>
                    <a:p>
                      <a:endParaRPr lang="en-IN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Song, L., &amp; Wang, J. (2016)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Scalable Parallel Pigeonhole Sort Algorithm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Parallel Pigeonhole Sort with Load Balancing Mechanisms</a:t>
                      </a: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 Sorting Algorithms on Multicore Clusters: A Comparative Study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Presented a scalable parallel Pigeonhole Sort algorithm.</a:t>
                      </a: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Explored parallel Pigeonhole Sort with load balancing mechanisms.</a:t>
                      </a:r>
                    </a:p>
                    <a:p>
                      <a:endParaRPr lang="en-US" sz="1800" b="0" i="0" u="none" strike="noStrike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Conducted a comparative study of parallel sorting algorithms on multicore clusters.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Catered to the demand for sorting solutions in extensive datasets.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Ensured adaptability to heterogeneous systems and confirmed relevance in modern computing.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Provided insights into the performance and characteristics of different parallel sorting algorithms..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6535-C35D-24D3-0A4B-1ECC1C5C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93B6-F09C-4928-886E-8467D29BFEAC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D651-0428-0EBF-2B12-B830736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C016-2A97-5194-F3E1-3747B42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6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32" y="366043"/>
            <a:ext cx="10515600" cy="703821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1" y="1249251"/>
            <a:ext cx="10515600" cy="49277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3559-26A8-4DC0-B7C5-DB96194804EC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36" y="366043"/>
            <a:ext cx="10515600" cy="703821"/>
          </a:xfrm>
        </p:spPr>
        <p:txBody>
          <a:bodyPr/>
          <a:lstStyle/>
          <a:p>
            <a:r>
              <a:rPr lang="en-US" dirty="0"/>
              <a:t>Research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1" y="1249251"/>
            <a:ext cx="11713945" cy="492771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Scalability and Efficiency: Focusing on making sorting faster and more efficient for larger datasets using parallelization techniques.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Optimized Parallel Algorithms: Developing and implementing parallel algorithms that prioritize speed and accuracy in sorting tasks.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Performance Analysis and Comparison: Conducting thorough evaluations to compare the efficiency and speed of parallelized pigeonhole sorting with other sorting methods.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Adaptability to Modern Computing Architectures: Exploring how pigeonhole sorting can adapt to modern computing setups like multi-core processors, GPUs, or distributed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AC43-5E5C-4D6C-8CE6-2C79F583945E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40E-C98E-4935-BCD4-948C9FE665CC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41B-BD4F-4CEC-BA67-5503801E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r>
              <a:rPr lang="en-US" sz="3600" dirty="0"/>
              <a:t>Problem Definition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970B-B3DA-8DE1-30D4-9DEAA674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Limited Range: Pigeonhole sorting is ideal when dealing with a limited range of elements where the number of elements is relatively small compared to the range.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Non-comparative Sorting: It offers a non-comparative sorting approach, beneficial when the elements to be sorted do not naturally lend themselves to comparison operations.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Linear Time Complexity: Pigeonhole sort operates in linear time complexity when the number of elements (n) is approximately equal to the range (m), making it efficient for certain scenarios.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Stable Sorting: It maintains the relative order of equal elements, making it suitable for applications where stability in sorting is crucial.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Straightforward Implementation: Pigeonhole sorting can be implemented with straightforward logic and does not require complex data structures or algorithms, making it accessible and easy to understand.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E49E-A25C-C68A-D2B7-22E42CD1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B9B-2D7A-4472-984A-68BC2AC6D4D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AA33-216F-DF3E-C629-F810B0AE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EED3-46A4-67AD-BCAB-B4902D3C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1263-114A-DD54-064E-06C1E4AE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A3D-7621-16E4-2B13-F9DC721E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43C5-76D1-18E2-5FF4-2C671C59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B9B-2D7A-4472-984A-68BC2AC6D4D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B711-3D37-FE1A-E4F8-3325E956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750B-0118-9584-36EE-7627D639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5"/>
            <a:ext cx="10515600" cy="51080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The aim is to improve sorting efficiency through parallelization techniques and optimized algorithms on modern computing platforms.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The specific goals of this research work are to </a:t>
            </a:r>
          </a:p>
          <a:p>
            <a:pPr marL="971550" lvl="1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/>
              <a:t>Explore making sorting faster on big datasets using parallel techniques.</a:t>
            </a:r>
          </a:p>
          <a:p>
            <a:pPr marL="971550" lvl="1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/>
              <a:t>Develop fast and accurate parallel sorting algorithms.</a:t>
            </a:r>
          </a:p>
          <a:p>
            <a:pPr marL="971550" lvl="1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/>
              <a:t>Compare how well our sorting method works against others.</a:t>
            </a:r>
          </a:p>
          <a:p>
            <a:pPr marL="971550" lvl="1" indent="-5143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/>
              <a:t>See if our sorting method can work on modern computers like those with many processors or GPUs.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002-E446-4043-919B-0453E49DC8BC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Research Gaps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Expected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Importance of the Proposed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7D0-7A6E-42BC-944E-F12EB5DCD650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138265"/>
            <a:ext cx="4603376" cy="2909296"/>
          </a:xfrm>
        </p:spPr>
        <p:txBody>
          <a:bodyPr anchor="t">
            <a:normAutofit/>
          </a:bodyPr>
          <a:lstStyle/>
          <a:p>
            <a:r>
              <a:rPr lang="en-US" sz="3200" dirty="0"/>
              <a:t>Presentation overview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984" y="1102664"/>
            <a:ext cx="5257800" cy="50648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0DD727-D8FD-4022-A25B-D4A889CDFABA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61682-BC0E-4993-9E21-4D02DE7FA03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286FB9-7C37-5DBE-4D0A-BEE7A8D0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Parallelization of Pigeonhole Sort Optimization for Efficient Data Sorting</a:t>
            </a:r>
          </a:p>
        </p:txBody>
      </p:sp>
    </p:spTree>
    <p:extLst>
      <p:ext uri="{BB962C8B-B14F-4D97-AF65-F5344CB8AC3E}">
        <p14:creationId xmlns:p14="http://schemas.microsoft.com/office/powerpoint/2010/main" val="422000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355" y="5280129"/>
            <a:ext cx="9812083" cy="84630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4000" dirty="0"/>
              <a:t>Parallel Algorithm Idea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662B-3061-47E2-A9E4-9FDF9FBB566A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6C98350-E0DF-41C1-C991-7604BE23D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067129"/>
              </p:ext>
            </p:extLst>
          </p:nvPr>
        </p:nvGraphicFramePr>
        <p:xfrm>
          <a:off x="5363678" y="1036197"/>
          <a:ext cx="6400799" cy="415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0E0DCA-F5ED-4073-45CA-6FD80B18443E}"/>
              </a:ext>
            </a:extLst>
          </p:cNvPr>
          <p:cNvSpPr txBox="1"/>
          <p:nvPr/>
        </p:nvSpPr>
        <p:spPr>
          <a:xfrm>
            <a:off x="365761" y="1197034"/>
            <a:ext cx="49281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Initialization:</a:t>
            </a:r>
          </a:p>
          <a:p>
            <a:pPr lvl="1"/>
            <a:r>
              <a:rPr lang="en-IN" dirty="0"/>
              <a:t>Import necessary libraries.</a:t>
            </a:r>
          </a:p>
          <a:p>
            <a:pPr lvl="1"/>
            <a:r>
              <a:rPr lang="en-IN" dirty="0"/>
              <a:t>Define the pigeonhole sort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Main Function:</a:t>
            </a:r>
          </a:p>
          <a:p>
            <a:pPr lvl="1"/>
            <a:r>
              <a:rPr lang="en-IN" dirty="0"/>
              <a:t>Initialize MPI.</a:t>
            </a:r>
          </a:p>
          <a:p>
            <a:pPr lvl="1"/>
            <a:r>
              <a:rPr lang="en-IN" dirty="0"/>
              <a:t>Get process rank and size.</a:t>
            </a:r>
          </a:p>
          <a:p>
            <a:pPr lvl="1"/>
            <a:r>
              <a:rPr lang="en-IN" dirty="0"/>
              <a:t>If rank is 0, input total number of elements.</a:t>
            </a:r>
          </a:p>
          <a:p>
            <a:pPr lvl="1"/>
            <a:r>
              <a:rPr lang="en-IN" dirty="0"/>
              <a:t>Broadcast total elements to all processes.</a:t>
            </a:r>
          </a:p>
          <a:p>
            <a:pPr lvl="1"/>
            <a:r>
              <a:rPr lang="en-IN" dirty="0"/>
              <a:t>Divide data among processes using Scatter.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Sorting:</a:t>
            </a:r>
          </a:p>
          <a:p>
            <a:pPr lvl="1"/>
            <a:r>
              <a:rPr lang="en-IN" dirty="0"/>
              <a:t>Find local minimum and maximum values.</a:t>
            </a:r>
          </a:p>
          <a:p>
            <a:pPr lvl="1"/>
            <a:r>
              <a:rPr lang="en-IN" dirty="0"/>
              <a:t>Reduce to get global minimum and maximum values.</a:t>
            </a:r>
          </a:p>
          <a:p>
            <a:pPr lvl="1"/>
            <a:r>
              <a:rPr lang="en-IN" dirty="0"/>
              <a:t>Calculate range size for pigeonhole sorting.</a:t>
            </a:r>
          </a:p>
        </p:txBody>
      </p:sp>
    </p:spTree>
    <p:extLst>
      <p:ext uri="{BB962C8B-B14F-4D97-AF65-F5344CB8AC3E}">
        <p14:creationId xmlns:p14="http://schemas.microsoft.com/office/powerpoint/2010/main" val="212517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AF2C1-282E-114B-50BB-2CD3F9632233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T1014D100k dataset comprises 100,000 array elements.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57124EF-A52F-2EAA-34E9-9AF863A4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631" y="2633472"/>
            <a:ext cx="7101689" cy="35863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B575C5D-F819-4CE4-ADC2-E378C23F4EA4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4/20/2024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Parallelization of Pigeonhole Sort Optimization for Efficient Data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61682-BC0E-4993-9E21-4D02DE7FA03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5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2B4-1AC7-4C23-8AFA-DA103B99A331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064477" y="1481327"/>
            <a:ext cx="4689988" cy="469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Content Placeholder 4" descr="A diagram of a mathematical equation">
            <a:extLst>
              <a:ext uri="{FF2B5EF4-FFF2-40B4-BE49-F238E27FC236}">
                <a16:creationId xmlns:a16="http://schemas.microsoft.com/office/drawing/2014/main" id="{D7CA9A76-4AFF-0A34-F2CF-235763C9C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1481327"/>
            <a:ext cx="5170140" cy="4733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4058B-0436-4A98-E374-6B0C7939A663}"/>
              </a:ext>
            </a:extLst>
          </p:cNvPr>
          <p:cNvSpPr txBox="1"/>
          <p:nvPr/>
        </p:nvSpPr>
        <p:spPr>
          <a:xfrm>
            <a:off x="6096001" y="0"/>
            <a:ext cx="62532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SEQUENTIAL IMPLEMENTATION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Single CPU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processed sequentially.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 parallelism.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Suitable for small to moderate datasets.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2.    </a:t>
            </a:r>
            <a:r>
              <a:rPr lang="en-US" sz="1800" dirty="0"/>
              <a:t>MPI IMPLEMENTATION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Multiple computing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divided among MPI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Parallel processing with message passing.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Ideal for large-scale distributed systems.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 startAt="3"/>
            </a:pPr>
            <a:r>
              <a:rPr lang="en-US" sz="1800" dirty="0"/>
              <a:t>CUDA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Utilizes GPU for parallel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Thousands of CUDA cores work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Parallel execution of CUDA kernel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Efficient shared memory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Best suited for highly parallelizable tasks on large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4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679C-1E21-4C39-AD50-1981A132357B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Results analysis</a:t>
            </a:r>
            <a:br>
              <a:rPr lang="en-US" sz="3600" dirty="0"/>
            </a:br>
            <a:r>
              <a:rPr lang="en-US" dirty="0"/>
              <a:t>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2C9DB2-206F-5AAC-8DC1-FB7EBA5B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421" y="1606480"/>
            <a:ext cx="6398893" cy="404320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6356-E076-49A8-BC9F-E5C040E8783B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9EA50-728D-5F17-AC07-7A2A02909314}"/>
              </a:ext>
            </a:extLst>
          </p:cNvPr>
          <p:cNvSpPr txBox="1"/>
          <p:nvPr/>
        </p:nvSpPr>
        <p:spPr>
          <a:xfrm>
            <a:off x="911192" y="87604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are the results we obtained from 12 different iterations when we performed Pigeonhole Sort using sequential MPI and CUDA.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3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366043"/>
            <a:ext cx="10515600" cy="703821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89" y="1249251"/>
            <a:ext cx="10515600" cy="49277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8F68-69CD-4637-9C99-023D514434BE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FCA6-F351-3B98-B893-82899F86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11" y="365124"/>
            <a:ext cx="10515600" cy="7038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Conclusions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BF39-CE9C-65D7-7200-A46D75FC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11" y="1068945"/>
            <a:ext cx="10967989" cy="510801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Pigeonhole Sort algorithm exhibits varied time complexities across sequential, MPI parallel, and CUDA parallel implementations.</a:t>
            </a: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Sequentially, the algorithm has a time complexity of O(n + Range), averaging 18.289 milliseconds, where 'n' is the number of elements and 'Range' is the value range of the input.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MPI parallelization with 'p' processes, the time complexity reduces to O((n/p) + p), resulting in an average time of 14.982 milliseconds and achieving a speedup of 1.230 milliseconds.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CUDA parallelization with 'T' threads reduces the time complexity to O((n/T) + T), with an average execution time of 0.0649 milliseconds and a significant CUDA speedup of approximately 293.350 milliseconds.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Utilizing Pigeonhole Sorting in parallel, whether through MPI or CUDA, offers speed and efficiency benefits for large datasets, with performance improving as processing power increases.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MPI implementation allows multiple processes to collaborate on sorting distinct data subsets, leveraging distributed computing nodes for effective handling of large datasets..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E2E9-0874-D69B-6091-505770A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B9B-2D7A-4472-984A-68BC2AC6D4D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B850-286D-9EDE-0A26-351EC500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AB82-543E-C230-0C09-53CB8B20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2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099-9373-B682-EF46-A7A59F09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970A-3B31-447B-BD8C-44120B5B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EAFD-DF94-1BBC-FBBC-C1D97FFF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B9B-2D7A-4472-984A-68BC2AC6D4D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4734-E437-084D-C483-2DF448D8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1F68-7182-B293-7120-911E157F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Scope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93" y="1316627"/>
            <a:ext cx="11794958" cy="4927712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Faster Data Processing: Enhancing sorting algorithms to handle large datasets quickly.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Practical Applications: Useful for industries reliant on efficient data processing, such as data analysis and AI.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Technological Advancement: Pushing the boundaries of computer capabilities by developing improved sorting methods.</a:t>
            </a:r>
          </a:p>
          <a:p>
            <a:pPr algn="just">
              <a:lnSpc>
                <a:spcPct val="200000"/>
              </a:lnSpc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2150-F3BC-4E74-9284-F7AB4B6E77DF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5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9CD9-77A2-499E-3972-79B26F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0D10-0E12-076A-58F7-268616A4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E526-9597-C5DC-08EB-E279FBA5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B9B-2D7A-4472-984A-68BC2AC6D4D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2699-08BD-7B08-23F1-9430C59A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ABB1-BE67-9A22-C151-D9FEEC0E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4C23-297F-4EA0-A15C-7D1F25AFE335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3435F8-1C2C-3405-7A2D-5CF343E7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1604" y="6266656"/>
            <a:ext cx="6092792" cy="544512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Parallelization of Pigeonhole Sort Optimization for Efficient Data Sorting</a:t>
            </a:r>
          </a:p>
        </p:txBody>
      </p:sp>
    </p:spTree>
    <p:extLst>
      <p:ext uri="{BB962C8B-B14F-4D97-AF65-F5344CB8AC3E}">
        <p14:creationId xmlns:p14="http://schemas.microsoft.com/office/powerpoint/2010/main" val="322656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1123-F67F-5C03-253B-5B216855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Journal/Conference Identified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54-79A3-20DF-1E72-F7285522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MAiTRI2024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DB16-8E2C-9ABA-1FF0-63EC9A0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6B9B-2D7A-4472-984A-68BC2AC6D4D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09A5-F3F3-E2A4-4E07-7738334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05A2-7BA4-9EF8-AE10-21197ABB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66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Research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Future Scope of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Journal/Conference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9C36-CA86-4828-8233-B49C7C378AD7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Smith and Johnson (2021) undertook a comprehensive review of parallelization strategies for sorting algorithms, emphasizing the need to optimize sorting techniques for parallel processing.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Davis and Clark (2020) introduced the concept of parallel Pigeonhole Sort, offering insights into the optimization of data sorting within parallel computing environments.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Patel and Gupta (2019) proposed a hybrid parallelization approach specifically designed for the Pigeonhole Sort algorithm, highlighting the importance of integrating techniques to enhance efficiency.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Anderson and Baker (2018) presented a scalable parallel Pigeonhole Sort algorithm, catering to the demand for sorting solutions in extensive datasets.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5.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Garcia and Kim (2017) explored the intricacies of parallel Pigeonhole Sort with load balancing mechanisms, ensuring its adaptability to heterogeneous systems and further confirming its relevance in modern computing.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6.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Song, L., &amp; Wang, J. (2016). Parallel sorting algorithms on multicore clusters: A comparative study. Journal of Parallel and Distributed Computing, 96, 1-14. </a:t>
            </a:r>
            <a:endParaRPr lang="en-US" sz="2200" dirty="0"/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7.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Chen, Y., &amp; Li, Y. (2015). A survey of parallel sorting algorithms on many-core architectures. Journal of Supercomputing, 71(9), 3186-3206. </a:t>
            </a:r>
          </a:p>
          <a:p>
            <a:pPr marL="0" indent="0" algn="just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0A64-33F5-491A-BAB3-23AE8B68565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9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EF3-D5B1-46CE-806C-781A93E970F7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28690" y="2696984"/>
            <a:ext cx="48033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S17"/>
              </a:rPr>
              <a:t>Thank You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65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anchor="t">
            <a:normAutofit fontScale="90000"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Parallelization of Pigeonhole Sort Optimization for Efficient Data Sorting</a:t>
            </a:r>
            <a:r>
              <a:rPr lang="en-US" sz="3000" dirty="0"/>
              <a:t>– Significance</a:t>
            </a:r>
          </a:p>
        </p:txBody>
      </p:sp>
      <p:pic>
        <p:nvPicPr>
          <p:cNvPr id="7" name="Content Placeholder 4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99E79B50-552F-7E92-1AF8-74D4F4E7C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" y="1015313"/>
            <a:ext cx="5187215" cy="430745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98" y="2551176"/>
            <a:ext cx="5444382" cy="359120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Using Parallelization in Pigeonhole Sort helps sort data faster by dividing the task among multiple processors.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This approach offers a broader perspective on efficient data sorting, especially when dealing with large datasets.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E0D005-5E79-4199-9E75-117D620ED812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3432" y="6356349"/>
            <a:ext cx="5598202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Parallelization of Pigeonhole Sort Optimization for Efficient Data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61682-BC0E-4993-9E21-4D02DE7FA039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8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Parallelization of Pigeonhole Sort Optimization for Efficient Data Sorting</a:t>
            </a:r>
            <a:r>
              <a:rPr lang="en-US" dirty="0"/>
              <a:t>– Global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64B-AA0F-4073-9F95-14EA3453F86E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332828"/>
            <a:ext cx="1094312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A2A2A"/>
                </a:solidFill>
                <a:effectLst/>
                <a:latin typeface="Open Sans"/>
              </a:rPr>
              <a:t>Parallelization of Pigeonhole Sort improves data sorting by using many  together.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A2A2A"/>
                </a:solidFill>
                <a:effectLst/>
                <a:latin typeface="Open Sans"/>
              </a:rPr>
              <a:t>It provides a global perspective on making sorting faster and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327250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85" y="365125"/>
            <a:ext cx="10978415" cy="7038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Parallelization of Pigeonhole Sort Optimization for Efficient Data Sorting</a:t>
            </a:r>
            <a:r>
              <a:rPr lang="en-US" dirty="0"/>
              <a:t>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5" y="1249251"/>
            <a:ext cx="11367435" cy="4927712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today's computer world, there's a big need for sorting data quickly and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want to use parallelism to make sorting big data sets faster and more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Pigeonhole sorting works best when there are almost as many elements as key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sorting method doesn't compare elements directly, making it faster for some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also a stable sorting method with a linear time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takes O(n + Range) time to sort, where 'n' is the number of elements and 'Range' is the range of possible values in the array.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study focuses on making Pigeonhole Sorting better by using parallel programming techniques like MPI and CUDA.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goal is to improve our understanding of parallel programming and sorting algorithms for modern computing needs.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4A96-3904-40E7-B225-22FC926367FE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09" y="365125"/>
            <a:ext cx="11007291" cy="7038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Parallelization of Pigeonhole Sort Optimization for Efficient Data Sorting</a:t>
            </a:r>
            <a:r>
              <a:rPr lang="en-US" dirty="0"/>
              <a:t>– Major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93763"/>
            <a:ext cx="11713945" cy="492771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Even Work Distribution: Ensuring that each processor gets a fair share of the sorting work can be tough.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Communication Complexity: Coordinating between different parts of the sorting process may create complications, slowing down the overall sorting speed.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Maintaining Order: Keeping the sorted data in the right order across multiple processing units can be challenging and may require extra effort.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FBD9-D060-43F5-B76A-5A7D8E78E64C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63" y="329126"/>
            <a:ext cx="10515600" cy="703821"/>
          </a:xfrm>
        </p:spPr>
        <p:txBody>
          <a:bodyPr>
            <a:normAutofit/>
          </a:bodyPr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7" y="1220375"/>
            <a:ext cx="11550315" cy="492771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Big Data Needs: As data sizes grow, faster sorting becomes essential for quick processing.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Boosting Performance: Parallelizing sorting methods can greatly speed up overall data handling.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Technology's Role: Using MPI and CUDA opens doors for making sorting more efficient in today's computing.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Meeting Application Demands: Sorting algorithms need to keep up with the demands of tasks like big data analysis, requiring efficient sorting solutions.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768E-53C1-477A-A85D-DFAEE4A7351A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2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6" y="366043"/>
            <a:ext cx="10515600" cy="703821"/>
          </a:xfrm>
        </p:spPr>
        <p:txBody>
          <a:bodyPr/>
          <a:lstStyle/>
          <a:p>
            <a:r>
              <a:rPr lang="en-US" dirty="0"/>
              <a:t>Method(s) in Research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249251"/>
            <a:ext cx="11867949" cy="492771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dirty="0"/>
              <a:t>Parallelization Techniques: Utilizing parallel computing methods like MPI, CUDA, or utilizing GPUs for efficient data processing.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dirty="0"/>
              <a:t>Algorithm Adaptation: Modifying traditional sorting algorithms for parallel processing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dirty="0"/>
              <a:t>Performance Evaluation: Assessing efficiency of parallelized sorting algorithms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dirty="0"/>
              <a:t>Implementation: Developing and deploying parallel sorting algorithms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dirty="0"/>
              <a:t>Optimization: Improving efficiency of parallel sorting algorithms for hardware and data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D923-DA43-41CC-8007-C4FAC2DCB3F3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Parallelization of Pigeonhole Sort Optimization for Efficient Data 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479"/>
      </p:ext>
    </p:extLst>
  </p:cSld>
  <p:clrMapOvr>
    <a:masterClrMapping/>
  </p:clrMapOvr>
</p:sld>
</file>

<file path=ppt/theme/theme1.xml><?xml version="1.0" encoding="utf-8"?>
<a:theme xmlns:a="http://schemas.openxmlformats.org/drawingml/2006/main" name="BS MAddod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 MAddodi</Template>
  <TotalTime>39486</TotalTime>
  <Words>2432</Words>
  <Application>Microsoft Office PowerPoint</Application>
  <PresentationFormat>Widescreen</PresentationFormat>
  <Paragraphs>478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CMSS17</vt:lpstr>
      <vt:lpstr>Open Sans</vt:lpstr>
      <vt:lpstr>Times New Roman</vt:lpstr>
      <vt:lpstr>Wingdings</vt:lpstr>
      <vt:lpstr>BS MAddodi</vt:lpstr>
      <vt:lpstr>Parallelization of Pigeonhole Sort Optimization for Efficient Data Sorting</vt:lpstr>
      <vt:lpstr>Presentation overview</vt:lpstr>
      <vt:lpstr>Presentation overview</vt:lpstr>
      <vt:lpstr>Parallelization of Pigeonhole Sort Optimization for Efficient Data Sorting– Significance</vt:lpstr>
      <vt:lpstr>Parallelization of Pigeonhole Sort Optimization for Efficient Data Sorting– Global view</vt:lpstr>
      <vt:lpstr>Parallelization of Pigeonhole Sort Optimization for Efficient Data Sorting- Introduction</vt:lpstr>
      <vt:lpstr>Parallelization of Pigeonhole Sort Optimization for Efficient Data Sorting– Major Challenges </vt:lpstr>
      <vt:lpstr>Motivation </vt:lpstr>
      <vt:lpstr>Method(s) in Research Topic</vt:lpstr>
      <vt:lpstr>Presentation overview</vt:lpstr>
      <vt:lpstr>Literature Review </vt:lpstr>
      <vt:lpstr>Literature Review </vt:lpstr>
      <vt:lpstr>Presentation overview</vt:lpstr>
      <vt:lpstr>Research Gaps</vt:lpstr>
      <vt:lpstr>Presentation overview</vt:lpstr>
      <vt:lpstr>Problem Definition </vt:lpstr>
      <vt:lpstr>Presentation overview</vt:lpstr>
      <vt:lpstr>Research Objectives</vt:lpstr>
      <vt:lpstr>Presentation overview</vt:lpstr>
      <vt:lpstr>Methodology </vt:lpstr>
      <vt:lpstr>Dataset</vt:lpstr>
      <vt:lpstr>Proposed Architecture  </vt:lpstr>
      <vt:lpstr>Presentation overview</vt:lpstr>
      <vt:lpstr>Results analysis  </vt:lpstr>
      <vt:lpstr>Presentation overview</vt:lpstr>
      <vt:lpstr>Conclusions </vt:lpstr>
      <vt:lpstr>Presentation overview</vt:lpstr>
      <vt:lpstr>Future Scope of the work</vt:lpstr>
      <vt:lpstr>Presentation overview</vt:lpstr>
      <vt:lpstr>Journal/Conference Identified </vt:lpstr>
      <vt:lpstr>Presentation overview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Gopakumar</dc:creator>
  <cp:lastModifiedBy>Rohithsaidatta Pasupuleti</cp:lastModifiedBy>
  <cp:revision>267</cp:revision>
  <dcterms:created xsi:type="dcterms:W3CDTF">2021-01-27T16:10:55Z</dcterms:created>
  <dcterms:modified xsi:type="dcterms:W3CDTF">2024-04-20T14:30:02Z</dcterms:modified>
</cp:coreProperties>
</file>