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5EE9-6B1D-4019-952C-864E580D8F69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E92-6A50-4A88-BB08-C3F3606B9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28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5EE9-6B1D-4019-952C-864E580D8F69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E92-6A50-4A88-BB08-C3F3606B9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50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5EE9-6B1D-4019-952C-864E580D8F69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E92-6A50-4A88-BB08-C3F3606B9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75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5EE9-6B1D-4019-952C-864E580D8F69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E92-6A50-4A88-BB08-C3F3606B9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5EE9-6B1D-4019-952C-864E580D8F69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E92-6A50-4A88-BB08-C3F3606B9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33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5EE9-6B1D-4019-952C-864E580D8F69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E92-6A50-4A88-BB08-C3F3606B9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58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5EE9-6B1D-4019-952C-864E580D8F69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E92-6A50-4A88-BB08-C3F3606B9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41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5EE9-6B1D-4019-952C-864E580D8F69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E92-6A50-4A88-BB08-C3F3606B9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00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5EE9-6B1D-4019-952C-864E580D8F69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E92-6A50-4A88-BB08-C3F3606B9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86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5EE9-6B1D-4019-952C-864E580D8F69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E92-6A50-4A88-BB08-C3F3606B9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67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5EE9-6B1D-4019-952C-864E580D8F69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D8E92-6A50-4A88-BB08-C3F3606B9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83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E5EE9-6B1D-4019-952C-864E580D8F69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D8E92-6A50-4A88-BB08-C3F3606B9F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51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995" y="1619794"/>
            <a:ext cx="9144000" cy="84514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DISJOINT SET FOREST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>By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Mr. </a:t>
            </a:r>
            <a:r>
              <a:rPr lang="en-US" b="1" smtClean="0">
                <a:solidFill>
                  <a:srgbClr val="C00000"/>
                </a:solidFill>
              </a:rPr>
              <a:t>GURURAJ</a:t>
            </a:r>
            <a:endParaRPr lang="en-US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>Assistant Professor-Selection Grade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>Department of Computer Science &amp; Engineering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>M.I.T </a:t>
            </a:r>
            <a:r>
              <a:rPr lang="en-US" dirty="0" err="1">
                <a:solidFill>
                  <a:srgbClr val="C00000"/>
                </a:solidFill>
              </a:rPr>
              <a:t>Manipal</a:t>
            </a:r>
            <a:endParaRPr lang="en-IN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05" y="117566"/>
            <a:ext cx="10515600" cy="69791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DISJOINT SET FOREST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815477"/>
            <a:ext cx="11027229" cy="536148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104" y="3011396"/>
            <a:ext cx="7145519" cy="2428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724" y="5318630"/>
            <a:ext cx="2682469" cy="376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854" y="5400661"/>
            <a:ext cx="2782389" cy="3343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9856" y="1005556"/>
            <a:ext cx="107006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A faster implementation of disjoint sets is through the rooted trees, with each node containing one member and each tree representing one set.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Each member in the tree has only one parent.</a:t>
            </a:r>
            <a:endParaRPr lang="en-I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12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755" y="209006"/>
            <a:ext cx="10515600" cy="658722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Heuristics to improve the running time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755" y="979714"/>
            <a:ext cx="11558451" cy="51972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i="1" dirty="0" smtClean="0">
                <a:solidFill>
                  <a:srgbClr val="C00000"/>
                </a:solidFill>
              </a:rPr>
              <a:t>Union </a:t>
            </a:r>
            <a:r>
              <a:rPr lang="en-US" b="1" i="1" dirty="0">
                <a:solidFill>
                  <a:srgbClr val="C00000"/>
                </a:solidFill>
              </a:rPr>
              <a:t>by rank</a:t>
            </a:r>
            <a:r>
              <a:rPr lang="en-US" dirty="0">
                <a:solidFill>
                  <a:srgbClr val="C00000"/>
                </a:solidFill>
              </a:rPr>
              <a:t>, is similar to the weighted-union heuristic </a:t>
            </a:r>
            <a:r>
              <a:rPr lang="en-US" dirty="0" smtClean="0">
                <a:solidFill>
                  <a:srgbClr val="C00000"/>
                </a:solidFill>
              </a:rPr>
              <a:t>we used </a:t>
            </a:r>
            <a:r>
              <a:rPr lang="en-US" dirty="0">
                <a:solidFill>
                  <a:srgbClr val="C00000"/>
                </a:solidFill>
              </a:rPr>
              <a:t>with the linked-list representation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dirty="0">
                <a:solidFill>
                  <a:srgbClr val="C00000"/>
                </a:solidFill>
              </a:rPr>
              <a:t>For each node, we </a:t>
            </a:r>
            <a:r>
              <a:rPr lang="en-US">
                <a:solidFill>
                  <a:srgbClr val="C00000"/>
                </a:solidFill>
              </a:rPr>
              <a:t>maintain </a:t>
            </a:r>
            <a:r>
              <a:rPr lang="en-US" smtClean="0">
                <a:solidFill>
                  <a:srgbClr val="C00000"/>
                </a:solidFill>
              </a:rPr>
              <a:t>a rank</a:t>
            </a:r>
            <a:r>
              <a:rPr lang="en-US" dirty="0">
                <a:solidFill>
                  <a:srgbClr val="C00000"/>
                </a:solidFill>
              </a:rPr>
              <a:t>, which is an upper bound on the height of the node.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rgbClr val="C00000"/>
                </a:solidFill>
              </a:rPr>
              <a:t>Make </a:t>
            </a:r>
            <a:r>
              <a:rPr lang="en-US" dirty="0" smtClean="0">
                <a:solidFill>
                  <a:srgbClr val="C00000"/>
                </a:solidFill>
              </a:rPr>
              <a:t>the </a:t>
            </a:r>
            <a:r>
              <a:rPr lang="en-US" dirty="0">
                <a:solidFill>
                  <a:srgbClr val="C00000"/>
                </a:solidFill>
              </a:rPr>
              <a:t>root of the tree with fewer nodes point to the root of the tree with more nodes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 In union by rank, </a:t>
            </a:r>
            <a:r>
              <a:rPr lang="en-US" dirty="0" smtClean="0">
                <a:solidFill>
                  <a:srgbClr val="C00000"/>
                </a:solidFill>
              </a:rPr>
              <a:t>we make </a:t>
            </a:r>
            <a:r>
              <a:rPr lang="en-US" dirty="0">
                <a:solidFill>
                  <a:srgbClr val="C00000"/>
                </a:solidFill>
              </a:rPr>
              <a:t>the root with smaller rank point to the root with larger rank during a </a:t>
            </a:r>
            <a:r>
              <a:rPr lang="en-US" dirty="0" smtClean="0">
                <a:solidFill>
                  <a:srgbClr val="C00000"/>
                </a:solidFill>
              </a:rPr>
              <a:t>UNION </a:t>
            </a:r>
            <a:r>
              <a:rPr lang="en-IN" dirty="0" smtClean="0">
                <a:solidFill>
                  <a:srgbClr val="C00000"/>
                </a:solidFill>
              </a:rPr>
              <a:t>operation</a:t>
            </a:r>
            <a:r>
              <a:rPr lang="en-IN" dirty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779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82" y="248194"/>
            <a:ext cx="10515600" cy="606471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Heuristics to improve the running time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382" y="1136469"/>
            <a:ext cx="10685418" cy="50404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i="1" dirty="0">
                <a:solidFill>
                  <a:srgbClr val="C00000"/>
                </a:solidFill>
              </a:rPr>
              <a:t>P</a:t>
            </a:r>
            <a:r>
              <a:rPr lang="en-IN" b="1" i="1" dirty="0" smtClean="0">
                <a:solidFill>
                  <a:srgbClr val="C00000"/>
                </a:solidFill>
              </a:rPr>
              <a:t>ath compression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 -</a:t>
            </a:r>
            <a:r>
              <a:rPr lang="en-IN" dirty="0">
                <a:solidFill>
                  <a:srgbClr val="C00000"/>
                </a:solidFill>
              </a:rPr>
              <a:t>simple and highly effective</a:t>
            </a:r>
            <a:r>
              <a:rPr lang="en-IN" dirty="0" smtClean="0">
                <a:solidFill>
                  <a:srgbClr val="C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 - Used </a:t>
            </a:r>
            <a:r>
              <a:rPr lang="en-US" dirty="0">
                <a:solidFill>
                  <a:srgbClr val="C00000"/>
                </a:solidFill>
              </a:rPr>
              <a:t>during FIND-SET operations to make </a:t>
            </a:r>
            <a:r>
              <a:rPr lang="en-US" dirty="0" smtClean="0">
                <a:solidFill>
                  <a:srgbClr val="C00000"/>
                </a:solidFill>
              </a:rPr>
              <a:t>each node </a:t>
            </a:r>
            <a:r>
              <a:rPr lang="en-US" dirty="0">
                <a:solidFill>
                  <a:srgbClr val="C00000"/>
                </a:solidFill>
              </a:rPr>
              <a:t>on the find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 path </a:t>
            </a:r>
            <a:r>
              <a:rPr lang="en-US" dirty="0">
                <a:solidFill>
                  <a:srgbClr val="C00000"/>
                </a:solidFill>
              </a:rPr>
              <a:t>point directly to the root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-</a:t>
            </a:r>
            <a:r>
              <a:rPr lang="en-US" dirty="0">
                <a:solidFill>
                  <a:srgbClr val="C00000"/>
                </a:solidFill>
              </a:rPr>
              <a:t>Path compression does not </a:t>
            </a:r>
            <a:r>
              <a:rPr lang="en-US" dirty="0" smtClean="0">
                <a:solidFill>
                  <a:srgbClr val="C00000"/>
                </a:solidFill>
              </a:rPr>
              <a:t>change </a:t>
            </a:r>
            <a:r>
              <a:rPr lang="en-IN" dirty="0" smtClean="0">
                <a:solidFill>
                  <a:srgbClr val="C00000"/>
                </a:solidFill>
              </a:rPr>
              <a:t>any </a:t>
            </a:r>
            <a:r>
              <a:rPr lang="en-IN" dirty="0">
                <a:solidFill>
                  <a:srgbClr val="C00000"/>
                </a:solidFill>
              </a:rPr>
              <a:t>ranks.</a:t>
            </a:r>
          </a:p>
        </p:txBody>
      </p:sp>
    </p:spTree>
    <p:extLst>
      <p:ext uri="{BB962C8B-B14F-4D97-AF65-F5344CB8AC3E}">
        <p14:creationId xmlns:p14="http://schemas.microsoft.com/office/powerpoint/2010/main" val="175393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82" y="248194"/>
            <a:ext cx="10515600" cy="606471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Heuristics to improve the running time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382" y="1065189"/>
            <a:ext cx="10212978" cy="3981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74261" y="6065911"/>
            <a:ext cx="5314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-Roman"/>
              </a:rPr>
              <a:t>Path compression during the operation </a:t>
            </a:r>
            <a:r>
              <a:rPr lang="en-US" dirty="0" smtClean="0">
                <a:solidFill>
                  <a:srgbClr val="C00000"/>
                </a:solidFill>
                <a:latin typeface="Times-Roman"/>
              </a:rPr>
              <a:t>FIND-S</a:t>
            </a:r>
            <a:r>
              <a:rPr lang="en-US" b="0" i="0" u="none" strike="noStrike" baseline="0" dirty="0" smtClean="0">
                <a:solidFill>
                  <a:srgbClr val="C00000"/>
                </a:solidFill>
                <a:latin typeface="Times-Roman"/>
              </a:rPr>
              <a:t>ET</a:t>
            </a:r>
            <a:r>
              <a:rPr lang="en-US" dirty="0">
                <a:solidFill>
                  <a:srgbClr val="C00000"/>
                </a:solidFill>
                <a:latin typeface="Times-Roman"/>
              </a:rPr>
              <a:t>.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883" y="5371609"/>
            <a:ext cx="5678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-Roman"/>
              </a:rPr>
              <a:t>A tree representing a set prior to executing F</a:t>
            </a:r>
            <a:r>
              <a:rPr lang="en-US" b="0" i="0" u="none" strike="noStrike" baseline="0" dirty="0" smtClean="0">
                <a:solidFill>
                  <a:srgbClr val="C00000"/>
                </a:solidFill>
                <a:latin typeface="Times-Roman"/>
              </a:rPr>
              <a:t>IND</a:t>
            </a:r>
            <a:r>
              <a:rPr lang="en-US" dirty="0">
                <a:solidFill>
                  <a:srgbClr val="C00000"/>
                </a:solidFill>
                <a:latin typeface="Times-Roman"/>
              </a:rPr>
              <a:t>-S</a:t>
            </a:r>
            <a:r>
              <a:rPr lang="en-US" b="0" i="0" u="none" strike="noStrike" baseline="0" dirty="0" smtClean="0">
                <a:solidFill>
                  <a:srgbClr val="C00000"/>
                </a:solidFill>
                <a:latin typeface="Times-Roman"/>
              </a:rPr>
              <a:t>ET</a:t>
            </a:r>
            <a:r>
              <a:rPr lang="en-US" dirty="0">
                <a:solidFill>
                  <a:srgbClr val="C00000"/>
                </a:solidFill>
                <a:latin typeface="MT2MIT"/>
              </a:rPr>
              <a:t>.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4239628"/>
            <a:ext cx="50879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  <a:latin typeface="Times-Roman"/>
              </a:rPr>
              <a:t>The same set </a:t>
            </a:r>
            <a:r>
              <a:rPr lang="en-IN" sz="2000" dirty="0" smtClean="0">
                <a:solidFill>
                  <a:srgbClr val="C00000"/>
                </a:solidFill>
                <a:latin typeface="Times-Roman"/>
              </a:rPr>
              <a:t>after executing </a:t>
            </a:r>
            <a:r>
              <a:rPr lang="en-IN" sz="2000" dirty="0">
                <a:solidFill>
                  <a:srgbClr val="C00000"/>
                </a:solidFill>
                <a:latin typeface="Times-Roman"/>
              </a:rPr>
              <a:t>F</a:t>
            </a:r>
            <a:r>
              <a:rPr lang="en-IN" sz="2000" b="0" i="0" u="none" strike="noStrike" baseline="0" dirty="0" smtClean="0">
                <a:solidFill>
                  <a:srgbClr val="C00000"/>
                </a:solidFill>
                <a:latin typeface="Times-Roman"/>
              </a:rPr>
              <a:t>IND</a:t>
            </a:r>
            <a:r>
              <a:rPr lang="en-IN" sz="2000" dirty="0">
                <a:solidFill>
                  <a:srgbClr val="C00000"/>
                </a:solidFill>
                <a:latin typeface="Times-Roman"/>
              </a:rPr>
              <a:t>-S</a:t>
            </a:r>
            <a:r>
              <a:rPr lang="en-IN" sz="2000" b="0" i="0" u="none" strike="noStrike" baseline="0" dirty="0" smtClean="0">
                <a:solidFill>
                  <a:srgbClr val="C00000"/>
                </a:solidFill>
                <a:latin typeface="Times-Roman"/>
              </a:rPr>
              <a:t>ET</a:t>
            </a:r>
            <a:endParaRPr lang="en-I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63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484438" y="1096963"/>
            <a:ext cx="7223125" cy="3621087"/>
            <a:chOff x="1565" y="691"/>
            <a:chExt cx="4550" cy="228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65" y="691"/>
              <a:ext cx="4550" cy="2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5" y="691"/>
              <a:ext cx="4559" cy="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935288" y="5092700"/>
            <a:ext cx="5529262" cy="1296988"/>
            <a:chOff x="1849" y="3208"/>
            <a:chExt cx="3483" cy="817"/>
          </a:xfrm>
        </p:grpSpPr>
        <p:sp>
          <p:nvSpPr>
            <p:cNvPr id="7" name="AutoShape 7"/>
            <p:cNvSpPr>
              <a:spLocks noChangeAspect="1" noChangeArrowheads="1" noTextEdit="1"/>
            </p:cNvSpPr>
            <p:nvPr/>
          </p:nvSpPr>
          <p:spPr bwMode="auto">
            <a:xfrm>
              <a:off x="1849" y="3208"/>
              <a:ext cx="3483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" y="3208"/>
              <a:ext cx="3492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6092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220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MT2MIT</vt:lpstr>
      <vt:lpstr>Times New Roman</vt:lpstr>
      <vt:lpstr>Times-Roman</vt:lpstr>
      <vt:lpstr>Wingdings</vt:lpstr>
      <vt:lpstr>Office Theme</vt:lpstr>
      <vt:lpstr>DISJOINT SET FOREST</vt:lpstr>
      <vt:lpstr>DISJOINT SET FOREST</vt:lpstr>
      <vt:lpstr>Heuristics to improve the running time</vt:lpstr>
      <vt:lpstr>Heuristics to improve the running time</vt:lpstr>
      <vt:lpstr>Heuristics to improve the running time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DISJOINT SET FOREST</dc:title>
  <dc:creator>Ahamed  Shafeeq B. M. [MAHE-MIT]</dc:creator>
  <cp:lastModifiedBy>Gururaj [MAHE-MIT]</cp:lastModifiedBy>
  <cp:revision>13</cp:revision>
  <dcterms:created xsi:type="dcterms:W3CDTF">2020-12-04T04:26:33Z</dcterms:created>
  <dcterms:modified xsi:type="dcterms:W3CDTF">2021-12-10T04:55:09Z</dcterms:modified>
</cp:coreProperties>
</file>