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66" r:id="rId2"/>
    <p:sldId id="257" r:id="rId3"/>
    <p:sldId id="258" r:id="rId4"/>
    <p:sldId id="261" r:id="rId5"/>
    <p:sldId id="259" r:id="rId6"/>
    <p:sldId id="263" r:id="rId7"/>
    <p:sldId id="265" r:id="rId8"/>
    <p:sldId id="260"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1DE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606" autoAdjust="0"/>
    <p:restoredTop sz="94660"/>
  </p:normalViewPr>
  <p:slideViewPr>
    <p:cSldViewPr snapToGrid="0">
      <p:cViewPr varScale="1">
        <p:scale>
          <a:sx n="91" d="100"/>
          <a:sy n="91" d="100"/>
        </p:scale>
        <p:origin x="571"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4FF2F9-B0DD-4573-B727-371C83106ADC}" type="datetimeFigureOut">
              <a:rPr lang="en-IN" smtClean="0"/>
              <a:t>04-03-2020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8625EC-7CCE-4AAB-A913-CEF11CE5FA89}"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788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4FF2F9-B0DD-4573-B727-371C83106ADC}" type="datetimeFigureOut">
              <a:rPr lang="en-IN" smtClean="0"/>
              <a:t>04-03-2020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8625EC-7CCE-4AAB-A913-CEF11CE5FA89}" type="slidenum">
              <a:rPr lang="en-IN" smtClean="0"/>
              <a:t>‹#›</a:t>
            </a:fld>
            <a:endParaRPr lang="en-IN"/>
          </a:p>
        </p:txBody>
      </p:sp>
    </p:spTree>
    <p:extLst>
      <p:ext uri="{BB962C8B-B14F-4D97-AF65-F5344CB8AC3E}">
        <p14:creationId xmlns:p14="http://schemas.microsoft.com/office/powerpoint/2010/main" val="1032479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4FF2F9-B0DD-4573-B727-371C83106ADC}" type="datetimeFigureOut">
              <a:rPr lang="en-IN" smtClean="0"/>
              <a:t>04-03-2020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8625EC-7CCE-4AAB-A913-CEF11CE5FA89}" type="slidenum">
              <a:rPr lang="en-IN" smtClean="0"/>
              <a:t>‹#›</a:t>
            </a:fld>
            <a:endParaRPr lang="en-IN"/>
          </a:p>
        </p:txBody>
      </p:sp>
    </p:spTree>
    <p:extLst>
      <p:ext uri="{BB962C8B-B14F-4D97-AF65-F5344CB8AC3E}">
        <p14:creationId xmlns:p14="http://schemas.microsoft.com/office/powerpoint/2010/main" val="738194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4FF2F9-B0DD-4573-B727-371C83106ADC}" type="datetimeFigureOut">
              <a:rPr lang="en-IN" smtClean="0"/>
              <a:t>04-03-2020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8625EC-7CCE-4AAB-A913-CEF11CE5FA89}" type="slidenum">
              <a:rPr lang="en-IN" smtClean="0"/>
              <a:t>‹#›</a:t>
            </a:fld>
            <a:endParaRPr lang="en-IN"/>
          </a:p>
        </p:txBody>
      </p:sp>
    </p:spTree>
    <p:extLst>
      <p:ext uri="{BB962C8B-B14F-4D97-AF65-F5344CB8AC3E}">
        <p14:creationId xmlns:p14="http://schemas.microsoft.com/office/powerpoint/2010/main" val="3803752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4FF2F9-B0DD-4573-B727-371C83106ADC}" type="datetimeFigureOut">
              <a:rPr lang="en-IN" smtClean="0"/>
              <a:t>04-03-2020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8625EC-7CCE-4AAB-A913-CEF11CE5FA89}"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4843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4FF2F9-B0DD-4573-B727-371C83106ADC}" type="datetimeFigureOut">
              <a:rPr lang="en-IN" smtClean="0"/>
              <a:t>04-03-2020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8625EC-7CCE-4AAB-A913-CEF11CE5FA89}" type="slidenum">
              <a:rPr lang="en-IN" smtClean="0"/>
              <a:t>‹#›</a:t>
            </a:fld>
            <a:endParaRPr lang="en-IN"/>
          </a:p>
        </p:txBody>
      </p:sp>
    </p:spTree>
    <p:extLst>
      <p:ext uri="{BB962C8B-B14F-4D97-AF65-F5344CB8AC3E}">
        <p14:creationId xmlns:p14="http://schemas.microsoft.com/office/powerpoint/2010/main" val="1057591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4FF2F9-B0DD-4573-B727-371C83106ADC}" type="datetimeFigureOut">
              <a:rPr lang="en-IN" smtClean="0"/>
              <a:t>04-03-2020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38625EC-7CCE-4AAB-A913-CEF11CE5FA89}" type="slidenum">
              <a:rPr lang="en-IN" smtClean="0"/>
              <a:t>‹#›</a:t>
            </a:fld>
            <a:endParaRPr lang="en-IN"/>
          </a:p>
        </p:txBody>
      </p:sp>
    </p:spTree>
    <p:extLst>
      <p:ext uri="{BB962C8B-B14F-4D97-AF65-F5344CB8AC3E}">
        <p14:creationId xmlns:p14="http://schemas.microsoft.com/office/powerpoint/2010/main" val="1697056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4FF2F9-B0DD-4573-B727-371C83106ADC}" type="datetimeFigureOut">
              <a:rPr lang="en-IN" smtClean="0"/>
              <a:t>04-03-2020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38625EC-7CCE-4AAB-A913-CEF11CE5FA89}" type="slidenum">
              <a:rPr lang="en-IN" smtClean="0"/>
              <a:t>‹#›</a:t>
            </a:fld>
            <a:endParaRPr lang="en-IN"/>
          </a:p>
        </p:txBody>
      </p:sp>
    </p:spTree>
    <p:extLst>
      <p:ext uri="{BB962C8B-B14F-4D97-AF65-F5344CB8AC3E}">
        <p14:creationId xmlns:p14="http://schemas.microsoft.com/office/powerpoint/2010/main" val="767905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A4FF2F9-B0DD-4573-B727-371C83106ADC}" type="datetimeFigureOut">
              <a:rPr lang="en-IN" smtClean="0"/>
              <a:t>04-03-2020</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F38625EC-7CCE-4AAB-A913-CEF11CE5FA89}" type="slidenum">
              <a:rPr lang="en-IN" smtClean="0"/>
              <a:t>‹#›</a:t>
            </a:fld>
            <a:endParaRPr lang="en-IN"/>
          </a:p>
        </p:txBody>
      </p:sp>
    </p:spTree>
    <p:extLst>
      <p:ext uri="{BB962C8B-B14F-4D97-AF65-F5344CB8AC3E}">
        <p14:creationId xmlns:p14="http://schemas.microsoft.com/office/powerpoint/2010/main" val="1546104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A4FF2F9-B0DD-4573-B727-371C83106ADC}" type="datetimeFigureOut">
              <a:rPr lang="en-IN" smtClean="0"/>
              <a:t>04-03-2020</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38625EC-7CCE-4AAB-A913-CEF11CE5FA89}" type="slidenum">
              <a:rPr lang="en-IN" smtClean="0"/>
              <a:t>‹#›</a:t>
            </a:fld>
            <a:endParaRPr lang="en-IN"/>
          </a:p>
        </p:txBody>
      </p:sp>
    </p:spTree>
    <p:extLst>
      <p:ext uri="{BB962C8B-B14F-4D97-AF65-F5344CB8AC3E}">
        <p14:creationId xmlns:p14="http://schemas.microsoft.com/office/powerpoint/2010/main" val="1217925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4FF2F9-B0DD-4573-B727-371C83106ADC}" type="datetimeFigureOut">
              <a:rPr lang="en-IN" smtClean="0"/>
              <a:t>04-03-2020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8625EC-7CCE-4AAB-A913-CEF11CE5FA89}" type="slidenum">
              <a:rPr lang="en-IN" smtClean="0"/>
              <a:t>‹#›</a:t>
            </a:fld>
            <a:endParaRPr lang="en-IN"/>
          </a:p>
        </p:txBody>
      </p:sp>
    </p:spTree>
    <p:extLst>
      <p:ext uri="{BB962C8B-B14F-4D97-AF65-F5344CB8AC3E}">
        <p14:creationId xmlns:p14="http://schemas.microsoft.com/office/powerpoint/2010/main" val="84038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A4FF2F9-B0DD-4573-B727-371C83106ADC}" type="datetimeFigureOut">
              <a:rPr lang="en-IN" smtClean="0"/>
              <a:t>04-03-2020</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38625EC-7CCE-4AAB-A913-CEF11CE5FA89}"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6667095"/>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856CA-2DF9-4B0E-BC95-167ADA7F0787}"/>
              </a:ext>
            </a:extLst>
          </p:cNvPr>
          <p:cNvSpPr>
            <a:spLocks noGrp="1"/>
          </p:cNvSpPr>
          <p:nvPr>
            <p:ph type="title"/>
          </p:nvPr>
        </p:nvSpPr>
        <p:spPr>
          <a:xfrm>
            <a:off x="2540000" y="599142"/>
            <a:ext cx="10058400" cy="830509"/>
          </a:xfrm>
        </p:spPr>
        <p:txBody>
          <a:bodyPr>
            <a:normAutofit/>
          </a:bodyPr>
          <a:lstStyle/>
          <a:p>
            <a:r>
              <a:rPr lang="en-IN" sz="4000" dirty="0"/>
              <a:t>Shri Vaishnav Vidyapeeth Vishwavidyalaya</a:t>
            </a:r>
          </a:p>
        </p:txBody>
      </p:sp>
      <p:sp>
        <p:nvSpPr>
          <p:cNvPr id="7" name="Text Placeholder 6">
            <a:extLst>
              <a:ext uri="{FF2B5EF4-FFF2-40B4-BE49-F238E27FC236}">
                <a16:creationId xmlns:a16="http://schemas.microsoft.com/office/drawing/2014/main" id="{414E438E-92E1-4B3B-9CF4-34E7B8F64045}"/>
              </a:ext>
            </a:extLst>
          </p:cNvPr>
          <p:cNvSpPr>
            <a:spLocks noGrp="1"/>
          </p:cNvSpPr>
          <p:nvPr>
            <p:ph type="body" idx="1"/>
          </p:nvPr>
        </p:nvSpPr>
        <p:spPr>
          <a:xfrm>
            <a:off x="1066800" y="3331308"/>
            <a:ext cx="10058400" cy="2676759"/>
          </a:xfrm>
        </p:spPr>
        <p:txBody>
          <a:bodyPr>
            <a:normAutofit fontScale="85000" lnSpcReduction="20000"/>
          </a:bodyPr>
          <a:lstStyle/>
          <a:p>
            <a:r>
              <a:rPr lang="en-IN" dirty="0"/>
              <a:t>Submitted </a:t>
            </a:r>
            <a:r>
              <a:rPr lang="en-IN" dirty="0" err="1"/>
              <a:t>to:Gaurav</a:t>
            </a:r>
            <a:r>
              <a:rPr lang="en-IN" dirty="0"/>
              <a:t> </a:t>
            </a:r>
            <a:r>
              <a:rPr lang="en-IN" dirty="0" err="1"/>
              <a:t>thulla</a:t>
            </a:r>
            <a:r>
              <a:rPr lang="en-IN" dirty="0"/>
              <a:t>                 Submitted by:</a:t>
            </a:r>
          </a:p>
          <a:p>
            <a:r>
              <a:rPr lang="en-IN" dirty="0"/>
              <a:t>      </a:t>
            </a:r>
          </a:p>
          <a:p>
            <a:r>
              <a:rPr lang="en-IN" dirty="0"/>
              <a:t>                                                                  Abhay </a:t>
            </a:r>
            <a:r>
              <a:rPr lang="en-IN" dirty="0" err="1"/>
              <a:t>soni</a:t>
            </a:r>
            <a:endParaRPr lang="en-IN" dirty="0"/>
          </a:p>
          <a:p>
            <a:r>
              <a:rPr lang="en-IN" dirty="0"/>
              <a:t>                                                                 deep </a:t>
            </a:r>
            <a:r>
              <a:rPr lang="en-IN" dirty="0" err="1"/>
              <a:t>shrivastav</a:t>
            </a:r>
            <a:endParaRPr lang="en-IN" dirty="0"/>
          </a:p>
          <a:p>
            <a:r>
              <a:rPr lang="en-IN" dirty="0"/>
              <a:t>                                                                 Piyush </a:t>
            </a:r>
            <a:r>
              <a:rPr lang="en-IN" dirty="0" err="1"/>
              <a:t>nigam</a:t>
            </a:r>
            <a:endParaRPr lang="en-IN" dirty="0"/>
          </a:p>
          <a:p>
            <a:r>
              <a:rPr lang="en-IN" dirty="0"/>
              <a:t>                                                                 </a:t>
            </a:r>
            <a:r>
              <a:rPr lang="en-IN" dirty="0" err="1"/>
              <a:t>Ritik</a:t>
            </a:r>
            <a:r>
              <a:rPr lang="en-IN" dirty="0"/>
              <a:t> </a:t>
            </a:r>
            <a:r>
              <a:rPr lang="en-IN" dirty="0" err="1"/>
              <a:t>dubey</a:t>
            </a:r>
            <a:endParaRPr lang="en-IN" dirty="0"/>
          </a:p>
          <a:p>
            <a:r>
              <a:rPr lang="en-IN" dirty="0"/>
              <a:t>                                                </a:t>
            </a:r>
          </a:p>
        </p:txBody>
      </p:sp>
      <p:pic>
        <p:nvPicPr>
          <p:cNvPr id="5" name="Content Placeholder 4">
            <a:extLst>
              <a:ext uri="{FF2B5EF4-FFF2-40B4-BE49-F238E27FC236}">
                <a16:creationId xmlns:a16="http://schemas.microsoft.com/office/drawing/2014/main" id="{B08D461F-B9E5-4328-B78D-6DF9321E3135}"/>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0" y="-8128"/>
            <a:ext cx="2540000" cy="2540000"/>
          </a:xfrm>
        </p:spPr>
      </p:pic>
      <p:sp>
        <p:nvSpPr>
          <p:cNvPr id="8" name="TextBox 7">
            <a:extLst>
              <a:ext uri="{FF2B5EF4-FFF2-40B4-BE49-F238E27FC236}">
                <a16:creationId xmlns:a16="http://schemas.microsoft.com/office/drawing/2014/main" id="{3AEE1630-791C-4C0F-83F5-0ED930FDAE47}"/>
              </a:ext>
            </a:extLst>
          </p:cNvPr>
          <p:cNvSpPr txBox="1"/>
          <p:nvPr/>
        </p:nvSpPr>
        <p:spPr>
          <a:xfrm>
            <a:off x="2936146" y="2415263"/>
            <a:ext cx="7466203" cy="584775"/>
          </a:xfrm>
          <a:prstGeom prst="rect">
            <a:avLst/>
          </a:prstGeom>
          <a:noFill/>
        </p:spPr>
        <p:txBody>
          <a:bodyPr wrap="square" rtlCol="0">
            <a:spAutoFit/>
          </a:bodyPr>
          <a:lstStyle/>
          <a:p>
            <a:r>
              <a:rPr lang="en-IN" sz="3200" dirty="0">
                <a:solidFill>
                  <a:srgbClr val="FF0000"/>
                </a:solidFill>
                <a:latin typeface="BankGothic Md BT" panose="020B0807020203060204" pitchFamily="34" charset="0"/>
              </a:rPr>
              <a:t>HAPINESS LEVEL PREDICTOR </a:t>
            </a:r>
          </a:p>
        </p:txBody>
      </p:sp>
      <p:sp>
        <p:nvSpPr>
          <p:cNvPr id="9" name="TextBox 8">
            <a:extLst>
              <a:ext uri="{FF2B5EF4-FFF2-40B4-BE49-F238E27FC236}">
                <a16:creationId xmlns:a16="http://schemas.microsoft.com/office/drawing/2014/main" id="{375DE113-E23F-4790-B67D-C70F37A760ED}"/>
              </a:ext>
            </a:extLst>
          </p:cNvPr>
          <p:cNvSpPr txBox="1"/>
          <p:nvPr/>
        </p:nvSpPr>
        <p:spPr>
          <a:xfrm>
            <a:off x="2858782" y="1646213"/>
            <a:ext cx="7803625" cy="646331"/>
          </a:xfrm>
          <a:prstGeom prst="rect">
            <a:avLst/>
          </a:prstGeom>
          <a:noFill/>
        </p:spPr>
        <p:txBody>
          <a:bodyPr wrap="square" rtlCol="0">
            <a:spAutoFit/>
          </a:bodyPr>
          <a:lstStyle/>
          <a:p>
            <a:r>
              <a:rPr lang="en-IN" sz="3600" dirty="0">
                <a:solidFill>
                  <a:srgbClr val="0070C0"/>
                </a:solidFill>
              </a:rPr>
              <a:t>Data Visualisation and prediction using R</a:t>
            </a:r>
          </a:p>
        </p:txBody>
      </p:sp>
    </p:spTree>
    <p:extLst>
      <p:ext uri="{BB962C8B-B14F-4D97-AF65-F5344CB8AC3E}">
        <p14:creationId xmlns:p14="http://schemas.microsoft.com/office/powerpoint/2010/main" val="3534782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2F6C94-1994-40CC-ADAB-19D680662CB8}"/>
              </a:ext>
            </a:extLst>
          </p:cNvPr>
          <p:cNvSpPr>
            <a:spLocks noGrp="1"/>
          </p:cNvSpPr>
          <p:nvPr>
            <p:ph idx="1"/>
          </p:nvPr>
        </p:nvSpPr>
        <p:spPr>
          <a:xfrm>
            <a:off x="612745" y="2439099"/>
            <a:ext cx="10435556" cy="3240248"/>
          </a:xfrm>
        </p:spPr>
        <p:txBody>
          <a:bodyPr>
            <a:normAutofit/>
          </a:bodyPr>
          <a:lstStyle/>
          <a:p>
            <a:pPr marL="0" indent="0">
              <a:buNone/>
            </a:pPr>
            <a:r>
              <a:rPr lang="en-US" dirty="0"/>
              <a:t>This project uses data visualization and prediction on the taken data that gives the happiness rank and happiness score of 155 countries around the world based on seven factors including family, life expectancy, economy, generosity, trust in government, freedom, and dystopia residual. Sum of the value of these seven factors gives us the happiness score and the higher the happiness score, the lower the happiness rank. So, it is evident that the higher value of each of these seven factors means the level of happiness is higher. We can define the meaning of these factors as the extent to which these factors lead to happiness. Dystopia is the opposite of utopia and has the lowest happiness level.</a:t>
            </a:r>
            <a:endParaRPr lang="en-IN" dirty="0"/>
          </a:p>
        </p:txBody>
      </p:sp>
      <p:sp>
        <p:nvSpPr>
          <p:cNvPr id="4" name="TextBox 3">
            <a:extLst>
              <a:ext uri="{FF2B5EF4-FFF2-40B4-BE49-F238E27FC236}">
                <a16:creationId xmlns:a16="http://schemas.microsoft.com/office/drawing/2014/main" id="{8367408D-8738-4BAE-800F-846EE8613724}"/>
              </a:ext>
            </a:extLst>
          </p:cNvPr>
          <p:cNvSpPr txBox="1"/>
          <p:nvPr/>
        </p:nvSpPr>
        <p:spPr>
          <a:xfrm flipH="1">
            <a:off x="2986829" y="1178653"/>
            <a:ext cx="7675580" cy="646331"/>
          </a:xfrm>
          <a:prstGeom prst="rect">
            <a:avLst/>
          </a:prstGeom>
          <a:noFill/>
        </p:spPr>
        <p:txBody>
          <a:bodyPr wrap="square" rtlCol="0">
            <a:spAutoFit/>
          </a:bodyPr>
          <a:lstStyle/>
          <a:p>
            <a:r>
              <a:rPr lang="en-IN" sz="3600" b="1" u="sng" dirty="0">
                <a:solidFill>
                  <a:schemeClr val="accent6"/>
                </a:solidFill>
              </a:rPr>
              <a:t> PROJECT</a:t>
            </a:r>
            <a:r>
              <a:rPr lang="en-IN" sz="2800" b="1" u="sng" dirty="0">
                <a:solidFill>
                  <a:schemeClr val="accent6"/>
                </a:solidFill>
              </a:rPr>
              <a:t>  </a:t>
            </a:r>
            <a:r>
              <a:rPr lang="en-IN" sz="3600" b="1" u="sng" dirty="0">
                <a:solidFill>
                  <a:schemeClr val="accent6"/>
                </a:solidFill>
              </a:rPr>
              <a:t>INTRODUCTION</a:t>
            </a:r>
            <a:endParaRPr lang="en-IN" sz="2800" b="1" u="sng" dirty="0">
              <a:solidFill>
                <a:schemeClr val="accent6"/>
              </a:solidFill>
            </a:endParaRPr>
          </a:p>
        </p:txBody>
      </p:sp>
    </p:spTree>
    <p:extLst>
      <p:ext uri="{BB962C8B-B14F-4D97-AF65-F5344CB8AC3E}">
        <p14:creationId xmlns:p14="http://schemas.microsoft.com/office/powerpoint/2010/main" val="1139898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44DADB-F560-42C0-AD98-F9F2735DBE2C}"/>
              </a:ext>
            </a:extLst>
          </p:cNvPr>
          <p:cNvSpPr>
            <a:spLocks noGrp="1"/>
          </p:cNvSpPr>
          <p:nvPr>
            <p:ph idx="1"/>
          </p:nvPr>
        </p:nvSpPr>
        <p:spPr>
          <a:xfrm>
            <a:off x="685800" y="2471396"/>
            <a:ext cx="10820400" cy="4024125"/>
          </a:xfrm>
        </p:spPr>
        <p:txBody>
          <a:bodyPr/>
          <a:lstStyle/>
          <a:p>
            <a:pPr marL="0" indent="0">
              <a:buNone/>
            </a:pPr>
            <a:r>
              <a:rPr lang="en-US" dirty="0"/>
              <a:t>The purpose of choosing this work is to find out which factors are more important to live a happier life. As a result, people and countries can focus on the more significant factors to achieve a higher happiness level. We also will implement several machine learning algorithms to predict the happiness score and compare the result.</a:t>
            </a:r>
          </a:p>
          <a:p>
            <a:pPr marL="0" indent="0">
              <a:buNone/>
            </a:pPr>
            <a:endParaRPr lang="en-IN" dirty="0"/>
          </a:p>
        </p:txBody>
      </p:sp>
      <p:sp>
        <p:nvSpPr>
          <p:cNvPr id="6" name="TextBox 5">
            <a:extLst>
              <a:ext uri="{FF2B5EF4-FFF2-40B4-BE49-F238E27FC236}">
                <a16:creationId xmlns:a16="http://schemas.microsoft.com/office/drawing/2014/main" id="{9E712A15-0C53-441B-BA81-603E2275263B}"/>
              </a:ext>
            </a:extLst>
          </p:cNvPr>
          <p:cNvSpPr txBox="1"/>
          <p:nvPr/>
        </p:nvSpPr>
        <p:spPr>
          <a:xfrm>
            <a:off x="604007" y="1015068"/>
            <a:ext cx="5964573" cy="646331"/>
          </a:xfrm>
          <a:prstGeom prst="rect">
            <a:avLst/>
          </a:prstGeom>
          <a:noFill/>
        </p:spPr>
        <p:txBody>
          <a:bodyPr wrap="square" rtlCol="0">
            <a:spAutoFit/>
          </a:bodyPr>
          <a:lstStyle/>
          <a:p>
            <a:r>
              <a:rPr lang="en-IN" sz="3600" b="1" u="sng" dirty="0">
                <a:solidFill>
                  <a:schemeClr val="accent6"/>
                </a:solidFill>
              </a:rPr>
              <a:t>PROBLEM STATEMENT :</a:t>
            </a:r>
          </a:p>
        </p:txBody>
      </p:sp>
      <p:pic>
        <p:nvPicPr>
          <p:cNvPr id="8" name="Picture 7">
            <a:extLst>
              <a:ext uri="{FF2B5EF4-FFF2-40B4-BE49-F238E27FC236}">
                <a16:creationId xmlns:a16="http://schemas.microsoft.com/office/drawing/2014/main" id="{2981E83D-CC55-4070-A00A-8010A74957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223" y="3925349"/>
            <a:ext cx="3637942" cy="2100428"/>
          </a:xfrm>
          <a:prstGeom prst="rect">
            <a:avLst/>
          </a:prstGeom>
        </p:spPr>
      </p:pic>
      <p:pic>
        <p:nvPicPr>
          <p:cNvPr id="10" name="Picture 9">
            <a:extLst>
              <a:ext uri="{FF2B5EF4-FFF2-40B4-BE49-F238E27FC236}">
                <a16:creationId xmlns:a16="http://schemas.microsoft.com/office/drawing/2014/main" id="{920F35EB-0236-434C-818B-05AA986D75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9772" y="3797164"/>
            <a:ext cx="4032159" cy="2356797"/>
          </a:xfrm>
          <a:prstGeom prst="rect">
            <a:avLst/>
          </a:prstGeom>
        </p:spPr>
      </p:pic>
    </p:spTree>
    <p:extLst>
      <p:ext uri="{BB962C8B-B14F-4D97-AF65-F5344CB8AC3E}">
        <p14:creationId xmlns:p14="http://schemas.microsoft.com/office/powerpoint/2010/main" val="1347899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F6B5E-5F09-49A4-967E-DEC90C40CAB8}"/>
              </a:ext>
            </a:extLst>
          </p:cNvPr>
          <p:cNvSpPr>
            <a:spLocks noGrp="1"/>
          </p:cNvSpPr>
          <p:nvPr>
            <p:ph type="ctrTitle"/>
          </p:nvPr>
        </p:nvSpPr>
        <p:spPr>
          <a:xfrm>
            <a:off x="761720" y="-2093305"/>
            <a:ext cx="10058400" cy="3566160"/>
          </a:xfrm>
        </p:spPr>
        <p:txBody>
          <a:bodyPr>
            <a:normAutofit/>
          </a:bodyPr>
          <a:lstStyle/>
          <a:p>
            <a:r>
              <a:rPr lang="en-IN" sz="5400" b="1" u="sng" dirty="0">
                <a:solidFill>
                  <a:srgbClr val="002060"/>
                </a:solidFill>
              </a:rPr>
              <a:t>Technologies To</a:t>
            </a:r>
            <a:r>
              <a:rPr lang="en-IN" sz="5400" b="1" u="sng" dirty="0"/>
              <a:t> Use:</a:t>
            </a:r>
          </a:p>
        </p:txBody>
      </p:sp>
      <p:sp>
        <p:nvSpPr>
          <p:cNvPr id="3" name="Subtitle 2">
            <a:extLst>
              <a:ext uri="{FF2B5EF4-FFF2-40B4-BE49-F238E27FC236}">
                <a16:creationId xmlns:a16="http://schemas.microsoft.com/office/drawing/2014/main" id="{C495C7EA-1E09-425B-A7ED-944CFF37883D}"/>
              </a:ext>
            </a:extLst>
          </p:cNvPr>
          <p:cNvSpPr>
            <a:spLocks noGrp="1"/>
          </p:cNvSpPr>
          <p:nvPr>
            <p:ph type="subTitle" idx="1"/>
          </p:nvPr>
        </p:nvSpPr>
        <p:spPr>
          <a:xfrm>
            <a:off x="996611" y="1966250"/>
            <a:ext cx="3432776" cy="3302036"/>
          </a:xfrm>
        </p:spPr>
        <p:txBody>
          <a:bodyPr>
            <a:normAutofit fontScale="92500"/>
          </a:bodyPr>
          <a:lstStyle/>
          <a:p>
            <a:pPr marL="342900" indent="-342900">
              <a:buFont typeface="Arial" panose="020B0604020202020204" pitchFamily="34" charset="0"/>
              <a:buChar char="•"/>
            </a:pPr>
            <a:r>
              <a:rPr lang="en-IN" dirty="0">
                <a:latin typeface="+mn-lt"/>
              </a:rPr>
              <a:t>R programming on r studio</a:t>
            </a:r>
          </a:p>
          <a:p>
            <a:pPr marL="342900" indent="-342900">
              <a:buFont typeface="Arial" panose="020B0604020202020204" pitchFamily="34" charset="0"/>
              <a:buChar char="•"/>
            </a:pPr>
            <a:r>
              <a:rPr lang="en-IN" dirty="0">
                <a:latin typeface="+mn-lt"/>
              </a:rPr>
              <a:t>Graphics libraries</a:t>
            </a:r>
          </a:p>
          <a:p>
            <a:pPr marL="342900" indent="-342900">
              <a:buFont typeface="Arial" panose="020B0604020202020204" pitchFamily="34" charset="0"/>
              <a:buChar char="•"/>
            </a:pPr>
            <a:r>
              <a:rPr lang="en-IN" dirty="0">
                <a:latin typeface="+mn-lt"/>
              </a:rPr>
              <a:t>Data mining</a:t>
            </a:r>
          </a:p>
          <a:p>
            <a:pPr marL="342900" indent="-342900">
              <a:buFont typeface="Arial" panose="020B0604020202020204" pitchFamily="34" charset="0"/>
              <a:buChar char="•"/>
            </a:pPr>
            <a:r>
              <a:rPr lang="en-IN" dirty="0">
                <a:latin typeface="+mn-lt"/>
              </a:rPr>
              <a:t>Data analysis and processing</a:t>
            </a:r>
          </a:p>
          <a:p>
            <a:pPr marL="342900" indent="-342900">
              <a:buFont typeface="Arial" panose="020B0604020202020204" pitchFamily="34" charset="0"/>
              <a:buChar char="•"/>
            </a:pPr>
            <a:r>
              <a:rPr lang="en-IN" dirty="0">
                <a:latin typeface="+mn-lt"/>
              </a:rPr>
              <a:t>Data visualization</a:t>
            </a:r>
          </a:p>
          <a:p>
            <a:pPr marL="342900" indent="-342900">
              <a:buFont typeface="Arial" panose="020B0604020202020204" pitchFamily="34" charset="0"/>
              <a:buChar char="•"/>
            </a:pPr>
            <a:endParaRPr lang="en-IN" dirty="0">
              <a:latin typeface="+mn-lt"/>
            </a:endParaRPr>
          </a:p>
          <a:p>
            <a:endParaRPr lang="en-IN" dirty="0">
              <a:latin typeface="+mn-lt"/>
            </a:endParaRPr>
          </a:p>
        </p:txBody>
      </p:sp>
      <p:pic>
        <p:nvPicPr>
          <p:cNvPr id="2050" name="Picture 2" descr="Image result for data visualization using r">
            <a:extLst>
              <a:ext uri="{FF2B5EF4-FFF2-40B4-BE49-F238E27FC236}">
                <a16:creationId xmlns:a16="http://schemas.microsoft.com/office/drawing/2014/main" id="{097A0852-2E6A-4660-8818-8296616346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9297" y="1966250"/>
            <a:ext cx="5986092" cy="34347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8320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7EAA6-8C8F-4B73-8F86-E826AB033C00}"/>
              </a:ext>
            </a:extLst>
          </p:cNvPr>
          <p:cNvSpPr>
            <a:spLocks noGrp="1"/>
          </p:cNvSpPr>
          <p:nvPr>
            <p:ph type="title"/>
          </p:nvPr>
        </p:nvSpPr>
        <p:spPr/>
        <p:txBody>
          <a:bodyPr/>
          <a:lstStyle/>
          <a:p>
            <a:r>
              <a:rPr lang="en-IN" dirty="0">
                <a:solidFill>
                  <a:srgbClr val="002060"/>
                </a:solidFill>
              </a:rPr>
              <a:t>Data We Would Be Working on</a:t>
            </a:r>
          </a:p>
        </p:txBody>
      </p:sp>
      <p:sp>
        <p:nvSpPr>
          <p:cNvPr id="3" name="Content Placeholder 2">
            <a:extLst>
              <a:ext uri="{FF2B5EF4-FFF2-40B4-BE49-F238E27FC236}">
                <a16:creationId xmlns:a16="http://schemas.microsoft.com/office/drawing/2014/main" id="{F818858D-5D7D-43CC-BB7E-177521A2500B}"/>
              </a:ext>
            </a:extLst>
          </p:cNvPr>
          <p:cNvSpPr>
            <a:spLocks noGrp="1"/>
          </p:cNvSpPr>
          <p:nvPr>
            <p:ph idx="1"/>
          </p:nvPr>
        </p:nvSpPr>
        <p:spPr>
          <a:xfrm>
            <a:off x="1097280" y="1845734"/>
            <a:ext cx="5169296" cy="4023360"/>
          </a:xfrm>
        </p:spPr>
        <p:txBody>
          <a:bodyPr/>
          <a:lstStyle/>
          <a:p>
            <a:pPr>
              <a:buFont typeface="Arial" panose="020B0604020202020204" pitchFamily="34" charset="0"/>
              <a:buChar char="•"/>
            </a:pPr>
            <a:r>
              <a:rPr lang="en-IN" dirty="0"/>
              <a:t>Dataset that we have chosen is Happiness 2017 dataset. This dataset gives the happiness score of 155 countries around the world. </a:t>
            </a:r>
          </a:p>
          <a:p>
            <a:pPr>
              <a:buFont typeface="Arial" panose="020B0604020202020204" pitchFamily="34" charset="0"/>
              <a:buChar char="•"/>
            </a:pPr>
            <a:r>
              <a:rPr lang="en-IN" dirty="0"/>
              <a:t>This information include factors like family, life expectancy, economy, generosity, trust in government and freedom. </a:t>
            </a:r>
          </a:p>
          <a:p>
            <a:pPr>
              <a:buFont typeface="Arial" panose="020B0604020202020204" pitchFamily="34" charset="0"/>
              <a:buChar char="•"/>
            </a:pPr>
            <a:r>
              <a:rPr lang="en-IN" dirty="0"/>
              <a:t>The database on which we would be working is in Comma Separated Values(.csv) format.</a:t>
            </a:r>
          </a:p>
          <a:p>
            <a:pPr marL="0" indent="0">
              <a:buNone/>
            </a:pPr>
            <a:endParaRPr lang="en-IN" dirty="0"/>
          </a:p>
          <a:p>
            <a:pPr>
              <a:buFont typeface="Arial" panose="020B0604020202020204" pitchFamily="34" charset="0"/>
              <a:buChar char="•"/>
            </a:pPr>
            <a:endParaRPr lang="en-IN" dirty="0"/>
          </a:p>
        </p:txBody>
      </p:sp>
      <p:pic>
        <p:nvPicPr>
          <p:cNvPr id="6" name="Picture 5">
            <a:extLst>
              <a:ext uri="{FF2B5EF4-FFF2-40B4-BE49-F238E27FC236}">
                <a16:creationId xmlns:a16="http://schemas.microsoft.com/office/drawing/2014/main" id="{549845EA-3B29-4647-9ABA-D1B7BE1898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3673" y="1857214"/>
            <a:ext cx="3633784" cy="4011880"/>
          </a:xfrm>
          <a:prstGeom prst="rect">
            <a:avLst/>
          </a:prstGeom>
        </p:spPr>
      </p:pic>
    </p:spTree>
    <p:extLst>
      <p:ext uri="{BB962C8B-B14F-4D97-AF65-F5344CB8AC3E}">
        <p14:creationId xmlns:p14="http://schemas.microsoft.com/office/powerpoint/2010/main" val="1840753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67DE4-C4DA-48D9-829E-65384A00EE19}"/>
              </a:ext>
            </a:extLst>
          </p:cNvPr>
          <p:cNvSpPr>
            <a:spLocks noGrp="1"/>
          </p:cNvSpPr>
          <p:nvPr>
            <p:ph type="ctrTitle"/>
          </p:nvPr>
        </p:nvSpPr>
        <p:spPr>
          <a:xfrm>
            <a:off x="687897" y="388578"/>
            <a:ext cx="10065111" cy="3914974"/>
          </a:xfrm>
        </p:spPr>
        <p:txBody>
          <a:bodyPr>
            <a:noAutofit/>
          </a:bodyPr>
          <a:lstStyle/>
          <a:p>
            <a:r>
              <a:rPr lang="en-IN" sz="4000" b="1" u="sng" dirty="0">
                <a:solidFill>
                  <a:srgbClr val="002060"/>
                </a:solidFill>
              </a:rPr>
              <a:t>PROBLEM DESCRIPTION:</a:t>
            </a:r>
            <a:br>
              <a:rPr lang="en-IN" sz="4000" b="1" u="sng" dirty="0"/>
            </a:br>
            <a:br>
              <a:rPr lang="en-IN" sz="1400" b="1" u="sng" dirty="0"/>
            </a:br>
            <a:r>
              <a:rPr lang="en-US" sz="2000" dirty="0"/>
              <a:t>The happiness scores and rankings use data from the Gallup World Poll. The scores are based on answers to the main life evaluation question asked in the poll. This question, known as the </a:t>
            </a:r>
            <a:r>
              <a:rPr lang="en-US" sz="2000" dirty="0" err="1"/>
              <a:t>Cantril</a:t>
            </a:r>
            <a:r>
              <a:rPr lang="en-US" sz="2000" dirty="0"/>
              <a:t> ladder, asks respondents to think of a ladder with the best possible life for them being a 10 and the worst possible life being a 0 and to rate their own current lives on that scale. The scores are from nationally representative samples for the years 2013-2016 and use the Gallup weights to make the estimates representative. The columns following the happiness score estimate the extent to which each of six factors – economic production, social support, life expectancy, freedom, absence of corruption, and generosity – contribute to making life evaluations higher in each country than they are in Dystopia, a hypothetical country that has values equal to the world’s lowest national averages for each of the six factors. They have no impact on the total score reported for each country, but they do explain why some countries rank higher than others</a:t>
            </a:r>
            <a:endParaRPr lang="en-IN" sz="1400" b="1" u="sng" dirty="0"/>
          </a:p>
        </p:txBody>
      </p:sp>
      <p:pic>
        <p:nvPicPr>
          <p:cNvPr id="9" name="Picture 8">
            <a:extLst>
              <a:ext uri="{FF2B5EF4-FFF2-40B4-BE49-F238E27FC236}">
                <a16:creationId xmlns:a16="http://schemas.microsoft.com/office/drawing/2014/main" id="{C8ECFE98-B34E-45BE-8C22-278A834B54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9944" y="4242688"/>
            <a:ext cx="2607752" cy="1949454"/>
          </a:xfrm>
          <a:prstGeom prst="rect">
            <a:avLst/>
          </a:prstGeom>
        </p:spPr>
      </p:pic>
    </p:spTree>
    <p:extLst>
      <p:ext uri="{BB962C8B-B14F-4D97-AF65-F5344CB8AC3E}">
        <p14:creationId xmlns:p14="http://schemas.microsoft.com/office/powerpoint/2010/main" val="691640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63D6E-A765-4A90-90E0-698718CE773B}"/>
              </a:ext>
            </a:extLst>
          </p:cNvPr>
          <p:cNvSpPr>
            <a:spLocks noGrp="1"/>
          </p:cNvSpPr>
          <p:nvPr>
            <p:ph type="ctrTitle"/>
          </p:nvPr>
        </p:nvSpPr>
        <p:spPr/>
        <p:txBody>
          <a:bodyPr>
            <a:noAutofit/>
          </a:bodyPr>
          <a:lstStyle/>
          <a:p>
            <a:r>
              <a:rPr lang="en-IN" sz="3600" b="1" u="sng" dirty="0">
                <a:solidFill>
                  <a:srgbClr val="002060"/>
                </a:solidFill>
              </a:rPr>
              <a:t>HOW WE ARE GETTING THERE :</a:t>
            </a:r>
            <a:br>
              <a:rPr lang="en-IN" sz="3600" b="1" u="sng" dirty="0"/>
            </a:br>
            <a:br>
              <a:rPr lang="en-IN" sz="3600" b="1" u="sng" dirty="0"/>
            </a:br>
            <a:r>
              <a:rPr lang="en-IN" sz="3200" dirty="0"/>
              <a:t>We are using multiple linear regression to </a:t>
            </a:r>
            <a:r>
              <a:rPr lang="en-IN" sz="3200" dirty="0" err="1"/>
              <a:t>mauplate</a:t>
            </a:r>
            <a:r>
              <a:rPr lang="en-IN" sz="3200" dirty="0"/>
              <a:t> and predict over the data. We are going to use data analysis, data processing data mining, data visualisation. For the purpose we have used R programming platform as R Studios for the purpose to get best job.</a:t>
            </a:r>
            <a:endParaRPr lang="en-IN" sz="3600" b="1" u="sng" dirty="0"/>
          </a:p>
        </p:txBody>
      </p:sp>
      <p:pic>
        <p:nvPicPr>
          <p:cNvPr id="5" name="Picture 4">
            <a:extLst>
              <a:ext uri="{FF2B5EF4-FFF2-40B4-BE49-F238E27FC236}">
                <a16:creationId xmlns:a16="http://schemas.microsoft.com/office/drawing/2014/main" id="{B9445A5B-57AB-4091-86C2-9F6436E987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8814" y="4471332"/>
            <a:ext cx="4399235" cy="1627716"/>
          </a:xfrm>
          <a:prstGeom prst="rect">
            <a:avLst/>
          </a:prstGeom>
        </p:spPr>
      </p:pic>
      <p:pic>
        <p:nvPicPr>
          <p:cNvPr id="7" name="Picture 6">
            <a:extLst>
              <a:ext uri="{FF2B5EF4-FFF2-40B4-BE49-F238E27FC236}">
                <a16:creationId xmlns:a16="http://schemas.microsoft.com/office/drawing/2014/main" id="{BE9D6576-E995-4916-97EB-2D76FF4E31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4393272"/>
            <a:ext cx="1605555" cy="1605555"/>
          </a:xfrm>
          <a:prstGeom prst="rect">
            <a:avLst/>
          </a:prstGeom>
        </p:spPr>
      </p:pic>
      <p:pic>
        <p:nvPicPr>
          <p:cNvPr id="9" name="Picture 8">
            <a:extLst>
              <a:ext uri="{FF2B5EF4-FFF2-40B4-BE49-F238E27FC236}">
                <a16:creationId xmlns:a16="http://schemas.microsoft.com/office/drawing/2014/main" id="{97387F8F-0FAA-464A-86B0-459FCFEA24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32995" y="4607620"/>
            <a:ext cx="1015992" cy="1176858"/>
          </a:xfrm>
          <a:prstGeom prst="rect">
            <a:avLst/>
          </a:prstGeom>
        </p:spPr>
      </p:pic>
    </p:spTree>
    <p:extLst>
      <p:ext uri="{BB962C8B-B14F-4D97-AF65-F5344CB8AC3E}">
        <p14:creationId xmlns:p14="http://schemas.microsoft.com/office/powerpoint/2010/main" val="3368892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68B58-CA75-4EA4-8019-0610B83D115F}"/>
              </a:ext>
            </a:extLst>
          </p:cNvPr>
          <p:cNvSpPr>
            <a:spLocks noGrp="1"/>
          </p:cNvSpPr>
          <p:nvPr>
            <p:ph type="title"/>
          </p:nvPr>
        </p:nvSpPr>
        <p:spPr/>
        <p:txBody>
          <a:bodyPr/>
          <a:lstStyle/>
          <a:p>
            <a:r>
              <a:rPr lang="en-IN" b="1" u="sng" dirty="0">
                <a:solidFill>
                  <a:srgbClr val="002060"/>
                </a:solidFill>
              </a:rPr>
              <a:t>OUTCOME :</a:t>
            </a:r>
            <a:r>
              <a:rPr lang="en-IN" dirty="0"/>
              <a:t>								</a:t>
            </a:r>
          </a:p>
        </p:txBody>
      </p:sp>
      <p:sp>
        <p:nvSpPr>
          <p:cNvPr id="3" name="Content Placeholder 2">
            <a:extLst>
              <a:ext uri="{FF2B5EF4-FFF2-40B4-BE49-F238E27FC236}">
                <a16:creationId xmlns:a16="http://schemas.microsoft.com/office/drawing/2014/main" id="{A761640C-0CED-4EE4-928B-8C8041A8A93F}"/>
              </a:ext>
            </a:extLst>
          </p:cNvPr>
          <p:cNvSpPr>
            <a:spLocks noGrp="1"/>
          </p:cNvSpPr>
          <p:nvPr>
            <p:ph idx="1"/>
          </p:nvPr>
        </p:nvSpPr>
        <p:spPr/>
        <p:txBody>
          <a:bodyPr/>
          <a:lstStyle/>
          <a:p>
            <a:pPr>
              <a:buFont typeface="Arial" panose="020B0604020202020204" pitchFamily="34" charset="0"/>
              <a:buChar char="•"/>
            </a:pPr>
            <a:r>
              <a:rPr lang="en-IN" dirty="0"/>
              <a:t>Analyse the effects of various factors like economy, trust on government and freedom on the happiness of people.</a:t>
            </a:r>
          </a:p>
          <a:p>
            <a:pPr>
              <a:buFont typeface="Arial" panose="020B0604020202020204" pitchFamily="34" charset="0"/>
              <a:buChar char="•"/>
            </a:pPr>
            <a:r>
              <a:rPr lang="en-IN" dirty="0"/>
              <a:t>Analyse the data of Happiness survey and identify the role of various factors on the Happiness scores.</a:t>
            </a:r>
          </a:p>
          <a:p>
            <a:pPr>
              <a:buFont typeface="Arial" panose="020B0604020202020204" pitchFamily="34" charset="0"/>
              <a:buChar char="•"/>
            </a:pPr>
            <a:r>
              <a:rPr lang="en-IN" dirty="0"/>
              <a:t>Better data visualisation over the record and dataset taken based on various categories modelled.</a:t>
            </a:r>
          </a:p>
          <a:p>
            <a:pPr>
              <a:buFont typeface="Arial" panose="020B0604020202020204" pitchFamily="34" charset="0"/>
              <a:buChar char="•"/>
            </a:pPr>
            <a:r>
              <a:rPr lang="en-IN" dirty="0"/>
              <a:t>Prediction of the happiness level by using the various data factors. </a:t>
            </a:r>
          </a:p>
        </p:txBody>
      </p:sp>
    </p:spTree>
    <p:extLst>
      <p:ext uri="{BB962C8B-B14F-4D97-AF65-F5344CB8AC3E}">
        <p14:creationId xmlns:p14="http://schemas.microsoft.com/office/powerpoint/2010/main" val="1136521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5A233-43EC-4DE1-AD5C-7AB338BCFA7B}"/>
              </a:ext>
            </a:extLst>
          </p:cNvPr>
          <p:cNvSpPr>
            <a:spLocks noGrp="1"/>
          </p:cNvSpPr>
          <p:nvPr>
            <p:ph type="ctrTitle"/>
          </p:nvPr>
        </p:nvSpPr>
        <p:spPr>
          <a:xfrm>
            <a:off x="947956" y="1795244"/>
            <a:ext cx="11098635" cy="1988191"/>
          </a:xfrm>
        </p:spPr>
        <p:txBody>
          <a:bodyPr>
            <a:normAutofit/>
          </a:bodyPr>
          <a:lstStyle/>
          <a:p>
            <a:r>
              <a:rPr lang="en-IN" sz="7200" dirty="0">
                <a:solidFill>
                  <a:srgbClr val="002060"/>
                </a:solidFill>
                <a:latin typeface="Vineta BT" panose="04020906050602070202" pitchFamily="82" charset="0"/>
              </a:rPr>
              <a:t>THANK YOU !!</a:t>
            </a:r>
          </a:p>
        </p:txBody>
      </p:sp>
    </p:spTree>
    <p:extLst>
      <p:ext uri="{BB962C8B-B14F-4D97-AF65-F5344CB8AC3E}">
        <p14:creationId xmlns:p14="http://schemas.microsoft.com/office/powerpoint/2010/main" val="56182637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0</TotalTime>
  <Words>648</Words>
  <Application>Microsoft Office PowerPoint</Application>
  <PresentationFormat>Widescreen</PresentationFormat>
  <Paragraphs>32</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BankGothic Md BT</vt:lpstr>
      <vt:lpstr>Calibri</vt:lpstr>
      <vt:lpstr>Calibri Light</vt:lpstr>
      <vt:lpstr>Vineta BT</vt:lpstr>
      <vt:lpstr>Retrospect</vt:lpstr>
      <vt:lpstr>Shri Vaishnav Vidyapeeth Vishwavidyalaya</vt:lpstr>
      <vt:lpstr>PowerPoint Presentation</vt:lpstr>
      <vt:lpstr>PowerPoint Presentation</vt:lpstr>
      <vt:lpstr>Technologies To Use:</vt:lpstr>
      <vt:lpstr>Data We Would Be Working on</vt:lpstr>
      <vt:lpstr>PROBLEM DESCRIPTION:  The happiness scores and rankings use data from the Gallup World Poll. The scores are based on answers to the main life evaluation question asked in the poll. This question, known as the Cantril ladder, asks respondents to think of a ladder with the best possible life for them being a 10 and the worst possible life being a 0 and to rate their own current lives on that scale. The scores are from nationally representative samples for the years 2013-2016 and use the Gallup weights to make the estimates representative. The columns following the happiness score estimate the extent to which each of six factors – economic production, social support, life expectancy, freedom, absence of corruption, and generosity – contribute to making life evaluations higher in each country than they are in Dystopia, a hypothetical country that has values equal to the world’s lowest national averages for each of the six factors. They have no impact on the total score reported for each country, but they do explain why some countries rank higher than others</vt:lpstr>
      <vt:lpstr>HOW WE ARE GETTING THERE :  We are using multiple linear regression to mauplate and predict over the data. We are going to use data analysis, data processing data mining, data visualisation. For the purpose we have used R programming platform as R Studios for the purpose to get best job.</vt:lpstr>
      <vt:lpstr>OUTCOME :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 &amp;                                       PREDICTION USING R</dc:title>
  <dc:creator>AKASH SHRIVASTAV</dc:creator>
  <cp:lastModifiedBy>AKASH SHRIVASTAV</cp:lastModifiedBy>
  <cp:revision>30</cp:revision>
  <dcterms:created xsi:type="dcterms:W3CDTF">2020-03-04T05:12:19Z</dcterms:created>
  <dcterms:modified xsi:type="dcterms:W3CDTF">2020-03-04T10:16:25Z</dcterms:modified>
</cp:coreProperties>
</file>