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24"/>
  </p:notesMasterIdLst>
  <p:sldIdLst>
    <p:sldId id="257" r:id="rId2"/>
    <p:sldId id="258" r:id="rId3"/>
    <p:sldId id="259" r:id="rId4"/>
    <p:sldId id="260" r:id="rId5"/>
    <p:sldId id="266" r:id="rId6"/>
    <p:sldId id="261" r:id="rId7"/>
    <p:sldId id="262" r:id="rId8"/>
    <p:sldId id="288" r:id="rId9"/>
    <p:sldId id="268" r:id="rId10"/>
    <p:sldId id="270" r:id="rId11"/>
    <p:sldId id="271" r:id="rId12"/>
    <p:sldId id="289" r:id="rId13"/>
    <p:sldId id="290" r:id="rId14"/>
    <p:sldId id="273" r:id="rId15"/>
    <p:sldId id="274" r:id="rId16"/>
    <p:sldId id="275" r:id="rId17"/>
    <p:sldId id="276" r:id="rId18"/>
    <p:sldId id="291" r:id="rId19"/>
    <p:sldId id="277" r:id="rId20"/>
    <p:sldId id="292" r:id="rId21"/>
    <p:sldId id="278" r:id="rId22"/>
    <p:sldId id="279" r:id="rId23"/>
    <p:sldId id="280" r:id="rId24"/>
    <p:sldId id="293" r:id="rId25"/>
    <p:sldId id="282" r:id="rId26"/>
    <p:sldId id="294" r:id="rId27"/>
    <p:sldId id="295" r:id="rId28"/>
    <p:sldId id="296" r:id="rId29"/>
    <p:sldId id="263" r:id="rId30"/>
    <p:sldId id="311" r:id="rId31"/>
    <p:sldId id="312" r:id="rId32"/>
    <p:sldId id="313" r:id="rId33"/>
    <p:sldId id="391" r:id="rId34"/>
    <p:sldId id="297" r:id="rId35"/>
    <p:sldId id="298" r:id="rId36"/>
    <p:sldId id="302" r:id="rId37"/>
    <p:sldId id="299" r:id="rId38"/>
    <p:sldId id="392" r:id="rId39"/>
    <p:sldId id="300" r:id="rId40"/>
    <p:sldId id="301" r:id="rId41"/>
    <p:sldId id="400" r:id="rId42"/>
    <p:sldId id="393" r:id="rId43"/>
    <p:sldId id="304" r:id="rId44"/>
    <p:sldId id="305" r:id="rId45"/>
    <p:sldId id="394" r:id="rId46"/>
    <p:sldId id="398" r:id="rId47"/>
    <p:sldId id="307" r:id="rId48"/>
    <p:sldId id="308" r:id="rId49"/>
    <p:sldId id="309" r:id="rId50"/>
    <p:sldId id="399" r:id="rId51"/>
    <p:sldId id="317" r:id="rId52"/>
    <p:sldId id="318" r:id="rId53"/>
    <p:sldId id="319" r:id="rId54"/>
    <p:sldId id="320" r:id="rId55"/>
    <p:sldId id="321" r:id="rId56"/>
    <p:sldId id="322" r:id="rId57"/>
    <p:sldId id="323" r:id="rId58"/>
    <p:sldId id="324" r:id="rId59"/>
    <p:sldId id="325" r:id="rId60"/>
    <p:sldId id="326" r:id="rId61"/>
    <p:sldId id="327" r:id="rId62"/>
    <p:sldId id="328" r:id="rId63"/>
    <p:sldId id="329" r:id="rId64"/>
    <p:sldId id="330" r:id="rId65"/>
    <p:sldId id="331" r:id="rId66"/>
    <p:sldId id="332" r:id="rId67"/>
    <p:sldId id="333" r:id="rId68"/>
    <p:sldId id="334" r:id="rId69"/>
    <p:sldId id="335" r:id="rId70"/>
    <p:sldId id="336" r:id="rId71"/>
    <p:sldId id="401" r:id="rId72"/>
    <p:sldId id="337" r:id="rId73"/>
    <p:sldId id="339" r:id="rId74"/>
    <p:sldId id="340" r:id="rId75"/>
    <p:sldId id="341" r:id="rId76"/>
    <p:sldId id="342" r:id="rId77"/>
    <p:sldId id="343" r:id="rId78"/>
    <p:sldId id="344" r:id="rId79"/>
    <p:sldId id="345" r:id="rId80"/>
    <p:sldId id="346" r:id="rId81"/>
    <p:sldId id="347" r:id="rId82"/>
    <p:sldId id="348" r:id="rId83"/>
    <p:sldId id="349" r:id="rId84"/>
    <p:sldId id="350" r:id="rId85"/>
    <p:sldId id="351" r:id="rId86"/>
    <p:sldId id="352" r:id="rId87"/>
    <p:sldId id="353" r:id="rId88"/>
    <p:sldId id="354" r:id="rId89"/>
    <p:sldId id="355" r:id="rId90"/>
    <p:sldId id="356" r:id="rId91"/>
    <p:sldId id="357" r:id="rId92"/>
    <p:sldId id="358" r:id="rId93"/>
    <p:sldId id="359" r:id="rId94"/>
    <p:sldId id="360" r:id="rId95"/>
    <p:sldId id="362" r:id="rId96"/>
    <p:sldId id="363" r:id="rId97"/>
    <p:sldId id="364" r:id="rId98"/>
    <p:sldId id="365" r:id="rId99"/>
    <p:sldId id="367" r:id="rId100"/>
    <p:sldId id="368" r:id="rId101"/>
    <p:sldId id="369" r:id="rId102"/>
    <p:sldId id="370" r:id="rId103"/>
    <p:sldId id="371" r:id="rId104"/>
    <p:sldId id="372" r:id="rId105"/>
    <p:sldId id="373" r:id="rId106"/>
    <p:sldId id="374" r:id="rId107"/>
    <p:sldId id="375" r:id="rId108"/>
    <p:sldId id="376" r:id="rId109"/>
    <p:sldId id="377" r:id="rId110"/>
    <p:sldId id="378" r:id="rId111"/>
    <p:sldId id="379" r:id="rId112"/>
    <p:sldId id="380" r:id="rId113"/>
    <p:sldId id="381" r:id="rId114"/>
    <p:sldId id="382" r:id="rId115"/>
    <p:sldId id="383" r:id="rId116"/>
    <p:sldId id="384" r:id="rId117"/>
    <p:sldId id="385" r:id="rId118"/>
    <p:sldId id="386" r:id="rId119"/>
    <p:sldId id="387" r:id="rId120"/>
    <p:sldId id="388" r:id="rId121"/>
    <p:sldId id="389" r:id="rId122"/>
    <p:sldId id="390" r:id="rId1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69" autoAdjust="0"/>
  </p:normalViewPr>
  <p:slideViewPr>
    <p:cSldViewPr>
      <p:cViewPr>
        <p:scale>
          <a:sx n="100" d="100"/>
          <a:sy n="100" d="100"/>
        </p:scale>
        <p:origin x="-1104" y="19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11B6B1-8694-4A12-8D70-6B12B1659178}" type="doc">
      <dgm:prSet loTypeId="urn:microsoft.com/office/officeart/2005/8/layout/process5" loCatId="process" qsTypeId="urn:microsoft.com/office/officeart/2005/8/quickstyle/simple2" qsCatId="simple" csTypeId="urn:microsoft.com/office/officeart/2005/8/colors/colorful5" csCatId="colorful" phldr="1"/>
      <dgm:spPr/>
      <dgm:t>
        <a:bodyPr/>
        <a:lstStyle/>
        <a:p>
          <a:endParaRPr lang="en-US"/>
        </a:p>
      </dgm:t>
    </dgm:pt>
    <dgm:pt modelId="{A98AC780-7D33-4B8C-AE8C-AB75D72E6D70}">
      <dgm:prSet phldrT="[Text]"/>
      <dgm:spPr/>
      <dgm:t>
        <a:bodyPr/>
        <a:lstStyle/>
        <a:p>
          <a:r>
            <a:rPr lang="en-US" b="1" dirty="0" smtClean="0">
              <a:solidFill>
                <a:schemeClr val="tx1"/>
              </a:solidFill>
              <a:latin typeface="Cambria" pitchFamily="18" charset="0"/>
            </a:rPr>
            <a:t>Not Possible To Generate Accurate Time Delays Using Delay Routines in 8086/8085</a:t>
          </a:r>
          <a:endParaRPr lang="en-US" b="1" dirty="0">
            <a:solidFill>
              <a:schemeClr val="tx1"/>
            </a:solidFill>
            <a:latin typeface="Cambria" pitchFamily="18" charset="0"/>
          </a:endParaRPr>
        </a:p>
      </dgm:t>
    </dgm:pt>
    <dgm:pt modelId="{7B60968C-317A-47E4-86CC-0B76F02E687D}" type="parTrans" cxnId="{4B93642A-51FD-48BC-ADB0-3F016E6B257F}">
      <dgm:prSet/>
      <dgm:spPr/>
      <dgm:t>
        <a:bodyPr/>
        <a:lstStyle/>
        <a:p>
          <a:endParaRPr lang="en-US" dirty="0"/>
        </a:p>
      </dgm:t>
    </dgm:pt>
    <dgm:pt modelId="{48BD8304-D696-4ADF-AFCD-0E4769B1A47F}" type="sibTrans" cxnId="{4B93642A-51FD-48BC-ADB0-3F016E6B257F}">
      <dgm:prSet/>
      <dgm:spPr>
        <a:solidFill>
          <a:srgbClr val="002060"/>
        </a:solidFill>
      </dgm:spPr>
      <dgm:t>
        <a:bodyPr/>
        <a:lstStyle/>
        <a:p>
          <a:endParaRPr lang="en-US" dirty="0"/>
        </a:p>
      </dgm:t>
    </dgm:pt>
    <dgm:pt modelId="{C396CA78-5147-43D6-9A5F-88129DEFCED7}">
      <dgm:prSet phldrT="[Text]" custT="1"/>
      <dgm:spPr/>
      <dgm:t>
        <a:bodyPr/>
        <a:lstStyle/>
        <a:p>
          <a:pPr algn="ctr"/>
          <a:r>
            <a:rPr lang="en-US" sz="2800" b="1" dirty="0" smtClean="0">
              <a:solidFill>
                <a:schemeClr val="tx1"/>
              </a:solidFill>
              <a:latin typeface="Cambria" pitchFamily="18" charset="0"/>
            </a:rPr>
            <a:t>Intel’s Programmable Counter/ Timer Device (8253/8254) Facilitates</a:t>
          </a:r>
        </a:p>
      </dgm:t>
    </dgm:pt>
    <dgm:pt modelId="{77ED298C-7D24-4D5C-8DEC-AA00E4F08CCC}" type="parTrans" cxnId="{8133DE4A-3CD5-4B93-849A-0CE7E7995857}">
      <dgm:prSet/>
      <dgm:spPr/>
      <dgm:t>
        <a:bodyPr/>
        <a:lstStyle/>
        <a:p>
          <a:endParaRPr lang="en-US" dirty="0"/>
        </a:p>
      </dgm:t>
    </dgm:pt>
    <dgm:pt modelId="{A6F6B6F6-665F-4160-B543-52D02DEDF129}" type="sibTrans" cxnId="{8133DE4A-3CD5-4B93-849A-0CE7E7995857}">
      <dgm:prSet/>
      <dgm:spPr/>
      <dgm:t>
        <a:bodyPr/>
        <a:lstStyle/>
        <a:p>
          <a:endParaRPr lang="en-US" dirty="0"/>
        </a:p>
      </dgm:t>
    </dgm:pt>
    <dgm:pt modelId="{602F703E-8D03-4DEA-B8E0-6CD0B5AA41B2}">
      <dgm:prSet phldrT="[Text]" custT="1"/>
      <dgm:spPr/>
      <dgm:t>
        <a:bodyPr/>
        <a:lstStyle/>
        <a:p>
          <a:pPr algn="l"/>
          <a:r>
            <a:rPr lang="en-US" sz="2400" b="1" dirty="0" smtClean="0">
              <a:solidFill>
                <a:schemeClr val="tx1"/>
              </a:solidFill>
              <a:latin typeface="Cambria" pitchFamily="18" charset="0"/>
            </a:rPr>
            <a:t> Accurate Time Delays</a:t>
          </a:r>
        </a:p>
      </dgm:t>
    </dgm:pt>
    <dgm:pt modelId="{BE4EADE6-AFDD-40C8-9CE7-517762E5DECE}" type="parTrans" cxnId="{C627C05F-B0C4-4AF3-96F3-1D795F50E1B3}">
      <dgm:prSet/>
      <dgm:spPr/>
      <dgm:t>
        <a:bodyPr/>
        <a:lstStyle/>
        <a:p>
          <a:endParaRPr lang="en-US" dirty="0"/>
        </a:p>
      </dgm:t>
    </dgm:pt>
    <dgm:pt modelId="{488D8B54-214B-4897-9573-F5D5E9E68DDF}" type="sibTrans" cxnId="{C627C05F-B0C4-4AF3-96F3-1D795F50E1B3}">
      <dgm:prSet/>
      <dgm:spPr/>
      <dgm:t>
        <a:bodyPr/>
        <a:lstStyle/>
        <a:p>
          <a:endParaRPr lang="en-US" dirty="0"/>
        </a:p>
      </dgm:t>
    </dgm:pt>
    <dgm:pt modelId="{8EF69E68-230B-4479-8AF6-3D994697B10A}">
      <dgm:prSet phldrT="[Text]" custT="1"/>
      <dgm:spPr/>
      <dgm:t>
        <a:bodyPr/>
        <a:lstStyle/>
        <a:p>
          <a:pPr algn="l"/>
          <a:r>
            <a:rPr lang="en-US" sz="2400" b="1" dirty="0" smtClean="0">
              <a:solidFill>
                <a:schemeClr val="tx1"/>
              </a:solidFill>
              <a:latin typeface="Cambria" pitchFamily="18" charset="0"/>
            </a:rPr>
            <a:t>Minimizes Load On Mp</a:t>
          </a:r>
        </a:p>
      </dgm:t>
    </dgm:pt>
    <dgm:pt modelId="{1E958D2D-E29A-4B36-AE89-DF6B405C8DAD}" type="parTrans" cxnId="{484FB75E-DF55-4E1A-946B-11826FC75C7F}">
      <dgm:prSet/>
      <dgm:spPr/>
      <dgm:t>
        <a:bodyPr/>
        <a:lstStyle/>
        <a:p>
          <a:endParaRPr lang="en-US" dirty="0"/>
        </a:p>
      </dgm:t>
    </dgm:pt>
    <dgm:pt modelId="{D16D8226-E7F5-4F30-A304-53A432EB07CE}" type="sibTrans" cxnId="{484FB75E-DF55-4E1A-946B-11826FC75C7F}">
      <dgm:prSet/>
      <dgm:spPr/>
      <dgm:t>
        <a:bodyPr/>
        <a:lstStyle/>
        <a:p>
          <a:endParaRPr lang="en-US" dirty="0"/>
        </a:p>
      </dgm:t>
    </dgm:pt>
    <dgm:pt modelId="{0A61CDDA-5637-4E8F-B9D5-AF77B47A1320}">
      <dgm:prSet phldrT="[Text]" custT="1"/>
      <dgm:spPr/>
      <dgm:t>
        <a:bodyPr/>
        <a:lstStyle/>
        <a:p>
          <a:pPr algn="l"/>
          <a:r>
            <a:rPr lang="en-US" sz="2400" b="1" dirty="0" smtClean="0">
              <a:solidFill>
                <a:schemeClr val="tx1"/>
              </a:solidFill>
              <a:latin typeface="Cambria" pitchFamily="18" charset="0"/>
            </a:rPr>
            <a:t>Real Time Clock</a:t>
          </a:r>
        </a:p>
      </dgm:t>
    </dgm:pt>
    <dgm:pt modelId="{4001F8A9-5A1F-42B6-B141-5D654A2B6A71}" type="parTrans" cxnId="{51A3B2FD-4B71-4F8A-91D2-72CE16C3DC8F}">
      <dgm:prSet/>
      <dgm:spPr/>
      <dgm:t>
        <a:bodyPr/>
        <a:lstStyle/>
        <a:p>
          <a:endParaRPr lang="en-US" dirty="0"/>
        </a:p>
      </dgm:t>
    </dgm:pt>
    <dgm:pt modelId="{F7694382-02C2-4FFF-9E1A-3BF0E96BBF87}" type="sibTrans" cxnId="{51A3B2FD-4B71-4F8A-91D2-72CE16C3DC8F}">
      <dgm:prSet/>
      <dgm:spPr/>
      <dgm:t>
        <a:bodyPr/>
        <a:lstStyle/>
        <a:p>
          <a:endParaRPr lang="en-US" dirty="0"/>
        </a:p>
      </dgm:t>
    </dgm:pt>
    <dgm:pt modelId="{4A7A5EC9-A662-426B-9999-C21F9902521F}">
      <dgm:prSet phldrT="[Text]" custT="1"/>
      <dgm:spPr/>
      <dgm:t>
        <a:bodyPr/>
        <a:lstStyle/>
        <a:p>
          <a:pPr algn="l"/>
          <a:r>
            <a:rPr lang="en-US" sz="2400" b="1" dirty="0" smtClean="0">
              <a:solidFill>
                <a:schemeClr val="tx1"/>
              </a:solidFill>
              <a:latin typeface="Cambria" pitchFamily="18" charset="0"/>
            </a:rPr>
            <a:t>Event Counter</a:t>
          </a:r>
        </a:p>
      </dgm:t>
    </dgm:pt>
    <dgm:pt modelId="{9164B24B-B6BA-4ED8-BA1F-7462573E8A86}" type="parTrans" cxnId="{4001FF16-7FFD-4295-A410-7C16D4DF4AD8}">
      <dgm:prSet/>
      <dgm:spPr/>
      <dgm:t>
        <a:bodyPr/>
        <a:lstStyle/>
        <a:p>
          <a:endParaRPr lang="en-US" dirty="0"/>
        </a:p>
      </dgm:t>
    </dgm:pt>
    <dgm:pt modelId="{DCE805E2-2C55-43C8-973F-88DE2FDC8897}" type="sibTrans" cxnId="{4001FF16-7FFD-4295-A410-7C16D4DF4AD8}">
      <dgm:prSet/>
      <dgm:spPr/>
      <dgm:t>
        <a:bodyPr/>
        <a:lstStyle/>
        <a:p>
          <a:endParaRPr lang="en-US" dirty="0"/>
        </a:p>
      </dgm:t>
    </dgm:pt>
    <dgm:pt modelId="{743CEC8B-7D14-42F4-84E0-ED6C3F681350}">
      <dgm:prSet phldrT="[Text]" custT="1"/>
      <dgm:spPr/>
      <dgm:t>
        <a:bodyPr/>
        <a:lstStyle/>
        <a:p>
          <a:pPr algn="l"/>
          <a:r>
            <a:rPr lang="en-US" sz="2400" b="1" dirty="0" smtClean="0">
              <a:solidFill>
                <a:schemeClr val="tx1"/>
              </a:solidFill>
              <a:latin typeface="Cambria" pitchFamily="18" charset="0"/>
            </a:rPr>
            <a:t>Digital One Shot</a:t>
          </a:r>
        </a:p>
      </dgm:t>
    </dgm:pt>
    <dgm:pt modelId="{ED6D6C4A-5F8B-4678-A2F1-80356E4EA43E}" type="parTrans" cxnId="{D6CA46EB-E5F5-486D-BB99-AF3286088CF8}">
      <dgm:prSet/>
      <dgm:spPr/>
      <dgm:t>
        <a:bodyPr/>
        <a:lstStyle/>
        <a:p>
          <a:endParaRPr lang="en-US" dirty="0"/>
        </a:p>
      </dgm:t>
    </dgm:pt>
    <dgm:pt modelId="{F42580FB-2FEC-48AE-85A3-93F996424353}" type="sibTrans" cxnId="{D6CA46EB-E5F5-486D-BB99-AF3286088CF8}">
      <dgm:prSet/>
      <dgm:spPr/>
      <dgm:t>
        <a:bodyPr/>
        <a:lstStyle/>
        <a:p>
          <a:endParaRPr lang="en-US" dirty="0"/>
        </a:p>
      </dgm:t>
    </dgm:pt>
    <dgm:pt modelId="{0B744767-B0B7-4567-9837-82B5DF3F6EFF}">
      <dgm:prSet phldrT="[Text]" custT="1"/>
      <dgm:spPr/>
      <dgm:t>
        <a:bodyPr/>
        <a:lstStyle/>
        <a:p>
          <a:pPr algn="l"/>
          <a:r>
            <a:rPr lang="en-US" sz="2400" b="1" dirty="0" smtClean="0">
              <a:solidFill>
                <a:schemeClr val="tx1"/>
              </a:solidFill>
              <a:latin typeface="Cambria" pitchFamily="18" charset="0"/>
            </a:rPr>
            <a:t>Square Wave Generator</a:t>
          </a:r>
        </a:p>
      </dgm:t>
    </dgm:pt>
    <dgm:pt modelId="{4AFC602E-1743-4BE9-89A4-ED70177C44C5}" type="parTrans" cxnId="{5FA51624-DF20-45E1-B22D-DC032C21D593}">
      <dgm:prSet/>
      <dgm:spPr/>
      <dgm:t>
        <a:bodyPr/>
        <a:lstStyle/>
        <a:p>
          <a:endParaRPr lang="en-US" dirty="0"/>
        </a:p>
      </dgm:t>
    </dgm:pt>
    <dgm:pt modelId="{6134E690-1BCC-432D-B4E3-58CD5487E724}" type="sibTrans" cxnId="{5FA51624-DF20-45E1-B22D-DC032C21D593}">
      <dgm:prSet/>
      <dgm:spPr/>
      <dgm:t>
        <a:bodyPr/>
        <a:lstStyle/>
        <a:p>
          <a:endParaRPr lang="en-US" dirty="0"/>
        </a:p>
      </dgm:t>
    </dgm:pt>
    <dgm:pt modelId="{332C2246-8CB6-497C-AF71-B6B0E8E05792}">
      <dgm:prSet phldrT="[Text]" custT="1"/>
      <dgm:spPr/>
      <dgm:t>
        <a:bodyPr/>
        <a:lstStyle/>
        <a:p>
          <a:pPr algn="l"/>
          <a:r>
            <a:rPr lang="en-US" sz="2400" b="1" dirty="0" smtClean="0">
              <a:solidFill>
                <a:schemeClr val="tx1"/>
              </a:solidFill>
              <a:latin typeface="Cambria" pitchFamily="18" charset="0"/>
            </a:rPr>
            <a:t>Complex Waveform  Generator</a:t>
          </a:r>
        </a:p>
        <a:p>
          <a:pPr algn="l"/>
          <a:endParaRPr lang="en-US" sz="2400" b="1" dirty="0" smtClean="0">
            <a:solidFill>
              <a:schemeClr val="tx1"/>
            </a:solidFill>
            <a:latin typeface="Cambria" pitchFamily="18" charset="0"/>
          </a:endParaRPr>
        </a:p>
      </dgm:t>
    </dgm:pt>
    <dgm:pt modelId="{D1970FAD-05B3-4237-9464-9F08DF8F6A6C}" type="parTrans" cxnId="{5D221F6A-C927-4E2E-80CC-4196629111A3}">
      <dgm:prSet/>
      <dgm:spPr/>
      <dgm:t>
        <a:bodyPr/>
        <a:lstStyle/>
        <a:p>
          <a:endParaRPr lang="en-US" dirty="0"/>
        </a:p>
      </dgm:t>
    </dgm:pt>
    <dgm:pt modelId="{3CE67846-D9D7-4636-8043-A3332F45BBFF}" type="sibTrans" cxnId="{5D221F6A-C927-4E2E-80CC-4196629111A3}">
      <dgm:prSet/>
      <dgm:spPr/>
      <dgm:t>
        <a:bodyPr/>
        <a:lstStyle/>
        <a:p>
          <a:endParaRPr lang="en-US" dirty="0"/>
        </a:p>
      </dgm:t>
    </dgm:pt>
    <dgm:pt modelId="{12B89796-8FE2-4F00-A069-A5753B0670B1}" type="pres">
      <dgm:prSet presAssocID="{3611B6B1-8694-4A12-8D70-6B12B1659178}" presName="diagram" presStyleCnt="0">
        <dgm:presLayoutVars>
          <dgm:dir/>
          <dgm:resizeHandles val="exact"/>
        </dgm:presLayoutVars>
      </dgm:prSet>
      <dgm:spPr/>
      <dgm:t>
        <a:bodyPr/>
        <a:lstStyle/>
        <a:p>
          <a:endParaRPr lang="en-US"/>
        </a:p>
      </dgm:t>
    </dgm:pt>
    <dgm:pt modelId="{C317FFFF-DD23-416F-AB0E-302ADC7E4D81}" type="pres">
      <dgm:prSet presAssocID="{A98AC780-7D33-4B8C-AE8C-AB75D72E6D70}" presName="node" presStyleLbl="node1" presStyleIdx="0" presStyleCnt="2" custScaleX="80954" custScaleY="235375">
        <dgm:presLayoutVars>
          <dgm:bulletEnabled val="1"/>
        </dgm:presLayoutVars>
      </dgm:prSet>
      <dgm:spPr/>
      <dgm:t>
        <a:bodyPr/>
        <a:lstStyle/>
        <a:p>
          <a:endParaRPr lang="en-US"/>
        </a:p>
      </dgm:t>
    </dgm:pt>
    <dgm:pt modelId="{31B17A89-38A0-4548-B767-1B3EA0BD401D}" type="pres">
      <dgm:prSet presAssocID="{48BD8304-D696-4ADF-AFCD-0E4769B1A47F}" presName="sibTrans" presStyleLbl="sibTrans2D1" presStyleIdx="0" presStyleCnt="1" custScaleX="171193" custLinFactNeighborX="5159" custLinFactNeighborY="6567"/>
      <dgm:spPr/>
      <dgm:t>
        <a:bodyPr/>
        <a:lstStyle/>
        <a:p>
          <a:endParaRPr lang="en-US"/>
        </a:p>
      </dgm:t>
    </dgm:pt>
    <dgm:pt modelId="{BA9E3ADC-2661-416B-8869-B54D7EAC14EF}" type="pres">
      <dgm:prSet presAssocID="{48BD8304-D696-4ADF-AFCD-0E4769B1A47F}" presName="connectorText" presStyleLbl="sibTrans2D1" presStyleIdx="0" presStyleCnt="1"/>
      <dgm:spPr/>
      <dgm:t>
        <a:bodyPr/>
        <a:lstStyle/>
        <a:p>
          <a:endParaRPr lang="en-US"/>
        </a:p>
      </dgm:t>
    </dgm:pt>
    <dgm:pt modelId="{2701690C-1CC4-4DB1-9962-608994838D50}" type="pres">
      <dgm:prSet presAssocID="{C396CA78-5147-43D6-9A5F-88129DEFCED7}" presName="node" presStyleLbl="node1" presStyleIdx="1" presStyleCnt="2" custScaleX="166107" custScaleY="243354">
        <dgm:presLayoutVars>
          <dgm:bulletEnabled val="1"/>
        </dgm:presLayoutVars>
      </dgm:prSet>
      <dgm:spPr/>
      <dgm:t>
        <a:bodyPr/>
        <a:lstStyle/>
        <a:p>
          <a:endParaRPr lang="en-US"/>
        </a:p>
      </dgm:t>
    </dgm:pt>
  </dgm:ptLst>
  <dgm:cxnLst>
    <dgm:cxn modelId="{4B93642A-51FD-48BC-ADB0-3F016E6B257F}" srcId="{3611B6B1-8694-4A12-8D70-6B12B1659178}" destId="{A98AC780-7D33-4B8C-AE8C-AB75D72E6D70}" srcOrd="0" destOrd="0" parTransId="{7B60968C-317A-47E4-86CC-0B76F02E687D}" sibTransId="{48BD8304-D696-4ADF-AFCD-0E4769B1A47F}"/>
    <dgm:cxn modelId="{5EF288E6-7F49-4506-9739-AD166A24FE57}" type="presOf" srcId="{8EF69E68-230B-4479-8AF6-3D994697B10A}" destId="{2701690C-1CC4-4DB1-9962-608994838D50}" srcOrd="0" destOrd="2" presId="urn:microsoft.com/office/officeart/2005/8/layout/process5"/>
    <dgm:cxn modelId="{C627C05F-B0C4-4AF3-96F3-1D795F50E1B3}" srcId="{C396CA78-5147-43D6-9A5F-88129DEFCED7}" destId="{602F703E-8D03-4DEA-B8E0-6CD0B5AA41B2}" srcOrd="0" destOrd="0" parTransId="{BE4EADE6-AFDD-40C8-9CE7-517762E5DECE}" sibTransId="{488D8B54-214B-4897-9573-F5D5E9E68DDF}"/>
    <dgm:cxn modelId="{64901287-19F0-4130-AD0A-D212E2EADDB9}" type="presOf" srcId="{48BD8304-D696-4ADF-AFCD-0E4769B1A47F}" destId="{31B17A89-38A0-4548-B767-1B3EA0BD401D}" srcOrd="0" destOrd="0" presId="urn:microsoft.com/office/officeart/2005/8/layout/process5"/>
    <dgm:cxn modelId="{2D56039D-1DDD-4D2C-BAD0-DD567588C066}" type="presOf" srcId="{602F703E-8D03-4DEA-B8E0-6CD0B5AA41B2}" destId="{2701690C-1CC4-4DB1-9962-608994838D50}" srcOrd="0" destOrd="1" presId="urn:microsoft.com/office/officeart/2005/8/layout/process5"/>
    <dgm:cxn modelId="{8133DE4A-3CD5-4B93-849A-0CE7E7995857}" srcId="{3611B6B1-8694-4A12-8D70-6B12B1659178}" destId="{C396CA78-5147-43D6-9A5F-88129DEFCED7}" srcOrd="1" destOrd="0" parTransId="{77ED298C-7D24-4D5C-8DEC-AA00E4F08CCC}" sibTransId="{A6F6B6F6-665F-4160-B543-52D02DEDF129}"/>
    <dgm:cxn modelId="{D6CA46EB-E5F5-486D-BB99-AF3286088CF8}" srcId="{C396CA78-5147-43D6-9A5F-88129DEFCED7}" destId="{743CEC8B-7D14-42F4-84E0-ED6C3F681350}" srcOrd="4" destOrd="0" parTransId="{ED6D6C4A-5F8B-4678-A2F1-80356E4EA43E}" sibTransId="{F42580FB-2FEC-48AE-85A3-93F996424353}"/>
    <dgm:cxn modelId="{58B39A5B-A933-432A-B9E8-14705C57C7D5}" type="presOf" srcId="{4A7A5EC9-A662-426B-9999-C21F9902521F}" destId="{2701690C-1CC4-4DB1-9962-608994838D50}" srcOrd="0" destOrd="4" presId="urn:microsoft.com/office/officeart/2005/8/layout/process5"/>
    <dgm:cxn modelId="{1E86B753-5733-4E4B-841D-45CB855E5017}" type="presOf" srcId="{C396CA78-5147-43D6-9A5F-88129DEFCED7}" destId="{2701690C-1CC4-4DB1-9962-608994838D50}" srcOrd="0" destOrd="0" presId="urn:microsoft.com/office/officeart/2005/8/layout/process5"/>
    <dgm:cxn modelId="{62ADC4F5-3823-4B1C-BBBD-9788320FD07E}" type="presOf" srcId="{A98AC780-7D33-4B8C-AE8C-AB75D72E6D70}" destId="{C317FFFF-DD23-416F-AB0E-302ADC7E4D81}" srcOrd="0" destOrd="0" presId="urn:microsoft.com/office/officeart/2005/8/layout/process5"/>
    <dgm:cxn modelId="{CE06C797-E01B-4517-98D5-81ACD4A399CB}" type="presOf" srcId="{3611B6B1-8694-4A12-8D70-6B12B1659178}" destId="{12B89796-8FE2-4F00-A069-A5753B0670B1}" srcOrd="0" destOrd="0" presId="urn:microsoft.com/office/officeart/2005/8/layout/process5"/>
    <dgm:cxn modelId="{5FA51624-DF20-45E1-B22D-DC032C21D593}" srcId="{C396CA78-5147-43D6-9A5F-88129DEFCED7}" destId="{0B744767-B0B7-4567-9837-82B5DF3F6EFF}" srcOrd="5" destOrd="0" parTransId="{4AFC602E-1743-4BE9-89A4-ED70177C44C5}" sibTransId="{6134E690-1BCC-432D-B4E3-58CD5487E724}"/>
    <dgm:cxn modelId="{484FB75E-DF55-4E1A-946B-11826FC75C7F}" srcId="{C396CA78-5147-43D6-9A5F-88129DEFCED7}" destId="{8EF69E68-230B-4479-8AF6-3D994697B10A}" srcOrd="1" destOrd="0" parTransId="{1E958D2D-E29A-4B36-AE89-DF6B405C8DAD}" sibTransId="{D16D8226-E7F5-4F30-A304-53A432EB07CE}"/>
    <dgm:cxn modelId="{645EC243-8659-4E0D-BB36-475F5D220803}" type="presOf" srcId="{743CEC8B-7D14-42F4-84E0-ED6C3F681350}" destId="{2701690C-1CC4-4DB1-9962-608994838D50}" srcOrd="0" destOrd="5" presId="urn:microsoft.com/office/officeart/2005/8/layout/process5"/>
    <dgm:cxn modelId="{51A3B2FD-4B71-4F8A-91D2-72CE16C3DC8F}" srcId="{C396CA78-5147-43D6-9A5F-88129DEFCED7}" destId="{0A61CDDA-5637-4E8F-B9D5-AF77B47A1320}" srcOrd="2" destOrd="0" parTransId="{4001F8A9-5A1F-42B6-B141-5D654A2B6A71}" sibTransId="{F7694382-02C2-4FFF-9E1A-3BF0E96BBF87}"/>
    <dgm:cxn modelId="{3F011D21-BA99-44F4-99D5-78590ECB4671}" type="presOf" srcId="{48BD8304-D696-4ADF-AFCD-0E4769B1A47F}" destId="{BA9E3ADC-2661-416B-8869-B54D7EAC14EF}" srcOrd="1" destOrd="0" presId="urn:microsoft.com/office/officeart/2005/8/layout/process5"/>
    <dgm:cxn modelId="{79D23D9D-8EDD-4362-BE67-2F065926FDA4}" type="presOf" srcId="{332C2246-8CB6-497C-AF71-B6B0E8E05792}" destId="{2701690C-1CC4-4DB1-9962-608994838D50}" srcOrd="0" destOrd="7" presId="urn:microsoft.com/office/officeart/2005/8/layout/process5"/>
    <dgm:cxn modelId="{FCFDF94C-67FC-46EA-B582-3DCC3B4B4B84}" type="presOf" srcId="{0B744767-B0B7-4567-9837-82B5DF3F6EFF}" destId="{2701690C-1CC4-4DB1-9962-608994838D50}" srcOrd="0" destOrd="6" presId="urn:microsoft.com/office/officeart/2005/8/layout/process5"/>
    <dgm:cxn modelId="{4001FF16-7FFD-4295-A410-7C16D4DF4AD8}" srcId="{C396CA78-5147-43D6-9A5F-88129DEFCED7}" destId="{4A7A5EC9-A662-426B-9999-C21F9902521F}" srcOrd="3" destOrd="0" parTransId="{9164B24B-B6BA-4ED8-BA1F-7462573E8A86}" sibTransId="{DCE805E2-2C55-43C8-973F-88DE2FDC8897}"/>
    <dgm:cxn modelId="{5D221F6A-C927-4E2E-80CC-4196629111A3}" srcId="{C396CA78-5147-43D6-9A5F-88129DEFCED7}" destId="{332C2246-8CB6-497C-AF71-B6B0E8E05792}" srcOrd="6" destOrd="0" parTransId="{D1970FAD-05B3-4237-9464-9F08DF8F6A6C}" sibTransId="{3CE67846-D9D7-4636-8043-A3332F45BBFF}"/>
    <dgm:cxn modelId="{AFBEE5C1-7094-4AFA-88BD-9F6E6FCD278A}" type="presOf" srcId="{0A61CDDA-5637-4E8F-B9D5-AF77B47A1320}" destId="{2701690C-1CC4-4DB1-9962-608994838D50}" srcOrd="0" destOrd="3" presId="urn:microsoft.com/office/officeart/2005/8/layout/process5"/>
    <dgm:cxn modelId="{BD48A374-AA2F-4D6C-8DA4-F957CEF5A4D4}" type="presParOf" srcId="{12B89796-8FE2-4F00-A069-A5753B0670B1}" destId="{C317FFFF-DD23-416F-AB0E-302ADC7E4D81}" srcOrd="0" destOrd="0" presId="urn:microsoft.com/office/officeart/2005/8/layout/process5"/>
    <dgm:cxn modelId="{E4408DEB-6AC0-41CC-B98E-DF4D4FF7C76B}" type="presParOf" srcId="{12B89796-8FE2-4F00-A069-A5753B0670B1}" destId="{31B17A89-38A0-4548-B767-1B3EA0BD401D}" srcOrd="1" destOrd="0" presId="urn:microsoft.com/office/officeart/2005/8/layout/process5"/>
    <dgm:cxn modelId="{2D8F6586-ABD6-4C9E-992C-317B95DFF189}" type="presParOf" srcId="{31B17A89-38A0-4548-B767-1B3EA0BD401D}" destId="{BA9E3ADC-2661-416B-8869-B54D7EAC14EF}" srcOrd="0" destOrd="0" presId="urn:microsoft.com/office/officeart/2005/8/layout/process5"/>
    <dgm:cxn modelId="{914F2769-BBE1-4E81-B6AA-31466F19F789}" type="presParOf" srcId="{12B89796-8FE2-4F00-A069-A5753B0670B1}" destId="{2701690C-1CC4-4DB1-9962-608994838D50}" srcOrd="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701674-F5B4-4A85-9DDA-DF47270A45F6}" type="doc">
      <dgm:prSet loTypeId="urn:microsoft.com/office/officeart/2005/8/layout/hProcess9" loCatId="process" qsTypeId="urn:microsoft.com/office/officeart/2005/8/quickstyle/simple1" qsCatId="simple" csTypeId="urn:microsoft.com/office/officeart/2005/8/colors/colorful4" csCatId="colorful" phldr="1"/>
      <dgm:spPr/>
    </dgm:pt>
    <dgm:pt modelId="{38531A1F-4EE6-465D-863F-E626078C29E7}">
      <dgm:prSet phldrT="[Text]" custT="1"/>
      <dgm:spPr/>
      <dgm:t>
        <a:bodyPr/>
        <a:lstStyle/>
        <a:p>
          <a:pPr algn="ctr"/>
          <a:r>
            <a:rPr lang="en-US" sz="4000" dirty="0" smtClean="0">
              <a:solidFill>
                <a:srgbClr val="FFFF00"/>
              </a:solidFill>
              <a:latin typeface="Cambria" pitchFamily="18" charset="0"/>
            </a:rPr>
            <a:t>8253</a:t>
          </a:r>
          <a:endParaRPr lang="en-US" sz="4000" dirty="0">
            <a:solidFill>
              <a:srgbClr val="FFFF00"/>
            </a:solidFill>
            <a:latin typeface="Cambria" pitchFamily="18" charset="0"/>
          </a:endParaRPr>
        </a:p>
      </dgm:t>
    </dgm:pt>
    <dgm:pt modelId="{796EB312-BA72-412A-B864-8EAA4D6332C5}" type="parTrans" cxnId="{C9F5AD46-927A-49E5-A99E-EAF3995DBDBA}">
      <dgm:prSet/>
      <dgm:spPr/>
      <dgm:t>
        <a:bodyPr/>
        <a:lstStyle/>
        <a:p>
          <a:endParaRPr lang="en-US"/>
        </a:p>
      </dgm:t>
    </dgm:pt>
    <dgm:pt modelId="{826416A0-C7D2-4A30-A540-B4E9766A404B}" type="sibTrans" cxnId="{C9F5AD46-927A-49E5-A99E-EAF3995DBDBA}">
      <dgm:prSet/>
      <dgm:spPr/>
      <dgm:t>
        <a:bodyPr/>
        <a:lstStyle/>
        <a:p>
          <a:endParaRPr lang="en-US"/>
        </a:p>
      </dgm:t>
    </dgm:pt>
    <dgm:pt modelId="{13CE514C-8050-41D6-B1D6-427A0F8C4FD2}">
      <dgm:prSet phldrT="[Text]"/>
      <dgm:spPr/>
      <dgm:t>
        <a:bodyPr/>
        <a:lstStyle/>
        <a:p>
          <a:pPr algn="l">
            <a:lnSpc>
              <a:spcPct val="150000"/>
            </a:lnSpc>
          </a:pPr>
          <a:r>
            <a:rPr lang="en-US" b="1" dirty="0" smtClean="0">
              <a:solidFill>
                <a:schemeClr val="tx2">
                  <a:lumMod val="50000"/>
                </a:schemeClr>
              </a:solidFill>
              <a:latin typeface="Cambria" pitchFamily="18" charset="0"/>
            </a:rPr>
            <a:t>8254-ADVANCED VERSION OF 8253</a:t>
          </a:r>
          <a:endParaRPr lang="en-US" b="1" dirty="0">
            <a:solidFill>
              <a:schemeClr val="tx2">
                <a:lumMod val="50000"/>
              </a:schemeClr>
            </a:solidFill>
            <a:latin typeface="Cambria" pitchFamily="18" charset="0"/>
          </a:endParaRPr>
        </a:p>
      </dgm:t>
    </dgm:pt>
    <dgm:pt modelId="{3350190D-9C86-459F-9DF1-5636994BA7EF}" type="parTrans" cxnId="{71002EB6-8300-4AD8-8849-D7353AA8564D}">
      <dgm:prSet/>
      <dgm:spPr/>
      <dgm:t>
        <a:bodyPr/>
        <a:lstStyle/>
        <a:p>
          <a:endParaRPr lang="en-US"/>
        </a:p>
      </dgm:t>
    </dgm:pt>
    <dgm:pt modelId="{B6EFD08F-8D24-4B53-838D-8485B0C0788B}" type="sibTrans" cxnId="{71002EB6-8300-4AD8-8849-D7353AA8564D}">
      <dgm:prSet/>
      <dgm:spPr/>
      <dgm:t>
        <a:bodyPr/>
        <a:lstStyle/>
        <a:p>
          <a:endParaRPr lang="en-US"/>
        </a:p>
      </dgm:t>
    </dgm:pt>
    <dgm:pt modelId="{6D4696ED-6C58-433B-A8D9-DF8AF31D5BD2}">
      <dgm:prSet phldrT="[Text]"/>
      <dgm:spPr/>
      <dgm:t>
        <a:bodyPr/>
        <a:lstStyle/>
        <a:p>
          <a:pPr algn="just">
            <a:lnSpc>
              <a:spcPct val="150000"/>
            </a:lnSpc>
          </a:pPr>
          <a:r>
            <a:rPr lang="en-US" dirty="0" smtClean="0">
              <a:latin typeface="Cambria" pitchFamily="18" charset="0"/>
            </a:rPr>
            <a:t> </a:t>
          </a:r>
          <a:r>
            <a:rPr lang="en-US" b="1" dirty="0" smtClean="0">
              <a:solidFill>
                <a:schemeClr val="tx1">
                  <a:lumMod val="95000"/>
                  <a:lumOff val="5000"/>
                </a:schemeClr>
              </a:solidFill>
              <a:latin typeface="Cambria" pitchFamily="18" charset="0"/>
            </a:rPr>
            <a:t>8254 can operate with higher clock Frequency Range ( DC To 8 </a:t>
          </a:r>
          <a:r>
            <a:rPr lang="en-US" b="1" dirty="0" err="1" smtClean="0">
              <a:solidFill>
                <a:schemeClr val="tx1">
                  <a:lumMod val="95000"/>
                  <a:lumOff val="5000"/>
                </a:schemeClr>
              </a:solidFill>
              <a:latin typeface="Cambria" pitchFamily="18" charset="0"/>
            </a:rPr>
            <a:t>Mhz</a:t>
          </a:r>
          <a:r>
            <a:rPr lang="en-US" b="1" dirty="0" smtClean="0">
              <a:solidFill>
                <a:schemeClr val="tx1">
                  <a:lumMod val="95000"/>
                  <a:lumOff val="5000"/>
                </a:schemeClr>
              </a:solidFill>
              <a:latin typeface="Cambria" pitchFamily="18" charset="0"/>
            </a:rPr>
            <a:t> AND 10 </a:t>
          </a:r>
          <a:r>
            <a:rPr lang="en-US" b="1" dirty="0" err="1" smtClean="0">
              <a:solidFill>
                <a:schemeClr val="tx1">
                  <a:lumMod val="95000"/>
                  <a:lumOff val="5000"/>
                </a:schemeClr>
              </a:solidFill>
              <a:latin typeface="Cambria" pitchFamily="18" charset="0"/>
            </a:rPr>
            <a:t>Mhz</a:t>
          </a:r>
          <a:r>
            <a:rPr lang="en-US" b="1" dirty="0" smtClean="0">
              <a:solidFill>
                <a:schemeClr val="tx1">
                  <a:lumMod val="95000"/>
                  <a:lumOff val="5000"/>
                </a:schemeClr>
              </a:solidFill>
              <a:latin typeface="Cambria" pitchFamily="18" charset="0"/>
            </a:rPr>
            <a:t>  FOR 8254-2)</a:t>
          </a:r>
          <a:endParaRPr lang="en-US" b="1" dirty="0">
            <a:solidFill>
              <a:schemeClr val="tx1">
                <a:lumMod val="95000"/>
                <a:lumOff val="5000"/>
              </a:schemeClr>
            </a:solidFill>
            <a:latin typeface="Cambria" pitchFamily="18" charset="0"/>
          </a:endParaRPr>
        </a:p>
      </dgm:t>
    </dgm:pt>
    <dgm:pt modelId="{DCB49450-E574-42A7-B11E-8BBA4BA8C63B}" type="parTrans" cxnId="{D1502429-90CC-468E-A16B-7C38737D1A84}">
      <dgm:prSet/>
      <dgm:spPr/>
      <dgm:t>
        <a:bodyPr/>
        <a:lstStyle/>
        <a:p>
          <a:endParaRPr lang="en-US"/>
        </a:p>
      </dgm:t>
    </dgm:pt>
    <dgm:pt modelId="{46670EA8-F505-4328-B800-6C300503EA80}" type="sibTrans" cxnId="{D1502429-90CC-468E-A16B-7C38737D1A84}">
      <dgm:prSet/>
      <dgm:spPr/>
      <dgm:t>
        <a:bodyPr/>
        <a:lstStyle/>
        <a:p>
          <a:endParaRPr lang="en-US"/>
        </a:p>
      </dgm:t>
    </dgm:pt>
    <dgm:pt modelId="{3F2D72CD-BD1F-4E2D-97F1-CB7AD4164ED9}">
      <dgm:prSet phldrT="[Text]"/>
      <dgm:spPr/>
      <dgm:t>
        <a:bodyPr/>
        <a:lstStyle/>
        <a:p>
          <a:pPr algn="just">
            <a:lnSpc>
              <a:spcPct val="150000"/>
            </a:lnSpc>
          </a:pPr>
          <a:r>
            <a:rPr lang="en-US" b="1" dirty="0" smtClean="0">
              <a:solidFill>
                <a:schemeClr val="tx1">
                  <a:lumMod val="95000"/>
                  <a:lumOff val="5000"/>
                </a:schemeClr>
              </a:solidFill>
              <a:latin typeface="Cambria" pitchFamily="18" charset="0"/>
            </a:rPr>
            <a:t>Includes Status Read Back Command That Latches The Count And Status Of Counters</a:t>
          </a:r>
        </a:p>
        <a:p>
          <a:pPr algn="l">
            <a:lnSpc>
              <a:spcPct val="90000"/>
            </a:lnSpc>
          </a:pPr>
          <a:endParaRPr lang="en-US" dirty="0">
            <a:latin typeface="Cambria" pitchFamily="18" charset="0"/>
          </a:endParaRPr>
        </a:p>
      </dgm:t>
    </dgm:pt>
    <dgm:pt modelId="{3CAF33B2-2762-4E22-82FF-595DEB0FC260}" type="parTrans" cxnId="{FC5804C0-B7BE-441B-9916-1A4710ED9AA4}">
      <dgm:prSet/>
      <dgm:spPr/>
      <dgm:t>
        <a:bodyPr/>
        <a:lstStyle/>
        <a:p>
          <a:endParaRPr lang="en-US"/>
        </a:p>
      </dgm:t>
    </dgm:pt>
    <dgm:pt modelId="{00D29F50-6827-4676-8C0A-615B8727E0B7}" type="sibTrans" cxnId="{FC5804C0-B7BE-441B-9916-1A4710ED9AA4}">
      <dgm:prSet/>
      <dgm:spPr/>
      <dgm:t>
        <a:bodyPr/>
        <a:lstStyle/>
        <a:p>
          <a:endParaRPr lang="en-US"/>
        </a:p>
      </dgm:t>
    </dgm:pt>
    <dgm:pt modelId="{D5399562-9AF6-4E19-B058-4EB75BE393EE}">
      <dgm:prSet phldrT="[Text]" custT="1"/>
      <dgm:spPr/>
      <dgm:t>
        <a:bodyPr/>
        <a:lstStyle/>
        <a:p>
          <a:pPr algn="l"/>
          <a:r>
            <a:rPr lang="en-US" sz="2400" b="1" dirty="0" smtClean="0">
              <a:solidFill>
                <a:srgbClr val="FFFF00"/>
              </a:solidFill>
              <a:latin typeface="Cambria" pitchFamily="18" charset="0"/>
            </a:rPr>
            <a:t>8253 can operate at frequency from dc to 2MHz</a:t>
          </a:r>
          <a:endParaRPr lang="en-US" sz="2400" b="1" dirty="0">
            <a:solidFill>
              <a:srgbClr val="FFFF00"/>
            </a:solidFill>
            <a:latin typeface="Cambria" pitchFamily="18" charset="0"/>
          </a:endParaRPr>
        </a:p>
      </dgm:t>
    </dgm:pt>
    <dgm:pt modelId="{287400FB-220C-4EFD-AAF4-EDD2E4D44917}" type="sibTrans" cxnId="{480B1778-148C-4373-8E33-06E9B72E00BC}">
      <dgm:prSet/>
      <dgm:spPr/>
      <dgm:t>
        <a:bodyPr/>
        <a:lstStyle/>
        <a:p>
          <a:endParaRPr lang="en-US"/>
        </a:p>
      </dgm:t>
    </dgm:pt>
    <dgm:pt modelId="{81397906-6916-481A-A087-48254A2A9987}" type="parTrans" cxnId="{480B1778-148C-4373-8E33-06E9B72E00BC}">
      <dgm:prSet/>
      <dgm:spPr/>
      <dgm:t>
        <a:bodyPr/>
        <a:lstStyle/>
        <a:p>
          <a:endParaRPr lang="en-US"/>
        </a:p>
      </dgm:t>
    </dgm:pt>
    <dgm:pt modelId="{24C68F57-9970-4E3E-B5C1-C67CAF509A29}" type="pres">
      <dgm:prSet presAssocID="{6D701674-F5B4-4A85-9DDA-DF47270A45F6}" presName="CompostProcess" presStyleCnt="0">
        <dgm:presLayoutVars>
          <dgm:dir/>
          <dgm:resizeHandles val="exact"/>
        </dgm:presLayoutVars>
      </dgm:prSet>
      <dgm:spPr/>
    </dgm:pt>
    <dgm:pt modelId="{818B7E7B-383E-43A5-AFC9-F2F7788F222D}" type="pres">
      <dgm:prSet presAssocID="{6D701674-F5B4-4A85-9DDA-DF47270A45F6}" presName="arrow" presStyleLbl="bgShp" presStyleIdx="0" presStyleCnt="1" custScaleX="47059" custScaleY="51282" custLinFactNeighborX="86029" custLinFactNeighborY="40641"/>
      <dgm:spPr>
        <a:solidFill>
          <a:schemeClr val="accent2">
            <a:lumMod val="60000"/>
            <a:lumOff val="40000"/>
          </a:schemeClr>
        </a:solidFill>
      </dgm:spPr>
    </dgm:pt>
    <dgm:pt modelId="{08B609F8-26DA-4E02-9DC6-385506741E18}" type="pres">
      <dgm:prSet presAssocID="{6D701674-F5B4-4A85-9DDA-DF47270A45F6}" presName="linearProcess" presStyleCnt="0"/>
      <dgm:spPr/>
    </dgm:pt>
    <dgm:pt modelId="{AA475C3D-9D1D-45CE-907E-4EB5E3DE9ACD}" type="pres">
      <dgm:prSet presAssocID="{38531A1F-4EE6-465D-863F-E626078C29E7}" presName="textNode" presStyleLbl="node1" presStyleIdx="0" presStyleCnt="2" custScaleX="71284" custScaleY="213001" custLinFactNeighborX="-4215" custLinFactNeighborY="12089">
        <dgm:presLayoutVars>
          <dgm:bulletEnabled val="1"/>
        </dgm:presLayoutVars>
      </dgm:prSet>
      <dgm:spPr/>
      <dgm:t>
        <a:bodyPr/>
        <a:lstStyle/>
        <a:p>
          <a:endParaRPr lang="en-US"/>
        </a:p>
      </dgm:t>
    </dgm:pt>
    <dgm:pt modelId="{79D4A2D5-E2CB-4083-9A5C-3763FC456420}" type="pres">
      <dgm:prSet presAssocID="{826416A0-C7D2-4A30-A540-B4E9766A404B}" presName="sibTrans" presStyleCnt="0"/>
      <dgm:spPr/>
    </dgm:pt>
    <dgm:pt modelId="{D06F4A0A-3376-47AD-B4FD-AD69C3EA680E}" type="pres">
      <dgm:prSet presAssocID="{13CE514C-8050-41D6-B1D6-427A0F8C4FD2}" presName="textNode" presStyleLbl="node1" presStyleIdx="1" presStyleCnt="2" custScaleX="187312" custScaleY="211538" custLinFactNeighborX="-69984" custLinFactNeighborY="10166">
        <dgm:presLayoutVars>
          <dgm:bulletEnabled val="1"/>
        </dgm:presLayoutVars>
      </dgm:prSet>
      <dgm:spPr/>
      <dgm:t>
        <a:bodyPr/>
        <a:lstStyle/>
        <a:p>
          <a:endParaRPr lang="en-US"/>
        </a:p>
      </dgm:t>
    </dgm:pt>
  </dgm:ptLst>
  <dgm:cxnLst>
    <dgm:cxn modelId="{71002EB6-8300-4AD8-8849-D7353AA8564D}" srcId="{6D701674-F5B4-4A85-9DDA-DF47270A45F6}" destId="{13CE514C-8050-41D6-B1D6-427A0F8C4FD2}" srcOrd="1" destOrd="0" parTransId="{3350190D-9C86-459F-9DF1-5636994BA7EF}" sibTransId="{B6EFD08F-8D24-4B53-838D-8485B0C0788B}"/>
    <dgm:cxn modelId="{480B1778-148C-4373-8E33-06E9B72E00BC}" srcId="{38531A1F-4EE6-465D-863F-E626078C29E7}" destId="{D5399562-9AF6-4E19-B058-4EB75BE393EE}" srcOrd="0" destOrd="0" parTransId="{81397906-6916-481A-A087-48254A2A9987}" sibTransId="{287400FB-220C-4EFD-AAF4-EDD2E4D44917}"/>
    <dgm:cxn modelId="{CFC38904-CC1D-4330-83A4-1C2C26B932CF}" type="presOf" srcId="{38531A1F-4EE6-465D-863F-E626078C29E7}" destId="{AA475C3D-9D1D-45CE-907E-4EB5E3DE9ACD}" srcOrd="0" destOrd="0" presId="urn:microsoft.com/office/officeart/2005/8/layout/hProcess9"/>
    <dgm:cxn modelId="{08CC8184-EDDA-4EDC-AD63-1DA51C3C669A}" type="presOf" srcId="{3F2D72CD-BD1F-4E2D-97F1-CB7AD4164ED9}" destId="{D06F4A0A-3376-47AD-B4FD-AD69C3EA680E}" srcOrd="0" destOrd="2" presId="urn:microsoft.com/office/officeart/2005/8/layout/hProcess9"/>
    <dgm:cxn modelId="{0A0A5616-F96C-4EE8-951F-4500EB4115E3}" type="presOf" srcId="{6D701674-F5B4-4A85-9DDA-DF47270A45F6}" destId="{24C68F57-9970-4E3E-B5C1-C67CAF509A29}" srcOrd="0" destOrd="0" presId="urn:microsoft.com/office/officeart/2005/8/layout/hProcess9"/>
    <dgm:cxn modelId="{FC5804C0-B7BE-441B-9916-1A4710ED9AA4}" srcId="{13CE514C-8050-41D6-B1D6-427A0F8C4FD2}" destId="{3F2D72CD-BD1F-4E2D-97F1-CB7AD4164ED9}" srcOrd="1" destOrd="0" parTransId="{3CAF33B2-2762-4E22-82FF-595DEB0FC260}" sibTransId="{00D29F50-6827-4676-8C0A-615B8727E0B7}"/>
    <dgm:cxn modelId="{D1502429-90CC-468E-A16B-7C38737D1A84}" srcId="{13CE514C-8050-41D6-B1D6-427A0F8C4FD2}" destId="{6D4696ED-6C58-433B-A8D9-DF8AF31D5BD2}" srcOrd="0" destOrd="0" parTransId="{DCB49450-E574-42A7-B11E-8BBA4BA8C63B}" sibTransId="{46670EA8-F505-4328-B800-6C300503EA80}"/>
    <dgm:cxn modelId="{5FE11FAE-532E-4F47-8E48-492AACAC7359}" type="presOf" srcId="{D5399562-9AF6-4E19-B058-4EB75BE393EE}" destId="{AA475C3D-9D1D-45CE-907E-4EB5E3DE9ACD}" srcOrd="0" destOrd="1" presId="urn:microsoft.com/office/officeart/2005/8/layout/hProcess9"/>
    <dgm:cxn modelId="{33DE83A4-6A8A-47DB-8CD9-1A6FFE7DCA10}" type="presOf" srcId="{13CE514C-8050-41D6-B1D6-427A0F8C4FD2}" destId="{D06F4A0A-3376-47AD-B4FD-AD69C3EA680E}" srcOrd="0" destOrd="0" presId="urn:microsoft.com/office/officeart/2005/8/layout/hProcess9"/>
    <dgm:cxn modelId="{ACF7D3CF-EBDA-45A8-A8A0-211F0F5EAC5C}" type="presOf" srcId="{6D4696ED-6C58-433B-A8D9-DF8AF31D5BD2}" destId="{D06F4A0A-3376-47AD-B4FD-AD69C3EA680E}" srcOrd="0" destOrd="1" presId="urn:microsoft.com/office/officeart/2005/8/layout/hProcess9"/>
    <dgm:cxn modelId="{C9F5AD46-927A-49E5-A99E-EAF3995DBDBA}" srcId="{6D701674-F5B4-4A85-9DDA-DF47270A45F6}" destId="{38531A1F-4EE6-465D-863F-E626078C29E7}" srcOrd="0" destOrd="0" parTransId="{796EB312-BA72-412A-B864-8EAA4D6332C5}" sibTransId="{826416A0-C7D2-4A30-A540-B4E9766A404B}"/>
    <dgm:cxn modelId="{D4BD56F8-806C-4C37-AA61-F619FD02FD80}" type="presParOf" srcId="{24C68F57-9970-4E3E-B5C1-C67CAF509A29}" destId="{818B7E7B-383E-43A5-AFC9-F2F7788F222D}" srcOrd="0" destOrd="0" presId="urn:microsoft.com/office/officeart/2005/8/layout/hProcess9"/>
    <dgm:cxn modelId="{13CE24B6-43FD-44A7-BA4D-7E2C327D8B0E}" type="presParOf" srcId="{24C68F57-9970-4E3E-B5C1-C67CAF509A29}" destId="{08B609F8-26DA-4E02-9DC6-385506741E18}" srcOrd="1" destOrd="0" presId="urn:microsoft.com/office/officeart/2005/8/layout/hProcess9"/>
    <dgm:cxn modelId="{9B732942-3903-4D8F-9CB8-A5C1C1FAED4A}" type="presParOf" srcId="{08B609F8-26DA-4E02-9DC6-385506741E18}" destId="{AA475C3D-9D1D-45CE-907E-4EB5E3DE9ACD}" srcOrd="0" destOrd="0" presId="urn:microsoft.com/office/officeart/2005/8/layout/hProcess9"/>
    <dgm:cxn modelId="{3C6C7CED-48CC-4F9A-965F-4C644BA4C443}" type="presParOf" srcId="{08B609F8-26DA-4E02-9DC6-385506741E18}" destId="{79D4A2D5-E2CB-4083-9A5C-3763FC456420}" srcOrd="1" destOrd="0" presId="urn:microsoft.com/office/officeart/2005/8/layout/hProcess9"/>
    <dgm:cxn modelId="{B893D97F-E6E1-4565-84C1-903757517388}" type="presParOf" srcId="{08B609F8-26DA-4E02-9DC6-385506741E18}" destId="{D06F4A0A-3376-47AD-B4FD-AD69C3EA680E}"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48F077-1AA4-4E44-9D42-F57D9483BE92}" type="doc">
      <dgm:prSet loTypeId="urn:microsoft.com/office/officeart/2005/8/layout/radial6" loCatId="relationship" qsTypeId="urn:microsoft.com/office/officeart/2005/8/quickstyle/simple2" qsCatId="simple" csTypeId="urn:microsoft.com/office/officeart/2005/8/colors/colorful5" csCatId="colorful" phldr="1"/>
      <dgm:spPr/>
      <dgm:t>
        <a:bodyPr/>
        <a:lstStyle/>
        <a:p>
          <a:endParaRPr lang="en-US"/>
        </a:p>
      </dgm:t>
    </dgm:pt>
    <dgm:pt modelId="{E9D6F106-4CC5-4EF1-8536-99CF2E67CA17}">
      <dgm:prSet phldrT="[Text]" custT="1"/>
      <dgm:spPr>
        <a:solidFill>
          <a:srgbClr val="0070C0"/>
        </a:solidFill>
      </dgm:spPr>
      <dgm:t>
        <a:bodyPr/>
        <a:lstStyle/>
        <a:p>
          <a:r>
            <a:rPr lang="en-US" sz="3200" b="1" dirty="0" smtClean="0">
              <a:solidFill>
                <a:schemeClr val="tx1"/>
              </a:solidFill>
              <a:latin typeface="Cambria Math" pitchFamily="18" charset="0"/>
              <a:ea typeface="Cambria Math" pitchFamily="18" charset="0"/>
            </a:rPr>
            <a:t>8254 Modes Of Operation</a:t>
          </a:r>
          <a:endParaRPr lang="en-US" sz="3200" b="1" dirty="0">
            <a:solidFill>
              <a:schemeClr val="tx1"/>
            </a:solidFill>
            <a:latin typeface="Cambria Math" pitchFamily="18" charset="0"/>
            <a:ea typeface="Cambria Math" pitchFamily="18" charset="0"/>
          </a:endParaRPr>
        </a:p>
      </dgm:t>
    </dgm:pt>
    <dgm:pt modelId="{783F2E9A-3289-41FA-AE6D-50BC61E6183E}" type="parTrans" cxnId="{4C072E2D-1D2D-4AF0-A899-A54CFDB8B322}">
      <dgm:prSet/>
      <dgm:spPr/>
      <dgm:t>
        <a:bodyPr/>
        <a:lstStyle/>
        <a:p>
          <a:endParaRPr lang="en-US"/>
        </a:p>
      </dgm:t>
    </dgm:pt>
    <dgm:pt modelId="{EF24FB70-C7B7-436B-8B78-3CF8A0553BBD}" type="sibTrans" cxnId="{4C072E2D-1D2D-4AF0-A899-A54CFDB8B322}">
      <dgm:prSet/>
      <dgm:spPr/>
      <dgm:t>
        <a:bodyPr/>
        <a:lstStyle/>
        <a:p>
          <a:endParaRPr lang="en-US"/>
        </a:p>
      </dgm:t>
    </dgm:pt>
    <dgm:pt modelId="{8F5578FA-5341-4F5C-989B-3E7E9684464F}">
      <dgm:prSet phldrT="[Text]" custT="1"/>
      <dgm:spPr>
        <a:solidFill>
          <a:srgbClr val="00B0F0"/>
        </a:solidFill>
      </dgm:spPr>
      <dgm:t>
        <a:bodyPr/>
        <a:lstStyle/>
        <a:p>
          <a:r>
            <a:rPr lang="en-US" sz="1800" b="1" dirty="0" smtClean="0">
              <a:solidFill>
                <a:schemeClr val="tx1"/>
              </a:solidFill>
              <a:latin typeface="Cambria Math" pitchFamily="18" charset="0"/>
              <a:ea typeface="Cambria Math" pitchFamily="18" charset="0"/>
            </a:rPr>
            <a:t>Mode 0</a:t>
          </a:r>
        </a:p>
        <a:p>
          <a:r>
            <a:rPr lang="en-US" sz="1800" b="1" dirty="0" smtClean="0">
              <a:solidFill>
                <a:schemeClr val="tx1"/>
              </a:solidFill>
              <a:latin typeface="Cambria Math" pitchFamily="18" charset="0"/>
              <a:ea typeface="Cambria Math" pitchFamily="18" charset="0"/>
            </a:rPr>
            <a:t> Interrupt On Terminal Count </a:t>
          </a:r>
          <a:endParaRPr lang="en-US" sz="1800" b="1" dirty="0">
            <a:solidFill>
              <a:schemeClr val="tx1"/>
            </a:solidFill>
            <a:latin typeface="Cambria Math" pitchFamily="18" charset="0"/>
            <a:ea typeface="Cambria Math" pitchFamily="18" charset="0"/>
          </a:endParaRPr>
        </a:p>
      </dgm:t>
    </dgm:pt>
    <dgm:pt modelId="{FB734FEE-58BA-42FA-B4E3-25D53CFD9577}" type="parTrans" cxnId="{68F92D39-B2EF-457C-9C22-D65D4DB7ECA7}">
      <dgm:prSet/>
      <dgm:spPr/>
      <dgm:t>
        <a:bodyPr/>
        <a:lstStyle/>
        <a:p>
          <a:endParaRPr lang="en-US"/>
        </a:p>
      </dgm:t>
    </dgm:pt>
    <dgm:pt modelId="{E97856CA-6F93-4EA1-9C1F-B2FF6AB01C76}" type="sibTrans" cxnId="{68F92D39-B2EF-457C-9C22-D65D4DB7ECA7}">
      <dgm:prSet/>
      <dgm:spPr/>
      <dgm:t>
        <a:bodyPr/>
        <a:lstStyle/>
        <a:p>
          <a:endParaRPr lang="en-US" sz="2800" b="1" dirty="0">
            <a:solidFill>
              <a:schemeClr val="tx1"/>
            </a:solidFill>
            <a:latin typeface="Cambria Math" pitchFamily="18" charset="0"/>
            <a:ea typeface="Cambria Math" pitchFamily="18" charset="0"/>
          </a:endParaRPr>
        </a:p>
      </dgm:t>
    </dgm:pt>
    <dgm:pt modelId="{521A6829-9E20-45A2-B2E1-8CE00D774337}">
      <dgm:prSet phldrT="[Text]" custT="1"/>
      <dgm:spPr/>
      <dgm:t>
        <a:bodyPr/>
        <a:lstStyle/>
        <a:p>
          <a:r>
            <a:rPr lang="en-US" sz="1800" b="1" dirty="0" smtClean="0">
              <a:solidFill>
                <a:schemeClr val="tx1"/>
              </a:solidFill>
              <a:latin typeface="Cambria Math" pitchFamily="18" charset="0"/>
              <a:ea typeface="Cambria Math" pitchFamily="18" charset="0"/>
            </a:rPr>
            <a:t>Mode 1 Programmable </a:t>
          </a:r>
          <a:r>
            <a:rPr lang="en-US" sz="1800" b="1" dirty="0" err="1" smtClean="0">
              <a:solidFill>
                <a:schemeClr val="tx1"/>
              </a:solidFill>
              <a:latin typeface="Cambria Math" pitchFamily="18" charset="0"/>
              <a:ea typeface="Cambria Math" pitchFamily="18" charset="0"/>
            </a:rPr>
            <a:t>Monoshot</a:t>
          </a:r>
          <a:r>
            <a:rPr lang="en-US" sz="1800" b="1" dirty="0" smtClean="0">
              <a:solidFill>
                <a:schemeClr val="tx1"/>
              </a:solidFill>
              <a:latin typeface="Cambria Math" pitchFamily="18" charset="0"/>
              <a:ea typeface="Cambria Math" pitchFamily="18" charset="0"/>
            </a:rPr>
            <a:t> </a:t>
          </a:r>
          <a:endParaRPr lang="en-US" sz="1800" b="1" dirty="0">
            <a:solidFill>
              <a:schemeClr val="tx1"/>
            </a:solidFill>
            <a:latin typeface="Cambria Math" pitchFamily="18" charset="0"/>
            <a:ea typeface="Cambria Math" pitchFamily="18" charset="0"/>
          </a:endParaRPr>
        </a:p>
      </dgm:t>
    </dgm:pt>
    <dgm:pt modelId="{0204BD2C-3DEA-4B87-9079-502A38A734EA}" type="parTrans" cxnId="{51FC9C85-1C71-4FAA-A990-2AA0D95A3A52}">
      <dgm:prSet/>
      <dgm:spPr/>
      <dgm:t>
        <a:bodyPr/>
        <a:lstStyle/>
        <a:p>
          <a:endParaRPr lang="en-US"/>
        </a:p>
      </dgm:t>
    </dgm:pt>
    <dgm:pt modelId="{CBC1A12D-1051-4483-89E7-B1A6B777A151}" type="sibTrans" cxnId="{51FC9C85-1C71-4FAA-A990-2AA0D95A3A52}">
      <dgm:prSet/>
      <dgm:spPr/>
      <dgm:t>
        <a:bodyPr/>
        <a:lstStyle/>
        <a:p>
          <a:endParaRPr lang="en-US" sz="2800" b="1" dirty="0">
            <a:solidFill>
              <a:schemeClr val="tx1"/>
            </a:solidFill>
            <a:latin typeface="Cambria Math" pitchFamily="18" charset="0"/>
            <a:ea typeface="Cambria Math" pitchFamily="18" charset="0"/>
          </a:endParaRPr>
        </a:p>
      </dgm:t>
    </dgm:pt>
    <dgm:pt modelId="{B7A4E4F5-F3BC-4004-81BE-057949050B98}">
      <dgm:prSet phldrT="[Text]" custT="1"/>
      <dgm:spPr/>
      <dgm:t>
        <a:bodyPr/>
        <a:lstStyle/>
        <a:p>
          <a:r>
            <a:rPr lang="en-US" sz="1800" b="1" dirty="0" smtClean="0">
              <a:solidFill>
                <a:schemeClr val="tx1"/>
              </a:solidFill>
              <a:latin typeface="Cambria Math" pitchFamily="18" charset="0"/>
              <a:ea typeface="Cambria Math" pitchFamily="18" charset="0"/>
            </a:rPr>
            <a:t>Mode 2  Rate Generator </a:t>
          </a:r>
          <a:endParaRPr lang="en-US" sz="1800" b="1" dirty="0">
            <a:solidFill>
              <a:schemeClr val="tx1"/>
            </a:solidFill>
            <a:latin typeface="Cambria Math" pitchFamily="18" charset="0"/>
            <a:ea typeface="Cambria Math" pitchFamily="18" charset="0"/>
          </a:endParaRPr>
        </a:p>
      </dgm:t>
    </dgm:pt>
    <dgm:pt modelId="{E1F635E2-7C77-4CFD-A6B7-EB5C67158206}" type="parTrans" cxnId="{31021270-9EC1-4627-B45D-C34FD9F1B9C8}">
      <dgm:prSet/>
      <dgm:spPr/>
      <dgm:t>
        <a:bodyPr/>
        <a:lstStyle/>
        <a:p>
          <a:endParaRPr lang="en-US"/>
        </a:p>
      </dgm:t>
    </dgm:pt>
    <dgm:pt modelId="{E0F9EC9F-BF2D-4B84-A27F-7E95FD118352}" type="sibTrans" cxnId="{31021270-9EC1-4627-B45D-C34FD9F1B9C8}">
      <dgm:prSet/>
      <dgm:spPr/>
      <dgm:t>
        <a:bodyPr/>
        <a:lstStyle/>
        <a:p>
          <a:endParaRPr lang="en-US" sz="2800" b="1" dirty="0">
            <a:solidFill>
              <a:schemeClr val="tx1"/>
            </a:solidFill>
            <a:latin typeface="Cambria Math" pitchFamily="18" charset="0"/>
            <a:ea typeface="Cambria Math" pitchFamily="18" charset="0"/>
          </a:endParaRPr>
        </a:p>
      </dgm:t>
    </dgm:pt>
    <dgm:pt modelId="{C329B6BD-BC2C-4FD8-8128-390F5CCA44AE}">
      <dgm:prSet phldrT="[Text]" custT="1"/>
      <dgm:spPr/>
      <dgm:t>
        <a:bodyPr/>
        <a:lstStyle/>
        <a:p>
          <a:r>
            <a:rPr lang="en-US" sz="1800" b="1" dirty="0" smtClean="0">
              <a:solidFill>
                <a:schemeClr val="tx1"/>
              </a:solidFill>
              <a:latin typeface="Cambria Math" pitchFamily="18" charset="0"/>
              <a:ea typeface="Cambria Math" pitchFamily="18" charset="0"/>
            </a:rPr>
            <a:t>Mode 3 Square Wave Generator </a:t>
          </a:r>
          <a:endParaRPr lang="en-US" sz="1800" b="1" dirty="0">
            <a:solidFill>
              <a:schemeClr val="tx1"/>
            </a:solidFill>
            <a:latin typeface="Cambria Math" pitchFamily="18" charset="0"/>
            <a:ea typeface="Cambria Math" pitchFamily="18" charset="0"/>
          </a:endParaRPr>
        </a:p>
      </dgm:t>
    </dgm:pt>
    <dgm:pt modelId="{EB942721-EF88-42A9-909B-B2116B7112D7}" type="parTrans" cxnId="{B40D1A55-45EE-48E6-8996-AED591ED95C3}">
      <dgm:prSet/>
      <dgm:spPr/>
      <dgm:t>
        <a:bodyPr/>
        <a:lstStyle/>
        <a:p>
          <a:endParaRPr lang="en-US"/>
        </a:p>
      </dgm:t>
    </dgm:pt>
    <dgm:pt modelId="{193AC400-225A-4884-940B-092B86886B39}" type="sibTrans" cxnId="{B40D1A55-45EE-48E6-8996-AED591ED95C3}">
      <dgm:prSet/>
      <dgm:spPr/>
      <dgm:t>
        <a:bodyPr/>
        <a:lstStyle/>
        <a:p>
          <a:endParaRPr lang="en-US" sz="2800" b="1" dirty="0">
            <a:solidFill>
              <a:schemeClr val="tx1"/>
            </a:solidFill>
            <a:latin typeface="Cambria Math" pitchFamily="18" charset="0"/>
            <a:ea typeface="Cambria Math" pitchFamily="18" charset="0"/>
          </a:endParaRPr>
        </a:p>
      </dgm:t>
    </dgm:pt>
    <dgm:pt modelId="{D3FC1747-3A0C-4061-BB7A-2548F2EC0D9A}">
      <dgm:prSet phldrT="[Text]" custT="1"/>
      <dgm:spPr>
        <a:solidFill>
          <a:schemeClr val="accent6">
            <a:lumMod val="75000"/>
          </a:schemeClr>
        </a:solidFill>
      </dgm:spPr>
      <dgm:t>
        <a:bodyPr/>
        <a:lstStyle/>
        <a:p>
          <a:r>
            <a:rPr lang="en-US" sz="1800" b="1" dirty="0" smtClean="0">
              <a:solidFill>
                <a:schemeClr val="tx1"/>
              </a:solidFill>
              <a:latin typeface="Cambria Math" pitchFamily="18" charset="0"/>
              <a:ea typeface="Cambria Math" pitchFamily="18" charset="0"/>
            </a:rPr>
            <a:t>Mode 5  Hardware Triggered Strobe </a:t>
          </a:r>
          <a:endParaRPr lang="en-US" sz="1800" b="1" dirty="0">
            <a:solidFill>
              <a:schemeClr val="tx1"/>
            </a:solidFill>
            <a:latin typeface="Cambria Math" pitchFamily="18" charset="0"/>
            <a:ea typeface="Cambria Math" pitchFamily="18" charset="0"/>
          </a:endParaRPr>
        </a:p>
      </dgm:t>
    </dgm:pt>
    <dgm:pt modelId="{FFE97705-D073-408E-A192-1D1343AB6FDA}" type="parTrans" cxnId="{47796D4E-6392-4479-B61D-2F7F31619916}">
      <dgm:prSet/>
      <dgm:spPr/>
      <dgm:t>
        <a:bodyPr/>
        <a:lstStyle/>
        <a:p>
          <a:endParaRPr lang="en-US"/>
        </a:p>
      </dgm:t>
    </dgm:pt>
    <dgm:pt modelId="{88CB81CC-0D9F-4F0C-9ACB-8AE7C2D60F67}" type="sibTrans" cxnId="{47796D4E-6392-4479-B61D-2F7F31619916}">
      <dgm:prSet/>
      <dgm:spPr/>
      <dgm:t>
        <a:bodyPr/>
        <a:lstStyle/>
        <a:p>
          <a:endParaRPr lang="en-US" sz="2800" b="1" dirty="0">
            <a:solidFill>
              <a:schemeClr val="tx1"/>
            </a:solidFill>
            <a:latin typeface="Cambria Math" pitchFamily="18" charset="0"/>
            <a:ea typeface="Cambria Math" pitchFamily="18" charset="0"/>
          </a:endParaRPr>
        </a:p>
      </dgm:t>
    </dgm:pt>
    <dgm:pt modelId="{8D97ADAF-FE55-4E48-B7B2-80BBDF94D7CA}">
      <dgm:prSet phldrT="[Text]" custT="1"/>
      <dgm:spPr>
        <a:solidFill>
          <a:srgbClr val="FFFF00"/>
        </a:solidFill>
      </dgm:spPr>
      <dgm:t>
        <a:bodyPr/>
        <a:lstStyle/>
        <a:p>
          <a:r>
            <a:rPr lang="en-US" sz="1800" b="1" dirty="0" smtClean="0">
              <a:solidFill>
                <a:schemeClr val="tx1"/>
              </a:solidFill>
              <a:latin typeface="Cambria Math" pitchFamily="18" charset="0"/>
              <a:ea typeface="Cambria Math" pitchFamily="18" charset="0"/>
            </a:rPr>
            <a:t>Mode 4  Software Triggered Strobe </a:t>
          </a:r>
          <a:endParaRPr lang="en-US" sz="1800" b="1" dirty="0">
            <a:solidFill>
              <a:schemeClr val="tx1"/>
            </a:solidFill>
            <a:latin typeface="Cambria Math" pitchFamily="18" charset="0"/>
            <a:ea typeface="Cambria Math" pitchFamily="18" charset="0"/>
          </a:endParaRPr>
        </a:p>
      </dgm:t>
    </dgm:pt>
    <dgm:pt modelId="{523A7FEC-8AC3-4C54-AE4E-73B9EBAB75E2}" type="parTrans" cxnId="{FE90E052-EA70-4012-A535-D4C8FD1ED10F}">
      <dgm:prSet/>
      <dgm:spPr/>
      <dgm:t>
        <a:bodyPr/>
        <a:lstStyle/>
        <a:p>
          <a:endParaRPr lang="en-US"/>
        </a:p>
      </dgm:t>
    </dgm:pt>
    <dgm:pt modelId="{07B4228F-F3FB-4B62-84D6-051EC61C8561}" type="sibTrans" cxnId="{FE90E052-EA70-4012-A535-D4C8FD1ED10F}">
      <dgm:prSet/>
      <dgm:spPr/>
      <dgm:t>
        <a:bodyPr/>
        <a:lstStyle/>
        <a:p>
          <a:endParaRPr lang="en-US" sz="2800" b="1" dirty="0">
            <a:solidFill>
              <a:schemeClr val="tx1"/>
            </a:solidFill>
            <a:latin typeface="Cambria Math" pitchFamily="18" charset="0"/>
            <a:ea typeface="Cambria Math" pitchFamily="18" charset="0"/>
          </a:endParaRPr>
        </a:p>
      </dgm:t>
    </dgm:pt>
    <dgm:pt modelId="{6B22832C-86C7-44FD-9F00-74F671EC802F}" type="pres">
      <dgm:prSet presAssocID="{B648F077-1AA4-4E44-9D42-F57D9483BE92}" presName="Name0" presStyleCnt="0">
        <dgm:presLayoutVars>
          <dgm:chMax val="1"/>
          <dgm:dir/>
          <dgm:animLvl val="ctr"/>
          <dgm:resizeHandles val="exact"/>
        </dgm:presLayoutVars>
      </dgm:prSet>
      <dgm:spPr/>
      <dgm:t>
        <a:bodyPr/>
        <a:lstStyle/>
        <a:p>
          <a:endParaRPr lang="en-US"/>
        </a:p>
      </dgm:t>
    </dgm:pt>
    <dgm:pt modelId="{47249D6D-9288-4A07-AC1A-1E3EF978233F}" type="pres">
      <dgm:prSet presAssocID="{E9D6F106-4CC5-4EF1-8536-99CF2E67CA17}" presName="centerShape" presStyleLbl="node0" presStyleIdx="0" presStyleCnt="1" custScaleX="120190"/>
      <dgm:spPr/>
      <dgm:t>
        <a:bodyPr/>
        <a:lstStyle/>
        <a:p>
          <a:endParaRPr lang="en-US"/>
        </a:p>
      </dgm:t>
    </dgm:pt>
    <dgm:pt modelId="{B750CA4F-34DE-4C9E-B8A3-D12AADE301D6}" type="pres">
      <dgm:prSet presAssocID="{8F5578FA-5341-4F5C-989B-3E7E9684464F}" presName="node" presStyleLbl="node1" presStyleIdx="0" presStyleCnt="6" custScaleX="125599">
        <dgm:presLayoutVars>
          <dgm:bulletEnabled val="1"/>
        </dgm:presLayoutVars>
      </dgm:prSet>
      <dgm:spPr/>
      <dgm:t>
        <a:bodyPr/>
        <a:lstStyle/>
        <a:p>
          <a:endParaRPr lang="en-US"/>
        </a:p>
      </dgm:t>
    </dgm:pt>
    <dgm:pt modelId="{17471221-BE64-4761-BA67-09EB7526A713}" type="pres">
      <dgm:prSet presAssocID="{8F5578FA-5341-4F5C-989B-3E7E9684464F}" presName="dummy" presStyleCnt="0"/>
      <dgm:spPr/>
    </dgm:pt>
    <dgm:pt modelId="{09253F8C-7337-478E-84E7-B404F67A66B8}" type="pres">
      <dgm:prSet presAssocID="{E97856CA-6F93-4EA1-9C1F-B2FF6AB01C76}" presName="sibTrans" presStyleLbl="sibTrans2D1" presStyleIdx="0" presStyleCnt="6" custScaleX="110607"/>
      <dgm:spPr/>
      <dgm:t>
        <a:bodyPr/>
        <a:lstStyle/>
        <a:p>
          <a:endParaRPr lang="en-US"/>
        </a:p>
      </dgm:t>
    </dgm:pt>
    <dgm:pt modelId="{649CF578-DE10-423A-B99B-0AA4C1F03710}" type="pres">
      <dgm:prSet presAssocID="{521A6829-9E20-45A2-B2E1-8CE00D774337}" presName="node" presStyleLbl="node1" presStyleIdx="1" presStyleCnt="6" custScaleX="141071">
        <dgm:presLayoutVars>
          <dgm:bulletEnabled val="1"/>
        </dgm:presLayoutVars>
      </dgm:prSet>
      <dgm:spPr/>
      <dgm:t>
        <a:bodyPr/>
        <a:lstStyle/>
        <a:p>
          <a:endParaRPr lang="en-US"/>
        </a:p>
      </dgm:t>
    </dgm:pt>
    <dgm:pt modelId="{3B89E254-E97F-4808-BCC2-30104F82C69C}" type="pres">
      <dgm:prSet presAssocID="{521A6829-9E20-45A2-B2E1-8CE00D774337}" presName="dummy" presStyleCnt="0"/>
      <dgm:spPr/>
    </dgm:pt>
    <dgm:pt modelId="{D7DB1B46-0D24-4661-9473-8C99E0610065}" type="pres">
      <dgm:prSet presAssocID="{CBC1A12D-1051-4483-89E7-B1A6B777A151}" presName="sibTrans" presStyleLbl="sibTrans2D1" presStyleIdx="1" presStyleCnt="6" custScaleX="110607"/>
      <dgm:spPr/>
      <dgm:t>
        <a:bodyPr/>
        <a:lstStyle/>
        <a:p>
          <a:endParaRPr lang="en-US"/>
        </a:p>
      </dgm:t>
    </dgm:pt>
    <dgm:pt modelId="{68E1BC88-0B77-4381-829E-09186A25554D}" type="pres">
      <dgm:prSet presAssocID="{B7A4E4F5-F3BC-4004-81BE-057949050B98}" presName="node" presStyleLbl="node1" presStyleIdx="2" presStyleCnt="6" custScaleX="119405">
        <dgm:presLayoutVars>
          <dgm:bulletEnabled val="1"/>
        </dgm:presLayoutVars>
      </dgm:prSet>
      <dgm:spPr/>
      <dgm:t>
        <a:bodyPr/>
        <a:lstStyle/>
        <a:p>
          <a:endParaRPr lang="en-US"/>
        </a:p>
      </dgm:t>
    </dgm:pt>
    <dgm:pt modelId="{40A881D3-4F56-43D0-A244-219EC8AF5D56}" type="pres">
      <dgm:prSet presAssocID="{B7A4E4F5-F3BC-4004-81BE-057949050B98}" presName="dummy" presStyleCnt="0"/>
      <dgm:spPr/>
    </dgm:pt>
    <dgm:pt modelId="{C7347608-A143-46FA-A8E3-0BE66B752212}" type="pres">
      <dgm:prSet presAssocID="{E0F9EC9F-BF2D-4B84-A27F-7E95FD118352}" presName="sibTrans" presStyleLbl="sibTrans2D1" presStyleIdx="2" presStyleCnt="6" custScaleX="110607"/>
      <dgm:spPr/>
      <dgm:t>
        <a:bodyPr/>
        <a:lstStyle/>
        <a:p>
          <a:endParaRPr lang="en-US"/>
        </a:p>
      </dgm:t>
    </dgm:pt>
    <dgm:pt modelId="{3023EA41-3885-4080-AEA2-7C12A196BACF}" type="pres">
      <dgm:prSet presAssocID="{C329B6BD-BC2C-4FD8-8128-390F5CCA44AE}" presName="node" presStyleLbl="node1" presStyleIdx="3" presStyleCnt="6" custScaleX="115499">
        <dgm:presLayoutVars>
          <dgm:bulletEnabled val="1"/>
        </dgm:presLayoutVars>
      </dgm:prSet>
      <dgm:spPr/>
      <dgm:t>
        <a:bodyPr/>
        <a:lstStyle/>
        <a:p>
          <a:endParaRPr lang="en-US"/>
        </a:p>
      </dgm:t>
    </dgm:pt>
    <dgm:pt modelId="{49C880A8-10DD-4CDA-9B35-3601131DC707}" type="pres">
      <dgm:prSet presAssocID="{C329B6BD-BC2C-4FD8-8128-390F5CCA44AE}" presName="dummy" presStyleCnt="0"/>
      <dgm:spPr/>
    </dgm:pt>
    <dgm:pt modelId="{E0CCD4C2-BAA8-43EC-9761-C9FFEE543A18}" type="pres">
      <dgm:prSet presAssocID="{193AC400-225A-4884-940B-092B86886B39}" presName="sibTrans" presStyleLbl="sibTrans2D1" presStyleIdx="3" presStyleCnt="6" custScaleX="110607"/>
      <dgm:spPr/>
      <dgm:t>
        <a:bodyPr/>
        <a:lstStyle/>
        <a:p>
          <a:endParaRPr lang="en-US"/>
        </a:p>
      </dgm:t>
    </dgm:pt>
    <dgm:pt modelId="{C26D30D6-0C9E-4198-B02A-50EB953C879F}" type="pres">
      <dgm:prSet presAssocID="{8D97ADAF-FE55-4E48-B7B2-80BBDF94D7CA}" presName="node" presStyleLbl="node1" presStyleIdx="4" presStyleCnt="6" custScaleX="110607">
        <dgm:presLayoutVars>
          <dgm:bulletEnabled val="1"/>
        </dgm:presLayoutVars>
      </dgm:prSet>
      <dgm:spPr/>
      <dgm:t>
        <a:bodyPr/>
        <a:lstStyle/>
        <a:p>
          <a:endParaRPr lang="en-US"/>
        </a:p>
      </dgm:t>
    </dgm:pt>
    <dgm:pt modelId="{DAF04101-6CA8-45BD-8B7A-F013A41F66E8}" type="pres">
      <dgm:prSet presAssocID="{8D97ADAF-FE55-4E48-B7B2-80BBDF94D7CA}" presName="dummy" presStyleCnt="0"/>
      <dgm:spPr/>
    </dgm:pt>
    <dgm:pt modelId="{70797A55-A678-4E0D-B605-CCAFB7D54213}" type="pres">
      <dgm:prSet presAssocID="{07B4228F-F3FB-4B62-84D6-051EC61C8561}" presName="sibTrans" presStyleLbl="sibTrans2D1" presStyleIdx="4" presStyleCnt="6" custScaleX="110607"/>
      <dgm:spPr/>
      <dgm:t>
        <a:bodyPr/>
        <a:lstStyle/>
        <a:p>
          <a:endParaRPr lang="en-US"/>
        </a:p>
      </dgm:t>
    </dgm:pt>
    <dgm:pt modelId="{CACB7306-4A7A-4A8C-9010-E15397C8AECE}" type="pres">
      <dgm:prSet presAssocID="{D3FC1747-3A0C-4061-BB7A-2548F2EC0D9A}" presName="node" presStyleLbl="node1" presStyleIdx="5" presStyleCnt="6" custScaleX="110607">
        <dgm:presLayoutVars>
          <dgm:bulletEnabled val="1"/>
        </dgm:presLayoutVars>
      </dgm:prSet>
      <dgm:spPr/>
      <dgm:t>
        <a:bodyPr/>
        <a:lstStyle/>
        <a:p>
          <a:endParaRPr lang="en-US"/>
        </a:p>
      </dgm:t>
    </dgm:pt>
    <dgm:pt modelId="{4395D2CB-6D64-4F36-A521-B7DEFF5CFE91}" type="pres">
      <dgm:prSet presAssocID="{D3FC1747-3A0C-4061-BB7A-2548F2EC0D9A}" presName="dummy" presStyleCnt="0"/>
      <dgm:spPr/>
    </dgm:pt>
    <dgm:pt modelId="{1A4D7E0E-DD19-4399-B041-222C5091D1F2}" type="pres">
      <dgm:prSet presAssocID="{88CB81CC-0D9F-4F0C-9ACB-8AE7C2D60F67}" presName="sibTrans" presStyleLbl="sibTrans2D1" presStyleIdx="5" presStyleCnt="6" custScaleX="111193" custScaleY="100530"/>
      <dgm:spPr/>
      <dgm:t>
        <a:bodyPr/>
        <a:lstStyle/>
        <a:p>
          <a:endParaRPr lang="en-US"/>
        </a:p>
      </dgm:t>
    </dgm:pt>
  </dgm:ptLst>
  <dgm:cxnLst>
    <dgm:cxn modelId="{E2155EEB-45CD-4B4B-89B6-7D06E100EC5D}" type="presOf" srcId="{CBC1A12D-1051-4483-89E7-B1A6B777A151}" destId="{D7DB1B46-0D24-4661-9473-8C99E0610065}" srcOrd="0" destOrd="0" presId="urn:microsoft.com/office/officeart/2005/8/layout/radial6"/>
    <dgm:cxn modelId="{68F92D39-B2EF-457C-9C22-D65D4DB7ECA7}" srcId="{E9D6F106-4CC5-4EF1-8536-99CF2E67CA17}" destId="{8F5578FA-5341-4F5C-989B-3E7E9684464F}" srcOrd="0" destOrd="0" parTransId="{FB734FEE-58BA-42FA-B4E3-25D53CFD9577}" sibTransId="{E97856CA-6F93-4EA1-9C1F-B2FF6AB01C76}"/>
    <dgm:cxn modelId="{3883C81E-789F-439F-AEA1-E4160D26E450}" type="presOf" srcId="{D3FC1747-3A0C-4061-BB7A-2548F2EC0D9A}" destId="{CACB7306-4A7A-4A8C-9010-E15397C8AECE}" srcOrd="0" destOrd="0" presId="urn:microsoft.com/office/officeart/2005/8/layout/radial6"/>
    <dgm:cxn modelId="{51FC9C85-1C71-4FAA-A990-2AA0D95A3A52}" srcId="{E9D6F106-4CC5-4EF1-8536-99CF2E67CA17}" destId="{521A6829-9E20-45A2-B2E1-8CE00D774337}" srcOrd="1" destOrd="0" parTransId="{0204BD2C-3DEA-4B87-9079-502A38A734EA}" sibTransId="{CBC1A12D-1051-4483-89E7-B1A6B777A151}"/>
    <dgm:cxn modelId="{24A4C982-D85B-4651-BB0F-3F24F974DB0B}" type="presOf" srcId="{E0F9EC9F-BF2D-4B84-A27F-7E95FD118352}" destId="{C7347608-A143-46FA-A8E3-0BE66B752212}" srcOrd="0" destOrd="0" presId="urn:microsoft.com/office/officeart/2005/8/layout/radial6"/>
    <dgm:cxn modelId="{B1B0B795-EB97-4B94-A576-8D7BA299CF18}" type="presOf" srcId="{521A6829-9E20-45A2-B2E1-8CE00D774337}" destId="{649CF578-DE10-423A-B99B-0AA4C1F03710}" srcOrd="0" destOrd="0" presId="urn:microsoft.com/office/officeart/2005/8/layout/radial6"/>
    <dgm:cxn modelId="{4C072E2D-1D2D-4AF0-A899-A54CFDB8B322}" srcId="{B648F077-1AA4-4E44-9D42-F57D9483BE92}" destId="{E9D6F106-4CC5-4EF1-8536-99CF2E67CA17}" srcOrd="0" destOrd="0" parTransId="{783F2E9A-3289-41FA-AE6D-50BC61E6183E}" sibTransId="{EF24FB70-C7B7-436B-8B78-3CF8A0553BBD}"/>
    <dgm:cxn modelId="{FC9C5EB4-FCF2-42C9-A0D4-DBF9F156E201}" type="presOf" srcId="{C329B6BD-BC2C-4FD8-8128-390F5CCA44AE}" destId="{3023EA41-3885-4080-AEA2-7C12A196BACF}" srcOrd="0" destOrd="0" presId="urn:microsoft.com/office/officeart/2005/8/layout/radial6"/>
    <dgm:cxn modelId="{827356D5-3480-4361-9281-09A2D03458C3}" type="presOf" srcId="{B648F077-1AA4-4E44-9D42-F57D9483BE92}" destId="{6B22832C-86C7-44FD-9F00-74F671EC802F}" srcOrd="0" destOrd="0" presId="urn:microsoft.com/office/officeart/2005/8/layout/radial6"/>
    <dgm:cxn modelId="{39250A5B-D028-40D6-AA85-070F7332F481}" type="presOf" srcId="{E97856CA-6F93-4EA1-9C1F-B2FF6AB01C76}" destId="{09253F8C-7337-478E-84E7-B404F67A66B8}" srcOrd="0" destOrd="0" presId="urn:microsoft.com/office/officeart/2005/8/layout/radial6"/>
    <dgm:cxn modelId="{B40D1A55-45EE-48E6-8996-AED591ED95C3}" srcId="{E9D6F106-4CC5-4EF1-8536-99CF2E67CA17}" destId="{C329B6BD-BC2C-4FD8-8128-390F5CCA44AE}" srcOrd="3" destOrd="0" parTransId="{EB942721-EF88-42A9-909B-B2116B7112D7}" sibTransId="{193AC400-225A-4884-940B-092B86886B39}"/>
    <dgm:cxn modelId="{FE90E052-EA70-4012-A535-D4C8FD1ED10F}" srcId="{E9D6F106-4CC5-4EF1-8536-99CF2E67CA17}" destId="{8D97ADAF-FE55-4E48-B7B2-80BBDF94D7CA}" srcOrd="4" destOrd="0" parTransId="{523A7FEC-8AC3-4C54-AE4E-73B9EBAB75E2}" sibTransId="{07B4228F-F3FB-4B62-84D6-051EC61C8561}"/>
    <dgm:cxn modelId="{C8240C03-6A79-4A8C-902E-4D897A4F0320}" type="presOf" srcId="{E9D6F106-4CC5-4EF1-8536-99CF2E67CA17}" destId="{47249D6D-9288-4A07-AC1A-1E3EF978233F}" srcOrd="0" destOrd="0" presId="urn:microsoft.com/office/officeart/2005/8/layout/radial6"/>
    <dgm:cxn modelId="{3C06CD79-E639-4C7F-A79E-B9D0BCF4DB72}" type="presOf" srcId="{88CB81CC-0D9F-4F0C-9ACB-8AE7C2D60F67}" destId="{1A4D7E0E-DD19-4399-B041-222C5091D1F2}" srcOrd="0" destOrd="0" presId="urn:microsoft.com/office/officeart/2005/8/layout/radial6"/>
    <dgm:cxn modelId="{47796D4E-6392-4479-B61D-2F7F31619916}" srcId="{E9D6F106-4CC5-4EF1-8536-99CF2E67CA17}" destId="{D3FC1747-3A0C-4061-BB7A-2548F2EC0D9A}" srcOrd="5" destOrd="0" parTransId="{FFE97705-D073-408E-A192-1D1343AB6FDA}" sibTransId="{88CB81CC-0D9F-4F0C-9ACB-8AE7C2D60F67}"/>
    <dgm:cxn modelId="{31021270-9EC1-4627-B45D-C34FD9F1B9C8}" srcId="{E9D6F106-4CC5-4EF1-8536-99CF2E67CA17}" destId="{B7A4E4F5-F3BC-4004-81BE-057949050B98}" srcOrd="2" destOrd="0" parTransId="{E1F635E2-7C77-4CFD-A6B7-EB5C67158206}" sibTransId="{E0F9EC9F-BF2D-4B84-A27F-7E95FD118352}"/>
    <dgm:cxn modelId="{060B8607-CE38-4FEA-AB99-187814C7885A}" type="presOf" srcId="{193AC400-225A-4884-940B-092B86886B39}" destId="{E0CCD4C2-BAA8-43EC-9761-C9FFEE543A18}" srcOrd="0" destOrd="0" presId="urn:microsoft.com/office/officeart/2005/8/layout/radial6"/>
    <dgm:cxn modelId="{28BA24C8-50D8-4AF2-BDCF-A4C1E605A1AF}" type="presOf" srcId="{8F5578FA-5341-4F5C-989B-3E7E9684464F}" destId="{B750CA4F-34DE-4C9E-B8A3-D12AADE301D6}" srcOrd="0" destOrd="0" presId="urn:microsoft.com/office/officeart/2005/8/layout/radial6"/>
    <dgm:cxn modelId="{50011BA8-7939-47B2-98D9-4EDBCC40E4B0}" type="presOf" srcId="{B7A4E4F5-F3BC-4004-81BE-057949050B98}" destId="{68E1BC88-0B77-4381-829E-09186A25554D}" srcOrd="0" destOrd="0" presId="urn:microsoft.com/office/officeart/2005/8/layout/radial6"/>
    <dgm:cxn modelId="{594A1D51-6C7A-416C-82CA-E146EC79A67C}" type="presOf" srcId="{8D97ADAF-FE55-4E48-B7B2-80BBDF94D7CA}" destId="{C26D30D6-0C9E-4198-B02A-50EB953C879F}" srcOrd="0" destOrd="0" presId="urn:microsoft.com/office/officeart/2005/8/layout/radial6"/>
    <dgm:cxn modelId="{E7CC7A70-CBCA-4305-B088-1AFB735B230D}" type="presOf" srcId="{07B4228F-F3FB-4B62-84D6-051EC61C8561}" destId="{70797A55-A678-4E0D-B605-CCAFB7D54213}" srcOrd="0" destOrd="0" presId="urn:microsoft.com/office/officeart/2005/8/layout/radial6"/>
    <dgm:cxn modelId="{67F97EF1-E2D3-43A1-A044-DE24B4F1FE70}" type="presParOf" srcId="{6B22832C-86C7-44FD-9F00-74F671EC802F}" destId="{47249D6D-9288-4A07-AC1A-1E3EF978233F}" srcOrd="0" destOrd="0" presId="urn:microsoft.com/office/officeart/2005/8/layout/radial6"/>
    <dgm:cxn modelId="{DD6E7657-0E20-4F90-B282-F623492979CA}" type="presParOf" srcId="{6B22832C-86C7-44FD-9F00-74F671EC802F}" destId="{B750CA4F-34DE-4C9E-B8A3-D12AADE301D6}" srcOrd="1" destOrd="0" presId="urn:microsoft.com/office/officeart/2005/8/layout/radial6"/>
    <dgm:cxn modelId="{1607A9ED-AC33-43F6-BE24-9099F646EE2F}" type="presParOf" srcId="{6B22832C-86C7-44FD-9F00-74F671EC802F}" destId="{17471221-BE64-4761-BA67-09EB7526A713}" srcOrd="2" destOrd="0" presId="urn:microsoft.com/office/officeart/2005/8/layout/radial6"/>
    <dgm:cxn modelId="{3B730037-2B48-4602-A06E-75F8D96EAC44}" type="presParOf" srcId="{6B22832C-86C7-44FD-9F00-74F671EC802F}" destId="{09253F8C-7337-478E-84E7-B404F67A66B8}" srcOrd="3" destOrd="0" presId="urn:microsoft.com/office/officeart/2005/8/layout/radial6"/>
    <dgm:cxn modelId="{C623B862-7628-41DB-A3EF-518E4F901A0E}" type="presParOf" srcId="{6B22832C-86C7-44FD-9F00-74F671EC802F}" destId="{649CF578-DE10-423A-B99B-0AA4C1F03710}" srcOrd="4" destOrd="0" presId="urn:microsoft.com/office/officeart/2005/8/layout/radial6"/>
    <dgm:cxn modelId="{49960169-F5F8-4E94-8477-0C55ED0DCBB9}" type="presParOf" srcId="{6B22832C-86C7-44FD-9F00-74F671EC802F}" destId="{3B89E254-E97F-4808-BCC2-30104F82C69C}" srcOrd="5" destOrd="0" presId="urn:microsoft.com/office/officeart/2005/8/layout/radial6"/>
    <dgm:cxn modelId="{B0879BE2-E8A8-4D7E-8119-8FDB95A95D69}" type="presParOf" srcId="{6B22832C-86C7-44FD-9F00-74F671EC802F}" destId="{D7DB1B46-0D24-4661-9473-8C99E0610065}" srcOrd="6" destOrd="0" presId="urn:microsoft.com/office/officeart/2005/8/layout/radial6"/>
    <dgm:cxn modelId="{526E8635-EE83-41D6-89B8-706BACE1B4B0}" type="presParOf" srcId="{6B22832C-86C7-44FD-9F00-74F671EC802F}" destId="{68E1BC88-0B77-4381-829E-09186A25554D}" srcOrd="7" destOrd="0" presId="urn:microsoft.com/office/officeart/2005/8/layout/radial6"/>
    <dgm:cxn modelId="{87967620-17B2-49A4-892D-369AAD1482D9}" type="presParOf" srcId="{6B22832C-86C7-44FD-9F00-74F671EC802F}" destId="{40A881D3-4F56-43D0-A244-219EC8AF5D56}" srcOrd="8" destOrd="0" presId="urn:microsoft.com/office/officeart/2005/8/layout/radial6"/>
    <dgm:cxn modelId="{168BFF31-8710-436A-BA2B-EEC9A55E9796}" type="presParOf" srcId="{6B22832C-86C7-44FD-9F00-74F671EC802F}" destId="{C7347608-A143-46FA-A8E3-0BE66B752212}" srcOrd="9" destOrd="0" presId="urn:microsoft.com/office/officeart/2005/8/layout/radial6"/>
    <dgm:cxn modelId="{703CCC61-0E0A-4CE7-9422-D410B2A86EF7}" type="presParOf" srcId="{6B22832C-86C7-44FD-9F00-74F671EC802F}" destId="{3023EA41-3885-4080-AEA2-7C12A196BACF}" srcOrd="10" destOrd="0" presId="urn:microsoft.com/office/officeart/2005/8/layout/radial6"/>
    <dgm:cxn modelId="{BF25552F-9259-446B-86FA-584792AF9407}" type="presParOf" srcId="{6B22832C-86C7-44FD-9F00-74F671EC802F}" destId="{49C880A8-10DD-4CDA-9B35-3601131DC707}" srcOrd="11" destOrd="0" presId="urn:microsoft.com/office/officeart/2005/8/layout/radial6"/>
    <dgm:cxn modelId="{C591C2F3-1E2C-4F84-90E3-1D1A6FAC677A}" type="presParOf" srcId="{6B22832C-86C7-44FD-9F00-74F671EC802F}" destId="{E0CCD4C2-BAA8-43EC-9761-C9FFEE543A18}" srcOrd="12" destOrd="0" presId="urn:microsoft.com/office/officeart/2005/8/layout/radial6"/>
    <dgm:cxn modelId="{12695996-76D9-436C-84F0-FF7C81A69A3E}" type="presParOf" srcId="{6B22832C-86C7-44FD-9F00-74F671EC802F}" destId="{C26D30D6-0C9E-4198-B02A-50EB953C879F}" srcOrd="13" destOrd="0" presId="urn:microsoft.com/office/officeart/2005/8/layout/radial6"/>
    <dgm:cxn modelId="{323D2B22-41AE-4E41-908F-8A8D947DE653}" type="presParOf" srcId="{6B22832C-86C7-44FD-9F00-74F671EC802F}" destId="{DAF04101-6CA8-45BD-8B7A-F013A41F66E8}" srcOrd="14" destOrd="0" presId="urn:microsoft.com/office/officeart/2005/8/layout/radial6"/>
    <dgm:cxn modelId="{8870E130-E935-481B-A054-AFF366EC84D1}" type="presParOf" srcId="{6B22832C-86C7-44FD-9F00-74F671EC802F}" destId="{70797A55-A678-4E0D-B605-CCAFB7D54213}" srcOrd="15" destOrd="0" presId="urn:microsoft.com/office/officeart/2005/8/layout/radial6"/>
    <dgm:cxn modelId="{3F16BF99-9E63-4701-90F5-550DF2FE629C}" type="presParOf" srcId="{6B22832C-86C7-44FD-9F00-74F671EC802F}" destId="{CACB7306-4A7A-4A8C-9010-E15397C8AECE}" srcOrd="16" destOrd="0" presId="urn:microsoft.com/office/officeart/2005/8/layout/radial6"/>
    <dgm:cxn modelId="{7C7453F1-AB92-47B2-8403-15BA44FA49E4}" type="presParOf" srcId="{6B22832C-86C7-44FD-9F00-74F671EC802F}" destId="{4395D2CB-6D64-4F36-A521-B7DEFF5CFE91}" srcOrd="17" destOrd="0" presId="urn:microsoft.com/office/officeart/2005/8/layout/radial6"/>
    <dgm:cxn modelId="{D103DC13-9183-4573-A30A-FE0B4B30A9D1}" type="presParOf" srcId="{6B22832C-86C7-44FD-9F00-74F671EC802F}" destId="{1A4D7E0E-DD19-4399-B041-222C5091D1F2}" srcOrd="18"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17FFFF-DD23-416F-AB0E-302ADC7E4D81}">
      <dsp:nvSpPr>
        <dsp:cNvPr id="0" name=""/>
        <dsp:cNvSpPr/>
      </dsp:nvSpPr>
      <dsp:spPr>
        <a:xfrm>
          <a:off x="2801" y="380997"/>
          <a:ext cx="2577116" cy="4495804"/>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57150" dist="38100" dir="5400000" algn="ctr" rotWithShape="0">
            <a:schemeClr val="accent5">
              <a:hueOff val="0"/>
              <a:satOff val="0"/>
              <a:lumOff val="0"/>
              <a:alphaOff val="0"/>
              <a:shade val="9000"/>
              <a:satMod val="105000"/>
              <a:alpha val="48000"/>
            </a:scheme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b="1" kern="1200" dirty="0" smtClean="0">
              <a:solidFill>
                <a:schemeClr val="tx1"/>
              </a:solidFill>
              <a:latin typeface="Cambria" pitchFamily="18" charset="0"/>
            </a:rPr>
            <a:t>Not Possible To Generate Accurate Time Delays Using Delay Routines in 8086/8085</a:t>
          </a:r>
          <a:endParaRPr lang="en-US" sz="3100" b="1" kern="1200" dirty="0">
            <a:solidFill>
              <a:schemeClr val="tx1"/>
            </a:solidFill>
            <a:latin typeface="Cambria" pitchFamily="18" charset="0"/>
          </a:endParaRPr>
        </a:p>
      </dsp:txBody>
      <dsp:txXfrm>
        <a:off x="78282" y="456478"/>
        <a:ext cx="2426154" cy="4344842"/>
      </dsp:txXfrm>
    </dsp:sp>
    <dsp:sp modelId="{31B17A89-38A0-4548-B767-1B3EA0BD401D}">
      <dsp:nvSpPr>
        <dsp:cNvPr id="0" name=""/>
        <dsp:cNvSpPr/>
      </dsp:nvSpPr>
      <dsp:spPr>
        <a:xfrm>
          <a:off x="2654641" y="2286000"/>
          <a:ext cx="1155360" cy="789491"/>
        </a:xfrm>
        <a:prstGeom prst="rightArrow">
          <a:avLst>
            <a:gd name="adj1" fmla="val 60000"/>
            <a:gd name="adj2" fmla="val 50000"/>
          </a:avLst>
        </a:prstGeom>
        <a:solidFill>
          <a:srgbClr val="002060"/>
        </a:solidFill>
        <a:ln>
          <a:noFill/>
        </a:ln>
        <a:effectLst>
          <a:outerShdw blurRad="57150" dist="38100" dir="5400000" algn="ctr" rotWithShape="0">
            <a:schemeClr val="accent5">
              <a:hueOff val="0"/>
              <a:satOff val="0"/>
              <a:lumOff val="0"/>
              <a:alphaOff val="0"/>
              <a:shade val="9000"/>
              <a:satMod val="105000"/>
              <a:alpha val="48000"/>
            </a:scheme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dirty="0"/>
        </a:p>
      </dsp:txBody>
      <dsp:txXfrm>
        <a:off x="2654641" y="2443898"/>
        <a:ext cx="918513" cy="473695"/>
      </dsp:txXfrm>
    </dsp:sp>
    <dsp:sp modelId="{2701690C-1CC4-4DB1-9962-608994838D50}">
      <dsp:nvSpPr>
        <dsp:cNvPr id="0" name=""/>
        <dsp:cNvSpPr/>
      </dsp:nvSpPr>
      <dsp:spPr>
        <a:xfrm>
          <a:off x="3853292" y="304796"/>
          <a:ext cx="5287906" cy="4648207"/>
        </a:xfrm>
        <a:prstGeom prst="roundRect">
          <a:avLst>
            <a:gd name="adj" fmla="val 10000"/>
          </a:avLst>
        </a:prstGeom>
        <a:solidFill>
          <a:schemeClr val="accent5">
            <a:hueOff val="-1837137"/>
            <a:satOff val="270"/>
            <a:lumOff val="-6471"/>
            <a:alphaOff val="0"/>
          </a:schemeClr>
        </a:solidFill>
        <a:ln w="38100" cap="flat" cmpd="sng" algn="ctr">
          <a:solidFill>
            <a:schemeClr val="lt1">
              <a:hueOff val="0"/>
              <a:satOff val="0"/>
              <a:lumOff val="0"/>
              <a:alphaOff val="0"/>
            </a:schemeClr>
          </a:solidFill>
          <a:prstDash val="solid"/>
        </a:ln>
        <a:effectLst>
          <a:outerShdw blurRad="57150" dist="38100" dir="5400000" algn="ctr" rotWithShape="0">
            <a:schemeClr val="accent5">
              <a:hueOff val="-1837137"/>
              <a:satOff val="270"/>
              <a:lumOff val="-6471"/>
              <a:alphaOff val="0"/>
              <a:shade val="9000"/>
              <a:satMod val="105000"/>
              <a:alpha val="48000"/>
            </a:scheme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t" anchorCtr="0">
          <a:noAutofit/>
        </a:bodyPr>
        <a:lstStyle/>
        <a:p>
          <a:pPr lvl="0" algn="ctr" defTabSz="1244600">
            <a:lnSpc>
              <a:spcPct val="90000"/>
            </a:lnSpc>
            <a:spcBef>
              <a:spcPct val="0"/>
            </a:spcBef>
            <a:spcAft>
              <a:spcPct val="35000"/>
            </a:spcAft>
          </a:pPr>
          <a:r>
            <a:rPr lang="en-US" sz="2800" b="1" kern="1200" dirty="0" smtClean="0">
              <a:solidFill>
                <a:schemeClr val="tx1"/>
              </a:solidFill>
              <a:latin typeface="Cambria" pitchFamily="18" charset="0"/>
            </a:rPr>
            <a:t>Intel’s Programmable Counter/ Timer Device (8253/8254) Facilitates</a:t>
          </a:r>
        </a:p>
        <a:p>
          <a:pPr marL="228600" lvl="1" indent="-228600" algn="l" defTabSz="1066800">
            <a:lnSpc>
              <a:spcPct val="90000"/>
            </a:lnSpc>
            <a:spcBef>
              <a:spcPct val="0"/>
            </a:spcBef>
            <a:spcAft>
              <a:spcPct val="15000"/>
            </a:spcAft>
            <a:buChar char="••"/>
          </a:pPr>
          <a:r>
            <a:rPr lang="en-US" sz="2400" b="1" kern="1200" dirty="0" smtClean="0">
              <a:solidFill>
                <a:schemeClr val="tx1"/>
              </a:solidFill>
              <a:latin typeface="Cambria" pitchFamily="18" charset="0"/>
            </a:rPr>
            <a:t> Accurate Time Delays</a:t>
          </a:r>
        </a:p>
        <a:p>
          <a:pPr marL="228600" lvl="1" indent="-228600" algn="l" defTabSz="1066800">
            <a:lnSpc>
              <a:spcPct val="90000"/>
            </a:lnSpc>
            <a:spcBef>
              <a:spcPct val="0"/>
            </a:spcBef>
            <a:spcAft>
              <a:spcPct val="15000"/>
            </a:spcAft>
            <a:buChar char="••"/>
          </a:pPr>
          <a:r>
            <a:rPr lang="en-US" sz="2400" b="1" kern="1200" dirty="0" smtClean="0">
              <a:solidFill>
                <a:schemeClr val="tx1"/>
              </a:solidFill>
              <a:latin typeface="Cambria" pitchFamily="18" charset="0"/>
            </a:rPr>
            <a:t>Minimizes Load On Mp</a:t>
          </a:r>
        </a:p>
        <a:p>
          <a:pPr marL="228600" lvl="1" indent="-228600" algn="l" defTabSz="1066800">
            <a:lnSpc>
              <a:spcPct val="90000"/>
            </a:lnSpc>
            <a:spcBef>
              <a:spcPct val="0"/>
            </a:spcBef>
            <a:spcAft>
              <a:spcPct val="15000"/>
            </a:spcAft>
            <a:buChar char="••"/>
          </a:pPr>
          <a:r>
            <a:rPr lang="en-US" sz="2400" b="1" kern="1200" dirty="0" smtClean="0">
              <a:solidFill>
                <a:schemeClr val="tx1"/>
              </a:solidFill>
              <a:latin typeface="Cambria" pitchFamily="18" charset="0"/>
            </a:rPr>
            <a:t>Real Time Clock</a:t>
          </a:r>
        </a:p>
        <a:p>
          <a:pPr marL="228600" lvl="1" indent="-228600" algn="l" defTabSz="1066800">
            <a:lnSpc>
              <a:spcPct val="90000"/>
            </a:lnSpc>
            <a:spcBef>
              <a:spcPct val="0"/>
            </a:spcBef>
            <a:spcAft>
              <a:spcPct val="15000"/>
            </a:spcAft>
            <a:buChar char="••"/>
          </a:pPr>
          <a:r>
            <a:rPr lang="en-US" sz="2400" b="1" kern="1200" dirty="0" smtClean="0">
              <a:solidFill>
                <a:schemeClr val="tx1"/>
              </a:solidFill>
              <a:latin typeface="Cambria" pitchFamily="18" charset="0"/>
            </a:rPr>
            <a:t>Event Counter</a:t>
          </a:r>
        </a:p>
        <a:p>
          <a:pPr marL="228600" lvl="1" indent="-228600" algn="l" defTabSz="1066800">
            <a:lnSpc>
              <a:spcPct val="90000"/>
            </a:lnSpc>
            <a:spcBef>
              <a:spcPct val="0"/>
            </a:spcBef>
            <a:spcAft>
              <a:spcPct val="15000"/>
            </a:spcAft>
            <a:buChar char="••"/>
          </a:pPr>
          <a:r>
            <a:rPr lang="en-US" sz="2400" b="1" kern="1200" dirty="0" smtClean="0">
              <a:solidFill>
                <a:schemeClr val="tx1"/>
              </a:solidFill>
              <a:latin typeface="Cambria" pitchFamily="18" charset="0"/>
            </a:rPr>
            <a:t>Digital One Shot</a:t>
          </a:r>
        </a:p>
        <a:p>
          <a:pPr marL="228600" lvl="1" indent="-228600" algn="l" defTabSz="1066800">
            <a:lnSpc>
              <a:spcPct val="90000"/>
            </a:lnSpc>
            <a:spcBef>
              <a:spcPct val="0"/>
            </a:spcBef>
            <a:spcAft>
              <a:spcPct val="15000"/>
            </a:spcAft>
            <a:buChar char="••"/>
          </a:pPr>
          <a:r>
            <a:rPr lang="en-US" sz="2400" b="1" kern="1200" dirty="0" smtClean="0">
              <a:solidFill>
                <a:schemeClr val="tx1"/>
              </a:solidFill>
              <a:latin typeface="Cambria" pitchFamily="18" charset="0"/>
            </a:rPr>
            <a:t>Square Wave Generator</a:t>
          </a:r>
        </a:p>
        <a:p>
          <a:pPr marL="228600" lvl="1" indent="-228600" algn="l" defTabSz="1066800">
            <a:lnSpc>
              <a:spcPct val="90000"/>
            </a:lnSpc>
            <a:spcBef>
              <a:spcPct val="0"/>
            </a:spcBef>
            <a:spcAft>
              <a:spcPct val="15000"/>
            </a:spcAft>
            <a:buChar char="••"/>
          </a:pPr>
          <a:r>
            <a:rPr lang="en-US" sz="2400" b="1" kern="1200" dirty="0" smtClean="0">
              <a:solidFill>
                <a:schemeClr val="tx1"/>
              </a:solidFill>
              <a:latin typeface="Cambria" pitchFamily="18" charset="0"/>
            </a:rPr>
            <a:t>Complex Waveform  Generator</a:t>
          </a:r>
        </a:p>
        <a:p>
          <a:pPr marL="228600" lvl="1" indent="-228600" algn="l" defTabSz="1066800">
            <a:lnSpc>
              <a:spcPct val="90000"/>
            </a:lnSpc>
            <a:spcBef>
              <a:spcPct val="0"/>
            </a:spcBef>
            <a:spcAft>
              <a:spcPct val="15000"/>
            </a:spcAft>
            <a:buChar char="••"/>
          </a:pPr>
          <a:endParaRPr lang="en-US" sz="2400" b="1" kern="1200" dirty="0" smtClean="0">
            <a:solidFill>
              <a:schemeClr val="tx1"/>
            </a:solidFill>
            <a:latin typeface="Cambria" pitchFamily="18" charset="0"/>
          </a:endParaRPr>
        </a:p>
      </dsp:txBody>
      <dsp:txXfrm>
        <a:off x="3989433" y="440937"/>
        <a:ext cx="5015624" cy="43759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8B7E7B-383E-43A5-AFC9-F2F7788F222D}">
      <dsp:nvSpPr>
        <dsp:cNvPr id="0" name=""/>
        <dsp:cNvSpPr/>
      </dsp:nvSpPr>
      <dsp:spPr>
        <a:xfrm>
          <a:off x="4800597" y="1981198"/>
          <a:ext cx="1721236" cy="1563073"/>
        </a:xfrm>
        <a:prstGeom prst="rightArrow">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dsp:style>
    </dsp:sp>
    <dsp:sp modelId="{AA475C3D-9D1D-45CE-907E-4EB5E3DE9ACD}">
      <dsp:nvSpPr>
        <dsp:cNvPr id="0" name=""/>
        <dsp:cNvSpPr/>
      </dsp:nvSpPr>
      <dsp:spPr>
        <a:xfrm>
          <a:off x="0" y="727223"/>
          <a:ext cx="2483499" cy="506397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t" anchorCtr="0">
          <a:noAutofit/>
        </a:bodyPr>
        <a:lstStyle/>
        <a:p>
          <a:pPr lvl="0" algn="ctr" defTabSz="1778000">
            <a:lnSpc>
              <a:spcPct val="90000"/>
            </a:lnSpc>
            <a:spcBef>
              <a:spcPct val="0"/>
            </a:spcBef>
            <a:spcAft>
              <a:spcPct val="35000"/>
            </a:spcAft>
          </a:pPr>
          <a:r>
            <a:rPr lang="en-US" sz="4000" kern="1200" dirty="0" smtClean="0">
              <a:solidFill>
                <a:srgbClr val="FFFF00"/>
              </a:solidFill>
              <a:latin typeface="Cambria" pitchFamily="18" charset="0"/>
            </a:rPr>
            <a:t>8253</a:t>
          </a:r>
          <a:endParaRPr lang="en-US" sz="4000" kern="1200" dirty="0">
            <a:solidFill>
              <a:srgbClr val="FFFF00"/>
            </a:solidFill>
            <a:latin typeface="Cambria" pitchFamily="18" charset="0"/>
          </a:endParaRPr>
        </a:p>
        <a:p>
          <a:pPr marL="228600" lvl="1" indent="-228600" algn="l" defTabSz="1066800">
            <a:lnSpc>
              <a:spcPct val="90000"/>
            </a:lnSpc>
            <a:spcBef>
              <a:spcPct val="0"/>
            </a:spcBef>
            <a:spcAft>
              <a:spcPct val="15000"/>
            </a:spcAft>
            <a:buChar char="••"/>
          </a:pPr>
          <a:r>
            <a:rPr lang="en-US" sz="2400" b="1" kern="1200" dirty="0" smtClean="0">
              <a:solidFill>
                <a:srgbClr val="FFFF00"/>
              </a:solidFill>
              <a:latin typeface="Cambria" pitchFamily="18" charset="0"/>
            </a:rPr>
            <a:t>8253 can operate at frequency from dc to 2MHz</a:t>
          </a:r>
          <a:endParaRPr lang="en-US" sz="2400" b="1" kern="1200" dirty="0">
            <a:solidFill>
              <a:srgbClr val="FFFF00"/>
            </a:solidFill>
            <a:latin typeface="Cambria" pitchFamily="18" charset="0"/>
          </a:endParaRPr>
        </a:p>
      </dsp:txBody>
      <dsp:txXfrm>
        <a:off x="121234" y="848457"/>
        <a:ext cx="2241031" cy="4821502"/>
      </dsp:txXfrm>
    </dsp:sp>
    <dsp:sp modelId="{D06F4A0A-3376-47AD-B4FD-AD69C3EA680E}">
      <dsp:nvSpPr>
        <dsp:cNvPr id="0" name=""/>
        <dsp:cNvSpPr/>
      </dsp:nvSpPr>
      <dsp:spPr>
        <a:xfrm>
          <a:off x="2526005" y="698896"/>
          <a:ext cx="6525858" cy="5029189"/>
        </a:xfrm>
        <a:prstGeom prst="roundRect">
          <a:avLst/>
        </a:prstGeom>
        <a:solidFill>
          <a:schemeClr val="accent4">
            <a:hueOff val="-3519944"/>
            <a:satOff val="-36129"/>
            <a:lumOff val="1509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lvl="0" algn="l" defTabSz="1200150">
            <a:lnSpc>
              <a:spcPct val="150000"/>
            </a:lnSpc>
            <a:spcBef>
              <a:spcPct val="0"/>
            </a:spcBef>
            <a:spcAft>
              <a:spcPct val="35000"/>
            </a:spcAft>
          </a:pPr>
          <a:r>
            <a:rPr lang="en-US" sz="2700" b="1" kern="1200" dirty="0" smtClean="0">
              <a:solidFill>
                <a:schemeClr val="tx2">
                  <a:lumMod val="50000"/>
                </a:schemeClr>
              </a:solidFill>
              <a:latin typeface="Cambria" pitchFamily="18" charset="0"/>
            </a:rPr>
            <a:t>8254-ADVANCED VERSION OF 8253</a:t>
          </a:r>
          <a:endParaRPr lang="en-US" sz="2700" b="1" kern="1200" dirty="0">
            <a:solidFill>
              <a:schemeClr val="tx2">
                <a:lumMod val="50000"/>
              </a:schemeClr>
            </a:solidFill>
            <a:latin typeface="Cambria" pitchFamily="18" charset="0"/>
          </a:endParaRPr>
        </a:p>
        <a:p>
          <a:pPr marL="228600" lvl="1" indent="-228600" algn="just" defTabSz="933450">
            <a:lnSpc>
              <a:spcPct val="150000"/>
            </a:lnSpc>
            <a:spcBef>
              <a:spcPct val="0"/>
            </a:spcBef>
            <a:spcAft>
              <a:spcPct val="15000"/>
            </a:spcAft>
            <a:buChar char="••"/>
          </a:pPr>
          <a:r>
            <a:rPr lang="en-US" sz="2100" kern="1200" dirty="0" smtClean="0">
              <a:latin typeface="Cambria" pitchFamily="18" charset="0"/>
            </a:rPr>
            <a:t> </a:t>
          </a:r>
          <a:r>
            <a:rPr lang="en-US" sz="2100" b="1" kern="1200" dirty="0" smtClean="0">
              <a:solidFill>
                <a:schemeClr val="tx1">
                  <a:lumMod val="95000"/>
                  <a:lumOff val="5000"/>
                </a:schemeClr>
              </a:solidFill>
              <a:latin typeface="Cambria" pitchFamily="18" charset="0"/>
            </a:rPr>
            <a:t>8254 can operate with higher clock Frequency Range ( DC To 8 </a:t>
          </a:r>
          <a:r>
            <a:rPr lang="en-US" sz="2100" b="1" kern="1200" dirty="0" err="1" smtClean="0">
              <a:solidFill>
                <a:schemeClr val="tx1">
                  <a:lumMod val="95000"/>
                  <a:lumOff val="5000"/>
                </a:schemeClr>
              </a:solidFill>
              <a:latin typeface="Cambria" pitchFamily="18" charset="0"/>
            </a:rPr>
            <a:t>Mhz</a:t>
          </a:r>
          <a:r>
            <a:rPr lang="en-US" sz="2100" b="1" kern="1200" dirty="0" smtClean="0">
              <a:solidFill>
                <a:schemeClr val="tx1">
                  <a:lumMod val="95000"/>
                  <a:lumOff val="5000"/>
                </a:schemeClr>
              </a:solidFill>
              <a:latin typeface="Cambria" pitchFamily="18" charset="0"/>
            </a:rPr>
            <a:t> AND 10 </a:t>
          </a:r>
          <a:r>
            <a:rPr lang="en-US" sz="2100" b="1" kern="1200" dirty="0" err="1" smtClean="0">
              <a:solidFill>
                <a:schemeClr val="tx1">
                  <a:lumMod val="95000"/>
                  <a:lumOff val="5000"/>
                </a:schemeClr>
              </a:solidFill>
              <a:latin typeface="Cambria" pitchFamily="18" charset="0"/>
            </a:rPr>
            <a:t>Mhz</a:t>
          </a:r>
          <a:r>
            <a:rPr lang="en-US" sz="2100" b="1" kern="1200" dirty="0" smtClean="0">
              <a:solidFill>
                <a:schemeClr val="tx1">
                  <a:lumMod val="95000"/>
                  <a:lumOff val="5000"/>
                </a:schemeClr>
              </a:solidFill>
              <a:latin typeface="Cambria" pitchFamily="18" charset="0"/>
            </a:rPr>
            <a:t>  FOR 8254-2)</a:t>
          </a:r>
          <a:endParaRPr lang="en-US" sz="2100" b="1" kern="1200" dirty="0">
            <a:solidFill>
              <a:schemeClr val="tx1">
                <a:lumMod val="95000"/>
                <a:lumOff val="5000"/>
              </a:schemeClr>
            </a:solidFill>
            <a:latin typeface="Cambria" pitchFamily="18" charset="0"/>
          </a:endParaRPr>
        </a:p>
        <a:p>
          <a:pPr marL="228600" lvl="1" indent="-228600" algn="just" defTabSz="933450">
            <a:lnSpc>
              <a:spcPct val="150000"/>
            </a:lnSpc>
            <a:spcBef>
              <a:spcPct val="0"/>
            </a:spcBef>
            <a:spcAft>
              <a:spcPct val="15000"/>
            </a:spcAft>
            <a:buChar char="••"/>
          </a:pPr>
          <a:r>
            <a:rPr lang="en-US" sz="2100" b="1" kern="1200" dirty="0" smtClean="0">
              <a:solidFill>
                <a:schemeClr val="tx1">
                  <a:lumMod val="95000"/>
                  <a:lumOff val="5000"/>
                </a:schemeClr>
              </a:solidFill>
              <a:latin typeface="Cambria" pitchFamily="18" charset="0"/>
            </a:rPr>
            <a:t>Includes Status Read Back Command That Latches The Count And Status Of Counters</a:t>
          </a:r>
        </a:p>
        <a:p>
          <a:pPr marL="228600" lvl="1" indent="-228600" algn="l" defTabSz="933450">
            <a:lnSpc>
              <a:spcPct val="90000"/>
            </a:lnSpc>
            <a:spcBef>
              <a:spcPct val="0"/>
            </a:spcBef>
            <a:spcAft>
              <a:spcPct val="15000"/>
            </a:spcAft>
            <a:buChar char="••"/>
          </a:pPr>
          <a:endParaRPr lang="en-US" sz="2100" kern="1200" dirty="0">
            <a:latin typeface="Cambria" pitchFamily="18" charset="0"/>
          </a:endParaRPr>
        </a:p>
      </dsp:txBody>
      <dsp:txXfrm>
        <a:off x="2771510" y="944401"/>
        <a:ext cx="6034848" cy="45381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4D7E0E-DD19-4399-B041-222C5091D1F2}">
      <dsp:nvSpPr>
        <dsp:cNvPr id="0" name=""/>
        <dsp:cNvSpPr/>
      </dsp:nvSpPr>
      <dsp:spPr>
        <a:xfrm>
          <a:off x="1495021" y="762011"/>
          <a:ext cx="5899740" cy="5333977"/>
        </a:xfrm>
        <a:prstGeom prst="blockArc">
          <a:avLst>
            <a:gd name="adj1" fmla="val 12600000"/>
            <a:gd name="adj2" fmla="val 16200000"/>
            <a:gd name="adj3" fmla="val 4530"/>
          </a:avLst>
        </a:prstGeom>
        <a:solidFill>
          <a:schemeClr val="accent5">
            <a:hueOff val="-1837137"/>
            <a:satOff val="270"/>
            <a:lumOff val="-6471"/>
            <a:alphaOff val="0"/>
          </a:schemeClr>
        </a:solidFill>
        <a:ln>
          <a:noFill/>
        </a:ln>
        <a:effectLst>
          <a:outerShdw blurRad="57150" dist="38100" dir="5400000" algn="ctr" rotWithShape="0">
            <a:schemeClr val="accent5">
              <a:hueOff val="-1837137"/>
              <a:satOff val="270"/>
              <a:lumOff val="-6471"/>
              <a:alphaOff val="0"/>
              <a:shade val="9000"/>
              <a:satMod val="105000"/>
              <a:alpha val="48000"/>
            </a:schemeClr>
          </a:outerShdw>
        </a:effectLst>
      </dsp:spPr>
      <dsp:style>
        <a:lnRef idx="0">
          <a:scrgbClr r="0" g="0" b="0"/>
        </a:lnRef>
        <a:fillRef idx="1">
          <a:scrgbClr r="0" g="0" b="0"/>
        </a:fillRef>
        <a:effectRef idx="1">
          <a:scrgbClr r="0" g="0" b="0"/>
        </a:effectRef>
        <a:fontRef idx="minor">
          <a:schemeClr val="lt1"/>
        </a:fontRef>
      </dsp:style>
    </dsp:sp>
    <dsp:sp modelId="{70797A55-A678-4E0D-B605-CCAFB7D54213}">
      <dsp:nvSpPr>
        <dsp:cNvPr id="0" name=""/>
        <dsp:cNvSpPr/>
      </dsp:nvSpPr>
      <dsp:spPr>
        <a:xfrm>
          <a:off x="1510567" y="776071"/>
          <a:ext cx="5868648" cy="5305856"/>
        </a:xfrm>
        <a:prstGeom prst="blockArc">
          <a:avLst>
            <a:gd name="adj1" fmla="val 9000000"/>
            <a:gd name="adj2" fmla="val 12600000"/>
            <a:gd name="adj3" fmla="val 4530"/>
          </a:avLst>
        </a:prstGeom>
        <a:solidFill>
          <a:schemeClr val="accent5">
            <a:hueOff val="-1469710"/>
            <a:satOff val="216"/>
            <a:lumOff val="-5177"/>
            <a:alphaOff val="0"/>
          </a:schemeClr>
        </a:solidFill>
        <a:ln>
          <a:noFill/>
        </a:ln>
        <a:effectLst>
          <a:outerShdw blurRad="57150" dist="38100" dir="5400000" algn="ctr" rotWithShape="0">
            <a:schemeClr val="accent5">
              <a:hueOff val="-1469710"/>
              <a:satOff val="216"/>
              <a:lumOff val="-5177"/>
              <a:alphaOff val="0"/>
              <a:shade val="9000"/>
              <a:satMod val="105000"/>
              <a:alpha val="48000"/>
            </a:schemeClr>
          </a:outerShdw>
        </a:effectLst>
      </dsp:spPr>
      <dsp:style>
        <a:lnRef idx="0">
          <a:scrgbClr r="0" g="0" b="0"/>
        </a:lnRef>
        <a:fillRef idx="1">
          <a:scrgbClr r="0" g="0" b="0"/>
        </a:fillRef>
        <a:effectRef idx="1">
          <a:scrgbClr r="0" g="0" b="0"/>
        </a:effectRef>
        <a:fontRef idx="minor">
          <a:schemeClr val="lt1"/>
        </a:fontRef>
      </dsp:style>
    </dsp:sp>
    <dsp:sp modelId="{E0CCD4C2-BAA8-43EC-9761-C9FFEE543A18}">
      <dsp:nvSpPr>
        <dsp:cNvPr id="0" name=""/>
        <dsp:cNvSpPr/>
      </dsp:nvSpPr>
      <dsp:spPr>
        <a:xfrm>
          <a:off x="1510567" y="776071"/>
          <a:ext cx="5868648" cy="5305856"/>
        </a:xfrm>
        <a:prstGeom prst="blockArc">
          <a:avLst>
            <a:gd name="adj1" fmla="val 5400000"/>
            <a:gd name="adj2" fmla="val 9000000"/>
            <a:gd name="adj3" fmla="val 4530"/>
          </a:avLst>
        </a:prstGeom>
        <a:solidFill>
          <a:schemeClr val="accent5">
            <a:hueOff val="-1102282"/>
            <a:satOff val="162"/>
            <a:lumOff val="-3883"/>
            <a:alphaOff val="0"/>
          </a:schemeClr>
        </a:solidFill>
        <a:ln>
          <a:noFill/>
        </a:ln>
        <a:effectLst>
          <a:outerShdw blurRad="57150" dist="38100" dir="5400000" algn="ctr" rotWithShape="0">
            <a:schemeClr val="accent5">
              <a:hueOff val="-1102282"/>
              <a:satOff val="162"/>
              <a:lumOff val="-3883"/>
              <a:alphaOff val="0"/>
              <a:shade val="9000"/>
              <a:satMod val="105000"/>
              <a:alpha val="48000"/>
            </a:schemeClr>
          </a:outerShdw>
        </a:effectLst>
      </dsp:spPr>
      <dsp:style>
        <a:lnRef idx="0">
          <a:scrgbClr r="0" g="0" b="0"/>
        </a:lnRef>
        <a:fillRef idx="1">
          <a:scrgbClr r="0" g="0" b="0"/>
        </a:fillRef>
        <a:effectRef idx="1">
          <a:scrgbClr r="0" g="0" b="0"/>
        </a:effectRef>
        <a:fontRef idx="minor">
          <a:schemeClr val="lt1"/>
        </a:fontRef>
      </dsp:style>
    </dsp:sp>
    <dsp:sp modelId="{C7347608-A143-46FA-A8E3-0BE66B752212}">
      <dsp:nvSpPr>
        <dsp:cNvPr id="0" name=""/>
        <dsp:cNvSpPr/>
      </dsp:nvSpPr>
      <dsp:spPr>
        <a:xfrm>
          <a:off x="1510567" y="776071"/>
          <a:ext cx="5868648" cy="5305856"/>
        </a:xfrm>
        <a:prstGeom prst="blockArc">
          <a:avLst>
            <a:gd name="adj1" fmla="val 1800000"/>
            <a:gd name="adj2" fmla="val 5400000"/>
            <a:gd name="adj3" fmla="val 4530"/>
          </a:avLst>
        </a:prstGeom>
        <a:solidFill>
          <a:schemeClr val="accent5">
            <a:hueOff val="-734855"/>
            <a:satOff val="108"/>
            <a:lumOff val="-2588"/>
            <a:alphaOff val="0"/>
          </a:schemeClr>
        </a:solidFill>
        <a:ln>
          <a:noFill/>
        </a:ln>
        <a:effectLst>
          <a:outerShdw blurRad="57150" dist="38100" dir="5400000" algn="ctr" rotWithShape="0">
            <a:schemeClr val="accent5">
              <a:hueOff val="-734855"/>
              <a:satOff val="108"/>
              <a:lumOff val="-2588"/>
              <a:alphaOff val="0"/>
              <a:shade val="9000"/>
              <a:satMod val="105000"/>
              <a:alpha val="48000"/>
            </a:schemeClr>
          </a:outerShdw>
        </a:effectLst>
      </dsp:spPr>
      <dsp:style>
        <a:lnRef idx="0">
          <a:scrgbClr r="0" g="0" b="0"/>
        </a:lnRef>
        <a:fillRef idx="1">
          <a:scrgbClr r="0" g="0" b="0"/>
        </a:fillRef>
        <a:effectRef idx="1">
          <a:scrgbClr r="0" g="0" b="0"/>
        </a:effectRef>
        <a:fontRef idx="minor">
          <a:schemeClr val="lt1"/>
        </a:fontRef>
      </dsp:style>
    </dsp:sp>
    <dsp:sp modelId="{D7DB1B46-0D24-4661-9473-8C99E0610065}">
      <dsp:nvSpPr>
        <dsp:cNvPr id="0" name=""/>
        <dsp:cNvSpPr/>
      </dsp:nvSpPr>
      <dsp:spPr>
        <a:xfrm>
          <a:off x="1510567" y="776071"/>
          <a:ext cx="5868648" cy="5305856"/>
        </a:xfrm>
        <a:prstGeom prst="blockArc">
          <a:avLst>
            <a:gd name="adj1" fmla="val 19800000"/>
            <a:gd name="adj2" fmla="val 1800000"/>
            <a:gd name="adj3" fmla="val 4530"/>
          </a:avLst>
        </a:prstGeom>
        <a:solidFill>
          <a:schemeClr val="accent5">
            <a:hueOff val="-367427"/>
            <a:satOff val="54"/>
            <a:lumOff val="-1294"/>
            <a:alphaOff val="0"/>
          </a:schemeClr>
        </a:solidFill>
        <a:ln>
          <a:noFill/>
        </a:ln>
        <a:effectLst>
          <a:outerShdw blurRad="57150" dist="38100" dir="5400000" algn="ctr" rotWithShape="0">
            <a:schemeClr val="accent5">
              <a:hueOff val="-367427"/>
              <a:satOff val="54"/>
              <a:lumOff val="-1294"/>
              <a:alphaOff val="0"/>
              <a:shade val="9000"/>
              <a:satMod val="105000"/>
              <a:alpha val="48000"/>
            </a:schemeClr>
          </a:outerShdw>
        </a:effectLst>
      </dsp:spPr>
      <dsp:style>
        <a:lnRef idx="0">
          <a:scrgbClr r="0" g="0" b="0"/>
        </a:lnRef>
        <a:fillRef idx="1">
          <a:scrgbClr r="0" g="0" b="0"/>
        </a:fillRef>
        <a:effectRef idx="1">
          <a:scrgbClr r="0" g="0" b="0"/>
        </a:effectRef>
        <a:fontRef idx="minor">
          <a:schemeClr val="lt1"/>
        </a:fontRef>
      </dsp:style>
    </dsp:sp>
    <dsp:sp modelId="{09253F8C-7337-478E-84E7-B404F67A66B8}">
      <dsp:nvSpPr>
        <dsp:cNvPr id="0" name=""/>
        <dsp:cNvSpPr/>
      </dsp:nvSpPr>
      <dsp:spPr>
        <a:xfrm>
          <a:off x="1510567" y="776071"/>
          <a:ext cx="5868648" cy="5305856"/>
        </a:xfrm>
        <a:prstGeom prst="blockArc">
          <a:avLst>
            <a:gd name="adj1" fmla="val 16200000"/>
            <a:gd name="adj2" fmla="val 19800000"/>
            <a:gd name="adj3" fmla="val 4530"/>
          </a:avLst>
        </a:prstGeom>
        <a:solidFill>
          <a:schemeClr val="accent5">
            <a:hueOff val="0"/>
            <a:satOff val="0"/>
            <a:lumOff val="0"/>
            <a:alphaOff val="0"/>
          </a:schemeClr>
        </a:solidFill>
        <a:ln>
          <a:noFill/>
        </a:ln>
        <a:effectLst>
          <a:outerShdw blurRad="57150" dist="38100" dir="5400000" algn="ctr" rotWithShape="0">
            <a:schemeClr val="accent5">
              <a:hueOff val="0"/>
              <a:satOff val="0"/>
              <a:lumOff val="0"/>
              <a:alphaOff val="0"/>
              <a:shade val="9000"/>
              <a:satMod val="105000"/>
              <a:alpha val="48000"/>
            </a:schemeClr>
          </a:outerShdw>
        </a:effectLst>
      </dsp:spPr>
      <dsp:style>
        <a:lnRef idx="0">
          <a:scrgbClr r="0" g="0" b="0"/>
        </a:lnRef>
        <a:fillRef idx="1">
          <a:scrgbClr r="0" g="0" b="0"/>
        </a:fillRef>
        <a:effectRef idx="1">
          <a:scrgbClr r="0" g="0" b="0"/>
        </a:effectRef>
        <a:fontRef idx="minor">
          <a:schemeClr val="lt1"/>
        </a:fontRef>
      </dsp:style>
    </dsp:sp>
    <dsp:sp modelId="{47249D6D-9288-4A07-AC1A-1E3EF978233F}">
      <dsp:nvSpPr>
        <dsp:cNvPr id="0" name=""/>
        <dsp:cNvSpPr/>
      </dsp:nvSpPr>
      <dsp:spPr>
        <a:xfrm>
          <a:off x="3012091" y="2236886"/>
          <a:ext cx="2865601" cy="2384226"/>
        </a:xfrm>
        <a:prstGeom prst="ellipse">
          <a:avLst/>
        </a:prstGeom>
        <a:solidFill>
          <a:srgbClr val="0070C0"/>
        </a:solidFill>
        <a:ln w="38100" cap="flat" cmpd="sng" algn="ctr">
          <a:solidFill>
            <a:schemeClr val="lt1">
              <a:hueOff val="0"/>
              <a:satOff val="0"/>
              <a:lumOff val="0"/>
              <a:alphaOff val="0"/>
            </a:schemeClr>
          </a:solidFill>
          <a:prstDash val="solid"/>
        </a:ln>
        <a:effectLst>
          <a:outerShdw blurRad="57150" dist="38100" dir="5400000" algn="ctr" rotWithShape="0">
            <a:schemeClr val="accent4">
              <a:hueOff val="0"/>
              <a:satOff val="0"/>
              <a:lumOff val="0"/>
              <a:alphaOff val="0"/>
              <a:shade val="9000"/>
              <a:satMod val="105000"/>
              <a:alpha val="48000"/>
            </a:scheme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dirty="0" smtClean="0">
              <a:solidFill>
                <a:schemeClr val="tx1"/>
              </a:solidFill>
              <a:latin typeface="Cambria Math" pitchFamily="18" charset="0"/>
              <a:ea typeface="Cambria Math" pitchFamily="18" charset="0"/>
            </a:rPr>
            <a:t>8254 Modes Of Operation</a:t>
          </a:r>
          <a:endParaRPr lang="en-US" sz="3200" b="1" kern="1200" dirty="0">
            <a:solidFill>
              <a:schemeClr val="tx1"/>
            </a:solidFill>
            <a:latin typeface="Cambria Math" pitchFamily="18" charset="0"/>
            <a:ea typeface="Cambria Math" pitchFamily="18" charset="0"/>
          </a:endParaRPr>
        </a:p>
      </dsp:txBody>
      <dsp:txXfrm>
        <a:off x="3431749" y="2586048"/>
        <a:ext cx="2026285" cy="1685902"/>
      </dsp:txXfrm>
    </dsp:sp>
    <dsp:sp modelId="{B750CA4F-34DE-4C9E-B8A3-D12AADE301D6}">
      <dsp:nvSpPr>
        <dsp:cNvPr id="0" name=""/>
        <dsp:cNvSpPr/>
      </dsp:nvSpPr>
      <dsp:spPr>
        <a:xfrm>
          <a:off x="3396794" y="1675"/>
          <a:ext cx="2096195" cy="1668958"/>
        </a:xfrm>
        <a:prstGeom prst="ellipse">
          <a:avLst/>
        </a:prstGeom>
        <a:solidFill>
          <a:srgbClr val="00B0F0"/>
        </a:solidFill>
        <a:ln w="38100" cap="flat" cmpd="sng" algn="ctr">
          <a:solidFill>
            <a:schemeClr val="lt1">
              <a:hueOff val="0"/>
              <a:satOff val="0"/>
              <a:lumOff val="0"/>
              <a:alphaOff val="0"/>
            </a:schemeClr>
          </a:solidFill>
          <a:prstDash val="solid"/>
        </a:ln>
        <a:effectLst>
          <a:outerShdw blurRad="57150" dist="38100" dir="5400000" algn="ctr" rotWithShape="0">
            <a:schemeClr val="accent5">
              <a:hueOff val="0"/>
              <a:satOff val="0"/>
              <a:lumOff val="0"/>
              <a:alphaOff val="0"/>
              <a:shade val="9000"/>
              <a:satMod val="105000"/>
              <a:alpha val="48000"/>
            </a:scheme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latin typeface="Cambria Math" pitchFamily="18" charset="0"/>
              <a:ea typeface="Cambria Math" pitchFamily="18" charset="0"/>
            </a:rPr>
            <a:t>Mode 0</a:t>
          </a:r>
        </a:p>
        <a:p>
          <a:pPr lvl="0" algn="ctr" defTabSz="800100">
            <a:lnSpc>
              <a:spcPct val="90000"/>
            </a:lnSpc>
            <a:spcBef>
              <a:spcPct val="0"/>
            </a:spcBef>
            <a:spcAft>
              <a:spcPct val="35000"/>
            </a:spcAft>
          </a:pPr>
          <a:r>
            <a:rPr lang="en-US" sz="1800" b="1" kern="1200" dirty="0" smtClean="0">
              <a:solidFill>
                <a:schemeClr val="tx1"/>
              </a:solidFill>
              <a:latin typeface="Cambria Math" pitchFamily="18" charset="0"/>
              <a:ea typeface="Cambria Math" pitchFamily="18" charset="0"/>
            </a:rPr>
            <a:t> Interrupt On Terminal Count </a:t>
          </a:r>
          <a:endParaRPr lang="en-US" sz="1800" b="1" kern="1200" dirty="0">
            <a:solidFill>
              <a:schemeClr val="tx1"/>
            </a:solidFill>
            <a:latin typeface="Cambria Math" pitchFamily="18" charset="0"/>
            <a:ea typeface="Cambria Math" pitchFamily="18" charset="0"/>
          </a:endParaRPr>
        </a:p>
      </dsp:txBody>
      <dsp:txXfrm>
        <a:off x="3703775" y="246088"/>
        <a:ext cx="1482233" cy="1180132"/>
      </dsp:txXfrm>
    </dsp:sp>
    <dsp:sp modelId="{649CF578-DE10-423A-B99B-0AA4C1F03710}">
      <dsp:nvSpPr>
        <dsp:cNvPr id="0" name=""/>
        <dsp:cNvSpPr/>
      </dsp:nvSpPr>
      <dsp:spPr>
        <a:xfrm>
          <a:off x="5513153" y="1298097"/>
          <a:ext cx="2354416" cy="1668958"/>
        </a:xfrm>
        <a:prstGeom prst="ellipse">
          <a:avLst/>
        </a:prstGeom>
        <a:solidFill>
          <a:schemeClr val="accent5">
            <a:hueOff val="-367427"/>
            <a:satOff val="54"/>
            <a:lumOff val="-1294"/>
            <a:alphaOff val="0"/>
          </a:schemeClr>
        </a:solidFill>
        <a:ln w="38100" cap="flat" cmpd="sng" algn="ctr">
          <a:solidFill>
            <a:schemeClr val="lt1">
              <a:hueOff val="0"/>
              <a:satOff val="0"/>
              <a:lumOff val="0"/>
              <a:alphaOff val="0"/>
            </a:schemeClr>
          </a:solidFill>
          <a:prstDash val="solid"/>
        </a:ln>
        <a:effectLst>
          <a:outerShdw blurRad="57150" dist="38100" dir="5400000" algn="ctr" rotWithShape="0">
            <a:schemeClr val="accent5">
              <a:hueOff val="-367427"/>
              <a:satOff val="54"/>
              <a:lumOff val="-1294"/>
              <a:alphaOff val="0"/>
              <a:shade val="9000"/>
              <a:satMod val="105000"/>
              <a:alpha val="48000"/>
            </a:scheme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latin typeface="Cambria Math" pitchFamily="18" charset="0"/>
              <a:ea typeface="Cambria Math" pitchFamily="18" charset="0"/>
            </a:rPr>
            <a:t>Mode 1 Programmable </a:t>
          </a:r>
          <a:r>
            <a:rPr lang="en-US" sz="1800" b="1" kern="1200" dirty="0" err="1" smtClean="0">
              <a:solidFill>
                <a:schemeClr val="tx1"/>
              </a:solidFill>
              <a:latin typeface="Cambria Math" pitchFamily="18" charset="0"/>
              <a:ea typeface="Cambria Math" pitchFamily="18" charset="0"/>
            </a:rPr>
            <a:t>Monoshot</a:t>
          </a:r>
          <a:r>
            <a:rPr lang="en-US" sz="1800" b="1" kern="1200" dirty="0" smtClean="0">
              <a:solidFill>
                <a:schemeClr val="tx1"/>
              </a:solidFill>
              <a:latin typeface="Cambria Math" pitchFamily="18" charset="0"/>
              <a:ea typeface="Cambria Math" pitchFamily="18" charset="0"/>
            </a:rPr>
            <a:t> </a:t>
          </a:r>
          <a:endParaRPr lang="en-US" sz="1800" b="1" kern="1200" dirty="0">
            <a:solidFill>
              <a:schemeClr val="tx1"/>
            </a:solidFill>
            <a:latin typeface="Cambria Math" pitchFamily="18" charset="0"/>
            <a:ea typeface="Cambria Math" pitchFamily="18" charset="0"/>
          </a:endParaRPr>
        </a:p>
      </dsp:txBody>
      <dsp:txXfrm>
        <a:off x="5857949" y="1542510"/>
        <a:ext cx="1664824" cy="1180132"/>
      </dsp:txXfrm>
    </dsp:sp>
    <dsp:sp modelId="{68E1BC88-0B77-4381-829E-09186A25554D}">
      <dsp:nvSpPr>
        <dsp:cNvPr id="0" name=""/>
        <dsp:cNvSpPr/>
      </dsp:nvSpPr>
      <dsp:spPr>
        <a:xfrm>
          <a:off x="5693952" y="3890943"/>
          <a:ext cx="1992820" cy="1668958"/>
        </a:xfrm>
        <a:prstGeom prst="ellipse">
          <a:avLst/>
        </a:prstGeom>
        <a:solidFill>
          <a:schemeClr val="accent5">
            <a:hueOff val="-734855"/>
            <a:satOff val="108"/>
            <a:lumOff val="-2588"/>
            <a:alphaOff val="0"/>
          </a:schemeClr>
        </a:solidFill>
        <a:ln w="38100" cap="flat" cmpd="sng" algn="ctr">
          <a:solidFill>
            <a:schemeClr val="lt1">
              <a:hueOff val="0"/>
              <a:satOff val="0"/>
              <a:lumOff val="0"/>
              <a:alphaOff val="0"/>
            </a:schemeClr>
          </a:solidFill>
          <a:prstDash val="solid"/>
        </a:ln>
        <a:effectLst>
          <a:outerShdw blurRad="57150" dist="38100" dir="5400000" algn="ctr" rotWithShape="0">
            <a:schemeClr val="accent5">
              <a:hueOff val="-734855"/>
              <a:satOff val="108"/>
              <a:lumOff val="-2588"/>
              <a:alphaOff val="0"/>
              <a:shade val="9000"/>
              <a:satMod val="105000"/>
              <a:alpha val="48000"/>
            </a:scheme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latin typeface="Cambria Math" pitchFamily="18" charset="0"/>
              <a:ea typeface="Cambria Math" pitchFamily="18" charset="0"/>
            </a:rPr>
            <a:t>Mode 2  Rate Generator </a:t>
          </a:r>
          <a:endParaRPr lang="en-US" sz="1800" b="1" kern="1200" dirty="0">
            <a:solidFill>
              <a:schemeClr val="tx1"/>
            </a:solidFill>
            <a:latin typeface="Cambria Math" pitchFamily="18" charset="0"/>
            <a:ea typeface="Cambria Math" pitchFamily="18" charset="0"/>
          </a:endParaRPr>
        </a:p>
      </dsp:txBody>
      <dsp:txXfrm>
        <a:off x="5985794" y="4135356"/>
        <a:ext cx="1409136" cy="1180132"/>
      </dsp:txXfrm>
    </dsp:sp>
    <dsp:sp modelId="{3023EA41-3885-4080-AEA2-7C12A196BACF}">
      <dsp:nvSpPr>
        <dsp:cNvPr id="0" name=""/>
        <dsp:cNvSpPr/>
      </dsp:nvSpPr>
      <dsp:spPr>
        <a:xfrm>
          <a:off x="3481076" y="5187366"/>
          <a:ext cx="1927630" cy="1668958"/>
        </a:xfrm>
        <a:prstGeom prst="ellipse">
          <a:avLst/>
        </a:prstGeom>
        <a:solidFill>
          <a:schemeClr val="accent5">
            <a:hueOff val="-1102282"/>
            <a:satOff val="162"/>
            <a:lumOff val="-3883"/>
            <a:alphaOff val="0"/>
          </a:schemeClr>
        </a:solidFill>
        <a:ln w="38100" cap="flat" cmpd="sng" algn="ctr">
          <a:solidFill>
            <a:schemeClr val="lt1">
              <a:hueOff val="0"/>
              <a:satOff val="0"/>
              <a:lumOff val="0"/>
              <a:alphaOff val="0"/>
            </a:schemeClr>
          </a:solidFill>
          <a:prstDash val="solid"/>
        </a:ln>
        <a:effectLst>
          <a:outerShdw blurRad="57150" dist="38100" dir="5400000" algn="ctr" rotWithShape="0">
            <a:schemeClr val="accent5">
              <a:hueOff val="-1102282"/>
              <a:satOff val="162"/>
              <a:lumOff val="-3883"/>
              <a:alphaOff val="0"/>
              <a:shade val="9000"/>
              <a:satMod val="105000"/>
              <a:alpha val="48000"/>
            </a:scheme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latin typeface="Cambria Math" pitchFamily="18" charset="0"/>
              <a:ea typeface="Cambria Math" pitchFamily="18" charset="0"/>
            </a:rPr>
            <a:t>Mode 3 Square Wave Generator </a:t>
          </a:r>
          <a:endParaRPr lang="en-US" sz="1800" b="1" kern="1200" dirty="0">
            <a:solidFill>
              <a:schemeClr val="tx1"/>
            </a:solidFill>
            <a:latin typeface="Cambria Math" pitchFamily="18" charset="0"/>
            <a:ea typeface="Cambria Math" pitchFamily="18" charset="0"/>
          </a:endParaRPr>
        </a:p>
      </dsp:txBody>
      <dsp:txXfrm>
        <a:off x="3763371" y="5431779"/>
        <a:ext cx="1363040" cy="1180132"/>
      </dsp:txXfrm>
    </dsp:sp>
    <dsp:sp modelId="{C26D30D6-0C9E-4198-B02A-50EB953C879F}">
      <dsp:nvSpPr>
        <dsp:cNvPr id="0" name=""/>
        <dsp:cNvSpPr/>
      </dsp:nvSpPr>
      <dsp:spPr>
        <a:xfrm>
          <a:off x="1276429" y="3890943"/>
          <a:ext cx="1845985" cy="1668958"/>
        </a:xfrm>
        <a:prstGeom prst="ellipse">
          <a:avLst/>
        </a:prstGeom>
        <a:solidFill>
          <a:srgbClr val="FFFF00"/>
        </a:solidFill>
        <a:ln w="38100" cap="flat" cmpd="sng" algn="ctr">
          <a:solidFill>
            <a:schemeClr val="lt1">
              <a:hueOff val="0"/>
              <a:satOff val="0"/>
              <a:lumOff val="0"/>
              <a:alphaOff val="0"/>
            </a:schemeClr>
          </a:solidFill>
          <a:prstDash val="solid"/>
        </a:ln>
        <a:effectLst>
          <a:outerShdw blurRad="57150" dist="38100" dir="5400000" algn="ctr" rotWithShape="0">
            <a:schemeClr val="accent5">
              <a:hueOff val="-1469710"/>
              <a:satOff val="216"/>
              <a:lumOff val="-5177"/>
              <a:alphaOff val="0"/>
              <a:shade val="9000"/>
              <a:satMod val="105000"/>
              <a:alpha val="48000"/>
            </a:scheme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latin typeface="Cambria Math" pitchFamily="18" charset="0"/>
              <a:ea typeface="Cambria Math" pitchFamily="18" charset="0"/>
            </a:rPr>
            <a:t>Mode 4  Software Triggered Strobe </a:t>
          </a:r>
          <a:endParaRPr lang="en-US" sz="1800" b="1" kern="1200" dirty="0">
            <a:solidFill>
              <a:schemeClr val="tx1"/>
            </a:solidFill>
            <a:latin typeface="Cambria Math" pitchFamily="18" charset="0"/>
            <a:ea typeface="Cambria Math" pitchFamily="18" charset="0"/>
          </a:endParaRPr>
        </a:p>
      </dsp:txBody>
      <dsp:txXfrm>
        <a:off x="1546767" y="4135356"/>
        <a:ext cx="1305309" cy="1180132"/>
      </dsp:txXfrm>
    </dsp:sp>
    <dsp:sp modelId="{CACB7306-4A7A-4A8C-9010-E15397C8AECE}">
      <dsp:nvSpPr>
        <dsp:cNvPr id="0" name=""/>
        <dsp:cNvSpPr/>
      </dsp:nvSpPr>
      <dsp:spPr>
        <a:xfrm>
          <a:off x="1276429" y="1298097"/>
          <a:ext cx="1845985" cy="1668958"/>
        </a:xfrm>
        <a:prstGeom prst="ellipse">
          <a:avLst/>
        </a:prstGeom>
        <a:solidFill>
          <a:schemeClr val="accent6">
            <a:lumMod val="75000"/>
          </a:schemeClr>
        </a:solidFill>
        <a:ln w="38100" cap="flat" cmpd="sng" algn="ctr">
          <a:solidFill>
            <a:schemeClr val="lt1">
              <a:hueOff val="0"/>
              <a:satOff val="0"/>
              <a:lumOff val="0"/>
              <a:alphaOff val="0"/>
            </a:schemeClr>
          </a:solidFill>
          <a:prstDash val="solid"/>
        </a:ln>
        <a:effectLst>
          <a:outerShdw blurRad="57150" dist="38100" dir="5400000" algn="ctr" rotWithShape="0">
            <a:schemeClr val="accent5">
              <a:hueOff val="-1837137"/>
              <a:satOff val="270"/>
              <a:lumOff val="-6471"/>
              <a:alphaOff val="0"/>
              <a:shade val="9000"/>
              <a:satMod val="105000"/>
              <a:alpha val="48000"/>
            </a:scheme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latin typeface="Cambria Math" pitchFamily="18" charset="0"/>
              <a:ea typeface="Cambria Math" pitchFamily="18" charset="0"/>
            </a:rPr>
            <a:t>Mode 5  Hardware Triggered Strobe </a:t>
          </a:r>
          <a:endParaRPr lang="en-US" sz="1800" b="1" kern="1200" dirty="0">
            <a:solidFill>
              <a:schemeClr val="tx1"/>
            </a:solidFill>
            <a:latin typeface="Cambria Math" pitchFamily="18" charset="0"/>
            <a:ea typeface="Cambria Math" pitchFamily="18" charset="0"/>
          </a:endParaRPr>
        </a:p>
      </dsp:txBody>
      <dsp:txXfrm>
        <a:off x="1546767" y="1542510"/>
        <a:ext cx="1305309" cy="1180132"/>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85B25C-AA61-4A69-AD71-0FE2D691BC65}" type="datetimeFigureOut">
              <a:rPr lang="en-US" smtClean="0"/>
              <a:pPr/>
              <a:t>9/13/2021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934FC5-9185-4ADD-BBEC-3196CA647598}" type="slidenum">
              <a:rPr lang="en-US" smtClean="0"/>
              <a:pPr/>
              <a:t>‹#›</a:t>
            </a:fld>
            <a:endParaRPr lang="en-US"/>
          </a:p>
        </p:txBody>
      </p:sp>
    </p:spTree>
    <p:extLst>
      <p:ext uri="{BB962C8B-B14F-4D97-AF65-F5344CB8AC3E}">
        <p14:creationId xmlns:p14="http://schemas.microsoft.com/office/powerpoint/2010/main" val="3013375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934FC5-9185-4ADD-BBEC-3196CA647598}" type="slidenum">
              <a:rPr lang="en-US" smtClean="0"/>
              <a:pPr/>
              <a:t>5</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AF22AFD4-D18F-45FB-920E-CBE34E91E0D9}" type="slidenum">
              <a:rPr lang="en-US"/>
              <a:pPr/>
              <a:t>59</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1D5478A5-A8D2-492F-9E97-1E7577C8C3DB}" type="slidenum">
              <a:rPr lang="en-US"/>
              <a:pPr/>
              <a:t>60</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E77A0220-6E5A-4283-ACA6-C4B7B51A37AC}" type="slidenum">
              <a:rPr lang="en-US"/>
              <a:pPr/>
              <a:t>61</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2C1DB11E-0F40-4F4D-B380-E04D3CFBC735}" type="slidenum">
              <a:rPr lang="en-US"/>
              <a:pPr/>
              <a:t>62</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CD54A3F5-DEE6-400B-AF9A-6389AE28F470}" type="slidenum">
              <a:rPr lang="en-US"/>
              <a:pPr/>
              <a:t>63</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8725F4A7-37B4-4255-AE92-13710360B344}" type="slidenum">
              <a:rPr lang="en-US"/>
              <a:pPr/>
              <a:t>64</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6E7C5AF0-02C1-4EBA-9B66-EE24A1464B60}" type="slidenum">
              <a:rPr lang="en-US"/>
              <a:pPr/>
              <a:t>65</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034FE0DB-ED5B-4ED3-8334-40EC00BE63B9}" type="slidenum">
              <a:rPr lang="en-US"/>
              <a:pPr/>
              <a:t>66</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986AE93D-D66C-4976-8DFE-03D9DF3C70DF}" type="slidenum">
              <a:rPr lang="en-US"/>
              <a:pPr/>
              <a:t>67</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C4DFEF2D-74AF-45CE-A7B2-08FCA5206C41}" type="slidenum">
              <a:rPr lang="en-US"/>
              <a:pPr/>
              <a:t>68</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Advanced Microprocessor</a:t>
            </a:r>
          </a:p>
        </p:txBody>
      </p:sp>
      <p:sp>
        <p:nvSpPr>
          <p:cNvPr id="6" name="Rectangle 7"/>
          <p:cNvSpPr>
            <a:spLocks noGrp="1" noChangeArrowheads="1"/>
          </p:cNvSpPr>
          <p:nvPr>
            <p:ph type="sldNum" sz="quarter" idx="5"/>
          </p:nvPr>
        </p:nvSpPr>
        <p:spPr>
          <a:ln/>
        </p:spPr>
        <p:txBody>
          <a:bodyPr/>
          <a:lstStyle/>
          <a:p>
            <a:fld id="{183929AC-64CE-49E7-BAF9-B8071CBFBE3D}" type="slidenum">
              <a:rPr lang="en-US"/>
              <a:pPr/>
              <a:t>19</a:t>
            </a:fld>
            <a:endParaRPr lang="en-US"/>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04EA3611-F7D9-4E5E-8EBC-57ED2C882FF8}" type="slidenum">
              <a:rPr lang="en-US"/>
              <a:pPr/>
              <a:t>69</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61387BBC-4E8D-4CF4-A163-75A687CB5F6B}" type="slidenum">
              <a:rPr lang="en-US"/>
              <a:pPr/>
              <a:t>70</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1DA1C7A3-09F1-4686-A2A6-5C14CDCCE5C7}" type="slidenum">
              <a:rPr lang="en-US"/>
              <a:pPr/>
              <a:t>72</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77805A67-7C84-4BD3-B42E-DCCD1A01997E}" type="slidenum">
              <a:rPr lang="en-US"/>
              <a:pPr/>
              <a:t>73</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4CA49318-DFEE-40F4-BD99-10790BA5EC20}" type="slidenum">
              <a:rPr lang="en-US"/>
              <a:pPr/>
              <a:t>74</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D658C66F-1EE5-4A78-B286-0ACF65D4F7DC}" type="slidenum">
              <a:rPr lang="en-US"/>
              <a:pPr/>
              <a:t>75</a:t>
            </a:fld>
            <a:endParaRPr 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5DC4B4F8-8132-4604-9595-A8E8FAF05470}" type="slidenum">
              <a:rPr lang="en-US"/>
              <a:pPr/>
              <a:t>76</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1E7FE704-C0DD-4772-A37C-FE3B9B3815D3}" type="slidenum">
              <a:rPr lang="en-US"/>
              <a:pPr/>
              <a:t>77</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7EEE7B04-6FC1-4ED9-AF51-ECA687612E46}" type="slidenum">
              <a:rPr lang="en-US"/>
              <a:pPr/>
              <a:t>78</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15EA679D-BA91-48FA-A5D7-85B4F44B6A83}" type="slidenum">
              <a:rPr lang="en-US"/>
              <a:pPr/>
              <a:t>79</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16B408B4-FD69-42D1-AC69-9AD88488D968}" type="slidenum">
              <a:rPr lang="en-US"/>
              <a:pPr/>
              <a:t>52</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F5745D83-8C0F-4933-A964-CEC79046B5A5}" type="slidenum">
              <a:rPr lang="en-US"/>
              <a:pPr/>
              <a:t>80</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3F0B3A6E-517F-41FE-B1EC-E46B9543D8D3}" type="slidenum">
              <a:rPr lang="en-US"/>
              <a:pPr/>
              <a:t>81</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9EAED175-710C-488B-8495-15DCBC6B7326}" type="slidenum">
              <a:rPr lang="en-US"/>
              <a:pPr/>
              <a:t>82</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28BC269B-AA9D-4270-867B-BD5C1725385E}" type="slidenum">
              <a:rPr lang="en-US"/>
              <a:pPr/>
              <a:t>83</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05810474-3286-4008-A581-604124724CB2}" type="slidenum">
              <a:rPr lang="en-US"/>
              <a:pPr/>
              <a:t>84</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971D849E-CF2F-43C7-A77C-3D3363F9BD4D}" type="slidenum">
              <a:rPr lang="en-US"/>
              <a:pPr/>
              <a:t>85</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452C0815-223D-489F-9EC4-78F05EEF96DB}" type="slidenum">
              <a:rPr lang="en-US"/>
              <a:pPr/>
              <a:t>86</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C959430E-8FC6-4B62-99EF-B7C770EB84C7}" type="slidenum">
              <a:rPr lang="en-US"/>
              <a:pPr/>
              <a:t>87</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6526433C-9456-43B2-BCB0-54829C1C94E1}" type="slidenum">
              <a:rPr lang="en-US"/>
              <a:pPr/>
              <a:t>88</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F17BE86E-F43A-4722-8BB1-DD2545E4822D}" type="slidenum">
              <a:rPr lang="en-US"/>
              <a:pPr/>
              <a:t>89</a:t>
            </a:fld>
            <a:endParaRPr 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CE309F93-2337-4A8B-9D42-CBEF0DB89B25}" type="slidenum">
              <a:rPr lang="en-US"/>
              <a:pPr/>
              <a:t>53</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3B081020-8DF4-4ED3-B49D-9385B1147C90}" type="slidenum">
              <a:rPr lang="en-US"/>
              <a:pPr/>
              <a:t>90</a:t>
            </a:fld>
            <a:endParaRPr 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3D9AAD4C-7CDF-45F5-8AE4-21015B85F5CC}" type="slidenum">
              <a:rPr lang="en-US"/>
              <a:pPr/>
              <a:t>91</a:t>
            </a:fld>
            <a:endParaRPr 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9F9B821E-414B-4FA7-9D80-E6395DB9C90B}" type="slidenum">
              <a:rPr lang="en-US"/>
              <a:pPr/>
              <a:t>92</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E1921ADB-7910-47DB-B96C-7C4ACB27DFDE}" type="slidenum">
              <a:rPr lang="en-US"/>
              <a:pPr/>
              <a:t>93</a:t>
            </a:fld>
            <a:endParaRPr 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F46A6C84-5244-4BAA-A033-2023FEFDDEFC}" type="slidenum">
              <a:rPr lang="en-US"/>
              <a:pPr/>
              <a:t>94</a:t>
            </a:fld>
            <a:endParaRPr 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43A6E6EE-B7B0-4EAF-AE14-6B95B5ADB63D}" type="slidenum">
              <a:rPr lang="en-US"/>
              <a:pPr/>
              <a:t>95</a:t>
            </a:fld>
            <a:endParaRPr 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3CB69D9A-06E1-4AEA-A217-51D92DACF9D8}" type="slidenum">
              <a:rPr lang="en-US"/>
              <a:pPr/>
              <a:t>96</a:t>
            </a:fld>
            <a:endParaRPr lang="en-US"/>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7F300B0D-0287-48EA-9A54-57E5E991A0E8}" type="slidenum">
              <a:rPr lang="en-US"/>
              <a:pPr/>
              <a:t>54</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BA779280-5057-48B4-ACE9-C44CD33DC8FC}" type="slidenum">
              <a:rPr lang="en-US"/>
              <a:pPr/>
              <a:t>55</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DAA76FB-F0CB-4372-B86C-A3232D4FED70}" type="slidenum">
              <a:rPr lang="en-US"/>
              <a:pPr/>
              <a:t>56</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63E472DB-DFA6-44A6-948F-222C976FFFFE}" type="slidenum">
              <a:rPr lang="en-US"/>
              <a:pPr/>
              <a:t>57</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4B3073A6-28AE-4148-A6AC-BBB8C614C44D}" type="slidenum">
              <a:rPr lang="en-US"/>
              <a:pPr/>
              <a:t>58</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9/13/2021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7813"/>
            <a:ext cx="8229600" cy="5848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69"/>
          <p:cNvSpPr>
            <a:spLocks noGrp="1" noChangeArrowheads="1"/>
          </p:cNvSpPr>
          <p:nvPr>
            <p:ph type="dt" sz="half" idx="10"/>
          </p:nvPr>
        </p:nvSpPr>
        <p:spPr>
          <a:ln/>
        </p:spPr>
        <p:txBody>
          <a:bodyPr/>
          <a:lstStyle>
            <a:lvl1pPr>
              <a:defRPr/>
            </a:lvl1pPr>
          </a:lstStyle>
          <a:p>
            <a:pPr>
              <a:defRPr/>
            </a:pPr>
            <a:endParaRPr lang="en-US"/>
          </a:p>
        </p:txBody>
      </p:sp>
      <p:sp>
        <p:nvSpPr>
          <p:cNvPr id="4" name="Rectangle 70"/>
          <p:cNvSpPr>
            <a:spLocks noGrp="1" noChangeArrowheads="1"/>
          </p:cNvSpPr>
          <p:nvPr>
            <p:ph type="ftr" sz="quarter" idx="11"/>
          </p:nvPr>
        </p:nvSpPr>
        <p:spPr>
          <a:ln/>
        </p:spPr>
        <p:txBody>
          <a:bodyPr/>
          <a:lstStyle>
            <a:lvl1pPr>
              <a:defRPr/>
            </a:lvl1pPr>
          </a:lstStyle>
          <a:p>
            <a:pPr>
              <a:defRPr/>
            </a:pPr>
            <a:endParaRPr lang="en-US"/>
          </a:p>
        </p:txBody>
      </p:sp>
      <p:sp>
        <p:nvSpPr>
          <p:cNvPr id="5" name="Rectangle 71"/>
          <p:cNvSpPr>
            <a:spLocks noGrp="1" noChangeArrowheads="1"/>
          </p:cNvSpPr>
          <p:nvPr>
            <p:ph type="sldNum" sz="quarter" idx="12"/>
          </p:nvPr>
        </p:nvSpPr>
        <p:spPr>
          <a:ln/>
        </p:spPr>
        <p:txBody>
          <a:bodyPr/>
          <a:lstStyle>
            <a:lvl1pPr>
              <a:defRPr/>
            </a:lvl1pPr>
          </a:lstStyle>
          <a:p>
            <a:pPr>
              <a:defRPr/>
            </a:pPr>
            <a:fld id="{F2239485-7071-4631-BF33-7BC4AF6A8991}"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CA099CBD-A39E-4703-BC0F-69873F0EFB29}" type="slidenum">
              <a:rPr lang="en-US"/>
              <a:pPr>
                <a:defRPr/>
              </a:pPr>
              <a:t>‹#›</a:t>
            </a:fld>
            <a:endParaRPr lang="en-US"/>
          </a:p>
        </p:txBody>
      </p:sp>
      <p:sp>
        <p:nvSpPr>
          <p:cNvPr id="7" name="Footer Placeholder 6"/>
          <p:cNvSpPr>
            <a:spLocks noGrp="1"/>
          </p:cNvSpPr>
          <p:nvPr>
            <p:ph type="ftr" sz="quarter" idx="12"/>
          </p:nvPr>
        </p:nvSpPr>
        <p:spPr/>
        <p:txBody>
          <a:bodyPr/>
          <a:lstStyle>
            <a:lvl1pPr>
              <a:defRPr/>
            </a:lvl1pPr>
          </a:lstStyle>
          <a:p>
            <a:pPr>
              <a:defRPr/>
            </a:pP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9/13/2021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981200"/>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Programmable Interval Timer </a:t>
            </a:r>
            <a:br>
              <a:rPr lang="en-US" sz="54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r>
              <a:rPr lang="en-US" sz="54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8253 / 8254</a:t>
            </a:r>
            <a:endParaRPr lang="en-US" sz="54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 name="Subtitle 3"/>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0" y="1009980"/>
            <a:ext cx="9143999" cy="5848020"/>
          </a:xfrm>
          <a:prstGeom prst="rect">
            <a:avLst/>
          </a:prstGeom>
          <a:noFill/>
          <a:ln w="9525">
            <a:noFill/>
            <a:miter lim="800000"/>
            <a:headEnd/>
            <a:tailEnd/>
          </a:ln>
          <a:effectLst/>
        </p:spPr>
      </p:pic>
      <p:sp>
        <p:nvSpPr>
          <p:cNvPr id="3" name="Rectangle 2"/>
          <p:cNvSpPr/>
          <p:nvPr/>
        </p:nvSpPr>
        <p:spPr>
          <a:xfrm>
            <a:off x="1" y="0"/>
            <a:ext cx="5334000" cy="707886"/>
          </a:xfrm>
          <a:prstGeom prst="rect">
            <a:avLst/>
          </a:prstGeom>
          <a:solidFill>
            <a:schemeClr val="tx1">
              <a:lumMod val="65000"/>
              <a:lumOff val="35000"/>
            </a:schemeClr>
          </a:solid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40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Control Word Format</a:t>
            </a:r>
            <a:endParaRPr lang="en-US" sz="40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4" name="Picture 2"/>
          <p:cNvPicPr>
            <a:picLocks noChangeAspect="1" noChangeArrowheads="1"/>
          </p:cNvPicPr>
          <p:nvPr/>
        </p:nvPicPr>
        <p:blipFill>
          <a:blip r:embed="rId2" cstate="print"/>
          <a:srcRect l="24167" r="24167" b="85998"/>
          <a:stretch>
            <a:fillRect/>
          </a:stretch>
        </p:blipFill>
        <p:spPr bwMode="auto">
          <a:xfrm>
            <a:off x="457200" y="762000"/>
            <a:ext cx="8153400" cy="129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p:txBody>
          <a:bodyPr/>
          <a:lstStyle/>
          <a:p>
            <a:pPr eaLnBrk="1" hangingPunct="1">
              <a:defRPr/>
            </a:pPr>
            <a:r>
              <a:rPr lang="en-US" dirty="0" smtClean="0">
                <a:solidFill>
                  <a:srgbClr val="FF0000"/>
                </a:solidFill>
              </a:rPr>
              <a:t>Description of pin diagram</a:t>
            </a:r>
          </a:p>
        </p:txBody>
      </p:sp>
      <p:sp>
        <p:nvSpPr>
          <p:cNvPr id="53251" name="Rectangle 3"/>
          <p:cNvSpPr>
            <a:spLocks noGrp="1" noChangeArrowheads="1"/>
          </p:cNvSpPr>
          <p:nvPr>
            <p:ph idx="1"/>
          </p:nvPr>
        </p:nvSpPr>
        <p:spPr/>
        <p:txBody>
          <a:bodyPr/>
          <a:lstStyle/>
          <a:p>
            <a:pPr eaLnBrk="1" hangingPunct="1">
              <a:defRPr/>
            </a:pPr>
            <a:r>
              <a:rPr lang="en-US" u="sng" dirty="0" smtClean="0">
                <a:solidFill>
                  <a:srgbClr val="FF0000"/>
                </a:solidFill>
              </a:rPr>
              <a:t>D0-D7:</a:t>
            </a:r>
          </a:p>
          <a:p>
            <a:pPr eaLnBrk="1" hangingPunct="1">
              <a:defRPr/>
            </a:pPr>
            <a:r>
              <a:rPr lang="en-US" dirty="0" smtClean="0">
                <a:solidFill>
                  <a:srgbClr val="FFC000"/>
                </a:solidFill>
              </a:rPr>
              <a:t> </a:t>
            </a:r>
            <a:r>
              <a:rPr lang="en-US" dirty="0" smtClean="0"/>
              <a:t>it is a bidirectional ,tri state ,Buffered ,Multiplexed data (D0-D7)and (A8-A15).</a:t>
            </a:r>
          </a:p>
          <a:p>
            <a:pPr eaLnBrk="1" hangingPunct="1">
              <a:defRPr/>
            </a:pPr>
            <a:r>
              <a:rPr lang="en-US" dirty="0" smtClean="0"/>
              <a:t>In the slave mode it is a bidirectional (Data is moving).</a:t>
            </a:r>
          </a:p>
          <a:p>
            <a:pPr eaLnBrk="1" hangingPunct="1">
              <a:defRPr/>
            </a:pPr>
            <a:r>
              <a:rPr lang="en-US" dirty="0" smtClean="0"/>
              <a:t>In the Master mode it is a unidirectional (Address is moving).</a:t>
            </a:r>
          </a:p>
          <a:p>
            <a:pPr eaLnBrk="1" hangingPunct="1">
              <a:buFont typeface="Wingdings" pitchFamily="2" charset="2"/>
              <a:buNone/>
              <a:defRPr/>
            </a:pPr>
            <a:endParaRPr lang="en-US" dirty="0" smtClean="0">
              <a:solidFill>
                <a:srgbClr val="FFC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 calcmode="lin" valueType="num">
                                      <p:cBhvr additive="base">
                                        <p:cTn id="7" dur="500" fill="hold"/>
                                        <p:tgtEl>
                                          <p:spTgt spid="532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2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3251">
                                            <p:txEl>
                                              <p:pRg st="1" end="1"/>
                                            </p:txEl>
                                          </p:spTgt>
                                        </p:tgtEl>
                                        <p:attrNameLst>
                                          <p:attrName>style.visibility</p:attrName>
                                        </p:attrNameLst>
                                      </p:cBhvr>
                                      <p:to>
                                        <p:strVal val="visible"/>
                                      </p:to>
                                    </p:set>
                                    <p:anim calcmode="lin" valueType="num">
                                      <p:cBhvr additive="base">
                                        <p:cTn id="13" dur="500" fill="hold"/>
                                        <p:tgtEl>
                                          <p:spTgt spid="532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32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3251">
                                            <p:txEl>
                                              <p:pRg st="2" end="2"/>
                                            </p:txEl>
                                          </p:spTgt>
                                        </p:tgtEl>
                                        <p:attrNameLst>
                                          <p:attrName>style.visibility</p:attrName>
                                        </p:attrNameLst>
                                      </p:cBhvr>
                                      <p:to>
                                        <p:strVal val="visible"/>
                                      </p:to>
                                    </p:set>
                                    <p:anim calcmode="lin" valueType="num">
                                      <p:cBhvr additive="base">
                                        <p:cTn id="19" dur="500" fill="hold"/>
                                        <p:tgtEl>
                                          <p:spTgt spid="532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32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3251">
                                            <p:txEl>
                                              <p:pRg st="3" end="3"/>
                                            </p:txEl>
                                          </p:spTgt>
                                        </p:tgtEl>
                                        <p:attrNameLst>
                                          <p:attrName>style.visibility</p:attrName>
                                        </p:attrNameLst>
                                      </p:cBhvr>
                                      <p:to>
                                        <p:strVal val="visible"/>
                                      </p:to>
                                    </p:set>
                                    <p:anim calcmode="lin" valueType="num">
                                      <p:cBhvr additive="base">
                                        <p:cTn id="25" dur="500" fill="hold"/>
                                        <p:tgtEl>
                                          <p:spTgt spid="5325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325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a:xfrm>
            <a:off x="381000" y="228600"/>
            <a:ext cx="8534400" cy="6324600"/>
          </a:xfrm>
        </p:spPr>
        <p:txBody>
          <a:bodyPr/>
          <a:lstStyle/>
          <a:p>
            <a:pPr eaLnBrk="1" hangingPunct="1">
              <a:defRPr/>
            </a:pPr>
            <a:r>
              <a:rPr lang="en-US" u="sng" dirty="0" smtClean="0">
                <a:solidFill>
                  <a:srgbClr val="FF0000"/>
                </a:solidFill>
              </a:rPr>
              <a:t>IOR:</a:t>
            </a:r>
          </a:p>
          <a:p>
            <a:pPr eaLnBrk="1" hangingPunct="1">
              <a:defRPr/>
            </a:pPr>
            <a:r>
              <a:rPr lang="en-US" dirty="0" smtClean="0">
                <a:solidFill>
                  <a:srgbClr val="FFC000"/>
                </a:solidFill>
              </a:rPr>
              <a:t> </a:t>
            </a:r>
            <a:r>
              <a:rPr lang="en-US" dirty="0" smtClean="0"/>
              <a:t>It is active low ,tristate ,buffered ,Bidirectional lines.</a:t>
            </a:r>
          </a:p>
          <a:p>
            <a:pPr eaLnBrk="1" hangingPunct="1">
              <a:defRPr/>
            </a:pPr>
            <a:r>
              <a:rPr lang="en-US" dirty="0" smtClean="0"/>
              <a:t>In the slave mode it function as a input line. IOR signal is generated by microprocessor to read the contents 8257 registers.</a:t>
            </a:r>
          </a:p>
          <a:p>
            <a:pPr eaLnBrk="1" hangingPunct="1">
              <a:defRPr/>
            </a:pPr>
            <a:r>
              <a:rPr lang="en-US" dirty="0" smtClean="0"/>
              <a:t>In the master mode it function as a output line. IOR signal is generated by 8257 during write cycle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calcmode="lin" valueType="num">
                                      <p:cBhvr additive="base">
                                        <p:cTn id="7" dur="500" fill="hold"/>
                                        <p:tgtEl>
                                          <p:spTgt spid="542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4275">
                                            <p:txEl>
                                              <p:pRg st="1" end="1"/>
                                            </p:txEl>
                                          </p:spTgt>
                                        </p:tgtEl>
                                        <p:attrNameLst>
                                          <p:attrName>style.visibility</p:attrName>
                                        </p:attrNameLst>
                                      </p:cBhvr>
                                      <p:to>
                                        <p:strVal val="visible"/>
                                      </p:to>
                                    </p:set>
                                    <p:anim calcmode="lin" valueType="num">
                                      <p:cBhvr additive="base">
                                        <p:cTn id="13" dur="500" fill="hold"/>
                                        <p:tgtEl>
                                          <p:spTgt spid="542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42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4275">
                                            <p:txEl>
                                              <p:pRg st="2" end="2"/>
                                            </p:txEl>
                                          </p:spTgt>
                                        </p:tgtEl>
                                        <p:attrNameLst>
                                          <p:attrName>style.visibility</p:attrName>
                                        </p:attrNameLst>
                                      </p:cBhvr>
                                      <p:to>
                                        <p:strVal val="visible"/>
                                      </p:to>
                                    </p:set>
                                    <p:anim calcmode="lin" valueType="num">
                                      <p:cBhvr additive="base">
                                        <p:cTn id="19" dur="500" fill="hold"/>
                                        <p:tgtEl>
                                          <p:spTgt spid="542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42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4275">
                                            <p:txEl>
                                              <p:pRg st="3" end="3"/>
                                            </p:txEl>
                                          </p:spTgt>
                                        </p:tgtEl>
                                        <p:attrNameLst>
                                          <p:attrName>style.visibility</p:attrName>
                                        </p:attrNameLst>
                                      </p:cBhvr>
                                      <p:to>
                                        <p:strVal val="visible"/>
                                      </p:to>
                                    </p:set>
                                    <p:anim calcmode="lin" valueType="num">
                                      <p:cBhvr additive="base">
                                        <p:cTn id="25" dur="500" fill="hold"/>
                                        <p:tgtEl>
                                          <p:spTgt spid="542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427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a:xfrm>
            <a:off x="457200" y="304800"/>
            <a:ext cx="8382000" cy="6172200"/>
          </a:xfrm>
        </p:spPr>
        <p:txBody>
          <a:bodyPr/>
          <a:lstStyle/>
          <a:p>
            <a:pPr eaLnBrk="1" hangingPunct="1">
              <a:defRPr/>
            </a:pPr>
            <a:r>
              <a:rPr lang="en-US" u="sng" dirty="0" smtClean="0">
                <a:solidFill>
                  <a:srgbClr val="FF0000"/>
                </a:solidFill>
              </a:rPr>
              <a:t>IOW:</a:t>
            </a:r>
          </a:p>
          <a:p>
            <a:pPr eaLnBrk="1" hangingPunct="1">
              <a:defRPr/>
            </a:pPr>
            <a:r>
              <a:rPr lang="en-US" dirty="0" smtClean="0">
                <a:solidFill>
                  <a:srgbClr val="FFC000"/>
                </a:solidFill>
              </a:rPr>
              <a:t> </a:t>
            </a:r>
            <a:r>
              <a:rPr lang="en-US" dirty="0" smtClean="0"/>
              <a:t>It is active low ,</a:t>
            </a:r>
            <a:r>
              <a:rPr lang="en-US" dirty="0" smtClean="0"/>
              <a:t>tri state </a:t>
            </a:r>
            <a:r>
              <a:rPr lang="en-US" dirty="0" smtClean="0"/>
              <a:t>,buffered ,Bidirectional control lines.</a:t>
            </a:r>
          </a:p>
          <a:p>
            <a:pPr eaLnBrk="1" hangingPunct="1">
              <a:defRPr/>
            </a:pPr>
            <a:r>
              <a:rPr lang="en-US" dirty="0" smtClean="0"/>
              <a:t>In the slave mode it function as a input line. IOR signal is generated by microprocessor to write the contents 8257 registers.</a:t>
            </a:r>
          </a:p>
          <a:p>
            <a:pPr eaLnBrk="1" hangingPunct="1">
              <a:defRPr/>
            </a:pPr>
            <a:r>
              <a:rPr lang="en-US" dirty="0" smtClean="0"/>
              <a:t>In the master mode it function as a output line. IOR signal is generated by 8257 during read  cycle</a:t>
            </a:r>
          </a:p>
          <a:p>
            <a:pPr eaLnBrk="1" hangingPunct="1">
              <a:buFont typeface="Wingdings" pitchFamily="2" charset="2"/>
              <a:buNone/>
              <a:defRPr/>
            </a:pPr>
            <a:endParaRPr lang="en-US" dirty="0" smtClean="0">
              <a:solidFill>
                <a:srgbClr val="FFC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 calcmode="lin" valueType="num">
                                      <p:cBhvr additive="base">
                                        <p:cTn id="7" dur="500" fill="hold"/>
                                        <p:tgtEl>
                                          <p:spTgt spid="552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2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5299">
                                            <p:txEl>
                                              <p:pRg st="1" end="1"/>
                                            </p:txEl>
                                          </p:spTgt>
                                        </p:tgtEl>
                                        <p:attrNameLst>
                                          <p:attrName>style.visibility</p:attrName>
                                        </p:attrNameLst>
                                      </p:cBhvr>
                                      <p:to>
                                        <p:strVal val="visible"/>
                                      </p:to>
                                    </p:set>
                                    <p:anim calcmode="lin" valueType="num">
                                      <p:cBhvr additive="base">
                                        <p:cTn id="13" dur="500" fill="hold"/>
                                        <p:tgtEl>
                                          <p:spTgt spid="552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52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5299">
                                            <p:txEl>
                                              <p:pRg st="2" end="2"/>
                                            </p:txEl>
                                          </p:spTgt>
                                        </p:tgtEl>
                                        <p:attrNameLst>
                                          <p:attrName>style.visibility</p:attrName>
                                        </p:attrNameLst>
                                      </p:cBhvr>
                                      <p:to>
                                        <p:strVal val="visible"/>
                                      </p:to>
                                    </p:set>
                                    <p:anim calcmode="lin" valueType="num">
                                      <p:cBhvr additive="base">
                                        <p:cTn id="19" dur="500" fill="hold"/>
                                        <p:tgtEl>
                                          <p:spTgt spid="552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52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5299">
                                            <p:txEl>
                                              <p:pRg st="3" end="3"/>
                                            </p:txEl>
                                          </p:spTgt>
                                        </p:tgtEl>
                                        <p:attrNameLst>
                                          <p:attrName>style.visibility</p:attrName>
                                        </p:attrNameLst>
                                      </p:cBhvr>
                                      <p:to>
                                        <p:strVal val="visible"/>
                                      </p:to>
                                    </p:set>
                                    <p:anim calcmode="lin" valueType="num">
                                      <p:cBhvr additive="base">
                                        <p:cTn id="25" dur="500" fill="hold"/>
                                        <p:tgtEl>
                                          <p:spTgt spid="552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529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idx="1"/>
          </p:nvPr>
        </p:nvSpPr>
        <p:spPr>
          <a:xfrm>
            <a:off x="457200" y="457200"/>
            <a:ext cx="8382000" cy="6096000"/>
          </a:xfrm>
        </p:spPr>
        <p:txBody>
          <a:bodyPr>
            <a:normAutofit fontScale="92500"/>
          </a:bodyPr>
          <a:lstStyle/>
          <a:p>
            <a:pPr eaLnBrk="1" hangingPunct="1">
              <a:buFont typeface="Wingdings" pitchFamily="2" charset="2"/>
              <a:buNone/>
              <a:defRPr/>
            </a:pPr>
            <a:r>
              <a:rPr lang="en-US" sz="2800" u="sng" dirty="0" smtClean="0">
                <a:solidFill>
                  <a:srgbClr val="FF0000"/>
                </a:solidFill>
              </a:rPr>
              <a:t>CLK:</a:t>
            </a:r>
          </a:p>
          <a:p>
            <a:pPr eaLnBrk="1" hangingPunct="1">
              <a:defRPr/>
            </a:pPr>
            <a:r>
              <a:rPr lang="en-US" sz="2800" dirty="0" smtClean="0"/>
              <a:t>It is the input line ,connected with TTL clock generator.</a:t>
            </a:r>
          </a:p>
          <a:p>
            <a:pPr eaLnBrk="1" hangingPunct="1">
              <a:defRPr/>
            </a:pPr>
            <a:r>
              <a:rPr lang="en-US" sz="2800" dirty="0" smtClean="0"/>
              <a:t>This signal is ignored in slave mode.</a:t>
            </a:r>
          </a:p>
          <a:p>
            <a:pPr eaLnBrk="1" hangingPunct="1">
              <a:buFont typeface="Wingdings" pitchFamily="2" charset="2"/>
              <a:buNone/>
              <a:defRPr/>
            </a:pPr>
            <a:r>
              <a:rPr lang="en-US" sz="2800" u="sng" dirty="0" smtClean="0">
                <a:solidFill>
                  <a:srgbClr val="FF0000"/>
                </a:solidFill>
              </a:rPr>
              <a:t>RESET:</a:t>
            </a:r>
          </a:p>
          <a:p>
            <a:pPr eaLnBrk="1" hangingPunct="1">
              <a:defRPr/>
            </a:pPr>
            <a:r>
              <a:rPr lang="en-US" sz="2800" dirty="0" smtClean="0"/>
              <a:t>Used to clear mode set registers and status registers</a:t>
            </a:r>
          </a:p>
          <a:p>
            <a:pPr eaLnBrk="1" hangingPunct="1">
              <a:buFont typeface="Wingdings" pitchFamily="2" charset="2"/>
              <a:buNone/>
              <a:defRPr/>
            </a:pPr>
            <a:r>
              <a:rPr lang="en-US" sz="2800" u="sng" dirty="0" smtClean="0">
                <a:solidFill>
                  <a:srgbClr val="FF0000"/>
                </a:solidFill>
              </a:rPr>
              <a:t>A0-A3:</a:t>
            </a:r>
          </a:p>
          <a:p>
            <a:pPr eaLnBrk="1" hangingPunct="1">
              <a:buFont typeface="Wingdings" pitchFamily="2" charset="2"/>
              <a:buNone/>
              <a:defRPr/>
            </a:pPr>
            <a:r>
              <a:rPr lang="en-US" sz="2800" dirty="0" smtClean="0"/>
              <a:t>These are the tristate, buffer, bidirectional address lines.</a:t>
            </a:r>
          </a:p>
          <a:p>
            <a:pPr eaLnBrk="1" hangingPunct="1">
              <a:buFont typeface="Wingdings" pitchFamily="2" charset="2"/>
              <a:buNone/>
              <a:defRPr/>
            </a:pPr>
            <a:r>
              <a:rPr lang="en-US" sz="2800" dirty="0" smtClean="0"/>
              <a:t>In slave mode ,these lines are used as address inputs lines and internally decoded to access the internal registers.</a:t>
            </a:r>
          </a:p>
          <a:p>
            <a:pPr eaLnBrk="1" hangingPunct="1">
              <a:buFont typeface="Wingdings" pitchFamily="2" charset="2"/>
              <a:buNone/>
              <a:defRPr/>
            </a:pPr>
            <a:r>
              <a:rPr lang="en-US" sz="2800" dirty="0" smtClean="0"/>
              <a:t>In master mode, these lines are used as address outputs lines,A0-A3 bits of memory address on the lines.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 calcmode="lin" valueType="num">
                                      <p:cBhvr additive="base">
                                        <p:cTn id="7" dur="500" fill="hold"/>
                                        <p:tgtEl>
                                          <p:spTgt spid="563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3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6323">
                                            <p:txEl>
                                              <p:pRg st="1" end="1"/>
                                            </p:txEl>
                                          </p:spTgt>
                                        </p:tgtEl>
                                        <p:attrNameLst>
                                          <p:attrName>style.visibility</p:attrName>
                                        </p:attrNameLst>
                                      </p:cBhvr>
                                      <p:to>
                                        <p:strVal val="visible"/>
                                      </p:to>
                                    </p:set>
                                    <p:anim calcmode="lin" valueType="num">
                                      <p:cBhvr additive="base">
                                        <p:cTn id="13" dur="500" fill="hold"/>
                                        <p:tgtEl>
                                          <p:spTgt spid="563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63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6323">
                                            <p:txEl>
                                              <p:pRg st="2" end="2"/>
                                            </p:txEl>
                                          </p:spTgt>
                                        </p:tgtEl>
                                        <p:attrNameLst>
                                          <p:attrName>style.visibility</p:attrName>
                                        </p:attrNameLst>
                                      </p:cBhvr>
                                      <p:to>
                                        <p:strVal val="visible"/>
                                      </p:to>
                                    </p:set>
                                    <p:anim calcmode="lin" valueType="num">
                                      <p:cBhvr additive="base">
                                        <p:cTn id="19" dur="500" fill="hold"/>
                                        <p:tgtEl>
                                          <p:spTgt spid="563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63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6323">
                                            <p:txEl>
                                              <p:pRg st="3" end="3"/>
                                            </p:txEl>
                                          </p:spTgt>
                                        </p:tgtEl>
                                        <p:attrNameLst>
                                          <p:attrName>style.visibility</p:attrName>
                                        </p:attrNameLst>
                                      </p:cBhvr>
                                      <p:to>
                                        <p:strVal val="visible"/>
                                      </p:to>
                                    </p:set>
                                    <p:anim calcmode="lin" valueType="num">
                                      <p:cBhvr additive="base">
                                        <p:cTn id="25" dur="500" fill="hold"/>
                                        <p:tgtEl>
                                          <p:spTgt spid="5632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63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6323">
                                            <p:txEl>
                                              <p:pRg st="4" end="4"/>
                                            </p:txEl>
                                          </p:spTgt>
                                        </p:tgtEl>
                                        <p:attrNameLst>
                                          <p:attrName>style.visibility</p:attrName>
                                        </p:attrNameLst>
                                      </p:cBhvr>
                                      <p:to>
                                        <p:strVal val="visible"/>
                                      </p:to>
                                    </p:set>
                                    <p:anim calcmode="lin" valueType="num">
                                      <p:cBhvr additive="base">
                                        <p:cTn id="31" dur="500" fill="hold"/>
                                        <p:tgtEl>
                                          <p:spTgt spid="5632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63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6323">
                                            <p:txEl>
                                              <p:pRg st="5" end="5"/>
                                            </p:txEl>
                                          </p:spTgt>
                                        </p:tgtEl>
                                        <p:attrNameLst>
                                          <p:attrName>style.visibility</p:attrName>
                                        </p:attrNameLst>
                                      </p:cBhvr>
                                      <p:to>
                                        <p:strVal val="visible"/>
                                      </p:to>
                                    </p:set>
                                    <p:anim calcmode="lin" valueType="num">
                                      <p:cBhvr additive="base">
                                        <p:cTn id="37" dur="500" fill="hold"/>
                                        <p:tgtEl>
                                          <p:spTgt spid="5632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63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6323">
                                            <p:txEl>
                                              <p:pRg st="6" end="6"/>
                                            </p:txEl>
                                          </p:spTgt>
                                        </p:tgtEl>
                                        <p:attrNameLst>
                                          <p:attrName>style.visibility</p:attrName>
                                        </p:attrNameLst>
                                      </p:cBhvr>
                                      <p:to>
                                        <p:strVal val="visible"/>
                                      </p:to>
                                    </p:set>
                                    <p:anim calcmode="lin" valueType="num">
                                      <p:cBhvr additive="base">
                                        <p:cTn id="43" dur="500" fill="hold"/>
                                        <p:tgtEl>
                                          <p:spTgt spid="5632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632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6323">
                                            <p:txEl>
                                              <p:pRg st="7" end="7"/>
                                            </p:txEl>
                                          </p:spTgt>
                                        </p:tgtEl>
                                        <p:attrNameLst>
                                          <p:attrName>style.visibility</p:attrName>
                                        </p:attrNameLst>
                                      </p:cBhvr>
                                      <p:to>
                                        <p:strVal val="visible"/>
                                      </p:to>
                                    </p:set>
                                    <p:anim calcmode="lin" valueType="num">
                                      <p:cBhvr additive="base">
                                        <p:cTn id="49" dur="500" fill="hold"/>
                                        <p:tgtEl>
                                          <p:spTgt spid="5632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632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6323">
                                            <p:txEl>
                                              <p:pRg st="8" end="8"/>
                                            </p:txEl>
                                          </p:spTgt>
                                        </p:tgtEl>
                                        <p:attrNameLst>
                                          <p:attrName>style.visibility</p:attrName>
                                        </p:attrNameLst>
                                      </p:cBhvr>
                                      <p:to>
                                        <p:strVal val="visible"/>
                                      </p:to>
                                    </p:set>
                                    <p:anim calcmode="lin" valueType="num">
                                      <p:cBhvr additive="base">
                                        <p:cTn id="55" dur="500" fill="hold"/>
                                        <p:tgtEl>
                                          <p:spTgt spid="5632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632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a:xfrm>
            <a:off x="304800" y="228600"/>
            <a:ext cx="8686800" cy="6324600"/>
          </a:xfrm>
        </p:spPr>
        <p:txBody>
          <a:bodyPr/>
          <a:lstStyle/>
          <a:p>
            <a:pPr eaLnBrk="1" hangingPunct="1">
              <a:buFont typeface="Wingdings" pitchFamily="2" charset="2"/>
              <a:buNone/>
              <a:defRPr/>
            </a:pPr>
            <a:r>
              <a:rPr lang="en-US" u="sng" dirty="0" smtClean="0">
                <a:solidFill>
                  <a:srgbClr val="FF0000"/>
                </a:solidFill>
              </a:rPr>
              <a:t>CS:</a:t>
            </a:r>
          </a:p>
          <a:p>
            <a:pPr eaLnBrk="1" hangingPunct="1">
              <a:defRPr/>
            </a:pPr>
            <a:r>
              <a:rPr lang="en-US" dirty="0" smtClean="0"/>
              <a:t>It is active low, Chip select input line.</a:t>
            </a:r>
          </a:p>
          <a:p>
            <a:pPr eaLnBrk="1" hangingPunct="1">
              <a:defRPr/>
            </a:pPr>
            <a:r>
              <a:rPr lang="en-US" dirty="0" smtClean="0"/>
              <a:t>In the slave mode, it is used to select the chip.</a:t>
            </a:r>
          </a:p>
          <a:p>
            <a:pPr eaLnBrk="1" hangingPunct="1">
              <a:defRPr/>
            </a:pPr>
            <a:r>
              <a:rPr lang="en-US" dirty="0" smtClean="0"/>
              <a:t>In the master mode, it is ignored.</a:t>
            </a:r>
          </a:p>
          <a:p>
            <a:pPr eaLnBrk="1" hangingPunct="1">
              <a:buFont typeface="Wingdings" pitchFamily="2" charset="2"/>
              <a:buNone/>
              <a:defRPr/>
            </a:pPr>
            <a:r>
              <a:rPr lang="en-US" u="sng" dirty="0" smtClean="0">
                <a:solidFill>
                  <a:srgbClr val="FF0000"/>
                </a:solidFill>
              </a:rPr>
              <a:t>A4-A7:</a:t>
            </a:r>
          </a:p>
          <a:p>
            <a:pPr eaLnBrk="1" hangingPunct="1">
              <a:buFont typeface="Wingdings" pitchFamily="2" charset="2"/>
              <a:buNone/>
              <a:defRPr/>
            </a:pPr>
            <a:r>
              <a:rPr lang="en-US" dirty="0" smtClean="0"/>
              <a:t>These are the tristate, buffer, output address lines.</a:t>
            </a:r>
          </a:p>
          <a:p>
            <a:pPr eaLnBrk="1" hangingPunct="1">
              <a:buFont typeface="Wingdings" pitchFamily="2" charset="2"/>
              <a:buNone/>
              <a:defRPr/>
            </a:pPr>
            <a:r>
              <a:rPr lang="en-US" dirty="0" smtClean="0"/>
              <a:t>In slave mode ,these lines are used as address outputs lines.</a:t>
            </a:r>
          </a:p>
          <a:p>
            <a:pPr eaLnBrk="1" hangingPunct="1">
              <a:buFont typeface="Wingdings" pitchFamily="2" charset="2"/>
              <a:buNone/>
              <a:defRPr/>
            </a:pPr>
            <a:r>
              <a:rPr lang="en-US" dirty="0" smtClean="0"/>
              <a:t>In master mode, these lines are used as address outputs lines,A0-A3 bits of memory address on the lines.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 calcmode="lin" valueType="num">
                                      <p:cBhvr additive="base">
                                        <p:cTn id="7" dur="500" fill="hold"/>
                                        <p:tgtEl>
                                          <p:spTgt spid="573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7347">
                                            <p:txEl>
                                              <p:pRg st="1" end="1"/>
                                            </p:txEl>
                                          </p:spTgt>
                                        </p:tgtEl>
                                        <p:attrNameLst>
                                          <p:attrName>style.visibility</p:attrName>
                                        </p:attrNameLst>
                                      </p:cBhvr>
                                      <p:to>
                                        <p:strVal val="visible"/>
                                      </p:to>
                                    </p:set>
                                    <p:anim calcmode="lin" valueType="num">
                                      <p:cBhvr additive="base">
                                        <p:cTn id="13" dur="500" fill="hold"/>
                                        <p:tgtEl>
                                          <p:spTgt spid="573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73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7347">
                                            <p:txEl>
                                              <p:pRg st="2" end="2"/>
                                            </p:txEl>
                                          </p:spTgt>
                                        </p:tgtEl>
                                        <p:attrNameLst>
                                          <p:attrName>style.visibility</p:attrName>
                                        </p:attrNameLst>
                                      </p:cBhvr>
                                      <p:to>
                                        <p:strVal val="visible"/>
                                      </p:to>
                                    </p:set>
                                    <p:anim calcmode="lin" valueType="num">
                                      <p:cBhvr additive="base">
                                        <p:cTn id="19" dur="500" fill="hold"/>
                                        <p:tgtEl>
                                          <p:spTgt spid="573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73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7347">
                                            <p:txEl>
                                              <p:pRg st="3" end="3"/>
                                            </p:txEl>
                                          </p:spTgt>
                                        </p:tgtEl>
                                        <p:attrNameLst>
                                          <p:attrName>style.visibility</p:attrName>
                                        </p:attrNameLst>
                                      </p:cBhvr>
                                      <p:to>
                                        <p:strVal val="visible"/>
                                      </p:to>
                                    </p:set>
                                    <p:anim calcmode="lin" valueType="num">
                                      <p:cBhvr additive="base">
                                        <p:cTn id="25" dur="500" fill="hold"/>
                                        <p:tgtEl>
                                          <p:spTgt spid="5734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73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7347">
                                            <p:txEl>
                                              <p:pRg st="4" end="4"/>
                                            </p:txEl>
                                          </p:spTgt>
                                        </p:tgtEl>
                                        <p:attrNameLst>
                                          <p:attrName>style.visibility</p:attrName>
                                        </p:attrNameLst>
                                      </p:cBhvr>
                                      <p:to>
                                        <p:strVal val="visible"/>
                                      </p:to>
                                    </p:set>
                                    <p:anim calcmode="lin" valueType="num">
                                      <p:cBhvr additive="base">
                                        <p:cTn id="31" dur="500" fill="hold"/>
                                        <p:tgtEl>
                                          <p:spTgt spid="5734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73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7347">
                                            <p:txEl>
                                              <p:pRg st="5" end="5"/>
                                            </p:txEl>
                                          </p:spTgt>
                                        </p:tgtEl>
                                        <p:attrNameLst>
                                          <p:attrName>style.visibility</p:attrName>
                                        </p:attrNameLst>
                                      </p:cBhvr>
                                      <p:to>
                                        <p:strVal val="visible"/>
                                      </p:to>
                                    </p:set>
                                    <p:anim calcmode="lin" valueType="num">
                                      <p:cBhvr additive="base">
                                        <p:cTn id="37" dur="500" fill="hold"/>
                                        <p:tgtEl>
                                          <p:spTgt spid="5734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73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7347">
                                            <p:txEl>
                                              <p:pRg st="6" end="6"/>
                                            </p:txEl>
                                          </p:spTgt>
                                        </p:tgtEl>
                                        <p:attrNameLst>
                                          <p:attrName>style.visibility</p:attrName>
                                        </p:attrNameLst>
                                      </p:cBhvr>
                                      <p:to>
                                        <p:strVal val="visible"/>
                                      </p:to>
                                    </p:set>
                                    <p:anim calcmode="lin" valueType="num">
                                      <p:cBhvr additive="base">
                                        <p:cTn id="43" dur="500" fill="hold"/>
                                        <p:tgtEl>
                                          <p:spTgt spid="5734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73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7347">
                                            <p:txEl>
                                              <p:pRg st="7" end="7"/>
                                            </p:txEl>
                                          </p:spTgt>
                                        </p:tgtEl>
                                        <p:attrNameLst>
                                          <p:attrName>style.visibility</p:attrName>
                                        </p:attrNameLst>
                                      </p:cBhvr>
                                      <p:to>
                                        <p:strVal val="visible"/>
                                      </p:to>
                                    </p:set>
                                    <p:anim calcmode="lin" valueType="num">
                                      <p:cBhvr additive="base">
                                        <p:cTn id="49" dur="500" fill="hold"/>
                                        <p:tgtEl>
                                          <p:spTgt spid="5734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734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idx="1"/>
          </p:nvPr>
        </p:nvSpPr>
        <p:spPr>
          <a:xfrm>
            <a:off x="228600" y="152400"/>
            <a:ext cx="8686800" cy="6400800"/>
          </a:xfrm>
        </p:spPr>
        <p:txBody>
          <a:bodyPr/>
          <a:lstStyle/>
          <a:p>
            <a:pPr eaLnBrk="1" hangingPunct="1">
              <a:buFont typeface="Wingdings" pitchFamily="2" charset="2"/>
              <a:buNone/>
              <a:defRPr/>
            </a:pPr>
            <a:r>
              <a:rPr lang="en-US" u="sng" dirty="0" smtClean="0">
                <a:solidFill>
                  <a:srgbClr val="FF0000"/>
                </a:solidFill>
              </a:rPr>
              <a:t>READY:</a:t>
            </a:r>
          </a:p>
          <a:p>
            <a:pPr eaLnBrk="1" hangingPunct="1">
              <a:defRPr/>
            </a:pPr>
            <a:r>
              <a:rPr lang="en-US" dirty="0" smtClean="0"/>
              <a:t>It is a asynchronous input line.</a:t>
            </a:r>
          </a:p>
          <a:p>
            <a:pPr eaLnBrk="1" hangingPunct="1">
              <a:defRPr/>
            </a:pPr>
            <a:r>
              <a:rPr lang="en-US" dirty="0" smtClean="0"/>
              <a:t> In master mode,</a:t>
            </a:r>
          </a:p>
          <a:p>
            <a:pPr eaLnBrk="1" hangingPunct="1">
              <a:defRPr/>
            </a:pPr>
            <a:r>
              <a:rPr lang="en-US" dirty="0" smtClean="0"/>
              <a:t>When ready is high it is received the signal.</a:t>
            </a:r>
          </a:p>
          <a:p>
            <a:pPr eaLnBrk="1" hangingPunct="1">
              <a:defRPr/>
            </a:pPr>
            <a:r>
              <a:rPr lang="en-US" dirty="0" smtClean="0"/>
              <a:t>When ready is low, it adds wait state between S1 and S3</a:t>
            </a:r>
          </a:p>
          <a:p>
            <a:pPr eaLnBrk="1" hangingPunct="1">
              <a:defRPr/>
            </a:pPr>
            <a:r>
              <a:rPr lang="en-US" dirty="0" smtClean="0"/>
              <a:t>In slave mode ,this signal is ignored.</a:t>
            </a:r>
          </a:p>
          <a:p>
            <a:pPr eaLnBrk="1" hangingPunct="1">
              <a:buFont typeface="Wingdings" pitchFamily="2" charset="2"/>
              <a:buNone/>
              <a:defRPr/>
            </a:pPr>
            <a:r>
              <a:rPr lang="en-US" u="sng" dirty="0" smtClean="0">
                <a:solidFill>
                  <a:srgbClr val="FF0000"/>
                </a:solidFill>
              </a:rPr>
              <a:t>HRQ:</a:t>
            </a:r>
          </a:p>
          <a:p>
            <a:pPr eaLnBrk="1" hangingPunct="1">
              <a:defRPr/>
            </a:pPr>
            <a:r>
              <a:rPr lang="en-US" dirty="0" smtClean="0"/>
              <a:t>It is used to receiving the hold request signal from the output device.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 calcmode="lin" valueType="num">
                                      <p:cBhvr additive="base">
                                        <p:cTn id="7" dur="500" fill="hold"/>
                                        <p:tgtEl>
                                          <p:spTgt spid="583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3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8371">
                                            <p:txEl>
                                              <p:pRg st="1" end="1"/>
                                            </p:txEl>
                                          </p:spTgt>
                                        </p:tgtEl>
                                        <p:attrNameLst>
                                          <p:attrName>style.visibility</p:attrName>
                                        </p:attrNameLst>
                                      </p:cBhvr>
                                      <p:to>
                                        <p:strVal val="visible"/>
                                      </p:to>
                                    </p:set>
                                    <p:anim calcmode="lin" valueType="num">
                                      <p:cBhvr additive="base">
                                        <p:cTn id="13" dur="500" fill="hold"/>
                                        <p:tgtEl>
                                          <p:spTgt spid="583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3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8371">
                                            <p:txEl>
                                              <p:pRg st="2" end="2"/>
                                            </p:txEl>
                                          </p:spTgt>
                                        </p:tgtEl>
                                        <p:attrNameLst>
                                          <p:attrName>style.visibility</p:attrName>
                                        </p:attrNameLst>
                                      </p:cBhvr>
                                      <p:to>
                                        <p:strVal val="visible"/>
                                      </p:to>
                                    </p:set>
                                    <p:anim calcmode="lin" valueType="num">
                                      <p:cBhvr additive="base">
                                        <p:cTn id="19" dur="500" fill="hold"/>
                                        <p:tgtEl>
                                          <p:spTgt spid="5837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3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8371">
                                            <p:txEl>
                                              <p:pRg st="3" end="3"/>
                                            </p:txEl>
                                          </p:spTgt>
                                        </p:tgtEl>
                                        <p:attrNameLst>
                                          <p:attrName>style.visibility</p:attrName>
                                        </p:attrNameLst>
                                      </p:cBhvr>
                                      <p:to>
                                        <p:strVal val="visible"/>
                                      </p:to>
                                    </p:set>
                                    <p:anim calcmode="lin" valueType="num">
                                      <p:cBhvr additive="base">
                                        <p:cTn id="25" dur="500" fill="hold"/>
                                        <p:tgtEl>
                                          <p:spTgt spid="5837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83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8371">
                                            <p:txEl>
                                              <p:pRg st="4" end="4"/>
                                            </p:txEl>
                                          </p:spTgt>
                                        </p:tgtEl>
                                        <p:attrNameLst>
                                          <p:attrName>style.visibility</p:attrName>
                                        </p:attrNameLst>
                                      </p:cBhvr>
                                      <p:to>
                                        <p:strVal val="visible"/>
                                      </p:to>
                                    </p:set>
                                    <p:anim calcmode="lin" valueType="num">
                                      <p:cBhvr additive="base">
                                        <p:cTn id="31" dur="500" fill="hold"/>
                                        <p:tgtEl>
                                          <p:spTgt spid="5837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83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8371">
                                            <p:txEl>
                                              <p:pRg st="5" end="5"/>
                                            </p:txEl>
                                          </p:spTgt>
                                        </p:tgtEl>
                                        <p:attrNameLst>
                                          <p:attrName>style.visibility</p:attrName>
                                        </p:attrNameLst>
                                      </p:cBhvr>
                                      <p:to>
                                        <p:strVal val="visible"/>
                                      </p:to>
                                    </p:set>
                                    <p:anim calcmode="lin" valueType="num">
                                      <p:cBhvr additive="base">
                                        <p:cTn id="37" dur="500" fill="hold"/>
                                        <p:tgtEl>
                                          <p:spTgt spid="5837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83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8371">
                                            <p:txEl>
                                              <p:pRg st="6" end="6"/>
                                            </p:txEl>
                                          </p:spTgt>
                                        </p:tgtEl>
                                        <p:attrNameLst>
                                          <p:attrName>style.visibility</p:attrName>
                                        </p:attrNameLst>
                                      </p:cBhvr>
                                      <p:to>
                                        <p:strVal val="visible"/>
                                      </p:to>
                                    </p:set>
                                    <p:anim calcmode="lin" valueType="num">
                                      <p:cBhvr additive="base">
                                        <p:cTn id="43" dur="500" fill="hold"/>
                                        <p:tgtEl>
                                          <p:spTgt spid="5837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837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8371">
                                            <p:txEl>
                                              <p:pRg st="7" end="7"/>
                                            </p:txEl>
                                          </p:spTgt>
                                        </p:tgtEl>
                                        <p:attrNameLst>
                                          <p:attrName>style.visibility</p:attrName>
                                        </p:attrNameLst>
                                      </p:cBhvr>
                                      <p:to>
                                        <p:strVal val="visible"/>
                                      </p:to>
                                    </p:set>
                                    <p:anim calcmode="lin" valueType="num">
                                      <p:cBhvr additive="base">
                                        <p:cTn id="49" dur="500" fill="hold"/>
                                        <p:tgtEl>
                                          <p:spTgt spid="58371">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837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a:xfrm>
            <a:off x="228600" y="228600"/>
            <a:ext cx="8686800" cy="6248400"/>
          </a:xfrm>
        </p:spPr>
        <p:txBody>
          <a:bodyPr/>
          <a:lstStyle/>
          <a:p>
            <a:pPr eaLnBrk="1" hangingPunct="1">
              <a:buFont typeface="Wingdings" pitchFamily="2" charset="2"/>
              <a:buNone/>
              <a:defRPr/>
            </a:pPr>
            <a:r>
              <a:rPr lang="en-US" sz="2800" u="sng" dirty="0" smtClean="0">
                <a:solidFill>
                  <a:srgbClr val="FF0000"/>
                </a:solidFill>
              </a:rPr>
              <a:t>HLDA:</a:t>
            </a:r>
          </a:p>
          <a:p>
            <a:pPr eaLnBrk="1" hangingPunct="1">
              <a:defRPr/>
            </a:pPr>
            <a:r>
              <a:rPr lang="en-US" sz="2800" dirty="0" smtClean="0"/>
              <a:t>It is acknowledgment signal from microprocessor. </a:t>
            </a:r>
          </a:p>
          <a:p>
            <a:pPr eaLnBrk="1" hangingPunct="1">
              <a:buFont typeface="Wingdings" pitchFamily="2" charset="2"/>
              <a:buNone/>
              <a:defRPr/>
            </a:pPr>
            <a:r>
              <a:rPr lang="en-US" sz="2800" u="sng" dirty="0" smtClean="0">
                <a:solidFill>
                  <a:srgbClr val="FF0000"/>
                </a:solidFill>
              </a:rPr>
              <a:t>MEMR:</a:t>
            </a:r>
          </a:p>
          <a:p>
            <a:pPr eaLnBrk="1" hangingPunct="1">
              <a:defRPr/>
            </a:pPr>
            <a:r>
              <a:rPr lang="en-US" sz="2800" dirty="0" smtClean="0"/>
              <a:t>It is active low ,tristate ,Buffered control output line.</a:t>
            </a:r>
          </a:p>
          <a:p>
            <a:pPr eaLnBrk="1" hangingPunct="1">
              <a:defRPr/>
            </a:pPr>
            <a:r>
              <a:rPr lang="en-US" sz="2800" dirty="0" smtClean="0"/>
              <a:t>In slave mode, it is tristated.</a:t>
            </a:r>
          </a:p>
          <a:p>
            <a:pPr eaLnBrk="1" hangingPunct="1">
              <a:defRPr/>
            </a:pPr>
            <a:r>
              <a:rPr lang="en-US" sz="2800" dirty="0" smtClean="0"/>
              <a:t>In master mode ,it activated during DMA read cycle</a:t>
            </a:r>
            <a:r>
              <a:rPr lang="en-US" sz="2800" dirty="0" smtClean="0">
                <a:solidFill>
                  <a:srgbClr val="FFC000"/>
                </a:solidFill>
              </a:rPr>
              <a:t>. </a:t>
            </a:r>
          </a:p>
          <a:p>
            <a:pPr eaLnBrk="1" hangingPunct="1">
              <a:buFont typeface="Wingdings" pitchFamily="2" charset="2"/>
              <a:buNone/>
              <a:defRPr/>
            </a:pPr>
            <a:r>
              <a:rPr lang="en-US" sz="2800" u="sng" dirty="0" smtClean="0">
                <a:solidFill>
                  <a:srgbClr val="FF0000"/>
                </a:solidFill>
              </a:rPr>
              <a:t> MEMW:</a:t>
            </a:r>
          </a:p>
          <a:p>
            <a:pPr eaLnBrk="1" hangingPunct="1">
              <a:defRPr/>
            </a:pPr>
            <a:r>
              <a:rPr lang="en-US" sz="2800" dirty="0" smtClean="0"/>
              <a:t>It is active low ,tristate ,Buffered control input line.</a:t>
            </a:r>
          </a:p>
          <a:p>
            <a:pPr eaLnBrk="1" hangingPunct="1">
              <a:defRPr/>
            </a:pPr>
            <a:r>
              <a:rPr lang="en-US" sz="2800" dirty="0" smtClean="0"/>
              <a:t>In slave mode, it is tristated.</a:t>
            </a:r>
          </a:p>
          <a:p>
            <a:pPr eaLnBrk="1" hangingPunct="1">
              <a:defRPr/>
            </a:pPr>
            <a:r>
              <a:rPr lang="en-US" sz="2800" dirty="0" smtClean="0"/>
              <a:t>In master mode ,it activated during DMA write cycle</a:t>
            </a:r>
            <a:r>
              <a:rPr lang="en-US" sz="2800" dirty="0" smtClean="0">
                <a:solidFill>
                  <a:srgbClr val="FFC000"/>
                </a:solidFill>
              </a:rPr>
              <a:t>.</a:t>
            </a:r>
          </a:p>
          <a:p>
            <a:pPr eaLnBrk="1" hangingPunct="1">
              <a:defRPr/>
            </a:pPr>
            <a:endParaRPr lang="en-US" sz="2800" dirty="0" smtClean="0">
              <a:solidFill>
                <a:srgbClr val="FFC000"/>
              </a:solidFill>
            </a:endParaRPr>
          </a:p>
          <a:p>
            <a:pPr eaLnBrk="1" hangingPunct="1">
              <a:defRPr/>
            </a:pPr>
            <a:endParaRPr lang="en-US" sz="2800" dirty="0" smtClean="0">
              <a:solidFill>
                <a:srgbClr val="FFC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 calcmode="lin" valueType="num">
                                      <p:cBhvr additive="base">
                                        <p:cTn id="7" dur="500" fill="hold"/>
                                        <p:tgtEl>
                                          <p:spTgt spid="593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3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395">
                                            <p:txEl>
                                              <p:pRg st="1" end="1"/>
                                            </p:txEl>
                                          </p:spTgt>
                                        </p:tgtEl>
                                        <p:attrNameLst>
                                          <p:attrName>style.visibility</p:attrName>
                                        </p:attrNameLst>
                                      </p:cBhvr>
                                      <p:to>
                                        <p:strVal val="visible"/>
                                      </p:to>
                                    </p:set>
                                    <p:anim calcmode="lin" valueType="num">
                                      <p:cBhvr additive="base">
                                        <p:cTn id="13" dur="500" fill="hold"/>
                                        <p:tgtEl>
                                          <p:spTgt spid="593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93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9395">
                                            <p:txEl>
                                              <p:pRg st="2" end="2"/>
                                            </p:txEl>
                                          </p:spTgt>
                                        </p:tgtEl>
                                        <p:attrNameLst>
                                          <p:attrName>style.visibility</p:attrName>
                                        </p:attrNameLst>
                                      </p:cBhvr>
                                      <p:to>
                                        <p:strVal val="visible"/>
                                      </p:to>
                                    </p:set>
                                    <p:anim calcmode="lin" valueType="num">
                                      <p:cBhvr additive="base">
                                        <p:cTn id="19" dur="500" fill="hold"/>
                                        <p:tgtEl>
                                          <p:spTgt spid="593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93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9395">
                                            <p:txEl>
                                              <p:pRg st="3" end="3"/>
                                            </p:txEl>
                                          </p:spTgt>
                                        </p:tgtEl>
                                        <p:attrNameLst>
                                          <p:attrName>style.visibility</p:attrName>
                                        </p:attrNameLst>
                                      </p:cBhvr>
                                      <p:to>
                                        <p:strVal val="visible"/>
                                      </p:to>
                                    </p:set>
                                    <p:anim calcmode="lin" valueType="num">
                                      <p:cBhvr additive="base">
                                        <p:cTn id="25" dur="500" fill="hold"/>
                                        <p:tgtEl>
                                          <p:spTgt spid="593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93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9395">
                                            <p:txEl>
                                              <p:pRg st="4" end="4"/>
                                            </p:txEl>
                                          </p:spTgt>
                                        </p:tgtEl>
                                        <p:attrNameLst>
                                          <p:attrName>style.visibility</p:attrName>
                                        </p:attrNameLst>
                                      </p:cBhvr>
                                      <p:to>
                                        <p:strVal val="visible"/>
                                      </p:to>
                                    </p:set>
                                    <p:anim calcmode="lin" valueType="num">
                                      <p:cBhvr additive="base">
                                        <p:cTn id="31" dur="500" fill="hold"/>
                                        <p:tgtEl>
                                          <p:spTgt spid="5939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93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9395">
                                            <p:txEl>
                                              <p:pRg st="5" end="5"/>
                                            </p:txEl>
                                          </p:spTgt>
                                        </p:tgtEl>
                                        <p:attrNameLst>
                                          <p:attrName>style.visibility</p:attrName>
                                        </p:attrNameLst>
                                      </p:cBhvr>
                                      <p:to>
                                        <p:strVal val="visible"/>
                                      </p:to>
                                    </p:set>
                                    <p:anim calcmode="lin" valueType="num">
                                      <p:cBhvr additive="base">
                                        <p:cTn id="37" dur="500" fill="hold"/>
                                        <p:tgtEl>
                                          <p:spTgt spid="5939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93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9395">
                                            <p:txEl>
                                              <p:pRg st="6" end="6"/>
                                            </p:txEl>
                                          </p:spTgt>
                                        </p:tgtEl>
                                        <p:attrNameLst>
                                          <p:attrName>style.visibility</p:attrName>
                                        </p:attrNameLst>
                                      </p:cBhvr>
                                      <p:to>
                                        <p:strVal val="visible"/>
                                      </p:to>
                                    </p:set>
                                    <p:anim calcmode="lin" valueType="num">
                                      <p:cBhvr additive="base">
                                        <p:cTn id="43" dur="500" fill="hold"/>
                                        <p:tgtEl>
                                          <p:spTgt spid="5939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939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9395">
                                            <p:txEl>
                                              <p:pRg st="7" end="7"/>
                                            </p:txEl>
                                          </p:spTgt>
                                        </p:tgtEl>
                                        <p:attrNameLst>
                                          <p:attrName>style.visibility</p:attrName>
                                        </p:attrNameLst>
                                      </p:cBhvr>
                                      <p:to>
                                        <p:strVal val="visible"/>
                                      </p:to>
                                    </p:set>
                                    <p:anim calcmode="lin" valueType="num">
                                      <p:cBhvr additive="base">
                                        <p:cTn id="49" dur="500" fill="hold"/>
                                        <p:tgtEl>
                                          <p:spTgt spid="5939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939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9395">
                                            <p:txEl>
                                              <p:pRg st="8" end="8"/>
                                            </p:txEl>
                                          </p:spTgt>
                                        </p:tgtEl>
                                        <p:attrNameLst>
                                          <p:attrName>style.visibility</p:attrName>
                                        </p:attrNameLst>
                                      </p:cBhvr>
                                      <p:to>
                                        <p:strVal val="visible"/>
                                      </p:to>
                                    </p:set>
                                    <p:anim calcmode="lin" valueType="num">
                                      <p:cBhvr additive="base">
                                        <p:cTn id="55" dur="500" fill="hold"/>
                                        <p:tgtEl>
                                          <p:spTgt spid="5939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939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9395">
                                            <p:txEl>
                                              <p:pRg st="9" end="9"/>
                                            </p:txEl>
                                          </p:spTgt>
                                        </p:tgtEl>
                                        <p:attrNameLst>
                                          <p:attrName>style.visibility</p:attrName>
                                        </p:attrNameLst>
                                      </p:cBhvr>
                                      <p:to>
                                        <p:strVal val="visible"/>
                                      </p:to>
                                    </p:set>
                                    <p:anim calcmode="lin" valueType="num">
                                      <p:cBhvr additive="base">
                                        <p:cTn id="61" dur="500" fill="hold"/>
                                        <p:tgtEl>
                                          <p:spTgt spid="5939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939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a:xfrm>
            <a:off x="304800" y="228600"/>
            <a:ext cx="8610600" cy="6248400"/>
          </a:xfrm>
        </p:spPr>
        <p:txBody>
          <a:bodyPr/>
          <a:lstStyle/>
          <a:p>
            <a:pPr eaLnBrk="1" hangingPunct="1">
              <a:lnSpc>
                <a:spcPct val="90000"/>
              </a:lnSpc>
              <a:buFont typeface="Wingdings" pitchFamily="2" charset="2"/>
              <a:buNone/>
              <a:defRPr/>
            </a:pPr>
            <a:r>
              <a:rPr lang="en-US" u="sng" dirty="0" smtClean="0">
                <a:solidFill>
                  <a:srgbClr val="FF0000"/>
                </a:solidFill>
              </a:rPr>
              <a:t>AEN (Address enable):</a:t>
            </a:r>
          </a:p>
          <a:p>
            <a:pPr eaLnBrk="1" hangingPunct="1">
              <a:lnSpc>
                <a:spcPct val="90000"/>
              </a:lnSpc>
              <a:defRPr/>
            </a:pPr>
            <a:r>
              <a:rPr lang="en-US" dirty="0" smtClean="0"/>
              <a:t>It is a control output line.</a:t>
            </a:r>
          </a:p>
          <a:p>
            <a:pPr eaLnBrk="1" hangingPunct="1">
              <a:lnSpc>
                <a:spcPct val="90000"/>
              </a:lnSpc>
              <a:defRPr/>
            </a:pPr>
            <a:r>
              <a:rPr lang="en-US" dirty="0" smtClean="0"/>
              <a:t>In master mode ,it is high</a:t>
            </a:r>
          </a:p>
          <a:p>
            <a:pPr eaLnBrk="1" hangingPunct="1">
              <a:lnSpc>
                <a:spcPct val="90000"/>
              </a:lnSpc>
              <a:defRPr/>
            </a:pPr>
            <a:r>
              <a:rPr lang="en-US" dirty="0" smtClean="0"/>
              <a:t>In slave mode ,it is low</a:t>
            </a:r>
          </a:p>
          <a:p>
            <a:pPr eaLnBrk="1" hangingPunct="1">
              <a:lnSpc>
                <a:spcPct val="90000"/>
              </a:lnSpc>
              <a:defRPr/>
            </a:pPr>
            <a:r>
              <a:rPr lang="en-US" dirty="0" smtClean="0"/>
              <a:t>Used it isolate the system address ,data ,and control lines.</a:t>
            </a:r>
          </a:p>
          <a:p>
            <a:pPr eaLnBrk="1" hangingPunct="1">
              <a:lnSpc>
                <a:spcPct val="90000"/>
              </a:lnSpc>
              <a:buFont typeface="Wingdings" pitchFamily="2" charset="2"/>
              <a:buNone/>
              <a:defRPr/>
            </a:pPr>
            <a:r>
              <a:rPr lang="en-US" u="sng" dirty="0" smtClean="0">
                <a:solidFill>
                  <a:srgbClr val="FF0000"/>
                </a:solidFill>
              </a:rPr>
              <a:t>ADSTB: (Address Strobe)</a:t>
            </a:r>
          </a:p>
          <a:p>
            <a:pPr eaLnBrk="1" hangingPunct="1">
              <a:lnSpc>
                <a:spcPct val="90000"/>
              </a:lnSpc>
              <a:defRPr/>
            </a:pPr>
            <a:r>
              <a:rPr lang="en-US" dirty="0" smtClean="0"/>
              <a:t>It is a control output line.</a:t>
            </a:r>
          </a:p>
          <a:p>
            <a:pPr eaLnBrk="1" hangingPunct="1">
              <a:lnSpc>
                <a:spcPct val="90000"/>
              </a:lnSpc>
              <a:defRPr/>
            </a:pPr>
            <a:r>
              <a:rPr lang="en-US" dirty="0" smtClean="0"/>
              <a:t>Used to split data and address line.</a:t>
            </a:r>
          </a:p>
          <a:p>
            <a:pPr eaLnBrk="1" hangingPunct="1">
              <a:lnSpc>
                <a:spcPct val="90000"/>
              </a:lnSpc>
              <a:defRPr/>
            </a:pPr>
            <a:r>
              <a:rPr lang="en-US" dirty="0" smtClean="0"/>
              <a:t>It is working in master mode only.</a:t>
            </a:r>
          </a:p>
          <a:p>
            <a:pPr eaLnBrk="1" hangingPunct="1">
              <a:lnSpc>
                <a:spcPct val="90000"/>
              </a:lnSpc>
              <a:defRPr/>
            </a:pPr>
            <a:r>
              <a:rPr lang="en-US" dirty="0" smtClean="0"/>
              <a:t>In slave mode it is ignore.</a:t>
            </a:r>
          </a:p>
          <a:p>
            <a:pPr eaLnBrk="1" hangingPunct="1">
              <a:lnSpc>
                <a:spcPct val="90000"/>
              </a:lnSpc>
              <a:defRPr/>
            </a:pPr>
            <a:endParaRPr lang="en-US" dirty="0" smtClean="0">
              <a:solidFill>
                <a:srgbClr val="FFC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 calcmode="lin" valueType="num">
                                      <p:cBhvr additive="base">
                                        <p:cTn id="7" dur="500" fill="hold"/>
                                        <p:tgtEl>
                                          <p:spTgt spid="604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0419">
                                            <p:txEl>
                                              <p:pRg st="1" end="1"/>
                                            </p:txEl>
                                          </p:spTgt>
                                        </p:tgtEl>
                                        <p:attrNameLst>
                                          <p:attrName>style.visibility</p:attrName>
                                        </p:attrNameLst>
                                      </p:cBhvr>
                                      <p:to>
                                        <p:strVal val="visible"/>
                                      </p:to>
                                    </p:set>
                                    <p:anim calcmode="lin" valueType="num">
                                      <p:cBhvr additive="base">
                                        <p:cTn id="13" dur="500" fill="hold"/>
                                        <p:tgtEl>
                                          <p:spTgt spid="604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04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0419">
                                            <p:txEl>
                                              <p:pRg st="2" end="2"/>
                                            </p:txEl>
                                          </p:spTgt>
                                        </p:tgtEl>
                                        <p:attrNameLst>
                                          <p:attrName>style.visibility</p:attrName>
                                        </p:attrNameLst>
                                      </p:cBhvr>
                                      <p:to>
                                        <p:strVal val="visible"/>
                                      </p:to>
                                    </p:set>
                                    <p:anim calcmode="lin" valueType="num">
                                      <p:cBhvr additive="base">
                                        <p:cTn id="19" dur="500" fill="hold"/>
                                        <p:tgtEl>
                                          <p:spTgt spid="604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04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0419">
                                            <p:txEl>
                                              <p:pRg st="3" end="3"/>
                                            </p:txEl>
                                          </p:spTgt>
                                        </p:tgtEl>
                                        <p:attrNameLst>
                                          <p:attrName>style.visibility</p:attrName>
                                        </p:attrNameLst>
                                      </p:cBhvr>
                                      <p:to>
                                        <p:strVal val="visible"/>
                                      </p:to>
                                    </p:set>
                                    <p:anim calcmode="lin" valueType="num">
                                      <p:cBhvr additive="base">
                                        <p:cTn id="25" dur="500" fill="hold"/>
                                        <p:tgtEl>
                                          <p:spTgt spid="6041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04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0419">
                                            <p:txEl>
                                              <p:pRg st="4" end="4"/>
                                            </p:txEl>
                                          </p:spTgt>
                                        </p:tgtEl>
                                        <p:attrNameLst>
                                          <p:attrName>style.visibility</p:attrName>
                                        </p:attrNameLst>
                                      </p:cBhvr>
                                      <p:to>
                                        <p:strVal val="visible"/>
                                      </p:to>
                                    </p:set>
                                    <p:anim calcmode="lin" valueType="num">
                                      <p:cBhvr additive="base">
                                        <p:cTn id="31" dur="500" fill="hold"/>
                                        <p:tgtEl>
                                          <p:spTgt spid="6041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04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0419">
                                            <p:txEl>
                                              <p:pRg st="5" end="5"/>
                                            </p:txEl>
                                          </p:spTgt>
                                        </p:tgtEl>
                                        <p:attrNameLst>
                                          <p:attrName>style.visibility</p:attrName>
                                        </p:attrNameLst>
                                      </p:cBhvr>
                                      <p:to>
                                        <p:strVal val="visible"/>
                                      </p:to>
                                    </p:set>
                                    <p:anim calcmode="lin" valueType="num">
                                      <p:cBhvr additive="base">
                                        <p:cTn id="37" dur="500" fill="hold"/>
                                        <p:tgtEl>
                                          <p:spTgt spid="6041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04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0419">
                                            <p:txEl>
                                              <p:pRg st="6" end="6"/>
                                            </p:txEl>
                                          </p:spTgt>
                                        </p:tgtEl>
                                        <p:attrNameLst>
                                          <p:attrName>style.visibility</p:attrName>
                                        </p:attrNameLst>
                                      </p:cBhvr>
                                      <p:to>
                                        <p:strVal val="visible"/>
                                      </p:to>
                                    </p:set>
                                    <p:anim calcmode="lin" valueType="num">
                                      <p:cBhvr additive="base">
                                        <p:cTn id="43" dur="500" fill="hold"/>
                                        <p:tgtEl>
                                          <p:spTgt spid="6041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041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0419">
                                            <p:txEl>
                                              <p:pRg st="7" end="7"/>
                                            </p:txEl>
                                          </p:spTgt>
                                        </p:tgtEl>
                                        <p:attrNameLst>
                                          <p:attrName>style.visibility</p:attrName>
                                        </p:attrNameLst>
                                      </p:cBhvr>
                                      <p:to>
                                        <p:strVal val="visible"/>
                                      </p:to>
                                    </p:set>
                                    <p:anim calcmode="lin" valueType="num">
                                      <p:cBhvr additive="base">
                                        <p:cTn id="49" dur="500" fill="hold"/>
                                        <p:tgtEl>
                                          <p:spTgt spid="6041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041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0419">
                                            <p:txEl>
                                              <p:pRg st="8" end="8"/>
                                            </p:txEl>
                                          </p:spTgt>
                                        </p:tgtEl>
                                        <p:attrNameLst>
                                          <p:attrName>style.visibility</p:attrName>
                                        </p:attrNameLst>
                                      </p:cBhvr>
                                      <p:to>
                                        <p:strVal val="visible"/>
                                      </p:to>
                                    </p:set>
                                    <p:anim calcmode="lin" valueType="num">
                                      <p:cBhvr additive="base">
                                        <p:cTn id="55" dur="500" fill="hold"/>
                                        <p:tgtEl>
                                          <p:spTgt spid="6041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041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0419">
                                            <p:txEl>
                                              <p:pRg st="9" end="9"/>
                                            </p:txEl>
                                          </p:spTgt>
                                        </p:tgtEl>
                                        <p:attrNameLst>
                                          <p:attrName>style.visibility</p:attrName>
                                        </p:attrNameLst>
                                      </p:cBhvr>
                                      <p:to>
                                        <p:strVal val="visible"/>
                                      </p:to>
                                    </p:set>
                                    <p:anim calcmode="lin" valueType="num">
                                      <p:cBhvr additive="base">
                                        <p:cTn id="61" dur="500" fill="hold"/>
                                        <p:tgtEl>
                                          <p:spTgt spid="60419">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041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a:xfrm>
            <a:off x="228600" y="228600"/>
            <a:ext cx="8686800" cy="6248400"/>
          </a:xfrm>
        </p:spPr>
        <p:txBody>
          <a:bodyPr/>
          <a:lstStyle/>
          <a:p>
            <a:pPr eaLnBrk="1" hangingPunct="1">
              <a:buFont typeface="Wingdings" pitchFamily="2" charset="2"/>
              <a:buNone/>
              <a:defRPr/>
            </a:pPr>
            <a:r>
              <a:rPr lang="en-US" u="sng" dirty="0" smtClean="0">
                <a:solidFill>
                  <a:srgbClr val="FF0000"/>
                </a:solidFill>
              </a:rPr>
              <a:t>TC (Terminal Count):</a:t>
            </a:r>
          </a:p>
          <a:p>
            <a:pPr eaLnBrk="1" hangingPunct="1">
              <a:defRPr/>
            </a:pPr>
            <a:r>
              <a:rPr lang="en-US" dirty="0" smtClean="0"/>
              <a:t>It is a status of output line.</a:t>
            </a:r>
          </a:p>
          <a:p>
            <a:pPr eaLnBrk="1" hangingPunct="1">
              <a:defRPr/>
            </a:pPr>
            <a:r>
              <a:rPr lang="en-US" dirty="0" smtClean="0"/>
              <a:t>It is activated in master mode only.</a:t>
            </a:r>
          </a:p>
          <a:p>
            <a:pPr eaLnBrk="1" hangingPunct="1">
              <a:defRPr/>
            </a:pPr>
            <a:r>
              <a:rPr lang="en-US" dirty="0" smtClean="0"/>
              <a:t>It is high ,it selected the peripheral.</a:t>
            </a:r>
          </a:p>
          <a:p>
            <a:pPr eaLnBrk="1" hangingPunct="1">
              <a:defRPr/>
            </a:pPr>
            <a:r>
              <a:rPr lang="en-US" dirty="0" smtClean="0"/>
              <a:t>It is low ,it free and looking for a new peripheral</a:t>
            </a:r>
            <a:r>
              <a:rPr lang="en-US" dirty="0" smtClean="0">
                <a:solidFill>
                  <a:srgbClr val="FFC000"/>
                </a:solidFill>
              </a:rPr>
              <a:t>.</a:t>
            </a:r>
          </a:p>
          <a:p>
            <a:pPr eaLnBrk="1" hangingPunct="1">
              <a:buFont typeface="Wingdings" pitchFamily="2" charset="2"/>
              <a:buNone/>
              <a:defRPr/>
            </a:pPr>
            <a:r>
              <a:rPr lang="en-US" dirty="0" smtClean="0">
                <a:solidFill>
                  <a:srgbClr val="FF0000"/>
                </a:solidFill>
              </a:rPr>
              <a:t>MARK:</a:t>
            </a:r>
          </a:p>
          <a:p>
            <a:pPr eaLnBrk="1" hangingPunct="1">
              <a:defRPr/>
            </a:pPr>
            <a:r>
              <a:rPr lang="en-US" dirty="0" smtClean="0"/>
              <a:t>It is a modulo 128 MARK output line.</a:t>
            </a:r>
          </a:p>
          <a:p>
            <a:pPr eaLnBrk="1" hangingPunct="1">
              <a:defRPr/>
            </a:pPr>
            <a:r>
              <a:rPr lang="en-US" dirty="0" smtClean="0"/>
              <a:t>It is activated in master mode only.</a:t>
            </a:r>
          </a:p>
          <a:p>
            <a:pPr eaLnBrk="1" hangingPunct="1">
              <a:defRPr/>
            </a:pPr>
            <a:r>
              <a:rPr lang="en-US" dirty="0" smtClean="0"/>
              <a:t>It goes high ,after transferring every 128 bytes of data block.</a:t>
            </a:r>
          </a:p>
          <a:p>
            <a:pPr eaLnBrk="1" hangingPunct="1">
              <a:defRPr/>
            </a:pPr>
            <a:endParaRPr lang="en-US" dirty="0" smtClean="0">
              <a:solidFill>
                <a:srgbClr val="FFC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 calcmode="lin" valueType="num">
                                      <p:cBhvr additive="base">
                                        <p:cTn id="7" dur="500" fill="hold"/>
                                        <p:tgtEl>
                                          <p:spTgt spid="614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43">
                                            <p:txEl>
                                              <p:pRg st="1" end="1"/>
                                            </p:txEl>
                                          </p:spTgt>
                                        </p:tgtEl>
                                        <p:attrNameLst>
                                          <p:attrName>style.visibility</p:attrName>
                                        </p:attrNameLst>
                                      </p:cBhvr>
                                      <p:to>
                                        <p:strVal val="visible"/>
                                      </p:to>
                                    </p:set>
                                    <p:anim calcmode="lin" valueType="num">
                                      <p:cBhvr additive="base">
                                        <p:cTn id="13" dur="500" fill="hold"/>
                                        <p:tgtEl>
                                          <p:spTgt spid="614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443">
                                            <p:txEl>
                                              <p:pRg st="2" end="2"/>
                                            </p:txEl>
                                          </p:spTgt>
                                        </p:tgtEl>
                                        <p:attrNameLst>
                                          <p:attrName>style.visibility</p:attrName>
                                        </p:attrNameLst>
                                      </p:cBhvr>
                                      <p:to>
                                        <p:strVal val="visible"/>
                                      </p:to>
                                    </p:set>
                                    <p:anim calcmode="lin" valueType="num">
                                      <p:cBhvr additive="base">
                                        <p:cTn id="19" dur="500" fill="hold"/>
                                        <p:tgtEl>
                                          <p:spTgt spid="614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1443">
                                            <p:txEl>
                                              <p:pRg st="3" end="3"/>
                                            </p:txEl>
                                          </p:spTgt>
                                        </p:tgtEl>
                                        <p:attrNameLst>
                                          <p:attrName>style.visibility</p:attrName>
                                        </p:attrNameLst>
                                      </p:cBhvr>
                                      <p:to>
                                        <p:strVal val="visible"/>
                                      </p:to>
                                    </p:set>
                                    <p:anim calcmode="lin" valueType="num">
                                      <p:cBhvr additive="base">
                                        <p:cTn id="25" dur="500" fill="hold"/>
                                        <p:tgtEl>
                                          <p:spTgt spid="614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1443">
                                            <p:txEl>
                                              <p:pRg st="4" end="4"/>
                                            </p:txEl>
                                          </p:spTgt>
                                        </p:tgtEl>
                                        <p:attrNameLst>
                                          <p:attrName>style.visibility</p:attrName>
                                        </p:attrNameLst>
                                      </p:cBhvr>
                                      <p:to>
                                        <p:strVal val="visible"/>
                                      </p:to>
                                    </p:set>
                                    <p:anim calcmode="lin" valueType="num">
                                      <p:cBhvr additive="base">
                                        <p:cTn id="31" dur="500" fill="hold"/>
                                        <p:tgtEl>
                                          <p:spTgt spid="6144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14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1443">
                                            <p:txEl>
                                              <p:pRg st="5" end="5"/>
                                            </p:txEl>
                                          </p:spTgt>
                                        </p:tgtEl>
                                        <p:attrNameLst>
                                          <p:attrName>style.visibility</p:attrName>
                                        </p:attrNameLst>
                                      </p:cBhvr>
                                      <p:to>
                                        <p:strVal val="visible"/>
                                      </p:to>
                                    </p:set>
                                    <p:anim calcmode="lin" valueType="num">
                                      <p:cBhvr additive="base">
                                        <p:cTn id="37" dur="500" fill="hold"/>
                                        <p:tgtEl>
                                          <p:spTgt spid="6144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14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1443">
                                            <p:txEl>
                                              <p:pRg st="6" end="6"/>
                                            </p:txEl>
                                          </p:spTgt>
                                        </p:tgtEl>
                                        <p:attrNameLst>
                                          <p:attrName>style.visibility</p:attrName>
                                        </p:attrNameLst>
                                      </p:cBhvr>
                                      <p:to>
                                        <p:strVal val="visible"/>
                                      </p:to>
                                    </p:set>
                                    <p:anim calcmode="lin" valueType="num">
                                      <p:cBhvr additive="base">
                                        <p:cTn id="43" dur="500" fill="hold"/>
                                        <p:tgtEl>
                                          <p:spTgt spid="6144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144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1443">
                                            <p:txEl>
                                              <p:pRg st="7" end="7"/>
                                            </p:txEl>
                                          </p:spTgt>
                                        </p:tgtEl>
                                        <p:attrNameLst>
                                          <p:attrName>style.visibility</p:attrName>
                                        </p:attrNameLst>
                                      </p:cBhvr>
                                      <p:to>
                                        <p:strVal val="visible"/>
                                      </p:to>
                                    </p:set>
                                    <p:anim calcmode="lin" valueType="num">
                                      <p:cBhvr additive="base">
                                        <p:cTn id="49" dur="500" fill="hold"/>
                                        <p:tgtEl>
                                          <p:spTgt spid="6144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144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1443">
                                            <p:txEl>
                                              <p:pRg st="8" end="8"/>
                                            </p:txEl>
                                          </p:spTgt>
                                        </p:tgtEl>
                                        <p:attrNameLst>
                                          <p:attrName>style.visibility</p:attrName>
                                        </p:attrNameLst>
                                      </p:cBhvr>
                                      <p:to>
                                        <p:strVal val="visible"/>
                                      </p:to>
                                    </p:set>
                                    <p:anim calcmode="lin" valueType="num">
                                      <p:cBhvr additive="base">
                                        <p:cTn id="55" dur="500" fill="hold"/>
                                        <p:tgtEl>
                                          <p:spTgt spid="6144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144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a:xfrm>
            <a:off x="304800" y="304800"/>
            <a:ext cx="8610600" cy="6248400"/>
          </a:xfrm>
        </p:spPr>
        <p:txBody>
          <a:bodyPr/>
          <a:lstStyle/>
          <a:p>
            <a:pPr eaLnBrk="1" hangingPunct="1">
              <a:buFont typeface="Wingdings" pitchFamily="2" charset="2"/>
              <a:buNone/>
              <a:defRPr/>
            </a:pPr>
            <a:r>
              <a:rPr lang="en-US" u="sng" dirty="0" smtClean="0">
                <a:solidFill>
                  <a:srgbClr val="FF0000"/>
                </a:solidFill>
              </a:rPr>
              <a:t>DRQ0-DRQ3(DMA Request):</a:t>
            </a:r>
          </a:p>
          <a:p>
            <a:pPr eaLnBrk="1" hangingPunct="1">
              <a:defRPr/>
            </a:pPr>
            <a:r>
              <a:rPr lang="en-US" dirty="0" smtClean="0"/>
              <a:t>These are the asynchronous peripheral request input signal.</a:t>
            </a:r>
          </a:p>
          <a:p>
            <a:pPr eaLnBrk="1" hangingPunct="1">
              <a:defRPr/>
            </a:pPr>
            <a:r>
              <a:rPr lang="en-US" dirty="0" smtClean="0"/>
              <a:t>The request signals is generated by external peripheral device.</a:t>
            </a:r>
          </a:p>
          <a:p>
            <a:pPr eaLnBrk="1" hangingPunct="1">
              <a:buFont typeface="Wingdings" pitchFamily="2" charset="2"/>
              <a:buNone/>
              <a:defRPr/>
            </a:pPr>
            <a:r>
              <a:rPr lang="en-US" u="sng" dirty="0" smtClean="0">
                <a:solidFill>
                  <a:srgbClr val="FF0000"/>
                </a:solidFill>
              </a:rPr>
              <a:t>DACK0-DACK3:</a:t>
            </a:r>
          </a:p>
          <a:p>
            <a:pPr eaLnBrk="1" hangingPunct="1">
              <a:defRPr/>
            </a:pPr>
            <a:r>
              <a:rPr lang="en-US" dirty="0" smtClean="0">
                <a:solidFill>
                  <a:srgbClr val="FFC000"/>
                </a:solidFill>
              </a:rPr>
              <a:t> </a:t>
            </a:r>
            <a:r>
              <a:rPr lang="en-US" dirty="0" smtClean="0"/>
              <a:t>These are the active low DMA acknowledge output lines.</a:t>
            </a:r>
          </a:p>
          <a:p>
            <a:pPr eaLnBrk="1" hangingPunct="1">
              <a:defRPr/>
            </a:pPr>
            <a:r>
              <a:rPr lang="en-US" dirty="0" smtClean="0"/>
              <a:t>Low level indicate that ,peripheral is selected for giving the information (DMA cycle).</a:t>
            </a:r>
          </a:p>
          <a:p>
            <a:pPr eaLnBrk="1" hangingPunct="1">
              <a:defRPr/>
            </a:pPr>
            <a:r>
              <a:rPr lang="en-US" dirty="0" smtClean="0"/>
              <a:t>In master mode it is used for chip selec</a:t>
            </a:r>
            <a:r>
              <a:rPr lang="en-US" dirty="0" smtClean="0">
                <a:solidFill>
                  <a:srgbClr val="FFC000"/>
                </a:solidFill>
              </a:rPr>
              <a:t>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 calcmode="lin" valueType="num">
                                      <p:cBhvr additive="base">
                                        <p:cTn id="7" dur="500" fill="hold"/>
                                        <p:tgtEl>
                                          <p:spTgt spid="624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4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2467">
                                            <p:txEl>
                                              <p:pRg st="1" end="1"/>
                                            </p:txEl>
                                          </p:spTgt>
                                        </p:tgtEl>
                                        <p:attrNameLst>
                                          <p:attrName>style.visibility</p:attrName>
                                        </p:attrNameLst>
                                      </p:cBhvr>
                                      <p:to>
                                        <p:strVal val="visible"/>
                                      </p:to>
                                    </p:set>
                                    <p:anim calcmode="lin" valueType="num">
                                      <p:cBhvr additive="base">
                                        <p:cTn id="13" dur="500" fill="hold"/>
                                        <p:tgtEl>
                                          <p:spTgt spid="624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24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2467">
                                            <p:txEl>
                                              <p:pRg st="2" end="2"/>
                                            </p:txEl>
                                          </p:spTgt>
                                        </p:tgtEl>
                                        <p:attrNameLst>
                                          <p:attrName>style.visibility</p:attrName>
                                        </p:attrNameLst>
                                      </p:cBhvr>
                                      <p:to>
                                        <p:strVal val="visible"/>
                                      </p:to>
                                    </p:set>
                                    <p:anim calcmode="lin" valueType="num">
                                      <p:cBhvr additive="base">
                                        <p:cTn id="19" dur="500" fill="hold"/>
                                        <p:tgtEl>
                                          <p:spTgt spid="624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24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2467">
                                            <p:txEl>
                                              <p:pRg st="3" end="3"/>
                                            </p:txEl>
                                          </p:spTgt>
                                        </p:tgtEl>
                                        <p:attrNameLst>
                                          <p:attrName>style.visibility</p:attrName>
                                        </p:attrNameLst>
                                      </p:cBhvr>
                                      <p:to>
                                        <p:strVal val="visible"/>
                                      </p:to>
                                    </p:set>
                                    <p:anim calcmode="lin" valueType="num">
                                      <p:cBhvr additive="base">
                                        <p:cTn id="25" dur="500" fill="hold"/>
                                        <p:tgtEl>
                                          <p:spTgt spid="624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24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2467">
                                            <p:txEl>
                                              <p:pRg st="4" end="4"/>
                                            </p:txEl>
                                          </p:spTgt>
                                        </p:tgtEl>
                                        <p:attrNameLst>
                                          <p:attrName>style.visibility</p:attrName>
                                        </p:attrNameLst>
                                      </p:cBhvr>
                                      <p:to>
                                        <p:strVal val="visible"/>
                                      </p:to>
                                    </p:set>
                                    <p:anim calcmode="lin" valueType="num">
                                      <p:cBhvr additive="base">
                                        <p:cTn id="31" dur="500" fill="hold"/>
                                        <p:tgtEl>
                                          <p:spTgt spid="6246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24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2467">
                                            <p:txEl>
                                              <p:pRg st="5" end="5"/>
                                            </p:txEl>
                                          </p:spTgt>
                                        </p:tgtEl>
                                        <p:attrNameLst>
                                          <p:attrName>style.visibility</p:attrName>
                                        </p:attrNameLst>
                                      </p:cBhvr>
                                      <p:to>
                                        <p:strVal val="visible"/>
                                      </p:to>
                                    </p:set>
                                    <p:anim calcmode="lin" valueType="num">
                                      <p:cBhvr additive="base">
                                        <p:cTn id="37" dur="500" fill="hold"/>
                                        <p:tgtEl>
                                          <p:spTgt spid="6246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24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2467">
                                            <p:txEl>
                                              <p:pRg st="6" end="6"/>
                                            </p:txEl>
                                          </p:spTgt>
                                        </p:tgtEl>
                                        <p:attrNameLst>
                                          <p:attrName>style.visibility</p:attrName>
                                        </p:attrNameLst>
                                      </p:cBhvr>
                                      <p:to>
                                        <p:strVal val="visible"/>
                                      </p:to>
                                    </p:set>
                                    <p:anim calcmode="lin" valueType="num">
                                      <p:cBhvr additive="base">
                                        <p:cTn id="43" dur="500" fill="hold"/>
                                        <p:tgtEl>
                                          <p:spTgt spid="6246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246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rrowheads="1"/>
          </p:cNvSpPr>
          <p:nvPr>
            <p:ph type="title"/>
          </p:nvPr>
        </p:nvSpPr>
        <p:spPr>
          <a:xfrm>
            <a:off x="381000" y="304800"/>
            <a:ext cx="8229600" cy="457200"/>
          </a:xfrm>
        </p:spPr>
        <p:txBody>
          <a:bodyPr>
            <a:normAutofit fontScale="90000"/>
          </a:bodyPr>
          <a:lstStyle/>
          <a:p>
            <a:pPr eaLnBrk="1" hangingPunct="1">
              <a:defRPr/>
            </a:pPr>
            <a:r>
              <a:rPr lang="en-US" sz="2800" dirty="0" smtClean="0">
                <a:solidFill>
                  <a:srgbClr val="FF0000"/>
                </a:solidFill>
              </a:rPr>
              <a:t>8257 BLOCK DIAGRAM</a:t>
            </a:r>
          </a:p>
        </p:txBody>
      </p:sp>
      <p:sp>
        <p:nvSpPr>
          <p:cNvPr id="2" name="Content Placeholder 1"/>
          <p:cNvSpPr>
            <a:spLocks noGrp="1"/>
          </p:cNvSpPr>
          <p:nvPr>
            <p:ph idx="1"/>
          </p:nvPr>
        </p:nvSpPr>
        <p:spPr/>
        <p:txBody>
          <a:bodyPr/>
          <a:lstStyle/>
          <a:p>
            <a:endParaRPr lang="en-IN"/>
          </a:p>
        </p:txBody>
      </p:sp>
      <p:pic>
        <p:nvPicPr>
          <p:cNvPr id="46092" name="Picture 12" descr="C:\Users\DELL\Desktop\architecture-of-8257-DMA-controll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43000"/>
            <a:ext cx="7924800" cy="5362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rrowheads="1"/>
          </p:cNvSpPr>
          <p:nvPr>
            <p:ph type="title"/>
          </p:nvPr>
        </p:nvSpPr>
        <p:spPr>
          <a:xfrm>
            <a:off x="457200" y="228600"/>
            <a:ext cx="8229600" cy="1143000"/>
          </a:xfrm>
        </p:spPr>
        <p:txBody>
          <a:bodyPr/>
          <a:lstStyle/>
          <a:p>
            <a:pPr algn="l" eaLnBrk="1" hangingPunct="1">
              <a:defRPr/>
            </a:pPr>
            <a:r>
              <a:rPr lang="en-US" dirty="0" smtClean="0">
                <a:solidFill>
                  <a:srgbClr val="FF0000"/>
                </a:solidFill>
              </a:rPr>
              <a:t>Description</a:t>
            </a:r>
          </a:p>
        </p:txBody>
      </p:sp>
      <p:sp>
        <p:nvSpPr>
          <p:cNvPr id="66563" name="Rectangle 3"/>
          <p:cNvSpPr>
            <a:spLocks noGrp="1" noChangeArrowheads="1"/>
          </p:cNvSpPr>
          <p:nvPr>
            <p:ph idx="1"/>
          </p:nvPr>
        </p:nvSpPr>
        <p:spPr/>
        <p:txBody>
          <a:bodyPr/>
          <a:lstStyle/>
          <a:p>
            <a:pPr marL="609600" indent="-609600" eaLnBrk="1" hangingPunct="1">
              <a:defRPr/>
            </a:pPr>
            <a:r>
              <a:rPr lang="en-US" dirty="0" smtClean="0"/>
              <a:t>It containing Five main Blocks.</a:t>
            </a:r>
          </a:p>
          <a:p>
            <a:pPr marL="609600" indent="-609600" eaLnBrk="1" hangingPunct="1">
              <a:buFont typeface="Wingdings" pitchFamily="2" charset="2"/>
              <a:buAutoNum type="arabicPeriod"/>
              <a:defRPr/>
            </a:pPr>
            <a:r>
              <a:rPr lang="en-US" dirty="0" smtClean="0"/>
              <a:t>Data bus buffer</a:t>
            </a:r>
          </a:p>
          <a:p>
            <a:pPr marL="609600" indent="-609600" eaLnBrk="1" hangingPunct="1">
              <a:buFont typeface="Wingdings" pitchFamily="2" charset="2"/>
              <a:buAutoNum type="arabicPeriod"/>
              <a:defRPr/>
            </a:pPr>
            <a:r>
              <a:rPr lang="en-US" dirty="0" smtClean="0"/>
              <a:t>Read/Control logic</a:t>
            </a:r>
          </a:p>
          <a:p>
            <a:pPr marL="609600" indent="-609600" eaLnBrk="1" hangingPunct="1">
              <a:buFont typeface="Wingdings" pitchFamily="2" charset="2"/>
              <a:buAutoNum type="arabicPeriod"/>
              <a:defRPr/>
            </a:pPr>
            <a:r>
              <a:rPr lang="en-US" dirty="0" smtClean="0"/>
              <a:t>Control logic block</a:t>
            </a:r>
          </a:p>
          <a:p>
            <a:pPr marL="609600" indent="-609600" eaLnBrk="1" hangingPunct="1">
              <a:buFont typeface="Wingdings" pitchFamily="2" charset="2"/>
              <a:buAutoNum type="arabicPeriod"/>
              <a:defRPr/>
            </a:pPr>
            <a:r>
              <a:rPr lang="en-US" dirty="0" smtClean="0"/>
              <a:t>Priority resolver</a:t>
            </a:r>
          </a:p>
          <a:p>
            <a:pPr marL="609600" indent="-609600" eaLnBrk="1" hangingPunct="1">
              <a:buFont typeface="Wingdings" pitchFamily="2" charset="2"/>
              <a:buAutoNum type="arabicPeriod"/>
              <a:defRPr/>
            </a:pPr>
            <a:r>
              <a:rPr lang="en-US" dirty="0" smtClean="0"/>
              <a:t>DMA channels.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 calcmode="lin" valueType="num">
                                      <p:cBhvr additive="base">
                                        <p:cTn id="7" dur="500" fill="hold"/>
                                        <p:tgtEl>
                                          <p:spTgt spid="665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6563">
                                            <p:txEl>
                                              <p:pRg st="1" end="1"/>
                                            </p:txEl>
                                          </p:spTgt>
                                        </p:tgtEl>
                                        <p:attrNameLst>
                                          <p:attrName>style.visibility</p:attrName>
                                        </p:attrNameLst>
                                      </p:cBhvr>
                                      <p:to>
                                        <p:strVal val="visible"/>
                                      </p:to>
                                    </p:set>
                                    <p:anim calcmode="lin" valueType="num">
                                      <p:cBhvr additive="base">
                                        <p:cTn id="13" dur="500" fill="hold"/>
                                        <p:tgtEl>
                                          <p:spTgt spid="665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65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6563">
                                            <p:txEl>
                                              <p:pRg st="2" end="2"/>
                                            </p:txEl>
                                          </p:spTgt>
                                        </p:tgtEl>
                                        <p:attrNameLst>
                                          <p:attrName>style.visibility</p:attrName>
                                        </p:attrNameLst>
                                      </p:cBhvr>
                                      <p:to>
                                        <p:strVal val="visible"/>
                                      </p:to>
                                    </p:set>
                                    <p:anim calcmode="lin" valueType="num">
                                      <p:cBhvr additive="base">
                                        <p:cTn id="19" dur="500" fill="hold"/>
                                        <p:tgtEl>
                                          <p:spTgt spid="665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65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6563">
                                            <p:txEl>
                                              <p:pRg st="3" end="3"/>
                                            </p:txEl>
                                          </p:spTgt>
                                        </p:tgtEl>
                                        <p:attrNameLst>
                                          <p:attrName>style.visibility</p:attrName>
                                        </p:attrNameLst>
                                      </p:cBhvr>
                                      <p:to>
                                        <p:strVal val="visible"/>
                                      </p:to>
                                    </p:set>
                                    <p:anim calcmode="lin" valueType="num">
                                      <p:cBhvr additive="base">
                                        <p:cTn id="25" dur="500" fill="hold"/>
                                        <p:tgtEl>
                                          <p:spTgt spid="6656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65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6563">
                                            <p:txEl>
                                              <p:pRg st="4" end="4"/>
                                            </p:txEl>
                                          </p:spTgt>
                                        </p:tgtEl>
                                        <p:attrNameLst>
                                          <p:attrName>style.visibility</p:attrName>
                                        </p:attrNameLst>
                                      </p:cBhvr>
                                      <p:to>
                                        <p:strVal val="visible"/>
                                      </p:to>
                                    </p:set>
                                    <p:anim calcmode="lin" valueType="num">
                                      <p:cBhvr additive="base">
                                        <p:cTn id="31" dur="500" fill="hold"/>
                                        <p:tgtEl>
                                          <p:spTgt spid="6656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65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6563">
                                            <p:txEl>
                                              <p:pRg st="5" end="5"/>
                                            </p:txEl>
                                          </p:spTgt>
                                        </p:tgtEl>
                                        <p:attrNameLst>
                                          <p:attrName>style.visibility</p:attrName>
                                        </p:attrNameLst>
                                      </p:cBhvr>
                                      <p:to>
                                        <p:strVal val="visible"/>
                                      </p:to>
                                    </p:set>
                                    <p:anim calcmode="lin" valueType="num">
                                      <p:cBhvr additive="base">
                                        <p:cTn id="37" dur="500" fill="hold"/>
                                        <p:tgtEl>
                                          <p:spTgt spid="6656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656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a:xfrm>
            <a:off x="304800" y="381000"/>
            <a:ext cx="8610600" cy="6096000"/>
          </a:xfrm>
        </p:spPr>
        <p:txBody>
          <a:bodyPr/>
          <a:lstStyle/>
          <a:p>
            <a:pPr eaLnBrk="1" hangingPunct="1">
              <a:lnSpc>
                <a:spcPct val="90000"/>
              </a:lnSpc>
              <a:buFont typeface="Wingdings" pitchFamily="2" charset="2"/>
              <a:buNone/>
              <a:defRPr/>
            </a:pPr>
            <a:r>
              <a:rPr lang="en-US" u="sng" dirty="0" smtClean="0">
                <a:solidFill>
                  <a:srgbClr val="FF0000"/>
                </a:solidFill>
              </a:rPr>
              <a:t>DATA BUS BUFFER:</a:t>
            </a:r>
          </a:p>
          <a:p>
            <a:pPr eaLnBrk="1" hangingPunct="1">
              <a:lnSpc>
                <a:spcPct val="90000"/>
              </a:lnSpc>
              <a:defRPr/>
            </a:pPr>
            <a:r>
              <a:rPr lang="en-US" dirty="0" smtClean="0"/>
              <a:t>It contain tristate ,8 bit bi-directional buffer.</a:t>
            </a:r>
          </a:p>
          <a:p>
            <a:pPr eaLnBrk="1" hangingPunct="1">
              <a:lnSpc>
                <a:spcPct val="90000"/>
              </a:lnSpc>
              <a:defRPr/>
            </a:pPr>
            <a:r>
              <a:rPr lang="en-US" dirty="0" smtClean="0"/>
              <a:t>Slave mode ,it transfer data between microprocessor and internal data bus.</a:t>
            </a:r>
          </a:p>
          <a:p>
            <a:pPr eaLnBrk="1" hangingPunct="1">
              <a:lnSpc>
                <a:spcPct val="90000"/>
              </a:lnSpc>
              <a:defRPr/>
            </a:pPr>
            <a:r>
              <a:rPr lang="en-US" dirty="0" smtClean="0"/>
              <a:t>Master mode ,the outputs A8-A15 bits of memory address  on data lines (Unidirectional).</a:t>
            </a:r>
          </a:p>
          <a:p>
            <a:pPr eaLnBrk="1" hangingPunct="1">
              <a:lnSpc>
                <a:spcPct val="90000"/>
              </a:lnSpc>
              <a:buFont typeface="Wingdings" pitchFamily="2" charset="2"/>
              <a:buNone/>
              <a:defRPr/>
            </a:pPr>
            <a:r>
              <a:rPr lang="en-US" u="sng" dirty="0" smtClean="0">
                <a:solidFill>
                  <a:srgbClr val="FF0000"/>
                </a:solidFill>
              </a:rPr>
              <a:t>READ/CONTROL LOGIC:</a:t>
            </a:r>
          </a:p>
          <a:p>
            <a:pPr eaLnBrk="1" hangingPunct="1">
              <a:lnSpc>
                <a:spcPct val="90000"/>
              </a:lnSpc>
              <a:defRPr/>
            </a:pPr>
            <a:r>
              <a:rPr lang="en-US" dirty="0" smtClean="0"/>
              <a:t>It control all internal Read/Write operation.</a:t>
            </a:r>
          </a:p>
          <a:p>
            <a:pPr eaLnBrk="1" hangingPunct="1">
              <a:lnSpc>
                <a:spcPct val="90000"/>
              </a:lnSpc>
              <a:defRPr/>
            </a:pPr>
            <a:r>
              <a:rPr lang="en-US" dirty="0" smtClean="0"/>
              <a:t>Slave mode ,it accepts address bits and control signal from microprocessor.</a:t>
            </a:r>
          </a:p>
          <a:p>
            <a:pPr eaLnBrk="1" hangingPunct="1">
              <a:lnSpc>
                <a:spcPct val="90000"/>
              </a:lnSpc>
              <a:defRPr/>
            </a:pPr>
            <a:r>
              <a:rPr lang="en-US" dirty="0" smtClean="0"/>
              <a:t>Master mode ,it generate address bits and control signal.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 calcmode="lin" valueType="num">
                                      <p:cBhvr additive="base">
                                        <p:cTn id="7" dur="500" fill="hold"/>
                                        <p:tgtEl>
                                          <p:spTgt spid="675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75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7587">
                                            <p:txEl>
                                              <p:pRg st="1" end="1"/>
                                            </p:txEl>
                                          </p:spTgt>
                                        </p:tgtEl>
                                        <p:attrNameLst>
                                          <p:attrName>style.visibility</p:attrName>
                                        </p:attrNameLst>
                                      </p:cBhvr>
                                      <p:to>
                                        <p:strVal val="visible"/>
                                      </p:to>
                                    </p:set>
                                    <p:anim calcmode="lin" valueType="num">
                                      <p:cBhvr additive="base">
                                        <p:cTn id="13" dur="500" fill="hold"/>
                                        <p:tgtEl>
                                          <p:spTgt spid="675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75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7587">
                                            <p:txEl>
                                              <p:pRg st="2" end="2"/>
                                            </p:txEl>
                                          </p:spTgt>
                                        </p:tgtEl>
                                        <p:attrNameLst>
                                          <p:attrName>style.visibility</p:attrName>
                                        </p:attrNameLst>
                                      </p:cBhvr>
                                      <p:to>
                                        <p:strVal val="visible"/>
                                      </p:to>
                                    </p:set>
                                    <p:anim calcmode="lin" valueType="num">
                                      <p:cBhvr additive="base">
                                        <p:cTn id="19" dur="500" fill="hold"/>
                                        <p:tgtEl>
                                          <p:spTgt spid="6758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75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7587">
                                            <p:txEl>
                                              <p:pRg st="3" end="3"/>
                                            </p:txEl>
                                          </p:spTgt>
                                        </p:tgtEl>
                                        <p:attrNameLst>
                                          <p:attrName>style.visibility</p:attrName>
                                        </p:attrNameLst>
                                      </p:cBhvr>
                                      <p:to>
                                        <p:strVal val="visible"/>
                                      </p:to>
                                    </p:set>
                                    <p:anim calcmode="lin" valueType="num">
                                      <p:cBhvr additive="base">
                                        <p:cTn id="25" dur="500" fill="hold"/>
                                        <p:tgtEl>
                                          <p:spTgt spid="6758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75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7587">
                                            <p:txEl>
                                              <p:pRg st="4" end="4"/>
                                            </p:txEl>
                                          </p:spTgt>
                                        </p:tgtEl>
                                        <p:attrNameLst>
                                          <p:attrName>style.visibility</p:attrName>
                                        </p:attrNameLst>
                                      </p:cBhvr>
                                      <p:to>
                                        <p:strVal val="visible"/>
                                      </p:to>
                                    </p:set>
                                    <p:anim calcmode="lin" valueType="num">
                                      <p:cBhvr additive="base">
                                        <p:cTn id="31" dur="500" fill="hold"/>
                                        <p:tgtEl>
                                          <p:spTgt spid="6758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75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7587">
                                            <p:txEl>
                                              <p:pRg st="5" end="5"/>
                                            </p:txEl>
                                          </p:spTgt>
                                        </p:tgtEl>
                                        <p:attrNameLst>
                                          <p:attrName>style.visibility</p:attrName>
                                        </p:attrNameLst>
                                      </p:cBhvr>
                                      <p:to>
                                        <p:strVal val="visible"/>
                                      </p:to>
                                    </p:set>
                                    <p:anim calcmode="lin" valueType="num">
                                      <p:cBhvr additive="base">
                                        <p:cTn id="37" dur="500" fill="hold"/>
                                        <p:tgtEl>
                                          <p:spTgt spid="6758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758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7587">
                                            <p:txEl>
                                              <p:pRg st="6" end="6"/>
                                            </p:txEl>
                                          </p:spTgt>
                                        </p:tgtEl>
                                        <p:attrNameLst>
                                          <p:attrName>style.visibility</p:attrName>
                                        </p:attrNameLst>
                                      </p:cBhvr>
                                      <p:to>
                                        <p:strVal val="visible"/>
                                      </p:to>
                                    </p:set>
                                    <p:anim calcmode="lin" valueType="num">
                                      <p:cBhvr additive="base">
                                        <p:cTn id="43" dur="500" fill="hold"/>
                                        <p:tgtEl>
                                          <p:spTgt spid="6758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758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7587">
                                            <p:txEl>
                                              <p:pRg st="7" end="7"/>
                                            </p:txEl>
                                          </p:spTgt>
                                        </p:tgtEl>
                                        <p:attrNameLst>
                                          <p:attrName>style.visibility</p:attrName>
                                        </p:attrNameLst>
                                      </p:cBhvr>
                                      <p:to>
                                        <p:strVal val="visible"/>
                                      </p:to>
                                    </p:set>
                                    <p:anim calcmode="lin" valueType="num">
                                      <p:cBhvr additive="base">
                                        <p:cTn id="49" dur="500" fill="hold"/>
                                        <p:tgtEl>
                                          <p:spTgt spid="6758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758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idx="1"/>
          </p:nvPr>
        </p:nvSpPr>
        <p:spPr>
          <a:xfrm>
            <a:off x="304800" y="304800"/>
            <a:ext cx="8610600" cy="6248400"/>
          </a:xfrm>
        </p:spPr>
        <p:txBody>
          <a:bodyPr/>
          <a:lstStyle/>
          <a:p>
            <a:pPr marL="609600" indent="-609600" eaLnBrk="1" hangingPunct="1">
              <a:lnSpc>
                <a:spcPct val="90000"/>
              </a:lnSpc>
              <a:buFont typeface="Wingdings" pitchFamily="2" charset="2"/>
              <a:buNone/>
              <a:defRPr/>
            </a:pPr>
            <a:r>
              <a:rPr lang="en-US" sz="2800" u="sng" dirty="0" smtClean="0">
                <a:solidFill>
                  <a:srgbClr val="FF0000"/>
                </a:solidFill>
              </a:rPr>
              <a:t>Control logic block:</a:t>
            </a:r>
          </a:p>
          <a:p>
            <a:pPr marL="609600" indent="-609600" eaLnBrk="1" hangingPunct="1">
              <a:lnSpc>
                <a:spcPct val="90000"/>
              </a:lnSpc>
              <a:defRPr/>
            </a:pPr>
            <a:r>
              <a:rPr lang="en-US" sz="2800" dirty="0" smtClean="0"/>
              <a:t>It contains ,</a:t>
            </a:r>
          </a:p>
          <a:p>
            <a:pPr marL="609600" indent="-609600" eaLnBrk="1" hangingPunct="1">
              <a:lnSpc>
                <a:spcPct val="90000"/>
              </a:lnSpc>
              <a:buFont typeface="Wingdings" pitchFamily="2" charset="2"/>
              <a:buAutoNum type="arabicPeriod"/>
              <a:defRPr/>
            </a:pPr>
            <a:r>
              <a:rPr lang="en-US" sz="2800" dirty="0" smtClean="0"/>
              <a:t>Control logic</a:t>
            </a:r>
          </a:p>
          <a:p>
            <a:pPr marL="609600" indent="-609600" eaLnBrk="1" hangingPunct="1">
              <a:lnSpc>
                <a:spcPct val="90000"/>
              </a:lnSpc>
              <a:buFont typeface="Wingdings" pitchFamily="2" charset="2"/>
              <a:buAutoNum type="arabicPeriod"/>
              <a:defRPr/>
            </a:pPr>
            <a:r>
              <a:rPr lang="en-US" sz="2800" dirty="0" smtClean="0"/>
              <a:t>Mode set register and </a:t>
            </a:r>
          </a:p>
          <a:p>
            <a:pPr marL="609600" indent="-609600" eaLnBrk="1" hangingPunct="1">
              <a:lnSpc>
                <a:spcPct val="90000"/>
              </a:lnSpc>
              <a:buFont typeface="Wingdings" pitchFamily="2" charset="2"/>
              <a:buAutoNum type="arabicPeriod"/>
              <a:defRPr/>
            </a:pPr>
            <a:r>
              <a:rPr lang="en-US" sz="2800" dirty="0" smtClean="0"/>
              <a:t>Status Register.</a:t>
            </a:r>
          </a:p>
          <a:p>
            <a:pPr marL="609600" indent="-609600" eaLnBrk="1" hangingPunct="1">
              <a:lnSpc>
                <a:spcPct val="90000"/>
              </a:lnSpc>
              <a:buFont typeface="Wingdings" pitchFamily="2" charset="2"/>
              <a:buNone/>
              <a:defRPr/>
            </a:pPr>
            <a:r>
              <a:rPr lang="en-US" sz="2800" u="sng" dirty="0" smtClean="0">
                <a:solidFill>
                  <a:srgbClr val="FF0000"/>
                </a:solidFill>
              </a:rPr>
              <a:t>CONTROL LOGIC:</a:t>
            </a:r>
          </a:p>
          <a:p>
            <a:pPr marL="609600" indent="-609600" eaLnBrk="1" hangingPunct="1">
              <a:lnSpc>
                <a:spcPct val="90000"/>
              </a:lnSpc>
              <a:defRPr/>
            </a:pPr>
            <a:r>
              <a:rPr lang="en-US" sz="2800" dirty="0" smtClean="0"/>
              <a:t>Master mode ,It control the sequence of DMA operation during all DMA cycles.</a:t>
            </a:r>
          </a:p>
          <a:p>
            <a:pPr marL="609600" indent="-609600" eaLnBrk="1" hangingPunct="1">
              <a:lnSpc>
                <a:spcPct val="90000"/>
              </a:lnSpc>
              <a:defRPr/>
            </a:pPr>
            <a:r>
              <a:rPr lang="en-US" sz="2800" dirty="0" smtClean="0"/>
              <a:t>It generates address and control signals.</a:t>
            </a:r>
          </a:p>
          <a:p>
            <a:pPr marL="609600" indent="-609600" eaLnBrk="1" hangingPunct="1">
              <a:lnSpc>
                <a:spcPct val="90000"/>
              </a:lnSpc>
              <a:defRPr/>
            </a:pPr>
            <a:r>
              <a:rPr lang="en-US" sz="2800" dirty="0" smtClean="0"/>
              <a:t>It increments 16 bit address and decrement 14 bit counter registers.</a:t>
            </a:r>
          </a:p>
          <a:p>
            <a:pPr marL="609600" indent="-609600" eaLnBrk="1" hangingPunct="1">
              <a:lnSpc>
                <a:spcPct val="90000"/>
              </a:lnSpc>
              <a:defRPr/>
            </a:pPr>
            <a:r>
              <a:rPr lang="en-US" sz="2800" dirty="0" smtClean="0"/>
              <a:t>It activate a HRQ signal  on DMA channel Request.</a:t>
            </a:r>
          </a:p>
          <a:p>
            <a:pPr marL="609600" indent="-609600" eaLnBrk="1" hangingPunct="1">
              <a:lnSpc>
                <a:spcPct val="90000"/>
              </a:lnSpc>
              <a:defRPr/>
            </a:pPr>
            <a:r>
              <a:rPr lang="en-US" sz="2800" dirty="0" smtClean="0"/>
              <a:t>Slave ,mode it is disabled.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 calcmode="lin" valueType="num">
                                      <p:cBhvr additive="base">
                                        <p:cTn id="7" dur="500" fill="hold"/>
                                        <p:tgtEl>
                                          <p:spTgt spid="696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6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9635">
                                            <p:txEl>
                                              <p:pRg st="1" end="1"/>
                                            </p:txEl>
                                          </p:spTgt>
                                        </p:tgtEl>
                                        <p:attrNameLst>
                                          <p:attrName>style.visibility</p:attrName>
                                        </p:attrNameLst>
                                      </p:cBhvr>
                                      <p:to>
                                        <p:strVal val="visible"/>
                                      </p:to>
                                    </p:set>
                                    <p:anim calcmode="lin" valueType="num">
                                      <p:cBhvr additive="base">
                                        <p:cTn id="13" dur="500" fill="hold"/>
                                        <p:tgtEl>
                                          <p:spTgt spid="696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96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9635">
                                            <p:txEl>
                                              <p:pRg st="2" end="2"/>
                                            </p:txEl>
                                          </p:spTgt>
                                        </p:tgtEl>
                                        <p:attrNameLst>
                                          <p:attrName>style.visibility</p:attrName>
                                        </p:attrNameLst>
                                      </p:cBhvr>
                                      <p:to>
                                        <p:strVal val="visible"/>
                                      </p:to>
                                    </p:set>
                                    <p:anim calcmode="lin" valueType="num">
                                      <p:cBhvr additive="base">
                                        <p:cTn id="19" dur="500" fill="hold"/>
                                        <p:tgtEl>
                                          <p:spTgt spid="696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96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9635">
                                            <p:txEl>
                                              <p:pRg st="3" end="3"/>
                                            </p:txEl>
                                          </p:spTgt>
                                        </p:tgtEl>
                                        <p:attrNameLst>
                                          <p:attrName>style.visibility</p:attrName>
                                        </p:attrNameLst>
                                      </p:cBhvr>
                                      <p:to>
                                        <p:strVal val="visible"/>
                                      </p:to>
                                    </p:set>
                                    <p:anim calcmode="lin" valueType="num">
                                      <p:cBhvr additive="base">
                                        <p:cTn id="25" dur="500" fill="hold"/>
                                        <p:tgtEl>
                                          <p:spTgt spid="6963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96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9635">
                                            <p:txEl>
                                              <p:pRg st="4" end="4"/>
                                            </p:txEl>
                                          </p:spTgt>
                                        </p:tgtEl>
                                        <p:attrNameLst>
                                          <p:attrName>style.visibility</p:attrName>
                                        </p:attrNameLst>
                                      </p:cBhvr>
                                      <p:to>
                                        <p:strVal val="visible"/>
                                      </p:to>
                                    </p:set>
                                    <p:anim calcmode="lin" valueType="num">
                                      <p:cBhvr additive="base">
                                        <p:cTn id="31" dur="500" fill="hold"/>
                                        <p:tgtEl>
                                          <p:spTgt spid="6963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96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9635">
                                            <p:txEl>
                                              <p:pRg st="5" end="5"/>
                                            </p:txEl>
                                          </p:spTgt>
                                        </p:tgtEl>
                                        <p:attrNameLst>
                                          <p:attrName>style.visibility</p:attrName>
                                        </p:attrNameLst>
                                      </p:cBhvr>
                                      <p:to>
                                        <p:strVal val="visible"/>
                                      </p:to>
                                    </p:set>
                                    <p:anim calcmode="lin" valueType="num">
                                      <p:cBhvr additive="base">
                                        <p:cTn id="37" dur="500" fill="hold"/>
                                        <p:tgtEl>
                                          <p:spTgt spid="6963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96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9635">
                                            <p:txEl>
                                              <p:pRg st="6" end="6"/>
                                            </p:txEl>
                                          </p:spTgt>
                                        </p:tgtEl>
                                        <p:attrNameLst>
                                          <p:attrName>style.visibility</p:attrName>
                                        </p:attrNameLst>
                                      </p:cBhvr>
                                      <p:to>
                                        <p:strVal val="visible"/>
                                      </p:to>
                                    </p:set>
                                    <p:anim calcmode="lin" valueType="num">
                                      <p:cBhvr additive="base">
                                        <p:cTn id="43" dur="500" fill="hold"/>
                                        <p:tgtEl>
                                          <p:spTgt spid="6963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963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9635">
                                            <p:txEl>
                                              <p:pRg st="7" end="7"/>
                                            </p:txEl>
                                          </p:spTgt>
                                        </p:tgtEl>
                                        <p:attrNameLst>
                                          <p:attrName>style.visibility</p:attrName>
                                        </p:attrNameLst>
                                      </p:cBhvr>
                                      <p:to>
                                        <p:strVal val="visible"/>
                                      </p:to>
                                    </p:set>
                                    <p:anim calcmode="lin" valueType="num">
                                      <p:cBhvr additive="base">
                                        <p:cTn id="49" dur="500" fill="hold"/>
                                        <p:tgtEl>
                                          <p:spTgt spid="6963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963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9635">
                                            <p:txEl>
                                              <p:pRg st="8" end="8"/>
                                            </p:txEl>
                                          </p:spTgt>
                                        </p:tgtEl>
                                        <p:attrNameLst>
                                          <p:attrName>style.visibility</p:attrName>
                                        </p:attrNameLst>
                                      </p:cBhvr>
                                      <p:to>
                                        <p:strVal val="visible"/>
                                      </p:to>
                                    </p:set>
                                    <p:anim calcmode="lin" valueType="num">
                                      <p:cBhvr additive="base">
                                        <p:cTn id="55" dur="500" fill="hold"/>
                                        <p:tgtEl>
                                          <p:spTgt spid="6963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963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9635">
                                            <p:txEl>
                                              <p:pRg st="9" end="9"/>
                                            </p:txEl>
                                          </p:spTgt>
                                        </p:tgtEl>
                                        <p:attrNameLst>
                                          <p:attrName>style.visibility</p:attrName>
                                        </p:attrNameLst>
                                      </p:cBhvr>
                                      <p:to>
                                        <p:strVal val="visible"/>
                                      </p:to>
                                    </p:set>
                                    <p:anim calcmode="lin" valueType="num">
                                      <p:cBhvr additive="base">
                                        <p:cTn id="61" dur="500" fill="hold"/>
                                        <p:tgtEl>
                                          <p:spTgt spid="6963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963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69635">
                                            <p:txEl>
                                              <p:pRg st="10" end="10"/>
                                            </p:txEl>
                                          </p:spTgt>
                                        </p:tgtEl>
                                        <p:attrNameLst>
                                          <p:attrName>style.visibility</p:attrName>
                                        </p:attrNameLst>
                                      </p:cBhvr>
                                      <p:to>
                                        <p:strVal val="visible"/>
                                      </p:to>
                                    </p:set>
                                    <p:anim calcmode="lin" valueType="num">
                                      <p:cBhvr additive="base">
                                        <p:cTn id="67" dur="500" fill="hold"/>
                                        <p:tgtEl>
                                          <p:spTgt spid="69635">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963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sz="half" idx="1"/>
          </p:nvPr>
        </p:nvSpPr>
        <p:spPr>
          <a:xfrm>
            <a:off x="457200" y="609600"/>
            <a:ext cx="8305800" cy="2438400"/>
          </a:xfrm>
        </p:spPr>
        <p:txBody>
          <a:bodyPr/>
          <a:lstStyle/>
          <a:p>
            <a:pPr eaLnBrk="1" hangingPunct="1">
              <a:lnSpc>
                <a:spcPct val="90000"/>
              </a:lnSpc>
              <a:buFont typeface="Wingdings" pitchFamily="2" charset="2"/>
              <a:buNone/>
              <a:defRPr/>
            </a:pPr>
            <a:r>
              <a:rPr lang="en-US" sz="2800" u="sng" dirty="0" smtClean="0">
                <a:solidFill>
                  <a:srgbClr val="FF0000"/>
                </a:solidFill>
              </a:rPr>
              <a:t>MODE SET REGISTERS:</a:t>
            </a:r>
          </a:p>
          <a:p>
            <a:pPr eaLnBrk="1" hangingPunct="1">
              <a:lnSpc>
                <a:spcPct val="90000"/>
              </a:lnSpc>
              <a:defRPr/>
            </a:pPr>
            <a:r>
              <a:rPr lang="en-US" sz="2800" dirty="0" smtClean="0"/>
              <a:t>It is a write only registers.</a:t>
            </a:r>
          </a:p>
          <a:p>
            <a:pPr eaLnBrk="1" hangingPunct="1">
              <a:lnSpc>
                <a:spcPct val="90000"/>
              </a:lnSpc>
              <a:defRPr/>
            </a:pPr>
            <a:r>
              <a:rPr lang="en-US" sz="2800" dirty="0" smtClean="0"/>
              <a:t>It is used to set the operating modes.</a:t>
            </a:r>
          </a:p>
          <a:p>
            <a:pPr eaLnBrk="1" hangingPunct="1">
              <a:lnSpc>
                <a:spcPct val="90000"/>
              </a:lnSpc>
              <a:defRPr/>
            </a:pPr>
            <a:r>
              <a:rPr lang="en-US" sz="2800" dirty="0" smtClean="0"/>
              <a:t>This registers is programmed after initialization of DMA channel.</a:t>
            </a:r>
          </a:p>
        </p:txBody>
      </p:sp>
      <p:graphicFrame>
        <p:nvGraphicFramePr>
          <p:cNvPr id="70784" name="Group 128"/>
          <p:cNvGraphicFramePr>
            <a:graphicFrameLocks noGrp="1"/>
          </p:cNvGraphicFramePr>
          <p:nvPr>
            <p:ph sz="half" idx="2"/>
          </p:nvPr>
        </p:nvGraphicFramePr>
        <p:xfrm>
          <a:off x="914400" y="3886200"/>
          <a:ext cx="6858000" cy="1371600"/>
        </p:xfrm>
        <a:graphic>
          <a:graphicData uri="http://schemas.openxmlformats.org/drawingml/2006/table">
            <a:tbl>
              <a:tblPr/>
              <a:tblGrid>
                <a:gridCol w="914400"/>
                <a:gridCol w="800100"/>
                <a:gridCol w="857250"/>
                <a:gridCol w="857250"/>
                <a:gridCol w="857250"/>
                <a:gridCol w="857250"/>
                <a:gridCol w="857250"/>
                <a:gridCol w="857250"/>
              </a:tblGrid>
              <a:tr h="685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dirty="0" smtClean="0">
                          <a:ln>
                            <a:noFill/>
                          </a:ln>
                          <a:solidFill>
                            <a:srgbClr val="FFC000"/>
                          </a:solidFill>
                          <a:effectLst>
                            <a:outerShdw blurRad="38100" dist="38100" dir="2700000" algn="tl">
                              <a:srgbClr val="000000"/>
                            </a:outerShdw>
                          </a:effectLst>
                          <a:latin typeface="Garamond" pitchFamily="18" charset="0"/>
                        </a:rPr>
                        <a:t>D</a:t>
                      </a:r>
                      <a:r>
                        <a:rPr kumimoji="0" lang="en-US" sz="2800" b="0" i="0" u="none" strike="noStrike" cap="none" normalizeH="0" baseline="-25000" dirty="0" smtClean="0">
                          <a:ln>
                            <a:noFill/>
                          </a:ln>
                          <a:solidFill>
                            <a:srgbClr val="FFC000"/>
                          </a:solidFill>
                          <a:effectLst>
                            <a:outerShdw blurRad="38100" dist="38100" dir="2700000" algn="tl">
                              <a:srgbClr val="000000"/>
                            </a:outerShdw>
                          </a:effectLst>
                          <a:latin typeface="Garamond" pitchFamily="18"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dirty="0" smtClean="0">
                          <a:ln>
                            <a:noFill/>
                          </a:ln>
                          <a:solidFill>
                            <a:srgbClr val="FFC000"/>
                          </a:solidFill>
                          <a:effectLst>
                            <a:outerShdw blurRad="38100" dist="38100" dir="2700000" algn="tl">
                              <a:srgbClr val="000000"/>
                            </a:outerShdw>
                          </a:effectLst>
                          <a:latin typeface="Garamond" pitchFamily="18" charset="0"/>
                        </a:rPr>
                        <a:t>D</a:t>
                      </a:r>
                      <a:r>
                        <a:rPr kumimoji="0" lang="en-US" sz="2800" b="0" i="0" u="none" strike="noStrike" cap="none" normalizeH="0" baseline="-25000" dirty="0" smtClean="0">
                          <a:ln>
                            <a:noFill/>
                          </a:ln>
                          <a:solidFill>
                            <a:srgbClr val="FFC000"/>
                          </a:solidFill>
                          <a:effectLst>
                            <a:outerShdw blurRad="38100" dist="38100" dir="2700000" algn="tl">
                              <a:srgbClr val="000000"/>
                            </a:outerShdw>
                          </a:effectLst>
                          <a:latin typeface="Garamond"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rgbClr val="FFC000"/>
                          </a:solidFill>
                          <a:effectLst>
                            <a:outerShdw blurRad="38100" dist="38100" dir="2700000" algn="tl">
                              <a:srgbClr val="000000"/>
                            </a:outerShdw>
                          </a:effectLst>
                          <a:latin typeface="Garamond" pitchFamily="18" charset="0"/>
                        </a:rPr>
                        <a:t>D</a:t>
                      </a:r>
                      <a:r>
                        <a:rPr kumimoji="0" lang="en-US" sz="2800" b="0" i="0" u="none" strike="noStrike" cap="none" normalizeH="0" baseline="-25000" smtClean="0">
                          <a:ln>
                            <a:noFill/>
                          </a:ln>
                          <a:solidFill>
                            <a:srgbClr val="FFC000"/>
                          </a:solidFill>
                          <a:effectLst>
                            <a:outerShdw blurRad="38100" dist="38100" dir="2700000" algn="tl">
                              <a:srgbClr val="000000"/>
                            </a:outerShdw>
                          </a:effectLst>
                          <a:latin typeface="Garamond"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rgbClr val="FFC000"/>
                          </a:solidFill>
                          <a:effectLst>
                            <a:outerShdw blurRad="38100" dist="38100" dir="2700000" algn="tl">
                              <a:srgbClr val="000000"/>
                            </a:outerShdw>
                          </a:effectLst>
                          <a:latin typeface="Garamond" pitchFamily="18" charset="0"/>
                        </a:rPr>
                        <a:t>D</a:t>
                      </a:r>
                      <a:r>
                        <a:rPr kumimoji="0" lang="en-US" sz="2800" b="0" i="0" u="none" strike="noStrike" cap="none" normalizeH="0" baseline="-25000" smtClean="0">
                          <a:ln>
                            <a:noFill/>
                          </a:ln>
                          <a:solidFill>
                            <a:srgbClr val="FFC000"/>
                          </a:solidFill>
                          <a:effectLst>
                            <a:outerShdw blurRad="38100" dist="38100" dir="2700000" algn="tl">
                              <a:srgbClr val="000000"/>
                            </a:outerShdw>
                          </a:effectLst>
                          <a:latin typeface="Garamond"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rgbClr val="FFC000"/>
                          </a:solidFill>
                          <a:effectLst>
                            <a:outerShdw blurRad="38100" dist="38100" dir="2700000" algn="tl">
                              <a:srgbClr val="000000"/>
                            </a:outerShdw>
                          </a:effectLst>
                          <a:latin typeface="Garamond" pitchFamily="18" charset="0"/>
                        </a:rPr>
                        <a:t>D</a:t>
                      </a:r>
                      <a:r>
                        <a:rPr kumimoji="0" lang="en-US" sz="2800" b="0" i="0" u="none" strike="noStrike" cap="none" normalizeH="0" baseline="-25000" smtClean="0">
                          <a:ln>
                            <a:noFill/>
                          </a:ln>
                          <a:solidFill>
                            <a:srgbClr val="FFC000"/>
                          </a:solidFill>
                          <a:effectLst>
                            <a:outerShdw blurRad="38100" dist="38100" dir="2700000" algn="tl">
                              <a:srgbClr val="000000"/>
                            </a:outerShdw>
                          </a:effectLst>
                          <a:latin typeface="Garamond"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rgbClr val="FFC000"/>
                          </a:solidFill>
                          <a:effectLst>
                            <a:outerShdw blurRad="38100" dist="38100" dir="2700000" algn="tl">
                              <a:srgbClr val="000000"/>
                            </a:outerShdw>
                          </a:effectLst>
                          <a:latin typeface="Garamond" pitchFamily="18" charset="0"/>
                        </a:rPr>
                        <a:t>D</a:t>
                      </a:r>
                      <a:r>
                        <a:rPr kumimoji="0" lang="en-US" sz="2800" b="0" i="0" u="none" strike="noStrike" cap="none" normalizeH="0" baseline="-25000" smtClean="0">
                          <a:ln>
                            <a:noFill/>
                          </a:ln>
                          <a:solidFill>
                            <a:srgbClr val="FFC000"/>
                          </a:solidFill>
                          <a:effectLst>
                            <a:outerShdw blurRad="38100" dist="38100" dir="2700000" algn="tl">
                              <a:srgbClr val="000000"/>
                            </a:outerShdw>
                          </a:effectLst>
                          <a:latin typeface="Garamond"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rgbClr val="FFC000"/>
                          </a:solidFill>
                          <a:effectLst>
                            <a:outerShdw blurRad="38100" dist="38100" dir="2700000" algn="tl">
                              <a:srgbClr val="000000"/>
                            </a:outerShdw>
                          </a:effectLst>
                          <a:latin typeface="Garamond" pitchFamily="18" charset="0"/>
                        </a:rPr>
                        <a:t>D</a:t>
                      </a:r>
                      <a:r>
                        <a:rPr kumimoji="0" lang="en-US" sz="2800" b="0" i="0" u="none" strike="noStrike" cap="none" normalizeH="0" baseline="-25000" smtClean="0">
                          <a:ln>
                            <a:noFill/>
                          </a:ln>
                          <a:solidFill>
                            <a:srgbClr val="FFC000"/>
                          </a:solidFill>
                          <a:effectLst>
                            <a:outerShdw blurRad="38100" dist="38100" dir="2700000" algn="tl">
                              <a:srgbClr val="000000"/>
                            </a:outerShdw>
                          </a:effectLst>
                          <a:latin typeface="Garamond"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rgbClr val="FFC000"/>
                          </a:solidFill>
                          <a:effectLst>
                            <a:outerShdw blurRad="38100" dist="38100" dir="2700000" algn="tl">
                              <a:srgbClr val="000000"/>
                            </a:outerShdw>
                          </a:effectLst>
                          <a:latin typeface="Garamond" pitchFamily="18" charset="0"/>
                        </a:rPr>
                        <a:t>D</a:t>
                      </a:r>
                      <a:r>
                        <a:rPr kumimoji="0" lang="en-US" sz="2800" b="0" i="0" u="none" strike="noStrike" cap="none" normalizeH="0" baseline="-25000" smtClean="0">
                          <a:ln>
                            <a:noFill/>
                          </a:ln>
                          <a:solidFill>
                            <a:srgbClr val="FFC000"/>
                          </a:solidFill>
                          <a:effectLst>
                            <a:outerShdw blurRad="38100" dist="38100" dir="2700000" algn="tl">
                              <a:srgbClr val="000000"/>
                            </a:outerShdw>
                          </a:effectLst>
                          <a:latin typeface="Garamond"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dirty="0" smtClean="0">
                          <a:ln>
                            <a:noFill/>
                          </a:ln>
                          <a:solidFill>
                            <a:srgbClr val="FFC000"/>
                          </a:solidFill>
                          <a:effectLst>
                            <a:outerShdw blurRad="38100" dist="38100" dir="2700000" algn="tl">
                              <a:srgbClr val="000000"/>
                            </a:outerShdw>
                          </a:effectLst>
                          <a:latin typeface="Garamond" pitchFamily="18" charset="0"/>
                        </a:rPr>
                        <a: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dirty="0" smtClean="0">
                          <a:ln>
                            <a:noFill/>
                          </a:ln>
                          <a:solidFill>
                            <a:srgbClr val="FFC000"/>
                          </a:solidFill>
                          <a:effectLst>
                            <a:outerShdw blurRad="38100" dist="38100" dir="2700000" algn="tl">
                              <a:srgbClr val="000000"/>
                            </a:outerShdw>
                          </a:effectLst>
                          <a:latin typeface="Garamond" pitchFamily="18" charset="0"/>
                        </a:rPr>
                        <a:t>TCS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dirty="0" smtClean="0">
                          <a:ln>
                            <a:noFill/>
                          </a:ln>
                          <a:solidFill>
                            <a:srgbClr val="FFC000"/>
                          </a:solidFill>
                          <a:effectLst>
                            <a:outerShdw blurRad="38100" dist="38100" dir="2700000" algn="tl">
                              <a:srgbClr val="000000"/>
                            </a:outerShdw>
                          </a:effectLst>
                          <a:latin typeface="Garamond" pitchFamily="18" charset="0"/>
                        </a:rPr>
                        <a:t>EW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dirty="0" smtClean="0">
                          <a:ln>
                            <a:noFill/>
                          </a:ln>
                          <a:solidFill>
                            <a:srgbClr val="FFC000"/>
                          </a:solidFill>
                          <a:effectLst>
                            <a:outerShdw blurRad="38100" dist="38100" dir="2700000" algn="tl">
                              <a:srgbClr val="000000"/>
                            </a:outerShdw>
                          </a:effectLst>
                          <a:latin typeface="Garamond" pitchFamily="18" charset="0"/>
                        </a:rPr>
                        <a:t>RP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dirty="0" smtClean="0">
                          <a:ln>
                            <a:noFill/>
                          </a:ln>
                          <a:solidFill>
                            <a:srgbClr val="FFC000"/>
                          </a:solidFill>
                          <a:effectLst>
                            <a:outerShdw blurRad="38100" dist="38100" dir="2700000" algn="tl">
                              <a:srgbClr val="000000"/>
                            </a:outerShdw>
                          </a:effectLst>
                          <a:latin typeface="Garamond" pitchFamily="18" charset="0"/>
                        </a:rPr>
                        <a:t>EN</a:t>
                      </a:r>
                      <a:r>
                        <a:rPr kumimoji="0" lang="en-US" sz="2800" b="0" i="0" u="none" strike="noStrike" cap="none" normalizeH="0" baseline="-25000" dirty="0" smtClean="0">
                          <a:ln>
                            <a:noFill/>
                          </a:ln>
                          <a:solidFill>
                            <a:srgbClr val="FFC000"/>
                          </a:solidFill>
                          <a:effectLst>
                            <a:outerShdw blurRad="38100" dist="38100" dir="2700000" algn="tl">
                              <a:srgbClr val="000000"/>
                            </a:outerShdw>
                          </a:effectLst>
                          <a:latin typeface="Garamond"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dirty="0" smtClean="0">
                          <a:ln>
                            <a:noFill/>
                          </a:ln>
                          <a:solidFill>
                            <a:srgbClr val="FFC000"/>
                          </a:solidFill>
                          <a:effectLst>
                            <a:outerShdw blurRad="38100" dist="38100" dir="2700000" algn="tl">
                              <a:srgbClr val="000000"/>
                            </a:outerShdw>
                          </a:effectLst>
                          <a:latin typeface="Garamond" pitchFamily="18" charset="0"/>
                        </a:rPr>
                        <a:t>EN</a:t>
                      </a:r>
                      <a:r>
                        <a:rPr kumimoji="0" lang="en-US" sz="2800" b="0" i="0" u="none" strike="noStrike" cap="none" normalizeH="0" baseline="-25000" dirty="0" smtClean="0">
                          <a:ln>
                            <a:noFill/>
                          </a:ln>
                          <a:solidFill>
                            <a:srgbClr val="FFC000"/>
                          </a:solidFill>
                          <a:effectLst>
                            <a:outerShdw blurRad="38100" dist="38100" dir="2700000" algn="tl">
                              <a:srgbClr val="000000"/>
                            </a:outerShdw>
                          </a:effectLst>
                          <a:latin typeface="Garamond"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dirty="0" smtClean="0">
                          <a:ln>
                            <a:noFill/>
                          </a:ln>
                          <a:solidFill>
                            <a:srgbClr val="FFC000"/>
                          </a:solidFill>
                          <a:effectLst>
                            <a:outerShdw blurRad="38100" dist="38100" dir="2700000" algn="tl">
                              <a:srgbClr val="000000"/>
                            </a:outerShdw>
                          </a:effectLst>
                          <a:latin typeface="Garamond" pitchFamily="18" charset="0"/>
                        </a:rPr>
                        <a:t>EN</a:t>
                      </a:r>
                      <a:r>
                        <a:rPr kumimoji="0" lang="en-US" sz="2800" b="0" i="0" u="none" strike="noStrike" cap="none" normalizeH="0" baseline="-25000" dirty="0" smtClean="0">
                          <a:ln>
                            <a:noFill/>
                          </a:ln>
                          <a:solidFill>
                            <a:srgbClr val="FFC000"/>
                          </a:solidFill>
                          <a:effectLst>
                            <a:outerShdw blurRad="38100" dist="38100" dir="2700000" algn="tl">
                              <a:srgbClr val="000000"/>
                            </a:outerShdw>
                          </a:effectLst>
                          <a:latin typeface="Garamond"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dirty="0" smtClean="0">
                          <a:ln>
                            <a:noFill/>
                          </a:ln>
                          <a:solidFill>
                            <a:srgbClr val="FFC000"/>
                          </a:solidFill>
                          <a:effectLst>
                            <a:outerShdw blurRad="38100" dist="38100" dir="2700000" algn="tl">
                              <a:srgbClr val="000000"/>
                            </a:outerShdw>
                          </a:effectLst>
                          <a:latin typeface="Garamond" pitchFamily="18" charset="0"/>
                        </a:rPr>
                        <a:t>EN</a:t>
                      </a:r>
                      <a:r>
                        <a:rPr kumimoji="0" lang="en-US" sz="2800" b="0" i="0" u="none" strike="noStrike" cap="none" normalizeH="0" baseline="-25000" dirty="0" smtClean="0">
                          <a:ln>
                            <a:noFill/>
                          </a:ln>
                          <a:solidFill>
                            <a:srgbClr val="FFC000"/>
                          </a:solidFill>
                          <a:effectLst>
                            <a:outerShdw blurRad="38100" dist="38100" dir="2700000" algn="tl">
                              <a:srgbClr val="000000"/>
                            </a:outerShdw>
                          </a:effectLst>
                          <a:latin typeface="Garamond"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 calcmode="lin" valueType="num">
                                      <p:cBhvr additive="base">
                                        <p:cTn id="7" dur="500" fill="hold"/>
                                        <p:tgtEl>
                                          <p:spTgt spid="706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6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0659">
                                            <p:txEl>
                                              <p:pRg st="1" end="1"/>
                                            </p:txEl>
                                          </p:spTgt>
                                        </p:tgtEl>
                                        <p:attrNameLst>
                                          <p:attrName>style.visibility</p:attrName>
                                        </p:attrNameLst>
                                      </p:cBhvr>
                                      <p:to>
                                        <p:strVal val="visible"/>
                                      </p:to>
                                    </p:set>
                                    <p:anim calcmode="lin" valueType="num">
                                      <p:cBhvr additive="base">
                                        <p:cTn id="13" dur="500" fill="hold"/>
                                        <p:tgtEl>
                                          <p:spTgt spid="706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06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0659">
                                            <p:txEl>
                                              <p:pRg st="2" end="2"/>
                                            </p:txEl>
                                          </p:spTgt>
                                        </p:tgtEl>
                                        <p:attrNameLst>
                                          <p:attrName>style.visibility</p:attrName>
                                        </p:attrNameLst>
                                      </p:cBhvr>
                                      <p:to>
                                        <p:strVal val="visible"/>
                                      </p:to>
                                    </p:set>
                                    <p:anim calcmode="lin" valueType="num">
                                      <p:cBhvr additive="base">
                                        <p:cTn id="19" dur="500" fill="hold"/>
                                        <p:tgtEl>
                                          <p:spTgt spid="7065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06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0659">
                                            <p:txEl>
                                              <p:pRg st="3" end="3"/>
                                            </p:txEl>
                                          </p:spTgt>
                                        </p:tgtEl>
                                        <p:attrNameLst>
                                          <p:attrName>style.visibility</p:attrName>
                                        </p:attrNameLst>
                                      </p:cBhvr>
                                      <p:to>
                                        <p:strVal val="visible"/>
                                      </p:to>
                                    </p:set>
                                    <p:anim calcmode="lin" valueType="num">
                                      <p:cBhvr additive="base">
                                        <p:cTn id="25" dur="500" fill="hold"/>
                                        <p:tgtEl>
                                          <p:spTgt spid="7065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06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0784"/>
                                        </p:tgtEl>
                                        <p:attrNameLst>
                                          <p:attrName>style.visibility</p:attrName>
                                        </p:attrNameLst>
                                      </p:cBhvr>
                                      <p:to>
                                        <p:strVal val="visible"/>
                                      </p:to>
                                    </p:set>
                                    <p:anim calcmode="lin" valueType="num">
                                      <p:cBhvr additive="base">
                                        <p:cTn id="31" dur="500" fill="hold"/>
                                        <p:tgtEl>
                                          <p:spTgt spid="70784"/>
                                        </p:tgtEl>
                                        <p:attrNameLst>
                                          <p:attrName>ppt_x</p:attrName>
                                        </p:attrNameLst>
                                      </p:cBhvr>
                                      <p:tavLst>
                                        <p:tav tm="0">
                                          <p:val>
                                            <p:strVal val="#ppt_x"/>
                                          </p:val>
                                        </p:tav>
                                        <p:tav tm="100000">
                                          <p:val>
                                            <p:strVal val="#ppt_x"/>
                                          </p:val>
                                        </p:tav>
                                      </p:tavLst>
                                    </p:anim>
                                    <p:anim calcmode="lin" valueType="num">
                                      <p:cBhvr additive="base">
                                        <p:cTn id="32" dur="500" fill="hold"/>
                                        <p:tgtEl>
                                          <p:spTgt spid="707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idx="1"/>
          </p:nvPr>
        </p:nvSpPr>
        <p:spPr>
          <a:xfrm>
            <a:off x="228600" y="381000"/>
            <a:ext cx="8686800" cy="6096000"/>
          </a:xfrm>
        </p:spPr>
        <p:txBody>
          <a:bodyPr/>
          <a:lstStyle/>
          <a:p>
            <a:pPr eaLnBrk="1" hangingPunct="1">
              <a:lnSpc>
                <a:spcPct val="90000"/>
              </a:lnSpc>
              <a:defRPr/>
            </a:pPr>
            <a:r>
              <a:rPr lang="en-US" dirty="0" smtClean="0"/>
              <a:t>AL=1=Auto load mode</a:t>
            </a:r>
          </a:p>
          <a:p>
            <a:pPr eaLnBrk="1" hangingPunct="1">
              <a:lnSpc>
                <a:spcPct val="90000"/>
              </a:lnSpc>
              <a:buFont typeface="Wingdings" pitchFamily="2" charset="2"/>
              <a:buNone/>
              <a:defRPr/>
            </a:pPr>
            <a:r>
              <a:rPr lang="en-US" dirty="0" smtClean="0"/>
              <a:t>AL=0=Rotating mode</a:t>
            </a:r>
          </a:p>
          <a:p>
            <a:pPr eaLnBrk="1" hangingPunct="1">
              <a:lnSpc>
                <a:spcPct val="90000"/>
              </a:lnSpc>
              <a:buFont typeface="Wingdings" pitchFamily="2" charset="2"/>
              <a:buNone/>
              <a:defRPr/>
            </a:pPr>
            <a:endParaRPr lang="en-US" dirty="0" smtClean="0">
              <a:solidFill>
                <a:srgbClr val="FFC000"/>
              </a:solidFill>
            </a:endParaRPr>
          </a:p>
          <a:p>
            <a:pPr eaLnBrk="1" hangingPunct="1">
              <a:lnSpc>
                <a:spcPct val="90000"/>
              </a:lnSpc>
              <a:defRPr/>
            </a:pPr>
            <a:r>
              <a:rPr lang="en-US" dirty="0" smtClean="0"/>
              <a:t>TCS=1=Stop after TC (Disable Channel)</a:t>
            </a:r>
          </a:p>
          <a:p>
            <a:pPr eaLnBrk="1" hangingPunct="1">
              <a:lnSpc>
                <a:spcPct val="90000"/>
              </a:lnSpc>
              <a:defRPr/>
            </a:pPr>
            <a:r>
              <a:rPr lang="en-US" dirty="0" smtClean="0"/>
              <a:t>TCS=0=Start after TC (Enable Channel)</a:t>
            </a:r>
          </a:p>
          <a:p>
            <a:pPr eaLnBrk="1" hangingPunct="1">
              <a:lnSpc>
                <a:spcPct val="90000"/>
              </a:lnSpc>
              <a:defRPr/>
            </a:pPr>
            <a:endParaRPr lang="en-US" dirty="0" smtClean="0">
              <a:solidFill>
                <a:srgbClr val="FFC000"/>
              </a:solidFill>
            </a:endParaRPr>
          </a:p>
          <a:p>
            <a:pPr eaLnBrk="1" hangingPunct="1">
              <a:lnSpc>
                <a:spcPct val="90000"/>
              </a:lnSpc>
              <a:defRPr/>
            </a:pPr>
            <a:r>
              <a:rPr lang="en-US" dirty="0" smtClean="0"/>
              <a:t>EW=1=Extended write mode</a:t>
            </a:r>
          </a:p>
          <a:p>
            <a:pPr eaLnBrk="1" hangingPunct="1">
              <a:lnSpc>
                <a:spcPct val="90000"/>
              </a:lnSpc>
              <a:defRPr/>
            </a:pPr>
            <a:r>
              <a:rPr lang="en-US" dirty="0" smtClean="0"/>
              <a:t>EW=0=normal mode.</a:t>
            </a:r>
          </a:p>
          <a:p>
            <a:pPr eaLnBrk="1" hangingPunct="1">
              <a:lnSpc>
                <a:spcPct val="90000"/>
              </a:lnSpc>
              <a:defRPr/>
            </a:pPr>
            <a:endParaRPr lang="en-US" dirty="0" smtClean="0"/>
          </a:p>
          <a:p>
            <a:pPr eaLnBrk="1" hangingPunct="1">
              <a:lnSpc>
                <a:spcPct val="90000"/>
              </a:lnSpc>
              <a:defRPr/>
            </a:pPr>
            <a:r>
              <a:rPr lang="en-US" dirty="0" smtClean="0"/>
              <a:t>RP=1=Rotating priority</a:t>
            </a:r>
          </a:p>
          <a:p>
            <a:pPr eaLnBrk="1" hangingPunct="1">
              <a:lnSpc>
                <a:spcPct val="90000"/>
              </a:lnSpc>
              <a:defRPr/>
            </a:pPr>
            <a:r>
              <a:rPr lang="en-US" dirty="0" smtClean="0"/>
              <a:t>RP=0=Fixed priority.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 calcmode="lin" valueType="num">
                                      <p:cBhvr additive="base">
                                        <p:cTn id="7" dur="500" fill="hold"/>
                                        <p:tgtEl>
                                          <p:spTgt spid="737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37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3731">
                                            <p:txEl>
                                              <p:pRg st="1" end="1"/>
                                            </p:txEl>
                                          </p:spTgt>
                                        </p:tgtEl>
                                        <p:attrNameLst>
                                          <p:attrName>style.visibility</p:attrName>
                                        </p:attrNameLst>
                                      </p:cBhvr>
                                      <p:to>
                                        <p:strVal val="visible"/>
                                      </p:to>
                                    </p:set>
                                    <p:anim calcmode="lin" valueType="num">
                                      <p:cBhvr additive="base">
                                        <p:cTn id="13" dur="500" fill="hold"/>
                                        <p:tgtEl>
                                          <p:spTgt spid="737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37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3731">
                                            <p:txEl>
                                              <p:pRg st="3" end="3"/>
                                            </p:txEl>
                                          </p:spTgt>
                                        </p:tgtEl>
                                        <p:attrNameLst>
                                          <p:attrName>style.visibility</p:attrName>
                                        </p:attrNameLst>
                                      </p:cBhvr>
                                      <p:to>
                                        <p:strVal val="visible"/>
                                      </p:to>
                                    </p:set>
                                    <p:anim calcmode="lin" valueType="num">
                                      <p:cBhvr additive="base">
                                        <p:cTn id="19" dur="500" fill="hold"/>
                                        <p:tgtEl>
                                          <p:spTgt spid="7373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37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3731">
                                            <p:txEl>
                                              <p:pRg st="4" end="4"/>
                                            </p:txEl>
                                          </p:spTgt>
                                        </p:tgtEl>
                                        <p:attrNameLst>
                                          <p:attrName>style.visibility</p:attrName>
                                        </p:attrNameLst>
                                      </p:cBhvr>
                                      <p:to>
                                        <p:strVal val="visible"/>
                                      </p:to>
                                    </p:set>
                                    <p:anim calcmode="lin" valueType="num">
                                      <p:cBhvr additive="base">
                                        <p:cTn id="25" dur="500" fill="hold"/>
                                        <p:tgtEl>
                                          <p:spTgt spid="7373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37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3731">
                                            <p:txEl>
                                              <p:pRg st="6" end="6"/>
                                            </p:txEl>
                                          </p:spTgt>
                                        </p:tgtEl>
                                        <p:attrNameLst>
                                          <p:attrName>style.visibility</p:attrName>
                                        </p:attrNameLst>
                                      </p:cBhvr>
                                      <p:to>
                                        <p:strVal val="visible"/>
                                      </p:to>
                                    </p:set>
                                    <p:anim calcmode="lin" valueType="num">
                                      <p:cBhvr additive="base">
                                        <p:cTn id="31" dur="500" fill="hold"/>
                                        <p:tgtEl>
                                          <p:spTgt spid="7373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373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3731">
                                            <p:txEl>
                                              <p:pRg st="7" end="7"/>
                                            </p:txEl>
                                          </p:spTgt>
                                        </p:tgtEl>
                                        <p:attrNameLst>
                                          <p:attrName>style.visibility</p:attrName>
                                        </p:attrNameLst>
                                      </p:cBhvr>
                                      <p:to>
                                        <p:strVal val="visible"/>
                                      </p:to>
                                    </p:set>
                                    <p:anim calcmode="lin" valueType="num">
                                      <p:cBhvr additive="base">
                                        <p:cTn id="37" dur="500" fill="hold"/>
                                        <p:tgtEl>
                                          <p:spTgt spid="7373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373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3731">
                                            <p:txEl>
                                              <p:pRg st="9" end="9"/>
                                            </p:txEl>
                                          </p:spTgt>
                                        </p:tgtEl>
                                        <p:attrNameLst>
                                          <p:attrName>style.visibility</p:attrName>
                                        </p:attrNameLst>
                                      </p:cBhvr>
                                      <p:to>
                                        <p:strVal val="visible"/>
                                      </p:to>
                                    </p:set>
                                    <p:anim calcmode="lin" valueType="num">
                                      <p:cBhvr additive="base">
                                        <p:cTn id="43" dur="500" fill="hold"/>
                                        <p:tgtEl>
                                          <p:spTgt spid="73731">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373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3731">
                                            <p:txEl>
                                              <p:pRg st="10" end="10"/>
                                            </p:txEl>
                                          </p:spTgt>
                                        </p:tgtEl>
                                        <p:attrNameLst>
                                          <p:attrName>style.visibility</p:attrName>
                                        </p:attrNameLst>
                                      </p:cBhvr>
                                      <p:to>
                                        <p:strVal val="visible"/>
                                      </p:to>
                                    </p:set>
                                    <p:anim calcmode="lin" valueType="num">
                                      <p:cBhvr additive="base">
                                        <p:cTn id="49" dur="500" fill="hold"/>
                                        <p:tgtEl>
                                          <p:spTgt spid="73731">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373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idx="1"/>
          </p:nvPr>
        </p:nvSpPr>
        <p:spPr>
          <a:xfrm>
            <a:off x="228600" y="152400"/>
            <a:ext cx="8686800" cy="6430963"/>
          </a:xfrm>
        </p:spPr>
        <p:txBody>
          <a:bodyPr>
            <a:normAutofit/>
          </a:bodyPr>
          <a:lstStyle/>
          <a:p>
            <a:pPr eaLnBrk="1" hangingPunct="1">
              <a:defRPr/>
            </a:pPr>
            <a:r>
              <a:rPr lang="en-US" dirty="0" smtClean="0"/>
              <a:t>EN</a:t>
            </a:r>
            <a:r>
              <a:rPr lang="en-US" baseline="-25000" dirty="0" smtClean="0"/>
              <a:t>3</a:t>
            </a:r>
            <a:r>
              <a:rPr lang="en-US" dirty="0" smtClean="0"/>
              <a:t>=1=Enable DMA CH-3</a:t>
            </a:r>
          </a:p>
          <a:p>
            <a:pPr eaLnBrk="1" hangingPunct="1">
              <a:defRPr/>
            </a:pPr>
            <a:r>
              <a:rPr lang="en-US" dirty="0" smtClean="0"/>
              <a:t>EN</a:t>
            </a:r>
            <a:r>
              <a:rPr lang="en-US" baseline="-25000" dirty="0" smtClean="0"/>
              <a:t>3</a:t>
            </a:r>
            <a:r>
              <a:rPr lang="en-US" dirty="0" smtClean="0"/>
              <a:t>=0=Disable DMA CH-3</a:t>
            </a:r>
          </a:p>
          <a:p>
            <a:pPr eaLnBrk="1" hangingPunct="1">
              <a:defRPr/>
            </a:pPr>
            <a:endParaRPr lang="en-US" dirty="0" smtClean="0"/>
          </a:p>
          <a:p>
            <a:pPr eaLnBrk="1" hangingPunct="1">
              <a:defRPr/>
            </a:pPr>
            <a:r>
              <a:rPr lang="en-US" dirty="0" smtClean="0"/>
              <a:t>EN</a:t>
            </a:r>
            <a:r>
              <a:rPr lang="en-US" baseline="-25000" dirty="0" smtClean="0"/>
              <a:t>2</a:t>
            </a:r>
            <a:r>
              <a:rPr lang="en-US" dirty="0" smtClean="0"/>
              <a:t>=1=Enable DMA CH-2</a:t>
            </a:r>
          </a:p>
          <a:p>
            <a:pPr eaLnBrk="1" hangingPunct="1">
              <a:defRPr/>
            </a:pPr>
            <a:r>
              <a:rPr lang="en-US" dirty="0" smtClean="0"/>
              <a:t>EN</a:t>
            </a:r>
            <a:r>
              <a:rPr lang="en-US" baseline="-25000" dirty="0" smtClean="0"/>
              <a:t>2</a:t>
            </a:r>
            <a:r>
              <a:rPr lang="en-US" dirty="0" smtClean="0"/>
              <a:t>=0=Disable DMA CH-2</a:t>
            </a:r>
          </a:p>
          <a:p>
            <a:pPr eaLnBrk="1" hangingPunct="1">
              <a:defRPr/>
            </a:pPr>
            <a:endParaRPr lang="en-US" dirty="0" smtClean="0"/>
          </a:p>
          <a:p>
            <a:pPr eaLnBrk="1" hangingPunct="1">
              <a:defRPr/>
            </a:pPr>
            <a:r>
              <a:rPr lang="en-US" dirty="0" smtClean="0"/>
              <a:t>EN</a:t>
            </a:r>
            <a:r>
              <a:rPr lang="en-US" baseline="-25000" dirty="0" smtClean="0"/>
              <a:t>1</a:t>
            </a:r>
            <a:r>
              <a:rPr lang="en-US" dirty="0" smtClean="0"/>
              <a:t>=1=Enable DMA CH-1</a:t>
            </a:r>
          </a:p>
          <a:p>
            <a:pPr eaLnBrk="1" hangingPunct="1">
              <a:defRPr/>
            </a:pPr>
            <a:r>
              <a:rPr lang="en-US" dirty="0" smtClean="0"/>
              <a:t>EN</a:t>
            </a:r>
            <a:r>
              <a:rPr lang="en-US" baseline="-25000" dirty="0" smtClean="0"/>
              <a:t>1</a:t>
            </a:r>
            <a:r>
              <a:rPr lang="en-US" dirty="0" smtClean="0"/>
              <a:t>=0=Disable DMA CH-1</a:t>
            </a:r>
          </a:p>
          <a:p>
            <a:pPr eaLnBrk="1" hangingPunct="1">
              <a:defRPr/>
            </a:pPr>
            <a:endParaRPr lang="en-US" dirty="0" smtClean="0"/>
          </a:p>
          <a:p>
            <a:pPr eaLnBrk="1" hangingPunct="1">
              <a:defRPr/>
            </a:pPr>
            <a:r>
              <a:rPr lang="en-US" dirty="0" smtClean="0"/>
              <a:t>EN</a:t>
            </a:r>
            <a:r>
              <a:rPr lang="en-US" baseline="-25000" dirty="0" smtClean="0"/>
              <a:t>0</a:t>
            </a:r>
            <a:r>
              <a:rPr lang="en-US" dirty="0" smtClean="0"/>
              <a:t>=1=Enable DMA CH-0</a:t>
            </a:r>
          </a:p>
          <a:p>
            <a:pPr eaLnBrk="1" hangingPunct="1">
              <a:defRPr/>
            </a:pPr>
            <a:r>
              <a:rPr lang="en-US" dirty="0" smtClean="0"/>
              <a:t>EN</a:t>
            </a:r>
            <a:r>
              <a:rPr lang="en-US" baseline="-25000" dirty="0" smtClean="0"/>
              <a:t>0</a:t>
            </a:r>
            <a:r>
              <a:rPr lang="en-US" dirty="0" smtClean="0"/>
              <a:t>=0=Disable DMA CH-0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 calcmode="lin" valueType="num">
                                      <p:cBhvr additive="base">
                                        <p:cTn id="7" dur="500" fill="hold"/>
                                        <p:tgtEl>
                                          <p:spTgt spid="747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7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4755">
                                            <p:txEl>
                                              <p:pRg st="1" end="1"/>
                                            </p:txEl>
                                          </p:spTgt>
                                        </p:tgtEl>
                                        <p:attrNameLst>
                                          <p:attrName>style.visibility</p:attrName>
                                        </p:attrNameLst>
                                      </p:cBhvr>
                                      <p:to>
                                        <p:strVal val="visible"/>
                                      </p:to>
                                    </p:set>
                                    <p:anim calcmode="lin" valueType="num">
                                      <p:cBhvr additive="base">
                                        <p:cTn id="13" dur="500" fill="hold"/>
                                        <p:tgtEl>
                                          <p:spTgt spid="747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47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4755">
                                            <p:txEl>
                                              <p:pRg st="3" end="3"/>
                                            </p:txEl>
                                          </p:spTgt>
                                        </p:tgtEl>
                                        <p:attrNameLst>
                                          <p:attrName>style.visibility</p:attrName>
                                        </p:attrNameLst>
                                      </p:cBhvr>
                                      <p:to>
                                        <p:strVal val="visible"/>
                                      </p:to>
                                    </p:set>
                                    <p:anim calcmode="lin" valueType="num">
                                      <p:cBhvr additive="base">
                                        <p:cTn id="19" dur="500" fill="hold"/>
                                        <p:tgtEl>
                                          <p:spTgt spid="7475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47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4755">
                                            <p:txEl>
                                              <p:pRg st="4" end="4"/>
                                            </p:txEl>
                                          </p:spTgt>
                                        </p:tgtEl>
                                        <p:attrNameLst>
                                          <p:attrName>style.visibility</p:attrName>
                                        </p:attrNameLst>
                                      </p:cBhvr>
                                      <p:to>
                                        <p:strVal val="visible"/>
                                      </p:to>
                                    </p:set>
                                    <p:anim calcmode="lin" valueType="num">
                                      <p:cBhvr additive="base">
                                        <p:cTn id="25" dur="500" fill="hold"/>
                                        <p:tgtEl>
                                          <p:spTgt spid="7475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47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4755">
                                            <p:txEl>
                                              <p:pRg st="6" end="6"/>
                                            </p:txEl>
                                          </p:spTgt>
                                        </p:tgtEl>
                                        <p:attrNameLst>
                                          <p:attrName>style.visibility</p:attrName>
                                        </p:attrNameLst>
                                      </p:cBhvr>
                                      <p:to>
                                        <p:strVal val="visible"/>
                                      </p:to>
                                    </p:set>
                                    <p:anim calcmode="lin" valueType="num">
                                      <p:cBhvr additive="base">
                                        <p:cTn id="31" dur="500" fill="hold"/>
                                        <p:tgtEl>
                                          <p:spTgt spid="7475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475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4755">
                                            <p:txEl>
                                              <p:pRg st="7" end="7"/>
                                            </p:txEl>
                                          </p:spTgt>
                                        </p:tgtEl>
                                        <p:attrNameLst>
                                          <p:attrName>style.visibility</p:attrName>
                                        </p:attrNameLst>
                                      </p:cBhvr>
                                      <p:to>
                                        <p:strVal val="visible"/>
                                      </p:to>
                                    </p:set>
                                    <p:anim calcmode="lin" valueType="num">
                                      <p:cBhvr additive="base">
                                        <p:cTn id="37" dur="500" fill="hold"/>
                                        <p:tgtEl>
                                          <p:spTgt spid="7475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475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4755">
                                            <p:txEl>
                                              <p:pRg st="9" end="9"/>
                                            </p:txEl>
                                          </p:spTgt>
                                        </p:tgtEl>
                                        <p:attrNameLst>
                                          <p:attrName>style.visibility</p:attrName>
                                        </p:attrNameLst>
                                      </p:cBhvr>
                                      <p:to>
                                        <p:strVal val="visible"/>
                                      </p:to>
                                    </p:set>
                                    <p:anim calcmode="lin" valueType="num">
                                      <p:cBhvr additive="base">
                                        <p:cTn id="43" dur="500" fill="hold"/>
                                        <p:tgtEl>
                                          <p:spTgt spid="74755">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475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4755">
                                            <p:txEl>
                                              <p:pRg st="10" end="10"/>
                                            </p:txEl>
                                          </p:spTgt>
                                        </p:tgtEl>
                                        <p:attrNameLst>
                                          <p:attrName>style.visibility</p:attrName>
                                        </p:attrNameLst>
                                      </p:cBhvr>
                                      <p:to>
                                        <p:strVal val="visible"/>
                                      </p:to>
                                    </p:set>
                                    <p:anim calcmode="lin" valueType="num">
                                      <p:cBhvr additive="base">
                                        <p:cTn id="49" dur="500" fill="hold"/>
                                        <p:tgtEl>
                                          <p:spTgt spid="74755">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475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type="body" sz="half" idx="1"/>
          </p:nvPr>
        </p:nvSpPr>
        <p:spPr>
          <a:xfrm>
            <a:off x="457200" y="838200"/>
            <a:ext cx="8153400" cy="4419600"/>
          </a:xfrm>
        </p:spPr>
        <p:txBody>
          <a:bodyPr/>
          <a:lstStyle/>
          <a:p>
            <a:pPr eaLnBrk="1" hangingPunct="1">
              <a:buFont typeface="Wingdings" pitchFamily="2" charset="2"/>
              <a:buNone/>
              <a:defRPr/>
            </a:pPr>
            <a:r>
              <a:rPr lang="en-US" sz="2800" u="sng" dirty="0" smtClean="0">
                <a:solidFill>
                  <a:srgbClr val="FF0000"/>
                </a:solidFill>
              </a:rPr>
              <a:t>STATUS REGISTERS:</a:t>
            </a:r>
          </a:p>
          <a:p>
            <a:pPr eaLnBrk="1" hangingPunct="1">
              <a:defRPr/>
            </a:pPr>
            <a:r>
              <a:rPr lang="en-US" sz="2800" dirty="0" smtClean="0"/>
              <a:t>It is read only registers.</a:t>
            </a:r>
          </a:p>
          <a:p>
            <a:pPr eaLnBrk="1" hangingPunct="1">
              <a:defRPr/>
            </a:pPr>
            <a:r>
              <a:rPr lang="en-US" sz="2800" dirty="0" smtClean="0"/>
              <a:t>It is tell the status of DMA channels</a:t>
            </a:r>
          </a:p>
          <a:p>
            <a:pPr eaLnBrk="1" hangingPunct="1">
              <a:defRPr/>
            </a:pPr>
            <a:r>
              <a:rPr lang="en-US" sz="2800" dirty="0" smtClean="0"/>
              <a:t>TC status bits are set when TC signal is activated for that channel.</a:t>
            </a:r>
          </a:p>
          <a:p>
            <a:pPr eaLnBrk="1" hangingPunct="1">
              <a:defRPr/>
            </a:pPr>
            <a:r>
              <a:rPr lang="en-US" sz="2800" dirty="0" smtClean="0"/>
              <a:t>Update flag is not affected during read operation.</a:t>
            </a:r>
          </a:p>
          <a:p>
            <a:pPr eaLnBrk="1" hangingPunct="1">
              <a:defRPr/>
            </a:pPr>
            <a:r>
              <a:rPr lang="en-US" sz="2800" dirty="0" smtClean="0"/>
              <a:t>The UP bit is set during update cycle . It is cleared after completion of update cycle.</a:t>
            </a:r>
          </a:p>
        </p:txBody>
      </p:sp>
      <p:graphicFrame>
        <p:nvGraphicFramePr>
          <p:cNvPr id="75861" name="Group 85"/>
          <p:cNvGraphicFramePr>
            <a:graphicFrameLocks noGrp="1"/>
          </p:cNvGraphicFramePr>
          <p:nvPr>
            <p:ph sz="half" idx="2"/>
          </p:nvPr>
        </p:nvGraphicFramePr>
        <p:xfrm>
          <a:off x="838200" y="5181600"/>
          <a:ext cx="7239000" cy="1371600"/>
        </p:xfrm>
        <a:graphic>
          <a:graphicData uri="http://schemas.openxmlformats.org/drawingml/2006/table">
            <a:tbl>
              <a:tblPr/>
              <a:tblGrid>
                <a:gridCol w="914400"/>
                <a:gridCol w="895350"/>
                <a:gridCol w="904875"/>
                <a:gridCol w="904875"/>
                <a:gridCol w="904875"/>
                <a:gridCol w="904875"/>
                <a:gridCol w="904875"/>
                <a:gridCol w="904875"/>
              </a:tblGrid>
              <a:tr h="685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dirty="0" smtClean="0">
                          <a:ln>
                            <a:noFill/>
                          </a:ln>
                          <a:solidFill>
                            <a:srgbClr val="FFC000"/>
                          </a:solidFill>
                          <a:effectLst>
                            <a:outerShdw blurRad="38100" dist="38100" dir="2700000" algn="tl">
                              <a:srgbClr val="000000"/>
                            </a:outerShdw>
                          </a:effectLst>
                          <a:latin typeface="Garamond" pitchFamily="18" charset="0"/>
                        </a:rPr>
                        <a:t>D</a:t>
                      </a:r>
                      <a:r>
                        <a:rPr kumimoji="0" lang="en-US" sz="2800" b="0" i="0" u="none" strike="noStrike" cap="none" normalizeH="0" baseline="-25000" dirty="0" smtClean="0">
                          <a:ln>
                            <a:noFill/>
                          </a:ln>
                          <a:solidFill>
                            <a:srgbClr val="FFC000"/>
                          </a:solidFill>
                          <a:effectLst>
                            <a:outerShdw blurRad="38100" dist="38100" dir="2700000" algn="tl">
                              <a:srgbClr val="000000"/>
                            </a:outerShdw>
                          </a:effectLst>
                          <a:latin typeface="Garamond" pitchFamily="18"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rgbClr val="FFC000"/>
                          </a:solidFill>
                          <a:effectLst>
                            <a:outerShdw blurRad="38100" dist="38100" dir="2700000" algn="tl">
                              <a:srgbClr val="000000"/>
                            </a:outerShdw>
                          </a:effectLst>
                          <a:latin typeface="Garamond" pitchFamily="18" charset="0"/>
                        </a:rPr>
                        <a:t>D</a:t>
                      </a:r>
                      <a:r>
                        <a:rPr kumimoji="0" lang="en-US" sz="2800" b="0" i="0" u="none" strike="noStrike" cap="none" normalizeH="0" baseline="-25000" smtClean="0">
                          <a:ln>
                            <a:noFill/>
                          </a:ln>
                          <a:solidFill>
                            <a:srgbClr val="FFC000"/>
                          </a:solidFill>
                          <a:effectLst>
                            <a:outerShdw blurRad="38100" dist="38100" dir="2700000" algn="tl">
                              <a:srgbClr val="000000"/>
                            </a:outerShdw>
                          </a:effectLst>
                          <a:latin typeface="Garamond"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rgbClr val="FFC000"/>
                          </a:solidFill>
                          <a:effectLst>
                            <a:outerShdw blurRad="38100" dist="38100" dir="2700000" algn="tl">
                              <a:srgbClr val="000000"/>
                            </a:outerShdw>
                          </a:effectLst>
                          <a:latin typeface="Garamond" pitchFamily="18" charset="0"/>
                        </a:rPr>
                        <a:t>D</a:t>
                      </a:r>
                      <a:r>
                        <a:rPr kumimoji="0" lang="en-US" sz="2800" b="0" i="0" u="none" strike="noStrike" cap="none" normalizeH="0" baseline="-25000" smtClean="0">
                          <a:ln>
                            <a:noFill/>
                          </a:ln>
                          <a:solidFill>
                            <a:srgbClr val="FFC000"/>
                          </a:solidFill>
                          <a:effectLst>
                            <a:outerShdw blurRad="38100" dist="38100" dir="2700000" algn="tl">
                              <a:srgbClr val="000000"/>
                            </a:outerShdw>
                          </a:effectLst>
                          <a:latin typeface="Garamond"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rgbClr val="FFC000"/>
                          </a:solidFill>
                          <a:effectLst>
                            <a:outerShdw blurRad="38100" dist="38100" dir="2700000" algn="tl">
                              <a:srgbClr val="000000"/>
                            </a:outerShdw>
                          </a:effectLst>
                          <a:latin typeface="Garamond" pitchFamily="18" charset="0"/>
                        </a:rPr>
                        <a:t>D</a:t>
                      </a:r>
                      <a:r>
                        <a:rPr kumimoji="0" lang="en-US" sz="2800" b="0" i="0" u="none" strike="noStrike" cap="none" normalizeH="0" baseline="-25000" smtClean="0">
                          <a:ln>
                            <a:noFill/>
                          </a:ln>
                          <a:solidFill>
                            <a:srgbClr val="FFC000"/>
                          </a:solidFill>
                          <a:effectLst>
                            <a:outerShdw blurRad="38100" dist="38100" dir="2700000" algn="tl">
                              <a:srgbClr val="000000"/>
                            </a:outerShdw>
                          </a:effectLst>
                          <a:latin typeface="Garamond"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rgbClr val="FFC000"/>
                          </a:solidFill>
                          <a:effectLst>
                            <a:outerShdw blurRad="38100" dist="38100" dir="2700000" algn="tl">
                              <a:srgbClr val="000000"/>
                            </a:outerShdw>
                          </a:effectLst>
                          <a:latin typeface="Garamond" pitchFamily="18" charset="0"/>
                        </a:rPr>
                        <a:t>D</a:t>
                      </a:r>
                      <a:r>
                        <a:rPr kumimoji="0" lang="en-US" sz="2800" b="0" i="0" u="none" strike="noStrike" cap="none" normalizeH="0" baseline="-25000" smtClean="0">
                          <a:ln>
                            <a:noFill/>
                          </a:ln>
                          <a:solidFill>
                            <a:srgbClr val="FFC000"/>
                          </a:solidFill>
                          <a:effectLst>
                            <a:outerShdw blurRad="38100" dist="38100" dir="2700000" algn="tl">
                              <a:srgbClr val="000000"/>
                            </a:outerShdw>
                          </a:effectLst>
                          <a:latin typeface="Garamond"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rgbClr val="FFC000"/>
                          </a:solidFill>
                          <a:effectLst>
                            <a:outerShdw blurRad="38100" dist="38100" dir="2700000" algn="tl">
                              <a:srgbClr val="000000"/>
                            </a:outerShdw>
                          </a:effectLst>
                          <a:latin typeface="Garamond" pitchFamily="18" charset="0"/>
                        </a:rPr>
                        <a:t>D</a:t>
                      </a:r>
                      <a:r>
                        <a:rPr kumimoji="0" lang="en-US" sz="2800" b="0" i="0" u="none" strike="noStrike" cap="none" normalizeH="0" baseline="-25000" smtClean="0">
                          <a:ln>
                            <a:noFill/>
                          </a:ln>
                          <a:solidFill>
                            <a:srgbClr val="FFC000"/>
                          </a:solidFill>
                          <a:effectLst>
                            <a:outerShdw blurRad="38100" dist="38100" dir="2700000" algn="tl">
                              <a:srgbClr val="000000"/>
                            </a:outerShdw>
                          </a:effectLst>
                          <a:latin typeface="Garamond"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rgbClr val="FFC000"/>
                          </a:solidFill>
                          <a:effectLst>
                            <a:outerShdw blurRad="38100" dist="38100" dir="2700000" algn="tl">
                              <a:srgbClr val="000000"/>
                            </a:outerShdw>
                          </a:effectLst>
                          <a:latin typeface="Garamond" pitchFamily="18" charset="0"/>
                        </a:rPr>
                        <a:t>D</a:t>
                      </a:r>
                      <a:r>
                        <a:rPr kumimoji="0" lang="en-US" sz="2800" b="0" i="0" u="none" strike="noStrike" cap="none" normalizeH="0" baseline="-25000" smtClean="0">
                          <a:ln>
                            <a:noFill/>
                          </a:ln>
                          <a:solidFill>
                            <a:srgbClr val="FFC000"/>
                          </a:solidFill>
                          <a:effectLst>
                            <a:outerShdw blurRad="38100" dist="38100" dir="2700000" algn="tl">
                              <a:srgbClr val="000000"/>
                            </a:outerShdw>
                          </a:effectLst>
                          <a:latin typeface="Garamond"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rgbClr val="FFC000"/>
                          </a:solidFill>
                          <a:effectLst>
                            <a:outerShdw blurRad="38100" dist="38100" dir="2700000" algn="tl">
                              <a:srgbClr val="000000"/>
                            </a:outerShdw>
                          </a:effectLst>
                          <a:latin typeface="Garamond" pitchFamily="18" charset="0"/>
                        </a:rPr>
                        <a:t>D</a:t>
                      </a:r>
                      <a:r>
                        <a:rPr kumimoji="0" lang="en-US" sz="2800" b="0" i="0" u="none" strike="noStrike" cap="none" normalizeH="0" baseline="-25000" smtClean="0">
                          <a:ln>
                            <a:noFill/>
                          </a:ln>
                          <a:solidFill>
                            <a:srgbClr val="FFC000"/>
                          </a:solidFill>
                          <a:effectLst>
                            <a:outerShdw blurRad="38100" dist="38100" dir="2700000" algn="tl">
                              <a:srgbClr val="000000"/>
                            </a:outerShdw>
                          </a:effectLst>
                          <a:latin typeface="Garamond"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dirty="0" smtClean="0">
                          <a:ln>
                            <a:noFill/>
                          </a:ln>
                          <a:solidFill>
                            <a:srgbClr val="FFC000"/>
                          </a:solidFill>
                          <a:effectLst>
                            <a:outerShdw blurRad="38100" dist="38100" dir="2700000" algn="tl">
                              <a:srgbClr val="000000"/>
                            </a:outerShdw>
                          </a:effectLst>
                          <a:latin typeface="Garamond"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rgbClr val="FFC000"/>
                          </a:solidFill>
                          <a:effectLst>
                            <a:outerShdw blurRad="38100" dist="38100" dir="2700000" algn="tl">
                              <a:srgbClr val="000000"/>
                            </a:outerShdw>
                          </a:effectLst>
                          <a:latin typeface="Garamond"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rgbClr val="FFC000"/>
                          </a:solidFill>
                          <a:effectLst>
                            <a:outerShdw blurRad="38100" dist="38100" dir="2700000" algn="tl">
                              <a:srgbClr val="000000"/>
                            </a:outerShdw>
                          </a:effectLst>
                          <a:latin typeface="Garamond"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rgbClr val="FFC000"/>
                          </a:solidFill>
                          <a:effectLst>
                            <a:outerShdw blurRad="38100" dist="38100" dir="2700000" algn="tl">
                              <a:srgbClr val="000000"/>
                            </a:outerShdw>
                          </a:effectLst>
                          <a:latin typeface="Garamond" pitchFamily="18" charset="0"/>
                        </a:rPr>
                        <a:t>UP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rgbClr val="FFC000"/>
                          </a:solidFill>
                          <a:effectLst>
                            <a:outerShdw blurRad="38100" dist="38100" dir="2700000" algn="tl">
                              <a:srgbClr val="000000"/>
                            </a:outerShdw>
                          </a:effectLst>
                          <a:latin typeface="Garamond" pitchFamily="18" charset="0"/>
                        </a:rPr>
                        <a:t>TC</a:t>
                      </a:r>
                      <a:r>
                        <a:rPr kumimoji="0" lang="en-US" sz="2800" b="0" i="0" u="none" strike="noStrike" cap="none" normalizeH="0" baseline="-25000" smtClean="0">
                          <a:ln>
                            <a:noFill/>
                          </a:ln>
                          <a:solidFill>
                            <a:srgbClr val="FFC000"/>
                          </a:solidFill>
                          <a:effectLst>
                            <a:outerShdw blurRad="38100" dist="38100" dir="2700000" algn="tl">
                              <a:srgbClr val="000000"/>
                            </a:outerShdw>
                          </a:effectLst>
                          <a:latin typeface="Garamond"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rgbClr val="FFC000"/>
                          </a:solidFill>
                          <a:effectLst>
                            <a:outerShdw blurRad="38100" dist="38100" dir="2700000" algn="tl">
                              <a:srgbClr val="000000"/>
                            </a:outerShdw>
                          </a:effectLst>
                          <a:latin typeface="Garamond" pitchFamily="18" charset="0"/>
                        </a:rPr>
                        <a:t>TC</a:t>
                      </a:r>
                      <a:r>
                        <a:rPr kumimoji="0" lang="en-US" sz="2800" b="0" i="0" u="none" strike="noStrike" cap="none" normalizeH="0" baseline="-25000" smtClean="0">
                          <a:ln>
                            <a:noFill/>
                          </a:ln>
                          <a:solidFill>
                            <a:srgbClr val="FFC000"/>
                          </a:solidFill>
                          <a:effectLst>
                            <a:outerShdw blurRad="38100" dist="38100" dir="2700000" algn="tl">
                              <a:srgbClr val="000000"/>
                            </a:outerShdw>
                          </a:effectLst>
                          <a:latin typeface="Garamond"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rgbClr val="FFC000"/>
                          </a:solidFill>
                          <a:effectLst>
                            <a:outerShdw blurRad="38100" dist="38100" dir="2700000" algn="tl">
                              <a:srgbClr val="000000"/>
                            </a:outerShdw>
                          </a:effectLst>
                          <a:latin typeface="Garamond" pitchFamily="18" charset="0"/>
                        </a:rPr>
                        <a:t>TC</a:t>
                      </a:r>
                      <a:r>
                        <a:rPr kumimoji="0" lang="en-US" sz="2800" b="0" i="0" u="none" strike="noStrike" cap="none" normalizeH="0" baseline="-25000" smtClean="0">
                          <a:ln>
                            <a:noFill/>
                          </a:ln>
                          <a:solidFill>
                            <a:srgbClr val="FFC000"/>
                          </a:solidFill>
                          <a:effectLst>
                            <a:outerShdw blurRad="38100" dist="38100" dir="2700000" algn="tl">
                              <a:srgbClr val="000000"/>
                            </a:outerShdw>
                          </a:effectLst>
                          <a:latin typeface="Garamond"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dirty="0" smtClean="0">
                          <a:ln>
                            <a:noFill/>
                          </a:ln>
                          <a:solidFill>
                            <a:srgbClr val="FFC000"/>
                          </a:solidFill>
                          <a:effectLst>
                            <a:outerShdw blurRad="38100" dist="38100" dir="2700000" algn="tl">
                              <a:srgbClr val="000000"/>
                            </a:outerShdw>
                          </a:effectLst>
                          <a:latin typeface="Garamond" pitchFamily="18" charset="0"/>
                        </a:rPr>
                        <a:t>TC</a:t>
                      </a:r>
                      <a:r>
                        <a:rPr kumimoji="0" lang="en-US" sz="2800" b="0" i="0" u="none" strike="noStrike" cap="none" normalizeH="0" baseline="-25000" dirty="0" smtClean="0">
                          <a:ln>
                            <a:noFill/>
                          </a:ln>
                          <a:solidFill>
                            <a:srgbClr val="FFC000"/>
                          </a:solidFill>
                          <a:effectLst>
                            <a:outerShdw blurRad="38100" dist="38100" dir="2700000" algn="tl">
                              <a:srgbClr val="000000"/>
                            </a:outerShdw>
                          </a:effectLst>
                          <a:latin typeface="Garamond" pitchFamily="18" charset="0"/>
                        </a:rPr>
                        <a: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 calcmode="lin" valueType="num">
                                      <p:cBhvr additive="base">
                                        <p:cTn id="7" dur="500" fill="hold"/>
                                        <p:tgtEl>
                                          <p:spTgt spid="757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57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5779">
                                            <p:txEl>
                                              <p:pRg st="1" end="1"/>
                                            </p:txEl>
                                          </p:spTgt>
                                        </p:tgtEl>
                                        <p:attrNameLst>
                                          <p:attrName>style.visibility</p:attrName>
                                        </p:attrNameLst>
                                      </p:cBhvr>
                                      <p:to>
                                        <p:strVal val="visible"/>
                                      </p:to>
                                    </p:set>
                                    <p:anim calcmode="lin" valueType="num">
                                      <p:cBhvr additive="base">
                                        <p:cTn id="13" dur="500" fill="hold"/>
                                        <p:tgtEl>
                                          <p:spTgt spid="757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57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5779">
                                            <p:txEl>
                                              <p:pRg st="2" end="2"/>
                                            </p:txEl>
                                          </p:spTgt>
                                        </p:tgtEl>
                                        <p:attrNameLst>
                                          <p:attrName>style.visibility</p:attrName>
                                        </p:attrNameLst>
                                      </p:cBhvr>
                                      <p:to>
                                        <p:strVal val="visible"/>
                                      </p:to>
                                    </p:set>
                                    <p:anim calcmode="lin" valueType="num">
                                      <p:cBhvr additive="base">
                                        <p:cTn id="19" dur="500" fill="hold"/>
                                        <p:tgtEl>
                                          <p:spTgt spid="7577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57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5779">
                                            <p:txEl>
                                              <p:pRg st="3" end="3"/>
                                            </p:txEl>
                                          </p:spTgt>
                                        </p:tgtEl>
                                        <p:attrNameLst>
                                          <p:attrName>style.visibility</p:attrName>
                                        </p:attrNameLst>
                                      </p:cBhvr>
                                      <p:to>
                                        <p:strVal val="visible"/>
                                      </p:to>
                                    </p:set>
                                    <p:anim calcmode="lin" valueType="num">
                                      <p:cBhvr additive="base">
                                        <p:cTn id="25" dur="500" fill="hold"/>
                                        <p:tgtEl>
                                          <p:spTgt spid="7577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57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5779">
                                            <p:txEl>
                                              <p:pRg st="4" end="4"/>
                                            </p:txEl>
                                          </p:spTgt>
                                        </p:tgtEl>
                                        <p:attrNameLst>
                                          <p:attrName>style.visibility</p:attrName>
                                        </p:attrNameLst>
                                      </p:cBhvr>
                                      <p:to>
                                        <p:strVal val="visible"/>
                                      </p:to>
                                    </p:set>
                                    <p:anim calcmode="lin" valueType="num">
                                      <p:cBhvr additive="base">
                                        <p:cTn id="31" dur="500" fill="hold"/>
                                        <p:tgtEl>
                                          <p:spTgt spid="7577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57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5779">
                                            <p:txEl>
                                              <p:pRg st="5" end="5"/>
                                            </p:txEl>
                                          </p:spTgt>
                                        </p:tgtEl>
                                        <p:attrNameLst>
                                          <p:attrName>style.visibility</p:attrName>
                                        </p:attrNameLst>
                                      </p:cBhvr>
                                      <p:to>
                                        <p:strVal val="visible"/>
                                      </p:to>
                                    </p:set>
                                    <p:anim calcmode="lin" valueType="num">
                                      <p:cBhvr additive="base">
                                        <p:cTn id="37" dur="500" fill="hold"/>
                                        <p:tgtEl>
                                          <p:spTgt spid="7577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577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5861"/>
                                        </p:tgtEl>
                                        <p:attrNameLst>
                                          <p:attrName>style.visibility</p:attrName>
                                        </p:attrNameLst>
                                      </p:cBhvr>
                                      <p:to>
                                        <p:strVal val="visible"/>
                                      </p:to>
                                    </p:set>
                                    <p:anim calcmode="lin" valueType="num">
                                      <p:cBhvr additive="base">
                                        <p:cTn id="43" dur="500" fill="hold"/>
                                        <p:tgtEl>
                                          <p:spTgt spid="75861"/>
                                        </p:tgtEl>
                                        <p:attrNameLst>
                                          <p:attrName>ppt_x</p:attrName>
                                        </p:attrNameLst>
                                      </p:cBhvr>
                                      <p:tavLst>
                                        <p:tav tm="0">
                                          <p:val>
                                            <p:strVal val="#ppt_x"/>
                                          </p:val>
                                        </p:tav>
                                        <p:tav tm="100000">
                                          <p:val>
                                            <p:strVal val="#ppt_x"/>
                                          </p:val>
                                        </p:tav>
                                      </p:tavLst>
                                    </p:anim>
                                    <p:anim calcmode="lin" valueType="num">
                                      <p:cBhvr additive="base">
                                        <p:cTn id="44" dur="500" fill="hold"/>
                                        <p:tgtEl>
                                          <p:spTgt spid="758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idx="1"/>
          </p:nvPr>
        </p:nvSpPr>
        <p:spPr>
          <a:xfrm>
            <a:off x="457200" y="304800"/>
            <a:ext cx="8458200" cy="6172200"/>
          </a:xfrm>
        </p:spPr>
        <p:txBody>
          <a:bodyPr/>
          <a:lstStyle/>
          <a:p>
            <a:pPr eaLnBrk="1" hangingPunct="1">
              <a:defRPr/>
            </a:pPr>
            <a:r>
              <a:rPr lang="en-US" dirty="0" smtClean="0"/>
              <a:t>UP=Update flag</a:t>
            </a:r>
          </a:p>
          <a:p>
            <a:pPr eaLnBrk="1" hangingPunct="1">
              <a:defRPr/>
            </a:pPr>
            <a:r>
              <a:rPr lang="en-US" dirty="0" smtClean="0"/>
              <a:t>UP=1=8257 executing update cycle</a:t>
            </a:r>
          </a:p>
          <a:p>
            <a:pPr eaLnBrk="1" hangingPunct="1">
              <a:defRPr/>
            </a:pPr>
            <a:r>
              <a:rPr lang="en-US" dirty="0" smtClean="0"/>
              <a:t>UP=0=8257 executing DMA cycle</a:t>
            </a:r>
          </a:p>
          <a:p>
            <a:pPr eaLnBrk="1" hangingPunct="1">
              <a:defRPr/>
            </a:pPr>
            <a:endParaRPr lang="en-US" dirty="0" smtClean="0"/>
          </a:p>
          <a:p>
            <a:pPr eaLnBrk="1" hangingPunct="1">
              <a:defRPr/>
            </a:pPr>
            <a:r>
              <a:rPr lang="en-US" dirty="0" smtClean="0"/>
              <a:t>TC</a:t>
            </a:r>
            <a:r>
              <a:rPr lang="en-US" baseline="-25000" dirty="0" smtClean="0"/>
              <a:t>3</a:t>
            </a:r>
            <a:r>
              <a:rPr lang="en-US" dirty="0" smtClean="0"/>
              <a:t>=1=TC activated CH-3</a:t>
            </a:r>
          </a:p>
          <a:p>
            <a:pPr eaLnBrk="1" hangingPunct="1">
              <a:defRPr/>
            </a:pPr>
            <a:r>
              <a:rPr lang="en-US" dirty="0" smtClean="0"/>
              <a:t>TC</a:t>
            </a:r>
            <a:r>
              <a:rPr lang="en-US" baseline="-25000" dirty="0" smtClean="0"/>
              <a:t>3</a:t>
            </a:r>
            <a:r>
              <a:rPr lang="en-US" dirty="0" smtClean="0"/>
              <a:t>=0=TC activated CH-3</a:t>
            </a:r>
          </a:p>
          <a:p>
            <a:pPr eaLnBrk="1" hangingPunct="1">
              <a:defRPr/>
            </a:pPr>
            <a:endParaRPr lang="en-US" dirty="0" smtClean="0"/>
          </a:p>
          <a:p>
            <a:pPr eaLnBrk="1" hangingPunct="1">
              <a:defRPr/>
            </a:pPr>
            <a:r>
              <a:rPr lang="en-US" dirty="0" smtClean="0"/>
              <a:t>TC</a:t>
            </a:r>
            <a:r>
              <a:rPr lang="en-US" baseline="-25000" dirty="0" smtClean="0"/>
              <a:t>2</a:t>
            </a:r>
            <a:r>
              <a:rPr lang="en-US" dirty="0" smtClean="0"/>
              <a:t>=1=TC activated CH-2</a:t>
            </a:r>
          </a:p>
          <a:p>
            <a:pPr eaLnBrk="1" hangingPunct="1">
              <a:defRPr/>
            </a:pPr>
            <a:r>
              <a:rPr lang="en-US" dirty="0" smtClean="0"/>
              <a:t>TC</a:t>
            </a:r>
            <a:r>
              <a:rPr lang="en-US" baseline="-25000" dirty="0" smtClean="0"/>
              <a:t>2</a:t>
            </a:r>
            <a:r>
              <a:rPr lang="en-US" dirty="0" smtClean="0"/>
              <a:t>=0=TC activated CH-2</a:t>
            </a:r>
          </a:p>
          <a:p>
            <a:pPr eaLnBrk="1" hangingPunct="1">
              <a:defRPr/>
            </a:pPr>
            <a:endParaRPr lang="en-US" dirty="0" smtClean="0">
              <a:solidFill>
                <a:srgbClr val="FFC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9874">
                                            <p:txEl>
                                              <p:pRg st="0" end="0"/>
                                            </p:txEl>
                                          </p:spTgt>
                                        </p:tgtEl>
                                        <p:attrNameLst>
                                          <p:attrName>style.visibility</p:attrName>
                                        </p:attrNameLst>
                                      </p:cBhvr>
                                      <p:to>
                                        <p:strVal val="visible"/>
                                      </p:to>
                                    </p:set>
                                    <p:anim calcmode="lin" valueType="num">
                                      <p:cBhvr additive="base">
                                        <p:cTn id="7" dur="500" fill="hold"/>
                                        <p:tgtEl>
                                          <p:spTgt spid="7987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987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9874">
                                            <p:txEl>
                                              <p:pRg st="1" end="1"/>
                                            </p:txEl>
                                          </p:spTgt>
                                        </p:tgtEl>
                                        <p:attrNameLst>
                                          <p:attrName>style.visibility</p:attrName>
                                        </p:attrNameLst>
                                      </p:cBhvr>
                                      <p:to>
                                        <p:strVal val="visible"/>
                                      </p:to>
                                    </p:set>
                                    <p:anim calcmode="lin" valueType="num">
                                      <p:cBhvr additive="base">
                                        <p:cTn id="13" dur="500" fill="hold"/>
                                        <p:tgtEl>
                                          <p:spTgt spid="7987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987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9874">
                                            <p:txEl>
                                              <p:pRg st="2" end="2"/>
                                            </p:txEl>
                                          </p:spTgt>
                                        </p:tgtEl>
                                        <p:attrNameLst>
                                          <p:attrName>style.visibility</p:attrName>
                                        </p:attrNameLst>
                                      </p:cBhvr>
                                      <p:to>
                                        <p:strVal val="visible"/>
                                      </p:to>
                                    </p:set>
                                    <p:anim calcmode="lin" valueType="num">
                                      <p:cBhvr additive="base">
                                        <p:cTn id="19" dur="500" fill="hold"/>
                                        <p:tgtEl>
                                          <p:spTgt spid="7987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987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9874">
                                            <p:txEl>
                                              <p:pRg st="4" end="4"/>
                                            </p:txEl>
                                          </p:spTgt>
                                        </p:tgtEl>
                                        <p:attrNameLst>
                                          <p:attrName>style.visibility</p:attrName>
                                        </p:attrNameLst>
                                      </p:cBhvr>
                                      <p:to>
                                        <p:strVal val="visible"/>
                                      </p:to>
                                    </p:set>
                                    <p:anim calcmode="lin" valueType="num">
                                      <p:cBhvr additive="base">
                                        <p:cTn id="25" dur="500" fill="hold"/>
                                        <p:tgtEl>
                                          <p:spTgt spid="7987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987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9874">
                                            <p:txEl>
                                              <p:pRg st="5" end="5"/>
                                            </p:txEl>
                                          </p:spTgt>
                                        </p:tgtEl>
                                        <p:attrNameLst>
                                          <p:attrName>style.visibility</p:attrName>
                                        </p:attrNameLst>
                                      </p:cBhvr>
                                      <p:to>
                                        <p:strVal val="visible"/>
                                      </p:to>
                                    </p:set>
                                    <p:anim calcmode="lin" valueType="num">
                                      <p:cBhvr additive="base">
                                        <p:cTn id="31" dur="500" fill="hold"/>
                                        <p:tgtEl>
                                          <p:spTgt spid="7987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987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9874">
                                            <p:txEl>
                                              <p:pRg st="7" end="7"/>
                                            </p:txEl>
                                          </p:spTgt>
                                        </p:tgtEl>
                                        <p:attrNameLst>
                                          <p:attrName>style.visibility</p:attrName>
                                        </p:attrNameLst>
                                      </p:cBhvr>
                                      <p:to>
                                        <p:strVal val="visible"/>
                                      </p:to>
                                    </p:set>
                                    <p:anim calcmode="lin" valueType="num">
                                      <p:cBhvr additive="base">
                                        <p:cTn id="37" dur="500" fill="hold"/>
                                        <p:tgtEl>
                                          <p:spTgt spid="7987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987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9874">
                                            <p:txEl>
                                              <p:pRg st="8" end="8"/>
                                            </p:txEl>
                                          </p:spTgt>
                                        </p:tgtEl>
                                        <p:attrNameLst>
                                          <p:attrName>style.visibility</p:attrName>
                                        </p:attrNameLst>
                                      </p:cBhvr>
                                      <p:to>
                                        <p:strVal val="visible"/>
                                      </p:to>
                                    </p:set>
                                    <p:anim calcmode="lin" valueType="num">
                                      <p:cBhvr additive="base">
                                        <p:cTn id="43" dur="500" fill="hold"/>
                                        <p:tgtEl>
                                          <p:spTgt spid="79874">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987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idx="1"/>
          </p:nvPr>
        </p:nvSpPr>
        <p:spPr>
          <a:xfrm>
            <a:off x="228600" y="228600"/>
            <a:ext cx="8686800" cy="6324600"/>
          </a:xfrm>
        </p:spPr>
        <p:txBody>
          <a:bodyPr/>
          <a:lstStyle/>
          <a:p>
            <a:pPr eaLnBrk="1" hangingPunct="1">
              <a:defRPr/>
            </a:pPr>
            <a:r>
              <a:rPr lang="en-US" sz="2800" dirty="0" smtClean="0"/>
              <a:t>TC</a:t>
            </a:r>
            <a:r>
              <a:rPr lang="en-US" sz="2800" baseline="-25000" dirty="0" smtClean="0"/>
              <a:t>1</a:t>
            </a:r>
            <a:r>
              <a:rPr lang="en-US" sz="2800" dirty="0" smtClean="0"/>
              <a:t>=1=TC activated CH-1</a:t>
            </a:r>
          </a:p>
          <a:p>
            <a:pPr eaLnBrk="1" hangingPunct="1">
              <a:defRPr/>
            </a:pPr>
            <a:r>
              <a:rPr lang="en-US" sz="2800" dirty="0" smtClean="0"/>
              <a:t>TC</a:t>
            </a:r>
            <a:r>
              <a:rPr lang="en-US" sz="2800" baseline="-25000" dirty="0" smtClean="0"/>
              <a:t>1</a:t>
            </a:r>
            <a:r>
              <a:rPr lang="en-US" sz="2800" dirty="0" smtClean="0"/>
              <a:t>=0=TC activated CH-1</a:t>
            </a:r>
          </a:p>
          <a:p>
            <a:pPr eaLnBrk="1" hangingPunct="1">
              <a:defRPr/>
            </a:pPr>
            <a:endParaRPr lang="en-US" sz="2800" dirty="0" smtClean="0"/>
          </a:p>
          <a:p>
            <a:pPr eaLnBrk="1" hangingPunct="1">
              <a:defRPr/>
            </a:pPr>
            <a:r>
              <a:rPr lang="en-US" sz="2800" dirty="0" smtClean="0"/>
              <a:t>TC</a:t>
            </a:r>
            <a:r>
              <a:rPr lang="en-US" sz="2800" baseline="-25000" dirty="0" smtClean="0"/>
              <a:t>0</a:t>
            </a:r>
            <a:r>
              <a:rPr lang="en-US" sz="2800" dirty="0" smtClean="0"/>
              <a:t>=1=TC activated CH-0</a:t>
            </a:r>
          </a:p>
          <a:p>
            <a:pPr eaLnBrk="1" hangingPunct="1">
              <a:defRPr/>
            </a:pPr>
            <a:r>
              <a:rPr lang="en-US" sz="2800" dirty="0" smtClean="0"/>
              <a:t>TC</a:t>
            </a:r>
            <a:r>
              <a:rPr lang="en-US" sz="2800" baseline="-25000" dirty="0" smtClean="0"/>
              <a:t>0</a:t>
            </a:r>
            <a:r>
              <a:rPr lang="en-US" sz="2800" dirty="0" smtClean="0"/>
              <a:t>=0=TC activated CH-0</a:t>
            </a:r>
          </a:p>
          <a:p>
            <a:pPr eaLnBrk="1" hangingPunct="1">
              <a:defRPr/>
            </a:pPr>
            <a:endParaRPr lang="en-US" sz="2800" dirty="0" smtClean="0"/>
          </a:p>
          <a:p>
            <a:pPr eaLnBrk="1" hangingPunct="1">
              <a:defRPr/>
            </a:pPr>
            <a:r>
              <a:rPr lang="en-US" sz="2800" dirty="0" smtClean="0"/>
              <a:t>The address of status register is A</a:t>
            </a:r>
            <a:r>
              <a:rPr lang="en-US" sz="2800" baseline="-25000" dirty="0" smtClean="0"/>
              <a:t>3</a:t>
            </a:r>
            <a:r>
              <a:rPr lang="en-US" sz="2800" dirty="0" smtClean="0"/>
              <a:t>A</a:t>
            </a:r>
            <a:r>
              <a:rPr lang="en-US" sz="2800" baseline="-25000" dirty="0" smtClean="0"/>
              <a:t>2</a:t>
            </a:r>
            <a:r>
              <a:rPr lang="en-US" sz="2800" dirty="0" smtClean="0"/>
              <a:t>A</a:t>
            </a:r>
            <a:r>
              <a:rPr lang="en-US" sz="2800" baseline="-25000" dirty="0" smtClean="0"/>
              <a:t>1</a:t>
            </a:r>
            <a:r>
              <a:rPr lang="en-US" sz="2800" dirty="0" smtClean="0"/>
              <a:t>A</a:t>
            </a:r>
            <a:r>
              <a:rPr lang="en-US" sz="2800" baseline="-25000" dirty="0" smtClean="0"/>
              <a:t>0</a:t>
            </a:r>
            <a:r>
              <a:rPr lang="en-US" sz="2800" dirty="0" smtClean="0"/>
              <a:t>=1000.</a:t>
            </a:r>
          </a:p>
          <a:p>
            <a:pPr eaLnBrk="1" hangingPunct="1">
              <a:defRPr/>
            </a:pPr>
            <a:endParaRPr lang="en-US" sz="2800" dirty="0" smtClean="0">
              <a:solidFill>
                <a:srgbClr val="FFC000"/>
              </a:solidFill>
            </a:endParaRPr>
          </a:p>
          <a:p>
            <a:pPr eaLnBrk="1" hangingPunct="1">
              <a:buFont typeface="Wingdings" pitchFamily="2" charset="2"/>
              <a:buNone/>
              <a:defRPr/>
            </a:pPr>
            <a:r>
              <a:rPr lang="en-US" sz="2800" u="sng" dirty="0" smtClean="0">
                <a:solidFill>
                  <a:srgbClr val="FF0000"/>
                </a:solidFill>
              </a:rPr>
              <a:t>FIRST/LAST FLIP FLOP:</a:t>
            </a:r>
          </a:p>
          <a:p>
            <a:pPr eaLnBrk="1" hangingPunct="1">
              <a:defRPr/>
            </a:pPr>
            <a:r>
              <a:rPr lang="en-US" sz="2800" dirty="0" smtClean="0"/>
              <a:t>8257 have 8bit data line and 16 bit address line.</a:t>
            </a:r>
          </a:p>
          <a:p>
            <a:pPr eaLnBrk="1" hangingPunct="1">
              <a:defRPr/>
            </a:pPr>
            <a:r>
              <a:rPr lang="en-US" sz="2800" dirty="0" smtClean="0"/>
              <a:t>8085 it is getting 8-bit data in simultaneously.</a:t>
            </a:r>
          </a:p>
          <a:p>
            <a:pPr eaLnBrk="1" hangingPunct="1">
              <a:defRPr/>
            </a:pPr>
            <a:r>
              <a:rPr lang="en-US" sz="2800" dirty="0" smtClean="0"/>
              <a:t>8085 can not access 16-bit address in simultaneously.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 calcmode="lin" valueType="num">
                                      <p:cBhvr additive="base">
                                        <p:cTn id="7" dur="500" fill="hold"/>
                                        <p:tgtEl>
                                          <p:spTgt spid="819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23">
                                            <p:txEl>
                                              <p:pRg st="1" end="1"/>
                                            </p:txEl>
                                          </p:spTgt>
                                        </p:tgtEl>
                                        <p:attrNameLst>
                                          <p:attrName>style.visibility</p:attrName>
                                        </p:attrNameLst>
                                      </p:cBhvr>
                                      <p:to>
                                        <p:strVal val="visible"/>
                                      </p:to>
                                    </p:set>
                                    <p:anim calcmode="lin" valueType="num">
                                      <p:cBhvr additive="base">
                                        <p:cTn id="13" dur="500" fill="hold"/>
                                        <p:tgtEl>
                                          <p:spTgt spid="819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23">
                                            <p:txEl>
                                              <p:pRg st="3" end="3"/>
                                            </p:txEl>
                                          </p:spTgt>
                                        </p:tgtEl>
                                        <p:attrNameLst>
                                          <p:attrName>style.visibility</p:attrName>
                                        </p:attrNameLst>
                                      </p:cBhvr>
                                      <p:to>
                                        <p:strVal val="visible"/>
                                      </p:to>
                                    </p:set>
                                    <p:anim calcmode="lin" valueType="num">
                                      <p:cBhvr additive="base">
                                        <p:cTn id="19" dur="500" fill="hold"/>
                                        <p:tgtEl>
                                          <p:spTgt spid="8192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1923">
                                            <p:txEl>
                                              <p:pRg st="4" end="4"/>
                                            </p:txEl>
                                          </p:spTgt>
                                        </p:tgtEl>
                                        <p:attrNameLst>
                                          <p:attrName>style.visibility</p:attrName>
                                        </p:attrNameLst>
                                      </p:cBhvr>
                                      <p:to>
                                        <p:strVal val="visible"/>
                                      </p:to>
                                    </p:set>
                                    <p:anim calcmode="lin" valueType="num">
                                      <p:cBhvr additive="base">
                                        <p:cTn id="25" dur="500" fill="hold"/>
                                        <p:tgtEl>
                                          <p:spTgt spid="8192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1923">
                                            <p:txEl>
                                              <p:pRg st="6" end="6"/>
                                            </p:txEl>
                                          </p:spTgt>
                                        </p:tgtEl>
                                        <p:attrNameLst>
                                          <p:attrName>style.visibility</p:attrName>
                                        </p:attrNameLst>
                                      </p:cBhvr>
                                      <p:to>
                                        <p:strVal val="visible"/>
                                      </p:to>
                                    </p:set>
                                    <p:anim calcmode="lin" valueType="num">
                                      <p:cBhvr additive="base">
                                        <p:cTn id="31" dur="500" fill="hold"/>
                                        <p:tgtEl>
                                          <p:spTgt spid="8192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92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1923">
                                            <p:txEl>
                                              <p:pRg st="8" end="8"/>
                                            </p:txEl>
                                          </p:spTgt>
                                        </p:tgtEl>
                                        <p:attrNameLst>
                                          <p:attrName>style.visibility</p:attrName>
                                        </p:attrNameLst>
                                      </p:cBhvr>
                                      <p:to>
                                        <p:strVal val="visible"/>
                                      </p:to>
                                    </p:set>
                                    <p:anim calcmode="lin" valueType="num">
                                      <p:cBhvr additive="base">
                                        <p:cTn id="37" dur="500" fill="hold"/>
                                        <p:tgtEl>
                                          <p:spTgt spid="8192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192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1923">
                                            <p:txEl>
                                              <p:pRg st="9" end="9"/>
                                            </p:txEl>
                                          </p:spTgt>
                                        </p:tgtEl>
                                        <p:attrNameLst>
                                          <p:attrName>style.visibility</p:attrName>
                                        </p:attrNameLst>
                                      </p:cBhvr>
                                      <p:to>
                                        <p:strVal val="visible"/>
                                      </p:to>
                                    </p:set>
                                    <p:anim calcmode="lin" valueType="num">
                                      <p:cBhvr additive="base">
                                        <p:cTn id="43" dur="500" fill="hold"/>
                                        <p:tgtEl>
                                          <p:spTgt spid="8192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192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1923">
                                            <p:txEl>
                                              <p:pRg st="10" end="10"/>
                                            </p:txEl>
                                          </p:spTgt>
                                        </p:tgtEl>
                                        <p:attrNameLst>
                                          <p:attrName>style.visibility</p:attrName>
                                        </p:attrNameLst>
                                      </p:cBhvr>
                                      <p:to>
                                        <p:strVal val="visible"/>
                                      </p:to>
                                    </p:set>
                                    <p:anim calcmode="lin" valueType="num">
                                      <p:cBhvr additive="base">
                                        <p:cTn id="49" dur="500" fill="hold"/>
                                        <p:tgtEl>
                                          <p:spTgt spid="8192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192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1923">
                                            <p:txEl>
                                              <p:pRg st="11" end="11"/>
                                            </p:txEl>
                                          </p:spTgt>
                                        </p:tgtEl>
                                        <p:attrNameLst>
                                          <p:attrName>style.visibility</p:attrName>
                                        </p:attrNameLst>
                                      </p:cBhvr>
                                      <p:to>
                                        <p:strVal val="visible"/>
                                      </p:to>
                                    </p:set>
                                    <p:anim calcmode="lin" valueType="num">
                                      <p:cBhvr additive="base">
                                        <p:cTn id="55" dur="500" fill="hold"/>
                                        <p:tgtEl>
                                          <p:spTgt spid="8192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192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600200"/>
            <a:ext cx="9372600" cy="5262979"/>
          </a:xfrm>
          <a:prstGeom prst="rect">
            <a:avLst/>
          </a:prstGeom>
        </p:spPr>
        <p:txBody>
          <a:bodyPr wrap="square">
            <a:spAutoFit/>
          </a:bodyPr>
          <a:lstStyle/>
          <a:p>
            <a:pPr marL="800100" lvl="1" indent="-342900">
              <a:lnSpc>
                <a:spcPct val="200000"/>
              </a:lnSpc>
              <a:buFont typeface="+mj-lt"/>
              <a:buAutoNum type="arabicPeriod"/>
            </a:pPr>
            <a:r>
              <a:rPr lang="en-US" sz="2800" dirty="0" smtClean="0">
                <a:latin typeface="Cambria Math" pitchFamily="18" charset="0"/>
                <a:ea typeface="Cambria Math" pitchFamily="18" charset="0"/>
              </a:rPr>
              <a:t>Mode 0 (Interrupt On Terminal Count )</a:t>
            </a:r>
          </a:p>
          <a:p>
            <a:pPr marL="800100" lvl="1" indent="-342900">
              <a:lnSpc>
                <a:spcPct val="200000"/>
              </a:lnSpc>
              <a:buFont typeface="+mj-lt"/>
              <a:buAutoNum type="arabicPeriod"/>
            </a:pPr>
            <a:r>
              <a:rPr lang="en-US" sz="2800" dirty="0" smtClean="0">
                <a:latin typeface="Cambria Math" pitchFamily="18" charset="0"/>
                <a:ea typeface="Cambria Math" pitchFamily="18" charset="0"/>
              </a:rPr>
              <a:t>Mode 1 (Programmable </a:t>
            </a:r>
            <a:r>
              <a:rPr lang="en-US" sz="2800" dirty="0" err="1" smtClean="0">
                <a:latin typeface="Cambria Math" pitchFamily="18" charset="0"/>
                <a:ea typeface="Cambria Math" pitchFamily="18" charset="0"/>
              </a:rPr>
              <a:t>Monoshot</a:t>
            </a:r>
            <a:r>
              <a:rPr lang="en-US" sz="2800" dirty="0" smtClean="0">
                <a:latin typeface="Cambria Math" pitchFamily="18" charset="0"/>
                <a:ea typeface="Cambria Math" pitchFamily="18" charset="0"/>
              </a:rPr>
              <a:t> )</a:t>
            </a:r>
          </a:p>
          <a:p>
            <a:pPr marL="800100" lvl="1" indent="-342900">
              <a:lnSpc>
                <a:spcPct val="200000"/>
              </a:lnSpc>
              <a:buFont typeface="+mj-lt"/>
              <a:buAutoNum type="arabicPeriod"/>
            </a:pPr>
            <a:r>
              <a:rPr lang="en-US" sz="2800" dirty="0" smtClean="0">
                <a:latin typeface="Cambria Math" pitchFamily="18" charset="0"/>
                <a:ea typeface="Cambria Math" pitchFamily="18" charset="0"/>
              </a:rPr>
              <a:t>Mode 2  (Rate Generator )</a:t>
            </a:r>
          </a:p>
          <a:p>
            <a:pPr marL="800100" lvl="1" indent="-342900">
              <a:lnSpc>
                <a:spcPct val="200000"/>
              </a:lnSpc>
              <a:buFont typeface="+mj-lt"/>
              <a:buAutoNum type="arabicPeriod"/>
            </a:pPr>
            <a:r>
              <a:rPr lang="en-US" sz="2800" dirty="0" smtClean="0">
                <a:latin typeface="Cambria Math" pitchFamily="18" charset="0"/>
                <a:ea typeface="Cambria Math" pitchFamily="18" charset="0"/>
              </a:rPr>
              <a:t>Mode 3 (Square Wave Generator )</a:t>
            </a:r>
          </a:p>
          <a:p>
            <a:pPr marL="800100" lvl="1" indent="-342900">
              <a:lnSpc>
                <a:spcPct val="200000"/>
              </a:lnSpc>
              <a:buFont typeface="+mj-lt"/>
              <a:buAutoNum type="arabicPeriod"/>
            </a:pPr>
            <a:r>
              <a:rPr lang="en-US" sz="2800" dirty="0" smtClean="0">
                <a:latin typeface="Cambria Math" pitchFamily="18" charset="0"/>
                <a:ea typeface="Cambria Math" pitchFamily="18" charset="0"/>
              </a:rPr>
              <a:t>Mode 4  (Software Triggered Strobe )</a:t>
            </a:r>
          </a:p>
          <a:p>
            <a:pPr marL="800100" lvl="1" indent="-342900">
              <a:lnSpc>
                <a:spcPct val="200000"/>
              </a:lnSpc>
              <a:buFont typeface="+mj-lt"/>
              <a:buAutoNum type="arabicPeriod"/>
            </a:pPr>
            <a:r>
              <a:rPr lang="en-US" sz="2800" dirty="0" smtClean="0">
                <a:latin typeface="Cambria Math" pitchFamily="18" charset="0"/>
                <a:ea typeface="Cambria Math" pitchFamily="18" charset="0"/>
              </a:rPr>
              <a:t>Mode 5  (Hardware Triggered Strobe )</a:t>
            </a:r>
            <a:endParaRPr lang="en-US" sz="2800" dirty="0">
              <a:latin typeface="Cambria Math" pitchFamily="18" charset="0"/>
              <a:ea typeface="Cambria Math" pitchFamily="18" charset="0"/>
            </a:endParaRPr>
          </a:p>
        </p:txBody>
      </p:sp>
      <p:sp>
        <p:nvSpPr>
          <p:cNvPr id="4" name="Rectangle 3"/>
          <p:cNvSpPr/>
          <p:nvPr/>
        </p:nvSpPr>
        <p:spPr>
          <a:xfrm>
            <a:off x="152400" y="762000"/>
            <a:ext cx="5799216" cy="707886"/>
          </a:xfrm>
          <a:prstGeom prst="rect">
            <a:avLst/>
          </a:prstGeom>
        </p:spPr>
        <p:txBody>
          <a:bodyPr wrap="none">
            <a:spAutoFit/>
          </a:bodyPr>
          <a:lstStyle/>
          <a:p>
            <a:pPr marL="342900" lvl="0" indent="-342900"/>
            <a:r>
              <a:rPr lang="en-US" sz="4000" b="1" dirty="0" smtClean="0">
                <a:latin typeface="Cambria Math" pitchFamily="18" charset="0"/>
                <a:ea typeface="Cambria Math" pitchFamily="18" charset="0"/>
              </a:rPr>
              <a:t>8254 Modes Of Operation </a:t>
            </a:r>
            <a:endParaRPr lang="en-US" sz="4000" dirty="0" smtClean="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idx="1"/>
          </p:nvPr>
        </p:nvSpPr>
        <p:spPr>
          <a:xfrm>
            <a:off x="457200" y="304800"/>
            <a:ext cx="8458200" cy="6248400"/>
          </a:xfrm>
        </p:spPr>
        <p:txBody>
          <a:bodyPr/>
          <a:lstStyle/>
          <a:p>
            <a:pPr eaLnBrk="1" hangingPunct="1">
              <a:defRPr/>
            </a:pPr>
            <a:r>
              <a:rPr lang="en-US" dirty="0" smtClean="0"/>
              <a:t>A0-A3 lines are used to distinguish between registers ,but they are not distinguish lower and higher address.</a:t>
            </a:r>
          </a:p>
          <a:p>
            <a:pPr eaLnBrk="1" hangingPunct="1">
              <a:defRPr/>
            </a:pPr>
            <a:r>
              <a:rPr lang="en-US" dirty="0" smtClean="0"/>
              <a:t>It is reset by external RESET signal.</a:t>
            </a:r>
          </a:p>
          <a:p>
            <a:pPr eaLnBrk="1" hangingPunct="1">
              <a:defRPr/>
            </a:pPr>
            <a:r>
              <a:rPr lang="en-US" dirty="0" smtClean="0"/>
              <a:t>It is also reset by whenever mode set register is loaded.</a:t>
            </a:r>
          </a:p>
          <a:p>
            <a:pPr eaLnBrk="1" hangingPunct="1">
              <a:defRPr/>
            </a:pPr>
            <a:r>
              <a:rPr lang="en-US" dirty="0" smtClean="0"/>
              <a:t>So program initialization with a dummy (00 H).</a:t>
            </a:r>
          </a:p>
          <a:p>
            <a:pPr eaLnBrk="1" hangingPunct="1">
              <a:defRPr/>
            </a:pPr>
            <a:r>
              <a:rPr lang="en-US" dirty="0" smtClean="0"/>
              <a:t>FF=1=Higher byte of address</a:t>
            </a:r>
          </a:p>
          <a:p>
            <a:pPr eaLnBrk="1" hangingPunct="1">
              <a:defRPr/>
            </a:pPr>
            <a:r>
              <a:rPr lang="en-US" dirty="0" smtClean="0"/>
              <a:t>FF=0=Lower byte of address.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0898">
                                            <p:txEl>
                                              <p:pRg st="0" end="0"/>
                                            </p:txEl>
                                          </p:spTgt>
                                        </p:tgtEl>
                                        <p:attrNameLst>
                                          <p:attrName>style.visibility</p:attrName>
                                        </p:attrNameLst>
                                      </p:cBhvr>
                                      <p:to>
                                        <p:strVal val="visible"/>
                                      </p:to>
                                    </p:set>
                                    <p:anim calcmode="lin" valueType="num">
                                      <p:cBhvr additive="base">
                                        <p:cTn id="7" dur="500" fill="hold"/>
                                        <p:tgtEl>
                                          <p:spTgt spid="8089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89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0898">
                                            <p:txEl>
                                              <p:pRg st="1" end="1"/>
                                            </p:txEl>
                                          </p:spTgt>
                                        </p:tgtEl>
                                        <p:attrNameLst>
                                          <p:attrName>style.visibility</p:attrName>
                                        </p:attrNameLst>
                                      </p:cBhvr>
                                      <p:to>
                                        <p:strVal val="visible"/>
                                      </p:to>
                                    </p:set>
                                    <p:anim calcmode="lin" valueType="num">
                                      <p:cBhvr additive="base">
                                        <p:cTn id="13" dur="500" fill="hold"/>
                                        <p:tgtEl>
                                          <p:spTgt spid="8089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089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0898">
                                            <p:txEl>
                                              <p:pRg st="2" end="2"/>
                                            </p:txEl>
                                          </p:spTgt>
                                        </p:tgtEl>
                                        <p:attrNameLst>
                                          <p:attrName>style.visibility</p:attrName>
                                        </p:attrNameLst>
                                      </p:cBhvr>
                                      <p:to>
                                        <p:strVal val="visible"/>
                                      </p:to>
                                    </p:set>
                                    <p:anim calcmode="lin" valueType="num">
                                      <p:cBhvr additive="base">
                                        <p:cTn id="19" dur="500" fill="hold"/>
                                        <p:tgtEl>
                                          <p:spTgt spid="8089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089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0898">
                                            <p:txEl>
                                              <p:pRg st="3" end="3"/>
                                            </p:txEl>
                                          </p:spTgt>
                                        </p:tgtEl>
                                        <p:attrNameLst>
                                          <p:attrName>style.visibility</p:attrName>
                                        </p:attrNameLst>
                                      </p:cBhvr>
                                      <p:to>
                                        <p:strVal val="visible"/>
                                      </p:to>
                                    </p:set>
                                    <p:anim calcmode="lin" valueType="num">
                                      <p:cBhvr additive="base">
                                        <p:cTn id="25" dur="500" fill="hold"/>
                                        <p:tgtEl>
                                          <p:spTgt spid="8089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089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0898">
                                            <p:txEl>
                                              <p:pRg st="4" end="4"/>
                                            </p:txEl>
                                          </p:spTgt>
                                        </p:tgtEl>
                                        <p:attrNameLst>
                                          <p:attrName>style.visibility</p:attrName>
                                        </p:attrNameLst>
                                      </p:cBhvr>
                                      <p:to>
                                        <p:strVal val="visible"/>
                                      </p:to>
                                    </p:set>
                                    <p:anim calcmode="lin" valueType="num">
                                      <p:cBhvr additive="base">
                                        <p:cTn id="31" dur="500" fill="hold"/>
                                        <p:tgtEl>
                                          <p:spTgt spid="8089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089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0898">
                                            <p:txEl>
                                              <p:pRg st="5" end="5"/>
                                            </p:txEl>
                                          </p:spTgt>
                                        </p:tgtEl>
                                        <p:attrNameLst>
                                          <p:attrName>style.visibility</p:attrName>
                                        </p:attrNameLst>
                                      </p:cBhvr>
                                      <p:to>
                                        <p:strVal val="visible"/>
                                      </p:to>
                                    </p:set>
                                    <p:anim calcmode="lin" valueType="num">
                                      <p:cBhvr additive="base">
                                        <p:cTn id="37" dur="500" fill="hold"/>
                                        <p:tgtEl>
                                          <p:spTgt spid="8089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089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a:noFill/>
        </p:spPr>
        <p:txBody>
          <a:bodyPr/>
          <a:lstStyle/>
          <a:p>
            <a:r>
              <a:rPr lang="en-US" u="sng" smtClean="0">
                <a:solidFill>
                  <a:srgbClr val="FF0000"/>
                </a:solidFill>
                <a:effectLst/>
              </a:rPr>
              <a:t>Modes of Operation</a:t>
            </a:r>
          </a:p>
        </p:txBody>
      </p:sp>
      <p:sp>
        <p:nvSpPr>
          <p:cNvPr id="39939" name="Rectangle 3"/>
          <p:cNvSpPr>
            <a:spLocks noGrp="1" noChangeArrowheads="1"/>
          </p:cNvSpPr>
          <p:nvPr>
            <p:ph idx="1"/>
          </p:nvPr>
        </p:nvSpPr>
        <p:spPr>
          <a:noFill/>
        </p:spPr>
        <p:txBody>
          <a:bodyPr/>
          <a:lstStyle/>
          <a:p>
            <a:pPr>
              <a:lnSpc>
                <a:spcPct val="90000"/>
              </a:lnSpc>
            </a:pPr>
            <a:r>
              <a:rPr lang="en-US" u="sng" dirty="0" smtClean="0">
                <a:solidFill>
                  <a:srgbClr val="FF0000"/>
                </a:solidFill>
                <a:effectLst/>
              </a:rPr>
              <a:t>Rotating priority Mode:</a:t>
            </a:r>
          </a:p>
          <a:p>
            <a:pPr>
              <a:lnSpc>
                <a:spcPct val="90000"/>
              </a:lnSpc>
            </a:pPr>
            <a:r>
              <a:rPr lang="en-US" dirty="0" smtClean="0">
                <a:effectLst/>
              </a:rPr>
              <a:t>The priority of the channels has a circular sequence.</a:t>
            </a:r>
          </a:p>
          <a:p>
            <a:pPr>
              <a:lnSpc>
                <a:spcPct val="90000"/>
              </a:lnSpc>
            </a:pPr>
            <a:r>
              <a:rPr lang="en-US" u="sng" dirty="0" smtClean="0">
                <a:solidFill>
                  <a:srgbClr val="FF0000"/>
                </a:solidFill>
                <a:effectLst/>
              </a:rPr>
              <a:t>Fixed Priority Rotating Mode:</a:t>
            </a:r>
          </a:p>
          <a:p>
            <a:pPr>
              <a:lnSpc>
                <a:spcPct val="90000"/>
              </a:lnSpc>
            </a:pPr>
            <a:r>
              <a:rPr lang="en-US" dirty="0" smtClean="0">
                <a:effectLst/>
              </a:rPr>
              <a:t> The priority is fixed.</a:t>
            </a:r>
          </a:p>
          <a:p>
            <a:pPr>
              <a:lnSpc>
                <a:spcPct val="90000"/>
              </a:lnSpc>
            </a:pPr>
            <a:r>
              <a:rPr lang="en-US" dirty="0" smtClean="0">
                <a:effectLst/>
              </a:rPr>
              <a:t>TC Stop Mode</a:t>
            </a:r>
          </a:p>
          <a:p>
            <a:pPr>
              <a:lnSpc>
                <a:spcPct val="90000"/>
              </a:lnSpc>
            </a:pPr>
            <a:r>
              <a:rPr lang="en-US" dirty="0" smtClean="0">
                <a:effectLst/>
              </a:rPr>
              <a:t>Auto Load mode</a:t>
            </a:r>
          </a:p>
          <a:p>
            <a:pPr>
              <a:lnSpc>
                <a:spcPct val="90000"/>
              </a:lnSpc>
            </a:pPr>
            <a:r>
              <a:rPr lang="en-US" dirty="0" smtClean="0">
                <a:effectLst/>
              </a:rPr>
              <a:t>Extended Write mode</a:t>
            </a:r>
          </a:p>
          <a:p>
            <a:pPr>
              <a:lnSpc>
                <a:spcPct val="90000"/>
              </a:lnSpc>
            </a:pPr>
            <a:endParaRPr lang="en-US" dirty="0" smtClean="0">
              <a:solidFill>
                <a:srgbClr val="FFFF66"/>
              </a:solidFill>
              <a:effectLst/>
            </a:endParaRPr>
          </a:p>
        </p:txBody>
      </p:sp>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a:noFill/>
        </p:spPr>
        <p:txBody>
          <a:bodyPr/>
          <a:lstStyle/>
          <a:p>
            <a:r>
              <a:rPr lang="en-US" dirty="0" smtClean="0">
                <a:solidFill>
                  <a:srgbClr val="FF0000"/>
                </a:solidFill>
                <a:effectLst/>
              </a:rPr>
              <a:t>DMA Cycles</a:t>
            </a:r>
          </a:p>
        </p:txBody>
      </p:sp>
      <p:sp>
        <p:nvSpPr>
          <p:cNvPr id="40963" name="Rectangle 3"/>
          <p:cNvSpPr>
            <a:spLocks noGrp="1" noChangeArrowheads="1"/>
          </p:cNvSpPr>
          <p:nvPr>
            <p:ph idx="1"/>
          </p:nvPr>
        </p:nvSpPr>
        <p:spPr>
          <a:noFill/>
        </p:spPr>
        <p:txBody>
          <a:bodyPr/>
          <a:lstStyle/>
          <a:p>
            <a:r>
              <a:rPr lang="en-US" dirty="0" smtClean="0">
                <a:effectLst/>
              </a:rPr>
              <a:t>DMA read:</a:t>
            </a:r>
          </a:p>
          <a:p>
            <a:r>
              <a:rPr lang="en-US" dirty="0" smtClean="0">
                <a:effectLst/>
              </a:rPr>
              <a:t>DMA write </a:t>
            </a:r>
          </a:p>
          <a:p>
            <a:r>
              <a:rPr lang="en-US" dirty="0" smtClean="0">
                <a:effectLst/>
              </a:rPr>
              <a:t>DMA Verify</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2209800" y="990600"/>
            <a:ext cx="244475" cy="369332"/>
          </a:xfrm>
          <a:prstGeom prst="rect">
            <a:avLst/>
          </a:prstGeom>
          <a:noFill/>
          <a:ln w="9525">
            <a:noFill/>
            <a:miter lim="800000"/>
            <a:headEnd/>
            <a:tailEnd/>
          </a:ln>
          <a:effectLst/>
        </p:spPr>
        <p:txBody>
          <a:bodyPr>
            <a:spAutoFit/>
          </a:bodyPr>
          <a:lstStyle/>
          <a:p>
            <a:pPr algn="l"/>
            <a:endParaRPr lang="en-US">
              <a:latin typeface="Cambria Math" pitchFamily="18" charset="0"/>
              <a:ea typeface="Cambria Math" pitchFamily="18" charset="0"/>
            </a:endParaRPr>
          </a:p>
        </p:txBody>
      </p:sp>
      <p:sp>
        <p:nvSpPr>
          <p:cNvPr id="4" name="Rectangle 10"/>
          <p:cNvSpPr>
            <a:spLocks noChangeArrowheads="1"/>
          </p:cNvSpPr>
          <p:nvPr/>
        </p:nvSpPr>
        <p:spPr bwMode="auto">
          <a:xfrm>
            <a:off x="0" y="595491"/>
            <a:ext cx="9144000" cy="6186309"/>
          </a:xfrm>
          <a:prstGeom prst="rect">
            <a:avLst/>
          </a:prstGeom>
          <a:noFill/>
          <a:ln w="9525">
            <a:noFill/>
            <a:miter lim="800000"/>
            <a:headEnd/>
            <a:tailEnd/>
          </a:ln>
          <a:effectLst/>
        </p:spPr>
        <p:txBody>
          <a:bodyPr wrap="square">
            <a:spAutoFit/>
          </a:bodyPr>
          <a:lstStyle/>
          <a:p>
            <a:pPr algn="l">
              <a:spcBef>
                <a:spcPct val="50000"/>
              </a:spcBef>
            </a:pPr>
            <a:r>
              <a:rPr lang="en-US" sz="3600" b="1" i="1" dirty="0" smtClean="0">
                <a:solidFill>
                  <a:srgbClr val="476892"/>
                </a:solidFill>
                <a:latin typeface="Cambria Math" pitchFamily="18" charset="0"/>
                <a:ea typeface="Cambria Math" pitchFamily="18" charset="0"/>
              </a:rPr>
              <a:t>Mode 0:  Interrupt On Terminal Count</a:t>
            </a:r>
          </a:p>
          <a:p>
            <a:pPr marL="457200" indent="-457200" algn="l">
              <a:spcBef>
                <a:spcPct val="50000"/>
              </a:spcBef>
              <a:buFont typeface="Wingdings" pitchFamily="2" charset="2"/>
              <a:buChar char="Ø"/>
            </a:pPr>
            <a:r>
              <a:rPr lang="en-US" sz="2400" dirty="0" smtClean="0">
                <a:solidFill>
                  <a:srgbClr val="000000"/>
                </a:solidFill>
                <a:latin typeface="Cambria Math" pitchFamily="18" charset="0"/>
                <a:ea typeface="Cambria Math" pitchFamily="18" charset="0"/>
              </a:rPr>
              <a:t>The </a:t>
            </a:r>
            <a:r>
              <a:rPr lang="en-US" sz="2400" dirty="0">
                <a:solidFill>
                  <a:srgbClr val="000000"/>
                </a:solidFill>
                <a:latin typeface="Cambria Math" pitchFamily="18" charset="0"/>
                <a:ea typeface="Cambria Math" pitchFamily="18" charset="0"/>
              </a:rPr>
              <a:t>output becomes a logic 0 when the control word is written </a:t>
            </a:r>
            <a:r>
              <a:rPr lang="en-US" sz="2400" dirty="0" smtClean="0">
                <a:solidFill>
                  <a:srgbClr val="000000"/>
                </a:solidFill>
                <a:latin typeface="Cambria Math" pitchFamily="18" charset="0"/>
                <a:ea typeface="Cambria Math" pitchFamily="18" charset="0"/>
              </a:rPr>
              <a:t>remains low even after count value loaded in counter.</a:t>
            </a:r>
          </a:p>
          <a:p>
            <a:pPr marL="457200" indent="-457200" algn="l">
              <a:spcBef>
                <a:spcPct val="50000"/>
              </a:spcBef>
              <a:buFont typeface="Wingdings" pitchFamily="2" charset="2"/>
              <a:buChar char="Ø"/>
            </a:pPr>
            <a:r>
              <a:rPr lang="en-US" sz="2400" dirty="0" smtClean="0">
                <a:solidFill>
                  <a:srgbClr val="000000"/>
                </a:solidFill>
                <a:latin typeface="Cambria Math" pitchFamily="18" charset="0"/>
                <a:ea typeface="Cambria Math" pitchFamily="18" charset="0"/>
              </a:rPr>
              <a:t>Counter starts decrementing after falling edge of clock</a:t>
            </a:r>
          </a:p>
          <a:p>
            <a:pPr marL="457200" indent="-457200" algn="l">
              <a:spcBef>
                <a:spcPct val="50000"/>
              </a:spcBef>
              <a:buFont typeface="Wingdings" pitchFamily="2" charset="2"/>
              <a:buChar char="Ø"/>
            </a:pPr>
            <a:r>
              <a:rPr lang="en-US" sz="2400" dirty="0" smtClean="0">
                <a:solidFill>
                  <a:srgbClr val="000000"/>
                </a:solidFill>
                <a:latin typeface="Cambria Math" pitchFamily="18" charset="0"/>
                <a:ea typeface="Cambria Math" pitchFamily="18" charset="0"/>
              </a:rPr>
              <a:t>The OUT goes high upon reaching the terminal count &amp; remains high till reloading OUT can be used as interrupt</a:t>
            </a:r>
          </a:p>
          <a:p>
            <a:pPr marL="457200" indent="-457200" algn="l">
              <a:spcBef>
                <a:spcPct val="50000"/>
              </a:spcBef>
              <a:buFont typeface="Wingdings" pitchFamily="2" charset="2"/>
              <a:buChar char="Ø"/>
            </a:pPr>
            <a:r>
              <a:rPr lang="en-US" sz="2400" dirty="0" smtClean="0">
                <a:solidFill>
                  <a:srgbClr val="000000"/>
                </a:solidFill>
                <a:latin typeface="Cambria Math" pitchFamily="18" charset="0"/>
                <a:ea typeface="Cambria Math" pitchFamily="18" charset="0"/>
              </a:rPr>
              <a:t>Writing a count register , when previous counting is in process </a:t>
            </a:r>
          </a:p>
          <a:p>
            <a:pPr marL="457200" indent="-457200" algn="l">
              <a:spcBef>
                <a:spcPct val="50000"/>
              </a:spcBef>
            </a:pPr>
            <a:r>
              <a:rPr lang="en-US" sz="2400" dirty="0" smtClean="0">
                <a:solidFill>
                  <a:srgbClr val="000000"/>
                </a:solidFill>
                <a:latin typeface="Cambria Math" pitchFamily="18" charset="0"/>
                <a:ea typeface="Cambria Math" pitchFamily="18" charset="0"/>
                <a:sym typeface="Wingdings" pitchFamily="2" charset="2"/>
              </a:rPr>
              <a:t>	 first byte when loaded stops the previous count, </a:t>
            </a:r>
          </a:p>
          <a:p>
            <a:pPr marL="457200" indent="-457200" algn="l">
              <a:spcBef>
                <a:spcPct val="50000"/>
              </a:spcBef>
            </a:pPr>
            <a:r>
              <a:rPr lang="en-US" sz="2400" dirty="0" smtClean="0">
                <a:solidFill>
                  <a:srgbClr val="000000"/>
                </a:solidFill>
                <a:latin typeface="Cambria Math" pitchFamily="18" charset="0"/>
                <a:ea typeface="Cambria Math" pitchFamily="18" charset="0"/>
                <a:sym typeface="Wingdings" pitchFamily="2" charset="2"/>
              </a:rPr>
              <a:t>	 second  byte when loaded starts new count</a:t>
            </a:r>
          </a:p>
          <a:p>
            <a:pPr marL="457200" indent="-457200" algn="l">
              <a:spcBef>
                <a:spcPct val="50000"/>
              </a:spcBef>
              <a:buFont typeface="Wingdings" pitchFamily="2" charset="2"/>
              <a:buChar char="Ø"/>
            </a:pPr>
            <a:r>
              <a:rPr lang="en-US" sz="2400" dirty="0" smtClean="0">
                <a:solidFill>
                  <a:srgbClr val="000000"/>
                </a:solidFill>
                <a:latin typeface="Cambria Math" pitchFamily="18" charset="0"/>
                <a:ea typeface="Cambria Math" pitchFamily="18" charset="0"/>
                <a:sym typeface="Wingdings" pitchFamily="2" charset="2"/>
              </a:rPr>
              <a:t>Gate high  normal counting</a:t>
            </a:r>
          </a:p>
          <a:p>
            <a:pPr marL="457200" indent="-457200" algn="l">
              <a:spcBef>
                <a:spcPct val="50000"/>
              </a:spcBef>
              <a:buFont typeface="Wingdings" pitchFamily="2" charset="2"/>
              <a:buChar char="Ø"/>
            </a:pPr>
            <a:r>
              <a:rPr lang="en-US" sz="2400" dirty="0" smtClean="0">
                <a:solidFill>
                  <a:srgbClr val="000000"/>
                </a:solidFill>
                <a:latin typeface="Cambria Math" pitchFamily="18" charset="0"/>
                <a:ea typeface="Cambria Math" pitchFamily="18" charset="0"/>
                <a:sym typeface="Wingdings" pitchFamily="2" charset="2"/>
              </a:rPr>
              <a:t>Gate low  counting terminated and  current count latched till GATE goes high again</a:t>
            </a:r>
            <a:endParaRPr lang="en-US" sz="2400" dirty="0">
              <a:solidFill>
                <a:srgbClr val="000000"/>
              </a:solidFill>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1"/>
          <p:cNvPicPr>
            <a:picLocks noChangeAspect="1" noChangeArrowheads="1"/>
          </p:cNvPicPr>
          <p:nvPr/>
        </p:nvPicPr>
        <p:blipFill>
          <a:blip r:embed="rId2" cstate="print"/>
          <a:srcRect/>
          <a:stretch>
            <a:fillRect/>
          </a:stretch>
        </p:blipFill>
        <p:spPr bwMode="auto">
          <a:xfrm>
            <a:off x="0" y="1752600"/>
            <a:ext cx="9144000" cy="4876800"/>
          </a:xfrm>
          <a:prstGeom prst="rect">
            <a:avLst/>
          </a:prstGeom>
          <a:noFill/>
          <a:ln w="9525">
            <a:noFill/>
            <a:miter lim="800000"/>
            <a:headEnd/>
            <a:tailEnd/>
          </a:ln>
          <a:effectLst/>
        </p:spPr>
      </p:pic>
      <p:sp>
        <p:nvSpPr>
          <p:cNvPr id="6" name="Rectangle 5"/>
          <p:cNvSpPr/>
          <p:nvPr/>
        </p:nvSpPr>
        <p:spPr>
          <a:xfrm>
            <a:off x="0" y="685800"/>
            <a:ext cx="9144000" cy="646331"/>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spc="50" dirty="0" smtClean="0">
                <a:ln w="11430"/>
                <a:latin typeface="Cambria Math" pitchFamily="18" charset="0"/>
                <a:ea typeface="Cambria Math" pitchFamily="18" charset="0"/>
              </a:rPr>
              <a:t>Mode 0:  Interrupt On Terminal Count</a:t>
            </a:r>
            <a:endParaRPr lang="en-US" sz="3600" spc="50" dirty="0">
              <a:ln w="1143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2"/>
          <p:cNvSpPr>
            <a:spLocks noChangeArrowheads="1"/>
          </p:cNvSpPr>
          <p:nvPr/>
        </p:nvSpPr>
        <p:spPr bwMode="auto">
          <a:xfrm>
            <a:off x="0" y="917912"/>
            <a:ext cx="9144000" cy="5940088"/>
          </a:xfrm>
          <a:prstGeom prst="rect">
            <a:avLst/>
          </a:prstGeom>
          <a:noFill/>
          <a:ln w="9525">
            <a:noFill/>
            <a:miter lim="800000"/>
            <a:headEnd/>
            <a:tailEnd/>
          </a:ln>
          <a:effectLst/>
        </p:spPr>
        <p:txBody>
          <a:bodyPr wrap="square">
            <a:spAutoFit/>
          </a:bodyPr>
          <a:lstStyle/>
          <a:p>
            <a:pPr algn="just">
              <a:spcBef>
                <a:spcPct val="50000"/>
              </a:spcBef>
            </a:pPr>
            <a:r>
              <a:rPr lang="en-US" sz="3600" b="1" dirty="0">
                <a:solidFill>
                  <a:schemeClr val="accent2">
                    <a:lumMod val="75000"/>
                  </a:schemeClr>
                </a:solidFill>
                <a:latin typeface="Cambria Math" pitchFamily="18" charset="0"/>
                <a:ea typeface="Cambria Math" pitchFamily="18" charset="0"/>
              </a:rPr>
              <a:t> </a:t>
            </a:r>
            <a:r>
              <a:rPr lang="en-US" sz="4400" b="1" i="1" dirty="0">
                <a:solidFill>
                  <a:schemeClr val="accent2">
                    <a:lumMod val="75000"/>
                  </a:schemeClr>
                </a:solidFill>
                <a:latin typeface="Cambria Math" pitchFamily="18" charset="0"/>
                <a:ea typeface="Cambria Math" pitchFamily="18" charset="0"/>
              </a:rPr>
              <a:t>Mode 1: One-shot mode</a:t>
            </a:r>
            <a:r>
              <a:rPr lang="en-US" sz="4400" b="1" i="1" dirty="0" smtClean="0">
                <a:solidFill>
                  <a:schemeClr val="accent2">
                    <a:lumMod val="75000"/>
                  </a:schemeClr>
                </a:solidFill>
                <a:latin typeface="Cambria Math" pitchFamily="18" charset="0"/>
                <a:ea typeface="Cambria Math" pitchFamily="18" charset="0"/>
              </a:rPr>
              <a:t>. </a:t>
            </a:r>
            <a:endParaRPr lang="en-US" sz="3600" b="1" i="1" dirty="0">
              <a:solidFill>
                <a:schemeClr val="accent2">
                  <a:lumMod val="75000"/>
                </a:schemeClr>
              </a:solidFill>
              <a:latin typeface="Cambria Math" pitchFamily="18" charset="0"/>
              <a:ea typeface="Cambria Math" pitchFamily="18" charset="0"/>
            </a:endParaRPr>
          </a:p>
          <a:p>
            <a:pPr marL="514350" indent="-514350" algn="just">
              <a:spcBef>
                <a:spcPct val="50000"/>
              </a:spcBef>
              <a:buFont typeface="Wingdings" pitchFamily="2" charset="2"/>
              <a:buChar char="Ø"/>
            </a:pPr>
            <a:r>
              <a:rPr lang="en-US" sz="2800" dirty="0" err="1" smtClean="0">
                <a:solidFill>
                  <a:srgbClr val="000000"/>
                </a:solidFill>
                <a:latin typeface="Cambria Math" pitchFamily="18" charset="0"/>
                <a:ea typeface="Cambria Math" pitchFamily="18" charset="0"/>
              </a:rPr>
              <a:t>Monostable</a:t>
            </a:r>
            <a:r>
              <a:rPr lang="en-US" sz="2800" dirty="0" smtClean="0">
                <a:solidFill>
                  <a:srgbClr val="000000"/>
                </a:solidFill>
                <a:latin typeface="Cambria Math" pitchFamily="18" charset="0"/>
                <a:ea typeface="Cambria Math" pitchFamily="18" charset="0"/>
              </a:rPr>
              <a:t> </a:t>
            </a:r>
            <a:r>
              <a:rPr lang="en-US" sz="2800" dirty="0" err="1" smtClean="0">
                <a:solidFill>
                  <a:srgbClr val="000000"/>
                </a:solidFill>
                <a:latin typeface="Cambria Math" pitchFamily="18" charset="0"/>
                <a:ea typeface="Cambria Math" pitchFamily="18" charset="0"/>
              </a:rPr>
              <a:t>multivibrator</a:t>
            </a:r>
            <a:endParaRPr lang="en-US" sz="2800" dirty="0" smtClean="0">
              <a:solidFill>
                <a:srgbClr val="000000"/>
              </a:solidFill>
              <a:latin typeface="Cambria Math" pitchFamily="18" charset="0"/>
              <a:ea typeface="Cambria Math" pitchFamily="18" charset="0"/>
            </a:endParaRPr>
          </a:p>
          <a:p>
            <a:pPr marL="514350" indent="-514350" algn="just">
              <a:spcBef>
                <a:spcPct val="50000"/>
              </a:spcBef>
              <a:buFont typeface="Wingdings" pitchFamily="2" charset="2"/>
              <a:buChar char="Ø"/>
            </a:pPr>
            <a:r>
              <a:rPr lang="en-US" sz="2800" dirty="0" smtClean="0">
                <a:solidFill>
                  <a:srgbClr val="000000"/>
                </a:solidFill>
                <a:latin typeface="Cambria Math" pitchFamily="18" charset="0"/>
                <a:ea typeface="Cambria Math" pitchFamily="18" charset="0"/>
              </a:rPr>
              <a:t>Gate input is used as trigger input</a:t>
            </a:r>
          </a:p>
          <a:p>
            <a:pPr marL="514350" indent="-514350" algn="just">
              <a:spcBef>
                <a:spcPct val="50000"/>
              </a:spcBef>
              <a:buFont typeface="Wingdings" pitchFamily="2" charset="2"/>
              <a:buChar char="Ø"/>
            </a:pPr>
            <a:r>
              <a:rPr lang="en-US" sz="2800" dirty="0" smtClean="0">
                <a:solidFill>
                  <a:srgbClr val="000000"/>
                </a:solidFill>
                <a:latin typeface="Cambria Math" pitchFamily="18" charset="0"/>
                <a:ea typeface="Cambria Math" pitchFamily="18" charset="0"/>
              </a:rPr>
              <a:t>Output remains high till the count is loaded after application of trigger, output goes low and remains low till count becomes zero</a:t>
            </a:r>
          </a:p>
          <a:p>
            <a:pPr marL="514350" indent="-514350" algn="just">
              <a:spcBef>
                <a:spcPct val="50000"/>
              </a:spcBef>
              <a:buFont typeface="Wingdings" pitchFamily="2" charset="2"/>
              <a:buChar char="Ø"/>
            </a:pPr>
            <a:r>
              <a:rPr lang="en-US" sz="2800" dirty="0" smtClean="0">
                <a:solidFill>
                  <a:srgbClr val="000000"/>
                </a:solidFill>
                <a:latin typeface="Cambria Math" pitchFamily="18" charset="0"/>
                <a:ea typeface="Cambria Math" pitchFamily="18" charset="0"/>
              </a:rPr>
              <a:t>Another count loaded, when output already low </a:t>
            </a:r>
            <a:r>
              <a:rPr lang="en-US" sz="2800" dirty="0" smtClean="0">
                <a:solidFill>
                  <a:srgbClr val="000000"/>
                </a:solidFill>
                <a:latin typeface="Cambria Math" pitchFamily="18" charset="0"/>
                <a:ea typeface="Cambria Math" pitchFamily="18" charset="0"/>
                <a:sym typeface="Wingdings" pitchFamily="2" charset="2"/>
              </a:rPr>
              <a:t></a:t>
            </a:r>
            <a:r>
              <a:rPr lang="en-US" sz="2800" dirty="0" smtClean="0">
                <a:solidFill>
                  <a:srgbClr val="000000"/>
                </a:solidFill>
                <a:latin typeface="Cambria Math" pitchFamily="18" charset="0"/>
                <a:ea typeface="Cambria Math" pitchFamily="18" charset="0"/>
              </a:rPr>
              <a:t>it does not disturb counting until a new trigger is applied at the gate</a:t>
            </a:r>
          </a:p>
          <a:p>
            <a:pPr marL="514350" indent="-514350" algn="just">
              <a:spcBef>
                <a:spcPct val="50000"/>
              </a:spcBef>
              <a:buFont typeface="Wingdings" pitchFamily="2" charset="2"/>
              <a:buChar char="Ø"/>
            </a:pPr>
            <a:r>
              <a:rPr lang="en-US" sz="2800" dirty="0" smtClean="0">
                <a:solidFill>
                  <a:srgbClr val="000000"/>
                </a:solidFill>
                <a:latin typeface="Cambria Math" pitchFamily="18" charset="0"/>
                <a:ea typeface="Cambria Math" pitchFamily="18" charset="0"/>
              </a:rPr>
              <a:t>New counting starts after new trigger pulse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3"/>
          <p:cNvPicPr>
            <a:picLocks noChangeAspect="1" noChangeArrowheads="1"/>
          </p:cNvPicPr>
          <p:nvPr/>
        </p:nvPicPr>
        <p:blipFill>
          <a:blip r:embed="rId2" cstate="print"/>
          <a:srcRect/>
          <a:stretch>
            <a:fillRect/>
          </a:stretch>
        </p:blipFill>
        <p:spPr bwMode="auto">
          <a:xfrm>
            <a:off x="0" y="1447800"/>
            <a:ext cx="9144000" cy="5257800"/>
          </a:xfrm>
          <a:prstGeom prst="rect">
            <a:avLst/>
          </a:prstGeom>
          <a:noFill/>
          <a:ln w="9525">
            <a:noFill/>
            <a:miter lim="800000"/>
            <a:headEnd/>
            <a:tailEnd/>
          </a:ln>
          <a:effectLst/>
        </p:spPr>
      </p:pic>
      <p:sp>
        <p:nvSpPr>
          <p:cNvPr id="3" name="Rectangle 2"/>
          <p:cNvSpPr/>
          <p:nvPr/>
        </p:nvSpPr>
        <p:spPr>
          <a:xfrm>
            <a:off x="0" y="304800"/>
            <a:ext cx="9144000" cy="92333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i="1" dirty="0" smtClean="0">
                <a:latin typeface="Cambria Math" pitchFamily="18" charset="0"/>
                <a:ea typeface="Cambria Math" pitchFamily="18" charset="0"/>
              </a:rPr>
              <a:t>Mode 1</a:t>
            </a:r>
            <a:r>
              <a:rPr lang="en-US" sz="5400" b="1" dirty="0" smtClean="0">
                <a:latin typeface="Cambria Math" pitchFamily="18" charset="0"/>
                <a:ea typeface="Cambria Math" pitchFamily="18" charset="0"/>
              </a:rPr>
              <a:t>: One-shot mode</a:t>
            </a:r>
            <a:endParaRPr lang="en-US" sz="5400" b="1" cap="none" spc="50" dirty="0">
              <a:ln w="11430"/>
              <a:effectLst>
                <a:outerShdw blurRad="76200" dist="50800" dir="5400000" algn="tl" rotWithShape="0">
                  <a:srgbClr val="000000">
                    <a:alpha val="65000"/>
                  </a:srgbClr>
                </a:outerShdw>
              </a:effectLst>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
          <p:cNvSpPr>
            <a:spLocks noChangeArrowheads="1"/>
          </p:cNvSpPr>
          <p:nvPr/>
        </p:nvSpPr>
        <p:spPr bwMode="auto">
          <a:xfrm>
            <a:off x="0" y="979468"/>
            <a:ext cx="9144000" cy="6340197"/>
          </a:xfrm>
          <a:prstGeom prst="rect">
            <a:avLst/>
          </a:prstGeom>
          <a:noFill/>
          <a:ln w="9525">
            <a:noFill/>
            <a:miter lim="800000"/>
            <a:headEnd/>
            <a:tailEnd/>
          </a:ln>
          <a:effectLst/>
        </p:spPr>
        <p:txBody>
          <a:bodyPr wrap="square">
            <a:spAutoFit/>
          </a:bodyPr>
          <a:lstStyle/>
          <a:p>
            <a:pPr algn="ctr">
              <a:spcBef>
                <a:spcPct val="50000"/>
              </a:spcBef>
            </a:pPr>
            <a:r>
              <a:rPr lang="en-US" sz="3600" b="1" i="1" dirty="0">
                <a:latin typeface="Cambria Math" pitchFamily="18" charset="0"/>
                <a:ea typeface="Cambria Math" pitchFamily="18" charset="0"/>
              </a:rPr>
              <a:t>Mode 2</a:t>
            </a:r>
            <a:r>
              <a:rPr lang="en-US" sz="3600" b="1" dirty="0">
                <a:latin typeface="Cambria Math" pitchFamily="18" charset="0"/>
                <a:ea typeface="Cambria Math" pitchFamily="18" charset="0"/>
              </a:rPr>
              <a:t>: </a:t>
            </a:r>
            <a:r>
              <a:rPr lang="en-US" sz="3600" b="1" dirty="0" smtClean="0">
                <a:solidFill>
                  <a:srgbClr val="FF0000"/>
                </a:solidFill>
                <a:latin typeface="Cambria Math" pitchFamily="18" charset="0"/>
                <a:ea typeface="Cambria Math" pitchFamily="18" charset="0"/>
              </a:rPr>
              <a:t>Rate Generator / Divide by N Counter</a:t>
            </a:r>
          </a:p>
          <a:p>
            <a:pPr algn="l">
              <a:spcBef>
                <a:spcPct val="50000"/>
              </a:spcBef>
            </a:pPr>
            <a:endParaRPr lang="en-US" sz="1600" b="1" dirty="0" smtClean="0">
              <a:latin typeface="Cambria Math" pitchFamily="18" charset="0"/>
              <a:ea typeface="Cambria Math" pitchFamily="18" charset="0"/>
            </a:endParaRPr>
          </a:p>
          <a:p>
            <a:pPr marL="457200" indent="-457200" algn="l">
              <a:lnSpc>
                <a:spcPct val="150000"/>
              </a:lnSpc>
              <a:spcBef>
                <a:spcPct val="50000"/>
              </a:spcBef>
              <a:buFont typeface="Wingdings" pitchFamily="2" charset="2"/>
              <a:buChar char="Ø"/>
            </a:pPr>
            <a:r>
              <a:rPr lang="en-US" sz="2400" dirty="0" smtClean="0">
                <a:solidFill>
                  <a:srgbClr val="000000"/>
                </a:solidFill>
                <a:latin typeface="Cambria Math" pitchFamily="18" charset="0"/>
                <a:ea typeface="Cambria Math" pitchFamily="18" charset="0"/>
              </a:rPr>
              <a:t>When N is loaded as count </a:t>
            </a:r>
            <a:r>
              <a:rPr lang="en-US" sz="2400" dirty="0" smtClean="0">
                <a:solidFill>
                  <a:srgbClr val="000000"/>
                </a:solidFill>
                <a:latin typeface="Cambria Math" pitchFamily="18" charset="0"/>
                <a:ea typeface="Cambria Math" pitchFamily="18" charset="0"/>
                <a:sym typeface="Wingdings" pitchFamily="2" charset="2"/>
              </a:rPr>
              <a:t> after N pulses  OUT goes low for only one clock cycle then, count N is reloaded </a:t>
            </a:r>
            <a:r>
              <a:rPr lang="en-US" sz="2400" dirty="0" smtClean="0">
                <a:solidFill>
                  <a:srgbClr val="000000"/>
                </a:solidFill>
                <a:latin typeface="Cambria Math" pitchFamily="18" charset="0"/>
                <a:ea typeface="Cambria Math" pitchFamily="18" charset="0"/>
              </a:rPr>
              <a:t> OUT becomes high for N clock pulses</a:t>
            </a:r>
          </a:p>
          <a:p>
            <a:pPr marL="457200" indent="-457200" algn="l">
              <a:lnSpc>
                <a:spcPct val="150000"/>
              </a:lnSpc>
              <a:spcBef>
                <a:spcPct val="50000"/>
              </a:spcBef>
              <a:buFont typeface="Wingdings" pitchFamily="2" charset="2"/>
              <a:buChar char="Ø"/>
            </a:pPr>
            <a:r>
              <a:rPr lang="en-US" sz="2400" dirty="0" smtClean="0">
                <a:solidFill>
                  <a:srgbClr val="000000"/>
                </a:solidFill>
                <a:latin typeface="Cambria Math" pitchFamily="18" charset="0"/>
                <a:ea typeface="Cambria Math" pitchFamily="18" charset="0"/>
              </a:rPr>
              <a:t>The number of clock pulses between the two low pulses is equal to the count loaded</a:t>
            </a:r>
          </a:p>
          <a:p>
            <a:pPr marL="457200" indent="-457200" algn="l">
              <a:lnSpc>
                <a:spcPct val="150000"/>
              </a:lnSpc>
              <a:spcBef>
                <a:spcPct val="50000"/>
              </a:spcBef>
              <a:buFont typeface="Wingdings" pitchFamily="2" charset="2"/>
              <a:buChar char="Ø"/>
            </a:pPr>
            <a:r>
              <a:rPr lang="en-US" sz="2400" dirty="0" smtClean="0">
                <a:solidFill>
                  <a:srgbClr val="000000"/>
                </a:solidFill>
                <a:latin typeface="Cambria Math" pitchFamily="18" charset="0"/>
                <a:ea typeface="Cambria Math" pitchFamily="18" charset="0"/>
              </a:rPr>
              <a:t>Gate </a:t>
            </a:r>
            <a:r>
              <a:rPr lang="en-US" sz="2400" dirty="0" smtClean="0">
                <a:solidFill>
                  <a:srgbClr val="000000"/>
                </a:solidFill>
                <a:latin typeface="Cambria Math" pitchFamily="18" charset="0"/>
                <a:ea typeface="Cambria Math" pitchFamily="18" charset="0"/>
                <a:sym typeface="Wingdings" pitchFamily="2" charset="2"/>
              </a:rPr>
              <a:t> logic 0  no counting</a:t>
            </a:r>
          </a:p>
          <a:p>
            <a:pPr marL="457200" indent="-457200" algn="l">
              <a:lnSpc>
                <a:spcPct val="150000"/>
              </a:lnSpc>
              <a:spcBef>
                <a:spcPct val="50000"/>
              </a:spcBef>
              <a:buFont typeface="Wingdings" pitchFamily="2" charset="2"/>
              <a:buChar char="Ø"/>
            </a:pPr>
            <a:r>
              <a:rPr lang="en-US" sz="2400" dirty="0" smtClean="0">
                <a:solidFill>
                  <a:srgbClr val="000000"/>
                </a:solidFill>
                <a:latin typeface="Cambria Math" pitchFamily="18" charset="0"/>
                <a:ea typeface="Cambria Math" pitchFamily="18" charset="0"/>
                <a:sym typeface="Wingdings" pitchFamily="2" charset="2"/>
              </a:rPr>
              <a:t>Gate  logic 1  normal counting</a:t>
            </a:r>
          </a:p>
          <a:p>
            <a:pPr marL="457200" indent="-457200" algn="l">
              <a:lnSpc>
                <a:spcPct val="150000"/>
              </a:lnSpc>
              <a:spcBef>
                <a:spcPct val="50000"/>
              </a:spcBef>
              <a:buFont typeface="Wingdings" pitchFamily="2" charset="2"/>
              <a:buChar char="Ø"/>
            </a:pPr>
            <a:endParaRPr lang="en-US" sz="2400" dirty="0" smtClean="0">
              <a:solidFill>
                <a:srgbClr val="000000"/>
              </a:solidFill>
              <a:latin typeface="Cambria Math" pitchFamily="18" charset="0"/>
              <a:ea typeface="Cambria Math" pitchFamily="18" charset="0"/>
              <a:sym typeface="Wingdings" pitchFamily="2" charset="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1"/>
          <p:cNvPicPr>
            <a:picLocks noChangeAspect="1" noChangeArrowheads="1"/>
          </p:cNvPicPr>
          <p:nvPr/>
        </p:nvPicPr>
        <p:blipFill>
          <a:blip r:embed="rId2" cstate="print"/>
          <a:srcRect/>
          <a:stretch>
            <a:fillRect/>
          </a:stretch>
        </p:blipFill>
        <p:spPr bwMode="auto">
          <a:xfrm>
            <a:off x="0" y="2209800"/>
            <a:ext cx="8686800" cy="4648200"/>
          </a:xfrm>
          <a:prstGeom prst="rect">
            <a:avLst/>
          </a:prstGeom>
          <a:noFill/>
          <a:ln w="9525">
            <a:noFill/>
            <a:miter lim="800000"/>
            <a:headEnd/>
            <a:tailEnd/>
          </a:ln>
          <a:effectLst/>
        </p:spPr>
      </p:pic>
      <p:sp>
        <p:nvSpPr>
          <p:cNvPr id="3" name="Rectangle 2"/>
          <p:cNvSpPr/>
          <p:nvPr/>
        </p:nvSpPr>
        <p:spPr>
          <a:xfrm>
            <a:off x="0" y="838200"/>
            <a:ext cx="9144000" cy="584775"/>
          </a:xfrm>
          <a:prstGeom prst="rect">
            <a:avLst/>
          </a:prstGeom>
        </p:spPr>
        <p:txBody>
          <a:bodyPr wrap="square">
            <a:spAutoFit/>
          </a:bodyPr>
          <a:lstStyle/>
          <a:p>
            <a:pPr algn="ctr">
              <a:spcBef>
                <a:spcPct val="50000"/>
              </a:spcBef>
            </a:pPr>
            <a:r>
              <a:rPr lang="en-US" sz="3200" b="1" dirty="0" smtClean="0">
                <a:latin typeface="Cambria Math" pitchFamily="18" charset="0"/>
                <a:ea typeface="Cambria Math" pitchFamily="18" charset="0"/>
              </a:rPr>
              <a:t>Mode 2: Rate Generator / Divide By N Counter</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609600"/>
            <a:ext cx="9144000" cy="92333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mbria" pitchFamily="18" charset="0"/>
              </a:rPr>
              <a:t>WHY 8253 / 8254???</a:t>
            </a:r>
            <a:endPar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ambria" pitchFamily="18" charset="0"/>
            </a:endParaRPr>
          </a:p>
        </p:txBody>
      </p:sp>
      <p:graphicFrame>
        <p:nvGraphicFramePr>
          <p:cNvPr id="4" name="Diagram 3"/>
          <p:cNvGraphicFramePr/>
          <p:nvPr>
            <p:extLst>
              <p:ext uri="{D42A27DB-BD31-4B8C-83A1-F6EECF244321}">
                <p14:modId xmlns:p14="http://schemas.microsoft.com/office/powerpoint/2010/main" val="1996883474"/>
              </p:ext>
            </p:extLst>
          </p:nvPr>
        </p:nvGraphicFramePr>
        <p:xfrm>
          <a:off x="0" y="1600200"/>
          <a:ext cx="91440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2"/>
          <p:cNvSpPr>
            <a:spLocks noChangeArrowheads="1"/>
          </p:cNvSpPr>
          <p:nvPr/>
        </p:nvSpPr>
        <p:spPr bwMode="auto">
          <a:xfrm>
            <a:off x="0" y="838200"/>
            <a:ext cx="9144000" cy="6001643"/>
          </a:xfrm>
          <a:prstGeom prst="rect">
            <a:avLst/>
          </a:prstGeom>
          <a:noFill/>
          <a:ln w="9525">
            <a:noFill/>
            <a:miter lim="800000"/>
            <a:headEnd/>
            <a:tailEnd/>
          </a:ln>
          <a:effectLst/>
        </p:spPr>
        <p:txBody>
          <a:bodyPr wrap="square">
            <a:spAutoFit/>
          </a:bodyPr>
          <a:lstStyle/>
          <a:p>
            <a:pPr algn="l">
              <a:spcBef>
                <a:spcPct val="50000"/>
              </a:spcBef>
            </a:pPr>
            <a:r>
              <a:rPr lang="en-US" sz="3200" b="1" dirty="0">
                <a:solidFill>
                  <a:srgbClr val="C00000"/>
                </a:solidFill>
                <a:latin typeface="Cambria Math" pitchFamily="18" charset="0"/>
                <a:ea typeface="Cambria Math" pitchFamily="18" charset="0"/>
              </a:rPr>
              <a:t> </a:t>
            </a:r>
            <a:r>
              <a:rPr lang="en-US" sz="3600" b="1" i="1" dirty="0">
                <a:solidFill>
                  <a:srgbClr val="C00000"/>
                </a:solidFill>
                <a:latin typeface="Cambria Math" pitchFamily="18" charset="0"/>
                <a:ea typeface="Cambria Math" pitchFamily="18" charset="0"/>
              </a:rPr>
              <a:t>Mode 3</a:t>
            </a:r>
            <a:r>
              <a:rPr lang="en-US" sz="3600" b="1" dirty="0">
                <a:solidFill>
                  <a:srgbClr val="C00000"/>
                </a:solidFill>
                <a:latin typeface="Cambria Math" pitchFamily="18" charset="0"/>
                <a:ea typeface="Cambria Math" pitchFamily="18" charset="0"/>
              </a:rPr>
              <a:t>: </a:t>
            </a:r>
            <a:r>
              <a:rPr lang="en-US" sz="3600" b="1" dirty="0" smtClean="0">
                <a:solidFill>
                  <a:srgbClr val="C00000"/>
                </a:solidFill>
                <a:latin typeface="Cambria Math" pitchFamily="18" charset="0"/>
                <a:ea typeface="Cambria Math" pitchFamily="18" charset="0"/>
              </a:rPr>
              <a:t>SQUARE WAVE RATE GENERATOR</a:t>
            </a:r>
            <a:endParaRPr lang="en-US" sz="3200" b="1" dirty="0" smtClean="0">
              <a:solidFill>
                <a:srgbClr val="C00000"/>
              </a:solidFill>
              <a:latin typeface="Cambria Math" pitchFamily="18" charset="0"/>
              <a:ea typeface="Cambria Math" pitchFamily="18" charset="0"/>
            </a:endParaRPr>
          </a:p>
          <a:p>
            <a:pPr marL="457200" indent="-457200" algn="l">
              <a:lnSpc>
                <a:spcPct val="150000"/>
              </a:lnSpc>
              <a:spcBef>
                <a:spcPct val="50000"/>
              </a:spcBef>
              <a:buFont typeface="+mj-lt"/>
              <a:buAutoNum type="arabicPeriod"/>
            </a:pPr>
            <a:r>
              <a:rPr lang="en-US" sz="2400" dirty="0" smtClean="0">
                <a:solidFill>
                  <a:srgbClr val="000000"/>
                </a:solidFill>
                <a:latin typeface="Cambria Math" pitchFamily="18" charset="0"/>
                <a:ea typeface="Cambria Math" pitchFamily="18" charset="0"/>
              </a:rPr>
              <a:t>When count N loaded is even  </a:t>
            </a:r>
            <a:r>
              <a:rPr lang="en-US" sz="2400" dirty="0" smtClean="0">
                <a:solidFill>
                  <a:srgbClr val="000000"/>
                </a:solidFill>
                <a:latin typeface="Cambria Math" pitchFamily="18" charset="0"/>
                <a:ea typeface="Cambria Math" pitchFamily="18" charset="0"/>
                <a:sym typeface="Wingdings" pitchFamily="2" charset="2"/>
              </a:rPr>
              <a:t> output remains HIGH for half the count and LOW for the rest half of the count</a:t>
            </a:r>
          </a:p>
          <a:p>
            <a:pPr marL="457200" indent="-457200" algn="l">
              <a:lnSpc>
                <a:spcPct val="150000"/>
              </a:lnSpc>
              <a:spcBef>
                <a:spcPct val="50000"/>
              </a:spcBef>
              <a:buFont typeface="+mj-lt"/>
              <a:buAutoNum type="arabicPeriod"/>
            </a:pPr>
            <a:r>
              <a:rPr lang="en-US" sz="2400" dirty="0" smtClean="0">
                <a:solidFill>
                  <a:srgbClr val="000000"/>
                </a:solidFill>
                <a:latin typeface="Cambria Math" pitchFamily="18" charset="0"/>
                <a:ea typeface="Cambria Math" pitchFamily="18" charset="0"/>
              </a:rPr>
              <a:t>When count </a:t>
            </a:r>
            <a:r>
              <a:rPr lang="en-US" sz="2400" dirty="0" smtClean="0">
                <a:solidFill>
                  <a:srgbClr val="FF0000"/>
                </a:solidFill>
                <a:latin typeface="Cambria Math" pitchFamily="18" charset="0"/>
                <a:ea typeface="Cambria Math" pitchFamily="18" charset="0"/>
              </a:rPr>
              <a:t>N loaded is odd </a:t>
            </a:r>
            <a:r>
              <a:rPr lang="en-US" sz="2400" dirty="0" smtClean="0">
                <a:solidFill>
                  <a:srgbClr val="000000"/>
                </a:solidFill>
                <a:latin typeface="Cambria Math" pitchFamily="18" charset="0"/>
                <a:ea typeface="Cambria Math" pitchFamily="18" charset="0"/>
                <a:sym typeface="Wingdings" pitchFamily="2" charset="2"/>
              </a:rPr>
              <a:t> output remains HIGH  for (N+1)/2  and low for (N-1)/2.</a:t>
            </a:r>
          </a:p>
          <a:p>
            <a:pPr marL="457200" indent="-457200" algn="l">
              <a:lnSpc>
                <a:spcPct val="150000"/>
              </a:lnSpc>
              <a:spcBef>
                <a:spcPct val="50000"/>
              </a:spcBef>
              <a:buFont typeface="+mj-lt"/>
              <a:buAutoNum type="arabicPeriod"/>
            </a:pPr>
            <a:r>
              <a:rPr lang="en-US" sz="2400" dirty="0" smtClean="0">
                <a:solidFill>
                  <a:srgbClr val="000000"/>
                </a:solidFill>
                <a:latin typeface="Cambria Math" pitchFamily="18" charset="0"/>
                <a:ea typeface="Cambria Math" pitchFamily="18" charset="0"/>
              </a:rPr>
              <a:t>Repeated operation gives square wave </a:t>
            </a:r>
          </a:p>
          <a:p>
            <a:pPr marL="457200" indent="-457200" algn="l">
              <a:lnSpc>
                <a:spcPct val="150000"/>
              </a:lnSpc>
              <a:spcBef>
                <a:spcPct val="50000"/>
              </a:spcBef>
              <a:buFont typeface="+mj-lt"/>
              <a:buAutoNum type="arabicPeriod"/>
            </a:pPr>
            <a:r>
              <a:rPr lang="en-US" sz="2400" dirty="0" smtClean="0">
                <a:solidFill>
                  <a:srgbClr val="000000"/>
                </a:solidFill>
                <a:latin typeface="Cambria Math" pitchFamily="18" charset="0"/>
                <a:ea typeface="Cambria Math" pitchFamily="18" charset="0"/>
              </a:rPr>
              <a:t>Generates a continuous square-wave with G set to 1.</a:t>
            </a:r>
          </a:p>
          <a:p>
            <a:pPr marL="457200" indent="-457200" algn="l">
              <a:lnSpc>
                <a:spcPct val="150000"/>
              </a:lnSpc>
              <a:spcBef>
                <a:spcPct val="50000"/>
              </a:spcBef>
              <a:buFont typeface="+mj-lt"/>
              <a:buAutoNum type="arabicPeriod"/>
            </a:pPr>
            <a:r>
              <a:rPr lang="en-US" sz="2400" dirty="0" smtClean="0">
                <a:solidFill>
                  <a:srgbClr val="000000"/>
                </a:solidFill>
                <a:latin typeface="Cambria Math" pitchFamily="18" charset="0"/>
                <a:ea typeface="Cambria Math" pitchFamily="18" charset="0"/>
              </a:rPr>
              <a:t>If count is even, 50% duty cycle otherwise OUT is high 1 cycle longer.</a:t>
            </a:r>
            <a:endParaRPr lang="en-US" sz="2400" dirty="0">
              <a:solidFill>
                <a:srgbClr val="000000"/>
              </a:solidFill>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3"/>
          <p:cNvPicPr>
            <a:picLocks noChangeAspect="1" noChangeArrowheads="1"/>
          </p:cNvPicPr>
          <p:nvPr/>
        </p:nvPicPr>
        <p:blipFill>
          <a:blip r:embed="rId2" cstate="print"/>
          <a:srcRect/>
          <a:stretch>
            <a:fillRect/>
          </a:stretch>
        </p:blipFill>
        <p:spPr bwMode="auto">
          <a:xfrm>
            <a:off x="152400" y="1524000"/>
            <a:ext cx="8991600" cy="5029200"/>
          </a:xfrm>
          <a:prstGeom prst="rect">
            <a:avLst/>
          </a:prstGeom>
          <a:noFill/>
          <a:ln w="9525">
            <a:noFill/>
            <a:miter lim="800000"/>
            <a:headEnd/>
            <a:tailEnd/>
          </a:ln>
          <a:effectLst/>
        </p:spPr>
      </p:pic>
      <p:sp>
        <p:nvSpPr>
          <p:cNvPr id="5" name="Rectangle 4"/>
          <p:cNvSpPr/>
          <p:nvPr/>
        </p:nvSpPr>
        <p:spPr>
          <a:xfrm>
            <a:off x="0" y="838200"/>
            <a:ext cx="9144000" cy="769441"/>
          </a:xfrm>
          <a:prstGeom prst="rect">
            <a:avLst/>
          </a:prstGeom>
        </p:spPr>
        <p:txBody>
          <a:bodyPr wrap="square">
            <a:spAutoFit/>
          </a:bodyPr>
          <a:lstStyle/>
          <a:p>
            <a:pPr algn="ctr"/>
            <a:r>
              <a:rPr lang="en-US" sz="4400" b="1" i="1" dirty="0" smtClean="0">
                <a:latin typeface="Cambria Math" pitchFamily="18" charset="0"/>
                <a:ea typeface="Cambria Math" pitchFamily="18" charset="0"/>
              </a:rPr>
              <a:t>Mode 3: Square Wave Generator</a:t>
            </a:r>
            <a:endParaRPr lang="en-US" sz="4400" b="1" spc="50" dirty="0">
              <a:ln w="11430"/>
              <a:effectLst>
                <a:outerShdw blurRad="76200" dist="50800" dir="5400000" algn="tl" rotWithShape="0">
                  <a:srgbClr val="000000">
                    <a:alpha val="65000"/>
                  </a:srgbClr>
                </a:outerShdw>
              </a:effectLst>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
          <p:cNvSpPr>
            <a:spLocks noChangeArrowheads="1"/>
          </p:cNvSpPr>
          <p:nvPr/>
        </p:nvSpPr>
        <p:spPr bwMode="auto">
          <a:xfrm>
            <a:off x="0" y="1219200"/>
            <a:ext cx="9144000" cy="5232202"/>
          </a:xfrm>
          <a:prstGeom prst="rect">
            <a:avLst/>
          </a:prstGeom>
          <a:noFill/>
          <a:ln w="9525">
            <a:noFill/>
            <a:miter lim="800000"/>
            <a:headEnd/>
            <a:tailEnd/>
          </a:ln>
          <a:effectLst/>
        </p:spPr>
        <p:txBody>
          <a:bodyPr wrap="square">
            <a:spAutoFit/>
          </a:bodyPr>
          <a:lstStyle/>
          <a:p>
            <a:pPr algn="just"/>
            <a:endParaRPr lang="en-US" sz="1000" dirty="0" smtClean="0">
              <a:solidFill>
                <a:srgbClr val="C00000"/>
              </a:solidFill>
              <a:latin typeface="Cambria Math" pitchFamily="18" charset="0"/>
              <a:ea typeface="Cambria Math" pitchFamily="18" charset="0"/>
            </a:endParaRPr>
          </a:p>
          <a:p>
            <a:pPr marL="457200" indent="-457200" algn="just">
              <a:lnSpc>
                <a:spcPct val="150000"/>
              </a:lnSpc>
              <a:buFont typeface="Wingdings" pitchFamily="2" charset="2"/>
              <a:buChar char="Ø"/>
            </a:pPr>
            <a:r>
              <a:rPr lang="en-US" sz="2400" dirty="0" smtClean="0">
                <a:solidFill>
                  <a:srgbClr val="000000"/>
                </a:solidFill>
                <a:latin typeface="Cambria Math" pitchFamily="18" charset="0"/>
                <a:ea typeface="Cambria Math" pitchFamily="18" charset="0"/>
              </a:rPr>
              <a:t>After mode is set output goes high</a:t>
            </a:r>
          </a:p>
          <a:p>
            <a:pPr marL="457200" indent="-457200" algn="just">
              <a:lnSpc>
                <a:spcPct val="150000"/>
              </a:lnSpc>
              <a:buFont typeface="Wingdings" pitchFamily="2" charset="2"/>
              <a:buChar char="Ø"/>
            </a:pPr>
            <a:r>
              <a:rPr lang="en-US" sz="2400" dirty="0" smtClean="0">
                <a:solidFill>
                  <a:srgbClr val="000000"/>
                </a:solidFill>
                <a:latin typeface="Cambria Math" pitchFamily="18" charset="0"/>
                <a:ea typeface="Cambria Math" pitchFamily="18" charset="0"/>
              </a:rPr>
              <a:t>When count is loaded counting down starts on reaching terminal count output goes low for only one clock cycle, and then again output goes HIGH</a:t>
            </a:r>
          </a:p>
          <a:p>
            <a:pPr marL="457200" indent="-457200" algn="just">
              <a:lnSpc>
                <a:spcPct val="150000"/>
              </a:lnSpc>
              <a:buFont typeface="Wingdings" pitchFamily="2" charset="2"/>
              <a:buChar char="Ø"/>
            </a:pPr>
            <a:r>
              <a:rPr lang="en-US" sz="2400" dirty="0" smtClean="0">
                <a:solidFill>
                  <a:srgbClr val="000000"/>
                </a:solidFill>
                <a:latin typeface="Cambria Math" pitchFamily="18" charset="0"/>
                <a:ea typeface="Cambria Math" pitchFamily="18" charset="0"/>
              </a:rPr>
              <a:t>The above said low pulse can be used as a strobe for interfacing MP with peripherals</a:t>
            </a:r>
          </a:p>
          <a:p>
            <a:pPr marL="457200" indent="-457200" algn="just">
              <a:lnSpc>
                <a:spcPct val="150000"/>
              </a:lnSpc>
              <a:buFont typeface="Wingdings" pitchFamily="2" charset="2"/>
              <a:buChar char="Ø"/>
            </a:pPr>
            <a:r>
              <a:rPr lang="en-US" sz="2400" dirty="0" smtClean="0">
                <a:solidFill>
                  <a:srgbClr val="000000"/>
                </a:solidFill>
                <a:latin typeface="Cambria Math" pitchFamily="18" charset="0"/>
                <a:ea typeface="Cambria Math" pitchFamily="18" charset="0"/>
              </a:rPr>
              <a:t>When GATE is LOW </a:t>
            </a:r>
            <a:r>
              <a:rPr lang="en-US" sz="2400" dirty="0" smtClean="0">
                <a:solidFill>
                  <a:srgbClr val="000000"/>
                </a:solidFill>
                <a:latin typeface="Cambria Math" pitchFamily="18" charset="0"/>
                <a:ea typeface="Cambria Math" pitchFamily="18" charset="0"/>
                <a:sym typeface="Wingdings" pitchFamily="2" charset="2"/>
              </a:rPr>
              <a:t> counting is inhibited and count is latched</a:t>
            </a:r>
          </a:p>
          <a:p>
            <a:pPr marL="457200" indent="-457200" algn="just">
              <a:lnSpc>
                <a:spcPct val="150000"/>
              </a:lnSpc>
            </a:pPr>
            <a:r>
              <a:rPr lang="en-US" sz="2400" dirty="0" smtClean="0">
                <a:solidFill>
                  <a:srgbClr val="000000"/>
                </a:solidFill>
                <a:latin typeface="Cambria Math" pitchFamily="18" charset="0"/>
                <a:ea typeface="Cambria Math" pitchFamily="18" charset="0"/>
                <a:sym typeface="Wingdings" pitchFamily="2" charset="2"/>
              </a:rPr>
              <a:t>	If a new count is loaded while counting, previous counting stops and new counting started in next clock cycle</a:t>
            </a:r>
            <a:r>
              <a:rPr lang="en-US" sz="2400" dirty="0" smtClean="0">
                <a:solidFill>
                  <a:srgbClr val="000000"/>
                </a:solidFill>
                <a:latin typeface="Cambria Math" pitchFamily="18" charset="0"/>
                <a:ea typeface="Cambria Math" pitchFamily="18" charset="0"/>
              </a:rPr>
              <a:t> </a:t>
            </a:r>
          </a:p>
        </p:txBody>
      </p:sp>
      <p:sp>
        <p:nvSpPr>
          <p:cNvPr id="3" name="Rectangle 2"/>
          <p:cNvSpPr/>
          <p:nvPr/>
        </p:nvSpPr>
        <p:spPr>
          <a:xfrm>
            <a:off x="0" y="304800"/>
            <a:ext cx="9144000" cy="707886"/>
          </a:xfrm>
          <a:prstGeom prst="rect">
            <a:avLst/>
          </a:prstGeom>
        </p:spPr>
        <p:txBody>
          <a:bodyPr wrap="square">
            <a:spAutoFit/>
          </a:bodyPr>
          <a:lstStyle/>
          <a:p>
            <a:pPr algn="ctr"/>
            <a:r>
              <a:rPr lang="en-US" sz="4000" b="1" i="1" dirty="0" smtClean="0">
                <a:latin typeface="Cambria Math" pitchFamily="18" charset="0"/>
                <a:ea typeface="Cambria Math" pitchFamily="18" charset="0"/>
              </a:rPr>
              <a:t>Mode 4</a:t>
            </a:r>
            <a:r>
              <a:rPr lang="en-US" sz="4000" b="1" dirty="0" smtClean="0">
                <a:latin typeface="Cambria Math" pitchFamily="18" charset="0"/>
                <a:ea typeface="Cambria Math" pitchFamily="18" charset="0"/>
              </a:rPr>
              <a:t>: Software triggered  Strobe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1"/>
          <p:cNvPicPr>
            <a:picLocks noChangeAspect="1" noChangeArrowheads="1"/>
          </p:cNvPicPr>
          <p:nvPr/>
        </p:nvPicPr>
        <p:blipFill>
          <a:blip r:embed="rId2" cstate="print"/>
          <a:srcRect/>
          <a:stretch>
            <a:fillRect/>
          </a:stretch>
        </p:blipFill>
        <p:spPr bwMode="auto">
          <a:xfrm>
            <a:off x="0" y="1981200"/>
            <a:ext cx="9144000" cy="4419600"/>
          </a:xfrm>
          <a:prstGeom prst="rect">
            <a:avLst/>
          </a:prstGeom>
          <a:noFill/>
          <a:ln w="9525">
            <a:noFill/>
            <a:miter lim="800000"/>
            <a:headEnd/>
            <a:tailEnd/>
          </a:ln>
          <a:effectLst/>
        </p:spPr>
      </p:pic>
      <p:sp>
        <p:nvSpPr>
          <p:cNvPr id="3" name="Rectangle 2"/>
          <p:cNvSpPr/>
          <p:nvPr/>
        </p:nvSpPr>
        <p:spPr>
          <a:xfrm>
            <a:off x="0" y="762000"/>
            <a:ext cx="9144000" cy="707886"/>
          </a:xfrm>
          <a:prstGeom prst="rect">
            <a:avLst/>
          </a:prstGeom>
          <a:solidFill>
            <a:srgbClr val="FFFF00"/>
          </a:solidFill>
        </p:spPr>
        <p:txBody>
          <a:bodyPr wrap="square">
            <a:spAutoFit/>
          </a:bodyPr>
          <a:lstStyle/>
          <a:p>
            <a:pPr algn="ctr"/>
            <a:r>
              <a:rPr lang="en-US" sz="4000" b="1" i="1" spc="50" dirty="0" smtClean="0">
                <a:ln w="11430"/>
                <a:gradFill>
                  <a:gsLst>
                    <a:gs pos="25000">
                      <a:schemeClr val="accent2">
                        <a:satMod val="155000"/>
                      </a:schemeClr>
                    </a:gs>
                    <a:gs pos="100000">
                      <a:schemeClr val="accent2">
                        <a:shade val="45000"/>
                        <a:satMod val="165000"/>
                      </a:schemeClr>
                    </a:gs>
                  </a:gsLst>
                  <a:lin ang="5400000"/>
                </a:gradFill>
                <a:latin typeface="Cambria Math" pitchFamily="18" charset="0"/>
                <a:ea typeface="Cambria Math" pitchFamily="18" charset="0"/>
              </a:rPr>
              <a:t>Mode 4</a:t>
            </a:r>
            <a:r>
              <a:rPr lang="en-US" sz="4000" b="1" spc="50" dirty="0" smtClean="0">
                <a:ln w="11430"/>
                <a:gradFill>
                  <a:gsLst>
                    <a:gs pos="25000">
                      <a:schemeClr val="accent2">
                        <a:satMod val="155000"/>
                      </a:schemeClr>
                    </a:gs>
                    <a:gs pos="100000">
                      <a:schemeClr val="accent2">
                        <a:shade val="45000"/>
                        <a:satMod val="165000"/>
                      </a:schemeClr>
                    </a:gs>
                  </a:gsLst>
                  <a:lin ang="5400000"/>
                </a:gradFill>
                <a:latin typeface="Cambria Math" pitchFamily="18" charset="0"/>
                <a:ea typeface="Cambria Math" pitchFamily="18" charset="0"/>
              </a:rPr>
              <a:t>: Software triggered  Strobe</a:t>
            </a:r>
            <a:endParaRPr lang="en-US" sz="4000" b="1" spc="50" dirty="0">
              <a:ln w="11430"/>
              <a:gradFill>
                <a:gsLst>
                  <a:gs pos="25000">
                    <a:schemeClr val="accent2">
                      <a:satMod val="155000"/>
                    </a:schemeClr>
                  </a:gs>
                  <a:gs pos="100000">
                    <a:schemeClr val="accent2">
                      <a:shade val="45000"/>
                      <a:satMod val="165000"/>
                    </a:schemeClr>
                  </a:gs>
                </a:gsLst>
                <a:lin ang="5400000"/>
              </a:gradFill>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8600"/>
            <a:ext cx="9144000" cy="6586418"/>
          </a:xfrm>
          <a:prstGeom prst="rect">
            <a:avLst/>
          </a:prstGeom>
        </p:spPr>
        <p:txBody>
          <a:bodyPr wrap="square">
            <a:spAutoFit/>
          </a:bodyPr>
          <a:lstStyle/>
          <a:p>
            <a:pPr marL="228600" indent="-228600">
              <a:lnSpc>
                <a:spcPct val="200000"/>
              </a:lnSpc>
              <a:buFont typeface="Wingdings" pitchFamily="2" charset="2"/>
              <a:buChar char="Ø"/>
            </a:pPr>
            <a:endParaRPr lang="en-US" sz="1100" b="1" dirty="0" smtClean="0">
              <a:solidFill>
                <a:srgbClr val="C00000"/>
              </a:solidFill>
              <a:latin typeface="Cambria Math" pitchFamily="18" charset="0"/>
              <a:ea typeface="Cambria Math" pitchFamily="18" charset="0"/>
            </a:endParaRPr>
          </a:p>
          <a:p>
            <a:pPr marL="457200" indent="-457200">
              <a:lnSpc>
                <a:spcPct val="200000"/>
              </a:lnSpc>
              <a:buFont typeface="Wingdings" pitchFamily="2" charset="2"/>
              <a:buChar char="Ø"/>
            </a:pPr>
            <a:r>
              <a:rPr lang="en-US" sz="2000" dirty="0" smtClean="0">
                <a:solidFill>
                  <a:srgbClr val="000000"/>
                </a:solidFill>
                <a:latin typeface="Cambria Math" pitchFamily="18" charset="0"/>
                <a:ea typeface="Cambria Math" pitchFamily="18" charset="0"/>
              </a:rPr>
              <a:t>This mode generates a strobe in response to the rising edge at the trigger</a:t>
            </a:r>
          </a:p>
          <a:p>
            <a:pPr marL="457200" indent="-457200">
              <a:lnSpc>
                <a:spcPct val="200000"/>
              </a:lnSpc>
              <a:buFont typeface="Wingdings" pitchFamily="2" charset="2"/>
              <a:buChar char="Ø"/>
            </a:pPr>
            <a:r>
              <a:rPr lang="en-US" sz="2000" dirty="0" smtClean="0">
                <a:solidFill>
                  <a:srgbClr val="000000"/>
                </a:solidFill>
                <a:latin typeface="Cambria Math" pitchFamily="18" charset="0"/>
                <a:ea typeface="Cambria Math" pitchFamily="18" charset="0"/>
              </a:rPr>
              <a:t>Mode is used to generate a delayed strobe in response to an externally generated signal</a:t>
            </a:r>
          </a:p>
          <a:p>
            <a:pPr marL="457200" indent="-457200">
              <a:lnSpc>
                <a:spcPct val="200000"/>
              </a:lnSpc>
              <a:buFont typeface="Wingdings" pitchFamily="2" charset="2"/>
              <a:buChar char="Ø"/>
            </a:pPr>
            <a:r>
              <a:rPr lang="en-US" sz="2000" dirty="0" smtClean="0">
                <a:solidFill>
                  <a:srgbClr val="000000"/>
                </a:solidFill>
                <a:latin typeface="Cambria Math" pitchFamily="18" charset="0"/>
                <a:ea typeface="Cambria Math" pitchFamily="18" charset="0"/>
              </a:rPr>
              <a:t>Once mode is programmed and counter loaded, OUT goes HIGH</a:t>
            </a:r>
          </a:p>
          <a:p>
            <a:pPr marL="457200" indent="-457200">
              <a:lnSpc>
                <a:spcPct val="200000"/>
              </a:lnSpc>
              <a:buFont typeface="Wingdings" pitchFamily="2" charset="2"/>
              <a:buChar char="Ø"/>
            </a:pPr>
            <a:r>
              <a:rPr lang="en-US" sz="2000" dirty="0" smtClean="0">
                <a:solidFill>
                  <a:srgbClr val="000000"/>
                </a:solidFill>
                <a:latin typeface="Cambria Math" pitchFamily="18" charset="0"/>
                <a:ea typeface="Cambria Math" pitchFamily="18" charset="0"/>
              </a:rPr>
              <a:t>Counter starts counting after the rising edge of the trigger (GATE)</a:t>
            </a:r>
          </a:p>
          <a:p>
            <a:pPr marL="457200" indent="-457200">
              <a:lnSpc>
                <a:spcPct val="200000"/>
              </a:lnSpc>
              <a:buFont typeface="Wingdings" pitchFamily="2" charset="2"/>
              <a:buChar char="Ø"/>
            </a:pPr>
            <a:r>
              <a:rPr lang="en-US" sz="2000" dirty="0" smtClean="0">
                <a:solidFill>
                  <a:srgbClr val="000000"/>
                </a:solidFill>
                <a:latin typeface="Cambria Math" pitchFamily="18" charset="0"/>
                <a:ea typeface="Cambria Math" pitchFamily="18" charset="0"/>
              </a:rPr>
              <a:t>The OUTPUT goes LOW for one clock period, when the terminal count is reached</a:t>
            </a:r>
          </a:p>
          <a:p>
            <a:pPr marL="457200" indent="-457200">
              <a:lnSpc>
                <a:spcPct val="200000"/>
              </a:lnSpc>
              <a:buFont typeface="Wingdings" pitchFamily="2" charset="2"/>
              <a:buChar char="Ø"/>
            </a:pPr>
            <a:r>
              <a:rPr lang="en-US" sz="2000" dirty="0" smtClean="0">
                <a:solidFill>
                  <a:srgbClr val="000000"/>
                </a:solidFill>
                <a:latin typeface="Cambria Math" pitchFamily="18" charset="0"/>
                <a:ea typeface="Cambria Math" pitchFamily="18" charset="0"/>
              </a:rPr>
              <a:t>Output will not go LOW until the counter content becomes zero after the rising edge of any trigger</a:t>
            </a:r>
          </a:p>
          <a:p>
            <a:pPr marL="457200" indent="-457200">
              <a:lnSpc>
                <a:spcPct val="200000"/>
              </a:lnSpc>
              <a:buFont typeface="Wingdings" pitchFamily="2" charset="2"/>
              <a:buChar char="Ø"/>
            </a:pPr>
            <a:r>
              <a:rPr lang="en-US" sz="2000" dirty="0" smtClean="0">
                <a:solidFill>
                  <a:srgbClr val="000000"/>
                </a:solidFill>
                <a:latin typeface="Cambria Math" pitchFamily="18" charset="0"/>
                <a:ea typeface="Cambria Math" pitchFamily="18" charset="0"/>
              </a:rPr>
              <a:t>GATE is used as trigger input</a:t>
            </a:r>
          </a:p>
        </p:txBody>
      </p:sp>
      <p:sp>
        <p:nvSpPr>
          <p:cNvPr id="3" name="Rectangle 2"/>
          <p:cNvSpPr/>
          <p:nvPr/>
        </p:nvSpPr>
        <p:spPr>
          <a:xfrm>
            <a:off x="0" y="0"/>
            <a:ext cx="9144000" cy="584775"/>
          </a:xfrm>
          <a:prstGeom prst="rect">
            <a:avLst/>
          </a:prstGeom>
        </p:spPr>
        <p:txBody>
          <a:bodyPr wrap="square">
            <a:spAutoFit/>
          </a:bodyPr>
          <a:lstStyle/>
          <a:p>
            <a:pPr algn="ctr"/>
            <a:r>
              <a:rPr lang="en-US" sz="3200" b="1" i="1" dirty="0" smtClean="0">
                <a:solidFill>
                  <a:srgbClr val="C00000"/>
                </a:solidFill>
                <a:latin typeface="Cambria Math" pitchFamily="18" charset="0"/>
                <a:ea typeface="Cambria Math" pitchFamily="18" charset="0"/>
              </a:rPr>
              <a:t>Mode 5</a:t>
            </a:r>
            <a:r>
              <a:rPr lang="en-US" sz="3200" b="1" dirty="0" smtClean="0">
                <a:solidFill>
                  <a:srgbClr val="C00000"/>
                </a:solidFill>
                <a:latin typeface="Cambria Math" pitchFamily="18" charset="0"/>
                <a:ea typeface="Cambria Math" pitchFamily="18" charset="0"/>
              </a:rPr>
              <a:t>: Hardware triggered Strobe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4" name="Object 2"/>
          <p:cNvGraphicFramePr>
            <a:graphicFrameLocks noChangeAspect="1"/>
          </p:cNvGraphicFramePr>
          <p:nvPr/>
        </p:nvGraphicFramePr>
        <p:xfrm>
          <a:off x="685800" y="1447800"/>
          <a:ext cx="7606259" cy="4953000"/>
        </p:xfrm>
        <a:graphic>
          <a:graphicData uri="http://schemas.openxmlformats.org/presentationml/2006/ole">
            <mc:AlternateContent xmlns:mc="http://schemas.openxmlformats.org/markup-compatibility/2006">
              <mc:Choice xmlns:v="urn:schemas-microsoft-com:vml" Requires="v">
                <p:oleObj spid="_x0000_s1036" name="Bitmap Image" r:id="rId3" imgW="3610479" imgH="819048" progId="PBrush">
                  <p:embed/>
                </p:oleObj>
              </mc:Choice>
              <mc:Fallback>
                <p:oleObj name="Bitmap Image" r:id="rId3" imgW="3610479" imgH="819048"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447800"/>
                        <a:ext cx="7606259"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Rectangle 3"/>
          <p:cNvSpPr/>
          <p:nvPr/>
        </p:nvSpPr>
        <p:spPr>
          <a:xfrm>
            <a:off x="0" y="0"/>
            <a:ext cx="9144000" cy="584775"/>
          </a:xfrm>
          <a:prstGeom prst="rect">
            <a:avLst/>
          </a:prstGeom>
        </p:spPr>
        <p:txBody>
          <a:bodyPr wrap="square">
            <a:spAutoFit/>
          </a:bodyPr>
          <a:lstStyle/>
          <a:p>
            <a:pPr algn="ctr"/>
            <a:r>
              <a:rPr lang="en-US" sz="3200" b="1" i="1" dirty="0" smtClean="0">
                <a:solidFill>
                  <a:srgbClr val="C00000"/>
                </a:solidFill>
                <a:latin typeface="Cambria Math" pitchFamily="18" charset="0"/>
                <a:ea typeface="Cambria Math" pitchFamily="18" charset="0"/>
              </a:rPr>
              <a:t>Mode 5</a:t>
            </a:r>
            <a:r>
              <a:rPr lang="en-US" sz="3200" b="1" dirty="0" smtClean="0">
                <a:solidFill>
                  <a:srgbClr val="C00000"/>
                </a:solidFill>
                <a:latin typeface="Cambria Math" pitchFamily="18" charset="0"/>
                <a:ea typeface="Cambria Math" pitchFamily="18" charset="0"/>
              </a:rPr>
              <a:t>: Hardware triggered Strobe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2209800" y="990600"/>
            <a:ext cx="244475" cy="369332"/>
          </a:xfrm>
          <a:prstGeom prst="rect">
            <a:avLst/>
          </a:prstGeom>
          <a:noFill/>
          <a:ln w="9525">
            <a:noFill/>
            <a:miter lim="800000"/>
            <a:headEnd/>
            <a:tailEnd/>
          </a:ln>
          <a:effectLst/>
        </p:spPr>
        <p:txBody>
          <a:bodyPr>
            <a:spAutoFit/>
          </a:bodyPr>
          <a:lstStyle/>
          <a:p>
            <a:pPr algn="l"/>
            <a:endParaRPr lang="en-US">
              <a:latin typeface="Cambria Math" pitchFamily="18" charset="0"/>
              <a:ea typeface="Cambria Math" pitchFamily="18" charset="0"/>
            </a:endParaRPr>
          </a:p>
        </p:txBody>
      </p:sp>
      <p:sp>
        <p:nvSpPr>
          <p:cNvPr id="3" name="Rectangle 9"/>
          <p:cNvSpPr>
            <a:spLocks noChangeArrowheads="1"/>
          </p:cNvSpPr>
          <p:nvPr/>
        </p:nvSpPr>
        <p:spPr bwMode="auto">
          <a:xfrm>
            <a:off x="381000" y="381000"/>
            <a:ext cx="3017557" cy="584775"/>
          </a:xfrm>
          <a:prstGeom prst="rect">
            <a:avLst/>
          </a:prstGeom>
          <a:noFill/>
          <a:ln w="9525">
            <a:noFill/>
            <a:miter lim="800000"/>
            <a:headEnd/>
            <a:tailEnd/>
          </a:ln>
          <a:effectLst/>
        </p:spPr>
        <p:txBody>
          <a:bodyPr wrap="none">
            <a:spAutoFit/>
          </a:bodyPr>
          <a:lstStyle/>
          <a:p>
            <a:pPr algn="l"/>
            <a:r>
              <a:rPr lang="en-US" sz="3200" b="1" u="sng" dirty="0">
                <a:solidFill>
                  <a:srgbClr val="C00000"/>
                </a:solidFill>
                <a:latin typeface="Cambria Math" pitchFamily="18" charset="0"/>
                <a:ea typeface="Cambria Math" pitchFamily="18" charset="0"/>
              </a:rPr>
              <a:t>Read Operations</a:t>
            </a:r>
          </a:p>
        </p:txBody>
      </p:sp>
      <p:sp>
        <p:nvSpPr>
          <p:cNvPr id="4" name="Rectangle 10"/>
          <p:cNvSpPr>
            <a:spLocks noChangeArrowheads="1"/>
          </p:cNvSpPr>
          <p:nvPr/>
        </p:nvSpPr>
        <p:spPr bwMode="auto">
          <a:xfrm>
            <a:off x="762000" y="1219200"/>
            <a:ext cx="7467600" cy="2492990"/>
          </a:xfrm>
          <a:prstGeom prst="rect">
            <a:avLst/>
          </a:prstGeom>
          <a:noFill/>
          <a:ln w="9525">
            <a:noFill/>
            <a:miter lim="800000"/>
            <a:headEnd/>
            <a:tailEnd/>
          </a:ln>
          <a:effectLst/>
        </p:spPr>
        <p:txBody>
          <a:bodyPr>
            <a:spAutoFit/>
          </a:bodyPr>
          <a:lstStyle/>
          <a:p>
            <a:pPr marL="457200" indent="-457200" algn="l">
              <a:spcBef>
                <a:spcPct val="50000"/>
              </a:spcBef>
              <a:buFont typeface="Wingdings" pitchFamily="2" charset="2"/>
              <a:buChar char="Ø"/>
            </a:pPr>
            <a:r>
              <a:rPr lang="en-US" sz="2400" dirty="0">
                <a:latin typeface="Cambria Math" pitchFamily="18" charset="0"/>
                <a:ea typeface="Cambria Math" pitchFamily="18" charset="0"/>
              </a:rPr>
              <a:t>There are three possible methods for reading the counters:</a:t>
            </a:r>
          </a:p>
          <a:p>
            <a:pPr marL="457200" indent="-457200" algn="l">
              <a:spcBef>
                <a:spcPct val="50000"/>
              </a:spcBef>
              <a:buFont typeface="+mj-lt"/>
              <a:buAutoNum type="arabicPeriod"/>
            </a:pPr>
            <a:r>
              <a:rPr lang="en-US" sz="2400" dirty="0">
                <a:latin typeface="Cambria Math" pitchFamily="18" charset="0"/>
                <a:ea typeface="Cambria Math" pitchFamily="18" charset="0"/>
              </a:rPr>
              <a:t> a simple read operation</a:t>
            </a:r>
          </a:p>
          <a:p>
            <a:pPr marL="457200" indent="-457200" algn="l">
              <a:spcBef>
                <a:spcPct val="50000"/>
              </a:spcBef>
              <a:buFont typeface="+mj-lt"/>
              <a:buAutoNum type="arabicPeriod"/>
            </a:pPr>
            <a:r>
              <a:rPr lang="en-US" sz="2400" dirty="0">
                <a:latin typeface="Cambria Math" pitchFamily="18" charset="0"/>
                <a:ea typeface="Cambria Math" pitchFamily="18" charset="0"/>
              </a:rPr>
              <a:t> the Counter Latch Command</a:t>
            </a:r>
          </a:p>
          <a:p>
            <a:pPr marL="457200" indent="-457200" algn="l">
              <a:spcBef>
                <a:spcPct val="50000"/>
              </a:spcBef>
              <a:buFont typeface="+mj-lt"/>
              <a:buAutoNum type="arabicPeriod"/>
            </a:pPr>
            <a:r>
              <a:rPr lang="en-US" sz="2400" dirty="0">
                <a:latin typeface="Cambria Math" pitchFamily="18" charset="0"/>
                <a:ea typeface="Cambria Math" pitchFamily="18" charset="0"/>
              </a:rPr>
              <a:t> the Read-Back Command</a:t>
            </a:r>
          </a:p>
        </p:txBody>
      </p:sp>
      <p:sp>
        <p:nvSpPr>
          <p:cNvPr id="5" name="Rectangle 11"/>
          <p:cNvSpPr>
            <a:spLocks noChangeArrowheads="1"/>
          </p:cNvSpPr>
          <p:nvPr/>
        </p:nvSpPr>
        <p:spPr bwMode="auto">
          <a:xfrm>
            <a:off x="0" y="3810000"/>
            <a:ext cx="9144000" cy="2739211"/>
          </a:xfrm>
          <a:prstGeom prst="rect">
            <a:avLst/>
          </a:prstGeom>
          <a:noFill/>
          <a:ln w="9525">
            <a:noFill/>
            <a:miter lim="800000"/>
            <a:headEnd/>
            <a:tailEnd/>
          </a:ln>
          <a:effectLst/>
        </p:spPr>
        <p:txBody>
          <a:bodyPr wrap="square">
            <a:spAutoFit/>
          </a:bodyPr>
          <a:lstStyle/>
          <a:p>
            <a:pPr marL="514350" indent="-514350" algn="l">
              <a:spcBef>
                <a:spcPct val="50000"/>
              </a:spcBef>
              <a:buFont typeface="+mj-lt"/>
              <a:buAutoNum type="arabicPeriod"/>
            </a:pPr>
            <a:r>
              <a:rPr lang="en-US" sz="2800" b="1" u="sng" dirty="0">
                <a:solidFill>
                  <a:srgbClr val="C00000"/>
                </a:solidFill>
                <a:latin typeface="Cambria Math" pitchFamily="18" charset="0"/>
                <a:ea typeface="Cambria Math" pitchFamily="18" charset="0"/>
              </a:rPr>
              <a:t>Simple read operation</a:t>
            </a:r>
            <a:r>
              <a:rPr lang="en-US" sz="2800" b="1" dirty="0">
                <a:solidFill>
                  <a:srgbClr val="C00000"/>
                </a:solidFill>
                <a:latin typeface="Cambria Math" pitchFamily="18" charset="0"/>
                <a:ea typeface="Cambria Math" pitchFamily="18" charset="0"/>
              </a:rPr>
              <a:t> </a:t>
            </a:r>
            <a:r>
              <a:rPr lang="en-US" sz="2400" b="1" dirty="0">
                <a:latin typeface="Cambria Math" pitchFamily="18" charset="0"/>
                <a:ea typeface="Cambria Math" pitchFamily="18" charset="0"/>
              </a:rPr>
              <a:t>:</a:t>
            </a:r>
          </a:p>
          <a:p>
            <a:pPr marL="457200" indent="-457200" algn="l">
              <a:spcBef>
                <a:spcPct val="50000"/>
              </a:spcBef>
            </a:pPr>
            <a:r>
              <a:rPr lang="en-US" sz="2400" b="1" dirty="0" smtClean="0">
                <a:latin typeface="Cambria Math" pitchFamily="18" charset="0"/>
                <a:ea typeface="Cambria Math" pitchFamily="18" charset="0"/>
              </a:rPr>
              <a:t>	</a:t>
            </a:r>
            <a:r>
              <a:rPr lang="en-US" sz="2400" dirty="0" smtClean="0">
                <a:latin typeface="Cambria Math" pitchFamily="18" charset="0"/>
                <a:ea typeface="Cambria Math" pitchFamily="18" charset="0"/>
              </a:rPr>
              <a:t> 	The </a:t>
            </a:r>
            <a:r>
              <a:rPr lang="en-US" sz="2400" dirty="0">
                <a:latin typeface="Cambria Math" pitchFamily="18" charset="0"/>
                <a:ea typeface="Cambria Math" pitchFamily="18" charset="0"/>
              </a:rPr>
              <a:t>Counter which is selected with the A1, A0 inputs, the CLK input of the selected Counter must be inhibited by using either the GATE input or external logic. </a:t>
            </a:r>
          </a:p>
          <a:p>
            <a:pPr marL="457200" indent="-457200" algn="l">
              <a:spcBef>
                <a:spcPct val="50000"/>
              </a:spcBef>
            </a:pPr>
            <a:r>
              <a:rPr lang="en-US" sz="2400" dirty="0">
                <a:latin typeface="Cambria Math" pitchFamily="18" charset="0"/>
                <a:ea typeface="Cambria Math" pitchFamily="18" charset="0"/>
              </a:rPr>
              <a:t> </a:t>
            </a:r>
            <a:r>
              <a:rPr lang="en-US" sz="2400" dirty="0" smtClean="0">
                <a:latin typeface="Cambria Math" pitchFamily="18" charset="0"/>
                <a:ea typeface="Cambria Math" pitchFamily="18" charset="0"/>
              </a:rPr>
              <a:t>		Otherwise</a:t>
            </a:r>
            <a:r>
              <a:rPr lang="en-US" sz="2400" dirty="0">
                <a:latin typeface="Cambria Math" pitchFamily="18" charset="0"/>
                <a:ea typeface="Cambria Math" pitchFamily="18" charset="0"/>
              </a:rPr>
              <a:t>, the count may be in the process of changing when it is read, giving an undefined result.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2209800" y="990600"/>
            <a:ext cx="244475" cy="369332"/>
          </a:xfrm>
          <a:prstGeom prst="rect">
            <a:avLst/>
          </a:prstGeom>
          <a:noFill/>
          <a:ln w="9525">
            <a:noFill/>
            <a:miter lim="800000"/>
            <a:headEnd/>
            <a:tailEnd/>
          </a:ln>
          <a:effectLst/>
        </p:spPr>
        <p:txBody>
          <a:bodyPr>
            <a:spAutoFit/>
          </a:bodyPr>
          <a:lstStyle/>
          <a:p>
            <a:pPr algn="l"/>
            <a:endParaRPr lang="en-US">
              <a:latin typeface="Cambria Math" pitchFamily="18" charset="0"/>
              <a:ea typeface="Cambria Math" pitchFamily="18" charset="0"/>
            </a:endParaRPr>
          </a:p>
        </p:txBody>
      </p:sp>
      <p:sp>
        <p:nvSpPr>
          <p:cNvPr id="3" name="Rectangle 4"/>
          <p:cNvSpPr>
            <a:spLocks noChangeArrowheads="1"/>
          </p:cNvSpPr>
          <p:nvPr/>
        </p:nvSpPr>
        <p:spPr bwMode="auto">
          <a:xfrm>
            <a:off x="0" y="304800"/>
            <a:ext cx="4349396" cy="523220"/>
          </a:xfrm>
          <a:prstGeom prst="rect">
            <a:avLst/>
          </a:prstGeom>
          <a:noFill/>
          <a:ln w="9525">
            <a:noFill/>
            <a:miter lim="800000"/>
            <a:headEnd/>
            <a:tailEnd/>
          </a:ln>
          <a:effectLst/>
        </p:spPr>
        <p:txBody>
          <a:bodyPr wrap="none">
            <a:spAutoFit/>
          </a:bodyPr>
          <a:lstStyle/>
          <a:p>
            <a:pPr algn="l"/>
            <a:r>
              <a:rPr lang="en-US" sz="2800" b="1" dirty="0" smtClean="0">
                <a:solidFill>
                  <a:srgbClr val="C00000"/>
                </a:solidFill>
                <a:latin typeface="Cambria Math" pitchFamily="18" charset="0"/>
                <a:ea typeface="Cambria Math" pitchFamily="18" charset="0"/>
              </a:rPr>
              <a:t>2. </a:t>
            </a:r>
            <a:r>
              <a:rPr lang="en-US" sz="2800" b="1" u="sng" dirty="0" smtClean="0">
                <a:solidFill>
                  <a:srgbClr val="C00000"/>
                </a:solidFill>
                <a:latin typeface="Cambria Math" pitchFamily="18" charset="0"/>
                <a:ea typeface="Cambria Math" pitchFamily="18" charset="0"/>
              </a:rPr>
              <a:t>Counter </a:t>
            </a:r>
            <a:r>
              <a:rPr lang="en-US" sz="2800" b="1" u="sng" dirty="0">
                <a:solidFill>
                  <a:srgbClr val="C00000"/>
                </a:solidFill>
                <a:latin typeface="Cambria Math" pitchFamily="18" charset="0"/>
                <a:ea typeface="Cambria Math" pitchFamily="18" charset="0"/>
              </a:rPr>
              <a:t>Latch Command:</a:t>
            </a:r>
          </a:p>
        </p:txBody>
      </p:sp>
      <p:pic>
        <p:nvPicPr>
          <p:cNvPr id="4" name="Picture 5"/>
          <p:cNvPicPr>
            <a:picLocks noChangeAspect="1" noChangeArrowheads="1"/>
          </p:cNvPicPr>
          <p:nvPr/>
        </p:nvPicPr>
        <p:blipFill>
          <a:blip r:embed="rId2" cstate="print"/>
          <a:srcRect/>
          <a:stretch>
            <a:fillRect/>
          </a:stretch>
        </p:blipFill>
        <p:spPr bwMode="auto">
          <a:xfrm>
            <a:off x="5257800" y="609600"/>
            <a:ext cx="3886200" cy="6096000"/>
          </a:xfrm>
          <a:prstGeom prst="rect">
            <a:avLst/>
          </a:prstGeom>
          <a:noFill/>
          <a:ln w="9525">
            <a:noFill/>
            <a:miter lim="800000"/>
            <a:headEnd/>
            <a:tailEnd/>
          </a:ln>
          <a:effectLst/>
        </p:spPr>
      </p:pic>
      <p:sp>
        <p:nvSpPr>
          <p:cNvPr id="6" name="Rectangle 7"/>
          <p:cNvSpPr>
            <a:spLocks noChangeArrowheads="1"/>
          </p:cNvSpPr>
          <p:nvPr/>
        </p:nvSpPr>
        <p:spPr bwMode="auto">
          <a:xfrm>
            <a:off x="0" y="1066800"/>
            <a:ext cx="5029200" cy="5262979"/>
          </a:xfrm>
          <a:prstGeom prst="rect">
            <a:avLst/>
          </a:prstGeom>
          <a:noFill/>
          <a:ln w="9525">
            <a:noFill/>
            <a:miter lim="800000"/>
            <a:headEnd/>
            <a:tailEnd/>
          </a:ln>
          <a:effectLst/>
        </p:spPr>
        <p:txBody>
          <a:bodyPr wrap="square">
            <a:spAutoFit/>
          </a:bodyPr>
          <a:lstStyle/>
          <a:p>
            <a:pPr marL="457200" indent="-457200" algn="just">
              <a:buFont typeface="Wingdings" pitchFamily="2" charset="2"/>
              <a:buChar char="Ø"/>
            </a:pPr>
            <a:r>
              <a:rPr lang="en-US" sz="2400" dirty="0" smtClean="0">
                <a:latin typeface="Cambria Math" pitchFamily="18" charset="0"/>
                <a:ea typeface="Cambria Math" pitchFamily="18" charset="0"/>
              </a:rPr>
              <a:t> SC0, SC1 bits select one of the  three counters</a:t>
            </a:r>
          </a:p>
          <a:p>
            <a:pPr marL="457200" indent="-457200" algn="just">
              <a:buFont typeface="Wingdings" pitchFamily="2" charset="2"/>
              <a:buChar char="Ø"/>
            </a:pPr>
            <a:r>
              <a:rPr lang="en-US" sz="2400" dirty="0" smtClean="0">
                <a:latin typeface="Cambria Math" pitchFamily="18" charset="0"/>
                <a:ea typeface="Cambria Math" pitchFamily="18" charset="0"/>
              </a:rPr>
              <a:t>Two other bits, D5 and D4, distinguish this command from a control word</a:t>
            </a:r>
          </a:p>
          <a:p>
            <a:pPr marL="457200" indent="-457200" algn="just">
              <a:spcBef>
                <a:spcPct val="50000"/>
              </a:spcBef>
              <a:buFont typeface="Wingdings" pitchFamily="2" charset="2"/>
              <a:buChar char="Ø"/>
            </a:pPr>
            <a:r>
              <a:rPr lang="en-US" sz="2400" dirty="0" smtClean="0">
                <a:latin typeface="Cambria Math" pitchFamily="18" charset="0"/>
                <a:ea typeface="Cambria Math" pitchFamily="18" charset="0"/>
              </a:rPr>
              <a:t>If a counter is latched and then, some time later, latched again before the count is read, the second counter latch command is ignored. </a:t>
            </a:r>
          </a:p>
          <a:p>
            <a:pPr marL="457200" indent="-457200" algn="just">
              <a:spcBef>
                <a:spcPct val="50000"/>
              </a:spcBef>
              <a:buFont typeface="Wingdings" pitchFamily="2" charset="2"/>
              <a:buChar char="Ø"/>
            </a:pPr>
            <a:r>
              <a:rPr lang="en-US" sz="2400" dirty="0" smtClean="0">
                <a:latin typeface="Cambria Math" pitchFamily="18" charset="0"/>
                <a:ea typeface="Cambria Math" pitchFamily="18" charset="0"/>
              </a:rPr>
              <a:t>The count read will be the count at the time the first counter latch command was issued.</a:t>
            </a:r>
            <a:endParaRPr lang="en-US" sz="2400"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2209800" y="990600"/>
            <a:ext cx="244475" cy="369332"/>
          </a:xfrm>
          <a:prstGeom prst="rect">
            <a:avLst/>
          </a:prstGeom>
          <a:noFill/>
          <a:ln w="9525">
            <a:noFill/>
            <a:miter lim="800000"/>
            <a:headEnd/>
            <a:tailEnd/>
          </a:ln>
          <a:effectLst/>
        </p:spPr>
        <p:txBody>
          <a:bodyPr>
            <a:spAutoFit/>
          </a:bodyPr>
          <a:lstStyle/>
          <a:p>
            <a:pPr algn="l"/>
            <a:endParaRPr lang="en-US">
              <a:latin typeface="Cambria Math" pitchFamily="18" charset="0"/>
              <a:ea typeface="Cambria Math" pitchFamily="18" charset="0"/>
            </a:endParaRPr>
          </a:p>
        </p:txBody>
      </p:sp>
      <p:sp>
        <p:nvSpPr>
          <p:cNvPr id="3" name="Text Box 8"/>
          <p:cNvSpPr txBox="1">
            <a:spLocks noChangeArrowheads="1"/>
          </p:cNvSpPr>
          <p:nvPr/>
        </p:nvSpPr>
        <p:spPr bwMode="auto">
          <a:xfrm>
            <a:off x="0" y="304800"/>
            <a:ext cx="4925836" cy="523220"/>
          </a:xfrm>
          <a:prstGeom prst="rect">
            <a:avLst/>
          </a:prstGeom>
          <a:noFill/>
          <a:ln w="9525">
            <a:noFill/>
            <a:miter lim="800000"/>
            <a:headEnd/>
            <a:tailEnd/>
          </a:ln>
          <a:effectLst/>
        </p:spPr>
        <p:txBody>
          <a:bodyPr wrap="none">
            <a:spAutoFit/>
          </a:bodyPr>
          <a:lstStyle/>
          <a:p>
            <a:pPr algn="l"/>
            <a:r>
              <a:rPr lang="en-US" sz="2800" b="1" dirty="0" smtClean="0">
                <a:solidFill>
                  <a:srgbClr val="C00000"/>
                </a:solidFill>
                <a:latin typeface="Cambria Math" pitchFamily="18" charset="0"/>
                <a:ea typeface="Cambria Math" pitchFamily="18" charset="0"/>
              </a:rPr>
              <a:t>3. </a:t>
            </a:r>
            <a:r>
              <a:rPr lang="en-US" sz="2800" b="1" u="sng" dirty="0" smtClean="0">
                <a:solidFill>
                  <a:srgbClr val="C00000"/>
                </a:solidFill>
                <a:latin typeface="Cambria Math" pitchFamily="18" charset="0"/>
                <a:ea typeface="Cambria Math" pitchFamily="18" charset="0"/>
              </a:rPr>
              <a:t>Read-back </a:t>
            </a:r>
            <a:r>
              <a:rPr lang="en-US" sz="2800" b="1" u="sng" dirty="0">
                <a:solidFill>
                  <a:srgbClr val="C00000"/>
                </a:solidFill>
                <a:latin typeface="Cambria Math" pitchFamily="18" charset="0"/>
                <a:ea typeface="Cambria Math" pitchFamily="18" charset="0"/>
              </a:rPr>
              <a:t>control command:</a:t>
            </a:r>
          </a:p>
        </p:txBody>
      </p:sp>
      <p:pic>
        <p:nvPicPr>
          <p:cNvPr id="4" name="Picture 9"/>
          <p:cNvPicPr>
            <a:picLocks noChangeAspect="1" noChangeArrowheads="1"/>
          </p:cNvPicPr>
          <p:nvPr/>
        </p:nvPicPr>
        <p:blipFill>
          <a:blip r:embed="rId2" cstate="print"/>
          <a:srcRect/>
          <a:stretch>
            <a:fillRect/>
          </a:stretch>
        </p:blipFill>
        <p:spPr bwMode="auto">
          <a:xfrm>
            <a:off x="5105400" y="762000"/>
            <a:ext cx="4030870" cy="4495800"/>
          </a:xfrm>
          <a:prstGeom prst="rect">
            <a:avLst/>
          </a:prstGeom>
          <a:noFill/>
          <a:ln w="9525">
            <a:noFill/>
            <a:miter lim="800000"/>
            <a:headEnd/>
            <a:tailEnd/>
          </a:ln>
          <a:effectLst/>
        </p:spPr>
      </p:pic>
      <p:sp>
        <p:nvSpPr>
          <p:cNvPr id="5" name="Text Box 10"/>
          <p:cNvSpPr txBox="1">
            <a:spLocks noChangeArrowheads="1"/>
          </p:cNvSpPr>
          <p:nvPr/>
        </p:nvSpPr>
        <p:spPr bwMode="auto">
          <a:xfrm>
            <a:off x="0" y="997089"/>
            <a:ext cx="4953000" cy="5632311"/>
          </a:xfrm>
          <a:prstGeom prst="rect">
            <a:avLst/>
          </a:prstGeom>
          <a:noFill/>
          <a:ln w="9525">
            <a:noFill/>
            <a:miter lim="800000"/>
            <a:headEnd/>
            <a:tailEnd/>
          </a:ln>
          <a:effectLst/>
        </p:spPr>
        <p:txBody>
          <a:bodyPr wrap="square">
            <a:spAutoFit/>
          </a:bodyPr>
          <a:lstStyle/>
          <a:p>
            <a:pPr marL="342900" indent="-342900" algn="just">
              <a:lnSpc>
                <a:spcPct val="150000"/>
              </a:lnSpc>
              <a:buFont typeface="Wingdings" pitchFamily="2" charset="2"/>
              <a:buChar char="Ø"/>
            </a:pPr>
            <a:r>
              <a:rPr lang="en-US" dirty="0">
                <a:latin typeface="Cambria Math" pitchFamily="18" charset="0"/>
                <a:ea typeface="Cambria Math" pitchFamily="18" charset="0"/>
              </a:rPr>
              <a:t> </a:t>
            </a:r>
            <a:r>
              <a:rPr lang="en-US" sz="2400" dirty="0">
                <a:latin typeface="Cambria Math" pitchFamily="18" charset="0"/>
                <a:ea typeface="Cambria Math" pitchFamily="18" charset="0"/>
              </a:rPr>
              <a:t>The read-back control, word is </a:t>
            </a:r>
            <a:r>
              <a:rPr lang="en-US" sz="2400" dirty="0" smtClean="0">
                <a:latin typeface="Cambria Math" pitchFamily="18" charset="0"/>
                <a:ea typeface="Cambria Math" pitchFamily="18" charset="0"/>
              </a:rPr>
              <a:t>used, when </a:t>
            </a:r>
            <a:r>
              <a:rPr lang="en-US" sz="2400" dirty="0">
                <a:latin typeface="Cambria Math" pitchFamily="18" charset="0"/>
                <a:ea typeface="Cambria Math" pitchFamily="18" charset="0"/>
              </a:rPr>
              <a:t>it is necessary  for the </a:t>
            </a:r>
            <a:r>
              <a:rPr lang="en-US" sz="2400" dirty="0" smtClean="0">
                <a:latin typeface="Cambria Math" pitchFamily="18" charset="0"/>
                <a:ea typeface="Cambria Math" pitchFamily="18" charset="0"/>
              </a:rPr>
              <a:t>contents of </a:t>
            </a:r>
            <a:r>
              <a:rPr lang="en-US" sz="2400" dirty="0">
                <a:latin typeface="Cambria Math" pitchFamily="18" charset="0"/>
                <a:ea typeface="Cambria Math" pitchFamily="18" charset="0"/>
              </a:rPr>
              <a:t>more than </a:t>
            </a:r>
            <a:r>
              <a:rPr lang="en-US" sz="2400" dirty="0" smtClean="0">
                <a:latin typeface="Cambria Math" pitchFamily="18" charset="0"/>
                <a:ea typeface="Cambria Math" pitchFamily="18" charset="0"/>
              </a:rPr>
              <a:t>one counter </a:t>
            </a:r>
            <a:r>
              <a:rPr lang="en-US" sz="2400" dirty="0">
                <a:latin typeface="Cambria Math" pitchFamily="18" charset="0"/>
                <a:ea typeface="Cambria Math" pitchFamily="18" charset="0"/>
              </a:rPr>
              <a:t>to be read </a:t>
            </a:r>
            <a:r>
              <a:rPr lang="en-US" sz="2400" dirty="0" smtClean="0">
                <a:latin typeface="Cambria Math" pitchFamily="18" charset="0"/>
                <a:ea typeface="Cambria Math" pitchFamily="18" charset="0"/>
              </a:rPr>
              <a:t>at </a:t>
            </a:r>
            <a:r>
              <a:rPr lang="en-US" sz="2400" dirty="0">
                <a:latin typeface="Cambria Math" pitchFamily="18" charset="0"/>
                <a:ea typeface="Cambria Math" pitchFamily="18" charset="0"/>
              </a:rPr>
              <a:t>a same time</a:t>
            </a:r>
            <a:r>
              <a:rPr lang="en-US" sz="2400" dirty="0" smtClean="0">
                <a:latin typeface="Cambria Math" pitchFamily="18" charset="0"/>
                <a:ea typeface="Cambria Math" pitchFamily="18" charset="0"/>
              </a:rPr>
              <a:t>.</a:t>
            </a:r>
          </a:p>
          <a:p>
            <a:pPr marL="457200" indent="-457200" algn="just">
              <a:lnSpc>
                <a:spcPct val="150000"/>
              </a:lnSpc>
              <a:buFont typeface="Wingdings" pitchFamily="2" charset="2"/>
              <a:buChar char="Ø"/>
            </a:pPr>
            <a:r>
              <a:rPr lang="en-US" sz="2400" dirty="0" smtClean="0">
                <a:latin typeface="Cambria Math" pitchFamily="18" charset="0"/>
                <a:ea typeface="Cambria Math" pitchFamily="18" charset="0"/>
              </a:rPr>
              <a:t>Count : logic 0, select one of the Counter to be latched</a:t>
            </a:r>
          </a:p>
          <a:p>
            <a:pPr marL="457200" indent="-457200" algn="just">
              <a:lnSpc>
                <a:spcPct val="150000"/>
              </a:lnSpc>
              <a:buFont typeface="Wingdings" pitchFamily="2" charset="2"/>
              <a:buChar char="Ø"/>
            </a:pPr>
            <a:r>
              <a:rPr lang="en-US" sz="2400" dirty="0" smtClean="0">
                <a:latin typeface="Cambria Math" pitchFamily="18" charset="0"/>
                <a:ea typeface="Cambria Math" pitchFamily="18" charset="0"/>
              </a:rPr>
              <a:t>Status : logic 0, Status must be latched to be read status of a counter and is accessed by a read from that counter</a:t>
            </a:r>
            <a:endParaRPr lang="en-US" sz="2400"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2209800" y="990600"/>
            <a:ext cx="244475" cy="369332"/>
          </a:xfrm>
          <a:prstGeom prst="rect">
            <a:avLst/>
          </a:prstGeom>
          <a:noFill/>
          <a:ln w="9525">
            <a:noFill/>
            <a:miter lim="800000"/>
            <a:headEnd/>
            <a:tailEnd/>
          </a:ln>
          <a:effectLst/>
        </p:spPr>
        <p:txBody>
          <a:bodyPr>
            <a:spAutoFit/>
          </a:bodyPr>
          <a:lstStyle/>
          <a:p>
            <a:pPr algn="l"/>
            <a:endParaRPr lang="en-US">
              <a:latin typeface="Cambria Math" pitchFamily="18" charset="0"/>
              <a:ea typeface="Cambria Math" pitchFamily="18" charset="0"/>
            </a:endParaRPr>
          </a:p>
        </p:txBody>
      </p:sp>
      <p:pic>
        <p:nvPicPr>
          <p:cNvPr id="3" name="Picture 8"/>
          <p:cNvPicPr>
            <a:picLocks noChangeAspect="1" noChangeArrowheads="1"/>
          </p:cNvPicPr>
          <p:nvPr/>
        </p:nvPicPr>
        <p:blipFill>
          <a:blip r:embed="rId2" cstate="print"/>
          <a:srcRect/>
          <a:stretch>
            <a:fillRect/>
          </a:stretch>
        </p:blipFill>
        <p:spPr bwMode="auto">
          <a:xfrm>
            <a:off x="457200" y="3276600"/>
            <a:ext cx="8686800" cy="2971800"/>
          </a:xfrm>
          <a:prstGeom prst="rect">
            <a:avLst/>
          </a:prstGeom>
          <a:noFill/>
          <a:ln w="9525">
            <a:noFill/>
            <a:miter lim="800000"/>
            <a:headEnd/>
            <a:tailEnd/>
          </a:ln>
          <a:effectLst/>
        </p:spPr>
      </p:pic>
      <p:pic>
        <p:nvPicPr>
          <p:cNvPr id="4" name="Picture 10"/>
          <p:cNvPicPr>
            <a:picLocks noChangeAspect="1" noChangeArrowheads="1"/>
          </p:cNvPicPr>
          <p:nvPr/>
        </p:nvPicPr>
        <p:blipFill>
          <a:blip r:embed="rId3" cstate="print"/>
          <a:srcRect/>
          <a:stretch>
            <a:fillRect/>
          </a:stretch>
        </p:blipFill>
        <p:spPr bwMode="auto">
          <a:xfrm>
            <a:off x="381000" y="6248400"/>
            <a:ext cx="5867400" cy="384175"/>
          </a:xfrm>
          <a:prstGeom prst="rect">
            <a:avLst/>
          </a:prstGeom>
          <a:noFill/>
          <a:ln w="9525">
            <a:noFill/>
            <a:miter lim="800000"/>
            <a:headEnd/>
            <a:tailEnd/>
          </a:ln>
          <a:effectLst/>
        </p:spPr>
      </p:pic>
      <p:sp>
        <p:nvSpPr>
          <p:cNvPr id="5" name="Text Box 11"/>
          <p:cNvSpPr txBox="1">
            <a:spLocks noChangeArrowheads="1"/>
          </p:cNvSpPr>
          <p:nvPr/>
        </p:nvSpPr>
        <p:spPr bwMode="auto">
          <a:xfrm>
            <a:off x="0" y="381000"/>
            <a:ext cx="8991600" cy="2893100"/>
          </a:xfrm>
          <a:prstGeom prst="rect">
            <a:avLst/>
          </a:prstGeom>
          <a:noFill/>
          <a:ln w="9525">
            <a:noFill/>
            <a:miter lim="800000"/>
            <a:headEnd/>
            <a:tailEnd/>
          </a:ln>
          <a:effectLst/>
        </p:spPr>
        <p:txBody>
          <a:bodyPr wrap="square">
            <a:spAutoFit/>
          </a:bodyPr>
          <a:lstStyle/>
          <a:p>
            <a:pPr algn="l"/>
            <a:r>
              <a:rPr lang="en-US" sz="4400" b="1" dirty="0">
                <a:solidFill>
                  <a:srgbClr val="C00000"/>
                </a:solidFill>
                <a:latin typeface="Cambria Math" pitchFamily="18" charset="0"/>
                <a:ea typeface="Cambria Math" pitchFamily="18" charset="0"/>
              </a:rPr>
              <a:t>Status register</a:t>
            </a:r>
            <a:r>
              <a:rPr lang="en-US" sz="4400" b="1" dirty="0" smtClean="0">
                <a:solidFill>
                  <a:srgbClr val="C00000"/>
                </a:solidFill>
                <a:latin typeface="Cambria Math" pitchFamily="18" charset="0"/>
                <a:ea typeface="Cambria Math" pitchFamily="18" charset="0"/>
              </a:rPr>
              <a:t>:</a:t>
            </a:r>
          </a:p>
          <a:p>
            <a:pPr algn="l"/>
            <a:endParaRPr lang="en-US" sz="1200" dirty="0">
              <a:solidFill>
                <a:srgbClr val="C00000"/>
              </a:solidFill>
              <a:latin typeface="Cambria Math" pitchFamily="18" charset="0"/>
              <a:ea typeface="Cambria Math" pitchFamily="18" charset="0"/>
            </a:endParaRPr>
          </a:p>
          <a:p>
            <a:pPr algn="l">
              <a:lnSpc>
                <a:spcPct val="150000"/>
              </a:lnSpc>
              <a:buFontTx/>
              <a:buChar char="•"/>
            </a:pPr>
            <a:r>
              <a:rPr lang="en-US" sz="2800" dirty="0" smtClean="0">
                <a:latin typeface="Cambria Math" pitchFamily="18" charset="0"/>
                <a:ea typeface="Cambria Math" pitchFamily="18" charset="0"/>
              </a:rPr>
              <a:t>Shows the state of the output pin</a:t>
            </a:r>
          </a:p>
          <a:p>
            <a:pPr algn="l">
              <a:lnSpc>
                <a:spcPct val="150000"/>
              </a:lnSpc>
              <a:buFontTx/>
              <a:buChar char="•"/>
            </a:pPr>
            <a:r>
              <a:rPr lang="en-US" sz="2800" dirty="0" smtClean="0">
                <a:latin typeface="Cambria Math" pitchFamily="18" charset="0"/>
                <a:ea typeface="Cambria Math" pitchFamily="18" charset="0"/>
              </a:rPr>
              <a:t>Check the counter is in null state (0) or not</a:t>
            </a:r>
          </a:p>
          <a:p>
            <a:pPr algn="l">
              <a:lnSpc>
                <a:spcPct val="150000"/>
              </a:lnSpc>
              <a:buFontTx/>
              <a:buChar char="•"/>
            </a:pPr>
            <a:r>
              <a:rPr lang="en-US" sz="2800" dirty="0" smtClean="0">
                <a:latin typeface="Cambria Math" pitchFamily="18" charset="0"/>
                <a:ea typeface="Cambria Math" pitchFamily="18" charset="0"/>
              </a:rPr>
              <a:t>How the counter is programmed   </a:t>
            </a:r>
            <a:endParaRPr lang="en-US" sz="2800"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123211054"/>
              </p:ext>
            </p:extLst>
          </p:nvPr>
        </p:nvGraphicFramePr>
        <p:xfrm>
          <a:off x="0" y="914400"/>
          <a:ext cx="9144000"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1981200" y="600670"/>
            <a:ext cx="5105400"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mbria" pitchFamily="18" charset="0"/>
              </a:rPr>
              <a:t>8253 </a:t>
            </a:r>
            <a:r>
              <a:rPr lang="en-US" sz="54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mbria" pitchFamily="18" charset="0"/>
              </a:rPr>
              <a:t>vs</a:t>
            </a: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mbria" pitchFamily="18" charset="0"/>
              </a:rPr>
              <a:t> 8254</a:t>
            </a:r>
            <a:endPar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ambria"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551837"/>
            <a:ext cx="8915400" cy="2554545"/>
          </a:xfrm>
          <a:prstGeom prst="rect">
            <a:avLst/>
          </a:prstGeom>
        </p:spPr>
        <p:txBody>
          <a:bodyPr wrap="square">
            <a:spAutoFit/>
          </a:bodyPr>
          <a:lstStyle/>
          <a:p>
            <a:r>
              <a:rPr lang="en-US" sz="3200" b="1" dirty="0" smtClean="0"/>
              <a:t>Example : </a:t>
            </a:r>
            <a:r>
              <a:rPr lang="en-US" sz="3200" b="1" i="1" dirty="0" smtClean="0"/>
              <a:t>Write a program to generate a </a:t>
            </a:r>
            <a:r>
              <a:rPr lang="en-US" sz="3200" b="1" i="1" dirty="0" smtClean="0">
                <a:solidFill>
                  <a:srgbClr val="FF0000"/>
                </a:solidFill>
              </a:rPr>
              <a:t>square wave </a:t>
            </a:r>
            <a:r>
              <a:rPr lang="en-US" sz="3200" b="1" i="1" dirty="0" smtClean="0">
                <a:solidFill>
                  <a:srgbClr val="00B050"/>
                </a:solidFill>
              </a:rPr>
              <a:t>MODE  3</a:t>
            </a:r>
            <a:r>
              <a:rPr lang="en-US" sz="3200" b="1" i="1" dirty="0" smtClean="0">
                <a:solidFill>
                  <a:srgbClr val="FF0000"/>
                </a:solidFill>
              </a:rPr>
              <a:t> </a:t>
            </a:r>
            <a:r>
              <a:rPr lang="en-US" sz="3200" b="1" i="1" dirty="0" smtClean="0"/>
              <a:t>of </a:t>
            </a:r>
            <a:r>
              <a:rPr lang="en-US" sz="3200" b="1" i="1" dirty="0" smtClean="0">
                <a:solidFill>
                  <a:schemeClr val="bg2">
                    <a:lumMod val="50000"/>
                  </a:schemeClr>
                </a:solidFill>
              </a:rPr>
              <a:t>1KHz  n </a:t>
            </a:r>
            <a:r>
              <a:rPr lang="en-US" sz="3200" b="1" i="1" dirty="0" smtClean="0">
                <a:solidFill>
                  <a:schemeClr val="tx2">
                    <a:lumMod val="75000"/>
                  </a:schemeClr>
                </a:solidFill>
              </a:rPr>
              <a:t> </a:t>
            </a:r>
            <a:r>
              <a:rPr lang="en-US" sz="3200" b="1" i="1" dirty="0" smtClean="0"/>
              <a:t>frequency on </a:t>
            </a:r>
            <a:r>
              <a:rPr lang="en-US" sz="3200" b="1" i="1" dirty="0" smtClean="0">
                <a:solidFill>
                  <a:srgbClr val="FF0000"/>
                </a:solidFill>
              </a:rPr>
              <a:t>OUT 1 </a:t>
            </a:r>
            <a:r>
              <a:rPr lang="en-US" sz="3200" b="1" i="1" dirty="0" smtClean="0"/>
              <a:t>pin of </a:t>
            </a:r>
            <a:r>
              <a:rPr lang="en-US" sz="3200" i="1" dirty="0" smtClean="0"/>
              <a:t>8253/54. Assume CLK1 frequency is 1 MHz and address for control register = 0BH, </a:t>
            </a:r>
            <a:r>
              <a:rPr lang="en-US" sz="3200" i="1" dirty="0" smtClean="0">
                <a:solidFill>
                  <a:srgbClr val="FF0000"/>
                </a:solidFill>
              </a:rPr>
              <a:t>counter 1 = 09H</a:t>
            </a:r>
            <a:r>
              <a:rPr lang="en-US" sz="3200" i="1" dirty="0" smtClean="0"/>
              <a:t> and counter 2 = 0AH.</a:t>
            </a:r>
            <a:endParaRPr lang="en-US" sz="32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228600" y="2457450"/>
            <a:ext cx="8763000" cy="3257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ChangeAspect="1" noChangeArrowheads="1"/>
          </p:cNvPicPr>
          <p:nvPr/>
        </p:nvPicPr>
        <p:blipFill>
          <a:blip r:embed="rId2" cstate="print"/>
          <a:srcRect/>
          <a:stretch>
            <a:fillRect/>
          </a:stretch>
        </p:blipFill>
        <p:spPr bwMode="auto">
          <a:xfrm>
            <a:off x="1066800" y="2366963"/>
            <a:ext cx="7010400" cy="34242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1600200"/>
            <a:ext cx="6553200" cy="2862322"/>
          </a:xfrm>
          <a:prstGeom prst="rect">
            <a:avLst/>
          </a:prstGeom>
          <a:noFill/>
        </p:spPr>
        <p:txBody>
          <a:bodyPr wrap="square" rtlCol="0">
            <a:spAutoFit/>
          </a:bodyPr>
          <a:lstStyle/>
          <a:p>
            <a:r>
              <a:rPr lang="en-US" dirty="0" smtClean="0"/>
              <a:t> N=10   </a:t>
            </a:r>
            <a:r>
              <a:rPr lang="en-US" dirty="0" smtClean="0">
                <a:solidFill>
                  <a:srgbClr val="00B050"/>
                </a:solidFill>
              </a:rPr>
              <a:t>00</a:t>
            </a:r>
          </a:p>
          <a:p>
            <a:endParaRPr lang="en-US" dirty="0"/>
          </a:p>
          <a:p>
            <a:endParaRPr lang="en-US" dirty="0" smtClean="0"/>
          </a:p>
          <a:p>
            <a:r>
              <a:rPr lang="en-US" dirty="0" smtClean="0"/>
              <a:t>MVI A, 77H  CW</a:t>
            </a:r>
          </a:p>
          <a:p>
            <a:r>
              <a:rPr lang="en-US" dirty="0" smtClean="0"/>
              <a:t> OUT  OBH  CWR</a:t>
            </a:r>
          </a:p>
          <a:p>
            <a:r>
              <a:rPr lang="en-US" dirty="0" smtClean="0"/>
              <a:t>MVI A,00 H  LS B COUNT VALUE</a:t>
            </a:r>
          </a:p>
          <a:p>
            <a:r>
              <a:rPr lang="en-US" dirty="0" smtClean="0"/>
              <a:t>OUT  09H    COUNTER 1 </a:t>
            </a:r>
          </a:p>
          <a:p>
            <a:r>
              <a:rPr lang="en-US" dirty="0" smtClean="0"/>
              <a:t>MVI A,10H</a:t>
            </a:r>
          </a:p>
          <a:p>
            <a:r>
              <a:rPr lang="en-US" dirty="0" smtClean="0"/>
              <a:t>OUT O9H COUNTER 1</a:t>
            </a:r>
          </a:p>
          <a:p>
            <a:r>
              <a:rPr lang="en-US" dirty="0" smtClean="0"/>
              <a:t>HLT</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859340"/>
            <a:ext cx="8534400" cy="3416320"/>
          </a:xfrm>
          <a:prstGeom prst="rect">
            <a:avLst/>
          </a:prstGeom>
        </p:spPr>
        <p:txBody>
          <a:bodyPr wrap="square">
            <a:spAutoFit/>
          </a:bodyPr>
          <a:lstStyle/>
          <a:p>
            <a:r>
              <a:rPr lang="en-US" sz="2400" b="1" dirty="0" smtClean="0"/>
              <a:t>Example:</a:t>
            </a:r>
          </a:p>
          <a:p>
            <a:r>
              <a:rPr lang="en-US" sz="2400" dirty="0" smtClean="0"/>
              <a:t>Design a programmable timer using 8253 and 8085. Interface 8253 at an address 40H for counter 0 and write the following ALPs. The 8085 and 8253 run at 6 MHz and 1.5 MHz respectively,</a:t>
            </a:r>
          </a:p>
          <a:p>
            <a:r>
              <a:rPr lang="en-US" sz="2400" dirty="0" smtClean="0"/>
              <a:t>1. To generate a square wave of period 1 </a:t>
            </a:r>
            <a:r>
              <a:rPr lang="en-US" sz="2400" dirty="0" err="1" smtClean="0"/>
              <a:t>ms.</a:t>
            </a:r>
            <a:endParaRPr lang="en-US" sz="2400" dirty="0" smtClean="0"/>
          </a:p>
          <a:p>
            <a:r>
              <a:rPr lang="en-US" sz="2400" dirty="0" smtClean="0"/>
              <a:t>2. To interrupt the processor after 10 </a:t>
            </a:r>
            <a:r>
              <a:rPr lang="en-US" sz="2400" dirty="0" err="1" smtClean="0"/>
              <a:t>ms.</a:t>
            </a:r>
            <a:endParaRPr lang="en-US" sz="2400" dirty="0" smtClean="0"/>
          </a:p>
          <a:p>
            <a:r>
              <a:rPr lang="en-US" sz="2400" dirty="0" smtClean="0"/>
              <a:t>3. To derive a mono shot pulse with quasi stable state</a:t>
            </a:r>
          </a:p>
          <a:p>
            <a:r>
              <a:rPr lang="en-US" sz="2400" dirty="0" smtClean="0"/>
              <a:t>duration 5 </a:t>
            </a:r>
            <a:r>
              <a:rPr lang="en-US" sz="2400" dirty="0" err="1" smtClean="0"/>
              <a:t>ms.</a:t>
            </a:r>
            <a:endParaRPr lang="en-US" sz="2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997838"/>
            <a:ext cx="7772400" cy="4832092"/>
          </a:xfrm>
          <a:prstGeom prst="rect">
            <a:avLst/>
          </a:prstGeom>
        </p:spPr>
        <p:txBody>
          <a:bodyPr wrap="square">
            <a:spAutoFit/>
          </a:bodyPr>
          <a:lstStyle/>
          <a:p>
            <a:r>
              <a:rPr lang="en-US" sz="2800" i="1" dirty="0" smtClean="0"/>
              <a:t>Solution:</a:t>
            </a:r>
          </a:p>
          <a:p>
            <a:pPr>
              <a:buFont typeface="Wingdings" pitchFamily="2" charset="2"/>
              <a:buChar char="§"/>
            </a:pPr>
            <a:r>
              <a:rPr lang="en-US" sz="2800" i="1" dirty="0" smtClean="0"/>
              <a:t> Neglecting the higher order address lines (A16-A8) the interfacing circuit </a:t>
            </a:r>
            <a:r>
              <a:rPr lang="en-US" sz="2800" dirty="0" smtClean="0"/>
              <a:t>diagram is shown in Fig. </a:t>
            </a:r>
          </a:p>
          <a:p>
            <a:pPr>
              <a:buFont typeface="Wingdings" pitchFamily="2" charset="2"/>
              <a:buChar char="§"/>
            </a:pPr>
            <a:r>
              <a:rPr lang="en-US" sz="2800" dirty="0" smtClean="0"/>
              <a:t>The 8253 is interfaced with lower order data bus</a:t>
            </a:r>
          </a:p>
          <a:p>
            <a:r>
              <a:rPr lang="en-US" sz="2800" dirty="0" smtClean="0"/>
              <a:t>(D0-D7), hence A0 is used for selecting the even bank. The A0 and A1 of the 8253 are connected with A1 and A2 of the processor. </a:t>
            </a:r>
          </a:p>
          <a:p>
            <a:r>
              <a:rPr lang="en-US" sz="2800" dirty="0" smtClean="0"/>
              <a:t>The counter addresses can be decoded as given below.</a:t>
            </a:r>
          </a:p>
          <a:p>
            <a:r>
              <a:rPr lang="en-US" sz="2800" dirty="0" smtClean="0"/>
              <a:t> If A0 is 1, the 8253 will not be selected at all.</a:t>
            </a:r>
            <a:endParaRPr lang="en-US" sz="28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p:cNvPicPr>
            <a:picLocks noChangeAspect="1" noChangeArrowheads="1"/>
          </p:cNvPicPr>
          <p:nvPr/>
        </p:nvPicPr>
        <p:blipFill>
          <a:blip r:embed="rId2" cstate="print"/>
          <a:srcRect/>
          <a:stretch>
            <a:fillRect/>
          </a:stretch>
        </p:blipFill>
        <p:spPr bwMode="auto">
          <a:xfrm>
            <a:off x="0" y="1"/>
            <a:ext cx="9143999" cy="68580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01" name="Picture 1"/>
          <p:cNvPicPr>
            <a:picLocks noChangeAspect="1" noChangeArrowheads="1"/>
          </p:cNvPicPr>
          <p:nvPr/>
        </p:nvPicPr>
        <p:blipFill>
          <a:blip r:embed="rId2"/>
          <a:srcRect/>
          <a:stretch>
            <a:fillRect/>
          </a:stretch>
        </p:blipFill>
        <p:spPr bwMode="auto">
          <a:xfrm>
            <a:off x="414338" y="1890713"/>
            <a:ext cx="8315325" cy="3076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1066800"/>
            <a:ext cx="5257800" cy="3693319"/>
          </a:xfrm>
          <a:prstGeom prst="rect">
            <a:avLst/>
          </a:prstGeom>
          <a:noFill/>
        </p:spPr>
        <p:txBody>
          <a:bodyPr wrap="square" rtlCol="0">
            <a:spAutoFit/>
          </a:bodyPr>
          <a:lstStyle/>
          <a:p>
            <a:r>
              <a:rPr lang="en-US" dirty="0" smtClean="0"/>
              <a:t>A7     A6       A5       A4     A3        A2       A1       A0</a:t>
            </a:r>
          </a:p>
          <a:p>
            <a:r>
              <a:rPr lang="en-US" dirty="0" smtClean="0"/>
              <a:t>0        1       0               0     0          0           0          0  40</a:t>
            </a:r>
          </a:p>
          <a:p>
            <a:r>
              <a:rPr lang="en-US" dirty="0" smtClean="0"/>
              <a:t>0        1       0               0     0          0           1         0    42</a:t>
            </a:r>
          </a:p>
          <a:p>
            <a:r>
              <a:rPr lang="en-US" dirty="0" smtClean="0"/>
              <a:t>0        1       0               0     0          1           0  </a:t>
            </a:r>
          </a:p>
          <a:p>
            <a:endParaRPr lang="en-US" dirty="0" smtClean="0"/>
          </a:p>
          <a:p>
            <a:r>
              <a:rPr lang="en-US" dirty="0" smtClean="0"/>
              <a:t>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2" cstate="print"/>
          <a:srcRect/>
          <a:stretch>
            <a:fillRect/>
          </a:stretch>
        </p:blipFill>
        <p:spPr bwMode="auto">
          <a:xfrm>
            <a:off x="1" y="1371600"/>
            <a:ext cx="9144000"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4024"/>
            <a:ext cx="9144000" cy="5864554"/>
          </a:xfrm>
          <a:prstGeom prst="rect">
            <a:avLst/>
          </a:prstGeom>
        </p:spPr>
        <p:txBody>
          <a:bodyPr wrap="square">
            <a:spAutoFit/>
          </a:bodyPr>
          <a:lstStyle/>
          <a:p>
            <a:pPr marL="342900" indent="-342900" algn="just">
              <a:lnSpc>
                <a:spcPct val="150000"/>
              </a:lnSpc>
              <a:buFont typeface="Wingdings" pitchFamily="2" charset="2"/>
              <a:buChar char="Ø"/>
            </a:pPr>
            <a:r>
              <a:rPr lang="en-US" dirty="0" smtClean="0">
                <a:latin typeface="Cambria" pitchFamily="18" charset="0"/>
              </a:rPr>
              <a:t>Compatible with All Intel and Most other Microprocessors  and Handles Inputs from DC to 10 MHz </a:t>
            </a:r>
          </a:p>
          <a:p>
            <a:pPr marL="342900" indent="-342900" algn="just">
              <a:lnSpc>
                <a:spcPct val="150000"/>
              </a:lnSpc>
              <a:buFont typeface="Wingdings" pitchFamily="2" charset="2"/>
              <a:buChar char="Ø"/>
            </a:pPr>
            <a:r>
              <a:rPr lang="en-US" dirty="0" smtClean="0">
                <a:latin typeface="Cambria" pitchFamily="18" charset="0"/>
              </a:rPr>
              <a:t>8 MHz 8254 and 10 MHz 8254-2 </a:t>
            </a:r>
          </a:p>
          <a:p>
            <a:pPr marL="342900" indent="-342900" algn="just">
              <a:lnSpc>
                <a:spcPct val="150000"/>
              </a:lnSpc>
              <a:buFont typeface="Wingdings" pitchFamily="2" charset="2"/>
              <a:buChar char="Ø"/>
            </a:pPr>
            <a:r>
              <a:rPr lang="en-US" dirty="0" smtClean="0">
                <a:latin typeface="Cambria" pitchFamily="18" charset="0"/>
              </a:rPr>
              <a:t>The Intel 8254 is a counter/timer device designed to solve the common timing control problems in microcomputer system design. </a:t>
            </a:r>
          </a:p>
          <a:p>
            <a:pPr marL="342900" indent="-342900" algn="just">
              <a:lnSpc>
                <a:spcPct val="150000"/>
              </a:lnSpc>
              <a:buFont typeface="Wingdings" pitchFamily="2" charset="2"/>
              <a:buChar char="Ø"/>
            </a:pPr>
            <a:r>
              <a:rPr lang="en-US" dirty="0" smtClean="0">
                <a:latin typeface="Cambria" pitchFamily="18" charset="0"/>
              </a:rPr>
              <a:t>It provides </a:t>
            </a:r>
            <a:r>
              <a:rPr lang="en-US" dirty="0" smtClean="0">
                <a:solidFill>
                  <a:srgbClr val="FF0000"/>
                </a:solidFill>
                <a:latin typeface="Cambria" pitchFamily="18" charset="0"/>
              </a:rPr>
              <a:t>three independent 16-bit counters</a:t>
            </a:r>
            <a:r>
              <a:rPr lang="en-US" dirty="0" smtClean="0">
                <a:latin typeface="Cambria" pitchFamily="18" charset="0"/>
              </a:rPr>
              <a:t>, each capable of handling clock  inputs up to 10 MHz </a:t>
            </a:r>
          </a:p>
          <a:p>
            <a:pPr marL="342900" indent="-342900" algn="just">
              <a:lnSpc>
                <a:spcPct val="150000"/>
              </a:lnSpc>
              <a:buFont typeface="Wingdings" pitchFamily="2" charset="2"/>
              <a:buChar char="Ø"/>
            </a:pPr>
            <a:r>
              <a:rPr lang="en-US" dirty="0" smtClean="0">
                <a:solidFill>
                  <a:srgbClr val="FF0000"/>
                </a:solidFill>
                <a:latin typeface="Cambria" pitchFamily="18" charset="0"/>
              </a:rPr>
              <a:t>Binary or BCD counting</a:t>
            </a:r>
            <a:endParaRPr lang="en-US" b="1" dirty="0" smtClean="0">
              <a:solidFill>
                <a:srgbClr val="FF0000"/>
              </a:solidFill>
              <a:latin typeface="Cambria" pitchFamily="18" charset="0"/>
            </a:endParaRPr>
          </a:p>
          <a:p>
            <a:pPr marL="342900" indent="-342900" algn="just">
              <a:lnSpc>
                <a:spcPct val="150000"/>
              </a:lnSpc>
              <a:buFont typeface="Wingdings" pitchFamily="2" charset="2"/>
              <a:buChar char="Ø"/>
            </a:pPr>
            <a:r>
              <a:rPr lang="en-US" dirty="0" smtClean="0">
                <a:latin typeface="Cambria" pitchFamily="18" charset="0"/>
              </a:rPr>
              <a:t>Single a </a:t>
            </a:r>
            <a:r>
              <a:rPr lang="en-US" dirty="0" smtClean="0">
                <a:solidFill>
                  <a:srgbClr val="FF0000"/>
                </a:solidFill>
                <a:latin typeface="Cambria" pitchFamily="18" charset="0"/>
              </a:rPr>
              <a:t>+5V </a:t>
            </a:r>
            <a:r>
              <a:rPr lang="en-US" dirty="0" smtClean="0">
                <a:latin typeface="Cambria" pitchFamily="18" charset="0"/>
              </a:rPr>
              <a:t>Supply and  Standard Temperature Range </a:t>
            </a:r>
          </a:p>
          <a:p>
            <a:pPr marL="342900" indent="-342900" algn="just">
              <a:lnSpc>
                <a:spcPct val="150000"/>
              </a:lnSpc>
              <a:buFont typeface="Wingdings" pitchFamily="2" charset="2"/>
              <a:buChar char="Ø"/>
            </a:pPr>
            <a:r>
              <a:rPr lang="en-US" dirty="0" smtClean="0">
                <a:solidFill>
                  <a:srgbClr val="FF0000"/>
                </a:solidFill>
                <a:latin typeface="Cambria" pitchFamily="18" charset="0"/>
              </a:rPr>
              <a:t>Six Programmable Counter Modes </a:t>
            </a:r>
            <a:r>
              <a:rPr lang="en-US" dirty="0" smtClean="0">
                <a:latin typeface="Cambria" pitchFamily="18" charset="0"/>
              </a:rPr>
              <a:t>and All modes are software programmable. The 8254 is a superset of the 8253. </a:t>
            </a:r>
          </a:p>
          <a:p>
            <a:pPr marL="342900" indent="-342900" algn="just">
              <a:lnSpc>
                <a:spcPct val="150000"/>
              </a:lnSpc>
              <a:buFont typeface="Wingdings" pitchFamily="2" charset="2"/>
              <a:buChar char="Ø"/>
            </a:pPr>
            <a:r>
              <a:rPr lang="en-US" dirty="0" smtClean="0">
                <a:latin typeface="Cambria" pitchFamily="18" charset="0"/>
              </a:rPr>
              <a:t>The 8254 uses HMOS technology and comes in a 24-pin plastic or CERDIP package. </a:t>
            </a:r>
          </a:p>
          <a:p>
            <a:pPr marL="342900" indent="-342900" algn="just">
              <a:lnSpc>
                <a:spcPct val="150000"/>
              </a:lnSpc>
              <a:buFont typeface="Wingdings" pitchFamily="2" charset="2"/>
              <a:buChar char="Ø"/>
            </a:pPr>
            <a:r>
              <a:rPr lang="en-US" dirty="0" smtClean="0">
                <a:latin typeface="Cambria" pitchFamily="18" charset="0"/>
              </a:rPr>
              <a:t>Used for controlling real-time events such as real-time clock, events counter, and motor speed and direction control.</a:t>
            </a:r>
            <a:endParaRPr lang="en-US" dirty="0">
              <a:latin typeface="Cambria"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cstate="print"/>
          <a:srcRect/>
          <a:stretch>
            <a:fillRect/>
          </a:stretch>
        </p:blipFill>
        <p:spPr bwMode="auto">
          <a:xfrm>
            <a:off x="862013" y="2605088"/>
            <a:ext cx="7419975" cy="31861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202" name="Picture 2"/>
          <p:cNvPicPr>
            <a:picLocks noChangeAspect="1" noChangeArrowheads="1"/>
          </p:cNvPicPr>
          <p:nvPr/>
        </p:nvPicPr>
        <p:blipFill>
          <a:blip r:embed="rId2"/>
          <a:srcRect/>
          <a:stretch>
            <a:fillRect/>
          </a:stretch>
        </p:blipFill>
        <p:spPr bwMode="auto">
          <a:xfrm>
            <a:off x="423863" y="376238"/>
            <a:ext cx="8296275" cy="6105525"/>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1600200"/>
            <a:ext cx="6553200" cy="2677656"/>
          </a:xfrm>
          <a:prstGeom prst="rect">
            <a:avLst/>
          </a:prstGeom>
          <a:noFill/>
        </p:spPr>
        <p:txBody>
          <a:bodyPr wrap="square" rtlCol="0">
            <a:spAutoFit/>
          </a:bodyPr>
          <a:lstStyle/>
          <a:p>
            <a:r>
              <a:rPr lang="en-US" dirty="0" smtClean="0"/>
              <a:t> </a:t>
            </a:r>
            <a:r>
              <a:rPr lang="en-US" sz="2400" dirty="0" smtClean="0">
                <a:solidFill>
                  <a:srgbClr val="FF0000"/>
                </a:solidFill>
              </a:rPr>
              <a:t>MVI A, 37H</a:t>
            </a:r>
          </a:p>
          <a:p>
            <a:r>
              <a:rPr lang="en-US" sz="2400" dirty="0" smtClean="0"/>
              <a:t>OUT  </a:t>
            </a:r>
            <a:r>
              <a:rPr lang="en-US" sz="2400" dirty="0" smtClean="0">
                <a:solidFill>
                  <a:srgbClr val="FF0000"/>
                </a:solidFill>
              </a:rPr>
              <a:t>46</a:t>
            </a:r>
            <a:r>
              <a:rPr lang="en-US" sz="2400" dirty="0" smtClean="0"/>
              <a:t>H</a:t>
            </a:r>
          </a:p>
          <a:p>
            <a:r>
              <a:rPr lang="en-US" sz="2400" dirty="0" smtClean="0"/>
              <a:t>MVI A,</a:t>
            </a:r>
            <a:r>
              <a:rPr lang="en-US" sz="2400" dirty="0" smtClean="0">
                <a:solidFill>
                  <a:srgbClr val="FF0000"/>
                </a:solidFill>
              </a:rPr>
              <a:t>00</a:t>
            </a:r>
            <a:r>
              <a:rPr lang="en-US" sz="2400" dirty="0" smtClean="0"/>
              <a:t>H</a:t>
            </a:r>
          </a:p>
          <a:p>
            <a:r>
              <a:rPr lang="en-US" sz="2400" dirty="0" smtClean="0"/>
              <a:t>OUT  </a:t>
            </a:r>
            <a:r>
              <a:rPr lang="en-US" sz="2400" dirty="0" smtClean="0">
                <a:solidFill>
                  <a:srgbClr val="FF0000"/>
                </a:solidFill>
              </a:rPr>
              <a:t>40</a:t>
            </a:r>
            <a:r>
              <a:rPr lang="en-US" sz="2400" dirty="0" smtClean="0"/>
              <a:t>H</a:t>
            </a:r>
          </a:p>
          <a:p>
            <a:r>
              <a:rPr lang="en-US" sz="2400" dirty="0" smtClean="0"/>
              <a:t>MVI A,</a:t>
            </a:r>
            <a:r>
              <a:rPr lang="en-US" sz="2400" dirty="0" smtClean="0">
                <a:solidFill>
                  <a:srgbClr val="FF0000"/>
                </a:solidFill>
              </a:rPr>
              <a:t>15</a:t>
            </a:r>
            <a:r>
              <a:rPr lang="en-US" sz="2400" dirty="0" smtClean="0"/>
              <a:t>H</a:t>
            </a:r>
          </a:p>
          <a:p>
            <a:r>
              <a:rPr lang="en-US" sz="2400" dirty="0" smtClean="0"/>
              <a:t>OUT </a:t>
            </a:r>
            <a:r>
              <a:rPr lang="en-US" sz="2400" dirty="0" smtClean="0">
                <a:solidFill>
                  <a:srgbClr val="FF0000"/>
                </a:solidFill>
              </a:rPr>
              <a:t>40</a:t>
            </a:r>
            <a:r>
              <a:rPr lang="en-US" sz="2400" dirty="0" smtClean="0"/>
              <a:t>H</a:t>
            </a:r>
          </a:p>
          <a:p>
            <a:r>
              <a:rPr lang="en-US" sz="2400" dirty="0" smtClean="0"/>
              <a:t>HLT</a:t>
            </a:r>
            <a:endParaRPr lang="en-US"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ChangeAspect="1" noChangeArrowheads="1"/>
          </p:cNvPicPr>
          <p:nvPr/>
        </p:nvPicPr>
        <p:blipFill>
          <a:blip r:embed="rId2" cstate="print"/>
          <a:srcRect/>
          <a:stretch>
            <a:fillRect/>
          </a:stretch>
        </p:blipFill>
        <p:spPr bwMode="auto">
          <a:xfrm>
            <a:off x="1" y="1905001"/>
            <a:ext cx="9144000" cy="381000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2" cstate="print"/>
          <a:srcRect/>
          <a:stretch>
            <a:fillRect/>
          </a:stretch>
        </p:blipFill>
        <p:spPr bwMode="auto">
          <a:xfrm>
            <a:off x="600075" y="2457450"/>
            <a:ext cx="7943850" cy="1943100"/>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1600200"/>
            <a:ext cx="6553200" cy="2677656"/>
          </a:xfrm>
          <a:prstGeom prst="rect">
            <a:avLst/>
          </a:prstGeom>
          <a:noFill/>
        </p:spPr>
        <p:txBody>
          <a:bodyPr wrap="square" rtlCol="0">
            <a:spAutoFit/>
          </a:bodyPr>
          <a:lstStyle/>
          <a:p>
            <a:r>
              <a:rPr lang="en-US" dirty="0" smtClean="0"/>
              <a:t> </a:t>
            </a:r>
            <a:r>
              <a:rPr lang="en-US" sz="2400" dirty="0" smtClean="0"/>
              <a:t>MVI A, </a:t>
            </a:r>
            <a:r>
              <a:rPr lang="en-US" sz="2400" dirty="0" smtClean="0">
                <a:solidFill>
                  <a:srgbClr val="FF0000"/>
                </a:solidFill>
              </a:rPr>
              <a:t>70</a:t>
            </a:r>
            <a:r>
              <a:rPr lang="en-US" sz="2400" dirty="0" smtClean="0"/>
              <a:t>H</a:t>
            </a:r>
          </a:p>
          <a:p>
            <a:r>
              <a:rPr lang="en-US" sz="2400" dirty="0" smtClean="0"/>
              <a:t>OUT  </a:t>
            </a:r>
            <a:r>
              <a:rPr lang="en-US" sz="2400" dirty="0" smtClean="0">
                <a:solidFill>
                  <a:srgbClr val="FF0000"/>
                </a:solidFill>
              </a:rPr>
              <a:t>46</a:t>
            </a:r>
            <a:r>
              <a:rPr lang="en-US" sz="2400" dirty="0" smtClean="0"/>
              <a:t>H</a:t>
            </a:r>
          </a:p>
          <a:p>
            <a:r>
              <a:rPr lang="en-US" sz="2400" dirty="0" smtClean="0"/>
              <a:t>MVI A ,98H</a:t>
            </a:r>
          </a:p>
          <a:p>
            <a:r>
              <a:rPr lang="en-US" sz="2400" dirty="0" smtClean="0"/>
              <a:t>OUT  </a:t>
            </a:r>
            <a:r>
              <a:rPr lang="en-US" sz="2400" dirty="0" smtClean="0">
                <a:solidFill>
                  <a:srgbClr val="FF0000"/>
                </a:solidFill>
              </a:rPr>
              <a:t>42</a:t>
            </a:r>
            <a:r>
              <a:rPr lang="en-US" sz="2400" dirty="0" smtClean="0"/>
              <a:t>H</a:t>
            </a:r>
          </a:p>
          <a:p>
            <a:r>
              <a:rPr lang="en-US" sz="2400" dirty="0" smtClean="0"/>
              <a:t>MVI A,3AH</a:t>
            </a:r>
          </a:p>
          <a:p>
            <a:r>
              <a:rPr lang="en-US" sz="2400" dirty="0" smtClean="0"/>
              <a:t>OUT 42H</a:t>
            </a:r>
          </a:p>
          <a:p>
            <a:r>
              <a:rPr lang="en-US" sz="2400" dirty="0" smtClean="0"/>
              <a:t>HLT</a:t>
            </a:r>
            <a:endParaRPr lang="en-US" sz="2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71600" y="1600200"/>
            <a:ext cx="6553200" cy="2677656"/>
          </a:xfrm>
          <a:prstGeom prst="rect">
            <a:avLst/>
          </a:prstGeom>
          <a:noFill/>
        </p:spPr>
        <p:txBody>
          <a:bodyPr wrap="square" rtlCol="0">
            <a:spAutoFit/>
          </a:bodyPr>
          <a:lstStyle/>
          <a:p>
            <a:r>
              <a:rPr lang="en-US" dirty="0" smtClean="0"/>
              <a:t> </a:t>
            </a:r>
            <a:r>
              <a:rPr lang="en-US" sz="2400" dirty="0" smtClean="0"/>
              <a:t>MVI A,70H</a:t>
            </a:r>
          </a:p>
          <a:p>
            <a:r>
              <a:rPr lang="en-US" sz="2400" dirty="0" smtClean="0"/>
              <a:t>OUT  46H</a:t>
            </a:r>
          </a:p>
          <a:p>
            <a:r>
              <a:rPr lang="en-US" sz="2400" dirty="0" smtClean="0"/>
              <a:t>MVI A,,98H</a:t>
            </a:r>
          </a:p>
          <a:p>
            <a:r>
              <a:rPr lang="en-US" sz="2400" dirty="0" smtClean="0"/>
              <a:t>OUT  42H</a:t>
            </a:r>
          </a:p>
          <a:p>
            <a:r>
              <a:rPr lang="en-US" sz="2400" dirty="0" smtClean="0"/>
              <a:t>MVI A,13AH</a:t>
            </a:r>
          </a:p>
          <a:p>
            <a:r>
              <a:rPr lang="en-US" sz="2400" dirty="0" smtClean="0"/>
              <a:t>OUT 42H</a:t>
            </a:r>
          </a:p>
          <a:p>
            <a:r>
              <a:rPr lang="en-US" sz="2400" dirty="0" smtClean="0"/>
              <a:t>HLT</a:t>
            </a:r>
            <a:endParaRPr lang="en-US" sz="24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838200"/>
            <a:ext cx="8458200" cy="6001643"/>
          </a:xfrm>
          <a:prstGeom prst="rect">
            <a:avLst/>
          </a:prstGeom>
        </p:spPr>
        <p:txBody>
          <a:bodyPr wrap="square">
            <a:spAutoFit/>
          </a:bodyPr>
          <a:lstStyle/>
          <a:p>
            <a:r>
              <a:rPr lang="en-US" sz="3200" dirty="0" smtClean="0"/>
              <a:t>iii. </a:t>
            </a:r>
          </a:p>
          <a:p>
            <a:pPr>
              <a:buFont typeface="Wingdings" pitchFamily="2" charset="2"/>
              <a:buChar char="§"/>
            </a:pPr>
            <a:r>
              <a:rPr lang="en-US" sz="3200" dirty="0" smtClean="0"/>
              <a:t>For generating a 5ms quasi stable state duration, the count required is calculated</a:t>
            </a:r>
          </a:p>
          <a:p>
            <a:r>
              <a:rPr lang="en-US" sz="3200" dirty="0" smtClean="0"/>
              <a:t>first. </a:t>
            </a:r>
          </a:p>
          <a:p>
            <a:pPr>
              <a:buFont typeface="Wingdings" pitchFamily="2" charset="2"/>
              <a:buChar char="§"/>
            </a:pPr>
            <a:r>
              <a:rPr lang="en-US" sz="3200" dirty="0" smtClean="0"/>
              <a:t>The counter 2 of 8253 is used in mode 1, to count in binary. </a:t>
            </a:r>
          </a:p>
          <a:p>
            <a:pPr>
              <a:buFont typeface="Wingdings" pitchFamily="2" charset="2"/>
              <a:buChar char="§"/>
            </a:pPr>
            <a:r>
              <a:rPr lang="en-US" sz="3200" dirty="0" smtClean="0"/>
              <a:t>The OUT2 signal normally remains high after the count is loaded, till the trigger is applied.</a:t>
            </a:r>
          </a:p>
          <a:p>
            <a:pPr>
              <a:buFont typeface="Wingdings" pitchFamily="2" charset="2"/>
              <a:buChar char="§"/>
            </a:pPr>
            <a:r>
              <a:rPr lang="en-US" sz="3200" dirty="0" smtClean="0"/>
              <a:t> After the application of trigger signal, the output goes low in the next cycle, count down</a:t>
            </a:r>
          </a:p>
          <a:p>
            <a:r>
              <a:rPr lang="en-US" sz="3200" dirty="0" smtClean="0"/>
              <a:t>starts and whenever the count goes zero the output again goes high.</a:t>
            </a:r>
            <a:endParaRPr lang="en-US" sz="32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2" cstate="print"/>
          <a:srcRect/>
          <a:stretch>
            <a:fillRect/>
          </a:stretch>
        </p:blipFill>
        <p:spPr bwMode="auto">
          <a:xfrm>
            <a:off x="1838325" y="2890838"/>
            <a:ext cx="5467350" cy="1076325"/>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2" cstate="print"/>
          <a:srcRect/>
          <a:stretch>
            <a:fillRect/>
          </a:stretch>
        </p:blipFill>
        <p:spPr bwMode="auto">
          <a:xfrm>
            <a:off x="681038" y="2524124"/>
            <a:ext cx="7781925" cy="334327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1"/>
          <p:cNvPicPr>
            <a:picLocks noChangeAspect="1" noChangeArrowheads="1"/>
          </p:cNvPicPr>
          <p:nvPr/>
        </p:nvPicPr>
        <p:blipFill>
          <a:blip r:embed="rId3" cstate="print"/>
          <a:srcRect l="9635" t="2793" r="19069" b="59218"/>
          <a:stretch>
            <a:fillRect/>
          </a:stretch>
        </p:blipFill>
        <p:spPr bwMode="auto">
          <a:xfrm>
            <a:off x="0" y="990600"/>
            <a:ext cx="4038600" cy="5867400"/>
          </a:xfrm>
          <a:prstGeom prst="rect">
            <a:avLst/>
          </a:prstGeom>
          <a:noFill/>
          <a:ln w="9525">
            <a:noFill/>
            <a:miter lim="800000"/>
            <a:headEnd/>
            <a:tailEnd/>
          </a:ln>
        </p:spPr>
      </p:pic>
      <p:pic>
        <p:nvPicPr>
          <p:cNvPr id="3" name="Picture 2" descr="1"/>
          <p:cNvPicPr>
            <a:picLocks noChangeAspect="1" noChangeArrowheads="1"/>
          </p:cNvPicPr>
          <p:nvPr/>
        </p:nvPicPr>
        <p:blipFill>
          <a:blip r:embed="rId3" cstate="print"/>
          <a:srcRect l="3854" t="41341" r="7507" b="10614"/>
          <a:stretch>
            <a:fillRect/>
          </a:stretch>
        </p:blipFill>
        <p:spPr bwMode="auto">
          <a:xfrm>
            <a:off x="4038600" y="990600"/>
            <a:ext cx="5105400" cy="556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1600200"/>
            <a:ext cx="6553200" cy="2677656"/>
          </a:xfrm>
          <a:prstGeom prst="rect">
            <a:avLst/>
          </a:prstGeom>
          <a:noFill/>
        </p:spPr>
        <p:txBody>
          <a:bodyPr wrap="square" rtlCol="0">
            <a:spAutoFit/>
          </a:bodyPr>
          <a:lstStyle/>
          <a:p>
            <a:r>
              <a:rPr lang="en-US" dirty="0" smtClean="0"/>
              <a:t> </a:t>
            </a:r>
            <a:r>
              <a:rPr lang="en-US" sz="2400" dirty="0" smtClean="0"/>
              <a:t>MVI A, B2H</a:t>
            </a:r>
          </a:p>
          <a:p>
            <a:r>
              <a:rPr lang="en-US" sz="2400" dirty="0" smtClean="0"/>
              <a:t>OUT  46H</a:t>
            </a:r>
          </a:p>
          <a:p>
            <a:r>
              <a:rPr lang="en-US" sz="2400" dirty="0" smtClean="0"/>
              <a:t>MVI A ,</a:t>
            </a:r>
            <a:r>
              <a:rPr lang="en-US" sz="2400" dirty="0" smtClean="0">
                <a:solidFill>
                  <a:srgbClr val="FF0000"/>
                </a:solidFill>
              </a:rPr>
              <a:t>4C</a:t>
            </a:r>
            <a:r>
              <a:rPr lang="en-US" sz="2400" dirty="0" smtClean="0"/>
              <a:t>H</a:t>
            </a:r>
          </a:p>
          <a:p>
            <a:r>
              <a:rPr lang="en-US" sz="2400" dirty="0" smtClean="0"/>
              <a:t>OUT  </a:t>
            </a:r>
            <a:r>
              <a:rPr lang="en-US" sz="2400" dirty="0" smtClean="0">
                <a:solidFill>
                  <a:srgbClr val="FF0000"/>
                </a:solidFill>
              </a:rPr>
              <a:t>44</a:t>
            </a:r>
            <a:r>
              <a:rPr lang="en-US" sz="2400" dirty="0" smtClean="0"/>
              <a:t>H</a:t>
            </a:r>
          </a:p>
          <a:p>
            <a:r>
              <a:rPr lang="en-US" sz="2400" dirty="0" smtClean="0"/>
              <a:t>MVI A,1DH</a:t>
            </a:r>
          </a:p>
          <a:p>
            <a:r>
              <a:rPr lang="en-US" sz="2400" dirty="0" smtClean="0"/>
              <a:t>OUT 44H</a:t>
            </a:r>
          </a:p>
          <a:p>
            <a:r>
              <a:rPr lang="en-US" sz="2400" dirty="0" smtClean="0"/>
              <a:t>HLT</a:t>
            </a:r>
            <a:endParaRPr lang="en-US"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6"/>
          <p:cNvSpPr>
            <a:spLocks noGrp="1" noChangeArrowheads="1"/>
          </p:cNvSpPr>
          <p:nvPr>
            <p:ph type="ctrTitle"/>
          </p:nvPr>
        </p:nvSpPr>
        <p:spPr>
          <a:xfrm>
            <a:off x="762000" y="457200"/>
            <a:ext cx="7772400" cy="1736725"/>
          </a:xfrm>
        </p:spPr>
        <p:txBody>
          <a:bodyPr/>
          <a:lstStyle/>
          <a:p>
            <a:pPr algn="ctr" eaLnBrk="1" hangingPunct="1">
              <a:defRPr/>
            </a:pPr>
            <a:r>
              <a:rPr lang="en-US" sz="8800" dirty="0" smtClean="0">
                <a:solidFill>
                  <a:schemeClr val="hlink"/>
                </a:solidFill>
                <a:latin typeface="DS-Digital" pitchFamily="2" charset="0"/>
              </a:rPr>
              <a:t>8259 </a:t>
            </a:r>
            <a:r>
              <a:rPr lang="en-US" sz="8800" dirty="0" smtClean="0">
                <a:solidFill>
                  <a:schemeClr val="hlink"/>
                </a:solidFill>
                <a:latin typeface="Century Gothic" pitchFamily="34" charset="0"/>
              </a:rPr>
              <a:t>A</a:t>
            </a:r>
            <a:endParaRPr lang="en-US" sz="8800" dirty="0" smtClean="0">
              <a:solidFill>
                <a:schemeClr val="hlink"/>
              </a:solidFill>
              <a:latin typeface="DS-Digital" pitchFamily="2" charset="0"/>
            </a:endParaRPr>
          </a:p>
        </p:txBody>
      </p:sp>
      <p:sp>
        <p:nvSpPr>
          <p:cNvPr id="2055" name="Rectangle 7"/>
          <p:cNvSpPr>
            <a:spLocks noGrp="1" noChangeArrowheads="1"/>
          </p:cNvSpPr>
          <p:nvPr>
            <p:ph type="subTitle" idx="1"/>
          </p:nvPr>
        </p:nvSpPr>
        <p:spPr>
          <a:xfrm>
            <a:off x="1371600" y="3048000"/>
            <a:ext cx="6400800" cy="1752600"/>
          </a:xfrm>
        </p:spPr>
        <p:txBody>
          <a:bodyPr>
            <a:normAutofit fontScale="70000" lnSpcReduction="20000"/>
          </a:bodyPr>
          <a:lstStyle/>
          <a:p>
            <a:pPr algn="just" eaLnBrk="1" hangingPunct="1">
              <a:defRPr/>
            </a:pPr>
            <a:r>
              <a:rPr lang="en-US" sz="6000" dirty="0" smtClean="0">
                <a:latin typeface="DS-Digital" pitchFamily="2" charset="0"/>
              </a:rPr>
              <a:t>Programmable Interrupt</a:t>
            </a:r>
          </a:p>
          <a:p>
            <a:pPr algn="just" eaLnBrk="1" hangingPunct="1">
              <a:defRPr/>
            </a:pPr>
            <a:r>
              <a:rPr lang="en-US" sz="6000" dirty="0" smtClean="0">
                <a:latin typeface="DS-Digital" pitchFamily="2" charset="0"/>
              </a:rPr>
              <a:t>controller</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defRPr/>
            </a:pPr>
            <a:r>
              <a:rPr lang="en-US" dirty="0" smtClean="0">
                <a:solidFill>
                  <a:schemeClr val="tx1"/>
                </a:solidFill>
              </a:rPr>
              <a:t>8259 Special Features</a:t>
            </a:r>
          </a:p>
        </p:txBody>
      </p:sp>
      <p:sp>
        <p:nvSpPr>
          <p:cNvPr id="11267" name="Rectangle 4"/>
          <p:cNvSpPr>
            <a:spLocks noChangeArrowheads="1"/>
          </p:cNvSpPr>
          <p:nvPr/>
        </p:nvSpPr>
        <p:spPr bwMode="auto">
          <a:xfrm>
            <a:off x="1219200" y="1752600"/>
            <a:ext cx="6400800" cy="4473575"/>
          </a:xfrm>
          <a:prstGeom prst="rect">
            <a:avLst/>
          </a:prstGeom>
          <a:noFill/>
          <a:ln w="9525">
            <a:noFill/>
            <a:miter lim="800000"/>
            <a:headEnd/>
            <a:tailEnd/>
          </a:ln>
        </p:spPr>
        <p:txBody>
          <a:bodyPr>
            <a:spAutoFit/>
          </a:bodyPr>
          <a:lstStyle/>
          <a:p>
            <a:pPr>
              <a:buFontTx/>
              <a:buChar char="•"/>
            </a:pPr>
            <a:r>
              <a:rPr lang="en-US" sz="2400" dirty="0"/>
              <a:t> 8086, 8088 Compatible</a:t>
            </a:r>
          </a:p>
          <a:p>
            <a:endParaRPr lang="en-US" sz="2400" dirty="0"/>
          </a:p>
          <a:p>
            <a:pPr>
              <a:buFontTx/>
              <a:buChar char="•"/>
            </a:pPr>
            <a:r>
              <a:rPr lang="en-US" sz="2400" dirty="0"/>
              <a:t> MCS-80, MCS-85 Compatible</a:t>
            </a:r>
          </a:p>
          <a:p>
            <a:pPr>
              <a:buFontTx/>
              <a:buChar char="•"/>
            </a:pPr>
            <a:endParaRPr lang="en-US" sz="2400" dirty="0"/>
          </a:p>
          <a:p>
            <a:pPr>
              <a:buFontTx/>
              <a:buChar char="•"/>
            </a:pPr>
            <a:r>
              <a:rPr lang="en-US" sz="2400" dirty="0"/>
              <a:t> Eight-Level Priority Controller</a:t>
            </a:r>
          </a:p>
          <a:p>
            <a:endParaRPr lang="en-US" sz="2400" dirty="0"/>
          </a:p>
          <a:p>
            <a:pPr>
              <a:buFontTx/>
              <a:buChar char="•"/>
            </a:pPr>
            <a:r>
              <a:rPr lang="en-US" sz="2400" dirty="0"/>
              <a:t> Expandable to 64 Levels</a:t>
            </a:r>
          </a:p>
          <a:p>
            <a:pPr>
              <a:buFontTx/>
              <a:buChar char="•"/>
            </a:pPr>
            <a:endParaRPr lang="en-US" sz="2400" dirty="0"/>
          </a:p>
          <a:p>
            <a:pPr>
              <a:buFontTx/>
              <a:buChar char="•"/>
            </a:pPr>
            <a:r>
              <a:rPr lang="en-US" sz="2400" dirty="0"/>
              <a:t> Programmable Interrupt Modes</a:t>
            </a:r>
          </a:p>
          <a:p>
            <a:pPr>
              <a:buFontTx/>
              <a:buChar char="•"/>
            </a:pPr>
            <a:endParaRPr lang="en-US" sz="2400" dirty="0"/>
          </a:p>
          <a:p>
            <a:pPr>
              <a:buFontTx/>
              <a:buChar char="•"/>
            </a:pPr>
            <a:r>
              <a:rPr lang="en-US" sz="2400" dirty="0"/>
              <a:t> Individual Request Mask Capability</a:t>
            </a:r>
          </a:p>
          <a:p>
            <a:endParaRPr lang="en-US" sz="2400"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defRPr/>
            </a:pPr>
            <a:r>
              <a:rPr lang="en-US" sz="4000" dirty="0" smtClean="0">
                <a:solidFill>
                  <a:srgbClr val="66FF33"/>
                </a:solidFill>
              </a:rPr>
              <a:t>Interrupts in Microcomputer System</a:t>
            </a:r>
          </a:p>
        </p:txBody>
      </p:sp>
      <p:sp>
        <p:nvSpPr>
          <p:cNvPr id="12291" name="Rectangle 3"/>
          <p:cNvSpPr>
            <a:spLocks noGrp="1" noChangeArrowheads="1"/>
          </p:cNvSpPr>
          <p:nvPr>
            <p:ph type="body" idx="1"/>
          </p:nvPr>
        </p:nvSpPr>
        <p:spPr/>
        <p:txBody>
          <a:bodyPr>
            <a:normAutofit lnSpcReduction="10000"/>
          </a:bodyPr>
          <a:lstStyle/>
          <a:p>
            <a:pPr eaLnBrk="1" hangingPunct="1"/>
            <a:r>
              <a:rPr lang="en-US" sz="3600" dirty="0" smtClean="0">
                <a:effectLst/>
                <a:latin typeface="Berlin Sans FB" pitchFamily="34" charset="0"/>
              </a:rPr>
              <a:t>Microcomputer system design requires I.O devices such as keyboards, displays, sensors and other components</a:t>
            </a:r>
          </a:p>
          <a:p>
            <a:r>
              <a:rPr lang="en-US" sz="3600" dirty="0" smtClean="0">
                <a:latin typeface="Berlin Sans FB" pitchFamily="34" charset="0"/>
              </a:rPr>
              <a:t>I.O devices should </a:t>
            </a:r>
            <a:r>
              <a:rPr lang="en-US" sz="3600" dirty="0" smtClean="0">
                <a:effectLst/>
                <a:latin typeface="Berlin Sans FB" pitchFamily="34" charset="0"/>
              </a:rPr>
              <a:t> receive servicing in an efficient manner so that large amounts of the total system tasks can be done by the  microcomputer with little or no effect on throughput</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fontScale="90000"/>
          </a:bodyPr>
          <a:lstStyle/>
          <a:p>
            <a:pPr eaLnBrk="1" hangingPunct="1">
              <a:defRPr/>
            </a:pPr>
            <a:r>
              <a:rPr lang="en-US" smtClean="0"/>
              <a:t>General Method :Polled Method</a:t>
            </a:r>
          </a:p>
        </p:txBody>
      </p:sp>
      <p:sp>
        <p:nvSpPr>
          <p:cNvPr id="13315" name="Rectangle 3"/>
          <p:cNvSpPr>
            <a:spLocks noGrp="1" noChangeArrowheads="1"/>
          </p:cNvSpPr>
          <p:nvPr>
            <p:ph type="body" idx="1"/>
          </p:nvPr>
        </p:nvSpPr>
        <p:spPr/>
        <p:txBody>
          <a:bodyPr/>
          <a:lstStyle/>
          <a:p>
            <a:pPr eaLnBrk="1" hangingPunct="1">
              <a:lnSpc>
                <a:spcPct val="80000"/>
              </a:lnSpc>
            </a:pPr>
            <a:r>
              <a:rPr lang="en-US" sz="2800" dirty="0" smtClean="0">
                <a:effectLst/>
              </a:rPr>
              <a:t>The most common method of servicing such devices is the Polled approach.</a:t>
            </a:r>
          </a:p>
          <a:p>
            <a:pPr eaLnBrk="1" hangingPunct="1">
              <a:lnSpc>
                <a:spcPct val="80000"/>
              </a:lnSpc>
            </a:pPr>
            <a:r>
              <a:rPr lang="en-US" sz="2800" dirty="0" smtClean="0">
                <a:effectLst/>
              </a:rPr>
              <a:t>This is where the processor must test each device in sequence and in effect ``ask'' each one if it needs servicing.</a:t>
            </a:r>
          </a:p>
          <a:p>
            <a:pPr eaLnBrk="1" hangingPunct="1">
              <a:lnSpc>
                <a:spcPct val="80000"/>
              </a:lnSpc>
            </a:pPr>
            <a:r>
              <a:rPr lang="en-US" sz="2800" dirty="0" smtClean="0">
                <a:effectLst/>
              </a:rPr>
              <a:t>It is easy to see that a large portion of the main program is looping through this continuous polling cycle and hence serious effect on system throughput, </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defRPr/>
            </a:pPr>
            <a:r>
              <a:rPr lang="en-US" sz="4000" smtClean="0"/>
              <a:t>A More Reliable Method : Interrupt</a:t>
            </a:r>
          </a:p>
        </p:txBody>
      </p:sp>
      <p:sp>
        <p:nvSpPr>
          <p:cNvPr id="14339" name="Rectangle 3"/>
          <p:cNvSpPr>
            <a:spLocks noGrp="1" noChangeArrowheads="1"/>
          </p:cNvSpPr>
          <p:nvPr>
            <p:ph type="body" idx="1"/>
          </p:nvPr>
        </p:nvSpPr>
        <p:spPr/>
        <p:txBody>
          <a:bodyPr/>
          <a:lstStyle/>
          <a:p>
            <a:pPr eaLnBrk="1" hangingPunct="1">
              <a:lnSpc>
                <a:spcPct val="90000"/>
              </a:lnSpc>
            </a:pPr>
            <a:r>
              <a:rPr lang="en-US" sz="2400" dirty="0" smtClean="0">
                <a:effectLst/>
              </a:rPr>
              <a:t>the microprocessor is executing its main program and only stop to service peripheral devices when it is told to do so by the device itself or been interrupted. </a:t>
            </a:r>
          </a:p>
          <a:p>
            <a:pPr eaLnBrk="1" hangingPunct="1">
              <a:lnSpc>
                <a:spcPct val="90000"/>
              </a:lnSpc>
            </a:pPr>
            <a:r>
              <a:rPr lang="en-US" sz="2400" dirty="0" smtClean="0">
                <a:effectLst/>
              </a:rPr>
              <a:t>Once this servicing is complete, however, the processor would resume exactly where it left off</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533400" y="0"/>
            <a:ext cx="8229600" cy="457200"/>
          </a:xfrm>
        </p:spPr>
        <p:txBody>
          <a:bodyPr>
            <a:normAutofit fontScale="90000"/>
          </a:bodyPr>
          <a:lstStyle/>
          <a:p>
            <a:pPr eaLnBrk="1" hangingPunct="1">
              <a:defRPr/>
            </a:pPr>
            <a:r>
              <a:rPr lang="en-US" sz="4000" b="1" u="sng" dirty="0" smtClean="0">
                <a:solidFill>
                  <a:schemeClr val="tx1"/>
                </a:solidFill>
                <a:latin typeface="Agency FB" pitchFamily="34" charset="0"/>
              </a:rPr>
              <a:t>What is PIC &amp; Why should we go for it ?</a:t>
            </a:r>
          </a:p>
        </p:txBody>
      </p:sp>
      <p:sp>
        <p:nvSpPr>
          <p:cNvPr id="15363" name="Rectangle 3"/>
          <p:cNvSpPr>
            <a:spLocks noGrp="1" noChangeArrowheads="1"/>
          </p:cNvSpPr>
          <p:nvPr>
            <p:ph type="body" idx="1"/>
          </p:nvPr>
        </p:nvSpPr>
        <p:spPr>
          <a:xfrm>
            <a:off x="533400" y="762000"/>
            <a:ext cx="8229600" cy="6096000"/>
          </a:xfrm>
        </p:spPr>
        <p:txBody>
          <a:bodyPr>
            <a:normAutofit fontScale="92500"/>
          </a:bodyPr>
          <a:lstStyle/>
          <a:p>
            <a:pPr eaLnBrk="1" hangingPunct="1">
              <a:lnSpc>
                <a:spcPct val="80000"/>
              </a:lnSpc>
              <a:buNone/>
            </a:pPr>
            <a:endParaRPr lang="en-US" sz="2400" dirty="0" smtClean="0"/>
          </a:p>
          <a:p>
            <a:pPr eaLnBrk="1" hangingPunct="1">
              <a:lnSpc>
                <a:spcPct val="80000"/>
              </a:lnSpc>
            </a:pPr>
            <a:r>
              <a:rPr lang="en-US" sz="2400" dirty="0" smtClean="0">
                <a:effectLst/>
              </a:rPr>
              <a:t>The </a:t>
            </a:r>
            <a:r>
              <a:rPr lang="en-US" sz="2400" dirty="0" smtClean="0">
                <a:solidFill>
                  <a:srgbClr val="FF0000"/>
                </a:solidFill>
                <a:effectLst/>
              </a:rPr>
              <a:t>Programmable Interrupt Controller (PIC) </a:t>
            </a:r>
            <a:r>
              <a:rPr lang="en-US" sz="2400" dirty="0" smtClean="0">
                <a:effectLst/>
              </a:rPr>
              <a:t>functions as an overall manager in an Interrupt-Driven system environment. </a:t>
            </a:r>
          </a:p>
          <a:p>
            <a:pPr eaLnBrk="1" hangingPunct="1">
              <a:lnSpc>
                <a:spcPct val="80000"/>
              </a:lnSpc>
            </a:pPr>
            <a:r>
              <a:rPr lang="en-US" sz="2400" dirty="0" smtClean="0">
                <a:effectLst/>
              </a:rPr>
              <a:t>It accepts </a:t>
            </a:r>
          </a:p>
          <a:p>
            <a:pPr eaLnBrk="1" hangingPunct="1">
              <a:lnSpc>
                <a:spcPct val="80000"/>
              </a:lnSpc>
              <a:buNone/>
            </a:pPr>
            <a:r>
              <a:rPr lang="en-US" sz="2400" dirty="0" smtClean="0"/>
              <a:t>              -</a:t>
            </a:r>
            <a:r>
              <a:rPr lang="en-US" sz="2400" dirty="0" smtClean="0">
                <a:effectLst/>
              </a:rPr>
              <a:t>requests from the peripheral equipment, </a:t>
            </a:r>
          </a:p>
          <a:p>
            <a:pPr eaLnBrk="1" hangingPunct="1">
              <a:lnSpc>
                <a:spcPct val="80000"/>
              </a:lnSpc>
              <a:buNone/>
            </a:pPr>
            <a:r>
              <a:rPr lang="en-US" sz="2400" dirty="0" smtClean="0"/>
              <a:t>              -</a:t>
            </a:r>
            <a:r>
              <a:rPr lang="en-US" sz="2400" dirty="0" smtClean="0">
                <a:effectLst/>
              </a:rPr>
              <a:t>determines which of the incoming requests is of the   </a:t>
            </a:r>
          </a:p>
          <a:p>
            <a:pPr eaLnBrk="1" hangingPunct="1">
              <a:lnSpc>
                <a:spcPct val="80000"/>
              </a:lnSpc>
              <a:buNone/>
            </a:pPr>
            <a:r>
              <a:rPr lang="en-US" sz="2400" dirty="0" smtClean="0"/>
              <a:t>                </a:t>
            </a:r>
            <a:r>
              <a:rPr lang="en-US" sz="2400" dirty="0" smtClean="0">
                <a:effectLst/>
              </a:rPr>
              <a:t>highest importance (priority), </a:t>
            </a:r>
          </a:p>
          <a:p>
            <a:pPr eaLnBrk="1" hangingPunct="1">
              <a:lnSpc>
                <a:spcPct val="80000"/>
              </a:lnSpc>
              <a:buNone/>
            </a:pPr>
            <a:r>
              <a:rPr lang="en-US" sz="2400" dirty="0" smtClean="0">
                <a:effectLst/>
              </a:rPr>
              <a:t>              -ascertains whether the incoming request has a higher  </a:t>
            </a:r>
          </a:p>
          <a:p>
            <a:pPr eaLnBrk="1" hangingPunct="1">
              <a:lnSpc>
                <a:spcPct val="80000"/>
              </a:lnSpc>
              <a:buNone/>
            </a:pPr>
            <a:r>
              <a:rPr lang="en-US" sz="2400" dirty="0" smtClean="0"/>
              <a:t>                 </a:t>
            </a:r>
            <a:r>
              <a:rPr lang="en-US" sz="2400" dirty="0" smtClean="0">
                <a:effectLst/>
              </a:rPr>
              <a:t>priority value than the level currently being serviced, </a:t>
            </a:r>
          </a:p>
          <a:p>
            <a:pPr eaLnBrk="1" hangingPunct="1">
              <a:lnSpc>
                <a:spcPct val="80000"/>
              </a:lnSpc>
              <a:buNone/>
            </a:pPr>
            <a:r>
              <a:rPr lang="en-US" sz="2400" dirty="0" smtClean="0">
                <a:effectLst/>
              </a:rPr>
              <a:t>               - issues an interrupt to the CPU based on this  </a:t>
            </a:r>
          </a:p>
          <a:p>
            <a:pPr eaLnBrk="1" hangingPunct="1">
              <a:lnSpc>
                <a:spcPct val="80000"/>
              </a:lnSpc>
              <a:buNone/>
            </a:pPr>
            <a:r>
              <a:rPr lang="en-US" sz="2400" dirty="0" smtClean="0"/>
              <a:t>                  </a:t>
            </a:r>
            <a:r>
              <a:rPr lang="en-US" sz="2400" dirty="0" smtClean="0">
                <a:effectLst/>
              </a:rPr>
              <a:t>determination.</a:t>
            </a:r>
          </a:p>
          <a:p>
            <a:pPr eaLnBrk="1" hangingPunct="1">
              <a:lnSpc>
                <a:spcPct val="80000"/>
              </a:lnSpc>
            </a:pPr>
            <a:r>
              <a:rPr lang="en-US" sz="2400" dirty="0" smtClean="0">
                <a:effectLst/>
              </a:rPr>
              <a:t>Each peripheral device  has subroutine also  referred to as a service routine''.</a:t>
            </a:r>
          </a:p>
          <a:p>
            <a:pPr eaLnBrk="1" hangingPunct="1">
              <a:lnSpc>
                <a:spcPct val="80000"/>
              </a:lnSpc>
            </a:pPr>
            <a:r>
              <a:rPr lang="en-US" sz="2400" dirty="0" smtClean="0">
                <a:effectLst/>
              </a:rPr>
              <a:t> The PIC, after issuing an Interrupt to the CPU, points  the Program Counter to the service routine associated with the requesting device.</a:t>
            </a:r>
          </a:p>
          <a:p>
            <a:pPr eaLnBrk="1" hangingPunct="1">
              <a:lnSpc>
                <a:spcPct val="80000"/>
              </a:lnSpc>
            </a:pPr>
            <a:r>
              <a:rPr lang="en-US" sz="2400" dirty="0" smtClean="0">
                <a:effectLst/>
              </a:rPr>
              <a:t>This pointer is an address in a vectoring table and will often be referred to as vectoring data.</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0" y="277813"/>
            <a:ext cx="8229600" cy="1139825"/>
          </a:xfrm>
        </p:spPr>
        <p:txBody>
          <a:bodyPr/>
          <a:lstStyle/>
          <a:p>
            <a:pPr eaLnBrk="1" hangingPunct="1">
              <a:defRPr/>
            </a:pPr>
            <a:r>
              <a:rPr lang="en-US" sz="4000" smtClean="0"/>
              <a:t>       8259A Block Diagram</a:t>
            </a:r>
          </a:p>
        </p:txBody>
      </p:sp>
      <p:pic>
        <p:nvPicPr>
          <p:cNvPr id="16387" name="Picture 5" descr="blk8259"/>
          <p:cNvPicPr>
            <a:picLocks noGrp="1" noChangeAspect="1" noChangeArrowheads="1"/>
          </p:cNvPicPr>
          <p:nvPr>
            <p:ph/>
          </p:nvPr>
        </p:nvPicPr>
        <p:blipFill>
          <a:blip r:embed="rId3" cstate="print"/>
          <a:srcRect/>
          <a:stretch>
            <a:fillRect/>
          </a:stretch>
        </p:blipFill>
        <p:spPr>
          <a:xfrm>
            <a:off x="457200" y="1463675"/>
            <a:ext cx="8153400" cy="5013325"/>
          </a:xfr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fade">
                                      <p:cBhvr>
                                        <p:cTn id="7" dur="2000"/>
                                        <p:tgtEl>
                                          <p:spTgt spid="102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wipe(left)">
                                      <p:cBhvr>
                                        <p:cTn id="12" dur="500"/>
                                        <p:tgtEl>
                                          <p:spTgt spid="16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533400" y="0"/>
            <a:ext cx="8229600" cy="1139825"/>
          </a:xfrm>
        </p:spPr>
        <p:txBody>
          <a:bodyPr/>
          <a:lstStyle/>
          <a:p>
            <a:pPr eaLnBrk="1" hangingPunct="1">
              <a:defRPr/>
            </a:pPr>
            <a:r>
              <a:rPr lang="en-US" smtClean="0"/>
              <a:t>8259 Pin Connections</a:t>
            </a:r>
          </a:p>
        </p:txBody>
      </p:sp>
      <p:pic>
        <p:nvPicPr>
          <p:cNvPr id="17411" name="Picture 5" descr="pin8259"/>
          <p:cNvPicPr>
            <a:picLocks noGrp="1" noChangeAspect="1" noChangeArrowheads="1"/>
          </p:cNvPicPr>
          <p:nvPr>
            <p:ph/>
          </p:nvPr>
        </p:nvPicPr>
        <p:blipFill>
          <a:blip r:embed="rId3" cstate="print"/>
          <a:srcRect/>
          <a:stretch>
            <a:fillRect/>
          </a:stretch>
        </p:blipFill>
        <p:spPr>
          <a:xfrm>
            <a:off x="2362200" y="1295400"/>
            <a:ext cx="4648200" cy="5334000"/>
          </a:xfr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2000"/>
                                        <p:tgtEl>
                                          <p:spTgt spid="122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411"/>
                                        </p:tgtEl>
                                        <p:attrNameLst>
                                          <p:attrName>style.visibility</p:attrName>
                                        </p:attrNameLst>
                                      </p:cBhvr>
                                      <p:to>
                                        <p:strVal val="visible"/>
                                      </p:to>
                                    </p:set>
                                    <p:animEffect transition="in" filter="wipe(left)">
                                      <p:cBhvr>
                                        <p:cTn id="12" dur="500"/>
                                        <p:tgtEl>
                                          <p:spTgt spid="1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ChangeArrowheads="1"/>
          </p:cNvSpPr>
          <p:nvPr>
            <p:ph type="title"/>
          </p:nvPr>
        </p:nvSpPr>
        <p:spPr/>
        <p:txBody>
          <a:bodyPr/>
          <a:lstStyle/>
          <a:p>
            <a:pPr eaLnBrk="1" hangingPunct="1">
              <a:defRPr/>
            </a:pPr>
            <a:r>
              <a:rPr lang="en-US" smtClean="0"/>
              <a:t>IRR and ISR</a:t>
            </a:r>
          </a:p>
        </p:txBody>
      </p:sp>
      <p:sp>
        <p:nvSpPr>
          <p:cNvPr id="18435" name="Rectangle 5"/>
          <p:cNvSpPr>
            <a:spLocks noGrp="1" noChangeArrowheads="1"/>
          </p:cNvSpPr>
          <p:nvPr>
            <p:ph type="body" idx="1"/>
          </p:nvPr>
        </p:nvSpPr>
        <p:spPr/>
        <p:txBody>
          <a:bodyPr/>
          <a:lstStyle/>
          <a:p>
            <a:pPr eaLnBrk="1" hangingPunct="1">
              <a:lnSpc>
                <a:spcPct val="90000"/>
              </a:lnSpc>
            </a:pPr>
            <a:r>
              <a:rPr lang="en-US" sz="2800" smtClean="0">
                <a:effectLst/>
              </a:rPr>
              <a:t>INTERRUPT REQUEST REGISTER (IRR) AND IN-SERVICE REGISTER (ISR)</a:t>
            </a:r>
          </a:p>
          <a:p>
            <a:pPr eaLnBrk="1" hangingPunct="1">
              <a:lnSpc>
                <a:spcPct val="90000"/>
              </a:lnSpc>
            </a:pPr>
            <a:r>
              <a:rPr lang="en-US" sz="2800" smtClean="0">
                <a:effectLst/>
              </a:rPr>
              <a:t>The interrupts at the IR input lines are handled by two registers in cascade, the Interrupt Request Register (IRR) and the In-Service (ISR). </a:t>
            </a:r>
          </a:p>
          <a:p>
            <a:pPr eaLnBrk="1" hangingPunct="1">
              <a:lnSpc>
                <a:spcPct val="90000"/>
              </a:lnSpc>
            </a:pPr>
            <a:r>
              <a:rPr lang="en-US" sz="2800" smtClean="0">
                <a:effectLst/>
              </a:rPr>
              <a:t>The IRR is used to store all the interrupt levels which are requesting service; and the ISR is used to store all the interrupt levels which are being serviced.</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defRPr/>
            </a:pPr>
            <a:r>
              <a:rPr lang="en-US" smtClean="0"/>
              <a:t>Priority Resolver</a:t>
            </a:r>
          </a:p>
        </p:txBody>
      </p:sp>
      <p:sp>
        <p:nvSpPr>
          <p:cNvPr id="19459" name="Rectangle 3"/>
          <p:cNvSpPr>
            <a:spLocks noGrp="1" noChangeArrowheads="1"/>
          </p:cNvSpPr>
          <p:nvPr>
            <p:ph type="body" idx="1"/>
          </p:nvPr>
        </p:nvSpPr>
        <p:spPr/>
        <p:txBody>
          <a:bodyPr/>
          <a:lstStyle/>
          <a:p>
            <a:pPr eaLnBrk="1" hangingPunct="1"/>
            <a:r>
              <a:rPr lang="en-US" smtClean="0">
                <a:effectLst/>
              </a:rPr>
              <a:t>This logic block determines the priorities of the bits set in the IRR. </a:t>
            </a:r>
          </a:p>
          <a:p>
            <a:pPr eaLnBrk="1" hangingPunct="1"/>
            <a:r>
              <a:rPr lang="en-US" smtClean="0">
                <a:effectLst/>
              </a:rPr>
              <a:t>The highest priority is selected and strobed into the corresponding bit of the ISR during INTA pulse.</a:t>
            </a:r>
          </a:p>
          <a:p>
            <a:pPr eaLnBrk="1" hangingPunct="1"/>
            <a:endParaRPr lang="en-US" smtClean="0">
              <a:effectLst/>
            </a:endParaRP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en-US" smtClean="0"/>
              <a:t>Interrupt Mask Register</a:t>
            </a:r>
          </a:p>
        </p:txBody>
      </p:sp>
      <p:sp>
        <p:nvSpPr>
          <p:cNvPr id="20483" name="Rectangle 3"/>
          <p:cNvSpPr>
            <a:spLocks noGrp="1" noChangeArrowheads="1"/>
          </p:cNvSpPr>
          <p:nvPr>
            <p:ph type="body" idx="1"/>
          </p:nvPr>
        </p:nvSpPr>
        <p:spPr/>
        <p:txBody>
          <a:bodyPr/>
          <a:lstStyle/>
          <a:p>
            <a:pPr eaLnBrk="1" hangingPunct="1"/>
            <a:r>
              <a:rPr lang="en-US" smtClean="0">
                <a:effectLst/>
              </a:rPr>
              <a:t>The IMR stores the bits which mask the interrupt lines to be masked. The IMR operates on the IRR.</a:t>
            </a:r>
          </a:p>
          <a:p>
            <a:pPr eaLnBrk="1" hangingPunct="1"/>
            <a:r>
              <a:rPr lang="en-US" smtClean="0">
                <a:effectLst/>
              </a:rPr>
              <a:t>Masking of a higher priority input will not affect the interrupt request lines of lower quality.</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defRPr/>
            </a:pPr>
            <a:r>
              <a:rPr lang="en-US" smtClean="0"/>
              <a:t>INT(Interrupt)</a:t>
            </a:r>
          </a:p>
        </p:txBody>
      </p:sp>
      <p:sp>
        <p:nvSpPr>
          <p:cNvPr id="21507" name="Rectangle 3"/>
          <p:cNvSpPr>
            <a:spLocks noGrp="1" noChangeArrowheads="1"/>
          </p:cNvSpPr>
          <p:nvPr>
            <p:ph type="body" idx="1"/>
          </p:nvPr>
        </p:nvSpPr>
        <p:spPr/>
        <p:txBody>
          <a:bodyPr/>
          <a:lstStyle/>
          <a:p>
            <a:pPr eaLnBrk="1" hangingPunct="1"/>
            <a:r>
              <a:rPr lang="en-US" smtClean="0">
                <a:effectLst/>
              </a:rPr>
              <a:t>This output goes directly to the CPU interrupt input.</a:t>
            </a:r>
          </a:p>
          <a:p>
            <a:pPr eaLnBrk="1" hangingPunct="1"/>
            <a:r>
              <a:rPr lang="en-US" smtClean="0">
                <a:effectLst/>
              </a:rPr>
              <a:t>The V</a:t>
            </a:r>
            <a:r>
              <a:rPr lang="en-US" baseline="-25000" smtClean="0">
                <a:effectLst/>
              </a:rPr>
              <a:t>OH</a:t>
            </a:r>
            <a:r>
              <a:rPr lang="en-US" smtClean="0">
                <a:effectLst/>
              </a:rPr>
              <a:t> level on this line is designed to be fully compatible with the 8080A, 8085A and 8086 input levels.</a:t>
            </a:r>
          </a:p>
          <a:p>
            <a:pPr eaLnBrk="1" hangingPunct="1"/>
            <a:endParaRPr lang="en-US" smtClean="0">
              <a:effectLst/>
            </a:endParaRP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defRPr/>
            </a:pPr>
            <a:r>
              <a:rPr lang="en-US" sz="4000" smtClean="0"/>
              <a:t>INTA(Interrupt Acknowledgement)</a:t>
            </a:r>
          </a:p>
        </p:txBody>
      </p:sp>
      <p:sp>
        <p:nvSpPr>
          <p:cNvPr id="22531" name="Rectangle 3"/>
          <p:cNvSpPr>
            <a:spLocks noGrp="1" noChangeArrowheads="1"/>
          </p:cNvSpPr>
          <p:nvPr>
            <p:ph type="body" idx="1"/>
          </p:nvPr>
        </p:nvSpPr>
        <p:spPr/>
        <p:txBody>
          <a:bodyPr/>
          <a:lstStyle/>
          <a:p>
            <a:pPr eaLnBrk="1" hangingPunct="1">
              <a:buFont typeface="Wingdings" pitchFamily="2" charset="2"/>
              <a:buNone/>
            </a:pPr>
            <a:r>
              <a:rPr lang="en-US" dirty="0" smtClean="0">
                <a:effectLst/>
              </a:rPr>
              <a:t>		INTA pulses will cause the 8259A to release vectoring information onto the data bus. The format of this data depends on the system mode  of the 8259A.</a:t>
            </a:r>
          </a:p>
        </p:txBody>
      </p:sp>
      <p:sp>
        <p:nvSpPr>
          <p:cNvPr id="22532" name="Line 4"/>
          <p:cNvSpPr>
            <a:spLocks noChangeShapeType="1"/>
          </p:cNvSpPr>
          <p:nvPr/>
        </p:nvSpPr>
        <p:spPr bwMode="auto">
          <a:xfrm>
            <a:off x="762000" y="533400"/>
            <a:ext cx="990600" cy="0"/>
          </a:xfrm>
          <a:prstGeom prst="line">
            <a:avLst/>
          </a:prstGeom>
          <a:noFill/>
          <a:ln w="38100">
            <a:solidFill>
              <a:schemeClr val="tx1"/>
            </a:solidFill>
            <a:round/>
            <a:headEnd/>
            <a:tailEnd/>
          </a:ln>
        </p:spPr>
        <p:txBody>
          <a:bodyPr/>
          <a:lstStyle/>
          <a:p>
            <a:endParaRPr lang="en-US"/>
          </a:p>
        </p:txBody>
      </p:sp>
      <p:sp>
        <p:nvSpPr>
          <p:cNvPr id="22533" name="Line 5"/>
          <p:cNvSpPr>
            <a:spLocks noChangeShapeType="1"/>
          </p:cNvSpPr>
          <p:nvPr/>
        </p:nvSpPr>
        <p:spPr bwMode="auto">
          <a:xfrm>
            <a:off x="533400" y="1219200"/>
            <a:ext cx="990600" cy="0"/>
          </a:xfrm>
          <a:prstGeom prst="line">
            <a:avLst/>
          </a:prstGeom>
          <a:noFill/>
          <a:ln w="38100">
            <a:solidFill>
              <a:schemeClr val="tx1"/>
            </a:solidFill>
            <a:round/>
            <a:headEnd/>
            <a:tailEnd/>
          </a:ln>
        </p:spPr>
        <p:txBody>
          <a:bodyPr/>
          <a:lstStyle/>
          <a:p>
            <a:endParaRPr lang="en-US"/>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defRPr/>
            </a:pPr>
            <a:r>
              <a:rPr lang="en-US" smtClean="0"/>
              <a:t>Data Bus Buffer</a:t>
            </a:r>
          </a:p>
        </p:txBody>
      </p:sp>
      <p:sp>
        <p:nvSpPr>
          <p:cNvPr id="23555" name="Rectangle 3"/>
          <p:cNvSpPr>
            <a:spLocks noGrp="1" noChangeArrowheads="1"/>
          </p:cNvSpPr>
          <p:nvPr>
            <p:ph type="body" idx="1"/>
          </p:nvPr>
        </p:nvSpPr>
        <p:spPr/>
        <p:txBody>
          <a:bodyPr/>
          <a:lstStyle/>
          <a:p>
            <a:pPr eaLnBrk="1" hangingPunct="1"/>
            <a:r>
              <a:rPr lang="en-US" smtClean="0">
                <a:effectLst/>
              </a:rPr>
              <a:t>This 3-state, bidirectional 8-bit buffer is used to interface the 8259A to the system Data Bus.</a:t>
            </a:r>
          </a:p>
          <a:p>
            <a:pPr eaLnBrk="1" hangingPunct="1"/>
            <a:r>
              <a:rPr lang="en-US" smtClean="0">
                <a:effectLst/>
              </a:rPr>
              <a:t> Control words and status information are transferred through the Data Bus Buffer</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defRPr/>
            </a:pPr>
            <a:r>
              <a:rPr lang="en-US" smtClean="0"/>
              <a:t>Read-Write Control Logic</a:t>
            </a:r>
          </a:p>
        </p:txBody>
      </p:sp>
      <p:sp>
        <p:nvSpPr>
          <p:cNvPr id="24579" name="Rectangle 3"/>
          <p:cNvSpPr>
            <a:spLocks noGrp="1" noChangeArrowheads="1"/>
          </p:cNvSpPr>
          <p:nvPr>
            <p:ph type="body" idx="1"/>
          </p:nvPr>
        </p:nvSpPr>
        <p:spPr/>
        <p:txBody>
          <a:bodyPr/>
          <a:lstStyle/>
          <a:p>
            <a:pPr eaLnBrk="1" hangingPunct="1"/>
            <a:r>
              <a:rPr lang="en-US" sz="2800" smtClean="0">
                <a:effectLst/>
              </a:rPr>
              <a:t>The function of this block is to accept OUTput commands from the CPU. </a:t>
            </a:r>
          </a:p>
          <a:p>
            <a:pPr eaLnBrk="1" hangingPunct="1"/>
            <a:r>
              <a:rPr lang="en-US" sz="2800" smtClean="0">
                <a:effectLst/>
              </a:rPr>
              <a:t>It contains the Initialization Command Word (ICW) registers and Operation Command Word (OCW) registers which store the various control formats for device operation. </a:t>
            </a:r>
          </a:p>
          <a:p>
            <a:pPr eaLnBrk="1" hangingPunct="1"/>
            <a:r>
              <a:rPr lang="en-US" sz="2800" smtClean="0">
                <a:effectLst/>
              </a:rPr>
              <a:t>This function block also allows the status of the 8259A to be transferred onto the Data Bus</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277813"/>
            <a:ext cx="8229600" cy="712787"/>
          </a:xfrm>
        </p:spPr>
        <p:txBody>
          <a:bodyPr/>
          <a:lstStyle/>
          <a:p>
            <a:pPr eaLnBrk="1" hangingPunct="1">
              <a:defRPr/>
            </a:pPr>
            <a:r>
              <a:rPr lang="en-US" sz="4000" smtClean="0"/>
              <a:t>Chip Select ( CS )</a:t>
            </a:r>
          </a:p>
        </p:txBody>
      </p:sp>
      <p:sp>
        <p:nvSpPr>
          <p:cNvPr id="25603" name="Rectangle 3"/>
          <p:cNvSpPr>
            <a:spLocks noGrp="1" noChangeArrowheads="1"/>
          </p:cNvSpPr>
          <p:nvPr>
            <p:ph type="body" idx="1"/>
          </p:nvPr>
        </p:nvSpPr>
        <p:spPr>
          <a:xfrm>
            <a:off x="457200" y="1219200"/>
            <a:ext cx="8229600" cy="1676400"/>
          </a:xfrm>
        </p:spPr>
        <p:txBody>
          <a:bodyPr/>
          <a:lstStyle/>
          <a:p>
            <a:pPr eaLnBrk="1" hangingPunct="1"/>
            <a:r>
              <a:rPr lang="en-US" smtClean="0">
                <a:effectLst/>
              </a:rPr>
              <a:t>A LOW on this input enables the 8259A. No reading or writing of the chip will occur unless the device is selected</a:t>
            </a:r>
          </a:p>
        </p:txBody>
      </p:sp>
      <p:sp>
        <p:nvSpPr>
          <p:cNvPr id="25604" name="Line 4"/>
          <p:cNvSpPr>
            <a:spLocks noChangeShapeType="1"/>
          </p:cNvSpPr>
          <p:nvPr/>
        </p:nvSpPr>
        <p:spPr bwMode="auto">
          <a:xfrm>
            <a:off x="5486400" y="381000"/>
            <a:ext cx="990600" cy="0"/>
          </a:xfrm>
          <a:prstGeom prst="line">
            <a:avLst/>
          </a:prstGeom>
          <a:noFill/>
          <a:ln w="38100">
            <a:solidFill>
              <a:schemeClr val="tx1"/>
            </a:solidFill>
            <a:round/>
            <a:headEnd/>
            <a:tailEnd/>
          </a:ln>
        </p:spPr>
        <p:txBody>
          <a:bodyPr/>
          <a:lstStyle/>
          <a:p>
            <a:endParaRPr lang="en-US"/>
          </a:p>
        </p:txBody>
      </p:sp>
      <p:sp>
        <p:nvSpPr>
          <p:cNvPr id="22533" name="Rectangle 5"/>
          <p:cNvSpPr>
            <a:spLocks noChangeArrowheads="1"/>
          </p:cNvSpPr>
          <p:nvPr/>
        </p:nvSpPr>
        <p:spPr bwMode="auto">
          <a:xfrm>
            <a:off x="457200" y="3048000"/>
            <a:ext cx="8229600" cy="762000"/>
          </a:xfrm>
          <a:prstGeom prst="rect">
            <a:avLst/>
          </a:prstGeom>
          <a:noFill/>
          <a:ln w="9525">
            <a:noFill/>
            <a:miter lim="800000"/>
            <a:headEnd/>
            <a:tailEnd/>
          </a:ln>
          <a:effectLst/>
        </p:spPr>
        <p:txBody>
          <a:bodyPr anchor="ctr" anchorCtr="1"/>
          <a:lstStyle/>
          <a:p>
            <a:pPr algn="ctr" eaLnBrk="1" hangingPunct="1">
              <a:defRPr/>
            </a:pPr>
            <a:r>
              <a:rPr lang="en-US" sz="4000">
                <a:solidFill>
                  <a:schemeClr val="tx2"/>
                </a:solidFill>
                <a:effectLst>
                  <a:outerShdw blurRad="38100" dist="38100" dir="2700000" algn="tl">
                    <a:srgbClr val="000000"/>
                  </a:outerShdw>
                </a:effectLst>
              </a:rPr>
              <a:t>A</a:t>
            </a:r>
            <a:r>
              <a:rPr lang="en-US" sz="4000" baseline="-25000">
                <a:solidFill>
                  <a:schemeClr val="tx2"/>
                </a:solidFill>
                <a:effectLst>
                  <a:outerShdw blurRad="38100" dist="38100" dir="2700000" algn="tl">
                    <a:srgbClr val="000000"/>
                  </a:outerShdw>
                </a:effectLst>
              </a:rPr>
              <a:t>0</a:t>
            </a:r>
            <a:endParaRPr lang="en-US" sz="4000">
              <a:solidFill>
                <a:schemeClr val="tx2"/>
              </a:solidFill>
              <a:effectLst>
                <a:outerShdw blurRad="38100" dist="38100" dir="2700000" algn="tl">
                  <a:srgbClr val="000000"/>
                </a:outerShdw>
              </a:effectLst>
            </a:endParaRPr>
          </a:p>
        </p:txBody>
      </p:sp>
      <p:sp>
        <p:nvSpPr>
          <p:cNvPr id="25606" name="Rectangle 6"/>
          <p:cNvSpPr>
            <a:spLocks noChangeArrowheads="1"/>
          </p:cNvSpPr>
          <p:nvPr/>
        </p:nvSpPr>
        <p:spPr bwMode="auto">
          <a:xfrm>
            <a:off x="685800" y="4191000"/>
            <a:ext cx="8229600" cy="1676400"/>
          </a:xfrm>
          <a:prstGeom prst="rect">
            <a:avLst/>
          </a:prstGeom>
          <a:noFill/>
          <a:ln w="9525">
            <a:noFill/>
            <a:miter lim="800000"/>
            <a:headEnd/>
            <a:tailEnd/>
          </a:ln>
        </p:spPr>
        <p:txBody>
          <a:bodyPr/>
          <a:lstStyle/>
          <a:p>
            <a:pPr marL="342900" indent="-342900" eaLnBrk="1" hangingPunct="1">
              <a:spcBef>
                <a:spcPct val="20000"/>
              </a:spcBef>
              <a:buClr>
                <a:schemeClr val="hlink"/>
              </a:buClr>
              <a:buSzPct val="80000"/>
              <a:buFont typeface="Wingdings" pitchFamily="2" charset="2"/>
              <a:buChar char="Ø"/>
            </a:pPr>
            <a:r>
              <a:rPr lang="en-US" sz="2400"/>
              <a:t>This input signal is used in conjunction with WR and RD signals to write commands into the various command</a:t>
            </a:r>
          </a:p>
          <a:p>
            <a:pPr marL="342900" indent="-342900" eaLnBrk="1" hangingPunct="1">
              <a:spcBef>
                <a:spcPct val="20000"/>
              </a:spcBef>
              <a:buClr>
                <a:schemeClr val="hlink"/>
              </a:buClr>
              <a:buSzPct val="80000"/>
              <a:buFont typeface="Wingdings" pitchFamily="2" charset="2"/>
              <a:buNone/>
            </a:pPr>
            <a:r>
              <a:rPr lang="en-US" sz="2400"/>
              <a:t>    registers, as well as reading the various status registers of the chip. This line can be tied directly to one of the address lines</a:t>
            </a:r>
          </a:p>
        </p:txBody>
      </p:sp>
      <p:sp>
        <p:nvSpPr>
          <p:cNvPr id="25607" name="Line 7"/>
          <p:cNvSpPr>
            <a:spLocks noChangeShapeType="1"/>
          </p:cNvSpPr>
          <p:nvPr/>
        </p:nvSpPr>
        <p:spPr bwMode="auto">
          <a:xfrm>
            <a:off x="7010400" y="4191000"/>
            <a:ext cx="533400" cy="0"/>
          </a:xfrm>
          <a:prstGeom prst="line">
            <a:avLst/>
          </a:prstGeom>
          <a:noFill/>
          <a:ln w="9525">
            <a:solidFill>
              <a:schemeClr val="tx1"/>
            </a:solidFill>
            <a:round/>
            <a:headEnd/>
            <a:tailEnd/>
          </a:ln>
        </p:spPr>
        <p:txBody>
          <a:bodyPr/>
          <a:lstStyle/>
          <a:p>
            <a:endParaRPr lang="en-US"/>
          </a:p>
        </p:txBody>
      </p:sp>
      <p:sp>
        <p:nvSpPr>
          <p:cNvPr id="25608" name="Line 8"/>
          <p:cNvSpPr>
            <a:spLocks noChangeShapeType="1"/>
          </p:cNvSpPr>
          <p:nvPr/>
        </p:nvSpPr>
        <p:spPr bwMode="auto">
          <a:xfrm>
            <a:off x="8153400" y="4191000"/>
            <a:ext cx="533400" cy="0"/>
          </a:xfrm>
          <a:prstGeom prst="line">
            <a:avLst/>
          </a:prstGeom>
          <a:noFill/>
          <a:ln w="9525">
            <a:solidFill>
              <a:schemeClr val="tx1"/>
            </a:solidFill>
            <a:round/>
            <a:headEnd/>
            <a:tailEnd/>
          </a:ln>
        </p:spPr>
        <p:txBody>
          <a:bodyPr/>
          <a:lstStyle/>
          <a:p>
            <a:endParaRPr lang="en-US"/>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defRPr/>
            </a:pPr>
            <a:r>
              <a:rPr lang="en-US" smtClean="0"/>
              <a:t>RD &amp; WR</a:t>
            </a:r>
          </a:p>
        </p:txBody>
      </p:sp>
      <p:sp>
        <p:nvSpPr>
          <p:cNvPr id="26627" name="Rectangle 3"/>
          <p:cNvSpPr>
            <a:spLocks noGrp="1" noChangeArrowheads="1"/>
          </p:cNvSpPr>
          <p:nvPr>
            <p:ph type="body" idx="1"/>
          </p:nvPr>
        </p:nvSpPr>
        <p:spPr/>
        <p:txBody>
          <a:bodyPr/>
          <a:lstStyle/>
          <a:p>
            <a:pPr eaLnBrk="1" hangingPunct="1"/>
            <a:r>
              <a:rPr lang="en-US" smtClean="0">
                <a:effectLst/>
              </a:rPr>
              <a:t>A LOW on WR input enables the CPU to write control words (ICWs and OCWs) to the 8259A.</a:t>
            </a:r>
          </a:p>
          <a:p>
            <a:pPr eaLnBrk="1" hangingPunct="1"/>
            <a:r>
              <a:rPr lang="en-US" smtClean="0">
                <a:effectLst/>
              </a:rPr>
              <a:t>A LOW on RD input enables the 8259A to send the status of the Interrupt Request Register (IRR), In Service Register (ISR), the Interrupt Mask Register (IMR), or the Interrupt level onto the Data Bus.</a:t>
            </a:r>
          </a:p>
        </p:txBody>
      </p:sp>
      <p:sp>
        <p:nvSpPr>
          <p:cNvPr id="26628" name="Line 4"/>
          <p:cNvSpPr>
            <a:spLocks noChangeShapeType="1"/>
          </p:cNvSpPr>
          <p:nvPr/>
        </p:nvSpPr>
        <p:spPr bwMode="auto">
          <a:xfrm>
            <a:off x="3276600" y="533400"/>
            <a:ext cx="990600" cy="0"/>
          </a:xfrm>
          <a:prstGeom prst="line">
            <a:avLst/>
          </a:prstGeom>
          <a:noFill/>
          <a:ln w="38100">
            <a:solidFill>
              <a:schemeClr val="tx1"/>
            </a:solidFill>
            <a:round/>
            <a:headEnd/>
            <a:tailEnd/>
          </a:ln>
        </p:spPr>
        <p:txBody>
          <a:bodyPr/>
          <a:lstStyle/>
          <a:p>
            <a:endParaRPr lang="en-US"/>
          </a:p>
        </p:txBody>
      </p:sp>
      <p:sp>
        <p:nvSpPr>
          <p:cNvPr id="26629" name="Line 5"/>
          <p:cNvSpPr>
            <a:spLocks noChangeShapeType="1"/>
          </p:cNvSpPr>
          <p:nvPr/>
        </p:nvSpPr>
        <p:spPr bwMode="auto">
          <a:xfrm>
            <a:off x="4800600" y="533400"/>
            <a:ext cx="990600" cy="0"/>
          </a:xfrm>
          <a:prstGeom prst="line">
            <a:avLst/>
          </a:prstGeom>
          <a:noFill/>
          <a:ln w="38100">
            <a:solidFill>
              <a:schemeClr val="tx1"/>
            </a:solidFill>
            <a:round/>
            <a:headEnd/>
            <a:tailEnd/>
          </a:ln>
        </p:spPr>
        <p:txBody>
          <a:bodyPr/>
          <a:lstStyle/>
          <a:p>
            <a:endParaRPr lang="en-US"/>
          </a:p>
        </p:txBody>
      </p:sp>
      <p:sp>
        <p:nvSpPr>
          <p:cNvPr id="26630" name="Line 6"/>
          <p:cNvSpPr>
            <a:spLocks noChangeShapeType="1"/>
          </p:cNvSpPr>
          <p:nvPr/>
        </p:nvSpPr>
        <p:spPr bwMode="auto">
          <a:xfrm>
            <a:off x="2895600" y="1600200"/>
            <a:ext cx="609600" cy="0"/>
          </a:xfrm>
          <a:prstGeom prst="line">
            <a:avLst/>
          </a:prstGeom>
          <a:noFill/>
          <a:ln w="38100">
            <a:solidFill>
              <a:schemeClr val="tx1"/>
            </a:solidFill>
            <a:round/>
            <a:headEnd/>
            <a:tailEnd/>
          </a:ln>
        </p:spPr>
        <p:txBody>
          <a:bodyPr/>
          <a:lstStyle/>
          <a:p>
            <a:endParaRPr lang="en-US"/>
          </a:p>
        </p:txBody>
      </p:sp>
      <p:sp>
        <p:nvSpPr>
          <p:cNvPr id="26631" name="Line 7"/>
          <p:cNvSpPr>
            <a:spLocks noChangeShapeType="1"/>
          </p:cNvSpPr>
          <p:nvPr/>
        </p:nvSpPr>
        <p:spPr bwMode="auto">
          <a:xfrm flipV="1">
            <a:off x="2895600" y="3200400"/>
            <a:ext cx="533400" cy="0"/>
          </a:xfrm>
          <a:prstGeom prst="line">
            <a:avLst/>
          </a:prstGeom>
          <a:noFill/>
          <a:ln w="38100">
            <a:solidFill>
              <a:schemeClr val="tx1"/>
            </a:solidFill>
            <a:round/>
            <a:headEnd/>
            <a:tailEnd/>
          </a:ln>
        </p:spPr>
        <p:txBody>
          <a:bodyPr/>
          <a:lstStyle/>
          <a:p>
            <a:endParaRPr lang="en-US"/>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0" y="277813"/>
            <a:ext cx="8610600" cy="1139825"/>
          </a:xfrm>
        </p:spPr>
        <p:txBody>
          <a:bodyPr/>
          <a:lstStyle/>
          <a:p>
            <a:pPr eaLnBrk="1" hangingPunct="1">
              <a:defRPr/>
            </a:pPr>
            <a:r>
              <a:rPr lang="en-US" sz="4000" smtClean="0"/>
              <a:t>       8259A Block Diagram (Repeat)</a:t>
            </a:r>
          </a:p>
        </p:txBody>
      </p:sp>
      <p:pic>
        <p:nvPicPr>
          <p:cNvPr id="27651" name="Picture 3" descr="blk8259"/>
          <p:cNvPicPr>
            <a:picLocks noGrp="1" noChangeAspect="1" noChangeArrowheads="1"/>
          </p:cNvPicPr>
          <p:nvPr>
            <p:ph/>
          </p:nvPr>
        </p:nvPicPr>
        <p:blipFill>
          <a:blip r:embed="rId3" cstate="print"/>
          <a:srcRect/>
          <a:stretch>
            <a:fillRect/>
          </a:stretch>
        </p:blipFill>
        <p:spPr>
          <a:xfrm>
            <a:off x="457200" y="1463675"/>
            <a:ext cx="8153400" cy="5013325"/>
          </a:xfr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fade">
                                      <p:cBhvr>
                                        <p:cTn id="7" dur="2000"/>
                                        <p:tgtEl>
                                          <p:spTgt spid="256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651"/>
                                        </p:tgtEl>
                                        <p:attrNameLst>
                                          <p:attrName>style.visibility</p:attrName>
                                        </p:attrNameLst>
                                      </p:cBhvr>
                                      <p:to>
                                        <p:strVal val="visible"/>
                                      </p:to>
                                    </p:set>
                                    <p:animEffect transition="in" filter="wipe(left)">
                                      <p:cBhvr>
                                        <p:cTn id="12" dur="500"/>
                                        <p:tgtEl>
                                          <p:spTgt spid="27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3354765"/>
          </a:xfrm>
          <a:prstGeom prst="rect">
            <a:avLst/>
          </a:prstGeom>
        </p:spPr>
        <p:txBody>
          <a:bodyPr wrap="square">
            <a:spAutoFit/>
          </a:bodyPr>
          <a:lstStyle/>
          <a:p>
            <a:pPr lvl="0"/>
            <a:r>
              <a:rPr lang="en-US" sz="3200" b="1" dirty="0" smtClean="0">
                <a:solidFill>
                  <a:schemeClr val="accent2">
                    <a:lumMod val="50000"/>
                  </a:schemeClr>
                </a:solidFill>
                <a:latin typeface="Cambria Math" pitchFamily="18" charset="0"/>
                <a:ea typeface="Cambria Math" pitchFamily="18" charset="0"/>
              </a:rPr>
              <a:t>Counters:</a:t>
            </a:r>
          </a:p>
          <a:p>
            <a:pPr marL="914400" lvl="1" indent="-457200">
              <a:lnSpc>
                <a:spcPct val="150000"/>
              </a:lnSpc>
              <a:buFont typeface="Wingdings" pitchFamily="2" charset="2"/>
              <a:buChar char="Ø"/>
            </a:pPr>
            <a:r>
              <a:rPr lang="en-US" sz="2400" dirty="0" smtClean="0">
                <a:solidFill>
                  <a:schemeClr val="tx1">
                    <a:lumMod val="95000"/>
                    <a:lumOff val="5000"/>
                  </a:schemeClr>
                </a:solidFill>
                <a:latin typeface="Cambria Math" pitchFamily="18" charset="0"/>
                <a:ea typeface="Cambria Math" pitchFamily="18" charset="0"/>
              </a:rPr>
              <a:t>Three Counters – C0,C1 &amp; C2</a:t>
            </a:r>
          </a:p>
          <a:p>
            <a:pPr marL="914400" lvl="1" indent="-457200">
              <a:lnSpc>
                <a:spcPct val="150000"/>
              </a:lnSpc>
              <a:buFont typeface="Wingdings" pitchFamily="2" charset="2"/>
              <a:buChar char="Ø"/>
            </a:pPr>
            <a:r>
              <a:rPr lang="en-US" sz="2400" dirty="0" smtClean="0">
                <a:solidFill>
                  <a:schemeClr val="tx1">
                    <a:lumMod val="95000"/>
                    <a:lumOff val="5000"/>
                  </a:schemeClr>
                </a:solidFill>
                <a:latin typeface="Cambria Math" pitchFamily="18" charset="0"/>
                <a:ea typeface="Cambria Math" pitchFamily="18" charset="0"/>
              </a:rPr>
              <a:t>Each 16 Bit Identical </a:t>
            </a:r>
            <a:r>
              <a:rPr lang="en-US" sz="2400" dirty="0" err="1" smtClean="0">
                <a:solidFill>
                  <a:schemeClr val="tx1">
                    <a:lumMod val="95000"/>
                    <a:lumOff val="5000"/>
                  </a:schemeClr>
                </a:solidFill>
                <a:latin typeface="Cambria Math" pitchFamily="18" charset="0"/>
                <a:ea typeface="Cambria Math" pitchFamily="18" charset="0"/>
              </a:rPr>
              <a:t>Presettable</a:t>
            </a:r>
            <a:endParaRPr lang="en-US" sz="2400" dirty="0" smtClean="0">
              <a:solidFill>
                <a:schemeClr val="tx1">
                  <a:lumMod val="95000"/>
                  <a:lumOff val="5000"/>
                </a:schemeClr>
              </a:solidFill>
              <a:latin typeface="Cambria Math" pitchFamily="18" charset="0"/>
              <a:ea typeface="Cambria Math" pitchFamily="18" charset="0"/>
            </a:endParaRPr>
          </a:p>
          <a:p>
            <a:pPr marL="914400" lvl="1" indent="-457200">
              <a:lnSpc>
                <a:spcPct val="150000"/>
              </a:lnSpc>
              <a:buFont typeface="Wingdings" pitchFamily="2" charset="2"/>
              <a:buChar char="Ø"/>
            </a:pPr>
            <a:r>
              <a:rPr lang="en-US" sz="2400" dirty="0" smtClean="0">
                <a:solidFill>
                  <a:schemeClr val="tx1">
                    <a:lumMod val="95000"/>
                    <a:lumOff val="5000"/>
                  </a:schemeClr>
                </a:solidFill>
                <a:latin typeface="Cambria Math" pitchFamily="18" charset="0"/>
                <a:ea typeface="Cambria Math" pitchFamily="18" charset="0"/>
              </a:rPr>
              <a:t>Down Counter Operates In BCD /Hex</a:t>
            </a:r>
          </a:p>
          <a:p>
            <a:pPr marL="914400" lvl="1" indent="-457200">
              <a:lnSpc>
                <a:spcPct val="150000"/>
              </a:lnSpc>
              <a:buFont typeface="Wingdings" pitchFamily="2" charset="2"/>
              <a:buChar char="Ø"/>
            </a:pPr>
            <a:r>
              <a:rPr lang="en-US" sz="2400" dirty="0" smtClean="0">
                <a:solidFill>
                  <a:schemeClr val="tx1">
                    <a:lumMod val="95000"/>
                    <a:lumOff val="5000"/>
                  </a:schemeClr>
                </a:solidFill>
                <a:latin typeface="Cambria Math" pitchFamily="18" charset="0"/>
                <a:ea typeface="Cambria Math" pitchFamily="18" charset="0"/>
              </a:rPr>
              <a:t>Controlled By Loading Count To Command Word Register</a:t>
            </a:r>
          </a:p>
          <a:p>
            <a:pPr marL="914400" lvl="1" indent="-457200">
              <a:lnSpc>
                <a:spcPct val="150000"/>
              </a:lnSpc>
              <a:buFont typeface="Wingdings" pitchFamily="2" charset="2"/>
              <a:buChar char="Ø"/>
            </a:pPr>
            <a:r>
              <a:rPr lang="en-US" sz="2400" dirty="0" smtClean="0">
                <a:solidFill>
                  <a:schemeClr val="tx1">
                    <a:lumMod val="95000"/>
                    <a:lumOff val="5000"/>
                  </a:schemeClr>
                </a:solidFill>
                <a:latin typeface="Cambria Math" pitchFamily="18" charset="0"/>
                <a:ea typeface="Cambria Math" pitchFamily="18" charset="0"/>
              </a:rPr>
              <a:t>“On The Fly” Reading</a:t>
            </a:r>
            <a:endParaRPr lang="en-US" sz="2400" dirty="0">
              <a:solidFill>
                <a:schemeClr val="tx1">
                  <a:lumMod val="95000"/>
                  <a:lumOff val="5000"/>
                </a:schemeClr>
              </a:solidFill>
              <a:latin typeface="Cambria Math" pitchFamily="18" charset="0"/>
              <a:ea typeface="Cambria Math" pitchFamily="18" charset="0"/>
            </a:endParaRPr>
          </a:p>
        </p:txBody>
      </p:sp>
      <p:sp>
        <p:nvSpPr>
          <p:cNvPr id="4" name="Rectangle 3"/>
          <p:cNvSpPr/>
          <p:nvPr/>
        </p:nvSpPr>
        <p:spPr>
          <a:xfrm>
            <a:off x="-381000" y="3276600"/>
            <a:ext cx="9525000" cy="3600986"/>
          </a:xfrm>
          <a:prstGeom prst="rect">
            <a:avLst/>
          </a:prstGeom>
        </p:spPr>
        <p:txBody>
          <a:bodyPr wrap="square">
            <a:spAutoFit/>
          </a:bodyPr>
          <a:lstStyle/>
          <a:p>
            <a:pPr lvl="0">
              <a:lnSpc>
                <a:spcPct val="150000"/>
              </a:lnSpc>
            </a:pPr>
            <a:r>
              <a:rPr lang="en-US" sz="3200" b="1" dirty="0" smtClean="0">
                <a:solidFill>
                  <a:schemeClr val="accent2">
                    <a:lumMod val="50000"/>
                  </a:schemeClr>
                </a:solidFill>
                <a:latin typeface="Cambria Math" pitchFamily="18" charset="0"/>
                <a:ea typeface="Cambria Math" pitchFamily="18" charset="0"/>
              </a:rPr>
              <a:t>    Control Logic:</a:t>
            </a:r>
          </a:p>
          <a:p>
            <a:pPr marL="914400" lvl="1" indent="-457200">
              <a:lnSpc>
                <a:spcPct val="150000"/>
              </a:lnSpc>
              <a:buFont typeface="Wingdings" pitchFamily="2" charset="2"/>
              <a:buChar char="Ø"/>
            </a:pPr>
            <a:r>
              <a:rPr lang="en-US" sz="2400" dirty="0" smtClean="0">
                <a:solidFill>
                  <a:schemeClr val="tx2">
                    <a:lumMod val="50000"/>
                  </a:schemeClr>
                </a:solidFill>
                <a:latin typeface="Cambria Math" pitchFamily="18" charset="0"/>
                <a:ea typeface="Cambria Math" pitchFamily="18" charset="0"/>
              </a:rPr>
              <a:t>CS – Logic 0 – Enables 8254</a:t>
            </a:r>
          </a:p>
          <a:p>
            <a:pPr marL="914400" lvl="1" indent="-457200">
              <a:lnSpc>
                <a:spcPct val="150000"/>
              </a:lnSpc>
              <a:buFont typeface="Wingdings" pitchFamily="2" charset="2"/>
              <a:buChar char="Ø"/>
            </a:pPr>
            <a:r>
              <a:rPr lang="en-US" sz="2400" dirty="0" smtClean="0">
                <a:solidFill>
                  <a:schemeClr val="tx2">
                    <a:lumMod val="50000"/>
                  </a:schemeClr>
                </a:solidFill>
                <a:latin typeface="Cambria Math" pitchFamily="18" charset="0"/>
                <a:ea typeface="Cambria Math" pitchFamily="18" charset="0"/>
              </a:rPr>
              <a:t>RD – Logic 0 – Tells Microprocessor Reads Count  From 8254</a:t>
            </a:r>
          </a:p>
          <a:p>
            <a:pPr marL="914400" lvl="1" indent="-457200">
              <a:lnSpc>
                <a:spcPct val="150000"/>
              </a:lnSpc>
              <a:buFont typeface="Wingdings" pitchFamily="2" charset="2"/>
              <a:buChar char="Ø"/>
            </a:pPr>
            <a:r>
              <a:rPr lang="en-US" sz="2400" dirty="0" smtClean="0">
                <a:solidFill>
                  <a:schemeClr val="tx2">
                    <a:lumMod val="50000"/>
                  </a:schemeClr>
                </a:solidFill>
                <a:latin typeface="Cambria Math" pitchFamily="18" charset="0"/>
                <a:ea typeface="Cambria Math" pitchFamily="18" charset="0"/>
              </a:rPr>
              <a:t>WR – Logic 0 – Tells Microprocessor Writes Count/ Command Into 8254</a:t>
            </a:r>
          </a:p>
          <a:p>
            <a:pPr marL="914400" lvl="1" indent="-457200">
              <a:lnSpc>
                <a:spcPct val="150000"/>
              </a:lnSpc>
              <a:buFont typeface="Wingdings" pitchFamily="2" charset="2"/>
              <a:buChar char="Ø"/>
            </a:pPr>
            <a:r>
              <a:rPr lang="en-US" sz="2400" dirty="0" smtClean="0">
                <a:solidFill>
                  <a:schemeClr val="tx2">
                    <a:lumMod val="50000"/>
                  </a:schemeClr>
                </a:solidFill>
                <a:latin typeface="Cambria Math" pitchFamily="18" charset="0"/>
                <a:ea typeface="Cambria Math" pitchFamily="18" charset="0"/>
              </a:rPr>
              <a:t>A1,A0 – Address Input Pins To Select CWR  And Counters</a:t>
            </a:r>
            <a:endParaRPr lang="en-US" sz="2000" dirty="0"/>
          </a:p>
        </p:txBody>
      </p:sp>
      <p:cxnSp>
        <p:nvCxnSpPr>
          <p:cNvPr id="7" name="Straight Connector 6"/>
          <p:cNvCxnSpPr/>
          <p:nvPr/>
        </p:nvCxnSpPr>
        <p:spPr>
          <a:xfrm>
            <a:off x="685800" y="4189412"/>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85800" y="4722812"/>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85800" y="5332412"/>
            <a:ext cx="304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defRPr/>
            </a:pPr>
            <a:r>
              <a:rPr lang="en-US" sz="4000" smtClean="0"/>
              <a:t>The Cascade Buffer/Comparator</a:t>
            </a:r>
          </a:p>
        </p:txBody>
      </p:sp>
      <p:sp>
        <p:nvSpPr>
          <p:cNvPr id="28675" name="Rectangle 3"/>
          <p:cNvSpPr>
            <a:spLocks noGrp="1" noChangeArrowheads="1"/>
          </p:cNvSpPr>
          <p:nvPr>
            <p:ph type="body" idx="1"/>
          </p:nvPr>
        </p:nvSpPr>
        <p:spPr/>
        <p:txBody>
          <a:bodyPr/>
          <a:lstStyle/>
          <a:p>
            <a:pPr eaLnBrk="1" hangingPunct="1">
              <a:lnSpc>
                <a:spcPct val="80000"/>
              </a:lnSpc>
            </a:pPr>
            <a:r>
              <a:rPr lang="en-US" sz="2800" smtClean="0">
                <a:effectLst/>
              </a:rPr>
              <a:t>This function block stores and compares the IDs of all 8259A's used in the system. The associated three I/O pins (CAS0-2) are outputs when the 8259A is used as a master and are inputs when the 8259A is used as a slave.</a:t>
            </a:r>
          </a:p>
          <a:p>
            <a:pPr eaLnBrk="1" hangingPunct="1">
              <a:lnSpc>
                <a:spcPct val="80000"/>
              </a:lnSpc>
            </a:pPr>
            <a:endParaRPr lang="en-US" sz="2800" smtClean="0">
              <a:effectLst/>
            </a:endParaRPr>
          </a:p>
          <a:p>
            <a:pPr eaLnBrk="1" hangingPunct="1">
              <a:lnSpc>
                <a:spcPct val="80000"/>
              </a:lnSpc>
            </a:pPr>
            <a:r>
              <a:rPr lang="en-US" sz="2800" smtClean="0">
                <a:effectLst/>
              </a:rPr>
              <a:t>As a master, the 8259A sends the ID of the interrupting slave device onto the CAS 0-2 lines. The slave thus selected will send its preprogrammed subroutine address onto the Data Bus during the next one or two consecutive INTA pulses.</a:t>
            </a:r>
          </a:p>
        </p:txBody>
      </p:sp>
      <p:sp>
        <p:nvSpPr>
          <p:cNvPr id="28676" name="Line 4"/>
          <p:cNvSpPr>
            <a:spLocks noChangeShapeType="1"/>
          </p:cNvSpPr>
          <p:nvPr/>
        </p:nvSpPr>
        <p:spPr bwMode="auto">
          <a:xfrm flipV="1">
            <a:off x="990600" y="5562600"/>
            <a:ext cx="533400" cy="0"/>
          </a:xfrm>
          <a:prstGeom prst="line">
            <a:avLst/>
          </a:prstGeom>
          <a:noFill/>
          <a:ln w="38100">
            <a:solidFill>
              <a:schemeClr val="tx1"/>
            </a:solidFill>
            <a:round/>
            <a:headEnd/>
            <a:tailEnd/>
          </a:ln>
        </p:spPr>
        <p:txBody>
          <a:bodyPr/>
          <a:lstStyle/>
          <a:p>
            <a:endParaRPr lang="en-US"/>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SP/EN (Slave program/Enable buffer) pin is </a:t>
            </a:r>
            <a:r>
              <a:rPr lang="en-US" b="1" dirty="0"/>
              <a:t>when set to high</a:t>
            </a:r>
            <a:r>
              <a:rPr lang="en-US" dirty="0"/>
              <a:t>, works in master mode else in slave mode. </a:t>
            </a:r>
            <a:r>
              <a:rPr lang="en-US"/>
              <a:t>In Non Buffered mode, SP/EN pin is used to specify whether 8259 work as master or slave and in Buffered mode, SP/EN pin is used as an output to enable data bus.</a:t>
            </a:r>
            <a:endParaRPr lang="en-IN"/>
          </a:p>
        </p:txBody>
      </p:sp>
    </p:spTree>
    <p:extLst>
      <p:ext uri="{BB962C8B-B14F-4D97-AF65-F5344CB8AC3E}">
        <p14:creationId xmlns:p14="http://schemas.microsoft.com/office/powerpoint/2010/main" val="40380870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228600"/>
            <a:ext cx="8229600" cy="381000"/>
          </a:xfrm>
        </p:spPr>
        <p:txBody>
          <a:bodyPr>
            <a:normAutofit fontScale="90000"/>
          </a:bodyPr>
          <a:lstStyle/>
          <a:p>
            <a:pPr eaLnBrk="1" hangingPunct="1">
              <a:defRPr/>
            </a:pPr>
            <a:r>
              <a:rPr lang="en-US" sz="4000" b="1" dirty="0" smtClean="0">
                <a:solidFill>
                  <a:schemeClr val="tx1"/>
                </a:solidFill>
                <a:latin typeface="Agency FB" pitchFamily="34" charset="0"/>
              </a:rPr>
              <a:t>INTERRUPT SEQUNCE</a:t>
            </a:r>
            <a:r>
              <a:rPr lang="en-US" sz="4000" dirty="0" smtClean="0">
                <a:solidFill>
                  <a:srgbClr val="00FF00"/>
                </a:solidFill>
                <a:latin typeface="Agency FB" pitchFamily="34" charset="0"/>
              </a:rPr>
              <a:t> </a:t>
            </a:r>
          </a:p>
        </p:txBody>
      </p:sp>
      <p:sp>
        <p:nvSpPr>
          <p:cNvPr id="29699" name="Rectangle 3"/>
          <p:cNvSpPr>
            <a:spLocks noGrp="1" noChangeArrowheads="1"/>
          </p:cNvSpPr>
          <p:nvPr>
            <p:ph type="body" idx="1"/>
          </p:nvPr>
        </p:nvSpPr>
        <p:spPr>
          <a:xfrm>
            <a:off x="457200" y="838200"/>
            <a:ext cx="8229600" cy="5715000"/>
          </a:xfrm>
        </p:spPr>
        <p:txBody>
          <a:bodyPr>
            <a:noAutofit/>
          </a:bodyPr>
          <a:lstStyle/>
          <a:p>
            <a:pPr eaLnBrk="1" hangingPunct="1">
              <a:lnSpc>
                <a:spcPct val="80000"/>
              </a:lnSpc>
            </a:pPr>
            <a:r>
              <a:rPr lang="en-US" sz="2000" b="1" dirty="0" smtClean="0">
                <a:solidFill>
                  <a:schemeClr val="tx2"/>
                </a:solidFill>
                <a:effectLst/>
              </a:rPr>
              <a:t>The events occur as follows in an MCS-80/85 system:</a:t>
            </a:r>
          </a:p>
          <a:p>
            <a:pPr eaLnBrk="1" hangingPunct="1">
              <a:lnSpc>
                <a:spcPct val="80000"/>
              </a:lnSpc>
              <a:buNone/>
            </a:pPr>
            <a:endParaRPr lang="en-US" sz="2000" b="1" dirty="0" smtClean="0">
              <a:solidFill>
                <a:schemeClr val="tx2"/>
              </a:solidFill>
              <a:effectLst/>
            </a:endParaRPr>
          </a:p>
          <a:p>
            <a:pPr eaLnBrk="1" hangingPunct="1">
              <a:lnSpc>
                <a:spcPct val="80000"/>
              </a:lnSpc>
            </a:pPr>
            <a:r>
              <a:rPr lang="en-US" sz="2000" b="1" dirty="0" smtClean="0">
                <a:solidFill>
                  <a:schemeClr val="tx2"/>
                </a:solidFill>
                <a:effectLst/>
              </a:rPr>
              <a:t>1. One or more of the INTERRUPT REQUEST lines (IR7-0) are raised high, setting the corresponding IRR bit (s).</a:t>
            </a:r>
          </a:p>
          <a:p>
            <a:pPr eaLnBrk="1" hangingPunct="1">
              <a:lnSpc>
                <a:spcPct val="80000"/>
              </a:lnSpc>
            </a:pPr>
            <a:r>
              <a:rPr lang="en-US" sz="2000" b="1" dirty="0" smtClean="0">
                <a:solidFill>
                  <a:schemeClr val="tx2"/>
                </a:solidFill>
                <a:effectLst/>
              </a:rPr>
              <a:t>2. The 8259A evaluates these requests, and sends an INT to the CPU, if appropriate.</a:t>
            </a:r>
          </a:p>
          <a:p>
            <a:pPr eaLnBrk="1" hangingPunct="1">
              <a:lnSpc>
                <a:spcPct val="80000"/>
              </a:lnSpc>
            </a:pPr>
            <a:r>
              <a:rPr lang="en-US" sz="2000" b="1" dirty="0" smtClean="0">
                <a:solidFill>
                  <a:schemeClr val="tx2"/>
                </a:solidFill>
                <a:effectLst/>
              </a:rPr>
              <a:t>3. The CPU acknowledges the INT and responds with an INTA pulse.</a:t>
            </a:r>
          </a:p>
          <a:p>
            <a:pPr eaLnBrk="1" hangingPunct="1">
              <a:lnSpc>
                <a:spcPct val="80000"/>
              </a:lnSpc>
            </a:pPr>
            <a:r>
              <a:rPr lang="en-US" sz="2000" b="1" dirty="0" smtClean="0">
                <a:solidFill>
                  <a:schemeClr val="tx2"/>
                </a:solidFill>
                <a:effectLst/>
              </a:rPr>
              <a:t>4. Upon receiving an INTA from the CPU group, the highest priority ISR bit is set, and the corresponding IRR bit is reset. The 8259A will also release a CALL instruction code (11001101) onto the 8-bit Data Bus through its D0-7 pins.</a:t>
            </a:r>
          </a:p>
          <a:p>
            <a:pPr eaLnBrk="1" hangingPunct="1">
              <a:lnSpc>
                <a:spcPct val="80000"/>
              </a:lnSpc>
            </a:pPr>
            <a:r>
              <a:rPr lang="en-US" sz="2000" b="1" dirty="0" smtClean="0">
                <a:solidFill>
                  <a:schemeClr val="tx2"/>
                </a:solidFill>
                <a:effectLst/>
              </a:rPr>
              <a:t>5. This CALL instruction will initiate two more INTA pulses to be sent to the 8259A from the CPU group.</a:t>
            </a:r>
          </a:p>
          <a:p>
            <a:pPr eaLnBrk="1" hangingPunct="1">
              <a:lnSpc>
                <a:spcPct val="80000"/>
              </a:lnSpc>
            </a:pPr>
            <a:r>
              <a:rPr lang="en-US" sz="2000" b="1" dirty="0" smtClean="0">
                <a:solidFill>
                  <a:schemeClr val="tx2"/>
                </a:solidFill>
                <a:effectLst/>
              </a:rPr>
              <a:t>6. These two INTA pulses allow the 8259A to release its preprogrammed subroutine address onto the Data Bus. The lower 8-bit address is released at the first INTA pulse and the higher 8-bit address is released at the second INTA pulse.</a:t>
            </a:r>
          </a:p>
          <a:p>
            <a:pPr eaLnBrk="1" hangingPunct="1">
              <a:lnSpc>
                <a:spcPct val="80000"/>
              </a:lnSpc>
            </a:pPr>
            <a:r>
              <a:rPr lang="en-US" sz="2000" b="1" dirty="0" smtClean="0">
                <a:solidFill>
                  <a:schemeClr val="tx2"/>
                </a:solidFill>
                <a:effectLst/>
              </a:rPr>
              <a:t>7. This completes the 3-byte CALL instruction released by the 8259A. </a:t>
            </a:r>
          </a:p>
        </p:txBody>
      </p:sp>
      <p:sp>
        <p:nvSpPr>
          <p:cNvPr id="29700" name="Line 4"/>
          <p:cNvSpPr>
            <a:spLocks noChangeShapeType="1"/>
          </p:cNvSpPr>
          <p:nvPr/>
        </p:nvSpPr>
        <p:spPr bwMode="auto">
          <a:xfrm>
            <a:off x="6324600" y="2667000"/>
            <a:ext cx="533400" cy="0"/>
          </a:xfrm>
          <a:prstGeom prst="line">
            <a:avLst/>
          </a:prstGeom>
          <a:noFill/>
          <a:ln w="9525">
            <a:solidFill>
              <a:schemeClr val="tx1"/>
            </a:solidFill>
            <a:round/>
            <a:headEnd/>
            <a:tailEnd/>
          </a:ln>
        </p:spPr>
        <p:txBody>
          <a:bodyPr/>
          <a:lstStyle/>
          <a:p>
            <a:endParaRPr lang="en-US"/>
          </a:p>
        </p:txBody>
      </p:sp>
      <p:sp>
        <p:nvSpPr>
          <p:cNvPr id="29701" name="Line 5"/>
          <p:cNvSpPr>
            <a:spLocks noChangeShapeType="1"/>
          </p:cNvSpPr>
          <p:nvPr/>
        </p:nvSpPr>
        <p:spPr bwMode="auto">
          <a:xfrm>
            <a:off x="3276600" y="3124200"/>
            <a:ext cx="533400" cy="0"/>
          </a:xfrm>
          <a:prstGeom prst="line">
            <a:avLst/>
          </a:prstGeom>
          <a:noFill/>
          <a:ln w="9525">
            <a:solidFill>
              <a:schemeClr val="tx1"/>
            </a:solidFill>
            <a:round/>
            <a:headEnd/>
            <a:tailEnd/>
          </a:ln>
        </p:spPr>
        <p:txBody>
          <a:bodyPr/>
          <a:lstStyle/>
          <a:p>
            <a:endParaRPr lang="en-US"/>
          </a:p>
        </p:txBody>
      </p:sp>
      <p:sp>
        <p:nvSpPr>
          <p:cNvPr id="29702" name="Line 6"/>
          <p:cNvSpPr>
            <a:spLocks noChangeShapeType="1"/>
          </p:cNvSpPr>
          <p:nvPr/>
        </p:nvSpPr>
        <p:spPr bwMode="auto">
          <a:xfrm>
            <a:off x="7467600" y="2514600"/>
            <a:ext cx="533400" cy="0"/>
          </a:xfrm>
          <a:prstGeom prst="line">
            <a:avLst/>
          </a:prstGeom>
          <a:noFill/>
          <a:ln w="9525">
            <a:solidFill>
              <a:schemeClr val="tx1"/>
            </a:solidFill>
            <a:round/>
            <a:headEnd/>
            <a:tailEnd/>
          </a:ln>
        </p:spPr>
        <p:txBody>
          <a:bodyPr/>
          <a:lstStyle/>
          <a:p>
            <a:endParaRPr lang="en-US"/>
          </a:p>
        </p:txBody>
      </p:sp>
      <p:sp>
        <p:nvSpPr>
          <p:cNvPr id="29703" name="Line 7"/>
          <p:cNvSpPr>
            <a:spLocks noChangeShapeType="1"/>
          </p:cNvSpPr>
          <p:nvPr/>
        </p:nvSpPr>
        <p:spPr bwMode="auto">
          <a:xfrm>
            <a:off x="2133600" y="4724400"/>
            <a:ext cx="533400" cy="0"/>
          </a:xfrm>
          <a:prstGeom prst="line">
            <a:avLst/>
          </a:prstGeom>
          <a:noFill/>
          <a:ln w="9525">
            <a:solidFill>
              <a:schemeClr val="tx1"/>
            </a:solidFill>
            <a:round/>
            <a:headEnd/>
            <a:tailEnd/>
          </a:ln>
        </p:spPr>
        <p:txBody>
          <a:bodyPr/>
          <a:lstStyle/>
          <a:p>
            <a:endParaRPr lang="en-US"/>
          </a:p>
        </p:txBody>
      </p:sp>
      <p:sp>
        <p:nvSpPr>
          <p:cNvPr id="29704" name="Line 8"/>
          <p:cNvSpPr>
            <a:spLocks noChangeShapeType="1"/>
          </p:cNvSpPr>
          <p:nvPr/>
        </p:nvSpPr>
        <p:spPr bwMode="auto">
          <a:xfrm>
            <a:off x="6324600" y="4114800"/>
            <a:ext cx="533400" cy="0"/>
          </a:xfrm>
          <a:prstGeom prst="line">
            <a:avLst/>
          </a:prstGeom>
          <a:noFill/>
          <a:ln w="9525">
            <a:solidFill>
              <a:schemeClr val="tx1"/>
            </a:solidFill>
            <a:round/>
            <a:headEnd/>
            <a:tailEnd/>
          </a:ln>
        </p:spPr>
        <p:txBody>
          <a:bodyPr/>
          <a:lstStyle/>
          <a:p>
            <a:endParaRPr lang="en-US"/>
          </a:p>
        </p:txBody>
      </p:sp>
      <p:sp>
        <p:nvSpPr>
          <p:cNvPr id="29705" name="Line 9"/>
          <p:cNvSpPr>
            <a:spLocks noChangeShapeType="1"/>
          </p:cNvSpPr>
          <p:nvPr/>
        </p:nvSpPr>
        <p:spPr bwMode="auto">
          <a:xfrm>
            <a:off x="5791200" y="5181600"/>
            <a:ext cx="533400" cy="0"/>
          </a:xfrm>
          <a:prstGeom prst="line">
            <a:avLst/>
          </a:prstGeom>
          <a:noFill/>
          <a:ln w="9525">
            <a:solidFill>
              <a:schemeClr val="tx1"/>
            </a:solidFill>
            <a:round/>
            <a:headEnd/>
            <a:tailEnd/>
          </a:ln>
        </p:spPr>
        <p:txBody>
          <a:bodyPr/>
          <a:lstStyle/>
          <a:p>
            <a:endParaRPr lang="en-US"/>
          </a:p>
        </p:txBody>
      </p:sp>
      <p:sp>
        <p:nvSpPr>
          <p:cNvPr id="29706" name="Line 10"/>
          <p:cNvSpPr>
            <a:spLocks noChangeShapeType="1"/>
          </p:cNvSpPr>
          <p:nvPr/>
        </p:nvSpPr>
        <p:spPr bwMode="auto">
          <a:xfrm>
            <a:off x="6172200" y="5486400"/>
            <a:ext cx="533400" cy="0"/>
          </a:xfrm>
          <a:prstGeom prst="line">
            <a:avLst/>
          </a:prstGeom>
          <a:noFill/>
          <a:ln w="9525">
            <a:solidFill>
              <a:schemeClr val="tx1"/>
            </a:solidFill>
            <a:round/>
            <a:headEnd/>
            <a:tailEnd/>
          </a:ln>
        </p:spPr>
        <p:txBody>
          <a:bodyPr/>
          <a:lstStyle/>
          <a:p>
            <a:endParaRPr lang="en-US"/>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457200"/>
            <a:ext cx="8229600" cy="1143000"/>
          </a:xfrm>
        </p:spPr>
        <p:txBody>
          <a:bodyPr/>
          <a:lstStyle/>
          <a:p>
            <a:pPr eaLnBrk="1" hangingPunct="1">
              <a:defRPr/>
            </a:pPr>
            <a:r>
              <a:rPr lang="en-US" sz="3200" dirty="0" smtClean="0">
                <a:solidFill>
                  <a:schemeClr val="tx1"/>
                </a:solidFill>
              </a:rPr>
              <a:t>8259 Interface to Standard System Bus</a:t>
            </a:r>
          </a:p>
        </p:txBody>
      </p:sp>
      <p:pic>
        <p:nvPicPr>
          <p:cNvPr id="31747" name="Picture 5" descr="30531a32904"/>
          <p:cNvPicPr>
            <a:picLocks noGrp="1" noChangeAspect="1" noChangeArrowheads="1"/>
          </p:cNvPicPr>
          <p:nvPr>
            <p:ph idx="1"/>
          </p:nvPr>
        </p:nvPicPr>
        <p:blipFill>
          <a:blip r:embed="rId3" cstate="print"/>
          <a:srcRect/>
          <a:stretch>
            <a:fillRect/>
          </a:stretch>
        </p:blipFill>
        <p:spPr>
          <a:xfrm>
            <a:off x="1219200" y="1676400"/>
            <a:ext cx="7162800" cy="4572000"/>
          </a:xfrm>
          <a:noFill/>
        </p:spPr>
      </p:pic>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defRPr/>
            </a:pPr>
            <a:r>
              <a:rPr lang="en-US" dirty="0" smtClean="0">
                <a:solidFill>
                  <a:schemeClr val="tx1"/>
                </a:solidFill>
              </a:rPr>
              <a:t>Interrupt Sequence Outputs</a:t>
            </a:r>
          </a:p>
        </p:txBody>
      </p:sp>
      <p:sp>
        <p:nvSpPr>
          <p:cNvPr id="32771" name="Rectangle 3"/>
          <p:cNvSpPr>
            <a:spLocks noGrp="1" noChangeArrowheads="1"/>
          </p:cNvSpPr>
          <p:nvPr>
            <p:ph type="body" idx="1"/>
          </p:nvPr>
        </p:nvSpPr>
        <p:spPr/>
        <p:txBody>
          <a:bodyPr/>
          <a:lstStyle/>
          <a:p>
            <a:pPr eaLnBrk="1" hangingPunct="1">
              <a:lnSpc>
                <a:spcPct val="80000"/>
              </a:lnSpc>
            </a:pPr>
            <a:r>
              <a:rPr lang="en-US" sz="2000" dirty="0" smtClean="0">
                <a:effectLst/>
              </a:rPr>
              <a:t>This sequence is timed by three INTA pulses. During the first INTA pulse the CALL </a:t>
            </a:r>
            <a:r>
              <a:rPr lang="en-US" sz="2000" dirty="0" err="1" smtClean="0">
                <a:effectLst/>
              </a:rPr>
              <a:t>opcode</a:t>
            </a:r>
            <a:r>
              <a:rPr lang="en-US" sz="2000" dirty="0" smtClean="0">
                <a:effectLst/>
              </a:rPr>
              <a:t> is enabled onto the data bus.</a:t>
            </a:r>
          </a:p>
          <a:p>
            <a:pPr eaLnBrk="1" hangingPunct="1">
              <a:lnSpc>
                <a:spcPct val="80000"/>
              </a:lnSpc>
            </a:pPr>
            <a:r>
              <a:rPr lang="en-US" sz="2000" dirty="0" smtClean="0">
                <a:effectLst/>
              </a:rPr>
              <a:t>Content of First Interrupt Vector Byte - </a:t>
            </a:r>
          </a:p>
          <a:p>
            <a:pPr eaLnBrk="1" hangingPunct="1">
              <a:lnSpc>
                <a:spcPct val="80000"/>
              </a:lnSpc>
              <a:buFont typeface="Wingdings" pitchFamily="2" charset="2"/>
              <a:buNone/>
            </a:pPr>
            <a:endParaRPr lang="en-US" sz="2000" dirty="0" smtClean="0">
              <a:effectLst/>
            </a:endParaRPr>
          </a:p>
          <a:p>
            <a:pPr eaLnBrk="1" hangingPunct="1">
              <a:lnSpc>
                <a:spcPct val="80000"/>
              </a:lnSpc>
              <a:buFont typeface="Wingdings" pitchFamily="2" charset="2"/>
              <a:buNone/>
            </a:pPr>
            <a:r>
              <a:rPr lang="en-US" sz="2000" dirty="0" smtClean="0">
                <a:effectLst/>
              </a:rPr>
              <a:t>	D7     D6	D5	D4	 D3	 D2	 D1	 D0</a:t>
            </a:r>
          </a:p>
          <a:p>
            <a:pPr eaLnBrk="1" hangingPunct="1">
              <a:lnSpc>
                <a:spcPct val="80000"/>
              </a:lnSpc>
              <a:buFont typeface="Wingdings" pitchFamily="2" charset="2"/>
              <a:buNone/>
            </a:pPr>
            <a:r>
              <a:rPr lang="en-US" sz="2000" dirty="0" smtClean="0">
                <a:effectLst/>
              </a:rPr>
              <a:t>	 1 	  1	 0	 0	 1	 1	 0	 1</a:t>
            </a:r>
          </a:p>
          <a:p>
            <a:pPr eaLnBrk="1" hangingPunct="1">
              <a:lnSpc>
                <a:spcPct val="80000"/>
              </a:lnSpc>
              <a:buFont typeface="Wingdings" pitchFamily="2" charset="2"/>
              <a:buNone/>
            </a:pPr>
            <a:endParaRPr lang="en-US" sz="2000" dirty="0" smtClean="0">
              <a:effectLst/>
            </a:endParaRPr>
          </a:p>
          <a:p>
            <a:pPr eaLnBrk="1" hangingPunct="1">
              <a:lnSpc>
                <a:spcPct val="80000"/>
              </a:lnSpc>
            </a:pPr>
            <a:r>
              <a:rPr lang="en-US" sz="2000" dirty="0" smtClean="0">
                <a:effectLst/>
              </a:rPr>
              <a:t>During the second INTA pulse the lower address of the appropriate service routine is enabled onto the data bus. When Interval = 4 bits A5-A7 are programmed, while A0-A4 are automatically inserted by     the 8259A. </a:t>
            </a:r>
          </a:p>
          <a:p>
            <a:pPr eaLnBrk="1" hangingPunct="1">
              <a:lnSpc>
                <a:spcPct val="80000"/>
              </a:lnSpc>
            </a:pPr>
            <a:r>
              <a:rPr lang="en-US" sz="2000" dirty="0" smtClean="0">
                <a:effectLst/>
              </a:rPr>
              <a:t>When Interval = 8 only A6 and A7 are programmed, while A0-A5 are automatically inserted.</a:t>
            </a:r>
          </a:p>
        </p:txBody>
      </p:sp>
      <p:sp>
        <p:nvSpPr>
          <p:cNvPr id="32772" name="Line 4"/>
          <p:cNvSpPr>
            <a:spLocks noChangeShapeType="1"/>
          </p:cNvSpPr>
          <p:nvPr/>
        </p:nvSpPr>
        <p:spPr bwMode="auto">
          <a:xfrm>
            <a:off x="4572000" y="1600200"/>
            <a:ext cx="533400" cy="0"/>
          </a:xfrm>
          <a:prstGeom prst="line">
            <a:avLst/>
          </a:prstGeom>
          <a:noFill/>
          <a:ln w="9525">
            <a:solidFill>
              <a:schemeClr val="tx1"/>
            </a:solidFill>
            <a:round/>
            <a:headEnd/>
            <a:tailEnd/>
          </a:ln>
        </p:spPr>
        <p:txBody>
          <a:bodyPr/>
          <a:lstStyle/>
          <a:p>
            <a:endParaRPr lang="en-US"/>
          </a:p>
        </p:txBody>
      </p:sp>
      <p:sp>
        <p:nvSpPr>
          <p:cNvPr id="32773" name="Line 5"/>
          <p:cNvSpPr>
            <a:spLocks noChangeShapeType="1"/>
          </p:cNvSpPr>
          <p:nvPr/>
        </p:nvSpPr>
        <p:spPr bwMode="auto">
          <a:xfrm>
            <a:off x="4343400" y="1981200"/>
            <a:ext cx="609600" cy="0"/>
          </a:xfrm>
          <a:prstGeom prst="line">
            <a:avLst/>
          </a:prstGeom>
          <a:noFill/>
          <a:ln w="9525">
            <a:solidFill>
              <a:schemeClr val="tx1"/>
            </a:solidFill>
            <a:round/>
            <a:headEnd/>
            <a:tailEnd/>
          </a:ln>
        </p:spPr>
        <p:txBody>
          <a:bodyPr/>
          <a:lstStyle/>
          <a:p>
            <a:endParaRPr lang="en-US"/>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277813"/>
            <a:ext cx="8686800" cy="1139825"/>
          </a:xfrm>
        </p:spPr>
        <p:txBody>
          <a:bodyPr/>
          <a:lstStyle/>
          <a:p>
            <a:pPr eaLnBrk="1" hangingPunct="1">
              <a:defRPr/>
            </a:pPr>
            <a:r>
              <a:rPr lang="en-US" sz="4000" b="1" dirty="0" smtClean="0">
                <a:solidFill>
                  <a:schemeClr val="tx1"/>
                </a:solidFill>
              </a:rPr>
              <a:t>Interrupt Sequence Outputs (Contd.)</a:t>
            </a:r>
          </a:p>
        </p:txBody>
      </p:sp>
      <p:sp>
        <p:nvSpPr>
          <p:cNvPr id="33795" name="Rectangle 42"/>
          <p:cNvSpPr>
            <a:spLocks noChangeArrowheads="1"/>
          </p:cNvSpPr>
          <p:nvPr/>
        </p:nvSpPr>
        <p:spPr bwMode="auto">
          <a:xfrm>
            <a:off x="381000" y="2133600"/>
            <a:ext cx="3886200" cy="2838450"/>
          </a:xfrm>
          <a:prstGeom prst="rect">
            <a:avLst/>
          </a:prstGeom>
          <a:noFill/>
          <a:ln w="9525">
            <a:noFill/>
            <a:miter lim="800000"/>
            <a:headEnd/>
            <a:tailEnd/>
          </a:ln>
        </p:spPr>
        <p:txBody>
          <a:bodyPr>
            <a:spAutoFit/>
          </a:bodyPr>
          <a:lstStyle/>
          <a:p>
            <a:r>
              <a:rPr lang="en-US"/>
              <a:t>IR 	Interval = 4</a:t>
            </a:r>
          </a:p>
          <a:p>
            <a:r>
              <a:rPr lang="en-US"/>
              <a:t>      	D7 D6 D5 D4 D3 D2 D1 D0</a:t>
            </a:r>
          </a:p>
          <a:p>
            <a:r>
              <a:rPr lang="en-US"/>
              <a:t>7 	A7 A6 A5   1    1   1   0    0</a:t>
            </a:r>
          </a:p>
          <a:p>
            <a:r>
              <a:rPr lang="en-US"/>
              <a:t>6    	A7 A6 A5   1    1   0   0    0</a:t>
            </a:r>
          </a:p>
          <a:p>
            <a:r>
              <a:rPr lang="en-US"/>
              <a:t>5    	A7 A6 A5   1    0   1   0    0</a:t>
            </a:r>
          </a:p>
          <a:p>
            <a:r>
              <a:rPr lang="en-US"/>
              <a:t>4  	A7 A6 A5   1    0   0   0    0</a:t>
            </a:r>
          </a:p>
          <a:p>
            <a:r>
              <a:rPr lang="en-US"/>
              <a:t>3 	A7 A6 A5   0    1   1   0    0</a:t>
            </a:r>
          </a:p>
          <a:p>
            <a:r>
              <a:rPr lang="en-US"/>
              <a:t>2 	A7 A6 A5   0    1   0   0    0</a:t>
            </a:r>
          </a:p>
          <a:p>
            <a:r>
              <a:rPr lang="en-US"/>
              <a:t>1 	A7 A6 A5   0    0   1   0    0</a:t>
            </a:r>
          </a:p>
          <a:p>
            <a:r>
              <a:rPr lang="en-US"/>
              <a:t>0 	A7 A6 A5   0    0   0   0    0</a:t>
            </a:r>
          </a:p>
        </p:txBody>
      </p:sp>
      <p:sp>
        <p:nvSpPr>
          <p:cNvPr id="33796" name="Rectangle 43"/>
          <p:cNvSpPr>
            <a:spLocks noChangeArrowheads="1"/>
          </p:cNvSpPr>
          <p:nvPr/>
        </p:nvSpPr>
        <p:spPr bwMode="auto">
          <a:xfrm>
            <a:off x="5181600" y="2133600"/>
            <a:ext cx="4572000" cy="2838450"/>
          </a:xfrm>
          <a:prstGeom prst="rect">
            <a:avLst/>
          </a:prstGeom>
          <a:noFill/>
          <a:ln w="9525">
            <a:noFill/>
            <a:miter lim="800000"/>
            <a:headEnd/>
            <a:tailEnd/>
          </a:ln>
        </p:spPr>
        <p:txBody>
          <a:bodyPr>
            <a:spAutoFit/>
          </a:bodyPr>
          <a:lstStyle/>
          <a:p>
            <a:r>
              <a:rPr lang="en-US"/>
              <a:t>IR 	Interval = 8</a:t>
            </a:r>
          </a:p>
          <a:p>
            <a:r>
              <a:rPr lang="en-US"/>
              <a:t>	D7 D6 D5 D4 D3 D2 D1 D0</a:t>
            </a:r>
          </a:p>
          <a:p>
            <a:r>
              <a:rPr lang="en-US"/>
              <a:t>7 	A7 A6   1   1   1    0    0    0</a:t>
            </a:r>
          </a:p>
          <a:p>
            <a:r>
              <a:rPr lang="en-US"/>
              <a:t>6 	A7 A6   1   1   0    0    0    0</a:t>
            </a:r>
          </a:p>
          <a:p>
            <a:r>
              <a:rPr lang="en-US"/>
              <a:t>5 	A7 A6   1   0   1    0    0    0</a:t>
            </a:r>
          </a:p>
          <a:p>
            <a:r>
              <a:rPr lang="en-US"/>
              <a:t>4 	A7 A6   1   0   0    0    0    0</a:t>
            </a:r>
          </a:p>
          <a:p>
            <a:r>
              <a:rPr lang="en-US"/>
              <a:t>3 	A7 A6   0   1   1    0    0    0</a:t>
            </a:r>
          </a:p>
          <a:p>
            <a:r>
              <a:rPr lang="en-US"/>
              <a:t>2 	A7 A6   0   1   0    0    0    0</a:t>
            </a:r>
          </a:p>
          <a:p>
            <a:r>
              <a:rPr lang="en-US"/>
              <a:t>1 	A7 A6   0   0   1    0    0    0</a:t>
            </a:r>
          </a:p>
          <a:p>
            <a:r>
              <a:rPr lang="en-US"/>
              <a:t>0 	A7 A6   0   0   0    0    0    0</a:t>
            </a: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277813"/>
            <a:ext cx="8839200" cy="1139825"/>
          </a:xfrm>
        </p:spPr>
        <p:txBody>
          <a:bodyPr/>
          <a:lstStyle/>
          <a:p>
            <a:pPr eaLnBrk="1" hangingPunct="1">
              <a:defRPr/>
            </a:pPr>
            <a:r>
              <a:rPr lang="en-US" sz="4000" dirty="0" smtClean="0">
                <a:solidFill>
                  <a:schemeClr val="tx1"/>
                </a:solidFill>
              </a:rPr>
              <a:t>Interrupt Sequence Outputs (Contd.)</a:t>
            </a:r>
          </a:p>
        </p:txBody>
      </p:sp>
      <p:sp>
        <p:nvSpPr>
          <p:cNvPr id="34819" name="Rectangle 3"/>
          <p:cNvSpPr>
            <a:spLocks noGrp="1" noChangeArrowheads="1"/>
          </p:cNvSpPr>
          <p:nvPr>
            <p:ph type="body" idx="1"/>
          </p:nvPr>
        </p:nvSpPr>
        <p:spPr/>
        <p:txBody>
          <a:bodyPr/>
          <a:lstStyle/>
          <a:p>
            <a:pPr eaLnBrk="1" hangingPunct="1"/>
            <a:r>
              <a:rPr lang="en-US" sz="2400" b="1" smtClean="0">
                <a:effectLst/>
              </a:rPr>
              <a:t>During the third INTA pulse the higher address of the appropriate service routine, which was programmed as byte 2 of the initialization sequence (A8-A15), is enabled onto the bus.</a:t>
            </a:r>
          </a:p>
          <a:p>
            <a:pPr eaLnBrk="1" hangingPunct="1"/>
            <a:endParaRPr lang="en-US" sz="2400" b="1" smtClean="0">
              <a:effectLst/>
            </a:endParaRPr>
          </a:p>
          <a:p>
            <a:pPr eaLnBrk="1" hangingPunct="1"/>
            <a:r>
              <a:rPr lang="en-US" smtClean="0">
                <a:effectLst/>
              </a:rPr>
              <a:t>Content of Third Interrupt Vector Byte</a:t>
            </a:r>
          </a:p>
          <a:p>
            <a:pPr eaLnBrk="1" hangingPunct="1"/>
            <a:endParaRPr lang="en-US" smtClean="0">
              <a:effectLst/>
            </a:endParaRPr>
          </a:p>
          <a:p>
            <a:pPr eaLnBrk="1" hangingPunct="1"/>
            <a:r>
              <a:rPr lang="en-US" smtClean="0">
                <a:effectLst/>
              </a:rPr>
              <a:t>D7    D6    D5    D4    D3    D2    D1   D0</a:t>
            </a:r>
          </a:p>
          <a:p>
            <a:pPr eaLnBrk="1" hangingPunct="1"/>
            <a:r>
              <a:rPr lang="en-US" smtClean="0">
                <a:effectLst/>
              </a:rPr>
              <a:t>A15  A14  A13   A12  A11  A10  A9   A8</a:t>
            </a:r>
          </a:p>
        </p:txBody>
      </p:sp>
      <p:sp>
        <p:nvSpPr>
          <p:cNvPr id="34820" name="Line 4"/>
          <p:cNvSpPr>
            <a:spLocks noChangeShapeType="1"/>
          </p:cNvSpPr>
          <p:nvPr/>
        </p:nvSpPr>
        <p:spPr bwMode="auto">
          <a:xfrm>
            <a:off x="3276600" y="1981200"/>
            <a:ext cx="685800" cy="0"/>
          </a:xfrm>
          <a:prstGeom prst="line">
            <a:avLst/>
          </a:prstGeom>
          <a:noFill/>
          <a:ln w="9525">
            <a:solidFill>
              <a:schemeClr val="tx1"/>
            </a:solidFill>
            <a:round/>
            <a:headEnd/>
            <a:tailEnd/>
          </a:ln>
        </p:spPr>
        <p:txBody>
          <a:bodyPr/>
          <a:lstStyle/>
          <a:p>
            <a:endParaRPr lang="en-US"/>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0"/>
            <a:ext cx="8229600" cy="685800"/>
          </a:xfrm>
        </p:spPr>
        <p:txBody>
          <a:bodyPr/>
          <a:lstStyle/>
          <a:p>
            <a:pPr eaLnBrk="1" hangingPunct="1">
              <a:defRPr/>
            </a:pPr>
            <a:r>
              <a:rPr lang="en-US" sz="4000" b="1" dirty="0" smtClean="0">
                <a:solidFill>
                  <a:schemeClr val="tx1"/>
                </a:solidFill>
                <a:latin typeface="Agency FB" pitchFamily="34" charset="0"/>
              </a:rPr>
              <a:t>PROGRAMMING THE 8259A</a:t>
            </a:r>
          </a:p>
        </p:txBody>
      </p:sp>
      <p:sp>
        <p:nvSpPr>
          <p:cNvPr id="35843" name="Rectangle 3"/>
          <p:cNvSpPr>
            <a:spLocks noGrp="1" noChangeArrowheads="1"/>
          </p:cNvSpPr>
          <p:nvPr>
            <p:ph type="body" idx="1"/>
          </p:nvPr>
        </p:nvSpPr>
        <p:spPr>
          <a:xfrm>
            <a:off x="533400" y="838200"/>
            <a:ext cx="8229600" cy="5105400"/>
          </a:xfrm>
        </p:spPr>
        <p:txBody>
          <a:bodyPr/>
          <a:lstStyle/>
          <a:p>
            <a:pPr eaLnBrk="1" hangingPunct="1">
              <a:lnSpc>
                <a:spcPct val="80000"/>
              </a:lnSpc>
            </a:pPr>
            <a:r>
              <a:rPr lang="en-US" sz="2000" dirty="0" smtClean="0">
                <a:effectLst/>
              </a:rPr>
              <a:t>The 8259A accepts two types of command words generated by the CPU:</a:t>
            </a:r>
          </a:p>
          <a:p>
            <a:pPr eaLnBrk="1" hangingPunct="1">
              <a:lnSpc>
                <a:spcPct val="80000"/>
              </a:lnSpc>
            </a:pPr>
            <a:endParaRPr lang="en-US" sz="2000" dirty="0" smtClean="0">
              <a:effectLst/>
            </a:endParaRPr>
          </a:p>
          <a:p>
            <a:pPr eaLnBrk="1" hangingPunct="1">
              <a:lnSpc>
                <a:spcPct val="80000"/>
              </a:lnSpc>
            </a:pPr>
            <a:r>
              <a:rPr lang="en-US" sz="2000" dirty="0" smtClean="0">
                <a:effectLst/>
              </a:rPr>
              <a:t>1. Initialization Command Words (ICWs):    Before normal operation can begin, each 8259A in the system must be brought to a starting point by a Sequence of 2 to 4 bytes timed by WR pulses.</a:t>
            </a:r>
          </a:p>
          <a:p>
            <a:pPr eaLnBrk="1" hangingPunct="1">
              <a:lnSpc>
                <a:spcPct val="80000"/>
              </a:lnSpc>
              <a:buFont typeface="Wingdings" pitchFamily="2" charset="2"/>
              <a:buNone/>
            </a:pPr>
            <a:endParaRPr lang="en-US" sz="2000" dirty="0" smtClean="0">
              <a:effectLst/>
            </a:endParaRPr>
          </a:p>
          <a:p>
            <a:pPr eaLnBrk="1" hangingPunct="1">
              <a:lnSpc>
                <a:spcPct val="80000"/>
              </a:lnSpc>
            </a:pPr>
            <a:r>
              <a:rPr lang="en-US" sz="2000" dirty="0" smtClean="0">
                <a:effectLst/>
              </a:rPr>
              <a:t>2. Operation Command Words (OCWs):     These are the command words which command the 8259Ato operate in various interrupt modes.</a:t>
            </a:r>
          </a:p>
          <a:p>
            <a:pPr eaLnBrk="1" hangingPunct="1">
              <a:lnSpc>
                <a:spcPct val="80000"/>
              </a:lnSpc>
            </a:pPr>
            <a:endParaRPr lang="en-US" sz="2000" dirty="0" smtClean="0">
              <a:effectLst/>
            </a:endParaRPr>
          </a:p>
          <a:p>
            <a:pPr eaLnBrk="1" hangingPunct="1">
              <a:lnSpc>
                <a:spcPct val="80000"/>
              </a:lnSpc>
            </a:pPr>
            <a:r>
              <a:rPr lang="en-US" sz="2000" dirty="0" smtClean="0">
                <a:effectLst/>
              </a:rPr>
              <a:t> These modes are:</a:t>
            </a:r>
          </a:p>
          <a:p>
            <a:pPr eaLnBrk="1" hangingPunct="1">
              <a:lnSpc>
                <a:spcPct val="80000"/>
              </a:lnSpc>
            </a:pPr>
            <a:r>
              <a:rPr lang="en-US" sz="2000" dirty="0" smtClean="0">
                <a:effectLst/>
              </a:rPr>
              <a:t>a. Fully nested mode</a:t>
            </a:r>
          </a:p>
          <a:p>
            <a:pPr eaLnBrk="1" hangingPunct="1">
              <a:lnSpc>
                <a:spcPct val="80000"/>
              </a:lnSpc>
            </a:pPr>
            <a:r>
              <a:rPr lang="en-US" sz="2000" dirty="0" smtClean="0">
                <a:effectLst/>
              </a:rPr>
              <a:t>b. Rotating priority mode</a:t>
            </a:r>
          </a:p>
          <a:p>
            <a:pPr eaLnBrk="1" hangingPunct="1">
              <a:lnSpc>
                <a:spcPct val="80000"/>
              </a:lnSpc>
            </a:pPr>
            <a:r>
              <a:rPr lang="en-US" sz="2000" dirty="0" smtClean="0">
                <a:effectLst/>
              </a:rPr>
              <a:t>c. Special mask mode</a:t>
            </a:r>
          </a:p>
          <a:p>
            <a:pPr eaLnBrk="1" hangingPunct="1">
              <a:lnSpc>
                <a:spcPct val="80000"/>
              </a:lnSpc>
            </a:pPr>
            <a:r>
              <a:rPr lang="en-US" sz="2000" dirty="0" smtClean="0">
                <a:effectLst/>
              </a:rPr>
              <a:t>d. Polled mode</a:t>
            </a:r>
          </a:p>
          <a:p>
            <a:pPr eaLnBrk="1" hangingPunct="1">
              <a:lnSpc>
                <a:spcPct val="80000"/>
              </a:lnSpc>
            </a:pPr>
            <a:endParaRPr lang="en-US" sz="2000" dirty="0" smtClean="0">
              <a:effectLst/>
            </a:endParaRPr>
          </a:p>
          <a:p>
            <a:pPr eaLnBrk="1" hangingPunct="1">
              <a:lnSpc>
                <a:spcPct val="80000"/>
              </a:lnSpc>
            </a:pPr>
            <a:r>
              <a:rPr lang="en-US" sz="2000" dirty="0" smtClean="0">
                <a:effectLst/>
              </a:rPr>
              <a:t>The OCWs can be written into the 8259A anytime after initialization.</a:t>
            </a: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381000"/>
            <a:ext cx="8229600" cy="1143000"/>
          </a:xfrm>
        </p:spPr>
        <p:txBody>
          <a:bodyPr/>
          <a:lstStyle/>
          <a:p>
            <a:pPr eaLnBrk="1" hangingPunct="1">
              <a:defRPr/>
            </a:pPr>
            <a:r>
              <a:rPr lang="en-US" dirty="0" smtClean="0"/>
              <a:t>Initialization Command Words</a:t>
            </a:r>
          </a:p>
        </p:txBody>
      </p:sp>
      <p:pic>
        <p:nvPicPr>
          <p:cNvPr id="36867" name="Picture 6" descr="09-12"/>
          <p:cNvPicPr>
            <a:picLocks noGrp="1" noChangeAspect="1" noChangeArrowheads="1"/>
          </p:cNvPicPr>
          <p:nvPr>
            <p:ph type="body" idx="1"/>
          </p:nvPr>
        </p:nvPicPr>
        <p:blipFill>
          <a:blip r:embed="rId3" cstate="print"/>
          <a:srcRect/>
          <a:stretch>
            <a:fillRect/>
          </a:stretch>
        </p:blipFill>
        <p:spPr>
          <a:xfrm>
            <a:off x="0" y="1600200"/>
            <a:ext cx="8915400" cy="4953000"/>
          </a:xfrm>
          <a:noFill/>
        </p:spPr>
      </p:pic>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en-US" smtClean="0"/>
              <a:t>ICW Format</a:t>
            </a:r>
          </a:p>
        </p:txBody>
      </p:sp>
      <p:sp>
        <p:nvSpPr>
          <p:cNvPr id="48131" name="Rectangle 3"/>
          <p:cNvSpPr>
            <a:spLocks noGrp="1" noChangeArrowheads="1"/>
          </p:cNvSpPr>
          <p:nvPr>
            <p:ph type="body" idx="1"/>
          </p:nvPr>
        </p:nvSpPr>
        <p:spPr>
          <a:xfrm>
            <a:off x="228600" y="1600200"/>
            <a:ext cx="8458200" cy="4525963"/>
          </a:xfrm>
        </p:spPr>
        <p:txBody>
          <a:bodyPr/>
          <a:lstStyle/>
          <a:p>
            <a:pPr eaLnBrk="1" hangingPunct="1">
              <a:lnSpc>
                <a:spcPct val="90000"/>
              </a:lnSpc>
              <a:defRPr/>
            </a:pPr>
            <a:r>
              <a:rPr lang="en-US" u="sng" dirty="0" smtClean="0">
                <a:effectLst/>
              </a:rPr>
              <a:t>ICW 1:</a:t>
            </a:r>
          </a:p>
          <a:p>
            <a:pPr eaLnBrk="1" hangingPunct="1">
              <a:lnSpc>
                <a:spcPct val="90000"/>
              </a:lnSpc>
              <a:buFont typeface="Wingdings" pitchFamily="2" charset="2"/>
              <a:buNone/>
              <a:defRPr/>
            </a:pPr>
            <a:r>
              <a:rPr lang="en-US" sz="2000" dirty="0" smtClean="0"/>
              <a:t>           A0    	D0    D1     D2     D3     D4       D5       D6      D7</a:t>
            </a:r>
          </a:p>
          <a:p>
            <a:pPr lvl="1" eaLnBrk="1" hangingPunct="1">
              <a:lnSpc>
                <a:spcPct val="90000"/>
              </a:lnSpc>
              <a:buFont typeface="Wingdings" pitchFamily="2" charset="2"/>
              <a:buNone/>
              <a:defRPr/>
            </a:pPr>
            <a:r>
              <a:rPr lang="en-US" sz="1800" dirty="0" smtClean="0"/>
              <a:t>       0	A7      A6      A5      1       LTIM      ADI      SNGL   IC 4</a:t>
            </a:r>
          </a:p>
          <a:p>
            <a:pPr lvl="1" eaLnBrk="1" hangingPunct="1">
              <a:lnSpc>
                <a:spcPct val="90000"/>
              </a:lnSpc>
              <a:buFont typeface="Wingdings" pitchFamily="2" charset="2"/>
              <a:buNone/>
              <a:defRPr/>
            </a:pPr>
            <a:endParaRPr lang="en-US" sz="1800" dirty="0" smtClean="0"/>
          </a:p>
          <a:p>
            <a:pPr lvl="1" eaLnBrk="1" hangingPunct="1">
              <a:lnSpc>
                <a:spcPct val="90000"/>
              </a:lnSpc>
              <a:buFont typeface="Wingdings" pitchFamily="2" charset="2"/>
              <a:buNone/>
              <a:defRPr/>
            </a:pPr>
            <a:r>
              <a:rPr lang="en-US" sz="1800" dirty="0" smtClean="0"/>
              <a:t>IC4=1	ICW4 needed</a:t>
            </a:r>
          </a:p>
          <a:p>
            <a:pPr lvl="1" eaLnBrk="1" hangingPunct="1">
              <a:lnSpc>
                <a:spcPct val="90000"/>
              </a:lnSpc>
              <a:buFont typeface="Wingdings" pitchFamily="2" charset="2"/>
              <a:buNone/>
              <a:defRPr/>
            </a:pPr>
            <a:r>
              <a:rPr lang="en-US" sz="1800" dirty="0" smtClean="0"/>
              <a:t>IC4=0	ICW4 not needed</a:t>
            </a:r>
          </a:p>
          <a:p>
            <a:pPr lvl="1" eaLnBrk="1" hangingPunct="1">
              <a:lnSpc>
                <a:spcPct val="90000"/>
              </a:lnSpc>
              <a:buFont typeface="Wingdings" pitchFamily="2" charset="2"/>
              <a:buNone/>
              <a:defRPr/>
            </a:pPr>
            <a:endParaRPr lang="en-US" sz="1800" dirty="0" smtClean="0"/>
          </a:p>
          <a:p>
            <a:pPr lvl="1" eaLnBrk="1" hangingPunct="1">
              <a:lnSpc>
                <a:spcPct val="90000"/>
              </a:lnSpc>
              <a:buFont typeface="Wingdings" pitchFamily="2" charset="2"/>
              <a:buNone/>
              <a:defRPr/>
            </a:pPr>
            <a:r>
              <a:rPr lang="en-US" sz="1800" dirty="0" smtClean="0"/>
              <a:t>SNGL=1	Single			SNGL=0		Cascade Mode</a:t>
            </a:r>
          </a:p>
          <a:p>
            <a:pPr lvl="1" eaLnBrk="1" hangingPunct="1">
              <a:lnSpc>
                <a:spcPct val="90000"/>
              </a:lnSpc>
              <a:buFont typeface="Wingdings" pitchFamily="2" charset="2"/>
              <a:buNone/>
              <a:defRPr/>
            </a:pPr>
            <a:endParaRPr lang="en-US" sz="1800" dirty="0" smtClean="0"/>
          </a:p>
          <a:p>
            <a:pPr lvl="1" eaLnBrk="1" hangingPunct="1">
              <a:lnSpc>
                <a:spcPct val="90000"/>
              </a:lnSpc>
              <a:buFont typeface="Wingdings" pitchFamily="2" charset="2"/>
              <a:buNone/>
              <a:defRPr/>
            </a:pPr>
            <a:r>
              <a:rPr lang="en-US" sz="1800" dirty="0" smtClean="0"/>
              <a:t>LTIM=1	Level Triggered Mode</a:t>
            </a:r>
          </a:p>
          <a:p>
            <a:pPr lvl="1" eaLnBrk="1" hangingPunct="1">
              <a:lnSpc>
                <a:spcPct val="90000"/>
              </a:lnSpc>
              <a:buFont typeface="Wingdings" pitchFamily="2" charset="2"/>
              <a:buNone/>
              <a:defRPr/>
            </a:pPr>
            <a:r>
              <a:rPr lang="en-US" sz="1800" dirty="0" smtClean="0"/>
              <a:t>LTIM=0	Edge Triggered Mode</a:t>
            </a:r>
          </a:p>
          <a:p>
            <a:pPr lvl="1" eaLnBrk="1" hangingPunct="1">
              <a:lnSpc>
                <a:spcPct val="90000"/>
              </a:lnSpc>
              <a:buFont typeface="Wingdings" pitchFamily="2" charset="2"/>
              <a:buNone/>
              <a:defRPr/>
            </a:pPr>
            <a:endParaRPr lang="en-US" sz="1800" dirty="0" smtClean="0"/>
          </a:p>
          <a:p>
            <a:pPr lvl="1" eaLnBrk="1" hangingPunct="1">
              <a:lnSpc>
                <a:spcPct val="90000"/>
              </a:lnSpc>
              <a:buFont typeface="Wingdings" pitchFamily="2" charset="2"/>
              <a:buNone/>
              <a:defRPr/>
            </a:pPr>
            <a:r>
              <a:rPr lang="en-US" sz="1800" dirty="0" smtClean="0"/>
              <a:t>A5-A7	Vector Addresses</a:t>
            </a:r>
          </a:p>
          <a:p>
            <a:pPr lvl="1" eaLnBrk="1" hangingPunct="1">
              <a:lnSpc>
                <a:spcPct val="90000"/>
              </a:lnSpc>
              <a:buFont typeface="Wingdings" pitchFamily="2" charset="2"/>
              <a:buNone/>
              <a:defRPr/>
            </a:pPr>
            <a:endParaRPr lang="en-US" sz="1800" dirty="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14400"/>
            <a:ext cx="9144000" cy="5740033"/>
          </a:xfrm>
          <a:prstGeom prst="rect">
            <a:avLst/>
          </a:prstGeom>
        </p:spPr>
        <p:txBody>
          <a:bodyPr wrap="square">
            <a:spAutoFit/>
          </a:bodyPr>
          <a:lstStyle/>
          <a:p>
            <a:pPr lvl="0"/>
            <a:r>
              <a:rPr lang="en-US" sz="2800" b="1" dirty="0" smtClean="0">
                <a:solidFill>
                  <a:schemeClr val="accent2">
                    <a:lumMod val="50000"/>
                  </a:schemeClr>
                </a:solidFill>
                <a:latin typeface="Cambria Math" pitchFamily="18" charset="0"/>
                <a:ea typeface="Cambria Math" pitchFamily="18" charset="0"/>
              </a:rPr>
              <a:t>Data Buffers:</a:t>
            </a:r>
          </a:p>
          <a:p>
            <a:pPr marL="800100" lvl="1" indent="-342900">
              <a:lnSpc>
                <a:spcPct val="200000"/>
              </a:lnSpc>
              <a:buFont typeface="Wingdings" pitchFamily="2" charset="2"/>
              <a:buChar char="Ø"/>
            </a:pPr>
            <a:r>
              <a:rPr lang="en-US" sz="2000" dirty="0" smtClean="0">
                <a:solidFill>
                  <a:schemeClr val="tx1">
                    <a:lumMod val="95000"/>
                    <a:lumOff val="5000"/>
                  </a:schemeClr>
                </a:solidFill>
                <a:latin typeface="Cambria Math" pitchFamily="18" charset="0"/>
                <a:ea typeface="Cambria Math" pitchFamily="18" charset="0"/>
              </a:rPr>
              <a:t>8 Bit Bidirectional D0-d7 Connected To Data Bus Of Microprocessor</a:t>
            </a:r>
          </a:p>
          <a:p>
            <a:pPr marL="800100" lvl="1" indent="-342900">
              <a:lnSpc>
                <a:spcPct val="200000"/>
              </a:lnSpc>
              <a:buFont typeface="Wingdings" pitchFamily="2" charset="2"/>
              <a:buChar char="Ø"/>
            </a:pPr>
            <a:r>
              <a:rPr lang="en-US" sz="2000" dirty="0" smtClean="0">
                <a:solidFill>
                  <a:schemeClr val="tx1">
                    <a:lumMod val="95000"/>
                    <a:lumOff val="5000"/>
                  </a:schemeClr>
                </a:solidFill>
                <a:latin typeface="Cambria Math" pitchFamily="18" charset="0"/>
                <a:ea typeface="Cambria Math" pitchFamily="18" charset="0"/>
              </a:rPr>
              <a:t>In </a:t>
            </a:r>
            <a:r>
              <a:rPr lang="en-US" sz="2000" dirty="0" smtClean="0">
                <a:solidFill>
                  <a:schemeClr val="tx1">
                    <a:lumMod val="95000"/>
                    <a:lumOff val="5000"/>
                  </a:schemeClr>
                </a:solidFill>
                <a:latin typeface="Cambria Math" pitchFamily="18" charset="0"/>
                <a:ea typeface="Cambria Math" pitchFamily="18" charset="0"/>
                <a:sym typeface="Wingdings" pitchFamily="2" charset="2"/>
              </a:rPr>
              <a:t> Reads Data From Peripheral</a:t>
            </a:r>
            <a:endParaRPr lang="en-US" sz="2000" dirty="0" smtClean="0">
              <a:solidFill>
                <a:schemeClr val="tx1">
                  <a:lumMod val="95000"/>
                  <a:lumOff val="5000"/>
                </a:schemeClr>
              </a:solidFill>
              <a:latin typeface="Cambria Math" pitchFamily="18" charset="0"/>
              <a:ea typeface="Cambria Math" pitchFamily="18" charset="0"/>
            </a:endParaRPr>
          </a:p>
          <a:p>
            <a:pPr marL="800100" lvl="1" indent="-342900">
              <a:lnSpc>
                <a:spcPct val="200000"/>
              </a:lnSpc>
              <a:buFont typeface="Wingdings" pitchFamily="2" charset="2"/>
              <a:buChar char="Ø"/>
            </a:pPr>
            <a:r>
              <a:rPr lang="en-US" sz="2000" dirty="0" smtClean="0">
                <a:solidFill>
                  <a:schemeClr val="tx1">
                    <a:lumMod val="95000"/>
                    <a:lumOff val="5000"/>
                  </a:schemeClr>
                </a:solidFill>
                <a:latin typeface="Cambria Math" pitchFamily="18" charset="0"/>
                <a:ea typeface="Cambria Math" pitchFamily="18" charset="0"/>
              </a:rPr>
              <a:t>Out </a:t>
            </a:r>
            <a:r>
              <a:rPr lang="en-US" sz="2000" dirty="0" smtClean="0">
                <a:solidFill>
                  <a:schemeClr val="tx1">
                    <a:lumMod val="95000"/>
                    <a:lumOff val="5000"/>
                  </a:schemeClr>
                </a:solidFill>
                <a:latin typeface="Cambria Math" pitchFamily="18" charset="0"/>
                <a:ea typeface="Cambria Math" pitchFamily="18" charset="0"/>
                <a:sym typeface="Wingdings" pitchFamily="2" charset="2"/>
              </a:rPr>
              <a:t> Writes Data To Peripheral</a:t>
            </a:r>
            <a:endParaRPr lang="en-US" sz="2400" dirty="0" smtClean="0">
              <a:solidFill>
                <a:schemeClr val="tx1">
                  <a:lumMod val="95000"/>
                  <a:lumOff val="5000"/>
                </a:schemeClr>
              </a:solidFill>
              <a:latin typeface="Cambria Math" pitchFamily="18" charset="0"/>
              <a:ea typeface="Cambria Math" pitchFamily="18" charset="0"/>
              <a:sym typeface="Wingdings" pitchFamily="2" charset="2"/>
            </a:endParaRPr>
          </a:p>
          <a:p>
            <a:pPr marL="800100" lvl="1" indent="-342900">
              <a:lnSpc>
                <a:spcPct val="150000"/>
              </a:lnSpc>
              <a:buFont typeface="Wingdings" pitchFamily="2" charset="2"/>
              <a:buChar char="Ø"/>
            </a:pPr>
            <a:endParaRPr lang="en-US" b="1" dirty="0" smtClean="0">
              <a:solidFill>
                <a:schemeClr val="tx1">
                  <a:lumMod val="95000"/>
                  <a:lumOff val="5000"/>
                </a:schemeClr>
              </a:solidFill>
              <a:latin typeface="Cambria Math" pitchFamily="18" charset="0"/>
              <a:ea typeface="Cambria Math" pitchFamily="18" charset="0"/>
              <a:sym typeface="Wingdings" pitchFamily="2" charset="2"/>
            </a:endParaRPr>
          </a:p>
          <a:p>
            <a:pPr marL="800100" lvl="1" indent="-342900">
              <a:lnSpc>
                <a:spcPct val="150000"/>
              </a:lnSpc>
              <a:buFont typeface="Wingdings" pitchFamily="2" charset="2"/>
              <a:buChar char="Ø"/>
            </a:pPr>
            <a:endParaRPr lang="en-US" b="1" dirty="0" smtClean="0">
              <a:solidFill>
                <a:schemeClr val="tx1">
                  <a:lumMod val="95000"/>
                  <a:lumOff val="5000"/>
                </a:schemeClr>
              </a:solidFill>
              <a:latin typeface="Cambria Math" pitchFamily="18" charset="0"/>
              <a:ea typeface="Cambria Math" pitchFamily="18" charset="0"/>
              <a:sym typeface="Wingdings" pitchFamily="2" charset="2"/>
            </a:endParaRPr>
          </a:p>
          <a:p>
            <a:pPr lvl="0"/>
            <a:r>
              <a:rPr lang="en-US" sz="2500" b="1" dirty="0" smtClean="0">
                <a:solidFill>
                  <a:schemeClr val="accent2">
                    <a:lumMod val="50000"/>
                  </a:schemeClr>
                </a:solidFill>
                <a:latin typeface="Cambria Math" pitchFamily="18" charset="0"/>
                <a:ea typeface="Cambria Math" pitchFamily="18" charset="0"/>
              </a:rPr>
              <a:t>Control Word Register:</a:t>
            </a:r>
          </a:p>
          <a:p>
            <a:pPr marL="914400" lvl="1" indent="-457200">
              <a:lnSpc>
                <a:spcPct val="200000"/>
              </a:lnSpc>
              <a:buFont typeface="Wingdings" pitchFamily="2" charset="2"/>
              <a:buChar char="Ø"/>
            </a:pPr>
            <a:r>
              <a:rPr lang="en-US" sz="2000" dirty="0" smtClean="0">
                <a:solidFill>
                  <a:schemeClr val="tx2">
                    <a:lumMod val="50000"/>
                  </a:schemeClr>
                </a:solidFill>
                <a:latin typeface="Cambria Math" pitchFamily="18" charset="0"/>
                <a:ea typeface="Cambria Math" pitchFamily="18" charset="0"/>
              </a:rPr>
              <a:t>Accepts 8 Bit Control Word Written By Microprocessor</a:t>
            </a:r>
          </a:p>
          <a:p>
            <a:pPr marL="914400" lvl="1" indent="-457200">
              <a:lnSpc>
                <a:spcPct val="200000"/>
              </a:lnSpc>
              <a:buFont typeface="Wingdings" pitchFamily="2" charset="2"/>
              <a:buChar char="Ø"/>
            </a:pPr>
            <a:r>
              <a:rPr lang="en-US" sz="2000" dirty="0" smtClean="0">
                <a:solidFill>
                  <a:schemeClr val="tx2">
                    <a:lumMod val="50000"/>
                  </a:schemeClr>
                </a:solidFill>
                <a:latin typeface="Cambria Math" pitchFamily="18" charset="0"/>
                <a:ea typeface="Cambria Math" pitchFamily="18" charset="0"/>
              </a:rPr>
              <a:t>Can Only Be Written ( Not Read)</a:t>
            </a:r>
          </a:p>
          <a:p>
            <a:pPr marL="914400" lvl="1" indent="-457200">
              <a:lnSpc>
                <a:spcPct val="200000"/>
              </a:lnSpc>
              <a:buFont typeface="Wingdings" pitchFamily="2" charset="2"/>
              <a:buChar char="Ø"/>
            </a:pPr>
            <a:r>
              <a:rPr lang="en-US" sz="2000" dirty="0" smtClean="0">
                <a:solidFill>
                  <a:schemeClr val="tx2">
                    <a:lumMod val="50000"/>
                  </a:schemeClr>
                </a:solidFill>
                <a:latin typeface="Cambria Math" pitchFamily="18" charset="0"/>
                <a:ea typeface="Cambria Math" pitchFamily="18" charset="0"/>
              </a:rPr>
              <a:t>Control  Word Chooses One Of The Six Modes Of Operation</a:t>
            </a:r>
          </a:p>
          <a:p>
            <a:pPr lvl="1"/>
            <a:endParaRPr lang="en-US" sz="2000" dirty="0">
              <a:solidFill>
                <a:schemeClr val="tx1">
                  <a:lumMod val="95000"/>
                  <a:lumOff val="5000"/>
                </a:schemeClr>
              </a:solidFill>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en-US" smtClean="0"/>
              <a:t>ICW Format ( contd.)</a:t>
            </a:r>
          </a:p>
        </p:txBody>
      </p:sp>
      <p:sp>
        <p:nvSpPr>
          <p:cNvPr id="50179" name="Rectangle 3"/>
          <p:cNvSpPr>
            <a:spLocks noGrp="1" noChangeArrowheads="1"/>
          </p:cNvSpPr>
          <p:nvPr>
            <p:ph type="body" idx="1"/>
          </p:nvPr>
        </p:nvSpPr>
        <p:spPr>
          <a:xfrm>
            <a:off x="228600" y="1600200"/>
            <a:ext cx="8458200" cy="4525963"/>
          </a:xfrm>
        </p:spPr>
        <p:txBody>
          <a:bodyPr/>
          <a:lstStyle/>
          <a:p>
            <a:pPr eaLnBrk="1" hangingPunct="1">
              <a:defRPr/>
            </a:pPr>
            <a:r>
              <a:rPr lang="en-US" u="sng" smtClean="0">
                <a:effectLst/>
              </a:rPr>
              <a:t>ICW 2:</a:t>
            </a:r>
          </a:p>
          <a:p>
            <a:pPr eaLnBrk="1" hangingPunct="1">
              <a:buFont typeface="Wingdings" pitchFamily="2" charset="2"/>
              <a:buNone/>
              <a:defRPr/>
            </a:pPr>
            <a:r>
              <a:rPr lang="en-US" sz="2000" smtClean="0"/>
              <a:t>           A0    	D0        D1        D2        D3       D4       D5     D6    D7</a:t>
            </a:r>
          </a:p>
          <a:p>
            <a:pPr lvl="1" eaLnBrk="1" hangingPunct="1">
              <a:buFont typeface="Wingdings" pitchFamily="2" charset="2"/>
              <a:buNone/>
              <a:defRPr/>
            </a:pPr>
            <a:r>
              <a:rPr lang="en-US" sz="1800" smtClean="0"/>
              <a:t>      1           A15/T7  A14/T6  A13/T5  A12/T4  A11/T3    A10     A9     A8 </a:t>
            </a:r>
          </a:p>
          <a:p>
            <a:pPr lvl="1" eaLnBrk="1" hangingPunct="1">
              <a:buFont typeface="Wingdings" pitchFamily="2" charset="2"/>
              <a:buNone/>
              <a:defRPr/>
            </a:pPr>
            <a:endParaRPr lang="en-US" sz="1800" smtClean="0"/>
          </a:p>
          <a:p>
            <a:pPr lvl="1" eaLnBrk="1" hangingPunct="1">
              <a:buFont typeface="Wingdings" pitchFamily="2" charset="2"/>
              <a:buNone/>
              <a:defRPr/>
            </a:pPr>
            <a:r>
              <a:rPr lang="en-US" sz="2000" smtClean="0"/>
              <a:t>A8 – A15</a:t>
            </a:r>
          </a:p>
          <a:p>
            <a:pPr lvl="1" eaLnBrk="1" hangingPunct="1">
              <a:buFont typeface="Wingdings" pitchFamily="2" charset="2"/>
              <a:buNone/>
              <a:defRPr/>
            </a:pPr>
            <a:r>
              <a:rPr lang="en-US" sz="2000" smtClean="0"/>
              <a:t>(VECTOR ADDRESSES in case of MCS 80/85 system)</a:t>
            </a:r>
          </a:p>
          <a:p>
            <a:pPr lvl="1" eaLnBrk="1" hangingPunct="1">
              <a:buFont typeface="Wingdings" pitchFamily="2" charset="2"/>
              <a:buNone/>
              <a:defRPr/>
            </a:pPr>
            <a:endParaRPr lang="en-US" sz="2000" smtClean="0"/>
          </a:p>
          <a:p>
            <a:pPr lvl="1" eaLnBrk="1" hangingPunct="1">
              <a:buFont typeface="Wingdings" pitchFamily="2" charset="2"/>
              <a:buNone/>
              <a:defRPr/>
            </a:pPr>
            <a:r>
              <a:rPr lang="en-US" sz="2000" smtClean="0"/>
              <a:t>T3-T7</a:t>
            </a:r>
          </a:p>
          <a:p>
            <a:pPr lvl="1" eaLnBrk="1" hangingPunct="1">
              <a:buFont typeface="Wingdings" pitchFamily="2" charset="2"/>
              <a:buNone/>
              <a:defRPr/>
            </a:pPr>
            <a:r>
              <a:rPr lang="en-US" sz="2000" smtClean="0"/>
              <a:t>(VECTOR ADDRESSES in case of MCS 8086/8088 system)</a:t>
            </a: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defRPr/>
            </a:pPr>
            <a:r>
              <a:rPr lang="en-US" smtClean="0"/>
              <a:t>ICW Format (contd.)</a:t>
            </a:r>
          </a:p>
        </p:txBody>
      </p:sp>
      <p:sp>
        <p:nvSpPr>
          <p:cNvPr id="49155" name="Rectangle 3"/>
          <p:cNvSpPr>
            <a:spLocks noGrp="1" noChangeArrowheads="1"/>
          </p:cNvSpPr>
          <p:nvPr>
            <p:ph type="body" idx="1"/>
          </p:nvPr>
        </p:nvSpPr>
        <p:spPr/>
        <p:txBody>
          <a:bodyPr/>
          <a:lstStyle/>
          <a:p>
            <a:pPr eaLnBrk="1" hangingPunct="1">
              <a:lnSpc>
                <a:spcPct val="90000"/>
              </a:lnSpc>
              <a:defRPr/>
            </a:pPr>
            <a:r>
              <a:rPr lang="en-US" u="sng" dirty="0" smtClean="0">
                <a:effectLst/>
              </a:rPr>
              <a:t>ICW 3: (MASTER MODE)</a:t>
            </a:r>
          </a:p>
          <a:p>
            <a:pPr eaLnBrk="1" hangingPunct="1">
              <a:lnSpc>
                <a:spcPct val="90000"/>
              </a:lnSpc>
              <a:buFont typeface="Wingdings" pitchFamily="2" charset="2"/>
              <a:buNone/>
              <a:defRPr/>
            </a:pPr>
            <a:r>
              <a:rPr lang="en-US" sz="2000" dirty="0" smtClean="0"/>
              <a:t>	      A0    	D0    D1     D2     D3     D4       D5       D6      D7</a:t>
            </a:r>
          </a:p>
          <a:p>
            <a:pPr lvl="1" eaLnBrk="1" hangingPunct="1">
              <a:lnSpc>
                <a:spcPct val="90000"/>
              </a:lnSpc>
              <a:buFont typeface="Wingdings" pitchFamily="2" charset="2"/>
              <a:buNone/>
              <a:defRPr/>
            </a:pPr>
            <a:r>
              <a:rPr lang="en-US" sz="1800" dirty="0" smtClean="0"/>
              <a:t>      1	                 S7      S6      S5       S4        S3        S2          S1         S0</a:t>
            </a:r>
          </a:p>
          <a:p>
            <a:pPr lvl="1" eaLnBrk="1" hangingPunct="1">
              <a:lnSpc>
                <a:spcPct val="90000"/>
              </a:lnSpc>
              <a:buFont typeface="Wingdings" pitchFamily="2" charset="2"/>
              <a:buNone/>
              <a:defRPr/>
            </a:pPr>
            <a:endParaRPr lang="en-US" sz="1800" dirty="0" smtClean="0"/>
          </a:p>
          <a:p>
            <a:pPr lvl="1" eaLnBrk="1" hangingPunct="1">
              <a:lnSpc>
                <a:spcPct val="90000"/>
              </a:lnSpc>
              <a:buFont typeface="Wingdings" pitchFamily="2" charset="2"/>
              <a:buNone/>
              <a:defRPr/>
            </a:pPr>
            <a:r>
              <a:rPr lang="en-US" sz="1800" dirty="0" smtClean="0"/>
              <a:t>S0 – S7   = 1,   IR input has a slave</a:t>
            </a:r>
          </a:p>
          <a:p>
            <a:pPr lvl="1" eaLnBrk="1" hangingPunct="1">
              <a:lnSpc>
                <a:spcPct val="90000"/>
              </a:lnSpc>
              <a:buFont typeface="Wingdings" pitchFamily="2" charset="2"/>
              <a:buNone/>
              <a:defRPr/>
            </a:pPr>
            <a:r>
              <a:rPr lang="en-US" sz="1800" dirty="0" smtClean="0"/>
              <a:t>		         = 0,   IR input does not have a slave 	</a:t>
            </a:r>
          </a:p>
          <a:p>
            <a:pPr eaLnBrk="1" hangingPunct="1">
              <a:lnSpc>
                <a:spcPct val="90000"/>
              </a:lnSpc>
              <a:defRPr/>
            </a:pPr>
            <a:r>
              <a:rPr lang="en-US" u="sng" dirty="0" smtClean="0">
                <a:effectLst/>
              </a:rPr>
              <a:t>ICW 3: (SLAVE MODE)</a:t>
            </a:r>
          </a:p>
          <a:p>
            <a:pPr eaLnBrk="1" hangingPunct="1">
              <a:lnSpc>
                <a:spcPct val="90000"/>
              </a:lnSpc>
              <a:buFont typeface="Wingdings" pitchFamily="2" charset="2"/>
              <a:buNone/>
              <a:defRPr/>
            </a:pPr>
            <a:r>
              <a:rPr lang="en-US" sz="2000" dirty="0" smtClean="0"/>
              <a:t>	      A0    	D0    D1     D2     D3     D4       D5       D6      D7</a:t>
            </a:r>
          </a:p>
          <a:p>
            <a:pPr lvl="1" eaLnBrk="1" hangingPunct="1">
              <a:lnSpc>
                <a:spcPct val="90000"/>
              </a:lnSpc>
              <a:buFont typeface="Wingdings" pitchFamily="2" charset="2"/>
              <a:buNone/>
              <a:defRPr/>
            </a:pPr>
            <a:r>
              <a:rPr lang="en-US" sz="1800" dirty="0" smtClean="0"/>
              <a:t>      1	                  0        0         0         0         0         ID2       ID1       ID0</a:t>
            </a:r>
          </a:p>
          <a:p>
            <a:pPr eaLnBrk="1" hangingPunct="1">
              <a:lnSpc>
                <a:spcPct val="90000"/>
              </a:lnSpc>
              <a:defRPr/>
            </a:pPr>
            <a:endParaRPr lang="en-US" dirty="0" smtClean="0"/>
          </a:p>
          <a:p>
            <a:pPr eaLnBrk="1" hangingPunct="1">
              <a:lnSpc>
                <a:spcPct val="90000"/>
              </a:lnSpc>
              <a:defRPr/>
            </a:pPr>
            <a:r>
              <a:rPr lang="en-US" dirty="0" smtClean="0"/>
              <a:t>ID0-2 = Slave IDs</a:t>
            </a: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defRPr/>
            </a:pPr>
            <a:r>
              <a:rPr lang="en-US" sz="4000" smtClean="0"/>
              <a:t>Operation Command Words (OCW)</a:t>
            </a:r>
          </a:p>
        </p:txBody>
      </p:sp>
      <p:sp>
        <p:nvSpPr>
          <p:cNvPr id="51203" name="Rectangle 3"/>
          <p:cNvSpPr>
            <a:spLocks noGrp="1" noChangeArrowheads="1"/>
          </p:cNvSpPr>
          <p:nvPr>
            <p:ph type="body" idx="1"/>
          </p:nvPr>
        </p:nvSpPr>
        <p:spPr/>
        <p:txBody>
          <a:bodyPr/>
          <a:lstStyle/>
          <a:p>
            <a:pPr eaLnBrk="1" hangingPunct="1">
              <a:defRPr/>
            </a:pPr>
            <a:r>
              <a:rPr lang="en-US" u="sng" smtClean="0"/>
              <a:t>OCW1:-</a:t>
            </a:r>
          </a:p>
          <a:p>
            <a:pPr eaLnBrk="1" hangingPunct="1">
              <a:defRPr/>
            </a:pPr>
            <a:endParaRPr lang="en-US" smtClean="0"/>
          </a:p>
          <a:p>
            <a:pPr eaLnBrk="1" hangingPunct="1">
              <a:defRPr/>
            </a:pPr>
            <a:r>
              <a:rPr lang="en-US" sz="2400" smtClean="0"/>
              <a:t>A0		D7   D6   D5   D4    D3    D2    D2   D1    D0</a:t>
            </a:r>
          </a:p>
          <a:p>
            <a:pPr eaLnBrk="1" hangingPunct="1">
              <a:buFont typeface="Wingdings" pitchFamily="2" charset="2"/>
              <a:buNone/>
              <a:defRPr/>
            </a:pPr>
            <a:r>
              <a:rPr lang="en-US" sz="2400" smtClean="0"/>
              <a:t>	1		M7   M6  M5   M4   M4   M3    M2   M1    M0</a:t>
            </a:r>
          </a:p>
          <a:p>
            <a:pPr eaLnBrk="1" hangingPunct="1">
              <a:buFont typeface="Wingdings" pitchFamily="2" charset="2"/>
              <a:buNone/>
              <a:defRPr/>
            </a:pPr>
            <a:endParaRPr lang="en-US" sz="2400" smtClean="0"/>
          </a:p>
          <a:p>
            <a:pPr eaLnBrk="1" hangingPunct="1">
              <a:buFont typeface="Wingdings" pitchFamily="2" charset="2"/>
              <a:buNone/>
              <a:defRPr/>
            </a:pPr>
            <a:r>
              <a:rPr lang="en-US" sz="2400" smtClean="0"/>
              <a:t>	Interrupt Mask = 1	Mask Set</a:t>
            </a:r>
          </a:p>
          <a:p>
            <a:pPr eaLnBrk="1" hangingPunct="1">
              <a:buFont typeface="Wingdings" pitchFamily="2" charset="2"/>
              <a:buNone/>
              <a:defRPr/>
            </a:pPr>
            <a:r>
              <a:rPr lang="en-US" sz="2400" smtClean="0"/>
              <a:t>			      =  0	Mask Reset</a:t>
            </a:r>
          </a:p>
          <a:p>
            <a:pPr eaLnBrk="1" hangingPunct="1">
              <a:buFont typeface="Wingdings" pitchFamily="2" charset="2"/>
              <a:buNone/>
              <a:defRPr/>
            </a:pPr>
            <a:endParaRPr lang="en-US" sz="2400" smtClean="0"/>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304800"/>
            <a:ext cx="8229600" cy="1143000"/>
          </a:xfrm>
        </p:spPr>
        <p:txBody>
          <a:bodyPr>
            <a:normAutofit fontScale="90000"/>
          </a:bodyPr>
          <a:lstStyle/>
          <a:p>
            <a:pPr eaLnBrk="1" hangingPunct="1">
              <a:defRPr/>
            </a:pPr>
            <a:r>
              <a:rPr lang="en-US" sz="4000" dirty="0" smtClean="0"/>
              <a:t>Operation Command Words (OCW) (contd.)</a:t>
            </a:r>
          </a:p>
        </p:txBody>
      </p:sp>
      <p:sp>
        <p:nvSpPr>
          <p:cNvPr id="52227" name="Rectangle 3"/>
          <p:cNvSpPr>
            <a:spLocks noGrp="1" noChangeArrowheads="1"/>
          </p:cNvSpPr>
          <p:nvPr>
            <p:ph type="body" idx="1"/>
          </p:nvPr>
        </p:nvSpPr>
        <p:spPr>
          <a:xfrm>
            <a:off x="457200" y="1600200"/>
            <a:ext cx="8229600" cy="4876800"/>
          </a:xfrm>
        </p:spPr>
        <p:txBody>
          <a:bodyPr/>
          <a:lstStyle/>
          <a:p>
            <a:pPr eaLnBrk="1" hangingPunct="1">
              <a:defRPr/>
            </a:pPr>
            <a:r>
              <a:rPr lang="en-US" u="sng" dirty="0" smtClean="0"/>
              <a:t>OCW 2:-</a:t>
            </a:r>
          </a:p>
          <a:p>
            <a:pPr eaLnBrk="1" hangingPunct="1">
              <a:defRPr/>
            </a:pPr>
            <a:r>
              <a:rPr lang="en-US" sz="2000" dirty="0" smtClean="0"/>
              <a:t>	A0    	D7    D6     D5     D4     D3       D2       D1      D0</a:t>
            </a:r>
          </a:p>
          <a:p>
            <a:pPr lvl="1" eaLnBrk="1" hangingPunct="1">
              <a:buFont typeface="Wingdings" pitchFamily="2" charset="2"/>
              <a:buNone/>
              <a:defRPr/>
            </a:pPr>
            <a:r>
              <a:rPr lang="en-US" sz="1800" dirty="0" smtClean="0"/>
              <a:t>     	 0	 R       SL     EOI       0         0         L2         L1        L0</a:t>
            </a:r>
          </a:p>
          <a:p>
            <a:pPr lvl="4" eaLnBrk="1" hangingPunct="1">
              <a:buFontTx/>
              <a:buNone/>
              <a:defRPr/>
            </a:pPr>
            <a:r>
              <a:rPr lang="en-US" dirty="0" smtClean="0"/>
              <a:t> 0	       0       1	- Non-Specific EOI Command</a:t>
            </a:r>
          </a:p>
          <a:p>
            <a:pPr lvl="4" eaLnBrk="1" hangingPunct="1">
              <a:buFontTx/>
              <a:buNone/>
              <a:defRPr/>
            </a:pPr>
            <a:r>
              <a:rPr lang="en-US" dirty="0" smtClean="0"/>
              <a:t> 0	       1       1 	- Specific EOI Command</a:t>
            </a:r>
          </a:p>
          <a:p>
            <a:pPr lvl="4" eaLnBrk="1" hangingPunct="1">
              <a:buFontTx/>
              <a:buNone/>
              <a:defRPr/>
            </a:pPr>
            <a:r>
              <a:rPr lang="en-US" dirty="0" smtClean="0"/>
              <a:t> 1	       0       1 	- </a:t>
            </a:r>
            <a:r>
              <a:rPr lang="en-US" sz="1800" dirty="0" smtClean="0"/>
              <a:t>Rotate on Non-Specific EOI Command</a:t>
            </a:r>
          </a:p>
          <a:p>
            <a:pPr lvl="4" eaLnBrk="1" hangingPunct="1">
              <a:buFontTx/>
              <a:buNone/>
              <a:defRPr/>
            </a:pPr>
            <a:r>
              <a:rPr lang="en-US" sz="1800" dirty="0" smtClean="0"/>
              <a:t> </a:t>
            </a:r>
            <a:r>
              <a:rPr lang="en-US" dirty="0" smtClean="0"/>
              <a:t>1	       0       0     - Rotate in automatic EOI mode (Set)</a:t>
            </a:r>
          </a:p>
          <a:p>
            <a:pPr lvl="4" eaLnBrk="1" hangingPunct="1">
              <a:buFontTx/>
              <a:buNone/>
              <a:defRPr/>
            </a:pPr>
            <a:r>
              <a:rPr lang="en-US" dirty="0" smtClean="0"/>
              <a:t> 0       0       0 	- </a:t>
            </a:r>
            <a:r>
              <a:rPr lang="en-US" sz="1800" dirty="0" smtClean="0"/>
              <a:t>Rotate in automatic EOI mode (Clear)</a:t>
            </a:r>
          </a:p>
          <a:p>
            <a:pPr lvl="4" eaLnBrk="1" hangingPunct="1">
              <a:buFontTx/>
              <a:buNone/>
              <a:defRPr/>
            </a:pPr>
            <a:r>
              <a:rPr lang="en-US" dirty="0" smtClean="0"/>
              <a:t> 1	       1       1 	- Rotate on Specific EOI command</a:t>
            </a:r>
          </a:p>
          <a:p>
            <a:pPr lvl="4" eaLnBrk="1" hangingPunct="1">
              <a:buFontTx/>
              <a:buNone/>
              <a:defRPr/>
            </a:pPr>
            <a:r>
              <a:rPr lang="en-US" dirty="0" smtClean="0"/>
              <a:t> 1	       1       0 	- Set Priority Command</a:t>
            </a:r>
          </a:p>
          <a:p>
            <a:pPr lvl="4" eaLnBrk="1" hangingPunct="1">
              <a:buFontTx/>
              <a:buNone/>
              <a:defRPr/>
            </a:pPr>
            <a:r>
              <a:rPr lang="en-US" dirty="0" smtClean="0"/>
              <a:t> 0	       1       0 	- No Operation			</a:t>
            </a:r>
          </a:p>
          <a:p>
            <a:pPr eaLnBrk="1" hangingPunct="1">
              <a:defRPr/>
            </a:pPr>
            <a:r>
              <a:rPr lang="en-US" dirty="0" smtClean="0"/>
              <a:t>L0 – L2	= IR Level to be acted upon</a:t>
            </a: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533400" y="0"/>
            <a:ext cx="8229600" cy="1139825"/>
          </a:xfrm>
        </p:spPr>
        <p:txBody>
          <a:bodyPr/>
          <a:lstStyle/>
          <a:p>
            <a:pPr eaLnBrk="1" hangingPunct="1">
              <a:defRPr/>
            </a:pPr>
            <a:r>
              <a:rPr lang="en-US" sz="3200" dirty="0" smtClean="0">
                <a:solidFill>
                  <a:schemeClr val="tx1"/>
                </a:solidFill>
              </a:rPr>
              <a:t>Operation Command Words (OCW)  (contd.)</a:t>
            </a:r>
          </a:p>
        </p:txBody>
      </p:sp>
      <p:sp>
        <p:nvSpPr>
          <p:cNvPr id="53251" name="Rectangle 3"/>
          <p:cNvSpPr>
            <a:spLocks noGrp="1" noChangeArrowheads="1"/>
          </p:cNvSpPr>
          <p:nvPr>
            <p:ph type="body" idx="1"/>
          </p:nvPr>
        </p:nvSpPr>
        <p:spPr>
          <a:xfrm>
            <a:off x="533400" y="1066800"/>
            <a:ext cx="8229600" cy="5638800"/>
          </a:xfrm>
        </p:spPr>
        <p:txBody>
          <a:bodyPr/>
          <a:lstStyle/>
          <a:p>
            <a:pPr eaLnBrk="1" hangingPunct="1">
              <a:defRPr/>
            </a:pPr>
            <a:r>
              <a:rPr lang="en-US" u="sng" dirty="0" smtClean="0"/>
              <a:t>OCW 3 :-</a:t>
            </a:r>
          </a:p>
          <a:p>
            <a:pPr eaLnBrk="1" hangingPunct="1">
              <a:defRPr/>
            </a:pPr>
            <a:r>
              <a:rPr lang="en-US" sz="2000" dirty="0" smtClean="0"/>
              <a:t>	A0    	D7    D6     D5     D4     D3       D2       D1      D0</a:t>
            </a:r>
          </a:p>
          <a:p>
            <a:pPr lvl="1" eaLnBrk="1" hangingPunct="1">
              <a:buFont typeface="Wingdings" pitchFamily="2" charset="2"/>
              <a:buNone/>
              <a:defRPr/>
            </a:pPr>
            <a:r>
              <a:rPr lang="en-US" sz="1800" dirty="0" smtClean="0"/>
              <a:t>     	 0	 0    ESMM  SMM    0         1           P         RR      RIS</a:t>
            </a:r>
          </a:p>
          <a:p>
            <a:pPr lvl="1" eaLnBrk="1" hangingPunct="1">
              <a:buFont typeface="Wingdings" pitchFamily="2" charset="2"/>
              <a:buNone/>
              <a:defRPr/>
            </a:pPr>
            <a:r>
              <a:rPr lang="en-US" sz="1800" dirty="0" smtClean="0"/>
              <a:t>						No Action           0	        0</a:t>
            </a:r>
          </a:p>
          <a:p>
            <a:pPr lvl="1" eaLnBrk="1" hangingPunct="1">
              <a:buFont typeface="Wingdings" pitchFamily="2" charset="2"/>
              <a:buNone/>
              <a:defRPr/>
            </a:pPr>
            <a:r>
              <a:rPr lang="en-US" sz="1800" dirty="0" smtClean="0"/>
              <a:t>						No Action           0	        1</a:t>
            </a:r>
          </a:p>
          <a:p>
            <a:pPr lvl="1" eaLnBrk="1" hangingPunct="1">
              <a:buFont typeface="Wingdings" pitchFamily="2" charset="2"/>
              <a:buNone/>
              <a:defRPr/>
            </a:pPr>
            <a:r>
              <a:rPr lang="en-US" sz="1800" dirty="0" smtClean="0"/>
              <a:t>				Read IR reg. on next RD pulse      1         0</a:t>
            </a:r>
          </a:p>
          <a:p>
            <a:pPr lvl="1" eaLnBrk="1" hangingPunct="1">
              <a:buFont typeface="Wingdings" pitchFamily="2" charset="2"/>
              <a:buNone/>
              <a:defRPr/>
            </a:pPr>
            <a:r>
              <a:rPr lang="en-US" sz="1800" dirty="0" smtClean="0"/>
              <a:t>				Read IR reg. on next RD pulse     1         1				</a:t>
            </a:r>
          </a:p>
          <a:p>
            <a:pPr lvl="1" eaLnBrk="1" hangingPunct="1">
              <a:buFont typeface="Wingdings" pitchFamily="2" charset="2"/>
              <a:buNone/>
              <a:defRPr/>
            </a:pPr>
            <a:r>
              <a:rPr lang="en-US" sz="1800" dirty="0" smtClean="0"/>
              <a:t>P	=1	Poll Command</a:t>
            </a:r>
          </a:p>
          <a:p>
            <a:pPr lvl="1" eaLnBrk="1" hangingPunct="1">
              <a:buFont typeface="Wingdings" pitchFamily="2" charset="2"/>
              <a:buNone/>
              <a:defRPr/>
            </a:pPr>
            <a:r>
              <a:rPr lang="en-US" sz="1800" dirty="0" smtClean="0"/>
              <a:t>	=0	No Poll Command</a:t>
            </a:r>
          </a:p>
          <a:p>
            <a:pPr lvl="1" eaLnBrk="1" hangingPunct="1">
              <a:buFont typeface="Wingdings" pitchFamily="2" charset="2"/>
              <a:buNone/>
              <a:defRPr/>
            </a:pPr>
            <a:endParaRPr lang="en-US" sz="1800" dirty="0" smtClean="0">
              <a:solidFill>
                <a:srgbClr val="FF00FF"/>
              </a:solidFill>
            </a:endParaRPr>
          </a:p>
          <a:p>
            <a:pPr lvl="1" eaLnBrk="1" hangingPunct="1">
              <a:buFont typeface="Wingdings" pitchFamily="2" charset="2"/>
              <a:buNone/>
              <a:defRPr/>
            </a:pPr>
            <a:r>
              <a:rPr lang="en-US" sz="1800" dirty="0" smtClean="0">
                <a:solidFill>
                  <a:srgbClr val="FFFFCC"/>
                </a:solidFill>
              </a:rPr>
              <a:t>ESMM	SMM</a:t>
            </a:r>
          </a:p>
          <a:p>
            <a:pPr lvl="1" eaLnBrk="1" hangingPunct="1">
              <a:buFont typeface="Wingdings" pitchFamily="2" charset="2"/>
              <a:buNone/>
              <a:defRPr/>
            </a:pPr>
            <a:r>
              <a:rPr lang="en-US" sz="1800" dirty="0" smtClean="0">
                <a:solidFill>
                  <a:srgbClr val="FFFFCC"/>
                </a:solidFill>
              </a:rPr>
              <a:t>	0		   0	No Action	</a:t>
            </a:r>
          </a:p>
          <a:p>
            <a:pPr lvl="1" eaLnBrk="1" hangingPunct="1">
              <a:buFont typeface="Wingdings" pitchFamily="2" charset="2"/>
              <a:buNone/>
              <a:defRPr/>
            </a:pPr>
            <a:r>
              <a:rPr lang="en-US" sz="1800" dirty="0" smtClean="0">
                <a:solidFill>
                  <a:srgbClr val="FFFFCC"/>
                </a:solidFill>
              </a:rPr>
              <a:t>	0		   1	No Action</a:t>
            </a:r>
          </a:p>
          <a:p>
            <a:pPr lvl="1" eaLnBrk="1" hangingPunct="1">
              <a:buFont typeface="Wingdings" pitchFamily="2" charset="2"/>
              <a:buNone/>
              <a:defRPr/>
            </a:pPr>
            <a:r>
              <a:rPr lang="en-US" sz="1800" dirty="0" smtClean="0">
                <a:solidFill>
                  <a:srgbClr val="FFFFCC"/>
                </a:solidFill>
              </a:rPr>
              <a:t>	1		   0	Reset Special Mask</a:t>
            </a:r>
          </a:p>
          <a:p>
            <a:pPr lvl="1" eaLnBrk="1" hangingPunct="1">
              <a:buFont typeface="Wingdings" pitchFamily="2" charset="2"/>
              <a:buNone/>
              <a:defRPr/>
            </a:pPr>
            <a:r>
              <a:rPr lang="en-US" sz="1800" dirty="0" smtClean="0">
                <a:solidFill>
                  <a:srgbClr val="FFFFCC"/>
                </a:solidFill>
              </a:rPr>
              <a:t>	1		   1 	Set Special Mask</a:t>
            </a:r>
          </a:p>
        </p:txBody>
      </p:sp>
      <p:sp>
        <p:nvSpPr>
          <p:cNvPr id="43012" name="Line 4"/>
          <p:cNvSpPr>
            <a:spLocks noChangeShapeType="1"/>
          </p:cNvSpPr>
          <p:nvPr/>
        </p:nvSpPr>
        <p:spPr bwMode="auto">
          <a:xfrm>
            <a:off x="5562600" y="2971800"/>
            <a:ext cx="304800" cy="0"/>
          </a:xfrm>
          <a:prstGeom prst="line">
            <a:avLst/>
          </a:prstGeom>
          <a:noFill/>
          <a:ln w="9525">
            <a:solidFill>
              <a:schemeClr val="tx1"/>
            </a:solidFill>
            <a:round/>
            <a:headEnd/>
            <a:tailEnd/>
          </a:ln>
        </p:spPr>
        <p:txBody>
          <a:bodyPr/>
          <a:lstStyle/>
          <a:p>
            <a:endParaRPr lang="en-US"/>
          </a:p>
        </p:txBody>
      </p:sp>
      <p:sp>
        <p:nvSpPr>
          <p:cNvPr id="43013" name="Line 5"/>
          <p:cNvSpPr>
            <a:spLocks noChangeShapeType="1"/>
          </p:cNvSpPr>
          <p:nvPr/>
        </p:nvSpPr>
        <p:spPr bwMode="auto">
          <a:xfrm>
            <a:off x="5562600" y="3352800"/>
            <a:ext cx="304800" cy="0"/>
          </a:xfrm>
          <a:prstGeom prst="line">
            <a:avLst/>
          </a:prstGeom>
          <a:noFill/>
          <a:ln w="9525">
            <a:solidFill>
              <a:schemeClr val="tx1"/>
            </a:solidFill>
            <a:round/>
            <a:headEnd/>
            <a:tailEnd/>
          </a:ln>
        </p:spPr>
        <p:txBody>
          <a:bodyPr/>
          <a:lstStyle/>
          <a:p>
            <a:endParaRPr lang="en-US"/>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en-US" smtClean="0">
                <a:solidFill>
                  <a:srgbClr val="66FF33"/>
                </a:solidFill>
              </a:rPr>
              <a:t>OCW  Description  :-</a:t>
            </a:r>
          </a:p>
        </p:txBody>
      </p:sp>
      <p:sp>
        <p:nvSpPr>
          <p:cNvPr id="54275" name="Rectangle 3"/>
          <p:cNvSpPr>
            <a:spLocks noGrp="1" noChangeArrowheads="1"/>
          </p:cNvSpPr>
          <p:nvPr>
            <p:ph type="body" idx="1"/>
          </p:nvPr>
        </p:nvSpPr>
        <p:spPr/>
        <p:txBody>
          <a:bodyPr/>
          <a:lstStyle/>
          <a:p>
            <a:pPr eaLnBrk="1" hangingPunct="1">
              <a:lnSpc>
                <a:spcPct val="90000"/>
              </a:lnSpc>
              <a:defRPr/>
            </a:pPr>
            <a:r>
              <a:rPr lang="en-US" sz="2400" u="sng" smtClean="0"/>
              <a:t>OCW 3 :-</a:t>
            </a:r>
          </a:p>
          <a:p>
            <a:pPr eaLnBrk="1" hangingPunct="1">
              <a:lnSpc>
                <a:spcPct val="90000"/>
              </a:lnSpc>
              <a:defRPr/>
            </a:pPr>
            <a:endParaRPr lang="en-US" sz="2400" u="sng" smtClean="0"/>
          </a:p>
          <a:p>
            <a:pPr eaLnBrk="1" hangingPunct="1">
              <a:lnSpc>
                <a:spcPct val="90000"/>
              </a:lnSpc>
              <a:defRPr/>
            </a:pPr>
            <a:r>
              <a:rPr lang="en-US" sz="2400" smtClean="0">
                <a:effectLst/>
              </a:rPr>
              <a:t>ESMM (Enable Special Mask Mode) -  When this bit is set to 1 it enables the SMM bit to set or reset the Special Mask Mode. When ESMM e 0 the SMM bit becomes a ``don't care''.</a:t>
            </a:r>
          </a:p>
          <a:p>
            <a:pPr eaLnBrk="1" hangingPunct="1">
              <a:lnSpc>
                <a:spcPct val="90000"/>
              </a:lnSpc>
              <a:defRPr/>
            </a:pPr>
            <a:endParaRPr lang="en-US" sz="2400" smtClean="0">
              <a:effectLst/>
            </a:endParaRPr>
          </a:p>
          <a:p>
            <a:pPr eaLnBrk="1" hangingPunct="1">
              <a:lnSpc>
                <a:spcPct val="90000"/>
              </a:lnSpc>
              <a:defRPr/>
            </a:pPr>
            <a:r>
              <a:rPr lang="en-US" sz="2400" smtClean="0">
                <a:effectLst/>
              </a:rPr>
              <a:t>SMM (Special Mask Mode) - If ESMM = 1 and SMM = 1 the 8259A will enter Special Mask Mode. If ESMM = 1 and SMM = 0 the 8259A will revert to normal mask mode. When ESMM = 0, SMM has no effect.</a:t>
            </a:r>
            <a:endParaRPr lang="en-US" sz="2400" u="sng" smtClean="0"/>
          </a:p>
          <a:p>
            <a:pPr eaLnBrk="1" hangingPunct="1">
              <a:lnSpc>
                <a:spcPct val="90000"/>
              </a:lnSpc>
              <a:defRPr/>
            </a:pPr>
            <a:endParaRPr lang="en-US" sz="2400" u="sng" smtClean="0"/>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defRPr/>
            </a:pPr>
            <a:r>
              <a:rPr lang="en-US" smtClean="0">
                <a:solidFill>
                  <a:srgbClr val="66FF33"/>
                </a:solidFill>
              </a:rPr>
              <a:t>Fully Nested Mode</a:t>
            </a:r>
          </a:p>
        </p:txBody>
      </p:sp>
      <p:sp>
        <p:nvSpPr>
          <p:cNvPr id="45059" name="Rectangle 3"/>
          <p:cNvSpPr>
            <a:spLocks noGrp="1" noChangeArrowheads="1"/>
          </p:cNvSpPr>
          <p:nvPr>
            <p:ph type="body" idx="1"/>
          </p:nvPr>
        </p:nvSpPr>
        <p:spPr/>
        <p:txBody>
          <a:bodyPr/>
          <a:lstStyle/>
          <a:p>
            <a:pPr eaLnBrk="1" hangingPunct="1">
              <a:lnSpc>
                <a:spcPct val="80000"/>
              </a:lnSpc>
            </a:pPr>
            <a:r>
              <a:rPr lang="en-US" sz="2000" smtClean="0">
                <a:effectLst/>
              </a:rPr>
              <a:t>This mode is entered after initialization unless another mode is programmed. The interrupt requests are ordered in priority from 0 through 7 (0 highest). When an interrupt is acknowledged the highest priority request is determined and its vector placed on the bus. Additionally, a bit of the Interrupt Service register (ISO-7) is set. This bit remains set until the microprocessor issues an End of Interrupt (EOI) command immediately before returning from the service routine, or if AEOI (Automatic End of Interrupt) bit is set, until the trailing edge of the last INTA. While the IS bit is set, all further interrupts of the same or lower priority are inhibited, while higher levels will generate an interrupt (which will be acknowledged only if the microprocessor internal Interrupt enable flip-flop has been re-enabled through software).</a:t>
            </a:r>
          </a:p>
          <a:p>
            <a:pPr eaLnBrk="1" hangingPunct="1">
              <a:lnSpc>
                <a:spcPct val="80000"/>
              </a:lnSpc>
            </a:pPr>
            <a:endParaRPr lang="en-US" sz="2000" smtClean="0">
              <a:effectLst/>
            </a:endParaRPr>
          </a:p>
          <a:p>
            <a:pPr eaLnBrk="1" hangingPunct="1">
              <a:lnSpc>
                <a:spcPct val="80000"/>
              </a:lnSpc>
            </a:pPr>
            <a:r>
              <a:rPr lang="en-US" sz="2000" smtClean="0">
                <a:effectLst/>
              </a:rPr>
              <a:t>After the initialization sequence, IR0 has the highest prioirity and IR7 the lowest. Priorities can be changed, as will be explained, in the rotating priority mode.</a:t>
            </a: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152400"/>
            <a:ext cx="8229600" cy="457200"/>
          </a:xfrm>
        </p:spPr>
        <p:txBody>
          <a:bodyPr/>
          <a:lstStyle/>
          <a:p>
            <a:pPr eaLnBrk="1" hangingPunct="1">
              <a:defRPr/>
            </a:pPr>
            <a:r>
              <a:rPr lang="en-US" sz="2400" u="sng" smtClean="0">
                <a:solidFill>
                  <a:srgbClr val="66FF33"/>
                </a:solidFill>
              </a:rPr>
              <a:t>EOI (End Of Interrupt)</a:t>
            </a:r>
          </a:p>
        </p:txBody>
      </p:sp>
      <p:sp>
        <p:nvSpPr>
          <p:cNvPr id="46083" name="Rectangle 3"/>
          <p:cNvSpPr>
            <a:spLocks noGrp="1" noChangeArrowheads="1"/>
          </p:cNvSpPr>
          <p:nvPr>
            <p:ph type="body" idx="1"/>
          </p:nvPr>
        </p:nvSpPr>
        <p:spPr>
          <a:xfrm>
            <a:off x="533400" y="609600"/>
            <a:ext cx="8229600" cy="5943600"/>
          </a:xfrm>
        </p:spPr>
        <p:txBody>
          <a:bodyPr/>
          <a:lstStyle/>
          <a:p>
            <a:pPr eaLnBrk="1" hangingPunct="1">
              <a:lnSpc>
                <a:spcPct val="80000"/>
              </a:lnSpc>
            </a:pPr>
            <a:r>
              <a:rPr lang="en-US" sz="1600" b="1" smtClean="0">
                <a:effectLst/>
              </a:rPr>
              <a:t>The In Service (IS) bit can be reset either automatically following the trailing edge of the last in sequence INTA pulse (when AEOI bit in ICW1 is set) or by a command word that must be issued to the 8259A before returning from a service routine (EOI command). An EOI command must be issued twice if in the Cascade mode, once for the master and once for the corresponding slave.</a:t>
            </a:r>
          </a:p>
          <a:p>
            <a:pPr eaLnBrk="1" hangingPunct="1">
              <a:lnSpc>
                <a:spcPct val="80000"/>
              </a:lnSpc>
            </a:pPr>
            <a:endParaRPr lang="en-US" sz="1600" b="1" smtClean="0">
              <a:effectLst/>
            </a:endParaRPr>
          </a:p>
          <a:p>
            <a:pPr eaLnBrk="1" hangingPunct="1">
              <a:lnSpc>
                <a:spcPct val="80000"/>
              </a:lnSpc>
            </a:pPr>
            <a:r>
              <a:rPr lang="en-US" sz="1600" b="1" smtClean="0">
                <a:effectLst/>
              </a:rPr>
              <a:t>There are two forms of EOI command: Specific and Non-Specific. When the 8259A is operated in modes which preserve the fully nested structure, it can determine which IS bit to reset on EOI. When a Non-Specific EOI command is issued the 8259A will automatically reset the highest IS bit of those that are set, since in the fully nested mode the highest IS level was necessarily the last level acknowledged and serviced. A non-specific EOI can be issued with OCW2 (EOI = 1, SL = 0, R = 0).</a:t>
            </a:r>
          </a:p>
          <a:p>
            <a:pPr eaLnBrk="1" hangingPunct="1">
              <a:lnSpc>
                <a:spcPct val="80000"/>
              </a:lnSpc>
            </a:pPr>
            <a:endParaRPr lang="en-US" sz="1600" b="1" smtClean="0">
              <a:effectLst/>
            </a:endParaRPr>
          </a:p>
          <a:p>
            <a:pPr eaLnBrk="1" hangingPunct="1">
              <a:lnSpc>
                <a:spcPct val="80000"/>
              </a:lnSpc>
            </a:pPr>
            <a:r>
              <a:rPr lang="en-US" sz="1600" b="1" smtClean="0">
                <a:effectLst/>
              </a:rPr>
              <a:t>When a mode is used which may disturb the fully nested structure, the 8259A may no longer be able to determine the last level acknowledged. </a:t>
            </a:r>
          </a:p>
          <a:p>
            <a:pPr eaLnBrk="1" hangingPunct="1">
              <a:lnSpc>
                <a:spcPct val="80000"/>
              </a:lnSpc>
            </a:pPr>
            <a:endParaRPr lang="en-US" sz="1600" b="1" smtClean="0">
              <a:effectLst/>
            </a:endParaRPr>
          </a:p>
          <a:p>
            <a:pPr eaLnBrk="1" hangingPunct="1">
              <a:lnSpc>
                <a:spcPct val="80000"/>
              </a:lnSpc>
            </a:pPr>
            <a:r>
              <a:rPr lang="en-US" sz="1600" b="1" smtClean="0">
                <a:effectLst/>
              </a:rPr>
              <a:t>In this case a Specific End of Interrupt must be issued which includes as part of the command the IS level to be reset.</a:t>
            </a:r>
          </a:p>
          <a:p>
            <a:pPr eaLnBrk="1" hangingPunct="1">
              <a:lnSpc>
                <a:spcPct val="80000"/>
              </a:lnSpc>
            </a:pPr>
            <a:endParaRPr lang="en-US" sz="1600" b="1" smtClean="0">
              <a:effectLst/>
            </a:endParaRPr>
          </a:p>
          <a:p>
            <a:pPr eaLnBrk="1" hangingPunct="1">
              <a:lnSpc>
                <a:spcPct val="80000"/>
              </a:lnSpc>
            </a:pPr>
            <a:r>
              <a:rPr lang="en-US" sz="1600" b="1" smtClean="0">
                <a:effectLst/>
              </a:rPr>
              <a:t>A specific EOI can be issued with OCW2 (EOI =1, SL=1, R= 0, and L0-L2 is the binary level of the IS bit to be reset).</a:t>
            </a:r>
          </a:p>
          <a:p>
            <a:pPr eaLnBrk="1" hangingPunct="1">
              <a:lnSpc>
                <a:spcPct val="80000"/>
              </a:lnSpc>
            </a:pPr>
            <a:endParaRPr lang="en-US" sz="1600" b="1" smtClean="0">
              <a:effectLst/>
            </a:endParaRPr>
          </a:p>
          <a:p>
            <a:pPr eaLnBrk="1" hangingPunct="1">
              <a:lnSpc>
                <a:spcPct val="80000"/>
              </a:lnSpc>
            </a:pPr>
            <a:r>
              <a:rPr lang="en-US" sz="1600" b="1" smtClean="0">
                <a:effectLst/>
              </a:rPr>
              <a:t>It should be noted that an IS bit that is masked by an IMR bit will not be cleared by a non-specific EOI if the 8259A is in the Special Mask Mode.</a:t>
            </a:r>
          </a:p>
        </p:txBody>
      </p:sp>
      <p:sp>
        <p:nvSpPr>
          <p:cNvPr id="46084" name="Line 4"/>
          <p:cNvSpPr>
            <a:spLocks noChangeShapeType="1"/>
          </p:cNvSpPr>
          <p:nvPr/>
        </p:nvSpPr>
        <p:spPr bwMode="auto">
          <a:xfrm>
            <a:off x="3733800" y="838200"/>
            <a:ext cx="457200" cy="0"/>
          </a:xfrm>
          <a:prstGeom prst="line">
            <a:avLst/>
          </a:prstGeom>
          <a:noFill/>
          <a:ln w="9525">
            <a:solidFill>
              <a:schemeClr val="tx1"/>
            </a:solidFill>
            <a:round/>
            <a:headEnd/>
            <a:tailEnd/>
          </a:ln>
        </p:spPr>
        <p:txBody>
          <a:bodyPr/>
          <a:lstStyle/>
          <a:p>
            <a:endParaRPr lang="en-US"/>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04800" y="277813"/>
            <a:ext cx="8610600" cy="712787"/>
          </a:xfrm>
        </p:spPr>
        <p:txBody>
          <a:bodyPr>
            <a:normAutofit fontScale="90000"/>
          </a:bodyPr>
          <a:lstStyle/>
          <a:p>
            <a:pPr eaLnBrk="1" hangingPunct="1"/>
            <a:r>
              <a:rPr lang="en-US" sz="2800" smtClean="0">
                <a:solidFill>
                  <a:srgbClr val="66FF33"/>
                </a:solidFill>
                <a:effectLst/>
              </a:rPr>
              <a:t>Automatic End of Interrupt (AEOI)</a:t>
            </a:r>
            <a:br>
              <a:rPr lang="en-US" sz="2800" smtClean="0">
                <a:solidFill>
                  <a:srgbClr val="66FF33"/>
                </a:solidFill>
                <a:effectLst/>
              </a:rPr>
            </a:br>
            <a:r>
              <a:rPr lang="en-US" sz="2800" smtClean="0">
                <a:solidFill>
                  <a:srgbClr val="66FF33"/>
                </a:solidFill>
                <a:effectLst/>
              </a:rPr>
              <a:t>Mode</a:t>
            </a:r>
          </a:p>
        </p:txBody>
      </p:sp>
      <p:sp>
        <p:nvSpPr>
          <p:cNvPr id="47107" name="Rectangle 3"/>
          <p:cNvSpPr>
            <a:spLocks noGrp="1" noChangeArrowheads="1"/>
          </p:cNvSpPr>
          <p:nvPr>
            <p:ph type="body" idx="1"/>
          </p:nvPr>
        </p:nvSpPr>
        <p:spPr>
          <a:xfrm>
            <a:off x="457200" y="1600200"/>
            <a:ext cx="8229600" cy="4953000"/>
          </a:xfrm>
        </p:spPr>
        <p:txBody>
          <a:bodyPr/>
          <a:lstStyle/>
          <a:p>
            <a:pPr lvl="1" eaLnBrk="1" hangingPunct="1">
              <a:lnSpc>
                <a:spcPct val="80000"/>
              </a:lnSpc>
            </a:pPr>
            <a:r>
              <a:rPr lang="en-US" sz="2400" smtClean="0">
                <a:effectLst/>
              </a:rPr>
              <a:t>If AEOI =1 in ICW4, then the 8259A will operate in AEOI mode continuously until reprogrammed by ICW4 , in this mode the 8259A will automatically perform a non-specific EOI operation at the trailing edge of the last interrupt acknowledge pulse (third pulse in MCS-80/85, second in 8086). </a:t>
            </a:r>
          </a:p>
          <a:p>
            <a:pPr lvl="1" eaLnBrk="1" hangingPunct="1">
              <a:lnSpc>
                <a:spcPct val="80000"/>
              </a:lnSpc>
            </a:pPr>
            <a:endParaRPr lang="en-US" sz="2400" smtClean="0">
              <a:effectLst/>
            </a:endParaRPr>
          </a:p>
          <a:p>
            <a:pPr lvl="1" eaLnBrk="1" hangingPunct="1">
              <a:lnSpc>
                <a:spcPct val="80000"/>
              </a:lnSpc>
            </a:pPr>
            <a:r>
              <a:rPr lang="en-US" sz="2400" smtClean="0">
                <a:effectLst/>
              </a:rPr>
              <a:t>Note that from a system standpoint, this mode should be used only when a nested multilevel interrupt structure is not required within a single 8259A. </a:t>
            </a:r>
          </a:p>
          <a:p>
            <a:pPr lvl="1" eaLnBrk="1" hangingPunct="1">
              <a:lnSpc>
                <a:spcPct val="80000"/>
              </a:lnSpc>
            </a:pPr>
            <a:endParaRPr lang="en-US" sz="2400" smtClean="0">
              <a:effectLst/>
            </a:endParaRPr>
          </a:p>
          <a:p>
            <a:pPr lvl="1" eaLnBrk="1" hangingPunct="1">
              <a:lnSpc>
                <a:spcPct val="80000"/>
              </a:lnSpc>
            </a:pPr>
            <a:r>
              <a:rPr lang="en-US" sz="2400" smtClean="0">
                <a:effectLst/>
              </a:rPr>
              <a:t>The AEOI mode can only be used in a master 8259A</a:t>
            </a:r>
          </a:p>
          <a:p>
            <a:pPr lvl="1" eaLnBrk="1" hangingPunct="1">
              <a:lnSpc>
                <a:spcPct val="80000"/>
              </a:lnSpc>
              <a:buFont typeface="Wingdings" pitchFamily="2" charset="2"/>
              <a:buNone/>
            </a:pPr>
            <a:r>
              <a:rPr lang="en-US" sz="2400" smtClean="0">
                <a:effectLst/>
              </a:rPr>
              <a:t>	and not a slave. 8259As with a copyright date of 1985 or later will operate in the AEOI mode as a master or a slave.</a:t>
            </a:r>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533400" y="228600"/>
            <a:ext cx="8229600" cy="1143000"/>
          </a:xfrm>
        </p:spPr>
        <p:txBody>
          <a:bodyPr/>
          <a:lstStyle/>
          <a:p>
            <a:pPr eaLnBrk="1" hangingPunct="1">
              <a:defRPr/>
            </a:pPr>
            <a:r>
              <a:rPr lang="en-US" dirty="0" smtClean="0">
                <a:solidFill>
                  <a:schemeClr val="tx1"/>
                </a:solidFill>
                <a:latin typeface="Britannic Bold" pitchFamily="34" charset="0"/>
              </a:rPr>
              <a:t>AUTOMATIC ROTATION</a:t>
            </a:r>
          </a:p>
        </p:txBody>
      </p:sp>
      <p:sp>
        <p:nvSpPr>
          <p:cNvPr id="48131" name="Rectangle 3"/>
          <p:cNvSpPr>
            <a:spLocks noGrp="1" noChangeArrowheads="1"/>
          </p:cNvSpPr>
          <p:nvPr>
            <p:ph type="body" idx="1"/>
          </p:nvPr>
        </p:nvSpPr>
        <p:spPr>
          <a:xfrm>
            <a:off x="457200" y="1600200"/>
            <a:ext cx="8229600" cy="4876800"/>
          </a:xfrm>
        </p:spPr>
        <p:txBody>
          <a:bodyPr/>
          <a:lstStyle/>
          <a:p>
            <a:pPr eaLnBrk="1" hangingPunct="1">
              <a:lnSpc>
                <a:spcPct val="80000"/>
              </a:lnSpc>
            </a:pPr>
            <a:r>
              <a:rPr lang="en-US" sz="1600" b="1" smtClean="0">
                <a:effectLst/>
              </a:rPr>
              <a:t>In some applications there are a number of interrupting devices of equal priority. In this mode a device, after being serviced, receives the lowest priority, so a device requesting an interrupt will have to wait, in the worst case until each of 7 other devices are serviced at most once . For example, if the priority and ``in service'' status is:</a:t>
            </a:r>
          </a:p>
          <a:p>
            <a:pPr eaLnBrk="1" hangingPunct="1">
              <a:lnSpc>
                <a:spcPct val="80000"/>
              </a:lnSpc>
            </a:pPr>
            <a:endParaRPr lang="en-US" sz="1600" b="1" smtClean="0">
              <a:effectLst/>
            </a:endParaRPr>
          </a:p>
          <a:p>
            <a:pPr eaLnBrk="1" hangingPunct="1">
              <a:lnSpc>
                <a:spcPct val="80000"/>
              </a:lnSpc>
              <a:buFont typeface="Wingdings" pitchFamily="2" charset="2"/>
              <a:buNone/>
            </a:pPr>
            <a:r>
              <a:rPr lang="en-US" sz="1600" b="1" smtClean="0">
                <a:effectLst/>
              </a:rPr>
              <a:t>	</a:t>
            </a:r>
          </a:p>
          <a:p>
            <a:pPr eaLnBrk="1" hangingPunct="1">
              <a:lnSpc>
                <a:spcPct val="80000"/>
              </a:lnSpc>
              <a:buFont typeface="Wingdings" pitchFamily="2" charset="2"/>
              <a:buNone/>
            </a:pPr>
            <a:r>
              <a:rPr lang="en-US" sz="1600" b="1" smtClean="0">
                <a:effectLst/>
              </a:rPr>
              <a:t>	Before Rotate (IR4 the highest priority requiring service) :-</a:t>
            </a:r>
          </a:p>
          <a:p>
            <a:pPr eaLnBrk="1" hangingPunct="1">
              <a:lnSpc>
                <a:spcPct val="80000"/>
              </a:lnSpc>
            </a:pPr>
            <a:endParaRPr lang="en-US" sz="1600" b="1" smtClean="0">
              <a:effectLst/>
            </a:endParaRPr>
          </a:p>
          <a:p>
            <a:pPr eaLnBrk="1" hangingPunct="1">
              <a:lnSpc>
                <a:spcPct val="80000"/>
              </a:lnSpc>
            </a:pPr>
            <a:r>
              <a:rPr lang="en-US" sz="1600" b="1" smtClean="0">
                <a:effectLst/>
              </a:rPr>
              <a:t>IS7	IS6    IS5    IS4    IS3    IS2    IS1    IS0</a:t>
            </a:r>
          </a:p>
          <a:p>
            <a:pPr eaLnBrk="1" hangingPunct="1">
              <a:lnSpc>
                <a:spcPct val="80000"/>
              </a:lnSpc>
              <a:buFont typeface="Wingdings" pitchFamily="2" charset="2"/>
              <a:buNone/>
            </a:pPr>
            <a:r>
              <a:rPr lang="en-US" sz="1600" b="1" smtClean="0">
                <a:effectLst/>
              </a:rPr>
              <a:t>	 0        1       0       1        0       0       0        0            IS  STATUS</a:t>
            </a:r>
          </a:p>
          <a:p>
            <a:pPr eaLnBrk="1" hangingPunct="1">
              <a:lnSpc>
                <a:spcPct val="80000"/>
              </a:lnSpc>
              <a:buFont typeface="Wingdings" pitchFamily="2" charset="2"/>
              <a:buNone/>
            </a:pPr>
            <a:r>
              <a:rPr lang="en-US" sz="1600" b="1" smtClean="0">
                <a:effectLst/>
              </a:rPr>
              <a:t>	 7	 6       5       4        3       2       1        0            Priority Status</a:t>
            </a:r>
          </a:p>
          <a:p>
            <a:pPr eaLnBrk="1" hangingPunct="1">
              <a:lnSpc>
                <a:spcPct val="80000"/>
              </a:lnSpc>
              <a:buFont typeface="Wingdings" pitchFamily="2" charset="2"/>
              <a:buNone/>
            </a:pPr>
            <a:endParaRPr lang="en-US" sz="1600" b="1" smtClean="0">
              <a:effectLst/>
            </a:endParaRPr>
          </a:p>
          <a:p>
            <a:pPr eaLnBrk="1" hangingPunct="1">
              <a:lnSpc>
                <a:spcPct val="80000"/>
              </a:lnSpc>
              <a:buFont typeface="Wingdings" pitchFamily="2" charset="2"/>
              <a:buNone/>
            </a:pPr>
            <a:r>
              <a:rPr lang="en-US" sz="1600" b="1" smtClean="0">
                <a:effectLst/>
              </a:rPr>
              <a:t>	After Rotate (IR4 the highest priority requiring service) :-</a:t>
            </a:r>
          </a:p>
          <a:p>
            <a:pPr eaLnBrk="1" hangingPunct="1">
              <a:lnSpc>
                <a:spcPct val="80000"/>
              </a:lnSpc>
              <a:buFont typeface="Wingdings" pitchFamily="2" charset="2"/>
              <a:buNone/>
            </a:pPr>
            <a:endParaRPr lang="en-US" sz="1600" b="1" smtClean="0">
              <a:effectLst/>
            </a:endParaRPr>
          </a:p>
          <a:p>
            <a:pPr eaLnBrk="1" hangingPunct="1">
              <a:lnSpc>
                <a:spcPct val="80000"/>
              </a:lnSpc>
            </a:pPr>
            <a:r>
              <a:rPr lang="en-US" sz="1600" b="1" smtClean="0">
                <a:effectLst/>
              </a:rPr>
              <a:t>IS7	IS6    IS5    IS4    IS3    IS2    IS1    IS0</a:t>
            </a:r>
          </a:p>
          <a:p>
            <a:pPr eaLnBrk="1" hangingPunct="1">
              <a:lnSpc>
                <a:spcPct val="80000"/>
              </a:lnSpc>
              <a:buFont typeface="Wingdings" pitchFamily="2" charset="2"/>
              <a:buNone/>
            </a:pPr>
            <a:r>
              <a:rPr lang="en-US" sz="1600" b="1" smtClean="0">
                <a:effectLst/>
              </a:rPr>
              <a:t>	 0         1       0       0        0       0       0        0            IS  STATUS</a:t>
            </a:r>
          </a:p>
          <a:p>
            <a:pPr eaLnBrk="1" hangingPunct="1">
              <a:lnSpc>
                <a:spcPct val="80000"/>
              </a:lnSpc>
              <a:buFont typeface="Wingdings" pitchFamily="2" charset="2"/>
              <a:buNone/>
            </a:pPr>
            <a:r>
              <a:rPr lang="en-US" sz="1600" b="1" smtClean="0">
                <a:effectLst/>
              </a:rPr>
              <a:t>	 2	  1       0       7        6       5       4        3            Priority Status</a:t>
            </a:r>
          </a:p>
          <a:p>
            <a:pPr eaLnBrk="1" hangingPunct="1">
              <a:lnSpc>
                <a:spcPct val="80000"/>
              </a:lnSpc>
              <a:buFont typeface="Wingdings" pitchFamily="2" charset="2"/>
              <a:buNone/>
            </a:pPr>
            <a:endParaRPr lang="en-US" sz="1600" b="1" smtClean="0">
              <a:effectLst/>
            </a:endParaRPr>
          </a:p>
          <a:p>
            <a:pPr eaLnBrk="1" hangingPunct="1">
              <a:lnSpc>
                <a:spcPct val="80000"/>
              </a:lnSpc>
              <a:buFont typeface="Wingdings" pitchFamily="2" charset="2"/>
              <a:buNone/>
            </a:pPr>
            <a:r>
              <a:rPr lang="en-US" sz="1600" smtClean="0">
                <a:effectLst/>
              </a:rPr>
              <a:t>    </a:t>
            </a:r>
          </a:p>
          <a:p>
            <a:pPr eaLnBrk="1" hangingPunct="1">
              <a:lnSpc>
                <a:spcPct val="80000"/>
              </a:lnSpc>
            </a:pPr>
            <a:endParaRPr lang="en-US" sz="1600" smtClean="0">
              <a:effectLst/>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152401" y="838199"/>
          <a:ext cx="8458199" cy="5791202"/>
        </p:xfrm>
        <a:graphic>
          <a:graphicData uri="http://schemas.openxmlformats.org/drawingml/2006/table">
            <a:tbl>
              <a:tblPr/>
              <a:tblGrid>
                <a:gridCol w="823536"/>
                <a:gridCol w="944645"/>
                <a:gridCol w="1057275"/>
                <a:gridCol w="891356"/>
                <a:gridCol w="891356"/>
                <a:gridCol w="3850031"/>
              </a:tblGrid>
              <a:tr h="923012">
                <a:tc>
                  <a:txBody>
                    <a:bodyPr/>
                    <a:lstStyle/>
                    <a:p>
                      <a:pPr marL="0" marR="0" algn="ctr">
                        <a:lnSpc>
                          <a:spcPct val="115000"/>
                        </a:lnSpc>
                        <a:spcBef>
                          <a:spcPts val="0"/>
                        </a:spcBef>
                        <a:spcAft>
                          <a:spcPts val="1000"/>
                        </a:spcAft>
                      </a:pPr>
                      <a:r>
                        <a:rPr lang="en-US" sz="2800" b="1" dirty="0">
                          <a:latin typeface="Cambria"/>
                          <a:ea typeface="Times New Roman"/>
                          <a:cs typeface="Times New Roman"/>
                        </a:rPr>
                        <a:t>CS</a:t>
                      </a:r>
                      <a:endParaRPr lang="en-US" sz="2800" dirty="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9DD9"/>
                    </a:solidFill>
                  </a:tcPr>
                </a:tc>
                <a:tc>
                  <a:txBody>
                    <a:bodyPr/>
                    <a:lstStyle/>
                    <a:p>
                      <a:pPr marL="0" marR="0" algn="ctr">
                        <a:lnSpc>
                          <a:spcPct val="115000"/>
                        </a:lnSpc>
                        <a:spcBef>
                          <a:spcPts val="0"/>
                        </a:spcBef>
                        <a:spcAft>
                          <a:spcPts val="1000"/>
                        </a:spcAft>
                      </a:pPr>
                      <a:r>
                        <a:rPr lang="en-US" sz="2800" b="1" dirty="0">
                          <a:latin typeface="Cambria"/>
                          <a:ea typeface="Times New Roman"/>
                          <a:cs typeface="Times New Roman"/>
                        </a:rPr>
                        <a:t>RD</a:t>
                      </a:r>
                      <a:endParaRPr lang="en-US" sz="2800" dirty="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9DD9"/>
                    </a:solidFill>
                  </a:tcPr>
                </a:tc>
                <a:tc>
                  <a:txBody>
                    <a:bodyPr/>
                    <a:lstStyle/>
                    <a:p>
                      <a:pPr marL="0" marR="0" algn="ctr">
                        <a:lnSpc>
                          <a:spcPct val="115000"/>
                        </a:lnSpc>
                        <a:spcBef>
                          <a:spcPts val="0"/>
                        </a:spcBef>
                        <a:spcAft>
                          <a:spcPts val="1000"/>
                        </a:spcAft>
                      </a:pPr>
                      <a:r>
                        <a:rPr lang="en-US" sz="2800" b="1" dirty="0">
                          <a:latin typeface="Cambria"/>
                          <a:ea typeface="Times New Roman"/>
                          <a:cs typeface="Times New Roman"/>
                        </a:rPr>
                        <a:t>WR</a:t>
                      </a:r>
                      <a:endParaRPr lang="en-US" sz="2800" dirty="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9DD9"/>
                    </a:solidFill>
                  </a:tcPr>
                </a:tc>
                <a:tc>
                  <a:txBody>
                    <a:bodyPr/>
                    <a:lstStyle/>
                    <a:p>
                      <a:pPr marL="0" marR="0" algn="ctr">
                        <a:lnSpc>
                          <a:spcPct val="115000"/>
                        </a:lnSpc>
                        <a:spcBef>
                          <a:spcPts val="0"/>
                        </a:spcBef>
                        <a:spcAft>
                          <a:spcPts val="1000"/>
                        </a:spcAft>
                      </a:pPr>
                      <a:r>
                        <a:rPr lang="en-US" sz="2800" b="1" dirty="0">
                          <a:latin typeface="Cambria"/>
                          <a:ea typeface="Times New Roman"/>
                          <a:cs typeface="Times New Roman"/>
                        </a:rPr>
                        <a:t>A1</a:t>
                      </a:r>
                      <a:endParaRPr lang="en-US" sz="2800" dirty="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9DD9"/>
                    </a:solidFill>
                  </a:tcPr>
                </a:tc>
                <a:tc>
                  <a:txBody>
                    <a:bodyPr/>
                    <a:lstStyle/>
                    <a:p>
                      <a:pPr marL="0" marR="0" algn="ctr">
                        <a:lnSpc>
                          <a:spcPct val="115000"/>
                        </a:lnSpc>
                        <a:spcBef>
                          <a:spcPts val="0"/>
                        </a:spcBef>
                        <a:spcAft>
                          <a:spcPts val="1000"/>
                        </a:spcAft>
                      </a:pPr>
                      <a:r>
                        <a:rPr lang="en-US" sz="2800" b="1" dirty="0">
                          <a:latin typeface="Cambria"/>
                          <a:ea typeface="Times New Roman"/>
                          <a:cs typeface="Times New Roman"/>
                        </a:rPr>
                        <a:t>A0</a:t>
                      </a:r>
                      <a:endParaRPr lang="en-US" sz="2800" dirty="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9DD9"/>
                    </a:solidFill>
                  </a:tcPr>
                </a:tc>
                <a:tc>
                  <a:txBody>
                    <a:bodyPr/>
                    <a:lstStyle/>
                    <a:p>
                      <a:pPr marL="0" marR="0" algn="ctr">
                        <a:lnSpc>
                          <a:spcPct val="115000"/>
                        </a:lnSpc>
                        <a:spcBef>
                          <a:spcPts val="0"/>
                        </a:spcBef>
                        <a:spcAft>
                          <a:spcPts val="1000"/>
                        </a:spcAft>
                      </a:pPr>
                      <a:r>
                        <a:rPr lang="en-US" sz="2800" b="1" dirty="0">
                          <a:latin typeface="Cambria"/>
                          <a:ea typeface="Times New Roman"/>
                          <a:cs typeface="Times New Roman"/>
                        </a:rPr>
                        <a:t>OPERATION</a:t>
                      </a:r>
                      <a:endParaRPr lang="en-US" sz="2800" dirty="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9DD9"/>
                    </a:solidFill>
                  </a:tcPr>
                </a:tc>
              </a:tr>
              <a:tr h="486819">
                <a:tc>
                  <a:txBody>
                    <a:bodyPr/>
                    <a:lstStyle/>
                    <a:p>
                      <a:pPr marL="0" marR="0" algn="ctr">
                        <a:lnSpc>
                          <a:spcPct val="115000"/>
                        </a:lnSpc>
                        <a:spcBef>
                          <a:spcPts val="0"/>
                        </a:spcBef>
                        <a:spcAft>
                          <a:spcPts val="1000"/>
                        </a:spcAft>
                      </a:pPr>
                      <a:r>
                        <a:rPr lang="en-US" sz="1800" b="1" dirty="0">
                          <a:latin typeface="Cambria"/>
                          <a:ea typeface="Times New Roman"/>
                          <a:cs typeface="Times New Roman"/>
                        </a:rPr>
                        <a:t>0</a:t>
                      </a:r>
                      <a:endParaRPr lang="en-US" sz="1800" dirty="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DFF1"/>
                    </a:solidFill>
                  </a:tcPr>
                </a:tc>
                <a:tc>
                  <a:txBody>
                    <a:bodyPr/>
                    <a:lstStyle/>
                    <a:p>
                      <a:pPr marL="0" marR="0" algn="ctr">
                        <a:lnSpc>
                          <a:spcPct val="115000"/>
                        </a:lnSpc>
                        <a:spcBef>
                          <a:spcPts val="0"/>
                        </a:spcBef>
                        <a:spcAft>
                          <a:spcPts val="1000"/>
                        </a:spcAft>
                      </a:pPr>
                      <a:r>
                        <a:rPr lang="en-US" sz="1800" b="1">
                          <a:latin typeface="Cambria"/>
                          <a:ea typeface="Times New Roman"/>
                          <a:cs typeface="Times New Roman"/>
                        </a:rPr>
                        <a:t>1</a:t>
                      </a:r>
                      <a:endParaRPr lang="en-US" sz="180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DFF1"/>
                    </a:solidFill>
                  </a:tcPr>
                </a:tc>
                <a:tc>
                  <a:txBody>
                    <a:bodyPr/>
                    <a:lstStyle/>
                    <a:p>
                      <a:pPr marL="0" marR="0" algn="ctr">
                        <a:lnSpc>
                          <a:spcPct val="115000"/>
                        </a:lnSpc>
                        <a:spcBef>
                          <a:spcPts val="0"/>
                        </a:spcBef>
                        <a:spcAft>
                          <a:spcPts val="1000"/>
                        </a:spcAft>
                      </a:pPr>
                      <a:r>
                        <a:rPr lang="en-US" sz="1800" b="1">
                          <a:latin typeface="Cambria"/>
                          <a:ea typeface="Times New Roman"/>
                          <a:cs typeface="Times New Roman"/>
                        </a:rPr>
                        <a:t>0</a:t>
                      </a:r>
                      <a:endParaRPr lang="en-US" sz="180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DFF1"/>
                    </a:solidFill>
                  </a:tcPr>
                </a:tc>
                <a:tc>
                  <a:txBody>
                    <a:bodyPr/>
                    <a:lstStyle/>
                    <a:p>
                      <a:pPr marL="0" marR="0" algn="ctr">
                        <a:lnSpc>
                          <a:spcPct val="115000"/>
                        </a:lnSpc>
                        <a:spcBef>
                          <a:spcPts val="0"/>
                        </a:spcBef>
                        <a:spcAft>
                          <a:spcPts val="1000"/>
                        </a:spcAft>
                      </a:pPr>
                      <a:r>
                        <a:rPr lang="en-US" sz="1800" b="1">
                          <a:latin typeface="Cambria"/>
                          <a:ea typeface="Times New Roman"/>
                          <a:cs typeface="Times New Roman"/>
                        </a:rPr>
                        <a:t>0</a:t>
                      </a:r>
                      <a:endParaRPr lang="en-US" sz="180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DFF1"/>
                    </a:solidFill>
                  </a:tcPr>
                </a:tc>
                <a:tc>
                  <a:txBody>
                    <a:bodyPr/>
                    <a:lstStyle/>
                    <a:p>
                      <a:pPr marL="0" marR="0" algn="ctr">
                        <a:lnSpc>
                          <a:spcPct val="115000"/>
                        </a:lnSpc>
                        <a:spcBef>
                          <a:spcPts val="0"/>
                        </a:spcBef>
                        <a:spcAft>
                          <a:spcPts val="1000"/>
                        </a:spcAft>
                      </a:pPr>
                      <a:r>
                        <a:rPr lang="en-US" sz="1800" b="1">
                          <a:latin typeface="Cambria"/>
                          <a:ea typeface="Times New Roman"/>
                          <a:cs typeface="Times New Roman"/>
                        </a:rPr>
                        <a:t>0</a:t>
                      </a:r>
                      <a:endParaRPr lang="en-US" sz="180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DFF1"/>
                    </a:solidFill>
                  </a:tcPr>
                </a:tc>
                <a:tc>
                  <a:txBody>
                    <a:bodyPr/>
                    <a:lstStyle/>
                    <a:p>
                      <a:pPr marL="0" marR="0" algn="ctr">
                        <a:lnSpc>
                          <a:spcPct val="115000"/>
                        </a:lnSpc>
                        <a:spcBef>
                          <a:spcPts val="0"/>
                        </a:spcBef>
                        <a:spcAft>
                          <a:spcPts val="1000"/>
                        </a:spcAft>
                      </a:pPr>
                      <a:r>
                        <a:rPr lang="en-US" sz="2000" b="1" dirty="0">
                          <a:latin typeface="Cambria"/>
                          <a:ea typeface="Times New Roman"/>
                          <a:cs typeface="Times New Roman"/>
                        </a:rPr>
                        <a:t>Write Counter 0</a:t>
                      </a:r>
                      <a:endParaRPr lang="en-US" sz="2000" dirty="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DFF1"/>
                    </a:solidFill>
                  </a:tcPr>
                </a:tc>
              </a:tr>
              <a:tr h="486819">
                <a:tc>
                  <a:txBody>
                    <a:bodyPr/>
                    <a:lstStyle/>
                    <a:p>
                      <a:pPr marL="0" marR="0" algn="ctr">
                        <a:lnSpc>
                          <a:spcPct val="115000"/>
                        </a:lnSpc>
                        <a:spcBef>
                          <a:spcPts val="0"/>
                        </a:spcBef>
                        <a:spcAft>
                          <a:spcPts val="1000"/>
                        </a:spcAft>
                      </a:pPr>
                      <a:r>
                        <a:rPr lang="en-US" sz="1800" b="1" dirty="0">
                          <a:latin typeface="Cambria"/>
                          <a:ea typeface="Times New Roman"/>
                          <a:cs typeface="Times New Roman"/>
                        </a:rPr>
                        <a:t>0</a:t>
                      </a:r>
                      <a:endParaRPr lang="en-US" sz="1800" dirty="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0F8"/>
                    </a:solidFill>
                  </a:tcPr>
                </a:tc>
                <a:tc>
                  <a:txBody>
                    <a:bodyPr/>
                    <a:lstStyle/>
                    <a:p>
                      <a:pPr marL="0" marR="0" algn="ctr">
                        <a:lnSpc>
                          <a:spcPct val="115000"/>
                        </a:lnSpc>
                        <a:spcBef>
                          <a:spcPts val="0"/>
                        </a:spcBef>
                        <a:spcAft>
                          <a:spcPts val="1000"/>
                        </a:spcAft>
                      </a:pPr>
                      <a:r>
                        <a:rPr lang="en-US" sz="1800" b="1" dirty="0">
                          <a:latin typeface="Cambria"/>
                          <a:ea typeface="Times New Roman"/>
                          <a:cs typeface="Times New Roman"/>
                        </a:rPr>
                        <a:t>1</a:t>
                      </a:r>
                      <a:endParaRPr lang="en-US" sz="1800" dirty="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0F8"/>
                    </a:solidFill>
                  </a:tcPr>
                </a:tc>
                <a:tc>
                  <a:txBody>
                    <a:bodyPr/>
                    <a:lstStyle/>
                    <a:p>
                      <a:pPr marL="0" marR="0" algn="ctr">
                        <a:lnSpc>
                          <a:spcPct val="115000"/>
                        </a:lnSpc>
                        <a:spcBef>
                          <a:spcPts val="0"/>
                        </a:spcBef>
                        <a:spcAft>
                          <a:spcPts val="1000"/>
                        </a:spcAft>
                      </a:pPr>
                      <a:r>
                        <a:rPr lang="en-US" sz="1800" b="1">
                          <a:latin typeface="Cambria"/>
                          <a:ea typeface="Times New Roman"/>
                          <a:cs typeface="Times New Roman"/>
                        </a:rPr>
                        <a:t>0</a:t>
                      </a:r>
                      <a:endParaRPr lang="en-US" sz="180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0F8"/>
                    </a:solidFill>
                  </a:tcPr>
                </a:tc>
                <a:tc>
                  <a:txBody>
                    <a:bodyPr/>
                    <a:lstStyle/>
                    <a:p>
                      <a:pPr marL="0" marR="0" algn="ctr">
                        <a:lnSpc>
                          <a:spcPct val="115000"/>
                        </a:lnSpc>
                        <a:spcBef>
                          <a:spcPts val="0"/>
                        </a:spcBef>
                        <a:spcAft>
                          <a:spcPts val="1000"/>
                        </a:spcAft>
                      </a:pPr>
                      <a:r>
                        <a:rPr lang="en-US" sz="1800" b="1">
                          <a:latin typeface="Cambria"/>
                          <a:ea typeface="Times New Roman"/>
                          <a:cs typeface="Times New Roman"/>
                        </a:rPr>
                        <a:t>0</a:t>
                      </a:r>
                      <a:endParaRPr lang="en-US" sz="180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0F8"/>
                    </a:solidFill>
                  </a:tcPr>
                </a:tc>
                <a:tc>
                  <a:txBody>
                    <a:bodyPr/>
                    <a:lstStyle/>
                    <a:p>
                      <a:pPr marL="0" marR="0" algn="ctr">
                        <a:lnSpc>
                          <a:spcPct val="115000"/>
                        </a:lnSpc>
                        <a:spcBef>
                          <a:spcPts val="0"/>
                        </a:spcBef>
                        <a:spcAft>
                          <a:spcPts val="1000"/>
                        </a:spcAft>
                      </a:pPr>
                      <a:r>
                        <a:rPr lang="en-US" sz="1800" b="1">
                          <a:latin typeface="Cambria"/>
                          <a:ea typeface="Times New Roman"/>
                          <a:cs typeface="Times New Roman"/>
                        </a:rPr>
                        <a:t>1</a:t>
                      </a:r>
                      <a:endParaRPr lang="en-US" sz="180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0F8"/>
                    </a:solidFill>
                  </a:tcPr>
                </a:tc>
                <a:tc>
                  <a:txBody>
                    <a:bodyPr/>
                    <a:lstStyle/>
                    <a:p>
                      <a:pPr marL="0" marR="0" algn="ctr">
                        <a:lnSpc>
                          <a:spcPct val="115000"/>
                        </a:lnSpc>
                        <a:spcBef>
                          <a:spcPts val="0"/>
                        </a:spcBef>
                        <a:spcAft>
                          <a:spcPts val="1000"/>
                        </a:spcAft>
                      </a:pPr>
                      <a:r>
                        <a:rPr lang="en-US" sz="2000" b="1" dirty="0">
                          <a:latin typeface="Cambria"/>
                          <a:ea typeface="Times New Roman"/>
                          <a:cs typeface="Times New Roman"/>
                        </a:rPr>
                        <a:t>Write Counter 1</a:t>
                      </a:r>
                      <a:endParaRPr lang="en-US" sz="2000" dirty="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0F8"/>
                    </a:solidFill>
                  </a:tcPr>
                </a:tc>
              </a:tr>
              <a:tr h="486819">
                <a:tc>
                  <a:txBody>
                    <a:bodyPr/>
                    <a:lstStyle/>
                    <a:p>
                      <a:pPr marL="0" marR="0" algn="ctr">
                        <a:lnSpc>
                          <a:spcPct val="115000"/>
                        </a:lnSpc>
                        <a:spcBef>
                          <a:spcPts val="0"/>
                        </a:spcBef>
                        <a:spcAft>
                          <a:spcPts val="1000"/>
                        </a:spcAft>
                      </a:pPr>
                      <a:r>
                        <a:rPr lang="en-US" sz="1800" b="1">
                          <a:latin typeface="Cambria"/>
                          <a:ea typeface="Times New Roman"/>
                          <a:cs typeface="Times New Roman"/>
                        </a:rPr>
                        <a:t>0</a:t>
                      </a:r>
                      <a:endParaRPr lang="en-US" sz="180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DFF1"/>
                    </a:solidFill>
                  </a:tcPr>
                </a:tc>
                <a:tc>
                  <a:txBody>
                    <a:bodyPr/>
                    <a:lstStyle/>
                    <a:p>
                      <a:pPr marL="0" marR="0" algn="ctr">
                        <a:lnSpc>
                          <a:spcPct val="115000"/>
                        </a:lnSpc>
                        <a:spcBef>
                          <a:spcPts val="0"/>
                        </a:spcBef>
                        <a:spcAft>
                          <a:spcPts val="1000"/>
                        </a:spcAft>
                      </a:pPr>
                      <a:r>
                        <a:rPr lang="en-US" sz="1800" b="1" dirty="0">
                          <a:latin typeface="Cambria"/>
                          <a:ea typeface="Times New Roman"/>
                          <a:cs typeface="Times New Roman"/>
                        </a:rPr>
                        <a:t>1</a:t>
                      </a:r>
                      <a:endParaRPr lang="en-US" sz="1800" dirty="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DFF1"/>
                    </a:solidFill>
                  </a:tcPr>
                </a:tc>
                <a:tc>
                  <a:txBody>
                    <a:bodyPr/>
                    <a:lstStyle/>
                    <a:p>
                      <a:pPr marL="0" marR="0" algn="ctr">
                        <a:lnSpc>
                          <a:spcPct val="115000"/>
                        </a:lnSpc>
                        <a:spcBef>
                          <a:spcPts val="0"/>
                        </a:spcBef>
                        <a:spcAft>
                          <a:spcPts val="1000"/>
                        </a:spcAft>
                      </a:pPr>
                      <a:r>
                        <a:rPr lang="en-US" sz="1800" b="1" dirty="0">
                          <a:latin typeface="Cambria"/>
                          <a:ea typeface="Times New Roman"/>
                          <a:cs typeface="Times New Roman"/>
                        </a:rPr>
                        <a:t>0</a:t>
                      </a:r>
                      <a:endParaRPr lang="en-US" sz="1800" dirty="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DFF1"/>
                    </a:solidFill>
                  </a:tcPr>
                </a:tc>
                <a:tc>
                  <a:txBody>
                    <a:bodyPr/>
                    <a:lstStyle/>
                    <a:p>
                      <a:pPr marL="0" marR="0" algn="ctr">
                        <a:lnSpc>
                          <a:spcPct val="115000"/>
                        </a:lnSpc>
                        <a:spcBef>
                          <a:spcPts val="0"/>
                        </a:spcBef>
                        <a:spcAft>
                          <a:spcPts val="1000"/>
                        </a:spcAft>
                      </a:pPr>
                      <a:r>
                        <a:rPr lang="en-US" sz="1800" b="1">
                          <a:latin typeface="Cambria"/>
                          <a:ea typeface="Times New Roman"/>
                          <a:cs typeface="Times New Roman"/>
                        </a:rPr>
                        <a:t>1</a:t>
                      </a:r>
                      <a:endParaRPr lang="en-US" sz="180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DFF1"/>
                    </a:solidFill>
                  </a:tcPr>
                </a:tc>
                <a:tc>
                  <a:txBody>
                    <a:bodyPr/>
                    <a:lstStyle/>
                    <a:p>
                      <a:pPr marL="0" marR="0" algn="ctr">
                        <a:lnSpc>
                          <a:spcPct val="115000"/>
                        </a:lnSpc>
                        <a:spcBef>
                          <a:spcPts val="0"/>
                        </a:spcBef>
                        <a:spcAft>
                          <a:spcPts val="1000"/>
                        </a:spcAft>
                      </a:pPr>
                      <a:r>
                        <a:rPr lang="en-US" sz="1800" b="1">
                          <a:latin typeface="Cambria"/>
                          <a:ea typeface="Times New Roman"/>
                          <a:cs typeface="Times New Roman"/>
                        </a:rPr>
                        <a:t>0</a:t>
                      </a:r>
                      <a:endParaRPr lang="en-US" sz="180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DFF1"/>
                    </a:solidFill>
                  </a:tcPr>
                </a:tc>
                <a:tc>
                  <a:txBody>
                    <a:bodyPr/>
                    <a:lstStyle/>
                    <a:p>
                      <a:pPr marL="0" marR="0" algn="ctr">
                        <a:lnSpc>
                          <a:spcPct val="115000"/>
                        </a:lnSpc>
                        <a:spcBef>
                          <a:spcPts val="0"/>
                        </a:spcBef>
                        <a:spcAft>
                          <a:spcPts val="1000"/>
                        </a:spcAft>
                      </a:pPr>
                      <a:r>
                        <a:rPr lang="en-US" sz="2000" b="1" dirty="0">
                          <a:latin typeface="Cambria"/>
                          <a:ea typeface="Times New Roman"/>
                          <a:cs typeface="Times New Roman"/>
                        </a:rPr>
                        <a:t>Write Counter 2</a:t>
                      </a:r>
                      <a:endParaRPr lang="en-US" sz="2000" dirty="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DFF1"/>
                    </a:solidFill>
                  </a:tcPr>
                </a:tc>
              </a:tr>
              <a:tr h="486819">
                <a:tc>
                  <a:txBody>
                    <a:bodyPr/>
                    <a:lstStyle/>
                    <a:p>
                      <a:pPr marL="0" marR="0" algn="ctr">
                        <a:lnSpc>
                          <a:spcPct val="115000"/>
                        </a:lnSpc>
                        <a:spcBef>
                          <a:spcPts val="0"/>
                        </a:spcBef>
                        <a:spcAft>
                          <a:spcPts val="1000"/>
                        </a:spcAft>
                      </a:pPr>
                      <a:r>
                        <a:rPr lang="en-US" sz="1800" b="1">
                          <a:latin typeface="Cambria"/>
                          <a:ea typeface="Times New Roman"/>
                          <a:cs typeface="Times New Roman"/>
                        </a:rPr>
                        <a:t>0</a:t>
                      </a:r>
                      <a:endParaRPr lang="en-US" sz="180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0F8"/>
                    </a:solidFill>
                  </a:tcPr>
                </a:tc>
                <a:tc>
                  <a:txBody>
                    <a:bodyPr/>
                    <a:lstStyle/>
                    <a:p>
                      <a:pPr marL="0" marR="0" algn="ctr">
                        <a:lnSpc>
                          <a:spcPct val="115000"/>
                        </a:lnSpc>
                        <a:spcBef>
                          <a:spcPts val="0"/>
                        </a:spcBef>
                        <a:spcAft>
                          <a:spcPts val="1000"/>
                        </a:spcAft>
                      </a:pPr>
                      <a:r>
                        <a:rPr lang="en-US" sz="1800" b="1">
                          <a:latin typeface="Cambria"/>
                          <a:ea typeface="Times New Roman"/>
                          <a:cs typeface="Times New Roman"/>
                        </a:rPr>
                        <a:t>1</a:t>
                      </a:r>
                      <a:endParaRPr lang="en-US" sz="180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0F8"/>
                    </a:solidFill>
                  </a:tcPr>
                </a:tc>
                <a:tc>
                  <a:txBody>
                    <a:bodyPr/>
                    <a:lstStyle/>
                    <a:p>
                      <a:pPr marL="0" marR="0" algn="ctr">
                        <a:lnSpc>
                          <a:spcPct val="115000"/>
                        </a:lnSpc>
                        <a:spcBef>
                          <a:spcPts val="0"/>
                        </a:spcBef>
                        <a:spcAft>
                          <a:spcPts val="1000"/>
                        </a:spcAft>
                      </a:pPr>
                      <a:r>
                        <a:rPr lang="en-US" sz="1800" b="1" dirty="0">
                          <a:latin typeface="Cambria"/>
                          <a:ea typeface="Times New Roman"/>
                          <a:cs typeface="Times New Roman"/>
                        </a:rPr>
                        <a:t>0</a:t>
                      </a:r>
                      <a:endParaRPr lang="en-US" sz="1800" dirty="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0F8"/>
                    </a:solidFill>
                  </a:tcPr>
                </a:tc>
                <a:tc>
                  <a:txBody>
                    <a:bodyPr/>
                    <a:lstStyle/>
                    <a:p>
                      <a:pPr marL="0" marR="0" algn="ctr">
                        <a:lnSpc>
                          <a:spcPct val="115000"/>
                        </a:lnSpc>
                        <a:spcBef>
                          <a:spcPts val="0"/>
                        </a:spcBef>
                        <a:spcAft>
                          <a:spcPts val="1000"/>
                        </a:spcAft>
                      </a:pPr>
                      <a:r>
                        <a:rPr lang="en-US" sz="1800" b="1">
                          <a:latin typeface="Cambria"/>
                          <a:ea typeface="Times New Roman"/>
                          <a:cs typeface="Times New Roman"/>
                        </a:rPr>
                        <a:t>1</a:t>
                      </a:r>
                      <a:endParaRPr lang="en-US" sz="180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0F8"/>
                    </a:solidFill>
                  </a:tcPr>
                </a:tc>
                <a:tc>
                  <a:txBody>
                    <a:bodyPr/>
                    <a:lstStyle/>
                    <a:p>
                      <a:pPr marL="0" marR="0" algn="ctr">
                        <a:lnSpc>
                          <a:spcPct val="115000"/>
                        </a:lnSpc>
                        <a:spcBef>
                          <a:spcPts val="0"/>
                        </a:spcBef>
                        <a:spcAft>
                          <a:spcPts val="1000"/>
                        </a:spcAft>
                      </a:pPr>
                      <a:r>
                        <a:rPr lang="en-US" sz="1800" b="1">
                          <a:latin typeface="Cambria"/>
                          <a:ea typeface="Times New Roman"/>
                          <a:cs typeface="Times New Roman"/>
                        </a:rPr>
                        <a:t>1</a:t>
                      </a:r>
                      <a:endParaRPr lang="en-US" sz="180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0F8"/>
                    </a:solidFill>
                  </a:tcPr>
                </a:tc>
                <a:tc>
                  <a:txBody>
                    <a:bodyPr/>
                    <a:lstStyle/>
                    <a:p>
                      <a:pPr marL="0" marR="0" algn="ctr">
                        <a:lnSpc>
                          <a:spcPct val="115000"/>
                        </a:lnSpc>
                        <a:spcBef>
                          <a:spcPts val="0"/>
                        </a:spcBef>
                        <a:spcAft>
                          <a:spcPts val="1000"/>
                        </a:spcAft>
                      </a:pPr>
                      <a:r>
                        <a:rPr lang="en-US" sz="2000" b="1" dirty="0">
                          <a:latin typeface="Cambria"/>
                          <a:ea typeface="Times New Roman"/>
                          <a:cs typeface="Times New Roman"/>
                        </a:rPr>
                        <a:t>Write Control Word</a:t>
                      </a:r>
                      <a:endParaRPr lang="en-US" sz="2000" dirty="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0F8"/>
                    </a:solidFill>
                  </a:tcPr>
                </a:tc>
              </a:tr>
              <a:tr h="486819">
                <a:tc>
                  <a:txBody>
                    <a:bodyPr/>
                    <a:lstStyle/>
                    <a:p>
                      <a:pPr marL="0" marR="0" algn="ctr">
                        <a:lnSpc>
                          <a:spcPct val="115000"/>
                        </a:lnSpc>
                        <a:spcBef>
                          <a:spcPts val="0"/>
                        </a:spcBef>
                        <a:spcAft>
                          <a:spcPts val="1000"/>
                        </a:spcAft>
                      </a:pPr>
                      <a:r>
                        <a:rPr lang="en-US" sz="1800" b="1">
                          <a:latin typeface="Cambria"/>
                          <a:ea typeface="Times New Roman"/>
                          <a:cs typeface="Times New Roman"/>
                        </a:rPr>
                        <a:t>0</a:t>
                      </a:r>
                      <a:endParaRPr lang="en-US" sz="180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DFF1"/>
                    </a:solidFill>
                  </a:tcPr>
                </a:tc>
                <a:tc>
                  <a:txBody>
                    <a:bodyPr/>
                    <a:lstStyle/>
                    <a:p>
                      <a:pPr marL="0" marR="0" algn="ctr">
                        <a:lnSpc>
                          <a:spcPct val="115000"/>
                        </a:lnSpc>
                        <a:spcBef>
                          <a:spcPts val="0"/>
                        </a:spcBef>
                        <a:spcAft>
                          <a:spcPts val="1000"/>
                        </a:spcAft>
                      </a:pPr>
                      <a:r>
                        <a:rPr lang="en-US" sz="1800" b="1">
                          <a:latin typeface="Cambria"/>
                          <a:ea typeface="Times New Roman"/>
                          <a:cs typeface="Times New Roman"/>
                        </a:rPr>
                        <a:t>0</a:t>
                      </a:r>
                      <a:endParaRPr lang="en-US" sz="180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DFF1"/>
                    </a:solidFill>
                  </a:tcPr>
                </a:tc>
                <a:tc>
                  <a:txBody>
                    <a:bodyPr/>
                    <a:lstStyle/>
                    <a:p>
                      <a:pPr marL="0" marR="0" algn="ctr">
                        <a:lnSpc>
                          <a:spcPct val="115000"/>
                        </a:lnSpc>
                        <a:spcBef>
                          <a:spcPts val="0"/>
                        </a:spcBef>
                        <a:spcAft>
                          <a:spcPts val="1000"/>
                        </a:spcAft>
                      </a:pPr>
                      <a:r>
                        <a:rPr lang="en-US" sz="1800" b="1" dirty="0">
                          <a:latin typeface="Cambria"/>
                          <a:ea typeface="Times New Roman"/>
                          <a:cs typeface="Times New Roman"/>
                        </a:rPr>
                        <a:t>1</a:t>
                      </a:r>
                      <a:endParaRPr lang="en-US" sz="1800" dirty="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DFF1"/>
                    </a:solidFill>
                  </a:tcPr>
                </a:tc>
                <a:tc>
                  <a:txBody>
                    <a:bodyPr/>
                    <a:lstStyle/>
                    <a:p>
                      <a:pPr marL="0" marR="0" algn="ctr">
                        <a:lnSpc>
                          <a:spcPct val="115000"/>
                        </a:lnSpc>
                        <a:spcBef>
                          <a:spcPts val="0"/>
                        </a:spcBef>
                        <a:spcAft>
                          <a:spcPts val="1000"/>
                        </a:spcAft>
                      </a:pPr>
                      <a:r>
                        <a:rPr lang="en-US" sz="1800" b="1" dirty="0">
                          <a:latin typeface="Cambria"/>
                          <a:ea typeface="Times New Roman"/>
                          <a:cs typeface="Times New Roman"/>
                        </a:rPr>
                        <a:t>0</a:t>
                      </a:r>
                      <a:endParaRPr lang="en-US" sz="1800" dirty="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DFF1"/>
                    </a:solidFill>
                  </a:tcPr>
                </a:tc>
                <a:tc>
                  <a:txBody>
                    <a:bodyPr/>
                    <a:lstStyle/>
                    <a:p>
                      <a:pPr marL="0" marR="0" algn="ctr">
                        <a:lnSpc>
                          <a:spcPct val="115000"/>
                        </a:lnSpc>
                        <a:spcBef>
                          <a:spcPts val="0"/>
                        </a:spcBef>
                        <a:spcAft>
                          <a:spcPts val="1000"/>
                        </a:spcAft>
                      </a:pPr>
                      <a:r>
                        <a:rPr lang="en-US" sz="1800" b="1">
                          <a:latin typeface="Cambria"/>
                          <a:ea typeface="Times New Roman"/>
                          <a:cs typeface="Times New Roman"/>
                        </a:rPr>
                        <a:t>0</a:t>
                      </a:r>
                      <a:endParaRPr lang="en-US" sz="180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DFF1"/>
                    </a:solidFill>
                  </a:tcPr>
                </a:tc>
                <a:tc>
                  <a:txBody>
                    <a:bodyPr/>
                    <a:lstStyle/>
                    <a:p>
                      <a:pPr marL="0" marR="0" algn="ctr">
                        <a:lnSpc>
                          <a:spcPct val="115000"/>
                        </a:lnSpc>
                        <a:spcBef>
                          <a:spcPts val="0"/>
                        </a:spcBef>
                        <a:spcAft>
                          <a:spcPts val="1000"/>
                        </a:spcAft>
                      </a:pPr>
                      <a:r>
                        <a:rPr lang="en-US" sz="2000" b="1" dirty="0">
                          <a:latin typeface="Cambria"/>
                          <a:ea typeface="Times New Roman"/>
                          <a:cs typeface="Times New Roman"/>
                        </a:rPr>
                        <a:t>Read Counter 0</a:t>
                      </a:r>
                      <a:endParaRPr lang="en-US" sz="2000" dirty="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DFF1"/>
                    </a:solidFill>
                  </a:tcPr>
                </a:tc>
              </a:tr>
              <a:tr h="486819">
                <a:tc>
                  <a:txBody>
                    <a:bodyPr/>
                    <a:lstStyle/>
                    <a:p>
                      <a:pPr marL="0" marR="0" algn="ctr">
                        <a:lnSpc>
                          <a:spcPct val="115000"/>
                        </a:lnSpc>
                        <a:spcBef>
                          <a:spcPts val="0"/>
                        </a:spcBef>
                        <a:spcAft>
                          <a:spcPts val="1000"/>
                        </a:spcAft>
                      </a:pPr>
                      <a:r>
                        <a:rPr lang="en-US" sz="1800" b="1">
                          <a:latin typeface="Cambria"/>
                          <a:ea typeface="Times New Roman"/>
                          <a:cs typeface="Times New Roman"/>
                        </a:rPr>
                        <a:t>0</a:t>
                      </a:r>
                      <a:endParaRPr lang="en-US" sz="180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0F8"/>
                    </a:solidFill>
                  </a:tcPr>
                </a:tc>
                <a:tc>
                  <a:txBody>
                    <a:bodyPr/>
                    <a:lstStyle/>
                    <a:p>
                      <a:pPr marL="0" marR="0" algn="ctr">
                        <a:lnSpc>
                          <a:spcPct val="115000"/>
                        </a:lnSpc>
                        <a:spcBef>
                          <a:spcPts val="0"/>
                        </a:spcBef>
                        <a:spcAft>
                          <a:spcPts val="1000"/>
                        </a:spcAft>
                      </a:pPr>
                      <a:r>
                        <a:rPr lang="en-US" sz="1800" b="1">
                          <a:latin typeface="Cambria"/>
                          <a:ea typeface="Times New Roman"/>
                          <a:cs typeface="Times New Roman"/>
                        </a:rPr>
                        <a:t>0</a:t>
                      </a:r>
                      <a:endParaRPr lang="en-US" sz="180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0F8"/>
                    </a:solidFill>
                  </a:tcPr>
                </a:tc>
                <a:tc>
                  <a:txBody>
                    <a:bodyPr/>
                    <a:lstStyle/>
                    <a:p>
                      <a:pPr marL="0" marR="0" algn="ctr">
                        <a:lnSpc>
                          <a:spcPct val="115000"/>
                        </a:lnSpc>
                        <a:spcBef>
                          <a:spcPts val="0"/>
                        </a:spcBef>
                        <a:spcAft>
                          <a:spcPts val="1000"/>
                        </a:spcAft>
                      </a:pPr>
                      <a:r>
                        <a:rPr lang="en-US" sz="1800" b="1">
                          <a:latin typeface="Cambria"/>
                          <a:ea typeface="Times New Roman"/>
                          <a:cs typeface="Times New Roman"/>
                        </a:rPr>
                        <a:t>1</a:t>
                      </a:r>
                      <a:endParaRPr lang="en-US" sz="180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0F8"/>
                    </a:solidFill>
                  </a:tcPr>
                </a:tc>
                <a:tc>
                  <a:txBody>
                    <a:bodyPr/>
                    <a:lstStyle/>
                    <a:p>
                      <a:pPr marL="0" marR="0" algn="ctr">
                        <a:lnSpc>
                          <a:spcPct val="115000"/>
                        </a:lnSpc>
                        <a:spcBef>
                          <a:spcPts val="0"/>
                        </a:spcBef>
                        <a:spcAft>
                          <a:spcPts val="1000"/>
                        </a:spcAft>
                      </a:pPr>
                      <a:r>
                        <a:rPr lang="en-US" sz="1800" b="1" dirty="0">
                          <a:latin typeface="Cambria"/>
                          <a:ea typeface="Times New Roman"/>
                          <a:cs typeface="Times New Roman"/>
                        </a:rPr>
                        <a:t>0</a:t>
                      </a:r>
                      <a:endParaRPr lang="en-US" sz="1800" dirty="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0F8"/>
                    </a:solidFill>
                  </a:tcPr>
                </a:tc>
                <a:tc>
                  <a:txBody>
                    <a:bodyPr/>
                    <a:lstStyle/>
                    <a:p>
                      <a:pPr marL="0" marR="0" algn="ctr">
                        <a:lnSpc>
                          <a:spcPct val="115000"/>
                        </a:lnSpc>
                        <a:spcBef>
                          <a:spcPts val="0"/>
                        </a:spcBef>
                        <a:spcAft>
                          <a:spcPts val="1000"/>
                        </a:spcAft>
                      </a:pPr>
                      <a:r>
                        <a:rPr lang="en-US" sz="1800" b="1">
                          <a:latin typeface="Cambria"/>
                          <a:ea typeface="Times New Roman"/>
                          <a:cs typeface="Times New Roman"/>
                        </a:rPr>
                        <a:t>1</a:t>
                      </a:r>
                      <a:endParaRPr lang="en-US" sz="180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0F8"/>
                    </a:solidFill>
                  </a:tcPr>
                </a:tc>
                <a:tc>
                  <a:txBody>
                    <a:bodyPr/>
                    <a:lstStyle/>
                    <a:p>
                      <a:pPr marL="0" marR="0" algn="ctr">
                        <a:lnSpc>
                          <a:spcPct val="115000"/>
                        </a:lnSpc>
                        <a:spcBef>
                          <a:spcPts val="0"/>
                        </a:spcBef>
                        <a:spcAft>
                          <a:spcPts val="1000"/>
                        </a:spcAft>
                      </a:pPr>
                      <a:r>
                        <a:rPr lang="en-US" sz="2000" b="1" dirty="0">
                          <a:latin typeface="Cambria"/>
                          <a:ea typeface="Times New Roman"/>
                          <a:cs typeface="Times New Roman"/>
                        </a:rPr>
                        <a:t>Read Counter 1</a:t>
                      </a:r>
                      <a:endParaRPr lang="en-US" sz="2000" dirty="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0F8"/>
                    </a:solidFill>
                  </a:tcPr>
                </a:tc>
              </a:tr>
              <a:tr h="486819">
                <a:tc>
                  <a:txBody>
                    <a:bodyPr/>
                    <a:lstStyle/>
                    <a:p>
                      <a:pPr marL="0" marR="0" algn="ctr">
                        <a:lnSpc>
                          <a:spcPct val="115000"/>
                        </a:lnSpc>
                        <a:spcBef>
                          <a:spcPts val="0"/>
                        </a:spcBef>
                        <a:spcAft>
                          <a:spcPts val="1000"/>
                        </a:spcAft>
                      </a:pPr>
                      <a:r>
                        <a:rPr lang="en-US" sz="1800" b="1">
                          <a:latin typeface="Cambria"/>
                          <a:ea typeface="Times New Roman"/>
                          <a:cs typeface="Times New Roman"/>
                        </a:rPr>
                        <a:t>0</a:t>
                      </a:r>
                      <a:endParaRPr lang="en-US" sz="180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DFF1"/>
                    </a:solidFill>
                  </a:tcPr>
                </a:tc>
                <a:tc>
                  <a:txBody>
                    <a:bodyPr/>
                    <a:lstStyle/>
                    <a:p>
                      <a:pPr marL="0" marR="0" algn="ctr">
                        <a:lnSpc>
                          <a:spcPct val="115000"/>
                        </a:lnSpc>
                        <a:spcBef>
                          <a:spcPts val="0"/>
                        </a:spcBef>
                        <a:spcAft>
                          <a:spcPts val="1000"/>
                        </a:spcAft>
                      </a:pPr>
                      <a:r>
                        <a:rPr lang="en-US" sz="1800" b="1">
                          <a:latin typeface="Cambria"/>
                          <a:ea typeface="Times New Roman"/>
                          <a:cs typeface="Times New Roman"/>
                        </a:rPr>
                        <a:t>0</a:t>
                      </a:r>
                      <a:endParaRPr lang="en-US" sz="180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DFF1"/>
                    </a:solidFill>
                  </a:tcPr>
                </a:tc>
                <a:tc>
                  <a:txBody>
                    <a:bodyPr/>
                    <a:lstStyle/>
                    <a:p>
                      <a:pPr marL="0" marR="0" algn="ctr">
                        <a:lnSpc>
                          <a:spcPct val="115000"/>
                        </a:lnSpc>
                        <a:spcBef>
                          <a:spcPts val="0"/>
                        </a:spcBef>
                        <a:spcAft>
                          <a:spcPts val="1000"/>
                        </a:spcAft>
                      </a:pPr>
                      <a:r>
                        <a:rPr lang="en-US" sz="1800" b="1">
                          <a:latin typeface="Cambria"/>
                          <a:ea typeface="Times New Roman"/>
                          <a:cs typeface="Times New Roman"/>
                        </a:rPr>
                        <a:t>1</a:t>
                      </a:r>
                      <a:endParaRPr lang="en-US" sz="180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DFF1"/>
                    </a:solidFill>
                  </a:tcPr>
                </a:tc>
                <a:tc>
                  <a:txBody>
                    <a:bodyPr/>
                    <a:lstStyle/>
                    <a:p>
                      <a:pPr marL="0" marR="0" algn="ctr">
                        <a:lnSpc>
                          <a:spcPct val="115000"/>
                        </a:lnSpc>
                        <a:spcBef>
                          <a:spcPts val="0"/>
                        </a:spcBef>
                        <a:spcAft>
                          <a:spcPts val="1000"/>
                        </a:spcAft>
                      </a:pPr>
                      <a:r>
                        <a:rPr lang="en-US" sz="1800" b="1" dirty="0">
                          <a:latin typeface="Cambria"/>
                          <a:ea typeface="Times New Roman"/>
                          <a:cs typeface="Times New Roman"/>
                        </a:rPr>
                        <a:t>1</a:t>
                      </a:r>
                      <a:endParaRPr lang="en-US" sz="1800" dirty="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DFF1"/>
                    </a:solidFill>
                  </a:tcPr>
                </a:tc>
                <a:tc>
                  <a:txBody>
                    <a:bodyPr/>
                    <a:lstStyle/>
                    <a:p>
                      <a:pPr marL="0" marR="0" algn="ctr">
                        <a:lnSpc>
                          <a:spcPct val="115000"/>
                        </a:lnSpc>
                        <a:spcBef>
                          <a:spcPts val="0"/>
                        </a:spcBef>
                        <a:spcAft>
                          <a:spcPts val="1000"/>
                        </a:spcAft>
                      </a:pPr>
                      <a:r>
                        <a:rPr lang="en-US" sz="1800" b="1" dirty="0">
                          <a:latin typeface="Cambria"/>
                          <a:ea typeface="Times New Roman"/>
                          <a:cs typeface="Times New Roman"/>
                        </a:rPr>
                        <a:t>0</a:t>
                      </a:r>
                      <a:endParaRPr lang="en-US" sz="1800" dirty="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DFF1"/>
                    </a:solidFill>
                  </a:tcPr>
                </a:tc>
                <a:tc>
                  <a:txBody>
                    <a:bodyPr/>
                    <a:lstStyle/>
                    <a:p>
                      <a:pPr marL="0" marR="0" algn="ctr">
                        <a:lnSpc>
                          <a:spcPct val="115000"/>
                        </a:lnSpc>
                        <a:spcBef>
                          <a:spcPts val="0"/>
                        </a:spcBef>
                        <a:spcAft>
                          <a:spcPts val="1000"/>
                        </a:spcAft>
                      </a:pPr>
                      <a:r>
                        <a:rPr lang="en-US" sz="2000" b="1" dirty="0">
                          <a:latin typeface="Cambria"/>
                          <a:ea typeface="Times New Roman"/>
                          <a:cs typeface="Times New Roman"/>
                        </a:rPr>
                        <a:t>Read Counter 2</a:t>
                      </a:r>
                      <a:endParaRPr lang="en-US" sz="2000" dirty="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DFF1"/>
                    </a:solidFill>
                  </a:tcPr>
                </a:tc>
              </a:tr>
              <a:tr h="486819">
                <a:tc>
                  <a:txBody>
                    <a:bodyPr/>
                    <a:lstStyle/>
                    <a:p>
                      <a:pPr marL="0" marR="0" algn="ctr">
                        <a:lnSpc>
                          <a:spcPct val="115000"/>
                        </a:lnSpc>
                        <a:spcBef>
                          <a:spcPts val="0"/>
                        </a:spcBef>
                        <a:spcAft>
                          <a:spcPts val="1000"/>
                        </a:spcAft>
                      </a:pPr>
                      <a:r>
                        <a:rPr lang="en-US" sz="1800" b="1">
                          <a:latin typeface="Cambria"/>
                          <a:ea typeface="Times New Roman"/>
                          <a:cs typeface="Times New Roman"/>
                        </a:rPr>
                        <a:t>0</a:t>
                      </a:r>
                      <a:endParaRPr lang="en-US" sz="180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0F8"/>
                    </a:solidFill>
                  </a:tcPr>
                </a:tc>
                <a:tc>
                  <a:txBody>
                    <a:bodyPr/>
                    <a:lstStyle/>
                    <a:p>
                      <a:pPr marL="0" marR="0" algn="ctr">
                        <a:lnSpc>
                          <a:spcPct val="115000"/>
                        </a:lnSpc>
                        <a:spcBef>
                          <a:spcPts val="0"/>
                        </a:spcBef>
                        <a:spcAft>
                          <a:spcPts val="1000"/>
                        </a:spcAft>
                      </a:pPr>
                      <a:r>
                        <a:rPr lang="en-US" sz="1800" b="1" dirty="0">
                          <a:latin typeface="Cambria"/>
                          <a:ea typeface="Times New Roman"/>
                          <a:cs typeface="Times New Roman"/>
                        </a:rPr>
                        <a:t>0</a:t>
                      </a:r>
                      <a:endParaRPr lang="en-US" sz="1800" dirty="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0F8"/>
                    </a:solidFill>
                  </a:tcPr>
                </a:tc>
                <a:tc>
                  <a:txBody>
                    <a:bodyPr/>
                    <a:lstStyle/>
                    <a:p>
                      <a:pPr marL="0" marR="0" algn="ctr">
                        <a:lnSpc>
                          <a:spcPct val="115000"/>
                        </a:lnSpc>
                        <a:spcBef>
                          <a:spcPts val="0"/>
                        </a:spcBef>
                        <a:spcAft>
                          <a:spcPts val="1000"/>
                        </a:spcAft>
                      </a:pPr>
                      <a:r>
                        <a:rPr lang="en-US" sz="1800" b="1" dirty="0">
                          <a:latin typeface="Cambria"/>
                          <a:ea typeface="Times New Roman"/>
                          <a:cs typeface="Times New Roman"/>
                        </a:rPr>
                        <a:t>1</a:t>
                      </a:r>
                      <a:endParaRPr lang="en-US" sz="1800" dirty="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0F8"/>
                    </a:solidFill>
                  </a:tcPr>
                </a:tc>
                <a:tc>
                  <a:txBody>
                    <a:bodyPr/>
                    <a:lstStyle/>
                    <a:p>
                      <a:pPr marL="0" marR="0" algn="ctr">
                        <a:lnSpc>
                          <a:spcPct val="115000"/>
                        </a:lnSpc>
                        <a:spcBef>
                          <a:spcPts val="0"/>
                        </a:spcBef>
                        <a:spcAft>
                          <a:spcPts val="1000"/>
                        </a:spcAft>
                      </a:pPr>
                      <a:r>
                        <a:rPr lang="en-US" sz="1800" b="1">
                          <a:latin typeface="Cambria"/>
                          <a:ea typeface="Times New Roman"/>
                          <a:cs typeface="Times New Roman"/>
                        </a:rPr>
                        <a:t>1</a:t>
                      </a:r>
                      <a:endParaRPr lang="en-US" sz="180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0F8"/>
                    </a:solidFill>
                  </a:tcPr>
                </a:tc>
                <a:tc>
                  <a:txBody>
                    <a:bodyPr/>
                    <a:lstStyle/>
                    <a:p>
                      <a:pPr marL="0" marR="0" algn="ctr">
                        <a:lnSpc>
                          <a:spcPct val="115000"/>
                        </a:lnSpc>
                        <a:spcBef>
                          <a:spcPts val="0"/>
                        </a:spcBef>
                        <a:spcAft>
                          <a:spcPts val="1000"/>
                        </a:spcAft>
                      </a:pPr>
                      <a:r>
                        <a:rPr lang="en-US" sz="1800" b="1" dirty="0">
                          <a:latin typeface="Cambria"/>
                          <a:ea typeface="Times New Roman"/>
                          <a:cs typeface="Times New Roman"/>
                        </a:rPr>
                        <a:t>1</a:t>
                      </a:r>
                      <a:endParaRPr lang="en-US" sz="1800" dirty="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0F8"/>
                    </a:solidFill>
                  </a:tcPr>
                </a:tc>
                <a:tc>
                  <a:txBody>
                    <a:bodyPr/>
                    <a:lstStyle/>
                    <a:p>
                      <a:pPr marL="0" marR="0" algn="ctr">
                        <a:lnSpc>
                          <a:spcPct val="115000"/>
                        </a:lnSpc>
                        <a:spcBef>
                          <a:spcPts val="0"/>
                        </a:spcBef>
                        <a:spcAft>
                          <a:spcPts val="1000"/>
                        </a:spcAft>
                      </a:pPr>
                      <a:r>
                        <a:rPr lang="en-US" sz="2000" b="1" dirty="0">
                          <a:latin typeface="Cambria"/>
                          <a:ea typeface="Times New Roman"/>
                          <a:cs typeface="Times New Roman"/>
                        </a:rPr>
                        <a:t>No Operation ( </a:t>
                      </a:r>
                      <a:r>
                        <a:rPr lang="en-US" sz="2000" b="1" dirty="0" err="1">
                          <a:latin typeface="Cambria"/>
                          <a:ea typeface="Times New Roman"/>
                          <a:cs typeface="Times New Roman"/>
                        </a:rPr>
                        <a:t>Tristated</a:t>
                      </a:r>
                      <a:r>
                        <a:rPr lang="en-US" sz="2000" b="1" dirty="0">
                          <a:latin typeface="Cambria"/>
                          <a:ea typeface="Times New Roman"/>
                          <a:cs typeface="Times New Roman"/>
                        </a:rPr>
                        <a:t> )</a:t>
                      </a:r>
                      <a:endParaRPr lang="en-US" sz="2000" dirty="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0F8"/>
                    </a:solidFill>
                  </a:tcPr>
                </a:tc>
              </a:tr>
              <a:tr h="486819">
                <a:tc>
                  <a:txBody>
                    <a:bodyPr/>
                    <a:lstStyle/>
                    <a:p>
                      <a:pPr marL="0" marR="0" algn="ctr">
                        <a:lnSpc>
                          <a:spcPct val="115000"/>
                        </a:lnSpc>
                        <a:spcBef>
                          <a:spcPts val="0"/>
                        </a:spcBef>
                        <a:spcAft>
                          <a:spcPts val="1000"/>
                        </a:spcAft>
                      </a:pPr>
                      <a:r>
                        <a:rPr lang="en-US" sz="1800" b="1">
                          <a:latin typeface="Cambria"/>
                          <a:ea typeface="Times New Roman"/>
                          <a:cs typeface="Times New Roman"/>
                        </a:rPr>
                        <a:t>0</a:t>
                      </a:r>
                      <a:endParaRPr lang="en-US" sz="180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DFF1"/>
                    </a:solidFill>
                  </a:tcPr>
                </a:tc>
                <a:tc>
                  <a:txBody>
                    <a:bodyPr/>
                    <a:lstStyle/>
                    <a:p>
                      <a:pPr marL="0" marR="0" algn="ctr">
                        <a:lnSpc>
                          <a:spcPct val="115000"/>
                        </a:lnSpc>
                        <a:spcBef>
                          <a:spcPts val="0"/>
                        </a:spcBef>
                        <a:spcAft>
                          <a:spcPts val="1000"/>
                        </a:spcAft>
                      </a:pPr>
                      <a:r>
                        <a:rPr lang="en-US" sz="1800" b="1">
                          <a:latin typeface="Cambria"/>
                          <a:ea typeface="Times New Roman"/>
                          <a:cs typeface="Times New Roman"/>
                        </a:rPr>
                        <a:t>1</a:t>
                      </a:r>
                      <a:endParaRPr lang="en-US" sz="180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DFF1"/>
                    </a:solidFill>
                  </a:tcPr>
                </a:tc>
                <a:tc>
                  <a:txBody>
                    <a:bodyPr/>
                    <a:lstStyle/>
                    <a:p>
                      <a:pPr marL="0" marR="0" algn="ctr">
                        <a:lnSpc>
                          <a:spcPct val="115000"/>
                        </a:lnSpc>
                        <a:spcBef>
                          <a:spcPts val="0"/>
                        </a:spcBef>
                        <a:spcAft>
                          <a:spcPts val="1000"/>
                        </a:spcAft>
                      </a:pPr>
                      <a:r>
                        <a:rPr lang="en-US" sz="1800" b="1">
                          <a:latin typeface="Cambria"/>
                          <a:ea typeface="Times New Roman"/>
                          <a:cs typeface="Times New Roman"/>
                        </a:rPr>
                        <a:t>1</a:t>
                      </a:r>
                      <a:endParaRPr lang="en-US" sz="180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DFF1"/>
                    </a:solidFill>
                  </a:tcPr>
                </a:tc>
                <a:tc>
                  <a:txBody>
                    <a:bodyPr/>
                    <a:lstStyle/>
                    <a:p>
                      <a:pPr marL="0" marR="0" algn="ctr">
                        <a:lnSpc>
                          <a:spcPct val="115000"/>
                        </a:lnSpc>
                        <a:spcBef>
                          <a:spcPts val="0"/>
                        </a:spcBef>
                        <a:spcAft>
                          <a:spcPts val="1000"/>
                        </a:spcAft>
                      </a:pPr>
                      <a:r>
                        <a:rPr lang="en-US" sz="1800" b="1">
                          <a:latin typeface="Cambria"/>
                          <a:ea typeface="Times New Roman"/>
                          <a:cs typeface="Times New Roman"/>
                        </a:rPr>
                        <a:t>X</a:t>
                      </a:r>
                      <a:endParaRPr lang="en-US" sz="180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DFF1"/>
                    </a:solidFill>
                  </a:tcPr>
                </a:tc>
                <a:tc>
                  <a:txBody>
                    <a:bodyPr/>
                    <a:lstStyle/>
                    <a:p>
                      <a:pPr marL="0" marR="0" algn="ctr">
                        <a:lnSpc>
                          <a:spcPct val="115000"/>
                        </a:lnSpc>
                        <a:spcBef>
                          <a:spcPts val="0"/>
                        </a:spcBef>
                        <a:spcAft>
                          <a:spcPts val="1000"/>
                        </a:spcAft>
                      </a:pPr>
                      <a:r>
                        <a:rPr lang="en-US" sz="1800" b="1">
                          <a:latin typeface="Cambria"/>
                          <a:ea typeface="Times New Roman"/>
                          <a:cs typeface="Times New Roman"/>
                        </a:rPr>
                        <a:t>X</a:t>
                      </a:r>
                      <a:endParaRPr lang="en-US" sz="180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DFF1"/>
                    </a:solidFill>
                  </a:tcPr>
                </a:tc>
                <a:tc>
                  <a:txBody>
                    <a:bodyPr/>
                    <a:lstStyle/>
                    <a:p>
                      <a:pPr marL="0" marR="0" algn="ctr">
                        <a:lnSpc>
                          <a:spcPct val="115000"/>
                        </a:lnSpc>
                        <a:spcBef>
                          <a:spcPts val="0"/>
                        </a:spcBef>
                        <a:spcAft>
                          <a:spcPts val="1000"/>
                        </a:spcAft>
                      </a:pPr>
                      <a:r>
                        <a:rPr lang="en-US" sz="2000" b="1" dirty="0">
                          <a:latin typeface="Cambria"/>
                          <a:ea typeface="Times New Roman"/>
                          <a:cs typeface="Times New Roman"/>
                        </a:rPr>
                        <a:t>No Operation ( </a:t>
                      </a:r>
                      <a:r>
                        <a:rPr lang="en-US" sz="2000" b="1" dirty="0" err="1">
                          <a:latin typeface="Cambria"/>
                          <a:ea typeface="Times New Roman"/>
                          <a:cs typeface="Times New Roman"/>
                        </a:rPr>
                        <a:t>Tristated</a:t>
                      </a:r>
                      <a:r>
                        <a:rPr lang="en-US" sz="2000" b="1" dirty="0">
                          <a:latin typeface="Cambria"/>
                          <a:ea typeface="Times New Roman"/>
                          <a:cs typeface="Times New Roman"/>
                        </a:rPr>
                        <a:t> )</a:t>
                      </a:r>
                      <a:endParaRPr lang="en-US" sz="2000" dirty="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DFF1"/>
                    </a:solidFill>
                  </a:tcPr>
                </a:tc>
              </a:tr>
              <a:tr h="486819">
                <a:tc>
                  <a:txBody>
                    <a:bodyPr/>
                    <a:lstStyle/>
                    <a:p>
                      <a:pPr marL="0" marR="0" algn="ctr">
                        <a:lnSpc>
                          <a:spcPct val="115000"/>
                        </a:lnSpc>
                        <a:spcBef>
                          <a:spcPts val="0"/>
                        </a:spcBef>
                        <a:spcAft>
                          <a:spcPts val="1000"/>
                        </a:spcAft>
                      </a:pPr>
                      <a:r>
                        <a:rPr lang="en-US" sz="1800" b="1">
                          <a:latin typeface="Cambria"/>
                          <a:ea typeface="Times New Roman"/>
                          <a:cs typeface="Times New Roman"/>
                        </a:rPr>
                        <a:t>1</a:t>
                      </a:r>
                      <a:endParaRPr lang="en-US" sz="180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0F8"/>
                    </a:solidFill>
                  </a:tcPr>
                </a:tc>
                <a:tc>
                  <a:txBody>
                    <a:bodyPr/>
                    <a:lstStyle/>
                    <a:p>
                      <a:pPr marL="0" marR="0" algn="ctr">
                        <a:lnSpc>
                          <a:spcPct val="115000"/>
                        </a:lnSpc>
                        <a:spcBef>
                          <a:spcPts val="0"/>
                        </a:spcBef>
                        <a:spcAft>
                          <a:spcPts val="1000"/>
                        </a:spcAft>
                      </a:pPr>
                      <a:r>
                        <a:rPr lang="en-US" sz="1800" b="1">
                          <a:latin typeface="Cambria"/>
                          <a:ea typeface="Times New Roman"/>
                          <a:cs typeface="Times New Roman"/>
                        </a:rPr>
                        <a:t>X</a:t>
                      </a:r>
                      <a:endParaRPr lang="en-US" sz="180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0F8"/>
                    </a:solidFill>
                  </a:tcPr>
                </a:tc>
                <a:tc>
                  <a:txBody>
                    <a:bodyPr/>
                    <a:lstStyle/>
                    <a:p>
                      <a:pPr marL="0" marR="0" algn="ctr">
                        <a:lnSpc>
                          <a:spcPct val="115000"/>
                        </a:lnSpc>
                        <a:spcBef>
                          <a:spcPts val="0"/>
                        </a:spcBef>
                        <a:spcAft>
                          <a:spcPts val="1000"/>
                        </a:spcAft>
                      </a:pPr>
                      <a:r>
                        <a:rPr lang="en-US" sz="1800" b="1">
                          <a:latin typeface="Cambria"/>
                          <a:ea typeface="Times New Roman"/>
                          <a:cs typeface="Times New Roman"/>
                        </a:rPr>
                        <a:t>X</a:t>
                      </a:r>
                      <a:endParaRPr lang="en-US" sz="180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0F8"/>
                    </a:solidFill>
                  </a:tcPr>
                </a:tc>
                <a:tc>
                  <a:txBody>
                    <a:bodyPr/>
                    <a:lstStyle/>
                    <a:p>
                      <a:pPr marL="0" marR="0" algn="ctr">
                        <a:lnSpc>
                          <a:spcPct val="115000"/>
                        </a:lnSpc>
                        <a:spcBef>
                          <a:spcPts val="0"/>
                        </a:spcBef>
                        <a:spcAft>
                          <a:spcPts val="1000"/>
                        </a:spcAft>
                      </a:pPr>
                      <a:r>
                        <a:rPr lang="en-US" sz="1800" b="1">
                          <a:latin typeface="Cambria"/>
                          <a:ea typeface="Times New Roman"/>
                          <a:cs typeface="Times New Roman"/>
                        </a:rPr>
                        <a:t>X</a:t>
                      </a:r>
                      <a:endParaRPr lang="en-US" sz="180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0F8"/>
                    </a:solidFill>
                  </a:tcPr>
                </a:tc>
                <a:tc>
                  <a:txBody>
                    <a:bodyPr/>
                    <a:lstStyle/>
                    <a:p>
                      <a:pPr marL="0" marR="0" algn="ctr">
                        <a:lnSpc>
                          <a:spcPct val="115000"/>
                        </a:lnSpc>
                        <a:spcBef>
                          <a:spcPts val="0"/>
                        </a:spcBef>
                        <a:spcAft>
                          <a:spcPts val="1000"/>
                        </a:spcAft>
                      </a:pPr>
                      <a:r>
                        <a:rPr lang="en-US" sz="1800" b="1">
                          <a:latin typeface="Cambria"/>
                          <a:ea typeface="Times New Roman"/>
                          <a:cs typeface="Times New Roman"/>
                        </a:rPr>
                        <a:t>X</a:t>
                      </a:r>
                      <a:endParaRPr lang="en-US" sz="180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0F8"/>
                    </a:solidFill>
                  </a:tcPr>
                </a:tc>
                <a:tc>
                  <a:txBody>
                    <a:bodyPr/>
                    <a:lstStyle/>
                    <a:p>
                      <a:pPr marL="0" marR="0" algn="ctr">
                        <a:lnSpc>
                          <a:spcPct val="115000"/>
                        </a:lnSpc>
                        <a:spcBef>
                          <a:spcPts val="0"/>
                        </a:spcBef>
                        <a:spcAft>
                          <a:spcPts val="1000"/>
                        </a:spcAft>
                      </a:pPr>
                      <a:r>
                        <a:rPr lang="en-US" sz="2000" b="1" dirty="0">
                          <a:latin typeface="Cambria"/>
                          <a:ea typeface="Times New Roman"/>
                          <a:cs typeface="Times New Roman"/>
                        </a:rPr>
                        <a:t>8254 Not Selected</a:t>
                      </a:r>
                      <a:endParaRPr lang="en-US" sz="2000" dirty="0">
                        <a:latin typeface="Calibri"/>
                        <a:ea typeface="Times New Roman"/>
                        <a:cs typeface="Times New Roman"/>
                      </a:endParaRPr>
                    </a:p>
                  </a:txBody>
                  <a:tcPr marL="81991" marR="81991" marT="40995" marB="409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0F8"/>
                    </a:solidFill>
                  </a:tcPr>
                </a:tc>
              </a:tr>
            </a:tbl>
          </a:graphicData>
        </a:graphic>
      </p:graphicFrame>
      <p:cxnSp>
        <p:nvCxnSpPr>
          <p:cNvPr id="9" name="Straight Connector 8"/>
          <p:cNvCxnSpPr/>
          <p:nvPr/>
        </p:nvCxnSpPr>
        <p:spPr>
          <a:xfrm>
            <a:off x="1219200" y="11430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a:xfrm>
            <a:off x="381000" y="11430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a:xfrm>
            <a:off x="2209800" y="1143000"/>
            <a:ext cx="457200" cy="1588"/>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533400" y="228600"/>
            <a:ext cx="8229600" cy="1143000"/>
          </a:xfrm>
        </p:spPr>
        <p:txBody>
          <a:bodyPr/>
          <a:lstStyle/>
          <a:p>
            <a:pPr eaLnBrk="1" hangingPunct="1">
              <a:defRPr/>
            </a:pPr>
            <a:r>
              <a:rPr lang="en-US" sz="3200" dirty="0" smtClean="0">
                <a:solidFill>
                  <a:schemeClr val="tx1"/>
                </a:solidFill>
              </a:rPr>
              <a:t>Specific Rotation (Specific Priority)</a:t>
            </a:r>
          </a:p>
        </p:txBody>
      </p:sp>
      <p:sp>
        <p:nvSpPr>
          <p:cNvPr id="49155" name="Rectangle 3"/>
          <p:cNvSpPr>
            <a:spLocks noGrp="1" noChangeArrowheads="1"/>
          </p:cNvSpPr>
          <p:nvPr>
            <p:ph type="body" idx="1"/>
          </p:nvPr>
        </p:nvSpPr>
        <p:spPr>
          <a:xfrm>
            <a:off x="533400" y="1981200"/>
            <a:ext cx="8229600" cy="4876800"/>
          </a:xfrm>
        </p:spPr>
        <p:txBody>
          <a:bodyPr/>
          <a:lstStyle/>
          <a:p>
            <a:pPr eaLnBrk="1" hangingPunct="1">
              <a:lnSpc>
                <a:spcPct val="80000"/>
              </a:lnSpc>
            </a:pPr>
            <a:r>
              <a:rPr lang="en-US" sz="2000" dirty="0" smtClean="0">
                <a:effectLst/>
              </a:rPr>
              <a:t>The programmer can change priorities by programming the bottom priority and thus fixing all other priorities ;i.e., if IR5 is programmed as the bottom priority device, then IR6 will have the highest one.</a:t>
            </a:r>
          </a:p>
          <a:p>
            <a:pPr eaLnBrk="1" hangingPunct="1">
              <a:lnSpc>
                <a:spcPct val="80000"/>
              </a:lnSpc>
            </a:pPr>
            <a:endParaRPr lang="en-US" sz="2000" dirty="0" smtClean="0">
              <a:effectLst/>
            </a:endParaRPr>
          </a:p>
          <a:p>
            <a:pPr eaLnBrk="1" hangingPunct="1">
              <a:lnSpc>
                <a:spcPct val="80000"/>
              </a:lnSpc>
            </a:pPr>
            <a:r>
              <a:rPr lang="en-US" sz="2000" dirty="0" smtClean="0">
                <a:effectLst/>
              </a:rPr>
              <a:t>The Set Priority command is issued in OCW2 where: R=1, SL=1, L0-L2 is the binary priority level code of the bottom priority device.</a:t>
            </a:r>
          </a:p>
          <a:p>
            <a:pPr eaLnBrk="1" hangingPunct="1">
              <a:lnSpc>
                <a:spcPct val="80000"/>
              </a:lnSpc>
            </a:pPr>
            <a:endParaRPr lang="en-US" sz="2000" dirty="0" smtClean="0">
              <a:effectLst/>
            </a:endParaRPr>
          </a:p>
          <a:p>
            <a:pPr eaLnBrk="1" hangingPunct="1">
              <a:lnSpc>
                <a:spcPct val="80000"/>
              </a:lnSpc>
            </a:pPr>
            <a:r>
              <a:rPr lang="en-US" sz="2000" dirty="0" smtClean="0">
                <a:effectLst/>
              </a:rPr>
              <a:t>Observe that in this mode internal status is updated by software control during OCW2. </a:t>
            </a:r>
          </a:p>
          <a:p>
            <a:pPr eaLnBrk="1" hangingPunct="1">
              <a:lnSpc>
                <a:spcPct val="80000"/>
              </a:lnSpc>
            </a:pPr>
            <a:endParaRPr lang="en-US" sz="2000" dirty="0" smtClean="0">
              <a:effectLst/>
            </a:endParaRPr>
          </a:p>
          <a:p>
            <a:pPr eaLnBrk="1" hangingPunct="1">
              <a:lnSpc>
                <a:spcPct val="80000"/>
              </a:lnSpc>
            </a:pPr>
            <a:r>
              <a:rPr lang="en-US" sz="2000" dirty="0" smtClean="0">
                <a:effectLst/>
              </a:rPr>
              <a:t>However, it is independent of the End of Interrupt (EOI) command    (also executed by OCW2). </a:t>
            </a:r>
          </a:p>
          <a:p>
            <a:pPr eaLnBrk="1" hangingPunct="1">
              <a:lnSpc>
                <a:spcPct val="80000"/>
              </a:lnSpc>
            </a:pPr>
            <a:endParaRPr lang="en-US" sz="2000" dirty="0" smtClean="0">
              <a:effectLst/>
            </a:endParaRPr>
          </a:p>
          <a:p>
            <a:pPr eaLnBrk="1" hangingPunct="1">
              <a:lnSpc>
                <a:spcPct val="80000"/>
              </a:lnSpc>
            </a:pPr>
            <a:r>
              <a:rPr lang="en-US" sz="2000" dirty="0" smtClean="0">
                <a:effectLst/>
              </a:rPr>
              <a:t>Priority changes can be executed during an EOI command by using the Rotate on Specific EOI command in OCW2 (R=1, SL=1, EOI=1 and LO-L2  IR level to receive bottom priority).</a:t>
            </a:r>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0"/>
            <a:ext cx="8229600" cy="560388"/>
          </a:xfrm>
        </p:spPr>
        <p:txBody>
          <a:bodyPr/>
          <a:lstStyle/>
          <a:p>
            <a:pPr eaLnBrk="1" hangingPunct="1">
              <a:defRPr/>
            </a:pPr>
            <a:r>
              <a:rPr lang="en-US" sz="2800" dirty="0" smtClean="0">
                <a:solidFill>
                  <a:schemeClr val="tx1"/>
                </a:solidFill>
                <a:latin typeface="Agency FB" pitchFamily="34" charset="0"/>
              </a:rPr>
              <a:t>INTERRUPT MASK</a:t>
            </a:r>
          </a:p>
        </p:txBody>
      </p:sp>
      <p:sp>
        <p:nvSpPr>
          <p:cNvPr id="50179" name="Rectangle 5"/>
          <p:cNvSpPr>
            <a:spLocks noGrp="1" noChangeArrowheads="1"/>
          </p:cNvSpPr>
          <p:nvPr>
            <p:ph type="body" idx="1"/>
          </p:nvPr>
        </p:nvSpPr>
        <p:spPr>
          <a:xfrm>
            <a:off x="609600" y="533400"/>
            <a:ext cx="8229600" cy="1295400"/>
          </a:xfrm>
          <a:noFill/>
        </p:spPr>
        <p:txBody>
          <a:bodyPr/>
          <a:lstStyle/>
          <a:p>
            <a:pPr eaLnBrk="1" hangingPunct="1"/>
            <a:r>
              <a:rPr lang="en-US" sz="1600" b="1" dirty="0" smtClean="0">
                <a:effectLst/>
              </a:rPr>
              <a:t>Each Interrupt Request input can </a:t>
            </a:r>
            <a:r>
              <a:rPr lang="en-US" sz="1600" b="1" dirty="0" err="1" smtClean="0">
                <a:effectLst/>
              </a:rPr>
              <a:t>bem</a:t>
            </a:r>
            <a:r>
              <a:rPr lang="en-US" sz="1600" b="1" dirty="0" smtClean="0">
                <a:effectLst/>
              </a:rPr>
              <a:t> masked individually by the Interrupt Mask Register (IMR) programmed through OCW1. Each bit in the IMR masks one interrupt channel if it is set (1). Bit 0 masks IR0,Bit 1 masks IR1 and so forth. Masking an IR channel does not affect the other channels operation.</a:t>
            </a:r>
          </a:p>
        </p:txBody>
      </p:sp>
      <p:sp>
        <p:nvSpPr>
          <p:cNvPr id="60422" name="Rectangle 6"/>
          <p:cNvSpPr>
            <a:spLocks noChangeArrowheads="1"/>
          </p:cNvSpPr>
          <p:nvPr/>
        </p:nvSpPr>
        <p:spPr bwMode="auto">
          <a:xfrm>
            <a:off x="533400" y="1676400"/>
            <a:ext cx="8229600" cy="381000"/>
          </a:xfrm>
          <a:prstGeom prst="rect">
            <a:avLst/>
          </a:prstGeom>
          <a:noFill/>
          <a:ln w="9525">
            <a:noFill/>
            <a:miter lim="800000"/>
            <a:headEnd/>
            <a:tailEnd/>
          </a:ln>
          <a:effectLst/>
        </p:spPr>
        <p:txBody>
          <a:bodyPr anchor="ctr" anchorCtr="1"/>
          <a:lstStyle/>
          <a:p>
            <a:pPr algn="ctr" eaLnBrk="1" hangingPunct="1">
              <a:defRPr/>
            </a:pPr>
            <a:r>
              <a:rPr lang="en-US" sz="2800" dirty="0">
                <a:effectLst>
                  <a:outerShdw blurRad="38100" dist="38100" dir="2700000" algn="tl">
                    <a:srgbClr val="000000"/>
                  </a:outerShdw>
                </a:effectLst>
                <a:latin typeface="Agency FB" pitchFamily="34" charset="0"/>
              </a:rPr>
              <a:t>SPECIAL MASK MODE</a:t>
            </a:r>
          </a:p>
        </p:txBody>
      </p:sp>
      <p:sp>
        <p:nvSpPr>
          <p:cNvPr id="50181" name="Rectangle 7"/>
          <p:cNvSpPr>
            <a:spLocks noChangeArrowheads="1"/>
          </p:cNvSpPr>
          <p:nvPr/>
        </p:nvSpPr>
        <p:spPr bwMode="auto">
          <a:xfrm>
            <a:off x="381000" y="2133600"/>
            <a:ext cx="8229600" cy="2438400"/>
          </a:xfrm>
          <a:prstGeom prst="rect">
            <a:avLst/>
          </a:prstGeom>
          <a:noFill/>
          <a:ln w="9525">
            <a:noFill/>
            <a:miter lim="800000"/>
            <a:headEnd/>
            <a:tailEnd/>
          </a:ln>
        </p:spPr>
        <p:txBody>
          <a:bodyPr/>
          <a:lstStyle/>
          <a:p>
            <a:pPr marL="342900" indent="-342900" eaLnBrk="1" hangingPunct="1">
              <a:spcBef>
                <a:spcPct val="20000"/>
              </a:spcBef>
              <a:buClr>
                <a:schemeClr val="hlink"/>
              </a:buClr>
              <a:buSzPct val="80000"/>
              <a:buFont typeface="Wingdings" pitchFamily="2" charset="2"/>
              <a:buChar char="Ø"/>
            </a:pPr>
            <a:r>
              <a:rPr lang="en-US" dirty="0"/>
              <a:t>Some applications may require an interrupt service routine to dynamically alter the system priority structure during its execution under software control. For example, the routine may wish to inhibit lower priority requests for a portion of its execution but enable some of them for another portion.</a:t>
            </a:r>
          </a:p>
          <a:p>
            <a:pPr marL="342900" indent="-342900" eaLnBrk="1" hangingPunct="1">
              <a:spcBef>
                <a:spcPct val="20000"/>
              </a:spcBef>
              <a:buClr>
                <a:schemeClr val="hlink"/>
              </a:buClr>
              <a:buSzPct val="80000"/>
              <a:buFont typeface="Wingdings" pitchFamily="2" charset="2"/>
              <a:buChar char="Ø"/>
            </a:pPr>
            <a:r>
              <a:rPr lang="en-US" dirty="0"/>
              <a:t>The difficulty here is that if an Interrupt Request is acknowledged and an End of Interrupt command did not reset its IS bit (i.e., while executing a service routine), the 8259A would have inhibited all lower priority requests with no easy way for the routine to enable them. That is where the Special Mask Mode comes in. In the special Mask Mode, when a mask bit is set in</a:t>
            </a:r>
          </a:p>
          <a:p>
            <a:pPr marL="342900" indent="-342900" eaLnBrk="1" hangingPunct="1">
              <a:spcBef>
                <a:spcPct val="20000"/>
              </a:spcBef>
              <a:buClr>
                <a:schemeClr val="hlink"/>
              </a:buClr>
              <a:buSzPct val="80000"/>
              <a:buFont typeface="Wingdings" pitchFamily="2" charset="2"/>
              <a:buChar char="Ø"/>
            </a:pPr>
            <a:r>
              <a:rPr lang="en-US" dirty="0"/>
              <a:t>OCW1, it inhibits further interrupts at that level and Enables interrupts from all other levels (lower as well as higher) that are not masked. Thus, any interrupts may be selectively enabled by loading the mask register.</a:t>
            </a:r>
          </a:p>
          <a:p>
            <a:pPr marL="342900" indent="-342900" eaLnBrk="1" hangingPunct="1">
              <a:spcBef>
                <a:spcPct val="20000"/>
              </a:spcBef>
              <a:buClr>
                <a:schemeClr val="hlink"/>
              </a:buClr>
              <a:buSzPct val="80000"/>
              <a:buFont typeface="Wingdings" pitchFamily="2" charset="2"/>
              <a:buChar char="Ø"/>
            </a:pPr>
            <a:r>
              <a:rPr lang="en-US" dirty="0"/>
              <a:t>The special Mask Mode is set by OWC3 where: </a:t>
            </a:r>
          </a:p>
          <a:p>
            <a:pPr marL="342900" indent="-342900" eaLnBrk="1" hangingPunct="1">
              <a:spcBef>
                <a:spcPct val="20000"/>
              </a:spcBef>
              <a:buClr>
                <a:schemeClr val="hlink"/>
              </a:buClr>
              <a:buSzPct val="80000"/>
              <a:buFont typeface="Wingdings" pitchFamily="2" charset="2"/>
              <a:buChar char="Ø"/>
            </a:pPr>
            <a:r>
              <a:rPr lang="en-US" dirty="0"/>
              <a:t>SSMM =1, SMM =1, and cleared where SSMM =1, SMM = 0.</a:t>
            </a: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57200" y="277813"/>
            <a:ext cx="8229600" cy="560387"/>
          </a:xfrm>
        </p:spPr>
        <p:txBody>
          <a:bodyPr/>
          <a:lstStyle/>
          <a:p>
            <a:pPr eaLnBrk="1" hangingPunct="1">
              <a:defRPr/>
            </a:pPr>
            <a:r>
              <a:rPr lang="en-US" sz="2800" b="1" dirty="0" smtClean="0">
                <a:solidFill>
                  <a:schemeClr val="tx1"/>
                </a:solidFill>
                <a:latin typeface="Agency FB" pitchFamily="34" charset="0"/>
              </a:rPr>
              <a:t>POLL COMMAND</a:t>
            </a:r>
          </a:p>
        </p:txBody>
      </p:sp>
      <p:sp>
        <p:nvSpPr>
          <p:cNvPr id="51203" name="Rectangle 3"/>
          <p:cNvSpPr>
            <a:spLocks noGrp="1" noChangeArrowheads="1"/>
          </p:cNvSpPr>
          <p:nvPr>
            <p:ph type="body" idx="1"/>
          </p:nvPr>
        </p:nvSpPr>
        <p:spPr>
          <a:xfrm>
            <a:off x="533400" y="990600"/>
            <a:ext cx="8229600" cy="5410200"/>
          </a:xfrm>
        </p:spPr>
        <p:txBody>
          <a:bodyPr/>
          <a:lstStyle/>
          <a:p>
            <a:pPr eaLnBrk="1" hangingPunct="1">
              <a:lnSpc>
                <a:spcPct val="80000"/>
              </a:lnSpc>
            </a:pPr>
            <a:r>
              <a:rPr lang="en-US" sz="1800" smtClean="0">
                <a:effectLst/>
              </a:rPr>
              <a:t>In Poll mode the INT output functions as it normally does. The microprocessor should ignore this output. This can be accomplished either by not connecting the INT output or by masking interrupts within the microprocessor, thereby disabling its interrupt input. Service to devices is achieved by software using a Poll command. The Poll command is issued by setting P = `1'' in OCW3. The 8259A treats the next RD pulse to the 8259A (i.e., RD e 0, CS e 0) as an interrupt acknowledge, sets the appropriate IS bit if there is a request, and reads the priority level. Interrupt is frozen from WR to RD. The word enabled onto the data bus during RD is:</a:t>
            </a:r>
          </a:p>
          <a:p>
            <a:pPr eaLnBrk="1" hangingPunct="1">
              <a:lnSpc>
                <a:spcPct val="80000"/>
              </a:lnSpc>
            </a:pPr>
            <a:endParaRPr lang="en-US" sz="1800" smtClean="0">
              <a:effectLst/>
            </a:endParaRPr>
          </a:p>
          <a:p>
            <a:pPr lvl="1" eaLnBrk="1" hangingPunct="1">
              <a:lnSpc>
                <a:spcPct val="80000"/>
              </a:lnSpc>
            </a:pPr>
            <a:r>
              <a:rPr lang="en-US" sz="1600" b="1" smtClean="0">
                <a:effectLst/>
              </a:rPr>
              <a:t>D7   D6    D5    D4     D3     D2     D1     D0</a:t>
            </a:r>
          </a:p>
          <a:p>
            <a:pPr eaLnBrk="1" hangingPunct="1">
              <a:lnSpc>
                <a:spcPct val="80000"/>
              </a:lnSpc>
            </a:pPr>
            <a:r>
              <a:rPr lang="en-US" sz="1800" b="1" smtClean="0">
                <a:effectLst/>
              </a:rPr>
              <a:t>        I      -       -      -       -     w2    w1    w0</a:t>
            </a:r>
          </a:p>
          <a:p>
            <a:pPr eaLnBrk="1" hangingPunct="1">
              <a:lnSpc>
                <a:spcPct val="80000"/>
              </a:lnSpc>
            </a:pPr>
            <a:endParaRPr lang="en-US" sz="1800" b="1" smtClean="0">
              <a:effectLst/>
            </a:endParaRPr>
          </a:p>
          <a:p>
            <a:pPr eaLnBrk="1" hangingPunct="1">
              <a:lnSpc>
                <a:spcPct val="80000"/>
              </a:lnSpc>
            </a:pPr>
            <a:r>
              <a:rPr lang="en-US" sz="1800" smtClean="0">
                <a:effectLst/>
              </a:rPr>
              <a:t>W0 - W2: Binary code of the highest priority level requesting service.</a:t>
            </a:r>
          </a:p>
          <a:p>
            <a:pPr eaLnBrk="1" hangingPunct="1">
              <a:lnSpc>
                <a:spcPct val="80000"/>
              </a:lnSpc>
            </a:pPr>
            <a:endParaRPr lang="en-US" sz="1800" smtClean="0">
              <a:effectLst/>
            </a:endParaRPr>
          </a:p>
          <a:p>
            <a:pPr eaLnBrk="1" hangingPunct="1">
              <a:lnSpc>
                <a:spcPct val="80000"/>
              </a:lnSpc>
            </a:pPr>
            <a:r>
              <a:rPr lang="en-US" sz="1800" smtClean="0">
                <a:effectLst/>
              </a:rPr>
              <a:t>I : Equal to ``1'' if there is an interrupt.</a:t>
            </a:r>
          </a:p>
          <a:p>
            <a:pPr eaLnBrk="1" hangingPunct="1">
              <a:lnSpc>
                <a:spcPct val="80000"/>
              </a:lnSpc>
            </a:pPr>
            <a:endParaRPr lang="en-US" sz="1800" smtClean="0">
              <a:effectLst/>
            </a:endParaRPr>
          </a:p>
          <a:p>
            <a:pPr eaLnBrk="1" hangingPunct="1">
              <a:lnSpc>
                <a:spcPct val="80000"/>
              </a:lnSpc>
            </a:pPr>
            <a:r>
              <a:rPr lang="en-US" sz="1800" smtClean="0">
                <a:effectLst/>
              </a:rPr>
              <a:t>This mode is useful if there is a routine command common to several levels so that the INTA sequence is not needed (saves ROM space). Another application is to use the poll mode to expand the number of priority levels to more than 64.</a:t>
            </a:r>
          </a:p>
        </p:txBody>
      </p:sp>
      <p:sp>
        <p:nvSpPr>
          <p:cNvPr id="51204" name="Line 4"/>
          <p:cNvSpPr>
            <a:spLocks noChangeShapeType="1"/>
          </p:cNvSpPr>
          <p:nvPr/>
        </p:nvSpPr>
        <p:spPr bwMode="auto">
          <a:xfrm>
            <a:off x="2057400" y="5410200"/>
            <a:ext cx="533400" cy="0"/>
          </a:xfrm>
          <a:prstGeom prst="line">
            <a:avLst/>
          </a:prstGeom>
          <a:noFill/>
          <a:ln w="9525">
            <a:solidFill>
              <a:schemeClr val="tx1"/>
            </a:solidFill>
            <a:round/>
            <a:headEnd/>
            <a:tailEnd/>
          </a:ln>
        </p:spPr>
        <p:txBody>
          <a:bodyPr/>
          <a:lstStyle/>
          <a:p>
            <a:endParaRPr lang="en-US"/>
          </a:p>
        </p:txBody>
      </p:sp>
      <p:sp>
        <p:nvSpPr>
          <p:cNvPr id="51205" name="Line 5"/>
          <p:cNvSpPr>
            <a:spLocks noChangeShapeType="1"/>
          </p:cNvSpPr>
          <p:nvPr/>
        </p:nvSpPr>
        <p:spPr bwMode="auto">
          <a:xfrm>
            <a:off x="6477000" y="2133600"/>
            <a:ext cx="228600" cy="0"/>
          </a:xfrm>
          <a:prstGeom prst="line">
            <a:avLst/>
          </a:prstGeom>
          <a:noFill/>
          <a:ln w="9525">
            <a:solidFill>
              <a:schemeClr val="tx1"/>
            </a:solidFill>
            <a:round/>
            <a:headEnd/>
            <a:tailEnd/>
          </a:ln>
        </p:spPr>
        <p:txBody>
          <a:bodyPr/>
          <a:lstStyle/>
          <a:p>
            <a:endParaRPr lang="en-US"/>
          </a:p>
        </p:txBody>
      </p:sp>
      <p:sp>
        <p:nvSpPr>
          <p:cNvPr id="51206" name="Line 6"/>
          <p:cNvSpPr>
            <a:spLocks noChangeShapeType="1"/>
          </p:cNvSpPr>
          <p:nvPr/>
        </p:nvSpPr>
        <p:spPr bwMode="auto">
          <a:xfrm>
            <a:off x="7924800" y="2819400"/>
            <a:ext cx="381000" cy="0"/>
          </a:xfrm>
          <a:prstGeom prst="line">
            <a:avLst/>
          </a:prstGeom>
          <a:noFill/>
          <a:ln w="9525">
            <a:solidFill>
              <a:schemeClr val="tx1"/>
            </a:solidFill>
            <a:round/>
            <a:headEnd/>
            <a:tailEnd/>
          </a:ln>
        </p:spPr>
        <p:txBody>
          <a:bodyPr/>
          <a:lstStyle/>
          <a:p>
            <a:endParaRPr lang="en-US"/>
          </a:p>
        </p:txBody>
      </p:sp>
      <p:sp>
        <p:nvSpPr>
          <p:cNvPr id="51207" name="Line 8"/>
          <p:cNvSpPr>
            <a:spLocks noChangeShapeType="1"/>
          </p:cNvSpPr>
          <p:nvPr/>
        </p:nvSpPr>
        <p:spPr bwMode="auto">
          <a:xfrm>
            <a:off x="3048000" y="2743200"/>
            <a:ext cx="381000" cy="0"/>
          </a:xfrm>
          <a:prstGeom prst="line">
            <a:avLst/>
          </a:prstGeom>
          <a:noFill/>
          <a:ln w="9525">
            <a:solidFill>
              <a:schemeClr val="tx1"/>
            </a:solidFill>
            <a:round/>
            <a:headEnd/>
            <a:tailEnd/>
          </a:ln>
        </p:spPr>
        <p:txBody>
          <a:bodyPr/>
          <a:lstStyle/>
          <a:p>
            <a:endParaRPr lang="en-US"/>
          </a:p>
        </p:txBody>
      </p:sp>
      <p:sp>
        <p:nvSpPr>
          <p:cNvPr id="51208" name="Line 9"/>
          <p:cNvSpPr>
            <a:spLocks noChangeShapeType="1"/>
          </p:cNvSpPr>
          <p:nvPr/>
        </p:nvSpPr>
        <p:spPr bwMode="auto">
          <a:xfrm>
            <a:off x="2362200" y="2743200"/>
            <a:ext cx="381000" cy="0"/>
          </a:xfrm>
          <a:prstGeom prst="line">
            <a:avLst/>
          </a:prstGeom>
          <a:noFill/>
          <a:ln w="9525">
            <a:solidFill>
              <a:schemeClr val="tx1"/>
            </a:solidFill>
            <a:round/>
            <a:headEnd/>
            <a:tailEnd/>
          </a:ln>
        </p:spPr>
        <p:txBody>
          <a:bodyPr/>
          <a:lstStyle/>
          <a:p>
            <a:endParaRPr lang="en-US"/>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277813"/>
            <a:ext cx="8229600" cy="255587"/>
          </a:xfrm>
        </p:spPr>
        <p:txBody>
          <a:bodyPr>
            <a:normAutofit fontScale="90000"/>
          </a:bodyPr>
          <a:lstStyle/>
          <a:p>
            <a:pPr eaLnBrk="1" hangingPunct="1">
              <a:defRPr/>
            </a:pPr>
            <a:r>
              <a:rPr lang="en-US" sz="2400" u="sng" dirty="0" smtClean="0">
                <a:solidFill>
                  <a:schemeClr val="tx1"/>
                </a:solidFill>
              </a:rPr>
              <a:t>CASCADE MODE</a:t>
            </a:r>
          </a:p>
        </p:txBody>
      </p:sp>
      <p:pic>
        <p:nvPicPr>
          <p:cNvPr id="52227" name="Picture 4" descr="09-06"/>
          <p:cNvPicPr>
            <a:picLocks noGrp="1" noChangeAspect="1" noChangeArrowheads="1"/>
          </p:cNvPicPr>
          <p:nvPr>
            <p:ph type="body" idx="1"/>
          </p:nvPr>
        </p:nvPicPr>
        <p:blipFill>
          <a:blip r:embed="rId3" cstate="print"/>
          <a:srcRect/>
          <a:stretch>
            <a:fillRect/>
          </a:stretch>
        </p:blipFill>
        <p:spPr>
          <a:xfrm>
            <a:off x="381000" y="609600"/>
            <a:ext cx="8534400" cy="6248400"/>
          </a:xfrm>
          <a:noFill/>
        </p:spPr>
      </p:pic>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57200" y="277813"/>
            <a:ext cx="8229600" cy="560387"/>
          </a:xfrm>
        </p:spPr>
        <p:txBody>
          <a:bodyPr/>
          <a:lstStyle/>
          <a:p>
            <a:pPr eaLnBrk="1" hangingPunct="1">
              <a:defRPr/>
            </a:pPr>
            <a:r>
              <a:rPr lang="en-US" sz="2800" dirty="0" smtClean="0">
                <a:solidFill>
                  <a:schemeClr val="tx1"/>
                </a:solidFill>
              </a:rPr>
              <a:t>CASCADE MODE (contd.)</a:t>
            </a:r>
          </a:p>
        </p:txBody>
      </p:sp>
      <p:sp>
        <p:nvSpPr>
          <p:cNvPr id="53251" name="Rectangle 3"/>
          <p:cNvSpPr>
            <a:spLocks noGrp="1" noChangeArrowheads="1"/>
          </p:cNvSpPr>
          <p:nvPr>
            <p:ph type="body" idx="1"/>
          </p:nvPr>
        </p:nvSpPr>
        <p:spPr>
          <a:xfrm>
            <a:off x="533400" y="990600"/>
            <a:ext cx="8229600" cy="5334000"/>
          </a:xfrm>
        </p:spPr>
        <p:txBody>
          <a:bodyPr/>
          <a:lstStyle/>
          <a:p>
            <a:pPr eaLnBrk="1" hangingPunct="1">
              <a:lnSpc>
                <a:spcPct val="80000"/>
              </a:lnSpc>
            </a:pPr>
            <a:endParaRPr lang="en-US" sz="1600" smtClean="0">
              <a:effectLst/>
            </a:endParaRPr>
          </a:p>
          <a:p>
            <a:pPr eaLnBrk="1" hangingPunct="1">
              <a:lnSpc>
                <a:spcPct val="80000"/>
              </a:lnSpc>
            </a:pPr>
            <a:r>
              <a:rPr lang="en-US" sz="1600" b="1" smtClean="0">
                <a:effectLst/>
              </a:rPr>
              <a:t>The 8259A can be easily interconnected in a system of one master with up to eight slaves to handle up to 64 priority levels.</a:t>
            </a:r>
          </a:p>
          <a:p>
            <a:pPr eaLnBrk="1" hangingPunct="1">
              <a:lnSpc>
                <a:spcPct val="80000"/>
              </a:lnSpc>
            </a:pPr>
            <a:endParaRPr lang="en-US" sz="1600" b="1" smtClean="0">
              <a:effectLst/>
            </a:endParaRPr>
          </a:p>
          <a:p>
            <a:pPr eaLnBrk="1" hangingPunct="1">
              <a:lnSpc>
                <a:spcPct val="80000"/>
              </a:lnSpc>
            </a:pPr>
            <a:r>
              <a:rPr lang="en-US" sz="1600" b="1" smtClean="0">
                <a:effectLst/>
              </a:rPr>
              <a:t>The master controls the slaves through the 3 line cascade bus. The cascade bus acts like chip selects to the slaves during the INTA sequence. </a:t>
            </a:r>
          </a:p>
          <a:p>
            <a:pPr eaLnBrk="1" hangingPunct="1">
              <a:lnSpc>
                <a:spcPct val="80000"/>
              </a:lnSpc>
            </a:pPr>
            <a:endParaRPr lang="en-US" sz="1600" b="1" smtClean="0">
              <a:effectLst/>
            </a:endParaRPr>
          </a:p>
          <a:p>
            <a:pPr eaLnBrk="1" hangingPunct="1">
              <a:lnSpc>
                <a:spcPct val="80000"/>
              </a:lnSpc>
            </a:pPr>
            <a:r>
              <a:rPr lang="en-US" sz="1600" b="1" smtClean="0">
                <a:effectLst/>
              </a:rPr>
              <a:t>In a cascade configuration, the slave interrupt outputs are connected to the master interrupt request inputs. When a slave request line is activated and afterwards acknowledged, the master will enable the corresponding slave to release the device routine address during bytes 2 and 3 of INTA. (Byte 2 only for 8086/8088).</a:t>
            </a:r>
          </a:p>
          <a:p>
            <a:pPr eaLnBrk="1" hangingPunct="1">
              <a:lnSpc>
                <a:spcPct val="80000"/>
              </a:lnSpc>
            </a:pPr>
            <a:endParaRPr lang="en-US" sz="1600" b="1" smtClean="0">
              <a:effectLst/>
            </a:endParaRPr>
          </a:p>
          <a:p>
            <a:pPr eaLnBrk="1" hangingPunct="1">
              <a:lnSpc>
                <a:spcPct val="80000"/>
              </a:lnSpc>
            </a:pPr>
            <a:r>
              <a:rPr lang="en-US" sz="1600" b="1" smtClean="0">
                <a:effectLst/>
              </a:rPr>
              <a:t>The cascade bus lines are normally low and will contain the slave address code from the trailing edge of the first INTA pulse to the trailing edge of the third pulse. Each 8259A in the system must follow a separate initialization sequence and can be programmed to work in a different mode. An EOI command must be issued twice: once for the master and once for the corresponding slave. An address decoder is required to activate the Chip Select (CS) input of each 8259A.</a:t>
            </a:r>
          </a:p>
          <a:p>
            <a:pPr eaLnBrk="1" hangingPunct="1">
              <a:lnSpc>
                <a:spcPct val="80000"/>
              </a:lnSpc>
            </a:pPr>
            <a:endParaRPr lang="en-US" sz="1600" b="1" smtClean="0">
              <a:effectLst/>
            </a:endParaRPr>
          </a:p>
          <a:p>
            <a:pPr eaLnBrk="1" hangingPunct="1">
              <a:lnSpc>
                <a:spcPct val="80000"/>
              </a:lnSpc>
            </a:pPr>
            <a:r>
              <a:rPr lang="en-US" sz="1600" b="1" smtClean="0">
                <a:effectLst/>
              </a:rPr>
              <a:t>The cascade lines of the Master 8259A are activated only for slave inputs, non-slave inputs leave the cascade line inactive (low).</a:t>
            </a:r>
          </a:p>
        </p:txBody>
      </p:sp>
      <p:sp>
        <p:nvSpPr>
          <p:cNvPr id="53252" name="Line 4"/>
          <p:cNvSpPr>
            <a:spLocks noChangeShapeType="1"/>
          </p:cNvSpPr>
          <p:nvPr/>
        </p:nvSpPr>
        <p:spPr bwMode="auto">
          <a:xfrm>
            <a:off x="5791200" y="2133600"/>
            <a:ext cx="457200" cy="0"/>
          </a:xfrm>
          <a:prstGeom prst="line">
            <a:avLst/>
          </a:prstGeom>
          <a:noFill/>
          <a:ln w="9525">
            <a:solidFill>
              <a:schemeClr val="tx1"/>
            </a:solidFill>
            <a:round/>
            <a:headEnd/>
            <a:tailEnd/>
          </a:ln>
        </p:spPr>
        <p:txBody>
          <a:bodyPr/>
          <a:lstStyle/>
          <a:p>
            <a:endParaRPr lang="en-US"/>
          </a:p>
        </p:txBody>
      </p:sp>
      <p:sp>
        <p:nvSpPr>
          <p:cNvPr id="53253" name="Line 5"/>
          <p:cNvSpPr>
            <a:spLocks noChangeShapeType="1"/>
          </p:cNvSpPr>
          <p:nvPr/>
        </p:nvSpPr>
        <p:spPr bwMode="auto">
          <a:xfrm>
            <a:off x="6324600" y="4876800"/>
            <a:ext cx="381000" cy="0"/>
          </a:xfrm>
          <a:prstGeom prst="line">
            <a:avLst/>
          </a:prstGeom>
          <a:noFill/>
          <a:ln w="9525">
            <a:solidFill>
              <a:schemeClr val="tx1"/>
            </a:solidFill>
            <a:round/>
            <a:headEnd/>
            <a:tailEnd/>
          </a:ln>
        </p:spPr>
        <p:txBody>
          <a:bodyPr/>
          <a:lstStyle/>
          <a:p>
            <a:endParaRPr lang="en-US"/>
          </a:p>
        </p:txBody>
      </p:sp>
      <p:sp>
        <p:nvSpPr>
          <p:cNvPr id="53254" name="Line 6"/>
          <p:cNvSpPr>
            <a:spLocks noChangeShapeType="1"/>
          </p:cNvSpPr>
          <p:nvPr/>
        </p:nvSpPr>
        <p:spPr bwMode="auto">
          <a:xfrm>
            <a:off x="6629400" y="3200400"/>
            <a:ext cx="381000" cy="0"/>
          </a:xfrm>
          <a:prstGeom prst="line">
            <a:avLst/>
          </a:prstGeom>
          <a:noFill/>
          <a:ln w="9525">
            <a:solidFill>
              <a:schemeClr val="tx1"/>
            </a:solidFill>
            <a:round/>
            <a:headEnd/>
            <a:tailEnd/>
          </a:ln>
        </p:spPr>
        <p:txBody>
          <a:bodyPr/>
          <a:lstStyle/>
          <a:p>
            <a:endParaRPr lang="en-US"/>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81000" y="0"/>
            <a:ext cx="8229600" cy="990600"/>
          </a:xfrm>
        </p:spPr>
        <p:txBody>
          <a:bodyPr/>
          <a:lstStyle/>
          <a:p>
            <a:pPr eaLnBrk="1" hangingPunct="1">
              <a:defRPr/>
            </a:pPr>
            <a:r>
              <a:rPr lang="en-US" smtClean="0"/>
              <a:t>The Special Fully Nested Mode</a:t>
            </a:r>
          </a:p>
        </p:txBody>
      </p:sp>
      <p:sp>
        <p:nvSpPr>
          <p:cNvPr id="55299" name="Rectangle 3"/>
          <p:cNvSpPr>
            <a:spLocks noGrp="1" noChangeArrowheads="1"/>
          </p:cNvSpPr>
          <p:nvPr>
            <p:ph type="body" idx="1"/>
          </p:nvPr>
        </p:nvSpPr>
        <p:spPr>
          <a:xfrm>
            <a:off x="304800" y="1524000"/>
            <a:ext cx="8229600" cy="4530725"/>
          </a:xfrm>
        </p:spPr>
        <p:txBody>
          <a:bodyPr/>
          <a:lstStyle/>
          <a:p>
            <a:pPr eaLnBrk="1" hangingPunct="1">
              <a:lnSpc>
                <a:spcPct val="80000"/>
              </a:lnSpc>
            </a:pPr>
            <a:r>
              <a:rPr lang="en-US" sz="1800" smtClean="0">
                <a:effectLst/>
              </a:rPr>
              <a:t>This mode will be used in the case of a big system where cascading is used, and the priority has to be conserved within each slave. In this case the fully nested mode will be programmed to the master (using ICW4). This mode is similar to the normal nested mode with the following exceptions:</a:t>
            </a:r>
          </a:p>
          <a:p>
            <a:pPr eaLnBrk="1" hangingPunct="1">
              <a:lnSpc>
                <a:spcPct val="80000"/>
              </a:lnSpc>
              <a:buFont typeface="Wingdings" pitchFamily="2" charset="2"/>
              <a:buNone/>
            </a:pPr>
            <a:endParaRPr lang="en-US" sz="1800" smtClean="0">
              <a:effectLst/>
            </a:endParaRPr>
          </a:p>
          <a:p>
            <a:pPr eaLnBrk="1" hangingPunct="1">
              <a:lnSpc>
                <a:spcPct val="80000"/>
              </a:lnSpc>
            </a:pPr>
            <a:r>
              <a:rPr lang="en-US" sz="1800" smtClean="0">
                <a:effectLst/>
              </a:rPr>
              <a:t>A) When an interrupt request from a certain slave is in service this slave is not locked out from the master's priority logic and further interrupt requests from higher priority IR's within the slave will be recognized by the master and will initiate interrupts to the processor. (In the normal nested mode a slave is masked out when its request is in service and no higher requests from the same slave can be serviced.)</a:t>
            </a:r>
          </a:p>
          <a:p>
            <a:pPr eaLnBrk="1" hangingPunct="1">
              <a:lnSpc>
                <a:spcPct val="80000"/>
              </a:lnSpc>
            </a:pPr>
            <a:endParaRPr lang="en-US" sz="1800" smtClean="0">
              <a:effectLst/>
            </a:endParaRPr>
          </a:p>
          <a:p>
            <a:pPr eaLnBrk="1" hangingPunct="1">
              <a:lnSpc>
                <a:spcPct val="80000"/>
              </a:lnSpc>
            </a:pPr>
            <a:r>
              <a:rPr lang="en-US" sz="1800" smtClean="0">
                <a:effectLst/>
              </a:rPr>
              <a:t>B) When exiting the Interrupt Service routine the software has to check whether the interrupt serviced was the only one from that slave. This is done by sending a non-specific End of Interrupt (EOI) command to the slave and then reading its In-Service register and checking for zero. If it is empty, a non-specific EOI can be sent to the master too. If not, no EOI should be sent.</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defRPr/>
            </a:pPr>
            <a:r>
              <a:rPr lang="en-US" smtClean="0"/>
              <a:t>Buffered Mode</a:t>
            </a:r>
          </a:p>
        </p:txBody>
      </p:sp>
      <p:sp>
        <p:nvSpPr>
          <p:cNvPr id="56323" name="Rectangle 3"/>
          <p:cNvSpPr>
            <a:spLocks noGrp="1" noChangeArrowheads="1"/>
          </p:cNvSpPr>
          <p:nvPr>
            <p:ph type="body" idx="1"/>
          </p:nvPr>
        </p:nvSpPr>
        <p:spPr/>
        <p:txBody>
          <a:bodyPr/>
          <a:lstStyle/>
          <a:p>
            <a:pPr eaLnBrk="1" hangingPunct="1">
              <a:lnSpc>
                <a:spcPct val="90000"/>
              </a:lnSpc>
            </a:pPr>
            <a:r>
              <a:rPr lang="en-US" sz="2400" dirty="0" smtClean="0">
                <a:effectLst/>
              </a:rPr>
              <a:t>When the 8259A is used in a large system where bus driving buffers are required on the data bus and the cascading mode is used, there exists the problem of enabling buffers.</a:t>
            </a:r>
          </a:p>
          <a:p>
            <a:pPr eaLnBrk="1" hangingPunct="1">
              <a:lnSpc>
                <a:spcPct val="90000"/>
              </a:lnSpc>
            </a:pPr>
            <a:r>
              <a:rPr lang="en-US" sz="2400" dirty="0" smtClean="0">
                <a:effectLst/>
              </a:rPr>
              <a:t>The buffered mode will structure the 8259A to send an enable signal on SP/EN to enable the buffers. In this mode, whenever the 8259A's data bus outputs are enabled, the SP/EN output becomes active.</a:t>
            </a:r>
          </a:p>
          <a:p>
            <a:pPr eaLnBrk="1" hangingPunct="1">
              <a:lnSpc>
                <a:spcPct val="90000"/>
              </a:lnSpc>
            </a:pPr>
            <a:r>
              <a:rPr lang="en-US" sz="2400" dirty="0" smtClean="0">
                <a:effectLst/>
              </a:rPr>
              <a:t>This modification forces the use of software programming to determine whether the 8259A is a master or a slave. Bit 3 in ICW4 programs the buffered mode, and bit 2 in ICW4 determines whether it is a master or a slave.</a:t>
            </a:r>
          </a:p>
          <a:p>
            <a:pPr eaLnBrk="1" hangingPunct="1">
              <a:lnSpc>
                <a:spcPct val="90000"/>
              </a:lnSpc>
            </a:pPr>
            <a:endParaRPr lang="en-US" sz="2400" dirty="0" smtClean="0">
              <a:effectLst/>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28600" y="228600"/>
            <a:ext cx="8763000" cy="1143000"/>
          </a:xfrm>
        </p:spPr>
        <p:txBody>
          <a:bodyPr/>
          <a:lstStyle/>
          <a:p>
            <a:pPr eaLnBrk="1" hangingPunct="1">
              <a:defRPr/>
            </a:pPr>
            <a:r>
              <a:rPr lang="en-US" sz="4800" dirty="0" smtClean="0">
                <a:solidFill>
                  <a:srgbClr val="FF0000"/>
                </a:solidFill>
              </a:rPr>
              <a:t>DMA CONTROLLER 8257</a:t>
            </a:r>
          </a:p>
        </p:txBody>
      </p:sp>
      <p:sp>
        <p:nvSpPr>
          <p:cNvPr id="2051" name="Rectangle 3"/>
          <p:cNvSpPr>
            <a:spLocks noGrp="1" noChangeArrowheads="1"/>
          </p:cNvSpPr>
          <p:nvPr>
            <p:ph type="subTitle" idx="1"/>
          </p:nvPr>
        </p:nvSpPr>
        <p:spPr>
          <a:xfrm>
            <a:off x="0" y="1219200"/>
            <a:ext cx="8915400" cy="5486400"/>
          </a:xfrm>
        </p:spPr>
        <p:txBody>
          <a:bodyPr/>
          <a:lstStyle/>
          <a:p>
            <a:pPr marL="609600" indent="-609600" algn="l" eaLnBrk="1" hangingPunct="1">
              <a:defRPr/>
            </a:pPr>
            <a:r>
              <a:rPr lang="en-US" sz="4000" u="sng" dirty="0" smtClean="0">
                <a:solidFill>
                  <a:srgbClr val="FF0000"/>
                </a:solidFill>
              </a:rPr>
              <a:t>Features:</a:t>
            </a:r>
          </a:p>
          <a:p>
            <a:pPr marL="609600" indent="-609600" algn="l" eaLnBrk="1" hangingPunct="1">
              <a:defRPr/>
            </a:pPr>
            <a:r>
              <a:rPr lang="en-US" dirty="0" smtClean="0">
                <a:solidFill>
                  <a:schemeClr val="tx1"/>
                </a:solidFill>
              </a:rPr>
              <a:t>It is a 4-channel DMA.</a:t>
            </a:r>
          </a:p>
          <a:p>
            <a:pPr marL="609600" indent="-609600" algn="l" eaLnBrk="1" hangingPunct="1">
              <a:buFont typeface="Wingdings" pitchFamily="2" charset="2"/>
              <a:buChar char="n"/>
              <a:defRPr/>
            </a:pPr>
            <a:r>
              <a:rPr lang="en-US" dirty="0" smtClean="0">
                <a:solidFill>
                  <a:schemeClr val="tx1"/>
                </a:solidFill>
              </a:rPr>
              <a:t>So 4  I/O devices can be interfaced to DMA</a:t>
            </a:r>
          </a:p>
          <a:p>
            <a:pPr marL="609600" indent="-609600" algn="l" eaLnBrk="1" hangingPunct="1">
              <a:buFont typeface="Wingdings" pitchFamily="2" charset="2"/>
              <a:buChar char="n"/>
              <a:defRPr/>
            </a:pPr>
            <a:r>
              <a:rPr lang="en-US" dirty="0" smtClean="0">
                <a:solidFill>
                  <a:schemeClr val="tx1"/>
                </a:solidFill>
              </a:rPr>
              <a:t>It is designed by Intel</a:t>
            </a:r>
          </a:p>
          <a:p>
            <a:pPr marL="609600" indent="-609600" algn="l" eaLnBrk="1" hangingPunct="1">
              <a:buFont typeface="Wingdings" pitchFamily="2" charset="2"/>
              <a:buChar char="n"/>
              <a:defRPr/>
            </a:pPr>
            <a:r>
              <a:rPr lang="en-US" dirty="0" smtClean="0">
                <a:solidFill>
                  <a:schemeClr val="tx1"/>
                </a:solidFill>
              </a:rPr>
              <a:t>Each channel have 16-bit address and 14 bit counter</a:t>
            </a:r>
          </a:p>
          <a:p>
            <a:pPr marL="609600" indent="-609600" algn="l" eaLnBrk="1" hangingPunct="1">
              <a:buFont typeface="Wingdings" pitchFamily="2" charset="2"/>
              <a:buChar char="n"/>
              <a:defRPr/>
            </a:pPr>
            <a:r>
              <a:rPr lang="en-US" dirty="0" smtClean="0">
                <a:solidFill>
                  <a:schemeClr val="tx1"/>
                </a:solidFill>
              </a:rPr>
              <a:t>It provides chip priority resolver that resolves priority of channels in fixed or rotating mode.</a:t>
            </a:r>
          </a:p>
          <a:p>
            <a:pPr marL="609600" indent="-609600" algn="l" eaLnBrk="1" hangingPunct="1">
              <a:buFont typeface="Wingdings" pitchFamily="2" charset="2"/>
              <a:buChar char="n"/>
              <a:defRPr/>
            </a:pPr>
            <a:r>
              <a:rPr lang="en-US" dirty="0" smtClean="0">
                <a:solidFill>
                  <a:schemeClr val="tx1"/>
                </a:solidFill>
              </a:rPr>
              <a:t>It provide on chip channel  inhibit logic.</a:t>
            </a:r>
          </a:p>
          <a:p>
            <a:pPr marL="609600" indent="-609600" algn="l" eaLnBrk="1" hangingPunct="1">
              <a:defRPr/>
            </a:pPr>
            <a:endParaRPr lang="en-US" dirty="0" smtClean="0">
              <a:solidFill>
                <a:srgbClr val="FFC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 calcmode="lin" valueType="num">
                                      <p:cBhvr additive="base">
                                        <p:cTn id="7" dur="500" fill="hold"/>
                                        <p:tgtEl>
                                          <p:spTgt spid="20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51">
                                            <p:txEl>
                                              <p:pRg st="1" end="1"/>
                                            </p:txEl>
                                          </p:spTgt>
                                        </p:tgtEl>
                                        <p:attrNameLst>
                                          <p:attrName>style.visibility</p:attrName>
                                        </p:attrNameLst>
                                      </p:cBhvr>
                                      <p:to>
                                        <p:strVal val="visible"/>
                                      </p:to>
                                    </p:set>
                                    <p:anim calcmode="lin" valueType="num">
                                      <p:cBhvr additive="base">
                                        <p:cTn id="13" dur="500" fill="hold"/>
                                        <p:tgtEl>
                                          <p:spTgt spid="20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51">
                                            <p:txEl>
                                              <p:pRg st="2" end="2"/>
                                            </p:txEl>
                                          </p:spTgt>
                                        </p:tgtEl>
                                        <p:attrNameLst>
                                          <p:attrName>style.visibility</p:attrName>
                                        </p:attrNameLst>
                                      </p:cBhvr>
                                      <p:to>
                                        <p:strVal val="visible"/>
                                      </p:to>
                                    </p:set>
                                    <p:anim calcmode="lin" valueType="num">
                                      <p:cBhvr additive="base">
                                        <p:cTn id="19" dur="500" fill="hold"/>
                                        <p:tgtEl>
                                          <p:spTgt spid="20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51">
                                            <p:txEl>
                                              <p:pRg st="3" end="3"/>
                                            </p:txEl>
                                          </p:spTgt>
                                        </p:tgtEl>
                                        <p:attrNameLst>
                                          <p:attrName>style.visibility</p:attrName>
                                        </p:attrNameLst>
                                      </p:cBhvr>
                                      <p:to>
                                        <p:strVal val="visible"/>
                                      </p:to>
                                    </p:set>
                                    <p:anim calcmode="lin" valueType="num">
                                      <p:cBhvr additive="base">
                                        <p:cTn id="25" dur="500" fill="hold"/>
                                        <p:tgtEl>
                                          <p:spTgt spid="205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051">
                                            <p:txEl>
                                              <p:pRg st="4" end="4"/>
                                            </p:txEl>
                                          </p:spTgt>
                                        </p:tgtEl>
                                        <p:attrNameLst>
                                          <p:attrName>style.visibility</p:attrName>
                                        </p:attrNameLst>
                                      </p:cBhvr>
                                      <p:to>
                                        <p:strVal val="visible"/>
                                      </p:to>
                                    </p:set>
                                    <p:anim calcmode="lin" valueType="num">
                                      <p:cBhvr additive="base">
                                        <p:cTn id="31" dur="500" fill="hold"/>
                                        <p:tgtEl>
                                          <p:spTgt spid="205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051">
                                            <p:txEl>
                                              <p:pRg st="5" end="5"/>
                                            </p:txEl>
                                          </p:spTgt>
                                        </p:tgtEl>
                                        <p:attrNameLst>
                                          <p:attrName>style.visibility</p:attrName>
                                        </p:attrNameLst>
                                      </p:cBhvr>
                                      <p:to>
                                        <p:strVal val="visible"/>
                                      </p:to>
                                    </p:set>
                                    <p:anim calcmode="lin" valueType="num">
                                      <p:cBhvr additive="base">
                                        <p:cTn id="37" dur="500" fill="hold"/>
                                        <p:tgtEl>
                                          <p:spTgt spid="205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051">
                                            <p:txEl>
                                              <p:pRg st="6" end="6"/>
                                            </p:txEl>
                                          </p:spTgt>
                                        </p:tgtEl>
                                        <p:attrNameLst>
                                          <p:attrName>style.visibility</p:attrName>
                                        </p:attrNameLst>
                                      </p:cBhvr>
                                      <p:to>
                                        <p:strVal val="visible"/>
                                      </p:to>
                                    </p:set>
                                    <p:anim calcmode="lin" valueType="num">
                                      <p:cBhvr additive="base">
                                        <p:cTn id="43" dur="500" fill="hold"/>
                                        <p:tgtEl>
                                          <p:spTgt spid="205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05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a:xfrm>
            <a:off x="304800" y="609600"/>
            <a:ext cx="8229600" cy="6400800"/>
          </a:xfrm>
        </p:spPr>
        <p:txBody>
          <a:bodyPr>
            <a:normAutofit/>
          </a:bodyPr>
          <a:lstStyle/>
          <a:p>
            <a:pPr eaLnBrk="1" hangingPunct="1">
              <a:defRPr/>
            </a:pPr>
            <a:r>
              <a:rPr lang="en-US" sz="2400" dirty="0" smtClean="0"/>
              <a:t>It generates a TC signal to indicate the peripheral that the programmed number of data bytes have been transferred.</a:t>
            </a:r>
          </a:p>
          <a:p>
            <a:pPr eaLnBrk="1" hangingPunct="1">
              <a:defRPr/>
            </a:pPr>
            <a:r>
              <a:rPr lang="en-US" sz="2400" dirty="0" smtClean="0"/>
              <a:t>It generates MARK signal to indicate the peripheral that 128 bytes have been transferred.</a:t>
            </a:r>
          </a:p>
          <a:p>
            <a:pPr eaLnBrk="1" hangingPunct="1">
              <a:defRPr/>
            </a:pPr>
            <a:r>
              <a:rPr lang="en-US" sz="2400" dirty="0" smtClean="0"/>
              <a:t>It requires single phase </a:t>
            </a:r>
            <a:r>
              <a:rPr lang="en-US" sz="2400" dirty="0" smtClean="0"/>
              <a:t>clock. The </a:t>
            </a:r>
            <a:r>
              <a:rPr lang="en-US" sz="2400" dirty="0" smtClean="0"/>
              <a:t>maximum frequency is 3Mhz and minimum frequency is 250 Hz</a:t>
            </a:r>
            <a:r>
              <a:rPr lang="en-US" sz="2400" dirty="0" smtClean="0"/>
              <a:t>.</a:t>
            </a:r>
          </a:p>
          <a:p>
            <a:pPr>
              <a:defRPr/>
            </a:pPr>
            <a:r>
              <a:rPr lang="en-US" sz="2400" dirty="0"/>
              <a:t>It execute 3 DMA cycles</a:t>
            </a:r>
          </a:p>
          <a:p>
            <a:pPr>
              <a:buNone/>
              <a:defRPr/>
            </a:pPr>
            <a:r>
              <a:rPr lang="en-US" sz="2400" dirty="0"/>
              <a:t>   1.DMA read  2.DMA write  3.DMA verify.</a:t>
            </a:r>
          </a:p>
          <a:p>
            <a:pPr>
              <a:defRPr/>
            </a:pPr>
            <a:r>
              <a:rPr lang="en-US" sz="2400" dirty="0"/>
              <a:t>It provide AEN signal that can be used to isolate CPU and other devices from the system bus.</a:t>
            </a:r>
          </a:p>
          <a:p>
            <a:pPr>
              <a:defRPr/>
            </a:pPr>
            <a:r>
              <a:rPr lang="en-US" sz="2400" dirty="0"/>
              <a:t>It is operate in two modes.</a:t>
            </a:r>
          </a:p>
          <a:p>
            <a:pPr>
              <a:buNone/>
              <a:defRPr/>
            </a:pPr>
            <a:r>
              <a:rPr lang="en-US" sz="2400" dirty="0"/>
              <a:t>   1.Master Mode</a:t>
            </a:r>
          </a:p>
          <a:p>
            <a:pPr>
              <a:buNone/>
              <a:defRPr/>
            </a:pPr>
            <a:r>
              <a:rPr lang="en-US" sz="2400" dirty="0"/>
              <a:t>   2.Slave Mode</a:t>
            </a:r>
          </a:p>
          <a:p>
            <a:pPr eaLnBrk="1" hangingPunct="1">
              <a:buFont typeface="Wingdings" pitchFamily="2" charset="2"/>
              <a:buNone/>
              <a:defRPr/>
            </a:pPr>
            <a:endParaRPr lang="en-US" sz="24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 calcmode="lin" valueType="num">
                                      <p:cBhvr additive="base">
                                        <p:cTn id="7" dur="500" fill="hold"/>
                                        <p:tgtEl>
                                          <p:spTgt spid="501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0179">
                                            <p:txEl>
                                              <p:pRg st="1" end="1"/>
                                            </p:txEl>
                                          </p:spTgt>
                                        </p:tgtEl>
                                        <p:attrNameLst>
                                          <p:attrName>style.visibility</p:attrName>
                                        </p:attrNameLst>
                                      </p:cBhvr>
                                      <p:to>
                                        <p:strVal val="visible"/>
                                      </p:to>
                                    </p:set>
                                    <p:anim calcmode="lin" valueType="num">
                                      <p:cBhvr additive="base">
                                        <p:cTn id="13" dur="500" fill="hold"/>
                                        <p:tgtEl>
                                          <p:spTgt spid="501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01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0179">
                                            <p:txEl>
                                              <p:pRg st="2" end="2"/>
                                            </p:txEl>
                                          </p:spTgt>
                                        </p:tgtEl>
                                        <p:attrNameLst>
                                          <p:attrName>style.visibility</p:attrName>
                                        </p:attrNameLst>
                                      </p:cBhvr>
                                      <p:to>
                                        <p:strVal val="visible"/>
                                      </p:to>
                                    </p:set>
                                    <p:anim calcmode="lin" valueType="num">
                                      <p:cBhvr additive="base">
                                        <p:cTn id="19" dur="500" fill="hold"/>
                                        <p:tgtEl>
                                          <p:spTgt spid="5017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01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0179">
                                            <p:txEl>
                                              <p:pRg st="3" end="3"/>
                                            </p:txEl>
                                          </p:spTgt>
                                        </p:tgtEl>
                                        <p:attrNameLst>
                                          <p:attrName>style.visibility</p:attrName>
                                        </p:attrNameLst>
                                      </p:cBhvr>
                                      <p:to>
                                        <p:strVal val="visible"/>
                                      </p:to>
                                    </p:set>
                                    <p:anim calcmode="lin" valueType="num">
                                      <p:cBhvr additive="base">
                                        <p:cTn id="25" dur="500" fill="hold"/>
                                        <p:tgtEl>
                                          <p:spTgt spid="5017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01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0179">
                                            <p:txEl>
                                              <p:pRg st="4" end="4"/>
                                            </p:txEl>
                                          </p:spTgt>
                                        </p:tgtEl>
                                        <p:attrNameLst>
                                          <p:attrName>style.visibility</p:attrName>
                                        </p:attrNameLst>
                                      </p:cBhvr>
                                      <p:to>
                                        <p:strVal val="visible"/>
                                      </p:to>
                                    </p:set>
                                    <p:anim calcmode="lin" valueType="num">
                                      <p:cBhvr additive="base">
                                        <p:cTn id="31" dur="500" fill="hold"/>
                                        <p:tgtEl>
                                          <p:spTgt spid="5017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01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0179">
                                            <p:txEl>
                                              <p:pRg st="5" end="5"/>
                                            </p:txEl>
                                          </p:spTgt>
                                        </p:tgtEl>
                                        <p:attrNameLst>
                                          <p:attrName>style.visibility</p:attrName>
                                        </p:attrNameLst>
                                      </p:cBhvr>
                                      <p:to>
                                        <p:strVal val="visible"/>
                                      </p:to>
                                    </p:set>
                                    <p:anim calcmode="lin" valueType="num">
                                      <p:cBhvr additive="base">
                                        <p:cTn id="37" dur="500" fill="hold"/>
                                        <p:tgtEl>
                                          <p:spTgt spid="5017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017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0179">
                                            <p:txEl>
                                              <p:pRg st="6" end="6"/>
                                            </p:txEl>
                                          </p:spTgt>
                                        </p:tgtEl>
                                        <p:attrNameLst>
                                          <p:attrName>style.visibility</p:attrName>
                                        </p:attrNameLst>
                                      </p:cBhvr>
                                      <p:to>
                                        <p:strVal val="visible"/>
                                      </p:to>
                                    </p:set>
                                    <p:anim calcmode="lin" valueType="num">
                                      <p:cBhvr additive="base">
                                        <p:cTn id="43" dur="500" fill="hold"/>
                                        <p:tgtEl>
                                          <p:spTgt spid="5017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017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0179">
                                            <p:txEl>
                                              <p:pRg st="7" end="7"/>
                                            </p:txEl>
                                          </p:spTgt>
                                        </p:tgtEl>
                                        <p:attrNameLst>
                                          <p:attrName>style.visibility</p:attrName>
                                        </p:attrNameLst>
                                      </p:cBhvr>
                                      <p:to>
                                        <p:strVal val="visible"/>
                                      </p:to>
                                    </p:set>
                                    <p:anim calcmode="lin" valueType="num">
                                      <p:cBhvr additive="base">
                                        <p:cTn id="49" dur="500" fill="hold"/>
                                        <p:tgtEl>
                                          <p:spTgt spid="5017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017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0179">
                                            <p:txEl>
                                              <p:pRg st="8" end="8"/>
                                            </p:txEl>
                                          </p:spTgt>
                                        </p:tgtEl>
                                        <p:attrNameLst>
                                          <p:attrName>style.visibility</p:attrName>
                                        </p:attrNameLst>
                                      </p:cBhvr>
                                      <p:to>
                                        <p:strVal val="visible"/>
                                      </p:to>
                                    </p:set>
                                    <p:anim calcmode="lin" valueType="num">
                                      <p:cBhvr additive="base">
                                        <p:cTn id="55" dur="500" fill="hold"/>
                                        <p:tgtEl>
                                          <p:spTgt spid="5017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017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a:xfrm>
            <a:off x="533400" y="457200"/>
            <a:ext cx="8229600" cy="1143000"/>
          </a:xfrm>
        </p:spPr>
        <p:txBody>
          <a:bodyPr>
            <a:normAutofit/>
          </a:bodyPr>
          <a:lstStyle/>
          <a:p>
            <a:pPr eaLnBrk="1" hangingPunct="1">
              <a:defRPr/>
            </a:pPr>
            <a:r>
              <a:rPr lang="en-US" sz="1800" dirty="0" smtClean="0">
                <a:solidFill>
                  <a:srgbClr val="FF0000"/>
                </a:solidFill>
              </a:rPr>
              <a:t>Pin Diagram of DMA controller</a:t>
            </a:r>
          </a:p>
        </p:txBody>
      </p:sp>
      <p:sp>
        <p:nvSpPr>
          <p:cNvPr id="2" name="Content Placeholder 1"/>
          <p:cNvSpPr>
            <a:spLocks noGrp="1"/>
          </p:cNvSpPr>
          <p:nvPr>
            <p:ph idx="1"/>
          </p:nvPr>
        </p:nvSpPr>
        <p:spPr/>
        <p:txBody>
          <a:bodyPr/>
          <a:lstStyle/>
          <a:p>
            <a:endParaRPr lang="en-IN" dirty="0"/>
          </a:p>
        </p:txBody>
      </p:sp>
      <p:pic>
        <p:nvPicPr>
          <p:cNvPr id="45068" name="Picture 12" descr="C:\Users\DELL\Desktop\1200px-Intel_8237.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752600"/>
            <a:ext cx="5638800" cy="5029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967</TotalTime>
  <Words>6417</Words>
  <Application>Microsoft Office PowerPoint</Application>
  <PresentationFormat>On-screen Show (4:3)</PresentationFormat>
  <Paragraphs>848</Paragraphs>
  <Slides>122</Slides>
  <Notes>46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122</vt:i4>
      </vt:variant>
    </vt:vector>
  </HeadingPairs>
  <TitlesOfParts>
    <vt:vector size="124" baseType="lpstr">
      <vt:lpstr>Flow</vt:lpstr>
      <vt:lpstr>Bitmap Image</vt:lpstr>
      <vt:lpstr>Programmable Interval Timer  8253 / 8254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8259 A</vt:lpstr>
      <vt:lpstr>8259 Special Features</vt:lpstr>
      <vt:lpstr>Interrupts in Microcomputer System</vt:lpstr>
      <vt:lpstr>General Method :Polled Method</vt:lpstr>
      <vt:lpstr>A More Reliable Method : Interrupt</vt:lpstr>
      <vt:lpstr>What is PIC &amp; Why should we go for it ?</vt:lpstr>
      <vt:lpstr>       8259A Block Diagram</vt:lpstr>
      <vt:lpstr>8259 Pin Connections</vt:lpstr>
      <vt:lpstr>IRR and ISR</vt:lpstr>
      <vt:lpstr>Priority Resolver</vt:lpstr>
      <vt:lpstr>Interrupt Mask Register</vt:lpstr>
      <vt:lpstr>INT(Interrupt)</vt:lpstr>
      <vt:lpstr>INTA(Interrupt Acknowledgement)</vt:lpstr>
      <vt:lpstr>Data Bus Buffer</vt:lpstr>
      <vt:lpstr>Read-Write Control Logic</vt:lpstr>
      <vt:lpstr>Chip Select ( CS )</vt:lpstr>
      <vt:lpstr>RD &amp; WR</vt:lpstr>
      <vt:lpstr>       8259A Block Diagram (Repeat)</vt:lpstr>
      <vt:lpstr>The Cascade Buffer/Comparator</vt:lpstr>
      <vt:lpstr>PowerPoint Presentation</vt:lpstr>
      <vt:lpstr>INTERRUPT SEQUNCE </vt:lpstr>
      <vt:lpstr>8259 Interface to Standard System Bus</vt:lpstr>
      <vt:lpstr>Interrupt Sequence Outputs</vt:lpstr>
      <vt:lpstr>Interrupt Sequence Outputs (Contd.)</vt:lpstr>
      <vt:lpstr>Interrupt Sequence Outputs (Contd.)</vt:lpstr>
      <vt:lpstr>PROGRAMMING THE 8259A</vt:lpstr>
      <vt:lpstr>Initialization Command Words</vt:lpstr>
      <vt:lpstr>ICW Format</vt:lpstr>
      <vt:lpstr>ICW Format ( contd.)</vt:lpstr>
      <vt:lpstr>ICW Format (contd.)</vt:lpstr>
      <vt:lpstr>Operation Command Words (OCW)</vt:lpstr>
      <vt:lpstr>Operation Command Words (OCW) (contd.)</vt:lpstr>
      <vt:lpstr>Operation Command Words (OCW)  (contd.)</vt:lpstr>
      <vt:lpstr>OCW  Description  :-</vt:lpstr>
      <vt:lpstr>Fully Nested Mode</vt:lpstr>
      <vt:lpstr>EOI (End Of Interrupt)</vt:lpstr>
      <vt:lpstr>Automatic End of Interrupt (AEOI) Mode</vt:lpstr>
      <vt:lpstr>AUTOMATIC ROTATION</vt:lpstr>
      <vt:lpstr>Specific Rotation (Specific Priority)</vt:lpstr>
      <vt:lpstr>INTERRUPT MASK</vt:lpstr>
      <vt:lpstr>POLL COMMAND</vt:lpstr>
      <vt:lpstr>CASCADE MODE</vt:lpstr>
      <vt:lpstr>CASCADE MODE (contd.)</vt:lpstr>
      <vt:lpstr>The Special Fully Nested Mode</vt:lpstr>
      <vt:lpstr>Buffered Mode</vt:lpstr>
      <vt:lpstr>DMA CONTROLLER 8257</vt:lpstr>
      <vt:lpstr>PowerPoint Presentation</vt:lpstr>
      <vt:lpstr>Pin Diagram of DMA controller</vt:lpstr>
      <vt:lpstr>Description of pin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8257 BLOCK DIAGRAM</vt:lpstr>
      <vt:lpstr>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Modes of Operation</vt:lpstr>
      <vt:lpstr>DMA Cycles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Programmable Interval Timer  8253 / 8254</dc:title>
  <dc:creator>VVT</dc:creator>
  <cp:lastModifiedBy>DELL</cp:lastModifiedBy>
  <cp:revision>81</cp:revision>
  <dcterms:created xsi:type="dcterms:W3CDTF">2006-08-16T00:00:00Z</dcterms:created>
  <dcterms:modified xsi:type="dcterms:W3CDTF">2021-09-13T05:17:32Z</dcterms:modified>
</cp:coreProperties>
</file>