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84" r:id="rId4"/>
    <p:sldId id="264" r:id="rId5"/>
    <p:sldId id="265" r:id="rId6"/>
    <p:sldId id="285" r:id="rId7"/>
    <p:sldId id="266" r:id="rId8"/>
    <p:sldId id="267" r:id="rId9"/>
    <p:sldId id="268" r:id="rId10"/>
    <p:sldId id="269" r:id="rId11"/>
    <p:sldId id="270" r:id="rId12"/>
    <p:sldId id="271" r:id="rId13"/>
    <p:sldId id="276" r:id="rId14"/>
    <p:sldId id="277" r:id="rId15"/>
    <p:sldId id="273" r:id="rId16"/>
    <p:sldId id="275" r:id="rId17"/>
    <p:sldId id="278" r:id="rId18"/>
    <p:sldId id="262" r:id="rId19"/>
    <p:sldId id="279" r:id="rId20"/>
    <p:sldId id="286" r:id="rId21"/>
    <p:sldId id="287" r:id="rId22"/>
    <p:sldId id="258" r:id="rId23"/>
    <p:sldId id="259" r:id="rId24"/>
    <p:sldId id="257" r:id="rId25"/>
    <p:sldId id="272"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2/8/2022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8085 MICROPROCESSOR PROGRAMS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two 16-bit numbers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Source Program 1:</a:t>
            </a:r>
          </a:p>
          <a:p>
            <a:r>
              <a:rPr lang="en-US" dirty="0" smtClean="0"/>
              <a:t>LHLD 4000H : "Get first I6-bit number in HL"</a:t>
            </a:r>
          </a:p>
          <a:p>
            <a:r>
              <a:rPr lang="en-US" dirty="0" smtClean="0"/>
              <a:t>XCHG : "Save first I6-bit number in DE"</a:t>
            </a:r>
          </a:p>
          <a:p>
            <a:r>
              <a:rPr lang="en-US" dirty="0" smtClean="0"/>
              <a:t>LHLD 4002H : "Get second I6-bit number in HL"</a:t>
            </a:r>
          </a:p>
          <a:p>
            <a:r>
              <a:rPr lang="en-US" dirty="0" smtClean="0"/>
              <a:t>MOV A, E : "Get lower byte of the first number"</a:t>
            </a:r>
          </a:p>
          <a:p>
            <a:r>
              <a:rPr lang="en-US" dirty="0" smtClean="0"/>
              <a:t>ADD L : "Add lower byte of the second number"</a:t>
            </a:r>
          </a:p>
          <a:p>
            <a:r>
              <a:rPr lang="en-US" dirty="0" smtClean="0"/>
              <a:t>MOV L, A : "Store result in L register"</a:t>
            </a:r>
          </a:p>
          <a:p>
            <a:r>
              <a:rPr lang="en-US" dirty="0" smtClean="0"/>
              <a:t>MOV A, D : "Get higher byte of the first number"</a:t>
            </a:r>
          </a:p>
          <a:p>
            <a:r>
              <a:rPr lang="en-US" dirty="0" smtClean="0"/>
              <a:t>ADC H : "Add higher byte of the second number with CARRY"</a:t>
            </a:r>
          </a:p>
          <a:p>
            <a:r>
              <a:rPr lang="en-US" dirty="0" smtClean="0"/>
              <a:t>MOV H, A : "Store result in H register"</a:t>
            </a:r>
          </a:p>
          <a:p>
            <a:r>
              <a:rPr lang="en-US" dirty="0" smtClean="0"/>
              <a:t>SHLD 4004H : "Store I6-bit result in memory locations 4004H and 4005H"</a:t>
            </a:r>
          </a:p>
          <a:p>
            <a:r>
              <a:rPr lang="en-US" dirty="0" smtClean="0"/>
              <a:t>HLT : "Terminate program execution"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Source program 2:</a:t>
            </a:r>
          </a:p>
          <a:p>
            <a:r>
              <a:rPr lang="en-US" dirty="0" smtClean="0"/>
              <a:t>LHLD 4000H : Get first I6-bit number</a:t>
            </a:r>
          </a:p>
          <a:p>
            <a:r>
              <a:rPr lang="en-US" dirty="0" smtClean="0"/>
              <a:t>XCHG : Save first I6-bit number in DE</a:t>
            </a:r>
          </a:p>
          <a:p>
            <a:r>
              <a:rPr lang="en-US" dirty="0" smtClean="0"/>
              <a:t>LHLD 4002H : Get second I6-bit number in HL</a:t>
            </a:r>
          </a:p>
          <a:p>
            <a:r>
              <a:rPr lang="en-US" dirty="0" smtClean="0"/>
              <a:t>DAD D : Add DE and HL</a:t>
            </a:r>
          </a:p>
          <a:p>
            <a:r>
              <a:rPr lang="en-US" dirty="0" smtClean="0"/>
              <a:t>SHLD 4004H : Store I6-bit result in memory locations 4004H and 4005H.</a:t>
            </a:r>
          </a:p>
          <a:p>
            <a:r>
              <a:rPr lang="en-US" dirty="0" smtClean="0"/>
              <a:t>HLT : Terminate program execution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Add the contents of memory locations 40001H and 4001H and place the result in the memory locations 4002Hand 4003H.</a:t>
            </a:r>
          </a:p>
          <a:p>
            <a:r>
              <a:rPr lang="pt-BR" dirty="0" smtClean="0"/>
              <a:t>(4000H) = 7FH</a:t>
            </a:r>
          </a:p>
          <a:p>
            <a:r>
              <a:rPr lang="pt-BR" dirty="0" smtClean="0"/>
              <a:t>(400lH) = 89H</a:t>
            </a:r>
          </a:p>
          <a:p>
            <a:r>
              <a:rPr lang="pt-BR" dirty="0" smtClean="0"/>
              <a:t>Result = 7FH + 89H = lO8H</a:t>
            </a:r>
          </a:p>
          <a:p>
            <a:r>
              <a:rPr lang="pt-BR" dirty="0" smtClean="0"/>
              <a:t>(4002H) = 08H</a:t>
            </a:r>
          </a:p>
          <a:p>
            <a:r>
              <a:rPr lang="pt-BR" dirty="0" smtClean="0"/>
              <a:t>(4003H) = 0lH</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program: </a:t>
            </a:r>
          </a:p>
          <a:p>
            <a:r>
              <a:rPr lang="en-US" dirty="0" smtClean="0"/>
              <a:t>LXI H, 4000H : "HL Points 4000H"</a:t>
            </a:r>
          </a:p>
          <a:p>
            <a:r>
              <a:rPr lang="en-US" dirty="0" smtClean="0"/>
              <a:t>MOV A, M : "Get first operand"</a:t>
            </a:r>
          </a:p>
          <a:p>
            <a:r>
              <a:rPr lang="en-US" dirty="0" smtClean="0"/>
              <a:t>INX H : "HL Points 4001H"</a:t>
            </a:r>
          </a:p>
          <a:p>
            <a:r>
              <a:rPr lang="en-US" dirty="0" smtClean="0"/>
              <a:t>ADD M : "Add second operand"</a:t>
            </a:r>
          </a:p>
          <a:p>
            <a:r>
              <a:rPr lang="en-US" dirty="0" smtClean="0"/>
              <a:t>INX H : "HL Points 4002H"</a:t>
            </a:r>
          </a:p>
          <a:p>
            <a:r>
              <a:rPr lang="en-US" dirty="0" smtClean="0"/>
              <a:t>MOV M, A : "Store the lower byte of result at 4002H"</a:t>
            </a:r>
          </a:p>
          <a:p>
            <a:r>
              <a:rPr lang="en-US" dirty="0" smtClean="0"/>
              <a:t>MVIA, 00 : "Initialize higher byte result with 00H"</a:t>
            </a:r>
          </a:p>
          <a:p>
            <a:r>
              <a:rPr lang="en-US" dirty="0" smtClean="0"/>
              <a:t>ADC A : "Add carry in the high byte result"</a:t>
            </a:r>
          </a:p>
          <a:p>
            <a:r>
              <a:rPr lang="en-US" dirty="0" smtClean="0"/>
              <a:t>INX H : "HL Points 4003H"</a:t>
            </a:r>
          </a:p>
          <a:p>
            <a:r>
              <a:rPr lang="en-US" dirty="0" smtClean="0"/>
              <a:t>MOV M, A : "Store the higher byte of result at 4003H"</a:t>
            </a:r>
          </a:p>
          <a:p>
            <a:r>
              <a:rPr lang="en-US" dirty="0" smtClean="0"/>
              <a:t>HLT : "Terminate program execution"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Find the l’s complement of the number stored at memory location 4400H and store the complemented number at me</a:t>
            </a:r>
          </a:p>
          <a:p>
            <a:pPr>
              <a:buNone/>
            </a:pPr>
            <a:r>
              <a:rPr lang="en-US" dirty="0" err="1" smtClean="0"/>
              <a:t>mory</a:t>
            </a:r>
            <a:r>
              <a:rPr lang="en-US" dirty="0" smtClean="0"/>
              <a:t> location 4300H.</a:t>
            </a:r>
          </a:p>
          <a:p>
            <a:r>
              <a:rPr lang="pt-BR" dirty="0" smtClean="0"/>
              <a:t>Sample problem:</a:t>
            </a:r>
          </a:p>
          <a:p>
            <a:r>
              <a:rPr lang="pt-BR" dirty="0" smtClean="0"/>
              <a:t>(4400H) = 55H</a:t>
            </a:r>
          </a:p>
          <a:p>
            <a:r>
              <a:rPr lang="pt-BR" dirty="0" smtClean="0"/>
              <a:t>Result = (4300B) = AAB</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LDA 4400B : "Get the number"</a:t>
            </a:r>
          </a:p>
          <a:p>
            <a:r>
              <a:rPr lang="en-US" dirty="0" smtClean="0"/>
              <a:t>CMA : "Complement number"</a:t>
            </a:r>
          </a:p>
          <a:p>
            <a:r>
              <a:rPr lang="en-US" dirty="0" smtClean="0"/>
              <a:t>STA 4300H : "Store the result"</a:t>
            </a:r>
          </a:p>
          <a:p>
            <a:r>
              <a:rPr lang="en-US" dirty="0" smtClean="0"/>
              <a:t>HLT : "Terminate program execution"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Find the 2′s complement of the number stored at memory location 4200H and store the complemented number at memory location 4300HSample problem:</a:t>
            </a:r>
          </a:p>
          <a:p>
            <a:r>
              <a:rPr lang="en-US" dirty="0" smtClean="0"/>
              <a:t>(4200H) = 55H</a:t>
            </a:r>
          </a:p>
          <a:p>
            <a:r>
              <a:rPr lang="en-US" dirty="0" smtClean="0"/>
              <a:t>Result = (4300H) = AAH + 1 = ABH</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Source program:</a:t>
            </a:r>
          </a:p>
          <a:p>
            <a:r>
              <a:rPr lang="en-US" dirty="0" smtClean="0"/>
              <a:t>LDA 4200H : "Get the number"</a:t>
            </a:r>
          </a:p>
          <a:p>
            <a:r>
              <a:rPr lang="en-US" dirty="0" smtClean="0"/>
              <a:t>CMA : "Complement the number"</a:t>
            </a:r>
          </a:p>
          <a:p>
            <a:r>
              <a:rPr lang="en-US" dirty="0" smtClean="0"/>
              <a:t>ADI, 01 H : "Add one in the number"</a:t>
            </a:r>
          </a:p>
          <a:p>
            <a:r>
              <a:rPr lang="en-US" dirty="0" smtClean="0"/>
              <a:t>STA 4300H : "Store the result"</a:t>
            </a:r>
          </a:p>
          <a:p>
            <a:r>
              <a:rPr lang="en-US" dirty="0" smtClean="0"/>
              <a:t>HLT : "Terminate program execution"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Search the given byte in the list of 50 numbers stored in the consecutive memory locations and store the address of memory </a:t>
            </a:r>
            <a:r>
              <a:rPr lang="en-US" dirty="0" smtClean="0"/>
              <a:t>location having the matched byte </a:t>
            </a:r>
            <a:r>
              <a:rPr lang="en-US" dirty="0" smtClean="0"/>
              <a:t>in the memory locations 2200H and 2201H. Assume byte is in the C register and starting address of the list is 2000H. If byte is not found store 00 at 2200H and 2201H.</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LX I H, 2000H :"Initialize memory pointer </a:t>
            </a:r>
            <a:r>
              <a:rPr lang="en-US" dirty="0" smtClean="0"/>
              <a:t>50H“ HL= 2000</a:t>
            </a:r>
            <a:endParaRPr lang="en-US" dirty="0" smtClean="0"/>
          </a:p>
          <a:p>
            <a:r>
              <a:rPr lang="en-US" dirty="0" smtClean="0"/>
              <a:t>MVI B, </a:t>
            </a:r>
            <a:r>
              <a:rPr lang="en-US" dirty="0" smtClean="0"/>
              <a:t>50H </a:t>
            </a:r>
            <a:r>
              <a:rPr lang="en-US" dirty="0" smtClean="0"/>
              <a:t>:"Initialize counter"</a:t>
            </a:r>
          </a:p>
          <a:p>
            <a:r>
              <a:rPr lang="en-US" dirty="0" smtClean="0">
                <a:solidFill>
                  <a:srgbClr val="C00000"/>
                </a:solidFill>
              </a:rPr>
              <a:t>BACK</a:t>
            </a:r>
            <a:r>
              <a:rPr lang="en-US" dirty="0" smtClean="0"/>
              <a:t>: MOV A, M :"Get the number"</a:t>
            </a:r>
          </a:p>
          <a:p>
            <a:r>
              <a:rPr lang="en-US" dirty="0" smtClean="0"/>
              <a:t>CMP C :"Compare with the given byte"</a:t>
            </a:r>
          </a:p>
          <a:p>
            <a:r>
              <a:rPr lang="en-US" dirty="0" smtClean="0"/>
              <a:t>JZ </a:t>
            </a:r>
            <a:r>
              <a:rPr lang="en-US" dirty="0" smtClean="0">
                <a:solidFill>
                  <a:srgbClr val="00B050"/>
                </a:solidFill>
              </a:rPr>
              <a:t>LAST</a:t>
            </a:r>
            <a:r>
              <a:rPr lang="en-US" dirty="0" smtClean="0"/>
              <a:t> :"Go last if match occurs"</a:t>
            </a:r>
          </a:p>
          <a:p>
            <a:r>
              <a:rPr lang="en-US" dirty="0" smtClean="0"/>
              <a:t>INX H :"Increment memory </a:t>
            </a:r>
            <a:r>
              <a:rPr lang="en-US" dirty="0" smtClean="0"/>
              <a:t>pointer“ HL=2001</a:t>
            </a:r>
            <a:endParaRPr lang="en-US" dirty="0" smtClean="0"/>
          </a:p>
          <a:p>
            <a:r>
              <a:rPr lang="en-US" dirty="0" smtClean="0"/>
              <a:t>DCR B :"Decrement </a:t>
            </a:r>
            <a:r>
              <a:rPr lang="en-US" dirty="0" smtClean="0"/>
              <a:t>counter“ 49=B</a:t>
            </a:r>
            <a:endParaRPr lang="en-US" dirty="0" smtClean="0"/>
          </a:p>
          <a:p>
            <a:r>
              <a:rPr lang="en-US" dirty="0" smtClean="0"/>
              <a:t>JNZ </a:t>
            </a:r>
            <a:r>
              <a:rPr lang="en-US" dirty="0" smtClean="0">
                <a:solidFill>
                  <a:srgbClr val="C00000"/>
                </a:solidFill>
              </a:rPr>
              <a:t>BACK</a:t>
            </a:r>
            <a:r>
              <a:rPr lang="en-US" dirty="0" smtClean="0"/>
              <a:t> </a:t>
            </a:r>
            <a:r>
              <a:rPr lang="en-US" dirty="0" smtClean="0"/>
              <a:t>:"If not zero, repeat"</a:t>
            </a:r>
          </a:p>
          <a:p>
            <a:r>
              <a:rPr lang="en-US" dirty="0" smtClean="0"/>
              <a:t>LXI H, 0000H</a:t>
            </a:r>
          </a:p>
          <a:p>
            <a:r>
              <a:rPr lang="en-US" dirty="0" smtClean="0"/>
              <a:t>SHLD 2200H</a:t>
            </a:r>
          </a:p>
          <a:p>
            <a:r>
              <a:rPr lang="en-US" dirty="0" smtClean="0"/>
              <a:t>JMP END :"Store 00 at 2200H and 2201H"</a:t>
            </a:r>
          </a:p>
          <a:p>
            <a:r>
              <a:rPr lang="en-US" dirty="0" smtClean="0">
                <a:solidFill>
                  <a:srgbClr val="00B050"/>
                </a:solidFill>
              </a:rPr>
              <a:t>LAST</a:t>
            </a:r>
            <a:r>
              <a:rPr lang="en-US" dirty="0" smtClean="0"/>
              <a:t>: S</a:t>
            </a:r>
            <a:r>
              <a:rPr lang="en-US" dirty="0" smtClean="0">
                <a:solidFill>
                  <a:srgbClr val="C00000"/>
                </a:solidFill>
              </a:rPr>
              <a:t>H</a:t>
            </a:r>
            <a:r>
              <a:rPr lang="en-US" dirty="0" smtClean="0"/>
              <a:t>LD 2200H :"Store memory </a:t>
            </a:r>
            <a:r>
              <a:rPr lang="en-US" dirty="0" smtClean="0"/>
              <a:t>address“ 2200=L,2201=H</a:t>
            </a:r>
            <a:endParaRPr lang="en-US" dirty="0" smtClean="0"/>
          </a:p>
          <a:p>
            <a:r>
              <a:rPr lang="en-US" dirty="0" smtClean="0"/>
              <a:t>END: HLT :"Stop"</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Store 8-bit data 52 H in memory Location 4000H</a:t>
            </a:r>
            <a:br>
              <a:rPr lang="en-US" dirty="0" smtClean="0"/>
            </a:br>
            <a:endParaRPr lang="en-US" dirty="0"/>
          </a:p>
        </p:txBody>
      </p:sp>
      <p:sp>
        <p:nvSpPr>
          <p:cNvPr id="3" name="Content Placeholder 2"/>
          <p:cNvSpPr>
            <a:spLocks noGrp="1"/>
          </p:cNvSpPr>
          <p:nvPr>
            <p:ph idx="1"/>
          </p:nvPr>
        </p:nvSpPr>
        <p:spPr>
          <a:xfrm>
            <a:off x="914400" y="1447800"/>
            <a:ext cx="8019288" cy="4800600"/>
          </a:xfrm>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Calculate the sum of series of even numbers</a:t>
            </a:r>
          </a:p>
          <a:p>
            <a:r>
              <a:rPr lang="en-US" dirty="0" smtClean="0"/>
              <a:t>Calculate the sum of series of even numbers from the list of numbers. The length of the list is in memory location 2200H and the series itself begins from memory location 2201H. Assume the sum to be 8 bit number so you can ignore carries and store the sum at memory location 2210H.Sample problem 2200H= 4H 2201H= 20H 2202H= l5H 2203H= l3H 2204H= 22H Result 22l0H= 20 + 22 = 42H = 42H</a:t>
            </a:r>
            <a:endParaRPr lang="en-US" dirty="0"/>
          </a:p>
        </p:txBody>
      </p:sp>
    </p:spTree>
    <p:extLst>
      <p:ext uri="{BB962C8B-B14F-4D97-AF65-F5344CB8AC3E}">
        <p14:creationId xmlns:p14="http://schemas.microsoft.com/office/powerpoint/2010/main" val="2151613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LDA 2200H</a:t>
            </a:r>
          </a:p>
          <a:p>
            <a:r>
              <a:rPr lang="en-US" dirty="0" smtClean="0"/>
              <a:t>MOV C, A :"Initialize counter"</a:t>
            </a:r>
          </a:p>
          <a:p>
            <a:r>
              <a:rPr lang="en-US" dirty="0" smtClean="0"/>
              <a:t>MVI B, 00H :"sum = 0"</a:t>
            </a:r>
          </a:p>
          <a:p>
            <a:r>
              <a:rPr lang="en-US" dirty="0" smtClean="0"/>
              <a:t>LXI H, 2201H :"Initialize pointer"</a:t>
            </a:r>
          </a:p>
          <a:p>
            <a:r>
              <a:rPr lang="en-US" dirty="0" smtClean="0"/>
              <a:t>BACK: MOV A, M :"Get the number"</a:t>
            </a:r>
          </a:p>
          <a:p>
            <a:r>
              <a:rPr lang="en-US" dirty="0" smtClean="0"/>
              <a:t>ANI 0lH :"Mask Bit l to Bit7"</a:t>
            </a:r>
          </a:p>
          <a:p>
            <a:r>
              <a:rPr lang="en-US" dirty="0" smtClean="0"/>
              <a:t>JNZ SKIP :"Don’t add if number is ODD"</a:t>
            </a:r>
          </a:p>
          <a:p>
            <a:r>
              <a:rPr lang="en-US" dirty="0" smtClean="0"/>
              <a:t>MOV A, B :"Get the sum"</a:t>
            </a:r>
          </a:p>
          <a:p>
            <a:r>
              <a:rPr lang="en-US" dirty="0" smtClean="0"/>
              <a:t>ADD M :"SUM = SUM + data"</a:t>
            </a:r>
          </a:p>
          <a:p>
            <a:r>
              <a:rPr lang="en-US" dirty="0" smtClean="0"/>
              <a:t>MOV B, A :"Store result in B register"</a:t>
            </a:r>
          </a:p>
          <a:p>
            <a:r>
              <a:rPr lang="en-US" dirty="0" smtClean="0"/>
              <a:t>SKIP: INX H :"increment pointer"</a:t>
            </a:r>
          </a:p>
          <a:p>
            <a:r>
              <a:rPr lang="en-US" dirty="0" smtClean="0"/>
              <a:t>DCR C :"Decrement counter"</a:t>
            </a:r>
          </a:p>
          <a:p>
            <a:r>
              <a:rPr lang="en-US" dirty="0" smtClean="0"/>
              <a:t>JNZ BACK :"if counter 0 repeat"</a:t>
            </a:r>
          </a:p>
          <a:p>
            <a:r>
              <a:rPr lang="en-US" dirty="0" smtClean="0"/>
              <a:t>STA 2210H :"store sum"</a:t>
            </a:r>
          </a:p>
          <a:p>
            <a:r>
              <a:rPr lang="en-US" smtClean="0"/>
              <a:t>HLT </a:t>
            </a:r>
          </a:p>
          <a:p>
            <a:endParaRPr lang="en-US"/>
          </a:p>
        </p:txBody>
      </p:sp>
    </p:spTree>
    <p:extLst>
      <p:ext uri="{BB962C8B-B14F-4D97-AF65-F5344CB8AC3E}">
        <p14:creationId xmlns:p14="http://schemas.microsoft.com/office/powerpoint/2010/main" val="2044579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838200"/>
          </a:xfrm>
        </p:spPr>
        <p:txBody>
          <a:bodyPr>
            <a:normAutofit fontScale="90000"/>
          </a:bodyPr>
          <a:lstStyle/>
          <a:p>
            <a:pPr algn="ctr"/>
            <a:r>
              <a:rPr lang="en-US" sz="2200" b="1" u="sng" dirty="0" smtClean="0">
                <a:solidFill>
                  <a:srgbClr val="FF0000"/>
                </a:solidFill>
              </a:rPr>
              <a:t/>
            </a:r>
            <a:br>
              <a:rPr lang="en-US" sz="2200" b="1" u="sng" dirty="0" smtClean="0">
                <a:solidFill>
                  <a:srgbClr val="FF0000"/>
                </a:solidFill>
              </a:rPr>
            </a:br>
            <a:r>
              <a:rPr lang="en-US" sz="2200" b="1" u="sng" dirty="0" smtClean="0">
                <a:solidFill>
                  <a:srgbClr val="FF0000"/>
                </a:solidFill>
              </a:rPr>
              <a:t>ADDITION OF TWO 8 BIT NUMBERS</a:t>
            </a:r>
            <a:r>
              <a:rPr lang="en-US" b="1" u="sng" dirty="0" smtClean="0"/>
              <a:t/>
            </a:r>
            <a:br>
              <a:rPr lang="en-US" b="1" u="sng"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p>
          <a:p>
            <a:r>
              <a:rPr lang="en-US" dirty="0" smtClean="0"/>
              <a:t>AIM: To perform addition of two 8 bit numbers using 8085</a:t>
            </a:r>
            <a:r>
              <a:rPr lang="en-US" dirty="0" smtClean="0"/>
              <a:t>.</a:t>
            </a:r>
            <a:endParaRPr lang="en-US" dirty="0" smtClean="0"/>
          </a:p>
          <a:p>
            <a:pPr>
              <a:buNone/>
            </a:pPr>
            <a:r>
              <a:rPr lang="en-US" dirty="0" smtClean="0"/>
              <a:t> </a:t>
            </a:r>
            <a:r>
              <a:rPr lang="en-US" dirty="0" smtClean="0"/>
              <a:t>ALGORITHM:</a:t>
            </a:r>
            <a:r>
              <a:rPr lang="en-US" dirty="0" smtClean="0"/>
              <a:t> </a:t>
            </a:r>
          </a:p>
          <a:p>
            <a:pPr lvl="0">
              <a:buFont typeface="Wingdings" pitchFamily="2" charset="2"/>
              <a:buChar char="Ø"/>
            </a:pPr>
            <a:r>
              <a:rPr lang="en-US" dirty="0" smtClean="0"/>
              <a:t>Start the program by loading the first data into Accumulator</a:t>
            </a:r>
            <a:r>
              <a:rPr lang="en-US" dirty="0" smtClean="0"/>
              <a:t>.</a:t>
            </a:r>
          </a:p>
          <a:p>
            <a:pPr lvl="0">
              <a:buFont typeface="Wingdings" pitchFamily="2" charset="2"/>
              <a:buChar char="Ø"/>
            </a:pPr>
            <a:r>
              <a:rPr lang="en-US" dirty="0" smtClean="0"/>
              <a:t>MVI A,DATA 1</a:t>
            </a:r>
            <a:endParaRPr lang="en-US" dirty="0" smtClean="0"/>
          </a:p>
          <a:p>
            <a:pPr lvl="0">
              <a:buFont typeface="Wingdings" pitchFamily="2" charset="2"/>
              <a:buChar char="Ø"/>
            </a:pPr>
            <a:r>
              <a:rPr lang="en-US" dirty="0" smtClean="0"/>
              <a:t>Move the data to a register (B register</a:t>
            </a:r>
            <a:r>
              <a:rPr lang="en-US" dirty="0" smtClean="0"/>
              <a:t>).</a:t>
            </a:r>
          </a:p>
          <a:p>
            <a:pPr lvl="0">
              <a:buFont typeface="Wingdings" pitchFamily="2" charset="2"/>
              <a:buChar char="Ø"/>
            </a:pPr>
            <a:r>
              <a:rPr lang="en-US" dirty="0" smtClean="0"/>
              <a:t>MOV B,A</a:t>
            </a:r>
            <a:endParaRPr lang="en-US" dirty="0" smtClean="0"/>
          </a:p>
          <a:p>
            <a:pPr lvl="0">
              <a:buFont typeface="Wingdings" pitchFamily="2" charset="2"/>
              <a:buChar char="Ø"/>
            </a:pPr>
            <a:r>
              <a:rPr lang="en-US" dirty="0" smtClean="0"/>
              <a:t>Get the second data and load into Accumulator</a:t>
            </a:r>
            <a:r>
              <a:rPr lang="en-US" dirty="0" smtClean="0"/>
              <a:t>.</a:t>
            </a:r>
          </a:p>
          <a:p>
            <a:pPr lvl="0">
              <a:buFont typeface="Wingdings" pitchFamily="2" charset="2"/>
              <a:buChar char="Ø"/>
            </a:pPr>
            <a:r>
              <a:rPr lang="en-US" dirty="0" smtClean="0"/>
              <a:t>MVI A,DATA 2</a:t>
            </a:r>
            <a:endParaRPr lang="en-US" dirty="0" smtClean="0"/>
          </a:p>
          <a:p>
            <a:pPr lvl="0">
              <a:buFont typeface="Wingdings" pitchFamily="2" charset="2"/>
              <a:buChar char="Ø"/>
            </a:pPr>
            <a:r>
              <a:rPr lang="en-US" dirty="0" smtClean="0"/>
              <a:t>Add the two register contents</a:t>
            </a:r>
            <a:r>
              <a:rPr lang="en-US" dirty="0" smtClean="0"/>
              <a:t>.  ADDB</a:t>
            </a:r>
            <a:endParaRPr lang="en-US" dirty="0" smtClean="0"/>
          </a:p>
          <a:p>
            <a:pPr lvl="0">
              <a:buFont typeface="Wingdings" pitchFamily="2" charset="2"/>
              <a:buChar char="Ø"/>
            </a:pPr>
            <a:r>
              <a:rPr lang="en-US" dirty="0" smtClean="0"/>
              <a:t>Check for carry.</a:t>
            </a:r>
          </a:p>
          <a:p>
            <a:pPr lvl="0">
              <a:buFont typeface="Wingdings" pitchFamily="2" charset="2"/>
              <a:buChar char="Ø"/>
            </a:pPr>
            <a:r>
              <a:rPr lang="en-US" dirty="0" smtClean="0"/>
              <a:t>Store the value of sum and carry in memory location.</a:t>
            </a:r>
          </a:p>
          <a:p>
            <a:pPr lvl="0">
              <a:buFont typeface="Wingdings" pitchFamily="2" charset="2"/>
              <a:buChar char="Ø"/>
            </a:pPr>
            <a:r>
              <a:rPr lang="en-US" dirty="0" smtClean="0"/>
              <a:t>Terminate the program.</a:t>
            </a:r>
          </a:p>
          <a:p>
            <a:pPr>
              <a:buNone/>
            </a:pP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2133600" y="3087370"/>
          <a:ext cx="4495800" cy="2170432"/>
        </p:xfrm>
        <a:graphic>
          <a:graphicData uri="http://schemas.openxmlformats.org/drawingml/2006/table">
            <a:tbl>
              <a:tblPr/>
              <a:tblGrid>
                <a:gridCol w="2117641"/>
                <a:gridCol w="2378159"/>
              </a:tblGrid>
              <a:tr h="542608">
                <a:tc>
                  <a:txBody>
                    <a:bodyPr/>
                    <a:lstStyle/>
                    <a:p>
                      <a:pPr marL="31750" marR="0">
                        <a:lnSpc>
                          <a:spcPts val="1245"/>
                        </a:lnSpc>
                        <a:spcBef>
                          <a:spcPts val="0"/>
                        </a:spcBef>
                        <a:spcAft>
                          <a:spcPts val="0"/>
                        </a:spcAft>
                      </a:pPr>
                      <a:r>
                        <a:rPr lang="en-US" sz="1200">
                          <a:latin typeface="Times New Roman"/>
                          <a:ea typeface="Times New Roman"/>
                        </a:rPr>
                        <a:t>Input:</a:t>
                      </a:r>
                      <a:endParaRPr lang="en-US" sz="1100">
                        <a:latin typeface="Times New Roman"/>
                        <a:ea typeface="Times New Roman"/>
                      </a:endParaRPr>
                    </a:p>
                  </a:txBody>
                  <a:tcPr marL="0" marR="0" marT="0" marB="0">
                    <a:lnL>
                      <a:noFill/>
                    </a:lnL>
                    <a:lnR>
                      <a:noFill/>
                    </a:lnR>
                    <a:lnT>
                      <a:noFill/>
                    </a:lnT>
                    <a:lnB>
                      <a:noFill/>
                    </a:lnB>
                  </a:tcPr>
                </a:tc>
                <a:tc>
                  <a:txBody>
                    <a:bodyPr/>
                    <a:lstStyle/>
                    <a:p>
                      <a:pPr marL="0" marR="29845" algn="r">
                        <a:lnSpc>
                          <a:spcPts val="1245"/>
                        </a:lnSpc>
                        <a:spcBef>
                          <a:spcPts val="0"/>
                        </a:spcBef>
                        <a:spcAft>
                          <a:spcPts val="0"/>
                        </a:spcAft>
                      </a:pPr>
                      <a:r>
                        <a:rPr lang="en-US" sz="1200" dirty="0" smtClean="0">
                          <a:latin typeface="Times New Roman"/>
                          <a:ea typeface="Times New Roman"/>
                        </a:rPr>
                        <a:t>80           </a:t>
                      </a:r>
                      <a:r>
                        <a:rPr lang="en-US" sz="1200" dirty="0">
                          <a:latin typeface="Times New Roman"/>
                          <a:ea typeface="Times New Roman"/>
                        </a:rPr>
                        <a:t>(4150)</a:t>
                      </a:r>
                      <a:endParaRPr lang="en-US" sz="1100" dirty="0">
                        <a:latin typeface="Times New Roman"/>
                        <a:ea typeface="Times New Roman"/>
                      </a:endParaRPr>
                    </a:p>
                  </a:txBody>
                  <a:tcPr marL="0" marR="0" marT="0" marB="0">
                    <a:lnL>
                      <a:noFill/>
                    </a:lnL>
                    <a:lnR>
                      <a:noFill/>
                    </a:lnR>
                    <a:lnT>
                      <a:noFill/>
                    </a:lnT>
                    <a:lnB>
                      <a:noFill/>
                    </a:lnB>
                  </a:tcPr>
                </a:tc>
              </a:tr>
              <a:tr h="542608">
                <a:tc>
                  <a:txBody>
                    <a:bodyPr/>
                    <a:lstStyle/>
                    <a:p>
                      <a:pPr marL="0" marR="0">
                        <a:lnSpc>
                          <a:spcPts val="1250"/>
                        </a:lnSpc>
                        <a:spcBef>
                          <a:spcPts val="0"/>
                        </a:spcBef>
                        <a:spcAft>
                          <a:spcPts val="0"/>
                        </a:spcAft>
                      </a:pPr>
                      <a:endParaRPr lang="en-US" sz="1000">
                        <a:latin typeface="Times New Roman"/>
                        <a:ea typeface="Times New Roman"/>
                      </a:endParaRPr>
                    </a:p>
                  </a:txBody>
                  <a:tcPr marL="0" marR="0" marT="0" marB="0">
                    <a:lnL>
                      <a:noFill/>
                    </a:lnL>
                    <a:lnR>
                      <a:noFill/>
                    </a:lnR>
                    <a:lnT>
                      <a:noFill/>
                    </a:lnT>
                    <a:lnB>
                      <a:noFill/>
                    </a:lnB>
                  </a:tcPr>
                </a:tc>
                <a:tc>
                  <a:txBody>
                    <a:bodyPr/>
                    <a:lstStyle/>
                    <a:p>
                      <a:pPr marL="0" marR="29845" algn="r">
                        <a:lnSpc>
                          <a:spcPts val="1250"/>
                        </a:lnSpc>
                        <a:spcBef>
                          <a:spcPts val="0"/>
                        </a:spcBef>
                        <a:spcAft>
                          <a:spcPts val="0"/>
                        </a:spcAft>
                      </a:pPr>
                      <a:r>
                        <a:rPr lang="en-US" sz="1200" dirty="0" smtClean="0">
                          <a:latin typeface="Times New Roman"/>
                          <a:ea typeface="Times New Roman"/>
                        </a:rPr>
                        <a:t>       80           </a:t>
                      </a:r>
                      <a:r>
                        <a:rPr lang="en-US" sz="1200" dirty="0">
                          <a:latin typeface="Times New Roman"/>
                          <a:ea typeface="Times New Roman"/>
                        </a:rPr>
                        <a:t>(4251)</a:t>
                      </a:r>
                      <a:endParaRPr lang="en-US" sz="1100" dirty="0">
                        <a:latin typeface="Times New Roman"/>
                        <a:ea typeface="Times New Roman"/>
                      </a:endParaRPr>
                    </a:p>
                  </a:txBody>
                  <a:tcPr marL="0" marR="0" marT="0" marB="0">
                    <a:lnL>
                      <a:noFill/>
                    </a:lnL>
                    <a:lnR>
                      <a:noFill/>
                    </a:lnR>
                    <a:lnT>
                      <a:noFill/>
                    </a:lnT>
                    <a:lnB>
                      <a:noFill/>
                    </a:lnB>
                  </a:tcPr>
                </a:tc>
              </a:tr>
              <a:tr h="542608">
                <a:tc>
                  <a:txBody>
                    <a:bodyPr/>
                    <a:lstStyle/>
                    <a:p>
                      <a:pPr marL="31750" marR="0">
                        <a:lnSpc>
                          <a:spcPts val="1250"/>
                        </a:lnSpc>
                        <a:spcBef>
                          <a:spcPts val="0"/>
                        </a:spcBef>
                        <a:spcAft>
                          <a:spcPts val="0"/>
                        </a:spcAft>
                      </a:pPr>
                      <a:r>
                        <a:rPr lang="en-US" sz="1200">
                          <a:latin typeface="Times New Roman"/>
                          <a:ea typeface="Times New Roman"/>
                        </a:rPr>
                        <a:t>Output:</a:t>
                      </a:r>
                      <a:endParaRPr lang="en-US" sz="1100">
                        <a:latin typeface="Times New Roman"/>
                        <a:ea typeface="Times New Roman"/>
                      </a:endParaRPr>
                    </a:p>
                  </a:txBody>
                  <a:tcPr marL="0" marR="0" marT="0" marB="0">
                    <a:lnL>
                      <a:noFill/>
                    </a:lnL>
                    <a:lnR>
                      <a:noFill/>
                    </a:lnR>
                    <a:lnT>
                      <a:noFill/>
                    </a:lnT>
                    <a:lnB>
                      <a:noFill/>
                    </a:lnB>
                  </a:tcPr>
                </a:tc>
                <a:tc>
                  <a:txBody>
                    <a:bodyPr/>
                    <a:lstStyle/>
                    <a:p>
                      <a:pPr marL="0" marR="29845" algn="r">
                        <a:lnSpc>
                          <a:spcPts val="1250"/>
                        </a:lnSpc>
                        <a:spcBef>
                          <a:spcPts val="0"/>
                        </a:spcBef>
                        <a:spcAft>
                          <a:spcPts val="0"/>
                        </a:spcAft>
                      </a:pPr>
                      <a:r>
                        <a:rPr lang="en-US" sz="1200">
                          <a:latin typeface="Times New Roman"/>
                          <a:ea typeface="Times New Roman"/>
                        </a:rPr>
                        <a:t>00 (4152)</a:t>
                      </a:r>
                      <a:endParaRPr lang="en-US" sz="1100">
                        <a:latin typeface="Times New Roman"/>
                        <a:ea typeface="Times New Roman"/>
                      </a:endParaRPr>
                    </a:p>
                  </a:txBody>
                  <a:tcPr marL="0" marR="0" marT="0" marB="0">
                    <a:lnL>
                      <a:noFill/>
                    </a:lnL>
                    <a:lnR>
                      <a:noFill/>
                    </a:lnR>
                    <a:lnT>
                      <a:noFill/>
                    </a:lnT>
                    <a:lnB>
                      <a:noFill/>
                    </a:lnB>
                  </a:tcPr>
                </a:tc>
              </a:tr>
              <a:tr h="542608">
                <a:tc>
                  <a:txBody>
                    <a:bodyPr/>
                    <a:lstStyle/>
                    <a:p>
                      <a:pPr marL="0" marR="0">
                        <a:lnSpc>
                          <a:spcPts val="1250"/>
                        </a:lnSpc>
                        <a:spcBef>
                          <a:spcPts val="0"/>
                        </a:spcBef>
                        <a:spcAft>
                          <a:spcPts val="0"/>
                        </a:spcAft>
                      </a:pPr>
                      <a:endParaRPr lang="en-US" sz="900">
                        <a:latin typeface="Times New Roman"/>
                        <a:ea typeface="Times New Roman"/>
                      </a:endParaRPr>
                    </a:p>
                  </a:txBody>
                  <a:tcPr marL="0" marR="0" marT="0" marB="0">
                    <a:lnL>
                      <a:noFill/>
                    </a:lnL>
                    <a:lnR>
                      <a:noFill/>
                    </a:lnR>
                    <a:lnT>
                      <a:noFill/>
                    </a:lnT>
                    <a:lnB>
                      <a:noFill/>
                    </a:lnB>
                  </a:tcPr>
                </a:tc>
                <a:tc>
                  <a:txBody>
                    <a:bodyPr/>
                    <a:lstStyle/>
                    <a:p>
                      <a:pPr marL="0" marR="29845" algn="r">
                        <a:lnSpc>
                          <a:spcPts val="1245"/>
                        </a:lnSpc>
                        <a:spcBef>
                          <a:spcPts val="0"/>
                        </a:spcBef>
                        <a:spcAft>
                          <a:spcPts val="0"/>
                        </a:spcAft>
                      </a:pPr>
                      <a:r>
                        <a:rPr lang="en-US" sz="1200" dirty="0">
                          <a:latin typeface="Times New Roman"/>
                          <a:ea typeface="Times New Roman"/>
                        </a:rPr>
                        <a:t>01 (4153)</a:t>
                      </a:r>
                      <a:endParaRPr lang="en-US" sz="1100" dirty="0">
                        <a:latin typeface="Times New Roman"/>
                        <a:ea typeface="Times New Roman"/>
                      </a:endParaRPr>
                    </a:p>
                  </a:txBody>
                  <a:tcPr marL="0" marR="0" marT="0" marB="0">
                    <a:lnL>
                      <a:noFill/>
                    </a:lnL>
                    <a:lnR>
                      <a:noFill/>
                    </a:lnR>
                    <a:lnT>
                      <a:noFill/>
                    </a:lnT>
                    <a:lnB>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54029947"/>
              </p:ext>
            </p:extLst>
          </p:nvPr>
        </p:nvGraphicFramePr>
        <p:xfrm>
          <a:off x="1828800" y="1066803"/>
          <a:ext cx="6858000" cy="4633781"/>
        </p:xfrm>
        <a:graphic>
          <a:graphicData uri="http://schemas.openxmlformats.org/drawingml/2006/table">
            <a:tbl>
              <a:tblPr/>
              <a:tblGrid>
                <a:gridCol w="1573217"/>
                <a:gridCol w="915768"/>
                <a:gridCol w="4369015"/>
              </a:tblGrid>
              <a:tr h="417042">
                <a:tc>
                  <a:txBody>
                    <a:bodyPr/>
                    <a:lstStyle/>
                    <a:p>
                      <a:pPr marL="0" marR="182245" algn="r">
                        <a:lnSpc>
                          <a:spcPts val="1255"/>
                        </a:lnSpc>
                        <a:spcBef>
                          <a:spcPts val="0"/>
                        </a:spcBef>
                        <a:spcAft>
                          <a:spcPts val="0"/>
                        </a:spcAft>
                      </a:pPr>
                      <a:r>
                        <a:rPr lang="en-US" sz="1800" dirty="0" smtClean="0">
                          <a:latin typeface="Times New Roman"/>
                          <a:ea typeface="Times New Roman"/>
                        </a:rPr>
                        <a:t>MVI</a:t>
                      </a:r>
                      <a:endParaRPr lang="en-US" sz="1800" dirty="0">
                        <a:latin typeface="Times New Roman"/>
                        <a:ea typeface="Times New Roman"/>
                      </a:endParaRPr>
                    </a:p>
                  </a:txBody>
                  <a:tcPr marL="0" marR="0" marT="0" marB="0">
                    <a:lnL>
                      <a:noFill/>
                    </a:lnL>
                    <a:lnR>
                      <a:noFill/>
                    </a:lnR>
                    <a:lnT>
                      <a:noFill/>
                    </a:lnT>
                    <a:lnB>
                      <a:noFill/>
                    </a:lnB>
                  </a:tcPr>
                </a:tc>
                <a:tc>
                  <a:txBody>
                    <a:bodyPr/>
                    <a:lstStyle/>
                    <a:p>
                      <a:pPr marL="120015" marR="0">
                        <a:lnSpc>
                          <a:spcPts val="1255"/>
                        </a:lnSpc>
                        <a:spcBef>
                          <a:spcPts val="0"/>
                        </a:spcBef>
                        <a:spcAft>
                          <a:spcPts val="0"/>
                        </a:spcAft>
                      </a:pPr>
                      <a:r>
                        <a:rPr lang="en-US" sz="1800" dirty="0">
                          <a:latin typeface="Times New Roman"/>
                          <a:ea typeface="Times New Roman"/>
                        </a:rPr>
                        <a:t>C, 00</a:t>
                      </a:r>
                    </a:p>
                  </a:txBody>
                  <a:tcPr marL="0" marR="0" marT="0" marB="0">
                    <a:lnL>
                      <a:noFill/>
                    </a:lnL>
                    <a:lnR>
                      <a:noFill/>
                    </a:lnR>
                    <a:lnT>
                      <a:noFill/>
                    </a:lnT>
                    <a:lnB>
                      <a:noFill/>
                    </a:lnB>
                  </a:tcPr>
                </a:tc>
                <a:tc>
                  <a:txBody>
                    <a:bodyPr/>
                    <a:lstStyle/>
                    <a:p>
                      <a:pPr marL="113665" marR="0">
                        <a:lnSpc>
                          <a:spcPts val="1255"/>
                        </a:lnSpc>
                        <a:spcBef>
                          <a:spcPts val="0"/>
                        </a:spcBef>
                        <a:spcAft>
                          <a:spcPts val="0"/>
                        </a:spcAft>
                      </a:pPr>
                      <a:r>
                        <a:rPr lang="en-US" sz="1800">
                          <a:latin typeface="Times New Roman"/>
                          <a:ea typeface="Times New Roman"/>
                        </a:rPr>
                        <a:t>Initialize C register to 00</a:t>
                      </a:r>
                    </a:p>
                  </a:txBody>
                  <a:tcPr marL="0" marR="0" marT="0" marB="0">
                    <a:lnL>
                      <a:noFill/>
                    </a:lnL>
                    <a:lnR>
                      <a:noFill/>
                    </a:lnR>
                    <a:lnT>
                      <a:noFill/>
                    </a:lnT>
                    <a:lnB>
                      <a:noFill/>
                    </a:lnB>
                  </a:tcPr>
                </a:tc>
              </a:tr>
              <a:tr h="415496">
                <a:tc>
                  <a:txBody>
                    <a:bodyPr/>
                    <a:lstStyle/>
                    <a:p>
                      <a:pPr marL="0" marR="159385" algn="r">
                        <a:lnSpc>
                          <a:spcPts val="1250"/>
                        </a:lnSpc>
                        <a:spcBef>
                          <a:spcPts val="0"/>
                        </a:spcBef>
                        <a:spcAft>
                          <a:spcPts val="0"/>
                        </a:spcAft>
                      </a:pPr>
                      <a:r>
                        <a:rPr lang="en-US" sz="1800" dirty="0">
                          <a:solidFill>
                            <a:srgbClr val="FF0000"/>
                          </a:solidFill>
                          <a:latin typeface="Times New Roman"/>
                          <a:ea typeface="Times New Roman"/>
                        </a:rPr>
                        <a:t>LDA</a:t>
                      </a:r>
                    </a:p>
                  </a:txBody>
                  <a:tcPr marL="0" marR="0" marT="0" marB="0">
                    <a:lnL>
                      <a:noFill/>
                    </a:lnL>
                    <a:lnR>
                      <a:noFill/>
                    </a:lnR>
                    <a:lnT>
                      <a:noFill/>
                    </a:lnT>
                    <a:lnB>
                      <a:noFill/>
                    </a:lnB>
                  </a:tcPr>
                </a:tc>
                <a:tc>
                  <a:txBody>
                    <a:bodyPr/>
                    <a:lstStyle/>
                    <a:p>
                      <a:pPr marL="144145" marR="0">
                        <a:lnSpc>
                          <a:spcPts val="1250"/>
                        </a:lnSpc>
                        <a:spcBef>
                          <a:spcPts val="0"/>
                        </a:spcBef>
                        <a:spcAft>
                          <a:spcPts val="0"/>
                        </a:spcAft>
                      </a:pPr>
                      <a:r>
                        <a:rPr lang="en-US" sz="1800" dirty="0">
                          <a:solidFill>
                            <a:srgbClr val="FF0000"/>
                          </a:solidFill>
                          <a:latin typeface="Times New Roman"/>
                          <a:ea typeface="Times New Roman"/>
                        </a:rPr>
                        <a:t>4150</a:t>
                      </a:r>
                    </a:p>
                  </a:txBody>
                  <a:tcPr marL="0" marR="0" marT="0" marB="0">
                    <a:lnL>
                      <a:noFill/>
                    </a:lnL>
                    <a:lnR>
                      <a:noFill/>
                    </a:lnR>
                    <a:lnT>
                      <a:noFill/>
                    </a:lnT>
                    <a:lnB>
                      <a:noFill/>
                    </a:lnB>
                  </a:tcPr>
                </a:tc>
                <a:tc>
                  <a:txBody>
                    <a:bodyPr/>
                    <a:lstStyle/>
                    <a:p>
                      <a:pPr marL="112395" marR="0">
                        <a:lnSpc>
                          <a:spcPts val="1250"/>
                        </a:lnSpc>
                        <a:spcBef>
                          <a:spcPts val="0"/>
                        </a:spcBef>
                        <a:spcAft>
                          <a:spcPts val="0"/>
                        </a:spcAft>
                      </a:pPr>
                      <a:r>
                        <a:rPr lang="en-US" sz="1800">
                          <a:latin typeface="Times New Roman"/>
                          <a:ea typeface="Times New Roman"/>
                        </a:rPr>
                        <a:t>Load the value to Accumulator.</a:t>
                      </a:r>
                    </a:p>
                  </a:txBody>
                  <a:tcPr marL="0" marR="0" marT="0" marB="0">
                    <a:lnL>
                      <a:noFill/>
                    </a:lnL>
                    <a:lnR>
                      <a:noFill/>
                    </a:lnR>
                    <a:lnT>
                      <a:noFill/>
                    </a:lnT>
                    <a:lnB>
                      <a:noFill/>
                    </a:lnB>
                  </a:tcPr>
                </a:tc>
              </a:tr>
              <a:tr h="415496">
                <a:tc>
                  <a:txBody>
                    <a:bodyPr/>
                    <a:lstStyle/>
                    <a:p>
                      <a:pPr marL="0" marR="118110" algn="r">
                        <a:lnSpc>
                          <a:spcPts val="1250"/>
                        </a:lnSpc>
                        <a:spcBef>
                          <a:spcPts val="0"/>
                        </a:spcBef>
                        <a:spcAft>
                          <a:spcPts val="0"/>
                        </a:spcAft>
                      </a:pPr>
                      <a:r>
                        <a:rPr lang="en-US" sz="1800">
                          <a:solidFill>
                            <a:srgbClr val="FF0000"/>
                          </a:solidFill>
                          <a:latin typeface="Times New Roman"/>
                          <a:ea typeface="Times New Roman"/>
                        </a:rPr>
                        <a:t>MOV</a:t>
                      </a:r>
                    </a:p>
                  </a:txBody>
                  <a:tcPr marL="0" marR="0" marT="0" marB="0">
                    <a:lnL>
                      <a:noFill/>
                    </a:lnL>
                    <a:lnR>
                      <a:noFill/>
                    </a:lnR>
                    <a:lnT>
                      <a:noFill/>
                    </a:lnT>
                    <a:lnB>
                      <a:noFill/>
                    </a:lnB>
                  </a:tcPr>
                </a:tc>
                <a:tc>
                  <a:txBody>
                    <a:bodyPr/>
                    <a:lstStyle/>
                    <a:p>
                      <a:pPr marL="147320" marR="0">
                        <a:lnSpc>
                          <a:spcPts val="1250"/>
                        </a:lnSpc>
                        <a:spcBef>
                          <a:spcPts val="0"/>
                        </a:spcBef>
                        <a:spcAft>
                          <a:spcPts val="0"/>
                        </a:spcAft>
                      </a:pPr>
                      <a:r>
                        <a:rPr lang="en-US" sz="1800" dirty="0">
                          <a:solidFill>
                            <a:srgbClr val="FF0000"/>
                          </a:solidFill>
                          <a:latin typeface="Times New Roman"/>
                          <a:ea typeface="Times New Roman"/>
                        </a:rPr>
                        <a:t>B, A</a:t>
                      </a:r>
                    </a:p>
                  </a:txBody>
                  <a:tcPr marL="0" marR="0" marT="0" marB="0">
                    <a:lnL>
                      <a:noFill/>
                    </a:lnL>
                    <a:lnR>
                      <a:noFill/>
                    </a:lnR>
                    <a:lnT>
                      <a:noFill/>
                    </a:lnT>
                    <a:lnB>
                      <a:noFill/>
                    </a:lnB>
                  </a:tcPr>
                </a:tc>
                <a:tc>
                  <a:txBody>
                    <a:bodyPr/>
                    <a:lstStyle/>
                    <a:p>
                      <a:pPr marL="127000" marR="0">
                        <a:lnSpc>
                          <a:spcPts val="1250"/>
                        </a:lnSpc>
                        <a:spcBef>
                          <a:spcPts val="0"/>
                        </a:spcBef>
                        <a:spcAft>
                          <a:spcPts val="0"/>
                        </a:spcAft>
                      </a:pPr>
                      <a:r>
                        <a:rPr lang="en-US" sz="1800" dirty="0">
                          <a:latin typeface="Times New Roman"/>
                          <a:ea typeface="Times New Roman"/>
                        </a:rPr>
                        <a:t>Move</a:t>
                      </a:r>
                      <a:r>
                        <a:rPr lang="en-US" sz="1800" spc="-85" dirty="0">
                          <a:latin typeface="Times New Roman"/>
                          <a:ea typeface="Times New Roman"/>
                        </a:rPr>
                        <a:t> </a:t>
                      </a:r>
                      <a:r>
                        <a:rPr lang="en-US" sz="1800" dirty="0">
                          <a:latin typeface="Times New Roman"/>
                          <a:ea typeface="Times New Roman"/>
                        </a:rPr>
                        <a:t>the</a:t>
                      </a:r>
                      <a:r>
                        <a:rPr lang="en-US" sz="1800" spc="-80" dirty="0">
                          <a:latin typeface="Times New Roman"/>
                          <a:ea typeface="Times New Roman"/>
                        </a:rPr>
                        <a:t> </a:t>
                      </a:r>
                      <a:r>
                        <a:rPr lang="en-US" sz="1800" dirty="0">
                          <a:latin typeface="Times New Roman"/>
                          <a:ea typeface="Times New Roman"/>
                        </a:rPr>
                        <a:t>content</a:t>
                      </a:r>
                      <a:r>
                        <a:rPr lang="en-US" sz="1800" spc="-85" dirty="0">
                          <a:latin typeface="Times New Roman"/>
                          <a:ea typeface="Times New Roman"/>
                        </a:rPr>
                        <a:t> </a:t>
                      </a:r>
                      <a:r>
                        <a:rPr lang="en-US" sz="1800" dirty="0">
                          <a:latin typeface="Times New Roman"/>
                          <a:ea typeface="Times New Roman"/>
                        </a:rPr>
                        <a:t>of</a:t>
                      </a:r>
                      <a:r>
                        <a:rPr lang="en-US" sz="1800" spc="-85" dirty="0">
                          <a:latin typeface="Times New Roman"/>
                          <a:ea typeface="Times New Roman"/>
                        </a:rPr>
                        <a:t> </a:t>
                      </a:r>
                      <a:r>
                        <a:rPr lang="en-US" sz="1800" dirty="0">
                          <a:latin typeface="Times New Roman"/>
                          <a:ea typeface="Times New Roman"/>
                        </a:rPr>
                        <a:t>Accumulator</a:t>
                      </a:r>
                      <a:r>
                        <a:rPr lang="en-US" sz="1800" spc="-90" dirty="0">
                          <a:latin typeface="Times New Roman"/>
                          <a:ea typeface="Times New Roman"/>
                        </a:rPr>
                        <a:t> </a:t>
                      </a:r>
                      <a:r>
                        <a:rPr lang="en-US" sz="1800" dirty="0">
                          <a:latin typeface="Times New Roman"/>
                          <a:ea typeface="Times New Roman"/>
                        </a:rPr>
                        <a:t>to</a:t>
                      </a:r>
                      <a:r>
                        <a:rPr lang="en-US" sz="1800" spc="-85" dirty="0">
                          <a:latin typeface="Times New Roman"/>
                          <a:ea typeface="Times New Roman"/>
                        </a:rPr>
                        <a:t> </a:t>
                      </a:r>
                      <a:r>
                        <a:rPr lang="en-US" sz="1800" dirty="0">
                          <a:latin typeface="Times New Roman"/>
                          <a:ea typeface="Times New Roman"/>
                        </a:rPr>
                        <a:t>B</a:t>
                      </a:r>
                      <a:r>
                        <a:rPr lang="en-US" sz="1800" spc="-85" dirty="0">
                          <a:latin typeface="Times New Roman"/>
                          <a:ea typeface="Times New Roman"/>
                        </a:rPr>
                        <a:t> </a:t>
                      </a:r>
                      <a:r>
                        <a:rPr lang="en-US" sz="1800" dirty="0">
                          <a:latin typeface="Times New Roman"/>
                          <a:ea typeface="Times New Roman"/>
                        </a:rPr>
                        <a:t>register.</a:t>
                      </a:r>
                    </a:p>
                  </a:txBody>
                  <a:tcPr marL="0" marR="0" marT="0" marB="0">
                    <a:lnL>
                      <a:noFill/>
                    </a:lnL>
                    <a:lnR>
                      <a:noFill/>
                    </a:lnR>
                    <a:lnT>
                      <a:noFill/>
                    </a:lnT>
                    <a:lnB>
                      <a:noFill/>
                    </a:lnB>
                  </a:tcPr>
                </a:tc>
              </a:tr>
              <a:tr h="415496">
                <a:tc>
                  <a:txBody>
                    <a:bodyPr/>
                    <a:lstStyle/>
                    <a:p>
                      <a:pPr marL="0" marR="159385" algn="r">
                        <a:lnSpc>
                          <a:spcPts val="1250"/>
                        </a:lnSpc>
                        <a:spcBef>
                          <a:spcPts val="0"/>
                        </a:spcBef>
                        <a:spcAft>
                          <a:spcPts val="0"/>
                        </a:spcAft>
                      </a:pPr>
                      <a:r>
                        <a:rPr lang="en-US" sz="1800">
                          <a:solidFill>
                            <a:srgbClr val="FF0000"/>
                          </a:solidFill>
                          <a:latin typeface="Times New Roman"/>
                          <a:ea typeface="Times New Roman"/>
                        </a:rPr>
                        <a:t>LDA</a:t>
                      </a:r>
                    </a:p>
                  </a:txBody>
                  <a:tcPr marL="0" marR="0" marT="0" marB="0">
                    <a:lnL>
                      <a:noFill/>
                    </a:lnL>
                    <a:lnR>
                      <a:noFill/>
                    </a:lnR>
                    <a:lnT>
                      <a:noFill/>
                    </a:lnT>
                    <a:lnB>
                      <a:noFill/>
                    </a:lnB>
                  </a:tcPr>
                </a:tc>
                <a:tc>
                  <a:txBody>
                    <a:bodyPr/>
                    <a:lstStyle/>
                    <a:p>
                      <a:pPr marL="144145" marR="0">
                        <a:lnSpc>
                          <a:spcPts val="1250"/>
                        </a:lnSpc>
                        <a:spcBef>
                          <a:spcPts val="0"/>
                        </a:spcBef>
                        <a:spcAft>
                          <a:spcPts val="0"/>
                        </a:spcAft>
                      </a:pPr>
                      <a:r>
                        <a:rPr lang="en-US" sz="1800" dirty="0">
                          <a:solidFill>
                            <a:srgbClr val="FF0000"/>
                          </a:solidFill>
                          <a:latin typeface="Times New Roman"/>
                          <a:ea typeface="Times New Roman"/>
                        </a:rPr>
                        <a:t>4151</a:t>
                      </a:r>
                    </a:p>
                  </a:txBody>
                  <a:tcPr marL="0" marR="0" marT="0" marB="0">
                    <a:lnL>
                      <a:noFill/>
                    </a:lnL>
                    <a:lnR>
                      <a:noFill/>
                    </a:lnR>
                    <a:lnT>
                      <a:noFill/>
                    </a:lnT>
                    <a:lnB>
                      <a:noFill/>
                    </a:lnB>
                  </a:tcPr>
                </a:tc>
                <a:tc>
                  <a:txBody>
                    <a:bodyPr/>
                    <a:lstStyle/>
                    <a:p>
                      <a:pPr marL="112395" marR="0">
                        <a:lnSpc>
                          <a:spcPts val="1250"/>
                        </a:lnSpc>
                        <a:spcBef>
                          <a:spcPts val="0"/>
                        </a:spcBef>
                        <a:spcAft>
                          <a:spcPts val="0"/>
                        </a:spcAft>
                      </a:pPr>
                      <a:r>
                        <a:rPr lang="en-US" sz="1800">
                          <a:latin typeface="Times New Roman"/>
                          <a:ea typeface="Times New Roman"/>
                        </a:rPr>
                        <a:t>Load the value to Accumulator.</a:t>
                      </a:r>
                    </a:p>
                  </a:txBody>
                  <a:tcPr marL="0" marR="0" marT="0" marB="0">
                    <a:lnL>
                      <a:noFill/>
                    </a:lnL>
                    <a:lnR>
                      <a:noFill/>
                    </a:lnR>
                    <a:lnT>
                      <a:noFill/>
                    </a:lnT>
                    <a:lnB>
                      <a:noFill/>
                    </a:lnB>
                  </a:tcPr>
                </a:tc>
              </a:tr>
              <a:tr h="415496">
                <a:tc>
                  <a:txBody>
                    <a:bodyPr/>
                    <a:lstStyle/>
                    <a:p>
                      <a:pPr marL="0" marR="128270" algn="r">
                        <a:lnSpc>
                          <a:spcPts val="1250"/>
                        </a:lnSpc>
                        <a:spcBef>
                          <a:spcPts val="0"/>
                        </a:spcBef>
                        <a:spcAft>
                          <a:spcPts val="0"/>
                        </a:spcAft>
                      </a:pPr>
                      <a:r>
                        <a:rPr lang="en-US" sz="1800">
                          <a:solidFill>
                            <a:srgbClr val="FF0000"/>
                          </a:solidFill>
                          <a:latin typeface="Times New Roman"/>
                          <a:ea typeface="Times New Roman"/>
                        </a:rPr>
                        <a:t>ADD</a:t>
                      </a:r>
                    </a:p>
                  </a:txBody>
                  <a:tcPr marL="0" marR="0" marT="0" marB="0">
                    <a:lnL>
                      <a:noFill/>
                    </a:lnL>
                    <a:lnR>
                      <a:noFill/>
                    </a:lnR>
                    <a:lnT>
                      <a:noFill/>
                    </a:lnT>
                    <a:lnB>
                      <a:noFill/>
                    </a:lnB>
                  </a:tcPr>
                </a:tc>
                <a:tc>
                  <a:txBody>
                    <a:bodyPr/>
                    <a:lstStyle/>
                    <a:p>
                      <a:pPr marL="136525" marR="0">
                        <a:lnSpc>
                          <a:spcPts val="1250"/>
                        </a:lnSpc>
                        <a:spcBef>
                          <a:spcPts val="0"/>
                        </a:spcBef>
                        <a:spcAft>
                          <a:spcPts val="0"/>
                        </a:spcAft>
                      </a:pPr>
                      <a:r>
                        <a:rPr lang="en-US" sz="1800" dirty="0">
                          <a:solidFill>
                            <a:srgbClr val="FF0000"/>
                          </a:solidFill>
                          <a:latin typeface="Times New Roman"/>
                          <a:ea typeface="Times New Roman"/>
                        </a:rPr>
                        <a:t>B</a:t>
                      </a:r>
                    </a:p>
                  </a:txBody>
                  <a:tcPr marL="0" marR="0" marT="0" marB="0">
                    <a:lnL>
                      <a:noFill/>
                    </a:lnL>
                    <a:lnR>
                      <a:noFill/>
                    </a:lnR>
                    <a:lnT>
                      <a:noFill/>
                    </a:lnT>
                    <a:lnB>
                      <a:noFill/>
                    </a:lnB>
                  </a:tcPr>
                </a:tc>
                <a:tc>
                  <a:txBody>
                    <a:bodyPr/>
                    <a:lstStyle/>
                    <a:p>
                      <a:pPr marL="101600" marR="0">
                        <a:lnSpc>
                          <a:spcPts val="1250"/>
                        </a:lnSpc>
                        <a:spcBef>
                          <a:spcPts val="0"/>
                        </a:spcBef>
                        <a:spcAft>
                          <a:spcPts val="0"/>
                        </a:spcAft>
                      </a:pPr>
                      <a:r>
                        <a:rPr lang="en-US" sz="1800" dirty="0">
                          <a:latin typeface="Times New Roman"/>
                          <a:ea typeface="Times New Roman"/>
                        </a:rPr>
                        <a:t>Add the value of register B to A</a:t>
                      </a:r>
                    </a:p>
                  </a:txBody>
                  <a:tcPr marL="0" marR="0" marT="0" marB="0">
                    <a:lnL>
                      <a:noFill/>
                    </a:lnL>
                    <a:lnR>
                      <a:noFill/>
                    </a:lnR>
                    <a:lnT>
                      <a:noFill/>
                    </a:lnT>
                    <a:lnB>
                      <a:noFill/>
                    </a:lnB>
                  </a:tcPr>
                </a:tc>
              </a:tr>
              <a:tr h="415496">
                <a:tc>
                  <a:txBody>
                    <a:bodyPr/>
                    <a:lstStyle/>
                    <a:p>
                      <a:pPr marL="0" marR="201930" algn="r">
                        <a:lnSpc>
                          <a:spcPts val="1250"/>
                        </a:lnSpc>
                        <a:spcBef>
                          <a:spcPts val="0"/>
                        </a:spcBef>
                        <a:spcAft>
                          <a:spcPts val="0"/>
                        </a:spcAft>
                      </a:pPr>
                      <a:r>
                        <a:rPr lang="en-US" sz="1800">
                          <a:latin typeface="Times New Roman"/>
                          <a:ea typeface="Times New Roman"/>
                        </a:rPr>
                        <a:t>JNC</a:t>
                      </a:r>
                    </a:p>
                  </a:txBody>
                  <a:tcPr marL="0" marR="0" marT="0" marB="0">
                    <a:lnL>
                      <a:noFill/>
                    </a:lnL>
                    <a:lnR>
                      <a:noFill/>
                    </a:lnR>
                    <a:lnT>
                      <a:noFill/>
                    </a:lnT>
                    <a:lnB>
                      <a:noFill/>
                    </a:lnB>
                  </a:tcPr>
                </a:tc>
                <a:tc>
                  <a:txBody>
                    <a:bodyPr/>
                    <a:lstStyle/>
                    <a:p>
                      <a:pPr marL="139700" marR="0">
                        <a:lnSpc>
                          <a:spcPts val="1250"/>
                        </a:lnSpc>
                        <a:spcBef>
                          <a:spcPts val="0"/>
                        </a:spcBef>
                        <a:spcAft>
                          <a:spcPts val="0"/>
                        </a:spcAft>
                      </a:pPr>
                      <a:r>
                        <a:rPr lang="en-US" sz="1800" dirty="0">
                          <a:solidFill>
                            <a:srgbClr val="00B050"/>
                          </a:solidFill>
                          <a:latin typeface="Times New Roman"/>
                          <a:ea typeface="Times New Roman"/>
                        </a:rPr>
                        <a:t>LOOP</a:t>
                      </a:r>
                    </a:p>
                  </a:txBody>
                  <a:tcPr marL="0" marR="0" marT="0" marB="0">
                    <a:lnL>
                      <a:noFill/>
                    </a:lnL>
                    <a:lnR>
                      <a:noFill/>
                    </a:lnR>
                    <a:lnT>
                      <a:noFill/>
                    </a:lnT>
                    <a:lnB>
                      <a:noFill/>
                    </a:lnB>
                  </a:tcPr>
                </a:tc>
                <a:tc>
                  <a:txBody>
                    <a:bodyPr/>
                    <a:lstStyle/>
                    <a:p>
                      <a:pPr marL="116205" marR="0">
                        <a:lnSpc>
                          <a:spcPts val="1250"/>
                        </a:lnSpc>
                        <a:spcBef>
                          <a:spcPts val="0"/>
                        </a:spcBef>
                        <a:spcAft>
                          <a:spcPts val="0"/>
                        </a:spcAft>
                      </a:pPr>
                      <a:r>
                        <a:rPr lang="en-US" sz="1800" dirty="0">
                          <a:latin typeface="Times New Roman"/>
                          <a:ea typeface="Times New Roman"/>
                        </a:rPr>
                        <a:t>Jump on no carry.</a:t>
                      </a:r>
                    </a:p>
                  </a:txBody>
                  <a:tcPr marL="0" marR="0" marT="0" marB="0">
                    <a:lnL>
                      <a:noFill/>
                    </a:lnL>
                    <a:lnR>
                      <a:noFill/>
                    </a:lnR>
                    <a:lnT>
                      <a:noFill/>
                    </a:lnT>
                    <a:lnB>
                      <a:noFill/>
                    </a:lnB>
                  </a:tcPr>
                </a:tc>
              </a:tr>
              <a:tr h="477275">
                <a:tc>
                  <a:txBody>
                    <a:bodyPr/>
                    <a:lstStyle/>
                    <a:p>
                      <a:pPr marL="0" marR="200660" algn="r">
                        <a:lnSpc>
                          <a:spcPts val="1250"/>
                        </a:lnSpc>
                        <a:spcBef>
                          <a:spcPts val="0"/>
                        </a:spcBef>
                        <a:spcAft>
                          <a:spcPts val="0"/>
                        </a:spcAft>
                      </a:pPr>
                      <a:r>
                        <a:rPr lang="en-US" sz="1800">
                          <a:latin typeface="Times New Roman"/>
                          <a:ea typeface="Times New Roman"/>
                        </a:rPr>
                        <a:t>INR</a:t>
                      </a:r>
                    </a:p>
                  </a:txBody>
                  <a:tcPr marL="0" marR="0" marT="0" marB="0">
                    <a:lnL>
                      <a:noFill/>
                    </a:lnL>
                    <a:lnR>
                      <a:noFill/>
                    </a:lnR>
                    <a:lnT>
                      <a:noFill/>
                    </a:lnT>
                    <a:lnB>
                      <a:noFill/>
                    </a:lnB>
                  </a:tcPr>
                </a:tc>
                <a:tc>
                  <a:txBody>
                    <a:bodyPr/>
                    <a:lstStyle/>
                    <a:p>
                      <a:pPr marL="141605" marR="0">
                        <a:lnSpc>
                          <a:spcPts val="1250"/>
                        </a:lnSpc>
                        <a:spcBef>
                          <a:spcPts val="0"/>
                        </a:spcBef>
                        <a:spcAft>
                          <a:spcPts val="0"/>
                        </a:spcAft>
                      </a:pPr>
                      <a:r>
                        <a:rPr lang="en-US" sz="1800">
                          <a:latin typeface="Times New Roman"/>
                          <a:ea typeface="Times New Roman"/>
                        </a:rPr>
                        <a:t>C</a:t>
                      </a:r>
                    </a:p>
                  </a:txBody>
                  <a:tcPr marL="0" marR="0" marT="0" marB="0">
                    <a:lnL>
                      <a:noFill/>
                    </a:lnL>
                    <a:lnR>
                      <a:noFill/>
                    </a:lnR>
                    <a:lnT>
                      <a:noFill/>
                    </a:lnT>
                    <a:lnB>
                      <a:noFill/>
                    </a:lnB>
                  </a:tcPr>
                </a:tc>
                <a:tc>
                  <a:txBody>
                    <a:bodyPr/>
                    <a:lstStyle/>
                    <a:p>
                      <a:pPr marL="127000" marR="0">
                        <a:lnSpc>
                          <a:spcPts val="1250"/>
                        </a:lnSpc>
                        <a:spcBef>
                          <a:spcPts val="0"/>
                        </a:spcBef>
                        <a:spcAft>
                          <a:spcPts val="0"/>
                        </a:spcAft>
                      </a:pPr>
                      <a:r>
                        <a:rPr lang="en-US" sz="1800" dirty="0">
                          <a:latin typeface="Times New Roman"/>
                          <a:ea typeface="Times New Roman"/>
                        </a:rPr>
                        <a:t>Increment value of register C</a:t>
                      </a:r>
                    </a:p>
                  </a:txBody>
                  <a:tcPr marL="0" marR="0" marT="0" marB="0">
                    <a:lnL>
                      <a:noFill/>
                    </a:lnL>
                    <a:lnR>
                      <a:noFill/>
                    </a:lnR>
                    <a:lnT>
                      <a:noFill/>
                    </a:lnT>
                    <a:lnB>
                      <a:noFill/>
                    </a:lnB>
                  </a:tcPr>
                </a:tc>
              </a:tr>
              <a:tr h="415496">
                <a:tc>
                  <a:txBody>
                    <a:bodyPr/>
                    <a:lstStyle/>
                    <a:p>
                      <a:pPr marL="31750" marR="0">
                        <a:lnSpc>
                          <a:spcPts val="1250"/>
                        </a:lnSpc>
                        <a:spcBef>
                          <a:spcPts val="0"/>
                        </a:spcBef>
                        <a:spcAft>
                          <a:spcPts val="0"/>
                        </a:spcAft>
                      </a:pPr>
                      <a:r>
                        <a:rPr lang="en-US" sz="1800" dirty="0">
                          <a:latin typeface="Times New Roman"/>
                          <a:ea typeface="Times New Roman"/>
                        </a:rPr>
                        <a:t>LOOP:</a:t>
                      </a:r>
                      <a:r>
                        <a:rPr lang="en-US" sz="1800" spc="265" dirty="0">
                          <a:latin typeface="Times New Roman"/>
                          <a:ea typeface="Times New Roman"/>
                        </a:rPr>
                        <a:t> </a:t>
                      </a:r>
                      <a:r>
                        <a:rPr lang="en-US" sz="1800" dirty="0">
                          <a:latin typeface="Times New Roman"/>
                          <a:ea typeface="Times New Roman"/>
                        </a:rPr>
                        <a:t>STA</a:t>
                      </a:r>
                    </a:p>
                  </a:txBody>
                  <a:tcPr marL="0" marR="0" marT="0" marB="0">
                    <a:lnL>
                      <a:noFill/>
                    </a:lnL>
                    <a:lnR>
                      <a:noFill/>
                    </a:lnR>
                    <a:lnT>
                      <a:noFill/>
                    </a:lnT>
                    <a:lnB>
                      <a:noFill/>
                    </a:lnB>
                  </a:tcPr>
                </a:tc>
                <a:tc>
                  <a:txBody>
                    <a:bodyPr/>
                    <a:lstStyle/>
                    <a:p>
                      <a:pPr marL="136525" marR="0">
                        <a:lnSpc>
                          <a:spcPts val="1250"/>
                        </a:lnSpc>
                        <a:spcBef>
                          <a:spcPts val="0"/>
                        </a:spcBef>
                        <a:spcAft>
                          <a:spcPts val="0"/>
                        </a:spcAft>
                      </a:pPr>
                      <a:r>
                        <a:rPr lang="en-US" sz="1800">
                          <a:latin typeface="Times New Roman"/>
                          <a:ea typeface="Times New Roman"/>
                        </a:rPr>
                        <a:t>4152</a:t>
                      </a:r>
                    </a:p>
                  </a:txBody>
                  <a:tcPr marL="0" marR="0" marT="0" marB="0">
                    <a:lnL>
                      <a:noFill/>
                    </a:lnL>
                    <a:lnR>
                      <a:noFill/>
                    </a:lnR>
                    <a:lnT>
                      <a:noFill/>
                    </a:lnT>
                    <a:lnB>
                      <a:noFill/>
                    </a:lnB>
                  </a:tcPr>
                </a:tc>
                <a:tc>
                  <a:txBody>
                    <a:bodyPr/>
                    <a:lstStyle/>
                    <a:p>
                      <a:pPr marL="104775" marR="0">
                        <a:lnSpc>
                          <a:spcPts val="1250"/>
                        </a:lnSpc>
                        <a:spcBef>
                          <a:spcPts val="0"/>
                        </a:spcBef>
                        <a:spcAft>
                          <a:spcPts val="0"/>
                        </a:spcAft>
                      </a:pPr>
                      <a:r>
                        <a:rPr lang="en-US" sz="1800" dirty="0">
                          <a:latin typeface="Times New Roman"/>
                          <a:ea typeface="Times New Roman"/>
                        </a:rPr>
                        <a:t>Store the value of Accumulator (SUM).</a:t>
                      </a:r>
                    </a:p>
                  </a:txBody>
                  <a:tcPr marL="0" marR="0" marT="0" marB="0">
                    <a:lnL>
                      <a:noFill/>
                    </a:lnL>
                    <a:lnR>
                      <a:noFill/>
                    </a:lnR>
                    <a:lnT>
                      <a:noFill/>
                    </a:lnT>
                    <a:lnB>
                      <a:noFill/>
                    </a:lnB>
                  </a:tcPr>
                </a:tc>
              </a:tr>
              <a:tr h="415496">
                <a:tc>
                  <a:txBody>
                    <a:bodyPr/>
                    <a:lstStyle/>
                    <a:p>
                      <a:pPr marL="0" marR="118110" algn="r">
                        <a:lnSpc>
                          <a:spcPts val="1250"/>
                        </a:lnSpc>
                        <a:spcBef>
                          <a:spcPts val="0"/>
                        </a:spcBef>
                        <a:spcAft>
                          <a:spcPts val="0"/>
                        </a:spcAft>
                      </a:pPr>
                      <a:r>
                        <a:rPr lang="en-US" sz="1800" dirty="0">
                          <a:latin typeface="Times New Roman"/>
                          <a:ea typeface="Times New Roman"/>
                        </a:rPr>
                        <a:t>MOV</a:t>
                      </a:r>
                    </a:p>
                  </a:txBody>
                  <a:tcPr marL="0" marR="0" marT="0" marB="0">
                    <a:lnL>
                      <a:noFill/>
                    </a:lnL>
                    <a:lnR>
                      <a:noFill/>
                    </a:lnR>
                    <a:lnT>
                      <a:noFill/>
                    </a:lnT>
                    <a:lnB>
                      <a:noFill/>
                    </a:lnB>
                  </a:tcPr>
                </a:tc>
                <a:tc>
                  <a:txBody>
                    <a:bodyPr/>
                    <a:lstStyle/>
                    <a:p>
                      <a:pPr marL="147320" marR="0">
                        <a:lnSpc>
                          <a:spcPts val="1250"/>
                        </a:lnSpc>
                        <a:spcBef>
                          <a:spcPts val="0"/>
                        </a:spcBef>
                        <a:spcAft>
                          <a:spcPts val="0"/>
                        </a:spcAft>
                      </a:pPr>
                      <a:r>
                        <a:rPr lang="en-US" sz="1800">
                          <a:latin typeface="Times New Roman"/>
                          <a:ea typeface="Times New Roman"/>
                        </a:rPr>
                        <a:t>A, C</a:t>
                      </a:r>
                    </a:p>
                  </a:txBody>
                  <a:tcPr marL="0" marR="0" marT="0" marB="0">
                    <a:lnL>
                      <a:noFill/>
                    </a:lnL>
                    <a:lnR>
                      <a:noFill/>
                    </a:lnR>
                    <a:lnT>
                      <a:noFill/>
                    </a:lnT>
                    <a:lnB>
                      <a:noFill/>
                    </a:lnB>
                  </a:tcPr>
                </a:tc>
                <a:tc>
                  <a:txBody>
                    <a:bodyPr/>
                    <a:lstStyle/>
                    <a:p>
                      <a:pPr marL="88900" marR="0">
                        <a:lnSpc>
                          <a:spcPts val="1250"/>
                        </a:lnSpc>
                        <a:spcBef>
                          <a:spcPts val="0"/>
                        </a:spcBef>
                        <a:spcAft>
                          <a:spcPts val="0"/>
                        </a:spcAft>
                      </a:pPr>
                      <a:r>
                        <a:rPr lang="en-US" sz="1800" dirty="0">
                          <a:latin typeface="Times New Roman"/>
                          <a:ea typeface="Times New Roman"/>
                        </a:rPr>
                        <a:t>Move content of register C to Acc.</a:t>
                      </a:r>
                    </a:p>
                  </a:txBody>
                  <a:tcPr marL="0" marR="0" marT="0" marB="0">
                    <a:lnL>
                      <a:noFill/>
                    </a:lnL>
                    <a:lnR>
                      <a:noFill/>
                    </a:lnR>
                    <a:lnT>
                      <a:noFill/>
                    </a:lnT>
                    <a:lnB>
                      <a:noFill/>
                    </a:lnB>
                  </a:tcPr>
                </a:tc>
              </a:tr>
              <a:tr h="415496">
                <a:tc>
                  <a:txBody>
                    <a:bodyPr/>
                    <a:lstStyle/>
                    <a:p>
                      <a:pPr marL="0" marR="197485" algn="r">
                        <a:lnSpc>
                          <a:spcPts val="1250"/>
                        </a:lnSpc>
                        <a:spcBef>
                          <a:spcPts val="0"/>
                        </a:spcBef>
                        <a:spcAft>
                          <a:spcPts val="0"/>
                        </a:spcAft>
                      </a:pPr>
                      <a:r>
                        <a:rPr lang="en-US" sz="1800">
                          <a:latin typeface="Times New Roman"/>
                          <a:ea typeface="Times New Roman"/>
                        </a:rPr>
                        <a:t>STA</a:t>
                      </a:r>
                    </a:p>
                  </a:txBody>
                  <a:tcPr marL="0" marR="0" marT="0" marB="0">
                    <a:lnL>
                      <a:noFill/>
                    </a:lnL>
                    <a:lnR>
                      <a:noFill/>
                    </a:lnR>
                    <a:lnT>
                      <a:noFill/>
                    </a:lnT>
                    <a:lnB>
                      <a:noFill/>
                    </a:lnB>
                  </a:tcPr>
                </a:tc>
                <a:tc>
                  <a:txBody>
                    <a:bodyPr/>
                    <a:lstStyle/>
                    <a:p>
                      <a:pPr marL="144145" marR="0">
                        <a:lnSpc>
                          <a:spcPts val="1250"/>
                        </a:lnSpc>
                        <a:spcBef>
                          <a:spcPts val="0"/>
                        </a:spcBef>
                        <a:spcAft>
                          <a:spcPts val="0"/>
                        </a:spcAft>
                      </a:pPr>
                      <a:r>
                        <a:rPr lang="en-US" sz="1800">
                          <a:latin typeface="Times New Roman"/>
                          <a:ea typeface="Times New Roman"/>
                        </a:rPr>
                        <a:t>4153</a:t>
                      </a:r>
                    </a:p>
                  </a:txBody>
                  <a:tcPr marL="0" marR="0" marT="0" marB="0">
                    <a:lnL>
                      <a:noFill/>
                    </a:lnL>
                    <a:lnR>
                      <a:noFill/>
                    </a:lnR>
                    <a:lnT>
                      <a:noFill/>
                    </a:lnT>
                    <a:lnB>
                      <a:noFill/>
                    </a:lnB>
                  </a:tcPr>
                </a:tc>
                <a:tc>
                  <a:txBody>
                    <a:bodyPr/>
                    <a:lstStyle/>
                    <a:p>
                      <a:pPr marL="74295" marR="0">
                        <a:lnSpc>
                          <a:spcPts val="1250"/>
                        </a:lnSpc>
                        <a:spcBef>
                          <a:spcPts val="0"/>
                        </a:spcBef>
                        <a:spcAft>
                          <a:spcPts val="0"/>
                        </a:spcAft>
                      </a:pPr>
                      <a:r>
                        <a:rPr lang="en-US" sz="1800" dirty="0">
                          <a:latin typeface="Times New Roman"/>
                          <a:ea typeface="Times New Roman"/>
                        </a:rPr>
                        <a:t>Store the value of Accumulator (CARRY)</a:t>
                      </a:r>
                    </a:p>
                  </a:txBody>
                  <a:tcPr marL="0" marR="0" marT="0" marB="0">
                    <a:lnL>
                      <a:noFill/>
                    </a:lnL>
                    <a:lnR>
                      <a:noFill/>
                    </a:lnR>
                    <a:lnT>
                      <a:noFill/>
                    </a:lnT>
                    <a:lnB>
                      <a:noFill/>
                    </a:lnB>
                  </a:tcPr>
                </a:tc>
              </a:tr>
              <a:tr h="415496">
                <a:tc>
                  <a:txBody>
                    <a:bodyPr/>
                    <a:lstStyle/>
                    <a:p>
                      <a:pPr marL="0" marR="170180" algn="r">
                        <a:lnSpc>
                          <a:spcPts val="1245"/>
                        </a:lnSpc>
                        <a:spcBef>
                          <a:spcPts val="0"/>
                        </a:spcBef>
                        <a:spcAft>
                          <a:spcPts val="0"/>
                        </a:spcAft>
                      </a:pPr>
                      <a:r>
                        <a:rPr lang="en-US" sz="1800">
                          <a:latin typeface="Times New Roman"/>
                          <a:ea typeface="Times New Roman"/>
                        </a:rPr>
                        <a:t>HLT</a:t>
                      </a:r>
                    </a:p>
                  </a:txBody>
                  <a:tcPr marL="0" marR="0" marT="0" marB="0">
                    <a:lnL>
                      <a:noFill/>
                    </a:lnL>
                    <a:lnR>
                      <a:noFill/>
                    </a:lnR>
                    <a:lnT>
                      <a:noFill/>
                    </a:lnT>
                    <a:lnB>
                      <a:noFill/>
                    </a:lnB>
                  </a:tcPr>
                </a:tc>
                <a:tc>
                  <a:txBody>
                    <a:bodyPr/>
                    <a:lstStyle/>
                    <a:p>
                      <a:pPr marL="0" marR="0">
                        <a:lnSpc>
                          <a:spcPts val="1250"/>
                        </a:lnSpc>
                        <a:spcBef>
                          <a:spcPts val="0"/>
                        </a:spcBef>
                        <a:spcAft>
                          <a:spcPts val="0"/>
                        </a:spcAft>
                      </a:pPr>
                      <a:endParaRPr lang="en-US" sz="1800">
                        <a:latin typeface="Times New Roman"/>
                        <a:ea typeface="Times New Roman"/>
                      </a:endParaRPr>
                    </a:p>
                  </a:txBody>
                  <a:tcPr marL="0" marR="0" marT="0" marB="0">
                    <a:lnL>
                      <a:noFill/>
                    </a:lnL>
                    <a:lnR>
                      <a:noFill/>
                    </a:lnR>
                    <a:lnT>
                      <a:noFill/>
                    </a:lnT>
                    <a:lnB>
                      <a:noFill/>
                    </a:lnB>
                  </a:tcPr>
                </a:tc>
                <a:tc>
                  <a:txBody>
                    <a:bodyPr/>
                    <a:lstStyle/>
                    <a:p>
                      <a:pPr marL="89535" marR="0">
                        <a:lnSpc>
                          <a:spcPts val="1245"/>
                        </a:lnSpc>
                        <a:spcBef>
                          <a:spcPts val="0"/>
                        </a:spcBef>
                        <a:spcAft>
                          <a:spcPts val="0"/>
                        </a:spcAft>
                      </a:pPr>
                      <a:r>
                        <a:rPr lang="en-US" sz="1800" dirty="0">
                          <a:latin typeface="Times New Roman"/>
                          <a:ea typeface="Times New Roman"/>
                        </a:rPr>
                        <a:t>Halt the program.</a:t>
                      </a:r>
                    </a:p>
                  </a:txBody>
                  <a:tcPr marL="0" marR="0" marT="0" marB="0">
                    <a:lnL>
                      <a:noFill/>
                    </a:lnL>
                    <a:lnR>
                      <a:noFill/>
                    </a:lnR>
                    <a:lnT>
                      <a:noFill/>
                    </a:lnT>
                    <a:lnB>
                      <a:noFill/>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PROGRAM: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Source program: </a:t>
            </a:r>
          </a:p>
          <a:p>
            <a:r>
              <a:rPr lang="en-US" dirty="0" smtClean="0"/>
              <a:t>LXI H, 4000H : "HL Points 4000H"</a:t>
            </a:r>
          </a:p>
          <a:p>
            <a:r>
              <a:rPr lang="en-US" dirty="0" smtClean="0"/>
              <a:t>MOV A, M : "Get first operand"</a:t>
            </a:r>
          </a:p>
          <a:p>
            <a:r>
              <a:rPr lang="en-US" dirty="0" smtClean="0"/>
              <a:t>INX H : "HL Points 4001H"</a:t>
            </a:r>
          </a:p>
          <a:p>
            <a:r>
              <a:rPr lang="en-US" dirty="0" smtClean="0"/>
              <a:t>ADD M : "Add second operand"</a:t>
            </a:r>
          </a:p>
          <a:p>
            <a:r>
              <a:rPr lang="en-US" dirty="0" smtClean="0"/>
              <a:t>INX H : "HL Points 4002H"</a:t>
            </a:r>
          </a:p>
          <a:p>
            <a:r>
              <a:rPr lang="en-US" dirty="0" smtClean="0"/>
              <a:t>MOV M, A : "Store the lower byte of result at 4002H"</a:t>
            </a:r>
          </a:p>
          <a:p>
            <a:r>
              <a:rPr lang="en-US" dirty="0" smtClean="0"/>
              <a:t>MVIA, 00 : "Initialize higher byte result with 00H"</a:t>
            </a:r>
          </a:p>
          <a:p>
            <a:r>
              <a:rPr lang="en-US" dirty="0" smtClean="0"/>
              <a:t>ADC A : "Add carry in the high byte result"</a:t>
            </a:r>
          </a:p>
          <a:p>
            <a:r>
              <a:rPr lang="en-US" dirty="0" smtClean="0"/>
              <a:t>INX H : "HL Points 4003H"</a:t>
            </a:r>
          </a:p>
          <a:p>
            <a:r>
              <a:rPr lang="en-US" dirty="0" smtClean="0"/>
              <a:t>MOV M, A : "Store the higher byte of result at 4003H"</a:t>
            </a:r>
          </a:p>
          <a:p>
            <a:r>
              <a:rPr lang="en-US" dirty="0" smtClean="0"/>
              <a:t>HLT : "Terminate program execution"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Find the square of the given numbers from memory location 6100H and store the result from memory location 7000H.Sample problem 2200H = 4H 2201H= 9AH 2202H= 52H 2203H= 89H 2204H= 3FH Result = 89H + 3FH = C8H 2300H= H Lower byte 2301H = H Higher byte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1028343"/>
            <a:ext cx="4572000" cy="4801314"/>
          </a:xfrm>
          <a:prstGeom prst="rect">
            <a:avLst/>
          </a:prstGeom>
        </p:spPr>
        <p:txBody>
          <a:bodyPr>
            <a:spAutoFit/>
          </a:bodyPr>
          <a:lstStyle/>
          <a:p>
            <a:r>
              <a:rPr lang="en-US" dirty="0" smtClean="0"/>
              <a:t>LXI H, 6200H :"Initialize lookup table pointer"</a:t>
            </a:r>
          </a:p>
          <a:p>
            <a:r>
              <a:rPr lang="en-US" dirty="0" smtClean="0"/>
              <a:t>LXI D, 6100H :"Initialize source memory pointer"</a:t>
            </a:r>
          </a:p>
          <a:p>
            <a:r>
              <a:rPr lang="en-US" dirty="0" smtClean="0"/>
              <a:t>LXI B, 7000H :"Initialize destination memory pointer"</a:t>
            </a:r>
          </a:p>
          <a:p>
            <a:r>
              <a:rPr lang="en-US" dirty="0" smtClean="0"/>
              <a:t>BACK: LDAX D :"Get the number"</a:t>
            </a:r>
          </a:p>
          <a:p>
            <a:r>
              <a:rPr lang="en-US" dirty="0" smtClean="0"/>
              <a:t>MOV L, A :"A point to the square"</a:t>
            </a:r>
          </a:p>
          <a:p>
            <a:r>
              <a:rPr lang="en-US" dirty="0" smtClean="0"/>
              <a:t>MOV A, M :"Get the square"</a:t>
            </a:r>
          </a:p>
          <a:p>
            <a:r>
              <a:rPr lang="en-US" dirty="0" smtClean="0"/>
              <a:t>STAX B :"Store the result at destination memory location"</a:t>
            </a:r>
          </a:p>
          <a:p>
            <a:r>
              <a:rPr lang="en-US" dirty="0" smtClean="0"/>
              <a:t>INX D :"Increment source memory pointer"</a:t>
            </a:r>
          </a:p>
          <a:p>
            <a:r>
              <a:rPr lang="en-US" dirty="0" smtClean="0"/>
              <a:t>INX B :"Increment destination memory pointer"</a:t>
            </a:r>
          </a:p>
          <a:p>
            <a:r>
              <a:rPr lang="en-US" dirty="0" smtClean="0"/>
              <a:t>MOV A, C</a:t>
            </a:r>
          </a:p>
          <a:p>
            <a:r>
              <a:rPr lang="en-US" dirty="0" smtClean="0"/>
              <a:t>CPI 05H :"Check for last number"</a:t>
            </a:r>
          </a:p>
          <a:p>
            <a:r>
              <a:rPr lang="en-US" dirty="0" smtClean="0"/>
              <a:t>JNZ BACK :"If not repeat"</a:t>
            </a:r>
          </a:p>
          <a:p>
            <a:r>
              <a:rPr lang="en-US" dirty="0" smtClean="0"/>
              <a:t>HLT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1</a:t>
            </a:r>
            <a:endParaRPr lang="en-US" dirty="0"/>
          </a:p>
        </p:txBody>
      </p:sp>
      <p:sp>
        <p:nvSpPr>
          <p:cNvPr id="3" name="Content Placeholder 2"/>
          <p:cNvSpPr>
            <a:spLocks noGrp="1"/>
          </p:cNvSpPr>
          <p:nvPr>
            <p:ph idx="1"/>
          </p:nvPr>
        </p:nvSpPr>
        <p:spPr/>
        <p:txBody>
          <a:bodyPr/>
          <a:lstStyle/>
          <a:p>
            <a:r>
              <a:rPr lang="en-US" dirty="0" smtClean="0"/>
              <a:t>Program 1:</a:t>
            </a:r>
          </a:p>
          <a:p>
            <a:r>
              <a:rPr lang="en-US" dirty="0" smtClean="0"/>
              <a:t>MVI A, 52H : "Store 52H in the accumulator"</a:t>
            </a:r>
          </a:p>
          <a:p>
            <a:r>
              <a:rPr lang="en-US" dirty="0" smtClean="0"/>
              <a:t>STA 4000H : "Copy accumulator  to 4000H"</a:t>
            </a:r>
          </a:p>
          <a:p>
            <a:r>
              <a:rPr lang="en-US" dirty="0" smtClean="0"/>
              <a:t>HLT : "Terminate program execution"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2</a:t>
            </a:r>
            <a:endParaRPr lang="en-US" dirty="0"/>
          </a:p>
        </p:txBody>
      </p:sp>
      <p:sp>
        <p:nvSpPr>
          <p:cNvPr id="3" name="Content Placeholder 2"/>
          <p:cNvSpPr>
            <a:spLocks noGrp="1"/>
          </p:cNvSpPr>
          <p:nvPr>
            <p:ph idx="1"/>
          </p:nvPr>
        </p:nvSpPr>
        <p:spPr>
          <a:xfrm>
            <a:off x="1143000" y="1447800"/>
            <a:ext cx="7790688" cy="4800600"/>
          </a:xfrm>
        </p:spPr>
        <p:txBody>
          <a:bodyPr/>
          <a:lstStyle/>
          <a:p>
            <a:r>
              <a:rPr lang="en-US" dirty="0" smtClean="0"/>
              <a:t>Program 2:</a:t>
            </a:r>
          </a:p>
          <a:p>
            <a:r>
              <a:rPr lang="en-US" dirty="0" smtClean="0"/>
              <a:t>LXI H : "Load HL with 4000H"</a:t>
            </a:r>
          </a:p>
          <a:p>
            <a:r>
              <a:rPr lang="en-US" dirty="0" smtClean="0"/>
              <a:t>MVI M : "Store 32H in memory location </a:t>
            </a:r>
          </a:p>
          <a:p>
            <a:pPr>
              <a:buNone/>
            </a:pPr>
            <a:r>
              <a:rPr lang="en-US" dirty="0" smtClean="0"/>
              <a:t>                 pointed by HL register pair                     </a:t>
            </a:r>
          </a:p>
          <a:p>
            <a:pPr>
              <a:buNone/>
            </a:pPr>
            <a:r>
              <a:rPr lang="en-US" dirty="0" smtClean="0"/>
              <a:t>                 (4000H)"</a:t>
            </a:r>
          </a:p>
          <a:p>
            <a:r>
              <a:rPr lang="en-US" dirty="0" smtClean="0"/>
              <a:t>HLT : "Terminate program execution"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Exchange the contents of memory locations 2000H and 4000H.</a:t>
            </a:r>
            <a:endParaRPr lang="en-US" dirty="0"/>
          </a:p>
        </p:txBody>
      </p:sp>
      <p:sp>
        <p:nvSpPr>
          <p:cNvPr id="3" name="Content Placeholder 2"/>
          <p:cNvSpPr>
            <a:spLocks noGrp="1"/>
          </p:cNvSpPr>
          <p:nvPr>
            <p:ph idx="1"/>
          </p:nvPr>
        </p:nvSpPr>
        <p:spPr>
          <a:xfrm>
            <a:off x="1143000" y="1447800"/>
            <a:ext cx="7790688" cy="4800600"/>
          </a:xfrm>
        </p:spPr>
        <p:txBody>
          <a:bodyPr>
            <a:norm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1</a:t>
            </a:r>
            <a:endParaRPr lang="en-US" dirty="0"/>
          </a:p>
        </p:txBody>
      </p:sp>
      <p:sp>
        <p:nvSpPr>
          <p:cNvPr id="3" name="Content Placeholder 2"/>
          <p:cNvSpPr>
            <a:spLocks noGrp="1"/>
          </p:cNvSpPr>
          <p:nvPr>
            <p:ph idx="1"/>
          </p:nvPr>
        </p:nvSpPr>
        <p:spPr>
          <a:xfrm>
            <a:off x="990600" y="1447800"/>
            <a:ext cx="7943088" cy="4800600"/>
          </a:xfrm>
        </p:spPr>
        <p:txBody>
          <a:bodyPr>
            <a:normAutofit fontScale="92500" lnSpcReduction="10000"/>
          </a:bodyPr>
          <a:lstStyle/>
          <a:p>
            <a:r>
              <a:rPr lang="en-US" dirty="0" smtClean="0"/>
              <a:t>Program 1: </a:t>
            </a:r>
          </a:p>
          <a:p>
            <a:r>
              <a:rPr lang="en-US" dirty="0" smtClean="0"/>
              <a:t>LDA 2000H : "Get the contents of ML  2000H to A</a:t>
            </a:r>
          </a:p>
          <a:p>
            <a:r>
              <a:rPr lang="en-US" dirty="0" smtClean="0"/>
              <a:t>MOV B, A : "Save the contents into B register"</a:t>
            </a:r>
          </a:p>
          <a:p>
            <a:r>
              <a:rPr lang="en-US" dirty="0" smtClean="0"/>
              <a:t>LDA 4000H : "Get the contents of ML  4000H to A</a:t>
            </a:r>
          </a:p>
          <a:p>
            <a:r>
              <a:rPr lang="en-US" dirty="0" smtClean="0"/>
              <a:t>STA 2000H : "Store the contents of A to ML 2000H"</a:t>
            </a:r>
          </a:p>
          <a:p>
            <a:r>
              <a:rPr lang="en-US" dirty="0" smtClean="0"/>
              <a:t>MOV A, B : "Get the saved contents back into A</a:t>
            </a:r>
          </a:p>
          <a:p>
            <a:r>
              <a:rPr lang="en-US" dirty="0" smtClean="0"/>
              <a:t>STA 4000H : "Store A to address 4000H"</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2</a:t>
            </a:r>
            <a:endParaRPr lang="en-US" dirty="0"/>
          </a:p>
        </p:txBody>
      </p:sp>
      <p:sp>
        <p:nvSpPr>
          <p:cNvPr id="3" name="Content Placeholder 2"/>
          <p:cNvSpPr>
            <a:spLocks noGrp="1"/>
          </p:cNvSpPr>
          <p:nvPr>
            <p:ph idx="1"/>
          </p:nvPr>
        </p:nvSpPr>
        <p:spPr>
          <a:xfrm>
            <a:off x="762000" y="1447800"/>
            <a:ext cx="8171688" cy="4800600"/>
          </a:xfrm>
        </p:spPr>
        <p:txBody>
          <a:bodyPr>
            <a:normAutofit fontScale="62500" lnSpcReduction="20000"/>
          </a:bodyPr>
          <a:lstStyle/>
          <a:p>
            <a:r>
              <a:rPr lang="en-US" dirty="0" smtClean="0"/>
              <a:t>Program 2:</a:t>
            </a:r>
          </a:p>
          <a:p>
            <a:r>
              <a:rPr lang="en-US" dirty="0" smtClean="0"/>
              <a:t>LXI H 2000H :  Initialize HL register pair as a pointer to ML  </a:t>
            </a:r>
          </a:p>
          <a:p>
            <a:r>
              <a:rPr lang="en-US" dirty="0" smtClean="0"/>
              <a:t>                        2000H."</a:t>
            </a:r>
          </a:p>
          <a:p>
            <a:r>
              <a:rPr lang="en-US" dirty="0" smtClean="0"/>
              <a:t>LXI D 4000H : "Initialize DE register pair as a pointer to memory </a:t>
            </a:r>
          </a:p>
          <a:p>
            <a:r>
              <a:rPr lang="en-US" dirty="0" smtClean="0"/>
              <a:t>                         location 4000H."</a:t>
            </a:r>
          </a:p>
          <a:p>
            <a:r>
              <a:rPr lang="en-US" dirty="0" smtClean="0"/>
              <a:t>MOV B, M : "Get the contents of memory location 2000H into B register."</a:t>
            </a:r>
          </a:p>
          <a:p>
            <a:r>
              <a:rPr lang="en-US" dirty="0" smtClean="0"/>
              <a:t>LDAX D : "Get the contents of memory location 4000H into A register."</a:t>
            </a:r>
          </a:p>
          <a:p>
            <a:r>
              <a:rPr lang="en-US" dirty="0" smtClean="0"/>
              <a:t>MOV M, A : "Store the contents of A register into memory location </a:t>
            </a:r>
          </a:p>
          <a:p>
            <a:r>
              <a:rPr lang="en-US" dirty="0" smtClean="0"/>
              <a:t>                    2000H."</a:t>
            </a:r>
          </a:p>
          <a:p>
            <a:r>
              <a:rPr lang="en-US" dirty="0" smtClean="0"/>
              <a:t>MOV A, B :    "Copy the contents of B register into accumulator."</a:t>
            </a:r>
          </a:p>
          <a:p>
            <a:r>
              <a:rPr lang="en-US" dirty="0" smtClean="0"/>
              <a:t>STAX D : "Store the contents of A register into memory location 4000H."</a:t>
            </a:r>
          </a:p>
          <a:p>
            <a:r>
              <a:rPr lang="en-US" dirty="0" smtClean="0"/>
              <a:t>HLT : "Terminate program execution."</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 the contents of memory locations 4000H and 4001H and place the result in memory location 4002H.Sample problem </a:t>
            </a:r>
          </a:p>
          <a:p>
            <a:r>
              <a:rPr lang="en-US" dirty="0" smtClean="0"/>
              <a:t>(4000H) = 14H</a:t>
            </a:r>
          </a:p>
          <a:p>
            <a:r>
              <a:rPr lang="en-US" dirty="0" smtClean="0"/>
              <a:t>(4001H) = 89H</a:t>
            </a:r>
          </a:p>
          <a:p>
            <a:r>
              <a:rPr lang="en-US" dirty="0" smtClean="0"/>
              <a:t>Result = 14H + 89H = 9DH</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Source program</a:t>
            </a:r>
          </a:p>
          <a:p>
            <a:r>
              <a:rPr lang="en-US" dirty="0" smtClean="0"/>
              <a:t>LXI H 4000H : "HL points 4000H"</a:t>
            </a:r>
          </a:p>
          <a:p>
            <a:r>
              <a:rPr lang="en-US" dirty="0" smtClean="0"/>
              <a:t>MOV A, M : "Get first operand"</a:t>
            </a:r>
          </a:p>
          <a:p>
            <a:r>
              <a:rPr lang="en-US" dirty="0" smtClean="0"/>
              <a:t>INX H : "HL points 4001H"</a:t>
            </a:r>
          </a:p>
          <a:p>
            <a:r>
              <a:rPr lang="en-US" dirty="0" smtClean="0"/>
              <a:t>ADD M : "Add second operand"</a:t>
            </a:r>
          </a:p>
          <a:p>
            <a:r>
              <a:rPr lang="en-US" dirty="0" smtClean="0"/>
              <a:t>INX H : "HL points 4002H"</a:t>
            </a:r>
          </a:p>
          <a:p>
            <a:r>
              <a:rPr lang="en-US" dirty="0" smtClean="0"/>
              <a:t>MOV M, A : "Store result at 4002H"</a:t>
            </a:r>
          </a:p>
          <a:p>
            <a:r>
              <a:rPr lang="en-US" dirty="0" smtClean="0"/>
              <a:t>HLT : "Terminate program execution"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127</TotalTime>
  <Words>1665</Words>
  <Application>Microsoft Office PowerPoint</Application>
  <PresentationFormat>On-screen Show (4:3)</PresentationFormat>
  <Paragraphs>214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Solstice</vt:lpstr>
      <vt:lpstr>8085 MICROPROCESSOR PROGRAMS</vt:lpstr>
      <vt:lpstr> Store 8-bit data 52 H in memory Location 4000H </vt:lpstr>
      <vt:lpstr>Method 1</vt:lpstr>
      <vt:lpstr>Method 2</vt:lpstr>
      <vt:lpstr>Exchange the contents of memory locations 2000H and 4000H.</vt:lpstr>
      <vt:lpstr>Method 1</vt:lpstr>
      <vt:lpstr>Method 2</vt:lpstr>
      <vt:lpstr>PowerPoint Presentation</vt:lpstr>
      <vt:lpstr>PowerPoint Presentation</vt:lpstr>
      <vt:lpstr>Add two 16-bit numbers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ADDITION OF TWO 8 BIT NUMBERS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MICROPROCESSOR PROGRAMS</dc:title>
  <dc:creator>Dr Vikas Thakre</dc:creator>
  <cp:lastModifiedBy>DELL</cp:lastModifiedBy>
  <cp:revision>15</cp:revision>
  <dcterms:created xsi:type="dcterms:W3CDTF">2006-08-16T00:00:00Z</dcterms:created>
  <dcterms:modified xsi:type="dcterms:W3CDTF">2022-02-08T06:55:58Z</dcterms:modified>
</cp:coreProperties>
</file>