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84" r:id="rId4"/>
    <p:sldId id="285" r:id="rId5"/>
    <p:sldId id="286" r:id="rId6"/>
    <p:sldId id="287" r:id="rId7"/>
    <p:sldId id="288" r:id="rId8"/>
    <p:sldId id="312" r:id="rId9"/>
    <p:sldId id="313" r:id="rId10"/>
    <p:sldId id="314" r:id="rId11"/>
    <p:sldId id="315"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11" r:id="rId28"/>
    <p:sldId id="304" r:id="rId29"/>
    <p:sldId id="305" r:id="rId30"/>
    <p:sldId id="306" r:id="rId31"/>
    <p:sldId id="307" r:id="rId32"/>
    <p:sldId id="308" r:id="rId33"/>
    <p:sldId id="309" r:id="rId34"/>
    <p:sldId id="310" r:id="rId35"/>
    <p:sldId id="269" r:id="rId36"/>
    <p:sldId id="270" r:id="rId37"/>
    <p:sldId id="271" r:id="rId38"/>
    <p:sldId id="276" r:id="rId39"/>
    <p:sldId id="277" r:id="rId40"/>
    <p:sldId id="273" r:id="rId41"/>
    <p:sldId id="275" r:id="rId42"/>
    <p:sldId id="278" r:id="rId43"/>
    <p:sldId id="258" r:id="rId44"/>
    <p:sldId id="259" r:id="rId45"/>
    <p:sldId id="257" r:id="rId46"/>
    <p:sldId id="272" r:id="rId47"/>
    <p:sldId id="262" r:id="rId48"/>
    <p:sldId id="279" r:id="rId49"/>
    <p:sldId id="280" r:id="rId50"/>
    <p:sldId id="281" r:id="rId51"/>
    <p:sldId id="282" r:id="rId52"/>
    <p:sldId id="283"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500" autoAdjust="0"/>
    <p:restoredTop sz="94660"/>
  </p:normalViewPr>
  <p:slideViewPr>
    <p:cSldViewPr>
      <p:cViewPr>
        <p:scale>
          <a:sx n="100" d="100"/>
          <a:sy n="100" d="100"/>
        </p:scale>
        <p:origin x="-185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8/12/2021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t>
            </a:r>
            <a:endParaRPr lang="en-US" dirty="0"/>
          </a:p>
        </p:txBody>
      </p:sp>
      <p:sp>
        <p:nvSpPr>
          <p:cNvPr id="3" name="Content Placeholder 2"/>
          <p:cNvSpPr>
            <a:spLocks noGrp="1"/>
          </p:cNvSpPr>
          <p:nvPr>
            <p:ph idx="1"/>
          </p:nvPr>
        </p:nvSpPr>
        <p:spPr/>
        <p:txBody>
          <a:bodyPr/>
          <a:lstStyle/>
          <a:p>
            <a:r>
              <a:rPr lang="en-US" dirty="0" smtClean="0"/>
              <a:t>Add the contents of memory locations 4000H and 4001H and place the result in memory location 4002H.Sample problem </a:t>
            </a:r>
          </a:p>
          <a:p>
            <a:r>
              <a:rPr lang="en-US" dirty="0" smtClean="0"/>
              <a:t>(4000H) = 14H</a:t>
            </a:r>
          </a:p>
          <a:p>
            <a:r>
              <a:rPr lang="en-US" dirty="0" smtClean="0"/>
              <a:t>(4001H) = 89H</a:t>
            </a:r>
          </a:p>
          <a:p>
            <a:r>
              <a:rPr lang="en-US" dirty="0" smtClean="0"/>
              <a:t>Result = 14H + 89H = 9DH</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1435101" y="1607820"/>
          <a:ext cx="7499348" cy="4480560"/>
        </p:xfrm>
        <a:graphic>
          <a:graphicData uri="http://schemas.openxmlformats.org/drawingml/2006/table">
            <a:tbl>
              <a:tblPr/>
              <a:tblGrid>
                <a:gridCol w="1874837"/>
                <a:gridCol w="1874837"/>
                <a:gridCol w="1874837"/>
                <a:gridCol w="1874837"/>
              </a:tblGrid>
              <a:tr h="365760">
                <a:tc>
                  <a:txBody>
                    <a:bodyPr/>
                    <a:lstStyle/>
                    <a:p>
                      <a:pPr algn="ctr" fontAlgn="base"/>
                      <a:r>
                        <a:rPr lang="en-IN" sz="1400" b="0" dirty="0">
                          <a:effectLst/>
                        </a:rPr>
                        <a:t>Memory</a:t>
                      </a:r>
                    </a:p>
                  </a:txBody>
                  <a:tcPr marL="76200" marR="76200" marT="76200" marB="76200" anchor="ctr">
                    <a:lnL>
                      <a:noFill/>
                    </a:lnL>
                    <a:lnR>
                      <a:noFill/>
                    </a:lnR>
                    <a:lnT>
                      <a:noFill/>
                    </a:lnT>
                    <a:lnB>
                      <a:noFill/>
                    </a:lnB>
                    <a:solidFill>
                      <a:srgbClr val="4CB96B"/>
                    </a:solidFill>
                  </a:tcPr>
                </a:tc>
                <a:tc>
                  <a:txBody>
                    <a:bodyPr/>
                    <a:lstStyle/>
                    <a:p>
                      <a:pPr algn="ctr" fontAlgn="base"/>
                      <a:r>
                        <a:rPr lang="en-IN" sz="1400" b="0">
                          <a:effectLst/>
                        </a:rPr>
                        <a:t>Mnemonics</a:t>
                      </a:r>
                    </a:p>
                  </a:txBody>
                  <a:tcPr marL="76200" marR="76200" marT="76200" marB="76200" anchor="ctr">
                    <a:lnL>
                      <a:noFill/>
                    </a:lnL>
                    <a:lnR>
                      <a:noFill/>
                    </a:lnR>
                    <a:lnT>
                      <a:noFill/>
                    </a:lnT>
                    <a:lnB>
                      <a:noFill/>
                    </a:lnB>
                    <a:solidFill>
                      <a:srgbClr val="4CB96B"/>
                    </a:solidFill>
                  </a:tcPr>
                </a:tc>
                <a:tc>
                  <a:txBody>
                    <a:bodyPr/>
                    <a:lstStyle/>
                    <a:p>
                      <a:pPr algn="ctr" fontAlgn="base"/>
                      <a:r>
                        <a:rPr lang="en-IN" sz="1400" b="0">
                          <a:effectLst/>
                        </a:rPr>
                        <a:t>Operands</a:t>
                      </a:r>
                    </a:p>
                  </a:txBody>
                  <a:tcPr marL="76200" marR="76200" marT="76200" marB="76200" anchor="ctr">
                    <a:lnL>
                      <a:noFill/>
                    </a:lnL>
                    <a:lnR>
                      <a:noFill/>
                    </a:lnR>
                    <a:lnT>
                      <a:noFill/>
                    </a:lnT>
                    <a:lnB>
                      <a:noFill/>
                    </a:lnB>
                    <a:solidFill>
                      <a:srgbClr val="4CB96B"/>
                    </a:solidFill>
                  </a:tcPr>
                </a:tc>
                <a:tc>
                  <a:txBody>
                    <a:bodyPr/>
                    <a:lstStyle/>
                    <a:p>
                      <a:pPr algn="ctr" fontAlgn="base"/>
                      <a:r>
                        <a:rPr lang="en-IN" sz="1400" b="0">
                          <a:effectLst/>
                        </a:rPr>
                        <a:t>Comment</a:t>
                      </a:r>
                    </a:p>
                  </a:txBody>
                  <a:tcPr marL="76200" marR="76200" marT="76200" marB="76200" anchor="ctr">
                    <a:lnL>
                      <a:noFill/>
                    </a:lnL>
                    <a:lnR>
                      <a:noFill/>
                    </a:lnR>
                    <a:lnT>
                      <a:noFill/>
                    </a:lnT>
                    <a:lnB>
                      <a:noFill/>
                    </a:lnB>
                    <a:solidFill>
                      <a:srgbClr val="4CB96B"/>
                    </a:solidFill>
                  </a:tcPr>
                </a:tc>
              </a:tr>
              <a:tr h="457200">
                <a:tc>
                  <a:txBody>
                    <a:bodyPr/>
                    <a:lstStyle/>
                    <a:p>
                      <a:pPr algn="ctr" fontAlgn="base"/>
                      <a:r>
                        <a:rPr lang="en-IN" sz="1200" b="0">
                          <a:effectLst/>
                        </a:rPr>
                        <a:t>2000</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MVI</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B, 00</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[B] &lt;- 00</a:t>
                      </a:r>
                    </a:p>
                  </a:txBody>
                  <a:tcPr marL="95250" marR="95250" marT="133350" marB="133350" anchor="ctr">
                    <a:lnL>
                      <a:noFill/>
                    </a:lnL>
                    <a:lnR>
                      <a:noFill/>
                    </a:lnR>
                    <a:lnT>
                      <a:noFill/>
                    </a:lnT>
                    <a:lnB>
                      <a:noFill/>
                    </a:lnB>
                    <a:solidFill>
                      <a:srgbClr val="FFFFFF"/>
                    </a:solidFill>
                  </a:tcPr>
                </a:tc>
              </a:tr>
              <a:tr h="457200">
                <a:tc>
                  <a:txBody>
                    <a:bodyPr/>
                    <a:lstStyle/>
                    <a:p>
                      <a:pPr algn="ctr" fontAlgn="base"/>
                      <a:r>
                        <a:rPr lang="en-IN" sz="1200" b="0">
                          <a:effectLst/>
                        </a:rPr>
                        <a:t>2002</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LXI</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H, [3000]</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[H-L] &lt;- [3000]</a:t>
                      </a:r>
                    </a:p>
                  </a:txBody>
                  <a:tcPr marL="95250" marR="95250" marT="133350" marB="133350" anchor="ctr">
                    <a:lnL>
                      <a:noFill/>
                    </a:lnL>
                    <a:lnR>
                      <a:noFill/>
                    </a:lnR>
                    <a:lnT>
                      <a:noFill/>
                    </a:lnT>
                    <a:lnB>
                      <a:noFill/>
                    </a:lnB>
                    <a:solidFill>
                      <a:srgbClr val="FFFFFF"/>
                    </a:solidFill>
                  </a:tcPr>
                </a:tc>
              </a:tr>
              <a:tr h="457200">
                <a:tc>
                  <a:txBody>
                    <a:bodyPr/>
                    <a:lstStyle/>
                    <a:p>
                      <a:pPr algn="ctr" fontAlgn="base"/>
                      <a:r>
                        <a:rPr lang="en-IN" sz="1200" b="0">
                          <a:effectLst/>
                        </a:rPr>
                        <a:t>2005</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MOV</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C, M</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[C] &lt;- [M]</a:t>
                      </a:r>
                    </a:p>
                  </a:txBody>
                  <a:tcPr marL="95250" marR="95250" marT="133350" marB="133350" anchor="ctr">
                    <a:lnL>
                      <a:noFill/>
                    </a:lnL>
                    <a:lnR>
                      <a:noFill/>
                    </a:lnR>
                    <a:lnT>
                      <a:noFill/>
                    </a:lnT>
                    <a:lnB>
                      <a:noFill/>
                    </a:lnB>
                    <a:solidFill>
                      <a:srgbClr val="FFFFFF"/>
                    </a:solidFill>
                  </a:tcPr>
                </a:tc>
              </a:tr>
              <a:tr h="457200">
                <a:tc>
                  <a:txBody>
                    <a:bodyPr/>
                    <a:lstStyle/>
                    <a:p>
                      <a:pPr algn="ctr" fontAlgn="base"/>
                      <a:r>
                        <a:rPr lang="en-IN" sz="1200" b="0">
                          <a:effectLst/>
                        </a:rPr>
                        <a:t>2006</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dirty="0">
                          <a:effectLst/>
                        </a:rPr>
                        <a:t>DCR</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C</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[C] &lt;- [C] – 1</a:t>
                      </a:r>
                    </a:p>
                  </a:txBody>
                  <a:tcPr marL="95250" marR="95250" marT="133350" marB="133350" anchor="ctr">
                    <a:lnL>
                      <a:noFill/>
                    </a:lnL>
                    <a:lnR>
                      <a:noFill/>
                    </a:lnR>
                    <a:lnT>
                      <a:noFill/>
                    </a:lnT>
                    <a:lnB>
                      <a:noFill/>
                    </a:lnB>
                    <a:solidFill>
                      <a:srgbClr val="FFFFFF"/>
                    </a:solidFill>
                  </a:tcPr>
                </a:tc>
              </a:tr>
              <a:tr h="457200">
                <a:tc>
                  <a:txBody>
                    <a:bodyPr/>
                    <a:lstStyle/>
                    <a:p>
                      <a:pPr algn="ctr" fontAlgn="base"/>
                      <a:r>
                        <a:rPr lang="en-IN" sz="1200" b="0">
                          <a:effectLst/>
                        </a:rPr>
                        <a:t>2007</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INX</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H</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[H-L] &lt;- [H-L] + 1</a:t>
                      </a:r>
                    </a:p>
                  </a:txBody>
                  <a:tcPr marL="95250" marR="95250" marT="133350" marB="133350" anchor="ctr">
                    <a:lnL>
                      <a:noFill/>
                    </a:lnL>
                    <a:lnR>
                      <a:noFill/>
                    </a:lnR>
                    <a:lnT>
                      <a:noFill/>
                    </a:lnT>
                    <a:lnB>
                      <a:noFill/>
                    </a:lnB>
                    <a:solidFill>
                      <a:srgbClr val="FFFFFF"/>
                    </a:solidFill>
                  </a:tcPr>
                </a:tc>
              </a:tr>
              <a:tr h="457200">
                <a:tc>
                  <a:txBody>
                    <a:bodyPr/>
                    <a:lstStyle/>
                    <a:p>
                      <a:pPr algn="ctr" fontAlgn="base"/>
                      <a:r>
                        <a:rPr lang="en-IN" sz="1200" b="0">
                          <a:effectLst/>
                        </a:rPr>
                        <a:t>2008</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MOV</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A, M</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[A] &lt;- [M]</a:t>
                      </a:r>
                    </a:p>
                  </a:txBody>
                  <a:tcPr marL="95250" marR="95250" marT="133350" marB="133350" anchor="ctr">
                    <a:lnL>
                      <a:noFill/>
                    </a:lnL>
                    <a:lnR>
                      <a:noFill/>
                    </a:lnR>
                    <a:lnT>
                      <a:noFill/>
                    </a:lnT>
                    <a:lnB>
                      <a:noFill/>
                    </a:lnB>
                    <a:solidFill>
                      <a:srgbClr val="FFFFFF"/>
                    </a:solidFill>
                  </a:tcPr>
                </a:tc>
              </a:tr>
              <a:tr h="457200">
                <a:tc>
                  <a:txBody>
                    <a:bodyPr/>
                    <a:lstStyle/>
                    <a:p>
                      <a:pPr algn="ctr" fontAlgn="base"/>
                      <a:r>
                        <a:rPr lang="en-IN" sz="1200" b="0">
                          <a:effectLst/>
                        </a:rPr>
                        <a:t>2009</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INX</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H</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[H-L] &lt;- [H-L] + 1</a:t>
                      </a:r>
                    </a:p>
                  </a:txBody>
                  <a:tcPr marL="95250" marR="95250" marT="133350" marB="133350" anchor="ctr">
                    <a:lnL>
                      <a:noFill/>
                    </a:lnL>
                    <a:lnR>
                      <a:noFill/>
                    </a:lnR>
                    <a:lnT>
                      <a:noFill/>
                    </a:lnT>
                    <a:lnB>
                      <a:noFill/>
                    </a:lnB>
                    <a:solidFill>
                      <a:srgbClr val="FFFFFF"/>
                    </a:solidFill>
                  </a:tcPr>
                </a:tc>
              </a:tr>
              <a:tr h="457200">
                <a:tc>
                  <a:txBody>
                    <a:bodyPr/>
                    <a:lstStyle/>
                    <a:p>
                      <a:pPr algn="ctr" fontAlgn="base"/>
                      <a:r>
                        <a:rPr lang="en-IN" sz="1200" b="0">
                          <a:effectLst/>
                        </a:rPr>
                        <a:t>200A</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ADD</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M</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[A] &lt;- [A] + [M]</a:t>
                      </a:r>
                    </a:p>
                  </a:txBody>
                  <a:tcPr marL="95250" marR="95250" marT="133350" marB="133350" anchor="ctr">
                    <a:lnL>
                      <a:noFill/>
                    </a:lnL>
                    <a:lnR>
                      <a:noFill/>
                    </a:lnR>
                    <a:lnT>
                      <a:noFill/>
                    </a:lnT>
                    <a:lnB>
                      <a:noFill/>
                    </a:lnB>
                    <a:solidFill>
                      <a:srgbClr val="FFFFFF"/>
                    </a:solidFill>
                  </a:tcPr>
                </a:tc>
              </a:tr>
              <a:tr h="457200">
                <a:tc>
                  <a:txBody>
                    <a:bodyPr/>
                    <a:lstStyle/>
                    <a:p>
                      <a:pPr algn="ctr" fontAlgn="base"/>
                      <a:r>
                        <a:rPr lang="en-IN" sz="1200" b="0">
                          <a:effectLst/>
                        </a:rPr>
                        <a:t>200B</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JNC</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a:effectLst/>
                        </a:rPr>
                        <a:t>200F</a:t>
                      </a:r>
                    </a:p>
                  </a:txBody>
                  <a:tcPr marL="95250" marR="95250" marT="133350" marB="133350" anchor="ctr">
                    <a:lnL>
                      <a:noFill/>
                    </a:lnL>
                    <a:lnR>
                      <a:noFill/>
                    </a:lnR>
                    <a:lnT>
                      <a:noFill/>
                    </a:lnT>
                    <a:lnB>
                      <a:noFill/>
                    </a:lnB>
                    <a:solidFill>
                      <a:srgbClr val="FFFFFF"/>
                    </a:solidFill>
                  </a:tcPr>
                </a:tc>
                <a:tc>
                  <a:txBody>
                    <a:bodyPr/>
                    <a:lstStyle/>
                    <a:p>
                      <a:pPr algn="ctr" fontAlgn="base"/>
                      <a:r>
                        <a:rPr lang="en-IN" sz="1200" b="0" dirty="0">
                          <a:effectLst/>
                        </a:rPr>
                        <a:t>jump if no carry</a:t>
                      </a:r>
                    </a:p>
                  </a:txBody>
                  <a:tcPr marL="95250" marR="95250" marT="133350" marB="133350"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1435100" y="1608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81181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10862410"/>
              </p:ext>
            </p:extLst>
          </p:nvPr>
        </p:nvGraphicFramePr>
        <p:xfrm>
          <a:off x="1142999" y="-6"/>
          <a:ext cx="7848600" cy="6705608"/>
        </p:xfrm>
        <a:graphic>
          <a:graphicData uri="http://schemas.openxmlformats.org/drawingml/2006/table">
            <a:tbl>
              <a:tblPr/>
              <a:tblGrid>
                <a:gridCol w="1962150"/>
                <a:gridCol w="1962150"/>
                <a:gridCol w="1962150"/>
                <a:gridCol w="1962150"/>
              </a:tblGrid>
              <a:tr h="321320">
                <a:tc>
                  <a:txBody>
                    <a:bodyPr/>
                    <a:lstStyle/>
                    <a:p>
                      <a:pPr algn="ctr" fontAlgn="base"/>
                      <a:r>
                        <a:rPr lang="en-IN" sz="900" b="0" dirty="0">
                          <a:effectLst/>
                        </a:rPr>
                        <a:t>Memory</a:t>
                      </a:r>
                    </a:p>
                  </a:txBody>
                  <a:tcPr marL="47625" marR="47625" marT="47625" marB="47625" anchor="ctr">
                    <a:lnL>
                      <a:noFill/>
                    </a:lnL>
                    <a:lnR>
                      <a:noFill/>
                    </a:lnR>
                    <a:lnT>
                      <a:noFill/>
                    </a:lnT>
                    <a:lnB>
                      <a:noFill/>
                    </a:lnB>
                    <a:solidFill>
                      <a:srgbClr val="4CB96B"/>
                    </a:solidFill>
                  </a:tcPr>
                </a:tc>
                <a:tc>
                  <a:txBody>
                    <a:bodyPr/>
                    <a:lstStyle/>
                    <a:p>
                      <a:pPr algn="ctr" fontAlgn="base"/>
                      <a:r>
                        <a:rPr lang="en-IN" sz="900" b="0">
                          <a:effectLst/>
                        </a:rPr>
                        <a:t>Mnemonics</a:t>
                      </a:r>
                    </a:p>
                  </a:txBody>
                  <a:tcPr marL="47625" marR="47625" marT="47625" marB="47625" anchor="ctr">
                    <a:lnL>
                      <a:noFill/>
                    </a:lnL>
                    <a:lnR>
                      <a:noFill/>
                    </a:lnR>
                    <a:lnT>
                      <a:noFill/>
                    </a:lnT>
                    <a:lnB>
                      <a:noFill/>
                    </a:lnB>
                    <a:solidFill>
                      <a:srgbClr val="4CB96B"/>
                    </a:solidFill>
                  </a:tcPr>
                </a:tc>
                <a:tc>
                  <a:txBody>
                    <a:bodyPr/>
                    <a:lstStyle/>
                    <a:p>
                      <a:pPr algn="ctr" fontAlgn="base"/>
                      <a:r>
                        <a:rPr lang="en-IN" sz="900" b="0">
                          <a:effectLst/>
                        </a:rPr>
                        <a:t>Operands</a:t>
                      </a:r>
                    </a:p>
                  </a:txBody>
                  <a:tcPr marL="47625" marR="47625" marT="47625" marB="47625" anchor="ctr">
                    <a:lnL>
                      <a:noFill/>
                    </a:lnL>
                    <a:lnR>
                      <a:noFill/>
                    </a:lnR>
                    <a:lnT>
                      <a:noFill/>
                    </a:lnT>
                    <a:lnB>
                      <a:noFill/>
                    </a:lnB>
                    <a:solidFill>
                      <a:srgbClr val="4CB96B"/>
                    </a:solidFill>
                  </a:tcPr>
                </a:tc>
                <a:tc>
                  <a:txBody>
                    <a:bodyPr/>
                    <a:lstStyle/>
                    <a:p>
                      <a:pPr algn="ctr" fontAlgn="base"/>
                      <a:r>
                        <a:rPr lang="en-IN" sz="900" b="0">
                          <a:effectLst/>
                        </a:rPr>
                        <a:t>Comment</a:t>
                      </a:r>
                    </a:p>
                  </a:txBody>
                  <a:tcPr marL="47625" marR="47625" marT="47625" marB="47625" anchor="ctr">
                    <a:lnL>
                      <a:noFill/>
                    </a:lnL>
                    <a:lnR>
                      <a:noFill/>
                    </a:lnR>
                    <a:lnT>
                      <a:noFill/>
                    </a:lnT>
                    <a:lnB>
                      <a:noFill/>
                    </a:lnB>
                    <a:solidFill>
                      <a:srgbClr val="4CB96B"/>
                    </a:solidFill>
                  </a:tcPr>
                </a:tc>
              </a:tr>
              <a:tr h="399018">
                <a:tc>
                  <a:txBody>
                    <a:bodyPr/>
                    <a:lstStyle/>
                    <a:p>
                      <a:pPr algn="ctr" fontAlgn="base"/>
                      <a:r>
                        <a:rPr lang="en-IN" sz="800" b="0">
                          <a:effectLst/>
                        </a:rPr>
                        <a:t>2000</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MVI</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B, 00</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[B] &lt;- 00</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2002</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dirty="0">
                          <a:effectLst/>
                        </a:rPr>
                        <a:t>LXI</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H, [3000]</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[H-L] &lt;- [3000]</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2005</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MOV</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C, M</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[C] &lt;- [M]</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2006</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DCR</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C</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[C] &lt;- [C] – 1</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2007</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INX</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H</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[H-L] &lt;- [H-L] + 1</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2008</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MOV</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A, M</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[A] &lt;- [M]</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2009</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INX</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H</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[H-L] &lt;- [H-L] + 1</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200A</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ADD</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dirty="0">
                          <a:effectLst/>
                        </a:rPr>
                        <a:t>M</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[A] &lt;- [A] + [M]</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200B</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JNC</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200F</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jump if no carry</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200E</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INR</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B</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[B] &lt;- [B] + 1</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200F</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DCR</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C</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[C] &lt;- [C] – 1</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2010</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JNZ</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2009</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jump if not zero</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2013</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STA</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dirty="0">
                          <a:effectLst/>
                        </a:rPr>
                        <a:t>[4000]</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result</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2016</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MOV</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A, B</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[A] &lt;- [B]</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2017</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STA</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[4001]</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carry</a:t>
                      </a:r>
                    </a:p>
                  </a:txBody>
                  <a:tcPr marL="59531" marR="59531" marT="83344" marB="83344" anchor="ctr">
                    <a:lnL>
                      <a:noFill/>
                    </a:lnL>
                    <a:lnR>
                      <a:noFill/>
                    </a:lnR>
                    <a:lnT>
                      <a:noFill/>
                    </a:lnT>
                    <a:lnB>
                      <a:noFill/>
                    </a:lnB>
                    <a:solidFill>
                      <a:srgbClr val="FFFFFF"/>
                    </a:solidFill>
                  </a:tcPr>
                </a:tc>
              </a:tr>
              <a:tr h="399018">
                <a:tc>
                  <a:txBody>
                    <a:bodyPr/>
                    <a:lstStyle/>
                    <a:p>
                      <a:pPr algn="ctr" fontAlgn="base"/>
                      <a:r>
                        <a:rPr lang="en-IN" sz="800" b="0">
                          <a:effectLst/>
                        </a:rPr>
                        <a:t>201A</a:t>
                      </a:r>
                    </a:p>
                  </a:txBody>
                  <a:tcPr marL="59531" marR="59531" marT="83344" marB="83344" anchor="ctr">
                    <a:lnL>
                      <a:noFill/>
                    </a:lnL>
                    <a:lnR>
                      <a:noFill/>
                    </a:lnR>
                    <a:lnT>
                      <a:noFill/>
                    </a:lnT>
                    <a:lnB>
                      <a:noFill/>
                    </a:lnB>
                    <a:solidFill>
                      <a:srgbClr val="FFFFFF"/>
                    </a:solidFill>
                  </a:tcPr>
                </a:tc>
                <a:tc>
                  <a:txBody>
                    <a:bodyPr/>
                    <a:lstStyle/>
                    <a:p>
                      <a:pPr algn="ctr" fontAlgn="base"/>
                      <a:r>
                        <a:rPr lang="en-IN" sz="800" b="0">
                          <a:effectLst/>
                        </a:rPr>
                        <a:t>HLT</a:t>
                      </a:r>
                    </a:p>
                  </a:txBody>
                  <a:tcPr marL="59531" marR="59531" marT="83344" marB="83344" anchor="ctr">
                    <a:lnL>
                      <a:noFill/>
                    </a:lnL>
                    <a:lnR>
                      <a:noFill/>
                    </a:lnR>
                    <a:lnT>
                      <a:noFill/>
                    </a:lnT>
                    <a:lnB>
                      <a:noFill/>
                    </a:lnB>
                    <a:solidFill>
                      <a:srgbClr val="FFFFFF"/>
                    </a:solidFill>
                  </a:tcPr>
                </a:tc>
                <a:tc>
                  <a:txBody>
                    <a:bodyPr/>
                    <a:lstStyle/>
                    <a:p>
                      <a:pPr algn="ctr" fontAlgn="base"/>
                      <a:endParaRPr lang="en-IN" sz="800" b="0">
                        <a:effectLst/>
                      </a:endParaRPr>
                    </a:p>
                  </a:txBody>
                  <a:tcPr marL="59531" marR="59531" marT="83344" marB="83344" anchor="ctr">
                    <a:lnL>
                      <a:noFill/>
                    </a:lnL>
                    <a:lnR>
                      <a:noFill/>
                    </a:lnR>
                    <a:lnT>
                      <a:noFill/>
                    </a:lnT>
                    <a:lnB>
                      <a:noFill/>
                    </a:lnB>
                    <a:solidFill>
                      <a:srgbClr val="FFFFFF"/>
                    </a:solidFill>
                  </a:tcPr>
                </a:tc>
                <a:tc>
                  <a:txBody>
                    <a:bodyPr/>
                    <a:lstStyle/>
                    <a:p>
                      <a:pPr algn="ctr" fontAlgn="base"/>
                      <a:r>
                        <a:rPr lang="en-IN" sz="800" b="0" dirty="0">
                          <a:effectLst/>
                        </a:rPr>
                        <a:t>Stop</a:t>
                      </a:r>
                    </a:p>
                  </a:txBody>
                  <a:tcPr marL="59531" marR="59531" marT="83344" marB="83344"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02213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09600"/>
            <a:ext cx="7467600" cy="5516563"/>
          </a:xfrm>
        </p:spPr>
        <p:txBody>
          <a:bodyPr>
            <a:normAutofit fontScale="62500" lnSpcReduction="20000"/>
          </a:bodyPr>
          <a:lstStyle/>
          <a:p>
            <a:pPr>
              <a:buNone/>
            </a:pPr>
            <a:r>
              <a:rPr lang="en-US" dirty="0" smtClean="0">
                <a:solidFill>
                  <a:srgbClr val="FF0000"/>
                </a:solidFill>
              </a:rPr>
              <a:t>6. Add two 16-bits numbers</a:t>
            </a:r>
          </a:p>
          <a:p>
            <a:r>
              <a:rPr lang="en-US" dirty="0" smtClean="0"/>
              <a:t>Add the 16-bit number in memory locations 2501H and 2502H to the 16-bit number in memory locations 2503H and 2504H. </a:t>
            </a:r>
          </a:p>
          <a:p>
            <a:r>
              <a:rPr lang="en-US" dirty="0" smtClean="0"/>
              <a:t>The most significant eight bits of the two numbers to be added are in memory locations 2502H and 4004H. </a:t>
            </a:r>
          </a:p>
          <a:p>
            <a:r>
              <a:rPr lang="en-US" dirty="0" smtClean="0"/>
              <a:t>Store the result in memory locations 2505H and 2506H with the most significant byte in memory location 2506H.</a:t>
            </a:r>
          </a:p>
          <a:p>
            <a:r>
              <a:rPr lang="en-US" b="1" dirty="0" smtClean="0"/>
              <a:t>Example</a:t>
            </a:r>
            <a:endParaRPr lang="en-US" dirty="0" smtClean="0"/>
          </a:p>
          <a:p>
            <a:r>
              <a:rPr lang="en-US" dirty="0" smtClean="0"/>
              <a:t>(2501H) = 15H</a:t>
            </a:r>
          </a:p>
          <a:p>
            <a:r>
              <a:rPr lang="en-US" dirty="0" smtClean="0"/>
              <a:t>(2502H) = 1CH</a:t>
            </a:r>
          </a:p>
          <a:p>
            <a:r>
              <a:rPr lang="en-US" dirty="0" smtClean="0"/>
              <a:t>(2503H) = B7H</a:t>
            </a:r>
          </a:p>
          <a:p>
            <a:r>
              <a:rPr lang="en-US" dirty="0" smtClean="0"/>
              <a:t>(2504H) = 5AH</a:t>
            </a:r>
          </a:p>
          <a:p>
            <a:r>
              <a:rPr lang="en-US" dirty="0" smtClean="0"/>
              <a:t> </a:t>
            </a:r>
          </a:p>
          <a:p>
            <a:r>
              <a:rPr lang="en-US" dirty="0" smtClean="0"/>
              <a:t>Result = 1C15 + 5AB7H = 76CCH</a:t>
            </a:r>
          </a:p>
          <a:p>
            <a:r>
              <a:rPr lang="en-US" dirty="0" smtClean="0"/>
              <a:t> </a:t>
            </a:r>
          </a:p>
          <a:p>
            <a:r>
              <a:rPr lang="en-US" dirty="0" smtClean="0"/>
              <a:t>(2505H) = CCH</a:t>
            </a:r>
          </a:p>
          <a:p>
            <a:r>
              <a:rPr lang="en-US" dirty="0" smtClean="0"/>
              <a:t>(2506H) = 76H</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66800" y="1600200"/>
            <a:ext cx="7772400" cy="4648200"/>
          </a:xfrm>
        </p:spPr>
        <p:txBody>
          <a:bodyPr>
            <a:normAutofit fontScale="62500" lnSpcReduction="20000"/>
          </a:bodyPr>
          <a:lstStyle/>
          <a:p>
            <a:pPr>
              <a:buNone/>
            </a:pPr>
            <a:r>
              <a:rPr lang="en-US" b="1" dirty="0" smtClean="0">
                <a:solidFill>
                  <a:srgbClr val="FF0000"/>
                </a:solidFill>
              </a:rPr>
              <a:t> Program</a:t>
            </a:r>
            <a:endParaRPr lang="en-US" dirty="0" smtClean="0">
              <a:solidFill>
                <a:srgbClr val="FF0000"/>
              </a:solidFill>
            </a:endParaRPr>
          </a:p>
          <a:p>
            <a:r>
              <a:rPr lang="en-US" b="1" dirty="0" smtClean="0">
                <a:solidFill>
                  <a:srgbClr val="FF0000"/>
                </a:solidFill>
              </a:rPr>
              <a:t>Add two 16-bits number with ADD and ADC instruction</a:t>
            </a:r>
            <a:endParaRPr lang="en-US" dirty="0" smtClean="0">
              <a:solidFill>
                <a:srgbClr val="FF0000"/>
              </a:solidFill>
            </a:endParaRPr>
          </a:p>
          <a:p>
            <a:pPr lvl="0"/>
            <a:r>
              <a:rPr lang="en-US" dirty="0" smtClean="0"/>
              <a:t>LHLD 2501H   : "Get 1st 16-bit number in H-L pair"  </a:t>
            </a:r>
          </a:p>
          <a:p>
            <a:pPr lvl="0"/>
            <a:r>
              <a:rPr lang="en-US" dirty="0" smtClean="0"/>
              <a:t>XCHG         : "Save 1st 16-bit number in DE"  </a:t>
            </a:r>
          </a:p>
          <a:p>
            <a:pPr lvl="0"/>
            <a:r>
              <a:rPr lang="en-US" dirty="0" smtClean="0"/>
              <a:t>LHLD 2503H   : "Get 2nd 16-bit number in H-L pair"  </a:t>
            </a:r>
          </a:p>
          <a:p>
            <a:pPr lvl="0"/>
            <a:r>
              <a:rPr lang="en-US" dirty="0" smtClean="0"/>
              <a:t>MOV A, E     : "Get lower byte of the 1st number"  </a:t>
            </a:r>
          </a:p>
          <a:p>
            <a:pPr lvl="0"/>
            <a:r>
              <a:rPr lang="en-US" dirty="0" smtClean="0"/>
              <a:t>ADD L        : "Add lower byte of the 2nd number"  </a:t>
            </a:r>
          </a:p>
          <a:p>
            <a:pPr lvl="0"/>
            <a:r>
              <a:rPr lang="en-US" dirty="0" smtClean="0"/>
              <a:t>MOV L, A     : "Store result in L-register"  </a:t>
            </a:r>
          </a:p>
          <a:p>
            <a:pPr lvl="0"/>
            <a:r>
              <a:rPr lang="en-US" dirty="0" smtClean="0"/>
              <a:t>MOV A, D     : "Get higher byte of the 1st number"  </a:t>
            </a:r>
          </a:p>
          <a:p>
            <a:pPr lvl="0"/>
            <a:r>
              <a:rPr lang="en-US" dirty="0" smtClean="0"/>
              <a:t>ADC H        : "Add higher byte of the 2nd number with CARRY"  </a:t>
            </a:r>
          </a:p>
          <a:p>
            <a:pPr lvl="0"/>
            <a:r>
              <a:rPr lang="en-US" dirty="0" smtClean="0"/>
              <a:t>MOV H, A     : "Store result in H-register"  </a:t>
            </a:r>
          </a:p>
          <a:p>
            <a:pPr lvl="0"/>
            <a:r>
              <a:rPr lang="en-US" dirty="0" smtClean="0"/>
              <a:t>SHLD 4004H   : "Store 16bit result in memory locations 2505H and</a:t>
            </a:r>
          </a:p>
          <a:p>
            <a:pPr lvl="0">
              <a:buNone/>
            </a:pPr>
            <a:r>
              <a:rPr lang="en-US" dirty="0" smtClean="0"/>
              <a:t>                              2506H"  </a:t>
            </a:r>
          </a:p>
          <a:p>
            <a:pPr lvl="0"/>
            <a:r>
              <a:rPr lang="en-US" dirty="0" smtClean="0"/>
              <a:t>HLT          :        "Stop"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0" y="1600200"/>
            <a:ext cx="7696200" cy="4525963"/>
          </a:xfrm>
        </p:spPr>
        <p:txBody>
          <a:bodyPr>
            <a:normAutofit/>
          </a:bodyPr>
          <a:lstStyle/>
          <a:p>
            <a:pPr>
              <a:buNone/>
            </a:pPr>
            <a:r>
              <a:rPr lang="en-US" sz="2800" b="1" dirty="0" smtClean="0">
                <a:solidFill>
                  <a:srgbClr val="FF0000"/>
                </a:solidFill>
              </a:rPr>
              <a:t>7. Add two 16-bits numbers with DAD instruction</a:t>
            </a:r>
            <a:endParaRPr lang="en-US" sz="2800" dirty="0" smtClean="0">
              <a:solidFill>
                <a:srgbClr val="FF0000"/>
              </a:solidFill>
            </a:endParaRPr>
          </a:p>
          <a:p>
            <a:pPr lvl="0"/>
            <a:r>
              <a:rPr lang="en-US" sz="2800" dirty="0" smtClean="0"/>
              <a:t>LHLD 2501H  : "Get 1st 16-bit number"  </a:t>
            </a:r>
          </a:p>
          <a:p>
            <a:pPr lvl="0"/>
            <a:r>
              <a:rPr lang="en-US" sz="2800" dirty="0" smtClean="0"/>
              <a:t>XCHG        : "Save 1st 16-bit number in DE"  </a:t>
            </a:r>
          </a:p>
          <a:p>
            <a:pPr lvl="0"/>
            <a:r>
              <a:rPr lang="en-US" sz="2800" dirty="0" smtClean="0"/>
              <a:t>LHLD 2503H  : "Get 2nd 16-bit number in H-L"  </a:t>
            </a:r>
          </a:p>
          <a:p>
            <a:pPr lvl="0"/>
            <a:r>
              <a:rPr lang="en-US" sz="2800" dirty="0" smtClean="0"/>
              <a:t>DAD D       : "Add DE and HL"  </a:t>
            </a:r>
          </a:p>
          <a:p>
            <a:pPr lvl="0"/>
            <a:r>
              <a:rPr lang="en-US" sz="2400" dirty="0" smtClean="0"/>
              <a:t>SHLD 2505H  : "Store result at locations 2505H </a:t>
            </a:r>
          </a:p>
          <a:p>
            <a:pPr lvl="0">
              <a:buNone/>
            </a:pPr>
            <a:r>
              <a:rPr lang="en-US" sz="2400" dirty="0" smtClean="0"/>
              <a:t>                            and 2506H</a:t>
            </a:r>
          </a:p>
          <a:p>
            <a:pPr lvl="0"/>
            <a:r>
              <a:rPr lang="en-US" sz="2800" dirty="0" smtClean="0"/>
              <a:t>"HLT         : "Stop"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solidFill>
                  <a:srgbClr val="FF0000"/>
                </a:solidFill>
              </a:rPr>
              <a:t>8.Add contents of two memory locations</a:t>
            </a:r>
          </a:p>
          <a:p>
            <a:r>
              <a:rPr lang="en-US" b="1" dirty="0" smtClean="0"/>
              <a:t>Example</a:t>
            </a:r>
            <a:endParaRPr lang="en-US" dirty="0" smtClean="0"/>
          </a:p>
          <a:p>
            <a:r>
              <a:rPr lang="en-US" dirty="0" smtClean="0"/>
              <a:t>(2500H) = 7FH</a:t>
            </a:r>
          </a:p>
          <a:p>
            <a:r>
              <a:rPr lang="en-US" dirty="0" smtClean="0"/>
              <a:t>(2501H) = 89H</a:t>
            </a:r>
          </a:p>
          <a:p>
            <a:r>
              <a:rPr lang="en-US" dirty="0" smtClean="0"/>
              <a:t>Result    = 7FH + 89H = lO8H</a:t>
            </a:r>
          </a:p>
          <a:p>
            <a:r>
              <a:rPr lang="en-US" dirty="0" smtClean="0"/>
              <a:t>(2502H) = 08H</a:t>
            </a:r>
          </a:p>
          <a:p>
            <a:r>
              <a:rPr lang="en-US" dirty="0" smtClean="0"/>
              <a:t>(2503H) = 01H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solidFill>
                  <a:srgbClr val="FF0000"/>
                </a:solidFill>
              </a:rPr>
              <a:t>Program</a:t>
            </a:r>
            <a:endParaRPr lang="en-US" dirty="0" smtClean="0">
              <a:solidFill>
                <a:srgbClr val="FF0000"/>
              </a:solidFill>
            </a:endParaRPr>
          </a:p>
          <a:p>
            <a:pPr lvl="0"/>
            <a:r>
              <a:rPr lang="en-US" dirty="0" smtClean="0"/>
              <a:t>LXI H, 2500H    : "HL Points 2500H"  </a:t>
            </a:r>
          </a:p>
          <a:p>
            <a:pPr lvl="0"/>
            <a:r>
              <a:rPr lang="en-US" dirty="0" smtClean="0"/>
              <a:t>MOV A, M        : "Get first operand"  </a:t>
            </a:r>
          </a:p>
          <a:p>
            <a:pPr lvl="0"/>
            <a:r>
              <a:rPr lang="en-US" dirty="0" smtClean="0"/>
              <a:t>INX H           : "HL Points 2501H"  </a:t>
            </a:r>
          </a:p>
          <a:p>
            <a:pPr lvl="0"/>
            <a:r>
              <a:rPr lang="en-US" dirty="0" smtClean="0"/>
              <a:t>ADD M           : "Add second operand"  </a:t>
            </a:r>
          </a:p>
          <a:p>
            <a:pPr lvl="0"/>
            <a:r>
              <a:rPr lang="en-US" dirty="0" smtClean="0"/>
              <a:t>INX H           : "HL Points 2502H"  </a:t>
            </a:r>
          </a:p>
          <a:p>
            <a:pPr lvl="0"/>
            <a:r>
              <a:rPr lang="en-US" dirty="0" smtClean="0"/>
              <a:t>MOV M, A        : "Store the lower byte of result at 2502H"  </a:t>
            </a:r>
          </a:p>
          <a:p>
            <a:pPr lvl="0"/>
            <a:r>
              <a:rPr lang="en-US" dirty="0" smtClean="0"/>
              <a:t>MVIA, 00        : "Initialize higher byte result with 00H"  </a:t>
            </a:r>
          </a:p>
          <a:p>
            <a:pPr lvl="0"/>
            <a:r>
              <a:rPr lang="en-US" dirty="0" smtClean="0"/>
              <a:t>ADC A           : "Add carry in the high byte result"  </a:t>
            </a:r>
          </a:p>
          <a:p>
            <a:pPr lvl="0"/>
            <a:r>
              <a:rPr lang="en-US" dirty="0" smtClean="0"/>
              <a:t>INX H           : "HL Points 2503H"  </a:t>
            </a:r>
          </a:p>
          <a:p>
            <a:pPr lvl="0"/>
            <a:r>
              <a:rPr lang="en-US" dirty="0" smtClean="0"/>
              <a:t>MOV M, A        : "Store the higher byte of result at 2503H"  </a:t>
            </a:r>
          </a:p>
          <a:p>
            <a:r>
              <a:rPr lang="en-US" dirty="0" smtClean="0"/>
              <a:t>HLT             : "Terminate program execution"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smtClean="0">
                <a:solidFill>
                  <a:srgbClr val="FF0000"/>
                </a:solidFill>
              </a:rPr>
              <a:t>9. Finding 1's complement of a number</a:t>
            </a:r>
          </a:p>
          <a:p>
            <a:r>
              <a:rPr lang="en-US" dirty="0" smtClean="0"/>
              <a:t>To obtain one's complement of a number its 0 bits are replaced by 1 and 1 by 0.</a:t>
            </a:r>
          </a:p>
          <a:p>
            <a:r>
              <a:rPr lang="en-US" b="1" dirty="0" smtClean="0"/>
              <a:t>Example 1</a:t>
            </a:r>
            <a:endParaRPr lang="en-US" dirty="0" smtClean="0"/>
          </a:p>
          <a:p>
            <a:r>
              <a:rPr lang="en-US" dirty="0" smtClean="0"/>
              <a:t>(2501H) = 96 H = 1001 0110</a:t>
            </a:r>
          </a:p>
          <a:p>
            <a:r>
              <a:rPr lang="en-US" dirty="0" smtClean="0"/>
              <a:t>			(9)    (6)</a:t>
            </a:r>
          </a:p>
          <a:p>
            <a:r>
              <a:rPr lang="en-US" dirty="0" smtClean="0"/>
              <a:t>One's complement = 0110 1001 = 69 H</a:t>
            </a:r>
          </a:p>
          <a:p>
            <a:r>
              <a:rPr lang="en-US" dirty="0" smtClean="0"/>
              <a:t>Result = (2502H) = 69H</a:t>
            </a:r>
          </a:p>
          <a:p>
            <a:r>
              <a:rPr lang="en-US" b="1" dirty="0" smtClean="0"/>
              <a:t>Example 2</a:t>
            </a:r>
            <a:endParaRPr lang="en-US" dirty="0" smtClean="0"/>
          </a:p>
          <a:p>
            <a:r>
              <a:rPr lang="en-US" dirty="0" smtClean="0"/>
              <a:t>(2501H) = E4H</a:t>
            </a:r>
          </a:p>
          <a:p>
            <a:r>
              <a:rPr lang="en-US" dirty="0" smtClean="0"/>
              <a:t>Result = (2502H) = 1BH</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435608" y="1447800"/>
            <a:ext cx="7498080" cy="3505200"/>
          </a:xfrm>
        </p:spPr>
        <p:txBody>
          <a:bodyPr>
            <a:normAutofit/>
          </a:bodyPr>
          <a:lstStyle/>
          <a:p>
            <a:pPr>
              <a:buNone/>
            </a:pPr>
            <a:r>
              <a:rPr lang="en-US" b="1" dirty="0" smtClean="0">
                <a:solidFill>
                  <a:srgbClr val="FF0000"/>
                </a:solidFill>
              </a:rPr>
              <a:t>Program</a:t>
            </a:r>
            <a:endParaRPr lang="en-US" dirty="0" smtClean="0">
              <a:solidFill>
                <a:srgbClr val="FF0000"/>
              </a:solidFill>
            </a:endParaRPr>
          </a:p>
          <a:p>
            <a:r>
              <a:rPr lang="en-US" sz="2400" dirty="0" smtClean="0"/>
              <a:t>The number is placed in the memory location 2501 H.</a:t>
            </a:r>
          </a:p>
          <a:p>
            <a:r>
              <a:rPr lang="en-US" sz="2400" dirty="0" smtClean="0"/>
              <a:t>The result is stored in the memory location 2502 H.</a:t>
            </a:r>
          </a:p>
          <a:p>
            <a:pPr lvl="0"/>
            <a:r>
              <a:rPr lang="en-US" sz="2400" dirty="0" smtClean="0"/>
              <a:t>LDA 2501H   : "Get the number IN accumulator"  </a:t>
            </a:r>
          </a:p>
          <a:p>
            <a:pPr lvl="0"/>
            <a:r>
              <a:rPr lang="en-US" sz="2400" dirty="0" smtClean="0"/>
              <a:t>CMA         : "take its complement"  </a:t>
            </a:r>
          </a:p>
          <a:p>
            <a:pPr lvl="0"/>
            <a:r>
              <a:rPr lang="en-US" sz="2400" dirty="0" smtClean="0"/>
              <a:t>STA 2502H   : "Store result in 2502H"  </a:t>
            </a:r>
          </a:p>
          <a:p>
            <a:pPr lvl="0"/>
            <a:r>
              <a:rPr lang="en-US" sz="2400" dirty="0" smtClean="0"/>
              <a:t>HLT         : "Stop"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FF0000"/>
                </a:solidFill>
              </a:rPr>
              <a:t>10.Finding 2's complement of a number</a:t>
            </a:r>
          </a:p>
          <a:p>
            <a:r>
              <a:rPr lang="en-US" dirty="0" smtClean="0"/>
              <a:t>2's complement of a number is obtained by adding 1 to the 1's complement of the number.</a:t>
            </a:r>
          </a:p>
          <a:p>
            <a:r>
              <a:rPr lang="en-US" b="1" dirty="0" smtClean="0"/>
              <a:t>Example</a:t>
            </a:r>
            <a:endParaRPr lang="en-US" dirty="0" smtClean="0"/>
          </a:p>
          <a:p>
            <a:r>
              <a:rPr lang="en-US" dirty="0" smtClean="0"/>
              <a:t>To find the two's complement of 96.</a:t>
            </a:r>
          </a:p>
          <a:p>
            <a:r>
              <a:rPr lang="en-US" dirty="0" smtClean="0"/>
              <a:t>96 = 1001 0110 </a:t>
            </a:r>
          </a:p>
          <a:p>
            <a:r>
              <a:rPr lang="en-US" dirty="0" smtClean="0"/>
              <a:t>1's complement = 0110  1001 = 69</a:t>
            </a:r>
          </a:p>
          <a:p>
            <a:r>
              <a:rPr lang="en-US" dirty="0" smtClean="0"/>
              <a:t>		 +          0000  0001 </a:t>
            </a:r>
          </a:p>
          <a:p>
            <a:r>
              <a:rPr lang="en-US" dirty="0" smtClean="0"/>
              <a:t>2's complement = 0110  1010 = 6A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Source program</a:t>
            </a:r>
          </a:p>
          <a:p>
            <a:r>
              <a:rPr lang="en-US" dirty="0" smtClean="0"/>
              <a:t>LXI H 4000H : "HL points 4000H"</a:t>
            </a:r>
          </a:p>
          <a:p>
            <a:r>
              <a:rPr lang="en-US" dirty="0" smtClean="0"/>
              <a:t>MOV A, M : "Get first operand"</a:t>
            </a:r>
          </a:p>
          <a:p>
            <a:r>
              <a:rPr lang="en-US" dirty="0" smtClean="0"/>
              <a:t>INX H : "HL points 4001H"</a:t>
            </a:r>
          </a:p>
          <a:p>
            <a:r>
              <a:rPr lang="en-US" dirty="0" smtClean="0"/>
              <a:t>ADD M : "Add second operand"</a:t>
            </a:r>
          </a:p>
          <a:p>
            <a:r>
              <a:rPr lang="en-US" dirty="0" smtClean="0"/>
              <a:t>INX H : "HL points 4002H"</a:t>
            </a:r>
          </a:p>
          <a:p>
            <a:r>
              <a:rPr lang="en-US" dirty="0" smtClean="0"/>
              <a:t>MOV M, A : "Store result at 4002H"</a:t>
            </a:r>
          </a:p>
          <a:p>
            <a:r>
              <a:rPr lang="en-US" dirty="0" smtClean="0"/>
              <a:t>HLT : "Terminate program execution"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4114800"/>
          </a:xfrm>
        </p:spPr>
        <p:txBody>
          <a:bodyPr>
            <a:normAutofit fontScale="92500"/>
          </a:bodyPr>
          <a:lstStyle/>
          <a:p>
            <a:r>
              <a:rPr lang="en-US" b="1" dirty="0" smtClean="0">
                <a:solidFill>
                  <a:srgbClr val="FF0000"/>
                </a:solidFill>
              </a:rPr>
              <a:t>Program</a:t>
            </a:r>
            <a:endParaRPr lang="en-US" dirty="0" smtClean="0">
              <a:solidFill>
                <a:srgbClr val="FF0000"/>
              </a:solidFill>
            </a:endParaRPr>
          </a:p>
          <a:p>
            <a:r>
              <a:rPr lang="en-US" sz="2600" dirty="0" smtClean="0"/>
              <a:t>The number is placed in the memory location 2501 H.</a:t>
            </a:r>
          </a:p>
          <a:p>
            <a:r>
              <a:rPr lang="en-US" sz="2600" dirty="0" smtClean="0"/>
              <a:t>The result is to be stored in the memory location 2502 H.</a:t>
            </a:r>
          </a:p>
          <a:p>
            <a:pPr lvl="0"/>
            <a:r>
              <a:rPr lang="en-US" sz="2600" dirty="0" smtClean="0"/>
              <a:t>LDA 2501 H  : "Get data in accumulator"  </a:t>
            </a:r>
          </a:p>
          <a:p>
            <a:pPr lvl="0"/>
            <a:r>
              <a:rPr lang="en-US" sz="2600" dirty="0" smtClean="0"/>
              <a:t>CMA         : "Take its 1's complement"  </a:t>
            </a:r>
          </a:p>
          <a:p>
            <a:pPr lvl="0"/>
            <a:r>
              <a:rPr lang="en-US" sz="2600" dirty="0" smtClean="0"/>
              <a:t>ADI, 01 H   : "Add one in the number"  </a:t>
            </a:r>
          </a:p>
          <a:p>
            <a:pPr lvl="0"/>
            <a:r>
              <a:rPr lang="en-US" sz="2600" dirty="0" smtClean="0"/>
              <a:t>STA 2502 H  : "Store the result in 2502 H"  </a:t>
            </a:r>
          </a:p>
          <a:p>
            <a:r>
              <a:rPr lang="en-US" sz="2600" dirty="0" smtClean="0"/>
              <a:t>HLT         : "Stop"  </a:t>
            </a:r>
            <a:endParaRPr lang="en-US" sz="2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solidFill>
                  <a:srgbClr val="FF0000"/>
                </a:solidFill>
              </a:rPr>
              <a:t>11.Count number of 1's in a </a:t>
            </a:r>
            <a:r>
              <a:rPr lang="en-US" dirty="0" smtClean="0">
                <a:solidFill>
                  <a:srgbClr val="FF0000"/>
                </a:solidFill>
              </a:rPr>
              <a:t>number</a:t>
            </a:r>
            <a:endParaRPr lang="en-US" dirty="0" smtClean="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solidFill>
                  <a:srgbClr val="FF0000"/>
                </a:solidFill>
              </a:rPr>
              <a:t>Program</a:t>
            </a:r>
            <a:endParaRPr lang="en-US" dirty="0" smtClean="0">
              <a:solidFill>
                <a:srgbClr val="FF0000"/>
              </a:solidFill>
            </a:endParaRPr>
          </a:p>
          <a:p>
            <a:r>
              <a:rPr lang="en-US" dirty="0" smtClean="0"/>
              <a:t>Count number of 1's of the content of the register D and store the count in the register B.</a:t>
            </a:r>
          </a:p>
          <a:p>
            <a:pPr lvl="0"/>
            <a:r>
              <a:rPr lang="en-US" dirty="0" smtClean="0"/>
              <a:t>MVI B, 00H  </a:t>
            </a:r>
          </a:p>
          <a:p>
            <a:pPr lvl="0"/>
            <a:r>
              <a:rPr lang="en-US" dirty="0" smtClean="0"/>
              <a:t>MVI C, 08H  </a:t>
            </a:r>
          </a:p>
          <a:p>
            <a:pPr lvl="0"/>
            <a:r>
              <a:rPr lang="en-US" dirty="0" smtClean="0"/>
              <a:t>MOV A, D  </a:t>
            </a:r>
          </a:p>
          <a:p>
            <a:pPr lvl="0"/>
            <a:r>
              <a:rPr lang="en-US" dirty="0" smtClean="0"/>
              <a:t>BACK: RAR  </a:t>
            </a:r>
          </a:p>
          <a:p>
            <a:pPr lvl="0"/>
            <a:r>
              <a:rPr lang="en-US" dirty="0" smtClean="0"/>
              <a:t>JNC SKIP  </a:t>
            </a:r>
          </a:p>
          <a:p>
            <a:pPr lvl="0"/>
            <a:r>
              <a:rPr lang="en-US" dirty="0" smtClean="0"/>
              <a:t>INR B  </a:t>
            </a:r>
          </a:p>
          <a:p>
            <a:pPr lvl="0"/>
            <a:r>
              <a:rPr lang="en-US" dirty="0" smtClean="0"/>
              <a:t>SKIP: DCR C  </a:t>
            </a:r>
          </a:p>
          <a:p>
            <a:pPr lvl="0"/>
            <a:r>
              <a:rPr lang="en-US" dirty="0" smtClean="0"/>
              <a:t>JNZ BACK  </a:t>
            </a:r>
          </a:p>
          <a:p>
            <a:pPr lvl="0"/>
            <a:r>
              <a:rPr lang="en-US" dirty="0" smtClean="0"/>
              <a:t>HLT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solidFill>
                  <a:srgbClr val="FF0000"/>
                </a:solidFill>
              </a:rPr>
              <a:t>12.Find larger of two numbers</a:t>
            </a:r>
          </a:p>
          <a:p>
            <a:r>
              <a:rPr lang="en-US" b="1" dirty="0" smtClean="0"/>
              <a:t>Example</a:t>
            </a:r>
            <a:endParaRPr lang="en-US" dirty="0" smtClean="0"/>
          </a:p>
          <a:p>
            <a:r>
              <a:rPr lang="en-US" dirty="0" smtClean="0"/>
              <a:t>2501H = 98 H</a:t>
            </a:r>
          </a:p>
          <a:p>
            <a:r>
              <a:rPr lang="en-US" dirty="0" smtClean="0"/>
              <a:t>2502H = 87H</a:t>
            </a:r>
          </a:p>
          <a:p>
            <a:r>
              <a:rPr lang="en-US" dirty="0" smtClean="0"/>
              <a:t>Result = 98H (2503H)</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4400" y="1447800"/>
            <a:ext cx="8019288" cy="4800600"/>
          </a:xfrm>
        </p:spPr>
        <p:txBody>
          <a:bodyPr>
            <a:normAutofit fontScale="70000" lnSpcReduction="20000"/>
          </a:bodyPr>
          <a:lstStyle/>
          <a:p>
            <a:r>
              <a:rPr lang="en-US" b="1" dirty="0" smtClean="0">
                <a:solidFill>
                  <a:srgbClr val="FF0000"/>
                </a:solidFill>
              </a:rPr>
              <a:t>Program</a:t>
            </a:r>
            <a:endParaRPr lang="en-US" dirty="0" smtClean="0">
              <a:solidFill>
                <a:srgbClr val="FF0000"/>
              </a:solidFill>
            </a:endParaRPr>
          </a:p>
          <a:p>
            <a:r>
              <a:rPr lang="en-US" dirty="0" smtClean="0"/>
              <a:t>The first number 98H is placed in the memory location 2501 H.</a:t>
            </a:r>
            <a:br>
              <a:rPr lang="en-US" dirty="0" smtClean="0"/>
            </a:br>
            <a:r>
              <a:rPr lang="en-US" dirty="0" smtClean="0"/>
              <a:t>The second number 87H is placed in the memory location 2502H.</a:t>
            </a:r>
            <a:br>
              <a:rPr lang="en-US" dirty="0" smtClean="0"/>
            </a:br>
            <a:r>
              <a:rPr lang="en-US" dirty="0" smtClean="0"/>
              <a:t>The result is stored in the memory location 2503 H.</a:t>
            </a:r>
          </a:p>
          <a:p>
            <a:endParaRPr lang="en-US" dirty="0" smtClean="0"/>
          </a:p>
          <a:p>
            <a:r>
              <a:rPr lang="en-US" dirty="0" smtClean="0"/>
              <a:t>LXI H, 2501H : "Address of first number in H-L pair"</a:t>
            </a:r>
          </a:p>
          <a:p>
            <a:r>
              <a:rPr lang="en-US" dirty="0" smtClean="0"/>
              <a:t>MOV A, M	 : "1stt number in accumulator"</a:t>
            </a:r>
          </a:p>
          <a:p>
            <a:r>
              <a:rPr lang="en-US" dirty="0" smtClean="0"/>
              <a:t>INX H	     : "Address of 2</a:t>
            </a:r>
            <a:r>
              <a:rPr lang="en-US" baseline="30000" dirty="0" smtClean="0"/>
              <a:t>nd</a:t>
            </a:r>
            <a:r>
              <a:rPr lang="en-US" dirty="0" smtClean="0"/>
              <a:t> number in H-L pair"</a:t>
            </a:r>
          </a:p>
          <a:p>
            <a:r>
              <a:rPr lang="en-US" dirty="0" smtClean="0"/>
              <a:t>CMP M	     : "compare 2</a:t>
            </a:r>
            <a:r>
              <a:rPr lang="en-US" baseline="30000" dirty="0" smtClean="0"/>
              <a:t>nd</a:t>
            </a:r>
            <a:r>
              <a:rPr lang="en-US" dirty="0" smtClean="0"/>
              <a:t> number with 1</a:t>
            </a:r>
            <a:r>
              <a:rPr lang="en-US" baseline="30000" dirty="0" smtClean="0"/>
              <a:t>st</a:t>
            </a:r>
            <a:r>
              <a:rPr lang="en-US" dirty="0" smtClean="0"/>
              <a:t> number"</a:t>
            </a:r>
          </a:p>
          <a:p>
            <a:r>
              <a:rPr lang="en-US" dirty="0" smtClean="0"/>
              <a:t>JNC AHEAD	 : "No, larger is in accumulator. Go to AHEAD"</a:t>
            </a:r>
          </a:p>
          <a:p>
            <a:r>
              <a:rPr lang="en-US" dirty="0" smtClean="0"/>
              <a:t>MOV A, M	 : "Yes, get 2</a:t>
            </a:r>
            <a:r>
              <a:rPr lang="en-US" baseline="30000" dirty="0" smtClean="0"/>
              <a:t>nd</a:t>
            </a:r>
            <a:r>
              <a:rPr lang="en-US" dirty="0" smtClean="0"/>
              <a:t> number in the accumulator"</a:t>
            </a:r>
          </a:p>
          <a:p>
            <a:r>
              <a:rPr lang="en-US" dirty="0" smtClean="0"/>
              <a:t>AHEAD :STA 2503 H	 : "Store larger number in 2503H"</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solidFill>
                  <a:srgbClr val="FF0000"/>
                </a:solidFill>
              </a:rPr>
              <a:t>13.Calculate the sum of series of even numbers</a:t>
            </a:r>
          </a:p>
          <a:p>
            <a:r>
              <a:rPr lang="en-US" b="1" dirty="0" smtClean="0"/>
              <a:t>Example</a:t>
            </a:r>
            <a:endParaRPr lang="en-US" dirty="0" smtClean="0"/>
          </a:p>
          <a:p>
            <a:r>
              <a:rPr lang="en-US" dirty="0" smtClean="0"/>
              <a:t>2500 H = 4H</a:t>
            </a:r>
          </a:p>
          <a:p>
            <a:r>
              <a:rPr lang="en-US" dirty="0" smtClean="0"/>
              <a:t>2501 H = 20H</a:t>
            </a:r>
          </a:p>
          <a:p>
            <a:r>
              <a:rPr lang="en-US" dirty="0" smtClean="0"/>
              <a:t>2502 H = 15H</a:t>
            </a:r>
          </a:p>
          <a:p>
            <a:r>
              <a:rPr lang="en-US" dirty="0" smtClean="0"/>
              <a:t>2503 H = 13H</a:t>
            </a:r>
          </a:p>
          <a:p>
            <a:r>
              <a:rPr lang="en-US" dirty="0" smtClean="0"/>
              <a:t>2504 H = 22H</a:t>
            </a:r>
          </a:p>
          <a:p>
            <a:r>
              <a:rPr lang="en-US" dirty="0" smtClean="0"/>
              <a:t>Result = 2505 H = 20+22= 42H</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417638"/>
          </a:xfrm>
        </p:spPr>
        <p:txBody>
          <a:bodyPr>
            <a:normAutofit fontScale="90000"/>
          </a:bodyPr>
          <a:lstStyle/>
          <a:p>
            <a:pPr marL="342900" lvl="0" indent="-342900" algn="l">
              <a:spcBef>
                <a:spcPct val="20000"/>
              </a:spcBef>
            </a:pPr>
            <a:r>
              <a:rPr lang="en-US" sz="2200" b="1" dirty="0" smtClean="0">
                <a:solidFill>
                  <a:srgbClr val="FF0000"/>
                </a:solidFill>
                <a:ea typeface="+mn-ea"/>
                <a:cs typeface="+mn-cs"/>
              </a:rPr>
              <a:t>14.Program</a:t>
            </a:r>
            <a:r>
              <a:rPr lang="en-US" sz="1400" dirty="0" smtClean="0">
                <a:solidFill>
                  <a:prstClr val="black"/>
                </a:solidFill>
                <a:ea typeface="+mn-ea"/>
                <a:cs typeface="+mn-cs"/>
              </a:rPr>
              <a:t/>
            </a:r>
            <a:br>
              <a:rPr lang="en-US" sz="1400" dirty="0" smtClean="0">
                <a:solidFill>
                  <a:prstClr val="black"/>
                </a:solidFill>
                <a:ea typeface="+mn-ea"/>
                <a:cs typeface="+mn-cs"/>
              </a:rPr>
            </a:br>
            <a:r>
              <a:rPr lang="en-US" sz="2000" dirty="0" smtClean="0">
                <a:solidFill>
                  <a:prstClr val="black"/>
                </a:solidFill>
                <a:ea typeface="+mn-ea"/>
                <a:cs typeface="+mn-cs"/>
              </a:rPr>
              <a:t>The numbers are placed in the memory locations 2501 to 2504H.</a:t>
            </a:r>
            <a:br>
              <a:rPr lang="en-US" sz="2000" dirty="0" smtClean="0">
                <a:solidFill>
                  <a:prstClr val="black"/>
                </a:solidFill>
                <a:ea typeface="+mn-ea"/>
                <a:cs typeface="+mn-cs"/>
              </a:rPr>
            </a:br>
            <a:r>
              <a:rPr lang="en-US" sz="2000" dirty="0" smtClean="0">
                <a:solidFill>
                  <a:prstClr val="black"/>
                </a:solidFill>
                <a:ea typeface="+mn-ea"/>
                <a:cs typeface="+mn-cs"/>
              </a:rPr>
              <a:t>The sum is to be stored in the memory location 2450H.</a:t>
            </a:r>
            <a:br>
              <a:rPr lang="en-US" sz="2000" dirty="0" smtClean="0">
                <a:solidFill>
                  <a:prstClr val="black"/>
                </a:solidFill>
                <a:ea typeface="+mn-ea"/>
                <a:cs typeface="+mn-cs"/>
              </a:rPr>
            </a:br>
            <a:r>
              <a:rPr lang="en-US" sz="2000" dirty="0" smtClean="0">
                <a:solidFill>
                  <a:prstClr val="black"/>
                </a:solidFill>
                <a:ea typeface="+mn-ea"/>
                <a:cs typeface="+mn-cs"/>
              </a:rPr>
              <a:t>As there are 4 numbers in the series, count = 04</a:t>
            </a:r>
            <a:br>
              <a:rPr lang="en-US" sz="2000" dirty="0" smtClean="0">
                <a:solidFill>
                  <a:prstClr val="black"/>
                </a:solidFill>
                <a:ea typeface="+mn-ea"/>
                <a:cs typeface="+mn-cs"/>
              </a:rPr>
            </a:br>
            <a:r>
              <a:rPr lang="en-US" sz="2000" dirty="0" smtClean="0">
                <a:solidFill>
                  <a:prstClr val="black"/>
                </a:solidFill>
                <a:ea typeface="+mn-ea"/>
                <a:cs typeface="+mn-cs"/>
              </a:rPr>
              <a:t>The initial value of the sum is made 00. The even number of the series are taken one by one and added to the sum.</a:t>
            </a:r>
            <a:br>
              <a:rPr lang="en-US" sz="2000" dirty="0" smtClean="0">
                <a:solidFill>
                  <a:prstClr val="black"/>
                </a:solidFill>
                <a:ea typeface="+mn-ea"/>
                <a:cs typeface="+mn-cs"/>
              </a:rPr>
            </a:br>
            <a:endParaRPr lang="en-US" sz="2000" dirty="0"/>
          </a:p>
        </p:txBody>
      </p:sp>
      <p:sp>
        <p:nvSpPr>
          <p:cNvPr id="4" name="Content Placeholder 3"/>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normAutofit fontScale="55000" lnSpcReduction="20000"/>
          </a:bodyPr>
          <a:lstStyle/>
          <a:p>
            <a:pPr lvl="0"/>
            <a:r>
              <a:rPr lang="en-US" dirty="0" smtClean="0"/>
              <a:t>LDA 2500H   Load A with count </a:t>
            </a:r>
            <a:r>
              <a:rPr lang="en-US" dirty="0" err="1" smtClean="0"/>
              <a:t>valaue</a:t>
            </a:r>
            <a:endParaRPr lang="en-US" dirty="0" smtClean="0"/>
          </a:p>
          <a:p>
            <a:pPr lvl="0"/>
            <a:r>
              <a:rPr lang="en-US" dirty="0" smtClean="0"/>
              <a:t>MOV C, A            : "Initialize counter"  </a:t>
            </a:r>
          </a:p>
          <a:p>
            <a:pPr lvl="0"/>
            <a:r>
              <a:rPr lang="en-US" dirty="0" smtClean="0"/>
              <a:t>MVI B, 00H          : "sum = 0"  </a:t>
            </a:r>
          </a:p>
          <a:p>
            <a:pPr lvl="0"/>
            <a:r>
              <a:rPr lang="en-US" dirty="0" smtClean="0"/>
              <a:t>LXI H, 2501H        : "Initialize pointer"  </a:t>
            </a:r>
          </a:p>
          <a:p>
            <a:pPr lvl="0"/>
            <a:r>
              <a:rPr lang="en-US" dirty="0" smtClean="0"/>
              <a:t>BACK: MOV A, M      : "Get the number"  </a:t>
            </a:r>
          </a:p>
          <a:p>
            <a:pPr lvl="0"/>
            <a:r>
              <a:rPr lang="en-US" dirty="0" smtClean="0"/>
              <a:t>ANI 01H             : "Mask Bit l to Bit7"  </a:t>
            </a:r>
          </a:p>
          <a:p>
            <a:pPr lvl="0"/>
            <a:r>
              <a:rPr lang="en-US" dirty="0" smtClean="0"/>
              <a:t>JNZ SKIP            : "Don't add if number is ODD"  </a:t>
            </a:r>
          </a:p>
          <a:p>
            <a:pPr lvl="0"/>
            <a:r>
              <a:rPr lang="en-US" dirty="0" smtClean="0"/>
              <a:t>MOV A, B            : "Get the sum"  </a:t>
            </a:r>
          </a:p>
          <a:p>
            <a:pPr lvl="0"/>
            <a:r>
              <a:rPr lang="en-US" dirty="0" smtClean="0"/>
              <a:t>ADD M               : "SUM = SUM + data"  </a:t>
            </a:r>
          </a:p>
          <a:p>
            <a:pPr lvl="0"/>
            <a:r>
              <a:rPr lang="en-US" dirty="0" smtClean="0"/>
              <a:t>MOV B, A            : "Store result in B register"  </a:t>
            </a:r>
          </a:p>
          <a:p>
            <a:pPr lvl="0"/>
            <a:r>
              <a:rPr lang="en-US" dirty="0" smtClean="0"/>
              <a:t>SKIP: INX H         : "increment pointer"  </a:t>
            </a:r>
          </a:p>
          <a:p>
            <a:pPr lvl="0"/>
            <a:r>
              <a:rPr lang="en-US" dirty="0" smtClean="0"/>
              <a:t>DCR C               : "Decrement counter"  </a:t>
            </a:r>
          </a:p>
          <a:p>
            <a:pPr lvl="0"/>
            <a:r>
              <a:rPr lang="en-US" dirty="0" smtClean="0"/>
              <a:t>JNZ BACK            : "if counter 0 repeat"  </a:t>
            </a:r>
          </a:p>
          <a:p>
            <a:pPr lvl="0"/>
            <a:r>
              <a:rPr lang="en-US" dirty="0" smtClean="0"/>
              <a:t>STA 2505H           : "store sum"  </a:t>
            </a:r>
          </a:p>
          <a:p>
            <a:pPr lvl="0"/>
            <a:r>
              <a:rPr lang="en-US" dirty="0" smtClean="0"/>
              <a:t>HLT                 : "Stop"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sz="4500" dirty="0" smtClean="0">
                <a:solidFill>
                  <a:srgbClr val="FF0000"/>
                </a:solidFill>
              </a:rPr>
              <a:t>15.Calculate the sum of series of odd numbers</a:t>
            </a:r>
          </a:p>
          <a:p>
            <a:r>
              <a:rPr lang="en-US" b="1" dirty="0" smtClean="0"/>
              <a:t>Example</a:t>
            </a:r>
            <a:endParaRPr lang="en-US" dirty="0" smtClean="0"/>
          </a:p>
          <a:p>
            <a:r>
              <a:rPr lang="en-US" dirty="0" smtClean="0"/>
              <a:t>2500 H = 4H</a:t>
            </a:r>
          </a:p>
          <a:p>
            <a:r>
              <a:rPr lang="en-US" dirty="0" smtClean="0"/>
              <a:t>2501 H = 9AH</a:t>
            </a:r>
          </a:p>
          <a:p>
            <a:r>
              <a:rPr lang="en-US" dirty="0" smtClean="0"/>
              <a:t>2502 H = 52H</a:t>
            </a:r>
          </a:p>
          <a:p>
            <a:r>
              <a:rPr lang="en-US" dirty="0" smtClean="0"/>
              <a:t>2503 H = 89H</a:t>
            </a:r>
          </a:p>
          <a:p>
            <a:r>
              <a:rPr lang="en-US" dirty="0" smtClean="0"/>
              <a:t>2504 H = 3FH</a:t>
            </a:r>
          </a:p>
          <a:p>
            <a:r>
              <a:rPr lang="en-US" dirty="0" smtClean="0"/>
              <a:t>Result = 2505 H = 89H + 3FH= C8H</a:t>
            </a:r>
          </a:p>
          <a:p>
            <a:r>
              <a:rPr lang="en-US" b="1" dirty="0" smtClean="0"/>
              <a:t>Program</a:t>
            </a:r>
            <a:endParaRPr lang="en-US" dirty="0" smtClean="0"/>
          </a:p>
          <a:p>
            <a:r>
              <a:rPr lang="en-US" dirty="0" smtClean="0"/>
              <a:t>The numbers are placed in the memory locations 2501 to 2504H.</a:t>
            </a:r>
          </a:p>
          <a:p>
            <a:r>
              <a:rPr lang="en-US" dirty="0" smtClean="0"/>
              <a:t>The sum is to be stored in the memory location 2450H.</a:t>
            </a:r>
          </a:p>
          <a:p>
            <a:r>
              <a:rPr lang="en-US" dirty="0" smtClean="0"/>
              <a:t>As there are 4 numbers in the series, count = 04</a:t>
            </a:r>
          </a:p>
          <a:p>
            <a:r>
              <a:rPr lang="en-US" dirty="0" smtClean="0"/>
              <a:t>The initial value of the sum is made 00. The odd number of the series are taken one by one and added to the sum</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lvl="0"/>
            <a:r>
              <a:rPr lang="en-US" dirty="0" smtClean="0"/>
              <a:t>LDA 2500H  </a:t>
            </a:r>
          </a:p>
          <a:p>
            <a:pPr lvl="0"/>
            <a:r>
              <a:rPr lang="en-US" dirty="0" smtClean="0"/>
              <a:t>MOV C, A            : "Initialize counter"  </a:t>
            </a:r>
          </a:p>
          <a:p>
            <a:pPr lvl="0"/>
            <a:r>
              <a:rPr lang="en-US" dirty="0" smtClean="0"/>
              <a:t>LXI H, 2501H        : "Initialize pointer"  </a:t>
            </a:r>
          </a:p>
          <a:p>
            <a:pPr lvl="0"/>
            <a:r>
              <a:rPr lang="en-US" dirty="0" smtClean="0"/>
              <a:t>MVI E, 00           : "Sum low = 0"  </a:t>
            </a:r>
          </a:p>
          <a:p>
            <a:pPr lvl="0"/>
            <a:r>
              <a:rPr lang="en-US" dirty="0" smtClean="0"/>
              <a:t>MOV D, E            : "Sum high = 0"  </a:t>
            </a:r>
          </a:p>
          <a:p>
            <a:pPr lvl="0"/>
            <a:r>
              <a:rPr lang="en-US" dirty="0" smtClean="0"/>
              <a:t>BACK: MOV A, M      : "Get the number"  </a:t>
            </a:r>
          </a:p>
          <a:p>
            <a:pPr lvl="0"/>
            <a:r>
              <a:rPr lang="en-US" dirty="0" smtClean="0"/>
              <a:t>ANI 01H             : "Mask Bit 1 to Bit-7"  </a:t>
            </a:r>
          </a:p>
          <a:p>
            <a:pPr lvl="0"/>
            <a:r>
              <a:rPr lang="en-US" dirty="0" smtClean="0"/>
              <a:t>JZ SKIP             : "Don't add if number is even"  </a:t>
            </a:r>
          </a:p>
          <a:p>
            <a:pPr lvl="0"/>
            <a:r>
              <a:rPr lang="en-US" dirty="0" smtClean="0"/>
              <a:t>MOV A, E            : "Get the lower byte of sum"  </a:t>
            </a:r>
          </a:p>
          <a:p>
            <a:pPr lvl="0"/>
            <a:r>
              <a:rPr lang="en-US" dirty="0" smtClean="0"/>
              <a:t>ADD M               : "Sum = sum + data"  </a:t>
            </a:r>
          </a:p>
          <a:p>
            <a:pPr lvl="0"/>
            <a:r>
              <a:rPr lang="en-US" dirty="0" smtClean="0"/>
              <a:t>MOV E, A            : "Store result in E register"  </a:t>
            </a:r>
          </a:p>
          <a:p>
            <a:pPr lvl="0"/>
            <a:r>
              <a:rPr lang="en-US" dirty="0" smtClean="0"/>
              <a:t>JNC SKIP  </a:t>
            </a:r>
          </a:p>
          <a:p>
            <a:pPr lvl="0"/>
            <a:r>
              <a:rPr lang="en-US" dirty="0" smtClean="0"/>
              <a:t>INR D               : "Add carry to MSB of SUM"  </a:t>
            </a:r>
          </a:p>
          <a:p>
            <a:pPr lvl="0"/>
            <a:r>
              <a:rPr lang="en-US" dirty="0" smtClean="0"/>
              <a:t>SKIP: INX H         : "Increment pointer"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FF0000"/>
                </a:solidFill>
              </a:rPr>
              <a:t>3. Add two 8-bit numbers</a:t>
            </a:r>
          </a:p>
          <a:p>
            <a:r>
              <a:rPr lang="en-US" b="1" dirty="0" smtClean="0"/>
              <a:t>Example</a:t>
            </a:r>
            <a:endParaRPr lang="en-US" dirty="0" smtClean="0"/>
          </a:p>
          <a:p>
            <a:r>
              <a:rPr lang="en-US" dirty="0" smtClean="0"/>
              <a:t>(2501 H) = 99H </a:t>
            </a:r>
          </a:p>
          <a:p>
            <a:r>
              <a:rPr lang="en-US" dirty="0" smtClean="0"/>
              <a:t>(2502 H) = 39H </a:t>
            </a:r>
          </a:p>
          <a:p>
            <a:r>
              <a:rPr lang="en-US" dirty="0" smtClean="0"/>
              <a:t>Result (2503 H) = 99H + 39H = D2H  </a:t>
            </a:r>
          </a:p>
          <a:p>
            <a:r>
              <a:rPr lang="en-US" dirty="0" smtClean="0"/>
              <a:t>Since,</a:t>
            </a:r>
          </a:p>
          <a:p>
            <a:r>
              <a:rPr lang="en-US" dirty="0" smtClean="0"/>
              <a:t>   1 0 0 1 1 0 0 1 (99H) </a:t>
            </a:r>
          </a:p>
          <a:p>
            <a:r>
              <a:rPr lang="en-US" dirty="0" smtClean="0"/>
              <a:t> + </a:t>
            </a:r>
            <a:r>
              <a:rPr lang="en-US" u="sng" dirty="0" smtClean="0"/>
              <a:t>0 0 1 1 1 0 0 1 (39H)</a:t>
            </a:r>
            <a:r>
              <a:rPr lang="en-US" dirty="0" smtClean="0"/>
              <a:t> </a:t>
            </a:r>
          </a:p>
          <a:p>
            <a:r>
              <a:rPr lang="en-US" dirty="0" smtClean="0"/>
              <a:t>   1 1 0 1 0 0 1 0 (D2H)</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solidFill>
                  <a:srgbClr val="FF0000"/>
                </a:solidFill>
              </a:rPr>
              <a:t>16.Find the square of given number</a:t>
            </a:r>
          </a:p>
          <a:p>
            <a:r>
              <a:rPr lang="en-US" b="1" dirty="0" smtClean="0"/>
              <a:t>Program</a:t>
            </a:r>
            <a:endParaRPr lang="en-US" dirty="0" smtClean="0"/>
          </a:p>
          <a:p>
            <a:r>
              <a:rPr lang="en-US" dirty="0" smtClean="0"/>
              <a:t>Find the square of 07 (decimal) using lookup table techniques.</a:t>
            </a:r>
          </a:p>
          <a:p>
            <a:r>
              <a:rPr lang="en-US" dirty="0" smtClean="0"/>
              <a:t>The number 07 D is in the memory.</a:t>
            </a:r>
          </a:p>
          <a:p>
            <a:r>
              <a:rPr lang="en-US" dirty="0" smtClean="0"/>
              <a:t>The result is to be stored in the memory location 2501H.</a:t>
            </a:r>
          </a:p>
          <a:p>
            <a:r>
              <a:rPr lang="en-US" dirty="0" smtClean="0"/>
              <a:t>The table for square is stored from 2600 to 2609 H.</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LDA 2500H   : "Get data in accumulator"  </a:t>
            </a:r>
          </a:p>
          <a:p>
            <a:pPr lvl="0"/>
            <a:r>
              <a:rPr lang="en-US" dirty="0" smtClean="0"/>
              <a:t>MOV L, A    : "Get data in register L"  </a:t>
            </a:r>
          </a:p>
          <a:p>
            <a:pPr lvl="0"/>
            <a:r>
              <a:rPr lang="en-US" dirty="0" smtClean="0"/>
              <a:t>MVI H, 26H  : "Get 26 in register H"  </a:t>
            </a:r>
          </a:p>
          <a:p>
            <a:pPr lvl="0"/>
            <a:r>
              <a:rPr lang="en-US" dirty="0" smtClean="0"/>
              <a:t>MOV A, M    : "Square of data in accumulator"  </a:t>
            </a:r>
          </a:p>
          <a:p>
            <a:pPr lvl="0"/>
            <a:r>
              <a:rPr lang="en-US" dirty="0" smtClean="0"/>
              <a:t>STA 2501 H  : "Store Square in 2501 H"  </a:t>
            </a:r>
          </a:p>
          <a:p>
            <a:pPr lvl="0"/>
            <a:r>
              <a:rPr lang="en-US" dirty="0" smtClean="0"/>
              <a:t>HLT : "Stop"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solidFill>
                  <a:srgbClr val="FF0000"/>
                </a:solidFill>
              </a:rPr>
              <a:t>17.Separate even numbers from given numbers</a:t>
            </a:r>
          </a:p>
          <a:p>
            <a:r>
              <a:rPr lang="en-US" b="1" dirty="0" smtClean="0">
                <a:solidFill>
                  <a:srgbClr val="FF0000"/>
                </a:solidFill>
              </a:rPr>
              <a:t>Program</a:t>
            </a:r>
            <a:endParaRPr lang="en-US" dirty="0" smtClean="0">
              <a:solidFill>
                <a:srgbClr val="FF0000"/>
              </a:solidFill>
            </a:endParaRPr>
          </a:p>
          <a:p>
            <a:pPr algn="just"/>
            <a:r>
              <a:rPr lang="en-US" dirty="0" smtClean="0"/>
              <a:t>Let's see the program to separate even numbers from the given list of 50 numbers and store them in other location starting from 2600H.</a:t>
            </a:r>
          </a:p>
          <a:p>
            <a:r>
              <a:rPr lang="en-US" dirty="0" smtClean="0"/>
              <a:t>Starting location of 50 number list is 2500H</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lvl="0"/>
            <a:r>
              <a:rPr lang="en-US" dirty="0" smtClean="0"/>
              <a:t>LXI H, 2500H        : "Initialize memory pointer 1"  </a:t>
            </a:r>
          </a:p>
          <a:p>
            <a:pPr lvl="0"/>
            <a:r>
              <a:rPr lang="en-US" dirty="0" smtClean="0"/>
              <a:t>LXI D, 2600H        : "Initialize memory pointer2"  </a:t>
            </a:r>
          </a:p>
          <a:p>
            <a:pPr lvl="0"/>
            <a:r>
              <a:rPr lang="en-US" dirty="0" smtClean="0"/>
              <a:t>MVI C, 32H          : "Initialize counter"  </a:t>
            </a:r>
          </a:p>
          <a:p>
            <a:pPr lvl="0"/>
            <a:r>
              <a:rPr lang="en-US" dirty="0" smtClean="0"/>
              <a:t>BACK:MOV A, M       : "Get the number"  </a:t>
            </a:r>
          </a:p>
          <a:p>
            <a:pPr lvl="0"/>
            <a:r>
              <a:rPr lang="en-US" dirty="0" smtClean="0"/>
              <a:t>ANI 01H             : "Check for even number"  </a:t>
            </a:r>
          </a:p>
          <a:p>
            <a:pPr lvl="0"/>
            <a:r>
              <a:rPr lang="en-US" dirty="0" smtClean="0"/>
              <a:t>JNZ SKIP            : "If ODD, don't store"  </a:t>
            </a:r>
          </a:p>
          <a:p>
            <a:pPr lvl="0"/>
            <a:r>
              <a:rPr lang="en-US" dirty="0" smtClean="0"/>
              <a:t>MOV A, M            : "Get the number"  </a:t>
            </a:r>
          </a:p>
          <a:p>
            <a:pPr lvl="0"/>
            <a:r>
              <a:rPr lang="en-US" dirty="0" smtClean="0"/>
              <a:t>STAX D              : "Store the number in result list"  </a:t>
            </a:r>
          </a:p>
          <a:p>
            <a:pPr lvl="0"/>
            <a:r>
              <a:rPr lang="en-US" dirty="0" smtClean="0"/>
              <a:t>INX D               : "Increment pointer 2"  </a:t>
            </a:r>
          </a:p>
          <a:p>
            <a:pPr lvl="0"/>
            <a:r>
              <a:rPr lang="en-US" dirty="0" smtClean="0"/>
              <a:t>SKIP: INX H         : "Increment pointer 1"  </a:t>
            </a:r>
          </a:p>
          <a:p>
            <a:pPr lvl="0"/>
            <a:r>
              <a:rPr lang="en-US" dirty="0" smtClean="0"/>
              <a:t>DCR C               : "Decrement counter"  </a:t>
            </a:r>
          </a:p>
          <a:p>
            <a:pPr lvl="0"/>
            <a:r>
              <a:rPr lang="en-US" dirty="0" smtClean="0"/>
              <a:t>JNZ BACK            : "If not zero, repeat"  </a:t>
            </a:r>
          </a:p>
          <a:p>
            <a:pPr lvl="0"/>
            <a:r>
              <a:rPr lang="en-US" dirty="0" smtClean="0"/>
              <a:t>HLT                     : "Stop"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two 16-bit numbers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Source Program 1:</a:t>
            </a:r>
          </a:p>
          <a:p>
            <a:r>
              <a:rPr lang="en-US" dirty="0" smtClean="0"/>
              <a:t>LHLD 4000H : "Get first I6-bit number in HL"</a:t>
            </a:r>
          </a:p>
          <a:p>
            <a:r>
              <a:rPr lang="en-US" dirty="0" smtClean="0"/>
              <a:t>XCHG : "Save first I6-bit number in DE"</a:t>
            </a:r>
          </a:p>
          <a:p>
            <a:r>
              <a:rPr lang="en-US" dirty="0" smtClean="0"/>
              <a:t>LHLD 4002H : "Get second I6-bit number in HL"</a:t>
            </a:r>
          </a:p>
          <a:p>
            <a:r>
              <a:rPr lang="en-US" dirty="0" smtClean="0"/>
              <a:t>MOV A, E : "Get lower byte of the first number"</a:t>
            </a:r>
          </a:p>
          <a:p>
            <a:r>
              <a:rPr lang="en-US" dirty="0" smtClean="0"/>
              <a:t>ADD L : "Add lower byte of the second number"</a:t>
            </a:r>
          </a:p>
          <a:p>
            <a:r>
              <a:rPr lang="en-US" dirty="0" smtClean="0"/>
              <a:t>MOV L, A : "Store result in L register"</a:t>
            </a:r>
          </a:p>
          <a:p>
            <a:r>
              <a:rPr lang="en-US" dirty="0" smtClean="0"/>
              <a:t>MOV A, D : "Get higher byte of the first number"</a:t>
            </a:r>
          </a:p>
          <a:p>
            <a:r>
              <a:rPr lang="en-US" dirty="0" smtClean="0"/>
              <a:t>ADC H : "Add higher byte of the second number with CARRY"</a:t>
            </a:r>
          </a:p>
          <a:p>
            <a:r>
              <a:rPr lang="en-US" dirty="0" smtClean="0"/>
              <a:t>MOV H, A : "Store result in H register"</a:t>
            </a:r>
          </a:p>
          <a:p>
            <a:r>
              <a:rPr lang="en-US" dirty="0" smtClean="0"/>
              <a:t>SHLD 4004H : "Store I6-bit result in memory locations 4004H and 4005H"</a:t>
            </a:r>
          </a:p>
          <a:p>
            <a:r>
              <a:rPr lang="en-US" dirty="0" smtClean="0"/>
              <a:t>HLT : "Terminate program execution"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Source program 2:</a:t>
            </a:r>
          </a:p>
          <a:p>
            <a:r>
              <a:rPr lang="en-US" dirty="0" smtClean="0"/>
              <a:t>LHLD 4000H : Get first I6-bit number</a:t>
            </a:r>
          </a:p>
          <a:p>
            <a:r>
              <a:rPr lang="en-US" dirty="0" smtClean="0"/>
              <a:t>XCHG : Save first I6-bit number in DE</a:t>
            </a:r>
          </a:p>
          <a:p>
            <a:r>
              <a:rPr lang="en-US" dirty="0" smtClean="0"/>
              <a:t>LHLD 4002H : Get second I6-bit number in HL</a:t>
            </a:r>
          </a:p>
          <a:p>
            <a:r>
              <a:rPr lang="en-US" dirty="0" smtClean="0"/>
              <a:t>DAD D : Add DE and HL</a:t>
            </a:r>
          </a:p>
          <a:p>
            <a:r>
              <a:rPr lang="en-US" dirty="0" smtClean="0"/>
              <a:t>SHLD 4004H : Store I6-bit result in memory locations 4004H and 4005H.</a:t>
            </a:r>
          </a:p>
          <a:p>
            <a:r>
              <a:rPr lang="en-US" dirty="0" smtClean="0"/>
              <a:t>HLT : Terminate program execution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Add the contents of memory locations 40001H and 4001H and place the result in the memory locations 4002Hand 4003H.</a:t>
            </a:r>
          </a:p>
          <a:p>
            <a:r>
              <a:rPr lang="pt-BR" dirty="0" smtClean="0"/>
              <a:t>(4000H) = 7FH</a:t>
            </a:r>
          </a:p>
          <a:p>
            <a:r>
              <a:rPr lang="pt-BR" dirty="0" smtClean="0"/>
              <a:t>(400lH) = 89H</a:t>
            </a:r>
          </a:p>
          <a:p>
            <a:r>
              <a:rPr lang="pt-BR" dirty="0" smtClean="0"/>
              <a:t>Result = 7FH + 89H = lO8H</a:t>
            </a:r>
          </a:p>
          <a:p>
            <a:r>
              <a:rPr lang="pt-BR" dirty="0" smtClean="0"/>
              <a:t>(4002H) = 08H</a:t>
            </a:r>
          </a:p>
          <a:p>
            <a:r>
              <a:rPr lang="pt-BR" dirty="0" smtClean="0"/>
              <a:t>(4003H) = 0lH</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Source program: </a:t>
            </a:r>
          </a:p>
          <a:p>
            <a:r>
              <a:rPr lang="en-US" dirty="0" smtClean="0"/>
              <a:t>LXI H, 4000H : "HL Points 4000H"</a:t>
            </a:r>
          </a:p>
          <a:p>
            <a:r>
              <a:rPr lang="en-US" dirty="0" smtClean="0"/>
              <a:t>MOV A, M : "Get first operand"</a:t>
            </a:r>
          </a:p>
          <a:p>
            <a:r>
              <a:rPr lang="en-US" dirty="0" smtClean="0"/>
              <a:t>INX H : "HL Points 4001H"</a:t>
            </a:r>
          </a:p>
          <a:p>
            <a:r>
              <a:rPr lang="en-US" dirty="0" smtClean="0"/>
              <a:t>ADD M : "Add second operand"</a:t>
            </a:r>
          </a:p>
          <a:p>
            <a:r>
              <a:rPr lang="en-US" dirty="0" smtClean="0"/>
              <a:t>INX H : "HL Points 4002H"</a:t>
            </a:r>
          </a:p>
          <a:p>
            <a:r>
              <a:rPr lang="en-US" dirty="0" smtClean="0"/>
              <a:t>MOV M, A : "Store the lower byte of result at 4002H"</a:t>
            </a:r>
          </a:p>
          <a:p>
            <a:r>
              <a:rPr lang="en-US" dirty="0" smtClean="0"/>
              <a:t>MVIA, 00 : "Initialize higher byte result with 00H"</a:t>
            </a:r>
          </a:p>
          <a:p>
            <a:r>
              <a:rPr lang="en-US" dirty="0" smtClean="0"/>
              <a:t>ADC A : "Add carry in the high byte result"</a:t>
            </a:r>
          </a:p>
          <a:p>
            <a:r>
              <a:rPr lang="en-US" dirty="0" smtClean="0"/>
              <a:t>INX H : "HL Points 4003H"</a:t>
            </a:r>
          </a:p>
          <a:p>
            <a:r>
              <a:rPr lang="en-US" dirty="0" smtClean="0"/>
              <a:t>MOV M, A : "Store the higher byte of result at 4003H"</a:t>
            </a:r>
          </a:p>
          <a:p>
            <a:r>
              <a:rPr lang="en-US" dirty="0" smtClean="0"/>
              <a:t>HLT : "Terminate program execution"</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Find the l’s complement of the number stored at memory location 4400H and store the complemented number at me</a:t>
            </a:r>
          </a:p>
          <a:p>
            <a:pPr>
              <a:buNone/>
            </a:pPr>
            <a:r>
              <a:rPr lang="en-US" dirty="0" err="1" smtClean="0"/>
              <a:t>mory</a:t>
            </a:r>
            <a:r>
              <a:rPr lang="en-US" dirty="0" smtClean="0"/>
              <a:t> location 4300H.</a:t>
            </a:r>
          </a:p>
          <a:p>
            <a:r>
              <a:rPr lang="pt-BR" dirty="0" smtClean="0"/>
              <a:t>Sample problem:</a:t>
            </a:r>
          </a:p>
          <a:p>
            <a:r>
              <a:rPr lang="pt-BR" dirty="0" smtClean="0"/>
              <a:t>(4400H) = 55H</a:t>
            </a:r>
          </a:p>
          <a:p>
            <a:r>
              <a:rPr lang="pt-BR" dirty="0" smtClean="0"/>
              <a:t>Result = (4300B) = AAB</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600200"/>
            <a:ext cx="8001000" cy="4525963"/>
          </a:xfrm>
        </p:spPr>
        <p:txBody>
          <a:bodyPr>
            <a:normAutofit fontScale="77500" lnSpcReduction="20000"/>
          </a:bodyPr>
          <a:lstStyle/>
          <a:p>
            <a:pPr>
              <a:buNone/>
            </a:pPr>
            <a:r>
              <a:rPr lang="en-US" b="1" dirty="0" smtClean="0">
                <a:solidFill>
                  <a:srgbClr val="FF0000"/>
                </a:solidFill>
              </a:rPr>
              <a:t>4.Program</a:t>
            </a:r>
            <a:endParaRPr lang="en-US" dirty="0" smtClean="0">
              <a:solidFill>
                <a:srgbClr val="FF0000"/>
              </a:solidFill>
            </a:endParaRPr>
          </a:p>
          <a:p>
            <a:pPr lvl="0"/>
            <a:r>
              <a:rPr lang="en-US" dirty="0" smtClean="0"/>
              <a:t>LXI H, 2501H  : "Get address of first number in H-</a:t>
            </a:r>
          </a:p>
          <a:p>
            <a:pPr lvl="0">
              <a:buNone/>
            </a:pPr>
            <a:r>
              <a:rPr lang="en-US" dirty="0" smtClean="0"/>
              <a:t>                                L pair. Now H-L points to 2501H"  </a:t>
            </a:r>
          </a:p>
          <a:p>
            <a:pPr lvl="0"/>
            <a:r>
              <a:rPr lang="en-US" dirty="0" smtClean="0"/>
              <a:t>MOV A, M      : "Get first operand in accumulator"  </a:t>
            </a:r>
          </a:p>
          <a:p>
            <a:pPr lvl="0"/>
            <a:r>
              <a:rPr lang="en-US" dirty="0" smtClean="0"/>
              <a:t>INX H        :  "Increment content of H-L pair. Now, H-</a:t>
            </a:r>
          </a:p>
          <a:p>
            <a:pPr lvl="0">
              <a:buNone/>
            </a:pPr>
            <a:r>
              <a:rPr lang="en-US" dirty="0" smtClean="0"/>
              <a:t>                           L   points 2502H"</a:t>
            </a:r>
          </a:p>
          <a:p>
            <a:pPr lvl="0"/>
            <a:r>
              <a:rPr lang="en-US" dirty="0" smtClean="0"/>
              <a:t>ADD M         : "Add first and second operand"  </a:t>
            </a:r>
          </a:p>
          <a:p>
            <a:pPr lvl="0"/>
            <a:r>
              <a:rPr lang="en-US" dirty="0" smtClean="0"/>
              <a:t>INX H         : "H-L points 4002H"  </a:t>
            </a:r>
          </a:p>
          <a:p>
            <a:pPr lvl="0"/>
            <a:r>
              <a:rPr lang="en-US" dirty="0" smtClean="0"/>
              <a:t>MOV M, A      : "Store result at 2503H"  </a:t>
            </a:r>
          </a:p>
          <a:p>
            <a:pPr lvl="0"/>
            <a:r>
              <a:rPr lang="en-US" dirty="0" smtClean="0"/>
              <a:t>HLT           : "Stop"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LDA 4400B : "Get the number"</a:t>
            </a:r>
          </a:p>
          <a:p>
            <a:r>
              <a:rPr lang="en-US" dirty="0" smtClean="0"/>
              <a:t>CMA : "Complement number"</a:t>
            </a:r>
          </a:p>
          <a:p>
            <a:r>
              <a:rPr lang="en-US" dirty="0" smtClean="0"/>
              <a:t>STA 4300H : "Store the result"</a:t>
            </a:r>
          </a:p>
          <a:p>
            <a:r>
              <a:rPr lang="en-US" dirty="0" smtClean="0"/>
              <a:t>HLT : "Terminate program execution"</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Find the 2′s complement of the number stored at memory location 4200H and store the complemented number at memory location 4300HSample problem:</a:t>
            </a:r>
          </a:p>
          <a:p>
            <a:r>
              <a:rPr lang="en-US" dirty="0" smtClean="0"/>
              <a:t>(4200H) = 55H</a:t>
            </a:r>
          </a:p>
          <a:p>
            <a:r>
              <a:rPr lang="en-US" dirty="0" smtClean="0"/>
              <a:t>Result = (4300H) = AAH + 1 = ABH</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Source program:</a:t>
            </a:r>
          </a:p>
          <a:p>
            <a:r>
              <a:rPr lang="en-US" dirty="0" smtClean="0"/>
              <a:t>LDA 4200H : "Get the number"</a:t>
            </a:r>
          </a:p>
          <a:p>
            <a:r>
              <a:rPr lang="en-US" dirty="0" smtClean="0"/>
              <a:t>CMA : "Complement the number"</a:t>
            </a:r>
          </a:p>
          <a:p>
            <a:r>
              <a:rPr lang="en-US" dirty="0" smtClean="0"/>
              <a:t>ADI, 01 H : "Add one in the number"</a:t>
            </a:r>
          </a:p>
          <a:p>
            <a:r>
              <a:rPr lang="en-US" dirty="0" smtClean="0"/>
              <a:t>STA 4300H : "Store the result"</a:t>
            </a:r>
          </a:p>
          <a:p>
            <a:r>
              <a:rPr lang="en-US" dirty="0" smtClean="0"/>
              <a:t>HLT : "Terminate program execution"</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838200"/>
          </a:xfrm>
        </p:spPr>
        <p:txBody>
          <a:bodyPr>
            <a:normAutofit fontScale="90000"/>
          </a:bodyPr>
          <a:lstStyle/>
          <a:p>
            <a:pPr algn="ctr"/>
            <a:r>
              <a:rPr lang="en-US" sz="2200" b="1" u="sng" dirty="0" smtClean="0">
                <a:solidFill>
                  <a:srgbClr val="FF0000"/>
                </a:solidFill>
              </a:rPr>
              <a:t/>
            </a:r>
            <a:br>
              <a:rPr lang="en-US" sz="2200" b="1" u="sng" dirty="0" smtClean="0">
                <a:solidFill>
                  <a:srgbClr val="FF0000"/>
                </a:solidFill>
              </a:rPr>
            </a:br>
            <a:r>
              <a:rPr lang="en-US" sz="2200" b="1" u="sng" dirty="0" smtClean="0">
                <a:solidFill>
                  <a:srgbClr val="FF0000"/>
                </a:solidFill>
              </a:rPr>
              <a:t>ADDITION OF TWO 8 BIT NUMBERS</a:t>
            </a:r>
            <a:r>
              <a:rPr lang="en-US" b="1" u="sng" dirty="0" smtClean="0"/>
              <a:t/>
            </a:r>
            <a:br>
              <a:rPr lang="en-US" b="1" u="sng"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p>
          <a:p>
            <a:r>
              <a:rPr lang="en-US" dirty="0" smtClean="0"/>
              <a:t>AIM: To perform addition of two 8 bit numbers using 8085.</a:t>
            </a:r>
          </a:p>
          <a:p>
            <a:pPr>
              <a:buNone/>
            </a:pPr>
            <a:endParaRPr lang="en-US" dirty="0" smtClean="0"/>
          </a:p>
          <a:p>
            <a:pPr>
              <a:buNone/>
            </a:pPr>
            <a:r>
              <a:rPr lang="en-US" dirty="0" smtClean="0"/>
              <a:t> </a:t>
            </a:r>
          </a:p>
          <a:p>
            <a:r>
              <a:rPr lang="en-US" dirty="0" smtClean="0"/>
              <a:t>ALGORITHM:</a:t>
            </a:r>
          </a:p>
          <a:p>
            <a:pPr>
              <a:buNone/>
            </a:pPr>
            <a:r>
              <a:rPr lang="en-US" dirty="0" smtClean="0"/>
              <a:t> </a:t>
            </a:r>
          </a:p>
          <a:p>
            <a:pPr lvl="0">
              <a:buFont typeface="Wingdings" pitchFamily="2" charset="2"/>
              <a:buChar char="Ø"/>
            </a:pPr>
            <a:r>
              <a:rPr lang="en-US" dirty="0" smtClean="0"/>
              <a:t>Start the program by loading the first data into Accumulator.</a:t>
            </a:r>
          </a:p>
          <a:p>
            <a:pPr lvl="0">
              <a:buFont typeface="Wingdings" pitchFamily="2" charset="2"/>
              <a:buChar char="Ø"/>
            </a:pPr>
            <a:r>
              <a:rPr lang="en-US" dirty="0" smtClean="0"/>
              <a:t>Move the data to a register (B register).</a:t>
            </a:r>
          </a:p>
          <a:p>
            <a:pPr lvl="0">
              <a:buFont typeface="Wingdings" pitchFamily="2" charset="2"/>
              <a:buChar char="Ø"/>
            </a:pPr>
            <a:r>
              <a:rPr lang="en-US" dirty="0" smtClean="0"/>
              <a:t>Get the second data and load into Accumulator.</a:t>
            </a:r>
          </a:p>
          <a:p>
            <a:pPr lvl="0">
              <a:buFont typeface="Wingdings" pitchFamily="2" charset="2"/>
              <a:buChar char="Ø"/>
            </a:pPr>
            <a:r>
              <a:rPr lang="en-US" dirty="0" smtClean="0"/>
              <a:t>Add the two register contents.</a:t>
            </a:r>
          </a:p>
          <a:p>
            <a:pPr lvl="0">
              <a:buFont typeface="Wingdings" pitchFamily="2" charset="2"/>
              <a:buChar char="Ø"/>
            </a:pPr>
            <a:r>
              <a:rPr lang="en-US" dirty="0" smtClean="0"/>
              <a:t>Check for carry.</a:t>
            </a:r>
          </a:p>
          <a:p>
            <a:pPr lvl="0">
              <a:buFont typeface="Wingdings" pitchFamily="2" charset="2"/>
              <a:buChar char="Ø"/>
            </a:pPr>
            <a:r>
              <a:rPr lang="en-US" dirty="0" smtClean="0"/>
              <a:t>Store the value of sum and carry in memory location.</a:t>
            </a:r>
          </a:p>
          <a:p>
            <a:pPr lvl="0">
              <a:buFont typeface="Wingdings" pitchFamily="2" charset="2"/>
              <a:buChar char="Ø"/>
            </a:pPr>
            <a:r>
              <a:rPr lang="en-US" dirty="0" smtClean="0"/>
              <a:t>Terminate the program.</a:t>
            </a:r>
          </a:p>
          <a:p>
            <a:pPr>
              <a:buNone/>
            </a:pPr>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2133600" y="2285998"/>
          <a:ext cx="5486400" cy="2971804"/>
        </p:xfrm>
        <a:graphic>
          <a:graphicData uri="http://schemas.openxmlformats.org/drawingml/2006/table">
            <a:tbl>
              <a:tblPr/>
              <a:tblGrid>
                <a:gridCol w="2584240"/>
                <a:gridCol w="2902160"/>
              </a:tblGrid>
              <a:tr h="742951">
                <a:tc>
                  <a:txBody>
                    <a:bodyPr/>
                    <a:lstStyle/>
                    <a:p>
                      <a:pPr marL="31750" marR="0">
                        <a:lnSpc>
                          <a:spcPts val="1245"/>
                        </a:lnSpc>
                        <a:spcBef>
                          <a:spcPts val="0"/>
                        </a:spcBef>
                        <a:spcAft>
                          <a:spcPts val="0"/>
                        </a:spcAft>
                      </a:pPr>
                      <a:r>
                        <a:rPr lang="en-US" sz="2000" dirty="0">
                          <a:latin typeface="Times New Roman"/>
                          <a:ea typeface="Times New Roman"/>
                        </a:rPr>
                        <a:t>Input:</a:t>
                      </a:r>
                    </a:p>
                  </a:txBody>
                  <a:tcPr marL="0" marR="0" marT="0" marB="0">
                    <a:lnL>
                      <a:noFill/>
                    </a:lnL>
                    <a:lnR>
                      <a:noFill/>
                    </a:lnR>
                    <a:lnT>
                      <a:noFill/>
                    </a:lnT>
                    <a:lnB>
                      <a:noFill/>
                    </a:lnB>
                  </a:tcPr>
                </a:tc>
                <a:tc>
                  <a:txBody>
                    <a:bodyPr/>
                    <a:lstStyle/>
                    <a:p>
                      <a:pPr marL="0" marR="29845" algn="r">
                        <a:lnSpc>
                          <a:spcPts val="1245"/>
                        </a:lnSpc>
                        <a:spcBef>
                          <a:spcPts val="0"/>
                        </a:spcBef>
                        <a:spcAft>
                          <a:spcPts val="0"/>
                        </a:spcAft>
                      </a:pPr>
                      <a:r>
                        <a:rPr lang="en-US" sz="2000" dirty="0" smtClean="0">
                          <a:latin typeface="Times New Roman"/>
                          <a:ea typeface="Times New Roman"/>
                        </a:rPr>
                        <a:t>80           </a:t>
                      </a:r>
                      <a:r>
                        <a:rPr lang="en-US" sz="2000" dirty="0">
                          <a:latin typeface="Times New Roman"/>
                          <a:ea typeface="Times New Roman"/>
                        </a:rPr>
                        <a:t>(4150)</a:t>
                      </a:r>
                    </a:p>
                  </a:txBody>
                  <a:tcPr marL="0" marR="0" marT="0" marB="0">
                    <a:lnL>
                      <a:noFill/>
                    </a:lnL>
                    <a:lnR>
                      <a:noFill/>
                    </a:lnR>
                    <a:lnT>
                      <a:noFill/>
                    </a:lnT>
                    <a:lnB>
                      <a:noFill/>
                    </a:lnB>
                  </a:tcPr>
                </a:tc>
              </a:tr>
              <a:tr h="742951">
                <a:tc>
                  <a:txBody>
                    <a:bodyPr/>
                    <a:lstStyle/>
                    <a:p>
                      <a:pPr marL="0" marR="0">
                        <a:lnSpc>
                          <a:spcPts val="1250"/>
                        </a:lnSpc>
                        <a:spcBef>
                          <a:spcPts val="0"/>
                        </a:spcBef>
                        <a:spcAft>
                          <a:spcPts val="0"/>
                        </a:spcAft>
                      </a:pPr>
                      <a:endParaRPr lang="en-US" sz="2000" dirty="0">
                        <a:latin typeface="Times New Roman"/>
                        <a:ea typeface="Times New Roman"/>
                      </a:endParaRPr>
                    </a:p>
                  </a:txBody>
                  <a:tcPr marL="0" marR="0" marT="0" marB="0">
                    <a:lnL>
                      <a:noFill/>
                    </a:lnL>
                    <a:lnR>
                      <a:noFill/>
                    </a:lnR>
                    <a:lnT>
                      <a:noFill/>
                    </a:lnT>
                    <a:lnB>
                      <a:noFill/>
                    </a:lnB>
                  </a:tcPr>
                </a:tc>
                <a:tc>
                  <a:txBody>
                    <a:bodyPr/>
                    <a:lstStyle/>
                    <a:p>
                      <a:pPr marL="0" marR="29845" algn="r">
                        <a:lnSpc>
                          <a:spcPts val="1250"/>
                        </a:lnSpc>
                        <a:spcBef>
                          <a:spcPts val="0"/>
                        </a:spcBef>
                        <a:spcAft>
                          <a:spcPts val="0"/>
                        </a:spcAft>
                      </a:pPr>
                      <a:r>
                        <a:rPr lang="en-US" sz="2000" dirty="0" smtClean="0">
                          <a:latin typeface="Times New Roman"/>
                          <a:ea typeface="Times New Roman"/>
                        </a:rPr>
                        <a:t>       80           </a:t>
                      </a:r>
                      <a:r>
                        <a:rPr lang="en-US" sz="2000" dirty="0">
                          <a:latin typeface="Times New Roman"/>
                          <a:ea typeface="Times New Roman"/>
                        </a:rPr>
                        <a:t>(4251)</a:t>
                      </a:r>
                    </a:p>
                  </a:txBody>
                  <a:tcPr marL="0" marR="0" marT="0" marB="0">
                    <a:lnL>
                      <a:noFill/>
                    </a:lnL>
                    <a:lnR>
                      <a:noFill/>
                    </a:lnR>
                    <a:lnT>
                      <a:noFill/>
                    </a:lnT>
                    <a:lnB>
                      <a:noFill/>
                    </a:lnB>
                  </a:tcPr>
                </a:tc>
              </a:tr>
              <a:tr h="742951">
                <a:tc>
                  <a:txBody>
                    <a:bodyPr/>
                    <a:lstStyle/>
                    <a:p>
                      <a:pPr marL="31750" marR="0">
                        <a:lnSpc>
                          <a:spcPts val="1250"/>
                        </a:lnSpc>
                        <a:spcBef>
                          <a:spcPts val="0"/>
                        </a:spcBef>
                        <a:spcAft>
                          <a:spcPts val="0"/>
                        </a:spcAft>
                      </a:pPr>
                      <a:r>
                        <a:rPr lang="en-US" sz="2000">
                          <a:latin typeface="Times New Roman"/>
                          <a:ea typeface="Times New Roman"/>
                        </a:rPr>
                        <a:t>Output:</a:t>
                      </a:r>
                    </a:p>
                  </a:txBody>
                  <a:tcPr marL="0" marR="0" marT="0" marB="0">
                    <a:lnL>
                      <a:noFill/>
                    </a:lnL>
                    <a:lnR>
                      <a:noFill/>
                    </a:lnR>
                    <a:lnT>
                      <a:noFill/>
                    </a:lnT>
                    <a:lnB>
                      <a:noFill/>
                    </a:lnB>
                  </a:tcPr>
                </a:tc>
                <a:tc>
                  <a:txBody>
                    <a:bodyPr/>
                    <a:lstStyle/>
                    <a:p>
                      <a:pPr marL="0" marR="29845" algn="r">
                        <a:lnSpc>
                          <a:spcPts val="1250"/>
                        </a:lnSpc>
                        <a:spcBef>
                          <a:spcPts val="0"/>
                        </a:spcBef>
                        <a:spcAft>
                          <a:spcPts val="0"/>
                        </a:spcAft>
                      </a:pPr>
                      <a:r>
                        <a:rPr lang="en-US" sz="2000" dirty="0">
                          <a:latin typeface="Times New Roman"/>
                          <a:ea typeface="Times New Roman"/>
                        </a:rPr>
                        <a:t>00 (4152)</a:t>
                      </a:r>
                    </a:p>
                  </a:txBody>
                  <a:tcPr marL="0" marR="0" marT="0" marB="0">
                    <a:lnL>
                      <a:noFill/>
                    </a:lnL>
                    <a:lnR>
                      <a:noFill/>
                    </a:lnR>
                    <a:lnT>
                      <a:noFill/>
                    </a:lnT>
                    <a:lnB>
                      <a:noFill/>
                    </a:lnB>
                  </a:tcPr>
                </a:tc>
              </a:tr>
              <a:tr h="742951">
                <a:tc>
                  <a:txBody>
                    <a:bodyPr/>
                    <a:lstStyle/>
                    <a:p>
                      <a:pPr marL="0" marR="0">
                        <a:lnSpc>
                          <a:spcPts val="1250"/>
                        </a:lnSpc>
                        <a:spcBef>
                          <a:spcPts val="0"/>
                        </a:spcBef>
                        <a:spcAft>
                          <a:spcPts val="0"/>
                        </a:spcAft>
                      </a:pPr>
                      <a:endParaRPr lang="en-US" sz="2000">
                        <a:latin typeface="Times New Roman"/>
                        <a:ea typeface="Times New Roman"/>
                      </a:endParaRPr>
                    </a:p>
                  </a:txBody>
                  <a:tcPr marL="0" marR="0" marT="0" marB="0">
                    <a:lnL>
                      <a:noFill/>
                    </a:lnL>
                    <a:lnR>
                      <a:noFill/>
                    </a:lnR>
                    <a:lnT>
                      <a:noFill/>
                    </a:lnT>
                    <a:lnB>
                      <a:noFill/>
                    </a:lnB>
                  </a:tcPr>
                </a:tc>
                <a:tc>
                  <a:txBody>
                    <a:bodyPr/>
                    <a:lstStyle/>
                    <a:p>
                      <a:pPr marL="0" marR="29845" algn="r">
                        <a:lnSpc>
                          <a:spcPts val="1245"/>
                        </a:lnSpc>
                        <a:spcBef>
                          <a:spcPts val="0"/>
                        </a:spcBef>
                        <a:spcAft>
                          <a:spcPts val="0"/>
                        </a:spcAft>
                      </a:pPr>
                      <a:r>
                        <a:rPr lang="en-US" sz="2000" dirty="0">
                          <a:latin typeface="Times New Roman"/>
                          <a:ea typeface="Times New Roman"/>
                        </a:rPr>
                        <a:t>01 (4153)</a:t>
                      </a:r>
                    </a:p>
                  </a:txBody>
                  <a:tcPr marL="0" marR="0" marT="0" marB="0">
                    <a:lnL>
                      <a:noFill/>
                    </a:lnL>
                    <a:lnR>
                      <a:noFill/>
                    </a:lnR>
                    <a:lnT>
                      <a:noFill/>
                    </a:lnT>
                    <a:lnB>
                      <a:noFill/>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1828800" y="1600198"/>
          <a:ext cx="6858000" cy="4038607"/>
        </p:xfrm>
        <a:graphic>
          <a:graphicData uri="http://schemas.openxmlformats.org/drawingml/2006/table">
            <a:tbl>
              <a:tblPr/>
              <a:tblGrid>
                <a:gridCol w="1573217"/>
                <a:gridCol w="915768"/>
                <a:gridCol w="4369015"/>
              </a:tblGrid>
              <a:tr h="368387">
                <a:tc>
                  <a:txBody>
                    <a:bodyPr/>
                    <a:lstStyle/>
                    <a:p>
                      <a:pPr marL="0" marR="182245" algn="r">
                        <a:lnSpc>
                          <a:spcPts val="1255"/>
                        </a:lnSpc>
                        <a:spcBef>
                          <a:spcPts val="0"/>
                        </a:spcBef>
                        <a:spcAft>
                          <a:spcPts val="0"/>
                        </a:spcAft>
                      </a:pPr>
                      <a:r>
                        <a:rPr lang="en-US" sz="1800" dirty="0">
                          <a:latin typeface="Times New Roman"/>
                          <a:ea typeface="Times New Roman"/>
                        </a:rPr>
                        <a:t>MVI</a:t>
                      </a:r>
                    </a:p>
                  </a:txBody>
                  <a:tcPr marL="0" marR="0" marT="0" marB="0">
                    <a:lnL>
                      <a:noFill/>
                    </a:lnL>
                    <a:lnR>
                      <a:noFill/>
                    </a:lnR>
                    <a:lnT>
                      <a:noFill/>
                    </a:lnT>
                    <a:lnB>
                      <a:noFill/>
                    </a:lnB>
                  </a:tcPr>
                </a:tc>
                <a:tc>
                  <a:txBody>
                    <a:bodyPr/>
                    <a:lstStyle/>
                    <a:p>
                      <a:pPr marL="120015" marR="0">
                        <a:lnSpc>
                          <a:spcPts val="1255"/>
                        </a:lnSpc>
                        <a:spcBef>
                          <a:spcPts val="0"/>
                        </a:spcBef>
                        <a:spcAft>
                          <a:spcPts val="0"/>
                        </a:spcAft>
                      </a:pPr>
                      <a:r>
                        <a:rPr lang="en-US" sz="1800">
                          <a:latin typeface="Times New Roman"/>
                          <a:ea typeface="Times New Roman"/>
                        </a:rPr>
                        <a:t>C, 00</a:t>
                      </a:r>
                    </a:p>
                  </a:txBody>
                  <a:tcPr marL="0" marR="0" marT="0" marB="0">
                    <a:lnL>
                      <a:noFill/>
                    </a:lnL>
                    <a:lnR>
                      <a:noFill/>
                    </a:lnR>
                    <a:lnT>
                      <a:noFill/>
                    </a:lnT>
                    <a:lnB>
                      <a:noFill/>
                    </a:lnB>
                  </a:tcPr>
                </a:tc>
                <a:tc>
                  <a:txBody>
                    <a:bodyPr/>
                    <a:lstStyle/>
                    <a:p>
                      <a:pPr marL="113665" marR="0">
                        <a:lnSpc>
                          <a:spcPts val="1255"/>
                        </a:lnSpc>
                        <a:spcBef>
                          <a:spcPts val="0"/>
                        </a:spcBef>
                        <a:spcAft>
                          <a:spcPts val="0"/>
                        </a:spcAft>
                      </a:pPr>
                      <a:r>
                        <a:rPr lang="en-US" sz="1800">
                          <a:latin typeface="Times New Roman"/>
                          <a:ea typeface="Times New Roman"/>
                        </a:rPr>
                        <a:t>Initialize C register to 00</a:t>
                      </a:r>
                    </a:p>
                  </a:txBody>
                  <a:tcPr marL="0" marR="0" marT="0" marB="0">
                    <a:lnL>
                      <a:noFill/>
                    </a:lnL>
                    <a:lnR>
                      <a:noFill/>
                    </a:lnR>
                    <a:lnT>
                      <a:noFill/>
                    </a:lnT>
                    <a:lnB>
                      <a:noFill/>
                    </a:lnB>
                  </a:tcPr>
                </a:tc>
              </a:tr>
              <a:tr h="367022">
                <a:tc>
                  <a:txBody>
                    <a:bodyPr/>
                    <a:lstStyle/>
                    <a:p>
                      <a:pPr marL="0" marR="159385" algn="r">
                        <a:lnSpc>
                          <a:spcPts val="1250"/>
                        </a:lnSpc>
                        <a:spcBef>
                          <a:spcPts val="0"/>
                        </a:spcBef>
                        <a:spcAft>
                          <a:spcPts val="0"/>
                        </a:spcAft>
                      </a:pPr>
                      <a:r>
                        <a:rPr lang="en-US" sz="1800" dirty="0">
                          <a:latin typeface="Times New Roman"/>
                          <a:ea typeface="Times New Roman"/>
                        </a:rPr>
                        <a:t>LDA</a:t>
                      </a:r>
                    </a:p>
                  </a:txBody>
                  <a:tcPr marL="0" marR="0" marT="0" marB="0">
                    <a:lnL>
                      <a:noFill/>
                    </a:lnL>
                    <a:lnR>
                      <a:noFill/>
                    </a:lnR>
                    <a:lnT>
                      <a:noFill/>
                    </a:lnT>
                    <a:lnB>
                      <a:noFill/>
                    </a:lnB>
                  </a:tcPr>
                </a:tc>
                <a:tc>
                  <a:txBody>
                    <a:bodyPr/>
                    <a:lstStyle/>
                    <a:p>
                      <a:pPr marL="144145" marR="0">
                        <a:lnSpc>
                          <a:spcPts val="1250"/>
                        </a:lnSpc>
                        <a:spcBef>
                          <a:spcPts val="0"/>
                        </a:spcBef>
                        <a:spcAft>
                          <a:spcPts val="0"/>
                        </a:spcAft>
                      </a:pPr>
                      <a:r>
                        <a:rPr lang="en-US" sz="1800" dirty="0">
                          <a:latin typeface="Times New Roman"/>
                          <a:ea typeface="Times New Roman"/>
                        </a:rPr>
                        <a:t>4150</a:t>
                      </a:r>
                    </a:p>
                  </a:txBody>
                  <a:tcPr marL="0" marR="0" marT="0" marB="0">
                    <a:lnL>
                      <a:noFill/>
                    </a:lnL>
                    <a:lnR>
                      <a:noFill/>
                    </a:lnR>
                    <a:lnT>
                      <a:noFill/>
                    </a:lnT>
                    <a:lnB>
                      <a:noFill/>
                    </a:lnB>
                  </a:tcPr>
                </a:tc>
                <a:tc>
                  <a:txBody>
                    <a:bodyPr/>
                    <a:lstStyle/>
                    <a:p>
                      <a:pPr marL="112395" marR="0">
                        <a:lnSpc>
                          <a:spcPts val="1250"/>
                        </a:lnSpc>
                        <a:spcBef>
                          <a:spcPts val="0"/>
                        </a:spcBef>
                        <a:spcAft>
                          <a:spcPts val="0"/>
                        </a:spcAft>
                      </a:pPr>
                      <a:r>
                        <a:rPr lang="en-US" sz="1800">
                          <a:latin typeface="Times New Roman"/>
                          <a:ea typeface="Times New Roman"/>
                        </a:rPr>
                        <a:t>Load the value to Accumulator.</a:t>
                      </a:r>
                    </a:p>
                  </a:txBody>
                  <a:tcPr marL="0" marR="0" marT="0" marB="0">
                    <a:lnL>
                      <a:noFill/>
                    </a:lnL>
                    <a:lnR>
                      <a:noFill/>
                    </a:lnR>
                    <a:lnT>
                      <a:noFill/>
                    </a:lnT>
                    <a:lnB>
                      <a:noFill/>
                    </a:lnB>
                  </a:tcPr>
                </a:tc>
              </a:tr>
              <a:tr h="367022">
                <a:tc>
                  <a:txBody>
                    <a:bodyPr/>
                    <a:lstStyle/>
                    <a:p>
                      <a:pPr marL="0" marR="118110" algn="r">
                        <a:lnSpc>
                          <a:spcPts val="1250"/>
                        </a:lnSpc>
                        <a:spcBef>
                          <a:spcPts val="0"/>
                        </a:spcBef>
                        <a:spcAft>
                          <a:spcPts val="0"/>
                        </a:spcAft>
                      </a:pPr>
                      <a:r>
                        <a:rPr lang="en-US" sz="1800">
                          <a:latin typeface="Times New Roman"/>
                          <a:ea typeface="Times New Roman"/>
                        </a:rPr>
                        <a:t>MOV</a:t>
                      </a:r>
                    </a:p>
                  </a:txBody>
                  <a:tcPr marL="0" marR="0" marT="0" marB="0">
                    <a:lnL>
                      <a:noFill/>
                    </a:lnL>
                    <a:lnR>
                      <a:noFill/>
                    </a:lnR>
                    <a:lnT>
                      <a:noFill/>
                    </a:lnT>
                    <a:lnB>
                      <a:noFill/>
                    </a:lnB>
                  </a:tcPr>
                </a:tc>
                <a:tc>
                  <a:txBody>
                    <a:bodyPr/>
                    <a:lstStyle/>
                    <a:p>
                      <a:pPr marL="147320" marR="0">
                        <a:lnSpc>
                          <a:spcPts val="1250"/>
                        </a:lnSpc>
                        <a:spcBef>
                          <a:spcPts val="0"/>
                        </a:spcBef>
                        <a:spcAft>
                          <a:spcPts val="0"/>
                        </a:spcAft>
                      </a:pPr>
                      <a:r>
                        <a:rPr lang="en-US" sz="1800" dirty="0">
                          <a:latin typeface="Times New Roman"/>
                          <a:ea typeface="Times New Roman"/>
                        </a:rPr>
                        <a:t>B, A</a:t>
                      </a:r>
                    </a:p>
                  </a:txBody>
                  <a:tcPr marL="0" marR="0" marT="0" marB="0">
                    <a:lnL>
                      <a:noFill/>
                    </a:lnL>
                    <a:lnR>
                      <a:noFill/>
                    </a:lnR>
                    <a:lnT>
                      <a:noFill/>
                    </a:lnT>
                    <a:lnB>
                      <a:noFill/>
                    </a:lnB>
                  </a:tcPr>
                </a:tc>
                <a:tc>
                  <a:txBody>
                    <a:bodyPr/>
                    <a:lstStyle/>
                    <a:p>
                      <a:pPr marL="127000" marR="0">
                        <a:lnSpc>
                          <a:spcPts val="1250"/>
                        </a:lnSpc>
                        <a:spcBef>
                          <a:spcPts val="0"/>
                        </a:spcBef>
                        <a:spcAft>
                          <a:spcPts val="0"/>
                        </a:spcAft>
                      </a:pPr>
                      <a:r>
                        <a:rPr lang="en-US" sz="1800" dirty="0">
                          <a:latin typeface="Times New Roman"/>
                          <a:ea typeface="Times New Roman"/>
                        </a:rPr>
                        <a:t>Move</a:t>
                      </a:r>
                      <a:r>
                        <a:rPr lang="en-US" sz="1800" spc="-85" dirty="0">
                          <a:latin typeface="Times New Roman"/>
                          <a:ea typeface="Times New Roman"/>
                        </a:rPr>
                        <a:t> </a:t>
                      </a:r>
                      <a:r>
                        <a:rPr lang="en-US" sz="1800" dirty="0">
                          <a:latin typeface="Times New Roman"/>
                          <a:ea typeface="Times New Roman"/>
                        </a:rPr>
                        <a:t>the</a:t>
                      </a:r>
                      <a:r>
                        <a:rPr lang="en-US" sz="1800" spc="-80" dirty="0">
                          <a:latin typeface="Times New Roman"/>
                          <a:ea typeface="Times New Roman"/>
                        </a:rPr>
                        <a:t> </a:t>
                      </a:r>
                      <a:r>
                        <a:rPr lang="en-US" sz="1800" dirty="0">
                          <a:latin typeface="Times New Roman"/>
                          <a:ea typeface="Times New Roman"/>
                        </a:rPr>
                        <a:t>content</a:t>
                      </a:r>
                      <a:r>
                        <a:rPr lang="en-US" sz="1800" spc="-85" dirty="0">
                          <a:latin typeface="Times New Roman"/>
                          <a:ea typeface="Times New Roman"/>
                        </a:rPr>
                        <a:t> </a:t>
                      </a:r>
                      <a:r>
                        <a:rPr lang="en-US" sz="1800" dirty="0">
                          <a:latin typeface="Times New Roman"/>
                          <a:ea typeface="Times New Roman"/>
                        </a:rPr>
                        <a:t>of</a:t>
                      </a:r>
                      <a:r>
                        <a:rPr lang="en-US" sz="1800" spc="-85" dirty="0">
                          <a:latin typeface="Times New Roman"/>
                          <a:ea typeface="Times New Roman"/>
                        </a:rPr>
                        <a:t> </a:t>
                      </a:r>
                      <a:r>
                        <a:rPr lang="en-US" sz="1800" dirty="0">
                          <a:latin typeface="Times New Roman"/>
                          <a:ea typeface="Times New Roman"/>
                        </a:rPr>
                        <a:t>Accumulator</a:t>
                      </a:r>
                      <a:r>
                        <a:rPr lang="en-US" sz="1800" spc="-90" dirty="0">
                          <a:latin typeface="Times New Roman"/>
                          <a:ea typeface="Times New Roman"/>
                        </a:rPr>
                        <a:t> </a:t>
                      </a:r>
                      <a:r>
                        <a:rPr lang="en-US" sz="1800" dirty="0">
                          <a:latin typeface="Times New Roman"/>
                          <a:ea typeface="Times New Roman"/>
                        </a:rPr>
                        <a:t>to</a:t>
                      </a:r>
                      <a:r>
                        <a:rPr lang="en-US" sz="1800" spc="-85" dirty="0">
                          <a:latin typeface="Times New Roman"/>
                          <a:ea typeface="Times New Roman"/>
                        </a:rPr>
                        <a:t> </a:t>
                      </a:r>
                      <a:r>
                        <a:rPr lang="en-US" sz="1800" dirty="0">
                          <a:latin typeface="Times New Roman"/>
                          <a:ea typeface="Times New Roman"/>
                        </a:rPr>
                        <a:t>B</a:t>
                      </a:r>
                      <a:r>
                        <a:rPr lang="en-US" sz="1800" spc="-85" dirty="0">
                          <a:latin typeface="Times New Roman"/>
                          <a:ea typeface="Times New Roman"/>
                        </a:rPr>
                        <a:t> </a:t>
                      </a:r>
                      <a:r>
                        <a:rPr lang="en-US" sz="1800" dirty="0">
                          <a:latin typeface="Times New Roman"/>
                          <a:ea typeface="Times New Roman"/>
                        </a:rPr>
                        <a:t>register.</a:t>
                      </a:r>
                    </a:p>
                  </a:txBody>
                  <a:tcPr marL="0" marR="0" marT="0" marB="0">
                    <a:lnL>
                      <a:noFill/>
                    </a:lnL>
                    <a:lnR>
                      <a:noFill/>
                    </a:lnR>
                    <a:lnT>
                      <a:noFill/>
                    </a:lnT>
                    <a:lnB>
                      <a:noFill/>
                    </a:lnB>
                  </a:tcPr>
                </a:tc>
              </a:tr>
              <a:tr h="367022">
                <a:tc>
                  <a:txBody>
                    <a:bodyPr/>
                    <a:lstStyle/>
                    <a:p>
                      <a:pPr marL="0" marR="159385" algn="r">
                        <a:lnSpc>
                          <a:spcPts val="1250"/>
                        </a:lnSpc>
                        <a:spcBef>
                          <a:spcPts val="0"/>
                        </a:spcBef>
                        <a:spcAft>
                          <a:spcPts val="0"/>
                        </a:spcAft>
                      </a:pPr>
                      <a:r>
                        <a:rPr lang="en-US" sz="1800">
                          <a:latin typeface="Times New Roman"/>
                          <a:ea typeface="Times New Roman"/>
                        </a:rPr>
                        <a:t>LDA</a:t>
                      </a:r>
                    </a:p>
                  </a:txBody>
                  <a:tcPr marL="0" marR="0" marT="0" marB="0">
                    <a:lnL>
                      <a:noFill/>
                    </a:lnL>
                    <a:lnR>
                      <a:noFill/>
                    </a:lnR>
                    <a:lnT>
                      <a:noFill/>
                    </a:lnT>
                    <a:lnB>
                      <a:noFill/>
                    </a:lnB>
                  </a:tcPr>
                </a:tc>
                <a:tc>
                  <a:txBody>
                    <a:bodyPr/>
                    <a:lstStyle/>
                    <a:p>
                      <a:pPr marL="144145" marR="0">
                        <a:lnSpc>
                          <a:spcPts val="1250"/>
                        </a:lnSpc>
                        <a:spcBef>
                          <a:spcPts val="0"/>
                        </a:spcBef>
                        <a:spcAft>
                          <a:spcPts val="0"/>
                        </a:spcAft>
                      </a:pPr>
                      <a:r>
                        <a:rPr lang="en-US" sz="1800" dirty="0">
                          <a:latin typeface="Times New Roman"/>
                          <a:ea typeface="Times New Roman"/>
                        </a:rPr>
                        <a:t>4151</a:t>
                      </a:r>
                    </a:p>
                  </a:txBody>
                  <a:tcPr marL="0" marR="0" marT="0" marB="0">
                    <a:lnL>
                      <a:noFill/>
                    </a:lnL>
                    <a:lnR>
                      <a:noFill/>
                    </a:lnR>
                    <a:lnT>
                      <a:noFill/>
                    </a:lnT>
                    <a:lnB>
                      <a:noFill/>
                    </a:lnB>
                  </a:tcPr>
                </a:tc>
                <a:tc>
                  <a:txBody>
                    <a:bodyPr/>
                    <a:lstStyle/>
                    <a:p>
                      <a:pPr marL="112395" marR="0">
                        <a:lnSpc>
                          <a:spcPts val="1250"/>
                        </a:lnSpc>
                        <a:spcBef>
                          <a:spcPts val="0"/>
                        </a:spcBef>
                        <a:spcAft>
                          <a:spcPts val="0"/>
                        </a:spcAft>
                      </a:pPr>
                      <a:r>
                        <a:rPr lang="en-US" sz="1800">
                          <a:latin typeface="Times New Roman"/>
                          <a:ea typeface="Times New Roman"/>
                        </a:rPr>
                        <a:t>Load the value to Accumulator.</a:t>
                      </a:r>
                    </a:p>
                  </a:txBody>
                  <a:tcPr marL="0" marR="0" marT="0" marB="0">
                    <a:lnL>
                      <a:noFill/>
                    </a:lnL>
                    <a:lnR>
                      <a:noFill/>
                    </a:lnR>
                    <a:lnT>
                      <a:noFill/>
                    </a:lnT>
                    <a:lnB>
                      <a:noFill/>
                    </a:lnB>
                  </a:tcPr>
                </a:tc>
              </a:tr>
              <a:tr h="367022">
                <a:tc>
                  <a:txBody>
                    <a:bodyPr/>
                    <a:lstStyle/>
                    <a:p>
                      <a:pPr marL="0" marR="128270" algn="r">
                        <a:lnSpc>
                          <a:spcPts val="1250"/>
                        </a:lnSpc>
                        <a:spcBef>
                          <a:spcPts val="0"/>
                        </a:spcBef>
                        <a:spcAft>
                          <a:spcPts val="0"/>
                        </a:spcAft>
                      </a:pPr>
                      <a:r>
                        <a:rPr lang="en-US" sz="1800">
                          <a:latin typeface="Times New Roman"/>
                          <a:ea typeface="Times New Roman"/>
                        </a:rPr>
                        <a:t>ADD</a:t>
                      </a:r>
                    </a:p>
                  </a:txBody>
                  <a:tcPr marL="0" marR="0" marT="0" marB="0">
                    <a:lnL>
                      <a:noFill/>
                    </a:lnL>
                    <a:lnR>
                      <a:noFill/>
                    </a:lnR>
                    <a:lnT>
                      <a:noFill/>
                    </a:lnT>
                    <a:lnB>
                      <a:noFill/>
                    </a:lnB>
                  </a:tcPr>
                </a:tc>
                <a:tc>
                  <a:txBody>
                    <a:bodyPr/>
                    <a:lstStyle/>
                    <a:p>
                      <a:pPr marL="136525" marR="0">
                        <a:lnSpc>
                          <a:spcPts val="1250"/>
                        </a:lnSpc>
                        <a:spcBef>
                          <a:spcPts val="0"/>
                        </a:spcBef>
                        <a:spcAft>
                          <a:spcPts val="0"/>
                        </a:spcAft>
                      </a:pPr>
                      <a:r>
                        <a:rPr lang="en-US" sz="1800" dirty="0">
                          <a:latin typeface="Times New Roman"/>
                          <a:ea typeface="Times New Roman"/>
                        </a:rPr>
                        <a:t>B</a:t>
                      </a:r>
                    </a:p>
                  </a:txBody>
                  <a:tcPr marL="0" marR="0" marT="0" marB="0">
                    <a:lnL>
                      <a:noFill/>
                    </a:lnL>
                    <a:lnR>
                      <a:noFill/>
                    </a:lnR>
                    <a:lnT>
                      <a:noFill/>
                    </a:lnT>
                    <a:lnB>
                      <a:noFill/>
                    </a:lnB>
                  </a:tcPr>
                </a:tc>
                <a:tc>
                  <a:txBody>
                    <a:bodyPr/>
                    <a:lstStyle/>
                    <a:p>
                      <a:pPr marL="101600" marR="0">
                        <a:lnSpc>
                          <a:spcPts val="1250"/>
                        </a:lnSpc>
                        <a:spcBef>
                          <a:spcPts val="0"/>
                        </a:spcBef>
                        <a:spcAft>
                          <a:spcPts val="0"/>
                        </a:spcAft>
                      </a:pPr>
                      <a:r>
                        <a:rPr lang="en-US" sz="1800" dirty="0">
                          <a:latin typeface="Times New Roman"/>
                          <a:ea typeface="Times New Roman"/>
                        </a:rPr>
                        <a:t>Add the value of register B to A</a:t>
                      </a:r>
                    </a:p>
                  </a:txBody>
                  <a:tcPr marL="0" marR="0" marT="0" marB="0">
                    <a:lnL>
                      <a:noFill/>
                    </a:lnL>
                    <a:lnR>
                      <a:noFill/>
                    </a:lnR>
                    <a:lnT>
                      <a:noFill/>
                    </a:lnT>
                    <a:lnB>
                      <a:noFill/>
                    </a:lnB>
                  </a:tcPr>
                </a:tc>
              </a:tr>
              <a:tr h="367022">
                <a:tc>
                  <a:txBody>
                    <a:bodyPr/>
                    <a:lstStyle/>
                    <a:p>
                      <a:pPr marL="0" marR="201930" algn="r">
                        <a:lnSpc>
                          <a:spcPts val="1250"/>
                        </a:lnSpc>
                        <a:spcBef>
                          <a:spcPts val="0"/>
                        </a:spcBef>
                        <a:spcAft>
                          <a:spcPts val="0"/>
                        </a:spcAft>
                      </a:pPr>
                      <a:r>
                        <a:rPr lang="en-US" sz="1800">
                          <a:latin typeface="Times New Roman"/>
                          <a:ea typeface="Times New Roman"/>
                        </a:rPr>
                        <a:t>JNC</a:t>
                      </a:r>
                    </a:p>
                  </a:txBody>
                  <a:tcPr marL="0" marR="0" marT="0" marB="0">
                    <a:lnL>
                      <a:noFill/>
                    </a:lnL>
                    <a:lnR>
                      <a:noFill/>
                    </a:lnR>
                    <a:lnT>
                      <a:noFill/>
                    </a:lnT>
                    <a:lnB>
                      <a:noFill/>
                    </a:lnB>
                  </a:tcPr>
                </a:tc>
                <a:tc>
                  <a:txBody>
                    <a:bodyPr/>
                    <a:lstStyle/>
                    <a:p>
                      <a:pPr marL="139700" marR="0">
                        <a:lnSpc>
                          <a:spcPts val="1250"/>
                        </a:lnSpc>
                        <a:spcBef>
                          <a:spcPts val="0"/>
                        </a:spcBef>
                        <a:spcAft>
                          <a:spcPts val="0"/>
                        </a:spcAft>
                      </a:pPr>
                      <a:r>
                        <a:rPr lang="en-US" sz="1800">
                          <a:latin typeface="Times New Roman"/>
                          <a:ea typeface="Times New Roman"/>
                        </a:rPr>
                        <a:t>LOOP</a:t>
                      </a:r>
                    </a:p>
                  </a:txBody>
                  <a:tcPr marL="0" marR="0" marT="0" marB="0">
                    <a:lnL>
                      <a:noFill/>
                    </a:lnL>
                    <a:lnR>
                      <a:noFill/>
                    </a:lnR>
                    <a:lnT>
                      <a:noFill/>
                    </a:lnT>
                    <a:lnB>
                      <a:noFill/>
                    </a:lnB>
                  </a:tcPr>
                </a:tc>
                <a:tc>
                  <a:txBody>
                    <a:bodyPr/>
                    <a:lstStyle/>
                    <a:p>
                      <a:pPr marL="116205" marR="0">
                        <a:lnSpc>
                          <a:spcPts val="1250"/>
                        </a:lnSpc>
                        <a:spcBef>
                          <a:spcPts val="0"/>
                        </a:spcBef>
                        <a:spcAft>
                          <a:spcPts val="0"/>
                        </a:spcAft>
                      </a:pPr>
                      <a:r>
                        <a:rPr lang="en-US" sz="1800" dirty="0">
                          <a:latin typeface="Times New Roman"/>
                          <a:ea typeface="Times New Roman"/>
                        </a:rPr>
                        <a:t>Jump on no carry.</a:t>
                      </a:r>
                    </a:p>
                  </a:txBody>
                  <a:tcPr marL="0" marR="0" marT="0" marB="0">
                    <a:lnL>
                      <a:noFill/>
                    </a:lnL>
                    <a:lnR>
                      <a:noFill/>
                    </a:lnR>
                    <a:lnT>
                      <a:noFill/>
                    </a:lnT>
                    <a:lnB>
                      <a:noFill/>
                    </a:lnB>
                  </a:tcPr>
                </a:tc>
              </a:tr>
              <a:tr h="367022">
                <a:tc>
                  <a:txBody>
                    <a:bodyPr/>
                    <a:lstStyle/>
                    <a:p>
                      <a:pPr marL="0" marR="200660" algn="r">
                        <a:lnSpc>
                          <a:spcPts val="1250"/>
                        </a:lnSpc>
                        <a:spcBef>
                          <a:spcPts val="0"/>
                        </a:spcBef>
                        <a:spcAft>
                          <a:spcPts val="0"/>
                        </a:spcAft>
                      </a:pPr>
                      <a:r>
                        <a:rPr lang="en-US" sz="1800">
                          <a:latin typeface="Times New Roman"/>
                          <a:ea typeface="Times New Roman"/>
                        </a:rPr>
                        <a:t>INR</a:t>
                      </a:r>
                    </a:p>
                  </a:txBody>
                  <a:tcPr marL="0" marR="0" marT="0" marB="0">
                    <a:lnL>
                      <a:noFill/>
                    </a:lnL>
                    <a:lnR>
                      <a:noFill/>
                    </a:lnR>
                    <a:lnT>
                      <a:noFill/>
                    </a:lnT>
                    <a:lnB>
                      <a:noFill/>
                    </a:lnB>
                  </a:tcPr>
                </a:tc>
                <a:tc>
                  <a:txBody>
                    <a:bodyPr/>
                    <a:lstStyle/>
                    <a:p>
                      <a:pPr marL="141605" marR="0">
                        <a:lnSpc>
                          <a:spcPts val="1250"/>
                        </a:lnSpc>
                        <a:spcBef>
                          <a:spcPts val="0"/>
                        </a:spcBef>
                        <a:spcAft>
                          <a:spcPts val="0"/>
                        </a:spcAft>
                      </a:pPr>
                      <a:r>
                        <a:rPr lang="en-US" sz="1800">
                          <a:latin typeface="Times New Roman"/>
                          <a:ea typeface="Times New Roman"/>
                        </a:rPr>
                        <a:t>C</a:t>
                      </a:r>
                    </a:p>
                  </a:txBody>
                  <a:tcPr marL="0" marR="0" marT="0" marB="0">
                    <a:lnL>
                      <a:noFill/>
                    </a:lnL>
                    <a:lnR>
                      <a:noFill/>
                    </a:lnR>
                    <a:lnT>
                      <a:noFill/>
                    </a:lnT>
                    <a:lnB>
                      <a:noFill/>
                    </a:lnB>
                  </a:tcPr>
                </a:tc>
                <a:tc>
                  <a:txBody>
                    <a:bodyPr/>
                    <a:lstStyle/>
                    <a:p>
                      <a:pPr marL="127000" marR="0">
                        <a:lnSpc>
                          <a:spcPts val="1250"/>
                        </a:lnSpc>
                        <a:spcBef>
                          <a:spcPts val="0"/>
                        </a:spcBef>
                        <a:spcAft>
                          <a:spcPts val="0"/>
                        </a:spcAft>
                      </a:pPr>
                      <a:r>
                        <a:rPr lang="en-US" sz="1800" dirty="0">
                          <a:latin typeface="Times New Roman"/>
                          <a:ea typeface="Times New Roman"/>
                        </a:rPr>
                        <a:t>Increment value of register C</a:t>
                      </a:r>
                    </a:p>
                  </a:txBody>
                  <a:tcPr marL="0" marR="0" marT="0" marB="0">
                    <a:lnL>
                      <a:noFill/>
                    </a:lnL>
                    <a:lnR>
                      <a:noFill/>
                    </a:lnR>
                    <a:lnT>
                      <a:noFill/>
                    </a:lnT>
                    <a:lnB>
                      <a:noFill/>
                    </a:lnB>
                  </a:tcPr>
                </a:tc>
              </a:tr>
              <a:tr h="367022">
                <a:tc>
                  <a:txBody>
                    <a:bodyPr/>
                    <a:lstStyle/>
                    <a:p>
                      <a:pPr marL="31750" marR="0">
                        <a:lnSpc>
                          <a:spcPts val="1250"/>
                        </a:lnSpc>
                        <a:spcBef>
                          <a:spcPts val="0"/>
                        </a:spcBef>
                        <a:spcAft>
                          <a:spcPts val="0"/>
                        </a:spcAft>
                      </a:pPr>
                      <a:r>
                        <a:rPr lang="en-US" sz="1800">
                          <a:latin typeface="Times New Roman"/>
                          <a:ea typeface="Times New Roman"/>
                        </a:rPr>
                        <a:t>LOOP:</a:t>
                      </a:r>
                      <a:r>
                        <a:rPr lang="en-US" sz="1800" spc="265">
                          <a:latin typeface="Times New Roman"/>
                          <a:ea typeface="Times New Roman"/>
                        </a:rPr>
                        <a:t> </a:t>
                      </a:r>
                      <a:r>
                        <a:rPr lang="en-US" sz="1800">
                          <a:latin typeface="Times New Roman"/>
                          <a:ea typeface="Times New Roman"/>
                        </a:rPr>
                        <a:t>STA</a:t>
                      </a:r>
                    </a:p>
                  </a:txBody>
                  <a:tcPr marL="0" marR="0" marT="0" marB="0">
                    <a:lnL>
                      <a:noFill/>
                    </a:lnL>
                    <a:lnR>
                      <a:noFill/>
                    </a:lnR>
                    <a:lnT>
                      <a:noFill/>
                    </a:lnT>
                    <a:lnB>
                      <a:noFill/>
                    </a:lnB>
                  </a:tcPr>
                </a:tc>
                <a:tc>
                  <a:txBody>
                    <a:bodyPr/>
                    <a:lstStyle/>
                    <a:p>
                      <a:pPr marL="136525" marR="0">
                        <a:lnSpc>
                          <a:spcPts val="1250"/>
                        </a:lnSpc>
                        <a:spcBef>
                          <a:spcPts val="0"/>
                        </a:spcBef>
                        <a:spcAft>
                          <a:spcPts val="0"/>
                        </a:spcAft>
                      </a:pPr>
                      <a:r>
                        <a:rPr lang="en-US" sz="1800">
                          <a:latin typeface="Times New Roman"/>
                          <a:ea typeface="Times New Roman"/>
                        </a:rPr>
                        <a:t>4152</a:t>
                      </a:r>
                    </a:p>
                  </a:txBody>
                  <a:tcPr marL="0" marR="0" marT="0" marB="0">
                    <a:lnL>
                      <a:noFill/>
                    </a:lnL>
                    <a:lnR>
                      <a:noFill/>
                    </a:lnR>
                    <a:lnT>
                      <a:noFill/>
                    </a:lnT>
                    <a:lnB>
                      <a:noFill/>
                    </a:lnB>
                  </a:tcPr>
                </a:tc>
                <a:tc>
                  <a:txBody>
                    <a:bodyPr/>
                    <a:lstStyle/>
                    <a:p>
                      <a:pPr marL="104775" marR="0">
                        <a:lnSpc>
                          <a:spcPts val="1250"/>
                        </a:lnSpc>
                        <a:spcBef>
                          <a:spcPts val="0"/>
                        </a:spcBef>
                        <a:spcAft>
                          <a:spcPts val="0"/>
                        </a:spcAft>
                      </a:pPr>
                      <a:r>
                        <a:rPr lang="en-US" sz="1800" dirty="0">
                          <a:latin typeface="Times New Roman"/>
                          <a:ea typeface="Times New Roman"/>
                        </a:rPr>
                        <a:t>Store the value of Accumulator (SUM).</a:t>
                      </a:r>
                    </a:p>
                  </a:txBody>
                  <a:tcPr marL="0" marR="0" marT="0" marB="0">
                    <a:lnL>
                      <a:noFill/>
                    </a:lnL>
                    <a:lnR>
                      <a:noFill/>
                    </a:lnR>
                    <a:lnT>
                      <a:noFill/>
                    </a:lnT>
                    <a:lnB>
                      <a:noFill/>
                    </a:lnB>
                  </a:tcPr>
                </a:tc>
              </a:tr>
              <a:tr h="367022">
                <a:tc>
                  <a:txBody>
                    <a:bodyPr/>
                    <a:lstStyle/>
                    <a:p>
                      <a:pPr marL="0" marR="118110" algn="r">
                        <a:lnSpc>
                          <a:spcPts val="1250"/>
                        </a:lnSpc>
                        <a:spcBef>
                          <a:spcPts val="0"/>
                        </a:spcBef>
                        <a:spcAft>
                          <a:spcPts val="0"/>
                        </a:spcAft>
                      </a:pPr>
                      <a:r>
                        <a:rPr lang="en-US" sz="1800">
                          <a:latin typeface="Times New Roman"/>
                          <a:ea typeface="Times New Roman"/>
                        </a:rPr>
                        <a:t>MOV</a:t>
                      </a:r>
                    </a:p>
                  </a:txBody>
                  <a:tcPr marL="0" marR="0" marT="0" marB="0">
                    <a:lnL>
                      <a:noFill/>
                    </a:lnL>
                    <a:lnR>
                      <a:noFill/>
                    </a:lnR>
                    <a:lnT>
                      <a:noFill/>
                    </a:lnT>
                    <a:lnB>
                      <a:noFill/>
                    </a:lnB>
                  </a:tcPr>
                </a:tc>
                <a:tc>
                  <a:txBody>
                    <a:bodyPr/>
                    <a:lstStyle/>
                    <a:p>
                      <a:pPr marL="147320" marR="0">
                        <a:lnSpc>
                          <a:spcPts val="1250"/>
                        </a:lnSpc>
                        <a:spcBef>
                          <a:spcPts val="0"/>
                        </a:spcBef>
                        <a:spcAft>
                          <a:spcPts val="0"/>
                        </a:spcAft>
                      </a:pPr>
                      <a:r>
                        <a:rPr lang="en-US" sz="1800">
                          <a:latin typeface="Times New Roman"/>
                          <a:ea typeface="Times New Roman"/>
                        </a:rPr>
                        <a:t>A, C</a:t>
                      </a:r>
                    </a:p>
                  </a:txBody>
                  <a:tcPr marL="0" marR="0" marT="0" marB="0">
                    <a:lnL>
                      <a:noFill/>
                    </a:lnL>
                    <a:lnR>
                      <a:noFill/>
                    </a:lnR>
                    <a:lnT>
                      <a:noFill/>
                    </a:lnT>
                    <a:lnB>
                      <a:noFill/>
                    </a:lnB>
                  </a:tcPr>
                </a:tc>
                <a:tc>
                  <a:txBody>
                    <a:bodyPr/>
                    <a:lstStyle/>
                    <a:p>
                      <a:pPr marL="88900" marR="0">
                        <a:lnSpc>
                          <a:spcPts val="1250"/>
                        </a:lnSpc>
                        <a:spcBef>
                          <a:spcPts val="0"/>
                        </a:spcBef>
                        <a:spcAft>
                          <a:spcPts val="0"/>
                        </a:spcAft>
                      </a:pPr>
                      <a:r>
                        <a:rPr lang="en-US" sz="1800" dirty="0">
                          <a:latin typeface="Times New Roman"/>
                          <a:ea typeface="Times New Roman"/>
                        </a:rPr>
                        <a:t>Move content of register C to Acc.</a:t>
                      </a:r>
                    </a:p>
                  </a:txBody>
                  <a:tcPr marL="0" marR="0" marT="0" marB="0">
                    <a:lnL>
                      <a:noFill/>
                    </a:lnL>
                    <a:lnR>
                      <a:noFill/>
                    </a:lnR>
                    <a:lnT>
                      <a:noFill/>
                    </a:lnT>
                    <a:lnB>
                      <a:noFill/>
                    </a:lnB>
                  </a:tcPr>
                </a:tc>
              </a:tr>
              <a:tr h="367022">
                <a:tc>
                  <a:txBody>
                    <a:bodyPr/>
                    <a:lstStyle/>
                    <a:p>
                      <a:pPr marL="0" marR="197485" algn="r">
                        <a:lnSpc>
                          <a:spcPts val="1250"/>
                        </a:lnSpc>
                        <a:spcBef>
                          <a:spcPts val="0"/>
                        </a:spcBef>
                        <a:spcAft>
                          <a:spcPts val="0"/>
                        </a:spcAft>
                      </a:pPr>
                      <a:r>
                        <a:rPr lang="en-US" sz="1800">
                          <a:latin typeface="Times New Roman"/>
                          <a:ea typeface="Times New Roman"/>
                        </a:rPr>
                        <a:t>STA</a:t>
                      </a:r>
                    </a:p>
                  </a:txBody>
                  <a:tcPr marL="0" marR="0" marT="0" marB="0">
                    <a:lnL>
                      <a:noFill/>
                    </a:lnL>
                    <a:lnR>
                      <a:noFill/>
                    </a:lnR>
                    <a:lnT>
                      <a:noFill/>
                    </a:lnT>
                    <a:lnB>
                      <a:noFill/>
                    </a:lnB>
                  </a:tcPr>
                </a:tc>
                <a:tc>
                  <a:txBody>
                    <a:bodyPr/>
                    <a:lstStyle/>
                    <a:p>
                      <a:pPr marL="144145" marR="0">
                        <a:lnSpc>
                          <a:spcPts val="1250"/>
                        </a:lnSpc>
                        <a:spcBef>
                          <a:spcPts val="0"/>
                        </a:spcBef>
                        <a:spcAft>
                          <a:spcPts val="0"/>
                        </a:spcAft>
                      </a:pPr>
                      <a:r>
                        <a:rPr lang="en-US" sz="1800">
                          <a:latin typeface="Times New Roman"/>
                          <a:ea typeface="Times New Roman"/>
                        </a:rPr>
                        <a:t>4153</a:t>
                      </a:r>
                    </a:p>
                  </a:txBody>
                  <a:tcPr marL="0" marR="0" marT="0" marB="0">
                    <a:lnL>
                      <a:noFill/>
                    </a:lnL>
                    <a:lnR>
                      <a:noFill/>
                    </a:lnR>
                    <a:lnT>
                      <a:noFill/>
                    </a:lnT>
                    <a:lnB>
                      <a:noFill/>
                    </a:lnB>
                  </a:tcPr>
                </a:tc>
                <a:tc>
                  <a:txBody>
                    <a:bodyPr/>
                    <a:lstStyle/>
                    <a:p>
                      <a:pPr marL="74295" marR="0">
                        <a:lnSpc>
                          <a:spcPts val="1250"/>
                        </a:lnSpc>
                        <a:spcBef>
                          <a:spcPts val="0"/>
                        </a:spcBef>
                        <a:spcAft>
                          <a:spcPts val="0"/>
                        </a:spcAft>
                      </a:pPr>
                      <a:r>
                        <a:rPr lang="en-US" sz="1800" dirty="0">
                          <a:latin typeface="Times New Roman"/>
                          <a:ea typeface="Times New Roman"/>
                        </a:rPr>
                        <a:t>Store the value of Accumulator (CARRY)</a:t>
                      </a:r>
                    </a:p>
                  </a:txBody>
                  <a:tcPr marL="0" marR="0" marT="0" marB="0">
                    <a:lnL>
                      <a:noFill/>
                    </a:lnL>
                    <a:lnR>
                      <a:noFill/>
                    </a:lnR>
                    <a:lnT>
                      <a:noFill/>
                    </a:lnT>
                    <a:lnB>
                      <a:noFill/>
                    </a:lnB>
                  </a:tcPr>
                </a:tc>
              </a:tr>
              <a:tr h="367022">
                <a:tc>
                  <a:txBody>
                    <a:bodyPr/>
                    <a:lstStyle/>
                    <a:p>
                      <a:pPr marL="0" marR="170180" algn="r">
                        <a:lnSpc>
                          <a:spcPts val="1245"/>
                        </a:lnSpc>
                        <a:spcBef>
                          <a:spcPts val="0"/>
                        </a:spcBef>
                        <a:spcAft>
                          <a:spcPts val="0"/>
                        </a:spcAft>
                      </a:pPr>
                      <a:r>
                        <a:rPr lang="en-US" sz="1800">
                          <a:latin typeface="Times New Roman"/>
                          <a:ea typeface="Times New Roman"/>
                        </a:rPr>
                        <a:t>HLT</a:t>
                      </a:r>
                    </a:p>
                  </a:txBody>
                  <a:tcPr marL="0" marR="0" marT="0" marB="0">
                    <a:lnL>
                      <a:noFill/>
                    </a:lnL>
                    <a:lnR>
                      <a:noFill/>
                    </a:lnR>
                    <a:lnT>
                      <a:noFill/>
                    </a:lnT>
                    <a:lnB>
                      <a:noFill/>
                    </a:lnB>
                  </a:tcPr>
                </a:tc>
                <a:tc>
                  <a:txBody>
                    <a:bodyPr/>
                    <a:lstStyle/>
                    <a:p>
                      <a:pPr marL="0" marR="0">
                        <a:lnSpc>
                          <a:spcPts val="1250"/>
                        </a:lnSpc>
                        <a:spcBef>
                          <a:spcPts val="0"/>
                        </a:spcBef>
                        <a:spcAft>
                          <a:spcPts val="0"/>
                        </a:spcAft>
                      </a:pPr>
                      <a:endParaRPr lang="en-US" sz="1800">
                        <a:latin typeface="Times New Roman"/>
                        <a:ea typeface="Times New Roman"/>
                      </a:endParaRPr>
                    </a:p>
                  </a:txBody>
                  <a:tcPr marL="0" marR="0" marT="0" marB="0">
                    <a:lnL>
                      <a:noFill/>
                    </a:lnL>
                    <a:lnR>
                      <a:noFill/>
                    </a:lnR>
                    <a:lnT>
                      <a:noFill/>
                    </a:lnT>
                    <a:lnB>
                      <a:noFill/>
                    </a:lnB>
                  </a:tcPr>
                </a:tc>
                <a:tc>
                  <a:txBody>
                    <a:bodyPr/>
                    <a:lstStyle/>
                    <a:p>
                      <a:pPr marL="89535" marR="0">
                        <a:lnSpc>
                          <a:spcPts val="1245"/>
                        </a:lnSpc>
                        <a:spcBef>
                          <a:spcPts val="0"/>
                        </a:spcBef>
                        <a:spcAft>
                          <a:spcPts val="0"/>
                        </a:spcAft>
                      </a:pPr>
                      <a:r>
                        <a:rPr lang="en-US" sz="1800" dirty="0">
                          <a:latin typeface="Times New Roman"/>
                          <a:ea typeface="Times New Roman"/>
                        </a:rPr>
                        <a:t>Halt the program.</a:t>
                      </a:r>
                    </a:p>
                  </a:txBody>
                  <a:tcPr marL="0" marR="0" marT="0" marB="0">
                    <a:lnL>
                      <a:noFill/>
                    </a:lnL>
                    <a:lnR>
                      <a:noFill/>
                    </a:lnR>
                    <a:lnT>
                      <a:noFill/>
                    </a:lnT>
                    <a:lnB>
                      <a:noFill/>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PROGRAM: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Source program: </a:t>
            </a:r>
          </a:p>
          <a:p>
            <a:r>
              <a:rPr lang="en-US" dirty="0" smtClean="0"/>
              <a:t>LXI H, 4000H : "HL Points 4000H"</a:t>
            </a:r>
          </a:p>
          <a:p>
            <a:r>
              <a:rPr lang="en-US" dirty="0" smtClean="0"/>
              <a:t>MOV A, M : "Get first operand"</a:t>
            </a:r>
          </a:p>
          <a:p>
            <a:r>
              <a:rPr lang="en-US" dirty="0" smtClean="0"/>
              <a:t>INX H : "HL Points 4001H"</a:t>
            </a:r>
          </a:p>
          <a:p>
            <a:r>
              <a:rPr lang="en-US" dirty="0" smtClean="0"/>
              <a:t>ADD M : "Add second operand"</a:t>
            </a:r>
          </a:p>
          <a:p>
            <a:r>
              <a:rPr lang="en-US" dirty="0" smtClean="0"/>
              <a:t>INX H : "HL Points 4002H"</a:t>
            </a:r>
          </a:p>
          <a:p>
            <a:r>
              <a:rPr lang="en-US" dirty="0" smtClean="0"/>
              <a:t>MOV M, A : "Store the lower byte of result at 4002H"</a:t>
            </a:r>
          </a:p>
          <a:p>
            <a:r>
              <a:rPr lang="en-US" dirty="0" smtClean="0"/>
              <a:t>MVIA, 00 : "Initialize higher byte result with 00H"</a:t>
            </a:r>
          </a:p>
          <a:p>
            <a:r>
              <a:rPr lang="en-US" dirty="0" smtClean="0"/>
              <a:t>ADC A : "Add carry in the high byte result"</a:t>
            </a:r>
          </a:p>
          <a:p>
            <a:r>
              <a:rPr lang="en-US" dirty="0" smtClean="0"/>
              <a:t>INX H : "HL Points 4003H"</a:t>
            </a:r>
          </a:p>
          <a:p>
            <a:r>
              <a:rPr lang="en-US" dirty="0" smtClean="0"/>
              <a:t>MOV M, A : "Store the higher byte of result at 4003H"</a:t>
            </a:r>
          </a:p>
          <a:p>
            <a:r>
              <a:rPr lang="en-US" dirty="0" smtClean="0"/>
              <a:t>HLT : "Terminate program execution"</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Search the given byte in the list of 50 numbers stored in the consecutive memory locations and store the address of memory location in the memory locations 2200H and 2201H. </a:t>
            </a:r>
          </a:p>
          <a:p>
            <a:pPr algn="just"/>
            <a:r>
              <a:rPr lang="en-US" dirty="0" smtClean="0"/>
              <a:t>Assume byte is in the C register and starting address of the list is 2000H. If byte is not found store 00 at 2200H and 2201H.</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LX I H, 2000H :"Initialize memory pointer 52H"</a:t>
            </a:r>
          </a:p>
          <a:p>
            <a:r>
              <a:rPr lang="en-US" dirty="0" smtClean="0"/>
              <a:t>MVI B, 52H :"Initialize counter"</a:t>
            </a:r>
          </a:p>
          <a:p>
            <a:r>
              <a:rPr lang="en-US" dirty="0" smtClean="0"/>
              <a:t>BACK: MOV A, M :"Get the number"</a:t>
            </a:r>
          </a:p>
          <a:p>
            <a:r>
              <a:rPr lang="en-US" dirty="0" smtClean="0"/>
              <a:t>CMP C :"Compare with the given byte"</a:t>
            </a:r>
          </a:p>
          <a:p>
            <a:r>
              <a:rPr lang="en-US" dirty="0" smtClean="0"/>
              <a:t>JZ LAST :"Go last if match occurs"</a:t>
            </a:r>
          </a:p>
          <a:p>
            <a:r>
              <a:rPr lang="en-US" dirty="0" smtClean="0"/>
              <a:t>INX H :"Increment memory pointer"</a:t>
            </a:r>
          </a:p>
          <a:p>
            <a:r>
              <a:rPr lang="en-US" dirty="0" smtClean="0"/>
              <a:t>DCR B :"Decrement counter"</a:t>
            </a:r>
          </a:p>
          <a:p>
            <a:r>
              <a:rPr lang="en-US" dirty="0" smtClean="0"/>
              <a:t>JNZ B :"If not zero, repeat"</a:t>
            </a:r>
          </a:p>
          <a:p>
            <a:r>
              <a:rPr lang="en-US" dirty="0" smtClean="0"/>
              <a:t>LXI H, 0000H</a:t>
            </a:r>
          </a:p>
          <a:p>
            <a:r>
              <a:rPr lang="en-US" dirty="0" smtClean="0"/>
              <a:t>SHLD 2200H</a:t>
            </a:r>
          </a:p>
          <a:p>
            <a:r>
              <a:rPr lang="en-US" dirty="0" smtClean="0"/>
              <a:t>JMP END :"Store 00 at 2200H and 2201H"</a:t>
            </a:r>
          </a:p>
          <a:p>
            <a:r>
              <a:rPr lang="en-US" dirty="0" smtClean="0"/>
              <a:t>LAST: SHLD 2200H :"Store memory address"</a:t>
            </a:r>
          </a:p>
          <a:p>
            <a:r>
              <a:rPr lang="en-US" dirty="0" smtClean="0"/>
              <a:t>END: HLT :"Stop"</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Find the square of the given numbers from memory location 6100H and store the result from memory location 7000H.Sample problem 2200H = 4H 2201H= 9AH 2202H= 52H 2203H= 89H 2204H= 3FH Result = 89H + 3FH = C8H 2300H= H Lower byte 2301H = H Higher byte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solidFill>
                  <a:srgbClr val="FF0000"/>
                </a:solidFill>
              </a:rPr>
              <a:t>5.Subtract two 8-bit numbers</a:t>
            </a:r>
          </a:p>
          <a:p>
            <a:r>
              <a:rPr lang="en-US" b="1" dirty="0" smtClean="0"/>
              <a:t>Example</a:t>
            </a:r>
            <a:endParaRPr lang="en-US" dirty="0" smtClean="0"/>
          </a:p>
          <a:p>
            <a:r>
              <a:rPr lang="en-US" dirty="0" smtClean="0"/>
              <a:t>(2501 H) = 49H </a:t>
            </a:r>
          </a:p>
          <a:p>
            <a:r>
              <a:rPr lang="en-US" dirty="0" smtClean="0"/>
              <a:t>(2502 H) = 32H </a:t>
            </a:r>
          </a:p>
          <a:p>
            <a:r>
              <a:rPr lang="en-US" dirty="0" smtClean="0"/>
              <a:t>Result (2503 H) = 49H - 32H = 17H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1028343"/>
            <a:ext cx="4572000" cy="4801314"/>
          </a:xfrm>
          <a:prstGeom prst="rect">
            <a:avLst/>
          </a:prstGeom>
        </p:spPr>
        <p:txBody>
          <a:bodyPr>
            <a:spAutoFit/>
          </a:bodyPr>
          <a:lstStyle/>
          <a:p>
            <a:r>
              <a:rPr lang="en-US" dirty="0" smtClean="0"/>
              <a:t>LXI H, 6200H :"Initialize lookup table pointer"</a:t>
            </a:r>
          </a:p>
          <a:p>
            <a:r>
              <a:rPr lang="en-US" dirty="0" smtClean="0"/>
              <a:t>LXI D, 6100H :"Initialize source memory pointer"</a:t>
            </a:r>
          </a:p>
          <a:p>
            <a:r>
              <a:rPr lang="en-US" dirty="0" smtClean="0"/>
              <a:t>LXI B, 7000H :"Initialize destination memory pointer"</a:t>
            </a:r>
          </a:p>
          <a:p>
            <a:r>
              <a:rPr lang="en-US" dirty="0" smtClean="0"/>
              <a:t>BACK: LDAX D :"Get the number"</a:t>
            </a:r>
          </a:p>
          <a:p>
            <a:r>
              <a:rPr lang="en-US" dirty="0" smtClean="0"/>
              <a:t>MOV L, A :"A point to the square"</a:t>
            </a:r>
          </a:p>
          <a:p>
            <a:r>
              <a:rPr lang="en-US" dirty="0" smtClean="0"/>
              <a:t>MOV A, M :"Get the square"</a:t>
            </a:r>
          </a:p>
          <a:p>
            <a:r>
              <a:rPr lang="en-US" dirty="0" smtClean="0"/>
              <a:t>STAX B :"Store the result at destination memory location"</a:t>
            </a:r>
          </a:p>
          <a:p>
            <a:r>
              <a:rPr lang="en-US" dirty="0" smtClean="0"/>
              <a:t>INX D :"Increment source memory pointer"</a:t>
            </a:r>
          </a:p>
          <a:p>
            <a:r>
              <a:rPr lang="en-US" dirty="0" smtClean="0"/>
              <a:t>INX B :"Increment destination memory pointer"</a:t>
            </a:r>
          </a:p>
          <a:p>
            <a:r>
              <a:rPr lang="en-US" dirty="0" smtClean="0"/>
              <a:t>MOV A, C</a:t>
            </a:r>
          </a:p>
          <a:p>
            <a:r>
              <a:rPr lang="en-US" dirty="0" smtClean="0"/>
              <a:t>CPI 05H :"Check for last number"</a:t>
            </a:r>
          </a:p>
          <a:p>
            <a:r>
              <a:rPr lang="en-US" dirty="0" smtClean="0"/>
              <a:t>JNZ BACK :"If not repeat"</a:t>
            </a:r>
          </a:p>
          <a:p>
            <a:r>
              <a:rPr lang="en-US" dirty="0" smtClean="0"/>
              <a:t>HLT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Calculate the sum of series of even numbers</a:t>
            </a:r>
          </a:p>
          <a:p>
            <a:r>
              <a:rPr lang="en-US" dirty="0" smtClean="0"/>
              <a:t>Calculate the sum of series of even numbers from the list of numbers. The length of the list is in memory location 2200H and the series itself begins from memory location 2201H. Assume the sum to be 8 bit number so you can ignore carries and store the sum at memory location 2210H.Sample problem 2200H= 4H 2201H= 20H 2202H= l5H 2203H= l3H 2204H= 22H Result 22l0H= 20 + 22 = 42H = 42H</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LDA 2200H</a:t>
            </a:r>
          </a:p>
          <a:p>
            <a:r>
              <a:rPr lang="en-US" dirty="0" smtClean="0"/>
              <a:t>MOV C, A :"Initialize counter"</a:t>
            </a:r>
          </a:p>
          <a:p>
            <a:r>
              <a:rPr lang="en-US" dirty="0" smtClean="0"/>
              <a:t>MVI B, 00H :"sum = 0"</a:t>
            </a:r>
          </a:p>
          <a:p>
            <a:r>
              <a:rPr lang="en-US" dirty="0" smtClean="0"/>
              <a:t>LXI H, 2201H :"Initialize pointer"</a:t>
            </a:r>
          </a:p>
          <a:p>
            <a:r>
              <a:rPr lang="en-US" dirty="0" smtClean="0"/>
              <a:t>BACK: MOV A, M :"Get the number"</a:t>
            </a:r>
          </a:p>
          <a:p>
            <a:r>
              <a:rPr lang="en-US" dirty="0" smtClean="0"/>
              <a:t>ANI 0lH :"Mask Bit l to Bit7"</a:t>
            </a:r>
          </a:p>
          <a:p>
            <a:r>
              <a:rPr lang="en-US" dirty="0" smtClean="0"/>
              <a:t>JNZ SKIP :"Don’t add if number is ODD"</a:t>
            </a:r>
          </a:p>
          <a:p>
            <a:r>
              <a:rPr lang="en-US" dirty="0" smtClean="0"/>
              <a:t>MOV A, B :"Get the sum"</a:t>
            </a:r>
          </a:p>
          <a:p>
            <a:r>
              <a:rPr lang="en-US" dirty="0" smtClean="0"/>
              <a:t>ADD M :"SUM = SUM + data"</a:t>
            </a:r>
          </a:p>
          <a:p>
            <a:r>
              <a:rPr lang="en-US" dirty="0" smtClean="0"/>
              <a:t>MOV B, A :"Store result in B register"</a:t>
            </a:r>
          </a:p>
          <a:p>
            <a:r>
              <a:rPr lang="en-US" dirty="0" smtClean="0"/>
              <a:t>SKIP: INX H :"increment pointer"</a:t>
            </a:r>
          </a:p>
          <a:p>
            <a:r>
              <a:rPr lang="en-US" dirty="0" smtClean="0"/>
              <a:t>DCR C :"Decrement counter"</a:t>
            </a:r>
          </a:p>
          <a:p>
            <a:r>
              <a:rPr lang="en-US" dirty="0" smtClean="0"/>
              <a:t>JNZ BACK :"if counter 0 repeat"</a:t>
            </a:r>
          </a:p>
          <a:p>
            <a:r>
              <a:rPr lang="en-US" dirty="0" smtClean="0"/>
              <a:t>STA 2210H :"store sum"</a:t>
            </a:r>
          </a:p>
          <a:p>
            <a:r>
              <a:rPr lang="en-US" smtClean="0"/>
              <a:t>HLT </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90600" y="1447800"/>
            <a:ext cx="8153400" cy="4800600"/>
          </a:xfrm>
        </p:spPr>
        <p:txBody>
          <a:bodyPr>
            <a:normAutofit/>
          </a:bodyPr>
          <a:lstStyle/>
          <a:p>
            <a:pPr lvl="0"/>
            <a:r>
              <a:rPr lang="en-US" sz="2600" dirty="0" smtClean="0"/>
              <a:t>LXI H, 2501H   :  "Get address of first number in H- </a:t>
            </a:r>
          </a:p>
          <a:p>
            <a:pPr lvl="0">
              <a:buNone/>
            </a:pPr>
            <a:r>
              <a:rPr lang="en-US" sz="2600" dirty="0" smtClean="0"/>
              <a:t>                               L pair. Now H-L Points to 2501H"  </a:t>
            </a:r>
          </a:p>
          <a:p>
            <a:pPr lvl="0"/>
            <a:r>
              <a:rPr lang="en-US" sz="2600" dirty="0" smtClean="0"/>
              <a:t>MOV A, M       :  "Get first operand in accumulator"  </a:t>
            </a:r>
          </a:p>
          <a:p>
            <a:pPr lvl="0"/>
            <a:r>
              <a:rPr lang="en-US" sz="2600" dirty="0" smtClean="0"/>
              <a:t>INX H          :         "Increment content of H-  </a:t>
            </a:r>
          </a:p>
          <a:p>
            <a:pPr lvl="0">
              <a:buNone/>
            </a:pPr>
            <a:r>
              <a:rPr lang="en-US" sz="2600" dirty="0" smtClean="0"/>
              <a:t>                               L pair. Now, H-L points 2502H"  </a:t>
            </a:r>
          </a:p>
          <a:p>
            <a:pPr lvl="0"/>
            <a:r>
              <a:rPr lang="en-US" sz="2600" dirty="0" smtClean="0"/>
              <a:t>SUB M          :  "Subtract first to second operand"  </a:t>
            </a:r>
          </a:p>
          <a:p>
            <a:pPr lvl="0"/>
            <a:r>
              <a:rPr lang="en-US" sz="2600" dirty="0" smtClean="0"/>
              <a:t>INX H          :  "H-L points 4002H"  </a:t>
            </a:r>
          </a:p>
          <a:p>
            <a:pPr lvl="0"/>
            <a:r>
              <a:rPr lang="en-US" sz="2600" dirty="0" smtClean="0"/>
              <a:t>MOV M, A       :  "Store result at 2503H"  </a:t>
            </a:r>
          </a:p>
          <a:p>
            <a:pPr lvl="0"/>
            <a:r>
              <a:rPr lang="en-US" sz="2600" dirty="0" smtClean="0"/>
              <a:t>HLT            :  "Stop"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Block data transfer 10 bytes from 2200H to </a:t>
            </a:r>
            <a:r>
              <a:rPr lang="en-US" dirty="0" smtClean="0">
                <a:solidFill>
                  <a:srgbClr val="FF0000"/>
                </a:solidFill>
              </a:rPr>
              <a:t>2300H</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dirty="0" smtClean="0">
                <a:solidFill>
                  <a:srgbClr val="00B050"/>
                </a:solidFill>
              </a:rPr>
              <a:t>MVI C, 0AH ; Initialize counter </a:t>
            </a:r>
            <a:r>
              <a:rPr lang="en-US" dirty="0" smtClean="0">
                <a:solidFill>
                  <a:srgbClr val="00B050"/>
                </a:solidFill>
              </a:rPr>
              <a:t>  C= 10</a:t>
            </a:r>
          </a:p>
          <a:p>
            <a:pPr>
              <a:buNone/>
            </a:pPr>
            <a:r>
              <a:rPr lang="en-US" dirty="0">
                <a:solidFill>
                  <a:srgbClr val="00B050"/>
                </a:solidFill>
              </a:rPr>
              <a:t> </a:t>
            </a:r>
            <a:r>
              <a:rPr lang="en-US" dirty="0" smtClean="0">
                <a:solidFill>
                  <a:srgbClr val="00B050"/>
                </a:solidFill>
              </a:rPr>
              <a:t> </a:t>
            </a:r>
            <a:r>
              <a:rPr lang="en-US" dirty="0" smtClean="0">
                <a:solidFill>
                  <a:srgbClr val="00B050"/>
                </a:solidFill>
              </a:rPr>
              <a:t>• </a:t>
            </a:r>
            <a:r>
              <a:rPr lang="en-US" dirty="0" smtClean="0">
                <a:solidFill>
                  <a:srgbClr val="00B050"/>
                </a:solidFill>
              </a:rPr>
              <a:t>LXI H, 2200H </a:t>
            </a:r>
            <a:r>
              <a:rPr lang="en-US" dirty="0" smtClean="0"/>
              <a:t>; Initialize source memory pointer Data Starts from  </a:t>
            </a:r>
          </a:p>
          <a:p>
            <a:pPr>
              <a:buNone/>
            </a:pPr>
            <a:r>
              <a:rPr lang="en-US" dirty="0" smtClean="0"/>
              <a:t>                            2200 location </a:t>
            </a:r>
          </a:p>
          <a:p>
            <a:pPr>
              <a:buNone/>
            </a:pPr>
            <a:r>
              <a:rPr lang="en-US" dirty="0" smtClean="0"/>
              <a:t>• LXI D, 2300H ; Initialize destination memory pointer </a:t>
            </a:r>
          </a:p>
          <a:p>
            <a:pPr>
              <a:buNone/>
            </a:pPr>
            <a:r>
              <a:rPr lang="en-US" dirty="0" smtClean="0"/>
              <a:t>  BK: MOV A, M ;   Get byte from source memory block </a:t>
            </a:r>
            <a:r>
              <a:rPr lang="en-US" dirty="0" err="1" smtClean="0"/>
              <a:t>i.e</a:t>
            </a:r>
            <a:r>
              <a:rPr lang="en-US" dirty="0" smtClean="0"/>
              <a:t> 2200 to   </a:t>
            </a:r>
          </a:p>
          <a:p>
            <a:pPr>
              <a:buNone/>
            </a:pPr>
            <a:r>
              <a:rPr lang="en-US" dirty="0" smtClean="0"/>
              <a:t>                                 accumulator.</a:t>
            </a:r>
          </a:p>
          <a:p>
            <a:pPr>
              <a:buNone/>
            </a:pPr>
            <a:r>
              <a:rPr lang="en-US" dirty="0" smtClean="0"/>
              <a:t> • STAX D ; Store byte in the destination memory block </a:t>
            </a:r>
            <a:r>
              <a:rPr lang="en-US" dirty="0" err="1" smtClean="0"/>
              <a:t>i.e</a:t>
            </a:r>
            <a:r>
              <a:rPr lang="en-US" dirty="0" smtClean="0"/>
              <a:t> 2300 as   </a:t>
            </a:r>
          </a:p>
          <a:p>
            <a:pPr>
              <a:buNone/>
            </a:pPr>
            <a:r>
              <a:rPr lang="en-US" dirty="0" smtClean="0"/>
              <a:t>                   stored in D-  E pair </a:t>
            </a:r>
          </a:p>
          <a:p>
            <a:pPr>
              <a:buNone/>
            </a:pPr>
            <a:r>
              <a:rPr lang="en-US" dirty="0" smtClean="0"/>
              <a:t> • INX H ; Increment source memory pointer </a:t>
            </a:r>
          </a:p>
          <a:p>
            <a:pPr>
              <a:buNone/>
            </a:pPr>
            <a:r>
              <a:rPr lang="en-US" dirty="0" smtClean="0"/>
              <a:t>• INX D ; Increment destination memory pointer </a:t>
            </a:r>
          </a:p>
          <a:p>
            <a:pPr>
              <a:buNone/>
            </a:pPr>
            <a:r>
              <a:rPr lang="en-US" dirty="0" smtClean="0"/>
              <a:t>• DCR C ; Decrement counter to keep track of bytes moved</a:t>
            </a:r>
          </a:p>
          <a:p>
            <a:pPr>
              <a:buNone/>
            </a:pPr>
            <a:r>
              <a:rPr lang="en-US" dirty="0" smtClean="0"/>
              <a:t> • JNZ BK ; If counter 0 repeat steps</a:t>
            </a:r>
          </a:p>
          <a:p>
            <a:pPr>
              <a:buNone/>
            </a:pPr>
            <a:r>
              <a:rPr lang="en-US" dirty="0" smtClean="0"/>
              <a:t> • HLT ; Terminate program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US" sz="2000" b="1" dirty="0" smtClean="0">
                <a:solidFill>
                  <a:srgbClr val="273239"/>
                </a:solidFill>
                <a:effectLst/>
                <a:latin typeface="urw-din"/>
              </a:rPr>
              <a:t/>
            </a:r>
            <a:br>
              <a:rPr lang="en-US" sz="2000" b="1" dirty="0" smtClean="0">
                <a:solidFill>
                  <a:srgbClr val="273239"/>
                </a:solidFill>
                <a:effectLst/>
                <a:latin typeface="urw-din"/>
              </a:rPr>
            </a:br>
            <a:r>
              <a:rPr lang="en-US" sz="2000" b="1" dirty="0">
                <a:solidFill>
                  <a:srgbClr val="273239"/>
                </a:solidFill>
                <a:effectLst/>
                <a:latin typeface="urw-din"/>
              </a:rPr>
              <a:t/>
            </a:r>
            <a:br>
              <a:rPr lang="en-US" sz="2000" b="1" dirty="0">
                <a:solidFill>
                  <a:srgbClr val="273239"/>
                </a:solidFill>
                <a:effectLst/>
                <a:latin typeface="urw-din"/>
              </a:rPr>
            </a:br>
            <a:r>
              <a:rPr lang="en-US" sz="2000" b="1" dirty="0" smtClean="0">
                <a:solidFill>
                  <a:srgbClr val="273239"/>
                </a:solidFill>
                <a:effectLst/>
                <a:latin typeface="urw-din"/>
              </a:rPr>
              <a:t/>
            </a:r>
            <a:br>
              <a:rPr lang="en-US" sz="2000" b="1" dirty="0" smtClean="0">
                <a:solidFill>
                  <a:srgbClr val="273239"/>
                </a:solidFill>
                <a:effectLst/>
                <a:latin typeface="urw-din"/>
              </a:rPr>
            </a:br>
            <a:r>
              <a:rPr lang="en-US" sz="2000" b="1" dirty="0" smtClean="0">
                <a:solidFill>
                  <a:srgbClr val="273239"/>
                </a:solidFill>
                <a:effectLst/>
                <a:latin typeface="urw-din"/>
              </a:rPr>
              <a:t>Problem </a:t>
            </a:r>
            <a:r>
              <a:rPr lang="en-US" sz="2000" b="1" dirty="0">
                <a:solidFill>
                  <a:srgbClr val="273239"/>
                </a:solidFill>
                <a:effectLst/>
                <a:latin typeface="urw-din"/>
              </a:rPr>
              <a:t>–</a:t>
            </a:r>
            <a:r>
              <a:rPr lang="en-US" sz="2000" dirty="0">
                <a:solidFill>
                  <a:srgbClr val="273239"/>
                </a:solidFill>
                <a:effectLst/>
                <a:latin typeface="urw-din"/>
              </a:rPr>
              <a:t> Write a program to find the sum of a series where series starts from </a:t>
            </a:r>
            <a:r>
              <a:rPr lang="en-US" sz="2000" b="1" dirty="0">
                <a:solidFill>
                  <a:srgbClr val="273239"/>
                </a:solidFill>
                <a:effectLst/>
                <a:latin typeface="urw-din"/>
              </a:rPr>
              <a:t>3001</a:t>
            </a:r>
            <a:r>
              <a:rPr lang="en-US" sz="2000" dirty="0">
                <a:solidFill>
                  <a:srgbClr val="273239"/>
                </a:solidFill>
                <a:effectLst/>
                <a:latin typeface="urw-din"/>
              </a:rPr>
              <a:t> memory address and count of series is at </a:t>
            </a:r>
            <a:r>
              <a:rPr lang="en-US" sz="2000" b="1" dirty="0">
                <a:solidFill>
                  <a:srgbClr val="273239"/>
                </a:solidFill>
                <a:effectLst/>
                <a:latin typeface="urw-din"/>
              </a:rPr>
              <a:t>3000</a:t>
            </a:r>
            <a:r>
              <a:rPr lang="en-US" sz="2000" dirty="0">
                <a:solidFill>
                  <a:srgbClr val="273239"/>
                </a:solidFill>
                <a:effectLst/>
                <a:latin typeface="urw-din"/>
              </a:rPr>
              <a:t> memory address where starting address of the given program is </a:t>
            </a:r>
            <a:r>
              <a:rPr lang="en-US" sz="2000" b="1" dirty="0">
                <a:solidFill>
                  <a:srgbClr val="273239"/>
                </a:solidFill>
                <a:effectLst/>
                <a:latin typeface="urw-din"/>
              </a:rPr>
              <a:t>2000</a:t>
            </a:r>
            <a:r>
              <a:rPr lang="en-US" sz="2000" dirty="0">
                <a:solidFill>
                  <a:srgbClr val="273239"/>
                </a:solidFill>
                <a:effectLst/>
                <a:latin typeface="urw-din"/>
              </a:rPr>
              <a:t> store result into </a:t>
            </a:r>
            <a:r>
              <a:rPr lang="en-US" sz="2000" b="1" dirty="0">
                <a:solidFill>
                  <a:srgbClr val="273239"/>
                </a:solidFill>
                <a:effectLst/>
                <a:latin typeface="urw-din"/>
              </a:rPr>
              <a:t>4000</a:t>
            </a:r>
            <a:r>
              <a:rPr lang="en-US" sz="2000" dirty="0">
                <a:solidFill>
                  <a:srgbClr val="273239"/>
                </a:solidFill>
                <a:effectLst/>
                <a:latin typeface="urw-din"/>
              </a:rPr>
              <a:t> memory address</a:t>
            </a:r>
            <a:r>
              <a:rPr lang="en-US" sz="2000" dirty="0" smtClean="0">
                <a:solidFill>
                  <a:srgbClr val="273239"/>
                </a:solidFill>
                <a:effectLst/>
                <a:latin typeface="urw-din"/>
              </a:rPr>
              <a:t>.</a:t>
            </a:r>
            <a:br>
              <a:rPr lang="en-US" sz="2000" dirty="0" smtClean="0">
                <a:solidFill>
                  <a:srgbClr val="273239"/>
                </a:solidFill>
                <a:effectLst/>
                <a:latin typeface="urw-din"/>
              </a:rPr>
            </a:br>
            <a:r>
              <a:rPr lang="en-US" sz="2000" dirty="0">
                <a:solidFill>
                  <a:srgbClr val="273239"/>
                </a:solidFill>
                <a:effectLst/>
                <a:latin typeface="urw-din"/>
              </a:rPr>
              <a:t/>
            </a:r>
            <a:br>
              <a:rPr lang="en-US" sz="2000" dirty="0">
                <a:solidFill>
                  <a:srgbClr val="273239"/>
                </a:solidFill>
                <a:effectLst/>
                <a:latin typeface="urw-din"/>
              </a:rPr>
            </a:br>
            <a:r>
              <a:rPr lang="en-US" sz="2000" dirty="0"/>
              <a:t/>
            </a:r>
            <a:br>
              <a:rPr lang="en-US" sz="2000" dirty="0"/>
            </a:br>
            <a:endParaRPr lang="en-IN" sz="2000" dirty="0"/>
          </a:p>
        </p:txBody>
      </p:sp>
      <p:pic>
        <p:nvPicPr>
          <p:cNvPr id="1026" name="Picture 2" descr="C:\Users\DELL\Desktop\SeriesSu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4546" y="2400158"/>
            <a:ext cx="6660457" cy="3276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33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fontAlgn="base"/>
            <a:r>
              <a:rPr lang="en-US" b="1" dirty="0"/>
              <a:t>Algorithm –</a:t>
            </a:r>
            <a:endParaRPr lang="en-US" dirty="0"/>
          </a:p>
          <a:p>
            <a:pPr fontAlgn="base"/>
            <a:r>
              <a:rPr lang="en-US" dirty="0"/>
              <a:t>Move 00 to register B immediately for carry</a:t>
            </a:r>
          </a:p>
          <a:p>
            <a:pPr fontAlgn="base"/>
            <a:r>
              <a:rPr lang="en-US" dirty="0"/>
              <a:t>Load the data of memory [3000] into H immediately</a:t>
            </a:r>
          </a:p>
          <a:p>
            <a:pPr fontAlgn="base"/>
            <a:r>
              <a:rPr lang="en-US" dirty="0"/>
              <a:t>Move value of memory into register C</a:t>
            </a:r>
          </a:p>
          <a:p>
            <a:pPr fontAlgn="base"/>
            <a:r>
              <a:rPr lang="en-US" dirty="0"/>
              <a:t>Decrease C by 1</a:t>
            </a:r>
          </a:p>
          <a:p>
            <a:pPr fontAlgn="base"/>
            <a:r>
              <a:rPr lang="en-US" dirty="0"/>
              <a:t>Increase H-L pair by 1</a:t>
            </a:r>
          </a:p>
          <a:p>
            <a:pPr fontAlgn="base"/>
            <a:r>
              <a:rPr lang="en-US" dirty="0"/>
              <a:t>Move value of memory into accumulator</a:t>
            </a:r>
          </a:p>
          <a:p>
            <a:pPr fontAlgn="base"/>
            <a:r>
              <a:rPr lang="en-US" dirty="0"/>
              <a:t>Increase H-L pair by 1</a:t>
            </a:r>
          </a:p>
          <a:p>
            <a:pPr fontAlgn="base"/>
            <a:r>
              <a:rPr lang="en-US" dirty="0"/>
              <a:t>Add value of memory with accumulator</a:t>
            </a:r>
          </a:p>
          <a:p>
            <a:pPr fontAlgn="base"/>
            <a:r>
              <a:rPr lang="en-US" dirty="0"/>
              <a:t>Jump if no carry to step 11</a:t>
            </a:r>
          </a:p>
          <a:p>
            <a:pPr fontAlgn="base"/>
            <a:r>
              <a:rPr lang="en-US" dirty="0"/>
              <a:t>Increase value of register B by one</a:t>
            </a:r>
          </a:p>
          <a:p>
            <a:pPr fontAlgn="base"/>
            <a:r>
              <a:rPr lang="en-US" dirty="0"/>
              <a:t>Decrease register C by 1</a:t>
            </a:r>
          </a:p>
          <a:p>
            <a:pPr fontAlgn="base"/>
            <a:r>
              <a:rPr lang="en-US" dirty="0"/>
              <a:t>Jump if not zero to step-7</a:t>
            </a:r>
          </a:p>
          <a:p>
            <a:pPr fontAlgn="base"/>
            <a:r>
              <a:rPr lang="en-US" dirty="0"/>
              <a:t>Store content of accumulator into memory [4000] (</a:t>
            </a:r>
            <a:r>
              <a:rPr lang="en-US" b="1" dirty="0"/>
              <a:t>result</a:t>
            </a:r>
            <a:r>
              <a:rPr lang="en-US" dirty="0"/>
              <a:t>)</a:t>
            </a:r>
          </a:p>
          <a:p>
            <a:pPr fontAlgn="base"/>
            <a:r>
              <a:rPr lang="en-US" dirty="0"/>
              <a:t>Move content of register B into accumulator</a:t>
            </a:r>
          </a:p>
          <a:p>
            <a:pPr fontAlgn="base"/>
            <a:r>
              <a:rPr lang="en-US" dirty="0"/>
              <a:t>Store content of accumulator into memory [4001] (</a:t>
            </a:r>
            <a:r>
              <a:rPr lang="en-US" b="1" dirty="0"/>
              <a:t>carry</a:t>
            </a:r>
            <a:r>
              <a:rPr lang="en-US" dirty="0"/>
              <a:t>)</a:t>
            </a:r>
          </a:p>
          <a:p>
            <a:pPr fontAlgn="base"/>
            <a:r>
              <a:rPr lang="en-US" dirty="0"/>
              <a:t>Stop</a:t>
            </a:r>
          </a:p>
          <a:p>
            <a:endParaRPr lang="en-IN" dirty="0"/>
          </a:p>
        </p:txBody>
      </p:sp>
    </p:spTree>
    <p:extLst>
      <p:ext uri="{BB962C8B-B14F-4D97-AF65-F5344CB8AC3E}">
        <p14:creationId xmlns:p14="http://schemas.microsoft.com/office/powerpoint/2010/main" val="3696006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138</TotalTime>
  <Words>2563</Words>
  <Application>Microsoft Office PowerPoint</Application>
  <PresentationFormat>On-screen Show (4:3)</PresentationFormat>
  <Paragraphs>548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Solstice</vt:lpstr>
      <vt:lpstr>Program </vt:lpstr>
      <vt:lpstr>PowerPoint Presentation</vt:lpstr>
      <vt:lpstr>PowerPoint Presentation</vt:lpstr>
      <vt:lpstr>PowerPoint Presentation</vt:lpstr>
      <vt:lpstr>PowerPoint Presentation</vt:lpstr>
      <vt:lpstr>PowerPoint Presentation</vt:lpstr>
      <vt:lpstr>Block data transfer 10 bytes from 2200H to 2300H</vt:lpstr>
      <vt:lpstr>   Problem – Write a program to find the sum of a series where series starts from 3001 memory address and count of series is at 3000 memory address where starting address of the given program is 2000 store result into 4000 memory address.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14.Program The numbers are placed in the memory locations 2501 to 2504H. The sum is to be stored in the memory location 2450H. As there are 4 numbers in the series, count = 04 The initial value of the sum is made 00. The even number of the series are taken one by one and added to the sum.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 two 16-bit numbers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ADDITION OF TWO 8 BIT NUMBERS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8085 MICROPROCESSOR PROGRAMS</dc:title>
  <dc:creator>Dr Vikas Thakre</dc:creator>
  <cp:lastModifiedBy>DELL</cp:lastModifiedBy>
  <cp:revision>18</cp:revision>
  <dcterms:created xsi:type="dcterms:W3CDTF">2006-08-16T00:00:00Z</dcterms:created>
  <dcterms:modified xsi:type="dcterms:W3CDTF">2021-08-12T05:39:15Z</dcterms:modified>
</cp:coreProperties>
</file>