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98" r:id="rId10"/>
    <p:sldId id="292" r:id="rId11"/>
    <p:sldId id="293" r:id="rId12"/>
    <p:sldId id="294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4" r:id="rId28"/>
    <p:sldId id="271" r:id="rId29"/>
    <p:sldId id="301" r:id="rId30"/>
    <p:sldId id="299" r:id="rId31"/>
    <p:sldId id="300" r:id="rId32"/>
    <p:sldId id="272" r:id="rId33"/>
    <p:sldId id="275" r:id="rId34"/>
    <p:sldId id="27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DDDB0-1165-4241-A706-108752B929B7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6A600-D264-42A3-A771-164BCC734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25207-6CB7-4340-BF6A-B4B7D78FF8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317752"/>
            <a:ext cx="7540623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Representation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400" spc="-40" dirty="0">
                <a:solidFill>
                  <a:srgbClr val="C00000"/>
                </a:solidFill>
                <a:latin typeface="Times New Roman"/>
                <a:cs typeface="Times New Roman"/>
              </a:rPr>
              <a:t>Various 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Control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signals generated during  Execution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of an</a:t>
            </a:r>
            <a:r>
              <a:rPr sz="2400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Instruction.</a:t>
            </a:r>
            <a:endParaRPr sz="24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12700" marR="31178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Following Buses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Control Signals must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shown in a  </a:t>
            </a:r>
            <a:r>
              <a:rPr sz="2400" spc="-20" dirty="0">
                <a:solidFill>
                  <a:srgbClr val="00B050"/>
                </a:solidFill>
                <a:latin typeface="Times New Roman"/>
                <a:cs typeface="Times New Roman"/>
              </a:rPr>
              <a:t>Timing</a:t>
            </a:r>
            <a:r>
              <a:rPr sz="2400" spc="-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Diagram:</a:t>
            </a:r>
            <a:endParaRPr sz="240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spcBef>
                <a:spcPts val="1440"/>
              </a:spcBef>
              <a:buSzPct val="95833"/>
              <a:buChar char="•"/>
              <a:tabLst>
                <a:tab pos="120014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Higher Order Address</a:t>
            </a:r>
            <a:r>
              <a:rPr sz="2400" spc="-2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000FF"/>
                </a:solidFill>
                <a:latin typeface="Times New Roman"/>
                <a:cs typeface="Times New Roman"/>
              </a:rPr>
              <a:t>Bus.</a:t>
            </a:r>
            <a:endParaRPr sz="240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spcBef>
                <a:spcPts val="1440"/>
              </a:spcBef>
              <a:buSzPct val="95833"/>
              <a:buChar char="•"/>
              <a:tabLst>
                <a:tab pos="120014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Lower Address/Data</a:t>
            </a:r>
            <a:r>
              <a:rPr sz="2400" spc="-1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bus</a:t>
            </a:r>
            <a:endParaRPr sz="240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spcBef>
                <a:spcPts val="1440"/>
              </a:spcBef>
              <a:buSzPct val="95833"/>
              <a:buChar char="•"/>
              <a:tabLst>
                <a:tab pos="120014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ALE</a:t>
            </a:r>
            <a:endParaRPr sz="240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spcBef>
                <a:spcPts val="1440"/>
              </a:spcBef>
              <a:buSzPct val="95833"/>
              <a:buChar char="•"/>
              <a:tabLst>
                <a:tab pos="120014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RD</a:t>
            </a:r>
            <a:endParaRPr sz="240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spcBef>
                <a:spcPts val="1440"/>
              </a:spcBef>
              <a:buSzPct val="95833"/>
              <a:buChar char="•"/>
              <a:tabLst>
                <a:tab pos="120014" algn="l"/>
              </a:tabLst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WR</a:t>
            </a:r>
            <a:endParaRPr sz="240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spcBef>
                <a:spcPts val="1440"/>
              </a:spcBef>
              <a:buSzPct val="95833"/>
              <a:buChar char="•"/>
              <a:tabLst>
                <a:tab pos="120014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IO/M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6678" y="204469"/>
            <a:ext cx="528812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Timing</a:t>
            </a:r>
            <a:r>
              <a:rPr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Diagram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322579"/>
            <a:ext cx="6493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9710" algn="l"/>
              </a:tabLst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3.</a:t>
            </a:r>
            <a:r>
              <a:rPr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Memory	write cycle</a:t>
            </a:r>
            <a:r>
              <a:rPr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(3T</a:t>
            </a:r>
            <a:r>
              <a:rPr spc="-5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14300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299720"/>
            <a:ext cx="4819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4.I/O 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read</a:t>
            </a:r>
            <a:r>
              <a:rPr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cycle(3T)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295400"/>
            <a:ext cx="8915400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529" y="223520"/>
            <a:ext cx="4975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5.I/O 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write</a:t>
            </a:r>
            <a:r>
              <a:rPr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cycle(3</a:t>
            </a:r>
            <a:r>
              <a:rPr spc="-5" dirty="0">
                <a:latin typeface="Times New Roman"/>
                <a:cs typeface="Times New Roman"/>
              </a:rPr>
              <a:t>T)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800"/>
            <a:ext cx="8382000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830072"/>
            <a:ext cx="14300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>
                <a:latin typeface="Times New Roman"/>
                <a:cs typeface="Times New Roman"/>
              </a:rPr>
              <a:t>Instr</a:t>
            </a:r>
            <a:r>
              <a:rPr sz="2400">
                <a:latin typeface="Times New Roman"/>
                <a:cs typeface="Times New Roman"/>
              </a:rPr>
              <a:t>uc</a:t>
            </a:r>
            <a:r>
              <a:rPr sz="2400" spc="-5">
                <a:latin typeface="Times New Roman"/>
                <a:cs typeface="Times New Roman"/>
              </a:rPr>
              <a:t>ti</a:t>
            </a:r>
            <a:r>
              <a:rPr sz="2400">
                <a:latin typeface="Times New Roman"/>
                <a:cs typeface="Times New Roman"/>
              </a:rPr>
              <a:t>on</a:t>
            </a:r>
            <a:r>
              <a:rPr sz="2400" smtClean="0">
                <a:latin typeface="Times New Roman"/>
                <a:cs typeface="Times New Roman"/>
              </a:rPr>
              <a:t>:  </a:t>
            </a:r>
            <a:r>
              <a:rPr sz="2400" spc="-5" smtClean="0">
                <a:latin typeface="Times New Roman"/>
                <a:cs typeface="Times New Roman"/>
              </a:rPr>
              <a:t>A000h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8539" y="1561591"/>
            <a:ext cx="1290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smtClean="0">
                <a:latin typeface="Times New Roman"/>
                <a:cs typeface="Times New Roman"/>
              </a:rPr>
              <a:t>MOV</a:t>
            </a:r>
            <a:r>
              <a:rPr sz="2400" spc="-235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3024632"/>
            <a:ext cx="28936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  A000h	</a:t>
            </a:r>
            <a:r>
              <a:rPr sz="2400" dirty="0">
                <a:latin typeface="Times New Roman"/>
                <a:cs typeface="Times New Roman"/>
              </a:rPr>
              <a:t>78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6678" y="204469"/>
            <a:ext cx="3872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30" dirty="0">
                <a:latin typeface="Times New Roman"/>
                <a:cs typeface="Times New Roman"/>
              </a:rPr>
              <a:t>Timing</a:t>
            </a:r>
            <a:r>
              <a:rPr b="1" i="1" spc="-60" dirty="0">
                <a:latin typeface="Times New Roman"/>
                <a:cs typeface="Times New Roman"/>
              </a:rPr>
              <a:t> </a:t>
            </a:r>
            <a:r>
              <a:rPr b="1" i="1" spc="-5" dirty="0">
                <a:latin typeface="Times New Roman"/>
                <a:cs typeface="Times New Roman"/>
              </a:rPr>
              <a:t>Diagram</a:t>
            </a:r>
          </a:p>
        </p:txBody>
      </p:sp>
      <p:sp>
        <p:nvSpPr>
          <p:cNvPr id="6" name="object 6"/>
          <p:cNvSpPr/>
          <p:nvPr/>
        </p:nvSpPr>
        <p:spPr>
          <a:xfrm>
            <a:off x="2649372" y="863346"/>
            <a:ext cx="3845560" cy="0"/>
          </a:xfrm>
          <a:custGeom>
            <a:avLst/>
            <a:gdLst/>
            <a:ahLst/>
            <a:cxnLst/>
            <a:rect l="l" t="t" r="r" b="b"/>
            <a:pathLst>
              <a:path w="3845560">
                <a:moveTo>
                  <a:pt x="0" y="0"/>
                </a:moveTo>
                <a:lnTo>
                  <a:pt x="3845052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9325" y="10715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2125" y="6905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2125" y="6905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9325" y="6905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3725" y="1066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6525" y="6858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6525" y="685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3725" y="6858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8125" y="10715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00925" y="6905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0925" y="6905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58125" y="6905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15325" y="6905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8200" y="6905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8200" y="6905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05400" y="6905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5400" y="10715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2600" y="129540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400" y="129540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05800" y="129540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1400" y="248602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00CC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0600" y="2986088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53050" y="2986088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2286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8200" y="2986087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53340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2600" y="3519487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33912" y="386715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48313" y="386715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15240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00713" y="440055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24714" y="386715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0"/>
                </a:moveTo>
                <a:lnTo>
                  <a:pt x="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48200" y="4643437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04225" y="5315040"/>
            <a:ext cx="345440" cy="466725"/>
          </a:xfrm>
          <a:custGeom>
            <a:avLst/>
            <a:gdLst/>
            <a:ahLst/>
            <a:cxnLst/>
            <a:rect l="l" t="t" r="r" b="b"/>
            <a:pathLst>
              <a:path w="345439" h="466725">
                <a:moveTo>
                  <a:pt x="345122" y="466547"/>
                </a:moveTo>
                <a:lnTo>
                  <a:pt x="0" y="0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62600" y="2257425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1463040" y="0"/>
                </a:moveTo>
                <a:lnTo>
                  <a:pt x="365760" y="0"/>
                </a:lnTo>
                <a:lnTo>
                  <a:pt x="0" y="166687"/>
                </a:lnTo>
                <a:lnTo>
                  <a:pt x="365760" y="333375"/>
                </a:lnTo>
                <a:lnTo>
                  <a:pt x="1463040" y="333375"/>
                </a:lnTo>
                <a:lnTo>
                  <a:pt x="1828800" y="166687"/>
                </a:lnTo>
                <a:lnTo>
                  <a:pt x="146304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62600" y="2257425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0" y="166687"/>
                </a:moveTo>
                <a:lnTo>
                  <a:pt x="365760" y="0"/>
                </a:lnTo>
                <a:lnTo>
                  <a:pt x="1463040" y="0"/>
                </a:lnTo>
                <a:lnTo>
                  <a:pt x="1828800" y="166687"/>
                </a:lnTo>
                <a:lnTo>
                  <a:pt x="1463040" y="333375"/>
                </a:lnTo>
                <a:lnTo>
                  <a:pt x="36576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48200" y="2257425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731520" y="0"/>
                </a:moveTo>
                <a:lnTo>
                  <a:pt x="182880" y="0"/>
                </a:lnTo>
                <a:lnTo>
                  <a:pt x="0" y="166687"/>
                </a:lnTo>
                <a:lnTo>
                  <a:pt x="182880" y="333375"/>
                </a:lnTo>
                <a:lnTo>
                  <a:pt x="731520" y="333375"/>
                </a:lnTo>
                <a:lnTo>
                  <a:pt x="914400" y="166687"/>
                </a:lnTo>
                <a:lnTo>
                  <a:pt x="73152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8200" y="2257425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0" y="166687"/>
                </a:moveTo>
                <a:lnTo>
                  <a:pt x="182880" y="0"/>
                </a:lnTo>
                <a:lnTo>
                  <a:pt x="731520" y="0"/>
                </a:lnTo>
                <a:lnTo>
                  <a:pt x="914400" y="166687"/>
                </a:lnTo>
                <a:lnTo>
                  <a:pt x="731520" y="333375"/>
                </a:lnTo>
                <a:lnTo>
                  <a:pt x="18288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48200" y="1600200"/>
            <a:ext cx="3657600" cy="333375"/>
          </a:xfrm>
          <a:custGeom>
            <a:avLst/>
            <a:gdLst/>
            <a:ahLst/>
            <a:cxnLst/>
            <a:rect l="l" t="t" r="r" b="b"/>
            <a:pathLst>
              <a:path w="3657600" h="333375">
                <a:moveTo>
                  <a:pt x="2926080" y="0"/>
                </a:moveTo>
                <a:lnTo>
                  <a:pt x="731520" y="0"/>
                </a:lnTo>
                <a:lnTo>
                  <a:pt x="0" y="166687"/>
                </a:lnTo>
                <a:lnTo>
                  <a:pt x="731520" y="333375"/>
                </a:lnTo>
                <a:lnTo>
                  <a:pt x="2926080" y="333375"/>
                </a:lnTo>
                <a:lnTo>
                  <a:pt x="3657600" y="166687"/>
                </a:lnTo>
                <a:lnTo>
                  <a:pt x="2926080" y="0"/>
                </a:lnTo>
                <a:close/>
              </a:path>
            </a:pathLst>
          </a:custGeom>
          <a:solidFill>
            <a:srgbClr val="33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48200" y="1600200"/>
            <a:ext cx="3657600" cy="333375"/>
          </a:xfrm>
          <a:custGeom>
            <a:avLst/>
            <a:gdLst/>
            <a:ahLst/>
            <a:cxnLst/>
            <a:rect l="l" t="t" r="r" b="b"/>
            <a:pathLst>
              <a:path w="3657600" h="333375">
                <a:moveTo>
                  <a:pt x="0" y="166687"/>
                </a:moveTo>
                <a:lnTo>
                  <a:pt x="731520" y="0"/>
                </a:lnTo>
                <a:lnTo>
                  <a:pt x="2926080" y="0"/>
                </a:lnTo>
                <a:lnTo>
                  <a:pt x="3657600" y="166687"/>
                </a:lnTo>
                <a:lnTo>
                  <a:pt x="2926080" y="333375"/>
                </a:lnTo>
                <a:lnTo>
                  <a:pt x="73152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26940" y="1912111"/>
            <a:ext cx="3037840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800" b="1" dirty="0">
                <a:solidFill>
                  <a:srgbClr val="800000"/>
                </a:solidFill>
                <a:latin typeface="Times New Roman"/>
                <a:cs typeface="Times New Roman"/>
              </a:rPr>
              <a:t>15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- A</a:t>
            </a:r>
            <a:r>
              <a:rPr sz="800" b="1" dirty="0">
                <a:solidFill>
                  <a:srgbClr val="800000"/>
                </a:solidFill>
                <a:latin typeface="Times New Roman"/>
                <a:cs typeface="Times New Roman"/>
              </a:rPr>
              <a:t>8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(Higher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Order</a:t>
            </a:r>
            <a:r>
              <a:rPr sz="1600" b="1" spc="-3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Address bus)</a:t>
            </a:r>
            <a:endParaRPr sz="16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  <a:spcBef>
                <a:spcPts val="1120"/>
              </a:spcBef>
              <a:tabLst>
                <a:tab pos="161099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00h	78h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26982" y="3493356"/>
            <a:ext cx="444500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ALE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R="6985" algn="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862512" y="40624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831715" y="4931536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WR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57750" y="495776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776152" y="5861811"/>
            <a:ext cx="51180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IO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/M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06962" y="589756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76800" y="4648200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33912" y="1066800"/>
            <a:ext cx="0" cy="5181600"/>
          </a:xfrm>
          <a:custGeom>
            <a:avLst/>
            <a:gdLst/>
            <a:ahLst/>
            <a:cxnLst/>
            <a:rect l="l" t="t" r="r" b="b"/>
            <a:pathLst>
              <a:path h="5181600">
                <a:moveTo>
                  <a:pt x="0" y="0"/>
                </a:moveTo>
                <a:lnTo>
                  <a:pt x="0" y="51816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4425" y="5762625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390525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898390" y="1138110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05307" y="1138110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72310" y="1138110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07245" y="1138110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9740" y="830072"/>
            <a:ext cx="3119755" cy="186057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00" b="1" spc="-5" dirty="0">
                <a:latin typeface="Times New Roman"/>
                <a:cs typeface="Times New Roman"/>
              </a:rPr>
              <a:t>Instruction:</a:t>
            </a:r>
            <a:endParaRPr sz="2000" b="1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40864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A000h	MOV</a:t>
            </a:r>
            <a:r>
              <a:rPr sz="2000" b="1" spc="-2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A,B</a:t>
            </a:r>
            <a:endParaRPr sz="2000" b="1">
              <a:latin typeface="Times New Roman"/>
              <a:cs typeface="Times New Roman"/>
            </a:endParaRPr>
          </a:p>
          <a:p>
            <a:pPr marL="12700" marR="230504">
              <a:lnSpc>
                <a:spcPct val="150000"/>
              </a:lnSpc>
              <a:tabLst>
                <a:tab pos="1840864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Corresponding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Coding:  A000h	</a:t>
            </a:r>
            <a:r>
              <a:rPr sz="2000" b="1" dirty="0">
                <a:latin typeface="Times New Roman"/>
                <a:cs typeface="Times New Roman"/>
              </a:rPr>
              <a:t>78</a:t>
            </a:r>
            <a:endParaRPr sz="2000" b="1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33400" y="3962400"/>
            <a:ext cx="914400" cy="1828800"/>
          </a:xfrm>
          <a:custGeom>
            <a:avLst/>
            <a:gdLst/>
            <a:ahLst/>
            <a:cxnLst/>
            <a:rect l="l" t="t" r="r" b="b"/>
            <a:pathLst>
              <a:path w="914400" h="1828800">
                <a:moveTo>
                  <a:pt x="0" y="0"/>
                </a:moveTo>
                <a:lnTo>
                  <a:pt x="914400" y="0"/>
                </a:lnTo>
                <a:lnTo>
                  <a:pt x="914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3400" y="3962400"/>
            <a:ext cx="914400" cy="1828800"/>
          </a:xfrm>
          <a:custGeom>
            <a:avLst/>
            <a:gdLst/>
            <a:ahLst/>
            <a:cxnLst/>
            <a:rect l="l" t="t" r="r" b="b"/>
            <a:pathLst>
              <a:path w="914400" h="1828800">
                <a:moveTo>
                  <a:pt x="0" y="0"/>
                </a:moveTo>
                <a:lnTo>
                  <a:pt x="914400" y="0"/>
                </a:lnTo>
                <a:lnTo>
                  <a:pt x="914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71800" y="4191000"/>
            <a:ext cx="685800" cy="1524000"/>
          </a:xfrm>
          <a:custGeom>
            <a:avLst/>
            <a:gdLst/>
            <a:ahLst/>
            <a:cxnLst/>
            <a:rect l="l" t="t" r="r" b="b"/>
            <a:pathLst>
              <a:path w="685800" h="1524000">
                <a:moveTo>
                  <a:pt x="0" y="0"/>
                </a:moveTo>
                <a:lnTo>
                  <a:pt x="685800" y="0"/>
                </a:lnTo>
                <a:lnTo>
                  <a:pt x="6858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78</a:t>
            </a:r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71800" y="4191000"/>
            <a:ext cx="685800" cy="1524000"/>
          </a:xfrm>
          <a:custGeom>
            <a:avLst/>
            <a:gdLst/>
            <a:ahLst/>
            <a:cxnLst/>
            <a:rect l="l" t="t" r="r" b="b"/>
            <a:pathLst>
              <a:path w="685800" h="1524000">
                <a:moveTo>
                  <a:pt x="0" y="0"/>
                </a:moveTo>
                <a:lnTo>
                  <a:pt x="685800" y="0"/>
                </a:lnTo>
                <a:lnTo>
                  <a:pt x="6858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12140" y="5965952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8085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98139" y="5889752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Mem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27175" y="4876800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1444625" y="0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dirty="0" smtClean="0"/>
              <a:t>OFC</a:t>
            </a:r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47802" y="4829171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47625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549265" y="6287325"/>
            <a:ext cx="2124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Op-code fetch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Cycle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022340" y="1627124"/>
            <a:ext cx="3416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0h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2636678" y="0"/>
            <a:ext cx="387222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3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Timing</a:t>
            </a:r>
            <a:r>
              <a:rPr sz="2000" b="1" spc="-6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Diagram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76600" y="2057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Lower order bus AD0 to AD7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830072"/>
            <a:ext cx="3260090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Instruction: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A000h	MVI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A,45h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475991"/>
            <a:ext cx="85534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A000h  A001h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39" y="2475991"/>
            <a:ext cx="36449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Times New Roman"/>
                <a:cs typeface="Times New Roman"/>
              </a:rPr>
              <a:t>3E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45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6678" y="204469"/>
            <a:ext cx="387222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3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Timing</a:t>
            </a:r>
            <a:r>
              <a:rPr sz="2000" b="1" spc="-6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830072"/>
            <a:ext cx="3260090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Instruction: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A000h	MVI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A,45h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475991"/>
            <a:ext cx="85534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A000h  A001h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39" y="2475991"/>
            <a:ext cx="36449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Times New Roman"/>
                <a:cs typeface="Times New Roman"/>
              </a:rPr>
              <a:t>3E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45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0" y="1752600"/>
            <a:ext cx="914400" cy="1828800"/>
          </a:xfrm>
          <a:custGeom>
            <a:avLst/>
            <a:gdLst/>
            <a:ahLst/>
            <a:cxnLst/>
            <a:rect l="l" t="t" r="r" b="b"/>
            <a:pathLst>
              <a:path w="914400" h="1828800">
                <a:moveTo>
                  <a:pt x="0" y="0"/>
                </a:moveTo>
                <a:lnTo>
                  <a:pt x="914400" y="0"/>
                </a:lnTo>
                <a:lnTo>
                  <a:pt x="914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3000" y="1752600"/>
            <a:ext cx="914400" cy="1828800"/>
          </a:xfrm>
          <a:custGeom>
            <a:avLst/>
            <a:gdLst/>
            <a:ahLst/>
            <a:cxnLst/>
            <a:rect l="l" t="t" r="r" b="b"/>
            <a:pathLst>
              <a:path w="914400" h="1828800">
                <a:moveTo>
                  <a:pt x="0" y="0"/>
                </a:moveTo>
                <a:lnTo>
                  <a:pt x="914400" y="0"/>
                </a:lnTo>
                <a:lnTo>
                  <a:pt x="914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31740" y="3756152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8085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7740" y="3679952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Mem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7402" y="246696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47625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76927" y="292416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47625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940425" y="1974850"/>
          <a:ext cx="213042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4625"/>
                <a:gridCol w="68580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dirty="0" smtClean="0">
                          <a:latin typeface="Times New Roman"/>
                          <a:cs typeface="Times New Roman"/>
                        </a:rPr>
                        <a:t>3E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6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dirty="0" smtClean="0">
                          <a:latin typeface="Times New Roman"/>
                          <a:cs typeface="Times New Roman"/>
                        </a:rPr>
                        <a:t>45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OFC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MEMR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36678" y="204469"/>
            <a:ext cx="3872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30" dirty="0">
                <a:latin typeface="Times New Roman"/>
                <a:cs typeface="Times New Roman"/>
              </a:rPr>
              <a:t>Timing</a:t>
            </a:r>
            <a:r>
              <a:rPr b="1" i="1" spc="-60" dirty="0">
                <a:latin typeface="Times New Roman"/>
                <a:cs typeface="Times New Roman"/>
              </a:rPr>
              <a:t> </a:t>
            </a:r>
            <a:r>
              <a:rPr b="1" i="1" spc="-5" dirty="0">
                <a:latin typeface="Times New Roman"/>
                <a:cs typeface="Times New Roman"/>
              </a:rPr>
              <a:t>Diagram</a:t>
            </a:r>
          </a:p>
        </p:txBody>
      </p:sp>
      <p:sp>
        <p:nvSpPr>
          <p:cNvPr id="13" name="object 13"/>
          <p:cNvSpPr/>
          <p:nvPr/>
        </p:nvSpPr>
        <p:spPr>
          <a:xfrm>
            <a:off x="2649372" y="863346"/>
            <a:ext cx="3845560" cy="0"/>
          </a:xfrm>
          <a:custGeom>
            <a:avLst/>
            <a:gdLst/>
            <a:ahLst/>
            <a:cxnLst/>
            <a:rect l="l" t="t" r="r" b="b"/>
            <a:pathLst>
              <a:path w="3845560">
                <a:moveTo>
                  <a:pt x="0" y="0"/>
                </a:moveTo>
                <a:lnTo>
                  <a:pt x="3845052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5750" y="101441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38550" y="63341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8550" y="63341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5750" y="63341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10150" y="100965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2950" y="62865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2950" y="62865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10150" y="62865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4550" y="101441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7350" y="63341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7350" y="63341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4550" y="63341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8950" y="101441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1750" y="63341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1750" y="63341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8950" y="63341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53350" y="101441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6150" y="63341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96150" y="63341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53350" y="63341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67750" y="101441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10550" y="63341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10550" y="63341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67750" y="63341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24950" y="63341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4625" y="63341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4625" y="63341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71825" y="63341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71825" y="101441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29025" y="123825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57825" y="123825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43425" y="123825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6625" y="123825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2225" y="123825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15425" y="123825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01025" y="123825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57825" y="24288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00CC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67025" y="2928938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9475" y="2928938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2286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4625" y="2928937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53340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29025" y="3462337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24625" y="2924175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77075" y="2924175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2286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72225" y="2924175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53340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6625" y="3457575"/>
            <a:ext cx="1828800" cy="5080"/>
          </a:xfrm>
          <a:custGeom>
            <a:avLst/>
            <a:gdLst/>
            <a:ahLst/>
            <a:cxnLst/>
            <a:rect l="l" t="t" r="r" b="b"/>
            <a:pathLst>
              <a:path w="1828800" h="5079">
                <a:moveTo>
                  <a:pt x="0" y="0"/>
                </a:moveTo>
                <a:lnTo>
                  <a:pt x="1828800" y="4762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00337" y="38100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14737" y="381000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15240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67137" y="434340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91137" y="381000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0"/>
                </a:moveTo>
                <a:lnTo>
                  <a:pt x="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43537" y="381000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77100" y="3805237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15240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29500" y="433863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53500" y="3805237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0"/>
                </a:moveTo>
                <a:lnTo>
                  <a:pt x="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14625" y="4586287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70649" y="5257890"/>
            <a:ext cx="345440" cy="466725"/>
          </a:xfrm>
          <a:custGeom>
            <a:avLst/>
            <a:gdLst/>
            <a:ahLst/>
            <a:cxnLst/>
            <a:rect l="l" t="t" r="r" b="b"/>
            <a:pathLst>
              <a:path w="345439" h="466725">
                <a:moveTo>
                  <a:pt x="345122" y="466547"/>
                </a:moveTo>
                <a:lnTo>
                  <a:pt x="0" y="0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29025" y="2200275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1463040" y="0"/>
                </a:moveTo>
                <a:lnTo>
                  <a:pt x="365760" y="0"/>
                </a:lnTo>
                <a:lnTo>
                  <a:pt x="0" y="166687"/>
                </a:lnTo>
                <a:lnTo>
                  <a:pt x="365760" y="333375"/>
                </a:lnTo>
                <a:lnTo>
                  <a:pt x="1463040" y="333375"/>
                </a:lnTo>
                <a:lnTo>
                  <a:pt x="1828800" y="166687"/>
                </a:lnTo>
                <a:lnTo>
                  <a:pt x="146304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29025" y="2200275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0" y="166687"/>
                </a:moveTo>
                <a:lnTo>
                  <a:pt x="365760" y="0"/>
                </a:lnTo>
                <a:lnTo>
                  <a:pt x="1463040" y="0"/>
                </a:lnTo>
                <a:lnTo>
                  <a:pt x="1828800" y="166687"/>
                </a:lnTo>
                <a:lnTo>
                  <a:pt x="1463040" y="333375"/>
                </a:lnTo>
                <a:lnTo>
                  <a:pt x="36576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14625" y="2200275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731520" y="0"/>
                </a:moveTo>
                <a:lnTo>
                  <a:pt x="182880" y="0"/>
                </a:lnTo>
                <a:lnTo>
                  <a:pt x="0" y="166687"/>
                </a:lnTo>
                <a:lnTo>
                  <a:pt x="182880" y="333375"/>
                </a:lnTo>
                <a:lnTo>
                  <a:pt x="731520" y="333375"/>
                </a:lnTo>
                <a:lnTo>
                  <a:pt x="914400" y="166687"/>
                </a:lnTo>
                <a:lnTo>
                  <a:pt x="73152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14625" y="2200275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0" y="166687"/>
                </a:moveTo>
                <a:lnTo>
                  <a:pt x="182880" y="0"/>
                </a:lnTo>
                <a:lnTo>
                  <a:pt x="731520" y="0"/>
                </a:lnTo>
                <a:lnTo>
                  <a:pt x="914400" y="166687"/>
                </a:lnTo>
                <a:lnTo>
                  <a:pt x="731520" y="333375"/>
                </a:lnTo>
                <a:lnTo>
                  <a:pt x="18288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72225" y="2228850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731520" y="0"/>
                </a:moveTo>
                <a:lnTo>
                  <a:pt x="182880" y="0"/>
                </a:lnTo>
                <a:lnTo>
                  <a:pt x="0" y="166687"/>
                </a:lnTo>
                <a:lnTo>
                  <a:pt x="182880" y="333375"/>
                </a:lnTo>
                <a:lnTo>
                  <a:pt x="731520" y="333375"/>
                </a:lnTo>
                <a:lnTo>
                  <a:pt x="914400" y="166687"/>
                </a:lnTo>
                <a:lnTo>
                  <a:pt x="73152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72225" y="2228850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0" y="166687"/>
                </a:moveTo>
                <a:lnTo>
                  <a:pt x="182880" y="0"/>
                </a:lnTo>
                <a:lnTo>
                  <a:pt x="731520" y="0"/>
                </a:lnTo>
                <a:lnTo>
                  <a:pt x="914400" y="166687"/>
                </a:lnTo>
                <a:lnTo>
                  <a:pt x="731520" y="333375"/>
                </a:lnTo>
                <a:lnTo>
                  <a:pt x="18288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677596" y="2270061"/>
            <a:ext cx="3028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01h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286625" y="2228850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1463040" y="0"/>
                </a:moveTo>
                <a:lnTo>
                  <a:pt x="365760" y="0"/>
                </a:lnTo>
                <a:lnTo>
                  <a:pt x="0" y="166687"/>
                </a:lnTo>
                <a:lnTo>
                  <a:pt x="365760" y="333375"/>
                </a:lnTo>
                <a:lnTo>
                  <a:pt x="1463040" y="333375"/>
                </a:lnTo>
                <a:lnTo>
                  <a:pt x="1828800" y="166687"/>
                </a:lnTo>
                <a:lnTo>
                  <a:pt x="146304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86625" y="2228850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0" y="166687"/>
                </a:moveTo>
                <a:lnTo>
                  <a:pt x="365760" y="0"/>
                </a:lnTo>
                <a:lnTo>
                  <a:pt x="1463040" y="0"/>
                </a:lnTo>
                <a:lnTo>
                  <a:pt x="1828800" y="166687"/>
                </a:lnTo>
                <a:lnTo>
                  <a:pt x="1463040" y="333375"/>
                </a:lnTo>
                <a:lnTo>
                  <a:pt x="36576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049641" y="2270061"/>
            <a:ext cx="3028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45h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714625" y="1543050"/>
            <a:ext cx="3657600" cy="333375"/>
          </a:xfrm>
          <a:custGeom>
            <a:avLst/>
            <a:gdLst/>
            <a:ahLst/>
            <a:cxnLst/>
            <a:rect l="l" t="t" r="r" b="b"/>
            <a:pathLst>
              <a:path w="3657600" h="333375">
                <a:moveTo>
                  <a:pt x="2926080" y="0"/>
                </a:moveTo>
                <a:lnTo>
                  <a:pt x="731520" y="0"/>
                </a:lnTo>
                <a:lnTo>
                  <a:pt x="0" y="166687"/>
                </a:lnTo>
                <a:lnTo>
                  <a:pt x="731520" y="333375"/>
                </a:lnTo>
                <a:lnTo>
                  <a:pt x="2926080" y="333375"/>
                </a:lnTo>
                <a:lnTo>
                  <a:pt x="3657600" y="166687"/>
                </a:lnTo>
                <a:lnTo>
                  <a:pt x="2926080" y="0"/>
                </a:lnTo>
                <a:close/>
              </a:path>
            </a:pathLst>
          </a:custGeom>
          <a:solidFill>
            <a:srgbClr val="33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14625" y="1543050"/>
            <a:ext cx="3657600" cy="333375"/>
          </a:xfrm>
          <a:custGeom>
            <a:avLst/>
            <a:gdLst/>
            <a:ahLst/>
            <a:cxnLst/>
            <a:rect l="l" t="t" r="r" b="b"/>
            <a:pathLst>
              <a:path w="3657600" h="333375">
                <a:moveTo>
                  <a:pt x="0" y="166687"/>
                </a:moveTo>
                <a:lnTo>
                  <a:pt x="731520" y="0"/>
                </a:lnTo>
                <a:lnTo>
                  <a:pt x="2926080" y="0"/>
                </a:lnTo>
                <a:lnTo>
                  <a:pt x="3657600" y="166687"/>
                </a:lnTo>
                <a:lnTo>
                  <a:pt x="2926080" y="333375"/>
                </a:lnTo>
                <a:lnTo>
                  <a:pt x="73152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72225" y="1543050"/>
            <a:ext cx="2743200" cy="333375"/>
          </a:xfrm>
          <a:custGeom>
            <a:avLst/>
            <a:gdLst/>
            <a:ahLst/>
            <a:cxnLst/>
            <a:rect l="l" t="t" r="r" b="b"/>
            <a:pathLst>
              <a:path w="2743200" h="333375">
                <a:moveTo>
                  <a:pt x="2194560" y="0"/>
                </a:moveTo>
                <a:lnTo>
                  <a:pt x="548640" y="0"/>
                </a:lnTo>
                <a:lnTo>
                  <a:pt x="0" y="166687"/>
                </a:lnTo>
                <a:lnTo>
                  <a:pt x="548640" y="333375"/>
                </a:lnTo>
                <a:lnTo>
                  <a:pt x="2194560" y="333375"/>
                </a:lnTo>
                <a:lnTo>
                  <a:pt x="2743200" y="166687"/>
                </a:lnTo>
                <a:lnTo>
                  <a:pt x="2194560" y="0"/>
                </a:lnTo>
                <a:close/>
              </a:path>
            </a:pathLst>
          </a:custGeom>
          <a:solidFill>
            <a:srgbClr val="33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72225" y="1543050"/>
            <a:ext cx="2743200" cy="333375"/>
          </a:xfrm>
          <a:custGeom>
            <a:avLst/>
            <a:gdLst/>
            <a:ahLst/>
            <a:cxnLst/>
            <a:rect l="l" t="t" r="r" b="b"/>
            <a:pathLst>
              <a:path w="2743200" h="333375">
                <a:moveTo>
                  <a:pt x="0" y="166687"/>
                </a:moveTo>
                <a:lnTo>
                  <a:pt x="548640" y="0"/>
                </a:lnTo>
                <a:lnTo>
                  <a:pt x="2194560" y="0"/>
                </a:lnTo>
                <a:lnTo>
                  <a:pt x="2743200" y="166687"/>
                </a:lnTo>
                <a:lnTo>
                  <a:pt x="2194560" y="333375"/>
                </a:lnTo>
                <a:lnTo>
                  <a:pt x="54864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572978" y="1584261"/>
            <a:ext cx="3416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0h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93364" y="1854961"/>
            <a:ext cx="3539490" cy="931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800" b="1" dirty="0">
                <a:solidFill>
                  <a:srgbClr val="800000"/>
                </a:solidFill>
                <a:latin typeface="Times New Roman"/>
                <a:cs typeface="Times New Roman"/>
              </a:rPr>
              <a:t>15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- A</a:t>
            </a:r>
            <a:r>
              <a:rPr sz="800" b="1" dirty="0">
                <a:solidFill>
                  <a:srgbClr val="800000"/>
                </a:solidFill>
                <a:latin typeface="Times New Roman"/>
                <a:cs typeface="Times New Roman"/>
              </a:rPr>
              <a:t>8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(Higher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Order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Address</a:t>
            </a:r>
            <a:r>
              <a:rPr sz="1600" b="1" spc="-28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bus)</a:t>
            </a:r>
            <a:endParaRPr sz="16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  <a:spcBef>
                <a:spcPts val="1120"/>
              </a:spcBef>
              <a:tabLst>
                <a:tab pos="159639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00h	3Eh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b="1" spc="-10" smtClean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lang="en-US" sz="1400" b="1" spc="-10" dirty="0" smtClean="0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sz="800" b="1" spc="-5" smtClean="0">
                <a:solidFill>
                  <a:srgbClr val="800000"/>
                </a:solidFill>
                <a:latin typeface="Times New Roman"/>
                <a:cs typeface="Times New Roman"/>
              </a:rPr>
              <a:t>7</a:t>
            </a:r>
            <a:r>
              <a:rPr sz="1800" b="1" smtClean="0">
                <a:solidFill>
                  <a:srgbClr val="800000"/>
                </a:solidFill>
                <a:latin typeface="Times New Roman"/>
                <a:cs typeface="Times New Roman"/>
              </a:rPr>
              <a:t>-</a:t>
            </a:r>
            <a:r>
              <a:rPr sz="1600" b="1" smtClean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lang="en-US" sz="1600" b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sz="800" b="1" spc="-5" smtClean="0">
                <a:solidFill>
                  <a:srgbClr val="800000"/>
                </a:solidFill>
                <a:latin typeface="Times New Roman"/>
                <a:cs typeface="Times New Roman"/>
              </a:rPr>
              <a:t>0</a:t>
            </a:r>
            <a:r>
              <a:rPr sz="800" b="1" spc="-15" smtClean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(Lower</a:t>
            </a:r>
            <a:r>
              <a:rPr sz="1600" b="1" spc="-4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er</a:t>
            </a:r>
            <a:r>
              <a:rPr sz="1600" b="1" spc="-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dd</a:t>
            </a:r>
            <a:r>
              <a:rPr sz="1600" b="1" spc="-3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ess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/d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ata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93289" y="3436115"/>
            <a:ext cx="4445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15565" y="3974251"/>
            <a:ext cx="3200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928937" y="400526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898139" y="4874386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WR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924175" y="49006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842577" y="5804661"/>
            <a:ext cx="51180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IO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/M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973387" y="584041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43225" y="4586287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71800" y="571500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700337" y="1143000"/>
            <a:ext cx="0" cy="5181600"/>
          </a:xfrm>
          <a:custGeom>
            <a:avLst/>
            <a:gdLst/>
            <a:ahLst/>
            <a:cxnLst/>
            <a:rect l="l" t="t" r="r" b="b"/>
            <a:pathLst>
              <a:path h="5181600">
                <a:moveTo>
                  <a:pt x="0" y="0"/>
                </a:moveTo>
                <a:lnTo>
                  <a:pt x="0" y="51816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264852" y="6350000"/>
            <a:ext cx="2118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Op-Code Fetch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Cycle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830326" y="6311823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Memory Read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Cycle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792412" y="6324600"/>
            <a:ext cx="3530600" cy="0"/>
          </a:xfrm>
          <a:custGeom>
            <a:avLst/>
            <a:gdLst/>
            <a:ahLst/>
            <a:cxnLst/>
            <a:rect l="l" t="t" r="r" b="b"/>
            <a:pathLst>
              <a:path w="3530600">
                <a:moveTo>
                  <a:pt x="0" y="0"/>
                </a:moveTo>
                <a:lnTo>
                  <a:pt x="35306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10315" y="62864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28915" y="62864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450013" y="6324600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053514" y="62864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86515" y="62864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950527" y="1171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757445" y="1171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724448" y="1171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659383" y="1171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563141" y="1171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466135" y="1171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369893" y="1171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391977" y="1562036"/>
            <a:ext cx="3416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0h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8739" y="2615083"/>
            <a:ext cx="2415540" cy="133626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b="1" spc="-5" dirty="0">
                <a:latin typeface="Times New Roman"/>
                <a:cs typeface="Times New Roman"/>
              </a:rPr>
              <a:t>Instruction:</a:t>
            </a:r>
            <a:endParaRPr b="1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927100" algn="l"/>
              </a:tabLst>
            </a:pPr>
            <a:r>
              <a:rPr b="1" spc="-5" dirty="0">
                <a:latin typeface="Times New Roman"/>
                <a:cs typeface="Times New Roman"/>
              </a:rPr>
              <a:t>A000h	MVI</a:t>
            </a:r>
            <a:r>
              <a:rPr b="1" spc="-1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A,45h</a:t>
            </a:r>
            <a:endParaRPr b="1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1" spc="-5" dirty="0">
                <a:latin typeface="Times New Roman"/>
                <a:cs typeface="Times New Roman"/>
              </a:rPr>
              <a:t>Corresponding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Codin</a:t>
            </a:r>
            <a:r>
              <a:rPr sz="2000" spc="-5" dirty="0">
                <a:latin typeface="Times New Roman"/>
                <a:cs typeface="Times New Roman"/>
              </a:rPr>
              <a:t>g: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8739" y="3986833"/>
            <a:ext cx="7175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00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5" dirty="0">
                <a:latin typeface="Times New Roman"/>
                <a:cs typeface="Times New Roman"/>
              </a:rPr>
              <a:t>h 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00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907741" y="3986833"/>
            <a:ext cx="307975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imes New Roman"/>
                <a:cs typeface="Times New Roman"/>
              </a:rPr>
              <a:t>3E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45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title"/>
          </p:nvPr>
        </p:nvSpPr>
        <p:spPr>
          <a:xfrm>
            <a:off x="2636678" y="0"/>
            <a:ext cx="38722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Timing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Diagram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830072"/>
            <a:ext cx="4036060" cy="1664558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Instruction: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A000h	</a:t>
            </a:r>
            <a:r>
              <a:rPr sz="2400" spc="-5">
                <a:latin typeface="Times New Roman"/>
                <a:cs typeface="Times New Roman"/>
              </a:rPr>
              <a:t>LXI</a:t>
            </a:r>
            <a:r>
              <a:rPr sz="2400" spc="-185">
                <a:latin typeface="Times New Roman"/>
                <a:cs typeface="Times New Roman"/>
              </a:rPr>
              <a:t> </a:t>
            </a:r>
            <a:r>
              <a:rPr lang="en-US" sz="2400" spc="-18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H</a:t>
            </a:r>
            <a:r>
              <a:rPr sz="2400" spc="-5" smtClean="0">
                <a:latin typeface="Times New Roman"/>
                <a:cs typeface="Times New Roman"/>
              </a:rPr>
              <a:t>,</a:t>
            </a:r>
            <a:r>
              <a:rPr lang="en-US" sz="2400" spc="-5" dirty="0" smtClean="0">
                <a:latin typeface="Times New Roman"/>
                <a:cs typeface="Times New Roman"/>
              </a:rPr>
              <a:t>  </a:t>
            </a:r>
            <a:r>
              <a:rPr sz="2400" spc="-5" smtClean="0">
                <a:latin typeface="Times New Roman"/>
                <a:cs typeface="Times New Roman"/>
              </a:rPr>
              <a:t>FO45h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475991"/>
            <a:ext cx="855344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A000h  A001h  A002h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39" y="2475991"/>
            <a:ext cx="347345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Times New Roman"/>
                <a:cs typeface="Times New Roman"/>
              </a:rPr>
              <a:t>21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45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6678" y="204469"/>
            <a:ext cx="38722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Timing</a:t>
            </a:r>
            <a:r>
              <a:rPr sz="2800" b="1" spc="-6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Diagram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830072"/>
            <a:ext cx="3563620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Instruction: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A000h	LXI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A,FO45h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475991"/>
            <a:ext cx="855344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A000h  A001h  A002h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39" y="2475991"/>
            <a:ext cx="347345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Times New Roman"/>
                <a:cs typeface="Times New Roman"/>
              </a:rPr>
              <a:t>21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45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5340" y="22352"/>
            <a:ext cx="205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Timing</a:t>
            </a:r>
            <a:r>
              <a:rPr sz="2400" spc="-70" dirty="0"/>
              <a:t> </a:t>
            </a:r>
            <a:r>
              <a:rPr sz="2400" spc="-5" dirty="0"/>
              <a:t>Diagram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953000" y="1752600"/>
            <a:ext cx="914400" cy="1828800"/>
          </a:xfrm>
          <a:custGeom>
            <a:avLst/>
            <a:gdLst/>
            <a:ahLst/>
            <a:cxnLst/>
            <a:rect l="l" t="t" r="r" b="b"/>
            <a:pathLst>
              <a:path w="914400" h="1828800">
                <a:moveTo>
                  <a:pt x="0" y="0"/>
                </a:moveTo>
                <a:lnTo>
                  <a:pt x="914400" y="0"/>
                </a:lnTo>
                <a:lnTo>
                  <a:pt x="914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3000" y="1752600"/>
            <a:ext cx="914400" cy="1828800"/>
          </a:xfrm>
          <a:custGeom>
            <a:avLst/>
            <a:gdLst/>
            <a:ahLst/>
            <a:cxnLst/>
            <a:rect l="l" t="t" r="r" b="b"/>
            <a:pathLst>
              <a:path w="914400" h="1828800">
                <a:moveTo>
                  <a:pt x="0" y="0"/>
                </a:moveTo>
                <a:lnTo>
                  <a:pt x="914400" y="0"/>
                </a:lnTo>
                <a:lnTo>
                  <a:pt x="914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31740" y="3756152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8085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7740" y="3679952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Mem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7402" y="223836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47625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76927" y="269556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47625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7402" y="307656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47625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40425" y="1974850"/>
          <a:ext cx="213042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4625"/>
                <a:gridCol w="685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MEMR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MEMR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278129"/>
            <a:ext cx="7790180" cy="6268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11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Timing </a:t>
            </a:r>
            <a:r>
              <a:rPr sz="2400" b="1" spc="-5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Diagram </a:t>
            </a:r>
            <a:r>
              <a:rPr sz="24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is </a:t>
            </a:r>
            <a:r>
              <a:rPr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a </a:t>
            </a:r>
            <a:r>
              <a:rPr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graphical </a:t>
            </a:r>
            <a:r>
              <a:rPr sz="24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representation. </a:t>
            </a:r>
            <a:r>
              <a:rPr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It  represents </a:t>
            </a:r>
            <a:r>
              <a:rPr sz="24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the </a:t>
            </a:r>
            <a:r>
              <a:rPr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execution time taken </a:t>
            </a:r>
            <a:r>
              <a:rPr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by </a:t>
            </a:r>
            <a:r>
              <a:rPr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each  </a:t>
            </a:r>
            <a:r>
              <a:rPr sz="24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instruction in </a:t>
            </a:r>
            <a:r>
              <a:rPr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a </a:t>
            </a:r>
            <a:r>
              <a:rPr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graphical format. The execution  time </a:t>
            </a:r>
            <a:r>
              <a:rPr sz="24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is </a:t>
            </a:r>
            <a:r>
              <a:rPr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represented in</a:t>
            </a:r>
            <a:r>
              <a:rPr sz="24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T-states.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sz="2350" b="1">
              <a:latin typeface="Aharoni" pitchFamily="2" charset="-79"/>
              <a:cs typeface="Aharoni" pitchFamily="2" charset="-79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Instruction</a:t>
            </a:r>
            <a:r>
              <a:rPr sz="2400" b="1" spc="-2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Cycle:</a:t>
            </a:r>
            <a:endParaRPr sz="2400" b="1">
              <a:latin typeface="Aharoni" pitchFamily="2" charset="-79"/>
              <a:cs typeface="Aharoni" pitchFamily="2" charset="-79"/>
            </a:endParaRPr>
          </a:p>
          <a:p>
            <a:pPr marL="737870" algn="just">
              <a:lnSpc>
                <a:spcPct val="100000"/>
              </a:lnSpc>
            </a:pPr>
            <a:r>
              <a:rPr sz="2400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The </a:t>
            </a:r>
            <a:r>
              <a:rPr sz="24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time required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to </a:t>
            </a:r>
            <a:r>
              <a:rPr sz="24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execute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an </a:t>
            </a:r>
            <a:r>
              <a:rPr sz="2400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instruction</a:t>
            </a:r>
            <a:r>
              <a:rPr sz="2400" b="1" spc="-8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.</a:t>
            </a:r>
            <a:endParaRPr sz="2400" b="1">
              <a:solidFill>
                <a:schemeClr val="tx2">
                  <a:lumMod val="60000"/>
                  <a:lumOff val="4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2350" b="1">
              <a:latin typeface="Aharoni" pitchFamily="2" charset="-79"/>
              <a:cs typeface="Aharoni" pitchFamily="2" charset="-79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Machine Cycle:</a:t>
            </a:r>
            <a:endParaRPr sz="2400" b="1">
              <a:latin typeface="Aharoni" pitchFamily="2" charset="-79"/>
              <a:cs typeface="Aharoni" pitchFamily="2" charset="-79"/>
            </a:endParaRPr>
          </a:p>
          <a:p>
            <a:pPr marL="12700" marR="283210" indent="725170" algn="just">
              <a:lnSpc>
                <a:spcPct val="100000"/>
              </a:lnSpc>
            </a:pPr>
            <a:r>
              <a:rPr sz="2400" b="1" spc="-10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The </a:t>
            </a:r>
            <a:r>
              <a:rPr sz="2400" b="1" spc="-5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time required </a:t>
            </a:r>
            <a:r>
              <a:rPr sz="2400" b="1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to </a:t>
            </a:r>
            <a:r>
              <a:rPr sz="2400" b="1" spc="-5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access the memory </a:t>
            </a:r>
            <a:r>
              <a:rPr sz="2400" b="1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or  </a:t>
            </a:r>
            <a:r>
              <a:rPr sz="2400" b="1" spc="-10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input/output </a:t>
            </a:r>
            <a:r>
              <a:rPr sz="2400" b="1" spc="-5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devices </a:t>
            </a:r>
            <a:r>
              <a:rPr sz="2400" b="1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.</a:t>
            </a:r>
            <a:endParaRPr sz="2400" b="1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2350" b="1">
              <a:latin typeface="Aharoni" pitchFamily="2" charset="-79"/>
              <a:cs typeface="Aharoni" pitchFamily="2" charset="-79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T-State:</a:t>
            </a:r>
            <a:endParaRPr sz="2400" b="1">
              <a:latin typeface="Aharoni" pitchFamily="2" charset="-79"/>
              <a:cs typeface="Aharoni" pitchFamily="2" charset="-79"/>
            </a:endParaRPr>
          </a:p>
          <a:p>
            <a:pPr marL="12700" marR="379095" algn="just">
              <a:lnSpc>
                <a:spcPct val="100000"/>
              </a:lnSpc>
              <a:buSzPct val="95833"/>
              <a:buFont typeface="Verdana"/>
              <a:buChar char="•"/>
              <a:tabLst>
                <a:tab pos="179705" algn="l"/>
              </a:tabLst>
            </a:pPr>
            <a:r>
              <a:rPr sz="2400" b="1" spc="-5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The machine cycle and </a:t>
            </a:r>
            <a:r>
              <a:rPr sz="2400" b="1" spc="-1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instruction </a:t>
            </a:r>
            <a:r>
              <a:rPr sz="2400" b="1" spc="-5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cycle takes  </a:t>
            </a:r>
            <a:r>
              <a:rPr sz="2400" b="1" spc="-1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multiple </a:t>
            </a:r>
            <a:r>
              <a:rPr sz="2400" b="1" spc="-5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clock</a:t>
            </a:r>
            <a:r>
              <a:rPr sz="2400" b="1" spc="-15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sz="2400" b="1" spc="-5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periods.</a:t>
            </a:r>
            <a:endParaRPr sz="2400" b="1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12700" marR="791210" algn="just">
              <a:lnSpc>
                <a:spcPct val="100000"/>
              </a:lnSpc>
              <a:buSzPct val="95833"/>
              <a:buFont typeface="Verdana"/>
              <a:buChar char="•"/>
              <a:tabLst>
                <a:tab pos="179705" algn="l"/>
              </a:tabLst>
            </a:pPr>
            <a:r>
              <a:rPr sz="2400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 </a:t>
            </a:r>
            <a:r>
              <a:rPr sz="2400" b="1" spc="-1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portion </a:t>
            </a:r>
            <a:r>
              <a:rPr sz="2400" b="1" spc="-5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of </a:t>
            </a:r>
            <a:r>
              <a:rPr sz="2400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an </a:t>
            </a:r>
            <a:r>
              <a:rPr sz="2400" b="1" spc="-1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operation </a:t>
            </a:r>
            <a:r>
              <a:rPr sz="2400" b="1" spc="-5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carried out </a:t>
            </a:r>
            <a:r>
              <a:rPr sz="2400" b="1" spc="-1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in </a:t>
            </a:r>
            <a:r>
              <a:rPr sz="2400" b="1" spc="-5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one  system clock </a:t>
            </a:r>
            <a:r>
              <a:rPr sz="2400" b="1" spc="-1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period is </a:t>
            </a:r>
            <a:r>
              <a:rPr sz="2400" b="1" spc="-5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called </a:t>
            </a:r>
            <a:r>
              <a:rPr sz="2400" b="1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as</a:t>
            </a:r>
            <a:r>
              <a:rPr sz="2400" b="1" spc="-15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sz="2400" b="1" spc="-5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T-state.</a:t>
            </a:r>
            <a:endParaRPr sz="2400" b="1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1420" y="141223"/>
            <a:ext cx="12928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Timing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125" y="168116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9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3925" y="13001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11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5525" y="16764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8325" y="1295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8325" y="12954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5525" y="1295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9925" y="168116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27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2725" y="13001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99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4325" y="168116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671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67125" y="13001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43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38725" y="168116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815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81525" y="13001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87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3125" y="168116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959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5925" y="13001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531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67525" y="168116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103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10325" y="13001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675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81925" y="168116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247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24725" y="13001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819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96325" y="1681163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675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391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39125" y="13001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96325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130016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7200" y="130016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200" y="168116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1140" y="17810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38057" y="17810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05060" y="17810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39995" y="17810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43753" y="17810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46748" y="17810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0506" y="17810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553500" y="17810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88435" y="17810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391429" y="1781048"/>
            <a:ext cx="23177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T10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14400" y="190500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43200" y="190500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28800" y="190500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72000" y="190500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57600" y="190500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190500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6400" y="190500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190500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29600" y="1905000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43200" y="309562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00CC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2400" y="3595687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4850" y="3595687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2286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3595687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53340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4400" y="4129087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10000" y="3590925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62450" y="3590925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2286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57600" y="3590925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53340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72000" y="4124325"/>
            <a:ext cx="1828800" cy="5080"/>
          </a:xfrm>
          <a:custGeom>
            <a:avLst/>
            <a:gdLst/>
            <a:ahLst/>
            <a:cxnLst/>
            <a:rect l="l" t="t" r="r" b="b"/>
            <a:pathLst>
              <a:path w="1828800" h="5079">
                <a:moveTo>
                  <a:pt x="0" y="0"/>
                </a:moveTo>
                <a:lnTo>
                  <a:pt x="1828800" y="4762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53200" y="3600450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05650" y="360045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2286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00800" y="360045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53340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15200" y="4133850"/>
            <a:ext cx="1828800" cy="5080"/>
          </a:xfrm>
          <a:custGeom>
            <a:avLst/>
            <a:gdLst/>
            <a:ahLst/>
            <a:cxnLst/>
            <a:rect l="l" t="t" r="r" b="b"/>
            <a:pathLst>
              <a:path w="1828800" h="5079">
                <a:moveTo>
                  <a:pt x="0" y="0"/>
                </a:moveTo>
                <a:lnTo>
                  <a:pt x="1828800" y="4762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4476750"/>
            <a:ext cx="900430" cy="0"/>
          </a:xfrm>
          <a:custGeom>
            <a:avLst/>
            <a:gdLst/>
            <a:ahLst/>
            <a:cxnLst/>
            <a:rect l="l" t="t" r="r" b="b"/>
            <a:pathLst>
              <a:path w="900430">
                <a:moveTo>
                  <a:pt x="0" y="0"/>
                </a:moveTo>
                <a:lnTo>
                  <a:pt x="900112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0112" y="447675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15240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52512" y="501015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76512" y="447675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0"/>
                </a:moveTo>
                <a:lnTo>
                  <a:pt x="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28912" y="447675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62475" y="4471987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15240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14875" y="500538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38875" y="4471987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0"/>
                </a:moveTo>
                <a:lnTo>
                  <a:pt x="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86513" y="447198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00914" y="4471987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15240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53314" y="500538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977314" y="4471987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0"/>
                </a:moveTo>
                <a:lnTo>
                  <a:pt x="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5253038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4312" y="5267325"/>
            <a:ext cx="8915400" cy="0"/>
          </a:xfrm>
          <a:custGeom>
            <a:avLst/>
            <a:gdLst/>
            <a:ahLst/>
            <a:cxnLst/>
            <a:rect l="l" t="t" r="r" b="b"/>
            <a:pathLst>
              <a:path w="8915400">
                <a:moveTo>
                  <a:pt x="0" y="0"/>
                </a:moveTo>
                <a:lnTo>
                  <a:pt x="8915400" y="0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5984087"/>
            <a:ext cx="301625" cy="407670"/>
          </a:xfrm>
          <a:custGeom>
            <a:avLst/>
            <a:gdLst/>
            <a:ahLst/>
            <a:cxnLst/>
            <a:rect l="l" t="t" r="r" b="b"/>
            <a:pathLst>
              <a:path w="301625" h="407670">
                <a:moveTo>
                  <a:pt x="301147" y="407100"/>
                </a:moveTo>
                <a:lnTo>
                  <a:pt x="0" y="0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7175" y="6384925"/>
            <a:ext cx="8886825" cy="1905"/>
          </a:xfrm>
          <a:custGeom>
            <a:avLst/>
            <a:gdLst/>
            <a:ahLst/>
            <a:cxnLst/>
            <a:rect l="l" t="t" r="r" b="b"/>
            <a:pathLst>
              <a:path w="8886825" h="1904">
                <a:moveTo>
                  <a:pt x="0" y="0"/>
                </a:moveTo>
                <a:lnTo>
                  <a:pt x="8886825" y="1582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14400" y="2867025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1463040" y="0"/>
                </a:moveTo>
                <a:lnTo>
                  <a:pt x="365760" y="0"/>
                </a:lnTo>
                <a:lnTo>
                  <a:pt x="0" y="166687"/>
                </a:lnTo>
                <a:lnTo>
                  <a:pt x="365760" y="333375"/>
                </a:lnTo>
                <a:lnTo>
                  <a:pt x="1463040" y="333375"/>
                </a:lnTo>
                <a:lnTo>
                  <a:pt x="1828800" y="166687"/>
                </a:lnTo>
                <a:lnTo>
                  <a:pt x="146304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14400" y="2867025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0" y="166687"/>
                </a:moveTo>
                <a:lnTo>
                  <a:pt x="365760" y="0"/>
                </a:lnTo>
                <a:lnTo>
                  <a:pt x="1463040" y="0"/>
                </a:lnTo>
                <a:lnTo>
                  <a:pt x="1828800" y="166687"/>
                </a:lnTo>
                <a:lnTo>
                  <a:pt x="1463040" y="333375"/>
                </a:lnTo>
                <a:lnTo>
                  <a:pt x="36576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677416" y="2908236"/>
            <a:ext cx="3028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21h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0" y="2867021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731520" y="0"/>
                </a:moveTo>
                <a:lnTo>
                  <a:pt x="182880" y="0"/>
                </a:lnTo>
                <a:lnTo>
                  <a:pt x="0" y="166700"/>
                </a:lnTo>
                <a:lnTo>
                  <a:pt x="182880" y="333375"/>
                </a:lnTo>
                <a:lnTo>
                  <a:pt x="731520" y="333375"/>
                </a:lnTo>
                <a:lnTo>
                  <a:pt x="914400" y="166700"/>
                </a:lnTo>
                <a:lnTo>
                  <a:pt x="73152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0" y="2867025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0" y="166687"/>
                </a:moveTo>
                <a:lnTo>
                  <a:pt x="182880" y="0"/>
                </a:lnTo>
                <a:lnTo>
                  <a:pt x="731520" y="0"/>
                </a:lnTo>
                <a:lnTo>
                  <a:pt x="914400" y="166687"/>
                </a:lnTo>
                <a:lnTo>
                  <a:pt x="731520" y="333375"/>
                </a:lnTo>
                <a:lnTo>
                  <a:pt x="18288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57600" y="2895600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731520" y="0"/>
                </a:moveTo>
                <a:lnTo>
                  <a:pt x="182880" y="0"/>
                </a:lnTo>
                <a:lnTo>
                  <a:pt x="0" y="166687"/>
                </a:lnTo>
                <a:lnTo>
                  <a:pt x="182880" y="333375"/>
                </a:lnTo>
                <a:lnTo>
                  <a:pt x="731520" y="333375"/>
                </a:lnTo>
                <a:lnTo>
                  <a:pt x="914400" y="166687"/>
                </a:lnTo>
                <a:lnTo>
                  <a:pt x="73152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57600" y="2895600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0" y="166687"/>
                </a:moveTo>
                <a:lnTo>
                  <a:pt x="182880" y="0"/>
                </a:lnTo>
                <a:lnTo>
                  <a:pt x="731520" y="0"/>
                </a:lnTo>
                <a:lnTo>
                  <a:pt x="914400" y="166687"/>
                </a:lnTo>
                <a:lnTo>
                  <a:pt x="731520" y="333375"/>
                </a:lnTo>
                <a:lnTo>
                  <a:pt x="18288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962971" y="2936811"/>
            <a:ext cx="3028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01h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572000" y="2895600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1463040" y="0"/>
                </a:moveTo>
                <a:lnTo>
                  <a:pt x="365760" y="0"/>
                </a:lnTo>
                <a:lnTo>
                  <a:pt x="0" y="166687"/>
                </a:lnTo>
                <a:lnTo>
                  <a:pt x="365760" y="333375"/>
                </a:lnTo>
                <a:lnTo>
                  <a:pt x="1463040" y="333375"/>
                </a:lnTo>
                <a:lnTo>
                  <a:pt x="1828800" y="166687"/>
                </a:lnTo>
                <a:lnTo>
                  <a:pt x="146304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72000" y="2895600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0" y="166687"/>
                </a:moveTo>
                <a:lnTo>
                  <a:pt x="365760" y="0"/>
                </a:lnTo>
                <a:lnTo>
                  <a:pt x="1463040" y="0"/>
                </a:lnTo>
                <a:lnTo>
                  <a:pt x="1828800" y="166687"/>
                </a:lnTo>
                <a:lnTo>
                  <a:pt x="1463040" y="333375"/>
                </a:lnTo>
                <a:lnTo>
                  <a:pt x="36576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5335015" y="2936811"/>
            <a:ext cx="3028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45h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400800" y="2895600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731520" y="0"/>
                </a:moveTo>
                <a:lnTo>
                  <a:pt x="182880" y="0"/>
                </a:lnTo>
                <a:lnTo>
                  <a:pt x="0" y="166687"/>
                </a:lnTo>
                <a:lnTo>
                  <a:pt x="182880" y="333375"/>
                </a:lnTo>
                <a:lnTo>
                  <a:pt x="731520" y="333375"/>
                </a:lnTo>
                <a:lnTo>
                  <a:pt x="914400" y="166687"/>
                </a:lnTo>
                <a:lnTo>
                  <a:pt x="73152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00800" y="2895600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0" y="166687"/>
                </a:moveTo>
                <a:lnTo>
                  <a:pt x="182880" y="0"/>
                </a:lnTo>
                <a:lnTo>
                  <a:pt x="731520" y="0"/>
                </a:lnTo>
                <a:lnTo>
                  <a:pt x="914400" y="166687"/>
                </a:lnTo>
                <a:lnTo>
                  <a:pt x="731520" y="333375"/>
                </a:lnTo>
                <a:lnTo>
                  <a:pt x="18288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706171" y="2936811"/>
            <a:ext cx="3028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02h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315200" y="2895600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1463040" y="0"/>
                </a:moveTo>
                <a:lnTo>
                  <a:pt x="365760" y="0"/>
                </a:lnTo>
                <a:lnTo>
                  <a:pt x="0" y="166687"/>
                </a:lnTo>
                <a:lnTo>
                  <a:pt x="365760" y="333375"/>
                </a:lnTo>
                <a:lnTo>
                  <a:pt x="1463040" y="333375"/>
                </a:lnTo>
                <a:lnTo>
                  <a:pt x="1828800" y="166687"/>
                </a:lnTo>
                <a:lnTo>
                  <a:pt x="146304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315200" y="2895600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0" y="166687"/>
                </a:moveTo>
                <a:lnTo>
                  <a:pt x="365760" y="0"/>
                </a:lnTo>
                <a:lnTo>
                  <a:pt x="1463040" y="0"/>
                </a:lnTo>
                <a:lnTo>
                  <a:pt x="1828800" y="166687"/>
                </a:lnTo>
                <a:lnTo>
                  <a:pt x="1463040" y="333375"/>
                </a:lnTo>
                <a:lnTo>
                  <a:pt x="36576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8068309" y="2936811"/>
            <a:ext cx="3219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spc="-5" dirty="0">
                <a:latin typeface="Times New Roman"/>
                <a:cs typeface="Times New Roman"/>
              </a:rPr>
              <a:t>0h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0" y="2209796"/>
            <a:ext cx="3657600" cy="333375"/>
          </a:xfrm>
          <a:custGeom>
            <a:avLst/>
            <a:gdLst/>
            <a:ahLst/>
            <a:cxnLst/>
            <a:rect l="l" t="t" r="r" b="b"/>
            <a:pathLst>
              <a:path w="3657600" h="333375">
                <a:moveTo>
                  <a:pt x="2926080" y="0"/>
                </a:moveTo>
                <a:lnTo>
                  <a:pt x="731520" y="0"/>
                </a:lnTo>
                <a:lnTo>
                  <a:pt x="0" y="166700"/>
                </a:lnTo>
                <a:lnTo>
                  <a:pt x="731520" y="333375"/>
                </a:lnTo>
                <a:lnTo>
                  <a:pt x="2926080" y="333375"/>
                </a:lnTo>
                <a:lnTo>
                  <a:pt x="3657600" y="166700"/>
                </a:lnTo>
                <a:lnTo>
                  <a:pt x="2926080" y="0"/>
                </a:lnTo>
                <a:close/>
              </a:path>
            </a:pathLst>
          </a:custGeom>
          <a:solidFill>
            <a:srgbClr val="33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0" y="2209800"/>
            <a:ext cx="3657600" cy="333375"/>
          </a:xfrm>
          <a:custGeom>
            <a:avLst/>
            <a:gdLst/>
            <a:ahLst/>
            <a:cxnLst/>
            <a:rect l="l" t="t" r="r" b="b"/>
            <a:pathLst>
              <a:path w="3657600" h="333375">
                <a:moveTo>
                  <a:pt x="0" y="166687"/>
                </a:moveTo>
                <a:lnTo>
                  <a:pt x="731520" y="0"/>
                </a:lnTo>
                <a:lnTo>
                  <a:pt x="2926080" y="0"/>
                </a:lnTo>
                <a:lnTo>
                  <a:pt x="3657600" y="166687"/>
                </a:lnTo>
                <a:lnTo>
                  <a:pt x="2926080" y="333375"/>
                </a:lnTo>
                <a:lnTo>
                  <a:pt x="73152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657635" y="2251011"/>
            <a:ext cx="3416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0h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657600" y="2209800"/>
            <a:ext cx="2743200" cy="333375"/>
          </a:xfrm>
          <a:custGeom>
            <a:avLst/>
            <a:gdLst/>
            <a:ahLst/>
            <a:cxnLst/>
            <a:rect l="l" t="t" r="r" b="b"/>
            <a:pathLst>
              <a:path w="2743200" h="333375">
                <a:moveTo>
                  <a:pt x="2194560" y="0"/>
                </a:moveTo>
                <a:lnTo>
                  <a:pt x="548640" y="0"/>
                </a:lnTo>
                <a:lnTo>
                  <a:pt x="0" y="166687"/>
                </a:lnTo>
                <a:lnTo>
                  <a:pt x="548640" y="333375"/>
                </a:lnTo>
                <a:lnTo>
                  <a:pt x="2194560" y="333375"/>
                </a:lnTo>
                <a:lnTo>
                  <a:pt x="2743200" y="166687"/>
                </a:lnTo>
                <a:lnTo>
                  <a:pt x="2194560" y="0"/>
                </a:lnTo>
                <a:close/>
              </a:path>
            </a:pathLst>
          </a:custGeom>
          <a:solidFill>
            <a:srgbClr val="33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57600" y="2209800"/>
            <a:ext cx="2743200" cy="333375"/>
          </a:xfrm>
          <a:custGeom>
            <a:avLst/>
            <a:gdLst/>
            <a:ahLst/>
            <a:cxnLst/>
            <a:rect l="l" t="t" r="r" b="b"/>
            <a:pathLst>
              <a:path w="2743200" h="333375">
                <a:moveTo>
                  <a:pt x="0" y="166687"/>
                </a:moveTo>
                <a:lnTo>
                  <a:pt x="548640" y="0"/>
                </a:lnTo>
                <a:lnTo>
                  <a:pt x="2194560" y="0"/>
                </a:lnTo>
                <a:lnTo>
                  <a:pt x="2743200" y="166687"/>
                </a:lnTo>
                <a:lnTo>
                  <a:pt x="2194560" y="333375"/>
                </a:lnTo>
                <a:lnTo>
                  <a:pt x="54864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4858353" y="2251011"/>
            <a:ext cx="3416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0h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405563" y="2209800"/>
            <a:ext cx="2667000" cy="333375"/>
          </a:xfrm>
          <a:custGeom>
            <a:avLst/>
            <a:gdLst/>
            <a:ahLst/>
            <a:cxnLst/>
            <a:rect l="l" t="t" r="r" b="b"/>
            <a:pathLst>
              <a:path w="2667000" h="333375">
                <a:moveTo>
                  <a:pt x="2133600" y="0"/>
                </a:moveTo>
                <a:lnTo>
                  <a:pt x="533400" y="0"/>
                </a:lnTo>
                <a:lnTo>
                  <a:pt x="0" y="166687"/>
                </a:lnTo>
                <a:lnTo>
                  <a:pt x="533400" y="333375"/>
                </a:lnTo>
                <a:lnTo>
                  <a:pt x="2133600" y="333375"/>
                </a:lnTo>
                <a:lnTo>
                  <a:pt x="2667000" y="166687"/>
                </a:lnTo>
                <a:lnTo>
                  <a:pt x="2133600" y="0"/>
                </a:lnTo>
                <a:close/>
              </a:path>
            </a:pathLst>
          </a:custGeom>
          <a:solidFill>
            <a:srgbClr val="33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405563" y="2209800"/>
            <a:ext cx="2667000" cy="333375"/>
          </a:xfrm>
          <a:custGeom>
            <a:avLst/>
            <a:gdLst/>
            <a:ahLst/>
            <a:cxnLst/>
            <a:rect l="l" t="t" r="r" b="b"/>
            <a:pathLst>
              <a:path w="2667000" h="333375">
                <a:moveTo>
                  <a:pt x="0" y="166687"/>
                </a:moveTo>
                <a:lnTo>
                  <a:pt x="533400" y="0"/>
                </a:lnTo>
                <a:lnTo>
                  <a:pt x="2133600" y="0"/>
                </a:lnTo>
                <a:lnTo>
                  <a:pt x="2667000" y="166687"/>
                </a:lnTo>
                <a:lnTo>
                  <a:pt x="2133600" y="333375"/>
                </a:lnTo>
                <a:lnTo>
                  <a:pt x="53340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7567771" y="2251011"/>
            <a:ext cx="3416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0h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8739" y="2521711"/>
            <a:ext cx="30378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800" b="1" dirty="0">
                <a:solidFill>
                  <a:srgbClr val="800000"/>
                </a:solidFill>
                <a:latin typeface="Times New Roman"/>
                <a:cs typeface="Times New Roman"/>
              </a:rPr>
              <a:t>15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- A</a:t>
            </a:r>
            <a:r>
              <a:rPr sz="800" b="1" dirty="0">
                <a:solidFill>
                  <a:srgbClr val="800000"/>
                </a:solidFill>
                <a:latin typeface="Times New Roman"/>
                <a:cs typeface="Times New Roman"/>
              </a:rPr>
              <a:t>8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(Higher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Order</a:t>
            </a:r>
            <a:r>
              <a:rPr sz="1600" b="1" spc="-3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Address bus)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8739" y="3159125"/>
            <a:ext cx="3539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DA</a:t>
            </a:r>
            <a:r>
              <a:rPr sz="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7</a:t>
            </a:r>
            <a:r>
              <a:rPr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-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DA</a:t>
            </a:r>
            <a:r>
              <a:rPr sz="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0</a:t>
            </a:r>
            <a:r>
              <a:rPr sz="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(Lower</a:t>
            </a:r>
            <a:r>
              <a:rPr sz="1600" b="1" spc="-4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er</a:t>
            </a:r>
            <a:r>
              <a:rPr sz="1600" b="1" spc="-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dd</a:t>
            </a:r>
            <a:r>
              <a:rPr sz="1600" b="1" spc="-3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ess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/d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ata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8664" y="4102865"/>
            <a:ext cx="444500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ALE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R="6985" algn="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14312" y="467201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183514" y="5541136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WR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209550" y="556736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127952" y="6471411"/>
            <a:ext cx="51180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IO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/M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58762" y="650716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443865" y="2933636"/>
            <a:ext cx="3028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00h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35940" y="787400"/>
            <a:ext cx="2118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Op-Code Fetch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Cycle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101414" y="749223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Memory Read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Cycle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63500" y="762000"/>
            <a:ext cx="3530600" cy="0"/>
          </a:xfrm>
          <a:custGeom>
            <a:avLst/>
            <a:gdLst/>
            <a:ahLst/>
            <a:cxnLst/>
            <a:rect l="l" t="t" r="r" b="b"/>
            <a:pathLst>
              <a:path w="3530600">
                <a:moveTo>
                  <a:pt x="0" y="0"/>
                </a:moveTo>
                <a:lnTo>
                  <a:pt x="35306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581402" y="7238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0" y="723891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4">
                <a:moveTo>
                  <a:pt x="76200" y="0"/>
                </a:moveTo>
                <a:lnTo>
                  <a:pt x="0" y="38112"/>
                </a:lnTo>
                <a:lnTo>
                  <a:pt x="76200" y="76212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721100" y="762000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24602" y="7238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57602" y="7238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title"/>
          </p:nvPr>
        </p:nvSpPr>
        <p:spPr>
          <a:xfrm>
            <a:off x="6830377" y="739775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Memory Read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Cycle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6450013" y="75247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053514" y="7143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386515" y="7143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830072"/>
            <a:ext cx="318770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Instruction: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A000h	MOV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A,M</a:t>
            </a:r>
            <a:endParaRPr sz="2400">
              <a:latin typeface="Times New Roman"/>
              <a:cs typeface="Times New Roman"/>
            </a:endParaRPr>
          </a:p>
          <a:p>
            <a:pPr marL="12700" marR="298450">
              <a:lnSpc>
                <a:spcPct val="150000"/>
              </a:lnSpc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  A000h	</a:t>
            </a:r>
            <a:r>
              <a:rPr sz="2400" dirty="0">
                <a:latin typeface="Times New Roman"/>
                <a:cs typeface="Times New Roman"/>
              </a:rPr>
              <a:t>7E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6678" y="204469"/>
            <a:ext cx="38722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Timing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Diagram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000" y="1752600"/>
            <a:ext cx="914400" cy="1828800"/>
          </a:xfrm>
          <a:custGeom>
            <a:avLst/>
            <a:gdLst/>
            <a:ahLst/>
            <a:cxnLst/>
            <a:rect l="l" t="t" r="r" b="b"/>
            <a:pathLst>
              <a:path w="914400" h="1828800">
                <a:moveTo>
                  <a:pt x="0" y="0"/>
                </a:moveTo>
                <a:lnTo>
                  <a:pt x="914400" y="0"/>
                </a:lnTo>
                <a:lnTo>
                  <a:pt x="914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3000" y="1752600"/>
            <a:ext cx="914400" cy="1828800"/>
          </a:xfrm>
          <a:custGeom>
            <a:avLst/>
            <a:gdLst/>
            <a:ahLst/>
            <a:cxnLst/>
            <a:rect l="l" t="t" r="r" b="b"/>
            <a:pathLst>
              <a:path w="914400" h="1828800">
                <a:moveTo>
                  <a:pt x="0" y="0"/>
                </a:moveTo>
                <a:lnTo>
                  <a:pt x="914400" y="0"/>
                </a:lnTo>
                <a:lnTo>
                  <a:pt x="914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31740" y="3756152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8085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7740" y="3679952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Mem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7402" y="246696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47625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1439672"/>
            <a:ext cx="318770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Instruction: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A000h	MOV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A,M</a:t>
            </a:r>
            <a:endParaRPr sz="2400">
              <a:latin typeface="Times New Roman"/>
              <a:cs typeface="Times New Roman"/>
            </a:endParaRPr>
          </a:p>
          <a:p>
            <a:pPr marL="12700" marR="298450">
              <a:lnSpc>
                <a:spcPct val="150000"/>
              </a:lnSpc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  A000h	</a:t>
            </a:r>
            <a:r>
              <a:rPr sz="2400" dirty="0">
                <a:latin typeface="Times New Roman"/>
                <a:cs typeface="Times New Roman"/>
              </a:rPr>
              <a:t>7E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6678" y="204469"/>
            <a:ext cx="3872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30" dirty="0">
                <a:latin typeface="Times New Roman"/>
                <a:cs typeface="Times New Roman"/>
              </a:rPr>
              <a:t>Timing</a:t>
            </a:r>
            <a:r>
              <a:rPr b="1" i="1" spc="-60" dirty="0">
                <a:latin typeface="Times New Roman"/>
                <a:cs typeface="Times New Roman"/>
              </a:rPr>
              <a:t> </a:t>
            </a:r>
            <a:r>
              <a:rPr b="1" i="1" spc="-5" dirty="0">
                <a:latin typeface="Times New Roman"/>
                <a:cs typeface="Times New Roman"/>
              </a:rPr>
              <a:t>Diagram</a:t>
            </a:r>
          </a:p>
        </p:txBody>
      </p:sp>
      <p:sp>
        <p:nvSpPr>
          <p:cNvPr id="9" name="object 9"/>
          <p:cNvSpPr/>
          <p:nvPr/>
        </p:nvSpPr>
        <p:spPr>
          <a:xfrm>
            <a:off x="2649372" y="863346"/>
            <a:ext cx="3845560" cy="0"/>
          </a:xfrm>
          <a:custGeom>
            <a:avLst/>
            <a:gdLst/>
            <a:ahLst/>
            <a:cxnLst/>
            <a:rect l="l" t="t" r="r" b="b"/>
            <a:pathLst>
              <a:path w="3845560">
                <a:moveTo>
                  <a:pt x="0" y="0"/>
                </a:moveTo>
                <a:lnTo>
                  <a:pt x="3845052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940425" y="1974850"/>
          <a:ext cx="213042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4625"/>
                <a:gridCol w="68580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OFC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MEMR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876927" y="292416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47625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5750" y="1181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385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8550" y="800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57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10150" y="117633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2950" y="79533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2950" y="79533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10150" y="79533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4550" y="1181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73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7350" y="800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45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8950" y="1181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17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1750" y="800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89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53350" y="1181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61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96150" y="800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533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67750" y="1181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105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10550" y="800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677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249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4625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4625" y="800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71825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71825" y="1181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29025" y="1404937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57825" y="1404937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43425" y="1404937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6625" y="1404937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2225" y="1404937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15425" y="1404937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01025" y="1404937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57825" y="2595563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00CC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67025" y="3095625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9475" y="3095625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2286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4625" y="3095625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53340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29025" y="3629025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24625" y="3090863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77075" y="3090863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2286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72225" y="3090862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53340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6625" y="3624262"/>
            <a:ext cx="1828800" cy="5080"/>
          </a:xfrm>
          <a:custGeom>
            <a:avLst/>
            <a:gdLst/>
            <a:ahLst/>
            <a:cxnLst/>
            <a:rect l="l" t="t" r="r" b="b"/>
            <a:pathLst>
              <a:path w="1828800" h="5079">
                <a:moveTo>
                  <a:pt x="0" y="0"/>
                </a:moveTo>
                <a:lnTo>
                  <a:pt x="1828800" y="4762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00337" y="397668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14737" y="3976687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15240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67137" y="451008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91137" y="3976687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0"/>
                </a:moveTo>
                <a:lnTo>
                  <a:pt x="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43537" y="397668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77100" y="3971925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15240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29500" y="4505325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53500" y="3971925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0"/>
                </a:moveTo>
                <a:lnTo>
                  <a:pt x="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14625" y="4752975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70649" y="5424576"/>
            <a:ext cx="345440" cy="466725"/>
          </a:xfrm>
          <a:custGeom>
            <a:avLst/>
            <a:gdLst/>
            <a:ahLst/>
            <a:cxnLst/>
            <a:rect l="l" t="t" r="r" b="b"/>
            <a:pathLst>
              <a:path w="345439" h="466725">
                <a:moveTo>
                  <a:pt x="345122" y="466547"/>
                </a:moveTo>
                <a:lnTo>
                  <a:pt x="0" y="0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29025" y="2366963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1463040" y="0"/>
                </a:moveTo>
                <a:lnTo>
                  <a:pt x="365760" y="0"/>
                </a:lnTo>
                <a:lnTo>
                  <a:pt x="0" y="166687"/>
                </a:lnTo>
                <a:lnTo>
                  <a:pt x="365760" y="333375"/>
                </a:lnTo>
                <a:lnTo>
                  <a:pt x="1463040" y="333375"/>
                </a:lnTo>
                <a:lnTo>
                  <a:pt x="1828800" y="166687"/>
                </a:lnTo>
                <a:lnTo>
                  <a:pt x="146304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29025" y="2366963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0" y="166687"/>
                </a:moveTo>
                <a:lnTo>
                  <a:pt x="365760" y="0"/>
                </a:lnTo>
                <a:lnTo>
                  <a:pt x="1463040" y="0"/>
                </a:lnTo>
                <a:lnTo>
                  <a:pt x="1828800" y="166687"/>
                </a:lnTo>
                <a:lnTo>
                  <a:pt x="1463040" y="333375"/>
                </a:lnTo>
                <a:lnTo>
                  <a:pt x="36576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14625" y="2366963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731520" y="0"/>
                </a:moveTo>
                <a:lnTo>
                  <a:pt x="182880" y="0"/>
                </a:lnTo>
                <a:lnTo>
                  <a:pt x="0" y="166687"/>
                </a:lnTo>
                <a:lnTo>
                  <a:pt x="182880" y="333375"/>
                </a:lnTo>
                <a:lnTo>
                  <a:pt x="731520" y="333375"/>
                </a:lnTo>
                <a:lnTo>
                  <a:pt x="914400" y="166687"/>
                </a:lnTo>
                <a:lnTo>
                  <a:pt x="73152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14625" y="2366963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0" y="166687"/>
                </a:moveTo>
                <a:lnTo>
                  <a:pt x="182880" y="0"/>
                </a:lnTo>
                <a:lnTo>
                  <a:pt x="731520" y="0"/>
                </a:lnTo>
                <a:lnTo>
                  <a:pt x="914400" y="166687"/>
                </a:lnTo>
                <a:lnTo>
                  <a:pt x="731520" y="333375"/>
                </a:lnTo>
                <a:lnTo>
                  <a:pt x="18288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72225" y="2395538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731520" y="0"/>
                </a:moveTo>
                <a:lnTo>
                  <a:pt x="182880" y="0"/>
                </a:lnTo>
                <a:lnTo>
                  <a:pt x="0" y="166687"/>
                </a:lnTo>
                <a:lnTo>
                  <a:pt x="182880" y="333375"/>
                </a:lnTo>
                <a:lnTo>
                  <a:pt x="731520" y="333375"/>
                </a:lnTo>
                <a:lnTo>
                  <a:pt x="914400" y="166687"/>
                </a:lnTo>
                <a:lnTo>
                  <a:pt x="73152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72225" y="2395538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0" y="166687"/>
                </a:moveTo>
                <a:lnTo>
                  <a:pt x="182880" y="0"/>
                </a:lnTo>
                <a:lnTo>
                  <a:pt x="731520" y="0"/>
                </a:lnTo>
                <a:lnTo>
                  <a:pt x="914400" y="166687"/>
                </a:lnTo>
                <a:lnTo>
                  <a:pt x="731520" y="333375"/>
                </a:lnTo>
                <a:lnTo>
                  <a:pt x="18288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592252" y="2436749"/>
            <a:ext cx="47370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286625" y="2395538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1463040" y="0"/>
                </a:moveTo>
                <a:lnTo>
                  <a:pt x="365760" y="0"/>
                </a:lnTo>
                <a:lnTo>
                  <a:pt x="0" y="166687"/>
                </a:lnTo>
                <a:lnTo>
                  <a:pt x="365760" y="333375"/>
                </a:lnTo>
                <a:lnTo>
                  <a:pt x="1463040" y="333375"/>
                </a:lnTo>
                <a:lnTo>
                  <a:pt x="1828800" y="166687"/>
                </a:lnTo>
                <a:lnTo>
                  <a:pt x="146304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86625" y="2395538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0" y="166687"/>
                </a:moveTo>
                <a:lnTo>
                  <a:pt x="365760" y="0"/>
                </a:lnTo>
                <a:lnTo>
                  <a:pt x="1463040" y="0"/>
                </a:lnTo>
                <a:lnTo>
                  <a:pt x="1828800" y="166687"/>
                </a:lnTo>
                <a:lnTo>
                  <a:pt x="1463040" y="333375"/>
                </a:lnTo>
                <a:lnTo>
                  <a:pt x="36576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656417" y="2436749"/>
            <a:ext cx="10896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Content Of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714625" y="1709738"/>
            <a:ext cx="3657600" cy="333375"/>
          </a:xfrm>
          <a:custGeom>
            <a:avLst/>
            <a:gdLst/>
            <a:ahLst/>
            <a:cxnLst/>
            <a:rect l="l" t="t" r="r" b="b"/>
            <a:pathLst>
              <a:path w="3657600" h="333375">
                <a:moveTo>
                  <a:pt x="2926080" y="0"/>
                </a:moveTo>
                <a:lnTo>
                  <a:pt x="731520" y="0"/>
                </a:lnTo>
                <a:lnTo>
                  <a:pt x="0" y="166687"/>
                </a:lnTo>
                <a:lnTo>
                  <a:pt x="731520" y="333375"/>
                </a:lnTo>
                <a:lnTo>
                  <a:pt x="2926080" y="333375"/>
                </a:lnTo>
                <a:lnTo>
                  <a:pt x="3657600" y="166687"/>
                </a:lnTo>
                <a:lnTo>
                  <a:pt x="2926080" y="0"/>
                </a:lnTo>
                <a:close/>
              </a:path>
            </a:pathLst>
          </a:custGeom>
          <a:solidFill>
            <a:srgbClr val="33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14625" y="1709738"/>
            <a:ext cx="3657600" cy="333375"/>
          </a:xfrm>
          <a:custGeom>
            <a:avLst/>
            <a:gdLst/>
            <a:ahLst/>
            <a:cxnLst/>
            <a:rect l="l" t="t" r="r" b="b"/>
            <a:pathLst>
              <a:path w="3657600" h="333375">
                <a:moveTo>
                  <a:pt x="0" y="166687"/>
                </a:moveTo>
                <a:lnTo>
                  <a:pt x="731520" y="0"/>
                </a:lnTo>
                <a:lnTo>
                  <a:pt x="2926080" y="0"/>
                </a:lnTo>
                <a:lnTo>
                  <a:pt x="3657600" y="166687"/>
                </a:lnTo>
                <a:lnTo>
                  <a:pt x="2926080" y="333375"/>
                </a:lnTo>
                <a:lnTo>
                  <a:pt x="73152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72225" y="1709738"/>
            <a:ext cx="2743200" cy="333375"/>
          </a:xfrm>
          <a:custGeom>
            <a:avLst/>
            <a:gdLst/>
            <a:ahLst/>
            <a:cxnLst/>
            <a:rect l="l" t="t" r="r" b="b"/>
            <a:pathLst>
              <a:path w="2743200" h="333375">
                <a:moveTo>
                  <a:pt x="2194560" y="0"/>
                </a:moveTo>
                <a:lnTo>
                  <a:pt x="548640" y="0"/>
                </a:lnTo>
                <a:lnTo>
                  <a:pt x="0" y="166687"/>
                </a:lnTo>
                <a:lnTo>
                  <a:pt x="548640" y="333375"/>
                </a:lnTo>
                <a:lnTo>
                  <a:pt x="2194560" y="333375"/>
                </a:lnTo>
                <a:lnTo>
                  <a:pt x="2743200" y="166687"/>
                </a:lnTo>
                <a:lnTo>
                  <a:pt x="2194560" y="0"/>
                </a:lnTo>
                <a:close/>
              </a:path>
            </a:pathLst>
          </a:custGeom>
          <a:solidFill>
            <a:srgbClr val="33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72225" y="1709738"/>
            <a:ext cx="2743200" cy="333375"/>
          </a:xfrm>
          <a:custGeom>
            <a:avLst/>
            <a:gdLst/>
            <a:ahLst/>
            <a:cxnLst/>
            <a:rect l="l" t="t" r="r" b="b"/>
            <a:pathLst>
              <a:path w="2743200" h="333375">
                <a:moveTo>
                  <a:pt x="0" y="166687"/>
                </a:moveTo>
                <a:lnTo>
                  <a:pt x="548640" y="0"/>
                </a:lnTo>
                <a:lnTo>
                  <a:pt x="2194560" y="0"/>
                </a:lnTo>
                <a:lnTo>
                  <a:pt x="2743200" y="166687"/>
                </a:lnTo>
                <a:lnTo>
                  <a:pt x="2194560" y="333375"/>
                </a:lnTo>
                <a:lnTo>
                  <a:pt x="54864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793364" y="2021649"/>
            <a:ext cx="3539490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800" b="1" dirty="0">
                <a:solidFill>
                  <a:srgbClr val="800000"/>
                </a:solidFill>
                <a:latin typeface="Times New Roman"/>
                <a:cs typeface="Times New Roman"/>
              </a:rPr>
              <a:t>15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- A</a:t>
            </a:r>
            <a:r>
              <a:rPr sz="800" b="1" dirty="0">
                <a:solidFill>
                  <a:srgbClr val="800000"/>
                </a:solidFill>
                <a:latin typeface="Times New Roman"/>
                <a:cs typeface="Times New Roman"/>
              </a:rPr>
              <a:t>8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(Higher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Order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Address</a:t>
            </a:r>
            <a:r>
              <a:rPr sz="1600" b="1" spc="-28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bus)</a:t>
            </a:r>
            <a:endParaRPr sz="16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  <a:spcBef>
                <a:spcPts val="1120"/>
              </a:spcBef>
              <a:tabLst>
                <a:tab pos="159639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00h	7Eh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DA</a:t>
            </a:r>
            <a:r>
              <a:rPr sz="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7</a:t>
            </a:r>
            <a:r>
              <a:rPr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-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DA</a:t>
            </a:r>
            <a:r>
              <a:rPr sz="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0</a:t>
            </a:r>
            <a:r>
              <a:rPr sz="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(Lower</a:t>
            </a:r>
            <a:r>
              <a:rPr sz="1600" b="1" spc="-4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er</a:t>
            </a:r>
            <a:r>
              <a:rPr sz="1600" b="1" spc="-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dd</a:t>
            </a:r>
            <a:r>
              <a:rPr sz="1600" b="1" spc="-3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ess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/d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ata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93289" y="3602803"/>
            <a:ext cx="4445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15565" y="4140939"/>
            <a:ext cx="3200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928937" y="41719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898139" y="5041074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WR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924175" y="50673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842577" y="5971349"/>
            <a:ext cx="51180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IO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/M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973387" y="60071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43225" y="475297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71800" y="5881688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00337" y="1309687"/>
            <a:ext cx="0" cy="5181600"/>
          </a:xfrm>
          <a:custGeom>
            <a:avLst/>
            <a:gdLst/>
            <a:ahLst/>
            <a:cxnLst/>
            <a:rect l="l" t="t" r="r" b="b"/>
            <a:pathLst>
              <a:path h="5181600">
                <a:moveTo>
                  <a:pt x="0" y="0"/>
                </a:moveTo>
                <a:lnTo>
                  <a:pt x="0" y="51816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264852" y="6516687"/>
            <a:ext cx="2118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Op-Code Fetch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Cycle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830326" y="6478511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Memory Read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Cycle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792412" y="6491288"/>
            <a:ext cx="3530600" cy="0"/>
          </a:xfrm>
          <a:custGeom>
            <a:avLst/>
            <a:gdLst/>
            <a:ahLst/>
            <a:cxnLst/>
            <a:rect l="l" t="t" r="r" b="b"/>
            <a:pathLst>
              <a:path w="3530600">
                <a:moveTo>
                  <a:pt x="0" y="0"/>
                </a:moveTo>
                <a:lnTo>
                  <a:pt x="35306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10315" y="645318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28915" y="645318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50013" y="6491288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053514" y="645318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86515" y="645318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950527" y="1552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757445" y="1552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24448" y="1552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59383" y="1552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563141" y="1552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043387" y="1519624"/>
            <a:ext cx="1493520" cy="4699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360"/>
              </a:spcBef>
              <a:tabLst>
                <a:tab pos="1338580" algn="l"/>
              </a:tabLst>
            </a:pPr>
            <a:r>
              <a:rPr sz="1000" dirty="0">
                <a:latin typeface="Times New Roman"/>
                <a:cs typeface="Times New Roman"/>
              </a:rPr>
              <a:t>T6	T7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400" b="1" spc="-5" dirty="0">
                <a:latin typeface="Times New Roman"/>
                <a:cs typeface="Times New Roman"/>
              </a:rPr>
              <a:t>Content Of Reg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391977" y="1728724"/>
            <a:ext cx="3416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0h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2636678" y="0"/>
            <a:ext cx="387222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3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Timing</a:t>
            </a:r>
            <a:r>
              <a:rPr sz="2400" b="1" spc="-6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Diagram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78739" y="2386483"/>
            <a:ext cx="2415540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imes New Roman"/>
                <a:cs typeface="Times New Roman"/>
              </a:rPr>
              <a:t>Instruction: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927100" algn="l"/>
              </a:tabLst>
            </a:pPr>
            <a:r>
              <a:rPr sz="2000" spc="-5" dirty="0">
                <a:latin typeface="Times New Roman"/>
                <a:cs typeface="Times New Roman"/>
              </a:rPr>
              <a:t>A000h	MOV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A,M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tabLst>
                <a:tab pos="18415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Corresponding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Coding:  A000h	7E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92072"/>
            <a:ext cx="320421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Instruction: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A000h	MOV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M,A</a:t>
            </a:r>
            <a:endParaRPr sz="2400">
              <a:latin typeface="Times New Roman"/>
              <a:cs typeface="Times New Roman"/>
            </a:endParaRPr>
          </a:p>
          <a:p>
            <a:pPr marL="12700" marR="315595">
              <a:lnSpc>
                <a:spcPct val="150000"/>
              </a:lnSpc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  A000h	</a:t>
            </a:r>
            <a:r>
              <a:rPr sz="2400" dirty="0">
                <a:latin typeface="Times New Roman"/>
                <a:cs typeface="Times New Roman"/>
              </a:rPr>
              <a:t>77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6678" y="204469"/>
            <a:ext cx="3872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30" dirty="0">
                <a:latin typeface="Times New Roman"/>
                <a:cs typeface="Times New Roman"/>
              </a:rPr>
              <a:t>Timing</a:t>
            </a:r>
            <a:r>
              <a:rPr b="1" i="1" spc="-60" dirty="0">
                <a:latin typeface="Times New Roman"/>
                <a:cs typeface="Times New Roman"/>
              </a:rPr>
              <a:t> </a:t>
            </a:r>
            <a:r>
              <a:rPr b="1" i="1" spc="-5" dirty="0">
                <a:latin typeface="Times New Roman"/>
                <a:cs typeface="Times New Roman"/>
              </a:rPr>
              <a:t>Diagram</a:t>
            </a:r>
          </a:p>
        </p:txBody>
      </p:sp>
      <p:sp>
        <p:nvSpPr>
          <p:cNvPr id="4" name="object 4"/>
          <p:cNvSpPr/>
          <p:nvPr/>
        </p:nvSpPr>
        <p:spPr>
          <a:xfrm>
            <a:off x="2649372" y="863346"/>
            <a:ext cx="3845560" cy="0"/>
          </a:xfrm>
          <a:custGeom>
            <a:avLst/>
            <a:gdLst/>
            <a:ahLst/>
            <a:cxnLst/>
            <a:rect l="l" t="t" r="r" b="b"/>
            <a:pathLst>
              <a:path w="3845560">
                <a:moveTo>
                  <a:pt x="0" y="0"/>
                </a:moveTo>
                <a:lnTo>
                  <a:pt x="3845052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439672"/>
            <a:ext cx="320421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Times New Roman"/>
                <a:cs typeface="Times New Roman"/>
              </a:rPr>
              <a:t>Instruction: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A000h	MOV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M,A</a:t>
            </a:r>
            <a:endParaRPr sz="2400">
              <a:latin typeface="Times New Roman"/>
              <a:cs typeface="Times New Roman"/>
            </a:endParaRPr>
          </a:p>
          <a:p>
            <a:pPr marL="12700" marR="315595">
              <a:lnSpc>
                <a:spcPct val="150000"/>
              </a:lnSpc>
              <a:tabLst>
                <a:tab pos="1840864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Coding:  A000h	</a:t>
            </a:r>
            <a:r>
              <a:rPr sz="2400" dirty="0">
                <a:latin typeface="Times New Roman"/>
                <a:cs typeface="Times New Roman"/>
              </a:rPr>
              <a:t>77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6678" y="204469"/>
            <a:ext cx="38722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30" dirty="0">
                <a:latin typeface="Times New Roman"/>
                <a:cs typeface="Times New Roman"/>
              </a:rPr>
              <a:t>Timing</a:t>
            </a:r>
            <a:r>
              <a:rPr b="1" i="1" spc="-60" dirty="0">
                <a:latin typeface="Times New Roman"/>
                <a:cs typeface="Times New Roman"/>
              </a:rPr>
              <a:t> </a:t>
            </a:r>
            <a:r>
              <a:rPr b="1" i="1" spc="-5" dirty="0">
                <a:latin typeface="Times New Roman"/>
                <a:cs typeface="Times New Roman"/>
              </a:rPr>
              <a:t>Diagram</a:t>
            </a:r>
          </a:p>
        </p:txBody>
      </p:sp>
      <p:sp>
        <p:nvSpPr>
          <p:cNvPr id="4" name="object 4"/>
          <p:cNvSpPr/>
          <p:nvPr/>
        </p:nvSpPr>
        <p:spPr>
          <a:xfrm>
            <a:off x="2649372" y="863346"/>
            <a:ext cx="3845560" cy="0"/>
          </a:xfrm>
          <a:custGeom>
            <a:avLst/>
            <a:gdLst/>
            <a:ahLst/>
            <a:cxnLst/>
            <a:rect l="l" t="t" r="r" b="b"/>
            <a:pathLst>
              <a:path w="3845560">
                <a:moveTo>
                  <a:pt x="0" y="0"/>
                </a:moveTo>
                <a:lnTo>
                  <a:pt x="3845052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0" y="1752600"/>
            <a:ext cx="914400" cy="1828800"/>
          </a:xfrm>
          <a:custGeom>
            <a:avLst/>
            <a:gdLst/>
            <a:ahLst/>
            <a:cxnLst/>
            <a:rect l="l" t="t" r="r" b="b"/>
            <a:pathLst>
              <a:path w="914400" h="1828800">
                <a:moveTo>
                  <a:pt x="0" y="0"/>
                </a:moveTo>
                <a:lnTo>
                  <a:pt x="914400" y="0"/>
                </a:lnTo>
                <a:lnTo>
                  <a:pt x="914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3000" y="1752600"/>
            <a:ext cx="914400" cy="1828800"/>
          </a:xfrm>
          <a:custGeom>
            <a:avLst/>
            <a:gdLst/>
            <a:ahLst/>
            <a:cxnLst/>
            <a:rect l="l" t="t" r="r" b="b"/>
            <a:pathLst>
              <a:path w="914400" h="1828800">
                <a:moveTo>
                  <a:pt x="0" y="0"/>
                </a:moveTo>
                <a:lnTo>
                  <a:pt x="914400" y="0"/>
                </a:lnTo>
                <a:lnTo>
                  <a:pt x="914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1400" y="1981200"/>
            <a:ext cx="685800" cy="1524000"/>
          </a:xfrm>
          <a:custGeom>
            <a:avLst/>
            <a:gdLst/>
            <a:ahLst/>
            <a:cxnLst/>
            <a:rect l="l" t="t" r="r" b="b"/>
            <a:pathLst>
              <a:path w="685800" h="1524000">
                <a:moveTo>
                  <a:pt x="0" y="0"/>
                </a:moveTo>
                <a:lnTo>
                  <a:pt x="685800" y="0"/>
                </a:lnTo>
                <a:lnTo>
                  <a:pt x="6858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1400" y="1981200"/>
            <a:ext cx="685800" cy="1524000"/>
          </a:xfrm>
          <a:custGeom>
            <a:avLst/>
            <a:gdLst/>
            <a:ahLst/>
            <a:cxnLst/>
            <a:rect l="l" t="t" r="r" b="b"/>
            <a:pathLst>
              <a:path w="685800" h="1524000">
                <a:moveTo>
                  <a:pt x="0" y="0"/>
                </a:moveTo>
                <a:lnTo>
                  <a:pt x="685800" y="0"/>
                </a:lnTo>
                <a:lnTo>
                  <a:pt x="6858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31740" y="3756152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8085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7740" y="3679952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Mem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46775" y="2514600"/>
            <a:ext cx="1444625" cy="0"/>
          </a:xfrm>
          <a:custGeom>
            <a:avLst/>
            <a:gdLst/>
            <a:ahLst/>
            <a:cxnLst/>
            <a:rect l="l" t="t" r="r" b="b"/>
            <a:pathLst>
              <a:path w="1444625">
                <a:moveTo>
                  <a:pt x="1444625" y="0"/>
                </a:moveTo>
                <a:lnTo>
                  <a:pt x="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7402" y="246696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47625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03340" y="2541524"/>
            <a:ext cx="3714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FC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3340" y="2998705"/>
            <a:ext cx="6165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MEMW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67400" y="2895600"/>
            <a:ext cx="1452880" cy="0"/>
          </a:xfrm>
          <a:custGeom>
            <a:avLst/>
            <a:gdLst/>
            <a:ahLst/>
            <a:cxnLst/>
            <a:rect l="l" t="t" r="r" b="b"/>
            <a:pathLst>
              <a:path w="1452879">
                <a:moveTo>
                  <a:pt x="0" y="0"/>
                </a:moveTo>
                <a:lnTo>
                  <a:pt x="14525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05677" y="285273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5750" y="1181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385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8550" y="800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57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10150" y="117633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2950" y="79533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2950" y="79533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10150" y="79533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4550" y="1181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73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7350" y="800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45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8950" y="1181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17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1750" y="800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89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53350" y="1181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61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96150" y="800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533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67750" y="1181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105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10550" y="800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677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24950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4625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4625" y="800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71825" y="8001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71825" y="11811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222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29025" y="1404937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57825" y="1404937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43425" y="1404937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6625" y="1404937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2225" y="1404937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15425" y="1404937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01025" y="1404937"/>
            <a:ext cx="0" cy="4953000"/>
          </a:xfrm>
          <a:custGeom>
            <a:avLst/>
            <a:gdLst/>
            <a:ahLst/>
            <a:cxnLst/>
            <a:rect l="l" t="t" r="r" b="b"/>
            <a:pathLst>
              <a:path h="4953000">
                <a:moveTo>
                  <a:pt x="0" y="0"/>
                </a:moveTo>
                <a:lnTo>
                  <a:pt x="0" y="49530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57825" y="2595563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00CC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67025" y="3095625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19475" y="3095625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2286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4625" y="3095625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53340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29025" y="3629025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24625" y="3090863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77075" y="3090863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2286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72225" y="3090862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53340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6625" y="3624262"/>
            <a:ext cx="1828800" cy="5080"/>
          </a:xfrm>
          <a:custGeom>
            <a:avLst/>
            <a:gdLst/>
            <a:ahLst/>
            <a:cxnLst/>
            <a:rect l="l" t="t" r="r" b="b"/>
            <a:pathLst>
              <a:path w="1828800" h="5079">
                <a:moveTo>
                  <a:pt x="0" y="0"/>
                </a:moveTo>
                <a:lnTo>
                  <a:pt x="1828800" y="4762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00337" y="397668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14737" y="3976687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15240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67137" y="4510087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91137" y="3976687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0"/>
                </a:moveTo>
                <a:lnTo>
                  <a:pt x="0" y="53340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43537" y="3962400"/>
            <a:ext cx="3700779" cy="14604"/>
          </a:xfrm>
          <a:custGeom>
            <a:avLst/>
            <a:gdLst/>
            <a:ahLst/>
            <a:cxnLst/>
            <a:rect l="l" t="t" r="r" b="b"/>
            <a:pathLst>
              <a:path w="3700779" h="14604">
                <a:moveTo>
                  <a:pt x="0" y="14287"/>
                </a:moveTo>
                <a:lnTo>
                  <a:pt x="3700462" y="0"/>
                </a:lnTo>
              </a:path>
            </a:pathLst>
          </a:custGeom>
          <a:ln w="22225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14625" y="4752975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70649" y="5424576"/>
            <a:ext cx="345440" cy="466725"/>
          </a:xfrm>
          <a:custGeom>
            <a:avLst/>
            <a:gdLst/>
            <a:ahLst/>
            <a:cxnLst/>
            <a:rect l="l" t="t" r="r" b="b"/>
            <a:pathLst>
              <a:path w="345439" h="466725">
                <a:moveTo>
                  <a:pt x="345122" y="466547"/>
                </a:moveTo>
                <a:lnTo>
                  <a:pt x="0" y="0"/>
                </a:lnTo>
              </a:path>
            </a:pathLst>
          </a:custGeom>
          <a:ln w="2857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29025" y="2366963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1463040" y="0"/>
                </a:moveTo>
                <a:lnTo>
                  <a:pt x="365760" y="0"/>
                </a:lnTo>
                <a:lnTo>
                  <a:pt x="0" y="166687"/>
                </a:lnTo>
                <a:lnTo>
                  <a:pt x="365760" y="333375"/>
                </a:lnTo>
                <a:lnTo>
                  <a:pt x="1463040" y="333375"/>
                </a:lnTo>
                <a:lnTo>
                  <a:pt x="1828800" y="166687"/>
                </a:lnTo>
                <a:lnTo>
                  <a:pt x="146304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9025" y="2366963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0" y="166687"/>
                </a:moveTo>
                <a:lnTo>
                  <a:pt x="365760" y="0"/>
                </a:lnTo>
                <a:lnTo>
                  <a:pt x="1463040" y="0"/>
                </a:lnTo>
                <a:lnTo>
                  <a:pt x="1828800" y="166687"/>
                </a:lnTo>
                <a:lnTo>
                  <a:pt x="1463040" y="333375"/>
                </a:lnTo>
                <a:lnTo>
                  <a:pt x="36576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14625" y="2366963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731520" y="0"/>
                </a:moveTo>
                <a:lnTo>
                  <a:pt x="182880" y="0"/>
                </a:lnTo>
                <a:lnTo>
                  <a:pt x="0" y="166687"/>
                </a:lnTo>
                <a:lnTo>
                  <a:pt x="182880" y="333375"/>
                </a:lnTo>
                <a:lnTo>
                  <a:pt x="731520" y="333375"/>
                </a:lnTo>
                <a:lnTo>
                  <a:pt x="914400" y="166687"/>
                </a:lnTo>
                <a:lnTo>
                  <a:pt x="73152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4625" y="2366963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0" y="166687"/>
                </a:moveTo>
                <a:lnTo>
                  <a:pt x="182880" y="0"/>
                </a:lnTo>
                <a:lnTo>
                  <a:pt x="731520" y="0"/>
                </a:lnTo>
                <a:lnTo>
                  <a:pt x="914400" y="166687"/>
                </a:lnTo>
                <a:lnTo>
                  <a:pt x="731520" y="333375"/>
                </a:lnTo>
                <a:lnTo>
                  <a:pt x="18288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72225" y="2395538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731520" y="0"/>
                </a:moveTo>
                <a:lnTo>
                  <a:pt x="182880" y="0"/>
                </a:lnTo>
                <a:lnTo>
                  <a:pt x="0" y="166687"/>
                </a:lnTo>
                <a:lnTo>
                  <a:pt x="182880" y="333375"/>
                </a:lnTo>
                <a:lnTo>
                  <a:pt x="731520" y="333375"/>
                </a:lnTo>
                <a:lnTo>
                  <a:pt x="914400" y="166687"/>
                </a:lnTo>
                <a:lnTo>
                  <a:pt x="73152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72225" y="2395538"/>
            <a:ext cx="914400" cy="333375"/>
          </a:xfrm>
          <a:custGeom>
            <a:avLst/>
            <a:gdLst/>
            <a:ahLst/>
            <a:cxnLst/>
            <a:rect l="l" t="t" r="r" b="b"/>
            <a:pathLst>
              <a:path w="914400" h="333375">
                <a:moveTo>
                  <a:pt x="0" y="166687"/>
                </a:moveTo>
                <a:lnTo>
                  <a:pt x="182880" y="0"/>
                </a:lnTo>
                <a:lnTo>
                  <a:pt x="731520" y="0"/>
                </a:lnTo>
                <a:lnTo>
                  <a:pt x="914400" y="166687"/>
                </a:lnTo>
                <a:lnTo>
                  <a:pt x="731520" y="333375"/>
                </a:lnTo>
                <a:lnTo>
                  <a:pt x="18288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592252" y="2436749"/>
            <a:ext cx="47370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L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86625" y="2395538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1463040" y="0"/>
                </a:moveTo>
                <a:lnTo>
                  <a:pt x="365760" y="0"/>
                </a:lnTo>
                <a:lnTo>
                  <a:pt x="0" y="166687"/>
                </a:lnTo>
                <a:lnTo>
                  <a:pt x="365760" y="333375"/>
                </a:lnTo>
                <a:lnTo>
                  <a:pt x="1463040" y="333375"/>
                </a:lnTo>
                <a:lnTo>
                  <a:pt x="1828800" y="166687"/>
                </a:lnTo>
                <a:lnTo>
                  <a:pt x="1463040" y="0"/>
                </a:lnTo>
                <a:close/>
              </a:path>
            </a:pathLst>
          </a:custGeom>
          <a:solidFill>
            <a:srgbClr val="00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86625" y="2395538"/>
            <a:ext cx="1828800" cy="333375"/>
          </a:xfrm>
          <a:custGeom>
            <a:avLst/>
            <a:gdLst/>
            <a:ahLst/>
            <a:cxnLst/>
            <a:rect l="l" t="t" r="r" b="b"/>
            <a:pathLst>
              <a:path w="1828800" h="333375">
                <a:moveTo>
                  <a:pt x="0" y="166687"/>
                </a:moveTo>
                <a:lnTo>
                  <a:pt x="365760" y="0"/>
                </a:lnTo>
                <a:lnTo>
                  <a:pt x="1463040" y="0"/>
                </a:lnTo>
                <a:lnTo>
                  <a:pt x="1828800" y="166687"/>
                </a:lnTo>
                <a:lnTo>
                  <a:pt x="1463040" y="333375"/>
                </a:lnTo>
                <a:lnTo>
                  <a:pt x="36576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535291" y="2436749"/>
            <a:ext cx="13328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Content of Reg</a:t>
            </a:r>
            <a:r>
              <a:rPr sz="1400" b="1" spc="-1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714625" y="1709738"/>
            <a:ext cx="3657600" cy="333375"/>
          </a:xfrm>
          <a:custGeom>
            <a:avLst/>
            <a:gdLst/>
            <a:ahLst/>
            <a:cxnLst/>
            <a:rect l="l" t="t" r="r" b="b"/>
            <a:pathLst>
              <a:path w="3657600" h="333375">
                <a:moveTo>
                  <a:pt x="2926080" y="0"/>
                </a:moveTo>
                <a:lnTo>
                  <a:pt x="731520" y="0"/>
                </a:lnTo>
                <a:lnTo>
                  <a:pt x="0" y="166687"/>
                </a:lnTo>
                <a:lnTo>
                  <a:pt x="731520" y="333375"/>
                </a:lnTo>
                <a:lnTo>
                  <a:pt x="2926080" y="333375"/>
                </a:lnTo>
                <a:lnTo>
                  <a:pt x="3657600" y="166687"/>
                </a:lnTo>
                <a:lnTo>
                  <a:pt x="2926080" y="0"/>
                </a:lnTo>
                <a:close/>
              </a:path>
            </a:pathLst>
          </a:custGeom>
          <a:solidFill>
            <a:srgbClr val="33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14625" y="1709738"/>
            <a:ext cx="3657600" cy="333375"/>
          </a:xfrm>
          <a:custGeom>
            <a:avLst/>
            <a:gdLst/>
            <a:ahLst/>
            <a:cxnLst/>
            <a:rect l="l" t="t" r="r" b="b"/>
            <a:pathLst>
              <a:path w="3657600" h="333375">
                <a:moveTo>
                  <a:pt x="0" y="166687"/>
                </a:moveTo>
                <a:lnTo>
                  <a:pt x="731520" y="0"/>
                </a:lnTo>
                <a:lnTo>
                  <a:pt x="2926080" y="0"/>
                </a:lnTo>
                <a:lnTo>
                  <a:pt x="3657600" y="166687"/>
                </a:lnTo>
                <a:lnTo>
                  <a:pt x="2926080" y="333375"/>
                </a:lnTo>
                <a:lnTo>
                  <a:pt x="73152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72225" y="1709738"/>
            <a:ext cx="2743200" cy="333375"/>
          </a:xfrm>
          <a:custGeom>
            <a:avLst/>
            <a:gdLst/>
            <a:ahLst/>
            <a:cxnLst/>
            <a:rect l="l" t="t" r="r" b="b"/>
            <a:pathLst>
              <a:path w="2743200" h="333375">
                <a:moveTo>
                  <a:pt x="2194560" y="0"/>
                </a:moveTo>
                <a:lnTo>
                  <a:pt x="548640" y="0"/>
                </a:lnTo>
                <a:lnTo>
                  <a:pt x="0" y="166687"/>
                </a:lnTo>
                <a:lnTo>
                  <a:pt x="548640" y="333375"/>
                </a:lnTo>
                <a:lnTo>
                  <a:pt x="2194560" y="333375"/>
                </a:lnTo>
                <a:lnTo>
                  <a:pt x="2743200" y="166687"/>
                </a:lnTo>
                <a:lnTo>
                  <a:pt x="2194560" y="0"/>
                </a:lnTo>
                <a:close/>
              </a:path>
            </a:pathLst>
          </a:custGeom>
          <a:solidFill>
            <a:srgbClr val="3366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72225" y="1709738"/>
            <a:ext cx="2743200" cy="333375"/>
          </a:xfrm>
          <a:custGeom>
            <a:avLst/>
            <a:gdLst/>
            <a:ahLst/>
            <a:cxnLst/>
            <a:rect l="l" t="t" r="r" b="b"/>
            <a:pathLst>
              <a:path w="2743200" h="333375">
                <a:moveTo>
                  <a:pt x="0" y="166687"/>
                </a:moveTo>
                <a:lnTo>
                  <a:pt x="548640" y="0"/>
                </a:lnTo>
                <a:lnTo>
                  <a:pt x="2194560" y="0"/>
                </a:lnTo>
                <a:lnTo>
                  <a:pt x="2743200" y="166687"/>
                </a:lnTo>
                <a:lnTo>
                  <a:pt x="2194560" y="333375"/>
                </a:lnTo>
                <a:lnTo>
                  <a:pt x="548640" y="333375"/>
                </a:lnTo>
                <a:lnTo>
                  <a:pt x="0" y="16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793364" y="2021649"/>
            <a:ext cx="3539490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800" b="1" dirty="0">
                <a:solidFill>
                  <a:srgbClr val="800000"/>
                </a:solidFill>
                <a:latin typeface="Times New Roman"/>
                <a:cs typeface="Times New Roman"/>
              </a:rPr>
              <a:t>15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- A</a:t>
            </a:r>
            <a:r>
              <a:rPr sz="800" b="1" dirty="0">
                <a:solidFill>
                  <a:srgbClr val="800000"/>
                </a:solidFill>
                <a:latin typeface="Times New Roman"/>
                <a:cs typeface="Times New Roman"/>
              </a:rPr>
              <a:t>8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(Higher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Order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Address</a:t>
            </a:r>
            <a:r>
              <a:rPr sz="1600" b="1" spc="-28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bus)</a:t>
            </a:r>
            <a:endParaRPr sz="16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  <a:spcBef>
                <a:spcPts val="1120"/>
              </a:spcBef>
              <a:tabLst>
                <a:tab pos="159639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00h	7Eh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DA</a:t>
            </a:r>
            <a:r>
              <a:rPr sz="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7</a:t>
            </a:r>
            <a:r>
              <a:rPr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-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DA</a:t>
            </a:r>
            <a:r>
              <a:rPr sz="8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0</a:t>
            </a:r>
            <a:r>
              <a:rPr sz="8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(Lower</a:t>
            </a:r>
            <a:r>
              <a:rPr sz="1600" b="1" spc="-4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er</a:t>
            </a:r>
            <a:r>
              <a:rPr sz="1600" b="1" spc="-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dd</a:t>
            </a:r>
            <a:r>
              <a:rPr sz="1600" b="1" spc="-30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ess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/d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ata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u</a:t>
            </a: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93289" y="3602803"/>
            <a:ext cx="4445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ALE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915565" y="4140939"/>
            <a:ext cx="3200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928937" y="41719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898139" y="5041074"/>
            <a:ext cx="375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WR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924175" y="50673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842577" y="5971349"/>
            <a:ext cx="51180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00000"/>
                </a:solidFill>
                <a:latin typeface="Times New Roman"/>
                <a:cs typeface="Times New Roman"/>
              </a:rPr>
              <a:t>IO</a:t>
            </a:r>
            <a:r>
              <a:rPr sz="16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/M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973387" y="60071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43225" y="4724400"/>
            <a:ext cx="4371975" cy="28575"/>
          </a:xfrm>
          <a:custGeom>
            <a:avLst/>
            <a:gdLst/>
            <a:ahLst/>
            <a:cxnLst/>
            <a:rect l="l" t="t" r="r" b="b"/>
            <a:pathLst>
              <a:path w="4371975" h="28575">
                <a:moveTo>
                  <a:pt x="0" y="28575"/>
                </a:moveTo>
                <a:lnTo>
                  <a:pt x="4371975" y="0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71800" y="5881688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22225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00337" y="1309687"/>
            <a:ext cx="0" cy="5181600"/>
          </a:xfrm>
          <a:custGeom>
            <a:avLst/>
            <a:gdLst/>
            <a:ahLst/>
            <a:cxnLst/>
            <a:rect l="l" t="t" r="r" b="b"/>
            <a:pathLst>
              <a:path h="5181600">
                <a:moveTo>
                  <a:pt x="0" y="0"/>
                </a:moveTo>
                <a:lnTo>
                  <a:pt x="0" y="51816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264852" y="6516687"/>
            <a:ext cx="2118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Op-Code Fetch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Cycle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830326" y="6478511"/>
            <a:ext cx="20853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Memory </a:t>
            </a:r>
            <a:r>
              <a:rPr sz="1800" b="1" spc="-10" dirty="0">
                <a:latin typeface="Times New Roman"/>
                <a:cs typeface="Times New Roman"/>
              </a:rPr>
              <a:t>Write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Cycle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792412" y="6491288"/>
            <a:ext cx="3530600" cy="0"/>
          </a:xfrm>
          <a:custGeom>
            <a:avLst/>
            <a:gdLst/>
            <a:ahLst/>
            <a:cxnLst/>
            <a:rect l="l" t="t" r="r" b="b"/>
            <a:pathLst>
              <a:path w="3530600">
                <a:moveTo>
                  <a:pt x="0" y="0"/>
                </a:moveTo>
                <a:lnTo>
                  <a:pt x="35306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10315" y="645318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28915" y="645318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50013" y="6491288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62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053514" y="645318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86515" y="645318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950527" y="1552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756172" y="1552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721903" y="1552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655693" y="1552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557923" y="1552448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043387" y="1519624"/>
            <a:ext cx="1492250" cy="4699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360"/>
              </a:spcBef>
              <a:tabLst>
                <a:tab pos="1337310" algn="l"/>
              </a:tabLst>
            </a:pPr>
            <a:r>
              <a:rPr sz="1000" dirty="0">
                <a:latin typeface="Times New Roman"/>
                <a:cs typeface="Times New Roman"/>
              </a:rPr>
              <a:t>T6	T7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400" b="1" spc="-5" dirty="0">
                <a:latin typeface="Times New Roman"/>
                <a:cs typeface="Times New Roman"/>
              </a:rPr>
              <a:t>Content Of Reg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391977" y="1728724"/>
            <a:ext cx="3416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0h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title"/>
          </p:nvPr>
        </p:nvSpPr>
        <p:spPr>
          <a:xfrm>
            <a:off x="2636678" y="0"/>
            <a:ext cx="38722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Timing</a:t>
            </a:r>
            <a:r>
              <a:rPr sz="2800" b="1" spc="-6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Diagram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78739" y="2386483"/>
            <a:ext cx="2415540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imes New Roman"/>
                <a:cs typeface="Times New Roman"/>
              </a:rPr>
              <a:t>Instruction: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927100" algn="l"/>
              </a:tabLst>
            </a:pPr>
            <a:r>
              <a:rPr sz="2000" spc="-5" dirty="0">
                <a:latin typeface="Times New Roman"/>
                <a:cs typeface="Times New Roman"/>
              </a:rPr>
              <a:t>A000h	MOV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M,A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tabLst>
                <a:tab pos="18415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Corresponding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Coding:  A000h	77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315200" y="4724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228600" y="533400"/>
                </a:lnTo>
              </a:path>
            </a:pathLst>
          </a:custGeom>
          <a:ln w="222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43800" y="52578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22225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991600" y="472440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0"/>
                </a:moveTo>
                <a:lnTo>
                  <a:pt x="0" y="533400"/>
                </a:lnTo>
              </a:path>
            </a:pathLst>
          </a:custGeom>
          <a:ln w="222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4125    IN COH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4125  DB (OPCODE)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4126   CO  (PORT ADDRESS)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   ------ DATA(5EH)  TO ACCUMULATOR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8085projects.info/images/Timing-Diagram-Pic9-pic4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39200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792" y="2175296"/>
            <a:ext cx="6596149" cy="3988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3639" y="87629"/>
            <a:ext cx="4234180" cy="151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475"/>
              </a:lnSpc>
              <a:spcBef>
                <a:spcPts val="100"/>
              </a:spcBef>
            </a:pPr>
            <a:r>
              <a:rPr sz="5400" b="0" spc="-765" dirty="0">
                <a:solidFill>
                  <a:srgbClr val="000000"/>
                </a:solidFill>
                <a:latin typeface="Arial"/>
                <a:cs typeface="Arial"/>
              </a:rPr>
              <a:t>STA</a:t>
            </a:r>
            <a:r>
              <a:rPr sz="5400" b="0" spc="-3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400" b="0" spc="-90" dirty="0">
                <a:solidFill>
                  <a:srgbClr val="000000"/>
                </a:solidFill>
                <a:latin typeface="Arial"/>
                <a:cs typeface="Arial"/>
              </a:rPr>
              <a:t>instruction</a:t>
            </a:r>
            <a:endParaRPr sz="5400">
              <a:latin typeface="Arial"/>
              <a:cs typeface="Arial"/>
            </a:endParaRPr>
          </a:p>
          <a:p>
            <a:pPr algn="ctr">
              <a:lnSpc>
                <a:spcPts val="5275"/>
              </a:lnSpc>
            </a:pPr>
            <a:r>
              <a:rPr b="0" spc="-200" dirty="0">
                <a:solidFill>
                  <a:srgbClr val="000000"/>
                </a:solidFill>
                <a:latin typeface="Arial"/>
                <a:cs typeface="Arial"/>
              </a:rPr>
              <a:t>ex: </a:t>
            </a:r>
            <a:r>
              <a:rPr spc="-630" dirty="0"/>
              <a:t>STA</a:t>
            </a:r>
            <a:r>
              <a:rPr spc="-290" dirty="0"/>
              <a:t> </a:t>
            </a:r>
            <a:r>
              <a:rPr spc="-300" dirty="0"/>
              <a:t>526A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24000"/>
            <a:ext cx="7848600" cy="3761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429" y="971550"/>
            <a:ext cx="504888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115" marR="5080" indent="-1289050">
              <a:lnSpc>
                <a:spcPct val="100000"/>
              </a:lnSpc>
              <a:spcBef>
                <a:spcPts val="100"/>
              </a:spcBef>
            </a:pPr>
            <a:r>
              <a:rPr b="0" spc="60" dirty="0">
                <a:solidFill>
                  <a:srgbClr val="000000"/>
                </a:solidFill>
                <a:latin typeface="Arial"/>
                <a:cs typeface="Arial"/>
              </a:rPr>
              <a:t>It </a:t>
            </a:r>
            <a:r>
              <a:rPr b="0" spc="-95" dirty="0">
                <a:solidFill>
                  <a:srgbClr val="000000"/>
                </a:solidFill>
                <a:latin typeface="Arial"/>
                <a:cs typeface="Arial"/>
              </a:rPr>
              <a:t>require </a:t>
            </a:r>
            <a:r>
              <a:rPr b="0" spc="-220" dirty="0">
                <a:solidFill>
                  <a:srgbClr val="000000"/>
                </a:solidFill>
                <a:latin typeface="Arial"/>
                <a:cs typeface="Arial"/>
              </a:rPr>
              <a:t>4 </a:t>
            </a:r>
            <a:r>
              <a:rPr b="0" spc="-10" dirty="0">
                <a:solidFill>
                  <a:srgbClr val="000000"/>
                </a:solidFill>
                <a:latin typeface="Arial"/>
                <a:cs typeface="Arial"/>
              </a:rPr>
              <a:t>m/c</a:t>
            </a:r>
            <a:r>
              <a:rPr b="0" spc="-7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270" dirty="0">
                <a:solidFill>
                  <a:srgbClr val="000000"/>
                </a:solidFill>
                <a:latin typeface="Arial"/>
                <a:cs typeface="Arial"/>
              </a:rPr>
              <a:t>cycles  </a:t>
            </a:r>
            <a:r>
              <a:rPr b="0" spc="-225" dirty="0">
                <a:solidFill>
                  <a:srgbClr val="000000"/>
                </a:solidFill>
                <a:latin typeface="Arial"/>
                <a:cs typeface="Arial"/>
              </a:rPr>
              <a:t>13 </a:t>
            </a:r>
            <a:r>
              <a:rPr b="0" spc="-54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b="0" spc="-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175" dirty="0">
                <a:solidFill>
                  <a:srgbClr val="000000"/>
                </a:solidFill>
                <a:latin typeface="Arial"/>
                <a:cs typeface="Arial"/>
              </a:rPr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8220" y="2312670"/>
            <a:ext cx="4601210" cy="2706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7160" algn="just">
              <a:lnSpc>
                <a:spcPct val="99900"/>
              </a:lnSpc>
              <a:spcBef>
                <a:spcPts val="105"/>
              </a:spcBef>
            </a:pPr>
            <a:r>
              <a:rPr sz="4400" spc="-185" dirty="0">
                <a:latin typeface="Arial"/>
                <a:cs typeface="Arial"/>
              </a:rPr>
              <a:t>1.opcode </a:t>
            </a:r>
            <a:r>
              <a:rPr sz="4400" spc="-160" dirty="0">
                <a:latin typeface="Arial"/>
                <a:cs typeface="Arial"/>
              </a:rPr>
              <a:t>fetch(4T)  </a:t>
            </a:r>
            <a:r>
              <a:rPr sz="4400" spc="-145" dirty="0">
                <a:latin typeface="Arial"/>
                <a:cs typeface="Arial"/>
              </a:rPr>
              <a:t>2.memory </a:t>
            </a:r>
            <a:r>
              <a:rPr sz="4400" spc="-215" dirty="0">
                <a:latin typeface="Arial"/>
                <a:cs typeface="Arial"/>
              </a:rPr>
              <a:t>read(3T)  </a:t>
            </a:r>
            <a:r>
              <a:rPr sz="4400" spc="-145" dirty="0">
                <a:latin typeface="Arial"/>
                <a:cs typeface="Arial"/>
              </a:rPr>
              <a:t>3.memory </a:t>
            </a:r>
            <a:r>
              <a:rPr sz="4400" spc="-215" dirty="0">
                <a:latin typeface="Arial"/>
                <a:cs typeface="Arial"/>
              </a:rPr>
              <a:t>read(3T)  </a:t>
            </a:r>
            <a:r>
              <a:rPr sz="4400" spc="-114" dirty="0">
                <a:latin typeface="Arial"/>
                <a:cs typeface="Arial"/>
              </a:rPr>
              <a:t>4.Memory</a:t>
            </a:r>
            <a:r>
              <a:rPr sz="4400" spc="-325" dirty="0">
                <a:latin typeface="Arial"/>
                <a:cs typeface="Arial"/>
              </a:rPr>
              <a:t> </a:t>
            </a:r>
            <a:r>
              <a:rPr sz="4400" spc="-110" dirty="0">
                <a:latin typeface="Arial"/>
                <a:cs typeface="Arial"/>
              </a:rPr>
              <a:t>write(3T)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6470" y="6435090"/>
            <a:ext cx="2127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/>
                <a:cs typeface="Arial"/>
              </a:rPr>
              <a:t>collected </a:t>
            </a:r>
            <a:r>
              <a:rPr sz="1200" spc="-45" dirty="0">
                <a:solidFill>
                  <a:srgbClr val="888888"/>
                </a:solidFill>
                <a:latin typeface="Arial"/>
                <a:cs typeface="Arial"/>
              </a:rPr>
              <a:t>by </a:t>
            </a:r>
            <a:r>
              <a:rPr sz="1200" spc="-85" dirty="0">
                <a:solidFill>
                  <a:srgbClr val="888888"/>
                </a:solidFill>
                <a:latin typeface="Arial"/>
                <a:cs typeface="Arial"/>
              </a:rPr>
              <a:t>C.Gokul</a:t>
            </a:r>
            <a:r>
              <a:rPr sz="1200" spc="-11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145" dirty="0">
                <a:solidFill>
                  <a:srgbClr val="888888"/>
                </a:solidFill>
                <a:latin typeface="Arial"/>
                <a:cs typeface="Arial"/>
              </a:rPr>
              <a:t>AP/EEE,VCET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81000"/>
            <a:ext cx="8839200" cy="632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2000 INR M</a:t>
            </a:r>
          </a:p>
          <a:p>
            <a:r>
              <a:rPr lang="en-US" dirty="0" smtClean="0"/>
              <a:t>2000    34H(OPCODE)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LXI H 5000 H  </a:t>
            </a:r>
          </a:p>
          <a:p>
            <a:r>
              <a:rPr lang="en-US" dirty="0" smtClean="0"/>
              <a:t>So 5000 is M</a:t>
            </a:r>
          </a:p>
          <a:p>
            <a:r>
              <a:rPr lang="en-US" dirty="0" smtClean="0"/>
              <a:t>5000H  SORE 26H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INR M </a:t>
            </a:r>
            <a:endParaRPr lang="en-US" dirty="0"/>
          </a:p>
        </p:txBody>
      </p:sp>
      <p:pic>
        <p:nvPicPr>
          <p:cNvPr id="1026" name="Picture 2" descr="C:\Users\EC\Desktop\tm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528396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76300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506470" y="6473190"/>
            <a:ext cx="21278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40" dirty="0">
                <a:solidFill>
                  <a:srgbClr val="888888"/>
                </a:solidFill>
                <a:latin typeface="Arial"/>
                <a:cs typeface="Arial"/>
              </a:rPr>
              <a:t>collected </a:t>
            </a:r>
            <a:r>
              <a:rPr sz="1200" spc="-45" dirty="0">
                <a:solidFill>
                  <a:srgbClr val="888888"/>
                </a:solidFill>
                <a:latin typeface="Arial"/>
                <a:cs typeface="Arial"/>
              </a:rPr>
              <a:t>by </a:t>
            </a:r>
            <a:r>
              <a:rPr sz="1200" spc="-85" dirty="0">
                <a:solidFill>
                  <a:srgbClr val="888888"/>
                </a:solidFill>
                <a:latin typeface="Arial"/>
                <a:cs typeface="Arial"/>
              </a:rPr>
              <a:t>C.Gokul</a:t>
            </a:r>
            <a:r>
              <a:rPr sz="1200" spc="-11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145" dirty="0">
                <a:solidFill>
                  <a:srgbClr val="888888"/>
                </a:solidFill>
                <a:latin typeface="Arial"/>
                <a:cs typeface="Arial"/>
              </a:rPr>
              <a:t>AP/EEE,VCET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0410" y="375920"/>
            <a:ext cx="51187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65" dirty="0">
                <a:latin typeface="Arial"/>
                <a:cs typeface="Arial"/>
              </a:rPr>
              <a:t>Timing</a:t>
            </a:r>
            <a:r>
              <a:rPr sz="6000" b="0" spc="-390" dirty="0">
                <a:latin typeface="Arial"/>
                <a:cs typeface="Arial"/>
              </a:rPr>
              <a:t> </a:t>
            </a:r>
            <a:r>
              <a:rPr sz="6000" b="0" spc="-300" dirty="0">
                <a:latin typeface="Arial"/>
                <a:cs typeface="Arial"/>
              </a:rPr>
              <a:t>diagrams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7500"/>
            <a:ext cx="7412355" cy="44361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8085 </a:t>
            </a:r>
            <a:r>
              <a:rPr sz="3000" spc="-5" dirty="0">
                <a:latin typeface="Times New Roman"/>
                <a:cs typeface="Times New Roman"/>
              </a:rPr>
              <a:t>microprocessor </a:t>
            </a:r>
            <a:r>
              <a:rPr sz="3000" dirty="0">
                <a:latin typeface="Times New Roman"/>
                <a:cs typeface="Times New Roman"/>
              </a:rPr>
              <a:t>has 7 basic </a:t>
            </a:r>
            <a:r>
              <a:rPr sz="3000" spc="-10" dirty="0">
                <a:latin typeface="Times New Roman"/>
                <a:cs typeface="Times New Roman"/>
              </a:rPr>
              <a:t>machine  </a:t>
            </a:r>
            <a:r>
              <a:rPr sz="3000" spc="-5" dirty="0">
                <a:latin typeface="Times New Roman"/>
                <a:cs typeface="Times New Roman"/>
              </a:rPr>
              <a:t>cycle. They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are</a:t>
            </a:r>
            <a:endParaRPr sz="3000">
              <a:latin typeface="Times New Roman"/>
              <a:cs typeface="Times New Roman"/>
            </a:endParaRPr>
          </a:p>
          <a:p>
            <a:pPr marL="394335" indent="-38227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94970" algn="l"/>
              </a:tabLst>
            </a:pPr>
            <a:r>
              <a:rPr sz="3000" spc="-5" dirty="0">
                <a:latin typeface="Times New Roman"/>
                <a:cs typeface="Times New Roman"/>
              </a:rPr>
              <a:t>Op-code </a:t>
            </a:r>
            <a:r>
              <a:rPr sz="3000" spc="-5">
                <a:latin typeface="Times New Roman"/>
                <a:cs typeface="Times New Roman"/>
              </a:rPr>
              <a:t>Fetch </a:t>
            </a:r>
            <a:r>
              <a:rPr sz="3000" spc="-5" smtClean="0">
                <a:latin typeface="Times New Roman"/>
                <a:cs typeface="Times New Roman"/>
              </a:rPr>
              <a:t>cycle(4T</a:t>
            </a:r>
            <a:r>
              <a:rPr lang="en-US" sz="3000" spc="-5" dirty="0" smtClean="0">
                <a:latin typeface="Times New Roman"/>
                <a:cs typeface="Times New Roman"/>
              </a:rPr>
              <a:t>).</a:t>
            </a:r>
            <a:endParaRPr sz="3000">
              <a:latin typeface="Times New Roman"/>
              <a:cs typeface="Times New Roman"/>
            </a:endParaRPr>
          </a:p>
          <a:p>
            <a:pPr marL="394335" indent="-38227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94970" algn="l"/>
              </a:tabLst>
            </a:pPr>
            <a:r>
              <a:rPr sz="3000" spc="-5" dirty="0">
                <a:latin typeface="Times New Roman"/>
                <a:cs typeface="Times New Roman"/>
              </a:rPr>
              <a:t>Memory </a:t>
            </a:r>
            <a:r>
              <a:rPr sz="3000" dirty="0">
                <a:latin typeface="Times New Roman"/>
                <a:cs typeface="Times New Roman"/>
              </a:rPr>
              <a:t>read </a:t>
            </a:r>
            <a:r>
              <a:rPr sz="3000" spc="-5" dirty="0">
                <a:latin typeface="Times New Roman"/>
                <a:cs typeface="Times New Roman"/>
              </a:rPr>
              <a:t>cycle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(3T)</a:t>
            </a:r>
            <a:endParaRPr sz="3000">
              <a:latin typeface="Times New Roman"/>
              <a:cs typeface="Times New Roman"/>
            </a:endParaRPr>
          </a:p>
          <a:p>
            <a:pPr marL="394335" indent="-38227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394970" algn="l"/>
              </a:tabLst>
            </a:pPr>
            <a:r>
              <a:rPr sz="3000" spc="-5" dirty="0">
                <a:latin typeface="Times New Roman"/>
                <a:cs typeface="Times New Roman"/>
              </a:rPr>
              <a:t>Memory write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cycle(3T)</a:t>
            </a:r>
            <a:endParaRPr sz="3000">
              <a:latin typeface="Times New Roman"/>
              <a:cs typeface="Times New Roman"/>
            </a:endParaRPr>
          </a:p>
          <a:p>
            <a:pPr marL="394335" indent="-38227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94970" algn="l"/>
              </a:tabLst>
            </a:pPr>
            <a:r>
              <a:rPr sz="3000" dirty="0">
                <a:latin typeface="Times New Roman"/>
                <a:cs typeface="Times New Roman"/>
              </a:rPr>
              <a:t>I/O read </a:t>
            </a:r>
            <a:r>
              <a:rPr sz="3000" spc="-5" dirty="0">
                <a:latin typeface="Times New Roman"/>
                <a:cs typeface="Times New Roman"/>
              </a:rPr>
              <a:t>cycle(3T)</a:t>
            </a:r>
            <a:endParaRPr sz="3000">
              <a:latin typeface="Times New Roman"/>
              <a:cs typeface="Times New Roman"/>
            </a:endParaRPr>
          </a:p>
          <a:p>
            <a:pPr marL="394335" indent="-38227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394970" algn="l"/>
              </a:tabLst>
            </a:pPr>
            <a:r>
              <a:rPr sz="3000" dirty="0">
                <a:latin typeface="Times New Roman"/>
                <a:cs typeface="Times New Roman"/>
              </a:rPr>
              <a:t>I/O </a:t>
            </a:r>
            <a:r>
              <a:rPr sz="3000" spc="-5" dirty="0">
                <a:latin typeface="Times New Roman"/>
                <a:cs typeface="Times New Roman"/>
              </a:rPr>
              <a:t>write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cycle(3T)</a:t>
            </a:r>
            <a:endParaRPr sz="3000">
              <a:latin typeface="Times New Roman"/>
              <a:cs typeface="Times New Roman"/>
            </a:endParaRPr>
          </a:p>
          <a:p>
            <a:pPr marL="394335" indent="-38227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94970" algn="l"/>
              </a:tabLst>
            </a:pPr>
            <a:r>
              <a:rPr sz="3000" spc="-5" dirty="0">
                <a:latin typeface="Times New Roman"/>
                <a:cs typeface="Times New Roman"/>
              </a:rPr>
              <a:t>Interrupt </a:t>
            </a:r>
            <a:r>
              <a:rPr sz="3000" spc="-10" dirty="0">
                <a:latin typeface="Times New Roman"/>
                <a:cs typeface="Times New Roman"/>
              </a:rPr>
              <a:t>Acknowledge </a:t>
            </a:r>
            <a:r>
              <a:rPr sz="3000" spc="-5" dirty="0">
                <a:latin typeface="Times New Roman"/>
                <a:cs typeface="Times New Roman"/>
              </a:rPr>
              <a:t>cycle(6T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12T)</a:t>
            </a:r>
            <a:endParaRPr sz="3000">
              <a:latin typeface="Times New Roman"/>
              <a:cs typeface="Times New Roman"/>
            </a:endParaRPr>
          </a:p>
          <a:p>
            <a:pPr marL="394335" indent="-38227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394970" algn="l"/>
              </a:tabLst>
            </a:pPr>
            <a:r>
              <a:rPr sz="3000" dirty="0">
                <a:latin typeface="Times New Roman"/>
                <a:cs typeface="Times New Roman"/>
              </a:rPr>
              <a:t>Bus </a:t>
            </a:r>
            <a:r>
              <a:rPr sz="3000" spc="-5" dirty="0">
                <a:latin typeface="Times New Roman"/>
                <a:cs typeface="Times New Roman"/>
              </a:rPr>
              <a:t>idle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cycle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57200"/>
            <a:ext cx="83820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6470" y="6473190"/>
            <a:ext cx="21278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40" dirty="0">
                <a:solidFill>
                  <a:srgbClr val="888888"/>
                </a:solidFill>
                <a:latin typeface="Arial"/>
                <a:cs typeface="Arial"/>
              </a:rPr>
              <a:t>collected </a:t>
            </a:r>
            <a:r>
              <a:rPr sz="1200" spc="-45" dirty="0">
                <a:solidFill>
                  <a:srgbClr val="888888"/>
                </a:solidFill>
                <a:latin typeface="Arial"/>
                <a:cs typeface="Arial"/>
              </a:rPr>
              <a:t>by </a:t>
            </a:r>
            <a:r>
              <a:rPr sz="1200" spc="-85" dirty="0">
                <a:solidFill>
                  <a:srgbClr val="888888"/>
                </a:solidFill>
                <a:latin typeface="Arial"/>
                <a:cs typeface="Arial"/>
              </a:rPr>
              <a:t>C.Gokul</a:t>
            </a:r>
            <a:r>
              <a:rPr sz="1200" spc="-11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145" dirty="0">
                <a:solidFill>
                  <a:srgbClr val="888888"/>
                </a:solidFill>
                <a:latin typeface="Arial"/>
                <a:cs typeface="Arial"/>
              </a:rPr>
              <a:t>AP/EEE,VCET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69" y="25400"/>
            <a:ext cx="8012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365" dirty="0">
                <a:solidFill>
                  <a:srgbClr val="C00000"/>
                </a:solidFill>
              </a:rPr>
              <a:t>1.Opcode </a:t>
            </a:r>
            <a:r>
              <a:rPr sz="5000" spc="-270">
                <a:solidFill>
                  <a:srgbClr val="C00000"/>
                </a:solidFill>
              </a:rPr>
              <a:t>fetch </a:t>
            </a:r>
            <a:r>
              <a:rPr sz="5000" spc="-400" smtClean="0">
                <a:solidFill>
                  <a:srgbClr val="C00000"/>
                </a:solidFill>
              </a:rPr>
              <a:t>cycle(4T</a:t>
            </a:r>
            <a:r>
              <a:rPr sz="5000" spc="-320" smtClean="0">
                <a:solidFill>
                  <a:srgbClr val="C00000"/>
                </a:solidFill>
              </a:rPr>
              <a:t>)</a:t>
            </a:r>
            <a:endParaRPr sz="5000">
              <a:solidFill>
                <a:srgbClr val="C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14400"/>
            <a:ext cx="91440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30200"/>
            <a:ext cx="7010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80" dirty="0" smtClean="0">
                <a:solidFill>
                  <a:schemeClr val="accent6">
                    <a:lumMod val="50000"/>
                  </a:schemeClr>
                </a:solidFill>
              </a:rPr>
              <a:t>1 The </a:t>
            </a:r>
            <a:r>
              <a:rPr lang="en-US" sz="3200" spc="-145" dirty="0" smtClean="0">
                <a:solidFill>
                  <a:schemeClr val="accent6">
                    <a:lumMod val="50000"/>
                  </a:schemeClr>
                </a:solidFill>
              </a:rPr>
              <a:t>Opcode </a:t>
            </a:r>
            <a:r>
              <a:rPr lang="en-US" sz="3200" spc="-45" dirty="0" smtClean="0">
                <a:solidFill>
                  <a:schemeClr val="accent6">
                    <a:lumMod val="50000"/>
                  </a:schemeClr>
                </a:solidFill>
              </a:rPr>
              <a:t>fetch </a:t>
            </a:r>
            <a:r>
              <a:rPr lang="en-US" sz="3200" spc="-114" dirty="0" smtClean="0">
                <a:solidFill>
                  <a:schemeClr val="accent6">
                    <a:lumMod val="50000"/>
                  </a:schemeClr>
                </a:solidFill>
              </a:rPr>
              <a:t>cycle</a:t>
            </a:r>
            <a:endParaRPr sz="3200" b="0">
              <a:solidFill>
                <a:schemeClr val="accent6">
                  <a:lumMod val="50000"/>
                </a:schemeClr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106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990600"/>
            <a:ext cx="8143240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-9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-90" smtClean="0">
                <a:latin typeface="Times New Roman" pitchFamily="18" charset="0"/>
                <a:cs typeface="Times New Roman" pitchFamily="18" charset="0"/>
              </a:rPr>
              <a:t>etches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instructions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memory 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delivers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7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microprocessor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  <a:tab pos="2159635" algn="l"/>
              </a:tabLst>
            </a:pPr>
            <a:r>
              <a:rPr sz="2400" spc="-145">
                <a:latin typeface="Times New Roman" pitchFamily="18" charset="0"/>
                <a:cs typeface="Times New Roman" pitchFamily="18" charset="0"/>
              </a:rPr>
              <a:t>Opcode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fetch	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cycle consists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b="1" spc="-12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2400" b="1" spc="-25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5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T-states</a:t>
            </a:r>
            <a:r>
              <a:rPr sz="2400" spc="-15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40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500630"/>
            <a:ext cx="8435975" cy="384977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b="1" spc="-265" dirty="0">
                <a:solidFill>
                  <a:srgbClr val="BF0000"/>
                </a:solidFill>
                <a:latin typeface="Arial"/>
                <a:cs typeface="Arial"/>
              </a:rPr>
              <a:t>T1</a:t>
            </a:r>
            <a:r>
              <a:rPr sz="2400" b="1" spc="-19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BF0000"/>
                </a:solidFill>
                <a:latin typeface="Arial"/>
                <a:cs typeface="Arial"/>
              </a:rPr>
              <a:t>State:</a:t>
            </a:r>
            <a:endParaRPr sz="2400">
              <a:latin typeface="Arial"/>
              <a:cs typeface="Arial"/>
            </a:endParaRPr>
          </a:p>
          <a:p>
            <a:pPr marL="355600" marR="198120" indent="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sz="2400" spc="-95" dirty="0">
                <a:latin typeface="Times New Roman" pitchFamily="18" charset="0"/>
                <a:cs typeface="Times New Roman" pitchFamily="18" charset="0"/>
              </a:rPr>
              <a:t>During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10" dirty="0">
                <a:latin typeface="Times New Roman" pitchFamily="18" charset="0"/>
                <a:cs typeface="Times New Roman" pitchFamily="18" charset="0"/>
              </a:rPr>
              <a:t>T1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state,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counter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>
                <a:latin typeface="Times New Roman" pitchFamily="18" charset="0"/>
                <a:cs typeface="Times New Roman" pitchFamily="18" charset="0"/>
              </a:rPr>
              <a:t>are  </a:t>
            </a:r>
            <a:r>
              <a:rPr lang="en-US" sz="24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5600" marR="198120" indent="342900">
              <a:lnSpc>
                <a:spcPct val="100000"/>
              </a:lnSpc>
              <a:spcBef>
                <a:spcPts val="600"/>
              </a:spcBef>
            </a:pPr>
            <a:r>
              <a:rPr lang="en-US" sz="24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smtClean="0">
                <a:latin typeface="Times New Roman" pitchFamily="18" charset="0"/>
                <a:cs typeface="Times New Roman" pitchFamily="18" charset="0"/>
              </a:rPr>
              <a:t>placed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16 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bit 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bus</a:t>
            </a:r>
            <a:r>
              <a:rPr sz="2400" spc="-125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spc="-125" dirty="0">
              <a:latin typeface="Times New Roman" pitchFamily="18" charset="0"/>
              <a:cs typeface="Times New Roman" pitchFamily="18" charset="0"/>
            </a:endParaRPr>
          </a:p>
          <a:p>
            <a:pPr marL="355600" marR="198120" indent="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sz="2400" spc="-18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8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 </a:t>
            </a:r>
            <a:r>
              <a:rPr sz="2400" spc="-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order </a:t>
            </a:r>
            <a:r>
              <a:rPr sz="2400" spc="-1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sz="2400" spc="-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bits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are 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transferred 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address bus </a:t>
            </a:r>
            <a:r>
              <a:rPr sz="2400" spc="-125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12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A8-</a:t>
            </a:r>
            <a:r>
              <a:rPr lang="en-US" sz="2400" spc="-1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A15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lower </a:t>
            </a:r>
            <a:r>
              <a:rPr sz="2400" spc="-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order </a:t>
            </a:r>
            <a:r>
              <a:rPr sz="2400" spc="-1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sz="2400" spc="-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bits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are 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transferred 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multiplexed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A/D </a:t>
            </a:r>
            <a:r>
              <a:rPr sz="2400" spc="-15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AD0-AD7</a:t>
            </a:r>
            <a:r>
              <a:rPr sz="2400" spc="-15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400" spc="-5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bus.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55600" marR="5080" indent="60960" algn="just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Ø"/>
            </a:pPr>
            <a:r>
              <a:rPr sz="2400" spc="-455" dirty="0">
                <a:latin typeface="Times New Roman" pitchFamily="18" charset="0"/>
                <a:cs typeface="Times New Roman" pitchFamily="18" charset="0"/>
              </a:rPr>
              <a:t>ALE </a:t>
            </a:r>
            <a:r>
              <a:rPr sz="2400" spc="-229" dirty="0">
                <a:latin typeface="Times New Roman" pitchFamily="18" charset="0"/>
                <a:cs typeface="Times New Roman" pitchFamily="18" charset="0"/>
              </a:rPr>
              <a:t>(address 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latch </a:t>
            </a:r>
            <a:r>
              <a:rPr sz="2400" spc="-155" dirty="0">
                <a:latin typeface="Times New Roman" pitchFamily="18" charset="0"/>
                <a:cs typeface="Times New Roman" pitchFamily="18" charset="0"/>
              </a:rPr>
              <a:t>enable) 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signal 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goes </a:t>
            </a:r>
            <a:r>
              <a:rPr sz="2400" spc="-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sz="2400" spc="-275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soon </a:t>
            </a:r>
            <a:r>
              <a:rPr sz="2400" spc="-265" dirty="0">
                <a:latin typeface="Times New Roman" pitchFamily="18" charset="0"/>
                <a:cs typeface="Times New Roman" pitchFamily="18" charset="0"/>
              </a:rPr>
              <a:t>as  </a:t>
            </a:r>
            <a:r>
              <a:rPr sz="2400" spc="-385" dirty="0">
                <a:latin typeface="Times New Roman" pitchFamily="18" charset="0"/>
                <a:cs typeface="Times New Roman" pitchFamily="18" charset="0"/>
              </a:rPr>
              <a:t>ALE 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goes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high,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latches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215" dirty="0">
                <a:latin typeface="Times New Roman" pitchFamily="18" charset="0"/>
                <a:cs typeface="Times New Roman" pitchFamily="18" charset="0"/>
              </a:rPr>
              <a:t>AD0-AD7 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bus</a:t>
            </a:r>
            <a:r>
              <a:rPr sz="2400" spc="-145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spc="-14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60960" algn="just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Ø"/>
            </a:pPr>
            <a:r>
              <a:rPr sz="2400" spc="-50" smtClean="0">
                <a:latin typeface="Times New Roman" pitchFamily="18" charset="0"/>
                <a:cs typeface="Times New Roman" pitchFamily="18" charset="0"/>
              </a:rPr>
              <a:t>At 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middle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35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state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45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ALE </a:t>
            </a:r>
            <a:r>
              <a:rPr lang="en-US" sz="2400" spc="-45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sz="2400" spc="-30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spc="-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0" smtClean="0">
                <a:latin typeface="Times New Roman" pitchFamily="18" charset="0"/>
                <a:cs typeface="Times New Roman" pitchFamily="18" charset="0"/>
              </a:rPr>
              <a:t>oes</a:t>
            </a:r>
            <a:r>
              <a:rPr sz="2400" spc="-5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2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2400" spc="-13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506470" y="6473190"/>
            <a:ext cx="21278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40" dirty="0">
                <a:solidFill>
                  <a:srgbClr val="888888"/>
                </a:solidFill>
                <a:latin typeface="Arial"/>
                <a:cs typeface="Arial"/>
              </a:rPr>
              <a:t>collected </a:t>
            </a:r>
            <a:r>
              <a:rPr sz="1200" spc="-45" dirty="0">
                <a:solidFill>
                  <a:srgbClr val="888888"/>
                </a:solidFill>
                <a:latin typeface="Arial"/>
                <a:cs typeface="Arial"/>
              </a:rPr>
              <a:t>by </a:t>
            </a:r>
            <a:r>
              <a:rPr sz="1200" spc="-85" dirty="0">
                <a:solidFill>
                  <a:srgbClr val="888888"/>
                </a:solidFill>
                <a:latin typeface="Arial"/>
                <a:cs typeface="Arial"/>
              </a:rPr>
              <a:t>C.Gokul</a:t>
            </a:r>
            <a:r>
              <a:rPr sz="1200" spc="-11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145" dirty="0">
                <a:solidFill>
                  <a:srgbClr val="888888"/>
                </a:solidFill>
                <a:latin typeface="Arial"/>
                <a:cs typeface="Arial"/>
              </a:rPr>
              <a:t>AP/EEE,VCET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7820"/>
            <a:ext cx="1514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70" dirty="0">
                <a:solidFill>
                  <a:srgbClr val="BF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sz="3200" spc="-250" dirty="0">
                <a:solidFill>
                  <a:srgbClr val="B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85" dirty="0">
                <a:solidFill>
                  <a:srgbClr val="BF0000"/>
                </a:solidFill>
                <a:latin typeface="Times New Roman" pitchFamily="18" charset="0"/>
                <a:cs typeface="Times New Roman" pitchFamily="18" charset="0"/>
              </a:rPr>
              <a:t>State: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01700"/>
            <a:ext cx="7967980" cy="42242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590" algn="just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beginning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state,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spc="-25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RD’ </a:t>
            </a:r>
            <a:r>
              <a:rPr sz="2800" b="1" spc="-2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 </a:t>
            </a:r>
            <a:r>
              <a:rPr sz="2800" b="1" spc="-30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goes</a:t>
            </a:r>
            <a:r>
              <a:rPr sz="2800" b="1" spc="-4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  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enable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memory. 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state,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selected 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location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placed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D0-D7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Address/Data 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multiplexed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bus.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2800" b="1" spc="-240" dirty="0">
                <a:solidFill>
                  <a:srgbClr val="BF0000"/>
                </a:solidFill>
                <a:latin typeface="Times New Roman" pitchFamily="18" charset="0"/>
                <a:cs typeface="Times New Roman" pitchFamily="18" charset="0"/>
              </a:rPr>
              <a:t>T3</a:t>
            </a:r>
            <a:r>
              <a:rPr sz="2800" b="1" spc="-155" dirty="0">
                <a:solidFill>
                  <a:srgbClr val="B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65" dirty="0">
                <a:solidFill>
                  <a:srgbClr val="BF0000"/>
                </a:solidFill>
                <a:latin typeface="Times New Roman" pitchFamily="18" charset="0"/>
                <a:cs typeface="Times New Roman" pitchFamily="18" charset="0"/>
              </a:rPr>
              <a:t>State: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marR="52705" indent="-342900" algn="just">
              <a:lnSpc>
                <a:spcPct val="100000"/>
              </a:lnSpc>
              <a:spcBef>
                <a:spcPts val="600"/>
              </a:spcBef>
            </a:pPr>
            <a:r>
              <a:rPr lang="en-US" sz="2400" spc="-75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sz="2400" spc="-75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previous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state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45">
                <a:latin typeface="Times New Roman" pitchFamily="18" charset="0"/>
                <a:cs typeface="Times New Roman" pitchFamily="18" charset="0"/>
              </a:rPr>
              <a:t>Opcode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placed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D0-D7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A/D 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bus</a:t>
            </a:r>
            <a:r>
              <a:rPr sz="2400" spc="-125">
                <a:latin typeface="Times New Roman" pitchFamily="18" charset="0"/>
                <a:cs typeface="Times New Roman" pitchFamily="18" charset="0"/>
              </a:rPr>
              <a:t>. </a:t>
            </a:r>
            <a:r>
              <a:rPr sz="2400" spc="-100" smtClean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b="1" spc="-22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RD’ </a:t>
            </a:r>
            <a:r>
              <a:rPr sz="2400" b="1" spc="-26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goes </a:t>
            </a:r>
            <a:r>
              <a:rPr sz="2400" b="1" spc="-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high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action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thus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disables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A/D</a:t>
            </a:r>
            <a:r>
              <a:rPr sz="2400" spc="-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bus.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2800" b="1" spc="-240" dirty="0">
                <a:solidFill>
                  <a:srgbClr val="BF0000"/>
                </a:solidFill>
                <a:latin typeface="Times New Roman" pitchFamily="18" charset="0"/>
                <a:cs typeface="Times New Roman" pitchFamily="18" charset="0"/>
              </a:rPr>
              <a:t>T4</a:t>
            </a:r>
            <a:r>
              <a:rPr sz="2800" b="1" spc="-155" dirty="0">
                <a:solidFill>
                  <a:srgbClr val="B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65" dirty="0">
                <a:solidFill>
                  <a:srgbClr val="BF0000"/>
                </a:solidFill>
                <a:latin typeface="Times New Roman" pitchFamily="18" charset="0"/>
                <a:cs typeface="Times New Roman" pitchFamily="18" charset="0"/>
              </a:rPr>
              <a:t>State: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marR="5080" algn="just">
              <a:lnSpc>
                <a:spcPct val="100000"/>
              </a:lnSpc>
              <a:spcBef>
                <a:spcPts val="600"/>
              </a:spcBef>
            </a:pPr>
            <a:r>
              <a:rPr sz="2400" spc="-7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5">
                <a:latin typeface="Times New Roman" pitchFamily="18" charset="0"/>
                <a:cs typeface="Times New Roman" pitchFamily="18" charset="0"/>
              </a:rPr>
              <a:t>Opcode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5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fetched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memory 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decoded.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519" y="71120"/>
            <a:ext cx="69126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3009900" algn="l"/>
              </a:tabLst>
            </a:pPr>
            <a:r>
              <a:rPr sz="4800" dirty="0">
                <a:solidFill>
                  <a:srgbClr val="FF0000"/>
                </a:solidFill>
                <a:latin typeface="Times New Roman"/>
                <a:cs typeface="Times New Roman"/>
              </a:rPr>
              <a:t>2.	Memory	</a:t>
            </a:r>
            <a:r>
              <a:rPr sz="4800" spc="-5" dirty="0">
                <a:solidFill>
                  <a:srgbClr val="FF0000"/>
                </a:solidFill>
                <a:latin typeface="Times New Roman"/>
                <a:cs typeface="Times New Roman"/>
              </a:rPr>
              <a:t>read </a:t>
            </a:r>
            <a:r>
              <a:rPr sz="4800" dirty="0">
                <a:solidFill>
                  <a:srgbClr val="FF0000"/>
                </a:solidFill>
                <a:latin typeface="Times New Roman"/>
                <a:cs typeface="Times New Roman"/>
              </a:rPr>
              <a:t>cycle</a:t>
            </a:r>
            <a:r>
              <a:rPr sz="48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FF0000"/>
                </a:solidFill>
                <a:latin typeface="Times New Roman"/>
                <a:cs typeface="Times New Roman"/>
              </a:rPr>
              <a:t>(3T)</a:t>
            </a:r>
            <a:endParaRPr sz="48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838200"/>
            <a:ext cx="8610600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763</Words>
  <Application>Microsoft Office PowerPoint</Application>
  <PresentationFormat>On-screen Show (4:3)</PresentationFormat>
  <Paragraphs>268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Timing Diagram</vt:lpstr>
      <vt:lpstr>Slide 2</vt:lpstr>
      <vt:lpstr>Slide 3</vt:lpstr>
      <vt:lpstr>Timing diagrams</vt:lpstr>
      <vt:lpstr>Slide 5</vt:lpstr>
      <vt:lpstr>1.Opcode fetch cycle(4T)</vt:lpstr>
      <vt:lpstr>1 The Opcode fetch cycle</vt:lpstr>
      <vt:lpstr>T2 State:</vt:lpstr>
      <vt:lpstr>2. Memory read cycle (3T)</vt:lpstr>
      <vt:lpstr>3. Memory write cycle (3T)</vt:lpstr>
      <vt:lpstr>4.I/O read cycle(3T)</vt:lpstr>
      <vt:lpstr>5.I/O write cycle(3T)</vt:lpstr>
      <vt:lpstr>Timing Diagram</vt:lpstr>
      <vt:lpstr>Timing Diagram</vt:lpstr>
      <vt:lpstr>Timing Diagram</vt:lpstr>
      <vt:lpstr>Timing Diagram</vt:lpstr>
      <vt:lpstr>Timing Diagram</vt:lpstr>
      <vt:lpstr>Timing Diagram</vt:lpstr>
      <vt:lpstr>Timing Diagram</vt:lpstr>
      <vt:lpstr>Memory Read Cycle</vt:lpstr>
      <vt:lpstr>Timing Diagram</vt:lpstr>
      <vt:lpstr>Timing Diagram</vt:lpstr>
      <vt:lpstr>Timing Diagram</vt:lpstr>
      <vt:lpstr>Timing Diagram</vt:lpstr>
      <vt:lpstr>Timing Diagram</vt:lpstr>
      <vt:lpstr>Timing Diagram</vt:lpstr>
      <vt:lpstr>I/O READ </vt:lpstr>
      <vt:lpstr>Slide 28</vt:lpstr>
      <vt:lpstr>STA instruction ex: STA 526A</vt:lpstr>
      <vt:lpstr>It require 4 m/c cycles  13 T states</vt:lpstr>
      <vt:lpstr>Slide 31</vt:lpstr>
      <vt:lpstr>Slide 32</vt:lpstr>
      <vt:lpstr>INR M 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Timing Diagram</dc:title>
  <dc:creator>EC</dc:creator>
  <cp:lastModifiedBy>EC</cp:lastModifiedBy>
  <cp:revision>3</cp:revision>
  <dcterms:created xsi:type="dcterms:W3CDTF">2006-08-16T00:00:00Z</dcterms:created>
  <dcterms:modified xsi:type="dcterms:W3CDTF">2021-02-24T10:01:17Z</dcterms:modified>
</cp:coreProperties>
</file>