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4"/>
  </p:notesMasterIdLst>
  <p:sldIdLst>
    <p:sldId id="598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6" r:id="rId27"/>
    <p:sldId id="623" r:id="rId28"/>
    <p:sldId id="630" r:id="rId29"/>
    <p:sldId id="631" r:id="rId30"/>
    <p:sldId id="624" r:id="rId31"/>
    <p:sldId id="588" r:id="rId32"/>
    <p:sldId id="589" r:id="rId33"/>
    <p:sldId id="590" r:id="rId34"/>
    <p:sldId id="629" r:id="rId35"/>
    <p:sldId id="632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628" r:id="rId52"/>
    <p:sldId id="295" r:id="rId53"/>
    <p:sldId id="296" r:id="rId54"/>
    <p:sldId id="297" r:id="rId55"/>
    <p:sldId id="300" r:id="rId56"/>
    <p:sldId id="302" r:id="rId57"/>
    <p:sldId id="627" r:id="rId58"/>
    <p:sldId id="298" r:id="rId59"/>
    <p:sldId id="299" r:id="rId60"/>
    <p:sldId id="301" r:id="rId61"/>
    <p:sldId id="303" r:id="rId62"/>
    <p:sldId id="304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E264-1189-4AE1-8502-318F58C24E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E9A7-CC09-4650-BBE6-3CB0B552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9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6E9A7-CC09-4650-BBE6-3CB0B5528FDE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609600"/>
            <a:ext cx="77724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687578"/>
            <a:ext cx="777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MICROPROCESSOR</a:t>
            </a: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8085</a:t>
            </a:r>
            <a:endParaRPr sz="3600">
              <a:latin typeface="Times New Roman"/>
              <a:cs typeface="Times New Roman"/>
            </a:endParaRPr>
          </a:p>
        </p:txBody>
      </p:sp>
      <p:sp useBgFill="1">
        <p:nvSpPr>
          <p:cNvPr id="5" name="object 5"/>
          <p:cNvSpPr txBox="1"/>
          <p:nvPr/>
        </p:nvSpPr>
        <p:spPr>
          <a:xfrm>
            <a:off x="574040" y="1854200"/>
            <a:ext cx="7630159" cy="164083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Reference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Book:</a:t>
            </a:r>
            <a:endParaRPr sz="2400">
              <a:latin typeface="Times New Roman"/>
              <a:cs typeface="Times New Roman"/>
            </a:endParaRPr>
          </a:p>
          <a:p>
            <a:pPr marL="793115" marR="55880" indent="-285750">
              <a:lnSpc>
                <a:spcPct val="100000"/>
              </a:lnSpc>
              <a:spcBef>
                <a:spcPts val="575"/>
              </a:spcBef>
              <a:tabLst>
                <a:tab pos="793750" algn="l"/>
              </a:tabLst>
            </a:pPr>
            <a:r>
              <a:rPr sz="2400" dirty="0">
                <a:latin typeface="Times New Roman"/>
                <a:cs typeface="Times New Roman"/>
              </a:rPr>
              <a:t>–		</a:t>
            </a:r>
            <a:r>
              <a:rPr sz="2400" spc="-5" dirty="0">
                <a:latin typeface="Times New Roman"/>
                <a:cs typeface="Times New Roman"/>
              </a:rPr>
              <a:t>Ramesh S. </a:t>
            </a:r>
            <a:r>
              <a:rPr sz="2400" dirty="0">
                <a:latin typeface="Times New Roman"/>
                <a:cs typeface="Times New Roman"/>
              </a:rPr>
              <a:t>Goankar, </a:t>
            </a:r>
            <a:r>
              <a:rPr sz="2400" spc="-5" dirty="0">
                <a:latin typeface="Times New Roman"/>
                <a:cs typeface="Times New Roman"/>
              </a:rPr>
              <a:t>“Microprocessor Architecture,  Programming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Applications with </a:t>
            </a:r>
            <a:r>
              <a:rPr sz="2400" dirty="0">
                <a:latin typeface="Times New Roman"/>
                <a:cs typeface="Times New Roman"/>
              </a:rPr>
              <a:t>8085”, </a:t>
            </a:r>
            <a:r>
              <a:rPr sz="2400" spc="5" dirty="0">
                <a:latin typeface="Times New Roman"/>
                <a:cs typeface="Times New Roman"/>
              </a:rPr>
              <a:t>5</a:t>
            </a:r>
            <a:r>
              <a:rPr sz="2400" spc="7" baseline="24305" dirty="0">
                <a:latin typeface="Times New Roman"/>
                <a:cs typeface="Times New Roman"/>
              </a:rPr>
              <a:t>th </a:t>
            </a:r>
            <a:r>
              <a:rPr sz="2400" spc="-5" dirty="0">
                <a:latin typeface="Times New Roman"/>
                <a:cs typeface="Times New Roman"/>
              </a:rPr>
              <a:t>Edition,  </a:t>
            </a:r>
            <a:r>
              <a:rPr sz="2400" spc="-5">
                <a:latin typeface="Times New Roman"/>
                <a:cs typeface="Times New Roman"/>
              </a:rPr>
              <a:t>Prentice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Hall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1951" y="814069"/>
            <a:ext cx="4340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6339" y="1927581"/>
            <a:ext cx="7154545" cy="436978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3850" indent="-286385">
              <a:lnSpc>
                <a:spcPct val="100000"/>
              </a:lnSpc>
              <a:spcBef>
                <a:spcPts val="695"/>
              </a:spcBef>
              <a:buChar char="–"/>
              <a:tabLst>
                <a:tab pos="323850" algn="l"/>
                <a:tab pos="324485" algn="l"/>
              </a:tabLst>
            </a:pPr>
            <a:r>
              <a:rPr sz="2400" spc="-5" dirty="0">
                <a:solidFill>
                  <a:srgbClr val="800000"/>
                </a:solidFill>
                <a:latin typeface="Times New Roman"/>
                <a:cs typeface="Times New Roman"/>
              </a:rPr>
              <a:t>Stored in memory</a:t>
            </a:r>
            <a:r>
              <a:rPr sz="2400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23900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723265" algn="l"/>
                <a:tab pos="724535" algn="l"/>
              </a:tabLst>
            </a:pPr>
            <a:r>
              <a:rPr sz="2000" spc="-5" dirty="0">
                <a:latin typeface="Times New Roman"/>
                <a:cs typeface="Times New Roman"/>
              </a:rPr>
              <a:t>First, what 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memory?</a:t>
            </a:r>
            <a:endParaRPr sz="2000">
              <a:latin typeface="Times New Roman"/>
              <a:cs typeface="Times New Roman"/>
            </a:endParaRPr>
          </a:p>
          <a:p>
            <a:pPr marL="1180465" marR="276860" lvl="2" indent="-228600" algn="just">
              <a:lnSpc>
                <a:spcPct val="100000"/>
              </a:lnSpc>
              <a:spcBef>
                <a:spcPts val="439"/>
              </a:spcBef>
              <a:buChar char="–"/>
              <a:tabLst>
                <a:tab pos="11811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 is the location where information is kept while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in  current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 marL="1180465" marR="30480" lvl="2" indent="-228600" algn="just">
              <a:lnSpc>
                <a:spcPct val="100000"/>
              </a:lnSpc>
              <a:spcBef>
                <a:spcPts val="430"/>
              </a:spcBef>
              <a:buChar char="–"/>
              <a:tabLst>
                <a:tab pos="11811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>
                <a:latin typeface="Times New Roman"/>
                <a:cs typeface="Times New Roman"/>
              </a:rPr>
              <a:t>storage </a:t>
            </a:r>
            <a:r>
              <a:rPr sz="2000" spc="-5" smtClean="0">
                <a:latin typeface="Times New Roman"/>
                <a:cs typeface="Times New Roman"/>
              </a:rPr>
              <a:t>devices</a:t>
            </a:r>
            <a:r>
              <a:rPr lang="en-IN" sz="2000" spc="-5" dirty="0" smtClean="0">
                <a:latin typeface="Times New Roman"/>
                <a:cs typeface="Times New Roman"/>
              </a:rPr>
              <a:t> and </a:t>
            </a:r>
            <a:r>
              <a:rPr sz="2000" spc="-5" smtClean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grouped into </a:t>
            </a:r>
            <a:r>
              <a:rPr sz="2000" dirty="0">
                <a:latin typeface="Times New Roman"/>
                <a:cs typeface="Times New Roman"/>
              </a:rPr>
              <a:t>groups of 8</a:t>
            </a:r>
            <a:r>
              <a:rPr sz="2000">
                <a:latin typeface="Times New Roman"/>
                <a:cs typeface="Times New Roman"/>
              </a:rPr>
              <a:t>. </a:t>
            </a:r>
          </a:p>
          <a:p>
            <a:pPr marL="1181100" lvl="2" indent="-229235" algn="just">
              <a:lnSpc>
                <a:spcPct val="100000"/>
              </a:lnSpc>
              <a:spcBef>
                <a:spcPts val="430"/>
              </a:spcBef>
              <a:buChar char="–"/>
              <a:tabLst>
                <a:tab pos="11811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Memory is usually measured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bytes it can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hold.</a:t>
            </a:r>
            <a:endParaRPr sz="2000">
              <a:latin typeface="Times New Roman"/>
              <a:cs typeface="Times New Roman"/>
            </a:endParaRPr>
          </a:p>
          <a:p>
            <a:pPr marL="1180465" marR="34480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measured in Kilos, Megas and lately </a:t>
            </a:r>
            <a:r>
              <a:rPr sz="2000" spc="-5">
                <a:latin typeface="Times New Roman"/>
                <a:cs typeface="Times New Roman"/>
              </a:rPr>
              <a:t>Gigas</a:t>
            </a:r>
            <a:r>
              <a:rPr sz="2000" spc="-5" smtClean="0">
                <a:latin typeface="Times New Roman"/>
                <a:cs typeface="Times New Roman"/>
              </a:rPr>
              <a:t>.</a:t>
            </a:r>
            <a:endParaRPr lang="en-IN" sz="2000" spc="-5" dirty="0" smtClean="0">
              <a:latin typeface="Times New Roman"/>
              <a:cs typeface="Times New Roman"/>
            </a:endParaRPr>
          </a:p>
          <a:p>
            <a:pPr marL="1180465" marR="344805" algn="just">
              <a:lnSpc>
                <a:spcPct val="100000"/>
              </a:lnSpc>
            </a:pPr>
            <a:r>
              <a:rPr sz="2000" spc="-5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Kilo in  computer language is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baseline="25462" dirty="0">
                <a:latin typeface="Times New Roman"/>
                <a:cs typeface="Times New Roman"/>
              </a:rPr>
              <a:t>10 </a:t>
            </a:r>
            <a:r>
              <a:rPr sz="2000" spc="-5" dirty="0">
                <a:latin typeface="Times New Roman"/>
                <a:cs typeface="Times New Roman"/>
              </a:rPr>
              <a:t>=1024</a:t>
            </a:r>
            <a:r>
              <a:rPr sz="2000" spc="-5">
                <a:latin typeface="Times New Roman"/>
                <a:cs typeface="Times New Roman"/>
              </a:rPr>
              <a:t>. </a:t>
            </a:r>
            <a:endParaRPr lang="en-IN" sz="2000" spc="-5" dirty="0" smtClean="0">
              <a:latin typeface="Times New Roman"/>
              <a:cs typeface="Times New Roman"/>
            </a:endParaRPr>
          </a:p>
          <a:p>
            <a:pPr marL="1180465" marR="344805" algn="just">
              <a:lnSpc>
                <a:spcPct val="100000"/>
              </a:lnSpc>
            </a:pPr>
            <a:r>
              <a:rPr sz="2000" spc="-5" smtClean="0">
                <a:latin typeface="Times New Roman"/>
                <a:cs typeface="Times New Roman"/>
              </a:rPr>
              <a:t>So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KB (KiloByte) is </a:t>
            </a:r>
            <a:r>
              <a:rPr sz="2000" dirty="0">
                <a:latin typeface="Times New Roman"/>
                <a:cs typeface="Times New Roman"/>
              </a:rPr>
              <a:t>1024 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r>
              <a:rPr sz="2000" spc="-5">
                <a:latin typeface="Times New Roman"/>
                <a:cs typeface="Times New Roman"/>
              </a:rPr>
              <a:t>. </a:t>
            </a:r>
            <a:endParaRPr lang="en-IN" sz="2000" spc="-5" dirty="0" smtClean="0">
              <a:latin typeface="Times New Roman"/>
              <a:cs typeface="Times New Roman"/>
            </a:endParaRPr>
          </a:p>
          <a:p>
            <a:pPr marL="1180465" marR="344805" algn="just">
              <a:lnSpc>
                <a:spcPct val="100000"/>
              </a:lnSpc>
            </a:pPr>
            <a:endParaRPr lang="en-IN" sz="2000" spc="-5" dirty="0" smtClean="0">
              <a:latin typeface="Times New Roman"/>
              <a:cs typeface="Times New Roman"/>
            </a:endParaRPr>
          </a:p>
          <a:p>
            <a:pPr marL="1180465" marR="344805" algn="just">
              <a:lnSpc>
                <a:spcPct val="100000"/>
              </a:lnSpc>
            </a:pPr>
            <a:r>
              <a:rPr sz="2000" spc="-5" smtClean="0">
                <a:latin typeface="Times New Roman"/>
                <a:cs typeface="Times New Roman"/>
              </a:rPr>
              <a:t>Mega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1024 </a:t>
            </a:r>
            <a:r>
              <a:rPr sz="2000" spc="-5" dirty="0">
                <a:latin typeface="Times New Roman"/>
                <a:cs typeface="Times New Roman"/>
              </a:rPr>
              <a:t>Kilos and Giga is </a:t>
            </a:r>
            <a:r>
              <a:rPr sz="2000" dirty="0">
                <a:latin typeface="Times New Roman"/>
                <a:cs typeface="Times New Roman"/>
              </a:rPr>
              <a:t>1024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Mega.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1951" y="814069"/>
            <a:ext cx="4340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2002027"/>
            <a:ext cx="7848600" cy="3472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12725" indent="-285750" algn="just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2800" spc="-5" dirty="0">
                <a:solidFill>
                  <a:srgbClr val="800000"/>
                </a:solidFill>
                <a:latin typeface="Times New Roman"/>
                <a:cs typeface="Times New Roman"/>
              </a:rPr>
              <a:t>Produces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dirty="0">
                <a:latin typeface="Times New Roman"/>
                <a:cs typeface="Times New Roman"/>
              </a:rPr>
              <a:t>For the </a:t>
            </a:r>
            <a:r>
              <a:rPr sz="2800" spc="-5" dirty="0">
                <a:latin typeface="Times New Roman"/>
                <a:cs typeface="Times New Roman"/>
              </a:rPr>
              <a:t>user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result </a:t>
            </a:r>
            <a:r>
              <a:rPr sz="2800" dirty="0">
                <a:latin typeface="Times New Roman"/>
                <a:cs typeface="Times New Roman"/>
              </a:rPr>
              <a:t>of the  </a:t>
            </a:r>
            <a:r>
              <a:rPr sz="2800" spc="-5" dirty="0">
                <a:latin typeface="Times New Roman"/>
                <a:cs typeface="Times New Roman"/>
              </a:rPr>
              <a:t>execution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program,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results must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  </a:t>
            </a:r>
            <a:r>
              <a:rPr sz="2800" spc="-5" dirty="0">
                <a:latin typeface="Times New Roman"/>
                <a:cs typeface="Times New Roman"/>
              </a:rPr>
              <a:t>presented </a:t>
            </a:r>
            <a:r>
              <a:rPr sz="2800" dirty="0">
                <a:latin typeface="Times New Roman"/>
                <a:cs typeface="Times New Roman"/>
              </a:rPr>
              <a:t>in a </a:t>
            </a:r>
            <a:r>
              <a:rPr sz="2800" spc="-5" dirty="0">
                <a:latin typeface="Times New Roman"/>
                <a:cs typeface="Times New Roman"/>
              </a:rPr>
              <a:t>human readable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form</a:t>
            </a:r>
            <a:r>
              <a:rPr sz="2800" spc="-5" smtClean="0">
                <a:latin typeface="Times New Roman"/>
                <a:cs typeface="Times New Roman"/>
              </a:rPr>
              <a:t>.</a:t>
            </a:r>
            <a:endParaRPr lang="en-IN" sz="2800" spc="-5" dirty="0" smtClean="0">
              <a:latin typeface="Times New Roman"/>
              <a:cs typeface="Times New Roman"/>
            </a:endParaRPr>
          </a:p>
          <a:p>
            <a:pPr marL="298450" marR="212725" indent="-285750" algn="just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endParaRPr sz="28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58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results must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presented </a:t>
            </a:r>
            <a:r>
              <a:rPr sz="2400" dirty="0">
                <a:latin typeface="Times New Roman"/>
                <a:cs typeface="Times New Roman"/>
              </a:rPr>
              <a:t>on an </a:t>
            </a: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device.</a:t>
            </a:r>
            <a:endParaRPr sz="2400">
              <a:latin typeface="Times New Roman"/>
              <a:cs typeface="Times New Roman"/>
            </a:endParaRPr>
          </a:p>
          <a:p>
            <a:pPr lvl="1" algn="just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697865" marR="5080" lvl="1" indent="-228600" algn="just">
              <a:lnSpc>
                <a:spcPct val="100000"/>
              </a:lnSpc>
              <a:buChar char="•"/>
              <a:tabLst>
                <a:tab pos="6985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the monitor, </a:t>
            </a:r>
            <a:r>
              <a:rPr sz="2400" dirty="0">
                <a:latin typeface="Times New Roman"/>
                <a:cs typeface="Times New Roman"/>
              </a:rPr>
              <a:t>a paper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printer,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simple LED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many other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2400" y="4953000"/>
            <a:ext cx="1219200" cy="457200"/>
          </a:xfrm>
          <a:prstGeom prst="rect">
            <a:avLst/>
          </a:prstGeom>
          <a:solidFill>
            <a:srgbClr val="66FFFF"/>
          </a:solidFill>
          <a:ln w="12700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2819400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800" y="0"/>
                </a:lnTo>
                <a:lnTo>
                  <a:pt x="10668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2819400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800" y="0"/>
                </a:lnTo>
                <a:lnTo>
                  <a:pt x="10668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1200" y="3352800"/>
            <a:ext cx="11430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8212" y="3354387"/>
            <a:ext cx="11430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61008" y="280669"/>
            <a:ext cx="72212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Microprocessor-based</a:t>
            </a:r>
            <a:r>
              <a:rPr spc="-35" dirty="0"/>
              <a:t> </a:t>
            </a:r>
            <a:r>
              <a:rPr spc="-5" dirty="0"/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200" y="1162303"/>
            <a:ext cx="80772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smtClean="0">
                <a:latin typeface="Times New Roman"/>
                <a:cs typeface="Times New Roman"/>
              </a:rPr>
              <a:t>Block diagram to represent a  microprocessor-based</a:t>
            </a:r>
            <a:r>
              <a:rPr lang="en-US" sz="3200" spc="20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system: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9365" y="2978301"/>
            <a:ext cx="690880" cy="1282700"/>
          </a:xfrm>
          <a:custGeom>
            <a:avLst/>
            <a:gdLst/>
            <a:ahLst/>
            <a:cxnLst/>
            <a:rect l="l" t="t" r="r" b="b"/>
            <a:pathLst>
              <a:path w="690879" h="1282700">
                <a:moveTo>
                  <a:pt x="12103" y="1206500"/>
                </a:moveTo>
                <a:lnTo>
                  <a:pt x="0" y="1231900"/>
                </a:lnTo>
                <a:lnTo>
                  <a:pt x="132346" y="1282700"/>
                </a:lnTo>
                <a:lnTo>
                  <a:pt x="140093" y="1270000"/>
                </a:lnTo>
                <a:lnTo>
                  <a:pt x="27431" y="1219200"/>
                </a:lnTo>
                <a:lnTo>
                  <a:pt x="120192" y="1219200"/>
                </a:lnTo>
                <a:lnTo>
                  <a:pt x="12103" y="1206500"/>
                </a:lnTo>
                <a:close/>
              </a:path>
              <a:path w="690879" h="1282700">
                <a:moveTo>
                  <a:pt x="58000" y="1104900"/>
                </a:moveTo>
                <a:lnTo>
                  <a:pt x="47180" y="1130300"/>
                </a:lnTo>
                <a:lnTo>
                  <a:pt x="124713" y="1193800"/>
                </a:lnTo>
                <a:lnTo>
                  <a:pt x="132575" y="1206500"/>
                </a:lnTo>
                <a:lnTo>
                  <a:pt x="138569" y="1206500"/>
                </a:lnTo>
                <a:lnTo>
                  <a:pt x="142697" y="1219200"/>
                </a:lnTo>
                <a:lnTo>
                  <a:pt x="27431" y="1219200"/>
                </a:lnTo>
                <a:lnTo>
                  <a:pt x="157683" y="1231900"/>
                </a:lnTo>
                <a:lnTo>
                  <a:pt x="164934" y="1219200"/>
                </a:lnTo>
                <a:lnTo>
                  <a:pt x="71818" y="1130300"/>
                </a:lnTo>
                <a:lnTo>
                  <a:pt x="110939" y="1130300"/>
                </a:lnTo>
                <a:lnTo>
                  <a:pt x="58000" y="1104900"/>
                </a:lnTo>
                <a:close/>
              </a:path>
              <a:path w="690879" h="1282700">
                <a:moveTo>
                  <a:pt x="110939" y="1130300"/>
                </a:moveTo>
                <a:lnTo>
                  <a:pt x="71818" y="1130300"/>
                </a:lnTo>
                <a:lnTo>
                  <a:pt x="182587" y="1181100"/>
                </a:lnTo>
                <a:lnTo>
                  <a:pt x="190347" y="1168400"/>
                </a:lnTo>
                <a:lnTo>
                  <a:pt x="110939" y="1130300"/>
                </a:lnTo>
                <a:close/>
              </a:path>
              <a:path w="690879" h="1282700">
                <a:moveTo>
                  <a:pt x="113868" y="1079500"/>
                </a:moveTo>
                <a:lnTo>
                  <a:pt x="106400" y="1092200"/>
                </a:lnTo>
                <a:lnTo>
                  <a:pt x="202272" y="1143000"/>
                </a:lnTo>
                <a:lnTo>
                  <a:pt x="209740" y="1117600"/>
                </a:lnTo>
                <a:lnTo>
                  <a:pt x="113868" y="1079500"/>
                </a:lnTo>
                <a:close/>
              </a:path>
              <a:path w="690879" h="1282700">
                <a:moveTo>
                  <a:pt x="213512" y="1079500"/>
                </a:moveTo>
                <a:lnTo>
                  <a:pt x="182794" y="1079500"/>
                </a:lnTo>
                <a:lnTo>
                  <a:pt x="193738" y="1092200"/>
                </a:lnTo>
                <a:lnTo>
                  <a:pt x="203977" y="1092200"/>
                </a:lnTo>
                <a:lnTo>
                  <a:pt x="213512" y="1079500"/>
                </a:lnTo>
                <a:close/>
              </a:path>
              <a:path w="690879" h="1282700">
                <a:moveTo>
                  <a:pt x="77393" y="1054100"/>
                </a:moveTo>
                <a:lnTo>
                  <a:pt x="69926" y="1079500"/>
                </a:lnTo>
                <a:lnTo>
                  <a:pt x="88620" y="1079500"/>
                </a:lnTo>
                <a:lnTo>
                  <a:pt x="96075" y="1066800"/>
                </a:lnTo>
                <a:lnTo>
                  <a:pt x="77393" y="1054100"/>
                </a:lnTo>
                <a:close/>
              </a:path>
              <a:path w="690879" h="1282700">
                <a:moveTo>
                  <a:pt x="245222" y="1041400"/>
                </a:moveTo>
                <a:lnTo>
                  <a:pt x="230390" y="1041400"/>
                </a:lnTo>
                <a:lnTo>
                  <a:pt x="223812" y="1054100"/>
                </a:lnTo>
                <a:lnTo>
                  <a:pt x="217944" y="1066800"/>
                </a:lnTo>
                <a:lnTo>
                  <a:pt x="157175" y="1066800"/>
                </a:lnTo>
                <a:lnTo>
                  <a:pt x="163770" y="1079500"/>
                </a:lnTo>
                <a:lnTo>
                  <a:pt x="229542" y="1079500"/>
                </a:lnTo>
                <a:lnTo>
                  <a:pt x="235808" y="1066800"/>
                </a:lnTo>
                <a:lnTo>
                  <a:pt x="240906" y="1054100"/>
                </a:lnTo>
                <a:lnTo>
                  <a:pt x="243790" y="1054100"/>
                </a:lnTo>
                <a:lnTo>
                  <a:pt x="245222" y="1041400"/>
                </a:lnTo>
                <a:close/>
              </a:path>
              <a:path w="690879" h="1282700">
                <a:moveTo>
                  <a:pt x="169695" y="1054100"/>
                </a:moveTo>
                <a:lnTo>
                  <a:pt x="142207" y="1054100"/>
                </a:lnTo>
                <a:lnTo>
                  <a:pt x="146329" y="1066800"/>
                </a:lnTo>
                <a:lnTo>
                  <a:pt x="178358" y="1066800"/>
                </a:lnTo>
                <a:lnTo>
                  <a:pt x="169695" y="1054100"/>
                </a:lnTo>
                <a:close/>
              </a:path>
              <a:path w="690879" h="1282700">
                <a:moveTo>
                  <a:pt x="157536" y="1041400"/>
                </a:moveTo>
                <a:lnTo>
                  <a:pt x="137069" y="1041400"/>
                </a:lnTo>
                <a:lnTo>
                  <a:pt x="139120" y="1054100"/>
                </a:lnTo>
                <a:lnTo>
                  <a:pt x="162755" y="1054100"/>
                </a:lnTo>
                <a:lnTo>
                  <a:pt x="157536" y="1041400"/>
                </a:lnTo>
                <a:close/>
              </a:path>
              <a:path w="690879" h="1282700">
                <a:moveTo>
                  <a:pt x="150507" y="1028700"/>
                </a:moveTo>
                <a:lnTo>
                  <a:pt x="135976" y="1028700"/>
                </a:lnTo>
                <a:lnTo>
                  <a:pt x="136055" y="1041400"/>
                </a:lnTo>
                <a:lnTo>
                  <a:pt x="154038" y="1041400"/>
                </a:lnTo>
                <a:lnTo>
                  <a:pt x="150507" y="1028700"/>
                </a:lnTo>
                <a:close/>
              </a:path>
              <a:path w="690879" h="1282700">
                <a:moveTo>
                  <a:pt x="240856" y="1016000"/>
                </a:moveTo>
                <a:lnTo>
                  <a:pt x="222211" y="1016000"/>
                </a:lnTo>
                <a:lnTo>
                  <a:pt x="226987" y="1028700"/>
                </a:lnTo>
                <a:lnTo>
                  <a:pt x="230885" y="1041400"/>
                </a:lnTo>
                <a:lnTo>
                  <a:pt x="245205" y="1041400"/>
                </a:lnTo>
                <a:lnTo>
                  <a:pt x="243738" y="1028700"/>
                </a:lnTo>
                <a:lnTo>
                  <a:pt x="240856" y="1016000"/>
                </a:lnTo>
                <a:close/>
              </a:path>
              <a:path w="690879" h="1282700">
                <a:moveTo>
                  <a:pt x="160629" y="1003300"/>
                </a:moveTo>
                <a:lnTo>
                  <a:pt x="144655" y="1003300"/>
                </a:lnTo>
                <a:lnTo>
                  <a:pt x="140741" y="1016000"/>
                </a:lnTo>
                <a:lnTo>
                  <a:pt x="138319" y="1016000"/>
                </a:lnTo>
                <a:lnTo>
                  <a:pt x="136731" y="1028700"/>
                </a:lnTo>
                <a:lnTo>
                  <a:pt x="150634" y="1028700"/>
                </a:lnTo>
                <a:lnTo>
                  <a:pt x="156883" y="1016000"/>
                </a:lnTo>
                <a:lnTo>
                  <a:pt x="160629" y="1003300"/>
                </a:lnTo>
                <a:close/>
              </a:path>
              <a:path w="690879" h="1282700">
                <a:moveTo>
                  <a:pt x="231002" y="1003300"/>
                </a:moveTo>
                <a:lnTo>
                  <a:pt x="224027" y="1003300"/>
                </a:lnTo>
                <a:lnTo>
                  <a:pt x="214604" y="1016000"/>
                </a:lnTo>
                <a:lnTo>
                  <a:pt x="236612" y="1016000"/>
                </a:lnTo>
                <a:lnTo>
                  <a:pt x="231002" y="1003300"/>
                </a:lnTo>
                <a:close/>
              </a:path>
              <a:path w="690879" h="1282700">
                <a:moveTo>
                  <a:pt x="188658" y="990600"/>
                </a:moveTo>
                <a:lnTo>
                  <a:pt x="154475" y="990600"/>
                </a:lnTo>
                <a:lnTo>
                  <a:pt x="149234" y="1003300"/>
                </a:lnTo>
                <a:lnTo>
                  <a:pt x="183832" y="1003300"/>
                </a:lnTo>
                <a:lnTo>
                  <a:pt x="188658" y="990600"/>
                </a:lnTo>
                <a:close/>
              </a:path>
              <a:path w="690879" h="1282700">
                <a:moveTo>
                  <a:pt x="174370" y="939800"/>
                </a:moveTo>
                <a:lnTo>
                  <a:pt x="167652" y="965200"/>
                </a:lnTo>
                <a:lnTo>
                  <a:pt x="263524" y="1003300"/>
                </a:lnTo>
                <a:lnTo>
                  <a:pt x="270992" y="990600"/>
                </a:lnTo>
                <a:lnTo>
                  <a:pt x="213931" y="965200"/>
                </a:lnTo>
                <a:lnTo>
                  <a:pt x="208025" y="952500"/>
                </a:lnTo>
                <a:lnTo>
                  <a:pt x="188899" y="952500"/>
                </a:lnTo>
                <a:lnTo>
                  <a:pt x="174370" y="939800"/>
                </a:lnTo>
                <a:close/>
              </a:path>
              <a:path w="690879" h="1282700">
                <a:moveTo>
                  <a:pt x="196126" y="939800"/>
                </a:moveTo>
                <a:lnTo>
                  <a:pt x="183819" y="939800"/>
                </a:lnTo>
                <a:lnTo>
                  <a:pt x="188899" y="952500"/>
                </a:lnTo>
                <a:lnTo>
                  <a:pt x="197802" y="952500"/>
                </a:lnTo>
                <a:lnTo>
                  <a:pt x="196126" y="939800"/>
                </a:lnTo>
                <a:close/>
              </a:path>
              <a:path w="690879" h="1282700">
                <a:moveTo>
                  <a:pt x="199974" y="927100"/>
                </a:moveTo>
                <a:lnTo>
                  <a:pt x="179476" y="927100"/>
                </a:lnTo>
                <a:lnTo>
                  <a:pt x="180911" y="939800"/>
                </a:lnTo>
                <a:lnTo>
                  <a:pt x="196519" y="939800"/>
                </a:lnTo>
                <a:lnTo>
                  <a:pt x="199974" y="927100"/>
                </a:lnTo>
                <a:close/>
              </a:path>
              <a:path w="690879" h="1282700">
                <a:moveTo>
                  <a:pt x="194640" y="914400"/>
                </a:moveTo>
                <a:lnTo>
                  <a:pt x="184251" y="914400"/>
                </a:lnTo>
                <a:lnTo>
                  <a:pt x="179997" y="927100"/>
                </a:lnTo>
                <a:lnTo>
                  <a:pt x="207149" y="927100"/>
                </a:lnTo>
                <a:lnTo>
                  <a:pt x="194640" y="914400"/>
                </a:lnTo>
                <a:close/>
              </a:path>
              <a:path w="690879" h="1282700">
                <a:moveTo>
                  <a:pt x="300356" y="914400"/>
                </a:moveTo>
                <a:lnTo>
                  <a:pt x="229170" y="914400"/>
                </a:lnTo>
                <a:lnTo>
                  <a:pt x="241198" y="927100"/>
                </a:lnTo>
                <a:lnTo>
                  <a:pt x="292806" y="927100"/>
                </a:lnTo>
                <a:lnTo>
                  <a:pt x="300356" y="914400"/>
                </a:lnTo>
                <a:close/>
              </a:path>
              <a:path w="690879" h="1282700">
                <a:moveTo>
                  <a:pt x="228545" y="889000"/>
                </a:moveTo>
                <a:lnTo>
                  <a:pt x="208546" y="889000"/>
                </a:lnTo>
                <a:lnTo>
                  <a:pt x="212844" y="901700"/>
                </a:lnTo>
                <a:lnTo>
                  <a:pt x="219719" y="914400"/>
                </a:lnTo>
                <a:lnTo>
                  <a:pt x="248869" y="914400"/>
                </a:lnTo>
                <a:lnTo>
                  <a:pt x="240470" y="901700"/>
                </a:lnTo>
                <a:lnTo>
                  <a:pt x="233695" y="901700"/>
                </a:lnTo>
                <a:lnTo>
                  <a:pt x="228545" y="889000"/>
                </a:lnTo>
                <a:close/>
              </a:path>
              <a:path w="690879" h="1282700">
                <a:moveTo>
                  <a:pt x="311950" y="901700"/>
                </a:moveTo>
                <a:lnTo>
                  <a:pt x="294855" y="901700"/>
                </a:lnTo>
                <a:lnTo>
                  <a:pt x="288709" y="914400"/>
                </a:lnTo>
                <a:lnTo>
                  <a:pt x="306737" y="914400"/>
                </a:lnTo>
                <a:lnTo>
                  <a:pt x="311950" y="901700"/>
                </a:lnTo>
                <a:close/>
              </a:path>
              <a:path w="690879" h="1282700">
                <a:moveTo>
                  <a:pt x="316017" y="889000"/>
                </a:moveTo>
                <a:lnTo>
                  <a:pt x="300670" y="889000"/>
                </a:lnTo>
                <a:lnTo>
                  <a:pt x="298589" y="901700"/>
                </a:lnTo>
                <a:lnTo>
                  <a:pt x="314405" y="901700"/>
                </a:lnTo>
                <a:lnTo>
                  <a:pt x="316017" y="889000"/>
                </a:lnTo>
                <a:close/>
              </a:path>
              <a:path w="690879" h="1282700">
                <a:moveTo>
                  <a:pt x="223079" y="863600"/>
                </a:moveTo>
                <a:lnTo>
                  <a:pt x="208471" y="863600"/>
                </a:lnTo>
                <a:lnTo>
                  <a:pt x="206854" y="876300"/>
                </a:lnTo>
                <a:lnTo>
                  <a:pt x="206880" y="889000"/>
                </a:lnTo>
                <a:lnTo>
                  <a:pt x="225018" y="889000"/>
                </a:lnTo>
                <a:lnTo>
                  <a:pt x="222994" y="876300"/>
                </a:lnTo>
                <a:lnTo>
                  <a:pt x="222348" y="876300"/>
                </a:lnTo>
                <a:lnTo>
                  <a:pt x="223079" y="863600"/>
                </a:lnTo>
                <a:close/>
              </a:path>
              <a:path w="690879" h="1282700">
                <a:moveTo>
                  <a:pt x="316052" y="863600"/>
                </a:moveTo>
                <a:lnTo>
                  <a:pt x="295026" y="863600"/>
                </a:lnTo>
                <a:lnTo>
                  <a:pt x="298615" y="876300"/>
                </a:lnTo>
                <a:lnTo>
                  <a:pt x="300684" y="876300"/>
                </a:lnTo>
                <a:lnTo>
                  <a:pt x="301369" y="889000"/>
                </a:lnTo>
                <a:lnTo>
                  <a:pt x="316786" y="889000"/>
                </a:lnTo>
                <a:lnTo>
                  <a:pt x="316712" y="876300"/>
                </a:lnTo>
                <a:lnTo>
                  <a:pt x="316052" y="863600"/>
                </a:lnTo>
                <a:close/>
              </a:path>
              <a:path w="690879" h="1282700">
                <a:moveTo>
                  <a:pt x="296987" y="838200"/>
                </a:moveTo>
                <a:lnTo>
                  <a:pt x="223224" y="838200"/>
                </a:lnTo>
                <a:lnTo>
                  <a:pt x="216878" y="850900"/>
                </a:lnTo>
                <a:lnTo>
                  <a:pt x="211734" y="863600"/>
                </a:lnTo>
                <a:lnTo>
                  <a:pt x="225183" y="863600"/>
                </a:lnTo>
                <a:lnTo>
                  <a:pt x="228866" y="850900"/>
                </a:lnTo>
                <a:lnTo>
                  <a:pt x="302975" y="850900"/>
                </a:lnTo>
                <a:lnTo>
                  <a:pt x="296987" y="838200"/>
                </a:lnTo>
                <a:close/>
              </a:path>
              <a:path w="690879" h="1282700">
                <a:moveTo>
                  <a:pt x="307657" y="850900"/>
                </a:moveTo>
                <a:lnTo>
                  <a:pt x="282834" y="850900"/>
                </a:lnTo>
                <a:lnTo>
                  <a:pt x="289766" y="863600"/>
                </a:lnTo>
                <a:lnTo>
                  <a:pt x="313029" y="863600"/>
                </a:lnTo>
                <a:lnTo>
                  <a:pt x="307657" y="850900"/>
                </a:lnTo>
                <a:close/>
              </a:path>
              <a:path w="690879" h="1282700">
                <a:moveTo>
                  <a:pt x="249897" y="774700"/>
                </a:moveTo>
                <a:lnTo>
                  <a:pt x="243103" y="800100"/>
                </a:lnTo>
                <a:lnTo>
                  <a:pt x="375716" y="850900"/>
                </a:lnTo>
                <a:lnTo>
                  <a:pt x="383184" y="838200"/>
                </a:lnTo>
                <a:lnTo>
                  <a:pt x="336511" y="812800"/>
                </a:lnTo>
                <a:lnTo>
                  <a:pt x="315291" y="812800"/>
                </a:lnTo>
                <a:lnTo>
                  <a:pt x="307203" y="800100"/>
                </a:lnTo>
                <a:lnTo>
                  <a:pt x="289863" y="800100"/>
                </a:lnTo>
                <a:lnTo>
                  <a:pt x="282946" y="787400"/>
                </a:lnTo>
                <a:lnTo>
                  <a:pt x="262356" y="787400"/>
                </a:lnTo>
                <a:lnTo>
                  <a:pt x="249897" y="774700"/>
                </a:lnTo>
                <a:close/>
              </a:path>
              <a:path w="690879" h="1282700">
                <a:moveTo>
                  <a:pt x="269925" y="825500"/>
                </a:moveTo>
                <a:lnTo>
                  <a:pt x="239534" y="825500"/>
                </a:lnTo>
                <a:lnTo>
                  <a:pt x="230776" y="838200"/>
                </a:lnTo>
                <a:lnTo>
                  <a:pt x="281089" y="838200"/>
                </a:lnTo>
                <a:lnTo>
                  <a:pt x="269925" y="825500"/>
                </a:lnTo>
                <a:close/>
              </a:path>
              <a:path w="690879" h="1282700">
                <a:moveTo>
                  <a:pt x="362311" y="762000"/>
                </a:moveTo>
                <a:lnTo>
                  <a:pt x="342008" y="762000"/>
                </a:lnTo>
                <a:lnTo>
                  <a:pt x="345668" y="774700"/>
                </a:lnTo>
                <a:lnTo>
                  <a:pt x="349415" y="774700"/>
                </a:lnTo>
                <a:lnTo>
                  <a:pt x="349630" y="787400"/>
                </a:lnTo>
                <a:lnTo>
                  <a:pt x="343052" y="800100"/>
                </a:lnTo>
                <a:lnTo>
                  <a:pt x="337324" y="800100"/>
                </a:lnTo>
                <a:lnTo>
                  <a:pt x="329133" y="812800"/>
                </a:lnTo>
                <a:lnTo>
                  <a:pt x="354304" y="812800"/>
                </a:lnTo>
                <a:lnTo>
                  <a:pt x="357682" y="800100"/>
                </a:lnTo>
                <a:lnTo>
                  <a:pt x="363575" y="787400"/>
                </a:lnTo>
                <a:lnTo>
                  <a:pt x="364718" y="787400"/>
                </a:lnTo>
                <a:lnTo>
                  <a:pt x="363613" y="774700"/>
                </a:lnTo>
                <a:lnTo>
                  <a:pt x="362311" y="762000"/>
                </a:lnTo>
                <a:close/>
              </a:path>
              <a:path w="690879" h="1282700">
                <a:moveTo>
                  <a:pt x="314820" y="723900"/>
                </a:moveTo>
                <a:lnTo>
                  <a:pt x="283857" y="723900"/>
                </a:lnTo>
                <a:lnTo>
                  <a:pt x="269684" y="736600"/>
                </a:lnTo>
                <a:lnTo>
                  <a:pt x="264261" y="749300"/>
                </a:lnTo>
                <a:lnTo>
                  <a:pt x="257619" y="762000"/>
                </a:lnTo>
                <a:lnTo>
                  <a:pt x="256400" y="762000"/>
                </a:lnTo>
                <a:lnTo>
                  <a:pt x="257238" y="774700"/>
                </a:lnTo>
                <a:lnTo>
                  <a:pt x="259079" y="774700"/>
                </a:lnTo>
                <a:lnTo>
                  <a:pt x="262356" y="787400"/>
                </a:lnTo>
                <a:lnTo>
                  <a:pt x="273786" y="787400"/>
                </a:lnTo>
                <a:lnTo>
                  <a:pt x="269773" y="774700"/>
                </a:lnTo>
                <a:lnTo>
                  <a:pt x="269341" y="762000"/>
                </a:lnTo>
                <a:lnTo>
                  <a:pt x="275729" y="749300"/>
                </a:lnTo>
                <a:lnTo>
                  <a:pt x="347597" y="749300"/>
                </a:lnTo>
                <a:lnTo>
                  <a:pt x="341914" y="736600"/>
                </a:lnTo>
                <a:lnTo>
                  <a:pt x="321678" y="736600"/>
                </a:lnTo>
                <a:lnTo>
                  <a:pt x="314820" y="723900"/>
                </a:lnTo>
                <a:close/>
              </a:path>
              <a:path w="690879" h="1282700">
                <a:moveTo>
                  <a:pt x="352615" y="749300"/>
                </a:moveTo>
                <a:lnTo>
                  <a:pt x="329582" y="749300"/>
                </a:lnTo>
                <a:lnTo>
                  <a:pt x="336646" y="762000"/>
                </a:lnTo>
                <a:lnTo>
                  <a:pt x="356811" y="762000"/>
                </a:lnTo>
                <a:lnTo>
                  <a:pt x="352615" y="749300"/>
                </a:lnTo>
                <a:close/>
              </a:path>
              <a:path w="690879" h="1282700">
                <a:moveTo>
                  <a:pt x="296798" y="673100"/>
                </a:moveTo>
                <a:lnTo>
                  <a:pt x="290080" y="698500"/>
                </a:lnTo>
                <a:lnTo>
                  <a:pt x="385952" y="736600"/>
                </a:lnTo>
                <a:lnTo>
                  <a:pt x="393420" y="723900"/>
                </a:lnTo>
                <a:lnTo>
                  <a:pt x="336359" y="698500"/>
                </a:lnTo>
                <a:lnTo>
                  <a:pt x="330453" y="685800"/>
                </a:lnTo>
                <a:lnTo>
                  <a:pt x="311327" y="685800"/>
                </a:lnTo>
                <a:lnTo>
                  <a:pt x="296798" y="673100"/>
                </a:lnTo>
                <a:close/>
              </a:path>
              <a:path w="690879" h="1282700">
                <a:moveTo>
                  <a:pt x="318554" y="673100"/>
                </a:moveTo>
                <a:lnTo>
                  <a:pt x="306247" y="673100"/>
                </a:lnTo>
                <a:lnTo>
                  <a:pt x="311327" y="685800"/>
                </a:lnTo>
                <a:lnTo>
                  <a:pt x="320230" y="685800"/>
                </a:lnTo>
                <a:lnTo>
                  <a:pt x="318554" y="673100"/>
                </a:lnTo>
                <a:close/>
              </a:path>
              <a:path w="690879" h="1282700">
                <a:moveTo>
                  <a:pt x="322402" y="660400"/>
                </a:moveTo>
                <a:lnTo>
                  <a:pt x="301904" y="660400"/>
                </a:lnTo>
                <a:lnTo>
                  <a:pt x="303339" y="673100"/>
                </a:lnTo>
                <a:lnTo>
                  <a:pt x="318947" y="673100"/>
                </a:lnTo>
                <a:lnTo>
                  <a:pt x="322402" y="660400"/>
                </a:lnTo>
                <a:close/>
              </a:path>
              <a:path w="690879" h="1282700">
                <a:moveTo>
                  <a:pt x="317068" y="647700"/>
                </a:moveTo>
                <a:lnTo>
                  <a:pt x="306679" y="647700"/>
                </a:lnTo>
                <a:lnTo>
                  <a:pt x="302425" y="660400"/>
                </a:lnTo>
                <a:lnTo>
                  <a:pt x="329577" y="660400"/>
                </a:lnTo>
                <a:lnTo>
                  <a:pt x="317068" y="647700"/>
                </a:lnTo>
                <a:close/>
              </a:path>
              <a:path w="690879" h="1282700">
                <a:moveTo>
                  <a:pt x="422784" y="647700"/>
                </a:moveTo>
                <a:lnTo>
                  <a:pt x="351598" y="647700"/>
                </a:lnTo>
                <a:lnTo>
                  <a:pt x="363626" y="660400"/>
                </a:lnTo>
                <a:lnTo>
                  <a:pt x="415234" y="660400"/>
                </a:lnTo>
                <a:lnTo>
                  <a:pt x="422784" y="647700"/>
                </a:lnTo>
                <a:close/>
              </a:path>
              <a:path w="690879" h="1282700">
                <a:moveTo>
                  <a:pt x="350973" y="622300"/>
                </a:moveTo>
                <a:lnTo>
                  <a:pt x="330974" y="622300"/>
                </a:lnTo>
                <a:lnTo>
                  <a:pt x="335272" y="635000"/>
                </a:lnTo>
                <a:lnTo>
                  <a:pt x="342147" y="647700"/>
                </a:lnTo>
                <a:lnTo>
                  <a:pt x="371297" y="647700"/>
                </a:lnTo>
                <a:lnTo>
                  <a:pt x="362898" y="635000"/>
                </a:lnTo>
                <a:lnTo>
                  <a:pt x="356123" y="635000"/>
                </a:lnTo>
                <a:lnTo>
                  <a:pt x="350973" y="622300"/>
                </a:lnTo>
                <a:close/>
              </a:path>
              <a:path w="690879" h="1282700">
                <a:moveTo>
                  <a:pt x="434378" y="635000"/>
                </a:moveTo>
                <a:lnTo>
                  <a:pt x="417283" y="635000"/>
                </a:lnTo>
                <a:lnTo>
                  <a:pt x="411137" y="647700"/>
                </a:lnTo>
                <a:lnTo>
                  <a:pt x="429165" y="647700"/>
                </a:lnTo>
                <a:lnTo>
                  <a:pt x="434378" y="635000"/>
                </a:lnTo>
                <a:close/>
              </a:path>
              <a:path w="690879" h="1282700">
                <a:moveTo>
                  <a:pt x="438445" y="622300"/>
                </a:moveTo>
                <a:lnTo>
                  <a:pt x="423098" y="622300"/>
                </a:lnTo>
                <a:lnTo>
                  <a:pt x="421017" y="635000"/>
                </a:lnTo>
                <a:lnTo>
                  <a:pt x="436833" y="635000"/>
                </a:lnTo>
                <a:lnTo>
                  <a:pt x="438445" y="622300"/>
                </a:lnTo>
                <a:close/>
              </a:path>
              <a:path w="690879" h="1282700">
                <a:moveTo>
                  <a:pt x="419415" y="571500"/>
                </a:moveTo>
                <a:lnTo>
                  <a:pt x="345652" y="571500"/>
                </a:lnTo>
                <a:lnTo>
                  <a:pt x="339306" y="584200"/>
                </a:lnTo>
                <a:lnTo>
                  <a:pt x="334162" y="596900"/>
                </a:lnTo>
                <a:lnTo>
                  <a:pt x="330899" y="596900"/>
                </a:lnTo>
                <a:lnTo>
                  <a:pt x="329282" y="609600"/>
                </a:lnTo>
                <a:lnTo>
                  <a:pt x="329308" y="622300"/>
                </a:lnTo>
                <a:lnTo>
                  <a:pt x="347446" y="622300"/>
                </a:lnTo>
                <a:lnTo>
                  <a:pt x="345422" y="609600"/>
                </a:lnTo>
                <a:lnTo>
                  <a:pt x="347611" y="596900"/>
                </a:lnTo>
                <a:lnTo>
                  <a:pt x="351294" y="584200"/>
                </a:lnTo>
                <a:lnTo>
                  <a:pt x="425403" y="584200"/>
                </a:lnTo>
                <a:lnTo>
                  <a:pt x="419415" y="571500"/>
                </a:lnTo>
                <a:close/>
              </a:path>
              <a:path w="690879" h="1282700">
                <a:moveTo>
                  <a:pt x="439140" y="609600"/>
                </a:moveTo>
                <a:lnTo>
                  <a:pt x="423117" y="609600"/>
                </a:lnTo>
                <a:lnTo>
                  <a:pt x="423798" y="622300"/>
                </a:lnTo>
                <a:lnTo>
                  <a:pt x="439214" y="622300"/>
                </a:lnTo>
                <a:lnTo>
                  <a:pt x="439140" y="609600"/>
                </a:lnTo>
                <a:close/>
              </a:path>
              <a:path w="690879" h="1282700">
                <a:moveTo>
                  <a:pt x="436379" y="596900"/>
                </a:moveTo>
                <a:lnTo>
                  <a:pt x="417459" y="596900"/>
                </a:lnTo>
                <a:lnTo>
                  <a:pt x="421055" y="609600"/>
                </a:lnTo>
                <a:lnTo>
                  <a:pt x="438202" y="609600"/>
                </a:lnTo>
                <a:lnTo>
                  <a:pt x="436379" y="596900"/>
                </a:lnTo>
                <a:close/>
              </a:path>
              <a:path w="690879" h="1282700">
                <a:moveTo>
                  <a:pt x="430085" y="584200"/>
                </a:moveTo>
                <a:lnTo>
                  <a:pt x="405262" y="584200"/>
                </a:lnTo>
                <a:lnTo>
                  <a:pt x="412195" y="596900"/>
                </a:lnTo>
                <a:lnTo>
                  <a:pt x="433673" y="596900"/>
                </a:lnTo>
                <a:lnTo>
                  <a:pt x="430085" y="584200"/>
                </a:lnTo>
                <a:close/>
              </a:path>
              <a:path w="690879" h="1282700">
                <a:moveTo>
                  <a:pt x="392353" y="558800"/>
                </a:moveTo>
                <a:lnTo>
                  <a:pt x="361962" y="558800"/>
                </a:lnTo>
                <a:lnTo>
                  <a:pt x="353204" y="571500"/>
                </a:lnTo>
                <a:lnTo>
                  <a:pt x="403517" y="571500"/>
                </a:lnTo>
                <a:lnTo>
                  <a:pt x="392353" y="558800"/>
                </a:lnTo>
                <a:close/>
              </a:path>
              <a:path w="690879" h="1282700">
                <a:moveTo>
                  <a:pt x="469944" y="546100"/>
                </a:moveTo>
                <a:lnTo>
                  <a:pt x="404171" y="546100"/>
                </a:lnTo>
                <a:lnTo>
                  <a:pt x="411543" y="558800"/>
                </a:lnTo>
                <a:lnTo>
                  <a:pt x="462514" y="558800"/>
                </a:lnTo>
                <a:lnTo>
                  <a:pt x="469944" y="546100"/>
                </a:lnTo>
                <a:close/>
              </a:path>
              <a:path w="690879" h="1282700">
                <a:moveTo>
                  <a:pt x="418769" y="533400"/>
                </a:moveTo>
                <a:lnTo>
                  <a:pt x="386740" y="533400"/>
                </a:lnTo>
                <a:lnTo>
                  <a:pt x="391769" y="546100"/>
                </a:lnTo>
                <a:lnTo>
                  <a:pt x="427980" y="546100"/>
                </a:lnTo>
                <a:lnTo>
                  <a:pt x="418769" y="533400"/>
                </a:lnTo>
                <a:close/>
              </a:path>
              <a:path w="690879" h="1282700">
                <a:moveTo>
                  <a:pt x="484193" y="520700"/>
                </a:moveTo>
                <a:lnTo>
                  <a:pt x="470801" y="520700"/>
                </a:lnTo>
                <a:lnTo>
                  <a:pt x="464223" y="533400"/>
                </a:lnTo>
                <a:lnTo>
                  <a:pt x="458342" y="546100"/>
                </a:lnTo>
                <a:lnTo>
                  <a:pt x="476211" y="546100"/>
                </a:lnTo>
                <a:lnTo>
                  <a:pt x="481317" y="533400"/>
                </a:lnTo>
                <a:lnTo>
                  <a:pt x="484193" y="520700"/>
                </a:lnTo>
                <a:close/>
              </a:path>
              <a:path w="690879" h="1282700">
                <a:moveTo>
                  <a:pt x="397936" y="520700"/>
                </a:moveTo>
                <a:lnTo>
                  <a:pt x="379525" y="520700"/>
                </a:lnTo>
                <a:lnTo>
                  <a:pt x="382613" y="533400"/>
                </a:lnTo>
                <a:lnTo>
                  <a:pt x="403159" y="533400"/>
                </a:lnTo>
                <a:lnTo>
                  <a:pt x="397936" y="520700"/>
                </a:lnTo>
                <a:close/>
              </a:path>
              <a:path w="690879" h="1282700">
                <a:moveTo>
                  <a:pt x="390918" y="508000"/>
                </a:moveTo>
                <a:lnTo>
                  <a:pt x="376453" y="508000"/>
                </a:lnTo>
                <a:lnTo>
                  <a:pt x="377473" y="520700"/>
                </a:lnTo>
                <a:lnTo>
                  <a:pt x="394436" y="520700"/>
                </a:lnTo>
                <a:lnTo>
                  <a:pt x="390918" y="508000"/>
                </a:lnTo>
                <a:close/>
              </a:path>
              <a:path w="690879" h="1282700">
                <a:moveTo>
                  <a:pt x="481260" y="495300"/>
                </a:moveTo>
                <a:lnTo>
                  <a:pt x="462610" y="495300"/>
                </a:lnTo>
                <a:lnTo>
                  <a:pt x="467385" y="508000"/>
                </a:lnTo>
                <a:lnTo>
                  <a:pt x="471284" y="520700"/>
                </a:lnTo>
                <a:lnTo>
                  <a:pt x="485622" y="520700"/>
                </a:lnTo>
                <a:lnTo>
                  <a:pt x="485603" y="508000"/>
                </a:lnTo>
                <a:lnTo>
                  <a:pt x="484136" y="508000"/>
                </a:lnTo>
                <a:lnTo>
                  <a:pt x="481260" y="495300"/>
                </a:lnTo>
                <a:close/>
              </a:path>
              <a:path w="690879" h="1282700">
                <a:moveTo>
                  <a:pt x="397281" y="482600"/>
                </a:moveTo>
                <a:lnTo>
                  <a:pt x="381139" y="482600"/>
                </a:lnTo>
                <a:lnTo>
                  <a:pt x="378717" y="495300"/>
                </a:lnTo>
                <a:lnTo>
                  <a:pt x="377129" y="495300"/>
                </a:lnTo>
                <a:lnTo>
                  <a:pt x="376374" y="508000"/>
                </a:lnTo>
                <a:lnTo>
                  <a:pt x="391032" y="508000"/>
                </a:lnTo>
                <a:lnTo>
                  <a:pt x="397281" y="482600"/>
                </a:lnTo>
                <a:close/>
              </a:path>
              <a:path w="690879" h="1282700">
                <a:moveTo>
                  <a:pt x="471402" y="482600"/>
                </a:moveTo>
                <a:lnTo>
                  <a:pt x="464426" y="482600"/>
                </a:lnTo>
                <a:lnTo>
                  <a:pt x="455015" y="495300"/>
                </a:lnTo>
                <a:lnTo>
                  <a:pt x="477015" y="495300"/>
                </a:lnTo>
                <a:lnTo>
                  <a:pt x="471402" y="482600"/>
                </a:lnTo>
                <a:close/>
              </a:path>
              <a:path w="690879" h="1282700">
                <a:moveTo>
                  <a:pt x="421358" y="457200"/>
                </a:moveTo>
                <a:lnTo>
                  <a:pt x="414077" y="457200"/>
                </a:lnTo>
                <a:lnTo>
                  <a:pt x="407214" y="469900"/>
                </a:lnTo>
                <a:lnTo>
                  <a:pt x="389637" y="469900"/>
                </a:lnTo>
                <a:lnTo>
                  <a:pt x="385059" y="482600"/>
                </a:lnTo>
                <a:lnTo>
                  <a:pt x="424243" y="482600"/>
                </a:lnTo>
                <a:lnTo>
                  <a:pt x="429056" y="469900"/>
                </a:lnTo>
                <a:lnTo>
                  <a:pt x="421358" y="457200"/>
                </a:lnTo>
                <a:close/>
              </a:path>
              <a:path w="690879" h="1282700">
                <a:moveTo>
                  <a:pt x="519286" y="444500"/>
                </a:moveTo>
                <a:lnTo>
                  <a:pt x="493750" y="444500"/>
                </a:lnTo>
                <a:lnTo>
                  <a:pt x="487452" y="457200"/>
                </a:lnTo>
                <a:lnTo>
                  <a:pt x="454405" y="457200"/>
                </a:lnTo>
                <a:lnTo>
                  <a:pt x="465795" y="469900"/>
                </a:lnTo>
                <a:lnTo>
                  <a:pt x="505145" y="469900"/>
                </a:lnTo>
                <a:lnTo>
                  <a:pt x="512776" y="457200"/>
                </a:lnTo>
                <a:lnTo>
                  <a:pt x="519286" y="444500"/>
                </a:lnTo>
                <a:close/>
              </a:path>
              <a:path w="690879" h="1282700">
                <a:moveTo>
                  <a:pt x="473303" y="444500"/>
                </a:moveTo>
                <a:lnTo>
                  <a:pt x="434347" y="444500"/>
                </a:lnTo>
                <a:lnTo>
                  <a:pt x="443342" y="457200"/>
                </a:lnTo>
                <a:lnTo>
                  <a:pt x="480636" y="457200"/>
                </a:lnTo>
                <a:lnTo>
                  <a:pt x="473303" y="444500"/>
                </a:lnTo>
                <a:close/>
              </a:path>
              <a:path w="690879" h="1282700">
                <a:moveTo>
                  <a:pt x="456120" y="381000"/>
                </a:moveTo>
                <a:lnTo>
                  <a:pt x="429079" y="381000"/>
                </a:lnTo>
                <a:lnTo>
                  <a:pt x="424052" y="393700"/>
                </a:lnTo>
                <a:lnTo>
                  <a:pt x="420538" y="406400"/>
                </a:lnTo>
                <a:lnTo>
                  <a:pt x="419119" y="419100"/>
                </a:lnTo>
                <a:lnTo>
                  <a:pt x="419795" y="419100"/>
                </a:lnTo>
                <a:lnTo>
                  <a:pt x="422567" y="431800"/>
                </a:lnTo>
                <a:lnTo>
                  <a:pt x="427422" y="444500"/>
                </a:lnTo>
                <a:lnTo>
                  <a:pt x="452500" y="444500"/>
                </a:lnTo>
                <a:lnTo>
                  <a:pt x="444385" y="431800"/>
                </a:lnTo>
                <a:lnTo>
                  <a:pt x="439000" y="431800"/>
                </a:lnTo>
                <a:lnTo>
                  <a:pt x="433679" y="419100"/>
                </a:lnTo>
                <a:lnTo>
                  <a:pt x="434060" y="406400"/>
                </a:lnTo>
                <a:lnTo>
                  <a:pt x="441274" y="393700"/>
                </a:lnTo>
                <a:lnTo>
                  <a:pt x="447484" y="393700"/>
                </a:lnTo>
                <a:lnTo>
                  <a:pt x="456120" y="381000"/>
                </a:lnTo>
                <a:close/>
              </a:path>
              <a:path w="690879" h="1282700">
                <a:moveTo>
                  <a:pt x="498284" y="381000"/>
                </a:moveTo>
                <a:lnTo>
                  <a:pt x="468693" y="381000"/>
                </a:lnTo>
                <a:lnTo>
                  <a:pt x="477088" y="393700"/>
                </a:lnTo>
                <a:lnTo>
                  <a:pt x="452500" y="444500"/>
                </a:lnTo>
                <a:lnTo>
                  <a:pt x="465454" y="444500"/>
                </a:lnTo>
                <a:lnTo>
                  <a:pt x="498284" y="381000"/>
                </a:lnTo>
                <a:close/>
              </a:path>
              <a:path w="690879" h="1282700">
                <a:moveTo>
                  <a:pt x="529145" y="406400"/>
                </a:moveTo>
                <a:lnTo>
                  <a:pt x="512470" y="406400"/>
                </a:lnTo>
                <a:lnTo>
                  <a:pt x="514857" y="419100"/>
                </a:lnTo>
                <a:lnTo>
                  <a:pt x="514083" y="431800"/>
                </a:lnTo>
                <a:lnTo>
                  <a:pt x="507669" y="444500"/>
                </a:lnTo>
                <a:lnTo>
                  <a:pt x="524675" y="444500"/>
                </a:lnTo>
                <a:lnTo>
                  <a:pt x="527827" y="431800"/>
                </a:lnTo>
                <a:lnTo>
                  <a:pt x="529624" y="419100"/>
                </a:lnTo>
                <a:lnTo>
                  <a:pt x="530065" y="419100"/>
                </a:lnTo>
                <a:lnTo>
                  <a:pt x="529145" y="406400"/>
                </a:lnTo>
                <a:close/>
              </a:path>
              <a:path w="690879" h="1282700">
                <a:moveTo>
                  <a:pt x="513067" y="381000"/>
                </a:moveTo>
                <a:lnTo>
                  <a:pt x="503275" y="393700"/>
                </a:lnTo>
                <a:lnTo>
                  <a:pt x="509003" y="406400"/>
                </a:lnTo>
                <a:lnTo>
                  <a:pt x="526947" y="406400"/>
                </a:lnTo>
                <a:lnTo>
                  <a:pt x="523535" y="393700"/>
                </a:lnTo>
                <a:lnTo>
                  <a:pt x="518908" y="393700"/>
                </a:lnTo>
                <a:lnTo>
                  <a:pt x="513067" y="381000"/>
                </a:lnTo>
                <a:close/>
              </a:path>
              <a:path w="690879" h="1282700">
                <a:moveTo>
                  <a:pt x="493991" y="368300"/>
                </a:moveTo>
                <a:lnTo>
                  <a:pt x="442833" y="368300"/>
                </a:lnTo>
                <a:lnTo>
                  <a:pt x="435340" y="381000"/>
                </a:lnTo>
                <a:lnTo>
                  <a:pt x="494957" y="381000"/>
                </a:lnTo>
                <a:lnTo>
                  <a:pt x="493991" y="368300"/>
                </a:lnTo>
                <a:close/>
              </a:path>
              <a:path w="690879" h="1282700">
                <a:moveTo>
                  <a:pt x="559579" y="355600"/>
                </a:moveTo>
                <a:lnTo>
                  <a:pt x="524332" y="355600"/>
                </a:lnTo>
                <a:lnTo>
                  <a:pt x="519468" y="368300"/>
                </a:lnTo>
                <a:lnTo>
                  <a:pt x="554136" y="368300"/>
                </a:lnTo>
                <a:lnTo>
                  <a:pt x="559579" y="355600"/>
                </a:lnTo>
                <a:close/>
              </a:path>
              <a:path w="690879" h="1282700">
                <a:moveTo>
                  <a:pt x="503034" y="342900"/>
                </a:moveTo>
                <a:lnTo>
                  <a:pt x="474649" y="342900"/>
                </a:lnTo>
                <a:lnTo>
                  <a:pt x="483615" y="355600"/>
                </a:lnTo>
                <a:lnTo>
                  <a:pt x="498398" y="355600"/>
                </a:lnTo>
                <a:lnTo>
                  <a:pt x="503034" y="342900"/>
                </a:lnTo>
                <a:close/>
              </a:path>
              <a:path w="690879" h="1282700">
                <a:moveTo>
                  <a:pt x="572541" y="330200"/>
                </a:moveTo>
                <a:lnTo>
                  <a:pt x="559104" y="330200"/>
                </a:lnTo>
                <a:lnTo>
                  <a:pt x="552284" y="342900"/>
                </a:lnTo>
                <a:lnTo>
                  <a:pt x="547916" y="355600"/>
                </a:lnTo>
                <a:lnTo>
                  <a:pt x="564562" y="355600"/>
                </a:lnTo>
                <a:lnTo>
                  <a:pt x="569086" y="342900"/>
                </a:lnTo>
                <a:lnTo>
                  <a:pt x="572541" y="330200"/>
                </a:lnTo>
                <a:close/>
              </a:path>
              <a:path w="690879" h="1282700">
                <a:moveTo>
                  <a:pt x="537210" y="304800"/>
                </a:moveTo>
                <a:lnTo>
                  <a:pt x="514630" y="304800"/>
                </a:lnTo>
                <a:lnTo>
                  <a:pt x="502958" y="317500"/>
                </a:lnTo>
                <a:lnTo>
                  <a:pt x="499376" y="330200"/>
                </a:lnTo>
                <a:lnTo>
                  <a:pt x="463854" y="330200"/>
                </a:lnTo>
                <a:lnTo>
                  <a:pt x="465645" y="342900"/>
                </a:lnTo>
                <a:lnTo>
                  <a:pt x="515380" y="342900"/>
                </a:lnTo>
                <a:lnTo>
                  <a:pt x="520570" y="330200"/>
                </a:lnTo>
                <a:lnTo>
                  <a:pt x="526541" y="317500"/>
                </a:lnTo>
                <a:lnTo>
                  <a:pt x="532828" y="317500"/>
                </a:lnTo>
                <a:lnTo>
                  <a:pt x="537210" y="304800"/>
                </a:lnTo>
                <a:close/>
              </a:path>
              <a:path w="690879" h="1282700">
                <a:moveTo>
                  <a:pt x="487933" y="292100"/>
                </a:moveTo>
                <a:lnTo>
                  <a:pt x="470954" y="292100"/>
                </a:lnTo>
                <a:lnTo>
                  <a:pt x="465213" y="304800"/>
                </a:lnTo>
                <a:lnTo>
                  <a:pt x="463702" y="304800"/>
                </a:lnTo>
                <a:lnTo>
                  <a:pt x="462292" y="317500"/>
                </a:lnTo>
                <a:lnTo>
                  <a:pt x="462279" y="330200"/>
                </a:lnTo>
                <a:lnTo>
                  <a:pt x="478764" y="330200"/>
                </a:lnTo>
                <a:lnTo>
                  <a:pt x="476770" y="317500"/>
                </a:lnTo>
                <a:lnTo>
                  <a:pt x="477977" y="317500"/>
                </a:lnTo>
                <a:lnTo>
                  <a:pt x="484301" y="304800"/>
                </a:lnTo>
                <a:lnTo>
                  <a:pt x="487933" y="292100"/>
                </a:lnTo>
                <a:close/>
              </a:path>
              <a:path w="690879" h="1282700">
                <a:moveTo>
                  <a:pt x="566280" y="292100"/>
                </a:moveTo>
                <a:lnTo>
                  <a:pt x="527367" y="292100"/>
                </a:lnTo>
                <a:lnTo>
                  <a:pt x="523926" y="304800"/>
                </a:lnTo>
                <a:lnTo>
                  <a:pt x="554634" y="304800"/>
                </a:lnTo>
                <a:lnTo>
                  <a:pt x="557364" y="317500"/>
                </a:lnTo>
                <a:lnTo>
                  <a:pt x="560133" y="330200"/>
                </a:lnTo>
                <a:lnTo>
                  <a:pt x="574319" y="330200"/>
                </a:lnTo>
                <a:lnTo>
                  <a:pt x="574560" y="317500"/>
                </a:lnTo>
                <a:lnTo>
                  <a:pt x="572947" y="304800"/>
                </a:lnTo>
                <a:lnTo>
                  <a:pt x="566280" y="292100"/>
                </a:lnTo>
                <a:close/>
              </a:path>
              <a:path w="690879" h="1282700">
                <a:moveTo>
                  <a:pt x="511860" y="279400"/>
                </a:moveTo>
                <a:lnTo>
                  <a:pt x="484631" y="279400"/>
                </a:lnTo>
                <a:lnTo>
                  <a:pt x="475068" y="292100"/>
                </a:lnTo>
                <a:lnTo>
                  <a:pt x="506729" y="292100"/>
                </a:lnTo>
                <a:lnTo>
                  <a:pt x="511860" y="279400"/>
                </a:lnTo>
                <a:close/>
              </a:path>
              <a:path w="690879" h="1282700">
                <a:moveTo>
                  <a:pt x="499389" y="266700"/>
                </a:moveTo>
                <a:lnTo>
                  <a:pt x="489496" y="279400"/>
                </a:lnTo>
                <a:lnTo>
                  <a:pt x="505193" y="279400"/>
                </a:lnTo>
                <a:lnTo>
                  <a:pt x="499389" y="266700"/>
                </a:lnTo>
                <a:close/>
              </a:path>
              <a:path w="690879" h="1282700">
                <a:moveTo>
                  <a:pt x="596750" y="266700"/>
                </a:moveTo>
                <a:lnTo>
                  <a:pt x="566940" y="266700"/>
                </a:lnTo>
                <a:lnTo>
                  <a:pt x="562089" y="279400"/>
                </a:lnTo>
                <a:lnTo>
                  <a:pt x="590854" y="279400"/>
                </a:lnTo>
                <a:lnTo>
                  <a:pt x="596750" y="266700"/>
                </a:lnTo>
                <a:close/>
              </a:path>
              <a:path w="690879" h="1282700">
                <a:moveTo>
                  <a:pt x="607171" y="254000"/>
                </a:moveTo>
                <a:lnTo>
                  <a:pt x="590524" y="254000"/>
                </a:lnTo>
                <a:lnTo>
                  <a:pt x="579881" y="266700"/>
                </a:lnTo>
                <a:lnTo>
                  <a:pt x="602189" y="266700"/>
                </a:lnTo>
                <a:lnTo>
                  <a:pt x="607171" y="254000"/>
                </a:lnTo>
                <a:close/>
              </a:path>
              <a:path w="690879" h="1282700">
                <a:moveTo>
                  <a:pt x="557988" y="241300"/>
                </a:moveTo>
                <a:lnTo>
                  <a:pt x="508266" y="241300"/>
                </a:lnTo>
                <a:lnTo>
                  <a:pt x="513753" y="254000"/>
                </a:lnTo>
                <a:lnTo>
                  <a:pt x="553582" y="254000"/>
                </a:lnTo>
                <a:lnTo>
                  <a:pt x="557988" y="241300"/>
                </a:lnTo>
                <a:close/>
              </a:path>
              <a:path w="690879" h="1282700">
                <a:moveTo>
                  <a:pt x="617169" y="215900"/>
                </a:moveTo>
                <a:lnTo>
                  <a:pt x="599973" y="215900"/>
                </a:lnTo>
                <a:lnTo>
                  <a:pt x="602741" y="228600"/>
                </a:lnTo>
                <a:lnTo>
                  <a:pt x="601713" y="241300"/>
                </a:lnTo>
                <a:lnTo>
                  <a:pt x="594893" y="254000"/>
                </a:lnTo>
                <a:lnTo>
                  <a:pt x="611695" y="254000"/>
                </a:lnTo>
                <a:lnTo>
                  <a:pt x="615149" y="241300"/>
                </a:lnTo>
                <a:lnTo>
                  <a:pt x="616927" y="241300"/>
                </a:lnTo>
                <a:lnTo>
                  <a:pt x="617169" y="215900"/>
                </a:lnTo>
                <a:close/>
              </a:path>
              <a:path w="690879" h="1282700">
                <a:moveTo>
                  <a:pt x="554469" y="177800"/>
                </a:moveTo>
                <a:lnTo>
                  <a:pt x="532104" y="177800"/>
                </a:lnTo>
                <a:lnTo>
                  <a:pt x="527240" y="190500"/>
                </a:lnTo>
                <a:lnTo>
                  <a:pt x="517690" y="190500"/>
                </a:lnTo>
                <a:lnTo>
                  <a:pt x="513575" y="203200"/>
                </a:lnTo>
                <a:lnTo>
                  <a:pt x="507822" y="215900"/>
                </a:lnTo>
                <a:lnTo>
                  <a:pt x="506323" y="215900"/>
                </a:lnTo>
                <a:lnTo>
                  <a:pt x="504901" y="228600"/>
                </a:lnTo>
                <a:lnTo>
                  <a:pt x="505599" y="241300"/>
                </a:lnTo>
                <a:lnTo>
                  <a:pt x="523532" y="241300"/>
                </a:lnTo>
                <a:lnTo>
                  <a:pt x="521385" y="228600"/>
                </a:lnTo>
                <a:lnTo>
                  <a:pt x="519379" y="228600"/>
                </a:lnTo>
                <a:lnTo>
                  <a:pt x="520585" y="215900"/>
                </a:lnTo>
                <a:lnTo>
                  <a:pt x="526922" y="203200"/>
                </a:lnTo>
                <a:lnTo>
                  <a:pt x="549338" y="203200"/>
                </a:lnTo>
                <a:lnTo>
                  <a:pt x="554469" y="177800"/>
                </a:lnTo>
                <a:close/>
              </a:path>
              <a:path w="690879" h="1282700">
                <a:moveTo>
                  <a:pt x="569150" y="228600"/>
                </a:moveTo>
                <a:lnTo>
                  <a:pt x="541985" y="228600"/>
                </a:lnTo>
                <a:lnTo>
                  <a:pt x="540638" y="241300"/>
                </a:lnTo>
                <a:lnTo>
                  <a:pt x="563178" y="241300"/>
                </a:lnTo>
                <a:lnTo>
                  <a:pt x="569150" y="228600"/>
                </a:lnTo>
                <a:close/>
              </a:path>
              <a:path w="690879" h="1282700">
                <a:moveTo>
                  <a:pt x="579818" y="215900"/>
                </a:moveTo>
                <a:lnTo>
                  <a:pt x="557244" y="215900"/>
                </a:lnTo>
                <a:lnTo>
                  <a:pt x="551383" y="228600"/>
                </a:lnTo>
                <a:lnTo>
                  <a:pt x="575436" y="228600"/>
                </a:lnTo>
                <a:lnTo>
                  <a:pt x="579818" y="215900"/>
                </a:lnTo>
                <a:close/>
              </a:path>
              <a:path w="690879" h="1282700">
                <a:moveTo>
                  <a:pt x="608888" y="203200"/>
                </a:moveTo>
                <a:lnTo>
                  <a:pt x="566536" y="203200"/>
                </a:lnTo>
                <a:lnTo>
                  <a:pt x="562294" y="215900"/>
                </a:lnTo>
                <a:lnTo>
                  <a:pt x="615556" y="215900"/>
                </a:lnTo>
                <a:lnTo>
                  <a:pt x="608888" y="203200"/>
                </a:lnTo>
                <a:close/>
              </a:path>
              <a:path w="690879" h="1282700">
                <a:moveTo>
                  <a:pt x="593559" y="190500"/>
                </a:moveTo>
                <a:lnTo>
                  <a:pt x="578497" y="190500"/>
                </a:lnTo>
                <a:lnTo>
                  <a:pt x="574014" y="203200"/>
                </a:lnTo>
                <a:lnTo>
                  <a:pt x="604519" y="203200"/>
                </a:lnTo>
                <a:lnTo>
                  <a:pt x="593559" y="190500"/>
                </a:lnTo>
                <a:close/>
              </a:path>
              <a:path w="690879" h="1282700">
                <a:moveTo>
                  <a:pt x="644753" y="165100"/>
                </a:moveTo>
                <a:lnTo>
                  <a:pt x="573556" y="165100"/>
                </a:lnTo>
                <a:lnTo>
                  <a:pt x="585584" y="177800"/>
                </a:lnTo>
                <a:lnTo>
                  <a:pt x="637205" y="177800"/>
                </a:lnTo>
                <a:lnTo>
                  <a:pt x="644753" y="165100"/>
                </a:lnTo>
                <a:close/>
              </a:path>
              <a:path w="690879" h="1282700">
                <a:moveTo>
                  <a:pt x="572931" y="139700"/>
                </a:moveTo>
                <a:lnTo>
                  <a:pt x="552932" y="139700"/>
                </a:lnTo>
                <a:lnTo>
                  <a:pt x="557230" y="152400"/>
                </a:lnTo>
                <a:lnTo>
                  <a:pt x="564105" y="165100"/>
                </a:lnTo>
                <a:lnTo>
                  <a:pt x="593255" y="165100"/>
                </a:lnTo>
                <a:lnTo>
                  <a:pt x="584856" y="152400"/>
                </a:lnTo>
                <a:lnTo>
                  <a:pt x="578081" y="152400"/>
                </a:lnTo>
                <a:lnTo>
                  <a:pt x="572931" y="139700"/>
                </a:lnTo>
                <a:close/>
              </a:path>
              <a:path w="690879" h="1282700">
                <a:moveTo>
                  <a:pt x="656335" y="152400"/>
                </a:moveTo>
                <a:lnTo>
                  <a:pt x="639241" y="152400"/>
                </a:lnTo>
                <a:lnTo>
                  <a:pt x="633094" y="165100"/>
                </a:lnTo>
                <a:lnTo>
                  <a:pt x="651130" y="165100"/>
                </a:lnTo>
                <a:lnTo>
                  <a:pt x="656335" y="152400"/>
                </a:lnTo>
                <a:close/>
              </a:path>
              <a:path w="690879" h="1282700">
                <a:moveTo>
                  <a:pt x="660407" y="139700"/>
                </a:moveTo>
                <a:lnTo>
                  <a:pt x="645056" y="139700"/>
                </a:lnTo>
                <a:lnTo>
                  <a:pt x="642975" y="152400"/>
                </a:lnTo>
                <a:lnTo>
                  <a:pt x="658792" y="152400"/>
                </a:lnTo>
                <a:lnTo>
                  <a:pt x="660407" y="139700"/>
                </a:lnTo>
                <a:close/>
              </a:path>
              <a:path w="690879" h="1282700">
                <a:moveTo>
                  <a:pt x="573252" y="101600"/>
                </a:moveTo>
                <a:lnTo>
                  <a:pt x="556120" y="101600"/>
                </a:lnTo>
                <a:lnTo>
                  <a:pt x="552862" y="114300"/>
                </a:lnTo>
                <a:lnTo>
                  <a:pt x="551245" y="127000"/>
                </a:lnTo>
                <a:lnTo>
                  <a:pt x="551267" y="139700"/>
                </a:lnTo>
                <a:lnTo>
                  <a:pt x="569404" y="139700"/>
                </a:lnTo>
                <a:lnTo>
                  <a:pt x="567380" y="127000"/>
                </a:lnTo>
                <a:lnTo>
                  <a:pt x="566735" y="127000"/>
                </a:lnTo>
                <a:lnTo>
                  <a:pt x="567470" y="114300"/>
                </a:lnTo>
                <a:lnTo>
                  <a:pt x="569582" y="114300"/>
                </a:lnTo>
                <a:lnTo>
                  <a:pt x="573252" y="101600"/>
                </a:lnTo>
                <a:close/>
              </a:path>
              <a:path w="690879" h="1282700">
                <a:moveTo>
                  <a:pt x="661098" y="127000"/>
                </a:moveTo>
                <a:lnTo>
                  <a:pt x="645075" y="127000"/>
                </a:lnTo>
                <a:lnTo>
                  <a:pt x="645756" y="139700"/>
                </a:lnTo>
                <a:lnTo>
                  <a:pt x="661177" y="139700"/>
                </a:lnTo>
                <a:lnTo>
                  <a:pt x="661098" y="127000"/>
                </a:lnTo>
                <a:close/>
              </a:path>
              <a:path w="690879" h="1282700">
                <a:moveTo>
                  <a:pt x="658337" y="114300"/>
                </a:moveTo>
                <a:lnTo>
                  <a:pt x="639418" y="114300"/>
                </a:lnTo>
                <a:lnTo>
                  <a:pt x="643013" y="127000"/>
                </a:lnTo>
                <a:lnTo>
                  <a:pt x="660160" y="127000"/>
                </a:lnTo>
                <a:lnTo>
                  <a:pt x="658337" y="114300"/>
                </a:lnTo>
                <a:close/>
              </a:path>
              <a:path w="690879" h="1282700">
                <a:moveTo>
                  <a:pt x="652043" y="101600"/>
                </a:moveTo>
                <a:lnTo>
                  <a:pt x="627226" y="101600"/>
                </a:lnTo>
                <a:lnTo>
                  <a:pt x="634155" y="114300"/>
                </a:lnTo>
                <a:lnTo>
                  <a:pt x="655631" y="114300"/>
                </a:lnTo>
                <a:lnTo>
                  <a:pt x="652043" y="101600"/>
                </a:lnTo>
                <a:close/>
              </a:path>
              <a:path w="690879" h="1282700">
                <a:moveTo>
                  <a:pt x="641373" y="88900"/>
                </a:moveTo>
                <a:lnTo>
                  <a:pt x="567615" y="88900"/>
                </a:lnTo>
                <a:lnTo>
                  <a:pt x="561265" y="101600"/>
                </a:lnTo>
                <a:lnTo>
                  <a:pt x="647361" y="101600"/>
                </a:lnTo>
                <a:lnTo>
                  <a:pt x="641373" y="88900"/>
                </a:lnTo>
                <a:close/>
              </a:path>
              <a:path w="690879" h="1282700">
                <a:moveTo>
                  <a:pt x="614313" y="76200"/>
                </a:moveTo>
                <a:lnTo>
                  <a:pt x="583920" y="76200"/>
                </a:lnTo>
                <a:lnTo>
                  <a:pt x="575167" y="88900"/>
                </a:lnTo>
                <a:lnTo>
                  <a:pt x="625474" y="88900"/>
                </a:lnTo>
                <a:lnTo>
                  <a:pt x="614313" y="76200"/>
                </a:lnTo>
                <a:close/>
              </a:path>
              <a:path w="690879" h="1282700">
                <a:moveTo>
                  <a:pt x="594118" y="25400"/>
                </a:moveTo>
                <a:lnTo>
                  <a:pt x="587400" y="50800"/>
                </a:lnTo>
                <a:lnTo>
                  <a:pt x="683285" y="88900"/>
                </a:lnTo>
                <a:lnTo>
                  <a:pt x="690740" y="76200"/>
                </a:lnTo>
                <a:lnTo>
                  <a:pt x="633691" y="50800"/>
                </a:lnTo>
                <a:lnTo>
                  <a:pt x="627786" y="38100"/>
                </a:lnTo>
                <a:lnTo>
                  <a:pt x="608660" y="38100"/>
                </a:lnTo>
                <a:lnTo>
                  <a:pt x="594118" y="25400"/>
                </a:lnTo>
                <a:close/>
              </a:path>
              <a:path w="690879" h="1282700">
                <a:moveTo>
                  <a:pt x="615886" y="25400"/>
                </a:moveTo>
                <a:lnTo>
                  <a:pt x="603567" y="25400"/>
                </a:lnTo>
                <a:lnTo>
                  <a:pt x="608660" y="38100"/>
                </a:lnTo>
                <a:lnTo>
                  <a:pt x="617550" y="38100"/>
                </a:lnTo>
                <a:lnTo>
                  <a:pt x="615886" y="25400"/>
                </a:lnTo>
                <a:close/>
              </a:path>
              <a:path w="690879" h="1282700">
                <a:moveTo>
                  <a:pt x="619734" y="12700"/>
                </a:moveTo>
                <a:lnTo>
                  <a:pt x="599236" y="12700"/>
                </a:lnTo>
                <a:lnTo>
                  <a:pt x="600671" y="25400"/>
                </a:lnTo>
                <a:lnTo>
                  <a:pt x="616280" y="25400"/>
                </a:lnTo>
                <a:lnTo>
                  <a:pt x="619734" y="12700"/>
                </a:lnTo>
                <a:close/>
              </a:path>
              <a:path w="690879" h="1282700">
                <a:moveTo>
                  <a:pt x="614400" y="0"/>
                </a:moveTo>
                <a:lnTo>
                  <a:pt x="603999" y="0"/>
                </a:lnTo>
                <a:lnTo>
                  <a:pt x="599744" y="12700"/>
                </a:lnTo>
                <a:lnTo>
                  <a:pt x="626897" y="12700"/>
                </a:lnTo>
                <a:lnTo>
                  <a:pt x="6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441960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9100" y="4876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6800" y="448310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469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8706" y="44196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87" y="0"/>
                </a:moveTo>
                <a:lnTo>
                  <a:pt x="0" y="76199"/>
                </a:lnTo>
                <a:lnTo>
                  <a:pt x="76200" y="76187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2800" y="35814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2402" y="35432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5400" y="35814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2" y="35432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0066" y="814069"/>
            <a:ext cx="60432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Inside The</a:t>
            </a:r>
            <a:r>
              <a:rPr spc="-40" dirty="0"/>
              <a:t> </a:t>
            </a:r>
            <a:r>
              <a:rPr spc="-5" dirty="0"/>
              <a:t>Microprocessor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000504"/>
            <a:ext cx="7562215" cy="296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Internally, the microprocessor is made up of  3 main units.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Arithmetic/Logic </a:t>
            </a:r>
            <a:r>
              <a:rPr sz="2800" dirty="0">
                <a:latin typeface="Times New Roman"/>
                <a:cs typeface="Times New Roman"/>
              </a:rPr>
              <a:t>Unit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(ALU)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Control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Unit.</a:t>
            </a:r>
            <a:endParaRPr sz="2800">
              <a:latin typeface="Times New Roman"/>
              <a:cs typeface="Times New Roman"/>
            </a:endParaRPr>
          </a:p>
          <a:p>
            <a:pPr marL="755650" marR="2032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array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registers </a:t>
            </a:r>
            <a:r>
              <a:rPr sz="2800" dirty="0">
                <a:latin typeface="Times New Roman"/>
                <a:cs typeface="Times New Roman"/>
              </a:rPr>
              <a:t>for holding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dirty="0">
                <a:latin typeface="Times New Roman"/>
                <a:cs typeface="Times New Roman"/>
              </a:rPr>
              <a:t>while it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being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manipulated.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22758"/>
            <a:ext cx="8001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4230" marR="5080" indent="-2082164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Organization </a:t>
            </a:r>
            <a:r>
              <a:rPr sz="2800" b="1" dirty="0">
                <a:latin typeface="Times New Roman"/>
                <a:cs typeface="Times New Roman"/>
              </a:rPr>
              <a:t>of a </a:t>
            </a:r>
            <a:r>
              <a:rPr sz="2800" b="1" spc="-5" dirty="0">
                <a:latin typeface="Times New Roman"/>
                <a:cs typeface="Times New Roman"/>
              </a:rPr>
              <a:t>microprocessor-  based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2362200"/>
            <a:ext cx="1371600" cy="609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7955" marR="140335" indent="41783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I/O  Input /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2971800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381000" y="670559"/>
                </a:moveTo>
                <a:lnTo>
                  <a:pt x="0" y="670559"/>
                </a:lnTo>
                <a:lnTo>
                  <a:pt x="190500" y="838199"/>
                </a:lnTo>
                <a:lnTo>
                  <a:pt x="381000" y="670559"/>
                </a:lnTo>
                <a:close/>
              </a:path>
              <a:path w="381000" h="838200">
                <a:moveTo>
                  <a:pt x="285750" y="167639"/>
                </a:moveTo>
                <a:lnTo>
                  <a:pt x="95250" y="167639"/>
                </a:lnTo>
                <a:lnTo>
                  <a:pt x="95250" y="670559"/>
                </a:lnTo>
                <a:lnTo>
                  <a:pt x="285750" y="670559"/>
                </a:lnTo>
                <a:lnTo>
                  <a:pt x="285750" y="167639"/>
                </a:lnTo>
                <a:close/>
              </a:path>
              <a:path w="381000" h="838200">
                <a:moveTo>
                  <a:pt x="190500" y="0"/>
                </a:moveTo>
                <a:lnTo>
                  <a:pt x="0" y="167639"/>
                </a:lnTo>
                <a:lnTo>
                  <a:pt x="381000" y="167639"/>
                </a:lnTo>
                <a:lnTo>
                  <a:pt x="19050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2971800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167639"/>
                </a:moveTo>
                <a:lnTo>
                  <a:pt x="190500" y="0"/>
                </a:lnTo>
                <a:lnTo>
                  <a:pt x="381000" y="167639"/>
                </a:lnTo>
                <a:lnTo>
                  <a:pt x="285750" y="167639"/>
                </a:lnTo>
                <a:lnTo>
                  <a:pt x="285750" y="670559"/>
                </a:lnTo>
                <a:lnTo>
                  <a:pt x="381000" y="670559"/>
                </a:lnTo>
                <a:lnTo>
                  <a:pt x="190500" y="838199"/>
                </a:lnTo>
                <a:lnTo>
                  <a:pt x="0" y="670559"/>
                </a:lnTo>
                <a:lnTo>
                  <a:pt x="95250" y="670559"/>
                </a:lnTo>
                <a:lnTo>
                  <a:pt x="95250" y="167639"/>
                </a:lnTo>
                <a:lnTo>
                  <a:pt x="0" y="1676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8200" y="3810000"/>
            <a:ext cx="1524000" cy="6858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561340" algn="l"/>
              </a:tabLst>
            </a:pPr>
            <a:r>
              <a:rPr sz="1400" spc="-5" dirty="0">
                <a:latin typeface="Arial"/>
                <a:cs typeface="Arial"/>
              </a:rPr>
              <a:t>ROM	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2400" y="3200400"/>
            <a:ext cx="2667000" cy="381000"/>
          </a:xfrm>
          <a:custGeom>
            <a:avLst/>
            <a:gdLst/>
            <a:ahLst/>
            <a:cxnLst/>
            <a:rect l="l" t="t" r="r" b="b"/>
            <a:pathLst>
              <a:path w="2667000" h="381000">
                <a:moveTo>
                  <a:pt x="533400" y="0"/>
                </a:moveTo>
                <a:lnTo>
                  <a:pt x="0" y="190500"/>
                </a:lnTo>
                <a:lnTo>
                  <a:pt x="533400" y="381000"/>
                </a:lnTo>
                <a:lnTo>
                  <a:pt x="533400" y="285750"/>
                </a:lnTo>
                <a:lnTo>
                  <a:pt x="2400300" y="285750"/>
                </a:lnTo>
                <a:lnTo>
                  <a:pt x="2667000" y="190500"/>
                </a:lnTo>
                <a:lnTo>
                  <a:pt x="2400300" y="95250"/>
                </a:lnTo>
                <a:lnTo>
                  <a:pt x="533400" y="95250"/>
                </a:lnTo>
                <a:lnTo>
                  <a:pt x="533400" y="0"/>
                </a:lnTo>
                <a:close/>
              </a:path>
              <a:path w="2667000" h="381000">
                <a:moveTo>
                  <a:pt x="2400300" y="285750"/>
                </a:moveTo>
                <a:lnTo>
                  <a:pt x="2133600" y="285750"/>
                </a:lnTo>
                <a:lnTo>
                  <a:pt x="2133600" y="381000"/>
                </a:lnTo>
                <a:lnTo>
                  <a:pt x="2400300" y="285750"/>
                </a:lnTo>
                <a:close/>
              </a:path>
              <a:path w="2667000" h="381000">
                <a:moveTo>
                  <a:pt x="2133600" y="0"/>
                </a:moveTo>
                <a:lnTo>
                  <a:pt x="2133600" y="95250"/>
                </a:lnTo>
                <a:lnTo>
                  <a:pt x="2400300" y="95250"/>
                </a:lnTo>
                <a:lnTo>
                  <a:pt x="213360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0" y="3200400"/>
            <a:ext cx="2667000" cy="381000"/>
          </a:xfrm>
          <a:custGeom>
            <a:avLst/>
            <a:gdLst/>
            <a:ahLst/>
            <a:cxnLst/>
            <a:rect l="l" t="t" r="r" b="b"/>
            <a:pathLst>
              <a:path w="2667000" h="381000">
                <a:moveTo>
                  <a:pt x="0" y="190500"/>
                </a:moveTo>
                <a:lnTo>
                  <a:pt x="533400" y="0"/>
                </a:lnTo>
                <a:lnTo>
                  <a:pt x="533400" y="95250"/>
                </a:lnTo>
                <a:lnTo>
                  <a:pt x="2133600" y="95250"/>
                </a:lnTo>
                <a:lnTo>
                  <a:pt x="2133600" y="0"/>
                </a:lnTo>
                <a:lnTo>
                  <a:pt x="2667000" y="190500"/>
                </a:lnTo>
                <a:lnTo>
                  <a:pt x="2133600" y="381000"/>
                </a:lnTo>
                <a:lnTo>
                  <a:pt x="2133600" y="285750"/>
                </a:lnTo>
                <a:lnTo>
                  <a:pt x="533400" y="285750"/>
                </a:lnTo>
                <a:lnTo>
                  <a:pt x="533400" y="38100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9140" y="3266947"/>
            <a:ext cx="97281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System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6850" y="3295650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737" y="0"/>
                </a:lnTo>
              </a:path>
            </a:pathLst>
          </a:custGeom>
          <a:ln w="1270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8437" y="3484562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737" y="0"/>
                </a:lnTo>
              </a:path>
            </a:pathLst>
          </a:custGeom>
          <a:ln w="1270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08250" y="2736850"/>
          <a:ext cx="14478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914400"/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ALU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8905" marR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egister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</a:tr>
              <a:tr h="609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Control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228600"/>
            <a:ext cx="28040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</a:t>
            </a:r>
            <a:r>
              <a:rPr spc="-10" dirty="0"/>
              <a:t>e</a:t>
            </a:r>
            <a:r>
              <a:rPr spc="-5" dirty="0"/>
              <a:t>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740155"/>
            <a:ext cx="7399020" cy="57962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265" marR="5080" indent="-457200">
              <a:lnSpc>
                <a:spcPts val="3020"/>
              </a:lnSpc>
              <a:spcBef>
                <a:spcPts val="484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Memory stores information such as instructions  and data </a:t>
            </a:r>
            <a:r>
              <a:rPr sz="2800" dirty="0">
                <a:latin typeface="Times New Roman"/>
                <a:cs typeface="Times New Roman"/>
              </a:rPr>
              <a:t>in binary </a:t>
            </a:r>
            <a:r>
              <a:rPr sz="2800" spc="-5" dirty="0">
                <a:latin typeface="Times New Roman"/>
                <a:cs typeface="Times New Roman"/>
              </a:rPr>
              <a:t>format </a:t>
            </a:r>
            <a:r>
              <a:rPr sz="2800" dirty="0">
                <a:latin typeface="Times New Roman"/>
                <a:cs typeface="Times New Roman"/>
              </a:rPr>
              <a:t>(0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1). It provides  this </a:t>
            </a:r>
            <a:r>
              <a:rPr sz="2800" spc="-5" dirty="0">
                <a:latin typeface="Times New Roman"/>
                <a:cs typeface="Times New Roman"/>
              </a:rPr>
              <a:t>information </a:t>
            </a:r>
            <a:r>
              <a:rPr sz="2800" dirty="0">
                <a:latin typeface="Times New Roman"/>
                <a:cs typeface="Times New Roman"/>
              </a:rPr>
              <a:t>to the </a:t>
            </a:r>
            <a:r>
              <a:rPr sz="2800" spc="-5" dirty="0">
                <a:latin typeface="Times New Roman"/>
                <a:cs typeface="Times New Roman"/>
              </a:rPr>
              <a:t>microprocessor whenever  </a:t>
            </a:r>
            <a:r>
              <a:rPr sz="2800" dirty="0">
                <a:latin typeface="Times New Roman"/>
                <a:cs typeface="Times New Roman"/>
              </a:rPr>
              <a:t>it 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469900" marR="227965" indent="-457834">
              <a:lnSpc>
                <a:spcPts val="3020"/>
              </a:lnSpc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Usually, there </a:t>
            </a:r>
            <a:r>
              <a:rPr sz="2800" dirty="0">
                <a:latin typeface="Times New Roman"/>
                <a:cs typeface="Times New Roman"/>
              </a:rPr>
              <a:t>is a </a:t>
            </a:r>
            <a:r>
              <a:rPr sz="2800" spc="-5" dirty="0">
                <a:latin typeface="Times New Roman"/>
                <a:cs typeface="Times New Roman"/>
              </a:rPr>
              <a:t>memory “sub-system” </a:t>
            </a:r>
            <a:r>
              <a:rPr sz="2800" dirty="0">
                <a:latin typeface="Times New Roman"/>
                <a:cs typeface="Times New Roman"/>
              </a:rPr>
              <a:t>in a  </a:t>
            </a:r>
            <a:r>
              <a:rPr sz="2800" spc="-5" dirty="0">
                <a:latin typeface="Times New Roman"/>
                <a:cs typeface="Times New Roman"/>
              </a:rPr>
              <a:t>microprocessor-based system. This sub-system  includes:</a:t>
            </a:r>
            <a:endParaRPr sz="2800">
              <a:latin typeface="Times New Roman"/>
              <a:cs typeface="Times New Roman"/>
            </a:endParaRPr>
          </a:p>
          <a:p>
            <a:pPr marL="869950" lvl="1" indent="-286385">
              <a:lnSpc>
                <a:spcPct val="100000"/>
              </a:lnSpc>
              <a:spcBef>
                <a:spcPts val="260"/>
              </a:spcBef>
              <a:buChar char="–"/>
              <a:tabLst>
                <a:tab pos="869950" algn="l"/>
                <a:tab pos="8705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registers inside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microprocessor</a:t>
            </a:r>
            <a:endParaRPr sz="2400">
              <a:latin typeface="Times New Roman"/>
              <a:cs typeface="Times New Roman"/>
            </a:endParaRPr>
          </a:p>
          <a:p>
            <a:pPr marL="869950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869950" algn="l"/>
                <a:tab pos="870585" algn="l"/>
              </a:tabLst>
            </a:pPr>
            <a:r>
              <a:rPr sz="2400" dirty="0">
                <a:latin typeface="Times New Roman"/>
                <a:cs typeface="Times New Roman"/>
              </a:rPr>
              <a:t>Read </a:t>
            </a: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(ROM)</a:t>
            </a:r>
            <a:endParaRPr sz="2400">
              <a:latin typeface="Times New Roman"/>
              <a:cs typeface="Times New Roman"/>
            </a:endParaRPr>
          </a:p>
          <a:p>
            <a:pPr marL="1212850" lvl="2" indent="-229870">
              <a:lnSpc>
                <a:spcPct val="100000"/>
              </a:lnSpc>
              <a:spcBef>
                <a:spcPts val="254"/>
              </a:spcBef>
              <a:buChar char="•"/>
              <a:tabLst>
                <a:tab pos="1212215" algn="l"/>
                <a:tab pos="1213485" algn="l"/>
              </a:tabLst>
            </a:pPr>
            <a:r>
              <a:rPr sz="2000" spc="-5" dirty="0">
                <a:latin typeface="Times New Roman"/>
                <a:cs typeface="Times New Roman"/>
              </a:rPr>
              <a:t>used to store information that does not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change.</a:t>
            </a:r>
            <a:endParaRPr sz="2000">
              <a:latin typeface="Times New Roman"/>
              <a:cs typeface="Times New Roman"/>
            </a:endParaRPr>
          </a:p>
          <a:p>
            <a:pPr marL="869950" marR="547370" lvl="1" indent="-286385">
              <a:lnSpc>
                <a:spcPts val="2590"/>
              </a:lnSpc>
              <a:spcBef>
                <a:spcPts val="600"/>
              </a:spcBef>
              <a:buChar char="–"/>
              <a:tabLst>
                <a:tab pos="869950" algn="l"/>
                <a:tab pos="870585" algn="l"/>
              </a:tabLst>
            </a:pPr>
            <a:r>
              <a:rPr sz="2400" dirty="0">
                <a:latin typeface="Times New Roman"/>
                <a:cs typeface="Times New Roman"/>
              </a:rPr>
              <a:t>Random </a:t>
            </a:r>
            <a:r>
              <a:rPr sz="2400" spc="-5" dirty="0">
                <a:latin typeface="Times New Roman"/>
                <a:cs typeface="Times New Roman"/>
              </a:rPr>
              <a:t>Access Memory (RAM) (also </a:t>
            </a:r>
            <a:r>
              <a:rPr sz="2400" dirty="0">
                <a:latin typeface="Times New Roman"/>
                <a:cs typeface="Times New Roman"/>
              </a:rPr>
              <a:t>known as  </a:t>
            </a:r>
            <a:r>
              <a:rPr sz="2400" spc="-5" dirty="0">
                <a:latin typeface="Times New Roman"/>
                <a:cs typeface="Times New Roman"/>
              </a:rPr>
              <a:t>Read/Write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Memory).</a:t>
            </a:r>
            <a:endParaRPr sz="2400">
              <a:latin typeface="Times New Roman"/>
              <a:cs typeface="Times New Roman"/>
            </a:endParaRPr>
          </a:p>
          <a:p>
            <a:pPr marL="1212850" marR="635000" lvl="2" indent="-229235">
              <a:lnSpc>
                <a:spcPts val="2160"/>
              </a:lnSpc>
              <a:spcBef>
                <a:spcPts val="490"/>
              </a:spcBef>
              <a:buChar char="•"/>
              <a:tabLst>
                <a:tab pos="1212215" algn="l"/>
                <a:tab pos="1213485" algn="l"/>
              </a:tabLst>
            </a:pPr>
            <a:r>
              <a:rPr sz="2000" spc="-5" dirty="0">
                <a:latin typeface="Times New Roman"/>
                <a:cs typeface="Times New Roman"/>
              </a:rPr>
              <a:t>used to store information supplied by the user. Such as  programs 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276" y="0"/>
            <a:ext cx="698052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 Map and</a:t>
            </a:r>
            <a:r>
              <a:rPr spc="-40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2290" y="5721972"/>
            <a:ext cx="3365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FFFF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7459" y="290830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7459" y="495935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9362" y="5626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9356" y="284479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0775" y="3530600"/>
            <a:ext cx="304800" cy="1428750"/>
          </a:xfrm>
          <a:custGeom>
            <a:avLst/>
            <a:gdLst/>
            <a:ahLst/>
            <a:cxnLst/>
            <a:rect l="l" t="t" r="r" b="b"/>
            <a:pathLst>
              <a:path w="304800" h="1428750">
                <a:moveTo>
                  <a:pt x="0" y="0"/>
                </a:moveTo>
                <a:lnTo>
                  <a:pt x="304800" y="0"/>
                </a:lnTo>
                <a:lnTo>
                  <a:pt x="304800" y="14287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097212" y="2711450"/>
          <a:ext cx="1282700" cy="313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700"/>
              </a:tblGrid>
              <a:tr h="520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EPROM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RAM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RAM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RAM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RAM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436041" y="3631385"/>
            <a:ext cx="224154" cy="1249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0" y="628904"/>
            <a:ext cx="7548880" cy="221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memory map is a picture representation  of the address range and shows where the  different memory chips are located within  the address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range.</a:t>
            </a:r>
            <a:endParaRPr sz="3200">
              <a:latin typeface="Times New Roman"/>
              <a:cs typeface="Times New Roman"/>
            </a:endParaRPr>
          </a:p>
          <a:p>
            <a:pPr marL="1905000">
              <a:lnSpc>
                <a:spcPct val="100000"/>
              </a:lnSpc>
              <a:spcBef>
                <a:spcPts val="650"/>
              </a:spcBef>
              <a:tabLst>
                <a:tab pos="3733165" algn="l"/>
              </a:tabLst>
            </a:pPr>
            <a:r>
              <a:rPr sz="1500" spc="-7" baseline="-5555" dirty="0">
                <a:latin typeface="Arial"/>
                <a:cs typeface="Arial"/>
              </a:rPr>
              <a:t>0000	</a:t>
            </a:r>
            <a:r>
              <a:rPr sz="1000" spc="-5" dirty="0">
                <a:latin typeface="Arial"/>
                <a:cs typeface="Arial"/>
              </a:rPr>
              <a:t>0000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5640" y="4198004"/>
            <a:ext cx="336550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8FFF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0"/>
              </a:lnSpc>
            </a:pPr>
            <a:r>
              <a:rPr sz="1000" spc="-5" dirty="0">
                <a:latin typeface="Arial"/>
                <a:cs typeface="Arial"/>
              </a:rPr>
              <a:t>9000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ts val="1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3FF 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08559" y="281940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0462" y="3124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0456" y="275589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0456" y="3378196"/>
            <a:ext cx="76206" cy="374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8559" y="383540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0462" y="4292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70456" y="377189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8559" y="44196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70462" y="4622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70456" y="435609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8559" y="4768850"/>
            <a:ext cx="0" cy="857250"/>
          </a:xfrm>
          <a:custGeom>
            <a:avLst/>
            <a:gdLst/>
            <a:ahLst/>
            <a:cxnLst/>
            <a:rect l="l" t="t" r="r" b="b"/>
            <a:pathLst>
              <a:path h="857250">
                <a:moveTo>
                  <a:pt x="0" y="0"/>
                </a:moveTo>
                <a:lnTo>
                  <a:pt x="0" y="857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70462" y="5613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0456" y="470534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112" y="0"/>
                </a:moveTo>
                <a:lnTo>
                  <a:pt x="0" y="76200"/>
                </a:lnTo>
                <a:lnTo>
                  <a:pt x="76200" y="76212"/>
                </a:lnTo>
                <a:lnTo>
                  <a:pt x="38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47540" y="2830386"/>
            <a:ext cx="3070860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76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Address Range of EPROM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Chip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30"/>
              </a:spcBef>
            </a:pPr>
            <a:r>
              <a:rPr sz="1000" dirty="0">
                <a:latin typeface="Arial"/>
                <a:cs typeface="Arial"/>
              </a:rPr>
              <a:t>3FFF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ts val="1115"/>
              </a:lnSpc>
              <a:spcBef>
                <a:spcPts val="200"/>
              </a:spcBef>
            </a:pPr>
            <a:r>
              <a:rPr sz="1000" spc="-5" dirty="0">
                <a:latin typeface="Arial"/>
                <a:cs typeface="Arial"/>
              </a:rPr>
              <a:t>4400</a:t>
            </a:r>
            <a:endParaRPr sz="1000">
              <a:latin typeface="Arial"/>
              <a:cs typeface="Arial"/>
            </a:endParaRPr>
          </a:p>
          <a:p>
            <a:pPr marL="826769">
              <a:lnSpc>
                <a:spcPts val="1355"/>
              </a:lnSpc>
            </a:pPr>
            <a:r>
              <a:rPr sz="1200" spc="-5" dirty="0">
                <a:latin typeface="Arial"/>
                <a:cs typeface="Arial"/>
              </a:rPr>
              <a:t>Address Range of 1</a:t>
            </a:r>
            <a:r>
              <a:rPr sz="1200" spc="-7" baseline="24305" dirty="0">
                <a:latin typeface="Arial"/>
                <a:cs typeface="Arial"/>
              </a:rPr>
              <a:t>st </a:t>
            </a:r>
            <a:r>
              <a:rPr sz="1200" spc="-5" dirty="0">
                <a:latin typeface="Arial"/>
                <a:cs typeface="Arial"/>
              </a:rPr>
              <a:t>RAM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Chip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100"/>
              </a:lnSpc>
              <a:spcBef>
                <a:spcPts val="30"/>
              </a:spcBef>
            </a:pPr>
            <a:r>
              <a:rPr sz="1000" dirty="0">
                <a:latin typeface="Arial"/>
                <a:cs typeface="Arial"/>
              </a:rPr>
              <a:t>5FFF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ts val="1100"/>
              </a:lnSpc>
            </a:pPr>
            <a:r>
              <a:rPr sz="1000" spc="-5" dirty="0">
                <a:latin typeface="Arial"/>
                <a:cs typeface="Arial"/>
              </a:rPr>
              <a:t>6000</a:t>
            </a:r>
            <a:endParaRPr sz="1000">
              <a:latin typeface="Arial"/>
              <a:cs typeface="Arial"/>
            </a:endParaRPr>
          </a:p>
          <a:p>
            <a:pPr marL="826769">
              <a:lnSpc>
                <a:spcPct val="100000"/>
              </a:lnSpc>
              <a:spcBef>
                <a:spcPts val="530"/>
              </a:spcBef>
            </a:pPr>
            <a:r>
              <a:rPr sz="1200" spc="-5" dirty="0">
                <a:latin typeface="Arial"/>
                <a:cs typeface="Arial"/>
              </a:rPr>
              <a:t>Address Range of 2</a:t>
            </a:r>
            <a:r>
              <a:rPr sz="1200" spc="-7" baseline="24305" dirty="0">
                <a:latin typeface="Arial"/>
                <a:cs typeface="Arial"/>
              </a:rPr>
              <a:t>nd </a:t>
            </a:r>
            <a:r>
              <a:rPr sz="1200" spc="-5" dirty="0">
                <a:latin typeface="Arial"/>
                <a:cs typeface="Arial"/>
              </a:rPr>
              <a:t>RAM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6527" y="4405236"/>
            <a:ext cx="2245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Address Range of 3</a:t>
            </a:r>
            <a:r>
              <a:rPr sz="1200" spc="-7" baseline="24305" dirty="0">
                <a:latin typeface="Arial"/>
                <a:cs typeface="Arial"/>
              </a:rPr>
              <a:t>rd </a:t>
            </a:r>
            <a:r>
              <a:rPr sz="1200" spc="-5" dirty="0">
                <a:latin typeface="Arial"/>
                <a:cs typeface="Arial"/>
              </a:rPr>
              <a:t>RAM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2940" y="5052885"/>
            <a:ext cx="3016885" cy="69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Address Range of 4</a:t>
            </a:r>
            <a:r>
              <a:rPr sz="1200" spc="-7" baseline="24305" dirty="0">
                <a:latin typeface="Arial"/>
                <a:cs typeface="Arial"/>
              </a:rPr>
              <a:t>th </a:t>
            </a:r>
            <a:r>
              <a:rPr sz="1200" spc="-5" dirty="0">
                <a:latin typeface="Arial"/>
                <a:cs typeface="Arial"/>
              </a:rPr>
              <a:t>RAM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Chip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135"/>
              </a:spcBef>
            </a:pPr>
            <a:r>
              <a:rPr sz="1000" dirty="0">
                <a:latin typeface="Arial"/>
                <a:cs typeface="Arial"/>
              </a:rPr>
              <a:t>F7FF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6766" y="814069"/>
            <a:ext cx="23468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</a:t>
            </a:r>
            <a:r>
              <a:rPr spc="-10" dirty="0"/>
              <a:t>e</a:t>
            </a:r>
            <a:r>
              <a:rPr spc="-5" dirty="0"/>
              <a:t>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15199"/>
            <a:ext cx="7435215" cy="28816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To execute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program:</a:t>
            </a:r>
            <a:endParaRPr sz="2800">
              <a:latin typeface="Times New Roman"/>
              <a:cs typeface="Times New Roman"/>
            </a:endParaRPr>
          </a:p>
          <a:p>
            <a:pPr marL="755650" marR="5080" lvl="1" indent="-286385" algn="just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user enters its instructions in binary format into the  memory.</a:t>
            </a:r>
            <a:endParaRPr sz="2400">
              <a:latin typeface="Times New Roman"/>
              <a:cs typeface="Times New Roman"/>
            </a:endParaRPr>
          </a:p>
          <a:p>
            <a:pPr marL="755650" marR="81280" lvl="1" indent="-286385" algn="just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microprocessor then reads these instructions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whatever data is </a:t>
            </a:r>
            <a:r>
              <a:rPr sz="2400" dirty="0">
                <a:latin typeface="Times New Roman"/>
                <a:cs typeface="Times New Roman"/>
              </a:rPr>
              <a:t>needed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memory, </a:t>
            </a:r>
            <a:r>
              <a:rPr sz="2400" spc="-5" dirty="0">
                <a:latin typeface="Times New Roman"/>
                <a:cs typeface="Times New Roman"/>
              </a:rPr>
              <a:t>executes the  instructions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places the results either in </a:t>
            </a:r>
            <a:r>
              <a:rPr sz="2400" dirty="0">
                <a:latin typeface="Times New Roman"/>
                <a:cs typeface="Times New Roman"/>
              </a:rPr>
              <a:t>memory or  </a:t>
            </a:r>
            <a:r>
              <a:rPr sz="2400" spc="-5" dirty="0">
                <a:latin typeface="Times New Roman"/>
                <a:cs typeface="Times New Roman"/>
              </a:rPr>
              <a:t>produces it </a:t>
            </a:r>
            <a:r>
              <a:rPr sz="2400" dirty="0">
                <a:latin typeface="Times New Roman"/>
                <a:cs typeface="Times New Roman"/>
              </a:rPr>
              <a:t>on an </a:t>
            </a:r>
            <a:r>
              <a:rPr sz="2400" spc="-5" dirty="0">
                <a:latin typeface="Times New Roman"/>
                <a:cs typeface="Times New Roman"/>
              </a:rPr>
              <a:t>output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0" marR="5080" indent="-1108075">
              <a:lnSpc>
                <a:spcPct val="100000"/>
              </a:lnSpc>
              <a:spcBef>
                <a:spcPts val="100"/>
              </a:spcBef>
            </a:pPr>
            <a:r>
              <a:rPr sz="4300" dirty="0"/>
              <a:t>The </a:t>
            </a:r>
            <a:r>
              <a:rPr sz="4300" spc="-5" dirty="0"/>
              <a:t>three cycle instruction  execution </a:t>
            </a:r>
            <a:r>
              <a:rPr sz="4300" dirty="0"/>
              <a:t>model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64540" y="1959355"/>
            <a:ext cx="7585709" cy="46894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 algn="just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To execute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program,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microprocessor “reads”  each instruction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memory, “interprets” </a:t>
            </a:r>
            <a:r>
              <a:rPr sz="2800" dirty="0">
                <a:latin typeface="Times New Roman"/>
                <a:cs typeface="Times New Roman"/>
              </a:rPr>
              <a:t>it, </a:t>
            </a:r>
            <a:r>
              <a:rPr sz="2800" spc="-5" dirty="0">
                <a:latin typeface="Times New Roman"/>
                <a:cs typeface="Times New Roman"/>
              </a:rPr>
              <a:t>then  “executes”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use the right </a:t>
            </a:r>
            <a:r>
              <a:rPr sz="2800" spc="-5" dirty="0">
                <a:latin typeface="Times New Roman"/>
                <a:cs typeface="Times New Roman"/>
              </a:rPr>
              <a:t>names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cycles: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microprocessor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fetches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instruction,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decodes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it,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Then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executes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3800">
              <a:latin typeface="Times New Roman"/>
              <a:cs typeface="Times New Roman"/>
            </a:endParaRPr>
          </a:p>
          <a:p>
            <a:pPr marL="355600" marR="457834" indent="-343535">
              <a:lnSpc>
                <a:spcPts val="302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sequence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continued </a:t>
            </a:r>
            <a:r>
              <a:rPr sz="2800" dirty="0">
                <a:latin typeface="Times New Roman"/>
                <a:cs typeface="Times New Roman"/>
              </a:rPr>
              <a:t>until </a:t>
            </a:r>
            <a:r>
              <a:rPr sz="2800" spc="-5" dirty="0">
                <a:latin typeface="Times New Roman"/>
                <a:cs typeface="Times New Roman"/>
              </a:rPr>
              <a:t>all instructions  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095" y="0"/>
            <a:ext cx="4321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</a:t>
            </a:r>
            <a:r>
              <a:rPr spc="-70" dirty="0"/>
              <a:t> </a:t>
            </a:r>
            <a:r>
              <a:rPr spc="-5"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892555"/>
            <a:ext cx="7920990" cy="57994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0" marR="847090" indent="-343535" algn="just">
              <a:lnSpc>
                <a:spcPts val="3020"/>
              </a:lnSpc>
              <a:spcBef>
                <a:spcPts val="484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number </a:t>
            </a:r>
            <a:r>
              <a:rPr sz="2800" dirty="0">
                <a:latin typeface="Times New Roman"/>
                <a:cs typeface="Times New Roman"/>
              </a:rPr>
              <a:t>of bits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form the “word” of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microprocessor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fixed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that particular  processor.</a:t>
            </a:r>
            <a:endParaRPr sz="2800">
              <a:latin typeface="Times New Roman"/>
              <a:cs typeface="Times New Roman"/>
            </a:endParaRPr>
          </a:p>
          <a:p>
            <a:pPr marL="781050" lvl="1" indent="-286385" algn="just">
              <a:lnSpc>
                <a:spcPct val="100000"/>
              </a:lnSpc>
              <a:spcBef>
                <a:spcPts val="260"/>
              </a:spcBef>
              <a:buChar char="–"/>
              <a:tabLst>
                <a:tab pos="781050" algn="l"/>
                <a:tab pos="7816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bits define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maximum 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combinations.</a:t>
            </a:r>
            <a:endParaRPr sz="2400">
              <a:latin typeface="Times New Roman"/>
              <a:cs typeface="Times New Roman"/>
            </a:endParaRPr>
          </a:p>
          <a:p>
            <a:pPr marL="1180465" marR="39370" lvl="2" indent="-228600" algn="just">
              <a:lnSpc>
                <a:spcPts val="2160"/>
              </a:lnSpc>
              <a:spcBef>
                <a:spcPts val="530"/>
              </a:spcBef>
              <a:buChar char="•"/>
              <a:tabLst>
                <a:tab pos="1180465" algn="l"/>
                <a:tab pos="1181100" algn="l"/>
              </a:tabLst>
            </a:pPr>
            <a:r>
              <a:rPr sz="2000" spc="-5" dirty="0">
                <a:latin typeface="Times New Roman"/>
                <a:cs typeface="Times New Roman"/>
              </a:rPr>
              <a:t>For example an </a:t>
            </a:r>
            <a:r>
              <a:rPr sz="2000" dirty="0">
                <a:latin typeface="Times New Roman"/>
                <a:cs typeface="Times New Roman"/>
              </a:rPr>
              <a:t>8-bit </a:t>
            </a:r>
            <a:r>
              <a:rPr sz="2000" spc="-5" dirty="0">
                <a:latin typeface="Times New Roman"/>
                <a:cs typeface="Times New Roman"/>
              </a:rPr>
              <a:t>microprocessor can have at most </a:t>
            </a:r>
            <a:r>
              <a:rPr sz="2000" spc="20" dirty="0">
                <a:latin typeface="Times New Roman"/>
                <a:cs typeface="Times New Roman"/>
              </a:rPr>
              <a:t>2</a:t>
            </a:r>
            <a:r>
              <a:rPr sz="1950" spc="30" baseline="25641" dirty="0">
                <a:latin typeface="Times New Roman"/>
                <a:cs typeface="Times New Roman"/>
              </a:rPr>
              <a:t>8 </a:t>
            </a:r>
            <a:r>
              <a:rPr sz="2000" spc="-5" dirty="0">
                <a:latin typeface="Times New Roman"/>
                <a:cs typeface="Times New Roman"/>
              </a:rPr>
              <a:t>= 256  different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combinations.</a:t>
            </a:r>
            <a:endParaRPr sz="2000">
              <a:latin typeface="Times New Roman"/>
              <a:cs typeface="Times New Roman"/>
            </a:endParaRPr>
          </a:p>
          <a:p>
            <a:pPr lvl="2" algn="just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81000" marR="17780" indent="-343535" algn="just">
              <a:lnSpc>
                <a:spcPts val="3020"/>
              </a:lnSpc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Times New Roman"/>
                <a:cs typeface="Times New Roman"/>
              </a:rPr>
              <a:t>However,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most microprocessors,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these  combinations 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  <a:p>
            <a:pPr marL="780415" marR="386715" lvl="1" indent="-285750" algn="just">
              <a:lnSpc>
                <a:spcPts val="2810"/>
              </a:lnSpc>
              <a:spcBef>
                <a:spcPts val="625"/>
              </a:spcBef>
              <a:buChar char="–"/>
              <a:tabLst>
                <a:tab pos="781050" algn="l"/>
              </a:tabLst>
            </a:pPr>
            <a:r>
              <a:rPr sz="2600" spc="-5" dirty="0">
                <a:latin typeface="Times New Roman"/>
                <a:cs typeface="Times New Roman"/>
              </a:rPr>
              <a:t>Certain patterns are chosen and assigned specific  meanings.</a:t>
            </a:r>
            <a:endParaRPr sz="2600">
              <a:latin typeface="Times New Roman"/>
              <a:cs typeface="Times New Roman"/>
            </a:endParaRPr>
          </a:p>
          <a:p>
            <a:pPr marL="780415" marR="256540" lvl="1" indent="-285750" algn="just">
              <a:lnSpc>
                <a:spcPts val="2810"/>
              </a:lnSpc>
              <a:spcBef>
                <a:spcPts val="620"/>
              </a:spcBef>
              <a:buChar char="–"/>
              <a:tabLst>
                <a:tab pos="781050" algn="l"/>
              </a:tabLst>
            </a:pPr>
            <a:r>
              <a:rPr sz="2600" spc="-5" dirty="0">
                <a:latin typeface="Times New Roman"/>
                <a:cs typeface="Times New Roman"/>
              </a:rPr>
              <a:t>Each of these patterns forms an instruction for the  microprocessor.</a:t>
            </a:r>
            <a:endParaRPr sz="2600">
              <a:latin typeface="Times New Roman"/>
              <a:cs typeface="Times New Roman"/>
            </a:endParaRPr>
          </a:p>
          <a:p>
            <a:pPr marL="780415" marR="1290320" lvl="1" indent="-285750" algn="just">
              <a:lnSpc>
                <a:spcPts val="2810"/>
              </a:lnSpc>
              <a:spcBef>
                <a:spcPts val="620"/>
              </a:spcBef>
              <a:buChar char="–"/>
              <a:tabLst>
                <a:tab pos="78105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complete set of patterns makes up the  microprocessor’s machine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language.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658" y="592074"/>
            <a:ext cx="72396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Basic </a:t>
            </a:r>
            <a:r>
              <a:rPr sz="4000" dirty="0"/>
              <a:t>Concepts of</a:t>
            </a:r>
            <a:r>
              <a:rPr sz="4000" spc="-90" dirty="0"/>
              <a:t> </a:t>
            </a:r>
            <a:r>
              <a:rPr sz="4000" dirty="0"/>
              <a:t>Microprocessors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367611"/>
            <a:ext cx="7851775" cy="42843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8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Differences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between:</a:t>
            </a:r>
            <a:endParaRPr sz="3200">
              <a:latin typeface="Times New Roman"/>
              <a:cs typeface="Times New Roman"/>
            </a:endParaRPr>
          </a:p>
          <a:p>
            <a:pPr marL="755015" marR="5080" lvl="1" indent="-28575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Microcomputer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>
                <a:latin typeface="Times New Roman"/>
                <a:cs typeface="Times New Roman"/>
              </a:rPr>
              <a:t>a </a:t>
            </a:r>
            <a:r>
              <a:rPr sz="2800" spc="-5" smtClean="0">
                <a:latin typeface="Times New Roman"/>
                <a:cs typeface="Times New Roman"/>
              </a:rPr>
              <a:t>computer</a:t>
            </a:r>
            <a:r>
              <a:rPr lang="en-IN" sz="2800" spc="-5" dirty="0" smtClean="0">
                <a:latin typeface="Times New Roman"/>
                <a:cs typeface="Times New Roman"/>
              </a:rPr>
              <a:t> system</a:t>
            </a:r>
            <a:r>
              <a:rPr sz="2800" spc="-5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 a  </a:t>
            </a:r>
            <a:r>
              <a:rPr sz="2800" spc="-5" dirty="0">
                <a:latin typeface="Times New Roman"/>
                <a:cs typeface="Times New Roman"/>
              </a:rPr>
              <a:t>microprocessor as </a:t>
            </a:r>
            <a:r>
              <a:rPr sz="2800" dirty="0">
                <a:latin typeface="Times New Roman"/>
                <a:cs typeface="Times New Roman"/>
              </a:rPr>
              <a:t>its </a:t>
            </a:r>
            <a:r>
              <a:rPr sz="2800" spc="-5" dirty="0">
                <a:latin typeface="Times New Roman"/>
                <a:cs typeface="Times New Roman"/>
              </a:rPr>
              <a:t>CPU. Includes memory, </a:t>
            </a:r>
            <a:r>
              <a:rPr sz="2800" dirty="0">
                <a:latin typeface="Times New Roman"/>
                <a:cs typeface="Times New Roman"/>
              </a:rPr>
              <a:t>I/O 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754380" marR="626110" lvl="1" indent="-285750" algn="just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Microprocessor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silicon chip which includes  ALU, register circuits </a:t>
            </a:r>
            <a:r>
              <a:rPr sz="2800" dirty="0">
                <a:latin typeface="Times New Roman"/>
                <a:cs typeface="Times New Roman"/>
              </a:rPr>
              <a:t>&amp; control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circuits</a:t>
            </a:r>
            <a:endParaRPr sz="2800">
              <a:latin typeface="Times New Roman"/>
              <a:cs typeface="Times New Roman"/>
            </a:endParaRPr>
          </a:p>
          <a:p>
            <a:pPr marL="754380" marR="607695" lvl="1" indent="-285750" algn="just">
              <a:lnSpc>
                <a:spcPct val="100000"/>
              </a:lnSpc>
              <a:spcBef>
                <a:spcPts val="670"/>
              </a:spcBef>
              <a:buChar char="–"/>
              <a:tabLst>
                <a:tab pos="75501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Microcontroller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silicon chip which includes  microprocessor, memory </a:t>
            </a:r>
            <a:r>
              <a:rPr sz="2800" dirty="0">
                <a:latin typeface="Times New Roman"/>
                <a:cs typeface="Times New Roman"/>
              </a:rPr>
              <a:t>&amp; I/O in a single  </a:t>
            </a:r>
            <a:r>
              <a:rPr sz="2800" spc="-5" dirty="0">
                <a:latin typeface="Times New Roman"/>
                <a:cs typeface="Times New Roman"/>
              </a:rPr>
              <a:t>package.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8032" y="814069"/>
            <a:ext cx="65874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8085 Machine</a:t>
            </a:r>
            <a:r>
              <a:rPr spc="-50" dirty="0"/>
              <a:t> </a:t>
            </a:r>
            <a:r>
              <a:rPr spc="-5"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15229"/>
            <a:ext cx="7512050" cy="45904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8085 (from </a:t>
            </a:r>
            <a:r>
              <a:rPr sz="2800" spc="-5" dirty="0">
                <a:latin typeface="Times New Roman"/>
                <a:cs typeface="Times New Roman"/>
              </a:rPr>
              <a:t>Intel)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8-bit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microprocessor.</a:t>
            </a:r>
            <a:endParaRPr sz="2800">
              <a:latin typeface="Times New Roman"/>
              <a:cs typeface="Times New Roman"/>
            </a:endParaRPr>
          </a:p>
          <a:p>
            <a:pPr marL="755650" marR="518159" lvl="1" indent="-286385">
              <a:lnSpc>
                <a:spcPts val="2590"/>
              </a:lnSpc>
              <a:spcBef>
                <a:spcPts val="62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8085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a total of 246 </a:t>
            </a:r>
            <a:r>
              <a:rPr sz="2400" spc="-5" dirty="0">
                <a:latin typeface="Times New Roman"/>
                <a:cs typeface="Times New Roman"/>
              </a:rPr>
              <a:t>bit patterns to form its  instruction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  <a:p>
            <a:pPr marL="755650" lvl="1" indent="-287020">
              <a:lnSpc>
                <a:spcPct val="100000"/>
              </a:lnSpc>
              <a:spcBef>
                <a:spcPts val="250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246 </a:t>
            </a:r>
            <a:r>
              <a:rPr sz="2400" spc="-5" dirty="0">
                <a:latin typeface="Times New Roman"/>
                <a:cs typeface="Times New Roman"/>
              </a:rPr>
              <a:t>patterns represent only </a:t>
            </a:r>
            <a:r>
              <a:rPr sz="2400" dirty="0">
                <a:latin typeface="Times New Roman"/>
                <a:cs typeface="Times New Roman"/>
              </a:rPr>
              <a:t>74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instructions.</a:t>
            </a:r>
            <a:endParaRPr sz="2400">
              <a:latin typeface="Times New Roman"/>
              <a:cs typeface="Times New Roman"/>
            </a:endParaRPr>
          </a:p>
          <a:p>
            <a:pPr marL="1155065" marR="546100" lvl="2" indent="-228600">
              <a:lnSpc>
                <a:spcPts val="2160"/>
              </a:lnSpc>
              <a:spcBef>
                <a:spcPts val="53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reason for the difference is that some (actually most)  instructions have multiple different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formats.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755650" marR="659130" lvl="1" indent="-286385" algn="just">
              <a:lnSpc>
                <a:spcPts val="2590"/>
              </a:lnSpc>
              <a:buChar char="–"/>
              <a:tabLst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Because it is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-5" dirty="0">
                <a:latin typeface="Times New Roman"/>
                <a:cs typeface="Times New Roman"/>
              </a:rPr>
              <a:t>difficult to enter the bit patterns  correctly, they are usually entered in hexadecimal  instead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binary.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229235" algn="just">
              <a:lnSpc>
                <a:spcPts val="2160"/>
              </a:lnSpc>
              <a:spcBef>
                <a:spcPts val="495"/>
              </a:spcBef>
              <a:buChar char="•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For example, the combination 0011 1100 which translates into  “increment the number in the register called the accumulator”,  is usually entered 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56" y="814069"/>
            <a:ext cx="46037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Assembly</a:t>
            </a:r>
            <a:r>
              <a:rPr spc="-45" dirty="0"/>
              <a:t> </a:t>
            </a:r>
            <a:r>
              <a:rPr spc="-5"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002789"/>
            <a:ext cx="7208520" cy="39619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016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Entering the instructions using hexadecimal is quite  easier than entering the binary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combinations.</a:t>
            </a:r>
            <a:endParaRPr sz="2400">
              <a:latin typeface="Times New Roman"/>
              <a:cs typeface="Times New Roman"/>
            </a:endParaRPr>
          </a:p>
          <a:p>
            <a:pPr marL="755650" marR="5080" lvl="1" indent="-286385" algn="just">
              <a:lnSpc>
                <a:spcPct val="100000"/>
              </a:lnSpc>
              <a:spcBef>
                <a:spcPts val="545"/>
              </a:spcBef>
              <a:buChar char="–"/>
              <a:tabLst>
                <a:tab pos="755015" algn="l"/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However, it still is </a:t>
            </a:r>
            <a:r>
              <a:rPr sz="2400" spc="-5" dirty="0">
                <a:latin typeface="Times New Roman"/>
                <a:cs typeface="Times New Roman"/>
              </a:rPr>
              <a:t>difficult </a:t>
            </a:r>
            <a:r>
              <a:rPr sz="2400" dirty="0">
                <a:latin typeface="Times New Roman"/>
                <a:cs typeface="Times New Roman"/>
              </a:rPr>
              <a:t>to understand what 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  </a:t>
            </a:r>
            <a:r>
              <a:rPr sz="2400" dirty="0">
                <a:latin typeface="Times New Roman"/>
                <a:cs typeface="Times New Roman"/>
              </a:rPr>
              <a:t>written in hexadecimal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does.</a:t>
            </a:r>
            <a:endParaRPr sz="2400">
              <a:latin typeface="Times New Roman"/>
              <a:cs typeface="Times New Roman"/>
            </a:endParaRPr>
          </a:p>
          <a:p>
            <a:pPr marL="755650" marR="836294" lvl="1" indent="-286385" algn="just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So, each company defines a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symbolic code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instructions.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codes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mnemonics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”.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5650" marR="170815" lvl="1" indent="-285750" algn="just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mnemonic for </a:t>
            </a:r>
            <a:r>
              <a:rPr sz="2400" dirty="0">
                <a:latin typeface="Times New Roman"/>
                <a:cs typeface="Times New Roman"/>
              </a:rPr>
              <a:t>each instruction is usually a </a:t>
            </a:r>
            <a:r>
              <a:rPr sz="2400" spc="-5" dirty="0">
                <a:latin typeface="Times New Roman"/>
                <a:cs typeface="Times New Roman"/>
              </a:rPr>
              <a:t>group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letters </a:t>
            </a:r>
            <a:r>
              <a:rPr sz="2400" dirty="0">
                <a:latin typeface="Times New Roman"/>
                <a:cs typeface="Times New Roman"/>
              </a:rPr>
              <a:t>that suggest the operation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56" y="814069"/>
            <a:ext cx="46037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Assembly</a:t>
            </a:r>
            <a:r>
              <a:rPr spc="-45" dirty="0"/>
              <a:t> </a:t>
            </a:r>
            <a:r>
              <a:rPr spc="-5" dirty="0"/>
              <a:t>Language</a:t>
            </a:r>
          </a:p>
        </p:txBody>
      </p:sp>
      <p:sp useBgFill="1">
        <p:nvSpPr>
          <p:cNvPr id="4" name="object 4"/>
          <p:cNvSpPr txBox="1"/>
          <p:nvPr/>
        </p:nvSpPr>
        <p:spPr>
          <a:xfrm>
            <a:off x="764540" y="1921450"/>
            <a:ext cx="7554595" cy="417614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Using the same example from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before,</a:t>
            </a:r>
            <a:endParaRPr sz="2600">
              <a:latin typeface="Times New Roman"/>
              <a:cs typeface="Times New Roman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6285" algn="l"/>
              </a:tabLst>
            </a:pPr>
            <a:r>
              <a:rPr sz="2200" spc="-5" dirty="0">
                <a:latin typeface="Times New Roman"/>
                <a:cs typeface="Times New Roman"/>
              </a:rPr>
              <a:t>00111100 </a:t>
            </a:r>
            <a:r>
              <a:rPr sz="2200" dirty="0">
                <a:latin typeface="Times New Roman"/>
                <a:cs typeface="Times New Roman"/>
              </a:rPr>
              <a:t>translates to 3C in hexadecimal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(OPCODE)</a:t>
            </a:r>
            <a:endParaRPr sz="2200">
              <a:latin typeface="Times New Roman"/>
              <a:cs typeface="Times New Roman"/>
            </a:endParaRPr>
          </a:p>
          <a:p>
            <a:pPr marL="755015" lvl="1" indent="-286385" algn="just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Times New Roman"/>
                <a:cs typeface="Times New Roman"/>
              </a:rPr>
              <a:t>Its mnemonic </a:t>
            </a:r>
            <a:r>
              <a:rPr sz="2200" dirty="0">
                <a:latin typeface="Times New Roman"/>
                <a:cs typeface="Times New Roman"/>
              </a:rPr>
              <a:t>is: </a:t>
            </a:r>
            <a:r>
              <a:rPr sz="2200" spc="-5" dirty="0">
                <a:latin typeface="Times New Roman"/>
                <a:cs typeface="Times New Roman"/>
              </a:rPr>
              <a:t>“INR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A”.</a:t>
            </a:r>
            <a:endParaRPr sz="2200">
              <a:latin typeface="Times New Roman"/>
              <a:cs typeface="Times New Roman"/>
            </a:endParaRPr>
          </a:p>
          <a:p>
            <a:pPr marL="755650" marR="780415" lvl="1" indent="-286385" algn="just">
              <a:lnSpc>
                <a:spcPts val="2380"/>
              </a:lnSpc>
              <a:spcBef>
                <a:spcPts val="56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Times New Roman"/>
                <a:cs typeface="Times New Roman"/>
              </a:rPr>
              <a:t>INR </a:t>
            </a:r>
            <a:r>
              <a:rPr sz="2200" dirty="0">
                <a:latin typeface="Times New Roman"/>
                <a:cs typeface="Times New Roman"/>
              </a:rPr>
              <a:t>stands </a:t>
            </a:r>
            <a:r>
              <a:rPr sz="2200" spc="-5" dirty="0">
                <a:latin typeface="Times New Roman"/>
                <a:cs typeface="Times New Roman"/>
              </a:rPr>
              <a:t>for “increment register” </a:t>
            </a:r>
            <a:r>
              <a:rPr sz="2200" dirty="0">
                <a:latin typeface="Times New Roman"/>
                <a:cs typeface="Times New Roman"/>
              </a:rPr>
              <a:t>and A is </a:t>
            </a:r>
            <a:r>
              <a:rPr sz="2200" spc="-5" dirty="0">
                <a:latin typeface="Times New Roman"/>
                <a:cs typeface="Times New Roman"/>
              </a:rPr>
              <a:t>short for  </a:t>
            </a:r>
            <a:r>
              <a:rPr sz="2200" dirty="0">
                <a:latin typeface="Times New Roman"/>
                <a:cs typeface="Times New Roman"/>
              </a:rPr>
              <a:t>accumulator.</a:t>
            </a:r>
            <a:endParaRPr sz="2200">
              <a:latin typeface="Times New Roman"/>
              <a:cs typeface="Times New Roman"/>
            </a:endParaRPr>
          </a:p>
          <a:p>
            <a:pPr lvl="1" algn="just">
              <a:lnSpc>
                <a:spcPct val="100000"/>
              </a:lnSpc>
              <a:spcBef>
                <a:spcPts val="55"/>
              </a:spcBef>
              <a:buFont typeface="Times New Roman"/>
              <a:buChar char="–"/>
            </a:pPr>
            <a:endParaRPr sz="270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Another example is: 1000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0000,</a:t>
            </a:r>
            <a:endParaRPr sz="2600">
              <a:latin typeface="Times New Roman"/>
              <a:cs typeface="Times New Roman"/>
            </a:endParaRPr>
          </a:p>
          <a:p>
            <a:pPr marL="755650" lvl="1" indent="-286385" algn="just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6285" algn="l"/>
              </a:tabLst>
            </a:pPr>
            <a:r>
              <a:rPr sz="2200" dirty="0">
                <a:latin typeface="Times New Roman"/>
                <a:cs typeface="Times New Roman"/>
              </a:rPr>
              <a:t>Which translates to 80 in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hexadecimal.</a:t>
            </a:r>
            <a:endParaRPr sz="2200">
              <a:latin typeface="Times New Roman"/>
              <a:cs typeface="Times New Roman"/>
            </a:endParaRPr>
          </a:p>
          <a:p>
            <a:pPr marL="755650" lvl="1" indent="-287020" algn="just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  <a:tab pos="756285" algn="l"/>
              </a:tabLst>
            </a:pPr>
            <a:r>
              <a:rPr sz="2200" spc="-5" dirty="0">
                <a:latin typeface="Times New Roman"/>
                <a:cs typeface="Times New Roman"/>
              </a:rPr>
              <a:t>Its mnemonic </a:t>
            </a:r>
            <a:r>
              <a:rPr sz="2200" dirty="0">
                <a:latin typeface="Times New Roman"/>
                <a:cs typeface="Times New Roman"/>
              </a:rPr>
              <a:t>is “ADD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B”.</a:t>
            </a:r>
            <a:endParaRPr sz="2200">
              <a:latin typeface="Times New Roman"/>
              <a:cs typeface="Times New Roman"/>
            </a:endParaRPr>
          </a:p>
          <a:p>
            <a:pPr marL="755650" marR="5080" lvl="1" indent="-286385" algn="just">
              <a:lnSpc>
                <a:spcPts val="2380"/>
              </a:lnSpc>
              <a:spcBef>
                <a:spcPts val="560"/>
              </a:spcBef>
              <a:buChar char="–"/>
              <a:tabLst>
                <a:tab pos="755015" algn="l"/>
                <a:tab pos="756285" algn="l"/>
              </a:tabLst>
            </a:pPr>
            <a:r>
              <a:rPr sz="2200" dirty="0">
                <a:latin typeface="Times New Roman"/>
                <a:cs typeface="Times New Roman"/>
              </a:rPr>
              <a:t>“Add register B to the accumulator and keep the </a:t>
            </a:r>
            <a:r>
              <a:rPr sz="2200" spc="-5" dirty="0">
                <a:latin typeface="Times New Roman"/>
                <a:cs typeface="Times New Roman"/>
              </a:rPr>
              <a:t>result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 accumulator”.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56" y="814069"/>
            <a:ext cx="46037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Assembly</a:t>
            </a:r>
            <a:r>
              <a:rPr spc="-45" dirty="0"/>
              <a:t> </a:t>
            </a:r>
            <a:r>
              <a:rPr spc="-5"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59355"/>
            <a:ext cx="7522209" cy="47396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It is </a:t>
            </a:r>
            <a:r>
              <a:rPr sz="2800" spc="-5" dirty="0">
                <a:latin typeface="Times New Roman"/>
                <a:cs typeface="Times New Roman"/>
              </a:rPr>
              <a:t>important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remember that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machine  language and </a:t>
            </a:r>
            <a:r>
              <a:rPr sz="2800" dirty="0">
                <a:latin typeface="Times New Roman"/>
                <a:cs typeface="Times New Roman"/>
              </a:rPr>
              <a:t>its </a:t>
            </a:r>
            <a:r>
              <a:rPr sz="2800" spc="-5" dirty="0">
                <a:latin typeface="Times New Roman"/>
                <a:cs typeface="Times New Roman"/>
              </a:rPr>
              <a:t>associated assembly language are </a:t>
            </a:r>
            <a:r>
              <a:rPr sz="28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 completely machine</a:t>
            </a:r>
            <a:r>
              <a:rPr sz="2800" u="heavy" spc="-6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dependent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5650" marR="698500" lvl="1" indent="-285750">
              <a:lnSpc>
                <a:spcPts val="2590"/>
              </a:lnSpc>
              <a:spcBef>
                <a:spcPts val="59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In other words, they are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transferable from </a:t>
            </a:r>
            <a:r>
              <a:rPr sz="2400" dirty="0">
                <a:latin typeface="Times New Roman"/>
                <a:cs typeface="Times New Roman"/>
              </a:rPr>
              <a:t>one  </a:t>
            </a:r>
            <a:r>
              <a:rPr sz="2400" spc="-5" dirty="0">
                <a:latin typeface="Times New Roman"/>
                <a:cs typeface="Times New Roman"/>
              </a:rPr>
              <a:t>microprocessor 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3800">
              <a:latin typeface="Times New Roman"/>
              <a:cs typeface="Times New Roman"/>
            </a:endParaRPr>
          </a:p>
          <a:p>
            <a:pPr marL="355600" marR="2026285" indent="-343535">
              <a:lnSpc>
                <a:spcPts val="302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example, Motorolla has an </a:t>
            </a:r>
            <a:r>
              <a:rPr sz="2800" dirty="0">
                <a:latin typeface="Times New Roman"/>
                <a:cs typeface="Times New Roman"/>
              </a:rPr>
              <a:t>8-bit  </a:t>
            </a:r>
            <a:r>
              <a:rPr sz="2800" spc="-5" dirty="0">
                <a:latin typeface="Times New Roman"/>
                <a:cs typeface="Times New Roman"/>
              </a:rPr>
              <a:t>microprocessor called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6800.</a:t>
            </a:r>
            <a:endParaRPr sz="2800">
              <a:latin typeface="Times New Roman"/>
              <a:cs typeface="Times New Roman"/>
            </a:endParaRPr>
          </a:p>
          <a:p>
            <a:pPr marL="755650" marR="99060" lvl="1" indent="-286385">
              <a:lnSpc>
                <a:spcPts val="2590"/>
              </a:lnSpc>
              <a:spcBef>
                <a:spcPts val="58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8085 </a:t>
            </a:r>
            <a:r>
              <a:rPr sz="2400" spc="-5" dirty="0">
                <a:latin typeface="Times New Roman"/>
                <a:cs typeface="Times New Roman"/>
              </a:rPr>
              <a:t>machine language is very different from that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6800. </a:t>
            </a:r>
            <a:r>
              <a:rPr sz="2400" spc="-5" dirty="0">
                <a:latin typeface="Times New Roman"/>
                <a:cs typeface="Times New Roman"/>
              </a:rPr>
              <a:t>So is the assembly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 marL="755650" marR="139700" lvl="1" indent="-286385">
              <a:lnSpc>
                <a:spcPts val="2590"/>
              </a:lnSpc>
              <a:spcBef>
                <a:spcPts val="580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program </a:t>
            </a:r>
            <a:r>
              <a:rPr sz="2400" spc="-5" dirty="0">
                <a:latin typeface="Times New Roman"/>
                <a:cs typeface="Times New Roman"/>
              </a:rPr>
              <a:t>written for the </a:t>
            </a:r>
            <a:r>
              <a:rPr sz="2400" dirty="0">
                <a:latin typeface="Times New Roman"/>
                <a:cs typeface="Times New Roman"/>
              </a:rPr>
              <a:t>8085 cannot be </a:t>
            </a:r>
            <a:r>
              <a:rPr sz="2400" spc="-5" dirty="0">
                <a:latin typeface="Times New Roman"/>
                <a:cs typeface="Times New Roman"/>
              </a:rPr>
              <a:t>executed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6800 </a:t>
            </a:r>
            <a:r>
              <a:rPr sz="2400" spc="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vice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versa.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100" y="814069"/>
            <a:ext cx="62617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“Assembling” The</a:t>
            </a:r>
            <a:r>
              <a:rPr spc="-45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9140" y="2002027"/>
            <a:ext cx="7633970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0195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does assembly language get translated </a:t>
            </a:r>
            <a:r>
              <a:rPr sz="2800" dirty="0">
                <a:latin typeface="Times New Roman"/>
                <a:cs typeface="Times New Roman"/>
              </a:rPr>
              <a:t>into  </a:t>
            </a:r>
            <a:r>
              <a:rPr sz="2800" spc="-5" dirty="0">
                <a:latin typeface="Times New Roman"/>
                <a:cs typeface="Times New Roman"/>
              </a:rPr>
              <a:t>machine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language?</a:t>
            </a:r>
            <a:endParaRPr sz="280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781050" algn="l"/>
                <a:tab pos="7816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 are two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ways:</a:t>
            </a:r>
            <a:endParaRPr sz="240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81050" algn="l"/>
                <a:tab pos="781685" algn="l"/>
              </a:tabLst>
            </a:pP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7" baseline="24305" dirty="0">
                <a:latin typeface="Times New Roman"/>
                <a:cs typeface="Times New Roman"/>
              </a:rPr>
              <a:t>st </a:t>
            </a:r>
            <a:r>
              <a:rPr sz="2400" spc="-5" dirty="0">
                <a:latin typeface="Times New Roman"/>
                <a:cs typeface="Times New Roman"/>
              </a:rPr>
              <a:t>there is “</a:t>
            </a:r>
            <a:r>
              <a:rPr sz="24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hand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assembly</a:t>
            </a:r>
            <a:r>
              <a:rPr sz="2400" spc="-5" dirty="0">
                <a:latin typeface="Times New Roman"/>
                <a:cs typeface="Times New Roman"/>
              </a:rPr>
              <a:t>”.</a:t>
            </a:r>
            <a:endParaRPr sz="2400">
              <a:latin typeface="Times New Roman"/>
              <a:cs typeface="Times New Roman"/>
            </a:endParaRPr>
          </a:p>
          <a:p>
            <a:pPr marL="1181100" marR="30480" lvl="2" indent="-229235" algn="just">
              <a:lnSpc>
                <a:spcPct val="100000"/>
              </a:lnSpc>
              <a:spcBef>
                <a:spcPts val="500"/>
              </a:spcBef>
              <a:buChar char="•"/>
              <a:tabLst>
                <a:tab pos="118173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programmer translates each assembly language instruction  into its equivalent hexadecimal code (machine language). Then  the hexadecimal code is entered into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781050" marR="125730" lvl="1" indent="-286385">
              <a:lnSpc>
                <a:spcPct val="100000"/>
              </a:lnSpc>
              <a:spcBef>
                <a:spcPts val="560"/>
              </a:spcBef>
              <a:buChar char="–"/>
              <a:tabLst>
                <a:tab pos="781050" algn="l"/>
                <a:tab pos="7816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other possibility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program called </a:t>
            </a:r>
            <a:r>
              <a:rPr sz="2400" dirty="0">
                <a:latin typeface="Times New Roman"/>
                <a:cs typeface="Times New Roman"/>
              </a:rPr>
              <a:t>an 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assembler</a:t>
            </a:r>
            <a:r>
              <a:rPr sz="2400" spc="-5" dirty="0">
                <a:latin typeface="Times New Roman"/>
                <a:cs typeface="Times New Roman"/>
              </a:rPr>
              <a:t>”, which does the translation automatically.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382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315" marR="5080" indent="-985519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8085</a:t>
            </a:r>
            <a:r>
              <a:rPr sz="3600" spc="-60" dirty="0"/>
              <a:t> </a:t>
            </a:r>
            <a:r>
              <a:rPr sz="3600" spc="-5" dirty="0"/>
              <a:t>Microprocessor  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16979"/>
            <a:ext cx="5895975" cy="31329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8-bit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general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purpose</a:t>
            </a:r>
            <a:r>
              <a:rPr sz="2800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µp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Capable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addressing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64 k of</a:t>
            </a:r>
            <a:r>
              <a:rPr sz="2800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memory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Has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40</a:t>
            </a:r>
            <a:r>
              <a:rPr sz="2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pins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Requires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+5 v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power</a:t>
            </a:r>
            <a:r>
              <a:rPr sz="28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supply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Can operate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with 3 MHz</a:t>
            </a:r>
            <a:r>
              <a:rPr sz="28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clock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8085 upward</a:t>
            </a:r>
            <a:r>
              <a:rPr sz="28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compatible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1"/>
            <a:ext cx="495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2600" y="25"/>
            <a:ext cx="5714974" cy="6857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5600" y="31750"/>
            <a:ext cx="1802130" cy="376555"/>
          </a:xfrm>
          <a:custGeom>
            <a:avLst/>
            <a:gdLst/>
            <a:ahLst/>
            <a:cxnLst/>
            <a:rect l="l" t="t" r="r" b="b"/>
            <a:pathLst>
              <a:path w="1802129" h="376555">
                <a:moveTo>
                  <a:pt x="0" y="0"/>
                </a:moveTo>
                <a:lnTo>
                  <a:pt x="1801812" y="0"/>
                </a:lnTo>
                <a:lnTo>
                  <a:pt x="1801812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5600" y="31750"/>
            <a:ext cx="1802130" cy="376555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Pins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4237" y="173038"/>
            <a:ext cx="1155700" cy="340360"/>
          </a:xfrm>
          <a:custGeom>
            <a:avLst/>
            <a:gdLst/>
            <a:ahLst/>
            <a:cxnLst/>
            <a:rect l="l" t="t" r="r" b="b"/>
            <a:pathLst>
              <a:path w="1155700" h="340359">
                <a:moveTo>
                  <a:pt x="0" y="0"/>
                </a:moveTo>
                <a:lnTo>
                  <a:pt x="1155433" y="340182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3856" y="468068"/>
            <a:ext cx="94615" cy="82550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218" y="0"/>
                </a:moveTo>
                <a:lnTo>
                  <a:pt x="0" y="82232"/>
                </a:lnTo>
                <a:lnTo>
                  <a:pt x="94348" y="65328"/>
                </a:lnTo>
                <a:lnTo>
                  <a:pt x="242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412" y="901700"/>
            <a:ext cx="1658620" cy="1219200"/>
          </a:xfrm>
          <a:custGeom>
            <a:avLst/>
            <a:gdLst/>
            <a:ahLst/>
            <a:cxnLst/>
            <a:rect l="l" t="t" r="r" b="b"/>
            <a:pathLst>
              <a:path w="1658620" h="1219200">
                <a:moveTo>
                  <a:pt x="0" y="0"/>
                </a:moveTo>
                <a:lnTo>
                  <a:pt x="1657997" y="0"/>
                </a:lnTo>
                <a:lnTo>
                  <a:pt x="1657997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2412" y="901700"/>
            <a:ext cx="1658620" cy="121920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44145" marR="197485"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Frequency  Generator is  connected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  those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826" y="779310"/>
            <a:ext cx="1081405" cy="270510"/>
          </a:xfrm>
          <a:custGeom>
            <a:avLst/>
            <a:gdLst/>
            <a:ahLst/>
            <a:cxnLst/>
            <a:rect l="l" t="t" r="r" b="b"/>
            <a:pathLst>
              <a:path w="1081405" h="270509">
                <a:moveTo>
                  <a:pt x="0" y="270027"/>
                </a:moveTo>
                <a:lnTo>
                  <a:pt x="1080973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5556" y="741185"/>
            <a:ext cx="93980" cy="83185"/>
          </a:xfrm>
          <a:custGeom>
            <a:avLst/>
            <a:gdLst/>
            <a:ahLst/>
            <a:cxnLst/>
            <a:rect l="l" t="t" r="r" b="b"/>
            <a:pathLst>
              <a:path w="93980" h="83184">
                <a:moveTo>
                  <a:pt x="0" y="0"/>
                </a:moveTo>
                <a:lnTo>
                  <a:pt x="20777" y="83172"/>
                </a:lnTo>
                <a:lnTo>
                  <a:pt x="93560" y="2081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8826" y="982624"/>
            <a:ext cx="1007744" cy="67310"/>
          </a:xfrm>
          <a:custGeom>
            <a:avLst/>
            <a:gdLst/>
            <a:ahLst/>
            <a:cxnLst/>
            <a:rect l="l" t="t" r="r" b="b"/>
            <a:pathLst>
              <a:path w="1007744" h="67309">
                <a:moveTo>
                  <a:pt x="0" y="66713"/>
                </a:moveTo>
                <a:lnTo>
                  <a:pt x="1007605" y="0"/>
                </a:lnTo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9347" y="940790"/>
            <a:ext cx="88900" cy="85725"/>
          </a:xfrm>
          <a:custGeom>
            <a:avLst/>
            <a:gdLst/>
            <a:ahLst/>
            <a:cxnLst/>
            <a:rect l="l" t="t" r="r" b="b"/>
            <a:pathLst>
              <a:path w="88900" h="85725">
                <a:moveTo>
                  <a:pt x="0" y="0"/>
                </a:moveTo>
                <a:lnTo>
                  <a:pt x="5664" y="85534"/>
                </a:lnTo>
                <a:lnTo>
                  <a:pt x="88366" y="371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8850" y="352425"/>
            <a:ext cx="1511300" cy="669925"/>
          </a:xfrm>
          <a:custGeom>
            <a:avLst/>
            <a:gdLst/>
            <a:ahLst/>
            <a:cxnLst/>
            <a:rect l="l" t="t" r="r" b="b"/>
            <a:pathLst>
              <a:path w="1511300" h="669925">
                <a:moveTo>
                  <a:pt x="0" y="0"/>
                </a:moveTo>
                <a:lnTo>
                  <a:pt x="1511300" y="0"/>
                </a:lnTo>
                <a:lnTo>
                  <a:pt x="1511300" y="669925"/>
                </a:lnTo>
                <a:lnTo>
                  <a:pt x="0" y="66992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08850" y="352425"/>
            <a:ext cx="1511300" cy="66992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6045" marR="95885" indent="32575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Power  Supply: +5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97803" y="495300"/>
            <a:ext cx="1011555" cy="203835"/>
          </a:xfrm>
          <a:custGeom>
            <a:avLst/>
            <a:gdLst/>
            <a:ahLst/>
            <a:cxnLst/>
            <a:rect l="l" t="t" r="r" b="b"/>
            <a:pathLst>
              <a:path w="1011554" h="203834">
                <a:moveTo>
                  <a:pt x="1011047" y="0"/>
                </a:moveTo>
                <a:lnTo>
                  <a:pt x="0" y="203403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7765" y="653860"/>
            <a:ext cx="92710" cy="84455"/>
          </a:xfrm>
          <a:custGeom>
            <a:avLst/>
            <a:gdLst/>
            <a:ahLst/>
            <a:cxnLst/>
            <a:rect l="l" t="t" r="r" b="b"/>
            <a:pathLst>
              <a:path w="92710" h="84454">
                <a:moveTo>
                  <a:pt x="75577" y="0"/>
                </a:moveTo>
                <a:lnTo>
                  <a:pt x="0" y="58928"/>
                </a:lnTo>
                <a:lnTo>
                  <a:pt x="92494" y="84035"/>
                </a:lnTo>
                <a:lnTo>
                  <a:pt x="7557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9612" y="4445000"/>
            <a:ext cx="1616075" cy="652780"/>
          </a:xfrm>
          <a:custGeom>
            <a:avLst/>
            <a:gdLst/>
            <a:ahLst/>
            <a:cxnLst/>
            <a:rect l="l" t="t" r="r" b="b"/>
            <a:pathLst>
              <a:path w="1616075" h="652779">
                <a:moveTo>
                  <a:pt x="0" y="0"/>
                </a:moveTo>
                <a:lnTo>
                  <a:pt x="1616075" y="0"/>
                </a:lnTo>
                <a:lnTo>
                  <a:pt x="1616075" y="652462"/>
                </a:lnTo>
                <a:lnTo>
                  <a:pt x="0" y="65246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59612" y="4445000"/>
            <a:ext cx="1616075" cy="65278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20370" marR="138430" indent="-33591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Arial"/>
                <a:cs typeface="Arial"/>
              </a:rPr>
              <a:t>Address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latch  Enable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76392" y="3768675"/>
            <a:ext cx="743585" cy="800735"/>
          </a:xfrm>
          <a:custGeom>
            <a:avLst/>
            <a:gdLst/>
            <a:ahLst/>
            <a:cxnLst/>
            <a:rect l="l" t="t" r="r" b="b"/>
            <a:pathLst>
              <a:path w="743584" h="800735">
                <a:moveTo>
                  <a:pt x="743534" y="80015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27759" y="3716338"/>
            <a:ext cx="90170" cy="92075"/>
          </a:xfrm>
          <a:custGeom>
            <a:avLst/>
            <a:gdLst/>
            <a:ahLst/>
            <a:cxnLst/>
            <a:rect l="l" t="t" r="r" b="b"/>
            <a:pathLst>
              <a:path w="90170" h="92075">
                <a:moveTo>
                  <a:pt x="0" y="0"/>
                </a:moveTo>
                <a:lnTo>
                  <a:pt x="26962" y="91973"/>
                </a:lnTo>
                <a:lnTo>
                  <a:pt x="89750" y="33616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3525" y="3357562"/>
            <a:ext cx="865505" cy="463550"/>
          </a:xfrm>
          <a:custGeom>
            <a:avLst/>
            <a:gdLst/>
            <a:ahLst/>
            <a:cxnLst/>
            <a:rect l="l" t="t" r="r" b="b"/>
            <a:pathLst>
              <a:path w="865504" h="463550">
                <a:moveTo>
                  <a:pt x="0" y="0"/>
                </a:moveTo>
                <a:lnTo>
                  <a:pt x="865187" y="0"/>
                </a:lnTo>
                <a:lnTo>
                  <a:pt x="865187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83525" y="3357562"/>
            <a:ext cx="865505" cy="46355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Read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97588" y="3156775"/>
            <a:ext cx="1588135" cy="344170"/>
          </a:xfrm>
          <a:custGeom>
            <a:avLst/>
            <a:gdLst/>
            <a:ahLst/>
            <a:cxnLst/>
            <a:rect l="l" t="t" r="r" b="b"/>
            <a:pathLst>
              <a:path w="1588134" h="344170">
                <a:moveTo>
                  <a:pt x="1587525" y="34366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7767" y="3117907"/>
            <a:ext cx="93345" cy="83820"/>
          </a:xfrm>
          <a:custGeom>
            <a:avLst/>
            <a:gdLst/>
            <a:ahLst/>
            <a:cxnLst/>
            <a:rect l="l" t="t" r="r" b="b"/>
            <a:pathLst>
              <a:path w="93345" h="83819">
                <a:moveTo>
                  <a:pt x="92849" y="0"/>
                </a:moveTo>
                <a:lnTo>
                  <a:pt x="0" y="23761"/>
                </a:lnTo>
                <a:lnTo>
                  <a:pt x="74714" y="83781"/>
                </a:lnTo>
                <a:lnTo>
                  <a:pt x="9284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4058" y="3933825"/>
            <a:ext cx="866775" cy="463550"/>
          </a:xfrm>
          <a:custGeom>
            <a:avLst/>
            <a:gdLst/>
            <a:ahLst/>
            <a:cxnLst/>
            <a:rect l="l" t="t" r="r" b="b"/>
            <a:pathLst>
              <a:path w="866775" h="463550">
                <a:moveTo>
                  <a:pt x="0" y="0"/>
                </a:moveTo>
                <a:lnTo>
                  <a:pt x="866241" y="0"/>
                </a:lnTo>
                <a:lnTo>
                  <a:pt x="866241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84058" y="3933825"/>
            <a:ext cx="866775" cy="463550"/>
          </a:xfrm>
          <a:custGeom>
            <a:avLst/>
            <a:gdLst/>
            <a:ahLst/>
            <a:cxnLst/>
            <a:rect l="l" t="t" r="r" b="b"/>
            <a:pathLst>
              <a:path w="866775" h="463550">
                <a:moveTo>
                  <a:pt x="0" y="0"/>
                </a:moveTo>
                <a:lnTo>
                  <a:pt x="866241" y="0"/>
                </a:lnTo>
                <a:lnTo>
                  <a:pt x="866241" y="463550"/>
                </a:lnTo>
                <a:lnTo>
                  <a:pt x="0" y="46355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40920" y="3961828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25377" y="3452495"/>
            <a:ext cx="1587500" cy="553085"/>
          </a:xfrm>
          <a:custGeom>
            <a:avLst/>
            <a:gdLst/>
            <a:ahLst/>
            <a:cxnLst/>
            <a:rect l="l" t="t" r="r" b="b"/>
            <a:pathLst>
              <a:path w="1587500" h="553085">
                <a:moveTo>
                  <a:pt x="1587284" y="55276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7911" y="3416705"/>
            <a:ext cx="95250" cy="81280"/>
          </a:xfrm>
          <a:custGeom>
            <a:avLst/>
            <a:gdLst/>
            <a:ahLst/>
            <a:cxnLst/>
            <a:rect l="l" t="t" r="r" b="b"/>
            <a:pathLst>
              <a:path w="95250" h="81279">
                <a:moveTo>
                  <a:pt x="95059" y="0"/>
                </a:moveTo>
                <a:lnTo>
                  <a:pt x="0" y="12293"/>
                </a:lnTo>
                <a:lnTo>
                  <a:pt x="66865" y="80962"/>
                </a:lnTo>
                <a:lnTo>
                  <a:pt x="9505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5677" y="2565400"/>
            <a:ext cx="1618615" cy="654050"/>
          </a:xfrm>
          <a:custGeom>
            <a:avLst/>
            <a:gdLst/>
            <a:ahLst/>
            <a:cxnLst/>
            <a:rect l="l" t="t" r="r" b="b"/>
            <a:pathLst>
              <a:path w="1618615" h="654050">
                <a:moveTo>
                  <a:pt x="0" y="0"/>
                </a:moveTo>
                <a:lnTo>
                  <a:pt x="1618322" y="0"/>
                </a:lnTo>
                <a:lnTo>
                  <a:pt x="1618322" y="654050"/>
                </a:lnTo>
                <a:lnTo>
                  <a:pt x="0" y="65405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25677" y="2565400"/>
            <a:ext cx="1618615" cy="65405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65125" marR="139065" indent="-2159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put/O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ut/  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44692" y="2645728"/>
            <a:ext cx="1081405" cy="135890"/>
          </a:xfrm>
          <a:custGeom>
            <a:avLst/>
            <a:gdLst/>
            <a:ahLst/>
            <a:cxnLst/>
            <a:rect l="l" t="t" r="r" b="b"/>
            <a:pathLst>
              <a:path w="1081404" h="135889">
                <a:moveTo>
                  <a:pt x="1080985" y="13557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73809" y="2604966"/>
            <a:ext cx="90805" cy="85090"/>
          </a:xfrm>
          <a:custGeom>
            <a:avLst/>
            <a:gdLst/>
            <a:ahLst/>
            <a:cxnLst/>
            <a:rect l="l" t="t" r="r" b="b"/>
            <a:pathLst>
              <a:path w="90804" h="85089">
                <a:moveTo>
                  <a:pt x="90398" y="0"/>
                </a:moveTo>
                <a:lnTo>
                  <a:pt x="0" y="31876"/>
                </a:lnTo>
                <a:lnTo>
                  <a:pt x="79730" y="85064"/>
                </a:lnTo>
                <a:lnTo>
                  <a:pt x="903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1886" y="4191001"/>
            <a:ext cx="71755" cy="1871980"/>
          </a:xfrm>
          <a:custGeom>
            <a:avLst/>
            <a:gdLst/>
            <a:ahLst/>
            <a:cxnLst/>
            <a:rect l="l" t="t" r="r" b="b"/>
            <a:pathLst>
              <a:path w="71755" h="1871979">
                <a:moveTo>
                  <a:pt x="71475" y="1871662"/>
                </a:moveTo>
                <a:lnTo>
                  <a:pt x="57565" y="1859397"/>
                </a:lnTo>
                <a:lnTo>
                  <a:pt x="46205" y="1825950"/>
                </a:lnTo>
                <a:lnTo>
                  <a:pt x="38546" y="1776341"/>
                </a:lnTo>
                <a:lnTo>
                  <a:pt x="35737" y="1715592"/>
                </a:lnTo>
                <a:lnTo>
                  <a:pt x="35737" y="1091895"/>
                </a:lnTo>
                <a:lnTo>
                  <a:pt x="32929" y="1031145"/>
                </a:lnTo>
                <a:lnTo>
                  <a:pt x="25269" y="981536"/>
                </a:lnTo>
                <a:lnTo>
                  <a:pt x="13910" y="948089"/>
                </a:lnTo>
                <a:lnTo>
                  <a:pt x="0" y="935824"/>
                </a:lnTo>
                <a:lnTo>
                  <a:pt x="13910" y="923562"/>
                </a:lnTo>
                <a:lnTo>
                  <a:pt x="25269" y="890119"/>
                </a:lnTo>
                <a:lnTo>
                  <a:pt x="32929" y="840514"/>
                </a:lnTo>
                <a:lnTo>
                  <a:pt x="35737" y="779767"/>
                </a:lnTo>
                <a:lnTo>
                  <a:pt x="35737" y="156070"/>
                </a:lnTo>
                <a:lnTo>
                  <a:pt x="38546" y="95320"/>
                </a:lnTo>
                <a:lnTo>
                  <a:pt x="46205" y="45712"/>
                </a:lnTo>
                <a:lnTo>
                  <a:pt x="57565" y="12264"/>
                </a:lnTo>
                <a:lnTo>
                  <a:pt x="71475" y="0"/>
                </a:lnTo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26564" y="5126037"/>
            <a:ext cx="831215" cy="0"/>
          </a:xfrm>
          <a:custGeom>
            <a:avLst/>
            <a:gdLst/>
            <a:ahLst/>
            <a:cxnLst/>
            <a:rect l="l" t="t" r="r" b="b"/>
            <a:pathLst>
              <a:path w="831214">
                <a:moveTo>
                  <a:pt x="0" y="0"/>
                </a:moveTo>
                <a:lnTo>
                  <a:pt x="830808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43088" y="508317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0"/>
                </a:moveTo>
                <a:lnTo>
                  <a:pt x="0" y="85725"/>
                </a:lnTo>
                <a:lnTo>
                  <a:pt x="85725" y="42862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387" y="4622800"/>
            <a:ext cx="1547495" cy="854075"/>
          </a:xfrm>
          <a:custGeom>
            <a:avLst/>
            <a:gdLst/>
            <a:ahLst/>
            <a:cxnLst/>
            <a:rect l="l" t="t" r="r" b="b"/>
            <a:pathLst>
              <a:path w="1547495" h="854075">
                <a:moveTo>
                  <a:pt x="0" y="0"/>
                </a:moveTo>
                <a:lnTo>
                  <a:pt x="1547177" y="0"/>
                </a:lnTo>
                <a:lnTo>
                  <a:pt x="1547177" y="854075"/>
                </a:lnTo>
                <a:lnTo>
                  <a:pt x="0" y="8540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9387" y="4622800"/>
            <a:ext cx="1547495" cy="85407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139065" indent="-1905" algn="ctr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Multiplexed  Address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  Bus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27763" y="4495800"/>
            <a:ext cx="144780" cy="1871980"/>
          </a:xfrm>
          <a:custGeom>
            <a:avLst/>
            <a:gdLst/>
            <a:ahLst/>
            <a:cxnLst/>
            <a:rect l="l" t="t" r="r" b="b"/>
            <a:pathLst>
              <a:path w="144779" h="1871979">
                <a:moveTo>
                  <a:pt x="0" y="0"/>
                </a:moveTo>
                <a:lnTo>
                  <a:pt x="28116" y="12257"/>
                </a:lnTo>
                <a:lnTo>
                  <a:pt x="51077" y="45685"/>
                </a:lnTo>
                <a:lnTo>
                  <a:pt x="66560" y="95261"/>
                </a:lnTo>
                <a:lnTo>
                  <a:pt x="72237" y="155968"/>
                </a:lnTo>
                <a:lnTo>
                  <a:pt x="72237" y="779856"/>
                </a:lnTo>
                <a:lnTo>
                  <a:pt x="77913" y="840570"/>
                </a:lnTo>
                <a:lnTo>
                  <a:pt x="93391" y="890150"/>
                </a:lnTo>
                <a:lnTo>
                  <a:pt x="116348" y="923579"/>
                </a:lnTo>
                <a:lnTo>
                  <a:pt x="144462" y="935837"/>
                </a:lnTo>
                <a:lnTo>
                  <a:pt x="116348" y="948093"/>
                </a:lnTo>
                <a:lnTo>
                  <a:pt x="93391" y="981517"/>
                </a:lnTo>
                <a:lnTo>
                  <a:pt x="77913" y="1031094"/>
                </a:lnTo>
                <a:lnTo>
                  <a:pt x="72237" y="1091806"/>
                </a:lnTo>
                <a:lnTo>
                  <a:pt x="72237" y="1715693"/>
                </a:lnTo>
                <a:lnTo>
                  <a:pt x="66560" y="1776405"/>
                </a:lnTo>
                <a:lnTo>
                  <a:pt x="51077" y="1825982"/>
                </a:lnTo>
                <a:lnTo>
                  <a:pt x="28116" y="1859406"/>
                </a:lnTo>
                <a:lnTo>
                  <a:pt x="0" y="1871662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0377" y="5529415"/>
            <a:ext cx="869950" cy="333375"/>
          </a:xfrm>
          <a:custGeom>
            <a:avLst/>
            <a:gdLst/>
            <a:ahLst/>
            <a:cxnLst/>
            <a:rect l="l" t="t" r="r" b="b"/>
            <a:pathLst>
              <a:path w="869950" h="333375">
                <a:moveTo>
                  <a:pt x="869911" y="33322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3667" y="5494489"/>
            <a:ext cx="95885" cy="80645"/>
          </a:xfrm>
          <a:custGeom>
            <a:avLst/>
            <a:gdLst/>
            <a:ahLst/>
            <a:cxnLst/>
            <a:rect l="l" t="t" r="r" b="b"/>
            <a:pathLst>
              <a:path w="95884" h="80645">
                <a:moveTo>
                  <a:pt x="95377" y="0"/>
                </a:moveTo>
                <a:lnTo>
                  <a:pt x="0" y="9372"/>
                </a:lnTo>
                <a:lnTo>
                  <a:pt x="64719" y="80060"/>
                </a:lnTo>
                <a:lnTo>
                  <a:pt x="9537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51725" y="5646737"/>
            <a:ext cx="1081405" cy="669925"/>
          </a:xfrm>
          <a:custGeom>
            <a:avLst/>
            <a:gdLst/>
            <a:ahLst/>
            <a:cxnLst/>
            <a:rect l="l" t="t" r="r" b="b"/>
            <a:pathLst>
              <a:path w="1081404" h="669925">
                <a:moveTo>
                  <a:pt x="0" y="0"/>
                </a:moveTo>
                <a:lnTo>
                  <a:pt x="1081087" y="0"/>
                </a:lnTo>
                <a:lnTo>
                  <a:pt x="1081087" y="669925"/>
                </a:lnTo>
                <a:lnTo>
                  <a:pt x="0" y="66992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51725" y="5646737"/>
            <a:ext cx="1081405" cy="66992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3055" marR="143510" indent="-22288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Address  Bus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0000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00</a:t>
            </a:r>
            <a:r>
              <a:rPr lang="en-US" dirty="0" smtClean="0"/>
              <a:t>01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FFFF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281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26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7686" y="814069"/>
            <a:ext cx="697671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What is a</a:t>
            </a:r>
            <a:r>
              <a:rPr spc="-4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</a:rPr>
              <a:t>Microprocessor?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002027"/>
            <a:ext cx="7421245" cy="2705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word </a:t>
            </a:r>
            <a:r>
              <a:rPr sz="2800" spc="-5" dirty="0">
                <a:latin typeface="Times New Roman"/>
                <a:cs typeface="Times New Roman"/>
              </a:rPr>
              <a:t>comes </a:t>
            </a:r>
            <a:r>
              <a:rPr sz="2800" dirty="0">
                <a:latin typeface="Times New Roman"/>
                <a:cs typeface="Times New Roman"/>
              </a:rPr>
              <a:t>from the </a:t>
            </a:r>
            <a:r>
              <a:rPr sz="2800" spc="-5" dirty="0">
                <a:latin typeface="Times New Roman"/>
                <a:cs typeface="Times New Roman"/>
              </a:rPr>
              <a:t>combination micro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 </a:t>
            </a:r>
            <a:r>
              <a:rPr sz="2800" spc="-5">
                <a:latin typeface="Times New Roman"/>
                <a:cs typeface="Times New Roman"/>
              </a:rPr>
              <a:t>processor</a:t>
            </a:r>
            <a:r>
              <a:rPr sz="2800" spc="-5" smtClean="0">
                <a:latin typeface="Times New Roman"/>
                <a:cs typeface="Times New Roman"/>
              </a:rPr>
              <a:t>.</a:t>
            </a:r>
            <a:endParaRPr lang="en-IN" sz="2800" spc="-5" dirty="0" smtClean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IN" sz="2800" spc="-5" dirty="0" smtClean="0">
                <a:latin typeface="Times New Roman"/>
                <a:cs typeface="Times New Roman"/>
              </a:rPr>
              <a:t>  - </a:t>
            </a:r>
            <a:r>
              <a:rPr lang="en-IN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Micro:  </a:t>
            </a:r>
            <a:r>
              <a:rPr lang="en-IN" sz="2800" spc="-5" dirty="0" smtClean="0">
                <a:latin typeface="Times New Roman"/>
                <a:cs typeface="Times New Roman"/>
              </a:rPr>
              <a:t>very very small</a:t>
            </a:r>
            <a:endParaRPr sz="2800">
              <a:latin typeface="Times New Roman"/>
              <a:cs typeface="Times New Roman"/>
            </a:endParaRPr>
          </a:p>
          <a:p>
            <a:pPr marL="755650" marR="164465" lvl="1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>
                <a:solidFill>
                  <a:srgbClr val="FF0000"/>
                </a:solidFill>
                <a:latin typeface="Times New Roman"/>
                <a:cs typeface="Times New Roman"/>
              </a:rPr>
              <a:t>Processor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latin typeface="Times New Roman"/>
                <a:cs typeface="Times New Roman"/>
              </a:rPr>
              <a:t>: 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 </a:t>
            </a:r>
            <a:r>
              <a:rPr sz="2400" spc="-5">
                <a:latin typeface="Times New Roman"/>
                <a:cs typeface="Times New Roman"/>
              </a:rPr>
              <a:t>that </a:t>
            </a:r>
            <a:r>
              <a:rPr sz="2400" spc="-5" smtClean="0">
                <a:latin typeface="Times New Roman"/>
                <a:cs typeface="Times New Roman"/>
              </a:rPr>
              <a:t>processes 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spc="-5">
                <a:latin typeface="Times New Roman"/>
                <a:cs typeface="Times New Roman"/>
              </a:rPr>
              <a:t>, </a:t>
            </a:r>
            <a:r>
              <a:rPr lang="en-IN" sz="2400" spc="-5" dirty="0" smtClean="0">
                <a:latin typeface="Times New Roman"/>
                <a:cs typeface="Times New Roman"/>
              </a:rPr>
              <a:t>  </a:t>
            </a:r>
          </a:p>
          <a:p>
            <a:pPr marL="755650" marR="164465" lvl="1" indent="-286385">
              <a:lnSpc>
                <a:spcPct val="100000"/>
              </a:lnSpc>
              <a:spcBef>
                <a:spcPts val="585"/>
              </a:spcBef>
              <a:tabLst>
                <a:tab pos="755650" algn="l"/>
                <a:tab pos="756285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                        </a:t>
            </a:r>
            <a:r>
              <a:rPr sz="2400" spc="-5" smtClean="0">
                <a:latin typeface="Times New Roman"/>
                <a:cs typeface="Times New Roman"/>
              </a:rPr>
              <a:t>specifically binary numbers, 0’s </a:t>
            </a:r>
            <a:r>
              <a:rPr sz="2400" smtClean="0">
                <a:latin typeface="Times New Roman"/>
                <a:cs typeface="Times New Roman"/>
              </a:rPr>
              <a:t>and</a:t>
            </a:r>
            <a:r>
              <a:rPr sz="2400" spc="-5" smtClean="0">
                <a:latin typeface="Times New Roman"/>
                <a:cs typeface="Times New Roman"/>
              </a:rPr>
              <a:t> 1’s.</a:t>
            </a:r>
            <a:endParaRPr sz="2400" smtClean="0">
              <a:latin typeface="Times New Roman"/>
              <a:cs typeface="Times New Roman"/>
            </a:endParaRPr>
          </a:p>
          <a:p>
            <a:pPr marL="1155700" marR="17145" lvl="2" indent="-229235">
              <a:lnSpc>
                <a:spcPct val="100000"/>
              </a:lnSpc>
              <a:spcBef>
                <a:spcPts val="495"/>
              </a:spcBef>
              <a:tabLst>
                <a:tab pos="1155065" algn="l"/>
                <a:tab pos="1156335" algn="l"/>
              </a:tabLst>
            </a:pPr>
            <a:r>
              <a:rPr lang="en-IN" sz="2800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*</a:t>
            </a:r>
            <a:r>
              <a:rPr sz="2800" spc="-5" smtClean="0">
                <a:solidFill>
                  <a:srgbClr val="0070C0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process means </a:t>
            </a:r>
            <a:r>
              <a:rPr sz="2800" spc="-5">
                <a:solidFill>
                  <a:srgbClr val="0070C0"/>
                </a:solidFill>
                <a:latin typeface="Times New Roman"/>
                <a:cs typeface="Times New Roman"/>
              </a:rPr>
              <a:t>to </a:t>
            </a:r>
            <a:r>
              <a:rPr sz="2800" spc="-5" smtClean="0">
                <a:solidFill>
                  <a:srgbClr val="0070C0"/>
                </a:solidFill>
                <a:latin typeface="Times New Roman"/>
                <a:cs typeface="Times New Roman"/>
              </a:rPr>
              <a:t>manipulate </a:t>
            </a:r>
            <a:endParaRPr sz="28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8187" y="12"/>
            <a:ext cx="5543537" cy="6857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91998"/>
            <a:ext cx="2905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Address</a:t>
            </a:r>
            <a:r>
              <a:rPr spc="-55" dirty="0"/>
              <a:t> </a:t>
            </a:r>
            <a:r>
              <a:rPr spc="-5"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219200"/>
            <a:ext cx="4724400" cy="57073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221615" indent="-27495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Arial"/>
                <a:cs typeface="Arial"/>
              </a:rPr>
              <a:t>These pins carry the  higher order of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address  bus.</a:t>
            </a:r>
          </a:p>
          <a:p>
            <a:pPr marL="287020" marR="5080" indent="-274955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Arial"/>
                <a:cs typeface="Arial"/>
              </a:rPr>
              <a:t>The address is sent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from  microprocessor to  </a:t>
            </a:r>
            <a:r>
              <a:rPr sz="2600" spc="-25" dirty="0">
                <a:latin typeface="Arial"/>
                <a:cs typeface="Arial"/>
              </a:rPr>
              <a:t>memory.</a:t>
            </a:r>
            <a:endParaRPr sz="2600" dirty="0">
              <a:latin typeface="Arial"/>
              <a:cs typeface="Arial"/>
            </a:endParaRPr>
          </a:p>
          <a:p>
            <a:pPr marL="287020" marR="259715" indent="-274955" algn="just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A8 – A15</a:t>
            </a:r>
            <a:r>
              <a:rPr sz="2600" dirty="0">
                <a:latin typeface="Arial"/>
                <a:cs typeface="Arial"/>
              </a:rPr>
              <a:t>. It carries the  most significant 8-bit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 memory </a:t>
            </a:r>
            <a:r>
              <a:rPr sz="2600" spc="-5" dirty="0">
                <a:latin typeface="Arial"/>
                <a:cs typeface="Arial"/>
              </a:rPr>
              <a:t>I/O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address</a:t>
            </a:r>
            <a:r>
              <a:rPr sz="2600" dirty="0" smtClean="0">
                <a:latin typeface="Arial"/>
                <a:cs typeface="Arial"/>
              </a:rPr>
              <a:t>.</a:t>
            </a:r>
            <a:endParaRPr lang="en-US" sz="2600" dirty="0" smtClean="0">
              <a:latin typeface="Arial"/>
              <a:cs typeface="Arial"/>
            </a:endParaRPr>
          </a:p>
          <a:p>
            <a:pPr marL="287020" marR="259715" indent="-274955" algn="just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lang="en-US" sz="2600" dirty="0" smtClean="0">
                <a:solidFill>
                  <a:srgbClr val="C00000"/>
                </a:solidFill>
                <a:latin typeface="Arial"/>
                <a:cs typeface="Arial"/>
              </a:rPr>
              <a:t>30</a:t>
            </a:r>
            <a:r>
              <a:rPr lang="en-US" sz="2600" dirty="0" smtClean="0">
                <a:latin typeface="Arial"/>
                <a:cs typeface="Arial"/>
              </a:rPr>
              <a:t>FFH</a:t>
            </a:r>
          </a:p>
          <a:p>
            <a:pPr marL="287020" marR="259715" indent="-274955" algn="just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Arial"/>
                <a:cs typeface="Arial"/>
              </a:rPr>
              <a:t>A15  A14  </a:t>
            </a:r>
            <a:r>
              <a:rPr lang="en-US" sz="1400" dirty="0" smtClean="0">
                <a:solidFill>
                  <a:srgbClr val="00B050"/>
                </a:solidFill>
                <a:latin typeface="Arial"/>
                <a:cs typeface="Arial"/>
              </a:rPr>
              <a:t>A13  A12  </a:t>
            </a:r>
            <a:r>
              <a:rPr lang="en-US" sz="1400" dirty="0" smtClean="0">
                <a:solidFill>
                  <a:srgbClr val="7030A0"/>
                </a:solidFill>
                <a:latin typeface="Arial"/>
                <a:cs typeface="Arial"/>
              </a:rPr>
              <a:t>A11  A10   A9    A8</a:t>
            </a:r>
          </a:p>
          <a:p>
            <a:pPr marL="287020" marR="259715" indent="-274955" algn="just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lang="en-US" sz="2600" dirty="0" smtClean="0">
                <a:solidFill>
                  <a:srgbClr val="7030A0"/>
                </a:solidFill>
                <a:latin typeface="Arial"/>
                <a:cs typeface="Arial"/>
              </a:rPr>
              <a:t>0</a:t>
            </a:r>
            <a:r>
              <a:rPr lang="en-US" sz="2600" dirty="0" smtClean="0">
                <a:latin typeface="Arial"/>
                <a:cs typeface="Arial"/>
              </a:rPr>
              <a:t>01100                0  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</a:p>
          <a:p>
            <a:pPr marL="287020" marR="259715" indent="-274955" algn="just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endParaRPr lang="en-US" sz="26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87020" marR="259715" indent="-274955" algn="just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endParaRPr sz="26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815069"/>
            <a:ext cx="2971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91998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75" dirty="0"/>
              <a:t> </a:t>
            </a:r>
            <a:r>
              <a:rPr spc="-5" dirty="0"/>
              <a:t>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28901"/>
            <a:ext cx="3794760" cy="49372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3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655" algn="l"/>
                <a:tab pos="1908810" algn="l"/>
              </a:tabLst>
            </a:pP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bus	</a:t>
            </a:r>
            <a:r>
              <a:rPr sz="2800" spc="-5" dirty="0">
                <a:latin typeface="Arial"/>
                <a:cs typeface="Arial"/>
              </a:rPr>
              <a:t>is of 8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Bit.</a:t>
            </a:r>
            <a:endParaRPr sz="2800" dirty="0">
              <a:latin typeface="Arial"/>
              <a:cs typeface="Arial"/>
            </a:endParaRPr>
          </a:p>
          <a:p>
            <a:pPr marL="287020" marR="372110" indent="-274955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655" algn="l"/>
              </a:tabLst>
            </a:pPr>
            <a:r>
              <a:rPr sz="2800" spc="-5" dirty="0">
                <a:latin typeface="Arial"/>
                <a:cs typeface="Arial"/>
              </a:rPr>
              <a:t>It is </a:t>
            </a:r>
            <a:r>
              <a:rPr sz="2800" dirty="0">
                <a:latin typeface="Arial"/>
                <a:cs typeface="Arial"/>
              </a:rPr>
              <a:t>used to </a:t>
            </a:r>
            <a:r>
              <a:rPr sz="2800" spc="-5" dirty="0">
                <a:latin typeface="Arial"/>
                <a:cs typeface="Arial"/>
              </a:rPr>
              <a:t>transfer  data between  </a:t>
            </a:r>
            <a:r>
              <a:rPr sz="2800" dirty="0">
                <a:latin typeface="Arial"/>
                <a:cs typeface="Arial"/>
              </a:rPr>
              <a:t>microprocessor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spc="-30" dirty="0">
                <a:latin typeface="Arial"/>
                <a:cs typeface="Arial"/>
              </a:rPr>
              <a:t>memory.</a:t>
            </a:r>
            <a:endParaRPr sz="2800" dirty="0">
              <a:latin typeface="Arial"/>
              <a:cs typeface="Arial"/>
            </a:endParaRPr>
          </a:p>
          <a:p>
            <a:pPr marL="287020" marR="5080" indent="-274955">
              <a:lnSpc>
                <a:spcPct val="100000"/>
              </a:lnSpc>
              <a:spcBef>
                <a:spcPts val="121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Arial"/>
                <a:cs typeface="Arial"/>
              </a:rPr>
              <a:t>AD</a:t>
            </a:r>
            <a:r>
              <a:rPr sz="1600" dirty="0">
                <a:latin typeface="Arial"/>
                <a:cs typeface="Arial"/>
              </a:rPr>
              <a:t>0 </a:t>
            </a:r>
            <a:r>
              <a:rPr sz="2600" dirty="0">
                <a:latin typeface="Arial"/>
                <a:cs typeface="Arial"/>
              </a:rPr>
              <a:t>– AD</a:t>
            </a:r>
            <a:r>
              <a:rPr sz="1600" dirty="0">
                <a:latin typeface="Arial"/>
                <a:cs typeface="Arial"/>
              </a:rPr>
              <a:t>7</a:t>
            </a:r>
            <a:r>
              <a:rPr sz="2600" dirty="0">
                <a:latin typeface="Arial"/>
                <a:cs typeface="Arial"/>
              </a:rPr>
              <a:t>. It carries the  least significant 8-bit  address and data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bus</a:t>
            </a:r>
            <a:r>
              <a:rPr sz="2600" dirty="0" smtClean="0">
                <a:latin typeface="Arial"/>
                <a:cs typeface="Arial"/>
              </a:rPr>
              <a:t>.</a:t>
            </a:r>
            <a:endParaRPr lang="en-US" sz="2600" dirty="0" smtClean="0">
              <a:latin typeface="Arial"/>
              <a:cs typeface="Arial"/>
            </a:endParaRPr>
          </a:p>
          <a:p>
            <a:pPr marL="287020" marR="5080" indent="-274955">
              <a:lnSpc>
                <a:spcPct val="100000"/>
              </a:lnSpc>
              <a:spcBef>
                <a:spcPts val="121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lang="en-US" sz="2600" dirty="0" smtClean="0">
                <a:latin typeface="Arial"/>
                <a:cs typeface="Arial"/>
              </a:rPr>
              <a:t>30</a:t>
            </a:r>
            <a:r>
              <a:rPr lang="en-US" sz="2600" dirty="0" smtClean="0">
                <a:solidFill>
                  <a:srgbClr val="C00000"/>
                </a:solidFill>
                <a:latin typeface="Arial"/>
                <a:cs typeface="Arial"/>
              </a:rPr>
              <a:t>FF</a:t>
            </a:r>
            <a:r>
              <a:rPr lang="en-US" sz="2600" dirty="0" smtClean="0">
                <a:latin typeface="Arial"/>
                <a:cs typeface="Arial"/>
              </a:rPr>
              <a:t>H</a:t>
            </a:r>
          </a:p>
          <a:p>
            <a:pPr marL="287020" marR="5080" indent="-274955">
              <a:lnSpc>
                <a:spcPct val="100000"/>
              </a:lnSpc>
              <a:spcBef>
                <a:spcPts val="121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lang="en-US" sz="2600" dirty="0" smtClean="0">
                <a:latin typeface="Arial"/>
                <a:cs typeface="Arial"/>
              </a:rPr>
              <a:t>1111 1111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1200" y="1066800"/>
            <a:ext cx="29718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39598"/>
            <a:ext cx="346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</a:t>
            </a:r>
            <a:r>
              <a:rPr spc="-40" dirty="0"/>
              <a:t> </a:t>
            </a: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16700"/>
            <a:ext cx="4337685" cy="13068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RD</a:t>
            </a:r>
            <a:endParaRPr sz="2800" dirty="0">
              <a:latin typeface="Arial"/>
              <a:cs typeface="Arial"/>
            </a:endParaRPr>
          </a:p>
          <a:p>
            <a:pPr marL="12700" marR="5080" indent="914400">
              <a:lnSpc>
                <a:spcPct val="103299"/>
              </a:lnSpc>
              <a:spcBef>
                <a:spcPts val="310"/>
              </a:spcBef>
              <a:tabLst>
                <a:tab pos="701040" algn="l"/>
                <a:tab pos="2100580" algn="l"/>
                <a:tab pos="2687320" algn="l"/>
                <a:tab pos="3222625" algn="l"/>
              </a:tabLst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signal </a:t>
            </a:r>
            <a:r>
              <a:rPr sz="2400" spc="-5" dirty="0">
                <a:latin typeface="Arial"/>
                <a:cs typeface="Arial"/>
              </a:rPr>
              <a:t>indicates that  </a:t>
            </a: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selected</a:t>
            </a:r>
            <a:r>
              <a:rPr sz="2400" dirty="0">
                <a:latin typeface="Arial"/>
                <a:cs typeface="Arial"/>
              </a:rPr>
              <a:t>	IO	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	mem</a:t>
            </a:r>
            <a:r>
              <a:rPr sz="2400" spc="-5" dirty="0">
                <a:latin typeface="Arial"/>
                <a:cs typeface="Arial"/>
              </a:rPr>
              <a:t>ory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997834"/>
            <a:ext cx="43357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06805" algn="l"/>
                <a:tab pos="1205865" algn="l"/>
                <a:tab pos="1539875" algn="l"/>
                <a:tab pos="1993900" algn="l"/>
                <a:tab pos="2559050" algn="l"/>
                <a:tab pos="3382645" algn="l"/>
                <a:tab pos="4103370" algn="l"/>
              </a:tabLst>
            </a:pPr>
            <a:r>
              <a:rPr sz="2400" spc="-5" dirty="0">
                <a:latin typeface="Arial"/>
                <a:cs typeface="Arial"/>
              </a:rPr>
              <a:t>device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to	</a:t>
            </a:r>
            <a:r>
              <a:rPr sz="2400" spc="-5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read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dirty="0">
                <a:latin typeface="Arial"/>
                <a:cs typeface="Arial"/>
              </a:rPr>
              <a:t>ready		for	</a:t>
            </a:r>
            <a:r>
              <a:rPr sz="2400" spc="-5" dirty="0">
                <a:latin typeface="Arial"/>
                <a:cs typeface="Arial"/>
              </a:rPr>
              <a:t>accepting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810" y="3363290"/>
            <a:ext cx="618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729608"/>
            <a:ext cx="4340225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available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WR</a:t>
            </a:r>
            <a:endParaRPr sz="2800" dirty="0">
              <a:latin typeface="Arial"/>
              <a:cs typeface="Arial"/>
            </a:endParaRPr>
          </a:p>
          <a:p>
            <a:pPr marL="12700" marR="5080" indent="914400" algn="just">
              <a:lnSpc>
                <a:spcPct val="101099"/>
              </a:lnSpc>
              <a:spcBef>
                <a:spcPts val="370"/>
              </a:spcBef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signal </a:t>
            </a:r>
            <a:r>
              <a:rPr sz="2400" spc="-5" dirty="0">
                <a:latin typeface="Arial"/>
                <a:cs typeface="Arial"/>
              </a:rPr>
              <a:t>indicates that  the data </a:t>
            </a:r>
            <a:r>
              <a:rPr sz="2400" spc="-10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bus is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be written into a selected  memory or </a:t>
            </a:r>
            <a:r>
              <a:rPr sz="2400" dirty="0">
                <a:latin typeface="Arial"/>
                <a:cs typeface="Arial"/>
              </a:rPr>
              <a:t>IO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location.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83079"/>
            <a:ext cx="29337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ALE Signal : </a:t>
            </a:r>
            <a:r>
              <a:rPr lang="en-US" dirty="0" smtClean="0">
                <a:solidFill>
                  <a:srgbClr val="0070C0"/>
                </a:solidFill>
              </a:rPr>
              <a:t>Demultiplexing of buses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981200"/>
            <a:ext cx="2905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352800"/>
            <a:ext cx="5357812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52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057400"/>
            <a:ext cx="5010150" cy="303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251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39598"/>
            <a:ext cx="3270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Status</a:t>
            </a:r>
            <a:r>
              <a:rPr spc="-50" dirty="0"/>
              <a:t> </a:t>
            </a: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16700"/>
            <a:ext cx="4416425" cy="47212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IO/M</a:t>
            </a:r>
            <a:endParaRPr sz="2800">
              <a:latin typeface="Arial"/>
              <a:cs typeface="Arial"/>
            </a:endParaRPr>
          </a:p>
          <a:p>
            <a:pPr marL="12700" marR="5080" indent="914400" algn="just">
              <a:lnSpc>
                <a:spcPct val="100699"/>
              </a:lnSpc>
              <a:spcBef>
                <a:spcPts val="385"/>
              </a:spcBef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signal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differentiate </a:t>
            </a:r>
            <a:r>
              <a:rPr sz="2400" dirty="0">
                <a:latin typeface="Arial"/>
                <a:cs typeface="Arial"/>
              </a:rPr>
              <a:t>between </a:t>
            </a:r>
            <a:r>
              <a:rPr sz="2400" spc="-5" dirty="0">
                <a:latin typeface="Arial"/>
                <a:cs typeface="Arial"/>
              </a:rPr>
              <a:t>IO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Memory operations, i.e. when it  is </a:t>
            </a:r>
            <a:r>
              <a:rPr sz="2400" dirty="0">
                <a:latin typeface="Arial"/>
                <a:cs typeface="Arial"/>
              </a:rPr>
              <a:t>high indicates </a:t>
            </a:r>
            <a:r>
              <a:rPr sz="2400" spc="-5" dirty="0">
                <a:latin typeface="Arial"/>
                <a:cs typeface="Arial"/>
              </a:rPr>
              <a:t>IO operation  and when it is low then it  indicates memory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545465" algn="l"/>
                <a:tab pos="998855" algn="l"/>
              </a:tabLst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&amp;	S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 marR="7620" indent="914400" algn="just">
              <a:lnSpc>
                <a:spcPct val="101699"/>
              </a:lnSpc>
              <a:spcBef>
                <a:spcPts val="355"/>
              </a:spcBef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signals </a:t>
            </a:r>
            <a:r>
              <a:rPr sz="2400" spc="-5" dirty="0">
                <a:latin typeface="Arial"/>
                <a:cs typeface="Arial"/>
              </a:rPr>
              <a:t>are used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identify the type of current  operation.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4400"/>
            <a:ext cx="355282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91998"/>
            <a:ext cx="3158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Power</a:t>
            </a:r>
            <a:r>
              <a:rPr spc="-55" dirty="0"/>
              <a:t> </a:t>
            </a:r>
            <a:r>
              <a:rPr spc="-5" dirty="0"/>
              <a:t>Supply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404" y="2158111"/>
            <a:ext cx="3921125" cy="3624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420" marR="42862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There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are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2</a:t>
            </a:r>
            <a:r>
              <a:rPr sz="28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power 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Supply</a:t>
            </a:r>
            <a:r>
              <a:rPr sz="2800" b="1" spc="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signals: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VCC</a:t>
            </a:r>
            <a:endParaRPr sz="2800">
              <a:latin typeface="Arial"/>
              <a:cs typeface="Arial"/>
            </a:endParaRPr>
          </a:p>
          <a:p>
            <a:pPr marL="245745" marR="237490"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VCC indicates +5v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power  </a:t>
            </a:r>
            <a:r>
              <a:rPr sz="2400" spc="-30" dirty="0">
                <a:latin typeface="Arial"/>
                <a:cs typeface="Arial"/>
              </a:rPr>
              <a:t>supply.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VSS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VSS indicates ground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53" y="775607"/>
            <a:ext cx="35718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91998"/>
            <a:ext cx="372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Interrupt</a:t>
            </a:r>
            <a:r>
              <a:rPr spc="-30" dirty="0"/>
              <a:t> </a:t>
            </a: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321" y="1400302"/>
            <a:ext cx="4325620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TRAP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TRAP is usually used for power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failure</a:t>
            </a:r>
            <a:endParaRPr sz="2000">
              <a:latin typeface="Arial"/>
              <a:cs typeface="Arial"/>
            </a:endParaRPr>
          </a:p>
          <a:p>
            <a:pPr marL="1905" algn="ctr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and emergency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shutoff.</a:t>
            </a:r>
            <a:endParaRPr sz="2000">
              <a:latin typeface="Arial"/>
              <a:cs typeface="Arial"/>
            </a:endParaRPr>
          </a:p>
          <a:p>
            <a:pPr marL="1905" algn="ctr">
              <a:lnSpc>
                <a:spcPts val="2640"/>
              </a:lnSpc>
              <a:spcBef>
                <a:spcPts val="134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RST 7.5</a:t>
            </a:r>
            <a:endParaRPr sz="2400">
              <a:latin typeface="Arial"/>
              <a:cs typeface="Arial"/>
            </a:endParaRPr>
          </a:p>
          <a:p>
            <a:pPr marL="190500" marR="182880" algn="ctr">
              <a:lnSpc>
                <a:spcPts val="1920"/>
              </a:lnSpc>
              <a:spcBef>
                <a:spcPts val="225"/>
              </a:spcBef>
            </a:pPr>
            <a:r>
              <a:rPr sz="2000" dirty="0">
                <a:latin typeface="Arial"/>
                <a:cs typeface="Arial"/>
              </a:rPr>
              <a:t>It is a maskable interrupt. It has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second highest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priority.</a:t>
            </a:r>
            <a:endParaRPr sz="2000">
              <a:latin typeface="Arial"/>
              <a:cs typeface="Arial"/>
            </a:endParaRPr>
          </a:p>
          <a:p>
            <a:pPr marL="2540" algn="ctr">
              <a:lnSpc>
                <a:spcPts val="2645"/>
              </a:lnSpc>
              <a:spcBef>
                <a:spcPts val="136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RST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6.5</a:t>
            </a:r>
            <a:endParaRPr sz="2400">
              <a:latin typeface="Arial"/>
              <a:cs typeface="Arial"/>
            </a:endParaRPr>
          </a:p>
          <a:p>
            <a:pPr marL="190500" marR="182880" algn="ctr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It is a maskable interrupt. It has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third highest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priority.</a:t>
            </a:r>
            <a:endParaRPr sz="2000">
              <a:latin typeface="Arial"/>
              <a:cs typeface="Arial"/>
            </a:endParaRPr>
          </a:p>
          <a:p>
            <a:pPr marL="1905" algn="ctr">
              <a:lnSpc>
                <a:spcPts val="2640"/>
              </a:lnSpc>
              <a:spcBef>
                <a:spcPts val="134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RST 5.5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It is a maskable interrupt. It has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175" algn="ctr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fourth highest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priority.</a:t>
            </a:r>
            <a:endParaRPr sz="2000">
              <a:latin typeface="Arial"/>
              <a:cs typeface="Arial"/>
            </a:endParaRPr>
          </a:p>
          <a:p>
            <a:pPr marL="1905" algn="ctr">
              <a:lnSpc>
                <a:spcPts val="2640"/>
              </a:lnSpc>
              <a:spcBef>
                <a:spcPts val="134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INTR</a:t>
            </a:r>
            <a:endParaRPr sz="2400">
              <a:latin typeface="Arial"/>
              <a:cs typeface="Arial"/>
            </a:endParaRPr>
          </a:p>
          <a:p>
            <a:pPr marL="35560" marR="28575" algn="ctr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It is a general purpose interrupt. It is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maskable interrupt. It has the lowest  </a:t>
            </a:r>
            <a:r>
              <a:rPr sz="2000" spc="-20" dirty="0">
                <a:latin typeface="Arial"/>
                <a:cs typeface="Arial"/>
              </a:rPr>
              <a:t>priority.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96019"/>
            <a:ext cx="334327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8"/>
            <a:ext cx="5981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Externally Initiated</a:t>
            </a:r>
            <a:r>
              <a:rPr spc="5" dirty="0"/>
              <a:t> </a:t>
            </a: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71929"/>
            <a:ext cx="4643120" cy="496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FF0000"/>
                </a:solidFill>
                <a:latin typeface="Arial"/>
                <a:cs typeface="Arial"/>
              </a:rPr>
              <a:t>INTA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It is an interrupt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acknowledgment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signal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reset</a:t>
            </a:r>
            <a:r>
              <a:rPr sz="2400" spc="5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microprocessor </a:t>
            </a:r>
            <a:r>
              <a:rPr sz="2400" spc="-5" dirty="0">
                <a:latin typeface="Arial"/>
                <a:cs typeface="Arial"/>
              </a:rPr>
              <a:t>by setting the  program counter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zero.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r>
              <a:rPr sz="2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signal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reset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connected devices when the  microprocessor 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reset.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71526"/>
            <a:ext cx="33718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141" y="814069"/>
            <a:ext cx="73952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 of the</a:t>
            </a:r>
            <a:r>
              <a:rPr spc="-10" dirty="0"/>
              <a:t> </a:t>
            </a:r>
            <a:r>
              <a:rPr spc="-5" dirty="0"/>
              <a:t>Microprocessor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106876"/>
          </a:xfrm>
          <a:prstGeom prst="rect">
            <a:avLst/>
          </a:prstGeom>
        </p:spPr>
        <p:txBody>
          <a:bodyPr vert="horz" wrap="square" lIns="0" tIns="638429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The microprocessor is a </a:t>
            </a:r>
            <a:r>
              <a:rPr sz="32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programmable device </a:t>
            </a:r>
            <a:r>
              <a:rPr sz="3200" spc="-5" dirty="0">
                <a:solidFill>
                  <a:srgbClr val="800000"/>
                </a:solidFill>
              </a:rPr>
              <a:t> </a:t>
            </a:r>
            <a:r>
              <a:rPr sz="3200" spc="-5" dirty="0"/>
              <a:t>that </a:t>
            </a:r>
            <a:r>
              <a:rPr sz="32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takes in</a:t>
            </a:r>
            <a:r>
              <a:rPr sz="3200" spc="-5" dirty="0">
                <a:solidFill>
                  <a:srgbClr val="800000"/>
                </a:solidFill>
              </a:rPr>
              <a:t> </a:t>
            </a:r>
            <a:r>
              <a:rPr sz="32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numbers</a:t>
            </a:r>
            <a:r>
              <a:rPr sz="3200" spc="-5" dirty="0"/>
              <a:t>, </a:t>
            </a:r>
            <a:r>
              <a:rPr sz="32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performs on them </a:t>
            </a:r>
            <a:r>
              <a:rPr sz="3200" spc="-5" dirty="0">
                <a:solidFill>
                  <a:srgbClr val="800000"/>
                </a:solidFill>
              </a:rPr>
              <a:t> </a:t>
            </a:r>
            <a:r>
              <a:rPr sz="32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arithmetic or logical operations</a:t>
            </a:r>
            <a:r>
              <a:rPr sz="3200" spc="-5" dirty="0">
                <a:solidFill>
                  <a:srgbClr val="800000"/>
                </a:solidFill>
              </a:rPr>
              <a:t> </a:t>
            </a:r>
            <a:r>
              <a:rPr sz="3200" spc="-5" dirty="0"/>
              <a:t>according to  the </a:t>
            </a:r>
            <a:r>
              <a:rPr sz="32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program</a:t>
            </a:r>
            <a:r>
              <a:rPr sz="3200" spc="-5" dirty="0">
                <a:solidFill>
                  <a:srgbClr val="800000"/>
                </a:solidFill>
              </a:rPr>
              <a:t> </a:t>
            </a:r>
            <a:r>
              <a:rPr sz="32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stored in memory</a:t>
            </a:r>
            <a:r>
              <a:rPr sz="3200" spc="-5" dirty="0">
                <a:solidFill>
                  <a:srgbClr val="800000"/>
                </a:solidFill>
              </a:rPr>
              <a:t> </a:t>
            </a:r>
            <a:r>
              <a:rPr sz="3200" spc="-5" dirty="0"/>
              <a:t>and then  </a:t>
            </a:r>
            <a:r>
              <a:rPr sz="32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produces</a:t>
            </a:r>
            <a:r>
              <a:rPr sz="3200" spc="-5" dirty="0">
                <a:solidFill>
                  <a:srgbClr val="800000"/>
                </a:solidFill>
              </a:rPr>
              <a:t> </a:t>
            </a:r>
            <a:r>
              <a:rPr sz="3200" spc="-5" dirty="0"/>
              <a:t>other numbers as a</a:t>
            </a:r>
            <a:r>
              <a:rPr sz="3200" spc="10" dirty="0"/>
              <a:t> </a:t>
            </a:r>
            <a:r>
              <a:rPr sz="3200" spc="-5" dirty="0"/>
              <a:t>result.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8"/>
            <a:ext cx="5981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Externally Initiated</a:t>
            </a:r>
            <a:r>
              <a:rPr spc="5" dirty="0"/>
              <a:t> </a:t>
            </a: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71930"/>
            <a:ext cx="4642485" cy="523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endParaRPr sz="2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This </a:t>
            </a:r>
            <a:r>
              <a:rPr sz="2200" dirty="0">
                <a:latin typeface="Arial"/>
                <a:cs typeface="Arial"/>
              </a:rPr>
              <a:t>signal </a:t>
            </a:r>
            <a:r>
              <a:rPr sz="2200" spc="-5" dirty="0">
                <a:latin typeface="Arial"/>
                <a:cs typeface="Arial"/>
              </a:rPr>
              <a:t>indicates </a:t>
            </a:r>
            <a:r>
              <a:rPr sz="2200" dirty="0">
                <a:latin typeface="Arial"/>
                <a:cs typeface="Arial"/>
              </a:rPr>
              <a:t>that </a:t>
            </a:r>
            <a:r>
              <a:rPr sz="2200" spc="-5" dirty="0">
                <a:latin typeface="Arial"/>
                <a:cs typeface="Arial"/>
              </a:rPr>
              <a:t>the device  is ready to send or </a:t>
            </a:r>
            <a:r>
              <a:rPr sz="2200" dirty="0">
                <a:latin typeface="Arial"/>
                <a:cs typeface="Arial"/>
              </a:rPr>
              <a:t>receive </a:t>
            </a:r>
            <a:r>
              <a:rPr sz="2200" spc="-5" dirty="0">
                <a:latin typeface="Arial"/>
                <a:cs typeface="Arial"/>
              </a:rPr>
              <a:t>data. If  </a:t>
            </a:r>
            <a:r>
              <a:rPr sz="2200" spc="-10" dirty="0">
                <a:latin typeface="Arial"/>
                <a:cs typeface="Arial"/>
              </a:rPr>
              <a:t>READY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spc="-35" dirty="0">
                <a:latin typeface="Arial"/>
                <a:cs typeface="Arial"/>
              </a:rPr>
              <a:t>low, </a:t>
            </a:r>
            <a:r>
              <a:rPr sz="2200" spc="-5" dirty="0">
                <a:latin typeface="Arial"/>
                <a:cs typeface="Arial"/>
              </a:rPr>
              <a:t>then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CPU </a:t>
            </a:r>
            <a:r>
              <a:rPr sz="2200" spc="-5" dirty="0">
                <a:latin typeface="Arial"/>
                <a:cs typeface="Arial"/>
              </a:rPr>
              <a:t>has to  wait for </a:t>
            </a:r>
            <a:r>
              <a:rPr sz="2200" spc="-10" dirty="0">
                <a:latin typeface="Arial"/>
                <a:cs typeface="Arial"/>
              </a:rPr>
              <a:t>READY </a:t>
            </a:r>
            <a:r>
              <a:rPr sz="2200" spc="-5" dirty="0">
                <a:latin typeface="Arial"/>
                <a:cs typeface="Arial"/>
              </a:rPr>
              <a:t>to go</a:t>
            </a:r>
            <a:r>
              <a:rPr sz="2200" dirty="0">
                <a:latin typeface="Arial"/>
                <a:cs typeface="Arial"/>
              </a:rPr>
              <a:t> high.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HOLD</a:t>
            </a:r>
            <a:endParaRPr sz="26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This signal indicates that </a:t>
            </a:r>
            <a:r>
              <a:rPr sz="2200" dirty="0">
                <a:latin typeface="Arial"/>
                <a:cs typeface="Arial"/>
              </a:rPr>
              <a:t>another  </a:t>
            </a:r>
            <a:r>
              <a:rPr sz="2200" spc="-5" dirty="0">
                <a:latin typeface="Arial"/>
                <a:cs typeface="Arial"/>
              </a:rPr>
              <a:t>master is </a:t>
            </a:r>
            <a:r>
              <a:rPr sz="2200" dirty="0">
                <a:latin typeface="Arial"/>
                <a:cs typeface="Arial"/>
              </a:rPr>
              <a:t>requesting </a:t>
            </a:r>
            <a:r>
              <a:rPr sz="2200" spc="-5" dirty="0">
                <a:latin typeface="Arial"/>
                <a:cs typeface="Arial"/>
              </a:rPr>
              <a:t>the use of </a:t>
            </a:r>
            <a:r>
              <a:rPr sz="2200" dirty="0">
                <a:latin typeface="Arial"/>
                <a:cs typeface="Arial"/>
              </a:rPr>
              <a:t>the  </a:t>
            </a:r>
            <a:r>
              <a:rPr sz="2200" spc="-5" dirty="0">
                <a:latin typeface="Arial"/>
                <a:cs typeface="Arial"/>
              </a:rPr>
              <a:t>address and data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buses.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HLDA</a:t>
            </a:r>
            <a:endParaRPr sz="2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It indicates that the </a:t>
            </a:r>
            <a:r>
              <a:rPr sz="2200" spc="-10" dirty="0">
                <a:latin typeface="Arial"/>
                <a:cs typeface="Arial"/>
              </a:rPr>
              <a:t>CPU </a:t>
            </a:r>
            <a:r>
              <a:rPr sz="2200" spc="-5" dirty="0">
                <a:latin typeface="Arial"/>
                <a:cs typeface="Arial"/>
              </a:rPr>
              <a:t>has  received the HOLD </a:t>
            </a:r>
            <a:r>
              <a:rPr sz="2200" dirty="0">
                <a:latin typeface="Arial"/>
                <a:cs typeface="Arial"/>
              </a:rPr>
              <a:t>request </a:t>
            </a:r>
            <a:r>
              <a:rPr sz="2200" spc="-5" dirty="0">
                <a:latin typeface="Arial"/>
                <a:cs typeface="Arial"/>
              </a:rPr>
              <a:t>and it will  relinquish</a:t>
            </a:r>
            <a:r>
              <a:rPr sz="2200" spc="4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4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bus</a:t>
            </a:r>
            <a:r>
              <a:rPr sz="2200" spc="4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4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4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next</a:t>
            </a:r>
            <a:r>
              <a:rPr sz="2200" spc="4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clock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3718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8"/>
            <a:ext cx="3947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Serial I/O</a:t>
            </a:r>
            <a:r>
              <a:rPr spc="-40" dirty="0"/>
              <a:t> </a:t>
            </a: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71929"/>
            <a:ext cx="4643755" cy="3868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SOD</a:t>
            </a:r>
            <a:endParaRPr sz="2800">
              <a:latin typeface="Arial"/>
              <a:cs typeface="Arial"/>
            </a:endParaRPr>
          </a:p>
          <a:p>
            <a:pPr marL="12700" marR="5715" indent="571500">
              <a:lnSpc>
                <a:spcPct val="100000"/>
              </a:lnSpc>
              <a:spcBef>
                <a:spcPts val="15"/>
              </a:spcBef>
              <a:tabLst>
                <a:tab pos="711835" algn="l"/>
                <a:tab pos="1734820" algn="l"/>
                <a:tab pos="2569845" algn="l"/>
                <a:tab pos="2964815" algn="l"/>
                <a:tab pos="4307840" algn="l"/>
              </a:tabLst>
            </a:pPr>
            <a:r>
              <a:rPr sz="2400" b="1" dirty="0">
                <a:latin typeface="Arial"/>
                <a:cs typeface="Arial"/>
              </a:rPr>
              <a:t>(Serial Output </a:t>
            </a:r>
            <a:r>
              <a:rPr sz="2400" b="1" spc="-5" dirty="0">
                <a:latin typeface="Arial"/>
                <a:cs typeface="Arial"/>
              </a:rPr>
              <a:t>Data line) 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spc="-5" dirty="0">
                <a:latin typeface="Arial"/>
                <a:cs typeface="Arial"/>
              </a:rPr>
              <a:t>e	output	SOD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et/</a:t>
            </a:r>
            <a:r>
              <a:rPr sz="2400" spc="-5" dirty="0">
                <a:latin typeface="Arial"/>
                <a:cs typeface="Arial"/>
              </a:rPr>
              <a:t>reset	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specified by </a:t>
            </a:r>
            <a:r>
              <a:rPr sz="2400" dirty="0">
                <a:latin typeface="Arial"/>
                <a:cs typeface="Arial"/>
              </a:rPr>
              <a:t>the SIM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SID</a:t>
            </a:r>
            <a:endParaRPr sz="2800">
              <a:latin typeface="Arial"/>
              <a:cs typeface="Arial"/>
            </a:endParaRPr>
          </a:p>
          <a:p>
            <a:pPr marL="711835" algn="just">
              <a:lnSpc>
                <a:spcPct val="100000"/>
              </a:lnSpc>
              <a:spcBef>
                <a:spcPts val="15"/>
              </a:spcBef>
            </a:pPr>
            <a:r>
              <a:rPr sz="2400" b="1" dirty="0">
                <a:latin typeface="Arial"/>
                <a:cs typeface="Arial"/>
              </a:rPr>
              <a:t>(Serial Input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line)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The data on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line is loaded  into </a:t>
            </a:r>
            <a:r>
              <a:rPr sz="2400" dirty="0">
                <a:latin typeface="Arial"/>
                <a:cs typeface="Arial"/>
              </a:rPr>
              <a:t>accumulator </a:t>
            </a:r>
            <a:r>
              <a:rPr sz="2400" spc="-5" dirty="0">
                <a:latin typeface="Arial"/>
                <a:cs typeface="Arial"/>
              </a:rPr>
              <a:t>whenever a </a:t>
            </a:r>
            <a:r>
              <a:rPr sz="2400" dirty="0">
                <a:latin typeface="Arial"/>
                <a:cs typeface="Arial"/>
              </a:rPr>
              <a:t>RIM  </a:t>
            </a:r>
            <a:r>
              <a:rPr sz="2400" spc="-5" dirty="0">
                <a:latin typeface="Arial"/>
                <a:cs typeface="Arial"/>
              </a:rPr>
              <a:t>instruction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executed.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09600"/>
            <a:ext cx="37242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15798"/>
            <a:ext cx="3016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Clock</a:t>
            </a:r>
            <a:r>
              <a:rPr spc="-60" dirty="0"/>
              <a:t> </a:t>
            </a:r>
            <a:r>
              <a:rPr spc="-5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929511"/>
            <a:ext cx="4643755" cy="459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6889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X1,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X2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A crystal (RC, </a:t>
            </a:r>
            <a:r>
              <a:rPr sz="2400" spc="-10" dirty="0">
                <a:latin typeface="Arial"/>
                <a:cs typeface="Arial"/>
              </a:rPr>
              <a:t>LC </a:t>
            </a:r>
            <a:r>
              <a:rPr sz="2400" dirty="0">
                <a:latin typeface="Arial"/>
                <a:cs typeface="Arial"/>
              </a:rPr>
              <a:t>N/W)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connected at these </a:t>
            </a:r>
            <a:r>
              <a:rPr sz="2400" spc="-1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pins and  is used </a:t>
            </a:r>
            <a:r>
              <a:rPr sz="2400" dirty="0">
                <a:latin typeface="Arial"/>
                <a:cs typeface="Arial"/>
              </a:rPr>
              <a:t>to set </a:t>
            </a:r>
            <a:r>
              <a:rPr sz="2400" spc="-5" dirty="0">
                <a:latin typeface="Arial"/>
                <a:cs typeface="Arial"/>
              </a:rPr>
              <a:t>frequency of the  </a:t>
            </a:r>
            <a:r>
              <a:rPr sz="2400" dirty="0">
                <a:latin typeface="Arial"/>
                <a:cs typeface="Arial"/>
              </a:rPr>
              <a:t>internal clock </a:t>
            </a:r>
            <a:r>
              <a:rPr sz="2400" spc="-15" dirty="0">
                <a:latin typeface="Arial"/>
                <a:cs typeface="Arial"/>
              </a:rPr>
              <a:t>generator.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  frequency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internally divided </a:t>
            </a:r>
            <a:r>
              <a:rPr sz="2400" dirty="0">
                <a:latin typeface="Arial"/>
                <a:cs typeface="Arial"/>
              </a:rPr>
              <a:t>by  </a:t>
            </a:r>
            <a:r>
              <a:rPr sz="2400" spc="-5" dirty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signal </a:t>
            </a:r>
            <a:r>
              <a:rPr sz="2400" spc="-5" dirty="0">
                <a:latin typeface="Arial"/>
                <a:cs typeface="Arial"/>
              </a:rPr>
              <a:t>is used 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  clock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devices connected with 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microprocessor.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52475"/>
            <a:ext cx="340042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706628"/>
            <a:ext cx="7392670" cy="475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System </a:t>
            </a:r>
            <a:r>
              <a:rPr sz="2800" spc="-5" dirty="0">
                <a:latin typeface="Times New Roman"/>
                <a:cs typeface="Times New Roman"/>
              </a:rPr>
              <a:t>Bus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wires connecting memory </a:t>
            </a:r>
            <a:r>
              <a:rPr sz="2800" dirty="0">
                <a:latin typeface="Times New Roman"/>
                <a:cs typeface="Times New Roman"/>
              </a:rPr>
              <a:t>&amp; I/O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microprocessor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Address Bus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Unidirectional</a:t>
            </a:r>
            <a:endParaRPr sz="200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475"/>
              </a:spcBef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Identifying peripheral or memory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Bidirectional</a:t>
            </a:r>
            <a:endParaRPr sz="200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Transferring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60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Synchronization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Timing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Char char="•"/>
              <a:tabLst>
                <a:tab pos="1155065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7219" y="0"/>
            <a:ext cx="6909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Architecture of Intel 8085</a:t>
            </a:r>
            <a:r>
              <a:rPr sz="3200" spc="15" dirty="0"/>
              <a:t> </a:t>
            </a:r>
            <a:r>
              <a:rPr sz="3200" spc="-5" dirty="0"/>
              <a:t>Microprocessor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28600" y="762038"/>
            <a:ext cx="8534349" cy="5867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4268" y="561594"/>
            <a:ext cx="4336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Intel 8085</a:t>
            </a:r>
            <a:r>
              <a:rPr sz="3200" spc="-40" dirty="0"/>
              <a:t> </a:t>
            </a:r>
            <a:r>
              <a:rPr sz="3200" spc="-5" dirty="0"/>
              <a:t>Microprocessor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5940" y="1153199"/>
            <a:ext cx="6781800" cy="27355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9900CC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Microprocessor consists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of: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85"/>
              </a:spcBef>
              <a:buFont typeface="Times New Roman"/>
              <a:buChar char="–"/>
              <a:tabLst>
                <a:tab pos="755650" algn="l"/>
                <a:tab pos="756285" algn="l"/>
              </a:tabLst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Control unit</a:t>
            </a:r>
            <a:r>
              <a:rPr sz="2400" spc="-5" dirty="0">
                <a:latin typeface="Times New Roman"/>
                <a:cs typeface="Times New Roman"/>
              </a:rPr>
              <a:t>: control microprocessor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5650" algn="l"/>
                <a:tab pos="756285" algn="l"/>
              </a:tabLst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ALU</a:t>
            </a:r>
            <a:r>
              <a:rPr sz="2400" spc="-5" dirty="0">
                <a:latin typeface="Times New Roman"/>
                <a:cs typeface="Times New Roman"/>
              </a:rPr>
              <a:t>: performs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processing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5650" algn="l"/>
                <a:tab pos="756285" algn="l"/>
              </a:tabLst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Registers</a:t>
            </a:r>
            <a:r>
              <a:rPr sz="2400" spc="-5" dirty="0">
                <a:latin typeface="Times New Roman"/>
                <a:cs typeface="Times New Roman"/>
              </a:rPr>
              <a:t>: provide storage internal 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5650" algn="l"/>
                <a:tab pos="756285" algn="l"/>
              </a:tabLst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Interrupts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5650" algn="l"/>
                <a:tab pos="756285" algn="l"/>
              </a:tabLst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Internal data</a:t>
            </a: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bus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1704" y="814069"/>
            <a:ext cx="2180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ALU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002027"/>
            <a:ext cx="743204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875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addition </a:t>
            </a:r>
            <a:r>
              <a:rPr sz="2800" dirty="0">
                <a:latin typeface="Times New Roman"/>
                <a:cs typeface="Times New Roman"/>
              </a:rPr>
              <a:t>to the </a:t>
            </a:r>
            <a:r>
              <a:rPr sz="2800" spc="-5" dirty="0">
                <a:latin typeface="Times New Roman"/>
                <a:cs typeface="Times New Roman"/>
              </a:rPr>
              <a:t>arithmetic </a:t>
            </a:r>
            <a:r>
              <a:rPr sz="2800" dirty="0">
                <a:latin typeface="Times New Roman"/>
                <a:cs typeface="Times New Roman"/>
              </a:rPr>
              <a:t>&amp; logic </a:t>
            </a:r>
            <a:r>
              <a:rPr sz="2800" spc="-5" dirty="0">
                <a:latin typeface="Times New Roman"/>
                <a:cs typeface="Times New Roman"/>
              </a:rPr>
              <a:t>circuits,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ALU includes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accumulator, which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part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every arithmetic </a:t>
            </a:r>
            <a:r>
              <a:rPr sz="2800" dirty="0">
                <a:latin typeface="Times New Roman"/>
                <a:cs typeface="Times New Roman"/>
              </a:rPr>
              <a:t>&amp; logic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Also, the </a:t>
            </a:r>
            <a:r>
              <a:rPr sz="2800" spc="-5" dirty="0">
                <a:latin typeface="Times New Roman"/>
                <a:cs typeface="Times New Roman"/>
              </a:rPr>
              <a:t>ALU includes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temporary register used  </a:t>
            </a:r>
            <a:r>
              <a:rPr sz="2800" dirty="0">
                <a:latin typeface="Times New Roman"/>
                <a:cs typeface="Times New Roman"/>
              </a:rPr>
              <a:t>for holding </a:t>
            </a:r>
            <a:r>
              <a:rPr sz="2800" spc="-5" dirty="0">
                <a:latin typeface="Times New Roman"/>
                <a:cs typeface="Times New Roman"/>
              </a:rPr>
              <a:t>data temporarily </a:t>
            </a:r>
            <a:r>
              <a:rPr sz="2800" dirty="0">
                <a:latin typeface="Times New Roman"/>
                <a:cs typeface="Times New Roman"/>
              </a:rPr>
              <a:t>during the </a:t>
            </a:r>
            <a:r>
              <a:rPr sz="2800" spc="-5" dirty="0">
                <a:latin typeface="Times New Roman"/>
                <a:cs typeface="Times New Roman"/>
              </a:rPr>
              <a:t>execution 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operation. This temporary register </a:t>
            </a:r>
            <a:r>
              <a:rPr sz="2800" dirty="0">
                <a:latin typeface="Times New Roman"/>
                <a:cs typeface="Times New Roman"/>
              </a:rPr>
              <a:t>is not  </a:t>
            </a:r>
            <a:r>
              <a:rPr sz="2800" spc="-5" dirty="0">
                <a:latin typeface="Times New Roman"/>
                <a:cs typeface="Times New Roman"/>
              </a:rPr>
              <a:t>accessible </a:t>
            </a:r>
            <a:r>
              <a:rPr sz="2800" dirty="0">
                <a:latin typeface="Times New Roman"/>
                <a:cs typeface="Times New Roman"/>
              </a:rPr>
              <a:t>by 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453146"/>
            <a:ext cx="7449820" cy="48545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Registers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5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General </a:t>
            </a:r>
            <a:r>
              <a:rPr sz="2800" dirty="0">
                <a:latin typeface="Times New Roman"/>
                <a:cs typeface="Times New Roman"/>
              </a:rPr>
              <a:t>Purpose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Registers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L </a:t>
            </a:r>
            <a:r>
              <a:rPr sz="2400" dirty="0">
                <a:latin typeface="Times New Roman"/>
                <a:cs typeface="Times New Roman"/>
              </a:rPr>
              <a:t>(8 </a:t>
            </a:r>
            <a:r>
              <a:rPr sz="2400" spc="-5" dirty="0">
                <a:latin typeface="Times New Roman"/>
                <a:cs typeface="Times New Roman"/>
              </a:rPr>
              <a:t>bit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registers)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singly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used as </a:t>
            </a:r>
            <a:r>
              <a:rPr sz="2400" dirty="0">
                <a:latin typeface="Times New Roman"/>
                <a:cs typeface="Times New Roman"/>
              </a:rPr>
              <a:t>16 </a:t>
            </a:r>
            <a:r>
              <a:rPr sz="2400" spc="-5" dirty="0">
                <a:latin typeface="Times New Roman"/>
                <a:cs typeface="Times New Roman"/>
              </a:rPr>
              <a:t>bit register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pairs</a:t>
            </a:r>
            <a:endParaRPr sz="2400">
              <a:latin typeface="Times New Roman"/>
              <a:cs typeface="Times New Roman"/>
            </a:endParaRPr>
          </a:p>
          <a:p>
            <a:pPr marL="1612900" lvl="3" indent="-229870">
              <a:lnSpc>
                <a:spcPct val="100000"/>
              </a:lnSpc>
              <a:spcBef>
                <a:spcPts val="259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BC, DE,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HL</a:t>
            </a:r>
            <a:endParaRPr sz="20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&amp; L can be </a:t>
            </a:r>
            <a:r>
              <a:rPr sz="2400" spc="-5" dirty="0">
                <a:latin typeface="Times New Roman"/>
                <a:cs typeface="Times New Roman"/>
              </a:rPr>
              <a:t>used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data pointer (holds memory  address)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Special </a:t>
            </a:r>
            <a:r>
              <a:rPr sz="2800" dirty="0">
                <a:latin typeface="Times New Roman"/>
                <a:cs typeface="Times New Roman"/>
              </a:rPr>
              <a:t>Purpose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Registers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Accumulator </a:t>
            </a:r>
            <a:r>
              <a:rPr sz="2400" dirty="0">
                <a:latin typeface="Times New Roman"/>
                <a:cs typeface="Times New Roman"/>
              </a:rPr>
              <a:t>(8 </a:t>
            </a:r>
            <a:r>
              <a:rPr sz="2400" spc="-5" dirty="0">
                <a:latin typeface="Times New Roman"/>
                <a:cs typeface="Times New Roman"/>
              </a:rPr>
              <a:t>bit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register)</a:t>
            </a:r>
            <a:endParaRPr sz="2400">
              <a:latin typeface="Times New Roman"/>
              <a:cs typeface="Times New Roman"/>
            </a:endParaRPr>
          </a:p>
          <a:p>
            <a:pPr marL="1612900" lvl="3" indent="-229870">
              <a:lnSpc>
                <a:spcPct val="100000"/>
              </a:lnSpc>
              <a:spcBef>
                <a:spcPts val="254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Store 8 bit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612900" lvl="3" indent="-229870">
              <a:lnSpc>
                <a:spcPct val="100000"/>
              </a:lnSpc>
              <a:spcBef>
                <a:spcPts val="240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Store the result of 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02350" y="3676650"/>
          <a:ext cx="25908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</a:tblGrid>
              <a:tr h="228600">
                <a:tc>
                  <a:txBody>
                    <a:bodyPr/>
                    <a:lstStyle/>
                    <a:p>
                      <a:pPr marR="14604" algn="ctr">
                        <a:lnSpc>
                          <a:spcPts val="1375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Accumulator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1375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Flags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99"/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Counter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8600">
                <a:tc gridSpan="2">
                  <a:txBody>
                    <a:bodyPr/>
                    <a:lstStyle/>
                    <a:p>
                      <a:pPr marL="831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Stack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Pointer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994400" y="3581400"/>
            <a:ext cx="2844800" cy="1587500"/>
          </a:xfrm>
          <a:custGeom>
            <a:avLst/>
            <a:gdLst/>
            <a:ahLst/>
            <a:cxnLst/>
            <a:rect l="l" t="t" r="r" b="b"/>
            <a:pathLst>
              <a:path w="2844800" h="1587500">
                <a:moveTo>
                  <a:pt x="0" y="0"/>
                </a:moveTo>
                <a:lnTo>
                  <a:pt x="2844800" y="0"/>
                </a:lnTo>
                <a:lnTo>
                  <a:pt x="2844800" y="1587500"/>
                </a:lnTo>
                <a:lnTo>
                  <a:pt x="0" y="158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5900" y="5168897"/>
            <a:ext cx="533400" cy="622300"/>
          </a:xfrm>
          <a:custGeom>
            <a:avLst/>
            <a:gdLst/>
            <a:ahLst/>
            <a:cxnLst/>
            <a:rect l="l" t="t" r="r" b="b"/>
            <a:pathLst>
              <a:path w="533400" h="622300">
                <a:moveTo>
                  <a:pt x="533400" y="497840"/>
                </a:moveTo>
                <a:lnTo>
                  <a:pt x="0" y="497840"/>
                </a:lnTo>
                <a:lnTo>
                  <a:pt x="266700" y="622300"/>
                </a:lnTo>
                <a:lnTo>
                  <a:pt x="533400" y="497840"/>
                </a:lnTo>
                <a:close/>
              </a:path>
              <a:path w="533400" h="622300">
                <a:moveTo>
                  <a:pt x="400050" y="124460"/>
                </a:moveTo>
                <a:lnTo>
                  <a:pt x="133350" y="124460"/>
                </a:lnTo>
                <a:lnTo>
                  <a:pt x="133350" y="497840"/>
                </a:lnTo>
                <a:lnTo>
                  <a:pt x="400050" y="497840"/>
                </a:lnTo>
                <a:lnTo>
                  <a:pt x="400050" y="124460"/>
                </a:lnTo>
                <a:close/>
              </a:path>
              <a:path w="533400" h="622300">
                <a:moveTo>
                  <a:pt x="266700" y="0"/>
                </a:moveTo>
                <a:lnTo>
                  <a:pt x="0" y="124460"/>
                </a:lnTo>
                <a:lnTo>
                  <a:pt x="533400" y="124460"/>
                </a:lnTo>
                <a:lnTo>
                  <a:pt x="2667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5900" y="5168897"/>
            <a:ext cx="533400" cy="622300"/>
          </a:xfrm>
          <a:custGeom>
            <a:avLst/>
            <a:gdLst/>
            <a:ahLst/>
            <a:cxnLst/>
            <a:rect l="l" t="t" r="r" b="b"/>
            <a:pathLst>
              <a:path w="533400" h="622300">
                <a:moveTo>
                  <a:pt x="0" y="124460"/>
                </a:moveTo>
                <a:lnTo>
                  <a:pt x="266700" y="0"/>
                </a:lnTo>
                <a:lnTo>
                  <a:pt x="533400" y="124460"/>
                </a:lnTo>
                <a:lnTo>
                  <a:pt x="400050" y="124460"/>
                </a:lnTo>
                <a:lnTo>
                  <a:pt x="400050" y="497840"/>
                </a:lnTo>
                <a:lnTo>
                  <a:pt x="533400" y="497840"/>
                </a:lnTo>
                <a:lnTo>
                  <a:pt x="266700" y="622300"/>
                </a:lnTo>
                <a:lnTo>
                  <a:pt x="0" y="497840"/>
                </a:lnTo>
                <a:lnTo>
                  <a:pt x="133350" y="497840"/>
                </a:lnTo>
                <a:lnTo>
                  <a:pt x="133350" y="124460"/>
                </a:lnTo>
                <a:lnTo>
                  <a:pt x="0" y="1244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5400" y="5168900"/>
            <a:ext cx="736600" cy="647700"/>
          </a:xfrm>
          <a:custGeom>
            <a:avLst/>
            <a:gdLst/>
            <a:ahLst/>
            <a:cxnLst/>
            <a:rect l="l" t="t" r="r" b="b"/>
            <a:pathLst>
              <a:path w="736600" h="647700">
                <a:moveTo>
                  <a:pt x="736600" y="485775"/>
                </a:moveTo>
                <a:lnTo>
                  <a:pt x="0" y="485775"/>
                </a:lnTo>
                <a:lnTo>
                  <a:pt x="368300" y="647700"/>
                </a:lnTo>
                <a:lnTo>
                  <a:pt x="736600" y="485775"/>
                </a:lnTo>
                <a:close/>
              </a:path>
              <a:path w="736600" h="647700">
                <a:moveTo>
                  <a:pt x="552450" y="0"/>
                </a:moveTo>
                <a:lnTo>
                  <a:pt x="184150" y="0"/>
                </a:lnTo>
                <a:lnTo>
                  <a:pt x="184150" y="485775"/>
                </a:lnTo>
                <a:lnTo>
                  <a:pt x="552450" y="485775"/>
                </a:lnTo>
                <a:lnTo>
                  <a:pt x="55245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5400" y="5168900"/>
            <a:ext cx="736600" cy="647700"/>
          </a:xfrm>
          <a:custGeom>
            <a:avLst/>
            <a:gdLst/>
            <a:ahLst/>
            <a:cxnLst/>
            <a:rect l="l" t="t" r="r" b="b"/>
            <a:pathLst>
              <a:path w="736600" h="647700">
                <a:moveTo>
                  <a:pt x="0" y="485775"/>
                </a:moveTo>
                <a:lnTo>
                  <a:pt x="184150" y="485775"/>
                </a:lnTo>
                <a:lnTo>
                  <a:pt x="184150" y="0"/>
                </a:lnTo>
                <a:lnTo>
                  <a:pt x="552450" y="0"/>
                </a:lnTo>
                <a:lnTo>
                  <a:pt x="552450" y="485775"/>
                </a:lnTo>
                <a:lnTo>
                  <a:pt x="736600" y="485775"/>
                </a:lnTo>
                <a:lnTo>
                  <a:pt x="368300" y="647700"/>
                </a:lnTo>
                <a:lnTo>
                  <a:pt x="0" y="485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82139" y="5312754"/>
            <a:ext cx="45618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– Store 8 bit data during I/O transfer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100" spc="-7" baseline="19841" dirty="0">
                <a:latin typeface="Arial"/>
                <a:cs typeface="Arial"/>
              </a:rPr>
              <a:t>Address</a:t>
            </a:r>
            <a:endParaRPr sz="2100" baseline="1984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5801" y="5322760"/>
            <a:ext cx="6934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165" algn="l"/>
              </a:tabLst>
            </a:pPr>
            <a:r>
              <a:rPr sz="1400" spc="-5" dirty="0">
                <a:latin typeface="Arial"/>
                <a:cs typeface="Arial"/>
              </a:rPr>
              <a:t>8	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6086" y="5322760"/>
            <a:ext cx="22415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55981"/>
            <a:ext cx="7885430" cy="18103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Flag</a:t>
            </a:r>
            <a:r>
              <a:rPr sz="2400" spc="-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Register</a:t>
            </a:r>
            <a:endParaRPr sz="2400">
              <a:latin typeface="Times New Roman"/>
              <a:cs typeface="Times New Roman"/>
            </a:endParaRPr>
          </a:p>
          <a:p>
            <a:pPr marL="755650" marR="124460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8 bit register – shows the status of the microprocessor before/after an  operation</a:t>
            </a:r>
            <a:endParaRPr sz="20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S (sign flag), Z (zero flag), AC (auxillary carry flag), P (parity flag) &amp;  CY (carry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flag)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168794"/>
            <a:ext cx="6029325" cy="142923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297815" algn="l"/>
                <a:tab pos="298450" algn="l"/>
              </a:tabLst>
            </a:pPr>
            <a:r>
              <a:rPr sz="2400" u="sng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Sign</a:t>
            </a:r>
            <a:r>
              <a:rPr sz="2400" u="sng" spc="-20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Flag</a:t>
            </a:r>
            <a:endParaRPr sz="24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indicating the sign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data in the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accumulator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sign flag is set if negative </a:t>
            </a:r>
            <a:r>
              <a:rPr sz="1800" dirty="0">
                <a:latin typeface="Times New Roman"/>
                <a:cs typeface="Times New Roman"/>
              </a:rPr>
              <a:t>(1 –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negative)</a:t>
            </a:r>
            <a:endParaRPr sz="18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sign flag is reset if positive </a:t>
            </a:r>
            <a:r>
              <a:rPr sz="1800" dirty="0">
                <a:latin typeface="Times New Roman"/>
                <a:cs typeface="Times New Roman"/>
              </a:rPr>
              <a:t>(0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–positive)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31251" y="2848665"/>
          <a:ext cx="6170928" cy="225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809625"/>
                <a:gridCol w="809624"/>
                <a:gridCol w="809625"/>
                <a:gridCol w="809625"/>
                <a:gridCol w="809625"/>
                <a:gridCol w="809625"/>
                <a:gridCol w="656589"/>
              </a:tblGrid>
              <a:tr h="225309">
                <a:tc>
                  <a:txBody>
                    <a:bodyPr/>
                    <a:lstStyle/>
                    <a:p>
                      <a:pPr marL="127000">
                        <a:lnSpc>
                          <a:spcPts val="16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6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3675" y="3230562"/>
          <a:ext cx="6477000" cy="41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</a:tblGrid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708381"/>
            <a:ext cx="7674609" cy="12007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FF99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Zero</a:t>
            </a:r>
            <a:r>
              <a:rPr sz="2400" u="heavy" spc="-20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Flag</a:t>
            </a:r>
            <a:endParaRPr sz="24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Is set if result obtained after an operation is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Is set following an increment or decrement operation of that register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52064"/>
            <a:ext cx="1678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Carry</a:t>
            </a:r>
            <a:r>
              <a:rPr sz="2400" u="heavy" spc="-80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Flag</a:t>
            </a:r>
            <a:endParaRPr sz="240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481070"/>
            <a:ext cx="6351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Times New Roman"/>
                <a:cs typeface="Times New Roman"/>
              </a:rPr>
              <a:t>–	Is set if there is a carry or borrow from arithmetic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630" y="2055758"/>
            <a:ext cx="1273810" cy="12065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128270" algn="r">
              <a:lnSpc>
                <a:spcPct val="100000"/>
              </a:lnSpc>
              <a:spcBef>
                <a:spcPts val="525"/>
              </a:spcBef>
            </a:pPr>
            <a:r>
              <a:rPr sz="1600" spc="-5" dirty="0">
                <a:latin typeface="Arial"/>
                <a:cs typeface="Arial"/>
              </a:rPr>
              <a:t>10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100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1</a:t>
            </a:r>
          </a:p>
          <a:p>
            <a:pPr marR="76835" algn="r">
              <a:lnSpc>
                <a:spcPct val="100000"/>
              </a:lnSpc>
              <a:spcBef>
                <a:spcPts val="425"/>
              </a:spcBef>
              <a:tabLst>
                <a:tab pos="288925" algn="l"/>
              </a:tabLst>
            </a:pPr>
            <a:r>
              <a:rPr sz="1600" dirty="0">
                <a:latin typeface="Arial"/>
                <a:cs typeface="Arial"/>
              </a:rPr>
              <a:t>+	</a:t>
            </a:r>
            <a:r>
              <a:rPr sz="1600" spc="-5" dirty="0">
                <a:latin typeface="Arial"/>
                <a:cs typeface="Arial"/>
              </a:rPr>
              <a:t>0100</a:t>
            </a:r>
            <a:r>
              <a:rPr sz="1600" spc="-125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101</a:t>
            </a:r>
            <a:endParaRPr sz="1600" dirty="0">
              <a:latin typeface="Arial"/>
              <a:cs typeface="Arial"/>
            </a:endParaRPr>
          </a:p>
          <a:p>
            <a:pPr marL="12700" marR="5080" indent="227329">
              <a:lnSpc>
                <a:spcPct val="120000"/>
              </a:lnSpc>
              <a:tabLst>
                <a:tab pos="295910" algn="l"/>
              </a:tabLst>
            </a:pPr>
            <a:r>
              <a:rPr sz="1600" dirty="0">
                <a:latin typeface="Arial"/>
                <a:cs typeface="Arial"/>
              </a:rPr>
              <a:t>------</a:t>
            </a:r>
            <a:r>
              <a:rPr sz="1600" spc="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--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-  1	</a:t>
            </a:r>
            <a:r>
              <a:rPr sz="1600" spc="-5" dirty="0">
                <a:latin typeface="Arial"/>
                <a:cs typeface="Arial"/>
              </a:rPr>
              <a:t>00000000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88710" y="4731818"/>
          <a:ext cx="5636895" cy="1110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405"/>
                <a:gridCol w="1769745"/>
                <a:gridCol w="1134745"/>
              </a:tblGrid>
              <a:tr h="262678">
                <a:tc>
                  <a:txBody>
                    <a:bodyPr/>
                    <a:lstStyle/>
                    <a:p>
                      <a:pPr marL="805815">
                        <a:lnSpc>
                          <a:spcPts val="1770"/>
                        </a:lnSpc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1011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0101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770"/>
                        </a:lnSpc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1011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</a:tr>
              <a:tr h="295211"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83502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+	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0110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1100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1100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1100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solidFill>
                      <a:srgbClr val="00CC99"/>
                    </a:solidFill>
                  </a:tcPr>
                </a:tc>
              </a:tr>
              <a:tr h="292566">
                <a:tc>
                  <a:txBody>
                    <a:bodyPr/>
                    <a:lstStyle/>
                    <a:p>
                      <a:pPr marR="87312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------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---------------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CC99"/>
                    </a:solidFill>
                  </a:tcPr>
                </a:tc>
              </a:tr>
              <a:tr h="260033">
                <a:tc>
                  <a:txBody>
                    <a:bodyPr/>
                    <a:lstStyle/>
                    <a:p>
                      <a:pPr marR="895985" algn="r">
                        <a:lnSpc>
                          <a:spcPts val="1839"/>
                        </a:lnSpc>
                        <a:spcBef>
                          <a:spcPts val="105"/>
                        </a:spcBef>
                        <a:tabLst>
                          <a:tab pos="836930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Carry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1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0010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Borrow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1110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1951" y="814069"/>
            <a:ext cx="4340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905000"/>
            <a:ext cx="7592695" cy="435952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755015" marR="103505" lvl="1" indent="-285750" algn="just"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2800" spc="-5" smtClean="0">
                <a:solidFill>
                  <a:srgbClr val="800000"/>
                </a:solidFill>
                <a:latin typeface="Times New Roman"/>
                <a:cs typeface="Times New Roman"/>
              </a:rPr>
              <a:t>Programmable </a:t>
            </a:r>
            <a:r>
              <a:rPr sz="2800" dirty="0">
                <a:solidFill>
                  <a:srgbClr val="800000"/>
                </a:solidFill>
                <a:latin typeface="Times New Roman"/>
                <a:cs typeface="Times New Roman"/>
              </a:rPr>
              <a:t>device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The microprocessor </a:t>
            </a:r>
            <a:r>
              <a:rPr sz="280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perform  different </a:t>
            </a:r>
            <a:r>
              <a:rPr sz="2800" dirty="0">
                <a:latin typeface="Times New Roman"/>
                <a:cs typeface="Times New Roman"/>
              </a:rPr>
              <a:t>sets of operations on the data it receives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depending  on the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instructions</a:t>
            </a:r>
            <a:r>
              <a:rPr sz="280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supplied in the given  </a:t>
            </a:r>
            <a:r>
              <a:rPr sz="2800" spc="-5" dirty="0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 algn="just"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755650" marR="5080" lvl="1" indent="-286385" algn="just">
              <a:buChar char="–"/>
              <a:tabLst>
                <a:tab pos="755015" algn="l"/>
                <a:tab pos="756285" algn="l"/>
              </a:tabLst>
            </a:pPr>
            <a:r>
              <a:rPr sz="2800" dirty="0">
                <a:solidFill>
                  <a:srgbClr val="800000"/>
                </a:solidFill>
                <a:latin typeface="Times New Roman"/>
                <a:cs typeface="Times New Roman"/>
              </a:rPr>
              <a:t>Instructions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Each microprocessor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designed </a:t>
            </a:r>
            <a:r>
              <a:rPr sz="2800" dirty="0">
                <a:latin typeface="Times New Roman"/>
                <a:cs typeface="Times New Roman"/>
              </a:rPr>
              <a:t>to execute a  specific </a:t>
            </a:r>
            <a:r>
              <a:rPr sz="2800" spc="-5" dirty="0">
                <a:latin typeface="Times New Roman"/>
                <a:cs typeface="Times New Roman"/>
              </a:rPr>
              <a:t>group </a:t>
            </a:r>
            <a:r>
              <a:rPr sz="2800" dirty="0">
                <a:latin typeface="Times New Roman"/>
                <a:cs typeface="Times New Roman"/>
              </a:rPr>
              <a:t>of operations. </a:t>
            </a:r>
            <a:r>
              <a:rPr sz="2800" spc="-5" dirty="0">
                <a:latin typeface="Times New Roman"/>
                <a:cs typeface="Times New Roman"/>
              </a:rPr>
              <a:t>This group </a:t>
            </a:r>
            <a:r>
              <a:rPr sz="2800" dirty="0">
                <a:latin typeface="Times New Roman"/>
                <a:cs typeface="Times New Roman"/>
              </a:rPr>
              <a:t>of operations is  called an instruction set.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instruction set defines what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microprocessor </a:t>
            </a:r>
            <a:r>
              <a:rPr sz="2800" dirty="0">
                <a:latin typeface="Times New Roman"/>
                <a:cs typeface="Times New Roman"/>
              </a:rPr>
              <a:t>can and cannot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619799"/>
            <a:ext cx="4962525" cy="23698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FF9900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Auxillary Carry</a:t>
            </a:r>
            <a:r>
              <a:rPr sz="2800" u="heavy" spc="-3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Flag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set if there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carry </a:t>
            </a:r>
            <a:r>
              <a:rPr sz="2400" dirty="0">
                <a:latin typeface="Times New Roman"/>
                <a:cs typeface="Times New Roman"/>
              </a:rPr>
              <a:t>out of </a:t>
            </a:r>
            <a:r>
              <a:rPr sz="2400" spc="-5" dirty="0">
                <a:latin typeface="Times New Roman"/>
                <a:cs typeface="Times New Roman"/>
              </a:rPr>
              <a:t>bit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Parity</a:t>
            </a:r>
            <a:r>
              <a:rPr sz="2800" u="heavy" spc="-2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FF9900"/>
                  </a:solidFill>
                </a:uFill>
                <a:latin typeface="Times New Roman"/>
                <a:cs typeface="Times New Roman"/>
              </a:rPr>
              <a:t>Flag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set if parity 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endParaRPr sz="24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Is cleared if parity 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odd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8288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00"/>
            </a:pPr>
            <a:r>
              <a:rPr lang="en-US" dirty="0" smtClean="0"/>
              <a:t>        110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marL="342900" indent="-342900">
              <a:buAutoNum type="arabicPlain" startAt="1001"/>
            </a:pPr>
            <a:r>
              <a:rPr lang="en-US" dirty="0" smtClean="0"/>
              <a:t>        100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0010         0100  </a:t>
            </a:r>
          </a:p>
          <a:p>
            <a:pPr marL="342900" indent="-342900">
              <a:buAutoNum type="arabicPlain" startAt="1001"/>
            </a:pPr>
            <a:endParaRPr lang="en-US" dirty="0" smtClean="0"/>
          </a:p>
          <a:p>
            <a:pPr marL="342900" indent="-342900">
              <a:buAutoNum type="arabicPlain" startAt="1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244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1516" y="814069"/>
            <a:ext cx="56991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Internal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002027"/>
            <a:ext cx="7378700" cy="395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05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have already discussed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general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purpose  </a:t>
            </a:r>
            <a:r>
              <a:rPr sz="2800" spc="-5" dirty="0">
                <a:latin typeface="Times New Roman"/>
                <a:cs typeface="Times New Roman"/>
              </a:rPr>
              <a:t>registers,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Accumulator, and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flags.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Program </a:t>
            </a:r>
            <a:r>
              <a:rPr sz="2800" spc="-5" dirty="0">
                <a:latin typeface="Times New Roman"/>
                <a:cs typeface="Times New Roman"/>
              </a:rPr>
              <a:t>Counter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(PC)</a:t>
            </a:r>
            <a:endParaRPr sz="2800" dirty="0">
              <a:latin typeface="Times New Roman"/>
              <a:cs typeface="Times New Roman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This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register that is </a:t>
            </a:r>
            <a:r>
              <a:rPr sz="2400" dirty="0">
                <a:latin typeface="Times New Roman"/>
                <a:cs typeface="Times New Roman"/>
              </a:rPr>
              <a:t>used </a:t>
            </a:r>
            <a:r>
              <a:rPr sz="2400" spc="-5" dirty="0">
                <a:latin typeface="Times New Roman"/>
                <a:cs typeface="Times New Roman"/>
              </a:rPr>
              <a:t>to control the sequencing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execution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instructions.</a:t>
            </a:r>
            <a:endParaRPr sz="2400" dirty="0">
              <a:latin typeface="Times New Roman"/>
              <a:cs typeface="Times New Roman"/>
            </a:endParaRPr>
          </a:p>
          <a:p>
            <a:pPr marL="755650" marR="61150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This register always holds the address </a:t>
            </a:r>
            <a:r>
              <a:rPr sz="2400" dirty="0">
                <a:latin typeface="Times New Roman"/>
                <a:cs typeface="Times New Roman"/>
              </a:rPr>
              <a:t>of the next  </a:t>
            </a:r>
            <a:r>
              <a:rPr sz="2400" spc="-5" dirty="0">
                <a:latin typeface="Times New Roman"/>
                <a:cs typeface="Times New Roman"/>
              </a:rPr>
              <a:t>instruction.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Since it holds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address, it must </a:t>
            </a:r>
            <a:r>
              <a:rPr sz="2400" dirty="0">
                <a:latin typeface="Times New Roman"/>
                <a:cs typeface="Times New Roman"/>
              </a:rPr>
              <a:t>be 16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wide.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1516" y="814069"/>
            <a:ext cx="56991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Internal</a:t>
            </a:r>
            <a:r>
              <a:rPr spc="-5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900946"/>
            <a:ext cx="7502525" cy="39795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The Stack pointer</a:t>
            </a:r>
            <a:endParaRPr sz="32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3020"/>
              </a:lnSpc>
              <a:spcBef>
                <a:spcPts val="73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stack pointer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also </a:t>
            </a:r>
            <a:r>
              <a:rPr sz="2800" dirty="0">
                <a:latin typeface="Times New Roman"/>
                <a:cs typeface="Times New Roman"/>
              </a:rPr>
              <a:t>a 16-bit </a:t>
            </a:r>
            <a:r>
              <a:rPr sz="2800" spc="-5" dirty="0">
                <a:latin typeface="Times New Roman"/>
                <a:cs typeface="Times New Roman"/>
              </a:rPr>
              <a:t>register that </a:t>
            </a:r>
            <a:r>
              <a:rPr sz="2800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dirty="0">
                <a:latin typeface="Times New Roman"/>
                <a:cs typeface="Times New Roman"/>
              </a:rPr>
              <a:t>to point into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755650" marR="190500" lvl="1" indent="-285750">
              <a:lnSpc>
                <a:spcPts val="302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memory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points to is a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special  area called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stack.</a:t>
            </a:r>
            <a:endParaRPr sz="2800">
              <a:latin typeface="Times New Roman"/>
              <a:cs typeface="Times New Roman"/>
            </a:endParaRPr>
          </a:p>
          <a:p>
            <a:pPr marL="755650" marR="457200" lvl="1" indent="-285750">
              <a:lnSpc>
                <a:spcPts val="302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stack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an area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memory used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hold  </a:t>
            </a:r>
            <a:r>
              <a:rPr sz="2800" spc="-5" dirty="0">
                <a:latin typeface="Times New Roman"/>
                <a:cs typeface="Times New Roman"/>
              </a:rPr>
              <a:t>data that </a:t>
            </a:r>
            <a:r>
              <a:rPr sz="2800" dirty="0">
                <a:latin typeface="Times New Roman"/>
                <a:cs typeface="Times New Roman"/>
              </a:rPr>
              <a:t>will be </a:t>
            </a:r>
            <a:r>
              <a:rPr sz="2800" spc="-5" dirty="0">
                <a:latin typeface="Times New Roman"/>
                <a:cs typeface="Times New Roman"/>
              </a:rPr>
              <a:t>retreived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soon.</a:t>
            </a:r>
            <a:endParaRPr sz="2800">
              <a:latin typeface="Times New Roman"/>
              <a:cs typeface="Times New Roman"/>
            </a:endParaRPr>
          </a:p>
          <a:p>
            <a:pPr marL="755650" marR="163830" lvl="1" indent="-285750">
              <a:lnSpc>
                <a:spcPts val="3020"/>
              </a:lnSpc>
              <a:spcBef>
                <a:spcPts val="68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stack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usually accessed </a:t>
            </a:r>
            <a:r>
              <a:rPr sz="2800" dirty="0">
                <a:latin typeface="Times New Roman"/>
                <a:cs typeface="Times New Roman"/>
              </a:rPr>
              <a:t>in a </a:t>
            </a:r>
            <a:r>
              <a:rPr sz="2800" spc="-5" dirty="0">
                <a:latin typeface="Times New Roman"/>
                <a:cs typeface="Times New Roman"/>
              </a:rPr>
              <a:t>Last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  Out (LIFO)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fashion.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5825" y="720344"/>
            <a:ext cx="4833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Non Programmable</a:t>
            </a:r>
            <a:r>
              <a:rPr sz="3200" spc="-30" dirty="0"/>
              <a:t> </a:t>
            </a:r>
            <a:r>
              <a:rPr sz="3200" spc="-5" dirty="0"/>
              <a:t>Registers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5940" y="1381799"/>
            <a:ext cx="7108825" cy="344004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Instruction Register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sz="28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Decoder</a:t>
            </a:r>
            <a:endParaRPr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Instruction is stored in IR after fetched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processor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Decoder decodes instruction 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IR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Internal Clock</a:t>
            </a: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generator</a:t>
            </a:r>
            <a:endParaRPr sz="32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3.125 </a:t>
            </a:r>
            <a:r>
              <a:rPr sz="2400" spc="-5" dirty="0">
                <a:latin typeface="Times New Roman"/>
                <a:cs typeface="Times New Roman"/>
              </a:rPr>
              <a:t>MHz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internally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6.25 </a:t>
            </a:r>
            <a:r>
              <a:rPr sz="2400" spc="-5" dirty="0">
                <a:latin typeface="Times New Roman"/>
                <a:cs typeface="Times New Roman"/>
              </a:rPr>
              <a:t>MHz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externally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-52695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6162" y="356869"/>
            <a:ext cx="6031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Demultiplexing</a:t>
            </a:r>
            <a:r>
              <a:rPr spc="-35" dirty="0"/>
              <a:t> </a:t>
            </a:r>
            <a:r>
              <a:rPr spc="-5" dirty="0"/>
              <a:t>AD7-AD0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1739" y="4354639"/>
            <a:ext cx="70237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Given that ALE operates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pulse during T1, we will 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able to latch the address. Then when </a:t>
            </a:r>
            <a:r>
              <a:rPr sz="2400" dirty="0">
                <a:latin typeface="Times New Roman"/>
                <a:cs typeface="Times New Roman"/>
              </a:rPr>
              <a:t>ALE goes low,  </a:t>
            </a:r>
            <a:r>
              <a:rPr sz="2400" spc="-5" dirty="0">
                <a:latin typeface="Times New Roman"/>
                <a:cs typeface="Times New Roman"/>
              </a:rPr>
              <a:t>the address is saved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the AD7– AD0 lines </a:t>
            </a:r>
            <a:r>
              <a:rPr sz="2400" dirty="0">
                <a:latin typeface="Times New Roman"/>
                <a:cs typeface="Times New Roman"/>
              </a:rPr>
              <a:t>can be  </a:t>
            </a:r>
            <a:r>
              <a:rPr sz="2400" spc="-5" dirty="0">
                <a:latin typeface="Times New Roman"/>
                <a:cs typeface="Times New Roman"/>
              </a:rPr>
              <a:t>used for their purpose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the bi-directional 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37025" y="3289300"/>
            <a:ext cx="1984375" cy="520700"/>
          </a:xfrm>
          <a:custGeom>
            <a:avLst/>
            <a:gdLst/>
            <a:ahLst/>
            <a:cxnLst/>
            <a:rect l="l" t="t" r="r" b="b"/>
            <a:pathLst>
              <a:path w="1984375" h="520700">
                <a:moveTo>
                  <a:pt x="1820202" y="0"/>
                </a:moveTo>
                <a:lnTo>
                  <a:pt x="1820202" y="130175"/>
                </a:lnTo>
                <a:lnTo>
                  <a:pt x="0" y="130175"/>
                </a:lnTo>
                <a:lnTo>
                  <a:pt x="0" y="390525"/>
                </a:lnTo>
                <a:lnTo>
                  <a:pt x="1820202" y="390525"/>
                </a:lnTo>
                <a:lnTo>
                  <a:pt x="1820202" y="520700"/>
                </a:lnTo>
                <a:lnTo>
                  <a:pt x="1984375" y="260350"/>
                </a:lnTo>
                <a:lnTo>
                  <a:pt x="1820202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7025" y="3289300"/>
            <a:ext cx="1984375" cy="520700"/>
          </a:xfrm>
          <a:custGeom>
            <a:avLst/>
            <a:gdLst/>
            <a:ahLst/>
            <a:cxnLst/>
            <a:rect l="l" t="t" r="r" b="b"/>
            <a:pathLst>
              <a:path w="1984375" h="520700">
                <a:moveTo>
                  <a:pt x="0" y="130175"/>
                </a:moveTo>
                <a:lnTo>
                  <a:pt x="1820202" y="130175"/>
                </a:lnTo>
                <a:lnTo>
                  <a:pt x="1820202" y="0"/>
                </a:lnTo>
                <a:lnTo>
                  <a:pt x="1984375" y="260350"/>
                </a:lnTo>
                <a:lnTo>
                  <a:pt x="1820202" y="520700"/>
                </a:lnTo>
                <a:lnTo>
                  <a:pt x="1820202" y="390525"/>
                </a:lnTo>
                <a:lnTo>
                  <a:pt x="0" y="390525"/>
                </a:lnTo>
                <a:lnTo>
                  <a:pt x="0" y="130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1462087"/>
            <a:ext cx="1341755" cy="2152650"/>
          </a:xfrm>
          <a:custGeom>
            <a:avLst/>
            <a:gdLst/>
            <a:ahLst/>
            <a:cxnLst/>
            <a:rect l="l" t="t" r="r" b="b"/>
            <a:pathLst>
              <a:path w="1341754" h="2152650">
                <a:moveTo>
                  <a:pt x="0" y="0"/>
                </a:moveTo>
                <a:lnTo>
                  <a:pt x="1341437" y="0"/>
                </a:lnTo>
                <a:lnTo>
                  <a:pt x="1341437" y="2152650"/>
                </a:lnTo>
                <a:lnTo>
                  <a:pt x="0" y="215265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00" y="1462087"/>
            <a:ext cx="1341755" cy="2152650"/>
          </a:xfrm>
          <a:custGeom>
            <a:avLst/>
            <a:gdLst/>
            <a:ahLst/>
            <a:cxnLst/>
            <a:rect l="l" t="t" r="r" b="b"/>
            <a:pathLst>
              <a:path w="1341754" h="2152650">
                <a:moveTo>
                  <a:pt x="0" y="0"/>
                </a:moveTo>
                <a:lnTo>
                  <a:pt x="1341437" y="0"/>
                </a:lnTo>
                <a:lnTo>
                  <a:pt x="1341437" y="2152650"/>
                </a:lnTo>
                <a:lnTo>
                  <a:pt x="0" y="21526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1237" y="1611313"/>
            <a:ext cx="2618105" cy="635000"/>
          </a:xfrm>
          <a:custGeom>
            <a:avLst/>
            <a:gdLst/>
            <a:ahLst/>
            <a:cxnLst/>
            <a:rect l="l" t="t" r="r" b="b"/>
            <a:pathLst>
              <a:path w="2618104" h="635000">
                <a:moveTo>
                  <a:pt x="2408237" y="0"/>
                </a:moveTo>
                <a:lnTo>
                  <a:pt x="2408237" y="158750"/>
                </a:lnTo>
                <a:lnTo>
                  <a:pt x="0" y="158750"/>
                </a:lnTo>
                <a:lnTo>
                  <a:pt x="0" y="476250"/>
                </a:lnTo>
                <a:lnTo>
                  <a:pt x="2408237" y="476250"/>
                </a:lnTo>
                <a:lnTo>
                  <a:pt x="2408237" y="635000"/>
                </a:lnTo>
                <a:lnTo>
                  <a:pt x="2617787" y="317500"/>
                </a:lnTo>
                <a:lnTo>
                  <a:pt x="240823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1237" y="1611313"/>
            <a:ext cx="2618105" cy="635000"/>
          </a:xfrm>
          <a:custGeom>
            <a:avLst/>
            <a:gdLst/>
            <a:ahLst/>
            <a:cxnLst/>
            <a:rect l="l" t="t" r="r" b="b"/>
            <a:pathLst>
              <a:path w="2618104" h="635000">
                <a:moveTo>
                  <a:pt x="0" y="158750"/>
                </a:moveTo>
                <a:lnTo>
                  <a:pt x="2408237" y="158750"/>
                </a:lnTo>
                <a:lnTo>
                  <a:pt x="2408237" y="0"/>
                </a:lnTo>
                <a:lnTo>
                  <a:pt x="2617787" y="317500"/>
                </a:lnTo>
                <a:lnTo>
                  <a:pt x="2408237" y="635000"/>
                </a:lnTo>
                <a:lnTo>
                  <a:pt x="2408237" y="476250"/>
                </a:lnTo>
                <a:lnTo>
                  <a:pt x="0" y="476250"/>
                </a:lnTo>
                <a:lnTo>
                  <a:pt x="0" y="158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41076" y="1798511"/>
            <a:ext cx="533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15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A8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8200" y="2635250"/>
            <a:ext cx="732155" cy="48895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latin typeface="Arial"/>
                <a:cs typeface="Arial"/>
              </a:rPr>
              <a:t>Latch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1237" y="2538409"/>
            <a:ext cx="1097280" cy="684530"/>
          </a:xfrm>
          <a:custGeom>
            <a:avLst/>
            <a:gdLst/>
            <a:ahLst/>
            <a:cxnLst/>
            <a:rect l="l" t="t" r="r" b="b"/>
            <a:pathLst>
              <a:path w="1097279" h="684530">
                <a:moveTo>
                  <a:pt x="822718" y="0"/>
                </a:moveTo>
                <a:lnTo>
                  <a:pt x="822718" y="171056"/>
                </a:lnTo>
                <a:lnTo>
                  <a:pt x="0" y="171056"/>
                </a:lnTo>
                <a:lnTo>
                  <a:pt x="0" y="513156"/>
                </a:lnTo>
                <a:lnTo>
                  <a:pt x="822718" y="513156"/>
                </a:lnTo>
                <a:lnTo>
                  <a:pt x="822718" y="684212"/>
                </a:lnTo>
                <a:lnTo>
                  <a:pt x="1096962" y="342112"/>
                </a:lnTo>
                <a:lnTo>
                  <a:pt x="822718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1237" y="2538409"/>
            <a:ext cx="1097280" cy="684530"/>
          </a:xfrm>
          <a:custGeom>
            <a:avLst/>
            <a:gdLst/>
            <a:ahLst/>
            <a:cxnLst/>
            <a:rect l="l" t="t" r="r" b="b"/>
            <a:pathLst>
              <a:path w="1097279" h="684530">
                <a:moveTo>
                  <a:pt x="0" y="171056"/>
                </a:moveTo>
                <a:lnTo>
                  <a:pt x="822718" y="171056"/>
                </a:lnTo>
                <a:lnTo>
                  <a:pt x="822718" y="0"/>
                </a:lnTo>
                <a:lnTo>
                  <a:pt x="1096962" y="342112"/>
                </a:lnTo>
                <a:lnTo>
                  <a:pt x="822718" y="684212"/>
                </a:lnTo>
                <a:lnTo>
                  <a:pt x="822718" y="513156"/>
                </a:lnTo>
                <a:lnTo>
                  <a:pt x="0" y="513156"/>
                </a:lnTo>
                <a:lnTo>
                  <a:pt x="0" y="1710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97211" y="2737914"/>
            <a:ext cx="66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AD7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AD0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89562" y="2628900"/>
            <a:ext cx="732155" cy="520700"/>
          </a:xfrm>
          <a:custGeom>
            <a:avLst/>
            <a:gdLst/>
            <a:ahLst/>
            <a:cxnLst/>
            <a:rect l="l" t="t" r="r" b="b"/>
            <a:pathLst>
              <a:path w="732154" h="520700">
                <a:moveTo>
                  <a:pt x="548881" y="0"/>
                </a:moveTo>
                <a:lnTo>
                  <a:pt x="548881" y="130175"/>
                </a:lnTo>
                <a:lnTo>
                  <a:pt x="0" y="130175"/>
                </a:lnTo>
                <a:lnTo>
                  <a:pt x="0" y="390525"/>
                </a:lnTo>
                <a:lnTo>
                  <a:pt x="548881" y="390525"/>
                </a:lnTo>
                <a:lnTo>
                  <a:pt x="548881" y="520700"/>
                </a:lnTo>
                <a:lnTo>
                  <a:pt x="731837" y="260350"/>
                </a:lnTo>
                <a:lnTo>
                  <a:pt x="548881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89562" y="2628900"/>
            <a:ext cx="732155" cy="520700"/>
          </a:xfrm>
          <a:custGeom>
            <a:avLst/>
            <a:gdLst/>
            <a:ahLst/>
            <a:cxnLst/>
            <a:rect l="l" t="t" r="r" b="b"/>
            <a:pathLst>
              <a:path w="732154" h="520700">
                <a:moveTo>
                  <a:pt x="0" y="130175"/>
                </a:moveTo>
                <a:lnTo>
                  <a:pt x="548881" y="130175"/>
                </a:lnTo>
                <a:lnTo>
                  <a:pt x="548881" y="0"/>
                </a:lnTo>
                <a:lnTo>
                  <a:pt x="731837" y="260350"/>
                </a:lnTo>
                <a:lnTo>
                  <a:pt x="548881" y="520700"/>
                </a:lnTo>
                <a:lnTo>
                  <a:pt x="548881" y="390525"/>
                </a:lnTo>
                <a:lnTo>
                  <a:pt x="0" y="390525"/>
                </a:lnTo>
                <a:lnTo>
                  <a:pt x="0" y="130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50840" y="3406711"/>
            <a:ext cx="5537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350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350" spc="7" baseline="-21604" dirty="0">
                <a:latin typeface="Times New Roman"/>
                <a:cs typeface="Times New Roman"/>
              </a:rPr>
              <a:t>0</a:t>
            </a:r>
            <a:endParaRPr sz="1350" baseline="-21604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1315" y="2755836"/>
            <a:ext cx="543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350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350" spc="7" baseline="-21604" dirty="0">
                <a:latin typeface="Times New Roman"/>
                <a:cs typeface="Times New Roman"/>
              </a:rPr>
              <a:t>0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86200" y="3048000"/>
            <a:ext cx="254000" cy="635000"/>
          </a:xfrm>
          <a:custGeom>
            <a:avLst/>
            <a:gdLst/>
            <a:ahLst/>
            <a:cxnLst/>
            <a:rect l="l" t="t" r="r" b="b"/>
            <a:pathLst>
              <a:path w="254000" h="635000">
                <a:moveTo>
                  <a:pt x="0" y="0"/>
                </a:moveTo>
                <a:lnTo>
                  <a:pt x="254000" y="0"/>
                </a:lnTo>
                <a:lnTo>
                  <a:pt x="254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200" y="3048000"/>
            <a:ext cx="254000" cy="635000"/>
          </a:xfrm>
          <a:custGeom>
            <a:avLst/>
            <a:gdLst/>
            <a:ahLst/>
            <a:cxnLst/>
            <a:rect l="l" t="t" r="r" b="b"/>
            <a:pathLst>
              <a:path w="254000" h="635000">
                <a:moveTo>
                  <a:pt x="0" y="0"/>
                </a:moveTo>
                <a:lnTo>
                  <a:pt x="254000" y="0"/>
                </a:lnTo>
                <a:lnTo>
                  <a:pt x="254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1900" y="2425700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6000" y="2425700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14859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98064" y="1485836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8085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2464" y="2322386"/>
            <a:ext cx="300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800" y="12"/>
            <a:ext cx="4800561" cy="685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062038"/>
            <a:ext cx="65913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304800"/>
            <a:ext cx="548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OPCODE READ MACHINE CYCLE  </a:t>
            </a:r>
            <a:r>
              <a:rPr lang="en-US" b="1" dirty="0" smtClean="0">
                <a:solidFill>
                  <a:srgbClr val="92D050"/>
                </a:solidFill>
              </a:rPr>
              <a:t>20</a:t>
            </a:r>
            <a:r>
              <a:rPr lang="en-US" b="1" dirty="0" smtClean="0">
                <a:solidFill>
                  <a:srgbClr val="FFC000"/>
                </a:solidFill>
              </a:rPr>
              <a:t>00</a:t>
            </a:r>
            <a:r>
              <a:rPr lang="en-US" b="1" dirty="0" smtClean="0">
                <a:solidFill>
                  <a:srgbClr val="FF0000"/>
                </a:solidFill>
              </a:rPr>
              <a:t>H=41H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661" y="814069"/>
            <a:ext cx="66948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Address and Data</a:t>
            </a:r>
            <a:r>
              <a:rPr spc="-45" dirty="0"/>
              <a:t> </a:t>
            </a:r>
            <a:r>
              <a:rPr spc="-5" dirty="0"/>
              <a:t>Busses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184" y="1959355"/>
            <a:ext cx="7426325" cy="4367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75692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address </a:t>
            </a:r>
            <a:r>
              <a:rPr sz="2800" dirty="0">
                <a:latin typeface="Times New Roman"/>
                <a:cs typeface="Times New Roman"/>
              </a:rPr>
              <a:t>bus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8 </a:t>
            </a:r>
            <a:r>
              <a:rPr sz="2800" spc="-5" dirty="0">
                <a:latin typeface="Times New Roman"/>
                <a:cs typeface="Times New Roman"/>
              </a:rPr>
              <a:t>signal lines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A8 – A15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 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unidirectional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4965" marR="522605" indent="-342900">
              <a:lnSpc>
                <a:spcPts val="302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other </a:t>
            </a:r>
            <a:r>
              <a:rPr sz="2800" dirty="0">
                <a:latin typeface="Times New Roman"/>
                <a:cs typeface="Times New Roman"/>
              </a:rPr>
              <a:t>8 </a:t>
            </a:r>
            <a:r>
              <a:rPr sz="2800" spc="-5" dirty="0">
                <a:latin typeface="Times New Roman"/>
                <a:cs typeface="Times New Roman"/>
              </a:rPr>
              <a:t>address </a:t>
            </a:r>
            <a:r>
              <a:rPr sz="2800" dirty="0">
                <a:latin typeface="Times New Roman"/>
                <a:cs typeface="Times New Roman"/>
              </a:rPr>
              <a:t>bits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multiplexed </a:t>
            </a:r>
            <a:r>
              <a:rPr sz="2800" spc="-5" dirty="0">
                <a:latin typeface="Times New Roman"/>
                <a:cs typeface="Times New Roman"/>
              </a:rPr>
              <a:t>(time  shared)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with the 8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data</a:t>
            </a:r>
            <a:r>
              <a:rPr sz="2800" spc="-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bits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5650" marR="5080" lvl="1" indent="-286385">
              <a:lnSpc>
                <a:spcPts val="2590"/>
              </a:lnSpc>
              <a:spcBef>
                <a:spcPts val="585"/>
              </a:spcBef>
              <a:buChar char="–"/>
              <a:tabLst>
                <a:tab pos="755650" algn="l"/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So,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bits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AD0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AD7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bi-directional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serve as </a:t>
            </a:r>
            <a:r>
              <a:rPr sz="2400" spc="-5" dirty="0">
                <a:solidFill>
                  <a:srgbClr val="339933"/>
                </a:solidFill>
                <a:latin typeface="Times New Roman"/>
                <a:cs typeface="Times New Roman"/>
              </a:rPr>
              <a:t> A0 </a:t>
            </a:r>
            <a:r>
              <a:rPr sz="2400" dirty="0">
                <a:solidFill>
                  <a:srgbClr val="339933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339933"/>
                </a:solidFill>
                <a:latin typeface="Times New Roman"/>
                <a:cs typeface="Times New Roman"/>
              </a:rPr>
              <a:t>A7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39933"/>
                </a:solidFill>
                <a:latin typeface="Times New Roman"/>
                <a:cs typeface="Times New Roman"/>
              </a:rPr>
              <a:t>D0 </a:t>
            </a:r>
            <a:r>
              <a:rPr sz="2400" dirty="0">
                <a:solidFill>
                  <a:srgbClr val="339933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339933"/>
                </a:solidFill>
                <a:latin typeface="Times New Roman"/>
                <a:cs typeface="Times New Roman"/>
              </a:rPr>
              <a:t>D7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the 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155700" marR="33020" lvl="2" indent="-229235">
              <a:lnSpc>
                <a:spcPts val="216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During the execution of the instruction, these lines carry the  address bits during the early part, then during the late parts of  the execution, they carry the 8 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bits.</a:t>
            </a:r>
            <a:endParaRPr sz="2000">
              <a:latin typeface="Times New Roman"/>
              <a:cs typeface="Times New Roman"/>
            </a:endParaRPr>
          </a:p>
          <a:p>
            <a:pPr marL="755650" marR="98425" lvl="1" indent="-286385" algn="just">
              <a:lnSpc>
                <a:spcPts val="2590"/>
              </a:lnSpc>
              <a:spcBef>
                <a:spcPts val="565"/>
              </a:spcBef>
              <a:buChar char="–"/>
              <a:tabLst>
                <a:tab pos="756285" algn="l"/>
              </a:tabLst>
            </a:pPr>
            <a:r>
              <a:rPr sz="2400" spc="-5" dirty="0">
                <a:latin typeface="Times New Roman"/>
                <a:cs typeface="Times New Roman"/>
              </a:rPr>
              <a:t>In order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separate the address 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data, we </a:t>
            </a:r>
            <a:r>
              <a:rPr sz="2400" dirty="0">
                <a:latin typeface="Times New Roman"/>
                <a:cs typeface="Times New Roman"/>
              </a:rPr>
              <a:t>can 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latch to </a:t>
            </a:r>
            <a:r>
              <a:rPr sz="2400" dirty="0">
                <a:latin typeface="Times New Roman"/>
                <a:cs typeface="Times New Roman"/>
              </a:rPr>
              <a:t>save </a:t>
            </a:r>
            <a:r>
              <a:rPr sz="2400" spc="-5" dirty="0">
                <a:latin typeface="Times New Roman"/>
                <a:cs typeface="Times New Roman"/>
              </a:rPr>
              <a:t>the value before the function </a:t>
            </a:r>
            <a:r>
              <a:rPr sz="2400" dirty="0">
                <a:latin typeface="Times New Roman"/>
                <a:cs typeface="Times New Roman"/>
              </a:rPr>
              <a:t>of the  </a:t>
            </a:r>
            <a:r>
              <a:rPr sz="2400" spc="-5" dirty="0">
                <a:latin typeface="Times New Roman"/>
                <a:cs typeface="Times New Roman"/>
              </a:rPr>
              <a:t>bits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6162" y="0"/>
            <a:ext cx="60305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Demultiplexing</a:t>
            </a:r>
            <a:r>
              <a:rPr spc="-40" dirty="0"/>
              <a:t> </a:t>
            </a:r>
            <a:r>
              <a:rPr spc="-5" dirty="0"/>
              <a:t>AD7-AD0</a:t>
            </a:r>
          </a:p>
        </p:txBody>
      </p:sp>
      <p:sp useBgFill="1">
        <p:nvSpPr>
          <p:cNvPr id="4" name="object 4"/>
          <p:cNvSpPr txBox="1"/>
          <p:nvPr/>
        </p:nvSpPr>
        <p:spPr>
          <a:xfrm>
            <a:off x="1221739" y="972565"/>
            <a:ext cx="7155815" cy="3802323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97815" marR="5080" indent="-285750" algn="just">
              <a:lnSpc>
                <a:spcPts val="2810"/>
              </a:lnSpc>
              <a:spcBef>
                <a:spcPts val="450"/>
              </a:spcBef>
              <a:buChar char="–"/>
              <a:tabLst>
                <a:tab pos="298450" algn="l"/>
              </a:tabLst>
            </a:pPr>
            <a:r>
              <a:rPr lang="en-US" sz="2600" spc="-5" dirty="0" smtClean="0">
                <a:latin typeface="Times New Roman"/>
                <a:cs typeface="Times New Roman"/>
              </a:rPr>
              <a:t>T</a:t>
            </a:r>
            <a:r>
              <a:rPr sz="2600" spc="-5" smtClean="0">
                <a:latin typeface="Times New Roman"/>
                <a:cs typeface="Times New Roman"/>
              </a:rPr>
              <a:t>he </a:t>
            </a:r>
            <a:r>
              <a:rPr sz="2600" spc="-5" dirty="0">
                <a:solidFill>
                  <a:srgbClr val="990000"/>
                </a:solidFill>
                <a:latin typeface="Times New Roman"/>
                <a:cs typeface="Times New Roman"/>
              </a:rPr>
              <a:t>AD7– AD0 </a:t>
            </a:r>
            <a:r>
              <a:rPr sz="2600" spc="-5" dirty="0">
                <a:latin typeface="Times New Roman"/>
                <a:cs typeface="Times New Roman"/>
              </a:rPr>
              <a:t>lines are serving a 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dual purpose </a:t>
            </a:r>
            <a:r>
              <a:rPr sz="2600" spc="-5" dirty="0">
                <a:latin typeface="Times New Roman"/>
                <a:cs typeface="Times New Roman"/>
              </a:rPr>
              <a:t> and that they need to be demultiplexed to get all the  information.</a:t>
            </a:r>
            <a:endParaRPr sz="2600">
              <a:latin typeface="Times New Roman"/>
              <a:cs typeface="Times New Roman"/>
            </a:endParaRPr>
          </a:p>
          <a:p>
            <a:pPr marL="297815" marR="34290" indent="-285750" algn="just">
              <a:lnSpc>
                <a:spcPts val="2810"/>
              </a:lnSpc>
              <a:spcBef>
                <a:spcPts val="615"/>
              </a:spcBef>
              <a:buChar char="–"/>
              <a:tabLst>
                <a:tab pos="29845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high order bits </a:t>
            </a:r>
            <a:r>
              <a:rPr sz="2600" spc="-5" dirty="0">
                <a:latin typeface="Times New Roman"/>
                <a:cs typeface="Times New Roman"/>
              </a:rPr>
              <a:t>of the address remain on the  bus for </a:t>
            </a:r>
            <a:r>
              <a:rPr sz="2600" spc="-5" dirty="0">
                <a:solidFill>
                  <a:srgbClr val="990000"/>
                </a:solidFill>
                <a:latin typeface="Times New Roman"/>
                <a:cs typeface="Times New Roman"/>
              </a:rPr>
              <a:t>three clock periods</a:t>
            </a:r>
            <a:r>
              <a:rPr sz="2600" spc="-5" dirty="0">
                <a:latin typeface="Times New Roman"/>
                <a:cs typeface="Times New Roman"/>
              </a:rPr>
              <a:t>. However, the 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low order  bits </a:t>
            </a:r>
            <a:r>
              <a:rPr sz="2600" spc="-5" dirty="0">
                <a:latin typeface="Times New Roman"/>
                <a:cs typeface="Times New Roman"/>
              </a:rPr>
              <a:t>remain for</a:t>
            </a:r>
            <a:r>
              <a:rPr sz="26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600" u="heavy" spc="-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only one clock period</a:t>
            </a:r>
            <a:r>
              <a:rPr sz="26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 they  would be lost if they are not saved externally</a:t>
            </a:r>
            <a:r>
              <a:rPr sz="2600" spc="-5">
                <a:latin typeface="Times New Roman"/>
                <a:cs typeface="Times New Roman"/>
              </a:rPr>
              <a:t>. </a:t>
            </a:r>
            <a:endParaRPr sz="2600">
              <a:latin typeface="Times New Roman"/>
              <a:cs typeface="Times New Roman"/>
            </a:endParaRPr>
          </a:p>
          <a:p>
            <a:pPr marL="297815" marR="21590" indent="-285750" algn="just">
              <a:lnSpc>
                <a:spcPts val="2810"/>
              </a:lnSpc>
              <a:spcBef>
                <a:spcPts val="610"/>
              </a:spcBef>
              <a:buChar char="–"/>
              <a:tabLst>
                <a:tab pos="298450" algn="l"/>
              </a:tabLst>
            </a:pPr>
            <a:r>
              <a:rPr lang="en-US" sz="2600" spc="-5" dirty="0" smtClean="0">
                <a:latin typeface="Times New Roman"/>
                <a:cs typeface="Times New Roman"/>
              </a:rPr>
              <a:t>U</a:t>
            </a:r>
            <a:r>
              <a:rPr sz="2600" spc="-5" smtClean="0">
                <a:latin typeface="Times New Roman"/>
                <a:cs typeface="Times New Roman"/>
              </a:rPr>
              <a:t>se </a:t>
            </a:r>
            <a:r>
              <a:rPr sz="2600" spc="-5" dirty="0">
                <a:latin typeface="Times New Roman"/>
                <a:cs typeface="Times New Roman"/>
              </a:rPr>
              <a:t>an </a:t>
            </a:r>
            <a:r>
              <a:rPr sz="2600" spc="-5" dirty="0">
                <a:solidFill>
                  <a:srgbClr val="990000"/>
                </a:solidFill>
                <a:latin typeface="Times New Roman"/>
                <a:cs typeface="Times New Roman"/>
              </a:rPr>
              <a:t>external latch </a:t>
            </a:r>
            <a:r>
              <a:rPr sz="2600" spc="-5" dirty="0">
                <a:latin typeface="Times New Roman"/>
                <a:cs typeface="Times New Roman"/>
              </a:rPr>
              <a:t> to save the value of </a:t>
            </a:r>
            <a:r>
              <a:rPr sz="2600" dirty="0">
                <a:latin typeface="Times New Roman"/>
                <a:cs typeface="Times New Roman"/>
              </a:rPr>
              <a:t>AD7– </a:t>
            </a:r>
            <a:r>
              <a:rPr sz="2600" spc="-5" dirty="0">
                <a:latin typeface="Times New Roman"/>
                <a:cs typeface="Times New Roman"/>
              </a:rPr>
              <a:t>AD0 when it is carrying  the address bits. We use the </a:t>
            </a:r>
            <a:r>
              <a:rPr sz="2600" spc="-5" dirty="0">
                <a:solidFill>
                  <a:srgbClr val="990000"/>
                </a:solidFill>
                <a:latin typeface="Times New Roman"/>
                <a:cs typeface="Times New Roman"/>
              </a:rPr>
              <a:t>ALE </a:t>
            </a:r>
            <a:r>
              <a:rPr sz="2600" spc="-5" dirty="0">
                <a:latin typeface="Times New Roman"/>
                <a:cs typeface="Times New Roman"/>
              </a:rPr>
              <a:t>signal to enable  this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latch.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1951" y="814069"/>
            <a:ext cx="4340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2002027"/>
            <a:ext cx="7467600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64160" indent="-285750" algn="just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3200" spc="-5" dirty="0">
                <a:solidFill>
                  <a:srgbClr val="800000"/>
                </a:solidFill>
                <a:latin typeface="Times New Roman"/>
                <a:cs typeface="Times New Roman"/>
              </a:rPr>
              <a:t>Takes </a:t>
            </a:r>
            <a:r>
              <a:rPr sz="3200" dirty="0">
                <a:solidFill>
                  <a:srgbClr val="800000"/>
                </a:solidFill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The data that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microprocessor  manipulates must come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somewhere.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585"/>
              </a:spcBef>
              <a:buChar char="•"/>
              <a:tabLst>
                <a:tab pos="698500" algn="l"/>
              </a:tabLst>
            </a:pPr>
            <a:r>
              <a:rPr sz="3200" spc="-5" dirty="0">
                <a:latin typeface="Times New Roman"/>
                <a:cs typeface="Times New Roman"/>
              </a:rPr>
              <a:t>It comes from what is called “input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devices”.</a:t>
            </a:r>
            <a:endParaRPr sz="3200">
              <a:latin typeface="Times New Roman"/>
              <a:cs typeface="Times New Roman"/>
            </a:endParaRPr>
          </a:p>
          <a:p>
            <a:pPr marL="697865" marR="5080" lvl="1" indent="-22860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These are devices that bring data into the system  from the outside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world.</a:t>
            </a:r>
            <a:endParaRPr sz="3200">
              <a:latin typeface="Times New Roman"/>
              <a:cs typeface="Times New Roman"/>
            </a:endParaRPr>
          </a:p>
          <a:p>
            <a:pPr marL="697865" marR="339090" lvl="1" indent="-228600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6985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These represent devices such as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keyboard, </a:t>
            </a:r>
            <a:r>
              <a:rPr sz="3200" dirty="0">
                <a:latin typeface="Times New Roman"/>
                <a:cs typeface="Times New Roman"/>
              </a:rPr>
              <a:t>a  </a:t>
            </a:r>
            <a:r>
              <a:rPr sz="3200" spc="-5" dirty="0">
                <a:latin typeface="Times New Roman"/>
                <a:cs typeface="Times New Roman"/>
              </a:rPr>
              <a:t>mouse, switches,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like.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0600" y="1447800"/>
            <a:ext cx="728725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3300"/>
                </a:solidFill>
              </a:rPr>
              <a:t>Demultiplexing the </a:t>
            </a:r>
            <a:r>
              <a:rPr sz="4000" dirty="0">
                <a:solidFill>
                  <a:srgbClr val="FF3300"/>
                </a:solidFill>
              </a:rPr>
              <a:t>Bus AD</a:t>
            </a:r>
            <a:r>
              <a:rPr sz="2400" dirty="0">
                <a:solidFill>
                  <a:srgbClr val="FF3300"/>
                </a:solidFill>
              </a:rPr>
              <a:t>7 </a:t>
            </a:r>
            <a:r>
              <a:rPr sz="4000" dirty="0">
                <a:solidFill>
                  <a:srgbClr val="FF3300"/>
                </a:solidFill>
              </a:rPr>
              <a:t>–</a:t>
            </a:r>
            <a:r>
              <a:rPr sz="4000" spc="-240" dirty="0">
                <a:solidFill>
                  <a:srgbClr val="FF3300"/>
                </a:solidFill>
              </a:rPr>
              <a:t> </a:t>
            </a:r>
            <a:r>
              <a:rPr sz="4000" spc="-5" dirty="0">
                <a:solidFill>
                  <a:srgbClr val="FF3300"/>
                </a:solidFill>
              </a:rPr>
              <a:t>AD</a:t>
            </a:r>
            <a:r>
              <a:rPr sz="2400" spc="-5" dirty="0">
                <a:solidFill>
                  <a:srgbClr val="FF3300"/>
                </a:solidFill>
              </a:rPr>
              <a:t>0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005838"/>
            <a:ext cx="7769860" cy="40825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high order address is placed on the address bus and hold for 3 clk  periods,</a:t>
            </a:r>
            <a:endParaRPr sz="2800">
              <a:latin typeface="Times New Roman"/>
              <a:cs typeface="Times New Roman"/>
            </a:endParaRPr>
          </a:p>
          <a:p>
            <a:pPr marL="354965" marR="46672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low order address is lost after the first clk period, this address  needs to be </a:t>
            </a:r>
            <a:r>
              <a:rPr sz="2800" spc="-5">
                <a:latin typeface="Times New Roman"/>
                <a:cs typeface="Times New Roman"/>
              </a:rPr>
              <a:t>hold </a:t>
            </a:r>
            <a:r>
              <a:rPr lang="en-US" sz="2800" spc="-5" dirty="0" smtClean="0">
                <a:latin typeface="Times New Roman"/>
                <a:cs typeface="Times New Roman"/>
              </a:rPr>
              <a:t>with</a:t>
            </a:r>
            <a:r>
              <a:rPr sz="2800" spc="-3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latch</a:t>
            </a:r>
            <a:endParaRPr sz="280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address AD7 – AD0 is connected as inputs to the latch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74LS373.</a:t>
            </a:r>
            <a:endParaRPr sz="2800">
              <a:latin typeface="Times New Roman"/>
              <a:cs typeface="Times New Roman"/>
            </a:endParaRPr>
          </a:p>
          <a:p>
            <a:pPr marL="355600" marR="108585" indent="-34290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ALE signal is connected to the enable (G) pin of the latch and the  OC – Output control – of the latch 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grounded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7024" y="0"/>
            <a:ext cx="4429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Overall</a:t>
            </a:r>
            <a:r>
              <a:rPr spc="-55" dirty="0"/>
              <a:t> </a:t>
            </a:r>
            <a:r>
              <a:rPr spc="-5" dirty="0"/>
              <a:t>Picture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009903"/>
            <a:ext cx="74364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Putting all of the concepts together, we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02125" y="3665537"/>
            <a:ext cx="1484630" cy="243204"/>
          </a:xfrm>
          <a:custGeom>
            <a:avLst/>
            <a:gdLst/>
            <a:ahLst/>
            <a:cxnLst/>
            <a:rect l="l" t="t" r="r" b="b"/>
            <a:pathLst>
              <a:path w="1484629" h="243204">
                <a:moveTo>
                  <a:pt x="0" y="0"/>
                </a:moveTo>
                <a:lnTo>
                  <a:pt x="1484312" y="0"/>
                </a:lnTo>
                <a:lnTo>
                  <a:pt x="1484312" y="242887"/>
                </a:lnTo>
                <a:lnTo>
                  <a:pt x="0" y="2428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5937" y="4170362"/>
            <a:ext cx="4006850" cy="520700"/>
          </a:xfrm>
          <a:custGeom>
            <a:avLst/>
            <a:gdLst/>
            <a:ahLst/>
            <a:cxnLst/>
            <a:rect l="l" t="t" r="r" b="b"/>
            <a:pathLst>
              <a:path w="4006850" h="520700">
                <a:moveTo>
                  <a:pt x="3675354" y="0"/>
                </a:moveTo>
                <a:lnTo>
                  <a:pt x="3675354" y="130175"/>
                </a:lnTo>
                <a:lnTo>
                  <a:pt x="0" y="130175"/>
                </a:lnTo>
                <a:lnTo>
                  <a:pt x="0" y="390525"/>
                </a:lnTo>
                <a:lnTo>
                  <a:pt x="3675354" y="390525"/>
                </a:lnTo>
                <a:lnTo>
                  <a:pt x="3675354" y="520700"/>
                </a:lnTo>
                <a:lnTo>
                  <a:pt x="4006850" y="260350"/>
                </a:lnTo>
                <a:lnTo>
                  <a:pt x="3675354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5937" y="4170362"/>
            <a:ext cx="4006850" cy="520700"/>
          </a:xfrm>
          <a:custGeom>
            <a:avLst/>
            <a:gdLst/>
            <a:ahLst/>
            <a:cxnLst/>
            <a:rect l="l" t="t" r="r" b="b"/>
            <a:pathLst>
              <a:path w="4006850" h="520700">
                <a:moveTo>
                  <a:pt x="0" y="130175"/>
                </a:moveTo>
                <a:lnTo>
                  <a:pt x="3675354" y="130175"/>
                </a:lnTo>
                <a:lnTo>
                  <a:pt x="3675354" y="0"/>
                </a:lnTo>
                <a:lnTo>
                  <a:pt x="4006850" y="260350"/>
                </a:lnTo>
                <a:lnTo>
                  <a:pt x="3675354" y="520700"/>
                </a:lnTo>
                <a:lnTo>
                  <a:pt x="3675354" y="390525"/>
                </a:lnTo>
                <a:lnTo>
                  <a:pt x="0" y="390525"/>
                </a:lnTo>
                <a:lnTo>
                  <a:pt x="0" y="130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8712" y="2343150"/>
            <a:ext cx="1341755" cy="2152650"/>
          </a:xfrm>
          <a:custGeom>
            <a:avLst/>
            <a:gdLst/>
            <a:ahLst/>
            <a:cxnLst/>
            <a:rect l="l" t="t" r="r" b="b"/>
            <a:pathLst>
              <a:path w="1341755" h="2152650">
                <a:moveTo>
                  <a:pt x="0" y="0"/>
                </a:moveTo>
                <a:lnTo>
                  <a:pt x="1341437" y="0"/>
                </a:lnTo>
                <a:lnTo>
                  <a:pt x="1341437" y="2152650"/>
                </a:lnTo>
                <a:lnTo>
                  <a:pt x="0" y="215265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8712" y="2343150"/>
            <a:ext cx="1341755" cy="2152650"/>
          </a:xfrm>
          <a:custGeom>
            <a:avLst/>
            <a:gdLst/>
            <a:ahLst/>
            <a:cxnLst/>
            <a:rect l="l" t="t" r="r" b="b"/>
            <a:pathLst>
              <a:path w="1341755" h="2152650">
                <a:moveTo>
                  <a:pt x="0" y="0"/>
                </a:moveTo>
                <a:lnTo>
                  <a:pt x="1341437" y="0"/>
                </a:lnTo>
                <a:lnTo>
                  <a:pt x="1341437" y="2152650"/>
                </a:lnTo>
                <a:lnTo>
                  <a:pt x="0" y="21526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150" y="2676525"/>
            <a:ext cx="3430904" cy="250825"/>
          </a:xfrm>
          <a:custGeom>
            <a:avLst/>
            <a:gdLst/>
            <a:ahLst/>
            <a:cxnLst/>
            <a:rect l="l" t="t" r="r" b="b"/>
            <a:pathLst>
              <a:path w="3430904" h="250825">
                <a:moveTo>
                  <a:pt x="0" y="0"/>
                </a:moveTo>
                <a:lnTo>
                  <a:pt x="3430587" y="0"/>
                </a:lnTo>
                <a:lnTo>
                  <a:pt x="3430587" y="250825"/>
                </a:lnTo>
                <a:lnTo>
                  <a:pt x="0" y="250825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0150" y="2676525"/>
            <a:ext cx="3430904" cy="250825"/>
          </a:xfrm>
          <a:custGeom>
            <a:avLst/>
            <a:gdLst/>
            <a:ahLst/>
            <a:cxnLst/>
            <a:rect l="l" t="t" r="r" b="b"/>
            <a:pathLst>
              <a:path w="3430904" h="250825">
                <a:moveTo>
                  <a:pt x="0" y="0"/>
                </a:moveTo>
                <a:lnTo>
                  <a:pt x="3430587" y="0"/>
                </a:lnTo>
                <a:lnTo>
                  <a:pt x="3430587" y="250825"/>
                </a:lnTo>
                <a:lnTo>
                  <a:pt x="0" y="2508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70150" y="2676525"/>
            <a:ext cx="3313429" cy="25082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6839" algn="ctr">
              <a:lnSpc>
                <a:spcPts val="1664"/>
              </a:lnSpc>
              <a:spcBef>
                <a:spcPts val="310"/>
              </a:spcBef>
            </a:pPr>
            <a:r>
              <a:rPr sz="1400" spc="-5" dirty="0">
                <a:latin typeface="Times New Roman"/>
                <a:cs typeface="Times New Roman"/>
              </a:rPr>
              <a:t>A15-A8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67112" y="3516312"/>
            <a:ext cx="732155" cy="488950"/>
          </a:xfrm>
          <a:custGeom>
            <a:avLst/>
            <a:gdLst/>
            <a:ahLst/>
            <a:cxnLst/>
            <a:rect l="l" t="t" r="r" b="b"/>
            <a:pathLst>
              <a:path w="732154" h="488950">
                <a:moveTo>
                  <a:pt x="0" y="0"/>
                </a:moveTo>
                <a:lnTo>
                  <a:pt x="731837" y="0"/>
                </a:lnTo>
                <a:lnTo>
                  <a:pt x="731837" y="488950"/>
                </a:lnTo>
                <a:lnTo>
                  <a:pt x="0" y="4889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3462" y="3530600"/>
            <a:ext cx="717550" cy="46863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6034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latin typeface="Arial"/>
                <a:cs typeface="Arial"/>
              </a:rPr>
              <a:t>Latch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0151" y="3419472"/>
            <a:ext cx="1097280" cy="684530"/>
          </a:xfrm>
          <a:custGeom>
            <a:avLst/>
            <a:gdLst/>
            <a:ahLst/>
            <a:cxnLst/>
            <a:rect l="l" t="t" r="r" b="b"/>
            <a:pathLst>
              <a:path w="1097279" h="684529">
                <a:moveTo>
                  <a:pt x="822718" y="0"/>
                </a:moveTo>
                <a:lnTo>
                  <a:pt x="822718" y="171056"/>
                </a:lnTo>
                <a:lnTo>
                  <a:pt x="0" y="171056"/>
                </a:lnTo>
                <a:lnTo>
                  <a:pt x="0" y="513168"/>
                </a:lnTo>
                <a:lnTo>
                  <a:pt x="822718" y="513168"/>
                </a:lnTo>
                <a:lnTo>
                  <a:pt x="822718" y="684212"/>
                </a:lnTo>
                <a:lnTo>
                  <a:pt x="1096962" y="342112"/>
                </a:lnTo>
                <a:lnTo>
                  <a:pt x="822718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0151" y="3419472"/>
            <a:ext cx="1097280" cy="684530"/>
          </a:xfrm>
          <a:custGeom>
            <a:avLst/>
            <a:gdLst/>
            <a:ahLst/>
            <a:cxnLst/>
            <a:rect l="l" t="t" r="r" b="b"/>
            <a:pathLst>
              <a:path w="1097279" h="684529">
                <a:moveTo>
                  <a:pt x="0" y="171056"/>
                </a:moveTo>
                <a:lnTo>
                  <a:pt x="822718" y="171056"/>
                </a:lnTo>
                <a:lnTo>
                  <a:pt x="822718" y="0"/>
                </a:lnTo>
                <a:lnTo>
                  <a:pt x="1096962" y="342112"/>
                </a:lnTo>
                <a:lnTo>
                  <a:pt x="822718" y="684212"/>
                </a:lnTo>
                <a:lnTo>
                  <a:pt x="822718" y="513168"/>
                </a:lnTo>
                <a:lnTo>
                  <a:pt x="0" y="513168"/>
                </a:lnTo>
                <a:lnTo>
                  <a:pt x="0" y="1710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16125" y="3618976"/>
            <a:ext cx="66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AD7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AD0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5351" y="1824038"/>
            <a:ext cx="1108075" cy="520700"/>
          </a:xfrm>
          <a:custGeom>
            <a:avLst/>
            <a:gdLst/>
            <a:ahLst/>
            <a:cxnLst/>
            <a:rect l="l" t="t" r="r" b="b"/>
            <a:pathLst>
              <a:path w="1108075" h="520700">
                <a:moveTo>
                  <a:pt x="831062" y="0"/>
                </a:moveTo>
                <a:lnTo>
                  <a:pt x="831062" y="130175"/>
                </a:lnTo>
                <a:lnTo>
                  <a:pt x="0" y="130175"/>
                </a:lnTo>
                <a:lnTo>
                  <a:pt x="0" y="390525"/>
                </a:lnTo>
                <a:lnTo>
                  <a:pt x="831062" y="390525"/>
                </a:lnTo>
                <a:lnTo>
                  <a:pt x="831062" y="520700"/>
                </a:lnTo>
                <a:lnTo>
                  <a:pt x="1108075" y="260350"/>
                </a:lnTo>
                <a:lnTo>
                  <a:pt x="831062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75351" y="1824038"/>
            <a:ext cx="1108075" cy="520700"/>
          </a:xfrm>
          <a:custGeom>
            <a:avLst/>
            <a:gdLst/>
            <a:ahLst/>
            <a:cxnLst/>
            <a:rect l="l" t="t" r="r" b="b"/>
            <a:pathLst>
              <a:path w="1108075" h="520700">
                <a:moveTo>
                  <a:pt x="0" y="130175"/>
                </a:moveTo>
                <a:lnTo>
                  <a:pt x="831062" y="130175"/>
                </a:lnTo>
                <a:lnTo>
                  <a:pt x="831062" y="0"/>
                </a:lnTo>
                <a:lnTo>
                  <a:pt x="1108075" y="260350"/>
                </a:lnTo>
                <a:lnTo>
                  <a:pt x="831062" y="520700"/>
                </a:lnTo>
                <a:lnTo>
                  <a:pt x="831062" y="390525"/>
                </a:lnTo>
                <a:lnTo>
                  <a:pt x="0" y="390525"/>
                </a:lnTo>
                <a:lnTo>
                  <a:pt x="0" y="130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69752" y="4287775"/>
            <a:ext cx="5537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350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350" spc="7" baseline="-21604" dirty="0">
                <a:latin typeface="Times New Roman"/>
                <a:cs typeface="Times New Roman"/>
              </a:rPr>
              <a:t>0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6887" y="3671887"/>
            <a:ext cx="1465580" cy="230504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05"/>
              </a:lnSpc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350" baseline="-21604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350" spc="7" baseline="-21604" dirty="0">
                <a:latin typeface="Times New Roman"/>
                <a:cs typeface="Times New Roman"/>
              </a:rPr>
              <a:t>0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05112" y="3929062"/>
            <a:ext cx="254000" cy="635000"/>
          </a:xfrm>
          <a:custGeom>
            <a:avLst/>
            <a:gdLst/>
            <a:ahLst/>
            <a:cxnLst/>
            <a:rect l="l" t="t" r="r" b="b"/>
            <a:pathLst>
              <a:path w="254000" h="635000">
                <a:moveTo>
                  <a:pt x="0" y="0"/>
                </a:moveTo>
                <a:lnTo>
                  <a:pt x="254000" y="0"/>
                </a:lnTo>
                <a:lnTo>
                  <a:pt x="254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5112" y="3929062"/>
            <a:ext cx="254000" cy="635000"/>
          </a:xfrm>
          <a:custGeom>
            <a:avLst/>
            <a:gdLst/>
            <a:ahLst/>
            <a:cxnLst/>
            <a:rect l="l" t="t" r="r" b="b"/>
            <a:pathLst>
              <a:path w="254000" h="635000">
                <a:moveTo>
                  <a:pt x="0" y="0"/>
                </a:moveTo>
                <a:lnTo>
                  <a:pt x="254000" y="0"/>
                </a:lnTo>
                <a:lnTo>
                  <a:pt x="254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0812" y="330676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74912" y="3306762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14859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16977" y="2366900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8085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31377" y="3203449"/>
            <a:ext cx="300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AL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86037" y="4741862"/>
            <a:ext cx="2325687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17726" y="4498976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8201" y="5006976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48736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2126" y="5108576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84455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38276" y="5454651"/>
            <a:ext cx="1157605" cy="0"/>
          </a:xfrm>
          <a:custGeom>
            <a:avLst/>
            <a:gdLst/>
            <a:ahLst/>
            <a:cxnLst/>
            <a:rect l="l" t="t" r="r" b="b"/>
            <a:pathLst>
              <a:path w="1157605">
                <a:moveTo>
                  <a:pt x="1157287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7801" y="4498976"/>
            <a:ext cx="0" cy="965200"/>
          </a:xfrm>
          <a:custGeom>
            <a:avLst/>
            <a:gdLst/>
            <a:ahLst/>
            <a:cxnLst/>
            <a:rect l="l" t="t" r="r" b="b"/>
            <a:pathLst>
              <a:path h="965200">
                <a:moveTo>
                  <a:pt x="0" y="0"/>
                </a:moveTo>
                <a:lnTo>
                  <a:pt x="0" y="965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71651" y="449897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36024" y="4320228"/>
            <a:ext cx="9328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43890" algn="l"/>
              </a:tabLst>
            </a:pPr>
            <a:r>
              <a:rPr sz="1500" baseline="2777" dirty="0">
                <a:latin typeface="Arial"/>
                <a:cs typeface="Arial"/>
              </a:rPr>
              <a:t>WR  </a:t>
            </a:r>
            <a:r>
              <a:rPr sz="1500" spc="104" baseline="2777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RD	</a:t>
            </a:r>
            <a:r>
              <a:rPr sz="1500" spc="-7" baseline="2777" dirty="0">
                <a:latin typeface="Arial"/>
                <a:cs typeface="Arial"/>
              </a:rPr>
              <a:t>I</a:t>
            </a:r>
            <a:r>
              <a:rPr sz="1500" baseline="2777" dirty="0">
                <a:latin typeface="Arial"/>
                <a:cs typeface="Arial"/>
              </a:rPr>
              <a:t>O</a:t>
            </a:r>
            <a:r>
              <a:rPr sz="1500" spc="-7" baseline="2777" dirty="0">
                <a:latin typeface="Arial"/>
                <a:cs typeface="Arial"/>
              </a:rPr>
              <a:t>/</a:t>
            </a:r>
            <a:r>
              <a:rPr sz="1500" baseline="2777" dirty="0">
                <a:latin typeface="Arial"/>
                <a:cs typeface="Arial"/>
              </a:rPr>
              <a:t>M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16037" y="4305301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53262" y="2578100"/>
            <a:ext cx="935355" cy="2256155"/>
          </a:xfrm>
          <a:custGeom>
            <a:avLst/>
            <a:gdLst/>
            <a:ahLst/>
            <a:cxnLst/>
            <a:rect l="l" t="t" r="r" b="b"/>
            <a:pathLst>
              <a:path w="935354" h="2256154">
                <a:moveTo>
                  <a:pt x="0" y="0"/>
                </a:moveTo>
                <a:lnTo>
                  <a:pt x="935037" y="0"/>
                </a:lnTo>
                <a:lnTo>
                  <a:pt x="935037" y="2255837"/>
                </a:lnTo>
                <a:lnTo>
                  <a:pt x="0" y="225583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30362" y="4305301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51062" y="4305301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8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1701" y="482758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2226" y="482758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89826" y="248602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66026" y="465772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86614" y="465772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53262" y="2578100"/>
            <a:ext cx="935355" cy="2256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630"/>
              </a:spcBef>
            </a:pPr>
            <a:r>
              <a:rPr sz="1000" dirty="0">
                <a:latin typeface="Arial"/>
                <a:cs typeface="Arial"/>
              </a:rPr>
              <a:t>CS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05104" marR="170180" indent="-635" algn="ctr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Arial"/>
                <a:cs typeface="Arial"/>
              </a:rPr>
              <a:t>1K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  M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ry  </a:t>
            </a:r>
            <a:r>
              <a:rPr sz="1200" spc="-10" dirty="0">
                <a:latin typeface="Arial"/>
                <a:cs typeface="Arial"/>
              </a:rPr>
              <a:t>Chip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R="15875" algn="ctr">
              <a:lnSpc>
                <a:spcPts val="1170"/>
              </a:lnSpc>
              <a:tabLst>
                <a:tab pos="366395" algn="l"/>
              </a:tabLst>
            </a:pPr>
            <a:r>
              <a:rPr sz="1000" dirty="0">
                <a:latin typeface="Arial"/>
                <a:cs typeface="Arial"/>
              </a:rPr>
              <a:t>RD	</a:t>
            </a:r>
            <a:r>
              <a:rPr sz="1500" baseline="2777" dirty="0">
                <a:latin typeface="Arial"/>
                <a:cs typeface="Arial"/>
              </a:rPr>
              <a:t>WR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34264" y="2636838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92813" y="3225794"/>
            <a:ext cx="1066800" cy="530860"/>
          </a:xfrm>
          <a:custGeom>
            <a:avLst/>
            <a:gdLst/>
            <a:ahLst/>
            <a:cxnLst/>
            <a:rect l="l" t="t" r="r" b="b"/>
            <a:pathLst>
              <a:path w="1066800" h="530860">
                <a:moveTo>
                  <a:pt x="800100" y="0"/>
                </a:moveTo>
                <a:lnTo>
                  <a:pt x="800100" y="132562"/>
                </a:lnTo>
                <a:lnTo>
                  <a:pt x="0" y="132562"/>
                </a:lnTo>
                <a:lnTo>
                  <a:pt x="0" y="397675"/>
                </a:lnTo>
                <a:lnTo>
                  <a:pt x="800100" y="397675"/>
                </a:lnTo>
                <a:lnTo>
                  <a:pt x="800100" y="530237"/>
                </a:lnTo>
                <a:lnTo>
                  <a:pt x="1066800" y="265125"/>
                </a:lnTo>
                <a:lnTo>
                  <a:pt x="8001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92813" y="3225794"/>
            <a:ext cx="1066800" cy="530860"/>
          </a:xfrm>
          <a:custGeom>
            <a:avLst/>
            <a:gdLst/>
            <a:ahLst/>
            <a:cxnLst/>
            <a:rect l="l" t="t" r="r" b="b"/>
            <a:pathLst>
              <a:path w="1066800" h="530860">
                <a:moveTo>
                  <a:pt x="0" y="132562"/>
                </a:moveTo>
                <a:lnTo>
                  <a:pt x="800100" y="132562"/>
                </a:lnTo>
                <a:lnTo>
                  <a:pt x="800100" y="0"/>
                </a:lnTo>
                <a:lnTo>
                  <a:pt x="1066800" y="265125"/>
                </a:lnTo>
                <a:lnTo>
                  <a:pt x="800100" y="530237"/>
                </a:lnTo>
                <a:lnTo>
                  <a:pt x="800100" y="397675"/>
                </a:lnTo>
                <a:lnTo>
                  <a:pt x="0" y="397675"/>
                </a:lnTo>
                <a:lnTo>
                  <a:pt x="0" y="13256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76912" y="3532187"/>
            <a:ext cx="212725" cy="376555"/>
          </a:xfrm>
          <a:custGeom>
            <a:avLst/>
            <a:gdLst/>
            <a:ahLst/>
            <a:cxnLst/>
            <a:rect l="l" t="t" r="r" b="b"/>
            <a:pathLst>
              <a:path w="212725" h="376554">
                <a:moveTo>
                  <a:pt x="0" y="0"/>
                </a:moveTo>
                <a:lnTo>
                  <a:pt x="212725" y="0"/>
                </a:lnTo>
                <a:lnTo>
                  <a:pt x="212725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76912" y="3532187"/>
            <a:ext cx="212725" cy="376555"/>
          </a:xfrm>
          <a:custGeom>
            <a:avLst/>
            <a:gdLst/>
            <a:ahLst/>
            <a:cxnLst/>
            <a:rect l="l" t="t" r="r" b="b"/>
            <a:pathLst>
              <a:path w="212725" h="376554">
                <a:moveTo>
                  <a:pt x="0" y="0"/>
                </a:moveTo>
                <a:lnTo>
                  <a:pt x="212725" y="0"/>
                </a:lnTo>
                <a:lnTo>
                  <a:pt x="212725" y="376237"/>
                </a:lnTo>
                <a:lnTo>
                  <a:pt x="0" y="3762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99150" y="2871787"/>
            <a:ext cx="88900" cy="589280"/>
          </a:xfrm>
          <a:custGeom>
            <a:avLst/>
            <a:gdLst/>
            <a:ahLst/>
            <a:cxnLst/>
            <a:rect l="l" t="t" r="r" b="b"/>
            <a:pathLst>
              <a:path w="88900" h="589279">
                <a:moveTo>
                  <a:pt x="0" y="0"/>
                </a:moveTo>
                <a:lnTo>
                  <a:pt x="88900" y="0"/>
                </a:lnTo>
                <a:lnTo>
                  <a:pt x="88900" y="588962"/>
                </a:lnTo>
                <a:lnTo>
                  <a:pt x="0" y="588962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99150" y="2871787"/>
            <a:ext cx="88900" cy="589280"/>
          </a:xfrm>
          <a:custGeom>
            <a:avLst/>
            <a:gdLst/>
            <a:ahLst/>
            <a:cxnLst/>
            <a:rect l="l" t="t" r="r" b="b"/>
            <a:pathLst>
              <a:path w="88900" h="589279">
                <a:moveTo>
                  <a:pt x="0" y="0"/>
                </a:moveTo>
                <a:lnTo>
                  <a:pt x="88900" y="0"/>
                </a:lnTo>
                <a:lnTo>
                  <a:pt x="88900" y="588962"/>
                </a:lnTo>
                <a:lnTo>
                  <a:pt x="0" y="5889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066791" y="3352736"/>
            <a:ext cx="543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350" baseline="-21604" dirty="0">
                <a:latin typeface="Times New Roman"/>
                <a:cs typeface="Times New Roman"/>
              </a:rPr>
              <a:t>9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350" spc="7" baseline="-21604" dirty="0">
                <a:latin typeface="Times New Roman"/>
                <a:cs typeface="Times New Roman"/>
              </a:rPr>
              <a:t>0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84850" y="1947862"/>
            <a:ext cx="203200" cy="923925"/>
          </a:xfrm>
          <a:custGeom>
            <a:avLst/>
            <a:gdLst/>
            <a:ahLst/>
            <a:cxnLst/>
            <a:rect l="l" t="t" r="r" b="b"/>
            <a:pathLst>
              <a:path w="203200" h="923925">
                <a:moveTo>
                  <a:pt x="0" y="0"/>
                </a:moveTo>
                <a:lnTo>
                  <a:pt x="203200" y="0"/>
                </a:lnTo>
                <a:lnTo>
                  <a:pt x="203200" y="923925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84850" y="1947862"/>
            <a:ext cx="203200" cy="923925"/>
          </a:xfrm>
          <a:custGeom>
            <a:avLst/>
            <a:gdLst/>
            <a:ahLst/>
            <a:cxnLst/>
            <a:rect l="l" t="t" r="r" b="b"/>
            <a:pathLst>
              <a:path w="203200" h="923925">
                <a:moveTo>
                  <a:pt x="0" y="0"/>
                </a:moveTo>
                <a:lnTo>
                  <a:pt x="203200" y="0"/>
                </a:lnTo>
                <a:lnTo>
                  <a:pt x="203200" y="923925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158866" y="1992821"/>
            <a:ext cx="6623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spc="7" baseline="13888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15</a:t>
            </a:r>
            <a:r>
              <a:rPr sz="2100" spc="7" baseline="13888" dirty="0">
                <a:latin typeface="Times New Roman"/>
                <a:cs typeface="Times New Roman"/>
              </a:rPr>
              <a:t>-</a:t>
            </a:r>
            <a:r>
              <a:rPr sz="2100" spc="-195" baseline="13888" dirty="0">
                <a:latin typeface="Times New Roman"/>
                <a:cs typeface="Times New Roman"/>
              </a:rPr>
              <a:t> </a:t>
            </a:r>
            <a:r>
              <a:rPr sz="2100" spc="7" baseline="13888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34276" y="2293938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7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81837" y="1866900"/>
            <a:ext cx="903605" cy="42735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84480" marR="20320" indent="-227329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latin typeface="Arial"/>
                <a:cs typeface="Arial"/>
              </a:rPr>
              <a:t>Chip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Selection  Circuit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170362" y="5067301"/>
            <a:ext cx="3140075" cy="0"/>
          </a:xfrm>
          <a:custGeom>
            <a:avLst/>
            <a:gdLst/>
            <a:ahLst/>
            <a:cxnLst/>
            <a:rect l="l" t="t" r="r" b="b"/>
            <a:pathLst>
              <a:path w="3140075">
                <a:moveTo>
                  <a:pt x="0" y="0"/>
                </a:moveTo>
                <a:lnTo>
                  <a:pt x="31400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60837" y="5403851"/>
            <a:ext cx="3526154" cy="0"/>
          </a:xfrm>
          <a:custGeom>
            <a:avLst/>
            <a:gdLst/>
            <a:ahLst/>
            <a:cxnLst/>
            <a:rect l="l" t="t" r="r" b="b"/>
            <a:pathLst>
              <a:path w="3526154">
                <a:moveTo>
                  <a:pt x="0" y="0"/>
                </a:moveTo>
                <a:lnTo>
                  <a:pt x="35258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10439" y="492442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96201" y="4924426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0"/>
                </a:moveTo>
                <a:lnTo>
                  <a:pt x="0" y="4984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83263" y="2689226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437"/>
                </a:lnTo>
              </a:path>
            </a:pathLst>
          </a:custGeom>
          <a:ln w="12700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80088" y="2867026"/>
            <a:ext cx="198755" cy="12700"/>
          </a:xfrm>
          <a:custGeom>
            <a:avLst/>
            <a:gdLst/>
            <a:ahLst/>
            <a:cxnLst/>
            <a:rect l="l" t="t" r="r" b="b"/>
            <a:pathLst>
              <a:path w="198754" h="12700">
                <a:moveTo>
                  <a:pt x="0" y="12700"/>
                </a:moveTo>
                <a:lnTo>
                  <a:pt x="198437" y="12700"/>
                </a:lnTo>
                <a:lnTo>
                  <a:pt x="19843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07088" y="2865438"/>
            <a:ext cx="0" cy="52705"/>
          </a:xfrm>
          <a:custGeom>
            <a:avLst/>
            <a:gdLst/>
            <a:ahLst/>
            <a:cxnLst/>
            <a:rect l="l" t="t" r="r" b="b"/>
            <a:pathLst>
              <a:path h="52705">
                <a:moveTo>
                  <a:pt x="0" y="0"/>
                </a:moveTo>
                <a:lnTo>
                  <a:pt x="0" y="52387"/>
                </a:lnTo>
              </a:path>
            </a:pathLst>
          </a:custGeom>
          <a:ln w="12700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86463" y="1968501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775"/>
                </a:lnTo>
              </a:path>
            </a:pathLst>
          </a:custGeom>
          <a:ln w="12700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92813" y="3360738"/>
            <a:ext cx="1905" cy="93980"/>
          </a:xfrm>
          <a:custGeom>
            <a:avLst/>
            <a:gdLst/>
            <a:ahLst/>
            <a:cxnLst/>
            <a:rect l="l" t="t" r="r" b="b"/>
            <a:pathLst>
              <a:path w="1904" h="93979">
                <a:moveTo>
                  <a:pt x="793" y="-9525"/>
                </a:moveTo>
                <a:lnTo>
                  <a:pt x="793" y="103187"/>
                </a:lnTo>
              </a:path>
            </a:pathLst>
          </a:custGeom>
          <a:ln w="20637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89638" y="3535362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4137"/>
                </a:lnTo>
              </a:path>
            </a:pathLst>
          </a:custGeom>
          <a:ln w="19050">
            <a:solidFill>
              <a:srgbClr val="CC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60701" y="4313237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475"/>
                </a:lnTo>
              </a:path>
            </a:pathLst>
          </a:custGeom>
          <a:ln w="12700">
            <a:solidFill>
              <a:srgbClr val="66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5791200"/>
            <a:ext cx="29051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616" y="2490469"/>
            <a:ext cx="73990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 to 8085</a:t>
            </a:r>
            <a:r>
              <a:rPr dirty="0"/>
              <a:t> </a:t>
            </a:r>
            <a:r>
              <a:rPr spc="-5" dirty="0"/>
              <a:t>Instructions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1951" y="814069"/>
            <a:ext cx="4340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1" y="2005838"/>
            <a:ext cx="8229600" cy="4336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241300" indent="-28575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–	</a:t>
            </a:r>
            <a:r>
              <a:rPr sz="2800" spc="-5" dirty="0">
                <a:solidFill>
                  <a:srgbClr val="800000"/>
                </a:solidFill>
                <a:latin typeface="Times New Roman"/>
                <a:cs typeface="Times New Roman"/>
              </a:rPr>
              <a:t>Numbers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5">
                <a:latin typeface="Times New Roman"/>
                <a:cs typeface="Times New Roman"/>
              </a:rPr>
              <a:t>The </a:t>
            </a:r>
            <a:r>
              <a:rPr sz="2800" spc="-5" smtClean="0">
                <a:latin typeface="Times New Roman"/>
                <a:cs typeface="Times New Roman"/>
              </a:rPr>
              <a:t>microprocessor   only</a:t>
            </a:r>
            <a:r>
              <a:rPr lang="en-IN" sz="2800" spc="-5" dirty="0" smtClean="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understands binary</a:t>
            </a:r>
            <a:r>
              <a:rPr sz="2800" spc="-55" smtClean="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numbers.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 binary digit is called </a:t>
            </a:r>
            <a:r>
              <a:rPr sz="2800" spc="-5">
                <a:latin typeface="Times New Roman"/>
                <a:cs typeface="Times New Roman"/>
              </a:rPr>
              <a:t>a </a:t>
            </a:r>
            <a:r>
              <a:rPr sz="2800" spc="-5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bit</a:t>
            </a:r>
            <a:endParaRPr sz="280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298450" marR="586740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 microprocessor recognizes and processes a group of bits  together</a:t>
            </a:r>
            <a:r>
              <a:rPr sz="2800" spc="-5">
                <a:latin typeface="Times New Roman"/>
                <a:cs typeface="Times New Roman"/>
              </a:rPr>
              <a:t>. </a:t>
            </a:r>
            <a:endParaRPr lang="en-IN" sz="2800" spc="-5" dirty="0" smtClean="0">
              <a:latin typeface="Times New Roman"/>
              <a:cs typeface="Times New Roman"/>
            </a:endParaRPr>
          </a:p>
          <a:p>
            <a:pPr marL="298450" marR="586740" algn="just">
              <a:lnSpc>
                <a:spcPct val="100000"/>
              </a:lnSpc>
            </a:pPr>
            <a:endParaRPr lang="en-IN" sz="2800" spc="-5" dirty="0" smtClean="0">
              <a:latin typeface="Times New Roman"/>
              <a:cs typeface="Times New Roman"/>
            </a:endParaRPr>
          </a:p>
          <a:p>
            <a:pPr marL="298450" marR="586740" algn="just">
              <a:lnSpc>
                <a:spcPct val="100000"/>
              </a:lnSpc>
            </a:pPr>
            <a:r>
              <a:rPr sz="2800" spc="-5" smtClean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group of bits is called 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“word”.</a:t>
            </a:r>
            <a:endParaRPr sz="280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1951" y="814069"/>
            <a:ext cx="4340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1" y="1447801"/>
            <a:ext cx="7892414" cy="427168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298450" algn="l"/>
                <a:tab pos="299085" algn="l"/>
              </a:tabLst>
            </a:pP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Words, Bytes,</a:t>
            </a:r>
            <a:r>
              <a:rPr sz="2000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698500" marR="434975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913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earliest microprocessor (the Intel 8088 and Motorola’s  6800) recognized </a:t>
            </a:r>
            <a:r>
              <a:rPr sz="2000" dirty="0">
                <a:latin typeface="Times New Roman"/>
                <a:cs typeface="Times New Roman"/>
              </a:rPr>
              <a:t>8-bit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words.</a:t>
            </a:r>
            <a:endParaRPr sz="2000">
              <a:latin typeface="Times New Roman"/>
              <a:cs typeface="Times New Roman"/>
            </a:endParaRPr>
          </a:p>
          <a:p>
            <a:pPr marL="1155065" marR="5080" lvl="2" indent="-228600" algn="just">
              <a:lnSpc>
                <a:spcPts val="1939"/>
              </a:lnSpc>
              <a:spcBef>
                <a:spcPts val="440"/>
              </a:spcBef>
              <a:buChar char="–"/>
              <a:tabLst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They processed information 8-bits at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time. That’s why they are  called “8-bit processors</a:t>
            </a:r>
            <a:r>
              <a:rPr sz="2000" spc="-5">
                <a:latin typeface="Times New Roman"/>
                <a:cs typeface="Times New Roman"/>
              </a:rPr>
              <a:t>”. 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698500" marR="262255" lvl="1" indent="-229235">
              <a:lnSpc>
                <a:spcPts val="2160"/>
              </a:lnSpc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Times New Roman"/>
                <a:cs typeface="Times New Roman"/>
              </a:rPr>
              <a:t>Later microprocessors (8086 and 68000) were designed with  16-bit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words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90"/>
              </a:spcBef>
              <a:buChar char="–"/>
              <a:tabLst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group of </a:t>
            </a:r>
            <a:r>
              <a:rPr sz="2000" spc="-5" dirty="0">
                <a:latin typeface="Times New Roman"/>
                <a:cs typeface="Times New Roman"/>
              </a:rPr>
              <a:t>8-bits were referred to 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“half-word”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“byte”.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19"/>
              </a:spcBef>
              <a:buChar char="–"/>
              <a:tabLst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group of 4 </a:t>
            </a:r>
            <a:r>
              <a:rPr sz="2000" spc="-5" dirty="0">
                <a:latin typeface="Times New Roman"/>
                <a:cs typeface="Times New Roman"/>
              </a:rPr>
              <a:t>bits is called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“nibble”.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har char="–"/>
              <a:tabLst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Also, </a:t>
            </a:r>
            <a:r>
              <a:rPr sz="2000" dirty="0">
                <a:latin typeface="Times New Roman"/>
                <a:cs typeface="Times New Roman"/>
              </a:rPr>
              <a:t>32 </a:t>
            </a:r>
            <a:r>
              <a:rPr sz="2000" spc="-5" dirty="0">
                <a:latin typeface="Times New Roman"/>
                <a:cs typeface="Times New Roman"/>
              </a:rPr>
              <a:t>bit </a:t>
            </a:r>
            <a:r>
              <a:rPr sz="2000" dirty="0">
                <a:latin typeface="Times New Roman"/>
                <a:cs typeface="Times New Roman"/>
              </a:rPr>
              <a:t>groups </a:t>
            </a:r>
            <a:r>
              <a:rPr sz="2000" spc="-5" dirty="0">
                <a:latin typeface="Times New Roman"/>
                <a:cs typeface="Times New Roman"/>
              </a:rPr>
              <a:t>were given the name “long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word”.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697865" marR="191770" lvl="1" indent="-228600">
              <a:lnSpc>
                <a:spcPts val="2160"/>
              </a:lnSpc>
              <a:spcBef>
                <a:spcPts val="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Today, all processors manipulate at least 32 bits at a time and  there exists microprocessors that can process 64, 80, 128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1951" y="814069"/>
            <a:ext cx="4340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Definition</a:t>
            </a:r>
            <a:r>
              <a:rPr spc="-35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1739" y="1927617"/>
            <a:ext cx="7046595" cy="420499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409"/>
              </a:spcBef>
              <a:tabLst>
                <a:tab pos="298450" algn="l"/>
                <a:tab pos="299085" algn="l"/>
              </a:tabLst>
            </a:pPr>
            <a:r>
              <a:rPr lang="en-IN" sz="2400" spc="-5" dirty="0" smtClean="0">
                <a:solidFill>
                  <a:srgbClr val="800000"/>
                </a:solidFill>
                <a:latin typeface="Times New Roman"/>
                <a:cs typeface="Times New Roman"/>
              </a:rPr>
              <a:t>  Arithmetic </a:t>
            </a:r>
            <a:r>
              <a:rPr lang="en-IN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And </a:t>
            </a:r>
            <a:r>
              <a:rPr lang="en-IN" sz="2400" spc="-5" dirty="0" smtClean="0">
                <a:solidFill>
                  <a:srgbClr val="800000"/>
                </a:solidFill>
                <a:latin typeface="Times New Roman"/>
                <a:cs typeface="Times New Roman"/>
              </a:rPr>
              <a:t>Logic</a:t>
            </a:r>
            <a:r>
              <a:rPr lang="en-IN" sz="2400" spc="-45" dirty="0" smtClean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solidFill>
                  <a:srgbClr val="800000"/>
                </a:solidFill>
                <a:latin typeface="Times New Roman"/>
                <a:cs typeface="Times New Roman"/>
              </a:rPr>
              <a:t>Operations</a:t>
            </a:r>
            <a:r>
              <a:rPr lang="en-IN" sz="2400" dirty="0" smtClean="0">
                <a:latin typeface="Times New Roman"/>
                <a:cs typeface="Times New Roman"/>
              </a:rPr>
              <a:t>:</a:t>
            </a: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Add  </a:t>
            </a: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Subtract </a:t>
            </a: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lang="en-IN" sz="2000" spc="-1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Multiply </a:t>
            </a: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 Divide</a:t>
            </a: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latin typeface="Times New Roman"/>
                <a:cs typeface="Times New Roman"/>
              </a:rPr>
              <a:t>  </a:t>
            </a:r>
            <a:r>
              <a:rPr lang="en-IN" sz="2000" spc="-5" dirty="0" smtClean="0">
                <a:latin typeface="Times New Roman"/>
                <a:cs typeface="Times New Roman"/>
              </a:rPr>
              <a:t>Square</a:t>
            </a:r>
            <a:r>
              <a:rPr lang="en-IN" sz="2000" spc="-1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Root</a:t>
            </a: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  </a:t>
            </a:r>
            <a:r>
              <a:rPr sz="2000" spc="-5" smtClean="0">
                <a:latin typeface="Times New Roman"/>
                <a:cs typeface="Times New Roman"/>
              </a:rPr>
              <a:t> AND</a:t>
            </a:r>
            <a:endParaRPr lang="en-IN" sz="2000" spc="-5" dirty="0" smtClean="0">
              <a:latin typeface="Times New Roman"/>
              <a:cs typeface="Times New Roman"/>
            </a:endParaRP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5" smtClean="0">
                <a:latin typeface="Times New Roman"/>
                <a:cs typeface="Times New Roman"/>
              </a:rPr>
              <a:t> OR</a:t>
            </a:r>
            <a:endParaRPr lang="en-IN" sz="2000" spc="-5" dirty="0" smtClean="0">
              <a:latin typeface="Times New Roman"/>
              <a:cs typeface="Times New Roman"/>
            </a:endParaRP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5" smtClean="0">
                <a:latin typeface="Times New Roman"/>
                <a:cs typeface="Times New Roman"/>
              </a:rPr>
              <a:t> XOR</a:t>
            </a:r>
            <a:endParaRPr lang="en-IN" sz="2000" spc="-5" dirty="0" smtClean="0">
              <a:latin typeface="Times New Roman"/>
              <a:cs typeface="Times New Roman"/>
            </a:endParaRP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5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Shift Left</a:t>
            </a:r>
          </a:p>
          <a:p>
            <a:pPr marL="698500" marR="270510" lvl="1" indent="-229235" algn="just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9135" algn="l"/>
              </a:tabLst>
            </a:pPr>
            <a:r>
              <a:rPr sz="2000" spc="-5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Shift Right</a:t>
            </a:r>
            <a:endParaRPr sz="2000">
              <a:latin typeface="Times New Roman"/>
              <a:cs typeface="Times New Roman"/>
            </a:endParaRPr>
          </a:p>
          <a:p>
            <a:pPr lvl="1" algn="just"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2844</Words>
  <Application>Microsoft Office PowerPoint</Application>
  <PresentationFormat>On-screen Show (4:3)</PresentationFormat>
  <Paragraphs>465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MICROPROCESSOR 8085</vt:lpstr>
      <vt:lpstr>Basic Concepts of Microprocessors</vt:lpstr>
      <vt:lpstr>What is a Microprocessor?</vt:lpstr>
      <vt:lpstr>Definition of the Microprocessor</vt:lpstr>
      <vt:lpstr>Definition (Contd.)</vt:lpstr>
      <vt:lpstr>Definition (Contd.)</vt:lpstr>
      <vt:lpstr>Definition (Contd.)</vt:lpstr>
      <vt:lpstr>Definition (Contd.)</vt:lpstr>
      <vt:lpstr>Definition (Contd.)</vt:lpstr>
      <vt:lpstr>Definition (Contd.)</vt:lpstr>
      <vt:lpstr>Definition (Contd.)</vt:lpstr>
      <vt:lpstr>A Microprocessor-based system</vt:lpstr>
      <vt:lpstr>Inside The Microprocessor</vt:lpstr>
      <vt:lpstr>Organization of a microprocessor-  based system</vt:lpstr>
      <vt:lpstr>Memory</vt:lpstr>
      <vt:lpstr>Memory Map and Addresses</vt:lpstr>
      <vt:lpstr>Memory</vt:lpstr>
      <vt:lpstr>The three cycle instruction  execution model</vt:lpstr>
      <vt:lpstr>Machine Language</vt:lpstr>
      <vt:lpstr>The 8085 Machine Language</vt:lpstr>
      <vt:lpstr>Assembly Language</vt:lpstr>
      <vt:lpstr>Assembly Language</vt:lpstr>
      <vt:lpstr>Assembly Language</vt:lpstr>
      <vt:lpstr>“Assembling” The Program</vt:lpstr>
      <vt:lpstr>8085 Microprocessor  Architecture</vt:lpstr>
      <vt:lpstr>PowerPoint Presentation</vt:lpstr>
      <vt:lpstr>Pins</vt:lpstr>
      <vt:lpstr>PowerPoint Presentation</vt:lpstr>
      <vt:lpstr>PowerPoint Presentation</vt:lpstr>
      <vt:lpstr>PowerPoint Presentation</vt:lpstr>
      <vt:lpstr>Address Bus</vt:lpstr>
      <vt:lpstr>Data Bus</vt:lpstr>
      <vt:lpstr>Control Signals</vt:lpstr>
      <vt:lpstr>ALE Signal : Demultiplexing of buses </vt:lpstr>
      <vt:lpstr>PowerPoint Presentation</vt:lpstr>
      <vt:lpstr>Status Signals</vt:lpstr>
      <vt:lpstr>Power Supply</vt:lpstr>
      <vt:lpstr>Interrupt Signals</vt:lpstr>
      <vt:lpstr>Externally Initiated Signals</vt:lpstr>
      <vt:lpstr>Externally Initiated Signals</vt:lpstr>
      <vt:lpstr>Serial I/O Signals</vt:lpstr>
      <vt:lpstr>Clock signals</vt:lpstr>
      <vt:lpstr>PowerPoint Presentation</vt:lpstr>
      <vt:lpstr>Architecture of Intel 8085 Microprocessor</vt:lpstr>
      <vt:lpstr>Intel 8085 Microprocessor</vt:lpstr>
      <vt:lpstr>The ALU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Internal Architecture</vt:lpstr>
      <vt:lpstr>The Internal Architecture</vt:lpstr>
      <vt:lpstr>Non Programmable Registers</vt:lpstr>
      <vt:lpstr>Demultiplexing AD7-AD0</vt:lpstr>
      <vt:lpstr>PowerPoint Presentation</vt:lpstr>
      <vt:lpstr>PowerPoint Presentation</vt:lpstr>
      <vt:lpstr>The Address and Data Busses</vt:lpstr>
      <vt:lpstr>Demultiplexing AD7-AD0</vt:lpstr>
      <vt:lpstr>Demultiplexing the Bus AD7 – AD0</vt:lpstr>
      <vt:lpstr>The Overall Picture</vt:lpstr>
      <vt:lpstr>Introduction to 8085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Microprocessors</dc:title>
  <dc:creator>saharoy</dc:creator>
  <cp:lastModifiedBy>DELL</cp:lastModifiedBy>
  <cp:revision>37</cp:revision>
  <dcterms:created xsi:type="dcterms:W3CDTF">2020-01-06T06:43:29Z</dcterms:created>
  <dcterms:modified xsi:type="dcterms:W3CDTF">2022-01-18T06:12:17Z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2009-02-17T00:00:00Z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2020-01-06T00:00:00Z</vt:filetime>
  </property>
</Properties>
</file>