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08" y="-3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670047"/>
            <a:ext cx="4037075" cy="4187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2892551"/>
            <a:ext cx="1522475" cy="2365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999476" y="0"/>
            <a:ext cx="1603247" cy="11414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606028" y="6095999"/>
            <a:ext cx="993648" cy="7619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398252" y="0"/>
            <a:ext cx="765048" cy="12085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4916" y="309117"/>
            <a:ext cx="10742167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2116" y="2917023"/>
            <a:ext cx="8275955" cy="2101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0445" y="1356436"/>
            <a:ext cx="7553959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7200" spc="60" dirty="0">
                <a:solidFill>
                  <a:srgbClr val="FF0000"/>
                </a:solidFill>
                <a:latin typeface="Arial"/>
                <a:cs typeface="Arial"/>
              </a:rPr>
              <a:t>Intel </a:t>
            </a:r>
            <a:r>
              <a:rPr sz="7200" spc="-135" dirty="0">
                <a:solidFill>
                  <a:srgbClr val="FF0000"/>
                </a:solidFill>
                <a:latin typeface="Arial"/>
                <a:cs typeface="Arial"/>
              </a:rPr>
              <a:t>8085  </a:t>
            </a:r>
            <a:r>
              <a:rPr sz="7200" spc="-10" dirty="0">
                <a:solidFill>
                  <a:srgbClr val="FF0000"/>
                </a:solidFill>
                <a:latin typeface="Arial"/>
                <a:cs typeface="Arial"/>
              </a:rPr>
              <a:t>Microprocessor  </a:t>
            </a:r>
            <a:r>
              <a:rPr sz="7200" spc="-55" dirty="0">
                <a:solidFill>
                  <a:srgbClr val="FF0000"/>
                </a:solidFill>
                <a:latin typeface="Arial"/>
                <a:cs typeface="Arial"/>
              </a:rPr>
              <a:t>Addressing</a:t>
            </a:r>
            <a:r>
              <a:rPr sz="72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7200" spc="25" dirty="0">
                <a:solidFill>
                  <a:srgbClr val="FF0000"/>
                </a:solidFill>
                <a:latin typeface="Arial"/>
                <a:cs typeface="Arial"/>
              </a:rPr>
              <a:t>Modes</a:t>
            </a:r>
            <a:endParaRPr sz="720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309117"/>
            <a:ext cx="89712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>
                <a:solidFill>
                  <a:schemeClr val="accent6"/>
                </a:solidFill>
              </a:rPr>
              <a:t>Data </a:t>
            </a:r>
            <a:r>
              <a:rPr spc="85" dirty="0">
                <a:solidFill>
                  <a:schemeClr val="accent6"/>
                </a:solidFill>
              </a:rPr>
              <a:t>flow </a:t>
            </a:r>
            <a:r>
              <a:rPr dirty="0">
                <a:solidFill>
                  <a:schemeClr val="accent6"/>
                </a:solidFill>
              </a:rPr>
              <a:t>between </a:t>
            </a:r>
            <a:r>
              <a:rPr spc="30" dirty="0">
                <a:solidFill>
                  <a:schemeClr val="accent6"/>
                </a:solidFill>
              </a:rPr>
              <a:t>memory </a:t>
            </a:r>
            <a:r>
              <a:rPr spc="-10" dirty="0">
                <a:solidFill>
                  <a:schemeClr val="accent6"/>
                </a:solidFill>
              </a:rPr>
              <a:t>and</a:t>
            </a:r>
            <a:r>
              <a:rPr spc="-130" dirty="0">
                <a:solidFill>
                  <a:schemeClr val="accent6"/>
                </a:solidFill>
              </a:rPr>
              <a:t> </a:t>
            </a:r>
            <a:r>
              <a:rPr spc="-150" dirty="0">
                <a:solidFill>
                  <a:schemeClr val="accent6"/>
                </a:solidFill>
              </a:rPr>
              <a:t>MPU: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1882267"/>
            <a:ext cx="9023350" cy="313245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4965" algn="l"/>
              </a:tabLst>
            </a:pPr>
            <a:r>
              <a:rPr sz="1450" spc="235" dirty="0">
                <a:latin typeface="Arial"/>
                <a:cs typeface="Arial"/>
              </a:rPr>
              <a:t>	</a:t>
            </a:r>
            <a:r>
              <a:rPr sz="1800" spc="-40" dirty="0">
                <a:latin typeface="Arial"/>
                <a:cs typeface="Arial"/>
              </a:rPr>
              <a:t>First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all </a:t>
            </a:r>
            <a:r>
              <a:rPr sz="1800" spc="20" dirty="0">
                <a:latin typeface="Arial"/>
                <a:cs typeface="Arial"/>
              </a:rPr>
              <a:t>the </a:t>
            </a:r>
            <a:r>
              <a:rPr sz="1800" spc="40" dirty="0">
                <a:latin typeface="Arial"/>
                <a:cs typeface="Arial"/>
              </a:rPr>
              <a:t>16-bit </a:t>
            </a:r>
            <a:r>
              <a:rPr sz="1800" spc="-45" dirty="0">
                <a:latin typeface="Arial"/>
                <a:cs typeface="Arial"/>
              </a:rPr>
              <a:t>address </a:t>
            </a:r>
            <a:r>
              <a:rPr sz="1800" spc="-55" dirty="0">
                <a:latin typeface="Arial"/>
                <a:cs typeface="Arial"/>
              </a:rPr>
              <a:t>is </a:t>
            </a:r>
            <a:r>
              <a:rPr sz="1800" spc="-20" dirty="0">
                <a:latin typeface="Arial"/>
                <a:cs typeface="Arial"/>
              </a:rPr>
              <a:t>placed </a:t>
            </a:r>
            <a:r>
              <a:rPr sz="1800" spc="35" dirty="0">
                <a:latin typeface="Arial"/>
                <a:cs typeface="Arial"/>
              </a:rPr>
              <a:t>on </a:t>
            </a:r>
            <a:r>
              <a:rPr sz="1800" spc="20" dirty="0">
                <a:latin typeface="Arial"/>
                <a:cs typeface="Arial"/>
              </a:rPr>
              <a:t>the </a:t>
            </a:r>
            <a:r>
              <a:rPr sz="1800" spc="-45" dirty="0">
                <a:latin typeface="Arial"/>
                <a:cs typeface="Arial"/>
              </a:rPr>
              <a:t>address </a:t>
            </a:r>
            <a:r>
              <a:rPr sz="1800" spc="-25" dirty="0">
                <a:latin typeface="Arial"/>
                <a:cs typeface="Arial"/>
              </a:rPr>
              <a:t>bus </a:t>
            </a:r>
            <a:r>
              <a:rPr sz="1800" spc="45" dirty="0">
                <a:latin typeface="Arial"/>
                <a:cs typeface="Arial"/>
              </a:rPr>
              <a:t>from </a:t>
            </a:r>
            <a:r>
              <a:rPr sz="1800" spc="20" dirty="0">
                <a:latin typeface="Arial"/>
                <a:cs typeface="Arial"/>
              </a:rPr>
              <a:t>the program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counter.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235" dirty="0">
                <a:latin typeface="Arial"/>
                <a:cs typeface="Arial"/>
              </a:rPr>
              <a:t>	</a:t>
            </a:r>
            <a:r>
              <a:rPr sz="1800" spc="-35" dirty="0">
                <a:latin typeface="Arial"/>
                <a:cs typeface="Arial"/>
              </a:rPr>
              <a:t>Let </a:t>
            </a:r>
            <a:r>
              <a:rPr sz="1800" spc="-90" dirty="0">
                <a:latin typeface="Arial"/>
                <a:cs typeface="Arial"/>
              </a:rPr>
              <a:t>say </a:t>
            </a:r>
            <a:r>
              <a:rPr sz="1800" spc="20" dirty="0">
                <a:latin typeface="Arial"/>
                <a:cs typeface="Arial"/>
              </a:rPr>
              <a:t>the </a:t>
            </a:r>
            <a:r>
              <a:rPr sz="1800" spc="-45" dirty="0">
                <a:latin typeface="Arial"/>
                <a:cs typeface="Arial"/>
              </a:rPr>
              <a:t>address </a:t>
            </a:r>
            <a:r>
              <a:rPr sz="1800" spc="-55" dirty="0">
                <a:latin typeface="Arial"/>
                <a:cs typeface="Arial"/>
              </a:rPr>
              <a:t>is </a:t>
            </a:r>
            <a:r>
              <a:rPr sz="1800" spc="-35" dirty="0">
                <a:latin typeface="Arial"/>
                <a:cs typeface="Arial"/>
              </a:rPr>
              <a:t>2005H </a:t>
            </a:r>
            <a:r>
              <a:rPr sz="1800" spc="-20" dirty="0">
                <a:latin typeface="Arial"/>
                <a:cs typeface="Arial"/>
              </a:rPr>
              <a:t>where </a:t>
            </a:r>
            <a:r>
              <a:rPr sz="1800" spc="2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data </a:t>
            </a:r>
            <a:r>
              <a:rPr sz="1800" spc="-55" dirty="0">
                <a:latin typeface="Arial"/>
                <a:cs typeface="Arial"/>
              </a:rPr>
              <a:t>is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placed.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235" dirty="0">
                <a:latin typeface="Arial"/>
                <a:cs typeface="Arial"/>
              </a:rPr>
              <a:t>	</a:t>
            </a:r>
            <a:r>
              <a:rPr sz="1800" spc="-70" dirty="0">
                <a:latin typeface="Arial"/>
                <a:cs typeface="Arial"/>
              </a:rPr>
              <a:t>The </a:t>
            </a:r>
            <a:r>
              <a:rPr sz="1800" spc="10" dirty="0">
                <a:latin typeface="Arial"/>
                <a:cs typeface="Arial"/>
              </a:rPr>
              <a:t>higher </a:t>
            </a:r>
            <a:r>
              <a:rPr sz="1800" spc="15" dirty="0">
                <a:latin typeface="Arial"/>
                <a:cs typeface="Arial"/>
              </a:rPr>
              <a:t>order </a:t>
            </a:r>
            <a:r>
              <a:rPr sz="1800" spc="-45" dirty="0">
                <a:latin typeface="Arial"/>
                <a:cs typeface="Arial"/>
              </a:rPr>
              <a:t>address </a:t>
            </a:r>
            <a:r>
              <a:rPr sz="1800" spc="-65" dirty="0">
                <a:latin typeface="Arial"/>
                <a:cs typeface="Arial"/>
              </a:rPr>
              <a:t>i.e. </a:t>
            </a:r>
            <a:r>
              <a:rPr sz="1800" spc="-35" dirty="0">
                <a:latin typeface="Arial"/>
                <a:cs typeface="Arial"/>
              </a:rPr>
              <a:t>20H </a:t>
            </a:r>
            <a:r>
              <a:rPr sz="1800" spc="-55" dirty="0">
                <a:latin typeface="Arial"/>
                <a:cs typeface="Arial"/>
              </a:rPr>
              <a:t>is </a:t>
            </a:r>
            <a:r>
              <a:rPr sz="1800" spc="-20" dirty="0">
                <a:latin typeface="Arial"/>
                <a:cs typeface="Arial"/>
              </a:rPr>
              <a:t>placed </a:t>
            </a:r>
            <a:r>
              <a:rPr sz="1800" spc="35" dirty="0">
                <a:latin typeface="Arial"/>
                <a:cs typeface="Arial"/>
              </a:rPr>
              <a:t>on </a:t>
            </a:r>
            <a:r>
              <a:rPr sz="1800" spc="20" dirty="0">
                <a:latin typeface="Arial"/>
                <a:cs typeface="Arial"/>
              </a:rPr>
              <a:t>the </a:t>
            </a:r>
            <a:r>
              <a:rPr sz="1800" spc="-45" dirty="0">
                <a:latin typeface="Arial"/>
                <a:cs typeface="Arial"/>
              </a:rPr>
              <a:t>address </a:t>
            </a:r>
            <a:r>
              <a:rPr sz="1800" spc="-25" dirty="0">
                <a:latin typeface="Arial"/>
                <a:cs typeface="Arial"/>
              </a:rPr>
              <a:t>bus </a:t>
            </a:r>
            <a:r>
              <a:rPr sz="1800" spc="-10" dirty="0">
                <a:latin typeface="Arial"/>
                <a:cs typeface="Arial"/>
              </a:rPr>
              <a:t>A8-A15 </a:t>
            </a:r>
            <a:r>
              <a:rPr sz="1800" dirty="0">
                <a:latin typeface="Arial"/>
                <a:cs typeface="Arial"/>
              </a:rPr>
              <a:t>while </a:t>
            </a:r>
            <a:r>
              <a:rPr sz="1800" spc="20" dirty="0">
                <a:latin typeface="Arial"/>
                <a:cs typeface="Arial"/>
              </a:rPr>
              <a:t>the</a:t>
            </a:r>
            <a:r>
              <a:rPr sz="1800" spc="16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lower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spc="15" dirty="0">
                <a:latin typeface="Arial"/>
                <a:cs typeface="Arial"/>
              </a:rPr>
              <a:t>order </a:t>
            </a:r>
            <a:r>
              <a:rPr sz="1800" spc="-45" dirty="0">
                <a:latin typeface="Arial"/>
                <a:cs typeface="Arial"/>
              </a:rPr>
              <a:t>address </a:t>
            </a:r>
            <a:r>
              <a:rPr sz="1800" spc="-65" dirty="0">
                <a:latin typeface="Arial"/>
                <a:cs typeface="Arial"/>
              </a:rPr>
              <a:t>i.e. </a:t>
            </a:r>
            <a:r>
              <a:rPr sz="1800" spc="-20" dirty="0">
                <a:latin typeface="Arial"/>
                <a:cs typeface="Arial"/>
              </a:rPr>
              <a:t>05h </a:t>
            </a:r>
            <a:r>
              <a:rPr sz="1800" spc="-55" dirty="0">
                <a:latin typeface="Arial"/>
                <a:cs typeface="Arial"/>
              </a:rPr>
              <a:t>is </a:t>
            </a:r>
            <a:r>
              <a:rPr sz="1800" spc="-15" dirty="0">
                <a:latin typeface="Arial"/>
                <a:cs typeface="Arial"/>
              </a:rPr>
              <a:t>placed </a:t>
            </a:r>
            <a:r>
              <a:rPr sz="1800" spc="35" dirty="0">
                <a:latin typeface="Arial"/>
                <a:cs typeface="Arial"/>
              </a:rPr>
              <a:t>on </a:t>
            </a:r>
            <a:r>
              <a:rPr sz="1800" spc="20" dirty="0">
                <a:latin typeface="Arial"/>
                <a:cs typeface="Arial"/>
              </a:rPr>
              <a:t>the </a:t>
            </a:r>
            <a:r>
              <a:rPr sz="1800" spc="10" dirty="0">
                <a:latin typeface="Arial"/>
                <a:cs typeface="Arial"/>
              </a:rPr>
              <a:t>multiplexed </a:t>
            </a:r>
            <a:r>
              <a:rPr sz="1800" spc="-45" dirty="0">
                <a:latin typeface="Arial"/>
                <a:cs typeface="Arial"/>
              </a:rPr>
              <a:t>address </a:t>
            </a:r>
            <a:r>
              <a:rPr sz="1800" spc="-5" dirty="0">
                <a:latin typeface="Arial"/>
                <a:cs typeface="Arial"/>
              </a:rPr>
              <a:t>and data </a:t>
            </a:r>
            <a:r>
              <a:rPr sz="1800" spc="-20" dirty="0">
                <a:latin typeface="Arial"/>
                <a:cs typeface="Arial"/>
              </a:rPr>
              <a:t>bus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ADO-AD7.</a:t>
            </a:r>
            <a:endParaRPr sz="1800">
              <a:latin typeface="Arial"/>
              <a:cs typeface="Arial"/>
            </a:endParaRPr>
          </a:p>
          <a:p>
            <a:pPr marL="355600" marR="641350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235" dirty="0">
                <a:latin typeface="Arial"/>
                <a:cs typeface="Arial"/>
              </a:rPr>
              <a:t>	</a:t>
            </a:r>
            <a:r>
              <a:rPr sz="1800" spc="-70" dirty="0">
                <a:latin typeface="Arial"/>
                <a:cs typeface="Arial"/>
              </a:rPr>
              <a:t>The </a:t>
            </a:r>
            <a:r>
              <a:rPr sz="1800" spc="5" dirty="0">
                <a:latin typeface="Arial"/>
                <a:cs typeface="Arial"/>
              </a:rPr>
              <a:t>lower </a:t>
            </a:r>
            <a:r>
              <a:rPr sz="1800" spc="15" dirty="0">
                <a:latin typeface="Arial"/>
                <a:cs typeface="Arial"/>
              </a:rPr>
              <a:t>order </a:t>
            </a:r>
            <a:r>
              <a:rPr sz="1800" spc="-45" dirty="0">
                <a:latin typeface="Arial"/>
                <a:cs typeface="Arial"/>
              </a:rPr>
              <a:t>address </a:t>
            </a:r>
            <a:r>
              <a:rPr sz="1800" spc="-5" dirty="0">
                <a:latin typeface="Arial"/>
                <a:cs typeface="Arial"/>
              </a:rPr>
              <a:t>continues </a:t>
            </a:r>
            <a:r>
              <a:rPr sz="1800" spc="8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remain </a:t>
            </a:r>
            <a:r>
              <a:rPr sz="1800" spc="35" dirty="0">
                <a:latin typeface="Arial"/>
                <a:cs typeface="Arial"/>
              </a:rPr>
              <a:t>on </a:t>
            </a:r>
            <a:r>
              <a:rPr sz="1800" spc="5" dirty="0">
                <a:latin typeface="Arial"/>
                <a:cs typeface="Arial"/>
              </a:rPr>
              <a:t>this </a:t>
            </a:r>
            <a:r>
              <a:rPr sz="1800" spc="-45" dirty="0">
                <a:latin typeface="Arial"/>
                <a:cs typeface="Arial"/>
              </a:rPr>
              <a:t>address </a:t>
            </a:r>
            <a:r>
              <a:rPr sz="1800" spc="-25" dirty="0">
                <a:latin typeface="Arial"/>
                <a:cs typeface="Arial"/>
              </a:rPr>
              <a:t>bus </a:t>
            </a:r>
            <a:r>
              <a:rPr sz="1800" spc="-45" dirty="0">
                <a:latin typeface="Arial"/>
                <a:cs typeface="Arial"/>
              </a:rPr>
              <a:t>so </a:t>
            </a:r>
            <a:r>
              <a:rPr sz="1800" spc="35" dirty="0">
                <a:latin typeface="Arial"/>
                <a:cs typeface="Arial"/>
              </a:rPr>
              <a:t>long </a:t>
            </a:r>
            <a:r>
              <a:rPr sz="1800" spc="-114" dirty="0">
                <a:latin typeface="Arial"/>
                <a:cs typeface="Arial"/>
              </a:rPr>
              <a:t>as </a:t>
            </a:r>
            <a:r>
              <a:rPr sz="1800" spc="-160" dirty="0">
                <a:latin typeface="Arial"/>
                <a:cs typeface="Arial"/>
              </a:rPr>
              <a:t>ALE  </a:t>
            </a:r>
            <a:r>
              <a:rPr sz="1800" spc="-40" dirty="0">
                <a:latin typeface="Arial"/>
                <a:cs typeface="Arial"/>
              </a:rPr>
              <a:t>(Address Latch </a:t>
            </a:r>
            <a:r>
              <a:rPr sz="1800" spc="-60" dirty="0">
                <a:latin typeface="Arial"/>
                <a:cs typeface="Arial"/>
              </a:rPr>
              <a:t>Enable) </a:t>
            </a:r>
            <a:r>
              <a:rPr sz="1800" spc="-30" dirty="0">
                <a:latin typeface="Arial"/>
                <a:cs typeface="Arial"/>
              </a:rPr>
              <a:t>remains </a:t>
            </a:r>
            <a:r>
              <a:rPr sz="1800" spc="-10" dirty="0">
                <a:latin typeface="Arial"/>
                <a:cs typeface="Arial"/>
              </a:rPr>
              <a:t>positive. </a:t>
            </a:r>
            <a:r>
              <a:rPr sz="1800" spc="-40" dirty="0">
                <a:latin typeface="Arial"/>
                <a:cs typeface="Arial"/>
              </a:rPr>
              <a:t>Once </a:t>
            </a:r>
            <a:r>
              <a:rPr sz="1800" spc="-160" dirty="0">
                <a:latin typeface="Arial"/>
                <a:cs typeface="Arial"/>
              </a:rPr>
              <a:t>ALE </a:t>
            </a:r>
            <a:r>
              <a:rPr sz="1800" spc="-25" dirty="0">
                <a:latin typeface="Arial"/>
                <a:cs typeface="Arial"/>
              </a:rPr>
              <a:t>goes </a:t>
            </a:r>
            <a:r>
              <a:rPr sz="1800" spc="25" dirty="0">
                <a:latin typeface="Arial"/>
                <a:cs typeface="Arial"/>
              </a:rPr>
              <a:t>low </a:t>
            </a:r>
            <a:r>
              <a:rPr sz="1800" spc="70" dirty="0">
                <a:latin typeface="Arial"/>
                <a:cs typeface="Arial"/>
              </a:rPr>
              <a:t>it </a:t>
            </a:r>
            <a:r>
              <a:rPr sz="1800" spc="-45" dirty="0">
                <a:latin typeface="Arial"/>
                <a:cs typeface="Arial"/>
              </a:rPr>
              <a:t>carries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data.</a:t>
            </a:r>
            <a:endParaRPr sz="1800">
              <a:latin typeface="Arial"/>
              <a:cs typeface="Arial"/>
            </a:endParaRPr>
          </a:p>
          <a:p>
            <a:pPr marL="355600" marR="80010" indent="-3429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235" dirty="0">
                <a:latin typeface="Arial"/>
                <a:cs typeface="Arial"/>
              </a:rPr>
              <a:t>	</a:t>
            </a:r>
            <a:r>
              <a:rPr sz="1800" spc="-70" dirty="0">
                <a:latin typeface="Arial"/>
                <a:cs typeface="Arial"/>
              </a:rPr>
              <a:t>The </a:t>
            </a:r>
            <a:r>
              <a:rPr sz="1800" spc="30" dirty="0">
                <a:latin typeface="Arial"/>
                <a:cs typeface="Arial"/>
              </a:rPr>
              <a:t>control </a:t>
            </a:r>
            <a:r>
              <a:rPr sz="1800" spc="45" dirty="0">
                <a:latin typeface="Arial"/>
                <a:cs typeface="Arial"/>
              </a:rPr>
              <a:t>unit </a:t>
            </a:r>
            <a:r>
              <a:rPr sz="1800" spc="-60" dirty="0">
                <a:latin typeface="Arial"/>
                <a:cs typeface="Arial"/>
              </a:rPr>
              <a:t>sends </a:t>
            </a:r>
            <a:r>
              <a:rPr sz="1800" spc="20" dirty="0">
                <a:latin typeface="Arial"/>
                <a:cs typeface="Arial"/>
              </a:rPr>
              <a:t>the </a:t>
            </a:r>
            <a:r>
              <a:rPr sz="1800" spc="-20" dirty="0">
                <a:latin typeface="Arial"/>
                <a:cs typeface="Arial"/>
              </a:rPr>
              <a:t>signal </a:t>
            </a:r>
            <a:r>
              <a:rPr sz="1800" spc="80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indicate </a:t>
            </a:r>
            <a:r>
              <a:rPr sz="1800" spc="5" dirty="0">
                <a:latin typeface="Arial"/>
                <a:cs typeface="Arial"/>
              </a:rPr>
              <a:t>what </a:t>
            </a:r>
            <a:r>
              <a:rPr sz="1800" spc="20" dirty="0">
                <a:latin typeface="Arial"/>
                <a:cs typeface="Arial"/>
              </a:rPr>
              <a:t>type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20" dirty="0">
                <a:latin typeface="Arial"/>
                <a:cs typeface="Arial"/>
              </a:rPr>
              <a:t>operation </a:t>
            </a:r>
            <a:r>
              <a:rPr sz="1800" spc="-55" dirty="0">
                <a:latin typeface="Arial"/>
                <a:cs typeface="Arial"/>
              </a:rPr>
              <a:t>is </a:t>
            </a:r>
            <a:r>
              <a:rPr sz="1800" spc="8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be  </a:t>
            </a:r>
            <a:r>
              <a:rPr sz="1800" spc="5" dirty="0">
                <a:latin typeface="Arial"/>
                <a:cs typeface="Arial"/>
              </a:rPr>
              <a:t>performed. </a:t>
            </a:r>
            <a:r>
              <a:rPr sz="1800" spc="-70" dirty="0">
                <a:latin typeface="Arial"/>
                <a:cs typeface="Arial"/>
              </a:rPr>
              <a:t>Since </a:t>
            </a:r>
            <a:r>
              <a:rPr sz="1800" spc="2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data </a:t>
            </a:r>
            <a:r>
              <a:rPr sz="1800" spc="-60" dirty="0">
                <a:latin typeface="Arial"/>
                <a:cs typeface="Arial"/>
              </a:rPr>
              <a:t>is </a:t>
            </a:r>
            <a:r>
              <a:rPr sz="1800" spc="8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be </a:t>
            </a:r>
            <a:r>
              <a:rPr sz="1800" spc="-20" dirty="0">
                <a:latin typeface="Arial"/>
                <a:cs typeface="Arial"/>
              </a:rPr>
              <a:t>read </a:t>
            </a:r>
            <a:r>
              <a:rPr sz="1800" spc="45" dirty="0">
                <a:latin typeface="Arial"/>
                <a:cs typeface="Arial"/>
              </a:rPr>
              <a:t>from </a:t>
            </a:r>
            <a:r>
              <a:rPr sz="1800" spc="20" dirty="0">
                <a:latin typeface="Arial"/>
                <a:cs typeface="Arial"/>
              </a:rPr>
              <a:t>the </a:t>
            </a:r>
            <a:r>
              <a:rPr sz="1800" spc="10" dirty="0">
                <a:latin typeface="Arial"/>
                <a:cs typeface="Arial"/>
              </a:rPr>
              <a:t>memory therefore </a:t>
            </a:r>
            <a:r>
              <a:rPr sz="1800" spc="70" dirty="0">
                <a:latin typeface="Arial"/>
                <a:cs typeface="Arial"/>
              </a:rPr>
              <a:t>it </a:t>
            </a:r>
            <a:r>
              <a:rPr sz="1800" spc="-60" dirty="0">
                <a:latin typeface="Arial"/>
                <a:cs typeface="Arial"/>
              </a:rPr>
              <a:t>sends </a:t>
            </a:r>
            <a:r>
              <a:rPr sz="1800" spc="80" dirty="0">
                <a:latin typeface="Arial"/>
                <a:cs typeface="Arial"/>
              </a:rPr>
              <a:t>to</a:t>
            </a:r>
            <a:r>
              <a:rPr sz="1800" spc="-2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enable  </a:t>
            </a:r>
            <a:r>
              <a:rPr sz="1800" spc="20" dirty="0">
                <a:latin typeface="Arial"/>
                <a:cs typeface="Arial"/>
              </a:rPr>
              <a:t>the </a:t>
            </a:r>
            <a:r>
              <a:rPr sz="1800" spc="10" dirty="0">
                <a:latin typeface="Arial"/>
                <a:cs typeface="Arial"/>
              </a:rPr>
              <a:t>memory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chip.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625" y="169240"/>
            <a:ext cx="8515350" cy="16789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270" dirty="0">
                <a:latin typeface="Arial"/>
                <a:cs typeface="Arial"/>
              </a:rPr>
              <a:t>	</a:t>
            </a:r>
            <a:r>
              <a:rPr sz="2000" spc="-70" dirty="0">
                <a:latin typeface="Arial"/>
                <a:cs typeface="Arial"/>
              </a:rPr>
              <a:t>The </a:t>
            </a:r>
            <a:r>
              <a:rPr sz="2000" spc="20" dirty="0">
                <a:latin typeface="Arial"/>
                <a:cs typeface="Arial"/>
              </a:rPr>
              <a:t>byte </a:t>
            </a:r>
            <a:r>
              <a:rPr sz="2000" spc="50" dirty="0">
                <a:latin typeface="Arial"/>
                <a:cs typeface="Arial"/>
              </a:rPr>
              <a:t>from </a:t>
            </a:r>
            <a:r>
              <a:rPr sz="2000" spc="25" dirty="0">
                <a:latin typeface="Arial"/>
                <a:cs typeface="Arial"/>
              </a:rPr>
              <a:t>the </a:t>
            </a:r>
            <a:r>
              <a:rPr sz="2000" spc="15" dirty="0">
                <a:latin typeface="Arial"/>
                <a:cs typeface="Arial"/>
              </a:rPr>
              <a:t>memory </a:t>
            </a:r>
            <a:r>
              <a:rPr sz="2000" spc="20" dirty="0">
                <a:latin typeface="Arial"/>
                <a:cs typeface="Arial"/>
              </a:rPr>
              <a:t>location </a:t>
            </a:r>
            <a:r>
              <a:rPr sz="2000" spc="-60" dirty="0">
                <a:latin typeface="Arial"/>
                <a:cs typeface="Arial"/>
              </a:rPr>
              <a:t>is </a:t>
            </a:r>
            <a:r>
              <a:rPr sz="2000" spc="25" dirty="0">
                <a:latin typeface="Arial"/>
                <a:cs typeface="Arial"/>
              </a:rPr>
              <a:t>then </a:t>
            </a:r>
            <a:r>
              <a:rPr sz="2000" spc="-15" dirty="0">
                <a:latin typeface="Arial"/>
                <a:cs typeface="Arial"/>
              </a:rPr>
              <a:t>placed </a:t>
            </a:r>
            <a:r>
              <a:rPr sz="2000" spc="40" dirty="0">
                <a:latin typeface="Arial"/>
                <a:cs typeface="Arial"/>
              </a:rPr>
              <a:t>on </a:t>
            </a:r>
            <a:r>
              <a:rPr sz="2000" spc="2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data </a:t>
            </a:r>
            <a:r>
              <a:rPr sz="2000" spc="-20" dirty="0">
                <a:latin typeface="Arial"/>
                <a:cs typeface="Arial"/>
              </a:rPr>
              <a:t>bus </a:t>
            </a:r>
            <a:r>
              <a:rPr sz="2000" spc="-70" dirty="0">
                <a:latin typeface="Arial"/>
                <a:cs typeface="Arial"/>
              </a:rPr>
              <a:t>i.e. </a:t>
            </a:r>
            <a:r>
              <a:rPr sz="2000" spc="-145" dirty="0">
                <a:latin typeface="Arial"/>
                <a:cs typeface="Arial"/>
              </a:rPr>
              <a:t>4F  </a:t>
            </a:r>
            <a:r>
              <a:rPr sz="2000" spc="-60" dirty="0">
                <a:latin typeface="Arial"/>
                <a:cs typeface="Arial"/>
              </a:rPr>
              <a:t>saved </a:t>
            </a:r>
            <a:r>
              <a:rPr sz="2000" spc="25" dirty="0">
                <a:latin typeface="Arial"/>
                <a:cs typeface="Arial"/>
              </a:rPr>
              <a:t>in </a:t>
            </a:r>
            <a:r>
              <a:rPr sz="2000" spc="15" dirty="0">
                <a:latin typeface="Arial"/>
                <a:cs typeface="Arial"/>
              </a:rPr>
              <a:t>location </a:t>
            </a:r>
            <a:r>
              <a:rPr sz="2000" spc="-35" dirty="0">
                <a:latin typeface="Arial"/>
                <a:cs typeface="Arial"/>
              </a:rPr>
              <a:t>2005H </a:t>
            </a:r>
            <a:r>
              <a:rPr sz="2000" spc="-60" dirty="0">
                <a:latin typeface="Arial"/>
                <a:cs typeface="Arial"/>
              </a:rPr>
              <a:t>is </a:t>
            </a:r>
            <a:r>
              <a:rPr sz="2000" spc="-15" dirty="0">
                <a:latin typeface="Arial"/>
                <a:cs typeface="Arial"/>
              </a:rPr>
              <a:t>placed </a:t>
            </a:r>
            <a:r>
              <a:rPr sz="2000" spc="40" dirty="0">
                <a:latin typeface="Arial"/>
                <a:cs typeface="Arial"/>
              </a:rPr>
              <a:t>on </a:t>
            </a:r>
            <a:r>
              <a:rPr sz="2000" spc="2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data </a:t>
            </a:r>
            <a:r>
              <a:rPr sz="2000" spc="-25" dirty="0">
                <a:latin typeface="Arial"/>
                <a:cs typeface="Arial"/>
              </a:rPr>
              <a:t>bus </a:t>
            </a:r>
            <a:r>
              <a:rPr sz="2000" spc="-5" dirty="0">
                <a:latin typeface="Arial"/>
                <a:cs typeface="Arial"/>
              </a:rPr>
              <a:t>and </a:t>
            </a:r>
            <a:r>
              <a:rPr sz="2000" spc="-25" dirty="0">
                <a:latin typeface="Arial"/>
                <a:cs typeface="Arial"/>
              </a:rPr>
              <a:t>sent </a:t>
            </a:r>
            <a:r>
              <a:rPr sz="2000" spc="90" dirty="0">
                <a:latin typeface="Arial"/>
                <a:cs typeface="Arial"/>
              </a:rPr>
              <a:t>to </a:t>
            </a:r>
            <a:r>
              <a:rPr sz="2000" spc="25" dirty="0">
                <a:latin typeface="Arial"/>
                <a:cs typeface="Arial"/>
              </a:rPr>
              <a:t>the  </a:t>
            </a:r>
            <a:r>
              <a:rPr sz="2000" spc="20" dirty="0">
                <a:latin typeface="Arial"/>
                <a:cs typeface="Arial"/>
              </a:rPr>
              <a:t>instruction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decoder.</a:t>
            </a:r>
            <a:endParaRPr sz="2000">
              <a:latin typeface="Arial"/>
              <a:cs typeface="Arial"/>
            </a:endParaRPr>
          </a:p>
          <a:p>
            <a:pPr marL="355600" marR="106045" indent="-343535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270" dirty="0">
                <a:latin typeface="Arial"/>
                <a:cs typeface="Arial"/>
              </a:rPr>
              <a:t>	</a:t>
            </a:r>
            <a:r>
              <a:rPr sz="2000" spc="-70" dirty="0">
                <a:latin typeface="Arial"/>
                <a:cs typeface="Arial"/>
              </a:rPr>
              <a:t>The </a:t>
            </a:r>
            <a:r>
              <a:rPr sz="2000" spc="20" dirty="0">
                <a:latin typeface="Arial"/>
                <a:cs typeface="Arial"/>
              </a:rPr>
              <a:t>instruction </a:t>
            </a:r>
            <a:r>
              <a:rPr sz="2000" spc="-60" dirty="0">
                <a:latin typeface="Arial"/>
                <a:cs typeface="Arial"/>
              </a:rPr>
              <a:t>is </a:t>
            </a:r>
            <a:r>
              <a:rPr sz="2000" spc="5" dirty="0">
                <a:latin typeface="Arial"/>
                <a:cs typeface="Arial"/>
              </a:rPr>
              <a:t>decoded </a:t>
            </a:r>
            <a:r>
              <a:rPr sz="2000" spc="-5" dirty="0">
                <a:latin typeface="Arial"/>
                <a:cs typeface="Arial"/>
              </a:rPr>
              <a:t>and </a:t>
            </a:r>
            <a:r>
              <a:rPr sz="2000" dirty="0">
                <a:latin typeface="Arial"/>
                <a:cs typeface="Arial"/>
              </a:rPr>
              <a:t>accordingly </a:t>
            </a:r>
            <a:r>
              <a:rPr sz="2000" spc="25" dirty="0">
                <a:latin typeface="Arial"/>
                <a:cs typeface="Arial"/>
              </a:rPr>
              <a:t>the </a:t>
            </a:r>
            <a:r>
              <a:rPr sz="2000" spc="-35" dirty="0">
                <a:latin typeface="Arial"/>
                <a:cs typeface="Arial"/>
              </a:rPr>
              <a:t>task </a:t>
            </a:r>
            <a:r>
              <a:rPr sz="2000" spc="-60" dirty="0">
                <a:latin typeface="Arial"/>
                <a:cs typeface="Arial"/>
              </a:rPr>
              <a:t>is </a:t>
            </a:r>
            <a:r>
              <a:rPr sz="2000" spc="25" dirty="0">
                <a:latin typeface="Arial"/>
                <a:cs typeface="Arial"/>
              </a:rPr>
              <a:t>performed </a:t>
            </a:r>
            <a:r>
              <a:rPr sz="2000" spc="15" dirty="0">
                <a:latin typeface="Arial"/>
                <a:cs typeface="Arial"/>
              </a:rPr>
              <a:t>by </a:t>
            </a:r>
            <a:r>
              <a:rPr sz="2000" spc="25" dirty="0">
                <a:latin typeface="Arial"/>
                <a:cs typeface="Arial"/>
              </a:rPr>
              <a:t>the  </a:t>
            </a:r>
            <a:r>
              <a:rPr sz="2000" spc="-95" dirty="0">
                <a:latin typeface="Arial"/>
                <a:cs typeface="Arial"/>
              </a:rPr>
              <a:t>ALU </a:t>
            </a:r>
            <a:r>
              <a:rPr sz="2000" spc="-75" dirty="0">
                <a:latin typeface="Arial"/>
                <a:cs typeface="Arial"/>
              </a:rPr>
              <a:t>i.e. </a:t>
            </a:r>
            <a:r>
              <a:rPr sz="2000" spc="20" dirty="0">
                <a:latin typeface="Arial"/>
                <a:cs typeface="Arial"/>
              </a:rPr>
              <a:t>Arithmetic </a:t>
            </a:r>
            <a:r>
              <a:rPr sz="2000" spc="-5" dirty="0">
                <a:latin typeface="Arial"/>
                <a:cs typeface="Arial"/>
              </a:rPr>
              <a:t>and </a:t>
            </a:r>
            <a:r>
              <a:rPr sz="2000" spc="20" dirty="0">
                <a:latin typeface="Arial"/>
                <a:cs typeface="Arial"/>
              </a:rPr>
              <a:t>logic</a:t>
            </a:r>
            <a:r>
              <a:rPr sz="2000" spc="10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unit.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0" y="2484119"/>
            <a:ext cx="8029956" cy="3866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309117"/>
            <a:ext cx="63258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>
                <a:solidFill>
                  <a:schemeClr val="accent6"/>
                </a:solidFill>
              </a:rPr>
              <a:t>8085 </a:t>
            </a:r>
            <a:r>
              <a:rPr spc="15" dirty="0">
                <a:solidFill>
                  <a:schemeClr val="accent6"/>
                </a:solidFill>
              </a:rPr>
              <a:t>Programming</a:t>
            </a:r>
            <a:r>
              <a:rPr spc="-20" dirty="0">
                <a:solidFill>
                  <a:schemeClr val="accent6"/>
                </a:solidFill>
              </a:rPr>
              <a:t> </a:t>
            </a:r>
            <a:r>
              <a:rPr spc="30" dirty="0">
                <a:solidFill>
                  <a:schemeClr val="accent6"/>
                </a:solidFill>
              </a:rPr>
              <a:t>Model: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2001138"/>
            <a:ext cx="9083040" cy="302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620" indent="-342900" algn="just">
              <a:lnSpc>
                <a:spcPct val="100000"/>
              </a:lnSpc>
              <a:spcBef>
                <a:spcPts val="105"/>
              </a:spcBef>
              <a:buFont typeface="Wingdings" pitchFamily="2" charset="2"/>
              <a:buChar char="Ø"/>
            </a:pPr>
            <a:r>
              <a:rPr sz="2000" spc="-45" smtClean="0">
                <a:latin typeface="Arial"/>
                <a:cs typeface="Arial"/>
              </a:rPr>
              <a:t>A </a:t>
            </a:r>
            <a:r>
              <a:rPr sz="2000" spc="35" dirty="0">
                <a:latin typeface="Arial"/>
                <a:cs typeface="Arial"/>
              </a:rPr>
              <a:t>programming </a:t>
            </a:r>
            <a:r>
              <a:rPr sz="2000" spc="30" dirty="0">
                <a:latin typeface="Arial"/>
                <a:cs typeface="Arial"/>
              </a:rPr>
              <a:t>model </a:t>
            </a:r>
            <a:r>
              <a:rPr sz="2000" spc="-60" dirty="0">
                <a:latin typeface="Arial"/>
                <a:cs typeface="Arial"/>
              </a:rPr>
              <a:t>is </a:t>
            </a:r>
            <a:r>
              <a:rPr sz="2000" spc="-95" dirty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conceptual </a:t>
            </a:r>
            <a:r>
              <a:rPr sz="2000" spc="5" dirty="0">
                <a:latin typeface="Arial"/>
                <a:cs typeface="Arial"/>
              </a:rPr>
              <a:t>representation </a:t>
            </a:r>
            <a:r>
              <a:rPr sz="2000" spc="65" dirty="0">
                <a:latin typeface="Arial"/>
                <a:cs typeface="Arial"/>
              </a:rPr>
              <a:t>of </a:t>
            </a:r>
            <a:r>
              <a:rPr sz="2000" spc="-95" dirty="0">
                <a:latin typeface="Arial"/>
                <a:cs typeface="Arial"/>
              </a:rPr>
              <a:t>a </a:t>
            </a:r>
            <a:r>
              <a:rPr sz="2000" spc="-25" dirty="0">
                <a:latin typeface="Arial"/>
                <a:cs typeface="Arial"/>
              </a:rPr>
              <a:t>real </a:t>
            </a:r>
            <a:r>
              <a:rPr sz="2000" spc="20" dirty="0">
                <a:latin typeface="Arial"/>
                <a:cs typeface="Arial"/>
              </a:rPr>
              <a:t>object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185" dirty="0">
                <a:latin typeface="Arial"/>
                <a:cs typeface="Arial"/>
              </a:rPr>
              <a:t>can  </a:t>
            </a:r>
            <a:r>
              <a:rPr sz="2000" dirty="0">
                <a:latin typeface="Arial"/>
                <a:cs typeface="Arial"/>
              </a:rPr>
              <a:t>be </a:t>
            </a:r>
            <a:r>
              <a:rPr sz="2000" spc="25" dirty="0">
                <a:latin typeface="Arial"/>
                <a:cs typeface="Arial"/>
              </a:rPr>
              <a:t>in the </a:t>
            </a:r>
            <a:r>
              <a:rPr sz="2000" spc="55" dirty="0">
                <a:latin typeface="Arial"/>
                <a:cs typeface="Arial"/>
              </a:rPr>
              <a:t>form </a:t>
            </a:r>
            <a:r>
              <a:rPr sz="2000" spc="65" dirty="0">
                <a:latin typeface="Arial"/>
                <a:cs typeface="Arial"/>
              </a:rPr>
              <a:t>of </a:t>
            </a:r>
            <a:r>
              <a:rPr sz="2000" spc="-95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text, </a:t>
            </a:r>
            <a:r>
              <a:rPr sz="2000" spc="-95" dirty="0">
                <a:latin typeface="Arial"/>
                <a:cs typeface="Arial"/>
              </a:rPr>
              <a:t>a </a:t>
            </a:r>
            <a:r>
              <a:rPr sz="2000" spc="15" dirty="0">
                <a:latin typeface="Arial"/>
                <a:cs typeface="Arial"/>
              </a:rPr>
              <a:t>drawing </a:t>
            </a:r>
            <a:r>
              <a:rPr sz="2000" spc="45" dirty="0">
                <a:latin typeface="Arial"/>
                <a:cs typeface="Arial"/>
              </a:rPr>
              <a:t>or </a:t>
            </a:r>
            <a:r>
              <a:rPr sz="2000" spc="-95" dirty="0">
                <a:latin typeface="Arial"/>
                <a:cs typeface="Arial"/>
              </a:rPr>
              <a:t>a </a:t>
            </a:r>
            <a:r>
              <a:rPr sz="2000" spc="55" dirty="0">
                <a:latin typeface="Arial"/>
                <a:cs typeface="Arial"/>
              </a:rPr>
              <a:t>built </a:t>
            </a:r>
            <a:r>
              <a:rPr sz="2000" spc="5" dirty="0">
                <a:latin typeface="Arial"/>
                <a:cs typeface="Arial"/>
              </a:rPr>
              <a:t>structure </a:t>
            </a:r>
            <a:r>
              <a:rPr sz="2000" dirty="0">
                <a:latin typeface="Arial"/>
                <a:cs typeface="Arial"/>
              </a:rPr>
              <a:t>which </a:t>
            </a:r>
            <a:r>
              <a:rPr sz="2000" spc="-35" dirty="0">
                <a:latin typeface="Arial"/>
                <a:cs typeface="Arial"/>
              </a:rPr>
              <a:t>gives </a:t>
            </a:r>
            <a:r>
              <a:rPr sz="2000" spc="35" dirty="0">
                <a:latin typeface="Arial"/>
                <a:cs typeface="Arial"/>
              </a:rPr>
              <a:t>information  </a:t>
            </a:r>
            <a:r>
              <a:rPr sz="2000" spc="15" dirty="0">
                <a:latin typeface="Arial"/>
                <a:cs typeface="Arial"/>
              </a:rPr>
              <a:t>required </a:t>
            </a:r>
            <a:r>
              <a:rPr sz="2000" spc="90" dirty="0">
                <a:latin typeface="Arial"/>
                <a:cs typeface="Arial"/>
              </a:rPr>
              <a:t>to </a:t>
            </a:r>
            <a:r>
              <a:rPr sz="2000" spc="25" dirty="0">
                <a:latin typeface="Arial"/>
                <a:cs typeface="Arial"/>
              </a:rPr>
              <a:t>write </a:t>
            </a:r>
            <a:r>
              <a:rPr sz="2000" spc="-95" dirty="0">
                <a:latin typeface="Arial"/>
                <a:cs typeface="Arial"/>
              </a:rPr>
              <a:t>a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program.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5"/>
              </a:spcBef>
              <a:buFont typeface="Wingdings" pitchFamily="2" charset="2"/>
              <a:buChar char="Ø"/>
              <a:tabLst>
                <a:tab pos="354965" algn="l"/>
              </a:tabLst>
            </a:pPr>
            <a:r>
              <a:rPr sz="2000" spc="45" smtClean="0">
                <a:latin typeface="Arial"/>
                <a:cs typeface="Arial"/>
              </a:rPr>
              <a:t>It </a:t>
            </a:r>
            <a:r>
              <a:rPr sz="2000" spc="-35" dirty="0">
                <a:latin typeface="Arial"/>
                <a:cs typeface="Arial"/>
              </a:rPr>
              <a:t>consists </a:t>
            </a:r>
            <a:r>
              <a:rPr sz="2000" spc="65" dirty="0">
                <a:latin typeface="Arial"/>
                <a:cs typeface="Arial"/>
              </a:rPr>
              <a:t>of </a:t>
            </a:r>
            <a:r>
              <a:rPr sz="2000" spc="-25" dirty="0">
                <a:latin typeface="Arial"/>
                <a:cs typeface="Arial"/>
              </a:rPr>
              <a:t>some </a:t>
            </a:r>
            <a:r>
              <a:rPr sz="2000" spc="-20" dirty="0">
                <a:latin typeface="Arial"/>
                <a:cs typeface="Arial"/>
              </a:rPr>
              <a:t>segments </a:t>
            </a:r>
            <a:r>
              <a:rPr sz="2000" spc="65" dirty="0">
                <a:latin typeface="Arial"/>
                <a:cs typeface="Arial"/>
              </a:rPr>
              <a:t>of </a:t>
            </a:r>
            <a:r>
              <a:rPr sz="2000" spc="-95" dirty="0">
                <a:latin typeface="Arial"/>
                <a:cs typeface="Arial"/>
              </a:rPr>
              <a:t>ALU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25" dirty="0">
                <a:latin typeface="Arial"/>
                <a:cs typeface="Arial"/>
              </a:rPr>
              <a:t>the </a:t>
            </a:r>
            <a:r>
              <a:rPr sz="2000" spc="-30" dirty="0">
                <a:latin typeface="Arial"/>
                <a:cs typeface="Arial"/>
              </a:rPr>
              <a:t>registers. </a:t>
            </a:r>
            <a:r>
              <a:rPr sz="2000" spc="-65" dirty="0">
                <a:latin typeface="Arial"/>
                <a:cs typeface="Arial"/>
              </a:rPr>
              <a:t>This </a:t>
            </a:r>
            <a:r>
              <a:rPr sz="2000" spc="30" dirty="0">
                <a:latin typeface="Arial"/>
                <a:cs typeface="Arial"/>
              </a:rPr>
              <a:t>model </a:t>
            </a:r>
            <a:r>
              <a:rPr sz="2000" spc="-20" dirty="0">
                <a:latin typeface="Arial"/>
                <a:cs typeface="Arial"/>
              </a:rPr>
              <a:t>includes </a:t>
            </a:r>
            <a:r>
              <a:rPr sz="2000" spc="-70" dirty="0">
                <a:latin typeface="Arial"/>
                <a:cs typeface="Arial"/>
              </a:rPr>
              <a:t>six  </a:t>
            </a:r>
            <a:r>
              <a:rPr sz="2000" spc="-10" dirty="0">
                <a:latin typeface="Arial"/>
                <a:cs typeface="Arial"/>
              </a:rPr>
              <a:t>general </a:t>
            </a:r>
            <a:r>
              <a:rPr sz="2000" dirty="0">
                <a:latin typeface="Arial"/>
                <a:cs typeface="Arial"/>
              </a:rPr>
              <a:t>purpose </a:t>
            </a:r>
            <a:r>
              <a:rPr sz="2000" spc="-30" dirty="0">
                <a:latin typeface="Arial"/>
                <a:cs typeface="Arial"/>
              </a:rPr>
              <a:t>registers, </a:t>
            </a:r>
            <a:r>
              <a:rPr sz="2000" spc="-10" dirty="0">
                <a:latin typeface="Arial"/>
                <a:cs typeface="Arial"/>
              </a:rPr>
              <a:t>accumulator, </a:t>
            </a:r>
            <a:r>
              <a:rPr sz="2000" spc="15" dirty="0">
                <a:latin typeface="Arial"/>
                <a:cs typeface="Arial"/>
              </a:rPr>
              <a:t>flag </a:t>
            </a:r>
            <a:r>
              <a:rPr sz="2000" spc="-15" dirty="0">
                <a:latin typeface="Arial"/>
                <a:cs typeface="Arial"/>
              </a:rPr>
              <a:t>register, </a:t>
            </a:r>
            <a:r>
              <a:rPr sz="2000" spc="30" dirty="0">
                <a:latin typeface="Arial"/>
                <a:cs typeface="Arial"/>
              </a:rPr>
              <a:t>program </a:t>
            </a:r>
            <a:r>
              <a:rPr sz="2000" spc="15" dirty="0">
                <a:latin typeface="Arial"/>
                <a:cs typeface="Arial"/>
              </a:rPr>
              <a:t>counter </a:t>
            </a:r>
            <a:r>
              <a:rPr sz="2000" spc="-5" dirty="0">
                <a:latin typeface="Arial"/>
                <a:cs typeface="Arial"/>
              </a:rPr>
              <a:t>and  </a:t>
            </a:r>
            <a:r>
              <a:rPr sz="2000" spc="-45" dirty="0">
                <a:latin typeface="Arial"/>
                <a:cs typeface="Arial"/>
              </a:rPr>
              <a:t>stack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pointer.</a:t>
            </a:r>
            <a:endParaRPr sz="2000">
              <a:latin typeface="Arial"/>
              <a:cs typeface="Arial"/>
            </a:endParaRPr>
          </a:p>
          <a:p>
            <a:pPr marL="355600" marR="164465" indent="-342900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Ø"/>
              <a:tabLst>
                <a:tab pos="354965" algn="l"/>
              </a:tabLst>
            </a:pPr>
            <a:r>
              <a:rPr lang="en-US" sz="1600" spc="270" dirty="0">
                <a:latin typeface="Arial"/>
                <a:cs typeface="Arial"/>
              </a:rPr>
              <a:t>T</a:t>
            </a:r>
            <a:r>
              <a:rPr sz="2000" spc="-65" smtClean="0">
                <a:latin typeface="Arial"/>
                <a:cs typeface="Arial"/>
              </a:rPr>
              <a:t>his </a:t>
            </a:r>
            <a:r>
              <a:rPr sz="2000" spc="30" dirty="0">
                <a:latin typeface="Arial"/>
                <a:cs typeface="Arial"/>
              </a:rPr>
              <a:t>model </a:t>
            </a:r>
            <a:r>
              <a:rPr sz="2000" spc="-60" dirty="0">
                <a:latin typeface="Arial"/>
                <a:cs typeface="Arial"/>
              </a:rPr>
              <a:t>is </a:t>
            </a:r>
            <a:r>
              <a:rPr sz="2000" spc="70" dirty="0">
                <a:latin typeface="Arial"/>
                <a:cs typeface="Arial"/>
              </a:rPr>
              <a:t>not </a:t>
            </a:r>
            <a:r>
              <a:rPr sz="2000" spc="-95" dirty="0">
                <a:latin typeface="Arial"/>
                <a:cs typeface="Arial"/>
              </a:rPr>
              <a:t>a </a:t>
            </a:r>
            <a:r>
              <a:rPr sz="2000" spc="15" dirty="0">
                <a:latin typeface="Arial"/>
                <a:cs typeface="Arial"/>
              </a:rPr>
              <a:t>reflection </a:t>
            </a:r>
            <a:r>
              <a:rPr sz="2000" spc="65" dirty="0">
                <a:latin typeface="Arial"/>
                <a:cs typeface="Arial"/>
              </a:rPr>
              <a:t>of </a:t>
            </a:r>
            <a:r>
              <a:rPr sz="2000" spc="-25" dirty="0">
                <a:latin typeface="Arial"/>
                <a:cs typeface="Arial"/>
              </a:rPr>
              <a:t>physical </a:t>
            </a:r>
            <a:r>
              <a:rPr sz="2000" spc="5" dirty="0">
                <a:latin typeface="Arial"/>
                <a:cs typeface="Arial"/>
              </a:rPr>
              <a:t>structure </a:t>
            </a:r>
            <a:r>
              <a:rPr sz="2000" spc="65" dirty="0">
                <a:latin typeface="Arial"/>
                <a:cs typeface="Arial"/>
              </a:rPr>
              <a:t>of </a:t>
            </a:r>
            <a:r>
              <a:rPr sz="2000" spc="2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microprocessor </a:t>
            </a:r>
            <a:r>
              <a:rPr sz="2000" spc="70" dirty="0">
                <a:latin typeface="Arial"/>
                <a:cs typeface="Arial"/>
              </a:rPr>
              <a:t>but  </a:t>
            </a:r>
            <a:r>
              <a:rPr sz="2000" spc="-35" dirty="0">
                <a:latin typeface="Arial"/>
                <a:cs typeface="Arial"/>
              </a:rPr>
              <a:t>gives </a:t>
            </a:r>
            <a:r>
              <a:rPr sz="2000" spc="-5" dirty="0">
                <a:latin typeface="Arial"/>
                <a:cs typeface="Arial"/>
              </a:rPr>
              <a:t>all </a:t>
            </a:r>
            <a:r>
              <a:rPr sz="2000" spc="25" dirty="0">
                <a:latin typeface="Arial"/>
                <a:cs typeface="Arial"/>
              </a:rPr>
              <a:t>the </a:t>
            </a:r>
            <a:r>
              <a:rPr sz="2000" spc="35" dirty="0">
                <a:latin typeface="Arial"/>
                <a:cs typeface="Arial"/>
              </a:rPr>
              <a:t>information </a:t>
            </a:r>
            <a:r>
              <a:rPr sz="2000" spc="40" dirty="0">
                <a:latin typeface="Arial"/>
                <a:cs typeface="Arial"/>
              </a:rPr>
              <a:t>that </a:t>
            </a:r>
            <a:r>
              <a:rPr sz="2000" spc="-60" dirty="0">
                <a:latin typeface="Arial"/>
                <a:cs typeface="Arial"/>
              </a:rPr>
              <a:t>is </a:t>
            </a:r>
            <a:r>
              <a:rPr sz="2000" spc="-10" dirty="0">
                <a:latin typeface="Arial"/>
                <a:cs typeface="Arial"/>
              </a:rPr>
              <a:t>relevant </a:t>
            </a:r>
            <a:r>
              <a:rPr sz="2000" spc="50" dirty="0">
                <a:latin typeface="Arial"/>
                <a:cs typeface="Arial"/>
              </a:rPr>
              <a:t>for </a:t>
            </a:r>
            <a:r>
              <a:rPr sz="2000" spc="45" dirty="0">
                <a:latin typeface="Arial"/>
                <a:cs typeface="Arial"/>
              </a:rPr>
              <a:t>writing </a:t>
            </a:r>
            <a:r>
              <a:rPr sz="2000" spc="-40" dirty="0">
                <a:latin typeface="Arial"/>
                <a:cs typeface="Arial"/>
              </a:rPr>
              <a:t>an </a:t>
            </a:r>
            <a:r>
              <a:rPr sz="2000" spc="-45" dirty="0">
                <a:latin typeface="Arial"/>
                <a:cs typeface="Arial"/>
              </a:rPr>
              <a:t>assembly </a:t>
            </a:r>
            <a:r>
              <a:rPr sz="2000" spc="-10" dirty="0">
                <a:latin typeface="Arial"/>
                <a:cs typeface="Arial"/>
              </a:rPr>
              <a:t>language  </a:t>
            </a:r>
            <a:r>
              <a:rPr sz="2000" spc="10" dirty="0">
                <a:latin typeface="Arial"/>
                <a:cs typeface="Arial"/>
              </a:rPr>
              <a:t>program.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6176" y="330708"/>
            <a:ext cx="10352532" cy="6161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309117"/>
            <a:ext cx="63430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FFC000"/>
                </a:solidFill>
              </a:rPr>
              <a:t>Addressing </a:t>
            </a:r>
            <a:r>
              <a:rPr spc="15" dirty="0">
                <a:solidFill>
                  <a:srgbClr val="FFC000"/>
                </a:solidFill>
              </a:rPr>
              <a:t>Modes </a:t>
            </a:r>
            <a:r>
              <a:rPr spc="135" dirty="0">
                <a:solidFill>
                  <a:srgbClr val="FFC000"/>
                </a:solidFill>
              </a:rPr>
              <a:t>of</a:t>
            </a:r>
            <a:r>
              <a:rPr spc="-120" dirty="0">
                <a:solidFill>
                  <a:srgbClr val="FFC000"/>
                </a:solidFill>
              </a:rPr>
              <a:t> </a:t>
            </a:r>
            <a:r>
              <a:rPr spc="-75" dirty="0">
                <a:solidFill>
                  <a:srgbClr val="FFC000"/>
                </a:solidFill>
              </a:rPr>
              <a:t>8085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1969135"/>
            <a:ext cx="9571355" cy="3032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tabLst>
                <a:tab pos="1090295" algn="l"/>
                <a:tab pos="2698115" algn="l"/>
                <a:tab pos="3591560" algn="l"/>
                <a:tab pos="5533390" algn="l"/>
                <a:tab pos="6315075" algn="l"/>
                <a:tab pos="7393940" algn="l"/>
                <a:tab pos="8061959" algn="l"/>
                <a:tab pos="9050655" algn="l"/>
              </a:tabLst>
            </a:pPr>
            <a:r>
              <a:rPr sz="2250" spc="38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</a:t>
            </a:r>
            <a:r>
              <a:rPr sz="225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To</a:t>
            </a:r>
            <a:r>
              <a:rPr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	</a:t>
            </a:r>
            <a:r>
              <a:rPr sz="2800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perform</a:t>
            </a:r>
            <a:r>
              <a:rPr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	</a:t>
            </a:r>
            <a:r>
              <a:rPr sz="2800" spc="-5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</a:t>
            </a:r>
            <a:r>
              <a:rPr sz="28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ny</a:t>
            </a:r>
            <a:r>
              <a:rPr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oper</a:t>
            </a:r>
            <a:r>
              <a:rPr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</a:t>
            </a:r>
            <a:r>
              <a:rPr sz="2800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tion,</a:t>
            </a:r>
            <a:r>
              <a:rPr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	</a:t>
            </a:r>
            <a:r>
              <a:rPr sz="28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w</a:t>
            </a:r>
            <a:r>
              <a:rPr sz="2800" spc="-4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	</a:t>
            </a:r>
            <a:r>
              <a:rPr sz="28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ha</a:t>
            </a:r>
            <a:r>
              <a:rPr sz="28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v</a:t>
            </a:r>
            <a:r>
              <a:rPr sz="2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	</a:t>
            </a:r>
            <a:r>
              <a:rPr sz="2800" spc="6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</a:t>
            </a:r>
            <a:r>
              <a:rPr sz="2800" spc="16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give</a:t>
            </a:r>
            <a:r>
              <a:rPr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	</a:t>
            </a:r>
            <a:r>
              <a:rPr sz="2800" spc="2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the  </a:t>
            </a:r>
            <a:r>
              <a:rPr sz="2800" spc="1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corresponding </a:t>
            </a:r>
            <a:r>
              <a:rPr sz="2800" spc="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instructions </a:t>
            </a:r>
            <a:r>
              <a:rPr sz="2800" spc="12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to </a:t>
            </a:r>
            <a:r>
              <a:rPr sz="2800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the</a:t>
            </a:r>
            <a:r>
              <a:rPr sz="2800" spc="-1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microprocessor.</a:t>
            </a:r>
            <a:endParaRPr sz="280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250" spc="38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 </a:t>
            </a:r>
            <a:r>
              <a:rPr sz="2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In </a:t>
            </a:r>
            <a:r>
              <a:rPr sz="28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each </a:t>
            </a:r>
            <a:r>
              <a:rPr sz="2800" spc="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instruction, </a:t>
            </a:r>
            <a:r>
              <a:rPr sz="2800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programmer </a:t>
            </a:r>
            <a:r>
              <a:rPr sz="2800" spc="-11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has </a:t>
            </a:r>
            <a:r>
              <a:rPr sz="28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to </a:t>
            </a:r>
            <a:r>
              <a:rPr sz="2800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specify </a:t>
            </a:r>
            <a:r>
              <a:rPr sz="28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3</a:t>
            </a:r>
            <a:r>
              <a:rPr sz="2800" spc="-254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things:</a:t>
            </a:r>
            <a:endParaRPr sz="280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marL="1468120" indent="-541655">
              <a:lnSpc>
                <a:spcPct val="100000"/>
              </a:lnSpc>
              <a:spcBef>
                <a:spcPts val="1135"/>
              </a:spcBef>
              <a:buClr>
                <a:srgbClr val="89D0D5"/>
              </a:buClr>
              <a:buSzPct val="79166"/>
              <a:buAutoNum type="arabicPeriod"/>
              <a:tabLst>
                <a:tab pos="1468120" algn="l"/>
                <a:tab pos="1468755" algn="l"/>
              </a:tabLst>
            </a:pPr>
            <a:r>
              <a:rPr sz="2400" spc="1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Operation </a:t>
            </a:r>
            <a:r>
              <a:rPr sz="2400" spc="10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be </a:t>
            </a:r>
            <a:r>
              <a:rPr sz="2400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performed </a:t>
            </a:r>
            <a:r>
              <a:rPr sz="2400" spc="-8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i.e.</a:t>
            </a:r>
            <a:r>
              <a:rPr sz="2400" spc="-18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Opcode</a:t>
            </a:r>
            <a:endParaRPr sz="240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marL="1442085" indent="-515620">
              <a:lnSpc>
                <a:spcPct val="100000"/>
              </a:lnSpc>
              <a:spcBef>
                <a:spcPts val="869"/>
              </a:spcBef>
              <a:buClr>
                <a:srgbClr val="89D0D5"/>
              </a:buClr>
              <a:buSzPct val="80357"/>
              <a:buAutoNum type="arabicPeriod"/>
              <a:tabLst>
                <a:tab pos="1442085" algn="l"/>
                <a:tab pos="1442720" algn="l"/>
              </a:tabLst>
            </a:pPr>
            <a:r>
              <a:rPr sz="28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Address </a:t>
            </a:r>
            <a:r>
              <a:rPr sz="2800" spc="9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of </a:t>
            </a:r>
            <a:r>
              <a:rPr sz="28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source </a:t>
            </a:r>
            <a:r>
              <a:rPr sz="2800" spc="9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of </a:t>
            </a:r>
            <a:r>
              <a:rPr sz="2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data </a:t>
            </a:r>
            <a:r>
              <a:rPr sz="2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i.e.</a:t>
            </a:r>
            <a:r>
              <a:rPr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Operands</a:t>
            </a:r>
            <a:endParaRPr sz="280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marL="1442085" indent="-515620">
              <a:lnSpc>
                <a:spcPct val="100000"/>
              </a:lnSpc>
              <a:spcBef>
                <a:spcPts val="994"/>
              </a:spcBef>
              <a:buClr>
                <a:srgbClr val="89D0D5"/>
              </a:buClr>
              <a:buSzPct val="80357"/>
              <a:buAutoNum type="arabicPeriod"/>
              <a:tabLst>
                <a:tab pos="1442085" algn="l"/>
                <a:tab pos="1442720" algn="l"/>
              </a:tabLst>
            </a:pPr>
            <a:r>
              <a:rPr sz="2800" spc="-5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Address </a:t>
            </a:r>
            <a:r>
              <a:rPr sz="2800" spc="9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of </a:t>
            </a:r>
            <a:r>
              <a:rPr sz="2800" spc="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destination </a:t>
            </a:r>
            <a:r>
              <a:rPr sz="2800" spc="9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of</a:t>
            </a:r>
            <a:r>
              <a:rPr sz="2800" spc="-12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result.</a:t>
            </a:r>
            <a:endParaRPr sz="280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309117"/>
            <a:ext cx="23304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>
                <a:solidFill>
                  <a:srgbClr val="FFC000"/>
                </a:solidFill>
              </a:rPr>
              <a:t>Definit</a:t>
            </a:r>
            <a:r>
              <a:rPr spc="35" dirty="0">
                <a:solidFill>
                  <a:srgbClr val="FFC000"/>
                </a:solidFill>
              </a:rPr>
              <a:t>i</a:t>
            </a:r>
            <a:r>
              <a:rPr spc="80" dirty="0">
                <a:solidFill>
                  <a:srgbClr val="FFC000"/>
                </a:solidFill>
              </a:rPr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0383" y="1653286"/>
            <a:ext cx="10319385" cy="1068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620" indent="-343535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1600" spc="270" dirty="0">
                <a:latin typeface="Arial"/>
                <a:cs typeface="Arial"/>
              </a:rPr>
              <a:t>	</a:t>
            </a:r>
            <a:r>
              <a:rPr sz="2000" spc="-70" dirty="0">
                <a:latin typeface="Arial"/>
                <a:cs typeface="Arial"/>
              </a:rPr>
              <a:t>The </a:t>
            </a:r>
            <a:r>
              <a:rPr sz="2000" spc="-20" dirty="0">
                <a:latin typeface="Arial"/>
                <a:cs typeface="Arial"/>
              </a:rPr>
              <a:t>various </a:t>
            </a:r>
            <a:r>
              <a:rPr sz="2000" spc="-70" dirty="0">
                <a:latin typeface="Arial"/>
                <a:cs typeface="Arial"/>
              </a:rPr>
              <a:t>ways </a:t>
            </a:r>
            <a:r>
              <a:rPr sz="2000" spc="6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specifying operands </a:t>
            </a:r>
            <a:r>
              <a:rPr sz="2000" spc="50" dirty="0">
                <a:latin typeface="Arial"/>
                <a:cs typeface="Arial"/>
              </a:rPr>
              <a:t>for </a:t>
            </a:r>
            <a:r>
              <a:rPr sz="2000" spc="-40" dirty="0">
                <a:latin typeface="Arial"/>
                <a:cs typeface="Arial"/>
              </a:rPr>
              <a:t>an </a:t>
            </a:r>
            <a:r>
              <a:rPr sz="2000" spc="20" dirty="0">
                <a:latin typeface="Arial"/>
                <a:cs typeface="Arial"/>
              </a:rPr>
              <a:t>instruction </a:t>
            </a:r>
            <a:r>
              <a:rPr sz="2000" spc="-45" dirty="0">
                <a:latin typeface="Arial"/>
                <a:cs typeface="Arial"/>
              </a:rPr>
              <a:t>are </a:t>
            </a:r>
            <a:r>
              <a:rPr sz="2000" spc="-20" dirty="0">
                <a:latin typeface="Arial"/>
                <a:cs typeface="Arial"/>
              </a:rPr>
              <a:t>called </a:t>
            </a:r>
            <a:r>
              <a:rPr sz="2000" spc="25" dirty="0">
                <a:latin typeface="Arial"/>
                <a:cs typeface="Arial"/>
              </a:rPr>
              <a:t>the </a:t>
            </a:r>
            <a:r>
              <a:rPr sz="2000" spc="-25" dirty="0">
                <a:latin typeface="Arial"/>
                <a:cs typeface="Arial"/>
              </a:rPr>
              <a:t>addressing  </a:t>
            </a:r>
            <a:r>
              <a:rPr sz="2000" spc="-30" dirty="0">
                <a:latin typeface="Arial"/>
                <a:cs typeface="Arial"/>
              </a:rPr>
              <a:t>modes.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5600" algn="l"/>
              </a:tabLst>
            </a:pPr>
            <a:r>
              <a:rPr sz="1600" spc="270" dirty="0">
                <a:latin typeface="Arial"/>
                <a:cs typeface="Arial"/>
              </a:rPr>
              <a:t>	</a:t>
            </a:r>
            <a:r>
              <a:rPr sz="2000" spc="-70" dirty="0">
                <a:latin typeface="Arial"/>
                <a:cs typeface="Arial"/>
              </a:rPr>
              <a:t>The </a:t>
            </a:r>
            <a:r>
              <a:rPr sz="2000" spc="-20" dirty="0">
                <a:latin typeface="Arial"/>
                <a:cs typeface="Arial"/>
              </a:rPr>
              <a:t>various addressing </a:t>
            </a:r>
            <a:r>
              <a:rPr sz="2000" spc="-10" dirty="0">
                <a:latin typeface="Arial"/>
                <a:cs typeface="Arial"/>
              </a:rPr>
              <a:t>modes </a:t>
            </a:r>
            <a:r>
              <a:rPr sz="2000" spc="40" dirty="0">
                <a:latin typeface="Arial"/>
                <a:cs typeface="Arial"/>
              </a:rPr>
              <a:t>that </a:t>
            </a:r>
            <a:r>
              <a:rPr sz="2000" spc="-45" dirty="0">
                <a:latin typeface="Arial"/>
                <a:cs typeface="Arial"/>
              </a:rPr>
              <a:t>are </a:t>
            </a:r>
            <a:r>
              <a:rPr sz="2000" spc="15" dirty="0">
                <a:latin typeface="Arial"/>
                <a:cs typeface="Arial"/>
              </a:rPr>
              <a:t>defined </a:t>
            </a:r>
            <a:r>
              <a:rPr sz="2000" spc="25" dirty="0">
                <a:latin typeface="Arial"/>
                <a:cs typeface="Arial"/>
              </a:rPr>
              <a:t>in </a:t>
            </a:r>
            <a:r>
              <a:rPr sz="2000" spc="-95" dirty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given </a:t>
            </a:r>
            <a:r>
              <a:rPr sz="2000" spc="20" dirty="0">
                <a:latin typeface="Arial"/>
                <a:cs typeface="Arial"/>
              </a:rPr>
              <a:t>instruction </a:t>
            </a:r>
            <a:r>
              <a:rPr sz="2000" spc="-35" dirty="0">
                <a:latin typeface="Arial"/>
                <a:cs typeface="Arial"/>
              </a:rPr>
              <a:t>set</a:t>
            </a:r>
            <a:r>
              <a:rPr sz="2000" spc="22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architecture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3538" y="2695397"/>
            <a:ext cx="99764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define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language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instructions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architecture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identify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operand(s)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0383" y="2875000"/>
            <a:ext cx="9355455" cy="210121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95"/>
              </a:spcBef>
            </a:pPr>
            <a:r>
              <a:rPr sz="2000" spc="-55" dirty="0">
                <a:latin typeface="Arial"/>
                <a:cs typeface="Arial"/>
              </a:rPr>
              <a:t>each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instruction.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600" spc="270" dirty="0">
                <a:latin typeface="Arial"/>
                <a:cs typeface="Arial"/>
              </a:rPr>
              <a:t>	</a:t>
            </a:r>
            <a:r>
              <a:rPr sz="2000" spc="-10" dirty="0">
                <a:latin typeface="Arial"/>
                <a:cs typeface="Arial"/>
              </a:rPr>
              <a:t>In </a:t>
            </a:r>
            <a:r>
              <a:rPr sz="2000" spc="-35" dirty="0">
                <a:latin typeface="Arial"/>
                <a:cs typeface="Arial"/>
              </a:rPr>
              <a:t>any </a:t>
            </a:r>
            <a:r>
              <a:rPr sz="2000" spc="-10" dirty="0">
                <a:latin typeface="Arial"/>
                <a:cs typeface="Arial"/>
              </a:rPr>
              <a:t>microprocessor </a:t>
            </a:r>
            <a:r>
              <a:rPr sz="2000" spc="10" dirty="0">
                <a:latin typeface="Arial"/>
                <a:cs typeface="Arial"/>
              </a:rPr>
              <a:t>instruction, </a:t>
            </a:r>
            <a:r>
              <a:rPr sz="2000" spc="25" dirty="0">
                <a:latin typeface="Arial"/>
                <a:cs typeface="Arial"/>
              </a:rPr>
              <a:t>the </a:t>
            </a:r>
            <a:r>
              <a:rPr sz="2000" spc="-30" dirty="0">
                <a:latin typeface="Arial"/>
                <a:cs typeface="Arial"/>
              </a:rPr>
              <a:t>source </a:t>
            </a:r>
            <a:r>
              <a:rPr sz="2000" spc="-5" dirty="0">
                <a:latin typeface="Arial"/>
                <a:cs typeface="Arial"/>
              </a:rPr>
              <a:t>and </a:t>
            </a:r>
            <a:r>
              <a:rPr sz="2000" spc="10" dirty="0">
                <a:latin typeface="Arial"/>
                <a:cs typeface="Arial"/>
              </a:rPr>
              <a:t>destination </a:t>
            </a:r>
            <a:r>
              <a:rPr sz="2000" spc="-10" dirty="0">
                <a:latin typeface="Arial"/>
                <a:cs typeface="Arial"/>
              </a:rPr>
              <a:t>operands </a:t>
            </a:r>
            <a:r>
              <a:rPr sz="2000" spc="-50" dirty="0">
                <a:latin typeface="Arial"/>
                <a:cs typeface="Arial"/>
              </a:rPr>
              <a:t>can </a:t>
            </a:r>
            <a:r>
              <a:rPr sz="2000" spc="-5" dirty="0">
                <a:latin typeface="Arial"/>
                <a:cs typeface="Arial"/>
              </a:rPr>
              <a:t>be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65"/>
              </a:spcBef>
            </a:pPr>
            <a:r>
              <a:rPr sz="1450" spc="235" dirty="0">
                <a:latin typeface="Arial"/>
                <a:cs typeface="Arial"/>
              </a:rPr>
              <a:t></a:t>
            </a:r>
            <a:r>
              <a:rPr sz="1450" spc="58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Register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1450" spc="235" dirty="0">
                <a:latin typeface="Arial"/>
                <a:cs typeface="Arial"/>
              </a:rPr>
              <a:t> </a:t>
            </a:r>
            <a:r>
              <a:rPr sz="1800" spc="25" dirty="0">
                <a:latin typeface="Arial"/>
                <a:cs typeface="Arial"/>
              </a:rPr>
              <a:t>Memory</a:t>
            </a:r>
            <a:r>
              <a:rPr sz="1800" spc="-3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Location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1450" spc="235" dirty="0">
                <a:latin typeface="Arial"/>
                <a:cs typeface="Arial"/>
              </a:rPr>
              <a:t> </a:t>
            </a:r>
            <a:r>
              <a:rPr sz="1800" spc="55" dirty="0">
                <a:latin typeface="Arial"/>
                <a:cs typeface="Arial"/>
              </a:rPr>
              <a:t>8-bit</a:t>
            </a:r>
            <a:r>
              <a:rPr sz="1800" spc="-29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number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7838" y="5076825"/>
            <a:ext cx="98634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Arial"/>
                <a:cs typeface="Arial"/>
              </a:rPr>
              <a:t>The </a:t>
            </a:r>
            <a:r>
              <a:rPr sz="1800" spc="30" dirty="0">
                <a:latin typeface="Arial"/>
                <a:cs typeface="Arial"/>
              </a:rPr>
              <a:t>method </a:t>
            </a:r>
            <a:r>
              <a:rPr sz="1800" spc="5" dirty="0">
                <a:latin typeface="Arial"/>
                <a:cs typeface="Arial"/>
              </a:rPr>
              <a:t>by </a:t>
            </a:r>
            <a:r>
              <a:rPr sz="1800" spc="-5" dirty="0">
                <a:latin typeface="Arial"/>
                <a:cs typeface="Arial"/>
              </a:rPr>
              <a:t>which </a:t>
            </a:r>
            <a:r>
              <a:rPr sz="1800" spc="15" dirty="0">
                <a:latin typeface="Arial"/>
                <a:cs typeface="Arial"/>
              </a:rPr>
              <a:t>the </a:t>
            </a:r>
            <a:r>
              <a:rPr sz="1800" spc="-45" dirty="0">
                <a:latin typeface="Arial"/>
                <a:cs typeface="Arial"/>
              </a:rPr>
              <a:t>address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-35" dirty="0">
                <a:latin typeface="Arial"/>
                <a:cs typeface="Arial"/>
              </a:rPr>
              <a:t>source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data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20" dirty="0">
                <a:latin typeface="Arial"/>
                <a:cs typeface="Arial"/>
              </a:rPr>
              <a:t>the </a:t>
            </a:r>
            <a:r>
              <a:rPr sz="1800" spc="-45" dirty="0">
                <a:latin typeface="Arial"/>
                <a:cs typeface="Arial"/>
              </a:rPr>
              <a:t>address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20" dirty="0">
                <a:latin typeface="Arial"/>
                <a:cs typeface="Arial"/>
              </a:rPr>
              <a:t>the </a:t>
            </a:r>
            <a:r>
              <a:rPr sz="1800" spc="5" dirty="0">
                <a:latin typeface="Arial"/>
                <a:cs typeface="Arial"/>
              </a:rPr>
              <a:t>destination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15" dirty="0">
                <a:latin typeface="Arial"/>
                <a:cs typeface="Arial"/>
              </a:rPr>
              <a:t>the  </a:t>
            </a:r>
            <a:r>
              <a:rPr sz="1800" spc="-5" dirty="0">
                <a:latin typeface="Arial"/>
                <a:cs typeface="Arial"/>
              </a:rPr>
              <a:t>result </a:t>
            </a:r>
            <a:r>
              <a:rPr sz="1800" spc="-5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given </a:t>
            </a:r>
            <a:r>
              <a:rPr sz="1800" spc="20" dirty="0">
                <a:latin typeface="Arial"/>
                <a:cs typeface="Arial"/>
              </a:rPr>
              <a:t>in the </a:t>
            </a:r>
            <a:r>
              <a:rPr sz="1800" spc="15" dirty="0">
                <a:latin typeface="Arial"/>
                <a:cs typeface="Arial"/>
              </a:rPr>
              <a:t>instruction </a:t>
            </a:r>
            <a:r>
              <a:rPr sz="1800" spc="-45" dirty="0">
                <a:latin typeface="Arial"/>
                <a:cs typeface="Arial"/>
              </a:rPr>
              <a:t>are </a:t>
            </a:r>
            <a:r>
              <a:rPr sz="1800" spc="-20" dirty="0">
                <a:latin typeface="Arial"/>
                <a:cs typeface="Arial"/>
              </a:rPr>
              <a:t>called </a:t>
            </a:r>
            <a:r>
              <a:rPr sz="1800" spc="20" dirty="0">
                <a:latin typeface="Arial"/>
                <a:cs typeface="Arial"/>
              </a:rPr>
              <a:t>the </a:t>
            </a:r>
            <a:r>
              <a:rPr sz="1800" spc="-15" dirty="0">
                <a:latin typeface="Arial"/>
                <a:cs typeface="Arial"/>
              </a:rPr>
              <a:t>Addressing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modes.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309117"/>
            <a:ext cx="101504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>
                <a:solidFill>
                  <a:srgbClr val="FFC000"/>
                </a:solidFill>
              </a:rPr>
              <a:t>8085 </a:t>
            </a:r>
            <a:r>
              <a:rPr spc="-185" dirty="0">
                <a:solidFill>
                  <a:srgbClr val="FFC000"/>
                </a:solidFill>
              </a:rPr>
              <a:t>uses </a:t>
            </a:r>
            <a:r>
              <a:rPr spc="50" dirty="0">
                <a:solidFill>
                  <a:srgbClr val="FFC000"/>
                </a:solidFill>
              </a:rPr>
              <a:t>the </a:t>
            </a:r>
            <a:r>
              <a:rPr spc="90" dirty="0">
                <a:solidFill>
                  <a:srgbClr val="FFC000"/>
                </a:solidFill>
              </a:rPr>
              <a:t>following </a:t>
            </a:r>
            <a:r>
              <a:rPr spc="-40" dirty="0">
                <a:solidFill>
                  <a:srgbClr val="FFC000"/>
                </a:solidFill>
              </a:rPr>
              <a:t>addressing</a:t>
            </a:r>
            <a:r>
              <a:rPr spc="-15" dirty="0">
                <a:solidFill>
                  <a:srgbClr val="FFC000"/>
                </a:solidFill>
              </a:rPr>
              <a:t> </a:t>
            </a:r>
            <a:r>
              <a:rPr spc="-65" dirty="0">
                <a:solidFill>
                  <a:srgbClr val="FFC000"/>
                </a:solidFill>
              </a:rPr>
              <a:t>modes: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5850" y="1823440"/>
            <a:ext cx="6696075" cy="310134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105"/>
              </a:spcBef>
              <a:buClr>
                <a:srgbClr val="89D0D5"/>
              </a:buClr>
              <a:buSzPct val="79687"/>
              <a:buAutoNum type="arabicPeriod"/>
              <a:tabLst>
                <a:tab pos="469900" algn="l"/>
                <a:tab pos="470534" algn="l"/>
              </a:tabLst>
            </a:pPr>
            <a:r>
              <a:rPr sz="3200" spc="65" dirty="0">
                <a:latin typeface="Arial"/>
                <a:cs typeface="Arial"/>
              </a:rPr>
              <a:t>Implied/Implicit </a:t>
            </a:r>
            <a:r>
              <a:rPr sz="3200" spc="-25" dirty="0">
                <a:latin typeface="Arial"/>
                <a:cs typeface="Arial"/>
              </a:rPr>
              <a:t>Addressing</a:t>
            </a:r>
            <a:r>
              <a:rPr sz="3200" spc="-125" dirty="0">
                <a:latin typeface="Arial"/>
                <a:cs typeface="Arial"/>
              </a:rPr>
              <a:t> </a:t>
            </a:r>
            <a:r>
              <a:rPr sz="3200" spc="75" dirty="0">
                <a:latin typeface="Arial"/>
                <a:cs typeface="Arial"/>
              </a:rPr>
              <a:t>Mode</a:t>
            </a:r>
            <a:endParaRPr sz="32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010"/>
              </a:spcBef>
              <a:buClr>
                <a:srgbClr val="89D0D5"/>
              </a:buClr>
              <a:buSzPct val="79687"/>
              <a:buAutoNum type="arabicPeriod"/>
              <a:tabLst>
                <a:tab pos="469900" algn="l"/>
                <a:tab pos="470534" algn="l"/>
              </a:tabLst>
            </a:pPr>
            <a:r>
              <a:rPr sz="3200" spc="10" dirty="0">
                <a:latin typeface="Arial"/>
                <a:cs typeface="Arial"/>
              </a:rPr>
              <a:t>Immediate </a:t>
            </a:r>
            <a:r>
              <a:rPr sz="3200" spc="-25" dirty="0">
                <a:latin typeface="Arial"/>
                <a:cs typeface="Arial"/>
              </a:rPr>
              <a:t>Addressing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75" dirty="0">
                <a:latin typeface="Arial"/>
                <a:cs typeface="Arial"/>
              </a:rPr>
              <a:t>Mode</a:t>
            </a:r>
            <a:endParaRPr sz="32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994"/>
              </a:spcBef>
              <a:buClr>
                <a:srgbClr val="89D0D5"/>
              </a:buClr>
              <a:buSzPct val="79687"/>
              <a:buAutoNum type="arabicPeriod"/>
              <a:tabLst>
                <a:tab pos="469900" algn="l"/>
                <a:tab pos="470534" algn="l"/>
              </a:tabLst>
            </a:pPr>
            <a:r>
              <a:rPr sz="3200" spc="-5" dirty="0">
                <a:latin typeface="Arial"/>
                <a:cs typeface="Arial"/>
              </a:rPr>
              <a:t>Direct </a:t>
            </a:r>
            <a:r>
              <a:rPr sz="3200" spc="-25" dirty="0">
                <a:latin typeface="Arial"/>
                <a:cs typeface="Arial"/>
              </a:rPr>
              <a:t>Addressing </a:t>
            </a:r>
            <a:r>
              <a:rPr sz="3200" spc="75" dirty="0">
                <a:latin typeface="Arial"/>
                <a:cs typeface="Arial"/>
              </a:rPr>
              <a:t>Mode</a:t>
            </a:r>
            <a:endParaRPr sz="32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000"/>
              </a:spcBef>
              <a:buClr>
                <a:srgbClr val="89D0D5"/>
              </a:buClr>
              <a:buSzPct val="79687"/>
              <a:buAutoNum type="arabicPeriod"/>
              <a:tabLst>
                <a:tab pos="469900" algn="l"/>
                <a:tab pos="470534" algn="l"/>
              </a:tabLst>
            </a:pPr>
            <a:r>
              <a:rPr sz="3200" spc="-60" dirty="0">
                <a:latin typeface="Arial"/>
                <a:cs typeface="Arial"/>
              </a:rPr>
              <a:t>Register </a:t>
            </a:r>
            <a:r>
              <a:rPr sz="3200" spc="-25" dirty="0">
                <a:latin typeface="Arial"/>
                <a:cs typeface="Arial"/>
              </a:rPr>
              <a:t>Addressing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spc="75" dirty="0">
                <a:latin typeface="Arial"/>
                <a:cs typeface="Arial"/>
              </a:rPr>
              <a:t>Mode</a:t>
            </a:r>
            <a:endParaRPr sz="32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005"/>
              </a:spcBef>
              <a:buClr>
                <a:srgbClr val="89D0D5"/>
              </a:buClr>
              <a:buSzPct val="79687"/>
              <a:buAutoNum type="arabicPeriod"/>
              <a:tabLst>
                <a:tab pos="469900" algn="l"/>
                <a:tab pos="470534" algn="l"/>
              </a:tabLst>
            </a:pPr>
            <a:r>
              <a:rPr sz="3200" spc="-60" dirty="0">
                <a:latin typeface="Arial"/>
                <a:cs typeface="Arial"/>
              </a:rPr>
              <a:t>Register </a:t>
            </a:r>
            <a:r>
              <a:rPr sz="3200" spc="20" dirty="0">
                <a:latin typeface="Arial"/>
                <a:cs typeface="Arial"/>
              </a:rPr>
              <a:t>Indirect </a:t>
            </a:r>
            <a:r>
              <a:rPr sz="3200" spc="-20" dirty="0">
                <a:latin typeface="Arial"/>
                <a:cs typeface="Arial"/>
              </a:rPr>
              <a:t>Addressing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75" dirty="0">
                <a:latin typeface="Arial"/>
                <a:cs typeface="Arial"/>
              </a:rPr>
              <a:t>Mode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309117"/>
            <a:ext cx="8039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>
                <a:solidFill>
                  <a:schemeClr val="accent6">
                    <a:lumMod val="75000"/>
                  </a:schemeClr>
                </a:solidFill>
              </a:rPr>
              <a:t>Implied/Implicit </a:t>
            </a:r>
            <a:r>
              <a:rPr spc="-30" dirty="0">
                <a:solidFill>
                  <a:schemeClr val="accent6">
                    <a:lumMod val="75000"/>
                  </a:schemeClr>
                </a:solidFill>
              </a:rPr>
              <a:t>Addressing</a:t>
            </a:r>
            <a:r>
              <a:rPr spc="-17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pc="95" dirty="0">
                <a:solidFill>
                  <a:schemeClr val="accent6">
                    <a:lumMod val="75000"/>
                  </a:schemeClr>
                </a:solidFill>
              </a:rPr>
              <a:t>Mode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2001138"/>
            <a:ext cx="973963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27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	</a:t>
            </a:r>
            <a:r>
              <a:rPr sz="2000" spc="-10" dirty="0">
                <a:latin typeface="Arial"/>
                <a:cs typeface="Arial"/>
              </a:rPr>
              <a:t>In </a:t>
            </a:r>
            <a:r>
              <a:rPr sz="2000" spc="45" dirty="0">
                <a:latin typeface="Arial"/>
                <a:cs typeface="Arial"/>
              </a:rPr>
              <a:t>implied/implicit </a:t>
            </a:r>
            <a:r>
              <a:rPr sz="2000" spc="-20" dirty="0">
                <a:latin typeface="Arial"/>
                <a:cs typeface="Arial"/>
              </a:rPr>
              <a:t>addressing </a:t>
            </a:r>
            <a:r>
              <a:rPr sz="2000" spc="25" dirty="0">
                <a:latin typeface="Arial"/>
                <a:cs typeface="Arial"/>
              </a:rPr>
              <a:t>mode the </a:t>
            </a:r>
            <a:r>
              <a:rPr sz="2000" spc="10" dirty="0">
                <a:latin typeface="Arial"/>
                <a:cs typeface="Arial"/>
              </a:rPr>
              <a:t>operand </a:t>
            </a:r>
            <a:r>
              <a:rPr sz="2000" spc="-60" dirty="0">
                <a:latin typeface="Arial"/>
                <a:cs typeface="Arial"/>
              </a:rPr>
              <a:t>is </a:t>
            </a:r>
            <a:r>
              <a:rPr sz="2000" spc="20" dirty="0">
                <a:latin typeface="Arial"/>
                <a:cs typeface="Arial"/>
              </a:rPr>
              <a:t>hidden </a:t>
            </a:r>
            <a:r>
              <a:rPr sz="2000" spc="-5" dirty="0">
                <a:latin typeface="Arial"/>
                <a:cs typeface="Arial"/>
              </a:rPr>
              <a:t>and </a:t>
            </a:r>
            <a:r>
              <a:rPr sz="2000" spc="2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data </a:t>
            </a:r>
            <a:r>
              <a:rPr sz="2000" spc="90" dirty="0">
                <a:latin typeface="Arial"/>
                <a:cs typeface="Arial"/>
              </a:rPr>
              <a:t>to </a:t>
            </a:r>
            <a:r>
              <a:rPr sz="2000" spc="-5" dirty="0">
                <a:latin typeface="Arial"/>
                <a:cs typeface="Arial"/>
              </a:rPr>
              <a:t>be  </a:t>
            </a:r>
            <a:r>
              <a:rPr sz="2000" spc="15" dirty="0">
                <a:latin typeface="Arial"/>
                <a:cs typeface="Arial"/>
              </a:rPr>
              <a:t>operated </a:t>
            </a:r>
            <a:r>
              <a:rPr sz="2000" spc="-60" dirty="0">
                <a:latin typeface="Arial"/>
                <a:cs typeface="Arial"/>
              </a:rPr>
              <a:t>is </a:t>
            </a:r>
            <a:r>
              <a:rPr sz="2000" spc="-25" dirty="0">
                <a:latin typeface="Arial"/>
                <a:cs typeface="Arial"/>
              </a:rPr>
              <a:t>available </a:t>
            </a:r>
            <a:r>
              <a:rPr sz="2000" spc="25" dirty="0">
                <a:latin typeface="Arial"/>
                <a:cs typeface="Arial"/>
              </a:rPr>
              <a:t>in the </a:t>
            </a:r>
            <a:r>
              <a:rPr sz="2000" spc="20" dirty="0">
                <a:latin typeface="Arial"/>
                <a:cs typeface="Arial"/>
              </a:rPr>
              <a:t>instruction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itself.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2116" y="2738755"/>
            <a:ext cx="97383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address </a:t>
            </a:r>
            <a:r>
              <a:rPr sz="2000" spc="6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source </a:t>
            </a:r>
            <a:r>
              <a:rPr sz="2000" spc="6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well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address </a:t>
            </a:r>
            <a:r>
              <a:rPr sz="2000" spc="6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destination </a:t>
            </a:r>
            <a:r>
              <a:rPr sz="2000" spc="6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result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fixed,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2116" y="2915498"/>
            <a:ext cx="7509509" cy="240855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110"/>
              </a:spcBef>
            </a:pPr>
            <a:r>
              <a:rPr sz="2000" spc="1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.</a:t>
            </a:r>
            <a:endParaRPr sz="200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27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	</a:t>
            </a:r>
            <a:r>
              <a:rPr sz="2000" b="1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Examples:</a:t>
            </a:r>
            <a:endParaRPr sz="200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</a:pPr>
            <a:r>
              <a:rPr sz="1450" spc="235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 </a:t>
            </a:r>
            <a:r>
              <a:rPr sz="1800" spc="-40" smtClean="0">
                <a:latin typeface="Arial"/>
                <a:cs typeface="Arial"/>
              </a:rPr>
              <a:t>CMA</a:t>
            </a:r>
            <a:r>
              <a:rPr lang="en-US" sz="1800" spc="-40" dirty="0" smtClean="0">
                <a:latin typeface="Arial"/>
                <a:cs typeface="Arial"/>
              </a:rPr>
              <a:t>     </a:t>
            </a:r>
            <a:r>
              <a:rPr sz="1800" spc="-40" smtClean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(complement accumultor</a:t>
            </a:r>
            <a:r>
              <a:rPr sz="1800" spc="-29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450" spc="240" dirty="0">
                <a:latin typeface="Arial"/>
                <a:cs typeface="Arial"/>
              </a:rPr>
              <a:t> </a:t>
            </a:r>
            <a:r>
              <a:rPr sz="1800" spc="-210">
                <a:latin typeface="Arial"/>
                <a:cs typeface="Arial"/>
              </a:rPr>
              <a:t>RRC </a:t>
            </a:r>
            <a:r>
              <a:rPr lang="en-US" sz="1800" spc="-210" dirty="0" smtClean="0">
                <a:latin typeface="Arial"/>
                <a:cs typeface="Arial"/>
              </a:rPr>
              <a:t>         </a:t>
            </a:r>
            <a:r>
              <a:rPr sz="1800" spc="10" smtClean="0">
                <a:latin typeface="Arial"/>
                <a:cs typeface="Arial"/>
              </a:rPr>
              <a:t>(</a:t>
            </a:r>
            <a:r>
              <a:rPr sz="1800" spc="10" dirty="0">
                <a:latin typeface="Arial"/>
                <a:cs typeface="Arial"/>
              </a:rPr>
              <a:t>rotate </a:t>
            </a:r>
            <a:r>
              <a:rPr sz="1800" spc="-5" dirty="0">
                <a:latin typeface="Arial"/>
                <a:cs typeface="Arial"/>
              </a:rPr>
              <a:t>accumulator </a:t>
            </a:r>
            <a:r>
              <a:rPr sz="1800" spc="-40" dirty="0">
                <a:latin typeface="Arial"/>
                <a:cs typeface="Arial"/>
              </a:rPr>
              <a:t>A </a:t>
            </a:r>
            <a:r>
              <a:rPr sz="1800" spc="45" dirty="0">
                <a:latin typeface="Arial"/>
                <a:cs typeface="Arial"/>
              </a:rPr>
              <a:t>right </a:t>
            </a:r>
            <a:r>
              <a:rPr sz="1800" spc="15" dirty="0">
                <a:latin typeface="Arial"/>
                <a:cs typeface="Arial"/>
              </a:rPr>
              <a:t>by </a:t>
            </a:r>
            <a:r>
              <a:rPr sz="1800" spc="5" dirty="0">
                <a:latin typeface="Arial"/>
                <a:cs typeface="Arial"/>
              </a:rPr>
              <a:t>one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bit)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1450" spc="235" dirty="0">
                <a:latin typeface="Arial"/>
                <a:cs typeface="Arial"/>
              </a:rPr>
              <a:t> </a:t>
            </a:r>
            <a:r>
              <a:rPr sz="1800" spc="-190">
                <a:latin typeface="Arial"/>
                <a:cs typeface="Arial"/>
              </a:rPr>
              <a:t>RLC </a:t>
            </a:r>
            <a:r>
              <a:rPr lang="en-US" sz="1800" spc="-190" dirty="0" smtClean="0">
                <a:latin typeface="Arial"/>
                <a:cs typeface="Arial"/>
              </a:rPr>
              <a:t>          </a:t>
            </a:r>
            <a:r>
              <a:rPr sz="1800" spc="10" smtClean="0">
                <a:latin typeface="Arial"/>
                <a:cs typeface="Arial"/>
              </a:rPr>
              <a:t>(</a:t>
            </a:r>
            <a:r>
              <a:rPr sz="1800" spc="10" dirty="0">
                <a:latin typeface="Arial"/>
                <a:cs typeface="Arial"/>
              </a:rPr>
              <a:t>rotate </a:t>
            </a:r>
            <a:r>
              <a:rPr sz="1800" spc="-5" dirty="0">
                <a:latin typeface="Arial"/>
                <a:cs typeface="Arial"/>
              </a:rPr>
              <a:t>accumulator </a:t>
            </a:r>
            <a:r>
              <a:rPr sz="1800" spc="-40" dirty="0">
                <a:latin typeface="Arial"/>
                <a:cs typeface="Arial"/>
              </a:rPr>
              <a:t>A </a:t>
            </a:r>
            <a:r>
              <a:rPr sz="1800" spc="30" dirty="0">
                <a:latin typeface="Arial"/>
                <a:cs typeface="Arial"/>
              </a:rPr>
              <a:t>left </a:t>
            </a:r>
            <a:r>
              <a:rPr sz="1800" spc="10" dirty="0">
                <a:latin typeface="Arial"/>
                <a:cs typeface="Arial"/>
              </a:rPr>
              <a:t>by </a:t>
            </a:r>
            <a:r>
              <a:rPr sz="1800" dirty="0">
                <a:latin typeface="Arial"/>
                <a:cs typeface="Arial"/>
              </a:rPr>
              <a:t>one</a:t>
            </a:r>
            <a:r>
              <a:rPr sz="1800" spc="425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bit)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309117"/>
            <a:ext cx="68510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chemeClr val="accent6"/>
                </a:solidFill>
              </a:rPr>
              <a:t>Immediate </a:t>
            </a:r>
            <a:r>
              <a:rPr spc="-30" dirty="0">
                <a:solidFill>
                  <a:schemeClr val="accent6"/>
                </a:solidFill>
              </a:rPr>
              <a:t>Addressing</a:t>
            </a:r>
            <a:r>
              <a:rPr spc="-120" dirty="0">
                <a:solidFill>
                  <a:schemeClr val="accent6"/>
                </a:solidFill>
              </a:rPr>
              <a:t> </a:t>
            </a:r>
            <a:r>
              <a:rPr spc="95" dirty="0">
                <a:solidFill>
                  <a:schemeClr val="accent6"/>
                </a:solidFill>
              </a:rPr>
              <a:t>Mode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1873732"/>
            <a:ext cx="9842500" cy="885499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4965" algn="l"/>
              </a:tabLst>
            </a:pPr>
            <a:r>
              <a:rPr sz="1600" spc="270" dirty="0">
                <a:latin typeface="Arial"/>
                <a:cs typeface="Arial"/>
              </a:rPr>
              <a:t>	</a:t>
            </a:r>
            <a:r>
              <a:rPr sz="2000" spc="-10" dirty="0">
                <a:latin typeface="Arial"/>
                <a:cs typeface="Arial"/>
              </a:rPr>
              <a:t>In </a:t>
            </a:r>
            <a:r>
              <a:rPr sz="2000" spc="5" dirty="0">
                <a:latin typeface="Arial"/>
                <a:cs typeface="Arial"/>
              </a:rPr>
              <a:t>this </a:t>
            </a:r>
            <a:r>
              <a:rPr sz="2000" spc="-5" dirty="0">
                <a:latin typeface="Arial"/>
                <a:cs typeface="Arial"/>
              </a:rPr>
              <a:t>mode, </a:t>
            </a:r>
            <a:r>
              <a:rPr sz="2000" spc="25" dirty="0">
                <a:latin typeface="Arial"/>
                <a:cs typeface="Arial"/>
              </a:rPr>
              <a:t>the </a:t>
            </a:r>
            <a:r>
              <a:rPr sz="2000" spc="10" dirty="0">
                <a:latin typeface="Arial"/>
                <a:cs typeface="Arial"/>
              </a:rPr>
              <a:t>operand </a:t>
            </a:r>
            <a:r>
              <a:rPr sz="2000" spc="-60" dirty="0">
                <a:latin typeface="Arial"/>
                <a:cs typeface="Arial"/>
              </a:rPr>
              <a:t>is </a:t>
            </a:r>
            <a:r>
              <a:rPr sz="2000" spc="-15" dirty="0">
                <a:latin typeface="Arial"/>
                <a:cs typeface="Arial"/>
              </a:rPr>
              <a:t>specified </a:t>
            </a:r>
            <a:r>
              <a:rPr sz="2000" spc="40" dirty="0">
                <a:latin typeface="Arial"/>
                <a:cs typeface="Arial"/>
              </a:rPr>
              <a:t>within </a:t>
            </a:r>
            <a:r>
              <a:rPr sz="2000" spc="25" dirty="0">
                <a:latin typeface="Arial"/>
                <a:cs typeface="Arial"/>
              </a:rPr>
              <a:t>the </a:t>
            </a:r>
            <a:r>
              <a:rPr sz="2000" spc="20" dirty="0">
                <a:latin typeface="Arial"/>
                <a:cs typeface="Arial"/>
              </a:rPr>
              <a:t>instruction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itself.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5016" y="3475101"/>
            <a:ext cx="94976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000" spc="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sz="2000" spc="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  <a:r>
              <a:rPr sz="2000" spc="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followed</a:t>
            </a:r>
            <a:r>
              <a:rPr sz="2000" spc="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000" spc="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higher</a:t>
            </a:r>
            <a:r>
              <a:rPr sz="2000" spc="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r>
              <a:rPr sz="2000" spc="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spc="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byte</a:t>
            </a:r>
            <a:r>
              <a:rPr sz="2000" spc="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000" spc="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sz="2000" spc="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2116" y="3654018"/>
            <a:ext cx="7552690" cy="1676741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270" smtClean="0">
                <a:latin typeface="Arial"/>
                <a:cs typeface="Arial"/>
              </a:rPr>
              <a:t></a:t>
            </a:r>
            <a:r>
              <a:rPr sz="1600" spc="270" dirty="0">
                <a:latin typeface="Arial"/>
                <a:cs typeface="Arial"/>
              </a:rPr>
              <a:t>	</a:t>
            </a:r>
            <a:r>
              <a:rPr sz="2000" spc="-80" dirty="0">
                <a:latin typeface="Arial"/>
                <a:cs typeface="Arial"/>
              </a:rPr>
              <a:t>Examples: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75"/>
              </a:spcBef>
            </a:pPr>
            <a:r>
              <a:rPr sz="1450" spc="240" dirty="0">
                <a:latin typeface="Arial"/>
                <a:cs typeface="Arial"/>
              </a:rPr>
              <a:t> </a:t>
            </a:r>
            <a:r>
              <a:rPr sz="1800" spc="5" dirty="0">
                <a:latin typeface="Arial"/>
                <a:cs typeface="Arial"/>
              </a:rPr>
              <a:t>MVI </a:t>
            </a:r>
            <a:r>
              <a:rPr sz="1800" spc="-170" dirty="0">
                <a:latin typeface="Arial"/>
                <a:cs typeface="Arial"/>
              </a:rPr>
              <a:t>B </a:t>
            </a:r>
            <a:r>
              <a:rPr sz="1800" spc="-30">
                <a:latin typeface="Arial"/>
                <a:cs typeface="Arial"/>
              </a:rPr>
              <a:t>45 </a:t>
            </a:r>
            <a:r>
              <a:rPr lang="en-US" sz="1800" spc="-30" dirty="0" smtClean="0">
                <a:latin typeface="Arial"/>
                <a:cs typeface="Arial"/>
              </a:rPr>
              <a:t>     </a:t>
            </a:r>
            <a:r>
              <a:rPr sz="1800" spc="-15" smtClean="0">
                <a:latin typeface="Arial"/>
                <a:cs typeface="Arial"/>
              </a:rPr>
              <a:t>(</a:t>
            </a:r>
            <a:r>
              <a:rPr sz="1800" spc="-15" dirty="0">
                <a:latin typeface="Arial"/>
                <a:cs typeface="Arial"/>
              </a:rPr>
              <a:t>move </a:t>
            </a:r>
            <a:r>
              <a:rPr sz="1800" spc="2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data </a:t>
            </a:r>
            <a:r>
              <a:rPr sz="1800" spc="-30" dirty="0">
                <a:latin typeface="Arial"/>
                <a:cs typeface="Arial"/>
              </a:rPr>
              <a:t>45H </a:t>
            </a:r>
            <a:r>
              <a:rPr sz="1800" spc="5" dirty="0">
                <a:latin typeface="Arial"/>
                <a:cs typeface="Arial"/>
              </a:rPr>
              <a:t>immediately </a:t>
            </a:r>
            <a:r>
              <a:rPr sz="1800" spc="8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register</a:t>
            </a:r>
            <a:r>
              <a:rPr sz="1800" spc="340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B)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1450" spc="235" dirty="0">
                <a:latin typeface="Arial"/>
                <a:cs typeface="Arial"/>
              </a:rPr>
              <a:t> </a:t>
            </a:r>
            <a:r>
              <a:rPr sz="1800" spc="-105" dirty="0">
                <a:latin typeface="Arial"/>
                <a:cs typeface="Arial"/>
              </a:rPr>
              <a:t>LXI </a:t>
            </a:r>
            <a:r>
              <a:rPr sz="1800" spc="-25" dirty="0">
                <a:latin typeface="Arial"/>
                <a:cs typeface="Arial"/>
              </a:rPr>
              <a:t>H </a:t>
            </a:r>
            <a:r>
              <a:rPr sz="1800" spc="-35">
                <a:latin typeface="Arial"/>
                <a:cs typeface="Arial"/>
              </a:rPr>
              <a:t>3050 </a:t>
            </a:r>
            <a:r>
              <a:rPr lang="en-US" sz="1800" spc="-35" dirty="0" smtClean="0">
                <a:latin typeface="Arial"/>
                <a:cs typeface="Arial"/>
              </a:rPr>
              <a:t>  </a:t>
            </a:r>
            <a:r>
              <a:rPr sz="1800" spc="-5" smtClean="0">
                <a:latin typeface="Arial"/>
                <a:cs typeface="Arial"/>
              </a:rPr>
              <a:t>(</a:t>
            </a:r>
            <a:r>
              <a:rPr sz="1800" spc="-5" dirty="0">
                <a:latin typeface="Arial"/>
                <a:cs typeface="Arial"/>
              </a:rPr>
              <a:t>load </a:t>
            </a:r>
            <a:r>
              <a:rPr sz="1800" spc="20" dirty="0">
                <a:latin typeface="Arial"/>
                <a:cs typeface="Arial"/>
              </a:rPr>
              <a:t>the </a:t>
            </a:r>
            <a:r>
              <a:rPr sz="1800" spc="-20" dirty="0">
                <a:latin typeface="Arial"/>
                <a:cs typeface="Arial"/>
              </a:rPr>
              <a:t>H-L </a:t>
            </a:r>
            <a:r>
              <a:rPr sz="1800" dirty="0">
                <a:latin typeface="Arial"/>
                <a:cs typeface="Arial"/>
              </a:rPr>
              <a:t>pair </a:t>
            </a:r>
            <a:r>
              <a:rPr sz="1800" spc="35" dirty="0">
                <a:latin typeface="Arial"/>
                <a:cs typeface="Arial"/>
              </a:rPr>
              <a:t>with </a:t>
            </a:r>
            <a:r>
              <a:rPr sz="1800" spc="20" dirty="0">
                <a:latin typeface="Arial"/>
                <a:cs typeface="Arial"/>
              </a:rPr>
              <a:t>the </a:t>
            </a:r>
            <a:r>
              <a:rPr sz="1800" spc="5" dirty="0">
                <a:latin typeface="Arial"/>
                <a:cs typeface="Arial"/>
              </a:rPr>
              <a:t>operand </a:t>
            </a:r>
            <a:r>
              <a:rPr sz="1800" spc="-30" dirty="0">
                <a:latin typeface="Arial"/>
                <a:cs typeface="Arial"/>
              </a:rPr>
              <a:t>3050H</a:t>
            </a:r>
            <a:r>
              <a:rPr sz="1800" spc="-25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immediately)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450" spc="235" dirty="0">
                <a:latin typeface="Arial"/>
                <a:cs typeface="Arial"/>
              </a:rPr>
              <a:t> </a:t>
            </a:r>
            <a:r>
              <a:rPr sz="1800" spc="-114">
                <a:latin typeface="Arial"/>
                <a:cs typeface="Arial"/>
              </a:rPr>
              <a:t>JMP </a:t>
            </a:r>
            <a:r>
              <a:rPr lang="en-US" sz="1800" spc="-45" dirty="0" smtClean="0">
                <a:latin typeface="Arial"/>
                <a:cs typeface="Arial"/>
              </a:rPr>
              <a:t>4050    </a:t>
            </a:r>
            <a:r>
              <a:rPr sz="1800" spc="-45" smtClean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(jump </a:t>
            </a:r>
            <a:r>
              <a:rPr sz="1800" spc="80" dirty="0">
                <a:latin typeface="Arial"/>
                <a:cs typeface="Arial"/>
              </a:rPr>
              <a:t>to </a:t>
            </a:r>
            <a:r>
              <a:rPr sz="1800" spc="20" dirty="0">
                <a:latin typeface="Arial"/>
                <a:cs typeface="Arial"/>
              </a:rPr>
              <a:t>the </a:t>
            </a:r>
            <a:r>
              <a:rPr sz="1800" spc="5" dirty="0">
                <a:latin typeface="Arial"/>
                <a:cs typeface="Arial"/>
              </a:rPr>
              <a:t>operand </a:t>
            </a:r>
            <a:r>
              <a:rPr sz="1800" spc="-45" dirty="0">
                <a:latin typeface="Arial"/>
                <a:cs typeface="Arial"/>
              </a:rPr>
              <a:t>address</a:t>
            </a:r>
            <a:r>
              <a:rPr sz="1800" spc="-3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immediately)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309117"/>
            <a:ext cx="57321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6"/>
                </a:solidFill>
              </a:rPr>
              <a:t>Direct </a:t>
            </a:r>
            <a:r>
              <a:rPr spc="-35" dirty="0">
                <a:solidFill>
                  <a:schemeClr val="accent6"/>
                </a:solidFill>
              </a:rPr>
              <a:t>Addressing</a:t>
            </a:r>
            <a:r>
              <a:rPr spc="-45" dirty="0">
                <a:solidFill>
                  <a:schemeClr val="accent6"/>
                </a:solidFill>
              </a:rPr>
              <a:t> </a:t>
            </a:r>
            <a:r>
              <a:rPr spc="95" dirty="0">
                <a:solidFill>
                  <a:schemeClr val="accent6"/>
                </a:solidFill>
              </a:rPr>
              <a:t>Mode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2001138"/>
            <a:ext cx="9506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270" dirty="0">
                <a:latin typeface="Arial"/>
                <a:cs typeface="Arial"/>
              </a:rPr>
              <a:t>	</a:t>
            </a:r>
            <a:r>
              <a:rPr sz="2000" spc="-7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data </a:t>
            </a:r>
            <a:r>
              <a:rPr sz="2000" spc="85" dirty="0">
                <a:latin typeface="Arial"/>
                <a:cs typeface="Arial"/>
              </a:rPr>
              <a:t>to </a:t>
            </a:r>
            <a:r>
              <a:rPr sz="2000" spc="-5" dirty="0">
                <a:latin typeface="Arial"/>
                <a:cs typeface="Arial"/>
              </a:rPr>
              <a:t>be </a:t>
            </a:r>
            <a:r>
              <a:rPr sz="2000" spc="10" dirty="0">
                <a:latin typeface="Arial"/>
                <a:cs typeface="Arial"/>
              </a:rPr>
              <a:t>operated </a:t>
            </a:r>
            <a:r>
              <a:rPr sz="2000" spc="-60" dirty="0">
                <a:latin typeface="Arial"/>
                <a:cs typeface="Arial"/>
              </a:rPr>
              <a:t>is </a:t>
            </a:r>
            <a:r>
              <a:rPr sz="2000" spc="-25" dirty="0">
                <a:latin typeface="Arial"/>
                <a:cs typeface="Arial"/>
              </a:rPr>
              <a:t>available </a:t>
            </a:r>
            <a:r>
              <a:rPr sz="2000" spc="-10" dirty="0">
                <a:latin typeface="Arial"/>
                <a:cs typeface="Arial"/>
              </a:rPr>
              <a:t>inside </a:t>
            </a:r>
            <a:r>
              <a:rPr sz="2000" spc="-95" dirty="0">
                <a:latin typeface="Arial"/>
                <a:cs typeface="Arial"/>
              </a:rPr>
              <a:t>a </a:t>
            </a:r>
            <a:r>
              <a:rPr sz="2000" spc="15" dirty="0">
                <a:latin typeface="Arial"/>
                <a:cs typeface="Arial"/>
              </a:rPr>
              <a:t>memory location </a:t>
            </a:r>
            <a:r>
              <a:rPr sz="2000" spc="-5" dirty="0">
                <a:latin typeface="Arial"/>
                <a:cs typeface="Arial"/>
              </a:rPr>
              <a:t>and </a:t>
            </a:r>
            <a:r>
              <a:rPr sz="2000" spc="40" dirty="0">
                <a:latin typeface="Arial"/>
                <a:cs typeface="Arial"/>
              </a:rPr>
              <a:t>that</a:t>
            </a:r>
            <a:r>
              <a:rPr sz="2000" spc="42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memory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2116" y="2178532"/>
            <a:ext cx="8572500" cy="213487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105"/>
              </a:spcBef>
            </a:pPr>
            <a:r>
              <a:rPr sz="2000" spc="15" dirty="0">
                <a:latin typeface="Arial"/>
                <a:cs typeface="Arial"/>
              </a:rPr>
              <a:t>location </a:t>
            </a:r>
            <a:r>
              <a:rPr sz="2000" spc="-60" dirty="0">
                <a:latin typeface="Arial"/>
                <a:cs typeface="Arial"/>
              </a:rPr>
              <a:t>is </a:t>
            </a:r>
            <a:r>
              <a:rPr sz="2000" spc="10" dirty="0">
                <a:latin typeface="Arial"/>
                <a:cs typeface="Arial"/>
              </a:rPr>
              <a:t>directly </a:t>
            </a:r>
            <a:r>
              <a:rPr sz="2000" spc="-15" dirty="0">
                <a:latin typeface="Arial"/>
                <a:cs typeface="Arial"/>
              </a:rPr>
              <a:t>specified </a:t>
            </a:r>
            <a:r>
              <a:rPr sz="2000" spc="-125" dirty="0">
                <a:latin typeface="Arial"/>
                <a:cs typeface="Arial"/>
              </a:rPr>
              <a:t>as </a:t>
            </a:r>
            <a:r>
              <a:rPr sz="2000" spc="-40" dirty="0">
                <a:latin typeface="Arial"/>
                <a:cs typeface="Arial"/>
              </a:rPr>
              <a:t>an</a:t>
            </a:r>
            <a:r>
              <a:rPr sz="2000" spc="1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operand.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270" dirty="0">
                <a:latin typeface="Arial"/>
                <a:cs typeface="Arial"/>
              </a:rPr>
              <a:t>	</a:t>
            </a:r>
            <a:r>
              <a:rPr sz="2000" spc="-70" dirty="0">
                <a:latin typeface="Arial"/>
                <a:cs typeface="Arial"/>
              </a:rPr>
              <a:t>The </a:t>
            </a:r>
            <a:r>
              <a:rPr sz="2000" spc="10" dirty="0">
                <a:latin typeface="Arial"/>
                <a:cs typeface="Arial"/>
              </a:rPr>
              <a:t>operand </a:t>
            </a:r>
            <a:r>
              <a:rPr sz="2000" spc="-60" dirty="0">
                <a:latin typeface="Arial"/>
                <a:cs typeface="Arial"/>
              </a:rPr>
              <a:t>is </a:t>
            </a:r>
            <a:r>
              <a:rPr sz="2000" spc="10" dirty="0">
                <a:latin typeface="Arial"/>
                <a:cs typeface="Arial"/>
              </a:rPr>
              <a:t>directly </a:t>
            </a:r>
            <a:r>
              <a:rPr sz="2000" spc="-25" dirty="0">
                <a:latin typeface="Arial"/>
                <a:cs typeface="Arial"/>
              </a:rPr>
              <a:t>available </a:t>
            </a:r>
            <a:r>
              <a:rPr sz="2000" spc="25" dirty="0">
                <a:latin typeface="Arial"/>
                <a:cs typeface="Arial"/>
              </a:rPr>
              <a:t>in the </a:t>
            </a:r>
            <a:r>
              <a:rPr sz="2000" spc="20" dirty="0">
                <a:latin typeface="Arial"/>
                <a:cs typeface="Arial"/>
              </a:rPr>
              <a:t>instruction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itself.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270" dirty="0">
                <a:latin typeface="Arial"/>
                <a:cs typeface="Arial"/>
              </a:rPr>
              <a:t>	</a:t>
            </a:r>
            <a:r>
              <a:rPr sz="2000" spc="-80" dirty="0">
                <a:latin typeface="Arial"/>
                <a:cs typeface="Arial"/>
              </a:rPr>
              <a:t>Examples: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65"/>
              </a:spcBef>
            </a:pPr>
            <a:r>
              <a:rPr sz="1450" spc="235" dirty="0">
                <a:latin typeface="Arial"/>
                <a:cs typeface="Arial"/>
              </a:rPr>
              <a:t> </a:t>
            </a:r>
            <a:r>
              <a:rPr sz="1800" spc="-80" dirty="0">
                <a:latin typeface="Arial"/>
                <a:cs typeface="Arial"/>
              </a:rPr>
              <a:t>LDA </a:t>
            </a:r>
            <a:r>
              <a:rPr sz="1800" spc="-35" dirty="0">
                <a:latin typeface="Arial"/>
                <a:cs typeface="Arial"/>
              </a:rPr>
              <a:t>2050 </a:t>
            </a:r>
            <a:r>
              <a:rPr sz="1800" spc="-5" dirty="0">
                <a:latin typeface="Arial"/>
                <a:cs typeface="Arial"/>
              </a:rPr>
              <a:t>(load </a:t>
            </a:r>
            <a:r>
              <a:rPr sz="1800" spc="20" dirty="0">
                <a:latin typeface="Arial"/>
                <a:cs typeface="Arial"/>
              </a:rPr>
              <a:t>the </a:t>
            </a:r>
            <a:r>
              <a:rPr sz="1800" spc="5" dirty="0">
                <a:latin typeface="Arial"/>
                <a:cs typeface="Arial"/>
              </a:rPr>
              <a:t>contents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10" dirty="0">
                <a:latin typeface="Arial"/>
                <a:cs typeface="Arial"/>
              </a:rPr>
              <a:t>memory </a:t>
            </a:r>
            <a:r>
              <a:rPr sz="1800" spc="15" dirty="0">
                <a:latin typeface="Arial"/>
                <a:cs typeface="Arial"/>
              </a:rPr>
              <a:t>location </a:t>
            </a:r>
            <a:r>
              <a:rPr sz="1800" spc="50" dirty="0">
                <a:latin typeface="Arial"/>
                <a:cs typeface="Arial"/>
              </a:rPr>
              <a:t>into </a:t>
            </a:r>
            <a:r>
              <a:rPr sz="1800" spc="-5" dirty="0">
                <a:latin typeface="Arial"/>
                <a:cs typeface="Arial"/>
              </a:rPr>
              <a:t>accumulator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A)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450" spc="235" dirty="0">
                <a:latin typeface="Arial"/>
                <a:cs typeface="Arial"/>
              </a:rPr>
              <a:t> </a:t>
            </a:r>
            <a:r>
              <a:rPr sz="1800" spc="-95">
                <a:latin typeface="Arial"/>
                <a:cs typeface="Arial"/>
              </a:rPr>
              <a:t>LHLD </a:t>
            </a:r>
            <a:r>
              <a:rPr lang="en-US" sz="1800" spc="-45" dirty="0" smtClean="0">
                <a:latin typeface="Arial"/>
                <a:cs typeface="Arial"/>
              </a:rPr>
              <a:t> 3050 </a:t>
            </a:r>
            <a:r>
              <a:rPr sz="1800" spc="-45" smtClean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(load </a:t>
            </a:r>
            <a:r>
              <a:rPr sz="1800" spc="5" dirty="0">
                <a:latin typeface="Arial"/>
                <a:cs typeface="Arial"/>
              </a:rPr>
              <a:t>contents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40" dirty="0">
                <a:latin typeface="Arial"/>
                <a:cs typeface="Arial"/>
              </a:rPr>
              <a:t>16-bit </a:t>
            </a:r>
            <a:r>
              <a:rPr sz="1800" spc="10" dirty="0">
                <a:latin typeface="Arial"/>
                <a:cs typeface="Arial"/>
              </a:rPr>
              <a:t>memory </a:t>
            </a:r>
            <a:r>
              <a:rPr sz="1800" spc="15" dirty="0">
                <a:latin typeface="Arial"/>
                <a:cs typeface="Arial"/>
              </a:rPr>
              <a:t>location </a:t>
            </a:r>
            <a:r>
              <a:rPr sz="1800" spc="50" dirty="0">
                <a:latin typeface="Arial"/>
                <a:cs typeface="Arial"/>
              </a:rPr>
              <a:t>into </a:t>
            </a:r>
            <a:r>
              <a:rPr sz="1800" spc="-20" dirty="0">
                <a:latin typeface="Arial"/>
                <a:cs typeface="Arial"/>
              </a:rPr>
              <a:t>H-L </a:t>
            </a:r>
            <a:r>
              <a:rPr sz="1800" spc="-5" dirty="0">
                <a:latin typeface="Arial"/>
                <a:cs typeface="Arial"/>
              </a:rPr>
              <a:t>register</a:t>
            </a:r>
            <a:r>
              <a:rPr sz="1800" spc="21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pair)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309117"/>
            <a:ext cx="62509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>
                <a:solidFill>
                  <a:schemeClr val="accent6"/>
                </a:solidFill>
              </a:rPr>
              <a:t>Register</a:t>
            </a:r>
            <a:r>
              <a:rPr spc="-80" dirty="0"/>
              <a:t> </a:t>
            </a:r>
            <a:r>
              <a:rPr spc="-30" dirty="0">
                <a:solidFill>
                  <a:schemeClr val="accent6"/>
                </a:solidFill>
              </a:rPr>
              <a:t>Addressing</a:t>
            </a:r>
            <a:r>
              <a:rPr spc="20" dirty="0">
                <a:solidFill>
                  <a:schemeClr val="accent6"/>
                </a:solidFill>
              </a:rPr>
              <a:t> </a:t>
            </a:r>
            <a:r>
              <a:rPr spc="95" dirty="0">
                <a:solidFill>
                  <a:schemeClr val="accent6"/>
                </a:solidFill>
              </a:rPr>
              <a:t>Mode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1873733"/>
            <a:ext cx="9159875" cy="885499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4965" algn="l"/>
              </a:tabLst>
            </a:pPr>
            <a:r>
              <a:rPr sz="1600" spc="270" dirty="0">
                <a:latin typeface="Arial"/>
                <a:cs typeface="Arial"/>
              </a:rPr>
              <a:t>	</a:t>
            </a:r>
            <a:r>
              <a:rPr sz="2000" spc="-10" dirty="0">
                <a:latin typeface="Arial"/>
                <a:cs typeface="Arial"/>
              </a:rPr>
              <a:t>In </a:t>
            </a:r>
            <a:r>
              <a:rPr sz="2000" spc="5" dirty="0">
                <a:latin typeface="Arial"/>
                <a:cs typeface="Arial"/>
              </a:rPr>
              <a:t>this </a:t>
            </a:r>
            <a:r>
              <a:rPr sz="2000" spc="-5" dirty="0">
                <a:latin typeface="Arial"/>
                <a:cs typeface="Arial"/>
              </a:rPr>
              <a:t>mode, </a:t>
            </a:r>
            <a:r>
              <a:rPr sz="2000" spc="25" dirty="0">
                <a:latin typeface="Arial"/>
                <a:cs typeface="Arial"/>
              </a:rPr>
              <a:t>the </a:t>
            </a:r>
            <a:r>
              <a:rPr sz="2000" spc="10" dirty="0">
                <a:latin typeface="Arial"/>
                <a:cs typeface="Arial"/>
              </a:rPr>
              <a:t>operand </a:t>
            </a:r>
            <a:r>
              <a:rPr sz="2000" spc="-60" dirty="0">
                <a:latin typeface="Arial"/>
                <a:cs typeface="Arial"/>
              </a:rPr>
              <a:t>is </a:t>
            </a:r>
            <a:r>
              <a:rPr sz="2000" spc="25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general </a:t>
            </a:r>
            <a:r>
              <a:rPr sz="2000" dirty="0">
                <a:latin typeface="Arial"/>
                <a:cs typeface="Arial"/>
              </a:rPr>
              <a:t>purpose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register.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5016" y="2738755"/>
            <a:ext cx="88163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operands.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Therefore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the operation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performed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various registers </a:t>
            </a:r>
            <a:r>
              <a:rPr sz="2000" spc="6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4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182116" y="2917023"/>
            <a:ext cx="8275955" cy="1677382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270" smtClean="0">
                <a:solidFill>
                  <a:schemeClr val="tx1"/>
                </a:solidFill>
              </a:rPr>
              <a:t></a:t>
            </a:r>
            <a:r>
              <a:rPr sz="1600" spc="270" dirty="0">
                <a:solidFill>
                  <a:schemeClr val="tx1"/>
                </a:solidFill>
              </a:rPr>
              <a:t>	</a:t>
            </a:r>
            <a:r>
              <a:rPr spc="-80" dirty="0">
                <a:solidFill>
                  <a:schemeClr val="tx1"/>
                </a:solidFill>
              </a:rPr>
              <a:t>Examples:</a:t>
            </a:r>
            <a:endParaRPr sz="1600">
              <a:solidFill>
                <a:schemeClr val="tx1"/>
              </a:solidFill>
            </a:endParaRPr>
          </a:p>
          <a:p>
            <a:pPr marL="469900">
              <a:lnSpc>
                <a:spcPct val="100000"/>
              </a:lnSpc>
              <a:spcBef>
                <a:spcPts val="1065"/>
              </a:spcBef>
            </a:pPr>
            <a:r>
              <a:rPr sz="1450" spc="235" dirty="0">
                <a:solidFill>
                  <a:schemeClr val="tx1"/>
                </a:solidFill>
              </a:rPr>
              <a:t> </a:t>
            </a:r>
            <a:r>
              <a:rPr sz="1800" spc="-5" dirty="0">
                <a:solidFill>
                  <a:schemeClr val="tx1"/>
                </a:solidFill>
              </a:rPr>
              <a:t>MOV </a:t>
            </a:r>
            <a:r>
              <a:rPr sz="1800" spc="-75" dirty="0">
                <a:solidFill>
                  <a:schemeClr val="tx1"/>
                </a:solidFill>
              </a:rPr>
              <a:t>A</a:t>
            </a:r>
            <a:r>
              <a:rPr sz="1800" spc="-75">
                <a:solidFill>
                  <a:schemeClr val="tx1"/>
                </a:solidFill>
              </a:rPr>
              <a:t>, </a:t>
            </a:r>
            <a:r>
              <a:rPr sz="1800" spc="-170" smtClean="0">
                <a:solidFill>
                  <a:schemeClr val="tx1"/>
                </a:solidFill>
              </a:rPr>
              <a:t>B</a:t>
            </a:r>
            <a:r>
              <a:rPr lang="en-US" sz="1800" spc="-170" dirty="0" smtClean="0">
                <a:solidFill>
                  <a:schemeClr val="tx1"/>
                </a:solidFill>
              </a:rPr>
              <a:t>       </a:t>
            </a:r>
            <a:r>
              <a:rPr sz="1800" spc="-170" smtClean="0">
                <a:solidFill>
                  <a:schemeClr val="tx1"/>
                </a:solidFill>
              </a:rPr>
              <a:t> </a:t>
            </a:r>
            <a:r>
              <a:rPr sz="1800" spc="-10" dirty="0">
                <a:solidFill>
                  <a:schemeClr val="tx1"/>
                </a:solidFill>
              </a:rPr>
              <a:t>(move </a:t>
            </a:r>
            <a:r>
              <a:rPr sz="1800" spc="20" dirty="0">
                <a:solidFill>
                  <a:schemeClr val="tx1"/>
                </a:solidFill>
              </a:rPr>
              <a:t>the </a:t>
            </a:r>
            <a:r>
              <a:rPr sz="1800" spc="5" dirty="0">
                <a:solidFill>
                  <a:schemeClr val="tx1"/>
                </a:solidFill>
              </a:rPr>
              <a:t>contents </a:t>
            </a:r>
            <a:r>
              <a:rPr sz="1800" spc="55" dirty="0">
                <a:solidFill>
                  <a:schemeClr val="tx1"/>
                </a:solidFill>
              </a:rPr>
              <a:t>of </a:t>
            </a:r>
            <a:r>
              <a:rPr sz="1800" spc="-5" dirty="0">
                <a:solidFill>
                  <a:schemeClr val="tx1"/>
                </a:solidFill>
              </a:rPr>
              <a:t>register </a:t>
            </a:r>
            <a:r>
              <a:rPr sz="1800" spc="-170" dirty="0">
                <a:solidFill>
                  <a:schemeClr val="tx1"/>
                </a:solidFill>
              </a:rPr>
              <a:t>B </a:t>
            </a:r>
            <a:r>
              <a:rPr sz="1800" spc="80" dirty="0">
                <a:solidFill>
                  <a:schemeClr val="tx1"/>
                </a:solidFill>
              </a:rPr>
              <a:t>to </a:t>
            </a:r>
            <a:r>
              <a:rPr sz="1800" spc="-5" dirty="0">
                <a:solidFill>
                  <a:schemeClr val="tx1"/>
                </a:solidFill>
              </a:rPr>
              <a:t>register</a:t>
            </a:r>
            <a:r>
              <a:rPr sz="1800" spc="415" dirty="0">
                <a:solidFill>
                  <a:schemeClr val="tx1"/>
                </a:solidFill>
              </a:rPr>
              <a:t> </a:t>
            </a:r>
            <a:r>
              <a:rPr sz="1800" spc="-50" dirty="0">
                <a:solidFill>
                  <a:schemeClr val="tx1"/>
                </a:solidFill>
              </a:rPr>
              <a:t>A)</a:t>
            </a:r>
            <a:endParaRPr sz="1800">
              <a:solidFill>
                <a:schemeClr val="tx1"/>
              </a:solidFill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450" spc="235" dirty="0">
                <a:solidFill>
                  <a:schemeClr val="tx1"/>
                </a:solidFill>
              </a:rPr>
              <a:t> </a:t>
            </a:r>
            <a:r>
              <a:rPr sz="1800" spc="-40" dirty="0">
                <a:solidFill>
                  <a:schemeClr val="tx1"/>
                </a:solidFill>
              </a:rPr>
              <a:t>ADD </a:t>
            </a:r>
            <a:r>
              <a:rPr sz="1800" spc="-170">
                <a:solidFill>
                  <a:schemeClr val="tx1"/>
                </a:solidFill>
              </a:rPr>
              <a:t>B </a:t>
            </a:r>
            <a:r>
              <a:rPr lang="en-US" sz="1800" spc="-170" dirty="0" smtClean="0">
                <a:solidFill>
                  <a:schemeClr val="tx1"/>
                </a:solidFill>
              </a:rPr>
              <a:t>             </a:t>
            </a:r>
            <a:r>
              <a:rPr sz="1800" spc="-10" smtClean="0">
                <a:solidFill>
                  <a:schemeClr val="tx1"/>
                </a:solidFill>
              </a:rPr>
              <a:t>(</a:t>
            </a:r>
            <a:r>
              <a:rPr sz="1800" spc="-10" dirty="0">
                <a:solidFill>
                  <a:schemeClr val="tx1"/>
                </a:solidFill>
              </a:rPr>
              <a:t>add </a:t>
            </a:r>
            <a:r>
              <a:rPr sz="1800" spc="5" dirty="0">
                <a:solidFill>
                  <a:schemeClr val="tx1"/>
                </a:solidFill>
              </a:rPr>
              <a:t>contents </a:t>
            </a:r>
            <a:r>
              <a:rPr sz="1800" spc="55" dirty="0">
                <a:solidFill>
                  <a:schemeClr val="tx1"/>
                </a:solidFill>
              </a:rPr>
              <a:t>of </a:t>
            </a:r>
            <a:r>
              <a:rPr sz="1800" spc="-20" dirty="0">
                <a:solidFill>
                  <a:schemeClr val="tx1"/>
                </a:solidFill>
              </a:rPr>
              <a:t>registers </a:t>
            </a:r>
            <a:r>
              <a:rPr sz="1800" spc="-40" dirty="0">
                <a:solidFill>
                  <a:schemeClr val="tx1"/>
                </a:solidFill>
              </a:rPr>
              <a:t>A </a:t>
            </a:r>
            <a:r>
              <a:rPr sz="1800" spc="-5" dirty="0">
                <a:solidFill>
                  <a:schemeClr val="tx1"/>
                </a:solidFill>
              </a:rPr>
              <a:t>and </a:t>
            </a:r>
            <a:r>
              <a:rPr sz="1800" spc="-170" dirty="0">
                <a:solidFill>
                  <a:schemeClr val="tx1"/>
                </a:solidFill>
              </a:rPr>
              <a:t>B </a:t>
            </a:r>
            <a:r>
              <a:rPr sz="1800" spc="-5" dirty="0">
                <a:solidFill>
                  <a:schemeClr val="tx1"/>
                </a:solidFill>
              </a:rPr>
              <a:t>and store </a:t>
            </a:r>
            <a:r>
              <a:rPr sz="1800" spc="20" dirty="0">
                <a:solidFill>
                  <a:schemeClr val="tx1"/>
                </a:solidFill>
              </a:rPr>
              <a:t>the </a:t>
            </a:r>
            <a:r>
              <a:rPr sz="1800" spc="-5" dirty="0">
                <a:solidFill>
                  <a:schemeClr val="tx1"/>
                </a:solidFill>
              </a:rPr>
              <a:t>result </a:t>
            </a:r>
            <a:r>
              <a:rPr sz="1800" spc="20">
                <a:solidFill>
                  <a:schemeClr val="tx1"/>
                </a:solidFill>
              </a:rPr>
              <a:t>in </a:t>
            </a:r>
            <a:r>
              <a:rPr sz="1800" spc="-175" smtClean="0">
                <a:solidFill>
                  <a:schemeClr val="tx1"/>
                </a:solidFill>
              </a:rPr>
              <a:t>A</a:t>
            </a:r>
            <a:r>
              <a:rPr sz="1800" spc="-175" dirty="0">
                <a:solidFill>
                  <a:schemeClr val="tx1"/>
                </a:solidFill>
              </a:rPr>
              <a:t>)</a:t>
            </a:r>
            <a:endParaRPr sz="1800">
              <a:solidFill>
                <a:schemeClr val="tx1"/>
              </a:solidFill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1450" spc="235" dirty="0">
                <a:solidFill>
                  <a:schemeClr val="tx1"/>
                </a:solidFill>
              </a:rPr>
              <a:t> </a:t>
            </a:r>
            <a:r>
              <a:rPr sz="1800" spc="-70" dirty="0">
                <a:solidFill>
                  <a:schemeClr val="tx1"/>
                </a:solidFill>
              </a:rPr>
              <a:t>INR </a:t>
            </a:r>
            <a:r>
              <a:rPr sz="1800" spc="-40">
                <a:solidFill>
                  <a:schemeClr val="tx1"/>
                </a:solidFill>
              </a:rPr>
              <a:t>A </a:t>
            </a:r>
            <a:r>
              <a:rPr lang="en-US" sz="1800" spc="-40" dirty="0" smtClean="0">
                <a:solidFill>
                  <a:schemeClr val="tx1"/>
                </a:solidFill>
              </a:rPr>
              <a:t>           </a:t>
            </a:r>
            <a:r>
              <a:rPr sz="1800" spc="-5" smtClean="0">
                <a:solidFill>
                  <a:schemeClr val="tx1"/>
                </a:solidFill>
              </a:rPr>
              <a:t>(</a:t>
            </a:r>
            <a:r>
              <a:rPr sz="1800" spc="-5" dirty="0">
                <a:solidFill>
                  <a:schemeClr val="tx1"/>
                </a:solidFill>
              </a:rPr>
              <a:t>increment </a:t>
            </a:r>
            <a:r>
              <a:rPr sz="1800" spc="20" dirty="0">
                <a:solidFill>
                  <a:schemeClr val="tx1"/>
                </a:solidFill>
              </a:rPr>
              <a:t>the </a:t>
            </a:r>
            <a:r>
              <a:rPr sz="1800" spc="5" dirty="0">
                <a:solidFill>
                  <a:schemeClr val="tx1"/>
                </a:solidFill>
              </a:rPr>
              <a:t>contents </a:t>
            </a:r>
            <a:r>
              <a:rPr sz="1800" spc="55" dirty="0">
                <a:solidFill>
                  <a:schemeClr val="tx1"/>
                </a:solidFill>
              </a:rPr>
              <a:t>of </a:t>
            </a:r>
            <a:r>
              <a:rPr sz="1800" spc="-5" dirty="0">
                <a:solidFill>
                  <a:schemeClr val="tx1"/>
                </a:solidFill>
              </a:rPr>
              <a:t>register </a:t>
            </a:r>
            <a:r>
              <a:rPr sz="1800" spc="-40" dirty="0">
                <a:solidFill>
                  <a:schemeClr val="tx1"/>
                </a:solidFill>
              </a:rPr>
              <a:t>A </a:t>
            </a:r>
            <a:r>
              <a:rPr sz="1800" spc="10" dirty="0">
                <a:solidFill>
                  <a:schemeClr val="tx1"/>
                </a:solidFill>
              </a:rPr>
              <a:t>by</a:t>
            </a:r>
            <a:r>
              <a:rPr sz="1800" spc="-340" dirty="0">
                <a:solidFill>
                  <a:schemeClr val="tx1"/>
                </a:solidFill>
              </a:rPr>
              <a:t> </a:t>
            </a:r>
            <a:r>
              <a:rPr sz="1800" spc="-15" dirty="0">
                <a:solidFill>
                  <a:schemeClr val="tx1"/>
                </a:solidFill>
              </a:rPr>
              <a:t>one)</a:t>
            </a:r>
            <a:endParaRPr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309117"/>
            <a:ext cx="817625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>
                <a:solidFill>
                  <a:schemeClr val="accent6"/>
                </a:solidFill>
              </a:rPr>
              <a:t>Register </a:t>
            </a:r>
            <a:r>
              <a:rPr spc="25" dirty="0">
                <a:solidFill>
                  <a:schemeClr val="accent6"/>
                </a:solidFill>
              </a:rPr>
              <a:t>Indirect </a:t>
            </a:r>
            <a:r>
              <a:rPr spc="-30" dirty="0">
                <a:solidFill>
                  <a:schemeClr val="accent6"/>
                </a:solidFill>
              </a:rPr>
              <a:t>Addressing</a:t>
            </a:r>
            <a:r>
              <a:rPr spc="-40" dirty="0">
                <a:solidFill>
                  <a:schemeClr val="accent6"/>
                </a:solidFill>
              </a:rPr>
              <a:t> </a:t>
            </a:r>
            <a:r>
              <a:rPr spc="95" dirty="0">
                <a:solidFill>
                  <a:schemeClr val="accent6"/>
                </a:solidFill>
              </a:rPr>
              <a:t>Mode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2001138"/>
            <a:ext cx="782383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270" dirty="0">
                <a:latin typeface="Arial"/>
                <a:cs typeface="Arial"/>
              </a:rPr>
              <a:t>	</a:t>
            </a:r>
            <a:r>
              <a:rPr sz="2000" spc="-10" dirty="0">
                <a:latin typeface="Arial"/>
                <a:cs typeface="Arial"/>
              </a:rPr>
              <a:t>In </a:t>
            </a:r>
            <a:r>
              <a:rPr sz="2000" spc="5" dirty="0">
                <a:latin typeface="Arial"/>
                <a:cs typeface="Arial"/>
              </a:rPr>
              <a:t>this </a:t>
            </a:r>
            <a:r>
              <a:rPr sz="2000" spc="-5" dirty="0">
                <a:latin typeface="Arial"/>
                <a:cs typeface="Arial"/>
              </a:rPr>
              <a:t>mode, </a:t>
            </a:r>
            <a:r>
              <a:rPr sz="2000" spc="25" dirty="0">
                <a:latin typeface="Arial"/>
                <a:cs typeface="Arial"/>
              </a:rPr>
              <a:t>the </a:t>
            </a:r>
            <a:r>
              <a:rPr sz="2000" spc="-45" dirty="0">
                <a:latin typeface="Arial"/>
                <a:cs typeface="Arial"/>
              </a:rPr>
              <a:t>address </a:t>
            </a:r>
            <a:r>
              <a:rPr sz="2000" spc="65" dirty="0">
                <a:latin typeface="Arial"/>
                <a:cs typeface="Arial"/>
              </a:rPr>
              <a:t>of </a:t>
            </a:r>
            <a:r>
              <a:rPr sz="2000" spc="10" dirty="0">
                <a:latin typeface="Arial"/>
                <a:cs typeface="Arial"/>
              </a:rPr>
              <a:t>operand </a:t>
            </a:r>
            <a:r>
              <a:rPr sz="2000" spc="-60" dirty="0">
                <a:latin typeface="Arial"/>
                <a:cs typeface="Arial"/>
              </a:rPr>
              <a:t>is </a:t>
            </a:r>
            <a:r>
              <a:rPr sz="2000" spc="-15" dirty="0">
                <a:latin typeface="Arial"/>
                <a:cs typeface="Arial"/>
              </a:rPr>
              <a:t>specified </a:t>
            </a:r>
            <a:r>
              <a:rPr sz="2000" spc="15" dirty="0">
                <a:latin typeface="Arial"/>
                <a:cs typeface="Arial"/>
              </a:rPr>
              <a:t>by </a:t>
            </a:r>
            <a:r>
              <a:rPr sz="2000" spc="-95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register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pair.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2116" y="2433955"/>
            <a:ext cx="96354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270" dirty="0">
                <a:latin typeface="Arial"/>
                <a:cs typeface="Arial"/>
              </a:rPr>
              <a:t>	</a:t>
            </a:r>
            <a:r>
              <a:rPr sz="2000" spc="-7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data </a:t>
            </a:r>
            <a:r>
              <a:rPr sz="2000" spc="90" dirty="0">
                <a:latin typeface="Arial"/>
                <a:cs typeface="Arial"/>
              </a:rPr>
              <a:t>to </a:t>
            </a:r>
            <a:r>
              <a:rPr sz="2000" spc="-5" dirty="0">
                <a:latin typeface="Arial"/>
                <a:cs typeface="Arial"/>
              </a:rPr>
              <a:t>be </a:t>
            </a:r>
            <a:r>
              <a:rPr sz="2000" spc="10" dirty="0">
                <a:latin typeface="Arial"/>
                <a:cs typeface="Arial"/>
              </a:rPr>
              <a:t>operated </a:t>
            </a:r>
            <a:r>
              <a:rPr sz="2000" spc="-60" dirty="0">
                <a:latin typeface="Arial"/>
                <a:cs typeface="Arial"/>
              </a:rPr>
              <a:t>is </a:t>
            </a:r>
            <a:r>
              <a:rPr sz="2000" spc="-25" dirty="0">
                <a:latin typeface="Arial"/>
                <a:cs typeface="Arial"/>
              </a:rPr>
              <a:t>available </a:t>
            </a:r>
            <a:r>
              <a:rPr sz="2000" spc="-15" dirty="0">
                <a:latin typeface="Arial"/>
                <a:cs typeface="Arial"/>
              </a:rPr>
              <a:t>inside </a:t>
            </a:r>
            <a:r>
              <a:rPr sz="2000" spc="-95" dirty="0">
                <a:latin typeface="Arial"/>
                <a:cs typeface="Arial"/>
              </a:rPr>
              <a:t>a </a:t>
            </a:r>
            <a:r>
              <a:rPr sz="2000" spc="15" dirty="0">
                <a:latin typeface="Arial"/>
                <a:cs typeface="Arial"/>
              </a:rPr>
              <a:t>memory location </a:t>
            </a:r>
            <a:r>
              <a:rPr sz="2000" spc="-10" dirty="0">
                <a:latin typeface="Arial"/>
                <a:cs typeface="Arial"/>
              </a:rPr>
              <a:t>and </a:t>
            </a:r>
            <a:r>
              <a:rPr sz="2000" spc="40" dirty="0">
                <a:latin typeface="Arial"/>
                <a:cs typeface="Arial"/>
              </a:rPr>
              <a:t>that</a:t>
            </a:r>
            <a:r>
              <a:rPr sz="2000" spc="39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memory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2116" y="2612618"/>
            <a:ext cx="5558790" cy="8890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95"/>
              </a:spcBef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indirectly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specified </a:t>
            </a:r>
            <a:r>
              <a:rPr sz="2000" spc="65" dirty="0">
                <a:solidFill>
                  <a:srgbClr val="FFFFFF"/>
                </a:solidFill>
                <a:latin typeface="Arial"/>
                <a:cs typeface="Arial"/>
              </a:rPr>
              <a:t>b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register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pair.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-80" dirty="0">
                <a:latin typeface="Arial"/>
                <a:cs typeface="Arial"/>
              </a:rPr>
              <a:t>Examples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9570" y="3610736"/>
            <a:ext cx="9180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235" dirty="0">
                <a:latin typeface="Arial"/>
                <a:cs typeface="Arial"/>
              </a:rPr>
              <a:t></a:t>
            </a:r>
            <a:r>
              <a:rPr sz="1450" spc="5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MOV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A,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114" dirty="0">
                <a:latin typeface="Arial"/>
                <a:cs typeface="Arial"/>
              </a:rPr>
              <a:t>M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(move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the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contents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of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the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memory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location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pointed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by</a:t>
            </a:r>
            <a:r>
              <a:rPr sz="1800" spc="16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the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H-L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pair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80" dirty="0">
                <a:latin typeface="Arial"/>
                <a:cs typeface="Arial"/>
              </a:rPr>
              <a:t>to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9570" y="3757041"/>
            <a:ext cx="6203315" cy="83058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1105"/>
              </a:spcBef>
            </a:pPr>
            <a:r>
              <a:rPr sz="1800" spc="-10" dirty="0">
                <a:latin typeface="Arial"/>
                <a:cs typeface="Arial"/>
              </a:rPr>
              <a:t>accumulator)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450" spc="235" dirty="0">
                <a:latin typeface="Arial"/>
                <a:cs typeface="Arial"/>
              </a:rPr>
              <a:t> </a:t>
            </a:r>
            <a:r>
              <a:rPr sz="1800" spc="-95" dirty="0">
                <a:latin typeface="Arial"/>
                <a:cs typeface="Arial"/>
              </a:rPr>
              <a:t>LDAX </a:t>
            </a:r>
            <a:r>
              <a:rPr sz="1800" spc="-170" dirty="0">
                <a:latin typeface="Arial"/>
                <a:cs typeface="Arial"/>
              </a:rPr>
              <a:t>B </a:t>
            </a:r>
            <a:r>
              <a:rPr sz="1800" spc="-10" dirty="0">
                <a:latin typeface="Arial"/>
                <a:cs typeface="Arial"/>
              </a:rPr>
              <a:t>(move contains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-80" dirty="0">
                <a:latin typeface="Arial"/>
                <a:cs typeface="Arial"/>
              </a:rPr>
              <a:t>B-C </a:t>
            </a:r>
            <a:r>
              <a:rPr sz="1800" spc="-5" dirty="0">
                <a:latin typeface="Arial"/>
                <a:cs typeface="Arial"/>
              </a:rPr>
              <a:t>register </a:t>
            </a:r>
            <a:r>
              <a:rPr sz="1800" spc="80" dirty="0">
                <a:latin typeface="Arial"/>
                <a:cs typeface="Arial"/>
              </a:rPr>
              <a:t>to </a:t>
            </a:r>
            <a:r>
              <a:rPr sz="1800" spc="20" dirty="0">
                <a:latin typeface="Arial"/>
                <a:cs typeface="Arial"/>
              </a:rPr>
              <a:t>the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accumulator)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297</Words>
  <Application>Microsoft Office PowerPoint</Application>
  <PresentationFormat>Custom</PresentationFormat>
  <Paragraphs>74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Addressing Modes of 8085</vt:lpstr>
      <vt:lpstr>Definition</vt:lpstr>
      <vt:lpstr>8085 uses the following addressing modes:</vt:lpstr>
      <vt:lpstr>Implied/Implicit Addressing Mode</vt:lpstr>
      <vt:lpstr>Immediate Addressing Mode</vt:lpstr>
      <vt:lpstr>Direct Addressing Mode</vt:lpstr>
      <vt:lpstr>Register Addressing Mode</vt:lpstr>
      <vt:lpstr>Register Indirect Addressing Mode</vt:lpstr>
      <vt:lpstr>Data flow between memory and MPU:</vt:lpstr>
      <vt:lpstr>PowerPoint Presentation</vt:lpstr>
      <vt:lpstr>8085 Programming Model: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 Vikas Thakre</dc:creator>
  <cp:lastModifiedBy>DELL</cp:lastModifiedBy>
  <cp:revision>4</cp:revision>
  <dcterms:created xsi:type="dcterms:W3CDTF">2020-08-06T07:52:45Z</dcterms:created>
  <dcterms:modified xsi:type="dcterms:W3CDTF">2022-02-01T06:44:34Z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2020-08-06T00:00:00Z</vt:filetime>
  </property>
</Properties>
</file>