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5" r:id="rId5"/>
    <p:sldId id="260" r:id="rId6"/>
    <p:sldId id="261" r:id="rId7"/>
    <p:sldId id="262" r:id="rId8"/>
    <p:sldId id="263" r:id="rId9"/>
    <p:sldId id="264" r:id="rId10"/>
    <p:sldId id="270" r:id="rId11"/>
    <p:sldId id="272" r:id="rId12"/>
    <p:sldId id="276" r:id="rId13"/>
    <p:sldId id="277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2" d="100"/>
          <a:sy n="62" d="100"/>
        </p:scale>
        <p:origin x="-68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85750" y="2802889"/>
            <a:ext cx="0" cy="3036570"/>
          </a:xfrm>
          <a:custGeom>
            <a:avLst/>
            <a:gdLst/>
            <a:ahLst/>
            <a:cxnLst/>
            <a:rect l="l" t="t" r="r" b="b"/>
            <a:pathLst>
              <a:path h="3036570">
                <a:moveTo>
                  <a:pt x="0" y="0"/>
                </a:moveTo>
                <a:lnTo>
                  <a:pt x="0" y="3036570"/>
                </a:lnTo>
                <a:lnTo>
                  <a:pt x="0" y="0"/>
                </a:lnTo>
                <a:close/>
              </a:path>
            </a:pathLst>
          </a:custGeom>
          <a:solidFill>
            <a:srgbClr val="6AB9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>
                <a:alpha val="69000"/>
              </a:srgbClr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2010" y="665479"/>
            <a:ext cx="745997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5459" y="2350770"/>
            <a:ext cx="8133080" cy="3208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286000"/>
            <a:ext cx="7078980" cy="11798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833438" marR="972819" indent="-776288">
              <a:lnSpc>
                <a:spcPct val="100400"/>
              </a:lnSpc>
              <a:spcBef>
                <a:spcPts val="80"/>
              </a:spcBef>
            </a:pPr>
            <a:r>
              <a:rPr b="1" spc="-5" dirty="0" smtClean="0">
                <a:latin typeface="Tahoma"/>
                <a:cs typeface="Tahoma"/>
              </a:rPr>
              <a:t> </a:t>
            </a:r>
            <a:r>
              <a:rPr b="1" spc="-10" dirty="0" smtClean="0">
                <a:latin typeface="Tahoma"/>
                <a:cs typeface="Tahoma"/>
              </a:rPr>
              <a:t>MICROPROCESSORS</a:t>
            </a:r>
          </a:p>
          <a:p>
            <a:pPr marL="12700">
              <a:lnSpc>
                <a:spcPct val="100000"/>
              </a:lnSpc>
              <a:spcBef>
                <a:spcPts val="30"/>
              </a:spcBef>
              <a:tabLst>
                <a:tab pos="3776345" algn="l"/>
              </a:tabLst>
            </a:pPr>
            <a:endParaRPr sz="3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85800"/>
            <a:ext cx="7468870" cy="43472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70710" y="5400040"/>
            <a:ext cx="5270500" cy="1004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MICROPROCESSOR</a:t>
            </a:r>
            <a:r>
              <a:rPr sz="3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Based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System with Bus Architecture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Does the </a:t>
            </a:r>
            <a:r>
              <a:rPr dirty="0"/>
              <a:t>µ-processor</a:t>
            </a:r>
            <a:r>
              <a:rPr spc="-35" dirty="0"/>
              <a:t> </a:t>
            </a:r>
            <a:r>
              <a:rPr spc="-5" dirty="0"/>
              <a:t>work?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270" y="1710690"/>
            <a:ext cx="8381365" cy="37830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100"/>
              </a:spcBef>
              <a:buClr>
                <a:srgbClr val="FFBF00"/>
              </a:buClr>
              <a:buFont typeface="Arial"/>
              <a:buChar char="•"/>
              <a:tabLst>
                <a:tab pos="228600" algn="l"/>
              </a:tabLst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The microprocessor works according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to the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pattern</a:t>
            </a:r>
            <a:r>
              <a:rPr sz="2400" spc="-5">
                <a:solidFill>
                  <a:srgbClr val="FFFFFF"/>
                </a:solidFill>
                <a:latin typeface="Tahoma"/>
                <a:cs typeface="Tahoma"/>
              </a:rPr>
              <a:t>: </a:t>
            </a:r>
            <a:endParaRPr lang="en-IN" sz="2400" spc="-5" dirty="0" smtClean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6985" algn="just">
              <a:lnSpc>
                <a:spcPct val="100000"/>
              </a:lnSpc>
              <a:spcBef>
                <a:spcPts val="100"/>
              </a:spcBef>
              <a:buClr>
                <a:srgbClr val="FFBF00"/>
              </a:buClr>
              <a:buFont typeface="Arial"/>
              <a:buChar char="•"/>
              <a:tabLst>
                <a:tab pos="228600" algn="l"/>
              </a:tabLst>
            </a:pPr>
            <a:endParaRPr lang="en-IN" sz="2400" spc="-5" dirty="0" smtClean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6985" algn="just">
              <a:lnSpc>
                <a:spcPct val="100000"/>
              </a:lnSpc>
              <a:spcBef>
                <a:spcPts val="100"/>
              </a:spcBef>
              <a:buClr>
                <a:srgbClr val="FFBF00"/>
              </a:buClr>
              <a:buFont typeface="Arial"/>
              <a:buChar char="•"/>
              <a:tabLst>
                <a:tab pos="228600" algn="l"/>
              </a:tabLst>
            </a:pPr>
            <a:r>
              <a:rPr lang="en-IN" sz="2400" spc="-5" dirty="0" smtClean="0">
                <a:solidFill>
                  <a:srgbClr val="FFFFFF"/>
                </a:solidFill>
                <a:latin typeface="Tahoma"/>
                <a:cs typeface="Tahoma"/>
              </a:rPr>
              <a:t>-  </a:t>
            </a:r>
            <a:r>
              <a:rPr sz="2400" spc="-5" smtClean="0">
                <a:solidFill>
                  <a:srgbClr val="FFFFFF"/>
                </a:solidFill>
                <a:latin typeface="Tahoma"/>
                <a:cs typeface="Tahoma"/>
              </a:rPr>
              <a:t>READ  </a:t>
            </a:r>
            <a:endParaRPr lang="en-IN" sz="2400" spc="-5" dirty="0" smtClean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6985" algn="just">
              <a:lnSpc>
                <a:spcPct val="100000"/>
              </a:lnSpc>
              <a:spcBef>
                <a:spcPts val="100"/>
              </a:spcBef>
              <a:buClr>
                <a:srgbClr val="FFBF00"/>
              </a:buClr>
              <a:tabLst>
                <a:tab pos="228600" algn="l"/>
              </a:tabLst>
            </a:pPr>
            <a:r>
              <a:rPr lang="en-IN" sz="2400" spc="-5" dirty="0" smtClean="0">
                <a:solidFill>
                  <a:srgbClr val="FFFFFF"/>
                </a:solidFill>
                <a:latin typeface="Tahoma"/>
                <a:cs typeface="Tahoma"/>
              </a:rPr>
              <a:t>  - </a:t>
            </a:r>
            <a:r>
              <a:rPr sz="2400" spc="-5" smtClean="0">
                <a:solidFill>
                  <a:srgbClr val="FFFFFF"/>
                </a:solidFill>
                <a:latin typeface="Tahoma"/>
                <a:cs typeface="Tahoma"/>
              </a:rPr>
              <a:t>FETCH</a:t>
            </a:r>
            <a:endParaRPr lang="en-IN" sz="2400" spc="-5" dirty="0" smtClean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6985" algn="just">
              <a:lnSpc>
                <a:spcPct val="100000"/>
              </a:lnSpc>
              <a:spcBef>
                <a:spcPts val="100"/>
              </a:spcBef>
              <a:buClr>
                <a:srgbClr val="FFBF00"/>
              </a:buClr>
              <a:tabLst>
                <a:tab pos="228600" algn="l"/>
              </a:tabLst>
            </a:pPr>
            <a:r>
              <a:rPr lang="en-IN" sz="2400" spc="-5" dirty="0" smtClean="0">
                <a:solidFill>
                  <a:srgbClr val="FFFFFF"/>
                </a:solidFill>
                <a:latin typeface="Tahoma"/>
                <a:cs typeface="Tahoma"/>
              </a:rPr>
              <a:t>  - </a:t>
            </a:r>
            <a:r>
              <a:rPr sz="2400" spc="-5" smtClean="0">
                <a:solidFill>
                  <a:srgbClr val="FFFFFF"/>
                </a:solidFill>
                <a:latin typeface="Tahoma"/>
                <a:cs typeface="Tahoma"/>
              </a:rPr>
              <a:t>DECODE</a:t>
            </a:r>
            <a:endParaRPr lang="en-IN" sz="2400" spc="-5" dirty="0" smtClean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6985" algn="just">
              <a:lnSpc>
                <a:spcPct val="100000"/>
              </a:lnSpc>
              <a:spcBef>
                <a:spcPts val="100"/>
              </a:spcBef>
              <a:buClr>
                <a:srgbClr val="FFBF00"/>
              </a:buClr>
              <a:tabLst>
                <a:tab pos="228600" algn="l"/>
              </a:tabLst>
            </a:pPr>
            <a:r>
              <a:rPr sz="2400" spc="-5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sz="2400" spc="-5" dirty="0" smtClean="0">
                <a:solidFill>
                  <a:srgbClr val="FFFFFF"/>
                </a:solidFill>
                <a:latin typeface="Tahoma"/>
                <a:cs typeface="Tahoma"/>
              </a:rPr>
              <a:t> - </a:t>
            </a:r>
            <a:r>
              <a:rPr sz="2400" spc="-5" smtClean="0">
                <a:solidFill>
                  <a:srgbClr val="FFFFFF"/>
                </a:solidFill>
                <a:latin typeface="Tahoma"/>
                <a:cs typeface="Tahoma"/>
              </a:rPr>
              <a:t>EXECUTE</a:t>
            </a:r>
            <a:endParaRPr lang="en-IN" sz="2400" spc="-5" dirty="0" smtClean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6985" algn="just">
              <a:lnSpc>
                <a:spcPct val="100000"/>
              </a:lnSpc>
              <a:spcBef>
                <a:spcPts val="100"/>
              </a:spcBef>
              <a:buClr>
                <a:srgbClr val="FFBF00"/>
              </a:buClr>
              <a:tabLst>
                <a:tab pos="228600" algn="l"/>
              </a:tabLst>
            </a:pPr>
            <a:endParaRPr sz="2400" dirty="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buClr>
                <a:srgbClr val="FFBF00"/>
              </a:buClr>
              <a:buFont typeface="Arial"/>
              <a:buChar char="•"/>
              <a:tabLst>
                <a:tab pos="302260" algn="l"/>
              </a:tabLs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The instructions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are stored sequentially in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memory. 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then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µ-processor fetches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data/instruction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from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its  memory sheet, decodes it,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executes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that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instruction</a:t>
            </a:r>
            <a:r>
              <a:rPr sz="2400" spc="-5">
                <a:solidFill>
                  <a:srgbClr val="FFFFFF"/>
                </a:solidFill>
                <a:latin typeface="Tahoma"/>
                <a:cs typeface="Tahoma"/>
              </a:rPr>
              <a:t>. </a:t>
            </a:r>
            <a:r>
              <a:rPr lang="en-IN" sz="2400" spc="-5" dirty="0" smtClean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endParaRPr lang="en-US" sz="2400" spc="-5" dirty="0" smtClean="0">
              <a:solidFill>
                <a:srgbClr val="FFFFFF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459" y="1447800"/>
            <a:ext cx="8133080" cy="4431983"/>
          </a:xfrm>
        </p:spPr>
        <p:txBody>
          <a:bodyPr/>
          <a:lstStyle/>
          <a:p>
            <a:pPr marL="12700" marR="5080" algn="just">
              <a:lnSpc>
                <a:spcPct val="100000"/>
              </a:lnSpc>
              <a:buClr>
                <a:srgbClr val="FFBF00"/>
              </a:buClr>
              <a:buFont typeface="Arial"/>
              <a:buChar char="•"/>
              <a:tabLst>
                <a:tab pos="302260" algn="l"/>
              </a:tabLst>
            </a:pPr>
            <a:r>
              <a:rPr lang="en-IN" sz="2400" spc="-5" dirty="0" smtClean="0">
                <a:solidFill>
                  <a:srgbClr val="FFFFFF"/>
                </a:solidFill>
              </a:rPr>
              <a:t>This  processing  </a:t>
            </a:r>
            <a:r>
              <a:rPr lang="en-IN" sz="2400" dirty="0" smtClean="0">
                <a:solidFill>
                  <a:srgbClr val="FFFFFF"/>
                </a:solidFill>
              </a:rPr>
              <a:t>continued </a:t>
            </a:r>
            <a:r>
              <a:rPr lang="en-IN" sz="2400" dirty="0" err="1" smtClean="0">
                <a:solidFill>
                  <a:srgbClr val="FFFFFF"/>
                </a:solidFill>
              </a:rPr>
              <a:t>untill</a:t>
            </a:r>
            <a:r>
              <a:rPr lang="en-IN" sz="2400" dirty="0" smtClean="0">
                <a:solidFill>
                  <a:srgbClr val="FFFFFF"/>
                </a:solidFill>
              </a:rPr>
              <a:t> the </a:t>
            </a:r>
            <a:r>
              <a:rPr lang="en-IN" sz="2400" spc="-5" dirty="0" smtClean="0">
                <a:solidFill>
                  <a:srgbClr val="FFFFFF"/>
                </a:solidFill>
              </a:rPr>
              <a:t> instruction to STOP.</a:t>
            </a:r>
          </a:p>
          <a:p>
            <a:pPr marL="12700" marR="5080" algn="just">
              <a:lnSpc>
                <a:spcPct val="100000"/>
              </a:lnSpc>
              <a:buClr>
                <a:srgbClr val="FFBF00"/>
              </a:buClr>
              <a:buFont typeface="Arial"/>
              <a:buChar char="•"/>
              <a:tabLst>
                <a:tab pos="302260" algn="l"/>
              </a:tabLst>
            </a:pPr>
            <a:endParaRPr lang="en-IN" sz="2400" spc="-5" dirty="0" smtClean="0">
              <a:solidFill>
                <a:srgbClr val="FFFFFF"/>
              </a:solidFill>
            </a:endParaRPr>
          </a:p>
          <a:p>
            <a:pPr marL="12700" marR="5080" algn="just">
              <a:lnSpc>
                <a:spcPct val="100000"/>
              </a:lnSpc>
              <a:buClr>
                <a:srgbClr val="FFBF00"/>
              </a:buClr>
              <a:buFont typeface="Arial"/>
              <a:buChar char="•"/>
              <a:tabLst>
                <a:tab pos="302260" algn="l"/>
              </a:tabLst>
            </a:pPr>
            <a:r>
              <a:rPr lang="en-IN" sz="2400" spc="-5" dirty="0" smtClean="0">
                <a:solidFill>
                  <a:srgbClr val="FFFFFF"/>
                </a:solidFill>
              </a:rPr>
              <a:t> µ-processor  uses </a:t>
            </a:r>
            <a:r>
              <a:rPr lang="en-IN" sz="2400" dirty="0" smtClean="0">
                <a:solidFill>
                  <a:srgbClr val="FFFFFF"/>
                </a:solidFill>
              </a:rPr>
              <a:t>the </a:t>
            </a:r>
            <a:r>
              <a:rPr lang="en-IN" sz="2400" spc="-5" dirty="0" smtClean="0">
                <a:solidFill>
                  <a:srgbClr val="FFFFFF"/>
                </a:solidFill>
              </a:rPr>
              <a:t>system bus to fetch </a:t>
            </a:r>
            <a:r>
              <a:rPr lang="en-IN" sz="2400" dirty="0" smtClean="0">
                <a:solidFill>
                  <a:srgbClr val="FFFFFF"/>
                </a:solidFill>
              </a:rPr>
              <a:t>the binary instructions </a:t>
            </a:r>
            <a:r>
              <a:rPr lang="en-IN" sz="2400" spc="-5" dirty="0" smtClean="0">
                <a:solidFill>
                  <a:srgbClr val="FFFFFF"/>
                </a:solidFill>
              </a:rPr>
              <a:t>and data  </a:t>
            </a:r>
            <a:r>
              <a:rPr lang="en-IN" sz="2400" dirty="0" smtClean="0">
                <a:solidFill>
                  <a:srgbClr val="FFFFFF"/>
                </a:solidFill>
              </a:rPr>
              <a:t>from the memory.</a:t>
            </a:r>
          </a:p>
          <a:p>
            <a:pPr marL="12700" marR="5080" algn="just">
              <a:lnSpc>
                <a:spcPct val="100000"/>
              </a:lnSpc>
              <a:buClr>
                <a:srgbClr val="FFBF00"/>
              </a:buClr>
              <a:buFont typeface="Arial"/>
              <a:buChar char="•"/>
              <a:tabLst>
                <a:tab pos="302260" algn="l"/>
              </a:tabLst>
            </a:pPr>
            <a:endParaRPr lang="en-IN" sz="2400" dirty="0" smtClean="0">
              <a:solidFill>
                <a:srgbClr val="FFFFFF"/>
              </a:solidFill>
            </a:endParaRPr>
          </a:p>
          <a:p>
            <a:pPr marL="12700" marR="5080" algn="just">
              <a:lnSpc>
                <a:spcPct val="100000"/>
              </a:lnSpc>
              <a:buClr>
                <a:srgbClr val="FFBF00"/>
              </a:buClr>
              <a:buFont typeface="Arial"/>
              <a:buChar char="•"/>
              <a:tabLst>
                <a:tab pos="302260" algn="l"/>
              </a:tabLst>
            </a:pPr>
            <a:r>
              <a:rPr lang="en-IN" sz="2400" dirty="0" smtClean="0">
                <a:solidFill>
                  <a:srgbClr val="FFFFFF"/>
                </a:solidFill>
              </a:rPr>
              <a:t> </a:t>
            </a:r>
            <a:r>
              <a:rPr lang="en-IN" sz="2400" spc="5" dirty="0" smtClean="0">
                <a:solidFill>
                  <a:srgbClr val="FFFFFF"/>
                </a:solidFill>
              </a:rPr>
              <a:t>It </a:t>
            </a:r>
            <a:r>
              <a:rPr lang="en-IN" sz="2400" dirty="0" smtClean="0">
                <a:solidFill>
                  <a:srgbClr val="FFFFFF"/>
                </a:solidFill>
              </a:rPr>
              <a:t>uses </a:t>
            </a:r>
            <a:r>
              <a:rPr lang="en-IN" sz="2400" spc="-5" dirty="0" smtClean="0">
                <a:solidFill>
                  <a:srgbClr val="FFFFFF"/>
                </a:solidFill>
              </a:rPr>
              <a:t>registers </a:t>
            </a:r>
            <a:r>
              <a:rPr lang="en-IN" sz="2400" dirty="0" smtClean="0">
                <a:solidFill>
                  <a:srgbClr val="FFFFFF"/>
                </a:solidFill>
              </a:rPr>
              <a:t>from the </a:t>
            </a:r>
            <a:r>
              <a:rPr lang="en-IN" sz="2400" spc="-5" dirty="0" smtClean="0">
                <a:solidFill>
                  <a:srgbClr val="FFFFFF"/>
                </a:solidFill>
              </a:rPr>
              <a:t>register section  to store </a:t>
            </a:r>
            <a:r>
              <a:rPr lang="en-IN" sz="2400" dirty="0" smtClean="0">
                <a:solidFill>
                  <a:srgbClr val="FFFFFF"/>
                </a:solidFill>
              </a:rPr>
              <a:t>data </a:t>
            </a:r>
            <a:r>
              <a:rPr lang="en-IN" sz="2400" spc="-5" dirty="0" smtClean="0">
                <a:solidFill>
                  <a:srgbClr val="FFFFFF"/>
                </a:solidFill>
              </a:rPr>
              <a:t>temporarily, </a:t>
            </a:r>
            <a:r>
              <a:rPr lang="en-IN" sz="2400" dirty="0" smtClean="0">
                <a:solidFill>
                  <a:srgbClr val="FFFFFF"/>
                </a:solidFill>
              </a:rPr>
              <a:t>and it </a:t>
            </a:r>
            <a:r>
              <a:rPr lang="en-IN" sz="2400" spc="-5" dirty="0" smtClean="0">
                <a:solidFill>
                  <a:srgbClr val="FFFFFF"/>
                </a:solidFill>
              </a:rPr>
              <a:t>performs </a:t>
            </a:r>
            <a:r>
              <a:rPr lang="en-IN" sz="2400" dirty="0" smtClean="0">
                <a:solidFill>
                  <a:srgbClr val="FFFFFF"/>
                </a:solidFill>
              </a:rPr>
              <a:t>the computing  function in the ALU </a:t>
            </a:r>
            <a:r>
              <a:rPr lang="en-IN" sz="2400" spc="-5" dirty="0" smtClean="0">
                <a:solidFill>
                  <a:srgbClr val="FFFFFF"/>
                </a:solidFill>
              </a:rPr>
              <a:t>section. </a:t>
            </a:r>
          </a:p>
          <a:p>
            <a:pPr marL="12700" marR="5080" algn="just">
              <a:lnSpc>
                <a:spcPct val="100000"/>
              </a:lnSpc>
              <a:buClr>
                <a:srgbClr val="FFBF00"/>
              </a:buClr>
              <a:buFont typeface="Arial"/>
              <a:buChar char="•"/>
              <a:tabLst>
                <a:tab pos="302260" algn="l"/>
              </a:tabLst>
            </a:pPr>
            <a:endParaRPr lang="en-IN" sz="2400" spc="-5" dirty="0" smtClean="0">
              <a:solidFill>
                <a:srgbClr val="FFFFFF"/>
              </a:solidFill>
            </a:endParaRPr>
          </a:p>
          <a:p>
            <a:pPr marL="12700" marR="5080" algn="just">
              <a:lnSpc>
                <a:spcPct val="100000"/>
              </a:lnSpc>
              <a:buClr>
                <a:srgbClr val="FFBF00"/>
              </a:buClr>
              <a:buFont typeface="Arial"/>
              <a:buChar char="•"/>
              <a:tabLst>
                <a:tab pos="302260" algn="l"/>
              </a:tabLst>
            </a:pPr>
            <a:r>
              <a:rPr lang="en-IN" sz="2400" spc="-5" dirty="0" smtClean="0">
                <a:solidFill>
                  <a:srgbClr val="FFFFFF"/>
                </a:solidFill>
              </a:rPr>
              <a:t>Finally </a:t>
            </a:r>
            <a:r>
              <a:rPr lang="en-IN" sz="2400" dirty="0" smtClean="0">
                <a:solidFill>
                  <a:srgbClr val="FFFFFF"/>
                </a:solidFill>
              </a:rPr>
              <a:t>it </a:t>
            </a:r>
            <a:r>
              <a:rPr lang="en-IN" sz="2400" spc="-5" dirty="0" smtClean="0">
                <a:solidFill>
                  <a:srgbClr val="FFFFFF"/>
                </a:solidFill>
              </a:rPr>
              <a:t>sends </a:t>
            </a:r>
            <a:r>
              <a:rPr lang="en-IN" sz="2400" dirty="0" smtClean="0">
                <a:solidFill>
                  <a:srgbClr val="FFFFFF"/>
                </a:solidFill>
              </a:rPr>
              <a:t>out the </a:t>
            </a:r>
            <a:r>
              <a:rPr lang="en-IN" sz="2400" spc="-5" dirty="0" smtClean="0">
                <a:solidFill>
                  <a:srgbClr val="FFFFFF"/>
                </a:solidFill>
              </a:rPr>
              <a:t>result in  binary, </a:t>
            </a:r>
            <a:r>
              <a:rPr lang="en-IN" sz="2400" dirty="0" smtClean="0">
                <a:solidFill>
                  <a:srgbClr val="FFFFFF"/>
                </a:solidFill>
              </a:rPr>
              <a:t>using </a:t>
            </a:r>
            <a:r>
              <a:rPr lang="en-IN" sz="2400" spc="-5" dirty="0" smtClean="0">
                <a:solidFill>
                  <a:srgbClr val="FFFFFF"/>
                </a:solidFill>
              </a:rPr>
              <a:t>the same </a:t>
            </a:r>
            <a:r>
              <a:rPr lang="en-IN" sz="2400" dirty="0" smtClean="0">
                <a:solidFill>
                  <a:srgbClr val="FFFFFF"/>
                </a:solidFill>
              </a:rPr>
              <a:t>bus-lines </a:t>
            </a:r>
            <a:r>
              <a:rPr lang="en-IN" sz="2400" spc="-5" dirty="0" smtClean="0">
                <a:solidFill>
                  <a:srgbClr val="FFFFFF"/>
                </a:solidFill>
              </a:rPr>
              <a:t>to </a:t>
            </a:r>
            <a:r>
              <a:rPr lang="en-IN" sz="2400" dirty="0" smtClean="0">
                <a:solidFill>
                  <a:srgbClr val="FFFFFF"/>
                </a:solidFill>
              </a:rPr>
              <a:t>output</a:t>
            </a:r>
            <a:r>
              <a:rPr lang="en-IN" sz="2400" spc="80" dirty="0" smtClean="0">
                <a:solidFill>
                  <a:srgbClr val="FFFFFF"/>
                </a:solidFill>
              </a:rPr>
              <a:t> </a:t>
            </a:r>
            <a:r>
              <a:rPr lang="en-IN" sz="2400" spc="-5" dirty="0" smtClean="0">
                <a:solidFill>
                  <a:srgbClr val="FFFFFF"/>
                </a:solidFill>
              </a:rPr>
              <a:t>ports.</a:t>
            </a:r>
            <a:endParaRPr lang="en-IN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459" y="2350770"/>
            <a:ext cx="8133080" cy="430887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35000"/>
            <a:ext cx="3247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I</a:t>
            </a:r>
            <a:r>
              <a:rPr sz="4400" dirty="0"/>
              <a:t>n</a:t>
            </a:r>
            <a:r>
              <a:rPr sz="4400" spc="5" dirty="0"/>
              <a:t>t</a:t>
            </a:r>
            <a:r>
              <a:rPr sz="4400" spc="-10" dirty="0"/>
              <a:t>r</a:t>
            </a:r>
            <a:r>
              <a:rPr sz="4400" dirty="0"/>
              <a:t>o</a:t>
            </a:r>
            <a:r>
              <a:rPr sz="4400" spc="5" dirty="0"/>
              <a:t>d</a:t>
            </a:r>
            <a:r>
              <a:rPr sz="4400" dirty="0"/>
              <a:t>u</a:t>
            </a:r>
            <a:r>
              <a:rPr sz="4400" spc="-15" dirty="0"/>
              <a:t>c</a:t>
            </a:r>
            <a:r>
              <a:rPr sz="4400" spc="5" dirty="0"/>
              <a:t>t</a:t>
            </a:r>
            <a:r>
              <a:rPr sz="4400" dirty="0"/>
              <a:t>ion</a:t>
            </a:r>
            <a:r>
              <a:rPr sz="4400" spc="-5" dirty="0"/>
              <a:t>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938020"/>
            <a:ext cx="7726680" cy="16375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407034" indent="-342900">
              <a:lnSpc>
                <a:spcPct val="100699"/>
              </a:lnSpc>
              <a:spcBef>
                <a:spcPts val="80"/>
              </a:spcBef>
              <a:buClr>
                <a:srgbClr val="FFCC00"/>
              </a:buClr>
              <a:buSzPct val="118750"/>
              <a:tabLst>
                <a:tab pos="354965" algn="l"/>
                <a:tab pos="355600" algn="l"/>
              </a:tabLst>
            </a:pP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CC00"/>
              </a:buClr>
              <a:buFont typeface="Tahoma"/>
              <a:buChar char="•"/>
            </a:pPr>
            <a:endParaRPr sz="3350" dirty="0">
              <a:latin typeface="Tahoma"/>
              <a:cs typeface="Tahoma"/>
            </a:endParaRPr>
          </a:p>
          <a:p>
            <a:pPr marL="355600" marR="311785" indent="-342900">
              <a:lnSpc>
                <a:spcPct val="100299"/>
              </a:lnSpc>
              <a:buClr>
                <a:srgbClr val="FFCC00"/>
              </a:buClr>
              <a:buSzPct val="118750"/>
              <a:buFont typeface="Tahoma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The microprocessor is the </a:t>
            </a:r>
            <a:r>
              <a:rPr sz="2400" b="1" dirty="0">
                <a:solidFill>
                  <a:srgbClr val="FFFFFF"/>
                </a:solidFill>
                <a:latin typeface="Tahoma"/>
                <a:cs typeface="Tahoma"/>
              </a:rPr>
              <a:t>heart </a:t>
            </a: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of any normal  computer</a:t>
            </a:r>
            <a:r>
              <a:rPr sz="2400" b="1" spc="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35000"/>
            <a:ext cx="65030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latin typeface="Tahoma"/>
                <a:cs typeface="Tahoma"/>
              </a:rPr>
              <a:t>Microprocessor</a:t>
            </a:r>
            <a:r>
              <a:rPr sz="4400" b="1" spc="-45" dirty="0">
                <a:latin typeface="Tahoma"/>
                <a:cs typeface="Tahoma"/>
              </a:rPr>
              <a:t> </a:t>
            </a:r>
            <a:r>
              <a:rPr sz="4400" b="1" dirty="0">
                <a:latin typeface="Tahoma"/>
                <a:cs typeface="Tahoma"/>
              </a:rPr>
              <a:t>History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910079"/>
            <a:ext cx="15049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dirty="0">
                <a:solidFill>
                  <a:srgbClr val="FFCC00"/>
                </a:solidFill>
                <a:latin typeface="Tahoma"/>
                <a:cs typeface="Tahoma"/>
              </a:rPr>
              <a:t>•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938020"/>
            <a:ext cx="7714615" cy="85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microprocessor 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--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also known 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as a CPU or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central processing</a:t>
            </a:r>
            <a:r>
              <a:rPr sz="18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unit</a:t>
            </a:r>
            <a:endParaRPr sz="1800" dirty="0">
              <a:latin typeface="Tahoma"/>
              <a:cs typeface="Tahoma"/>
            </a:endParaRPr>
          </a:p>
          <a:p>
            <a:pPr marL="12700" marR="142875" algn="just">
              <a:lnSpc>
                <a:spcPct val="100499"/>
              </a:lnSpc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It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complete computation engine that is fabricated 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on a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single  chip</a:t>
            </a:r>
            <a:r>
              <a:rPr sz="18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126739"/>
            <a:ext cx="15049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dirty="0">
                <a:solidFill>
                  <a:srgbClr val="FFCC00"/>
                </a:solidFill>
                <a:latin typeface="Tahoma"/>
                <a:cs typeface="Tahoma"/>
              </a:rPr>
              <a:t>•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3154679"/>
            <a:ext cx="7417434" cy="11277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67310" algn="just">
              <a:lnSpc>
                <a:spcPct val="100600"/>
              </a:lnSpc>
              <a:spcBef>
                <a:spcPts val="85"/>
              </a:spcBef>
            </a:pPr>
            <a:r>
              <a:rPr sz="1800" b="1" spc="-5">
                <a:solidFill>
                  <a:srgbClr val="FFFFFF"/>
                </a:solidFill>
                <a:latin typeface="Tahoma"/>
                <a:cs typeface="Tahoma"/>
              </a:rPr>
              <a:t>Intel </a:t>
            </a:r>
            <a:r>
              <a:rPr lang="en-IN" b="1" spc="-5" dirty="0" smtClean="0">
                <a:solidFill>
                  <a:srgbClr val="FFFFFF"/>
                </a:solidFill>
                <a:latin typeface="Tahoma"/>
                <a:cs typeface="Tahoma"/>
              </a:rPr>
              <a:t>gave</a:t>
            </a:r>
            <a:r>
              <a:rPr sz="1800" b="1" spc="-5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the term ‘MICROPROCESSOR’ and in 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1971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released  the first 4-bit microprocessor 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as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4004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having 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2300  </a:t>
            </a:r>
            <a:r>
              <a:rPr sz="1800" b="1" spc="-5">
                <a:solidFill>
                  <a:srgbClr val="FFFFFF"/>
                </a:solidFill>
                <a:latin typeface="Tahoma"/>
                <a:cs typeface="Tahoma"/>
              </a:rPr>
              <a:t>transistors</a:t>
            </a:r>
            <a:r>
              <a:rPr sz="1800" b="1" spc="-5" smtClean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lang="en-IN" sz="1800" b="1" spc="-5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5" smtClean="0">
                <a:solidFill>
                  <a:srgbClr val="FFFFFF"/>
                </a:solidFill>
                <a:latin typeface="Tahoma"/>
                <a:cs typeface="Tahoma"/>
              </a:rPr>
              <a:t>640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bytes 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memory addressing capacity and 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a 108  </a:t>
            </a:r>
            <a:r>
              <a:rPr sz="1800" b="1" spc="10" dirty="0">
                <a:solidFill>
                  <a:srgbClr val="FFFFFF"/>
                </a:solidFill>
                <a:latin typeface="Tahoma"/>
                <a:cs typeface="Tahoma"/>
              </a:rPr>
              <a:t>kHz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clock</a:t>
            </a:r>
            <a:r>
              <a:rPr sz="18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speed.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618990"/>
            <a:ext cx="15049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dirty="0">
                <a:solidFill>
                  <a:srgbClr val="FFCC00"/>
                </a:solidFill>
                <a:latin typeface="Tahoma"/>
                <a:cs typeface="Tahoma"/>
              </a:rPr>
              <a:t>•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4646929"/>
            <a:ext cx="7115175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85"/>
              </a:spcBef>
            </a:pP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4004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was 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not very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powerful 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--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all it could do was add 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and 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subtract, 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it could only do that 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4 </a:t>
            </a:r>
            <a:r>
              <a:rPr lang="en-US" b="1" dirty="0" smtClean="0">
                <a:solidFill>
                  <a:srgbClr val="FFFFFF"/>
                </a:solidFill>
                <a:latin typeface="Tahoma"/>
                <a:cs typeface="Tahoma"/>
              </a:rPr>
              <a:t>bits </a:t>
            </a:r>
            <a:r>
              <a:rPr sz="1800" b="1" dirty="0" smtClean="0">
                <a:solidFill>
                  <a:srgbClr val="FFFFFF"/>
                </a:solidFill>
                <a:latin typeface="Tahoma"/>
                <a:cs typeface="Tahoma"/>
              </a:rPr>
              <a:t>at 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time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800" b="1" spc="-1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4004 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powered 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one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of the first portable electronic</a:t>
            </a:r>
            <a:r>
              <a:rPr sz="18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calculators.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12845"/>
            <a:ext cx="8458200" cy="5965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lr>
                <a:srgbClr val="FFBF00"/>
              </a:buClr>
              <a:buFont typeface="Arial"/>
              <a:buChar char="•"/>
              <a:tabLst>
                <a:tab pos="214629" algn="l"/>
                <a:tab pos="2527300" algn="l"/>
                <a:tab pos="6622415" algn="l"/>
              </a:tabLst>
            </a:pPr>
            <a:r>
              <a:rPr lang="en-US" sz="2000" b="1" spc="-5" dirty="0" smtClean="0">
                <a:solidFill>
                  <a:srgbClr val="FFFFFF"/>
                </a:solidFill>
                <a:latin typeface="Tahoma"/>
                <a:cs typeface="Tahoma"/>
              </a:rPr>
              <a:t>Just 25 years since </a:t>
            </a:r>
            <a:r>
              <a:rPr lang="en-US" sz="2000" b="1" dirty="0" smtClean="0">
                <a:solidFill>
                  <a:srgbClr val="FFFFFF"/>
                </a:solidFill>
                <a:latin typeface="Tahoma"/>
                <a:cs typeface="Tahoma"/>
              </a:rPr>
              <a:t>the invention of the </a:t>
            </a:r>
            <a:r>
              <a:rPr lang="en-US" sz="2000" b="1" spc="-5" dirty="0" smtClean="0">
                <a:solidFill>
                  <a:srgbClr val="FFFFFF"/>
                </a:solidFill>
                <a:latin typeface="Tahoma"/>
                <a:cs typeface="Tahoma"/>
              </a:rPr>
              <a:t>4004 ,we </a:t>
            </a:r>
            <a:r>
              <a:rPr lang="en-US" sz="2000" b="1" dirty="0" smtClean="0">
                <a:solidFill>
                  <a:srgbClr val="FFFFFF"/>
                </a:solidFill>
                <a:latin typeface="Tahoma"/>
                <a:cs typeface="Tahoma"/>
              </a:rPr>
              <a:t>have  </a:t>
            </a:r>
            <a:r>
              <a:rPr lang="en-US" sz="2000" b="1" spc="-5" dirty="0" smtClean="0">
                <a:solidFill>
                  <a:srgbClr val="FFFFFF"/>
                </a:solidFill>
                <a:latin typeface="Tahoma"/>
                <a:cs typeface="Tahoma"/>
              </a:rPr>
              <a:t>processors </a:t>
            </a:r>
            <a:r>
              <a:rPr lang="en-US" sz="2000" b="1" dirty="0" smtClean="0">
                <a:solidFill>
                  <a:srgbClr val="FFFFFF"/>
                </a:solidFill>
                <a:latin typeface="Tahoma"/>
                <a:cs typeface="Tahoma"/>
              </a:rPr>
              <a:t>that </a:t>
            </a:r>
            <a:r>
              <a:rPr lang="en-US" sz="2000" b="1" spc="-5" dirty="0" smtClean="0">
                <a:solidFill>
                  <a:srgbClr val="FFFFFF"/>
                </a:solidFill>
                <a:latin typeface="Tahoma"/>
                <a:cs typeface="Tahoma"/>
              </a:rPr>
              <a:t>are designed with </a:t>
            </a:r>
            <a:r>
              <a:rPr lang="en-US" sz="2000" b="1" dirty="0" smtClean="0">
                <a:solidFill>
                  <a:srgbClr val="FFFFFF"/>
                </a:solidFill>
                <a:latin typeface="Tahoma"/>
                <a:cs typeface="Tahoma"/>
              </a:rPr>
              <a:t>15 million </a:t>
            </a:r>
            <a:r>
              <a:rPr lang="en-US" sz="2000" b="1" spc="-5" dirty="0" smtClean="0">
                <a:solidFill>
                  <a:srgbClr val="FFFFFF"/>
                </a:solidFill>
                <a:latin typeface="Tahoma"/>
                <a:cs typeface="Tahoma"/>
              </a:rPr>
              <a:t>transistors, </a:t>
            </a:r>
            <a:r>
              <a:rPr lang="en-US" sz="2000" b="1" dirty="0" smtClean="0">
                <a:solidFill>
                  <a:srgbClr val="FFFFFF"/>
                </a:solidFill>
                <a:latin typeface="Tahoma"/>
                <a:cs typeface="Tahoma"/>
              </a:rPr>
              <a:t>that  </a:t>
            </a:r>
            <a:r>
              <a:rPr lang="en-US" sz="2000" b="1" spc="-5" dirty="0" smtClean="0">
                <a:solidFill>
                  <a:srgbClr val="FFFFFF"/>
                </a:solidFill>
                <a:latin typeface="Tahoma"/>
                <a:cs typeface="Tahoma"/>
              </a:rPr>
              <a:t>can address</a:t>
            </a:r>
            <a:r>
              <a:rPr lang="en-US" sz="2000" b="1" spc="35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lang="en-US" sz="2000" b="1" spc="20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2000" b="1" spc="-5" dirty="0" smtClean="0">
                <a:solidFill>
                  <a:srgbClr val="FFFFFF"/>
                </a:solidFill>
                <a:latin typeface="Tahoma"/>
                <a:cs typeface="Tahoma"/>
              </a:rPr>
              <a:t>TB	</a:t>
            </a:r>
            <a:r>
              <a:rPr lang="en-US" sz="2000" b="1" dirty="0" smtClean="0">
                <a:solidFill>
                  <a:srgbClr val="FFFFFF"/>
                </a:solidFill>
                <a:latin typeface="Tahoma"/>
                <a:cs typeface="Tahoma"/>
              </a:rPr>
              <a:t>( 1 </a:t>
            </a:r>
            <a:r>
              <a:rPr lang="en-US" sz="2000" b="1" spc="-5" dirty="0" smtClean="0">
                <a:solidFill>
                  <a:srgbClr val="FFFFFF"/>
                </a:solidFill>
                <a:latin typeface="Tahoma"/>
                <a:cs typeface="Tahoma"/>
              </a:rPr>
              <a:t>× 10^12 </a:t>
            </a:r>
            <a:r>
              <a:rPr lang="en-US" sz="2000" b="1" dirty="0" smtClean="0">
                <a:solidFill>
                  <a:srgbClr val="FFFFFF"/>
                </a:solidFill>
                <a:latin typeface="Tahoma"/>
                <a:cs typeface="Tahoma"/>
              </a:rPr>
              <a:t>) of memory, and </a:t>
            </a:r>
            <a:r>
              <a:rPr lang="en-US" sz="2000" b="1" spc="-5" dirty="0" smtClean="0">
                <a:solidFill>
                  <a:srgbClr val="FFFFFF"/>
                </a:solidFill>
                <a:latin typeface="Tahoma"/>
                <a:cs typeface="Tahoma"/>
              </a:rPr>
              <a:t>can </a:t>
            </a:r>
            <a:r>
              <a:rPr lang="en-US" sz="2000" b="1" dirty="0" smtClean="0">
                <a:solidFill>
                  <a:srgbClr val="FFFFFF"/>
                </a:solidFill>
                <a:latin typeface="Tahoma"/>
                <a:cs typeface="Tahoma"/>
              </a:rPr>
              <a:t>operate  at 400 </a:t>
            </a:r>
            <a:r>
              <a:rPr lang="en-US" sz="2000" b="1" spc="-5" dirty="0" smtClean="0">
                <a:solidFill>
                  <a:srgbClr val="FFFFFF"/>
                </a:solidFill>
                <a:latin typeface="Tahoma"/>
                <a:cs typeface="Tahoma"/>
              </a:rPr>
              <a:t>MHz to 1.5 </a:t>
            </a:r>
            <a:r>
              <a:rPr lang="en-US" sz="2000" b="1" dirty="0" smtClean="0">
                <a:solidFill>
                  <a:srgbClr val="FFFFFF"/>
                </a:solidFill>
                <a:latin typeface="Tahoma"/>
                <a:cs typeface="Tahoma"/>
              </a:rPr>
              <a:t>GHz</a:t>
            </a:r>
            <a:r>
              <a:rPr lang="en-US" sz="2000" b="1" spc="50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2000" b="1" spc="-5" dirty="0" smtClean="0">
                <a:solidFill>
                  <a:srgbClr val="FFFFFF"/>
                </a:solidFill>
                <a:latin typeface="Tahoma"/>
                <a:cs typeface="Tahoma"/>
              </a:rPr>
              <a:t>frequency.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  <a:buClr>
                <a:srgbClr val="FFBF00"/>
              </a:buClr>
              <a:buFont typeface="Arial"/>
              <a:buChar char="•"/>
              <a:tabLst>
                <a:tab pos="214629" algn="l"/>
                <a:tab pos="2527300" algn="l"/>
                <a:tab pos="6622415" algn="l"/>
              </a:tabLst>
            </a:pPr>
            <a:endParaRPr lang="en-US" sz="2000" b="1" spc="-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  <a:buClr>
                <a:srgbClr val="FFBF00"/>
              </a:buClr>
              <a:buFont typeface="Arial"/>
              <a:buChar char="•"/>
              <a:tabLst>
                <a:tab pos="214629" algn="l"/>
                <a:tab pos="2527300" algn="l"/>
                <a:tab pos="6622415" algn="l"/>
              </a:tabLst>
            </a:pPr>
            <a:endParaRPr lang="en-US" sz="2000" b="1" dirty="0" smtClean="0">
              <a:latin typeface="Tahoma"/>
              <a:cs typeface="Tahoma"/>
            </a:endParaRPr>
          </a:p>
          <a:p>
            <a:pPr marL="12700" marR="37465" algn="just">
              <a:lnSpc>
                <a:spcPct val="100000"/>
              </a:lnSpc>
              <a:buClr>
                <a:srgbClr val="FFBF00"/>
              </a:buClr>
              <a:buFont typeface="Arial"/>
              <a:buChar char="•"/>
              <a:tabLst>
                <a:tab pos="214629" algn="l"/>
              </a:tabLst>
            </a:pPr>
            <a:r>
              <a:rPr lang="en-US" sz="2000" b="1" dirty="0" smtClean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lang="en-US" sz="2000" b="1" spc="-5" dirty="0" smtClean="0">
                <a:solidFill>
                  <a:srgbClr val="FFFFFF"/>
                </a:solidFill>
                <a:latin typeface="Tahoma"/>
                <a:cs typeface="Tahoma"/>
              </a:rPr>
              <a:t>Intel </a:t>
            </a:r>
            <a:r>
              <a:rPr lang="en-US" sz="2000" b="1" dirty="0" smtClean="0">
                <a:solidFill>
                  <a:srgbClr val="FFFFFF"/>
                </a:solidFill>
                <a:latin typeface="Tahoma"/>
                <a:cs typeface="Tahoma"/>
              </a:rPr>
              <a:t>4004 </a:t>
            </a:r>
            <a:r>
              <a:rPr lang="en-US" sz="2000" b="1" spc="-5" dirty="0" smtClean="0">
                <a:solidFill>
                  <a:srgbClr val="FFFFFF"/>
                </a:solidFill>
                <a:latin typeface="Tahoma"/>
                <a:cs typeface="Tahoma"/>
              </a:rPr>
              <a:t>was quickly replaced by </a:t>
            </a:r>
            <a:r>
              <a:rPr lang="en-US" sz="2000" b="1" dirty="0" smtClean="0">
                <a:solidFill>
                  <a:srgbClr val="FFFFFF"/>
                </a:solidFill>
                <a:latin typeface="Tahoma"/>
                <a:cs typeface="Tahoma"/>
              </a:rPr>
              <a:t>the 8-bit  </a:t>
            </a:r>
            <a:r>
              <a:rPr lang="en-US" sz="2000" b="1" spc="-5" dirty="0" smtClean="0">
                <a:solidFill>
                  <a:srgbClr val="FFFFFF"/>
                </a:solidFill>
                <a:latin typeface="Tahoma"/>
                <a:cs typeface="Tahoma"/>
              </a:rPr>
              <a:t>microprocessor </a:t>
            </a:r>
            <a:r>
              <a:rPr lang="en-US" sz="2000" b="1" dirty="0" smtClean="0">
                <a:solidFill>
                  <a:srgbClr val="FFFFFF"/>
                </a:solidFill>
                <a:latin typeface="Tahoma"/>
                <a:cs typeface="Tahoma"/>
              </a:rPr>
              <a:t>(Intel </a:t>
            </a:r>
            <a:r>
              <a:rPr lang="en-US" sz="2000" b="1" spc="-5" dirty="0" smtClean="0">
                <a:solidFill>
                  <a:srgbClr val="FFFFFF"/>
                </a:solidFill>
                <a:latin typeface="Tahoma"/>
                <a:cs typeface="Tahoma"/>
              </a:rPr>
              <a:t>8008). In </a:t>
            </a:r>
            <a:r>
              <a:rPr lang="en-US" sz="2000" b="1" dirty="0" smtClean="0">
                <a:solidFill>
                  <a:srgbClr val="FFFFFF"/>
                </a:solidFill>
                <a:latin typeface="Tahoma"/>
                <a:cs typeface="Tahoma"/>
              </a:rPr>
              <a:t>the mid </a:t>
            </a:r>
            <a:r>
              <a:rPr lang="en-US" sz="2000" b="1" spc="-5" dirty="0" smtClean="0">
                <a:solidFill>
                  <a:srgbClr val="FFFFFF"/>
                </a:solidFill>
                <a:latin typeface="Tahoma"/>
                <a:cs typeface="Tahoma"/>
              </a:rPr>
              <a:t>1970’s,the </a:t>
            </a:r>
            <a:r>
              <a:rPr lang="en-US" sz="2000" b="1" dirty="0" smtClean="0">
                <a:solidFill>
                  <a:srgbClr val="FFFFFF"/>
                </a:solidFill>
                <a:latin typeface="Tahoma"/>
                <a:cs typeface="Tahoma"/>
              </a:rPr>
              <a:t>Intel </a:t>
            </a:r>
            <a:r>
              <a:rPr lang="en-US" sz="2000" b="1" spc="-5" dirty="0" smtClean="0">
                <a:solidFill>
                  <a:srgbClr val="FFFFFF"/>
                </a:solidFill>
                <a:latin typeface="Tahoma"/>
                <a:cs typeface="Tahoma"/>
              </a:rPr>
              <a:t>8080  was widely used in control </a:t>
            </a:r>
            <a:r>
              <a:rPr lang="en-US" sz="2000" b="1" dirty="0" smtClean="0">
                <a:solidFill>
                  <a:srgbClr val="FFFFFF"/>
                </a:solidFill>
                <a:latin typeface="Tahoma"/>
                <a:cs typeface="Tahoma"/>
              </a:rPr>
              <a:t>applications &amp; </a:t>
            </a:r>
            <a:r>
              <a:rPr lang="en-US" sz="2000" b="1" spc="-5" dirty="0" smtClean="0">
                <a:solidFill>
                  <a:srgbClr val="FFFFFF"/>
                </a:solidFill>
                <a:latin typeface="Tahoma"/>
                <a:cs typeface="Tahoma"/>
              </a:rPr>
              <a:t>small </a:t>
            </a:r>
            <a:r>
              <a:rPr lang="en-US" sz="2000" b="1" dirty="0" smtClean="0">
                <a:solidFill>
                  <a:srgbClr val="FFFFFF"/>
                </a:solidFill>
                <a:latin typeface="Tahoma"/>
                <a:cs typeface="Tahoma"/>
              </a:rPr>
              <a:t>computers </a:t>
            </a:r>
            <a:r>
              <a:rPr lang="en-US" sz="2000" b="1" spc="-5" dirty="0" smtClean="0">
                <a:solidFill>
                  <a:srgbClr val="FFFFFF"/>
                </a:solidFill>
                <a:latin typeface="Tahoma"/>
                <a:cs typeface="Tahoma"/>
              </a:rPr>
              <a:t>also  were designed </a:t>
            </a:r>
            <a:r>
              <a:rPr lang="en-US" sz="2000" b="1" dirty="0" smtClean="0">
                <a:solidFill>
                  <a:srgbClr val="FFFFFF"/>
                </a:solidFill>
                <a:latin typeface="Tahoma"/>
                <a:cs typeface="Tahoma"/>
              </a:rPr>
              <a:t>using </a:t>
            </a:r>
            <a:r>
              <a:rPr lang="en-US" sz="2000" b="1" spc="-5" dirty="0" smtClean="0">
                <a:solidFill>
                  <a:srgbClr val="FFFFFF"/>
                </a:solidFill>
                <a:latin typeface="Tahoma"/>
                <a:cs typeface="Tahoma"/>
              </a:rPr>
              <a:t>8080 as CPU-also known </a:t>
            </a:r>
            <a:r>
              <a:rPr lang="en-US" sz="2000" b="1" dirty="0" smtClean="0">
                <a:solidFill>
                  <a:srgbClr val="FFFFFF"/>
                </a:solidFill>
                <a:latin typeface="Tahoma"/>
                <a:cs typeface="Tahoma"/>
              </a:rPr>
              <a:t>as  </a:t>
            </a:r>
            <a:r>
              <a:rPr lang="en-US" sz="2000" b="1" spc="-5" dirty="0" smtClean="0">
                <a:solidFill>
                  <a:srgbClr val="FFFFFF"/>
                </a:solidFill>
                <a:latin typeface="Tahoma"/>
                <a:cs typeface="Tahoma"/>
              </a:rPr>
              <a:t>‘Microcomputers’.</a:t>
            </a:r>
            <a:endParaRPr lang="en-US" sz="2000" b="1" dirty="0" smtClean="0">
              <a:latin typeface="Tahoma"/>
              <a:cs typeface="Tahoma"/>
            </a:endParaRPr>
          </a:p>
          <a:p>
            <a:pPr marL="12700" marR="295910" algn="just">
              <a:lnSpc>
                <a:spcPct val="100000"/>
              </a:lnSpc>
              <a:buClr>
                <a:srgbClr val="FFBF00"/>
              </a:buClr>
              <a:buFont typeface="Arial"/>
              <a:buChar char="•"/>
              <a:tabLst>
                <a:tab pos="214629" algn="l"/>
              </a:tabLst>
            </a:pPr>
            <a:endParaRPr lang="en-US" sz="2000" b="1" spc="-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295910" algn="just">
              <a:lnSpc>
                <a:spcPct val="100000"/>
              </a:lnSpc>
              <a:buClr>
                <a:srgbClr val="FFBF00"/>
              </a:buClr>
              <a:buFont typeface="Arial"/>
              <a:buChar char="•"/>
              <a:tabLst>
                <a:tab pos="214629" algn="l"/>
              </a:tabLst>
            </a:pPr>
            <a:r>
              <a:rPr lang="en-US" sz="2000" b="1" spc="-5" dirty="0" smtClean="0">
                <a:solidFill>
                  <a:srgbClr val="FFFFFF"/>
                </a:solidFill>
                <a:latin typeface="Tahoma"/>
                <a:cs typeface="Tahoma"/>
              </a:rPr>
              <a:t>Most microcomputers </a:t>
            </a:r>
            <a:r>
              <a:rPr lang="en-US" sz="2000" b="1" dirty="0" smtClean="0">
                <a:solidFill>
                  <a:srgbClr val="FFFFFF"/>
                </a:solidFill>
                <a:latin typeface="Tahoma"/>
                <a:cs typeface="Tahoma"/>
              </a:rPr>
              <a:t>are now built </a:t>
            </a:r>
            <a:r>
              <a:rPr lang="en-US" sz="2000" b="1" spc="-5" dirty="0" smtClean="0">
                <a:solidFill>
                  <a:srgbClr val="FFFFFF"/>
                </a:solidFill>
                <a:latin typeface="Tahoma"/>
                <a:cs typeface="Tahoma"/>
              </a:rPr>
              <a:t>with </a:t>
            </a:r>
            <a:r>
              <a:rPr lang="en-US" sz="2000" b="1" dirty="0" smtClean="0">
                <a:solidFill>
                  <a:srgbClr val="FFFFFF"/>
                </a:solidFill>
                <a:latin typeface="Tahoma"/>
                <a:cs typeface="Tahoma"/>
              </a:rPr>
              <a:t>32 &amp; </a:t>
            </a:r>
            <a:r>
              <a:rPr lang="en-US" sz="2000" b="1" spc="-5" dirty="0" smtClean="0">
                <a:solidFill>
                  <a:srgbClr val="FFFFFF"/>
                </a:solidFill>
                <a:latin typeface="Tahoma"/>
                <a:cs typeface="Tahoma"/>
              </a:rPr>
              <a:t>64-bit  microprocessor. </a:t>
            </a:r>
          </a:p>
          <a:p>
            <a:pPr marL="12700" marR="295910" algn="just">
              <a:lnSpc>
                <a:spcPct val="100000"/>
              </a:lnSpc>
              <a:buClr>
                <a:srgbClr val="FFBF00"/>
              </a:buClr>
              <a:buFont typeface="Arial"/>
              <a:buChar char="•"/>
              <a:tabLst>
                <a:tab pos="214629" algn="l"/>
              </a:tabLst>
            </a:pPr>
            <a:endParaRPr lang="en-US" sz="2000" b="1" spc="-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295910" algn="just">
              <a:lnSpc>
                <a:spcPct val="100000"/>
              </a:lnSpc>
              <a:buClr>
                <a:srgbClr val="FFBF00"/>
              </a:buClr>
              <a:buFont typeface="Arial"/>
              <a:buChar char="•"/>
              <a:tabLst>
                <a:tab pos="214629" algn="l"/>
              </a:tabLst>
            </a:pPr>
            <a:r>
              <a:rPr lang="en-US" sz="2000" b="1" dirty="0" smtClean="0">
                <a:solidFill>
                  <a:srgbClr val="FFFFFF"/>
                </a:solidFill>
                <a:latin typeface="Tahoma"/>
                <a:cs typeface="Tahoma"/>
              </a:rPr>
              <a:t>The 8-bit </a:t>
            </a:r>
            <a:r>
              <a:rPr lang="en-US" sz="2000" b="1" spc="-5" dirty="0" smtClean="0">
                <a:solidFill>
                  <a:srgbClr val="FFFFFF"/>
                </a:solidFill>
                <a:latin typeface="Tahoma"/>
                <a:cs typeface="Tahoma"/>
              </a:rPr>
              <a:t>microprocessors </a:t>
            </a:r>
            <a:r>
              <a:rPr lang="en-US" sz="2000" b="1" dirty="0" smtClean="0">
                <a:solidFill>
                  <a:srgbClr val="FFFFFF"/>
                </a:solidFill>
                <a:latin typeface="Tahoma"/>
                <a:cs typeface="Tahoma"/>
              </a:rPr>
              <a:t>are being </a:t>
            </a:r>
            <a:r>
              <a:rPr lang="en-US" sz="2000" b="1" spc="-5" dirty="0" smtClean="0">
                <a:solidFill>
                  <a:srgbClr val="FFFFFF"/>
                </a:solidFill>
                <a:latin typeface="Tahoma"/>
                <a:cs typeface="Tahoma"/>
              </a:rPr>
              <a:t>used </a:t>
            </a:r>
            <a:r>
              <a:rPr lang="en-US" sz="2000" b="1" dirty="0" smtClean="0">
                <a:solidFill>
                  <a:srgbClr val="FFFFFF"/>
                </a:solidFill>
                <a:latin typeface="Tahoma"/>
                <a:cs typeface="Tahoma"/>
              </a:rPr>
              <a:t>as  programmable logic </a:t>
            </a:r>
            <a:r>
              <a:rPr lang="en-US" sz="2000" b="1" spc="-5" dirty="0" smtClean="0">
                <a:solidFill>
                  <a:srgbClr val="FFFFFF"/>
                </a:solidFill>
                <a:latin typeface="Tahoma"/>
                <a:cs typeface="Tahoma"/>
              </a:rPr>
              <a:t>devices in control </a:t>
            </a:r>
            <a:r>
              <a:rPr lang="en-US" sz="2000" b="1" dirty="0" smtClean="0">
                <a:solidFill>
                  <a:srgbClr val="FFFFFF"/>
                </a:solidFill>
                <a:latin typeface="Tahoma"/>
                <a:cs typeface="Tahoma"/>
              </a:rPr>
              <a:t>applications &amp; more  </a:t>
            </a:r>
            <a:r>
              <a:rPr lang="en-US" sz="2000" b="1" spc="-5" dirty="0" smtClean="0">
                <a:solidFill>
                  <a:srgbClr val="FFFFFF"/>
                </a:solidFill>
                <a:latin typeface="Tahoma"/>
                <a:cs typeface="Tahoma"/>
              </a:rPr>
              <a:t>powerful µ-processors are being used </a:t>
            </a:r>
            <a:r>
              <a:rPr lang="en-US" sz="2000" b="1" dirty="0" smtClean="0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lang="en-US" sz="2000" b="1" spc="-5" dirty="0" smtClean="0">
                <a:solidFill>
                  <a:srgbClr val="FFFFFF"/>
                </a:solidFill>
                <a:latin typeface="Tahoma"/>
                <a:cs typeface="Tahoma"/>
              </a:rPr>
              <a:t>mathematical  </a:t>
            </a:r>
            <a:r>
              <a:rPr lang="en-US" sz="2000" b="1" dirty="0" smtClean="0">
                <a:solidFill>
                  <a:srgbClr val="FFFFFF"/>
                </a:solidFill>
                <a:latin typeface="Tahoma"/>
                <a:cs typeface="Tahoma"/>
              </a:rPr>
              <a:t>computing &amp; </a:t>
            </a:r>
            <a:r>
              <a:rPr lang="en-US" sz="2000" b="1" spc="-5" dirty="0" smtClean="0">
                <a:solidFill>
                  <a:srgbClr val="FFFFFF"/>
                </a:solidFill>
                <a:latin typeface="Tahoma"/>
                <a:cs typeface="Tahoma"/>
              </a:rPr>
              <a:t>in data</a:t>
            </a:r>
            <a:r>
              <a:rPr lang="en-US" sz="2000" b="1" spc="45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2000" b="1" spc="-5" dirty="0" smtClean="0">
                <a:solidFill>
                  <a:srgbClr val="FFFFFF"/>
                </a:solidFill>
                <a:latin typeface="Tahoma"/>
                <a:cs typeface="Tahoma"/>
              </a:rPr>
              <a:t>processing.</a:t>
            </a:r>
            <a:endParaRPr lang="en-US" sz="2000" b="1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35000"/>
            <a:ext cx="25501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Intel</a:t>
            </a:r>
            <a:r>
              <a:rPr sz="4400" spc="-90" dirty="0"/>
              <a:t> </a:t>
            </a:r>
            <a:r>
              <a:rPr sz="4400" spc="-5" dirty="0"/>
              <a:t>4004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572000" y="2057400"/>
            <a:ext cx="4038600" cy="3359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2270" y="1939290"/>
            <a:ext cx="3749675" cy="30546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4305" algn="just">
              <a:lnSpc>
                <a:spcPct val="998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000" b="1" spc="-10" dirty="0">
                <a:solidFill>
                  <a:srgbClr val="FFFFFF"/>
                </a:solidFill>
                <a:latin typeface="Tahoma"/>
                <a:cs typeface="Tahoma"/>
              </a:rPr>
              <a:t>Intel </a:t>
            </a:r>
            <a:r>
              <a:rPr sz="2000" b="1" dirty="0">
                <a:solidFill>
                  <a:srgbClr val="FFFFFF"/>
                </a:solidFill>
                <a:latin typeface="Tahoma"/>
                <a:cs typeface="Tahoma"/>
              </a:rPr>
              <a:t>4004 </a:t>
            </a:r>
            <a:r>
              <a:rPr sz="2000" b="1" spc="-5" dirty="0">
                <a:solidFill>
                  <a:srgbClr val="FFFFFF"/>
                </a:solidFill>
                <a:latin typeface="Tahoma"/>
                <a:cs typeface="Tahoma"/>
              </a:rPr>
              <a:t>was </a:t>
            </a:r>
            <a:r>
              <a:rPr sz="2000" b="1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2000" b="1" spc="-5" dirty="0">
                <a:solidFill>
                  <a:srgbClr val="FFFFFF"/>
                </a:solidFill>
                <a:latin typeface="Tahoma"/>
                <a:cs typeface="Tahoma"/>
              </a:rPr>
              <a:t>4-bit central  </a:t>
            </a:r>
            <a:r>
              <a:rPr sz="2000" b="1" spc="-10" dirty="0">
                <a:solidFill>
                  <a:srgbClr val="FFFFFF"/>
                </a:solidFill>
                <a:latin typeface="Tahoma"/>
                <a:cs typeface="Tahoma"/>
              </a:rPr>
              <a:t>processing unit </a:t>
            </a:r>
            <a:r>
              <a:rPr sz="2000" b="1" spc="-5" dirty="0">
                <a:solidFill>
                  <a:srgbClr val="FFFFFF"/>
                </a:solidFill>
                <a:latin typeface="Tahoma"/>
                <a:cs typeface="Tahoma"/>
              </a:rPr>
              <a:t>(CPU) released </a:t>
            </a:r>
            <a:r>
              <a:rPr sz="2000" b="1" dirty="0">
                <a:solidFill>
                  <a:srgbClr val="FFFFFF"/>
                </a:solidFill>
                <a:latin typeface="Tahoma"/>
                <a:cs typeface="Tahoma"/>
              </a:rPr>
              <a:t>by </a:t>
            </a:r>
            <a:r>
              <a:rPr sz="2000" b="1" spc="-5" dirty="0">
                <a:solidFill>
                  <a:srgbClr val="FFFFFF"/>
                </a:solidFill>
                <a:latin typeface="Tahoma"/>
                <a:cs typeface="Tahoma"/>
              </a:rPr>
              <a:t>Intel  Corporation </a:t>
            </a:r>
            <a:r>
              <a:rPr sz="2000" b="1" spc="-10" dirty="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sz="2000" b="1" dirty="0">
                <a:solidFill>
                  <a:srgbClr val="FFFFFF"/>
                </a:solidFill>
                <a:latin typeface="Tahoma"/>
                <a:cs typeface="Tahoma"/>
              </a:rPr>
              <a:t>1971. </a:t>
            </a:r>
            <a:endParaRPr lang="en-US" sz="2000" b="1" dirty="0" smtClean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154305" algn="just">
              <a:lnSpc>
                <a:spcPct val="99800"/>
              </a:lnSpc>
              <a:spcBef>
                <a:spcPts val="100"/>
              </a:spcBef>
            </a:pPr>
            <a:endParaRPr lang="en-US" sz="2000" b="1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154305" algn="just">
              <a:lnSpc>
                <a:spcPct val="99800"/>
              </a:lnSpc>
              <a:spcBef>
                <a:spcPts val="100"/>
              </a:spcBef>
            </a:pPr>
            <a:r>
              <a:rPr sz="2000" b="1" dirty="0" smtClean="0">
                <a:solidFill>
                  <a:srgbClr val="FFFFFF"/>
                </a:solidFill>
                <a:latin typeface="Tahoma"/>
                <a:cs typeface="Tahoma"/>
              </a:rPr>
              <a:t>It </a:t>
            </a:r>
            <a:r>
              <a:rPr sz="2000" b="1" dirty="0">
                <a:solidFill>
                  <a:srgbClr val="FFFFFF"/>
                </a:solidFill>
                <a:latin typeface="Tahoma"/>
                <a:cs typeface="Tahoma"/>
              </a:rPr>
              <a:t>was </a:t>
            </a:r>
            <a:r>
              <a:rPr sz="2000" b="1" spc="-5" dirty="0">
                <a:solidFill>
                  <a:srgbClr val="FFFFFF"/>
                </a:solidFill>
                <a:latin typeface="Tahoma"/>
                <a:cs typeface="Tahoma"/>
              </a:rPr>
              <a:t>the first  complete CPU on one </a:t>
            </a:r>
            <a:r>
              <a:rPr sz="2000" b="1" spc="-10" dirty="0">
                <a:solidFill>
                  <a:srgbClr val="FFFFFF"/>
                </a:solidFill>
                <a:latin typeface="Tahoma"/>
                <a:cs typeface="Tahoma"/>
              </a:rPr>
              <a:t>chip, </a:t>
            </a:r>
            <a:r>
              <a:rPr sz="2000" b="1" spc="-5" dirty="0">
                <a:solidFill>
                  <a:srgbClr val="FFFFFF"/>
                </a:solidFill>
                <a:latin typeface="Tahoma"/>
                <a:cs typeface="Tahoma"/>
              </a:rPr>
              <a:t>and also the  first </a:t>
            </a:r>
            <a:r>
              <a:rPr sz="2000" b="1" spc="-10" dirty="0">
                <a:solidFill>
                  <a:srgbClr val="FFFFFF"/>
                </a:solidFill>
                <a:latin typeface="Tahoma"/>
                <a:cs typeface="Tahoma"/>
              </a:rPr>
              <a:t>commercially </a:t>
            </a:r>
            <a:r>
              <a:rPr sz="2000" b="1" spc="-5" dirty="0">
                <a:solidFill>
                  <a:srgbClr val="FFFFFF"/>
                </a:solidFill>
                <a:latin typeface="Tahoma"/>
                <a:cs typeface="Tahoma"/>
              </a:rPr>
              <a:t>available  microprocessor.</a:t>
            </a:r>
            <a:endParaRPr sz="2000" b="1" dirty="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</a:pP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228600"/>
            <a:ext cx="25501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Intel</a:t>
            </a:r>
            <a:r>
              <a:rPr sz="4400" spc="-90" dirty="0"/>
              <a:t> </a:t>
            </a:r>
            <a:r>
              <a:rPr sz="4400" spc="-5" dirty="0"/>
              <a:t>8080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910079"/>
            <a:ext cx="15049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dirty="0">
                <a:solidFill>
                  <a:srgbClr val="FFCC00"/>
                </a:solidFill>
                <a:latin typeface="Tahoma"/>
                <a:cs typeface="Tahoma"/>
              </a:rPr>
              <a:t>•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794000"/>
            <a:ext cx="15049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dirty="0">
                <a:solidFill>
                  <a:srgbClr val="FFCC00"/>
                </a:solidFill>
                <a:latin typeface="Tahoma"/>
                <a:cs typeface="Tahoma"/>
              </a:rPr>
              <a:t>•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674109"/>
            <a:ext cx="13652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5" dirty="0">
                <a:solidFill>
                  <a:srgbClr val="FFCC00"/>
                </a:solidFill>
                <a:latin typeface="Tahoma"/>
                <a:cs typeface="Tahoma"/>
              </a:rPr>
              <a:t>•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1066800"/>
            <a:ext cx="5105400" cy="51408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64135">
              <a:lnSpc>
                <a:spcPct val="100499"/>
              </a:lnSpc>
              <a:spcBef>
                <a:spcPts val="90"/>
              </a:spcBef>
            </a:pPr>
            <a:r>
              <a:rPr sz="2400" b="1" spc="-5" dirty="0">
                <a:solidFill>
                  <a:srgbClr val="FFFFFF"/>
                </a:solidFill>
                <a:latin typeface="+mj-lt"/>
                <a:cs typeface="Tahoma"/>
              </a:rPr>
              <a:t>The first microprocessor </a:t>
            </a:r>
            <a:r>
              <a:rPr sz="2400" b="1" dirty="0">
                <a:solidFill>
                  <a:srgbClr val="FFFFFF"/>
                </a:solidFill>
                <a:latin typeface="+mj-lt"/>
                <a:cs typeface="Tahoma"/>
              </a:rPr>
              <a:t>to  </a:t>
            </a:r>
            <a:r>
              <a:rPr sz="2400" b="1" spc="-5" dirty="0">
                <a:solidFill>
                  <a:srgbClr val="FFFFFF"/>
                </a:solidFill>
                <a:latin typeface="+mj-lt"/>
                <a:cs typeface="Tahoma"/>
              </a:rPr>
              <a:t>make it into </a:t>
            </a:r>
            <a:r>
              <a:rPr sz="2400" b="1" dirty="0">
                <a:solidFill>
                  <a:srgbClr val="FFFFFF"/>
                </a:solidFill>
                <a:latin typeface="+mj-lt"/>
                <a:cs typeface="Tahoma"/>
              </a:rPr>
              <a:t>a </a:t>
            </a:r>
            <a:r>
              <a:rPr sz="2400" b="1" dirty="0">
                <a:solidFill>
                  <a:srgbClr val="FFFFFF"/>
                </a:solidFill>
                <a:latin typeface="+mj-lt"/>
                <a:cs typeface="Times New Roman" pitchFamily="18" charset="0"/>
              </a:rPr>
              <a:t>home</a:t>
            </a:r>
            <a:r>
              <a:rPr sz="2400" b="1" spc="-65" dirty="0">
                <a:solidFill>
                  <a:srgbClr val="FFFFFF"/>
                </a:solidFill>
                <a:latin typeface="+mj-lt"/>
                <a:cs typeface="Times New Roman" pitchFamily="18" charset="0"/>
              </a:rPr>
              <a:t> </a:t>
            </a:r>
            <a:r>
              <a:rPr sz="2400" b="1" spc="-5" dirty="0" smtClean="0">
                <a:solidFill>
                  <a:srgbClr val="FFFFFF"/>
                </a:solidFill>
                <a:latin typeface="+mj-lt"/>
                <a:cs typeface="Times New Roman" pitchFamily="18" charset="0"/>
              </a:rPr>
              <a:t>computer</a:t>
            </a:r>
            <a:endParaRPr lang="en-US" sz="2400" b="1" spc="-5" dirty="0" smtClean="0">
              <a:solidFill>
                <a:srgbClr val="FFFFFF"/>
              </a:solidFill>
              <a:latin typeface="+mj-lt"/>
              <a:cs typeface="Times New Roman" pitchFamily="18" charset="0"/>
            </a:endParaRPr>
          </a:p>
          <a:p>
            <a:pPr marL="12700" marR="64135">
              <a:lnSpc>
                <a:spcPct val="100499"/>
              </a:lnSpc>
              <a:spcBef>
                <a:spcPts val="90"/>
              </a:spcBef>
            </a:pPr>
            <a:r>
              <a:rPr sz="2400" b="1" spc="-5" dirty="0" smtClean="0">
                <a:solidFill>
                  <a:srgbClr val="FFFFFF"/>
                </a:solidFill>
                <a:latin typeface="+mj-lt"/>
                <a:cs typeface="Times New Roman" pitchFamily="18" charset="0"/>
              </a:rPr>
              <a:t>  </a:t>
            </a:r>
            <a:endParaRPr sz="2400" dirty="0">
              <a:latin typeface="+mj-lt"/>
              <a:cs typeface="Times New Roman" pitchFamily="18" charset="0"/>
            </a:endParaRPr>
          </a:p>
          <a:p>
            <a:pPr marL="12700" marR="273685" algn="just">
              <a:lnSpc>
                <a:spcPct val="100699"/>
              </a:lnSpc>
              <a:spcBef>
                <a:spcPts val="445"/>
              </a:spcBef>
            </a:pPr>
            <a:r>
              <a:rPr sz="2400" b="1" spc="-5" dirty="0">
                <a:solidFill>
                  <a:srgbClr val="FFFFFF"/>
                </a:solidFill>
                <a:latin typeface="+mj-lt"/>
                <a:cs typeface="Times New Roman" pitchFamily="18" charset="0"/>
              </a:rPr>
              <a:t>Introduced in </a:t>
            </a:r>
            <a:r>
              <a:rPr sz="2400" b="1" dirty="0">
                <a:solidFill>
                  <a:srgbClr val="FFFFFF"/>
                </a:solidFill>
                <a:latin typeface="+mj-lt"/>
                <a:cs typeface="Times New Roman" pitchFamily="18" charset="0"/>
              </a:rPr>
              <a:t>1974 </a:t>
            </a:r>
            <a:r>
              <a:rPr sz="2400" b="1" spc="-5" dirty="0">
                <a:solidFill>
                  <a:srgbClr val="FFFFFF"/>
                </a:solidFill>
                <a:latin typeface="+mj-lt"/>
                <a:cs typeface="Times New Roman" pitchFamily="18" charset="0"/>
              </a:rPr>
              <a:t>,it was </a:t>
            </a:r>
            <a:r>
              <a:rPr sz="2400" b="1" dirty="0">
                <a:solidFill>
                  <a:srgbClr val="FFFFFF"/>
                </a:solidFill>
                <a:latin typeface="+mj-lt"/>
                <a:cs typeface="Times New Roman" pitchFamily="18" charset="0"/>
              </a:rPr>
              <a:t>a  </a:t>
            </a:r>
            <a:r>
              <a:rPr sz="2400" b="1" spc="-5" dirty="0">
                <a:solidFill>
                  <a:srgbClr val="FFFFFF"/>
                </a:solidFill>
                <a:latin typeface="+mj-lt"/>
                <a:cs typeface="Times New Roman" pitchFamily="18" charset="0"/>
              </a:rPr>
              <a:t>complete </a:t>
            </a:r>
            <a:r>
              <a:rPr sz="2400" b="1" dirty="0">
                <a:solidFill>
                  <a:srgbClr val="FFFFFF"/>
                </a:solidFill>
                <a:latin typeface="+mj-lt"/>
                <a:cs typeface="Times New Roman" pitchFamily="18" charset="0"/>
              </a:rPr>
              <a:t>8-bit </a:t>
            </a:r>
            <a:r>
              <a:rPr sz="2400" b="1" spc="-5" dirty="0">
                <a:solidFill>
                  <a:srgbClr val="FFFFFF"/>
                </a:solidFill>
                <a:latin typeface="+mj-lt"/>
                <a:cs typeface="Times New Roman" pitchFamily="18" charset="0"/>
              </a:rPr>
              <a:t>computer on  </a:t>
            </a:r>
            <a:r>
              <a:rPr sz="2400" b="1" dirty="0">
                <a:solidFill>
                  <a:srgbClr val="FFFFFF"/>
                </a:solidFill>
                <a:latin typeface="+mj-lt"/>
                <a:cs typeface="Times New Roman" pitchFamily="18" charset="0"/>
              </a:rPr>
              <a:t>one</a:t>
            </a:r>
            <a:r>
              <a:rPr sz="2400" b="1" spc="-15" dirty="0">
                <a:solidFill>
                  <a:srgbClr val="FFFFFF"/>
                </a:solidFill>
                <a:latin typeface="+mj-lt"/>
                <a:cs typeface="Times New Roman" pitchFamily="18" charset="0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+mj-lt"/>
                <a:cs typeface="Times New Roman" pitchFamily="18" charset="0"/>
              </a:rPr>
              <a:t>chip.</a:t>
            </a:r>
            <a:endParaRPr sz="2400" dirty="0">
              <a:latin typeface="+mj-lt"/>
              <a:cs typeface="Times New Roman" pitchFamily="18" charset="0"/>
            </a:endParaRPr>
          </a:p>
          <a:p>
            <a:pPr marL="12700" marR="5080" indent="59690" algn="just">
              <a:lnSpc>
                <a:spcPct val="100000"/>
              </a:lnSpc>
              <a:spcBef>
                <a:spcPts val="400"/>
              </a:spcBef>
            </a:pPr>
            <a:r>
              <a:rPr sz="2400" b="1" spc="-10" dirty="0">
                <a:solidFill>
                  <a:srgbClr val="FFFFFF"/>
                </a:solidFill>
                <a:latin typeface="+mj-lt"/>
                <a:cs typeface="Times New Roman" pitchFamily="18" charset="0"/>
              </a:rPr>
              <a:t>It </a:t>
            </a:r>
            <a:r>
              <a:rPr sz="2400" b="1" spc="-5" dirty="0">
                <a:solidFill>
                  <a:srgbClr val="FFFFFF"/>
                </a:solidFill>
                <a:latin typeface="+mj-lt"/>
                <a:cs typeface="Times New Roman" pitchFamily="18" charset="0"/>
              </a:rPr>
              <a:t>was </a:t>
            </a:r>
            <a:r>
              <a:rPr sz="2400" b="1" dirty="0">
                <a:solidFill>
                  <a:srgbClr val="FFFFFF"/>
                </a:solidFill>
                <a:latin typeface="+mj-lt"/>
                <a:cs typeface="Times New Roman" pitchFamily="18" charset="0"/>
              </a:rPr>
              <a:t>an </a:t>
            </a:r>
            <a:r>
              <a:rPr sz="2400" b="1" spc="-5" dirty="0">
                <a:solidFill>
                  <a:srgbClr val="FFFFFF"/>
                </a:solidFill>
                <a:latin typeface="+mj-lt"/>
                <a:cs typeface="Times New Roman" pitchFamily="18" charset="0"/>
              </a:rPr>
              <a:t>extended and</a:t>
            </a:r>
            <a:r>
              <a:rPr sz="2400" b="1" spc="-60" dirty="0">
                <a:solidFill>
                  <a:srgbClr val="FFFFFF"/>
                </a:solidFill>
                <a:latin typeface="+mj-lt"/>
                <a:cs typeface="Times New Roman" pitchFamily="18" charset="0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+mj-lt"/>
                <a:cs typeface="Times New Roman" pitchFamily="18" charset="0"/>
              </a:rPr>
              <a:t>enhanced  variant of the earlier </a:t>
            </a:r>
            <a:r>
              <a:rPr sz="2400" b="1" dirty="0">
                <a:solidFill>
                  <a:srgbClr val="FFFFFF"/>
                </a:solidFill>
                <a:latin typeface="+mj-lt"/>
                <a:cs typeface="Times New Roman" pitchFamily="18" charset="0"/>
              </a:rPr>
              <a:t>8008 </a:t>
            </a:r>
            <a:r>
              <a:rPr sz="2400" b="1" spc="-5" dirty="0" smtClean="0">
                <a:solidFill>
                  <a:srgbClr val="FFFFFF"/>
                </a:solidFill>
                <a:latin typeface="+mj-lt"/>
                <a:cs typeface="Times New Roman" pitchFamily="18" charset="0"/>
              </a:rPr>
              <a:t>design.</a:t>
            </a:r>
            <a:endParaRPr lang="en-US" sz="2400" b="1" spc="-5" dirty="0" smtClean="0">
              <a:solidFill>
                <a:srgbClr val="FFFFFF"/>
              </a:solidFill>
              <a:latin typeface="+mj-lt"/>
              <a:cs typeface="Times New Roman" pitchFamily="18" charset="0"/>
            </a:endParaRPr>
          </a:p>
          <a:p>
            <a:pPr marL="12700" marR="5080" indent="59690" algn="just">
              <a:lnSpc>
                <a:spcPct val="100000"/>
              </a:lnSpc>
              <a:spcBef>
                <a:spcPts val="400"/>
              </a:spcBef>
            </a:pPr>
            <a:endParaRPr lang="en-US" sz="2400" b="1" spc="-5" dirty="0" smtClean="0">
              <a:solidFill>
                <a:srgbClr val="FFFFFF"/>
              </a:solidFill>
              <a:latin typeface="+mj-lt"/>
              <a:cs typeface="Times New Roman" pitchFamily="18" charset="0"/>
            </a:endParaRPr>
          </a:p>
          <a:p>
            <a:pPr marL="12700" marR="5080" indent="59690" algn="just">
              <a:lnSpc>
                <a:spcPct val="100000"/>
              </a:lnSpc>
              <a:spcBef>
                <a:spcPts val="400"/>
              </a:spcBef>
            </a:pPr>
            <a:r>
              <a:rPr sz="2400" b="1" spc="-5" dirty="0" smtClean="0">
                <a:solidFill>
                  <a:srgbClr val="FFFFFF"/>
                </a:solidFill>
                <a:latin typeface="+mj-lt"/>
                <a:cs typeface="Times New Roman" pitchFamily="18" charset="0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+mj-lt"/>
                <a:cs typeface="Times New Roman" pitchFamily="18" charset="0"/>
              </a:rPr>
              <a:t>The </a:t>
            </a:r>
            <a:r>
              <a:rPr sz="2400" b="1" spc="-5" dirty="0">
                <a:solidFill>
                  <a:srgbClr val="FFFFFF"/>
                </a:solidFill>
                <a:latin typeface="+mj-lt"/>
                <a:cs typeface="Times New Roman" pitchFamily="18" charset="0"/>
              </a:rPr>
              <a:t>initial specified  clock freqency limit was </a:t>
            </a:r>
            <a:r>
              <a:rPr sz="2400" b="1">
                <a:solidFill>
                  <a:srgbClr val="FFFFFF"/>
                </a:solidFill>
                <a:latin typeface="+mj-lt"/>
                <a:cs typeface="Times New Roman" pitchFamily="18" charset="0"/>
              </a:rPr>
              <a:t>2 </a:t>
            </a:r>
            <a:r>
              <a:rPr sz="2400" b="1" spc="10" smtClean="0">
                <a:solidFill>
                  <a:srgbClr val="FFFFFF"/>
                </a:solidFill>
                <a:latin typeface="+mj-lt"/>
                <a:cs typeface="Times New Roman" pitchFamily="18" charset="0"/>
              </a:rPr>
              <a:t>MHz</a:t>
            </a:r>
            <a:endParaRPr lang="en-IN" sz="2400" b="1" spc="10" dirty="0" smtClean="0">
              <a:solidFill>
                <a:srgbClr val="FFFFFF"/>
              </a:solidFill>
              <a:latin typeface="+mj-lt"/>
              <a:cs typeface="Times New Roman" pitchFamily="18" charset="0"/>
            </a:endParaRPr>
          </a:p>
          <a:p>
            <a:pPr marL="12700" marR="5080" indent="59690" algn="just">
              <a:lnSpc>
                <a:spcPct val="100000"/>
              </a:lnSpc>
              <a:spcBef>
                <a:spcPts val="400"/>
              </a:spcBef>
            </a:pPr>
            <a:endParaRPr lang="en-US" sz="2400" b="1" spc="10" dirty="0">
              <a:solidFill>
                <a:srgbClr val="FFFFFF"/>
              </a:solidFill>
              <a:latin typeface="+mj-lt"/>
              <a:cs typeface="Times New Roman" pitchFamily="18" charset="0"/>
            </a:endParaRPr>
          </a:p>
          <a:p>
            <a:pPr marL="12700" marR="5080" indent="59690" algn="just">
              <a:lnSpc>
                <a:spcPct val="100000"/>
              </a:lnSpc>
              <a:spcBef>
                <a:spcPts val="400"/>
              </a:spcBef>
            </a:pPr>
            <a:r>
              <a:rPr sz="2400" b="1" spc="-5" dirty="0" smtClean="0">
                <a:solidFill>
                  <a:srgbClr val="FFFFFF"/>
                </a:solidFill>
                <a:latin typeface="+mj-lt"/>
                <a:cs typeface="Times New Roman" pitchFamily="18" charset="0"/>
              </a:rPr>
              <a:t>. </a:t>
            </a:r>
            <a:r>
              <a:rPr sz="2400" b="1" spc="-10" dirty="0">
                <a:solidFill>
                  <a:srgbClr val="FFFFFF"/>
                </a:solidFill>
                <a:latin typeface="+mj-lt"/>
                <a:cs typeface="Times New Roman" pitchFamily="18" charset="0"/>
              </a:rPr>
              <a:t>The </a:t>
            </a:r>
            <a:r>
              <a:rPr sz="2400" b="1" spc="-5" dirty="0">
                <a:solidFill>
                  <a:srgbClr val="FFFFFF"/>
                </a:solidFill>
                <a:latin typeface="+mj-lt"/>
                <a:cs typeface="Times New Roman" pitchFamily="18" charset="0"/>
              </a:rPr>
              <a:t>8080  has sometimes been labeled "the  first truly usable</a:t>
            </a:r>
            <a:r>
              <a:rPr sz="2400" b="1" spc="-50" dirty="0">
                <a:solidFill>
                  <a:srgbClr val="FFFFFF"/>
                </a:solidFill>
                <a:latin typeface="+mj-lt"/>
                <a:cs typeface="Times New Roman" pitchFamily="18" charset="0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+mj-lt"/>
                <a:cs typeface="Times New Roman" pitchFamily="18" charset="0"/>
              </a:rPr>
              <a:t>microprocessor",</a:t>
            </a:r>
            <a:endParaRPr sz="2400" dirty="0">
              <a:latin typeface="+mj-lt"/>
              <a:cs typeface="Times New Roman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19800" y="1981200"/>
            <a:ext cx="2895600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35000"/>
            <a:ext cx="25501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Intel</a:t>
            </a:r>
            <a:r>
              <a:rPr sz="4400" spc="-90" dirty="0"/>
              <a:t> </a:t>
            </a:r>
            <a:r>
              <a:rPr sz="4400" spc="-5" dirty="0"/>
              <a:t>8085</a:t>
            </a:r>
            <a:endParaRPr sz="4400"/>
          </a:p>
        </p:txBody>
      </p:sp>
      <p:sp>
        <p:nvSpPr>
          <p:cNvPr id="7" name="object 7"/>
          <p:cNvSpPr/>
          <p:nvPr/>
        </p:nvSpPr>
        <p:spPr>
          <a:xfrm>
            <a:off x="5791200" y="2438400"/>
            <a:ext cx="3257550" cy="251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 txBox="1"/>
          <p:nvPr/>
        </p:nvSpPr>
        <p:spPr>
          <a:xfrm>
            <a:off x="304800" y="1447800"/>
            <a:ext cx="5105400" cy="55707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35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+mj-lt"/>
                <a:cs typeface="Tahoma"/>
              </a:rPr>
              <a:t>The </a:t>
            </a:r>
            <a:r>
              <a:rPr sz="2400" b="1" spc="-10" dirty="0">
                <a:solidFill>
                  <a:srgbClr val="FFFFFF"/>
                </a:solidFill>
                <a:latin typeface="+mj-lt"/>
                <a:cs typeface="Tahoma"/>
              </a:rPr>
              <a:t>Intel </a:t>
            </a:r>
            <a:r>
              <a:rPr sz="2400" b="1" spc="-5" dirty="0">
                <a:solidFill>
                  <a:srgbClr val="FFFFFF"/>
                </a:solidFill>
                <a:latin typeface="+mj-lt"/>
                <a:cs typeface="Tahoma"/>
              </a:rPr>
              <a:t>8085 is an 8-bit microprocessor  </a:t>
            </a:r>
            <a:r>
              <a:rPr sz="2400" b="1" spc="-10" dirty="0">
                <a:solidFill>
                  <a:srgbClr val="FFFFFF"/>
                </a:solidFill>
                <a:latin typeface="+mj-lt"/>
                <a:cs typeface="Tahoma"/>
              </a:rPr>
              <a:t>introduced </a:t>
            </a:r>
            <a:r>
              <a:rPr sz="2400" b="1" spc="-5" dirty="0">
                <a:solidFill>
                  <a:srgbClr val="FFFFFF"/>
                </a:solidFill>
                <a:latin typeface="+mj-lt"/>
                <a:cs typeface="Tahoma"/>
              </a:rPr>
              <a:t>by Intel </a:t>
            </a:r>
            <a:r>
              <a:rPr sz="2400" b="1" spc="-10" dirty="0">
                <a:solidFill>
                  <a:srgbClr val="FFFFFF"/>
                </a:solidFill>
                <a:latin typeface="+mj-lt"/>
                <a:cs typeface="Tahoma"/>
              </a:rPr>
              <a:t>in </a:t>
            </a:r>
            <a:r>
              <a:rPr sz="2400" b="1" dirty="0">
                <a:solidFill>
                  <a:srgbClr val="FFFFFF"/>
                </a:solidFill>
                <a:latin typeface="+mj-lt"/>
                <a:cs typeface="Tahoma"/>
              </a:rPr>
              <a:t>1977. </a:t>
            </a:r>
            <a:endParaRPr lang="en-US" sz="2400" b="1" dirty="0" smtClean="0">
              <a:solidFill>
                <a:srgbClr val="FFFFFF"/>
              </a:solidFill>
              <a:latin typeface="+mj-lt"/>
              <a:cs typeface="Tahoma"/>
            </a:endParaRPr>
          </a:p>
          <a:p>
            <a:pPr marL="12700" marR="46355">
              <a:lnSpc>
                <a:spcPct val="100000"/>
              </a:lnSpc>
              <a:spcBef>
                <a:spcPts val="100"/>
              </a:spcBef>
            </a:pPr>
            <a:endParaRPr lang="en-US" sz="2400" b="1" dirty="0" smtClean="0">
              <a:solidFill>
                <a:srgbClr val="FFFFFF"/>
              </a:solidFill>
              <a:latin typeface="+mj-lt"/>
              <a:cs typeface="Tahoma"/>
            </a:endParaRPr>
          </a:p>
          <a:p>
            <a:pPr marL="12700" marR="46355" algn="just">
              <a:lnSpc>
                <a:spcPct val="100000"/>
              </a:lnSpc>
              <a:spcBef>
                <a:spcPts val="100"/>
              </a:spcBef>
            </a:pPr>
            <a:r>
              <a:rPr sz="2400" b="1" dirty="0" smtClean="0">
                <a:solidFill>
                  <a:srgbClr val="FFFFFF"/>
                </a:solidFill>
                <a:latin typeface="+mj-lt"/>
                <a:cs typeface="Tahoma"/>
              </a:rPr>
              <a:t>It </a:t>
            </a:r>
            <a:r>
              <a:rPr sz="2400" b="1" dirty="0">
                <a:solidFill>
                  <a:srgbClr val="FFFFFF"/>
                </a:solidFill>
                <a:latin typeface="+mj-lt"/>
                <a:cs typeface="Tahoma"/>
              </a:rPr>
              <a:t>was  </a:t>
            </a:r>
            <a:r>
              <a:rPr sz="2400" b="1" spc="-5" dirty="0">
                <a:solidFill>
                  <a:srgbClr val="FFFFFF"/>
                </a:solidFill>
                <a:latin typeface="+mj-lt"/>
                <a:cs typeface="Tahoma"/>
              </a:rPr>
              <a:t>binary-compatible </a:t>
            </a:r>
            <a:r>
              <a:rPr sz="2400" b="1" spc="-10" dirty="0">
                <a:solidFill>
                  <a:srgbClr val="FFFFFF"/>
                </a:solidFill>
                <a:latin typeface="+mj-lt"/>
                <a:cs typeface="Tahoma"/>
              </a:rPr>
              <a:t>with the </a:t>
            </a:r>
            <a:r>
              <a:rPr sz="2400" b="1" spc="-5" dirty="0">
                <a:solidFill>
                  <a:srgbClr val="FFFFFF"/>
                </a:solidFill>
                <a:latin typeface="+mj-lt"/>
                <a:cs typeface="Tahoma"/>
              </a:rPr>
              <a:t>more-famous  Intel </a:t>
            </a:r>
            <a:r>
              <a:rPr sz="2400" b="1" dirty="0" smtClean="0">
                <a:solidFill>
                  <a:srgbClr val="FFFFFF"/>
                </a:solidFill>
                <a:latin typeface="+mj-lt"/>
                <a:cs typeface="Tahoma"/>
              </a:rPr>
              <a:t>8080</a:t>
            </a:r>
            <a:endParaRPr lang="en-US" sz="2400" b="1" dirty="0" smtClean="0">
              <a:solidFill>
                <a:srgbClr val="FFFFFF"/>
              </a:solidFill>
              <a:latin typeface="+mj-lt"/>
              <a:cs typeface="Tahoma"/>
            </a:endParaRPr>
          </a:p>
          <a:p>
            <a:pPr marL="12700" marR="46355" algn="just">
              <a:lnSpc>
                <a:spcPct val="100000"/>
              </a:lnSpc>
              <a:spcBef>
                <a:spcPts val="100"/>
              </a:spcBef>
            </a:pPr>
            <a:endParaRPr sz="2400" b="1" dirty="0">
              <a:latin typeface="+mj-lt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390"/>
              </a:spcBef>
            </a:pPr>
            <a:r>
              <a:rPr sz="2400" b="1" spc="-5" dirty="0">
                <a:solidFill>
                  <a:srgbClr val="FFFFFF"/>
                </a:solidFill>
                <a:latin typeface="+mj-lt"/>
                <a:cs typeface="Tahoma"/>
              </a:rPr>
              <a:t>The </a:t>
            </a:r>
            <a:r>
              <a:rPr sz="2400" b="1" dirty="0">
                <a:solidFill>
                  <a:srgbClr val="FFFFFF"/>
                </a:solidFill>
                <a:latin typeface="+mj-lt"/>
                <a:cs typeface="Tahoma"/>
              </a:rPr>
              <a:t>8085 </a:t>
            </a:r>
            <a:r>
              <a:rPr sz="2400" b="1" spc="-10" dirty="0">
                <a:solidFill>
                  <a:srgbClr val="FFFFFF"/>
                </a:solidFill>
                <a:latin typeface="+mj-lt"/>
                <a:cs typeface="Tahoma"/>
              </a:rPr>
              <a:t>had </a:t>
            </a:r>
            <a:r>
              <a:rPr sz="2400" b="1" dirty="0">
                <a:solidFill>
                  <a:srgbClr val="FFFFFF"/>
                </a:solidFill>
                <a:latin typeface="+mj-lt"/>
                <a:cs typeface="Tahoma"/>
              </a:rPr>
              <a:t>a </a:t>
            </a:r>
            <a:r>
              <a:rPr sz="2400" b="1" spc="-10" dirty="0">
                <a:solidFill>
                  <a:srgbClr val="FFFFFF"/>
                </a:solidFill>
                <a:latin typeface="+mj-lt"/>
                <a:cs typeface="Tahoma"/>
              </a:rPr>
              <a:t>long </a:t>
            </a:r>
            <a:r>
              <a:rPr sz="2400" b="1" spc="-5" dirty="0">
                <a:solidFill>
                  <a:srgbClr val="FFFFFF"/>
                </a:solidFill>
                <a:latin typeface="+mj-lt"/>
                <a:cs typeface="Tahoma"/>
              </a:rPr>
              <a:t>life </a:t>
            </a:r>
            <a:r>
              <a:rPr sz="2400" b="1" dirty="0">
                <a:solidFill>
                  <a:srgbClr val="FFFFFF"/>
                </a:solidFill>
                <a:latin typeface="+mj-lt"/>
                <a:cs typeface="Tahoma"/>
              </a:rPr>
              <a:t>as a </a:t>
            </a:r>
            <a:r>
              <a:rPr sz="2400" b="1" spc="-10" dirty="0">
                <a:solidFill>
                  <a:srgbClr val="FFFFFF"/>
                </a:solidFill>
                <a:latin typeface="+mj-lt"/>
                <a:cs typeface="Tahoma"/>
              </a:rPr>
              <a:t>controller.  </a:t>
            </a:r>
            <a:r>
              <a:rPr sz="2400" b="1" spc="-5" dirty="0">
                <a:solidFill>
                  <a:srgbClr val="FFFFFF"/>
                </a:solidFill>
                <a:latin typeface="+mj-lt"/>
                <a:cs typeface="Tahoma"/>
              </a:rPr>
              <a:t>The processor has seven 8-bit registers  named A, </a:t>
            </a:r>
            <a:r>
              <a:rPr sz="2400" b="1" spc="-10" dirty="0">
                <a:solidFill>
                  <a:srgbClr val="FFFFFF"/>
                </a:solidFill>
                <a:latin typeface="+mj-lt"/>
                <a:cs typeface="Tahoma"/>
              </a:rPr>
              <a:t>B, </a:t>
            </a:r>
            <a:r>
              <a:rPr sz="2400" b="1" spc="-5" dirty="0">
                <a:solidFill>
                  <a:srgbClr val="FFFFFF"/>
                </a:solidFill>
                <a:latin typeface="+mj-lt"/>
                <a:cs typeface="Tahoma"/>
              </a:rPr>
              <a:t>C, </a:t>
            </a:r>
            <a:r>
              <a:rPr sz="2400" b="1" spc="-10" dirty="0">
                <a:solidFill>
                  <a:srgbClr val="FFFFFF"/>
                </a:solidFill>
                <a:latin typeface="+mj-lt"/>
                <a:cs typeface="Tahoma"/>
              </a:rPr>
              <a:t>D, </a:t>
            </a:r>
            <a:r>
              <a:rPr sz="2400" b="1" dirty="0">
                <a:solidFill>
                  <a:srgbClr val="FFFFFF"/>
                </a:solidFill>
                <a:latin typeface="+mj-lt"/>
                <a:cs typeface="Tahoma"/>
              </a:rPr>
              <a:t>E, </a:t>
            </a:r>
            <a:r>
              <a:rPr sz="2400" b="1" spc="-5" dirty="0">
                <a:solidFill>
                  <a:srgbClr val="FFFFFF"/>
                </a:solidFill>
                <a:latin typeface="+mj-lt"/>
                <a:cs typeface="Tahoma"/>
              </a:rPr>
              <a:t>H, and </a:t>
            </a:r>
            <a:r>
              <a:rPr sz="2400" b="1" spc="-10" dirty="0">
                <a:solidFill>
                  <a:srgbClr val="FFFFFF"/>
                </a:solidFill>
                <a:latin typeface="+mj-lt"/>
                <a:cs typeface="Tahoma"/>
              </a:rPr>
              <a:t>L, </a:t>
            </a:r>
            <a:r>
              <a:rPr sz="2400" b="1" spc="-5" dirty="0">
                <a:solidFill>
                  <a:srgbClr val="FFFFFF"/>
                </a:solidFill>
                <a:latin typeface="+mj-lt"/>
                <a:cs typeface="Tahoma"/>
              </a:rPr>
              <a:t>where A is  the 8-bit accumulator and </a:t>
            </a:r>
            <a:r>
              <a:rPr sz="2400" b="1" spc="-10" dirty="0">
                <a:solidFill>
                  <a:srgbClr val="FFFFFF"/>
                </a:solidFill>
                <a:latin typeface="+mj-lt"/>
                <a:cs typeface="Tahoma"/>
              </a:rPr>
              <a:t>the other six  </a:t>
            </a:r>
            <a:r>
              <a:rPr sz="2400" b="1" spc="-5" dirty="0">
                <a:solidFill>
                  <a:srgbClr val="FFFFFF"/>
                </a:solidFill>
                <a:latin typeface="+mj-lt"/>
                <a:cs typeface="Tahoma"/>
              </a:rPr>
              <a:t>can </a:t>
            </a:r>
            <a:r>
              <a:rPr sz="2400" b="1" dirty="0">
                <a:solidFill>
                  <a:srgbClr val="FFFFFF"/>
                </a:solidFill>
                <a:latin typeface="+mj-lt"/>
                <a:cs typeface="Tahoma"/>
              </a:rPr>
              <a:t>be </a:t>
            </a:r>
            <a:r>
              <a:rPr sz="2400" b="1" spc="-5" dirty="0">
                <a:solidFill>
                  <a:srgbClr val="FFFFFF"/>
                </a:solidFill>
                <a:latin typeface="+mj-lt"/>
                <a:cs typeface="Tahoma"/>
              </a:rPr>
              <a:t>used </a:t>
            </a:r>
            <a:r>
              <a:rPr sz="2400" b="1" dirty="0">
                <a:solidFill>
                  <a:srgbClr val="FFFFFF"/>
                </a:solidFill>
                <a:latin typeface="+mj-lt"/>
                <a:cs typeface="Tahoma"/>
              </a:rPr>
              <a:t>as </a:t>
            </a:r>
            <a:r>
              <a:rPr sz="2400" b="1" spc="-5" dirty="0">
                <a:solidFill>
                  <a:srgbClr val="FFFFFF"/>
                </a:solidFill>
                <a:latin typeface="+mj-lt"/>
                <a:cs typeface="Tahoma"/>
              </a:rPr>
              <a:t>independent byte-  </a:t>
            </a:r>
            <a:r>
              <a:rPr sz="2400" b="1" spc="-10" dirty="0">
                <a:solidFill>
                  <a:srgbClr val="FFFFFF"/>
                </a:solidFill>
                <a:latin typeface="+mj-lt"/>
                <a:cs typeface="Tahoma"/>
              </a:rPr>
              <a:t>registers </a:t>
            </a:r>
            <a:r>
              <a:rPr sz="2400" b="1" spc="-5" dirty="0">
                <a:solidFill>
                  <a:srgbClr val="FFFFFF"/>
                </a:solidFill>
                <a:latin typeface="+mj-lt"/>
                <a:cs typeface="Tahoma"/>
              </a:rPr>
              <a:t>or </a:t>
            </a:r>
            <a:r>
              <a:rPr sz="2400" b="1" dirty="0">
                <a:solidFill>
                  <a:srgbClr val="FFFFFF"/>
                </a:solidFill>
                <a:latin typeface="+mj-lt"/>
                <a:cs typeface="Tahoma"/>
              </a:rPr>
              <a:t>as </a:t>
            </a:r>
            <a:r>
              <a:rPr sz="2400" b="1" spc="-5" dirty="0">
                <a:solidFill>
                  <a:srgbClr val="FFFFFF"/>
                </a:solidFill>
                <a:latin typeface="+mj-lt"/>
                <a:cs typeface="Tahoma"/>
              </a:rPr>
              <a:t>three 16-bit register pairs,  </a:t>
            </a:r>
            <a:r>
              <a:rPr sz="2400" b="1" spc="-10" dirty="0">
                <a:solidFill>
                  <a:srgbClr val="FFFFFF"/>
                </a:solidFill>
                <a:latin typeface="+mj-lt"/>
                <a:cs typeface="Tahoma"/>
              </a:rPr>
              <a:t>BC, </a:t>
            </a:r>
            <a:r>
              <a:rPr sz="2400" b="1" spc="-5" dirty="0">
                <a:solidFill>
                  <a:srgbClr val="FFFFFF"/>
                </a:solidFill>
                <a:latin typeface="+mj-lt"/>
                <a:cs typeface="Tahoma"/>
              </a:rPr>
              <a:t>DE, and</a:t>
            </a:r>
            <a:r>
              <a:rPr sz="2400" b="1" spc="10" dirty="0">
                <a:solidFill>
                  <a:srgbClr val="FFFFFF"/>
                </a:solidFill>
                <a:latin typeface="+mj-lt"/>
                <a:cs typeface="Tahom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+mj-lt"/>
                <a:cs typeface="Tahoma"/>
              </a:rPr>
              <a:t>HL.</a:t>
            </a:r>
            <a:endParaRPr sz="2400" b="1" dirty="0">
              <a:latin typeface="+mj-lt"/>
              <a:cs typeface="Tahoma"/>
            </a:endParaRPr>
          </a:p>
          <a:p>
            <a:pPr marL="12700" marR="320040" algn="just">
              <a:lnSpc>
                <a:spcPct val="100000"/>
              </a:lnSpc>
              <a:spcBef>
                <a:spcPts val="390"/>
              </a:spcBef>
              <a:tabLst>
                <a:tab pos="2635250" algn="l"/>
              </a:tabLst>
            </a:pPr>
            <a:r>
              <a:rPr sz="1600" spc="-5" dirty="0" smtClean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228600"/>
            <a:ext cx="20364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Pentium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912619"/>
            <a:ext cx="13652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5" dirty="0">
                <a:solidFill>
                  <a:srgbClr val="FFCC00"/>
                </a:solidFill>
                <a:latin typeface="Tahoma"/>
                <a:cs typeface="Tahoma"/>
              </a:rPr>
              <a:t>•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425189"/>
            <a:ext cx="13652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5" dirty="0">
                <a:solidFill>
                  <a:srgbClr val="FFCC00"/>
                </a:solidFill>
                <a:latin typeface="Tahoma"/>
                <a:cs typeface="Tahoma"/>
              </a:rPr>
              <a:t>•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5425440"/>
            <a:ext cx="13652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5" dirty="0">
                <a:solidFill>
                  <a:srgbClr val="FFCC00"/>
                </a:solidFill>
                <a:latin typeface="Tahoma"/>
                <a:cs typeface="Tahoma"/>
              </a:rPr>
              <a:t>•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800" y="914400"/>
            <a:ext cx="5105400" cy="5463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+mj-lt"/>
                <a:cs typeface="Tahoma"/>
              </a:rPr>
              <a:t>Pentium </a:t>
            </a:r>
            <a:r>
              <a:rPr sz="2000" b="1" spc="-5" dirty="0">
                <a:solidFill>
                  <a:srgbClr val="FFFFFF"/>
                </a:solidFill>
                <a:latin typeface="+mj-lt"/>
                <a:cs typeface="Tahoma"/>
              </a:rPr>
              <a:t>is </a:t>
            </a:r>
            <a:r>
              <a:rPr sz="2000" b="1" dirty="0">
                <a:solidFill>
                  <a:srgbClr val="FFFFFF"/>
                </a:solidFill>
                <a:latin typeface="+mj-lt"/>
                <a:cs typeface="Tahoma"/>
              </a:rPr>
              <a:t>a </a:t>
            </a:r>
            <a:r>
              <a:rPr sz="2000" b="1" spc="-5" dirty="0">
                <a:solidFill>
                  <a:srgbClr val="FFFFFF"/>
                </a:solidFill>
                <a:latin typeface="+mj-lt"/>
                <a:cs typeface="Tahoma"/>
              </a:rPr>
              <a:t>registered trademark that  is </a:t>
            </a:r>
            <a:r>
              <a:rPr sz="2000" b="1" spc="-10" dirty="0">
                <a:solidFill>
                  <a:srgbClr val="FFFFFF"/>
                </a:solidFill>
                <a:latin typeface="+mj-lt"/>
                <a:cs typeface="Tahoma"/>
              </a:rPr>
              <a:t>included in </a:t>
            </a:r>
            <a:r>
              <a:rPr sz="2000" b="1" spc="-5" dirty="0">
                <a:solidFill>
                  <a:srgbClr val="FFFFFF"/>
                </a:solidFill>
                <a:latin typeface="+mj-lt"/>
                <a:cs typeface="Tahoma"/>
              </a:rPr>
              <a:t>the brand names of  many of </a:t>
            </a:r>
            <a:r>
              <a:rPr sz="2000" b="1" spc="-10" dirty="0">
                <a:solidFill>
                  <a:srgbClr val="FFFFFF"/>
                </a:solidFill>
                <a:latin typeface="+mj-lt"/>
                <a:cs typeface="Tahoma"/>
              </a:rPr>
              <a:t>Intel's </a:t>
            </a:r>
            <a:r>
              <a:rPr sz="2000" b="1" spc="-5" dirty="0">
                <a:solidFill>
                  <a:srgbClr val="FFFFFF"/>
                </a:solidFill>
                <a:latin typeface="+mj-lt"/>
                <a:cs typeface="Tahoma"/>
              </a:rPr>
              <a:t>x86-compatible  microprocessors, </a:t>
            </a:r>
            <a:r>
              <a:rPr sz="2000" b="1" dirty="0">
                <a:solidFill>
                  <a:srgbClr val="FFFFFF"/>
                </a:solidFill>
                <a:latin typeface="+mj-lt"/>
                <a:cs typeface="Tahoma"/>
              </a:rPr>
              <a:t>The </a:t>
            </a:r>
            <a:r>
              <a:rPr sz="2000" b="1" spc="-5">
                <a:solidFill>
                  <a:srgbClr val="FFFFFF"/>
                </a:solidFill>
                <a:latin typeface="+mj-lt"/>
                <a:cs typeface="Tahoma"/>
              </a:rPr>
              <a:t>name </a:t>
            </a:r>
            <a:r>
              <a:rPr sz="2000" b="1" smtClean="0">
                <a:solidFill>
                  <a:srgbClr val="FFFFFF"/>
                </a:solidFill>
                <a:latin typeface="+mj-lt"/>
                <a:cs typeface="Tahoma"/>
              </a:rPr>
              <a:t>was </a:t>
            </a:r>
            <a:r>
              <a:rPr sz="2000" b="1" spc="-5" dirty="0">
                <a:solidFill>
                  <a:srgbClr val="FFFFFF"/>
                </a:solidFill>
                <a:latin typeface="+mj-lt"/>
                <a:cs typeface="Tahoma"/>
              </a:rPr>
              <a:t>derived from </a:t>
            </a:r>
            <a:r>
              <a:rPr sz="2000" b="1" spc="-10" dirty="0">
                <a:solidFill>
                  <a:srgbClr val="FFFFFF"/>
                </a:solidFill>
                <a:latin typeface="+mj-lt"/>
                <a:cs typeface="Tahoma"/>
              </a:rPr>
              <a:t>the </a:t>
            </a:r>
            <a:r>
              <a:rPr sz="2000" b="1" spc="-5" dirty="0">
                <a:solidFill>
                  <a:srgbClr val="FFFFFF"/>
                </a:solidFill>
                <a:latin typeface="+mj-lt"/>
                <a:cs typeface="Tahoma"/>
              </a:rPr>
              <a:t>Greek pente  </a:t>
            </a:r>
            <a:r>
              <a:rPr sz="2000" b="1" spc="-430" dirty="0">
                <a:solidFill>
                  <a:srgbClr val="FFFFFF"/>
                </a:solidFill>
                <a:latin typeface="+mj-lt"/>
                <a:cs typeface="Tahoma"/>
              </a:rPr>
              <a:t>(πέντε), </a:t>
            </a:r>
            <a:r>
              <a:rPr sz="2000" b="1" spc="-5" dirty="0">
                <a:solidFill>
                  <a:srgbClr val="FFFFFF"/>
                </a:solidFill>
                <a:latin typeface="+mj-lt"/>
                <a:cs typeface="Tahoma"/>
              </a:rPr>
              <a:t>meaning</a:t>
            </a:r>
            <a:r>
              <a:rPr sz="2000" b="1" spc="15" dirty="0">
                <a:solidFill>
                  <a:srgbClr val="FFFFFF"/>
                </a:solidFill>
                <a:latin typeface="+mj-lt"/>
                <a:cs typeface="Tahoma"/>
              </a:rPr>
              <a:t> </a:t>
            </a:r>
            <a:r>
              <a:rPr sz="2000" b="1" spc="-5">
                <a:solidFill>
                  <a:srgbClr val="FFFFFF"/>
                </a:solidFill>
                <a:latin typeface="+mj-lt"/>
                <a:cs typeface="Tahoma"/>
              </a:rPr>
              <a:t>'five</a:t>
            </a:r>
            <a:r>
              <a:rPr sz="2000" b="1" spc="-5" smtClean="0">
                <a:solidFill>
                  <a:srgbClr val="FFFFFF"/>
                </a:solidFill>
                <a:latin typeface="+mj-lt"/>
                <a:cs typeface="Tahoma"/>
              </a:rPr>
              <a:t>‘.</a:t>
            </a:r>
            <a:endParaRPr lang="en-IN" sz="2000" b="1" spc="-5" dirty="0" smtClean="0">
              <a:solidFill>
                <a:srgbClr val="FFFFFF"/>
              </a:solidFill>
              <a:latin typeface="+mj-lt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sz="2000" b="1" dirty="0">
              <a:latin typeface="+mj-lt"/>
              <a:cs typeface="Tahoma"/>
            </a:endParaRPr>
          </a:p>
          <a:p>
            <a:pPr marL="12700" marR="51435" indent="63500" algn="just">
              <a:lnSpc>
                <a:spcPct val="100000"/>
              </a:lnSpc>
              <a:spcBef>
                <a:spcPts val="390"/>
              </a:spcBef>
            </a:pPr>
            <a:r>
              <a:rPr sz="2000" b="1" spc="-10" dirty="0">
                <a:solidFill>
                  <a:srgbClr val="FFFFFF"/>
                </a:solidFill>
                <a:latin typeface="+mj-lt"/>
                <a:cs typeface="Tahoma"/>
              </a:rPr>
              <a:t>Intel's </a:t>
            </a:r>
            <a:r>
              <a:rPr sz="2000" b="1" spc="-10">
                <a:solidFill>
                  <a:srgbClr val="FFFFFF"/>
                </a:solidFill>
                <a:latin typeface="+mj-lt"/>
                <a:cs typeface="Tahoma"/>
              </a:rPr>
              <a:t>fifth-generation  </a:t>
            </a:r>
            <a:r>
              <a:rPr sz="2000" b="1" spc="-10" smtClean="0">
                <a:solidFill>
                  <a:srgbClr val="FFFFFF"/>
                </a:solidFill>
                <a:latin typeface="+mj-lt"/>
                <a:cs typeface="Tahoma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+mj-lt"/>
                <a:cs typeface="Tahoma"/>
              </a:rPr>
              <a:t>P5, </a:t>
            </a:r>
            <a:r>
              <a:rPr sz="2000" b="1" dirty="0">
                <a:solidFill>
                  <a:srgbClr val="FFFFFF"/>
                </a:solidFill>
                <a:latin typeface="+mj-lt"/>
                <a:cs typeface="Tahoma"/>
              </a:rPr>
              <a:t>was </a:t>
            </a:r>
            <a:r>
              <a:rPr sz="2000" b="1" spc="-5" dirty="0">
                <a:solidFill>
                  <a:srgbClr val="FFFFFF"/>
                </a:solidFill>
                <a:latin typeface="+mj-lt"/>
                <a:cs typeface="Tahoma"/>
              </a:rPr>
              <a:t>first  </a:t>
            </a:r>
            <a:r>
              <a:rPr sz="2000" b="1" spc="-5">
                <a:solidFill>
                  <a:srgbClr val="FFFFFF"/>
                </a:solidFill>
                <a:latin typeface="+mj-lt"/>
                <a:cs typeface="Tahoma"/>
              </a:rPr>
              <a:t>released </a:t>
            </a:r>
            <a:r>
              <a:rPr sz="2000" b="1" spc="-5" smtClean="0">
                <a:solidFill>
                  <a:srgbClr val="FFFFFF"/>
                </a:solidFill>
                <a:latin typeface="+mj-lt"/>
                <a:cs typeface="Tahoma"/>
              </a:rPr>
              <a:t>under</a:t>
            </a:r>
            <a:r>
              <a:rPr lang="en-IN" sz="2000" b="1" spc="-10" dirty="0" smtClean="0">
                <a:solidFill>
                  <a:srgbClr val="FFFFFF"/>
                </a:solidFill>
                <a:latin typeface="+mj-lt"/>
                <a:cs typeface="Tahoma"/>
              </a:rPr>
              <a:t>Pentium </a:t>
            </a:r>
            <a:r>
              <a:rPr sz="2000" b="1" spc="-5" smtClean="0">
                <a:solidFill>
                  <a:srgbClr val="FFFFFF"/>
                </a:solidFill>
                <a:latin typeface="+mj-lt"/>
                <a:cs typeface="Tahoma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+mj-lt"/>
                <a:cs typeface="Tahoma"/>
              </a:rPr>
              <a:t>the Pentium </a:t>
            </a:r>
            <a:r>
              <a:rPr sz="2000" b="1" spc="-5" dirty="0">
                <a:solidFill>
                  <a:srgbClr val="FFFFFF"/>
                </a:solidFill>
                <a:latin typeface="+mj-lt"/>
                <a:cs typeface="Tahoma"/>
              </a:rPr>
              <a:t>brand </a:t>
            </a:r>
            <a:r>
              <a:rPr sz="2000" b="1" spc="-10" dirty="0">
                <a:solidFill>
                  <a:srgbClr val="FFFFFF"/>
                </a:solidFill>
                <a:latin typeface="+mj-lt"/>
                <a:cs typeface="Tahoma"/>
              </a:rPr>
              <a:t>on  </a:t>
            </a:r>
            <a:r>
              <a:rPr sz="2000" b="1" spc="-5" dirty="0">
                <a:solidFill>
                  <a:srgbClr val="FFFFFF"/>
                </a:solidFill>
                <a:latin typeface="+mj-lt"/>
                <a:cs typeface="Tahoma"/>
              </a:rPr>
              <a:t>March </a:t>
            </a:r>
            <a:r>
              <a:rPr sz="2000" b="1" dirty="0">
                <a:solidFill>
                  <a:srgbClr val="FFFFFF"/>
                </a:solidFill>
                <a:latin typeface="+mj-lt"/>
                <a:cs typeface="Tahoma"/>
              </a:rPr>
              <a:t>22, </a:t>
            </a:r>
            <a:r>
              <a:rPr sz="2000" b="1" spc="-5">
                <a:solidFill>
                  <a:srgbClr val="FFFFFF"/>
                </a:solidFill>
                <a:latin typeface="+mj-lt"/>
                <a:cs typeface="Tahoma"/>
              </a:rPr>
              <a:t>1993</a:t>
            </a:r>
            <a:r>
              <a:rPr sz="2000" b="1" spc="-5" smtClean="0">
                <a:solidFill>
                  <a:srgbClr val="FFFFFF"/>
                </a:solidFill>
                <a:latin typeface="+mj-lt"/>
                <a:cs typeface="Tahoma"/>
              </a:rPr>
              <a:t>.</a:t>
            </a:r>
            <a:endParaRPr lang="en-IN" sz="2000" b="1" spc="-5" dirty="0" smtClean="0">
              <a:solidFill>
                <a:srgbClr val="FFFFFF"/>
              </a:solidFill>
              <a:latin typeface="+mj-lt"/>
              <a:cs typeface="Tahoma"/>
            </a:endParaRPr>
          </a:p>
          <a:p>
            <a:pPr marL="12700" marR="51435" indent="63500" algn="just">
              <a:lnSpc>
                <a:spcPct val="100000"/>
              </a:lnSpc>
              <a:spcBef>
                <a:spcPts val="390"/>
              </a:spcBef>
            </a:pPr>
            <a:endParaRPr lang="en-IN" sz="2000" b="1" spc="-5" dirty="0" smtClean="0">
              <a:solidFill>
                <a:srgbClr val="FFFFFF"/>
              </a:solidFill>
              <a:latin typeface="+mj-lt"/>
              <a:cs typeface="Tahoma"/>
            </a:endParaRPr>
          </a:p>
          <a:p>
            <a:pPr marL="12700" marR="51435" indent="63500" algn="just">
              <a:lnSpc>
                <a:spcPct val="100000"/>
              </a:lnSpc>
              <a:spcBef>
                <a:spcPts val="390"/>
              </a:spcBef>
            </a:pPr>
            <a:r>
              <a:rPr sz="2000" b="1" spc="-5" smtClean="0">
                <a:solidFill>
                  <a:srgbClr val="FFFFFF"/>
                </a:solidFill>
                <a:latin typeface="+mj-lt"/>
                <a:cs typeface="Tahoma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+mj-lt"/>
                <a:cs typeface="Tahoma"/>
              </a:rPr>
              <a:t>The </a:t>
            </a:r>
            <a:r>
              <a:rPr sz="2000" b="1" spc="-10" dirty="0">
                <a:solidFill>
                  <a:srgbClr val="FFFFFF"/>
                </a:solidFill>
                <a:latin typeface="+mj-lt"/>
                <a:cs typeface="Tahoma"/>
              </a:rPr>
              <a:t>Pentium </a:t>
            </a:r>
            <a:r>
              <a:rPr sz="2000" b="1" dirty="0">
                <a:solidFill>
                  <a:srgbClr val="FFFFFF"/>
                </a:solidFill>
                <a:latin typeface="+mj-lt"/>
                <a:cs typeface="Tahoma"/>
              </a:rPr>
              <a:t>4 </a:t>
            </a:r>
            <a:r>
              <a:rPr sz="2000" b="1" spc="-5" dirty="0">
                <a:solidFill>
                  <a:srgbClr val="FFFFFF"/>
                </a:solidFill>
                <a:latin typeface="+mj-lt"/>
                <a:cs typeface="Tahoma"/>
              </a:rPr>
              <a:t>brand  refers to </a:t>
            </a:r>
            <a:r>
              <a:rPr sz="2000" b="1" spc="-10" dirty="0">
                <a:solidFill>
                  <a:srgbClr val="FFFFFF"/>
                </a:solidFill>
                <a:latin typeface="+mj-lt"/>
                <a:cs typeface="Tahoma"/>
              </a:rPr>
              <a:t>Intel's line </a:t>
            </a:r>
            <a:r>
              <a:rPr sz="2000" b="1" spc="-5" dirty="0">
                <a:solidFill>
                  <a:srgbClr val="FFFFFF"/>
                </a:solidFill>
                <a:latin typeface="+mj-lt"/>
                <a:cs typeface="Tahoma"/>
              </a:rPr>
              <a:t>of </a:t>
            </a:r>
            <a:r>
              <a:rPr sz="2000" b="1" spc="-10" dirty="0">
                <a:solidFill>
                  <a:srgbClr val="FFFFFF"/>
                </a:solidFill>
                <a:latin typeface="+mj-lt"/>
                <a:cs typeface="Tahoma"/>
              </a:rPr>
              <a:t>single-core  </a:t>
            </a:r>
            <a:r>
              <a:rPr sz="2000" b="1" spc="-5" dirty="0">
                <a:solidFill>
                  <a:srgbClr val="FFFFFF"/>
                </a:solidFill>
                <a:latin typeface="+mj-lt"/>
                <a:cs typeface="Tahoma"/>
              </a:rPr>
              <a:t>desktop and </a:t>
            </a:r>
            <a:r>
              <a:rPr sz="2000" b="1" spc="-5">
                <a:solidFill>
                  <a:srgbClr val="FFFFFF"/>
                </a:solidFill>
                <a:latin typeface="+mj-lt"/>
                <a:cs typeface="Tahoma"/>
              </a:rPr>
              <a:t>laptop </a:t>
            </a:r>
            <a:r>
              <a:rPr lang="en-IN" sz="2000" b="1" spc="-5" dirty="0" smtClean="0">
                <a:solidFill>
                  <a:srgbClr val="FFFFFF"/>
                </a:solidFill>
                <a:latin typeface="+mj-lt"/>
                <a:cs typeface="Tahoma"/>
              </a:rPr>
              <a:t> CPUs </a:t>
            </a:r>
            <a:r>
              <a:rPr sz="2000" b="1" spc="-10" smtClean="0">
                <a:solidFill>
                  <a:srgbClr val="FFFFFF"/>
                </a:solidFill>
                <a:latin typeface="+mj-lt"/>
                <a:cs typeface="Tahoma"/>
              </a:rPr>
              <a:t>introduced </a:t>
            </a:r>
            <a:r>
              <a:rPr sz="2000" b="1" spc="-10" dirty="0">
                <a:solidFill>
                  <a:srgbClr val="FFFFFF"/>
                </a:solidFill>
                <a:latin typeface="+mj-lt"/>
                <a:cs typeface="Tahoma"/>
              </a:rPr>
              <a:t>on </a:t>
            </a:r>
            <a:r>
              <a:rPr sz="2000" b="1" spc="-5" dirty="0">
                <a:solidFill>
                  <a:srgbClr val="FFFFFF"/>
                </a:solidFill>
                <a:latin typeface="+mj-lt"/>
                <a:cs typeface="Tahoma"/>
              </a:rPr>
              <a:t>November  20,</a:t>
            </a:r>
            <a:r>
              <a:rPr sz="2000" b="1" spc="-10" dirty="0">
                <a:solidFill>
                  <a:srgbClr val="FFFFFF"/>
                </a:solidFill>
                <a:latin typeface="+mj-lt"/>
                <a:cs typeface="Tahoma"/>
              </a:rPr>
              <a:t> </a:t>
            </a:r>
            <a:r>
              <a:rPr sz="2000" b="1" dirty="0">
                <a:solidFill>
                  <a:srgbClr val="FFFFFF"/>
                </a:solidFill>
                <a:latin typeface="+mj-lt"/>
                <a:cs typeface="Tahoma"/>
              </a:rPr>
              <a:t>2000.</a:t>
            </a:r>
            <a:endParaRPr sz="2000" b="1" dirty="0">
              <a:latin typeface="+mj-lt"/>
              <a:cs typeface="Tahoma"/>
            </a:endParaRPr>
          </a:p>
          <a:p>
            <a:pPr marL="12700" marR="44450" indent="63500" algn="just">
              <a:lnSpc>
                <a:spcPct val="100000"/>
              </a:lnSpc>
              <a:spcBef>
                <a:spcPts val="390"/>
              </a:spcBef>
            </a:pPr>
            <a:r>
              <a:rPr sz="2000" b="1" spc="-5" smtClean="0">
                <a:solidFill>
                  <a:srgbClr val="FFFFFF"/>
                </a:solidFill>
                <a:latin typeface="+mj-lt"/>
                <a:cs typeface="Tahoma"/>
              </a:rPr>
              <a:t>32-bit </a:t>
            </a:r>
            <a:r>
              <a:rPr sz="2000" b="1" dirty="0">
                <a:solidFill>
                  <a:srgbClr val="FFFFFF"/>
                </a:solidFill>
                <a:latin typeface="+mj-lt"/>
                <a:cs typeface="Tahoma"/>
              </a:rPr>
              <a:t>x86 </a:t>
            </a:r>
            <a:r>
              <a:rPr sz="2000" b="1" spc="-10" dirty="0">
                <a:solidFill>
                  <a:srgbClr val="FFFFFF"/>
                </a:solidFill>
                <a:latin typeface="+mj-lt"/>
                <a:cs typeface="Tahoma"/>
              </a:rPr>
              <a:t>instruction </a:t>
            </a:r>
            <a:r>
              <a:rPr sz="2000" b="1" spc="-5" dirty="0">
                <a:solidFill>
                  <a:srgbClr val="FFFFFF"/>
                </a:solidFill>
                <a:latin typeface="+mj-lt"/>
                <a:cs typeface="Tahoma"/>
              </a:rPr>
              <a:t>set </a:t>
            </a:r>
            <a:r>
              <a:rPr sz="2000" b="1" dirty="0">
                <a:solidFill>
                  <a:srgbClr val="FFFFFF"/>
                </a:solidFill>
                <a:latin typeface="+mj-lt"/>
                <a:cs typeface="Tahoma"/>
              </a:rPr>
              <a:t>of  </a:t>
            </a:r>
            <a:r>
              <a:rPr sz="2000" b="1" spc="-5" dirty="0">
                <a:solidFill>
                  <a:srgbClr val="FFFFFF"/>
                </a:solidFill>
                <a:latin typeface="+mj-lt"/>
                <a:cs typeface="Tahoma"/>
              </a:rPr>
              <a:t>the </a:t>
            </a:r>
            <a:r>
              <a:rPr sz="2000" b="1" spc="-10" dirty="0">
                <a:solidFill>
                  <a:srgbClr val="FFFFFF"/>
                </a:solidFill>
                <a:latin typeface="+mj-lt"/>
                <a:cs typeface="Tahoma"/>
              </a:rPr>
              <a:t>Pentium </a:t>
            </a:r>
            <a:r>
              <a:rPr sz="2000" b="1" dirty="0">
                <a:solidFill>
                  <a:srgbClr val="FFFFFF"/>
                </a:solidFill>
                <a:latin typeface="+mj-lt"/>
                <a:cs typeface="Tahoma"/>
              </a:rPr>
              <a:t>4 </a:t>
            </a:r>
            <a:r>
              <a:rPr sz="2000" b="1" spc="-5" dirty="0">
                <a:solidFill>
                  <a:srgbClr val="FFFFFF"/>
                </a:solidFill>
                <a:latin typeface="+mj-lt"/>
                <a:cs typeface="Tahoma"/>
              </a:rPr>
              <a:t>microprocessors </a:t>
            </a:r>
            <a:r>
              <a:rPr sz="2000" b="1" dirty="0">
                <a:solidFill>
                  <a:srgbClr val="FFFFFF"/>
                </a:solidFill>
                <a:latin typeface="+mj-lt"/>
                <a:cs typeface="Tahoma"/>
              </a:rPr>
              <a:t>was  </a:t>
            </a:r>
            <a:r>
              <a:rPr sz="2000" b="1" spc="-5" dirty="0">
                <a:solidFill>
                  <a:srgbClr val="FFFFFF"/>
                </a:solidFill>
                <a:latin typeface="+mj-lt"/>
                <a:cs typeface="Tahoma"/>
              </a:rPr>
              <a:t>extended </a:t>
            </a:r>
            <a:r>
              <a:rPr sz="2000" b="1" dirty="0">
                <a:solidFill>
                  <a:srgbClr val="FFFFFF"/>
                </a:solidFill>
                <a:latin typeface="+mj-lt"/>
                <a:cs typeface="Tahoma"/>
              </a:rPr>
              <a:t>by </a:t>
            </a:r>
            <a:r>
              <a:rPr sz="2000" b="1" spc="-5" dirty="0">
                <a:solidFill>
                  <a:srgbClr val="FFFFFF"/>
                </a:solidFill>
                <a:latin typeface="+mj-lt"/>
                <a:cs typeface="Tahoma"/>
              </a:rPr>
              <a:t>the 64-bit x86-64 </a:t>
            </a:r>
            <a:r>
              <a:rPr sz="2000" b="1" spc="-10" dirty="0">
                <a:solidFill>
                  <a:srgbClr val="FFFFFF"/>
                </a:solidFill>
                <a:latin typeface="+mj-lt"/>
                <a:cs typeface="Tahoma"/>
              </a:rPr>
              <a:t>set </a:t>
            </a:r>
            <a:r>
              <a:rPr sz="2000" b="1" dirty="0">
                <a:solidFill>
                  <a:srgbClr val="FFFFFF"/>
                </a:solidFill>
                <a:latin typeface="+mj-lt"/>
                <a:cs typeface="Tahoma"/>
              </a:rPr>
              <a:t>&amp;  </a:t>
            </a:r>
            <a:r>
              <a:rPr sz="2000" b="1" spc="-5" dirty="0">
                <a:solidFill>
                  <a:srgbClr val="FFFFFF"/>
                </a:solidFill>
                <a:latin typeface="+mj-lt"/>
                <a:cs typeface="Tahoma"/>
              </a:rPr>
              <a:t>were </a:t>
            </a:r>
            <a:r>
              <a:rPr sz="2000" b="1" spc="-10" dirty="0">
                <a:solidFill>
                  <a:srgbClr val="FFFFFF"/>
                </a:solidFill>
                <a:latin typeface="+mj-lt"/>
                <a:cs typeface="Tahoma"/>
              </a:rPr>
              <a:t>clocked </a:t>
            </a:r>
            <a:r>
              <a:rPr sz="2000" b="1" spc="-5" dirty="0">
                <a:solidFill>
                  <a:srgbClr val="FFFFFF"/>
                </a:solidFill>
                <a:latin typeface="+mj-lt"/>
                <a:cs typeface="Tahoma"/>
              </a:rPr>
              <a:t>from from 1.3 GHz to </a:t>
            </a:r>
            <a:r>
              <a:rPr sz="2000" b="1" dirty="0">
                <a:solidFill>
                  <a:srgbClr val="FFFFFF"/>
                </a:solidFill>
                <a:latin typeface="+mj-lt"/>
                <a:cs typeface="Tahoma"/>
              </a:rPr>
              <a:t>2  </a:t>
            </a:r>
            <a:r>
              <a:rPr sz="2000" b="1" spc="-5" dirty="0">
                <a:solidFill>
                  <a:srgbClr val="FFFFFF"/>
                </a:solidFill>
                <a:latin typeface="+mj-lt"/>
                <a:cs typeface="Tahoma"/>
              </a:rPr>
              <a:t>GHz .</a:t>
            </a:r>
            <a:endParaRPr sz="2000" b="1" dirty="0">
              <a:latin typeface="+mj-lt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77000" y="609600"/>
            <a:ext cx="2514600" cy="2581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48400" y="3505200"/>
            <a:ext cx="2590800" cy="2781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6460" y="635000"/>
            <a:ext cx="69018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Latest </a:t>
            </a:r>
            <a:r>
              <a:rPr sz="4400" spc="-5" dirty="0"/>
              <a:t>µ-processors by</a:t>
            </a:r>
            <a:r>
              <a:rPr sz="4400" spc="25" dirty="0"/>
              <a:t> </a:t>
            </a:r>
            <a:r>
              <a:rPr sz="4400" dirty="0"/>
              <a:t>Intel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57200" y="1524000"/>
            <a:ext cx="2133600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24200" y="1600200"/>
            <a:ext cx="2625090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3200" y="1524000"/>
            <a:ext cx="2094229" cy="1447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8469" y="3581400"/>
            <a:ext cx="8685531" cy="3018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8483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65100" algn="l"/>
              </a:tabLst>
            </a:pPr>
            <a:r>
              <a:rPr sz="240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2007, Intel released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desktop Pentium Dual-Core </a:t>
            </a:r>
            <a:r>
              <a:rPr sz="2400" spc="-5">
                <a:solidFill>
                  <a:srgbClr val="FFFFFF"/>
                </a:solidFill>
                <a:latin typeface="Tahoma"/>
                <a:cs typeface="Tahoma"/>
              </a:rPr>
              <a:t>branded  </a:t>
            </a:r>
            <a:r>
              <a:rPr sz="2400" spc="-5" smtClean="0">
                <a:solidFill>
                  <a:srgbClr val="FFFFFF"/>
                </a:solidFill>
                <a:latin typeface="Tahoma"/>
                <a:cs typeface="Tahoma"/>
              </a:rPr>
              <a:t>processors</a:t>
            </a:r>
            <a:r>
              <a:rPr lang="en-IN" sz="2400" spc="-5" dirty="0" smtClean="0">
                <a:solidFill>
                  <a:srgbClr val="FFFFFF"/>
                </a:solidFill>
                <a:latin typeface="Tahoma"/>
                <a:cs typeface="Tahoma"/>
              </a:rPr>
              <a:t>.</a:t>
            </a:r>
          </a:p>
          <a:p>
            <a:pPr marL="12700" marR="58483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65100" algn="l"/>
              </a:tabLst>
            </a:pPr>
            <a:endParaRPr lang="en-IN" sz="2400" spc="-5" dirty="0" smtClean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58483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65100" algn="l"/>
              </a:tabLst>
            </a:pPr>
            <a:r>
              <a:rPr sz="2400" smtClean="0">
                <a:latin typeface="Tahoma"/>
                <a:cs typeface="Tahoma"/>
              </a:rPr>
              <a:t> </a:t>
            </a:r>
            <a:r>
              <a:rPr sz="2400" spc="-5" smtClean="0">
                <a:solidFill>
                  <a:srgbClr val="FFFFFF"/>
                </a:solidFill>
                <a:latin typeface="Tahoma"/>
                <a:cs typeface="Tahoma"/>
              </a:rPr>
              <a:t>Core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2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 brand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encompassing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 range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of Intel's consumer 64-bit x86-64  single-,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dual-, and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quad-core </a:t>
            </a:r>
            <a:r>
              <a:rPr sz="2400" spc="-5">
                <a:solidFill>
                  <a:srgbClr val="FFFFFF"/>
                </a:solidFill>
                <a:latin typeface="Tahoma"/>
                <a:cs typeface="Tahoma"/>
              </a:rPr>
              <a:t>microprocessors </a:t>
            </a:r>
            <a:r>
              <a:rPr sz="2400" spc="-5" smtClean="0">
                <a:solidFill>
                  <a:srgbClr val="FFFFFF"/>
                </a:solidFill>
                <a:latin typeface="Tahoma"/>
                <a:cs typeface="Tahoma"/>
              </a:rPr>
              <a:t>. </a:t>
            </a:r>
            <a:endParaRPr lang="en-IN" sz="2400" spc="-5" dirty="0" smtClean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58483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65100" algn="l"/>
              </a:tabLst>
            </a:pPr>
            <a:endParaRPr lang="en-IN" sz="2400" spc="-5" dirty="0" smtClean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584835" algn="just">
              <a:lnSpc>
                <a:spcPct val="100000"/>
              </a:lnSpc>
              <a:spcBef>
                <a:spcPts val="100"/>
              </a:spcBef>
              <a:tabLst>
                <a:tab pos="165100" algn="l"/>
              </a:tabLst>
            </a:pP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610</Words>
  <Application>Microsoft Office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MICROPROCESSORS </vt:lpstr>
      <vt:lpstr>Introduction:</vt:lpstr>
      <vt:lpstr>Microprocessor History</vt:lpstr>
      <vt:lpstr>Slide 4</vt:lpstr>
      <vt:lpstr>Intel 4004</vt:lpstr>
      <vt:lpstr>Intel 8080</vt:lpstr>
      <vt:lpstr>Intel 8085</vt:lpstr>
      <vt:lpstr>Pentium</vt:lpstr>
      <vt:lpstr>Latest µ-processors by Intel</vt:lpstr>
      <vt:lpstr>Slide 10</vt:lpstr>
      <vt:lpstr>How Does the µ-processor work?</vt:lpstr>
      <vt:lpstr>Contd..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ELECTRONICS, MICROPROCESSORS, AND COMPUTERS</dc:title>
  <dc:creator>Jamaicaboy34</dc:creator>
  <cp:lastModifiedBy>EC</cp:lastModifiedBy>
  <cp:revision>12</cp:revision>
  <dcterms:created xsi:type="dcterms:W3CDTF">2020-01-05T14:24:44Z</dcterms:created>
  <dcterms:modified xsi:type="dcterms:W3CDTF">2020-07-24T12:40:32Z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2012-01-05T00:00:00Z</vt:filetime>
  </property>
  <property fmtid="{D5CDD505-2E9C-101B-9397-08002B2CF9AE}" pid="3" name="Creator">
    <vt:lpwstr>Impress</vt:lpwstr>
  </property>
  <property fmtid="{D5CDD505-2E9C-101B-9397-08002B2CF9AE}" pid="4" name="LastSaved">
    <vt:filetime>2020-01-05T00:00:00Z</vt:filetime>
  </property>
</Properties>
</file>