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89" r:id="rId8"/>
    <p:sldId id="290" r:id="rId9"/>
    <p:sldId id="29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7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793C-5F84-4631-A4AE-865DA2E4A30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FB3C-8D15-4712-8F7D-084040F59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793C-5F84-4631-A4AE-865DA2E4A30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FB3C-8D15-4712-8F7D-084040F59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793C-5F84-4631-A4AE-865DA2E4A30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FB3C-8D15-4712-8F7D-084040F59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793C-5F84-4631-A4AE-865DA2E4A30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FB3C-8D15-4712-8F7D-084040F59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793C-5F84-4631-A4AE-865DA2E4A30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FB3C-8D15-4712-8F7D-084040F59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793C-5F84-4631-A4AE-865DA2E4A30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FB3C-8D15-4712-8F7D-084040F59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793C-5F84-4631-A4AE-865DA2E4A30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FB3C-8D15-4712-8F7D-084040F59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793C-5F84-4631-A4AE-865DA2E4A30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FB3C-8D15-4712-8F7D-084040F59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793C-5F84-4631-A4AE-865DA2E4A30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FB3C-8D15-4712-8F7D-084040F59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793C-5F84-4631-A4AE-865DA2E4A30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FB3C-8D15-4712-8F7D-084040F59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793C-5F84-4631-A4AE-865DA2E4A30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FB3C-8D15-4712-8F7D-084040F59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C793C-5F84-4631-A4AE-865DA2E4A30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1FB3C-8D15-4712-8F7D-084040F59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533401"/>
            <a:ext cx="7696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1.Write a program to move the content of memory location 0500H to register BX and also to CX . Add immediate byte 05H to the data residing in memory location whose address is computed using DS </a:t>
            </a:r>
            <a:r>
              <a:rPr lang="en-US" sz="2000" b="1" dirty="0" smtClean="0"/>
              <a:t>= 2000 </a:t>
            </a:r>
            <a:r>
              <a:rPr lang="en-US" sz="2000" b="1" dirty="0"/>
              <a:t>and offset </a:t>
            </a:r>
            <a:r>
              <a:rPr lang="en-US" sz="2000" b="1" dirty="0" smtClean="0"/>
              <a:t>= 0600H. Store </a:t>
            </a:r>
            <a:r>
              <a:rPr lang="en-US" sz="2000" b="1" dirty="0"/>
              <a:t>the result of the addition in 0700H</a:t>
            </a:r>
            <a:r>
              <a:rPr lang="en-US" sz="2000" b="1" dirty="0" smtClean="0"/>
              <a:t>. Assume </a:t>
            </a:r>
            <a:r>
              <a:rPr lang="en-US" sz="2000" b="1" dirty="0"/>
              <a:t>that the data is located in the segment specified by data segment register DS which contain 2000H</a:t>
            </a:r>
            <a:r>
              <a:rPr lang="en-US" sz="2000" b="1" dirty="0" smtClean="0"/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2743200"/>
            <a:ext cx="762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     </a:t>
            </a:r>
            <a:r>
              <a:rPr lang="en-US" sz="2400" b="1" dirty="0" smtClean="0"/>
              <a:t>SOLN</a:t>
            </a:r>
            <a:r>
              <a:rPr lang="en-US" sz="2400" b="1" dirty="0" smtClean="0"/>
              <a:t>: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MOV   </a:t>
            </a:r>
            <a:r>
              <a:rPr lang="en-US" sz="2400" b="1" dirty="0"/>
              <a:t>AX , 2000H</a:t>
            </a:r>
          </a:p>
          <a:p>
            <a:r>
              <a:rPr lang="en-US" sz="2400" b="1" dirty="0"/>
              <a:t>       MOV   DS, AX                    initialize data segment</a:t>
            </a:r>
          </a:p>
          <a:p>
            <a:r>
              <a:rPr lang="en-US" sz="2400" b="1" dirty="0"/>
              <a:t>       MOV   BX ,[O500H]   </a:t>
            </a:r>
            <a:r>
              <a:rPr lang="en-US" sz="2400" b="1" dirty="0" smtClean="0"/>
              <a:t>       get </a:t>
            </a:r>
            <a:r>
              <a:rPr lang="en-US" sz="2400" b="1" dirty="0"/>
              <a:t>content of 0500H </a:t>
            </a:r>
            <a:r>
              <a:rPr lang="en-US" sz="2400" b="1" dirty="0" smtClean="0"/>
              <a:t>in BX</a:t>
            </a:r>
            <a:endParaRPr lang="en-US" sz="2400" b="1" dirty="0"/>
          </a:p>
          <a:p>
            <a:r>
              <a:rPr lang="en-US" sz="2400" b="1" dirty="0"/>
              <a:t>       MOV </a:t>
            </a:r>
            <a:r>
              <a:rPr lang="en-US" sz="2400" b="1" dirty="0" smtClean="0"/>
              <a:t>CX,BX                        copy </a:t>
            </a:r>
            <a:r>
              <a:rPr lang="en-US" sz="2400" b="1" dirty="0"/>
              <a:t>contents in CX</a:t>
            </a:r>
          </a:p>
          <a:p>
            <a:r>
              <a:rPr lang="en-US" sz="2400" b="1" dirty="0"/>
              <a:t>       ADD   [0600H],05H       </a:t>
            </a:r>
            <a:r>
              <a:rPr lang="en-US" sz="2400" b="1" dirty="0" smtClean="0"/>
              <a:t>   add 05H </a:t>
            </a:r>
            <a:r>
              <a:rPr lang="en-US" sz="2400" b="1" dirty="0"/>
              <a:t>to content of 0600H</a:t>
            </a:r>
          </a:p>
          <a:p>
            <a:r>
              <a:rPr lang="en-US" sz="2400" b="1" dirty="0"/>
              <a:t>       MOV  DX,[0600H]</a:t>
            </a:r>
          </a:p>
          <a:p>
            <a:r>
              <a:rPr lang="en-US" sz="2400" b="1" dirty="0"/>
              <a:t>       MOV  [0700H],DX</a:t>
            </a:r>
          </a:p>
          <a:p>
            <a:r>
              <a:rPr lang="en-US" sz="2400" b="1" dirty="0"/>
              <a:t>       </a:t>
            </a:r>
            <a:r>
              <a:rPr lang="en-US" sz="2400" b="1" dirty="0" smtClean="0"/>
              <a:t>HLT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382000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 smtClean="0"/>
              <a:t>4.Write </a:t>
            </a:r>
            <a:r>
              <a:rPr lang="en-US" sz="3600" b="1" dirty="0" err="1" smtClean="0"/>
              <a:t>aprogram</a:t>
            </a:r>
            <a:r>
              <a:rPr lang="en-US" sz="3600" b="1" dirty="0" smtClean="0"/>
              <a:t> </a:t>
            </a:r>
            <a:r>
              <a:rPr lang="en-US" sz="3600" b="1" dirty="0"/>
              <a:t>to find out the largest number from given unordered array of 8 bit numbers the array starts at </a:t>
            </a:r>
            <a:r>
              <a:rPr lang="en-US" sz="3600" b="1" dirty="0" smtClean="0"/>
              <a:t>0800H </a:t>
            </a:r>
            <a:r>
              <a:rPr lang="en-US" sz="3600" b="1" dirty="0"/>
              <a:t>in segment DS with address </a:t>
            </a:r>
            <a:r>
              <a:rPr lang="en-US" sz="3600" b="1" dirty="0" smtClean="0"/>
              <a:t>3000H.  Store </a:t>
            </a:r>
            <a:r>
              <a:rPr lang="en-US" sz="3600" b="1" dirty="0"/>
              <a:t>the result in </a:t>
            </a:r>
            <a:r>
              <a:rPr lang="en-US" sz="3600" b="1" dirty="0" smtClean="0"/>
              <a:t>0900H offset.</a:t>
            </a:r>
            <a:endParaRPr lang="en-US" sz="3600" b="1" dirty="0"/>
          </a:p>
          <a:p>
            <a:pPr algn="just"/>
            <a:r>
              <a:rPr lang="en-US" sz="3600" b="1" dirty="0"/>
              <a:t>           Assume      CS  :  </a:t>
            </a:r>
            <a:r>
              <a:rPr lang="en-US" sz="3600" b="1" dirty="0" smtClean="0"/>
              <a:t>COD </a:t>
            </a:r>
            <a:r>
              <a:rPr lang="en-US" sz="3600" b="1" dirty="0"/>
              <a:t>E  ,   DS :  data </a:t>
            </a:r>
            <a:r>
              <a:rPr lang="en-US" sz="3600" b="1" dirty="0" smtClean="0"/>
              <a:t>segment</a:t>
            </a:r>
          </a:p>
          <a:p>
            <a:r>
              <a:rPr lang="en-US" sz="3600" b="1" dirty="0"/>
              <a:t>List  DB    </a:t>
            </a:r>
            <a:r>
              <a:rPr lang="en-US" sz="3600" b="1" dirty="0" smtClean="0"/>
              <a:t>52H  </a:t>
            </a:r>
            <a:r>
              <a:rPr lang="en-US" sz="3600" b="1" dirty="0"/>
              <a:t>,  </a:t>
            </a:r>
            <a:r>
              <a:rPr lang="en-US" sz="3600" b="1" dirty="0" smtClean="0"/>
              <a:t>23H  </a:t>
            </a:r>
            <a:r>
              <a:rPr lang="en-US" sz="3600" b="1" dirty="0"/>
              <a:t>,  </a:t>
            </a:r>
            <a:r>
              <a:rPr lang="en-US" sz="3600" b="1" dirty="0" smtClean="0"/>
              <a:t>56H……….</a:t>
            </a:r>
            <a:endParaRPr lang="en-US" sz="3600" b="1" dirty="0"/>
          </a:p>
          <a:p>
            <a:r>
              <a:rPr lang="en-US" sz="3600" b="1" dirty="0"/>
              <a:t>COUNT   EQU </a:t>
            </a:r>
            <a:r>
              <a:rPr lang="en-US" sz="3600" b="1" dirty="0" smtClean="0"/>
              <a:t>OF</a:t>
            </a:r>
            <a:r>
              <a:rPr lang="en-US" sz="3600" b="1" dirty="0"/>
              <a:t> </a:t>
            </a:r>
          </a:p>
          <a:p>
            <a:r>
              <a:rPr lang="en-US" sz="3600" b="1" dirty="0"/>
              <a:t>Largest  </a:t>
            </a:r>
            <a:r>
              <a:rPr lang="en-US" sz="3600" b="1" dirty="0" smtClean="0"/>
              <a:t>DB  </a:t>
            </a:r>
            <a:r>
              <a:rPr lang="en-US" sz="3600" b="1" dirty="0"/>
              <a:t>01H</a:t>
            </a:r>
          </a:p>
          <a:p>
            <a:r>
              <a:rPr lang="en-US" sz="3600" b="1" dirty="0"/>
              <a:t>Data ends.</a:t>
            </a:r>
          </a:p>
          <a:p>
            <a:pPr algn="just"/>
            <a:endParaRPr lang="en-US" sz="3600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-28782"/>
            <a:ext cx="9144000" cy="740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Code segment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START   MOV  AX,DATA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MOV  DS,AX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MOV SI, offset list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MOV CL, count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MOV AL,[SI]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Again   CMP AL,[SI+1]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JNL Next   (JGE  Jump if &gt; or = or not less than)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MOV AL ,[SI+1]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Next     INC SI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DEC CL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JNZ Again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MOV  SI, offset largest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MOV[SI],AL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             HLT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[ CMP = if both are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egual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ZF=1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Src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&gt;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Dest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CF= 1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Src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Dest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CF= 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066800"/>
            <a:ext cx="61722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/>
              <a:t>5.  Using string instruction MOV SB and </a:t>
            </a:r>
            <a:r>
              <a:rPr lang="en-US" sz="3200" b="1" dirty="0" smtClean="0"/>
              <a:t>LOOP      move </a:t>
            </a:r>
            <a:r>
              <a:rPr lang="en-US" sz="3200" b="1" dirty="0"/>
              <a:t>a byte string 16 byte long from offset 0200H to 0300H in segment </a:t>
            </a:r>
            <a:r>
              <a:rPr lang="en-US" sz="3200" b="1" dirty="0" smtClean="0"/>
              <a:t>7000H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533400"/>
            <a:ext cx="58674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sz="2400" b="1" dirty="0" smtClean="0"/>
              <a:t>     MOV </a:t>
            </a:r>
            <a:r>
              <a:rPr lang="en-US" sz="2400" b="1" dirty="0"/>
              <a:t>AX,7000H</a:t>
            </a:r>
          </a:p>
          <a:p>
            <a:pPr lvl="1"/>
            <a:r>
              <a:rPr lang="en-US" sz="2400" b="1" dirty="0"/>
              <a:t>     MOV DS,AX</a:t>
            </a:r>
          </a:p>
          <a:p>
            <a:pPr lvl="1"/>
            <a:r>
              <a:rPr lang="en-US" sz="2400" b="1" dirty="0"/>
              <a:t>     MOV ES,AX</a:t>
            </a:r>
          </a:p>
          <a:p>
            <a:pPr lvl="1"/>
            <a:r>
              <a:rPr lang="en-US" sz="2400" b="1" dirty="0"/>
              <a:t>     MOV CX,0010H</a:t>
            </a:r>
          </a:p>
          <a:p>
            <a:r>
              <a:rPr lang="en-US" sz="2400" b="1" dirty="0"/>
              <a:t>   </a:t>
            </a:r>
          </a:p>
          <a:p>
            <a:r>
              <a:rPr lang="en-US" sz="2400" b="1" dirty="0"/>
              <a:t>  BACK :  MOV AX [SI]</a:t>
            </a:r>
          </a:p>
          <a:p>
            <a:r>
              <a:rPr lang="en-US" sz="2400" b="1" dirty="0"/>
              <a:t>                MOV[DI],AX</a:t>
            </a:r>
          </a:p>
          <a:p>
            <a:r>
              <a:rPr lang="en-US" sz="2400" b="1" dirty="0"/>
              <a:t>                 INC SI</a:t>
            </a:r>
          </a:p>
          <a:p>
            <a:r>
              <a:rPr lang="en-US" sz="2400" b="1" dirty="0"/>
              <a:t>                 INC DI</a:t>
            </a:r>
          </a:p>
          <a:p>
            <a:r>
              <a:rPr lang="en-US" sz="2400" b="1" dirty="0"/>
              <a:t>                 DEC CX</a:t>
            </a:r>
          </a:p>
          <a:p>
            <a:r>
              <a:rPr lang="en-US" sz="2400" b="1" dirty="0"/>
              <a:t>                JNZ back</a:t>
            </a:r>
          </a:p>
          <a:p>
            <a:r>
              <a:rPr lang="en-US" sz="2400" b="1" dirty="0"/>
              <a:t>                 </a:t>
            </a:r>
            <a:r>
              <a:rPr lang="en-US" sz="2400" b="1" dirty="0" smtClean="0"/>
              <a:t>HLT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762000"/>
            <a:ext cx="6629400" cy="803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b="1" dirty="0" smtClean="0"/>
              <a:t>USING  LOOP INSTRUCTION </a:t>
            </a:r>
            <a:r>
              <a:rPr lang="en-US" sz="2400" b="1" dirty="0"/>
              <a:t>	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      	 MOV AX,7000H</a:t>
            </a:r>
            <a:endParaRPr lang="en-US" sz="2400" b="1" dirty="0"/>
          </a:p>
          <a:p>
            <a:r>
              <a:rPr lang="en-US" sz="2400" b="1" dirty="0" smtClean="0"/>
              <a:t>	MOV DS,AX</a:t>
            </a:r>
            <a:endParaRPr lang="en-US" sz="2400" b="1" dirty="0"/>
          </a:p>
          <a:p>
            <a:r>
              <a:rPr lang="en-US" sz="2400" b="1" dirty="0" smtClean="0"/>
              <a:t>	MOV SI,0200H</a:t>
            </a:r>
            <a:endParaRPr lang="en-US" sz="2400" b="1" dirty="0"/>
          </a:p>
          <a:p>
            <a:r>
              <a:rPr lang="en-US" sz="2400" b="1" dirty="0" smtClean="0"/>
              <a:t>	MOV </a:t>
            </a:r>
            <a:r>
              <a:rPr lang="en-US" sz="2400" b="1" dirty="0"/>
              <a:t>DI,0300H                                                                      </a:t>
            </a:r>
            <a:endParaRPr lang="en-US" sz="2400" b="1" dirty="0" smtClean="0"/>
          </a:p>
          <a:p>
            <a:r>
              <a:rPr lang="en-US" sz="2400" b="1" dirty="0" smtClean="0"/>
              <a:t>	MOV CX,0010H</a:t>
            </a:r>
            <a:endParaRPr lang="en-US" sz="2400" b="1" dirty="0"/>
          </a:p>
          <a:p>
            <a:r>
              <a:rPr lang="en-US" sz="2400" b="1" dirty="0" smtClean="0"/>
              <a:t>Back: 	MOV </a:t>
            </a:r>
            <a:r>
              <a:rPr lang="en-US" sz="2400" b="1" dirty="0"/>
              <a:t>AX,[SI</a:t>
            </a:r>
            <a:r>
              <a:rPr lang="en-US" sz="2400" b="1" dirty="0" smtClean="0"/>
              <a:t>]</a:t>
            </a:r>
            <a:endParaRPr lang="en-US" sz="2400" b="1" dirty="0"/>
          </a:p>
          <a:p>
            <a:r>
              <a:rPr lang="en-US" sz="2400" b="1" dirty="0" smtClean="0"/>
              <a:t>	MOV </a:t>
            </a:r>
            <a:r>
              <a:rPr lang="en-US" sz="2400" b="1" dirty="0"/>
              <a:t>[DI],</a:t>
            </a:r>
            <a:r>
              <a:rPr lang="en-US" sz="2400" b="1" dirty="0" smtClean="0"/>
              <a:t>AX</a:t>
            </a:r>
            <a:endParaRPr lang="en-US" sz="2400" b="1" dirty="0"/>
          </a:p>
          <a:p>
            <a:r>
              <a:rPr lang="en-US" sz="2400" b="1" dirty="0" smtClean="0"/>
              <a:t>	INC SI</a:t>
            </a:r>
            <a:endParaRPr lang="en-US" sz="2400" b="1" dirty="0"/>
          </a:p>
          <a:p>
            <a:r>
              <a:rPr lang="en-US" sz="2400" b="1" dirty="0" smtClean="0"/>
              <a:t>	INC DI</a:t>
            </a:r>
            <a:endParaRPr lang="en-US" sz="2400" b="1" dirty="0"/>
          </a:p>
          <a:p>
            <a:r>
              <a:rPr lang="en-US" sz="2400" b="1" dirty="0" smtClean="0"/>
              <a:t>	LOOP BACK</a:t>
            </a:r>
          </a:p>
          <a:p>
            <a:r>
              <a:rPr lang="en-US" sz="2400" b="1" dirty="0" smtClean="0"/>
              <a:t>	HLT</a:t>
            </a:r>
          </a:p>
          <a:p>
            <a:endParaRPr lang="en-US" sz="2400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75134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USING    MOVSB Instruction </a:t>
            </a:r>
            <a:endParaRPr lang="en-US" dirty="0"/>
          </a:p>
          <a:p>
            <a:pPr lvl="1"/>
            <a:r>
              <a:rPr lang="en-US" dirty="0" smtClean="0"/>
              <a:t>MOV </a:t>
            </a:r>
            <a:r>
              <a:rPr lang="en-US" dirty="0"/>
              <a:t>AX,7000H</a:t>
            </a:r>
          </a:p>
          <a:p>
            <a:pPr lvl="1"/>
            <a:r>
              <a:rPr lang="en-US" dirty="0" smtClean="0"/>
              <a:t>MOV </a:t>
            </a:r>
            <a:r>
              <a:rPr lang="en-US" dirty="0"/>
              <a:t>DS,AX</a:t>
            </a:r>
          </a:p>
          <a:p>
            <a:pPr lvl="1"/>
            <a:r>
              <a:rPr lang="en-US" dirty="0" smtClean="0"/>
              <a:t>MOV </a:t>
            </a:r>
            <a:r>
              <a:rPr lang="en-US" dirty="0"/>
              <a:t>ES,AX</a:t>
            </a:r>
          </a:p>
          <a:p>
            <a:pPr lvl="1"/>
            <a:r>
              <a:rPr lang="en-US" dirty="0" smtClean="0"/>
              <a:t>MOV </a:t>
            </a:r>
            <a:r>
              <a:rPr lang="en-US" dirty="0"/>
              <a:t>CX,0010H                                                                       MOV </a:t>
            </a:r>
            <a:r>
              <a:rPr lang="en-US" dirty="0" smtClean="0"/>
              <a:t>SI, </a:t>
            </a:r>
            <a:r>
              <a:rPr lang="en-US" dirty="0"/>
              <a:t>0200H</a:t>
            </a:r>
          </a:p>
          <a:p>
            <a:pPr lvl="1"/>
            <a:r>
              <a:rPr lang="en-US" dirty="0" smtClean="0"/>
              <a:t>MOV </a:t>
            </a:r>
            <a:r>
              <a:rPr lang="en-US" dirty="0"/>
              <a:t>DI 0300H</a:t>
            </a:r>
          </a:p>
          <a:p>
            <a:pPr lvl="1"/>
            <a:r>
              <a:rPr lang="en-US" dirty="0"/>
              <a:t>MOV [DI],AX                                                                             CLD</a:t>
            </a:r>
          </a:p>
          <a:p>
            <a:r>
              <a:rPr lang="en-US" dirty="0" smtClean="0"/>
              <a:t>REP MOVSB</a:t>
            </a:r>
          </a:p>
          <a:p>
            <a:r>
              <a:rPr lang="en-US" dirty="0" smtClean="0"/>
              <a:t>         HLT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-2485289"/>
            <a:ext cx="9144000" cy="1041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Write a program for addition of series of 8 bit numbers .The series contains 100 numbers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Assume CS: code , DS: data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Data segment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DB      52H,    23H  ……………..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COUNT   EQU  100D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Result DW  01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DATA  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228600" y="-2089626"/>
            <a:ext cx="9144000" cy="981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CODE SEGMENT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START   MOV  AX,DATA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MOV  DS,AX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MOV  CX, count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XOR AX,AX                                      (CLEAR AX &amp; CF)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XOR BX,BX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MOV  SI , Offset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numlist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Again   MOV BL,[SI]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ADD AX,  BX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INC SI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DEC CX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JNZ  AGAIN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MOV DI , OFFSET RESULT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MOV [DI],AX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HLT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295401"/>
            <a:ext cx="73152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lain" startAt="7"/>
            </a:pPr>
            <a:r>
              <a:rPr lang="en-US" sz="3200" b="1" dirty="0" smtClean="0"/>
              <a:t>.</a:t>
            </a:r>
            <a:r>
              <a:rPr lang="en-US" sz="3200" b="1" dirty="0"/>
              <a:t>Add the content of memory location 2000H </a:t>
            </a:r>
            <a:r>
              <a:rPr lang="en-US" sz="3200" b="1" dirty="0" smtClean="0"/>
              <a:t>: 0500 </a:t>
            </a:r>
            <a:r>
              <a:rPr lang="en-US" sz="3200" b="1" dirty="0"/>
              <a:t>to content of 3000H : 0600H &amp; store the result </a:t>
            </a:r>
            <a:r>
              <a:rPr lang="en-US" sz="3200" b="1" dirty="0" smtClean="0"/>
              <a:t>in       </a:t>
            </a:r>
          </a:p>
          <a:p>
            <a:pPr marL="342900" indent="-342900" algn="just"/>
            <a:r>
              <a:rPr lang="en-US" sz="3200" b="1" dirty="0" smtClean="0"/>
              <a:t> </a:t>
            </a:r>
            <a:r>
              <a:rPr lang="en-US" sz="3200" b="1" dirty="0"/>
              <a:t>5000 H : 0700H </a:t>
            </a:r>
            <a:endParaRPr lang="en-US" sz="3200" b="1" dirty="0" smtClean="0"/>
          </a:p>
          <a:p>
            <a:pPr marL="342900" indent="-342900">
              <a:buAutoNum type="arabicPlain" startAt="7"/>
            </a:pPr>
            <a:endParaRPr lang="en-US" b="1" dirty="0"/>
          </a:p>
          <a:p>
            <a:pPr marL="342900" indent="-342900">
              <a:buAutoNum type="arabicPlain" startAt="7"/>
            </a:pPr>
            <a:endParaRPr lang="en-US" dirty="0" smtClean="0"/>
          </a:p>
          <a:p>
            <a:pPr marL="342900" indent="-342900">
              <a:buAutoNum type="arabicPlain" startAt="7"/>
            </a:pPr>
            <a:endParaRPr lang="en-US" dirty="0"/>
          </a:p>
          <a:p>
            <a:pPr marL="342900" indent="-342900">
              <a:buAutoNum type="arabicPlain" startAt="7"/>
            </a:pPr>
            <a:endParaRPr lang="en-US" dirty="0" smtClean="0"/>
          </a:p>
          <a:p>
            <a:pPr marL="342900" indent="-342900">
              <a:buAutoNum type="arabicPlain" startAt="7"/>
            </a:pPr>
            <a:endParaRPr lang="en-US" dirty="0"/>
          </a:p>
          <a:p>
            <a:pPr marL="342900" indent="-342900">
              <a:buAutoNum type="arabicPlain" startAt="7"/>
            </a:pPr>
            <a:endParaRPr lang="en-US" dirty="0" smtClean="0"/>
          </a:p>
          <a:p>
            <a:pPr marL="342900" indent="-342900">
              <a:buAutoNum type="arabicPlain" startAt="7"/>
            </a:pPr>
            <a:endParaRPr lang="en-US" dirty="0"/>
          </a:p>
          <a:p>
            <a:pPr marL="342900" indent="-342900">
              <a:buAutoNum type="arabicPlain" startAt="7"/>
            </a:pPr>
            <a:endParaRPr lang="en-US" dirty="0" smtClean="0"/>
          </a:p>
          <a:p>
            <a:pPr marL="342900" indent="-342900">
              <a:buAutoNum type="arabicPlain" startAt="7"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859340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                                 </a:t>
            </a:r>
          </a:p>
          <a:p>
            <a:pPr algn="r"/>
            <a:r>
              <a:rPr lang="en-US" dirty="0"/>
              <a:t> </a:t>
            </a:r>
            <a:r>
              <a:rPr lang="en-US" dirty="0" smtClean="0"/>
              <a:t>                               </a:t>
            </a:r>
            <a:r>
              <a:rPr lang="en-US" sz="2400" b="1" dirty="0" smtClean="0"/>
              <a:t>MOV </a:t>
            </a:r>
            <a:r>
              <a:rPr lang="en-US" sz="2400" b="1" dirty="0"/>
              <a:t>CX , 2000H </a:t>
            </a:r>
          </a:p>
          <a:p>
            <a:pPr algn="r"/>
            <a:r>
              <a:rPr lang="en-US" sz="2400" b="1" dirty="0"/>
              <a:t>		MOV DS, CX </a:t>
            </a:r>
          </a:p>
          <a:p>
            <a:pPr algn="r"/>
            <a:r>
              <a:rPr lang="en-US" sz="2400" b="1" dirty="0"/>
              <a:t>		MOV AX, [0500]</a:t>
            </a:r>
          </a:p>
          <a:p>
            <a:pPr algn="r"/>
            <a:r>
              <a:rPr lang="en-US" sz="2400" b="1" dirty="0"/>
              <a:t>		 MOV CX, 3000H</a:t>
            </a:r>
          </a:p>
          <a:p>
            <a:pPr algn="r"/>
            <a:r>
              <a:rPr lang="en-US" sz="2400" b="1" dirty="0"/>
              <a:t>		MOV DS, CX</a:t>
            </a:r>
          </a:p>
          <a:p>
            <a:pPr algn="r"/>
            <a:r>
              <a:rPr lang="en-US" sz="2400" b="1" dirty="0"/>
              <a:t>		MOV BX , [0600H]</a:t>
            </a:r>
          </a:p>
          <a:p>
            <a:pPr algn="r"/>
            <a:r>
              <a:rPr lang="en-US" sz="2400" b="1" dirty="0"/>
              <a:t>		ADD AX, BX</a:t>
            </a:r>
          </a:p>
          <a:p>
            <a:pPr algn="r"/>
            <a:r>
              <a:rPr lang="en-US" sz="2400" b="1" dirty="0"/>
              <a:t>		MOV CX, 5000H</a:t>
            </a:r>
          </a:p>
          <a:p>
            <a:pPr algn="r"/>
            <a:r>
              <a:rPr lang="en-US" sz="2400" b="1" dirty="0"/>
              <a:t>		MOV DS , CX</a:t>
            </a:r>
          </a:p>
          <a:p>
            <a:pPr algn="r"/>
            <a:r>
              <a:rPr lang="en-US" sz="2400" b="1" dirty="0"/>
              <a:t>		MOV [0700], AX</a:t>
            </a:r>
          </a:p>
          <a:p>
            <a:pPr algn="r"/>
            <a:r>
              <a:rPr lang="en-US" sz="2400" b="1" dirty="0"/>
              <a:t>		HLT </a:t>
            </a:r>
            <a:endParaRPr lang="en-US" sz="2400" b="1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95400"/>
            <a:ext cx="6629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/>
              <a:t>2.Write a program to add a data byte located at offset 0500H in 2000H segment to another data byte available at 0600H in the same </a:t>
            </a:r>
            <a:r>
              <a:rPr lang="en-US" sz="3200" b="1" dirty="0" smtClean="0"/>
              <a:t>segment</a:t>
            </a:r>
          </a:p>
          <a:p>
            <a:endParaRPr lang="en-US" sz="32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143000"/>
            <a:ext cx="75438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8. Program to  </a:t>
            </a:r>
            <a:r>
              <a:rPr lang="en-US" sz="3600" b="1" dirty="0" smtClean="0"/>
              <a:t>find out  </a:t>
            </a:r>
            <a:r>
              <a:rPr lang="en-US" sz="3600" b="1" dirty="0"/>
              <a:t>even and odd numbers  from a given series of 16 bit hexadecimal  </a:t>
            </a:r>
            <a:r>
              <a:rPr lang="en-US" sz="3600" b="1" dirty="0" smtClean="0"/>
              <a:t>numbers</a:t>
            </a:r>
          </a:p>
          <a:p>
            <a:r>
              <a:rPr lang="en-US" sz="3600" b="1" dirty="0"/>
              <a:t>Assume </a:t>
            </a:r>
            <a:r>
              <a:rPr lang="en-US" sz="3600" b="1" dirty="0" err="1"/>
              <a:t>cs</a:t>
            </a:r>
            <a:r>
              <a:rPr lang="en-US" sz="3600" b="1" dirty="0"/>
              <a:t>: code      DS :  data </a:t>
            </a:r>
          </a:p>
          <a:p>
            <a:r>
              <a:rPr lang="en-US" sz="3600" b="1" dirty="0"/>
              <a:t>	Data segment </a:t>
            </a:r>
          </a:p>
          <a:p>
            <a:r>
              <a:rPr lang="en-US" sz="3600" b="1" dirty="0"/>
              <a:t>	List DW           2357 H    , OA579 A </a:t>
            </a:r>
          </a:p>
          <a:p>
            <a:r>
              <a:rPr lang="en-US" sz="3600" b="1" dirty="0"/>
              <a:t>	COUNT  </a:t>
            </a:r>
            <a:r>
              <a:rPr lang="en-US" sz="3600" b="1" dirty="0" err="1"/>
              <a:t>equ</a:t>
            </a:r>
            <a:r>
              <a:rPr lang="en-US" sz="3600" b="1" dirty="0"/>
              <a:t>  006H  </a:t>
            </a:r>
          </a:p>
          <a:p>
            <a:r>
              <a:rPr lang="en-US" sz="3600" b="1" dirty="0"/>
              <a:t>	Data ends </a:t>
            </a:r>
          </a:p>
          <a:p>
            <a:r>
              <a:rPr lang="en-US" sz="3600" b="1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457200"/>
            <a:ext cx="55626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400" b="1" dirty="0" smtClean="0"/>
              <a:t>Code </a:t>
            </a:r>
            <a:r>
              <a:rPr lang="en-US" sz="2400" b="1" dirty="0"/>
              <a:t>segment </a:t>
            </a:r>
          </a:p>
          <a:p>
            <a:r>
              <a:rPr lang="en-US" sz="2400" b="1" dirty="0"/>
              <a:t>	STARTS  </a:t>
            </a:r>
            <a:r>
              <a:rPr lang="en-US" sz="2400" b="1" dirty="0" smtClean="0"/>
              <a:t>  </a:t>
            </a:r>
            <a:r>
              <a:rPr lang="en-US" sz="2400" b="1" dirty="0"/>
              <a:t>XOR    BX , </a:t>
            </a:r>
            <a:r>
              <a:rPr lang="en-US" sz="2400" b="1" dirty="0" smtClean="0"/>
              <a:t>BX</a:t>
            </a:r>
            <a:endParaRPr lang="en-US" sz="2400" b="1" dirty="0"/>
          </a:p>
          <a:p>
            <a:r>
              <a:rPr lang="en-US" sz="2400" b="1" dirty="0"/>
              <a:t>	                 </a:t>
            </a:r>
            <a:r>
              <a:rPr lang="en-US" sz="2400" b="1" dirty="0" smtClean="0"/>
              <a:t>XOR    </a:t>
            </a:r>
            <a:r>
              <a:rPr lang="en-US" sz="2400" b="1" dirty="0"/>
              <a:t>DX,  DX</a:t>
            </a:r>
          </a:p>
          <a:p>
            <a:r>
              <a:rPr lang="en-US" sz="2400" b="1" dirty="0"/>
              <a:t>		MOV    DS , AX</a:t>
            </a:r>
          </a:p>
          <a:p>
            <a:r>
              <a:rPr lang="en-US" sz="2400" b="1" dirty="0"/>
              <a:t>		MOV   CL , COUNT </a:t>
            </a:r>
          </a:p>
          <a:p>
            <a:r>
              <a:rPr lang="en-US" sz="2400" b="1" dirty="0"/>
              <a:t>		MOV  SI, offset list </a:t>
            </a:r>
          </a:p>
          <a:p>
            <a:r>
              <a:rPr lang="en-US" sz="2400" b="1" dirty="0"/>
              <a:t>	Again     MOV  AX , [SI] </a:t>
            </a:r>
          </a:p>
          <a:p>
            <a:r>
              <a:rPr lang="en-US" sz="2400" b="1" dirty="0"/>
              <a:t>		ROR AX , 01 </a:t>
            </a:r>
          </a:p>
          <a:p>
            <a:r>
              <a:rPr lang="en-US" sz="2400" b="1" dirty="0"/>
              <a:t>		JC   </a:t>
            </a:r>
            <a:r>
              <a:rPr lang="en-US" sz="2400" b="1" dirty="0" smtClean="0"/>
              <a:t>ODD </a:t>
            </a:r>
            <a:endParaRPr lang="en-US" sz="2400" b="1" dirty="0"/>
          </a:p>
          <a:p>
            <a:r>
              <a:rPr lang="en-US" sz="2400" b="1" dirty="0"/>
              <a:t>		INC   BX</a:t>
            </a:r>
          </a:p>
          <a:p>
            <a:r>
              <a:rPr lang="en-US" sz="2400" b="1" dirty="0"/>
              <a:t>		JMP  </a:t>
            </a:r>
            <a:r>
              <a:rPr lang="en-US" sz="2400" b="1" dirty="0" smtClean="0"/>
              <a:t>Next</a:t>
            </a:r>
            <a:endParaRPr lang="en-US" sz="2400" b="1" dirty="0"/>
          </a:p>
          <a:p>
            <a:r>
              <a:rPr lang="en-US" sz="2400" b="1" dirty="0"/>
              <a:t>	ODD	INC  DX</a:t>
            </a:r>
          </a:p>
          <a:p>
            <a:r>
              <a:rPr lang="en-US" sz="2400" b="1" dirty="0"/>
              <a:t>	NEXT 	ADD </a:t>
            </a:r>
            <a:r>
              <a:rPr lang="en-US" sz="2400" b="1" dirty="0" smtClean="0"/>
              <a:t> SI,02 </a:t>
            </a:r>
            <a:endParaRPr lang="en-US" sz="2400" b="1" dirty="0"/>
          </a:p>
          <a:p>
            <a:r>
              <a:rPr lang="en-US" sz="2400" b="1" dirty="0"/>
              <a:t>		DEC  CL</a:t>
            </a:r>
          </a:p>
          <a:p>
            <a:r>
              <a:rPr lang="en-US" sz="2400" b="1" dirty="0"/>
              <a:t>		JNZ  AGAIN</a:t>
            </a:r>
          </a:p>
          <a:p>
            <a:r>
              <a:rPr lang="en-US" sz="2400" b="1" dirty="0"/>
              <a:t>		HLT </a:t>
            </a:r>
            <a:endParaRPr lang="en-US" sz="2400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-411271"/>
            <a:ext cx="9144000" cy="5678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9.  WAP to find out the number  of positive numbers and negative numbers  from a series of signed numbers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CS: code segment            DS: data segment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LIST DW       2579H,    0450H   ,     0009H,   0159H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COUNT EQU  05H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DATA 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609600"/>
            <a:ext cx="4572000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CODE </a:t>
            </a:r>
            <a:r>
              <a:rPr lang="en-US" sz="2400" b="1" dirty="0"/>
              <a:t>SEGMENT</a:t>
            </a:r>
          </a:p>
          <a:p>
            <a:r>
              <a:rPr lang="en-US" sz="2400" b="1" dirty="0"/>
              <a:t>START:        XOR    BX, BX</a:t>
            </a:r>
          </a:p>
          <a:p>
            <a:r>
              <a:rPr lang="en-US" sz="2400" b="1" dirty="0"/>
              <a:t>                    </a:t>
            </a:r>
            <a:r>
              <a:rPr lang="en-US" sz="2400" b="1" dirty="0" smtClean="0"/>
              <a:t>XOR   </a:t>
            </a:r>
            <a:r>
              <a:rPr lang="en-US" sz="2400" b="1" dirty="0"/>
              <a:t>DX, DX</a:t>
            </a:r>
          </a:p>
          <a:p>
            <a:r>
              <a:rPr lang="en-US" sz="2400" b="1" dirty="0"/>
              <a:t>                    MOV   AX , DATA</a:t>
            </a:r>
          </a:p>
          <a:p>
            <a:r>
              <a:rPr lang="en-US" sz="2400" b="1" dirty="0"/>
              <a:t>                    MOV   DS, AX</a:t>
            </a:r>
          </a:p>
          <a:p>
            <a:r>
              <a:rPr lang="en-US" sz="2400" b="1" dirty="0"/>
              <a:t>                    MOV   CL, COUNT</a:t>
            </a:r>
          </a:p>
          <a:p>
            <a:r>
              <a:rPr lang="en-US" sz="2400" b="1" dirty="0"/>
              <a:t>                    MOV   SI, offset</a:t>
            </a:r>
          </a:p>
          <a:p>
            <a:r>
              <a:rPr lang="en-US" sz="2400" b="1" dirty="0"/>
              <a:t>AGAIN:       MOV   AX, [SI]</a:t>
            </a:r>
          </a:p>
          <a:p>
            <a:r>
              <a:rPr lang="en-US" sz="2400" b="1" dirty="0"/>
              <a:t>                    SHL     AX, 01</a:t>
            </a:r>
          </a:p>
          <a:p>
            <a:r>
              <a:rPr lang="en-US" sz="2400" b="1" dirty="0"/>
              <a:t>                    JC  NEG</a:t>
            </a:r>
          </a:p>
          <a:p>
            <a:r>
              <a:rPr lang="en-US" sz="2400" b="1" dirty="0"/>
              <a:t>                    INX BX</a:t>
            </a:r>
          </a:p>
          <a:p>
            <a:r>
              <a:rPr lang="en-US" sz="2400" b="1" dirty="0"/>
              <a:t>                    JMP NEXT</a:t>
            </a:r>
          </a:p>
          <a:p>
            <a:r>
              <a:rPr lang="en-US" sz="2400" b="1" dirty="0"/>
              <a:t>NEG:    INC DX</a:t>
            </a:r>
          </a:p>
          <a:p>
            <a:r>
              <a:rPr lang="en-US" sz="2400" b="1" dirty="0"/>
              <a:t>NEXT:   ADD SI,02</a:t>
            </a:r>
          </a:p>
          <a:p>
            <a:r>
              <a:rPr lang="en-US" sz="2400" b="1" dirty="0"/>
              <a:t>                   DEC  CL</a:t>
            </a:r>
          </a:p>
          <a:p>
            <a:r>
              <a:rPr lang="en-US" sz="2400" b="1" dirty="0"/>
              <a:t>                   JNZ Again</a:t>
            </a:r>
          </a:p>
          <a:p>
            <a:r>
              <a:rPr lang="en-US" sz="2400" b="1" dirty="0"/>
              <a:t>                   </a:t>
            </a:r>
            <a:r>
              <a:rPr lang="en-US" sz="2400" b="1" dirty="0" smtClean="0"/>
              <a:t>HLT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-919840"/>
            <a:ext cx="9144000" cy="634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10.  WAP to arrange a given series of hex bytes in ascending order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CS:  CODE SEGMENT               DS : DATA SEGMENT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LIST   DW   53H,    25H     19H      02H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COUNT   EQU  04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DATA 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685800"/>
            <a:ext cx="457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CODE SEGMENT</a:t>
            </a:r>
          </a:p>
          <a:p>
            <a:r>
              <a:rPr lang="en-US" sz="2400" b="1" dirty="0"/>
              <a:t>START         MOV   AX,DATA </a:t>
            </a:r>
          </a:p>
          <a:p>
            <a:r>
              <a:rPr lang="en-US" sz="2400" b="1" dirty="0"/>
              <a:t>                     MOV    DS,AX</a:t>
            </a:r>
          </a:p>
          <a:p>
            <a:r>
              <a:rPr lang="en-US" sz="2400" b="1" dirty="0"/>
              <a:t>                    MOV   DX,COUNT-1</a:t>
            </a:r>
          </a:p>
          <a:p>
            <a:r>
              <a:rPr lang="en-US" sz="2400" b="1" dirty="0"/>
              <a:t>AGAIN 0 :   MOV   CX,DX</a:t>
            </a:r>
          </a:p>
          <a:p>
            <a:r>
              <a:rPr lang="en-US" sz="2400" b="1" dirty="0"/>
              <a:t>                    MOV  SI offset list</a:t>
            </a:r>
          </a:p>
          <a:p>
            <a:r>
              <a:rPr lang="en-US" sz="2400" b="1" dirty="0"/>
              <a:t>AGAIN 1  :  MOV AX,[SI]</a:t>
            </a:r>
          </a:p>
          <a:p>
            <a:r>
              <a:rPr lang="en-US" sz="2400" b="1" dirty="0"/>
              <a:t>                    CMP  AX,[SI+2]</a:t>
            </a:r>
          </a:p>
          <a:p>
            <a:r>
              <a:rPr lang="en-US" sz="2400" b="1" dirty="0"/>
              <a:t>                    JL </a:t>
            </a:r>
            <a:r>
              <a:rPr lang="en-US" sz="2400" b="1" dirty="0" smtClean="0"/>
              <a:t>PR 1</a:t>
            </a:r>
            <a:endParaRPr lang="en-US" sz="2400" b="1" dirty="0"/>
          </a:p>
          <a:p>
            <a:r>
              <a:rPr lang="en-US" sz="2400" b="1" dirty="0"/>
              <a:t>                    </a:t>
            </a:r>
            <a:r>
              <a:rPr lang="en-US" sz="2400" b="1" dirty="0" smtClean="0"/>
              <a:t>XCHG[SI+2</a:t>
            </a:r>
            <a:r>
              <a:rPr lang="en-US" sz="2400" b="1" dirty="0"/>
              <a:t>],AX</a:t>
            </a:r>
          </a:p>
          <a:p>
            <a:r>
              <a:rPr lang="en-US" sz="2400" b="1" dirty="0"/>
              <a:t>                    </a:t>
            </a:r>
            <a:r>
              <a:rPr lang="en-US" sz="2400" b="1" dirty="0" smtClean="0"/>
              <a:t>XCHG </a:t>
            </a:r>
            <a:r>
              <a:rPr lang="en-US" sz="2400" b="1" dirty="0"/>
              <a:t>[SI],AX</a:t>
            </a:r>
          </a:p>
          <a:p>
            <a:r>
              <a:rPr lang="en-US" sz="2400" b="1" dirty="0"/>
              <a:t>PR 1            ADD SI,02</a:t>
            </a:r>
          </a:p>
          <a:p>
            <a:r>
              <a:rPr lang="en-US" sz="2400" b="1" dirty="0"/>
              <a:t>                    LOOP AGAIN 1</a:t>
            </a:r>
          </a:p>
          <a:p>
            <a:r>
              <a:rPr lang="en-US" sz="2400" b="1" dirty="0"/>
              <a:t>                    DEC DX</a:t>
            </a:r>
          </a:p>
          <a:p>
            <a:r>
              <a:rPr lang="en-US" sz="2400" b="1" dirty="0"/>
              <a:t>                    JNZ AGAIN 0</a:t>
            </a:r>
          </a:p>
          <a:p>
            <a:r>
              <a:rPr lang="en-US" sz="2400" b="1" dirty="0"/>
              <a:t>                    </a:t>
            </a:r>
            <a:r>
              <a:rPr lang="en-US" sz="2400" b="1" dirty="0" smtClean="0"/>
              <a:t>HLT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413338"/>
            <a:ext cx="76200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11. WAP to perform a one byte BCD addition</a:t>
            </a:r>
          </a:p>
          <a:p>
            <a:r>
              <a:rPr lang="en-US" sz="2800" b="1" dirty="0"/>
              <a:t>        assume CS: code segment          </a:t>
            </a:r>
            <a:r>
              <a:rPr lang="en-US" sz="2800" b="1" dirty="0" smtClean="0"/>
              <a:t>DS: data segment</a:t>
            </a:r>
            <a:endParaRPr lang="en-US" sz="2800" b="1" dirty="0"/>
          </a:p>
          <a:p>
            <a:r>
              <a:rPr lang="en-US" sz="2800" b="1" dirty="0"/>
              <a:t>          </a:t>
            </a:r>
            <a:r>
              <a:rPr lang="en-US" sz="2800" b="1" dirty="0" err="1"/>
              <a:t>opr</a:t>
            </a:r>
            <a:r>
              <a:rPr lang="en-US" sz="2800" b="1" dirty="0"/>
              <a:t>  1       EQU      92 H		</a:t>
            </a:r>
          </a:p>
          <a:p>
            <a:r>
              <a:rPr lang="en-US" sz="2800" b="1" dirty="0"/>
              <a:t>          </a:t>
            </a:r>
            <a:r>
              <a:rPr lang="en-US" sz="2800" b="1" dirty="0" err="1"/>
              <a:t>opr</a:t>
            </a:r>
            <a:r>
              <a:rPr lang="en-US" sz="2800" b="1" dirty="0"/>
              <a:t>  2       EQU      52 H</a:t>
            </a:r>
          </a:p>
          <a:p>
            <a:r>
              <a:rPr lang="en-US" sz="2800" b="1" dirty="0"/>
              <a:t>    RESULT   DB  02   DUP(00)</a:t>
            </a:r>
          </a:p>
          <a:p>
            <a:r>
              <a:rPr lang="en-US" sz="2800" b="1" dirty="0"/>
              <a:t>    DATA   </a:t>
            </a:r>
            <a:r>
              <a:rPr lang="en-US" sz="2800" b="1" dirty="0" smtClean="0"/>
              <a:t>ENDS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859340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START      MOV AX  ,DATA</a:t>
            </a:r>
          </a:p>
          <a:p>
            <a:r>
              <a:rPr lang="en-US" sz="2800" b="1" dirty="0"/>
              <a:t>                 MOV DS ,AX</a:t>
            </a:r>
          </a:p>
          <a:p>
            <a:r>
              <a:rPr lang="en-US" sz="2800" b="1" dirty="0"/>
              <a:t>                 MOV BL, OPRI</a:t>
            </a:r>
          </a:p>
          <a:p>
            <a:r>
              <a:rPr lang="en-US" sz="2800" b="1" dirty="0"/>
              <a:t>                 XOR  AL ,AL</a:t>
            </a:r>
          </a:p>
          <a:p>
            <a:r>
              <a:rPr lang="en-US" sz="2800" b="1" dirty="0"/>
              <a:t>                 MOV AL, OPR2</a:t>
            </a:r>
          </a:p>
          <a:p>
            <a:r>
              <a:rPr lang="en-US" sz="2800" b="1" dirty="0"/>
              <a:t>                 ADD AL, BL</a:t>
            </a:r>
          </a:p>
          <a:p>
            <a:r>
              <a:rPr lang="en-US" sz="2800" b="1" dirty="0"/>
              <a:t>                 DAA</a:t>
            </a:r>
          </a:p>
          <a:p>
            <a:r>
              <a:rPr lang="en-US" sz="2800" b="1" dirty="0"/>
              <a:t>                 MOV RESULT  AL</a:t>
            </a:r>
          </a:p>
          <a:p>
            <a:r>
              <a:rPr lang="en-US" sz="2800" b="1" dirty="0"/>
              <a:t>                 JNC ENDS</a:t>
            </a:r>
          </a:p>
          <a:p>
            <a:r>
              <a:rPr lang="en-US" sz="2800" b="1" dirty="0"/>
              <a:t>                 INC [RESULT+1]</a:t>
            </a:r>
          </a:p>
          <a:p>
            <a:r>
              <a:rPr lang="en-US" sz="2800" b="1" dirty="0"/>
              <a:t>                 HLT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967335"/>
            <a:ext cx="78486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 startAt="12"/>
            </a:pPr>
            <a:r>
              <a:rPr lang="en-US" sz="2800" b="1" dirty="0" smtClean="0"/>
              <a:t>WAP </a:t>
            </a:r>
            <a:r>
              <a:rPr lang="en-US" sz="2800" b="1" dirty="0"/>
              <a:t>to decide whether parity is even or odd if parity is even set DL to </a:t>
            </a:r>
            <a:r>
              <a:rPr lang="en-US" sz="2800" b="1" dirty="0" smtClean="0"/>
              <a:t>00 </a:t>
            </a:r>
            <a:r>
              <a:rPr lang="en-US" sz="2800" b="1" dirty="0"/>
              <a:t>else set DL to </a:t>
            </a:r>
            <a:r>
              <a:rPr lang="en-US" sz="2800" b="1" dirty="0" smtClean="0"/>
              <a:t>01.The </a:t>
            </a:r>
            <a:r>
              <a:rPr lang="en-US" sz="2800" b="1" dirty="0"/>
              <a:t>given    number   - </a:t>
            </a:r>
            <a:r>
              <a:rPr lang="en-US" sz="2800" b="1" dirty="0" smtClean="0"/>
              <a:t>DD       335A379B4 (Multi byte number)</a:t>
            </a:r>
          </a:p>
          <a:p>
            <a:pPr marL="342900" indent="-342900">
              <a:buAutoNum type="arabicPeriod" startAt="12"/>
            </a:pPr>
            <a:endParaRPr lang="en-US" dirty="0"/>
          </a:p>
          <a:p>
            <a:pPr marL="342900" indent="-342900">
              <a:buAutoNum type="arabicPeriod" startAt="12"/>
            </a:pPr>
            <a:endParaRPr lang="en-US" dirty="0" smtClean="0"/>
          </a:p>
          <a:p>
            <a:pPr marL="342900" indent="-342900">
              <a:buAutoNum type="arabicPeriod" startAt="12"/>
            </a:pPr>
            <a:endParaRPr lang="en-US" dirty="0"/>
          </a:p>
          <a:p>
            <a:pPr marL="342900" indent="-342900">
              <a:buAutoNum type="arabicPeriod" startAt="12"/>
            </a:pPr>
            <a:endParaRPr lang="en-US" dirty="0" smtClean="0"/>
          </a:p>
          <a:p>
            <a:pPr marL="342900" indent="-342900">
              <a:buAutoNum type="arabicPeriod" startAt="12"/>
            </a:pPr>
            <a:endParaRPr lang="en-US" dirty="0"/>
          </a:p>
          <a:p>
            <a:pPr marL="342900" indent="-342900">
              <a:buAutoNum type="arabicPeriod" startAt="12"/>
            </a:pPr>
            <a:endParaRPr lang="en-US" dirty="0" smtClean="0"/>
          </a:p>
          <a:p>
            <a:pPr marL="342900" indent="-342900">
              <a:buAutoNum type="arabicPeriod" startAt="12"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889844"/>
            <a:ext cx="4572000" cy="7048083"/>
          </a:xfrm>
          <a:prstGeom prst="rect">
            <a:avLst/>
          </a:prstGeom>
        </p:spPr>
        <p:txBody>
          <a:bodyPr>
            <a:spAutoFit/>
          </a:bodyPr>
          <a:lstStyle/>
          <a:p>
            <a:pPr lvl="3"/>
            <a:endParaRPr lang="en-US" dirty="0" smtClean="0"/>
          </a:p>
          <a:p>
            <a:pPr lvl="3"/>
            <a:r>
              <a:rPr lang="en-US" sz="2000" b="1" dirty="0" smtClean="0"/>
              <a:t>MOV   </a:t>
            </a:r>
            <a:r>
              <a:rPr lang="en-US" sz="2000" b="1" dirty="0"/>
              <a:t>AX, DATA</a:t>
            </a:r>
          </a:p>
          <a:p>
            <a:pPr lvl="3"/>
            <a:r>
              <a:rPr lang="en-US" sz="2000" b="1" dirty="0"/>
              <a:t>MOV   DS, AX</a:t>
            </a:r>
          </a:p>
          <a:p>
            <a:pPr lvl="3"/>
            <a:r>
              <a:rPr lang="en-US" sz="2000" b="1" dirty="0"/>
              <a:t>MOV DH, BYTE COUNT</a:t>
            </a:r>
          </a:p>
          <a:p>
            <a:pPr lvl="3"/>
            <a:r>
              <a:rPr lang="en-US" sz="2000" b="1" dirty="0"/>
              <a:t>XOR  AL ,AL </a:t>
            </a:r>
          </a:p>
          <a:p>
            <a:pPr lvl="3"/>
            <a:r>
              <a:rPr lang="en-US" sz="2000" b="1" dirty="0"/>
              <a:t>MOV CL, 00</a:t>
            </a:r>
          </a:p>
          <a:p>
            <a:pPr lvl="3"/>
            <a:r>
              <a:rPr lang="en-US" sz="2000" b="1" dirty="0"/>
              <a:t>MOV SI , OFFSET NO</a:t>
            </a:r>
          </a:p>
          <a:p>
            <a:r>
              <a:rPr lang="en-US" sz="2000" b="1" dirty="0"/>
              <a:t>NEXT BYTE:      ADD AL, [SI]</a:t>
            </a:r>
          </a:p>
          <a:p>
            <a:r>
              <a:rPr lang="en-US" sz="2000" b="1" dirty="0"/>
              <a:t>                          JP EVENP</a:t>
            </a:r>
          </a:p>
          <a:p>
            <a:r>
              <a:rPr lang="en-US" sz="2000" b="1" dirty="0"/>
              <a:t>                          INC CL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EVENP :          INC </a:t>
            </a:r>
            <a:r>
              <a:rPr lang="en-US" sz="2000" b="1" dirty="0"/>
              <a:t>SI</a:t>
            </a:r>
          </a:p>
          <a:p>
            <a:r>
              <a:rPr lang="en-US" sz="2000" b="1" dirty="0"/>
              <a:t>                          MOV AL,00</a:t>
            </a:r>
          </a:p>
          <a:p>
            <a:r>
              <a:rPr lang="en-US" sz="2000" b="1" dirty="0"/>
              <a:t>                          DEC DH</a:t>
            </a:r>
          </a:p>
          <a:p>
            <a:r>
              <a:rPr lang="en-US" sz="2000" b="1" dirty="0"/>
              <a:t>                          JNZ NEXT_BYTE</a:t>
            </a:r>
          </a:p>
          <a:p>
            <a:r>
              <a:rPr lang="en-US" sz="2000" b="1" dirty="0"/>
              <a:t>                         MOV DL,00</a:t>
            </a:r>
          </a:p>
          <a:p>
            <a:r>
              <a:rPr lang="en-US" sz="2000" b="1" dirty="0"/>
              <a:t>                         RCR CL,1</a:t>
            </a:r>
          </a:p>
          <a:p>
            <a:r>
              <a:rPr lang="en-US" sz="2000" b="1" dirty="0"/>
              <a:t>                         JNC   clear </a:t>
            </a:r>
          </a:p>
          <a:p>
            <a:r>
              <a:rPr lang="en-US" sz="2000" b="1" dirty="0"/>
              <a:t>                          JNC DL</a:t>
            </a:r>
          </a:p>
          <a:p>
            <a:r>
              <a:rPr lang="en-US" sz="2000" b="1" dirty="0"/>
              <a:t>  </a:t>
            </a:r>
            <a:r>
              <a:rPr lang="en-US" sz="2000" b="1" dirty="0" smtClean="0"/>
              <a:t>CLEAR:           HLT</a:t>
            </a:r>
          </a:p>
          <a:p>
            <a:endParaRPr lang="en-US" sz="2000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070537"/>
            <a:ext cx="9144000" cy="395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MOV AX, 2000H             initialize DS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MOV DS,AX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MOV AX,[0500H]           set first byte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ADD AX,[0600H]            add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second byte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MOV[0700H],AX            store result     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HLT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8275" y="1233488"/>
            <a:ext cx="626745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8363" y="1038225"/>
            <a:ext cx="486727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81000"/>
            <a:ext cx="48387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85800"/>
            <a:ext cx="7086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/>
              <a:t>3.Write a program to move a string of data words from offset 2000H to offset 3000H. The length of string is </a:t>
            </a:r>
            <a:r>
              <a:rPr lang="en-US" sz="3600" b="1" dirty="0" smtClean="0"/>
              <a:t>0FH. DS = 5000H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609600"/>
            <a:ext cx="4572000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                   </a:t>
            </a:r>
          </a:p>
          <a:p>
            <a:endParaRPr lang="en-US" sz="2800" b="1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MOV AX,5000H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MOV DS,AX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b="1" dirty="0" smtClean="0"/>
              <a:t>                 </a:t>
            </a:r>
            <a:r>
              <a:rPr lang="en-US" sz="2800" b="1" dirty="0" smtClean="0">
                <a:solidFill>
                  <a:schemeClr val="accent2"/>
                </a:solidFill>
              </a:rPr>
              <a:t>MOV SI ,2000H</a:t>
            </a:r>
          </a:p>
          <a:p>
            <a:r>
              <a:rPr lang="en-US" sz="2800" b="1" dirty="0" smtClean="0">
                <a:solidFill>
                  <a:schemeClr val="accent2"/>
                </a:solidFill>
              </a:rPr>
              <a:t>                   </a:t>
            </a:r>
            <a:r>
              <a:rPr lang="en-US" sz="2800" b="1" dirty="0">
                <a:solidFill>
                  <a:schemeClr val="accent2"/>
                </a:solidFill>
              </a:rPr>
              <a:t>MOV DI,3000H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                   MOV CX,OFH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    Again     MOV AX,[SI]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                   MOV[DI</a:t>
            </a:r>
            <a:r>
              <a:rPr lang="en-US" sz="2800" b="1" dirty="0" smtClean="0">
                <a:solidFill>
                  <a:schemeClr val="accent2"/>
                </a:solidFill>
              </a:rPr>
              <a:t>],AX</a:t>
            </a:r>
            <a:endParaRPr lang="en-US" sz="2800" b="1" dirty="0">
              <a:solidFill>
                <a:schemeClr val="accent2"/>
              </a:solidFill>
            </a:endParaRPr>
          </a:p>
          <a:p>
            <a:r>
              <a:rPr lang="en-US" sz="2800" b="1" dirty="0">
                <a:solidFill>
                  <a:schemeClr val="accent2"/>
                </a:solidFill>
              </a:rPr>
              <a:t>                   INC SI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                   INC DI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                   DEC CX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                   JNZ again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                   </a:t>
            </a:r>
            <a:r>
              <a:rPr lang="en-US" sz="2800" b="1" dirty="0" smtClean="0">
                <a:solidFill>
                  <a:schemeClr val="accent2"/>
                </a:solidFill>
              </a:rPr>
              <a:t>HLT</a:t>
            </a:r>
          </a:p>
          <a:p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-3184127"/>
            <a:ext cx="9144000" cy="12788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DS= 5000/SEGMENT DS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ES=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6000/SEGMENT ES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Different method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MOV AX,5000H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MOV DS,AX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MOV AX,6000H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MOV ES,AX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MOV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CX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,OFFH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MOV SI,1000H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MOV DI,2000H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CLD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MOV SB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/>
              <a:t>                     HLT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of REP and SCASW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6800" y="1981200"/>
            <a:ext cx="64008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     </a:t>
            </a:r>
            <a:r>
              <a:rPr lang="en-US" dirty="0" smtClean="0">
                <a:solidFill>
                  <a:schemeClr val="tx1"/>
                </a:solidFill>
              </a:rPr>
              <a:t>MOV AX,SEG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MOV ES,AX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MOV  DI,OFFSET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MOV CX,10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MOV AX,WORD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                      CLD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                    REPNE SCASW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(scan 10 bytes till a match is found)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838200"/>
          </a:xfrm>
        </p:spPr>
        <p:txBody>
          <a:bodyPr/>
          <a:lstStyle/>
          <a:p>
            <a:r>
              <a:rPr lang="en-US" dirty="0" smtClean="0"/>
              <a:t>REP  AND MOVSB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828800"/>
            <a:ext cx="6400800" cy="4267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</a:t>
            </a:r>
            <a:r>
              <a:rPr lang="en-US" b="1" dirty="0" smtClean="0">
                <a:solidFill>
                  <a:schemeClr val="tx1"/>
                </a:solidFill>
              </a:rPr>
              <a:t>MOV AX,5000                initialize DS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MOV DS,AX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                                      MOV AX,6000H                initialize DS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MOV ES,AX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                                      MOV CX,00FF    initialize COUNTER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                                  MOV  SI,1000H     load offset </a:t>
            </a:r>
            <a:r>
              <a:rPr lang="en-US" b="1" dirty="0" err="1" smtClean="0">
                <a:solidFill>
                  <a:schemeClr val="tx1"/>
                </a:solidFill>
              </a:rPr>
              <a:t>addr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       MOV  DI,2000H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                                           CLD                            decide direction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                                   REP  MOVSB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err="1" smtClean="0">
                <a:solidFill>
                  <a:schemeClr val="tx1"/>
                </a:solidFill>
              </a:rPr>
              <a:t>mov</a:t>
            </a:r>
            <a:r>
              <a:rPr lang="en-US" b="1" dirty="0" smtClean="0">
                <a:solidFill>
                  <a:schemeClr val="tx1"/>
                </a:solidFill>
              </a:rPr>
              <a:t> FF string bytes from source to destination )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838200"/>
          </a:xfrm>
        </p:spPr>
        <p:txBody>
          <a:bodyPr/>
          <a:lstStyle/>
          <a:p>
            <a:r>
              <a:rPr lang="en-US" dirty="0" smtClean="0"/>
              <a:t>REP , </a:t>
            </a:r>
            <a:r>
              <a:rPr lang="en-US" dirty="0" smtClean="0"/>
              <a:t>CMPSW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828800"/>
            <a:ext cx="6400800" cy="44958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                                          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                                    MOV AX,5000                initialize DS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MOV DS,AX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                                    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MOV AX,6000H                initialize DS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MOV ES,AX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                               </a:t>
            </a:r>
            <a:r>
              <a:rPr lang="en-US" b="1" dirty="0" smtClean="0">
                <a:solidFill>
                  <a:schemeClr val="tx1"/>
                </a:solidFill>
              </a:rPr>
              <a:t>        </a:t>
            </a:r>
            <a:r>
              <a:rPr lang="en-US" b="1" dirty="0" smtClean="0">
                <a:solidFill>
                  <a:schemeClr val="tx1"/>
                </a:solidFill>
              </a:rPr>
              <a:t>MOV CX,10   </a:t>
            </a:r>
            <a:r>
              <a:rPr lang="en-US" b="1" dirty="0" smtClean="0">
                <a:solidFill>
                  <a:schemeClr val="tx1"/>
                </a:solidFill>
              </a:rPr>
              <a:t>     </a:t>
            </a:r>
            <a:r>
              <a:rPr lang="en-US" b="1" dirty="0" smtClean="0">
                <a:solidFill>
                  <a:schemeClr val="tx1"/>
                </a:solidFill>
              </a:rPr>
              <a:t>initialize COUNTER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                                 MOV  SI,1000H     load offset </a:t>
            </a:r>
            <a:r>
              <a:rPr lang="en-US" b="1" dirty="0" err="1" smtClean="0">
                <a:solidFill>
                  <a:schemeClr val="tx1"/>
                </a:solidFill>
              </a:rPr>
              <a:t>addr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       MOV  DI,2000H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                                           CLD                            decide direction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                                   REPE  CMPSW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(compare10 words of string 1 and 2 while they are equal )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1249</Words>
  <Application>Microsoft Office PowerPoint</Application>
  <PresentationFormat>On-screen Show (4:3)</PresentationFormat>
  <Paragraphs>488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Use of REP and SCASW</vt:lpstr>
      <vt:lpstr>REP  AND MOVSB </vt:lpstr>
      <vt:lpstr>REP , CMPSW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VVT</dc:creator>
  <cp:lastModifiedBy>EC</cp:lastModifiedBy>
  <cp:revision>47</cp:revision>
  <dcterms:created xsi:type="dcterms:W3CDTF">2015-07-20T10:14:33Z</dcterms:created>
  <dcterms:modified xsi:type="dcterms:W3CDTF">2021-03-24T08:48:20Z</dcterms:modified>
</cp:coreProperties>
</file>