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ngineeringprojects.com/2015/03/pic-microcontroller-projects.html" TargetMode="External"/><Relationship Id="rId2" Type="http://schemas.openxmlformats.org/officeDocument/2006/relationships/hyperlink" Target="https://www.theengineeringprojects.com/2018/03/introduction-to-microcontrolle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ngineeringprojects.com/2016/10/what-is-embedded-systems.html" TargetMode="External"/><Relationship Id="rId2" Type="http://schemas.openxmlformats.org/officeDocument/2006/relationships/hyperlink" Target="https://www.theengineeringprojects.com/2017/08/arduino-keypad-interfac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rey.com/microcontroller/microcontroller-bas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engineeringprojects.com/2015/12/design-simple-calculator-8051-microcontroll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 smtClean="0"/>
              <a:t>Embedded System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embedded system </a:t>
            </a:r>
            <a:r>
              <a:rPr lang="en-US" dirty="0" smtClean="0"/>
              <a:t>is a computer </a:t>
            </a:r>
            <a:r>
              <a:rPr lang="en-US" b="1" dirty="0" smtClean="0"/>
              <a:t>system</a:t>
            </a:r>
            <a:r>
              <a:rPr lang="en-US" dirty="0" smtClean="0"/>
              <a:t>, made from a combination of </a:t>
            </a:r>
            <a:r>
              <a:rPr lang="en-US" dirty="0" smtClean="0">
                <a:solidFill>
                  <a:srgbClr val="FF0000"/>
                </a:solidFill>
              </a:rPr>
              <a:t>hardware and software</a:t>
            </a:r>
            <a:r>
              <a:rPr lang="en-US" dirty="0" smtClean="0"/>
              <a:t> that is used to perform a specific task. 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may or not be programmable</a:t>
            </a:r>
            <a:r>
              <a:rPr lang="en-US" dirty="0" smtClean="0"/>
              <a:t>, depending on the application.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Examples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embedded </a:t>
            </a:r>
            <a:r>
              <a:rPr lang="en-US" dirty="0" smtClean="0">
                <a:solidFill>
                  <a:srgbClr val="FF0000"/>
                </a:solidFill>
              </a:rPr>
              <a:t>systems </a:t>
            </a:r>
            <a:r>
              <a:rPr lang="en-US" dirty="0" smtClean="0"/>
              <a:t>include washing machines, printers, automobiles, cameras, industrial machines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Daily life examples of embedded systems include automatic washing machines and dryers.</a:t>
            </a:r>
          </a:p>
          <a:p>
            <a:pPr lvl="0"/>
            <a:r>
              <a:rPr lang="en-US" dirty="0" smtClean="0"/>
              <a:t>Washing clothes is not a difficult task now owing to embedded systems.</a:t>
            </a:r>
          </a:p>
          <a:p>
            <a:pPr lvl="0"/>
            <a:r>
              <a:rPr lang="en-US" dirty="0" smtClean="0"/>
              <a:t>You just have to add clothes and leave it to the machine. Rest operations are done by your machine itself.</a:t>
            </a:r>
          </a:p>
          <a:p>
            <a:pPr lvl="0"/>
            <a:r>
              <a:rPr lang="en-US" dirty="0" smtClean="0"/>
              <a:t>Machines have a </a:t>
            </a:r>
            <a:r>
              <a:rPr lang="en-US" dirty="0" smtClean="0">
                <a:hlinkClick r:id="rId2"/>
              </a:rPr>
              <a:t>Microcontroller </a:t>
            </a:r>
            <a:r>
              <a:rPr lang="en-US" dirty="0" smtClean="0"/>
              <a:t>for controlling all the tasks.</a:t>
            </a:r>
          </a:p>
          <a:p>
            <a:pPr lvl="0"/>
            <a:r>
              <a:rPr lang="en-US" dirty="0" smtClean="0"/>
              <a:t>Sensors and actuators in this case are level sensors, valves, motor and also a display and keypad to input information.</a:t>
            </a:r>
          </a:p>
          <a:p>
            <a:pPr lvl="0"/>
            <a:r>
              <a:rPr lang="en-US" dirty="0" smtClean="0"/>
              <a:t>Once you load clothes in machine, the whole </a:t>
            </a:r>
            <a:r>
              <a:rPr lang="en-US" b="1" dirty="0" smtClean="0"/>
              <a:t>process consists of three cycles. Washing, rinsing and spinning.</a:t>
            </a:r>
            <a:endParaRPr lang="en-US" dirty="0" smtClean="0"/>
          </a:p>
          <a:p>
            <a:pPr lvl="0"/>
            <a:r>
              <a:rPr lang="en-US" dirty="0" smtClean="0"/>
              <a:t>All the three cycles are initiated by machine itself. You just have to enter information for hot or cold water and press start button.</a:t>
            </a:r>
          </a:p>
          <a:p>
            <a:pPr lvl="0"/>
            <a:r>
              <a:rPr lang="en-US" dirty="0" smtClean="0"/>
              <a:t>During washing and rinsing cycle, water is added to the drum by pipes.</a:t>
            </a:r>
          </a:p>
          <a:p>
            <a:pPr lvl="0"/>
            <a:r>
              <a:rPr lang="en-US" dirty="0" smtClean="0"/>
              <a:t>Closing and opening of valves for adding water is checked through level sensors by microcontroller like </a:t>
            </a:r>
            <a:r>
              <a:rPr lang="en-US" dirty="0" smtClean="0">
                <a:hlinkClick r:id="rId3"/>
              </a:rPr>
              <a:t>PIC Microcontroller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Then the rotation of drum starts for pre-set time. After that water is drained out through pipes.</a:t>
            </a:r>
          </a:p>
          <a:p>
            <a:pPr lvl="0"/>
            <a:r>
              <a:rPr lang="en-US" dirty="0" smtClean="0"/>
              <a:t>During spinning cycle, water is not added and drum rotates for a set time.</a:t>
            </a:r>
          </a:p>
          <a:p>
            <a:pPr lvl="0"/>
            <a:r>
              <a:rPr lang="en-US" dirty="0" smtClean="0"/>
              <a:t>All the processes are controlled by microcontroller program.</a:t>
            </a:r>
          </a:p>
          <a:p>
            <a:pPr lvl="0"/>
            <a:r>
              <a:rPr lang="en-US" dirty="0" smtClean="0"/>
              <a:t>The timings for each cycle can be changed through the keypad.</a:t>
            </a:r>
          </a:p>
          <a:p>
            <a:pPr lvl="0"/>
            <a:r>
              <a:rPr lang="en-US" dirty="0" smtClean="0"/>
              <a:t>So this was another embedded systems examples. Now let’s move towards the next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Automated Teller Machine (ATM</a:t>
            </a:r>
            <a:endParaRPr lang="en-US" dirty="0"/>
          </a:p>
        </p:txBody>
      </p:sp>
      <p:pic>
        <p:nvPicPr>
          <p:cNvPr id="4" name="image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250" y="2258219"/>
            <a:ext cx="28575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An automated teller machine (ATM) is also an embedded system.</a:t>
            </a:r>
          </a:p>
          <a:p>
            <a:pPr lvl="0"/>
            <a:r>
              <a:rPr lang="en-US" dirty="0" smtClean="0"/>
              <a:t>It is a computerized device used in banking.</a:t>
            </a:r>
          </a:p>
          <a:p>
            <a:pPr lvl="0"/>
            <a:r>
              <a:rPr lang="en-US" dirty="0" smtClean="0"/>
              <a:t>You all are already familiar with its operation and use.</a:t>
            </a:r>
          </a:p>
          <a:p>
            <a:pPr lvl="0"/>
            <a:r>
              <a:rPr lang="en-US" dirty="0" smtClean="0"/>
              <a:t>A customer can access and perform his transactions without going to the bank and meeting some assistant.</a:t>
            </a:r>
          </a:p>
          <a:p>
            <a:pPr lvl="0"/>
            <a:r>
              <a:rPr lang="en-US" dirty="0" smtClean="0"/>
              <a:t>This machine consists of a card reader for detecting card and accessing information of the person.</a:t>
            </a:r>
          </a:p>
          <a:p>
            <a:pPr lvl="0"/>
            <a:r>
              <a:rPr lang="en-US" dirty="0" smtClean="0"/>
              <a:t>Also it has a </a:t>
            </a:r>
            <a:r>
              <a:rPr lang="en-US" dirty="0" smtClean="0">
                <a:hlinkClick r:id="rId2"/>
              </a:rPr>
              <a:t>keypad </a:t>
            </a:r>
            <a:r>
              <a:rPr lang="en-US" dirty="0" smtClean="0"/>
              <a:t>so the user can enter his commands and password.</a:t>
            </a:r>
          </a:p>
          <a:p>
            <a:pPr lvl="0"/>
            <a:r>
              <a:rPr lang="en-US" dirty="0" smtClean="0"/>
              <a:t>A screen displays information. A printer prints the receipts and cash is received from cash dispenser.</a:t>
            </a:r>
          </a:p>
          <a:p>
            <a:pPr lvl="0"/>
            <a:r>
              <a:rPr lang="en-US" dirty="0" smtClean="0"/>
              <a:t>A network is present between the bank computer and ATM machine through a host computer.</a:t>
            </a:r>
          </a:p>
          <a:p>
            <a:pPr lvl="0"/>
            <a:r>
              <a:rPr lang="en-US" dirty="0" smtClean="0"/>
              <a:t>All the data is verified with the bank computer and all transactions are stored in it.</a:t>
            </a:r>
          </a:p>
          <a:p>
            <a:pPr lvl="0"/>
            <a:r>
              <a:rPr lang="en-US" dirty="0" smtClean="0"/>
              <a:t>All these input and output operations are carried with the help of microcontroller.</a:t>
            </a:r>
          </a:p>
          <a:p>
            <a:r>
              <a:rPr lang="en-US" dirty="0" smtClean="0"/>
              <a:t>So this makes a one of the best examples of </a:t>
            </a:r>
            <a:r>
              <a:rPr lang="en-US" dirty="0" smtClean="0">
                <a:hlinkClick r:id="rId3"/>
              </a:rPr>
              <a:t>Embedded Systems.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a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Microcontroller</a:t>
            </a:r>
            <a:r>
              <a:rPr lang="en-US" dirty="0" smtClean="0">
                <a:solidFill>
                  <a:srgbClr val="FF0000"/>
                </a:solidFill>
              </a:rPr>
              <a:t>/Microprocessor</a:t>
            </a:r>
            <a:r>
              <a:rPr lang="en-US" dirty="0" smtClean="0"/>
              <a:t> to perform a single job. It is a </a:t>
            </a:r>
            <a:r>
              <a:rPr lang="en-US" dirty="0" smtClean="0">
                <a:solidFill>
                  <a:srgbClr val="FF0000"/>
                </a:solidFill>
              </a:rPr>
              <a:t>stand-alone device </a:t>
            </a:r>
            <a:r>
              <a:rPr lang="en-US" dirty="0" smtClean="0"/>
              <a:t>with no operating system.</a:t>
            </a:r>
          </a:p>
          <a:p>
            <a:r>
              <a:rPr lang="en-US" dirty="0" smtClean="0"/>
              <a:t> Examples may be a washing machine, Music player, ATM, Vending machine, Data Logger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Nowadays, Most of the devices run on the OS (Operating System). </a:t>
            </a:r>
          </a:p>
          <a:p>
            <a:r>
              <a:rPr lang="en-US" dirty="0" smtClean="0"/>
              <a:t> So, what is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need for an OS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user needs smarter devices capable of doing </a:t>
            </a:r>
            <a:r>
              <a:rPr lang="en-US" dirty="0" smtClean="0">
                <a:solidFill>
                  <a:srgbClr val="FF0000"/>
                </a:solidFill>
              </a:rPr>
              <a:t>multiple jobs in less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Supports enough memory to run multiple applications.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Reusable and Stable </a:t>
            </a:r>
            <a:r>
              <a:rPr lang="en-US" dirty="0" smtClean="0"/>
              <a:t>with more software updates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Embedded systems have a microcontroller which gets input from </a:t>
            </a:r>
            <a:r>
              <a:rPr lang="en-US" dirty="0" smtClean="0">
                <a:solidFill>
                  <a:srgbClr val="FF0000"/>
                </a:solidFill>
              </a:rPr>
              <a:t>hardware like keypad, buttons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Firmware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stored in read-only or flash memory and is small in size. </a:t>
            </a:r>
          </a:p>
          <a:p>
            <a:r>
              <a:rPr lang="en-US" b="1" dirty="0" smtClean="0"/>
              <a:t>Embedded systems</a:t>
            </a:r>
            <a:r>
              <a:rPr lang="en-US" dirty="0" smtClean="0"/>
              <a:t> can have little memory and may or may not have keyboard and screen or any sensor and gives output through </a:t>
            </a:r>
            <a:r>
              <a:rPr lang="en-US" dirty="0" smtClean="0">
                <a:solidFill>
                  <a:srgbClr val="FF0000"/>
                </a:solidFill>
              </a:rPr>
              <a:t>motor, display or any mechanical work. </a:t>
            </a:r>
          </a:p>
          <a:p>
            <a:r>
              <a:rPr lang="en-US" dirty="0" smtClean="0"/>
              <a:t> These systems </a:t>
            </a:r>
            <a:r>
              <a:rPr lang="en-US" dirty="0" smtClean="0">
                <a:solidFill>
                  <a:srgbClr val="FF0000"/>
                </a:solidFill>
              </a:rPr>
              <a:t>can have external memory </a:t>
            </a:r>
            <a:r>
              <a:rPr lang="en-US" dirty="0" smtClean="0"/>
              <a:t>also which store nonvolatile data.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External memory </a:t>
            </a:r>
            <a:r>
              <a:rPr lang="en-US" dirty="0" smtClean="0"/>
              <a:t>sometimes builds internal into the microcontroller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microcontroller can be written in any programming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language </a:t>
            </a:r>
            <a:r>
              <a:rPr lang="en-US" dirty="0" smtClean="0"/>
              <a:t>like C language, assembly language or any complex language. </a:t>
            </a:r>
          </a:p>
          <a:p>
            <a:pPr algn="just"/>
            <a:r>
              <a:rPr lang="en-US" dirty="0" smtClean="0"/>
              <a:t> The </a:t>
            </a:r>
            <a:r>
              <a:rPr lang="en-US" dirty="0" smtClean="0">
                <a:solidFill>
                  <a:srgbClr val="FF0000"/>
                </a:solidFill>
              </a:rPr>
              <a:t>program is loaded</a:t>
            </a:r>
            <a:r>
              <a:rPr lang="en-US" dirty="0" smtClean="0"/>
              <a:t> into the microcontroller.</a:t>
            </a:r>
          </a:p>
          <a:p>
            <a:pPr algn="just"/>
            <a:r>
              <a:rPr lang="en-US" dirty="0" smtClean="0"/>
              <a:t> A program written for the microcontroller of the calculator cannot work with microwave and vice versa.</a:t>
            </a:r>
          </a:p>
          <a:p>
            <a:pPr algn="just"/>
            <a:r>
              <a:rPr lang="en-US" dirty="0" smtClean="0"/>
              <a:t> Program instructions written for embedded systems are </a:t>
            </a:r>
            <a:r>
              <a:rPr lang="en-US" dirty="0" smtClean="0">
                <a:solidFill>
                  <a:srgbClr val="FF0000"/>
                </a:solidFill>
              </a:rPr>
              <a:t>known as firmware.</a:t>
            </a:r>
          </a:p>
          <a:p>
            <a:pPr algn="just"/>
            <a:r>
              <a:rPr lang="en-US" dirty="0" smtClean="0"/>
              <a:t> Firmware is stored </a:t>
            </a:r>
            <a:r>
              <a:rPr lang="en-US" dirty="0" smtClean="0">
                <a:solidFill>
                  <a:srgbClr val="FF0000"/>
                </a:solidFill>
              </a:rPr>
              <a:t>in read-only or flash memory and is small in size.</a:t>
            </a:r>
          </a:p>
          <a:p>
            <a:pPr algn="just"/>
            <a:r>
              <a:rPr lang="en-US" dirty="0" smtClean="0"/>
              <a:t> Embedded systems can have little memory and may or may not have keyboard and screen.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Embedded systems consume </a:t>
            </a:r>
            <a:r>
              <a:rPr lang="en-US" sz="2400" dirty="0" smtClean="0">
                <a:solidFill>
                  <a:srgbClr val="FF0000"/>
                </a:solidFill>
              </a:rPr>
              <a:t>low power </a:t>
            </a:r>
            <a:r>
              <a:rPr lang="en-US" sz="2400" dirty="0" smtClean="0"/>
              <a:t>to run microcontroller. </a:t>
            </a:r>
          </a:p>
          <a:p>
            <a:r>
              <a:rPr lang="en-US" sz="2400" dirty="0" smtClean="0"/>
              <a:t>They are also of </a:t>
            </a:r>
            <a:r>
              <a:rPr lang="en-US" sz="2400" dirty="0" smtClean="0">
                <a:solidFill>
                  <a:srgbClr val="FF0000"/>
                </a:solidFill>
              </a:rPr>
              <a:t>small size </a:t>
            </a:r>
            <a:r>
              <a:rPr lang="en-US" sz="2400" dirty="0" smtClean="0"/>
              <a:t>in terms of other systems. </a:t>
            </a:r>
          </a:p>
          <a:p>
            <a:r>
              <a:rPr lang="en-US" sz="2400" dirty="0" smtClean="0"/>
              <a:t>They have a </a:t>
            </a:r>
            <a:r>
              <a:rPr lang="en-US" sz="2400" dirty="0" smtClean="0">
                <a:solidFill>
                  <a:srgbClr val="FF0000"/>
                </a:solidFill>
              </a:rPr>
              <a:t>low cost per unit </a:t>
            </a:r>
            <a:r>
              <a:rPr lang="en-US" sz="2400" dirty="0" smtClean="0"/>
              <a:t>because of low computing power. </a:t>
            </a:r>
          </a:p>
          <a:p>
            <a:r>
              <a:rPr lang="en-US" sz="2400" dirty="0" smtClean="0"/>
              <a:t>It is difficult to program to embed systems and they use </a:t>
            </a:r>
            <a:r>
              <a:rPr lang="en-US" sz="2400" dirty="0" smtClean="0">
                <a:solidFill>
                  <a:srgbClr val="FF0000"/>
                </a:solidFill>
              </a:rPr>
              <a:t>intelligent code </a:t>
            </a:r>
            <a:r>
              <a:rPr lang="en-US" sz="2400" dirty="0" smtClean="0"/>
              <a:t>to operate. </a:t>
            </a:r>
          </a:p>
          <a:p>
            <a:r>
              <a:rPr lang="en-US" sz="2400" dirty="0" smtClean="0"/>
              <a:t>When engineers are given the project to design an embedded system then they are guided to make the </a:t>
            </a:r>
            <a:r>
              <a:rPr lang="en-US" sz="2400" dirty="0" smtClean="0">
                <a:solidFill>
                  <a:srgbClr val="FF0000"/>
                </a:solidFill>
              </a:rPr>
              <a:t>cost-effective system </a:t>
            </a:r>
            <a:r>
              <a:rPr lang="en-US" sz="2400" dirty="0" smtClean="0"/>
              <a:t>and reducing the size of the system.</a:t>
            </a:r>
          </a:p>
          <a:p>
            <a:r>
              <a:rPr lang="en-US" sz="2400" dirty="0" smtClean="0"/>
              <a:t> Embedded systems are usually made on a </a:t>
            </a:r>
            <a:r>
              <a:rPr lang="en-US" sz="2400" dirty="0" smtClean="0">
                <a:solidFill>
                  <a:srgbClr val="FF0000"/>
                </a:solidFill>
              </a:rPr>
              <a:t>large scale </a:t>
            </a:r>
            <a:r>
              <a:rPr lang="en-US" sz="2400" dirty="0" smtClean="0"/>
              <a:t>so the consumers can get a </a:t>
            </a:r>
            <a:r>
              <a:rPr lang="en-US" sz="2400" dirty="0" smtClean="0">
                <a:solidFill>
                  <a:srgbClr val="FF0000"/>
                </a:solidFill>
              </a:rPr>
              <a:t>low price product. </a:t>
            </a:r>
          </a:p>
          <a:p>
            <a:r>
              <a:rPr lang="en-US" sz="2400" dirty="0" smtClean="0"/>
              <a:t>The architecture of </a:t>
            </a:r>
            <a:r>
              <a:rPr lang="en-US" sz="2400" dirty="0" smtClean="0">
                <a:solidFill>
                  <a:srgbClr val="FF0000"/>
                </a:solidFill>
              </a:rPr>
              <a:t>large machinery is complex and difficult </a:t>
            </a:r>
            <a:r>
              <a:rPr lang="en-US" sz="2400" dirty="0" smtClean="0"/>
              <a:t>to make.  So engineers face difficulty in </a:t>
            </a:r>
            <a:r>
              <a:rPr lang="en-US" sz="2400" dirty="0" smtClean="0">
                <a:solidFill>
                  <a:srgbClr val="FF0000"/>
                </a:solidFill>
              </a:rPr>
              <a:t>controlling the accuracy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efficiency</a:t>
            </a:r>
            <a:r>
              <a:rPr lang="en-US" sz="2400" dirty="0" smtClean="0"/>
              <a:t> of the system. </a:t>
            </a:r>
          </a:p>
          <a:p>
            <a:r>
              <a:rPr lang="en-US" sz="2400" dirty="0" smtClean="0"/>
              <a:t>The goal is to make application programs that are more in </a:t>
            </a:r>
            <a:r>
              <a:rPr lang="en-US" sz="2400" dirty="0" smtClean="0">
                <a:solidFill>
                  <a:srgbClr val="FF0000"/>
                </a:solidFill>
              </a:rPr>
              <a:t>performance and error-free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390650"/>
            <a:ext cx="6000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09800" y="5867400"/>
            <a:ext cx="446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1 Block Diagram of an Embedded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 smtClean="0"/>
              <a:t>Examples of Embedded System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sz="4400" b="1" dirty="0" smtClean="0"/>
              <a:t>Calculator</a:t>
            </a:r>
          </a:p>
          <a:p>
            <a:pPr lvl="0"/>
            <a:r>
              <a:rPr lang="en-US" sz="4400" dirty="0" smtClean="0">
                <a:hlinkClick r:id="rId2"/>
              </a:rPr>
              <a:t>Calculator </a:t>
            </a:r>
            <a:r>
              <a:rPr lang="en-US" sz="4400" dirty="0" smtClean="0"/>
              <a:t>is also one of the examples of embedded systems.</a:t>
            </a:r>
          </a:p>
          <a:p>
            <a:pPr lvl="0"/>
            <a:r>
              <a:rPr lang="en-US" sz="4400" dirty="0" smtClean="0"/>
              <a:t>Actually it is one of very earlier embedded system that is used widely.</a:t>
            </a:r>
          </a:p>
          <a:p>
            <a:pPr lvl="0"/>
            <a:r>
              <a:rPr lang="en-US" sz="4400" dirty="0" smtClean="0"/>
              <a:t>In this example, the function is to take input from the keypad, perform the required operation and show the results on LCD.</a:t>
            </a:r>
          </a:p>
          <a:p>
            <a:pPr lvl="0"/>
            <a:r>
              <a:rPr lang="en-US" sz="4400" dirty="0" smtClean="0"/>
              <a:t>Embedded Scientific Calculator has a high performance processor.</a:t>
            </a:r>
          </a:p>
          <a:p>
            <a:pPr lvl="0"/>
            <a:r>
              <a:rPr lang="en-US" sz="4400" dirty="0" smtClean="0"/>
              <a:t>A number of mathematical complex calculations can be performed by these calculators.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Fig.2 Inputs and outputs in an electronic washing machine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47801"/>
            <a:ext cx="85344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775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Embedded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Embedded System </vt:lpstr>
      <vt:lpstr>Fig.2 Inputs and outputs in an electronic washing machine </vt:lpstr>
      <vt:lpstr>PowerPoint Presentation</vt:lpstr>
      <vt:lpstr>Automated Teller Machine (ATM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</dc:creator>
  <cp:lastModifiedBy>DELL</cp:lastModifiedBy>
  <cp:revision>10</cp:revision>
  <dcterms:created xsi:type="dcterms:W3CDTF">2006-08-16T00:00:00Z</dcterms:created>
  <dcterms:modified xsi:type="dcterms:W3CDTF">2022-04-19T04:52:38Z</dcterms:modified>
</cp:coreProperties>
</file>