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1776730"/>
            <a:ext cx="3577590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1150" y="0"/>
            <a:ext cx="756285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6304" y="6391656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2"/>
                </a:lnTo>
                <a:lnTo>
                  <a:pt x="8833104" y="309372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522" y="165861"/>
            <a:ext cx="728695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690" y="1586130"/>
            <a:ext cx="4556125" cy="400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22" y="165861"/>
            <a:ext cx="7286955" cy="553998"/>
          </a:xfrm>
        </p:spPr>
        <p:txBody>
          <a:bodyPr/>
          <a:lstStyle/>
          <a:p>
            <a:r>
              <a:rPr lang="en-US" sz="3600" b="0" spc="-5" dirty="0" smtClean="0">
                <a:solidFill>
                  <a:schemeClr val="accent2">
                    <a:lumMod val="75000"/>
                  </a:schemeClr>
                </a:solidFill>
              </a:rPr>
              <a:t>Counter</a:t>
            </a:r>
            <a:r>
              <a:rPr lang="en-US" sz="3600" b="0" dirty="0" smtClean="0">
                <a:solidFill>
                  <a:schemeClr val="accent2">
                    <a:lumMod val="75000"/>
                  </a:schemeClr>
                </a:solidFill>
              </a:rPr>
              <a:t>s &amp;  </a:t>
            </a:r>
            <a:r>
              <a:rPr lang="en-US" sz="3600" b="0" spc="-5" dirty="0" smtClean="0">
                <a:solidFill>
                  <a:schemeClr val="accent2">
                    <a:lumMod val="75000"/>
                  </a:schemeClr>
                </a:solidFill>
              </a:rPr>
              <a:t>Time Delays</a:t>
            </a:r>
            <a:r>
              <a:rPr lang="en-US" sz="3600" b="0" spc="15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10"/>
          <p:cNvSpPr txBox="1"/>
          <p:nvPr/>
        </p:nvSpPr>
        <p:spPr>
          <a:xfrm>
            <a:off x="383540" y="2845688"/>
            <a:ext cx="8275955" cy="2366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37920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83928"/>
              <a:buFont typeface="Wingdings"/>
              <a:buChar char=""/>
              <a:tabLst>
                <a:tab pos="372745" algn="l"/>
                <a:tab pos="1633855" algn="l"/>
                <a:tab pos="2347595" algn="l"/>
                <a:tab pos="2903855" algn="l"/>
                <a:tab pos="3932554" algn="l"/>
                <a:tab pos="5262880" algn="l"/>
                <a:tab pos="5982970" algn="l"/>
              </a:tabLst>
            </a:pPr>
            <a:r>
              <a:rPr sz="2800" b="1" spc="250" smtClean="0">
                <a:solidFill>
                  <a:schemeClr val="accent2"/>
                </a:solidFill>
                <a:latin typeface="Georgia"/>
                <a:cs typeface="Georgia"/>
              </a:rPr>
              <a:t>C</a:t>
            </a:r>
            <a:r>
              <a:rPr sz="2800" b="1" spc="245" smtClean="0">
                <a:solidFill>
                  <a:schemeClr val="accent2"/>
                </a:solidFill>
                <a:latin typeface="Georgia"/>
                <a:cs typeface="Georgia"/>
              </a:rPr>
              <a:t>OU</a:t>
            </a:r>
            <a:r>
              <a:rPr sz="2800" b="1" spc="250" smtClean="0">
                <a:solidFill>
                  <a:schemeClr val="accent2"/>
                </a:solidFill>
                <a:latin typeface="Georgia"/>
                <a:cs typeface="Georgia"/>
              </a:rPr>
              <a:t>N</a:t>
            </a:r>
            <a:r>
              <a:rPr sz="2800" b="1" spc="240" smtClean="0">
                <a:solidFill>
                  <a:schemeClr val="accent2"/>
                </a:solidFill>
                <a:latin typeface="Georgia"/>
                <a:cs typeface="Georgia"/>
              </a:rPr>
              <a:t>T</a:t>
            </a:r>
            <a:r>
              <a:rPr sz="2800" b="1" spc="245" smtClean="0">
                <a:solidFill>
                  <a:schemeClr val="accent2"/>
                </a:solidFill>
                <a:latin typeface="Georgia"/>
                <a:cs typeface="Georgia"/>
              </a:rPr>
              <a:t>ER</a:t>
            </a:r>
            <a:r>
              <a:rPr sz="2800" b="1" spc="-5" smtClean="0">
                <a:solidFill>
                  <a:schemeClr val="accent2"/>
                </a:solidFill>
                <a:latin typeface="Georgia"/>
                <a:cs typeface="Georgia"/>
              </a:rPr>
              <a:t>S</a:t>
            </a:r>
            <a:r>
              <a:rPr lang="en-US" sz="2800" b="1" spc="-5" dirty="0" smtClean="0">
                <a:solidFill>
                  <a:schemeClr val="accent2"/>
                </a:solidFill>
                <a:latin typeface="Georgia"/>
                <a:cs typeface="Georgia"/>
              </a:rPr>
              <a:t> -</a:t>
            </a:r>
            <a:r>
              <a:rPr sz="2800" b="1">
                <a:solidFill>
                  <a:srgbClr val="00AFEF"/>
                </a:solidFill>
                <a:latin typeface="Georgia"/>
                <a:cs typeface="Georgia"/>
              </a:rPr>
              <a:t>	</a:t>
            </a:r>
            <a:r>
              <a:rPr lang="en-US" sz="2800" b="1" dirty="0" smtClean="0">
                <a:solidFill>
                  <a:srgbClr val="00AFEF"/>
                </a:solidFill>
                <a:latin typeface="Georgia"/>
                <a:cs typeface="Georgia"/>
              </a:rPr>
              <a:t>  </a:t>
            </a:r>
            <a:r>
              <a:rPr lang="en-US" sz="2800" b="1" spc="250" dirty="0" smtClean="0">
                <a:solidFill>
                  <a:srgbClr val="00AFEF"/>
                </a:solidFill>
                <a:latin typeface="Georgia"/>
                <a:cs typeface="Georgia"/>
              </a:rPr>
              <a:t>A</a:t>
            </a:r>
            <a:r>
              <a:rPr lang="en-US" sz="2800" b="1" spc="245" dirty="0" smtClean="0">
                <a:solidFill>
                  <a:srgbClr val="00AFEF"/>
                </a:solidFill>
                <a:latin typeface="Georgia"/>
                <a:cs typeface="Georgia"/>
              </a:rPr>
              <a:t>r</a:t>
            </a:r>
            <a:r>
              <a:rPr lang="en-US" sz="2800" b="1" spc="-5" dirty="0" smtClean="0">
                <a:solidFill>
                  <a:srgbClr val="00AFEF"/>
                </a:solidFill>
                <a:latin typeface="Georgia"/>
                <a:cs typeface="Georgia"/>
              </a:rPr>
              <a:t>e</a:t>
            </a:r>
            <a:r>
              <a:rPr lang="en-US" sz="2800" b="1" dirty="0" smtClean="0">
                <a:solidFill>
                  <a:srgbClr val="00AFEF"/>
                </a:solidFill>
                <a:latin typeface="Georgia"/>
                <a:cs typeface="Georgia"/>
              </a:rPr>
              <a:t>	</a:t>
            </a:r>
            <a:r>
              <a:rPr lang="en-US" sz="2800" b="1" spc="245" dirty="0" smtClean="0">
                <a:solidFill>
                  <a:srgbClr val="00AFEF"/>
                </a:solidFill>
                <a:latin typeface="Georgia"/>
                <a:cs typeface="Georgia"/>
              </a:rPr>
              <a:t>u</a:t>
            </a:r>
            <a:r>
              <a:rPr lang="en-US" sz="2800" b="1" spc="240" dirty="0" smtClean="0">
                <a:solidFill>
                  <a:srgbClr val="00AFEF"/>
                </a:solidFill>
                <a:latin typeface="Georgia"/>
                <a:cs typeface="Georgia"/>
              </a:rPr>
              <a:t>s</a:t>
            </a:r>
            <a:r>
              <a:rPr lang="en-US" sz="2800" b="1" spc="245" dirty="0" smtClean="0">
                <a:solidFill>
                  <a:srgbClr val="00AFEF"/>
                </a:solidFill>
                <a:latin typeface="Georgia"/>
                <a:cs typeface="Georgia"/>
              </a:rPr>
              <a:t>e</a:t>
            </a:r>
            <a:r>
              <a:rPr lang="en-US" sz="2800" b="1" spc="-5" dirty="0" smtClean="0">
                <a:solidFill>
                  <a:srgbClr val="00AFEF"/>
                </a:solidFill>
                <a:latin typeface="Georgia"/>
                <a:cs typeface="Georgia"/>
              </a:rPr>
              <a:t>d</a:t>
            </a:r>
            <a:r>
              <a:rPr lang="en-US" sz="2800" b="1" dirty="0" smtClean="0">
                <a:solidFill>
                  <a:srgbClr val="00AFEF"/>
                </a:solidFill>
                <a:latin typeface="Georgia"/>
                <a:cs typeface="Georgia"/>
              </a:rPr>
              <a:t>	</a:t>
            </a:r>
            <a:r>
              <a:rPr lang="en-US" sz="2800" b="1" spc="240" dirty="0" smtClean="0">
                <a:solidFill>
                  <a:srgbClr val="00AFEF"/>
                </a:solidFill>
                <a:latin typeface="Georgia"/>
                <a:cs typeface="Georgia"/>
              </a:rPr>
              <a:t>t</a:t>
            </a:r>
            <a:r>
              <a:rPr lang="en-US" sz="2800" b="1" spc="-5" dirty="0" smtClean="0">
                <a:solidFill>
                  <a:srgbClr val="00AFEF"/>
                </a:solidFill>
                <a:latin typeface="Georgia"/>
                <a:cs typeface="Georgia"/>
              </a:rPr>
              <a:t>o</a:t>
            </a:r>
            <a:r>
              <a:rPr lang="en-US" sz="2800" b="1" dirty="0" smtClean="0">
                <a:solidFill>
                  <a:srgbClr val="00AFEF"/>
                </a:solidFill>
                <a:latin typeface="Georgia"/>
                <a:cs typeface="Georgia"/>
              </a:rPr>
              <a:t>	</a:t>
            </a:r>
            <a:r>
              <a:rPr lang="en-US" sz="2800" b="1" spc="240" dirty="0" smtClean="0">
                <a:solidFill>
                  <a:srgbClr val="00AFEF"/>
                </a:solidFill>
                <a:latin typeface="Georgia"/>
                <a:cs typeface="Georgia"/>
              </a:rPr>
              <a:t>k</a:t>
            </a:r>
            <a:r>
              <a:rPr lang="en-US" sz="2800" b="1" spc="245" dirty="0" smtClean="0">
                <a:solidFill>
                  <a:srgbClr val="00AFEF"/>
                </a:solidFill>
                <a:latin typeface="Georgia"/>
                <a:cs typeface="Georgia"/>
              </a:rPr>
              <a:t>ee</a:t>
            </a:r>
            <a:r>
              <a:rPr lang="en-US" sz="2800" b="1" spc="-5" dirty="0" smtClean="0">
                <a:solidFill>
                  <a:srgbClr val="00AFEF"/>
                </a:solidFill>
                <a:latin typeface="Georgia"/>
                <a:cs typeface="Georgia"/>
              </a:rPr>
              <a:t>p  </a:t>
            </a:r>
            <a:r>
              <a:rPr lang="en-US" sz="2800" b="1" spc="195" dirty="0" smtClean="0">
                <a:solidFill>
                  <a:srgbClr val="00AFEF"/>
                </a:solidFill>
                <a:latin typeface="Georgia"/>
                <a:cs typeface="Georgia"/>
              </a:rPr>
              <a:t>track	</a:t>
            </a:r>
            <a:r>
              <a:rPr lang="en-US" sz="2800" b="1" spc="114" dirty="0" smtClean="0">
                <a:solidFill>
                  <a:srgbClr val="00AFEF"/>
                </a:solidFill>
                <a:latin typeface="Georgia"/>
                <a:cs typeface="Georgia"/>
              </a:rPr>
              <a:t>of	</a:t>
            </a:r>
            <a:r>
              <a:rPr lang="en-US" sz="2800" b="1" spc="204" dirty="0" smtClean="0">
                <a:solidFill>
                  <a:srgbClr val="00AFEF"/>
                </a:solidFill>
                <a:latin typeface="Georgia"/>
                <a:cs typeface="Georgia"/>
              </a:rPr>
              <a:t>events.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Wingdings"/>
              <a:buChar char=""/>
            </a:pPr>
            <a:endParaRPr sz="4100">
              <a:solidFill>
                <a:srgbClr val="C00000"/>
              </a:solidFill>
              <a:latin typeface="Georgia"/>
              <a:cs typeface="Georgia"/>
            </a:endParaRPr>
          </a:p>
          <a:p>
            <a:pPr marL="372110" indent="-360045">
              <a:lnSpc>
                <a:spcPct val="100000"/>
              </a:lnSpc>
              <a:buClr>
                <a:srgbClr val="D16248"/>
              </a:buClr>
              <a:buSzPct val="83928"/>
              <a:buFont typeface="Wingdings"/>
              <a:buChar char=""/>
              <a:tabLst>
                <a:tab pos="372745" algn="l"/>
                <a:tab pos="1643380" algn="l"/>
                <a:tab pos="3514090" algn="l"/>
                <a:tab pos="4542155" algn="l"/>
                <a:tab pos="7350125" algn="l"/>
              </a:tabLst>
            </a:pPr>
            <a:r>
              <a:rPr sz="2800" b="1" spc="180" dirty="0">
                <a:solidFill>
                  <a:srgbClr val="C00000"/>
                </a:solidFill>
                <a:latin typeface="Georgia"/>
                <a:cs typeface="Georgia"/>
              </a:rPr>
              <a:t>TIME	</a:t>
            </a:r>
            <a:r>
              <a:rPr sz="2800" b="1" spc="204" dirty="0">
                <a:solidFill>
                  <a:srgbClr val="C00000"/>
                </a:solidFill>
                <a:latin typeface="Georgia"/>
                <a:cs typeface="Georgia"/>
              </a:rPr>
              <a:t>DELAYS</a:t>
            </a:r>
            <a:r>
              <a:rPr sz="2800" b="1" spc="204">
                <a:solidFill>
                  <a:srgbClr val="92D050"/>
                </a:solidFill>
                <a:latin typeface="Georgia"/>
                <a:cs typeface="Georgia"/>
              </a:rPr>
              <a:t>	</a:t>
            </a:r>
            <a:r>
              <a:rPr lang="en-US" sz="2800" b="1" spc="204" dirty="0" smtClean="0">
                <a:solidFill>
                  <a:srgbClr val="92D050"/>
                </a:solidFill>
                <a:latin typeface="Georgia"/>
                <a:cs typeface="Georgia"/>
              </a:rPr>
              <a:t>-</a:t>
            </a:r>
            <a:r>
              <a:rPr lang="en-US" sz="2800" b="1" spc="245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Acc</a:t>
            </a:r>
            <a:r>
              <a:rPr lang="en-US" sz="2800" b="1" spc="240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u</a:t>
            </a:r>
            <a:r>
              <a:rPr lang="en-US" sz="2800" b="1" spc="245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ra</a:t>
            </a:r>
            <a:r>
              <a:rPr lang="en-US" sz="2800" b="1" spc="240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lang="en-US" sz="2800" b="1" spc="-5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e  </a:t>
            </a:r>
            <a:r>
              <a:rPr lang="en-US" sz="2800" b="1" spc="200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timing	</a:t>
            </a:r>
            <a:r>
              <a:rPr lang="en-US" sz="2800" b="1" spc="204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between </a:t>
            </a:r>
            <a:r>
              <a:rPr lang="en-US" sz="2800" b="1" spc="155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two </a:t>
            </a:r>
            <a:r>
              <a:rPr lang="en-US" sz="2800" b="1" spc="204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events</a:t>
            </a:r>
            <a:r>
              <a:rPr sz="2800" b="1" spc="204" smtClean="0">
                <a:solidFill>
                  <a:srgbClr val="92D050"/>
                </a:solidFill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12496"/>
            <a:ext cx="45478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Register</a:t>
            </a:r>
            <a:r>
              <a:rPr spc="-75" dirty="0"/>
              <a:t> </a:t>
            </a:r>
            <a:r>
              <a:rPr spc="-5" dirty="0"/>
              <a:t>Pair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43" y="1276858"/>
            <a:ext cx="8238490" cy="48869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 algn="just">
              <a:lnSpc>
                <a:spcPts val="2920"/>
              </a:lnSpc>
              <a:spcBef>
                <a:spcPts val="459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69240" algn="l"/>
              </a:tabLst>
            </a:pP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Using </a:t>
            </a:r>
            <a:r>
              <a:rPr sz="27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a </a:t>
            </a: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single </a:t>
            </a:r>
            <a:r>
              <a:rPr sz="2700" spc="-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register, </a:t>
            </a: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one can </a:t>
            </a:r>
            <a:r>
              <a:rPr sz="27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repeat a </a:t>
            </a: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loop for </a:t>
            </a:r>
            <a:r>
              <a:rPr sz="27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a  </a:t>
            </a: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maximum count of </a:t>
            </a:r>
            <a:r>
              <a:rPr sz="27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255</a:t>
            </a:r>
            <a:r>
              <a:rPr sz="2700" spc="-2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times.</a:t>
            </a:r>
            <a:endParaRPr sz="27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Font typeface="Wingdings"/>
              <a:buChar char=""/>
            </a:pPr>
            <a:endParaRPr sz="37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920"/>
              </a:lnSpc>
              <a:buClr>
                <a:srgbClr val="D16248"/>
              </a:buClr>
              <a:buSzPct val="85185"/>
              <a:buFont typeface="Wingdings"/>
              <a:buChar char=""/>
              <a:tabLst>
                <a:tab pos="269240" algn="l"/>
              </a:tabLst>
            </a:pPr>
            <a:r>
              <a:rPr sz="2700" dirty="0">
                <a:latin typeface="Georgia"/>
                <a:cs typeface="Georgia"/>
              </a:rPr>
              <a:t>It is </a:t>
            </a:r>
            <a:r>
              <a:rPr sz="2700" spc="-10" dirty="0">
                <a:latin typeface="Georgia"/>
                <a:cs typeface="Georgia"/>
              </a:rPr>
              <a:t>possible </a:t>
            </a:r>
            <a:r>
              <a:rPr sz="2700" dirty="0">
                <a:latin typeface="Georgia"/>
                <a:cs typeface="Georgia"/>
              </a:rPr>
              <a:t>to </a:t>
            </a:r>
            <a:r>
              <a:rPr sz="2700" spc="-5" dirty="0">
                <a:latin typeface="Georgia"/>
                <a:cs typeface="Georgia"/>
              </a:rPr>
              <a:t>increase this count by </a:t>
            </a:r>
            <a:r>
              <a:rPr sz="2700" spc="-10" dirty="0">
                <a:latin typeface="Georgia"/>
                <a:cs typeface="Georgia"/>
              </a:rPr>
              <a:t>using </a:t>
            </a:r>
            <a:r>
              <a:rPr sz="2700" dirty="0">
                <a:latin typeface="Georgia"/>
                <a:cs typeface="Georgia"/>
              </a:rPr>
              <a:t>a  </a:t>
            </a:r>
            <a:r>
              <a:rPr sz="2700" spc="-5" dirty="0">
                <a:latin typeface="Georgia"/>
                <a:cs typeface="Georgia"/>
              </a:rPr>
              <a:t>register pair for </a:t>
            </a: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loop counter </a:t>
            </a:r>
            <a:r>
              <a:rPr sz="2700" dirty="0">
                <a:latin typeface="Georgia"/>
                <a:cs typeface="Georgia"/>
              </a:rPr>
              <a:t>instead </a:t>
            </a:r>
            <a:r>
              <a:rPr sz="2700" spc="-5" dirty="0">
                <a:latin typeface="Georgia"/>
                <a:cs typeface="Georgia"/>
              </a:rPr>
              <a:t>of the  single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register.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16248"/>
              </a:buClr>
              <a:buFont typeface="Wingdings"/>
              <a:buChar char=""/>
            </a:pPr>
            <a:endParaRPr sz="3400">
              <a:latin typeface="Georgia"/>
              <a:cs typeface="Georgia"/>
            </a:endParaRPr>
          </a:p>
          <a:p>
            <a:pPr marL="524510" marR="6350" lvl="1" indent="-274320" algn="just">
              <a:lnSpc>
                <a:spcPts val="2380"/>
              </a:lnSpc>
              <a:spcBef>
                <a:spcPts val="5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A minor problem arises in how to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test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for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the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final count since  DCX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and INX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do not modify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the</a:t>
            </a:r>
            <a:r>
              <a:rPr sz="2200" spc="50" dirty="0">
                <a:solidFill>
                  <a:schemeClr val="accent2"/>
                </a:solidFill>
                <a:latin typeface="Georgia"/>
                <a:cs typeface="Georgia"/>
              </a:rPr>
              <a:t> </a:t>
            </a:r>
            <a:r>
              <a:rPr sz="2200" spc="-5">
                <a:solidFill>
                  <a:schemeClr val="accent2"/>
                </a:solidFill>
                <a:latin typeface="Georgia"/>
                <a:cs typeface="Georgia"/>
              </a:rPr>
              <a:t>flags</a:t>
            </a:r>
            <a:r>
              <a:rPr sz="2200" spc="-5" smtClean="0">
                <a:solidFill>
                  <a:schemeClr val="accent2"/>
                </a:solidFill>
                <a:latin typeface="Georgia"/>
                <a:cs typeface="Georgia"/>
              </a:rPr>
              <a:t>.</a:t>
            </a:r>
            <a:endParaRPr lang="en-US" sz="2200" spc="-5" dirty="0" smtClean="0">
              <a:solidFill>
                <a:schemeClr val="accent2"/>
              </a:solidFill>
              <a:latin typeface="Georgia"/>
              <a:cs typeface="Georgia"/>
            </a:endParaRPr>
          </a:p>
          <a:p>
            <a:pPr marL="524510" marR="6350" lvl="1" indent="-274320" algn="just">
              <a:lnSpc>
                <a:spcPts val="2380"/>
              </a:lnSpc>
              <a:spcBef>
                <a:spcPts val="5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endParaRPr sz="2200">
              <a:solidFill>
                <a:schemeClr val="accent2"/>
              </a:solidFill>
              <a:latin typeface="Georgia"/>
              <a:cs typeface="Georgia"/>
            </a:endParaRPr>
          </a:p>
          <a:p>
            <a:pPr marL="524510" marR="6985" lvl="1" indent="-274320" algn="just">
              <a:lnSpc>
                <a:spcPct val="90000"/>
              </a:lnSpc>
              <a:spcBef>
                <a:spcPts val="259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However,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if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the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loop is looking </a:t>
            </a:r>
            <a:r>
              <a:rPr sz="2200" dirty="0">
                <a:solidFill>
                  <a:schemeClr val="accent2"/>
                </a:solidFill>
                <a:latin typeface="Georgia"/>
                <a:cs typeface="Georgia"/>
              </a:rPr>
              <a:t>for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when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the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count becomes   zero, </a:t>
            </a:r>
            <a:r>
              <a:rPr sz="2200" dirty="0">
                <a:solidFill>
                  <a:schemeClr val="accent2"/>
                </a:solidFill>
                <a:latin typeface="Georgia"/>
                <a:cs typeface="Georgia"/>
              </a:rPr>
              <a:t>we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can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use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a small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trick </a:t>
            </a:r>
            <a:r>
              <a:rPr sz="2200" dirty="0">
                <a:solidFill>
                  <a:schemeClr val="accent2"/>
                </a:solidFill>
                <a:latin typeface="Georgia"/>
                <a:cs typeface="Georgia"/>
              </a:rPr>
              <a:t>by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ORing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the two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registers in the  pair </a:t>
            </a:r>
            <a:r>
              <a:rPr sz="2200" spc="-10" dirty="0">
                <a:solidFill>
                  <a:schemeClr val="accent2"/>
                </a:solidFill>
                <a:latin typeface="Georgia"/>
                <a:cs typeface="Georgia"/>
              </a:rPr>
              <a:t>and then checking the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zero</a:t>
            </a:r>
            <a:r>
              <a:rPr sz="2200" spc="65" dirty="0">
                <a:solidFill>
                  <a:schemeClr val="accent2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chemeClr val="accent2"/>
                </a:solidFill>
                <a:latin typeface="Georgia"/>
                <a:cs typeface="Georgia"/>
              </a:rPr>
              <a:t>flag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12496"/>
            <a:ext cx="45427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Register</a:t>
            </a:r>
            <a:r>
              <a:rPr spc="-110" dirty="0"/>
              <a:t> </a:t>
            </a:r>
            <a:r>
              <a:rPr spc="-5" dirty="0"/>
              <a:t>Pair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4205"/>
            <a:ext cx="7762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10" dirty="0">
                <a:latin typeface="Georgia"/>
                <a:cs typeface="Georgia"/>
              </a:rPr>
              <a:t>following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10" dirty="0">
                <a:latin typeface="Georgia"/>
                <a:cs typeface="Georgia"/>
              </a:rPr>
              <a:t>an </a:t>
            </a:r>
            <a:r>
              <a:rPr sz="2700" spc="-5" dirty="0">
                <a:latin typeface="Georgia"/>
                <a:cs typeface="Georgia"/>
              </a:rPr>
              <a:t>example of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10" dirty="0">
                <a:latin typeface="Georgia"/>
                <a:cs typeface="Georgia"/>
              </a:rPr>
              <a:t>delay loop </a:t>
            </a:r>
            <a:r>
              <a:rPr sz="2700" spc="-5" dirty="0">
                <a:latin typeface="Georgia"/>
                <a:cs typeface="Georgia"/>
              </a:rPr>
              <a:t>set up  with </a:t>
            </a:r>
            <a:r>
              <a:rPr sz="2700" dirty="0">
                <a:latin typeface="Georgia"/>
                <a:cs typeface="Georgia"/>
              </a:rPr>
              <a:t>a register </a:t>
            </a:r>
            <a:r>
              <a:rPr sz="2700" spc="-5" dirty="0">
                <a:latin typeface="Georgia"/>
                <a:cs typeface="Georgia"/>
              </a:rPr>
              <a:t>pair </a:t>
            </a:r>
            <a:r>
              <a:rPr sz="2700" dirty="0">
                <a:latin typeface="Georgia"/>
                <a:cs typeface="Georgia"/>
              </a:rPr>
              <a:t>as </a:t>
            </a:r>
            <a:r>
              <a:rPr sz="2700" spc="-5" dirty="0">
                <a:latin typeface="Georgia"/>
                <a:cs typeface="Georgia"/>
              </a:rPr>
              <a:t>the </a:t>
            </a:r>
            <a:r>
              <a:rPr sz="2700" spc="-10" dirty="0">
                <a:latin typeface="Georgia"/>
                <a:cs typeface="Georgia"/>
              </a:rPr>
              <a:t>loop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counter.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13075"/>
            <a:ext cx="734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466" y="2586964"/>
            <a:ext cx="15367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LXI </a:t>
            </a:r>
            <a:r>
              <a:rPr sz="2000" spc="-5" dirty="0">
                <a:latin typeface="Arial"/>
                <a:cs typeface="Arial"/>
              </a:rPr>
              <a:t>B,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1000H  DCX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 marR="27368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MOV A, C  ORA B  </a:t>
            </a:r>
            <a:r>
              <a:rPr sz="2000" spc="5" dirty="0">
                <a:latin typeface="Arial"/>
                <a:cs typeface="Arial"/>
              </a:rPr>
              <a:t>JNZ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927" y="2586964"/>
            <a:ext cx="132080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10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T-States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6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T-States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T-States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T-States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10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T-States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12496"/>
            <a:ext cx="45478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Register</a:t>
            </a:r>
            <a:r>
              <a:rPr spc="-75" dirty="0"/>
              <a:t> </a:t>
            </a:r>
            <a:r>
              <a:rPr spc="-5" dirty="0"/>
              <a:t>Pair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415" y="1508886"/>
            <a:ext cx="8428990" cy="429091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2585" marR="1387475" indent="-287020">
              <a:lnSpc>
                <a:spcPts val="2920"/>
              </a:lnSpc>
              <a:spcBef>
                <a:spcPts val="459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363220" algn="l"/>
              </a:tabLst>
            </a:pPr>
            <a:r>
              <a:rPr sz="2700" spc="-5" dirty="0">
                <a:latin typeface="Georgia"/>
                <a:cs typeface="Georgia"/>
              </a:rPr>
              <a:t>Using the same formula from before, we can  calculate: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"/>
            </a:pPr>
            <a:endParaRPr sz="2750">
              <a:latin typeface="Georgia"/>
              <a:cs typeface="Georgia"/>
            </a:endParaRPr>
          </a:p>
          <a:p>
            <a:pPr marL="362585" indent="-2870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090"/>
              <a:buFont typeface="Wingdings"/>
              <a:buChar char=""/>
              <a:tabLst>
                <a:tab pos="36322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= 10</a:t>
            </a:r>
            <a:r>
              <a:rPr sz="2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70104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(The delay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for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the LXI</a:t>
            </a:r>
            <a:r>
              <a:rPr sz="2000" spc="-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instruction)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Georgia"/>
              <a:cs typeface="Georgia"/>
            </a:endParaRPr>
          </a:p>
          <a:p>
            <a:pPr marL="362585" indent="-2870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090"/>
              <a:buFont typeface="Wingdings"/>
              <a:buChar char=""/>
              <a:tabLst>
                <a:tab pos="36322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= (24 X 4096) - 3 = 98301 T-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States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158240" marR="55880">
              <a:lnSpc>
                <a:spcPct val="90100"/>
              </a:lnSpc>
              <a:spcBef>
                <a:spcPts val="29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(24 T-States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 instructions in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loop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repeated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4096  times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(1000</a:t>
            </a:r>
            <a:r>
              <a:rPr sz="1950" spc="7" baseline="-21367" dirty="0">
                <a:latin typeface="Times New Roman" pitchFamily="18" charset="0"/>
                <a:cs typeface="Times New Roman" pitchFamily="18" charset="0"/>
              </a:rPr>
              <a:t>16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4096</a:t>
            </a:r>
            <a:r>
              <a:rPr sz="1950" baseline="-21367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3 T-States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the JNZ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last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iteration.)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Georgia"/>
              <a:cs typeface="Georgia"/>
            </a:endParaRPr>
          </a:p>
          <a:p>
            <a:pPr marL="362585" indent="-287020">
              <a:lnSpc>
                <a:spcPct val="100000"/>
              </a:lnSpc>
              <a:buClr>
                <a:srgbClr val="D16248"/>
              </a:buClr>
              <a:buSzPct val="84090"/>
              <a:buFont typeface="Wingdings"/>
              <a:buChar char=""/>
              <a:tabLst>
                <a:tab pos="36322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Delay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= (10 + 98301) X 0.5 mSec = 49.155</a:t>
            </a:r>
            <a:r>
              <a:rPr sz="22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mSec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72" y="412496"/>
            <a:ext cx="599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Loop </a:t>
            </a:r>
            <a:r>
              <a:rPr spc="-10" dirty="0"/>
              <a:t>with </a:t>
            </a:r>
            <a:r>
              <a:rPr dirty="0"/>
              <a:t>in a</a:t>
            </a:r>
            <a:r>
              <a:rPr spc="-9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75" y="1809953"/>
            <a:ext cx="38665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87020" algn="l"/>
                <a:tab pos="1616075" algn="l"/>
                <a:tab pos="2694940" algn="l"/>
                <a:tab pos="3495040" algn="l"/>
              </a:tabLst>
            </a:pPr>
            <a:r>
              <a:rPr sz="2700" spc="-5" dirty="0">
                <a:latin typeface="Georgia"/>
                <a:cs typeface="Georgia"/>
              </a:rPr>
              <a:t>Nest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	</a:t>
            </a:r>
            <a:r>
              <a:rPr sz="2700" spc="-2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s	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	</a:t>
            </a:r>
            <a:r>
              <a:rPr sz="2700" spc="-5" dirty="0">
                <a:latin typeface="Georgia"/>
                <a:cs typeface="Georgia"/>
              </a:rPr>
              <a:t>be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3295" y="2180971"/>
            <a:ext cx="35928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275965" algn="l"/>
              </a:tabLst>
            </a:pPr>
            <a:r>
              <a:rPr sz="2700" spc="-5" dirty="0">
                <a:latin typeface="Georgia"/>
                <a:cs typeface="Georgia"/>
              </a:rPr>
              <a:t>easil</a:t>
            </a:r>
            <a:r>
              <a:rPr sz="2700" dirty="0">
                <a:latin typeface="Georgia"/>
                <a:cs typeface="Georgia"/>
              </a:rPr>
              <a:t>y	</a:t>
            </a:r>
            <a:r>
              <a:rPr sz="2700" spc="-5" dirty="0">
                <a:latin typeface="Georgia"/>
                <a:cs typeface="Georgia"/>
              </a:rPr>
              <a:t>setu</a:t>
            </a:r>
            <a:r>
              <a:rPr sz="2700" dirty="0">
                <a:latin typeface="Georgia"/>
                <a:cs typeface="Georgia"/>
              </a:rPr>
              <a:t>p	in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3295" y="2551303"/>
            <a:ext cx="35921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795" algn="l"/>
                <a:tab pos="3218180" algn="l"/>
              </a:tabLst>
            </a:pPr>
            <a:r>
              <a:rPr sz="2700" dirty="0">
                <a:latin typeface="Georgia"/>
                <a:cs typeface="Georgia"/>
              </a:rPr>
              <a:t>Assembly	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ng</a:t>
            </a:r>
            <a:r>
              <a:rPr sz="2700" spc="10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age	</a:t>
            </a:r>
            <a:r>
              <a:rPr sz="2700" spc="-5" dirty="0">
                <a:latin typeface="Georgia"/>
                <a:cs typeface="Georgia"/>
              </a:rPr>
              <a:t>by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3295" y="2921634"/>
            <a:ext cx="3596004" cy="19189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25"/>
              </a:spcBef>
            </a:pPr>
            <a:r>
              <a:rPr sz="2700" spc="-5" dirty="0">
                <a:latin typeface="Georgia"/>
                <a:cs typeface="Georgia"/>
              </a:rPr>
              <a:t>using two registers for  the two </a:t>
            </a:r>
            <a:r>
              <a:rPr sz="2700" spc="-10" dirty="0">
                <a:latin typeface="Georgia"/>
                <a:cs typeface="Georgia"/>
              </a:rPr>
              <a:t>loop </a:t>
            </a:r>
            <a:r>
              <a:rPr sz="2700" spc="-5" dirty="0">
                <a:latin typeface="Georgia"/>
                <a:cs typeface="Georgia"/>
              </a:rPr>
              <a:t>counters  </a:t>
            </a: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updating the right  register </a:t>
            </a:r>
            <a:r>
              <a:rPr sz="2700" spc="-1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</a:t>
            </a:r>
            <a:r>
              <a:rPr sz="2700" dirty="0">
                <a:latin typeface="Georgia"/>
                <a:cs typeface="Georgia"/>
              </a:rPr>
              <a:t>right  </a:t>
            </a:r>
            <a:r>
              <a:rPr sz="2700" spc="-5" dirty="0">
                <a:latin typeface="Georgia"/>
                <a:cs typeface="Georgia"/>
              </a:rPr>
              <a:t>loop.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0407" y="2220467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390"/>
              </a:lnSpc>
            </a:pPr>
            <a:r>
              <a:rPr sz="1200" spc="-25" dirty="0">
                <a:latin typeface="Verdana"/>
                <a:cs typeface="Verdana"/>
              </a:rPr>
              <a:t>Initialize </a:t>
            </a:r>
            <a:r>
              <a:rPr sz="1200" spc="5" dirty="0">
                <a:latin typeface="Verdana"/>
                <a:cs typeface="Verdana"/>
              </a:rPr>
              <a:t>loop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0407" y="3090672"/>
            <a:ext cx="1460500" cy="18923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305"/>
              </a:lnSpc>
            </a:pPr>
            <a:r>
              <a:rPr sz="1200" spc="-35" dirty="0">
                <a:latin typeface="Verdana"/>
                <a:cs typeface="Verdana"/>
              </a:rPr>
              <a:t>Update </a:t>
            </a:r>
            <a:r>
              <a:rPr sz="1200" spc="-30" dirty="0">
                <a:latin typeface="Verdana"/>
                <a:cs typeface="Verdana"/>
              </a:rPr>
              <a:t>the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count1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23097" y="3477577"/>
            <a:ext cx="906144" cy="907415"/>
            <a:chOff x="1923097" y="3477577"/>
            <a:chExt cx="906144" cy="907415"/>
          </a:xfrm>
        </p:grpSpPr>
        <p:sp>
          <p:nvSpPr>
            <p:cNvPr id="10" name="object 10"/>
            <p:cNvSpPr/>
            <p:nvPr/>
          </p:nvSpPr>
          <p:spPr>
            <a:xfrm>
              <a:off x="1927860" y="3482340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448056" y="0"/>
                  </a:moveTo>
                  <a:lnTo>
                    <a:pt x="0" y="448818"/>
                  </a:lnTo>
                  <a:lnTo>
                    <a:pt x="448056" y="897636"/>
                  </a:lnTo>
                  <a:lnTo>
                    <a:pt x="896112" y="448818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7860" y="3482340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0" y="448818"/>
                  </a:moveTo>
                  <a:lnTo>
                    <a:pt x="448056" y="0"/>
                  </a:lnTo>
                  <a:lnTo>
                    <a:pt x="896112" y="448818"/>
                  </a:lnTo>
                  <a:lnTo>
                    <a:pt x="448056" y="897636"/>
                  </a:lnTo>
                  <a:lnTo>
                    <a:pt x="0" y="448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28266" y="3641597"/>
            <a:ext cx="53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Is </a:t>
            </a:r>
            <a:r>
              <a:rPr sz="1200" spc="-10" dirty="0">
                <a:latin typeface="Verdana"/>
                <a:cs typeface="Verdana"/>
              </a:rPr>
              <a:t>this  </a:t>
            </a:r>
            <a:r>
              <a:rPr sz="1200" spc="-25" dirty="0">
                <a:latin typeface="Verdana"/>
                <a:cs typeface="Verdana"/>
              </a:rPr>
              <a:t>Final 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unt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0864" y="2417064"/>
            <a:ext cx="76200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24977" y="3331464"/>
            <a:ext cx="1292860" cy="1448435"/>
            <a:chOff x="1724977" y="3331464"/>
            <a:chExt cx="1292860" cy="1448435"/>
          </a:xfrm>
        </p:grpSpPr>
        <p:sp>
          <p:nvSpPr>
            <p:cNvPr id="15" name="object 15"/>
            <p:cNvSpPr/>
            <p:nvPr/>
          </p:nvSpPr>
          <p:spPr>
            <a:xfrm>
              <a:off x="2340863" y="3331464"/>
              <a:ext cx="76200" cy="164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0863" y="4390644"/>
              <a:ext cx="76200" cy="187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9739" y="4564380"/>
              <a:ext cx="1283335" cy="210820"/>
            </a:xfrm>
            <a:custGeom>
              <a:avLst/>
              <a:gdLst/>
              <a:ahLst/>
              <a:cxnLst/>
              <a:rect l="l" t="t" r="r" b="b"/>
              <a:pathLst>
                <a:path w="1283335" h="210820">
                  <a:moveTo>
                    <a:pt x="1283208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1283208" y="210312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9739" y="4564380"/>
              <a:ext cx="1283335" cy="210820"/>
            </a:xfrm>
            <a:custGeom>
              <a:avLst/>
              <a:gdLst/>
              <a:ahLst/>
              <a:cxnLst/>
              <a:rect l="l" t="t" r="r" b="b"/>
              <a:pathLst>
                <a:path w="1283335" h="210820">
                  <a:moveTo>
                    <a:pt x="0" y="210312"/>
                  </a:moveTo>
                  <a:lnTo>
                    <a:pt x="1283208" y="210312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43455" y="2670048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390"/>
              </a:lnSpc>
            </a:pPr>
            <a:r>
              <a:rPr sz="1200" spc="-55" dirty="0">
                <a:latin typeface="Verdana"/>
                <a:cs typeface="Verdana"/>
              </a:rPr>
              <a:t>Body </a:t>
            </a:r>
            <a:r>
              <a:rPr sz="1200" spc="5" dirty="0">
                <a:latin typeface="Verdana"/>
                <a:cs typeface="Verdana"/>
              </a:rPr>
              <a:t>of loop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5435" y="2891027"/>
            <a:ext cx="76200" cy="2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466088" y="2479548"/>
            <a:ext cx="913130" cy="1452880"/>
            <a:chOff x="1466088" y="2479548"/>
            <a:chExt cx="913130" cy="1452880"/>
          </a:xfrm>
        </p:grpSpPr>
        <p:sp>
          <p:nvSpPr>
            <p:cNvPr id="22" name="object 22"/>
            <p:cNvSpPr/>
            <p:nvPr/>
          </p:nvSpPr>
          <p:spPr>
            <a:xfrm>
              <a:off x="1470660" y="2537460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139445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0660" y="2479548"/>
              <a:ext cx="908685" cy="76200"/>
            </a:xfrm>
            <a:custGeom>
              <a:avLst/>
              <a:gdLst/>
              <a:ahLst/>
              <a:cxnLst/>
              <a:rect l="l" t="t" r="r" b="b"/>
              <a:pathLst>
                <a:path w="908685" h="76200">
                  <a:moveTo>
                    <a:pt x="832104" y="0"/>
                  </a:moveTo>
                  <a:lnTo>
                    <a:pt x="832104" y="76200"/>
                  </a:lnTo>
                  <a:lnTo>
                    <a:pt x="895604" y="44450"/>
                  </a:lnTo>
                  <a:lnTo>
                    <a:pt x="844804" y="44450"/>
                  </a:lnTo>
                  <a:lnTo>
                    <a:pt x="844804" y="31750"/>
                  </a:lnTo>
                  <a:lnTo>
                    <a:pt x="895604" y="31750"/>
                  </a:lnTo>
                  <a:lnTo>
                    <a:pt x="832104" y="0"/>
                  </a:lnTo>
                  <a:close/>
                </a:path>
                <a:path w="908685" h="76200">
                  <a:moveTo>
                    <a:pt x="83210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2104" y="44450"/>
                  </a:lnTo>
                  <a:lnTo>
                    <a:pt x="832104" y="31750"/>
                  </a:lnTo>
                  <a:close/>
                </a:path>
                <a:path w="908685" h="76200">
                  <a:moveTo>
                    <a:pt x="895604" y="31750"/>
                  </a:moveTo>
                  <a:lnTo>
                    <a:pt x="844804" y="31750"/>
                  </a:lnTo>
                  <a:lnTo>
                    <a:pt x="844804" y="44450"/>
                  </a:lnTo>
                  <a:lnTo>
                    <a:pt x="895604" y="44450"/>
                  </a:lnTo>
                  <a:lnTo>
                    <a:pt x="908304" y="38100"/>
                  </a:lnTo>
                  <a:lnTo>
                    <a:pt x="89560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70152" y="3698494"/>
            <a:ext cx="420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660" algn="l"/>
              </a:tabLst>
            </a:pP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4123" y="1330452"/>
            <a:ext cx="1283335" cy="224154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435"/>
              </a:lnSpc>
            </a:pPr>
            <a:r>
              <a:rPr sz="1200" spc="-25" dirty="0">
                <a:latin typeface="Verdana"/>
                <a:cs typeface="Verdana"/>
              </a:rPr>
              <a:t>Initialize </a:t>
            </a:r>
            <a:r>
              <a:rPr sz="1200" spc="5" dirty="0">
                <a:latin typeface="Verdana"/>
                <a:cs typeface="Verdana"/>
              </a:rPr>
              <a:t>loop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56104" y="1552955"/>
            <a:ext cx="76200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57172" y="1804416"/>
            <a:ext cx="1283335" cy="224154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r>
              <a:rPr sz="1200" spc="-55" dirty="0">
                <a:latin typeface="Verdana"/>
                <a:cs typeface="Verdana"/>
              </a:rPr>
              <a:t>Body </a:t>
            </a:r>
            <a:r>
              <a:rPr sz="1200" spc="5" dirty="0">
                <a:latin typeface="Verdana"/>
                <a:cs typeface="Verdana"/>
              </a:rPr>
              <a:t>of loop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9151" y="2040635"/>
            <a:ext cx="76200" cy="185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8155" y="1613916"/>
            <a:ext cx="1146175" cy="76200"/>
          </a:xfrm>
          <a:custGeom>
            <a:avLst/>
            <a:gdLst/>
            <a:ahLst/>
            <a:cxnLst/>
            <a:rect l="l" t="t" r="r" b="b"/>
            <a:pathLst>
              <a:path w="1146175" h="76200">
                <a:moveTo>
                  <a:pt x="1069848" y="0"/>
                </a:moveTo>
                <a:lnTo>
                  <a:pt x="1069848" y="76200"/>
                </a:lnTo>
                <a:lnTo>
                  <a:pt x="1133348" y="44450"/>
                </a:lnTo>
                <a:lnTo>
                  <a:pt x="1082548" y="44450"/>
                </a:lnTo>
                <a:lnTo>
                  <a:pt x="1082548" y="31750"/>
                </a:lnTo>
                <a:lnTo>
                  <a:pt x="1133348" y="31750"/>
                </a:lnTo>
                <a:lnTo>
                  <a:pt x="1069848" y="0"/>
                </a:lnTo>
                <a:close/>
              </a:path>
              <a:path w="1146175" h="76200">
                <a:moveTo>
                  <a:pt x="106984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9848" y="44450"/>
                </a:lnTo>
                <a:lnTo>
                  <a:pt x="1069848" y="31750"/>
                </a:lnTo>
                <a:close/>
              </a:path>
              <a:path w="1146175" h="76200">
                <a:moveTo>
                  <a:pt x="1133348" y="31750"/>
                </a:moveTo>
                <a:lnTo>
                  <a:pt x="1082548" y="31750"/>
                </a:lnTo>
                <a:lnTo>
                  <a:pt x="1082548" y="44450"/>
                </a:lnTo>
                <a:lnTo>
                  <a:pt x="1133348" y="44450"/>
                </a:lnTo>
                <a:lnTo>
                  <a:pt x="1146048" y="38100"/>
                </a:lnTo>
                <a:lnTo>
                  <a:pt x="11333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51507" y="4326992"/>
            <a:ext cx="1443355" cy="426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240"/>
              </a:spcBef>
            </a:pPr>
            <a:r>
              <a:rPr sz="1200" spc="-25" dirty="0"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35" dirty="0">
                <a:latin typeface="Verdana"/>
                <a:cs typeface="Verdana"/>
              </a:rPr>
              <a:t>Update </a:t>
            </a:r>
            <a:r>
              <a:rPr sz="1200" spc="-30" dirty="0">
                <a:latin typeface="Verdana"/>
                <a:cs typeface="Verdana"/>
              </a:rPr>
              <a:t>the </a:t>
            </a:r>
            <a:r>
              <a:rPr sz="1200" spc="-15" dirty="0">
                <a:latin typeface="Verdana"/>
                <a:cs typeface="Verdana"/>
              </a:rPr>
              <a:t>count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12620" y="4773167"/>
            <a:ext cx="906780" cy="1382395"/>
            <a:chOff x="1912620" y="4773167"/>
            <a:chExt cx="906780" cy="1382395"/>
          </a:xfrm>
        </p:grpSpPr>
        <p:sp>
          <p:nvSpPr>
            <p:cNvPr id="32" name="object 32"/>
            <p:cNvSpPr/>
            <p:nvPr/>
          </p:nvSpPr>
          <p:spPr>
            <a:xfrm>
              <a:off x="1917192" y="4972811"/>
              <a:ext cx="897890" cy="896619"/>
            </a:xfrm>
            <a:custGeom>
              <a:avLst/>
              <a:gdLst/>
              <a:ahLst/>
              <a:cxnLst/>
              <a:rect l="l" t="t" r="r" b="b"/>
              <a:pathLst>
                <a:path w="897889" h="896620">
                  <a:moveTo>
                    <a:pt x="448818" y="0"/>
                  </a:moveTo>
                  <a:lnTo>
                    <a:pt x="0" y="448056"/>
                  </a:lnTo>
                  <a:lnTo>
                    <a:pt x="448818" y="896112"/>
                  </a:lnTo>
                  <a:lnTo>
                    <a:pt x="897635" y="448056"/>
                  </a:lnTo>
                  <a:lnTo>
                    <a:pt x="44881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7192" y="4972811"/>
              <a:ext cx="897890" cy="896619"/>
            </a:xfrm>
            <a:custGeom>
              <a:avLst/>
              <a:gdLst/>
              <a:ahLst/>
              <a:cxnLst/>
              <a:rect l="l" t="t" r="r" b="b"/>
              <a:pathLst>
                <a:path w="897889" h="896620">
                  <a:moveTo>
                    <a:pt x="0" y="448056"/>
                  </a:moveTo>
                  <a:lnTo>
                    <a:pt x="448818" y="0"/>
                  </a:lnTo>
                  <a:lnTo>
                    <a:pt x="897635" y="448056"/>
                  </a:lnTo>
                  <a:lnTo>
                    <a:pt x="448818" y="896112"/>
                  </a:lnTo>
                  <a:lnTo>
                    <a:pt x="0" y="4480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1720" y="4773167"/>
              <a:ext cx="76200" cy="211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1720" y="5867400"/>
              <a:ext cx="76200" cy="288290"/>
            </a:xfrm>
            <a:custGeom>
              <a:avLst/>
              <a:gdLst/>
              <a:ahLst/>
              <a:cxnLst/>
              <a:rect l="l" t="t" r="r" b="b"/>
              <a:pathLst>
                <a:path w="76200" h="288289">
                  <a:moveTo>
                    <a:pt x="31750" y="211836"/>
                  </a:moveTo>
                  <a:lnTo>
                    <a:pt x="0" y="211836"/>
                  </a:lnTo>
                  <a:lnTo>
                    <a:pt x="38100" y="288036"/>
                  </a:lnTo>
                  <a:lnTo>
                    <a:pt x="69850" y="224536"/>
                  </a:lnTo>
                  <a:lnTo>
                    <a:pt x="31750" y="224536"/>
                  </a:lnTo>
                  <a:lnTo>
                    <a:pt x="31750" y="211836"/>
                  </a:lnTo>
                  <a:close/>
                </a:path>
                <a:path w="76200" h="288289">
                  <a:moveTo>
                    <a:pt x="44450" y="0"/>
                  </a:moveTo>
                  <a:lnTo>
                    <a:pt x="31750" y="0"/>
                  </a:lnTo>
                  <a:lnTo>
                    <a:pt x="31750" y="224536"/>
                  </a:lnTo>
                  <a:lnTo>
                    <a:pt x="44450" y="224536"/>
                  </a:lnTo>
                  <a:lnTo>
                    <a:pt x="44450" y="0"/>
                  </a:lnTo>
                  <a:close/>
                </a:path>
                <a:path w="76200" h="288289">
                  <a:moveTo>
                    <a:pt x="76200" y="211836"/>
                  </a:moveTo>
                  <a:lnTo>
                    <a:pt x="44450" y="211836"/>
                  </a:lnTo>
                  <a:lnTo>
                    <a:pt x="44450" y="224536"/>
                  </a:lnTo>
                  <a:lnTo>
                    <a:pt x="69850" y="224536"/>
                  </a:lnTo>
                  <a:lnTo>
                    <a:pt x="76200" y="2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49172" y="5175250"/>
            <a:ext cx="64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19376" y="5130800"/>
            <a:ext cx="63182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Is </a:t>
            </a:r>
            <a:r>
              <a:rPr sz="1200" spc="-10" dirty="0">
                <a:latin typeface="Verdana"/>
                <a:cs typeface="Verdana"/>
              </a:rPr>
              <a:t>this  </a:t>
            </a:r>
            <a:r>
              <a:rPr sz="1200" spc="-25" dirty="0">
                <a:latin typeface="Verdana"/>
                <a:cs typeface="Verdana"/>
              </a:rPr>
              <a:t>Final 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unt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58824" y="1648967"/>
            <a:ext cx="0" cy="3773804"/>
          </a:xfrm>
          <a:custGeom>
            <a:avLst/>
            <a:gdLst/>
            <a:ahLst/>
            <a:cxnLst/>
            <a:rect l="l" t="t" r="r" b="b"/>
            <a:pathLst>
              <a:path h="3773804">
                <a:moveTo>
                  <a:pt x="0" y="37734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12140" y="6357620"/>
            <a:ext cx="402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Flowchart for time delay with </a:t>
            </a:r>
            <a:r>
              <a:rPr sz="1800" dirty="0">
                <a:latin typeface="Georgia"/>
                <a:cs typeface="Georgia"/>
              </a:rPr>
              <a:t>two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loops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18005"/>
            <a:ext cx="767207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Instead (or in </a:t>
            </a:r>
            <a:r>
              <a:rPr sz="2700" spc="-5" dirty="0">
                <a:latin typeface="Georgia"/>
                <a:cs typeface="Georgia"/>
              </a:rPr>
              <a:t>conjunction with) </a:t>
            </a:r>
            <a:r>
              <a:rPr sz="2700" dirty="0">
                <a:latin typeface="Georgia"/>
                <a:cs typeface="Georgia"/>
              </a:rPr>
              <a:t>Register Pairs, a  nested </a:t>
            </a:r>
            <a:r>
              <a:rPr sz="2700" spc="-5" dirty="0">
                <a:latin typeface="Georgia"/>
                <a:cs typeface="Georgia"/>
              </a:rPr>
              <a:t>loop structure can be used to </a:t>
            </a:r>
            <a:r>
              <a:rPr sz="2700" dirty="0">
                <a:latin typeface="Georgia"/>
                <a:cs typeface="Georgia"/>
              </a:rPr>
              <a:t>increase </a:t>
            </a:r>
            <a:r>
              <a:rPr sz="2700" spc="-5" dirty="0">
                <a:latin typeface="Georgia"/>
                <a:cs typeface="Georgia"/>
              </a:rPr>
              <a:t>the  total delay</a:t>
            </a:r>
            <a:r>
              <a:rPr sz="2700" dirty="0">
                <a:latin typeface="Georgia"/>
                <a:cs typeface="Georgia"/>
              </a:rPr>
              <a:t> produced.</a:t>
            </a:r>
            <a:endParaRPr sz="27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090" y="3019403"/>
          <a:ext cx="5603875" cy="211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2390140"/>
                <a:gridCol w="2159000"/>
              </a:tblGrid>
              <a:tr h="325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MVI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10H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LOOP2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MVI C,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FFH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65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LOOP1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DCR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JNZ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LOOP1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DCR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25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JNZ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LOOP2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9872" y="415797"/>
            <a:ext cx="599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Loop </a:t>
            </a:r>
            <a:r>
              <a:rPr spc="-10" dirty="0"/>
              <a:t>with </a:t>
            </a:r>
            <a:r>
              <a:rPr dirty="0"/>
              <a:t>in a</a:t>
            </a:r>
            <a:r>
              <a:rPr spc="-95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768" y="1365631"/>
            <a:ext cx="7949565" cy="45275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305" marR="207645" indent="-25654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1940" algn="l"/>
              </a:tabLst>
            </a:pP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calculation remains the same except that the formula </a:t>
            </a:r>
            <a:r>
              <a:rPr sz="2000" dirty="0">
                <a:latin typeface="Georgia"/>
                <a:cs typeface="Georgia"/>
              </a:rPr>
              <a:t>must </a:t>
            </a:r>
            <a:r>
              <a:rPr sz="2000" spc="-5" dirty="0">
                <a:latin typeface="Georgia"/>
                <a:cs typeface="Georgia"/>
              </a:rPr>
              <a:t>be  </a:t>
            </a:r>
            <a:r>
              <a:rPr sz="2000" dirty="0">
                <a:latin typeface="Georgia"/>
                <a:cs typeface="Georgia"/>
              </a:rPr>
              <a:t>applied recursively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each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loop.</a:t>
            </a:r>
            <a:endParaRPr sz="2000">
              <a:latin typeface="Georgia"/>
              <a:cs typeface="Georgia"/>
            </a:endParaRPr>
          </a:p>
          <a:p>
            <a:pPr marL="537210" marR="1778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Georgia"/>
                <a:cs typeface="Georgia"/>
              </a:rPr>
              <a:t>Start with the </a:t>
            </a:r>
            <a:r>
              <a:rPr sz="2000" dirty="0">
                <a:latin typeface="Georgia"/>
                <a:cs typeface="Georgia"/>
              </a:rPr>
              <a:t>inner </a:t>
            </a:r>
            <a:r>
              <a:rPr sz="2000" spc="-5" dirty="0">
                <a:latin typeface="Georgia"/>
                <a:cs typeface="Georgia"/>
              </a:rPr>
              <a:t>loop, then plug that </a:t>
            </a:r>
            <a:r>
              <a:rPr sz="2000" dirty="0">
                <a:latin typeface="Georgia"/>
                <a:cs typeface="Georgia"/>
              </a:rPr>
              <a:t>delay in </a:t>
            </a:r>
            <a:r>
              <a:rPr sz="2000" spc="-5" dirty="0">
                <a:latin typeface="Georgia"/>
                <a:cs typeface="Georgia"/>
              </a:rPr>
              <a:t>the calculation of  the outer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loop.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Georgia"/>
              <a:cs typeface="Georgia"/>
            </a:endParaRPr>
          </a:p>
          <a:p>
            <a:pPr marL="281305" indent="-25654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1940" algn="l"/>
              </a:tabLst>
            </a:pPr>
            <a:r>
              <a:rPr sz="2000" dirty="0">
                <a:latin typeface="Georgia"/>
                <a:cs typeface="Georgia"/>
              </a:rPr>
              <a:t>Delay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inner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loop,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800">
              <a:latin typeface="Georgia"/>
              <a:cs typeface="Georgia"/>
            </a:endParaRPr>
          </a:p>
          <a:p>
            <a:pPr marL="537210">
              <a:lnSpc>
                <a:spcPct val="100000"/>
              </a:lnSpc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950" spc="15" baseline="-21367" dirty="0">
                <a:latin typeface="Times New Roman" pitchFamily="18" charset="0"/>
                <a:cs typeface="Times New Roman" pitchFamily="18" charset="0"/>
              </a:rPr>
              <a:t>O1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7</a:t>
            </a:r>
            <a:r>
              <a:rPr sz="20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753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(MVI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C, FFH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instruction)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37210">
              <a:lnSpc>
                <a:spcPct val="100000"/>
              </a:lnSpc>
              <a:spcBef>
                <a:spcPts val="300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950" spc="15" baseline="-21367" dirty="0">
                <a:latin typeface="Times New Roman" pitchFamily="18" charset="0"/>
                <a:cs typeface="Times New Roman" pitchFamily="18" charset="0"/>
              </a:rPr>
              <a:t>L1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(255 X 14) - 3 = 3567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775335" marR="25019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(14 T-States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DCR 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JNZ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instructions repeated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255  times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(FF</a:t>
            </a:r>
            <a:r>
              <a:rPr sz="1950" spc="7" baseline="-21367" dirty="0">
                <a:latin typeface="Times New Roman" pitchFamily="18" charset="0"/>
                <a:cs typeface="Times New Roman" pitchFamily="18" charset="0"/>
              </a:rPr>
              <a:t>16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255</a:t>
            </a:r>
            <a:r>
              <a:rPr sz="1950" spc="7" baseline="-21367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minus 3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the final</a:t>
            </a:r>
            <a:r>
              <a:rPr sz="20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JNZ.)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37210">
              <a:lnSpc>
                <a:spcPct val="100000"/>
              </a:lnSpc>
              <a:spcBef>
                <a:spcPts val="300"/>
              </a:spcBef>
            </a:pPr>
            <a:r>
              <a:rPr sz="2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950" spc="22" baseline="-21367" dirty="0">
                <a:latin typeface="Times New Roman" pitchFamily="18" charset="0"/>
                <a:cs typeface="Times New Roman" pitchFamily="18" charset="0"/>
              </a:rPr>
              <a:t>LOOP1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7 + 3567 = 3574</a:t>
            </a:r>
            <a:r>
              <a:rPr sz="20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9872" y="412496"/>
            <a:ext cx="599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Loop </a:t>
            </a:r>
            <a:r>
              <a:rPr spc="-10" dirty="0"/>
              <a:t>with </a:t>
            </a:r>
            <a:r>
              <a:rPr dirty="0"/>
              <a:t>in a</a:t>
            </a:r>
            <a:r>
              <a:rPr spc="-95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1331455"/>
            <a:ext cx="7914640" cy="395428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25120" indent="-274320">
              <a:lnSpc>
                <a:spcPct val="100000"/>
              </a:lnSpc>
              <a:spcBef>
                <a:spcPts val="615"/>
              </a:spcBef>
              <a:buClr>
                <a:srgbClr val="D16248"/>
              </a:buClr>
              <a:buSzPct val="84090"/>
              <a:buFont typeface="Wingdings"/>
              <a:buChar char=""/>
              <a:tabLst>
                <a:tab pos="325120" algn="l"/>
              </a:tabLst>
            </a:pPr>
            <a:r>
              <a:rPr sz="2200" spc="-10" dirty="0">
                <a:latin typeface="Georgia"/>
                <a:cs typeface="Georgia"/>
              </a:rPr>
              <a:t>Delay </a:t>
            </a:r>
            <a:r>
              <a:rPr sz="2200" spc="-5" dirty="0">
                <a:latin typeface="Georgia"/>
                <a:cs typeface="Georgia"/>
              </a:rPr>
              <a:t>of </a:t>
            </a:r>
            <a:r>
              <a:rPr sz="2200" spc="-10" dirty="0">
                <a:latin typeface="Georgia"/>
                <a:cs typeface="Georgia"/>
              </a:rPr>
              <a:t>outer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loop</a:t>
            </a:r>
            <a:endParaRPr sz="2200">
              <a:latin typeface="Georgia"/>
              <a:cs typeface="Georgia"/>
            </a:endParaRPr>
          </a:p>
          <a:p>
            <a:pPr marL="599440">
              <a:lnSpc>
                <a:spcPct val="100000"/>
              </a:lnSpc>
              <a:spcBef>
                <a:spcPts val="475"/>
              </a:spcBef>
            </a:pPr>
            <a:r>
              <a:rPr sz="2000" spc="10" dirty="0">
                <a:latin typeface="Georgia"/>
                <a:cs typeface="Georgia"/>
              </a:rPr>
              <a:t>T</a:t>
            </a:r>
            <a:r>
              <a:rPr sz="1950" spc="15" baseline="-21367" dirty="0">
                <a:latin typeface="Georgia"/>
                <a:cs typeface="Georgia"/>
              </a:rPr>
              <a:t>O2 </a:t>
            </a:r>
            <a:r>
              <a:rPr sz="2000" dirty="0">
                <a:latin typeface="Georgia"/>
                <a:cs typeface="Georgia"/>
              </a:rPr>
              <a:t>= 7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T-States</a:t>
            </a:r>
            <a:endParaRPr sz="2000">
              <a:latin typeface="Georgia"/>
              <a:cs typeface="Georgia"/>
            </a:endParaRPr>
          </a:p>
          <a:p>
            <a:pPr marL="87376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Georgia"/>
                <a:cs typeface="Georgia"/>
              </a:rPr>
              <a:t>(MVI B, </a:t>
            </a:r>
            <a:r>
              <a:rPr sz="1800" spc="-5" dirty="0">
                <a:latin typeface="Georgia"/>
                <a:cs typeface="Georgia"/>
              </a:rPr>
              <a:t>10H instruction)</a:t>
            </a:r>
            <a:endParaRPr sz="1800">
              <a:latin typeface="Georgia"/>
              <a:cs typeface="Georgia"/>
            </a:endParaRPr>
          </a:p>
          <a:p>
            <a:pPr marL="599440">
              <a:lnSpc>
                <a:spcPct val="100000"/>
              </a:lnSpc>
              <a:spcBef>
                <a:spcPts val="475"/>
              </a:spcBef>
            </a:pPr>
            <a:r>
              <a:rPr sz="2000" spc="10" dirty="0">
                <a:latin typeface="Georgia"/>
                <a:cs typeface="Georgia"/>
              </a:rPr>
              <a:t>T</a:t>
            </a:r>
            <a:r>
              <a:rPr sz="1950" spc="15" baseline="-21367" dirty="0">
                <a:latin typeface="Georgia"/>
                <a:cs typeface="Georgia"/>
              </a:rPr>
              <a:t>L1 </a:t>
            </a:r>
            <a:r>
              <a:rPr sz="2000" dirty="0">
                <a:latin typeface="Georgia"/>
                <a:cs typeface="Georgia"/>
              </a:rPr>
              <a:t>= (16 X (14 + 3574)) - 3 = </a:t>
            </a:r>
            <a:r>
              <a:rPr sz="2000" spc="-5" dirty="0">
                <a:latin typeface="Georgia"/>
                <a:cs typeface="Georgia"/>
              </a:rPr>
              <a:t>57405</a:t>
            </a:r>
            <a:r>
              <a:rPr sz="2000" spc="-19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T-States</a:t>
            </a:r>
            <a:endParaRPr sz="2000">
              <a:latin typeface="Georgia"/>
              <a:cs typeface="Georgia"/>
            </a:endParaRPr>
          </a:p>
          <a:p>
            <a:pPr marL="87376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Georgia"/>
                <a:cs typeface="Georgia"/>
              </a:rPr>
              <a:t>(14 T-States for the DCR </a:t>
            </a:r>
            <a:r>
              <a:rPr sz="1800" dirty="0">
                <a:latin typeface="Georgia"/>
                <a:cs typeface="Georgia"/>
              </a:rPr>
              <a:t>B and JNZ </a:t>
            </a:r>
            <a:r>
              <a:rPr sz="1800" spc="-5" dirty="0">
                <a:latin typeface="Georgia"/>
                <a:cs typeface="Georgia"/>
              </a:rPr>
              <a:t>instructions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3574</a:t>
            </a:r>
            <a:endParaRPr sz="1800">
              <a:latin typeface="Georgia"/>
              <a:cs typeface="Georgia"/>
            </a:endParaRPr>
          </a:p>
          <a:p>
            <a:pPr marL="873760" marR="4318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T-States for loop1 repeated 16 times </a:t>
            </a:r>
            <a:r>
              <a:rPr sz="1800" dirty="0">
                <a:latin typeface="Georgia"/>
                <a:cs typeface="Georgia"/>
              </a:rPr>
              <a:t>(10</a:t>
            </a:r>
            <a:r>
              <a:rPr sz="1800" baseline="-20833" dirty="0">
                <a:latin typeface="Georgia"/>
                <a:cs typeface="Georgia"/>
              </a:rPr>
              <a:t>16 </a:t>
            </a:r>
            <a:r>
              <a:rPr sz="1800" dirty="0">
                <a:latin typeface="Georgia"/>
                <a:cs typeface="Georgia"/>
              </a:rPr>
              <a:t>= </a:t>
            </a:r>
            <a:r>
              <a:rPr sz="1800" spc="-5" dirty="0">
                <a:latin typeface="Georgia"/>
                <a:cs typeface="Georgia"/>
              </a:rPr>
              <a:t>16</a:t>
            </a:r>
            <a:r>
              <a:rPr sz="1800" spc="-7" baseline="-20833" dirty="0">
                <a:latin typeface="Georgia"/>
                <a:cs typeface="Georgia"/>
              </a:rPr>
              <a:t>10</a:t>
            </a:r>
            <a:r>
              <a:rPr sz="1800" spc="-5" dirty="0">
                <a:latin typeface="Georgia"/>
                <a:cs typeface="Georgia"/>
              </a:rPr>
              <a:t>) </a:t>
            </a:r>
            <a:r>
              <a:rPr sz="1800" dirty="0">
                <a:latin typeface="Georgia"/>
                <a:cs typeface="Georgia"/>
              </a:rPr>
              <a:t>minus 3 </a:t>
            </a:r>
            <a:r>
              <a:rPr sz="1800" spc="-5" dirty="0">
                <a:latin typeface="Georgia"/>
                <a:cs typeface="Georgia"/>
              </a:rPr>
              <a:t>for the final  JNZ.)</a:t>
            </a:r>
            <a:endParaRPr sz="1800">
              <a:latin typeface="Georgia"/>
              <a:cs typeface="Georgia"/>
            </a:endParaRPr>
          </a:p>
          <a:p>
            <a:pPr marL="599440">
              <a:lnSpc>
                <a:spcPct val="100000"/>
              </a:lnSpc>
              <a:spcBef>
                <a:spcPts val="475"/>
              </a:spcBef>
            </a:pPr>
            <a:r>
              <a:rPr sz="2000" spc="10" dirty="0">
                <a:latin typeface="Georgia"/>
                <a:cs typeface="Georgia"/>
              </a:rPr>
              <a:t>T</a:t>
            </a:r>
            <a:r>
              <a:rPr sz="1950" spc="15" baseline="-21367" dirty="0">
                <a:latin typeface="Georgia"/>
                <a:cs typeface="Georgia"/>
              </a:rPr>
              <a:t>Delay </a:t>
            </a:r>
            <a:r>
              <a:rPr sz="2000" dirty="0">
                <a:latin typeface="Georgia"/>
                <a:cs typeface="Georgia"/>
              </a:rPr>
              <a:t>= 7 + </a:t>
            </a:r>
            <a:r>
              <a:rPr sz="2000" spc="-5" dirty="0">
                <a:latin typeface="Georgia"/>
                <a:cs typeface="Georgia"/>
              </a:rPr>
              <a:t>57405 </a:t>
            </a:r>
            <a:r>
              <a:rPr sz="2000" dirty="0">
                <a:latin typeface="Georgia"/>
                <a:cs typeface="Georgia"/>
              </a:rPr>
              <a:t>= </a:t>
            </a:r>
            <a:r>
              <a:rPr sz="2000" spc="-5" dirty="0">
                <a:latin typeface="Georgia"/>
                <a:cs typeface="Georgia"/>
              </a:rPr>
              <a:t>57412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T-States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Georgia"/>
              <a:cs typeface="Georgia"/>
            </a:endParaRPr>
          </a:p>
          <a:p>
            <a:pPr marL="325120" indent="-274320">
              <a:lnSpc>
                <a:spcPct val="100000"/>
              </a:lnSpc>
              <a:buClr>
                <a:srgbClr val="D16248"/>
              </a:buClr>
              <a:buSzPct val="84090"/>
              <a:buFont typeface="Wingdings"/>
              <a:buChar char=""/>
              <a:tabLst>
                <a:tab pos="325120" algn="l"/>
              </a:tabLst>
            </a:pPr>
            <a:r>
              <a:rPr sz="2200" spc="-5" dirty="0">
                <a:latin typeface="Georgia"/>
                <a:cs typeface="Georgia"/>
              </a:rPr>
              <a:t>Total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Delay</a:t>
            </a:r>
            <a:endParaRPr sz="2200">
              <a:latin typeface="Georgia"/>
              <a:cs typeface="Georgia"/>
            </a:endParaRPr>
          </a:p>
          <a:p>
            <a:pPr marL="599440">
              <a:lnSpc>
                <a:spcPct val="100000"/>
              </a:lnSpc>
              <a:spcBef>
                <a:spcPts val="489"/>
              </a:spcBef>
            </a:pPr>
            <a:r>
              <a:rPr sz="2000" spc="10" dirty="0">
                <a:latin typeface="Georgia"/>
                <a:cs typeface="Georgia"/>
              </a:rPr>
              <a:t>T</a:t>
            </a:r>
            <a:r>
              <a:rPr sz="1950" spc="15" baseline="-21367" dirty="0">
                <a:latin typeface="Georgia"/>
                <a:cs typeface="Georgia"/>
              </a:rPr>
              <a:t>Delay </a:t>
            </a:r>
            <a:r>
              <a:rPr sz="2000" dirty="0">
                <a:latin typeface="Georgia"/>
                <a:cs typeface="Georgia"/>
              </a:rPr>
              <a:t>= </a:t>
            </a:r>
            <a:r>
              <a:rPr sz="2000" spc="-5" dirty="0">
                <a:latin typeface="Georgia"/>
                <a:cs typeface="Georgia"/>
              </a:rPr>
              <a:t>57412 </a:t>
            </a:r>
            <a:r>
              <a:rPr sz="2000" dirty="0">
                <a:latin typeface="Georgia"/>
                <a:cs typeface="Georgia"/>
              </a:rPr>
              <a:t>X </a:t>
            </a:r>
            <a:r>
              <a:rPr sz="2000" spc="-5" dirty="0">
                <a:latin typeface="Georgia"/>
                <a:cs typeface="Georgia"/>
              </a:rPr>
              <a:t>0.5 </a:t>
            </a:r>
            <a:r>
              <a:rPr sz="2000" spc="-5" dirty="0">
                <a:latin typeface="Symbol"/>
                <a:cs typeface="Symbol"/>
              </a:rPr>
              <a:t></a:t>
            </a:r>
            <a:r>
              <a:rPr sz="2000" spc="-5" dirty="0">
                <a:latin typeface="Georgia"/>
                <a:cs typeface="Georgia"/>
              </a:rPr>
              <a:t>Sec </a:t>
            </a:r>
            <a:r>
              <a:rPr sz="2000" dirty="0">
                <a:latin typeface="Georgia"/>
                <a:cs typeface="Georgia"/>
              </a:rPr>
              <a:t>= 28.706</a:t>
            </a:r>
            <a:r>
              <a:rPr sz="2000" spc="-1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mSec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9872" y="412496"/>
            <a:ext cx="599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Loop </a:t>
            </a:r>
            <a:r>
              <a:rPr spc="-10" dirty="0"/>
              <a:t>with </a:t>
            </a:r>
            <a:r>
              <a:rPr dirty="0"/>
              <a:t>in a</a:t>
            </a:r>
            <a:r>
              <a:rPr spc="-95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392379"/>
            <a:ext cx="6500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Georgia"/>
                <a:cs typeface="Georgia"/>
              </a:rPr>
              <a:t>Increasing </a:t>
            </a:r>
            <a:r>
              <a:rPr sz="4400" b="0" spc="-5" dirty="0">
                <a:latin typeface="Georgia"/>
                <a:cs typeface="Georgia"/>
              </a:rPr>
              <a:t>the </a:t>
            </a:r>
            <a:r>
              <a:rPr sz="4400" b="0" dirty="0">
                <a:latin typeface="Georgia"/>
                <a:cs typeface="Georgia"/>
              </a:rPr>
              <a:t>Time</a:t>
            </a:r>
            <a:r>
              <a:rPr sz="4400" b="0" spc="-105" dirty="0">
                <a:latin typeface="Georgia"/>
                <a:cs typeface="Georgia"/>
              </a:rPr>
              <a:t> </a:t>
            </a:r>
            <a:r>
              <a:rPr sz="4400" b="0" spc="-5" dirty="0">
                <a:latin typeface="Georgia"/>
                <a:cs typeface="Georgia"/>
              </a:rPr>
              <a:t>Delay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15" y="1619452"/>
            <a:ext cx="831786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1250"/>
              <a:buFont typeface="Wingdings"/>
              <a:buChar char=""/>
              <a:tabLst>
                <a:tab pos="287020" algn="l"/>
              </a:tabLst>
            </a:pPr>
            <a:r>
              <a:rPr sz="3200" dirty="0">
                <a:latin typeface="Georgia"/>
                <a:cs typeface="Georgia"/>
              </a:rPr>
              <a:t>The </a:t>
            </a:r>
            <a:r>
              <a:rPr sz="3200" spc="-5" dirty="0">
                <a:latin typeface="Georgia"/>
                <a:cs typeface="Georgia"/>
              </a:rPr>
              <a:t>Delay </a:t>
            </a:r>
            <a:r>
              <a:rPr sz="3200" dirty="0">
                <a:latin typeface="Georgia"/>
                <a:cs typeface="Georgia"/>
              </a:rPr>
              <a:t>can be </a:t>
            </a:r>
            <a:r>
              <a:rPr sz="3200" spc="-5" dirty="0">
                <a:latin typeface="Georgia"/>
                <a:cs typeface="Georgia"/>
              </a:rPr>
              <a:t>further increased </a:t>
            </a:r>
            <a:r>
              <a:rPr sz="3200" dirty="0">
                <a:latin typeface="Georgia"/>
                <a:cs typeface="Georgia"/>
              </a:rPr>
              <a:t>by </a:t>
            </a:r>
            <a:r>
              <a:rPr sz="3200" spc="-5" dirty="0">
                <a:latin typeface="Georgia"/>
                <a:cs typeface="Georgia"/>
              </a:rPr>
              <a:t>using  register </a:t>
            </a:r>
            <a:r>
              <a:rPr sz="3200" dirty="0">
                <a:latin typeface="Georgia"/>
                <a:cs typeface="Georgia"/>
              </a:rPr>
              <a:t>pairs for </a:t>
            </a:r>
            <a:r>
              <a:rPr sz="3200" spc="-5" dirty="0">
                <a:latin typeface="Georgia"/>
                <a:cs typeface="Georgia"/>
              </a:rPr>
              <a:t>each of the loop counters </a:t>
            </a:r>
            <a:r>
              <a:rPr sz="3200" dirty="0">
                <a:latin typeface="Georgia"/>
                <a:cs typeface="Georgia"/>
              </a:rPr>
              <a:t>in  </a:t>
            </a:r>
            <a:r>
              <a:rPr sz="3200" spc="-5" dirty="0">
                <a:latin typeface="Georgia"/>
                <a:cs typeface="Georgia"/>
              </a:rPr>
              <a:t>the </a:t>
            </a:r>
            <a:r>
              <a:rPr sz="3200" dirty="0">
                <a:latin typeface="Georgia"/>
                <a:cs typeface="Georgia"/>
              </a:rPr>
              <a:t>nested </a:t>
            </a:r>
            <a:r>
              <a:rPr sz="3200" spc="-5" dirty="0">
                <a:latin typeface="Georgia"/>
                <a:cs typeface="Georgia"/>
              </a:rPr>
              <a:t>loops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setup.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248"/>
              </a:buClr>
              <a:buFont typeface="Wingdings"/>
              <a:buChar char=""/>
            </a:pPr>
            <a:endParaRPr sz="4700">
              <a:latin typeface="Georgia"/>
              <a:cs typeface="Georgia"/>
            </a:endParaRPr>
          </a:p>
          <a:p>
            <a:pPr marL="287020" marR="502284" indent="-274320">
              <a:lnSpc>
                <a:spcPct val="100000"/>
              </a:lnSpc>
              <a:buClr>
                <a:srgbClr val="D16248"/>
              </a:buClr>
              <a:buSzPct val="81250"/>
              <a:buFont typeface="Wingdings"/>
              <a:buChar char=""/>
              <a:tabLst>
                <a:tab pos="287020" algn="l"/>
              </a:tabLst>
            </a:pPr>
            <a:r>
              <a:rPr sz="3200" dirty="0">
                <a:latin typeface="Georgia"/>
                <a:cs typeface="Georgia"/>
              </a:rPr>
              <a:t>It </a:t>
            </a:r>
            <a:r>
              <a:rPr sz="3200" spc="-5" dirty="0">
                <a:latin typeface="Georgia"/>
                <a:cs typeface="Georgia"/>
              </a:rPr>
              <a:t>can also </a:t>
            </a:r>
            <a:r>
              <a:rPr sz="3200" spc="5" dirty="0">
                <a:latin typeface="Georgia"/>
                <a:cs typeface="Georgia"/>
              </a:rPr>
              <a:t>be </a:t>
            </a:r>
            <a:r>
              <a:rPr sz="3200" spc="-5" dirty="0">
                <a:latin typeface="Georgia"/>
                <a:cs typeface="Georgia"/>
              </a:rPr>
              <a:t>increased by adding dummy  instructions (like </a:t>
            </a:r>
            <a:r>
              <a:rPr sz="3200" dirty="0">
                <a:latin typeface="Georgia"/>
                <a:cs typeface="Georgia"/>
              </a:rPr>
              <a:t>NOP) in </a:t>
            </a:r>
            <a:r>
              <a:rPr sz="3200" spc="-5" dirty="0">
                <a:latin typeface="Georgia"/>
                <a:cs typeface="Georgia"/>
              </a:rPr>
              <a:t>the </a:t>
            </a:r>
            <a:r>
              <a:rPr sz="3200" dirty="0">
                <a:latin typeface="Georgia"/>
                <a:cs typeface="Georgia"/>
              </a:rPr>
              <a:t>body </a:t>
            </a:r>
            <a:r>
              <a:rPr sz="3200" spc="-5" dirty="0">
                <a:latin typeface="Georgia"/>
                <a:cs typeface="Georgia"/>
              </a:rPr>
              <a:t>of the  loop.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304292"/>
            <a:ext cx="8449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Counter </a:t>
            </a:r>
            <a:r>
              <a:rPr sz="4000" spc="-5" dirty="0"/>
              <a:t>Design </a:t>
            </a:r>
            <a:r>
              <a:rPr sz="4000" spc="-10" dirty="0"/>
              <a:t>with Time</a:t>
            </a:r>
            <a:r>
              <a:rPr sz="4000" spc="55" dirty="0"/>
              <a:t> </a:t>
            </a:r>
            <a:r>
              <a:rPr sz="4000" spc="-5" dirty="0"/>
              <a:t>Delay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69007" y="2598420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0840">
              <a:lnSpc>
                <a:spcPts val="1390"/>
              </a:lnSpc>
            </a:pPr>
            <a:r>
              <a:rPr sz="1200" spc="-25" dirty="0">
                <a:latin typeface="Verdana"/>
                <a:cs typeface="Verdana"/>
              </a:rPr>
              <a:t>Display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007" y="3468623"/>
            <a:ext cx="1460500" cy="18923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ts val="1300"/>
              </a:lnSpc>
            </a:pPr>
            <a:r>
              <a:rPr sz="1200" spc="-35" dirty="0">
                <a:latin typeface="Verdana"/>
                <a:cs typeface="Verdana"/>
              </a:rPr>
              <a:t>Update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Count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1697" y="3855529"/>
            <a:ext cx="906144" cy="907415"/>
            <a:chOff x="2151697" y="3855529"/>
            <a:chExt cx="906144" cy="907415"/>
          </a:xfrm>
        </p:grpSpPr>
        <p:sp>
          <p:nvSpPr>
            <p:cNvPr id="6" name="object 6"/>
            <p:cNvSpPr/>
            <p:nvPr/>
          </p:nvSpPr>
          <p:spPr>
            <a:xfrm>
              <a:off x="2156460" y="3860291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448056" y="0"/>
                  </a:moveTo>
                  <a:lnTo>
                    <a:pt x="0" y="448817"/>
                  </a:lnTo>
                  <a:lnTo>
                    <a:pt x="448056" y="897635"/>
                  </a:lnTo>
                  <a:lnTo>
                    <a:pt x="896112" y="448817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6460" y="3860291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0" y="448817"/>
                  </a:moveTo>
                  <a:lnTo>
                    <a:pt x="448056" y="0"/>
                  </a:lnTo>
                  <a:lnTo>
                    <a:pt x="896112" y="448817"/>
                  </a:lnTo>
                  <a:lnTo>
                    <a:pt x="448056" y="897635"/>
                  </a:lnTo>
                  <a:lnTo>
                    <a:pt x="0" y="4488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44089" y="3899154"/>
            <a:ext cx="796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193040" indent="48895" algn="ctr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Is  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20" dirty="0">
                <a:latin typeface="Verdana"/>
                <a:cs typeface="Verdana"/>
              </a:rPr>
              <a:t>unt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Complete?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69464" y="3709415"/>
            <a:ext cx="76200" cy="1247140"/>
            <a:chOff x="2569464" y="3709415"/>
            <a:chExt cx="76200" cy="1247140"/>
          </a:xfrm>
        </p:grpSpPr>
        <p:sp>
          <p:nvSpPr>
            <p:cNvPr id="10" name="object 10"/>
            <p:cNvSpPr/>
            <p:nvPr/>
          </p:nvSpPr>
          <p:spPr>
            <a:xfrm>
              <a:off x="2569464" y="3709415"/>
              <a:ext cx="76200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9464" y="4768595"/>
              <a:ext cx="76200" cy="187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94497" y="2340864"/>
            <a:ext cx="934719" cy="1974214"/>
            <a:chOff x="1694497" y="2340864"/>
            <a:chExt cx="934719" cy="1974214"/>
          </a:xfrm>
        </p:grpSpPr>
        <p:sp>
          <p:nvSpPr>
            <p:cNvPr id="13" name="object 13"/>
            <p:cNvSpPr/>
            <p:nvPr/>
          </p:nvSpPr>
          <p:spPr>
            <a:xfrm>
              <a:off x="2552700" y="2340864"/>
              <a:ext cx="76200" cy="249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260" y="2915412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139446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72055" y="3048000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1385"/>
              </a:lnSpc>
            </a:pPr>
            <a:r>
              <a:rPr sz="1200" spc="-20" dirty="0">
                <a:latin typeface="Verdana"/>
                <a:cs typeface="Verdana"/>
              </a:rPr>
              <a:t>Time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Delay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4035" y="3268979"/>
            <a:ext cx="76200" cy="225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8751" y="4076445"/>
            <a:ext cx="420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660" algn="l"/>
              </a:tabLst>
            </a:pP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3670" y="4722621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87751" y="2819400"/>
            <a:ext cx="76200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71827" y="2400300"/>
            <a:ext cx="935990" cy="576580"/>
            <a:chOff x="1671827" y="2400300"/>
            <a:chExt cx="935990" cy="576580"/>
          </a:xfrm>
        </p:grpSpPr>
        <p:sp>
          <p:nvSpPr>
            <p:cNvPr id="21" name="object 21"/>
            <p:cNvSpPr/>
            <p:nvPr/>
          </p:nvSpPr>
          <p:spPr>
            <a:xfrm>
              <a:off x="1699259" y="2400300"/>
              <a:ext cx="908685" cy="76200"/>
            </a:xfrm>
            <a:custGeom>
              <a:avLst/>
              <a:gdLst/>
              <a:ahLst/>
              <a:cxnLst/>
              <a:rect l="l" t="t" r="r" b="b"/>
              <a:pathLst>
                <a:path w="908685" h="76200">
                  <a:moveTo>
                    <a:pt x="832103" y="0"/>
                  </a:moveTo>
                  <a:lnTo>
                    <a:pt x="832103" y="76200"/>
                  </a:lnTo>
                  <a:lnTo>
                    <a:pt x="895603" y="44450"/>
                  </a:lnTo>
                  <a:lnTo>
                    <a:pt x="844803" y="44450"/>
                  </a:lnTo>
                  <a:lnTo>
                    <a:pt x="844803" y="31750"/>
                  </a:lnTo>
                  <a:lnTo>
                    <a:pt x="895603" y="31750"/>
                  </a:lnTo>
                  <a:lnTo>
                    <a:pt x="832103" y="0"/>
                  </a:lnTo>
                  <a:close/>
                </a:path>
                <a:path w="908685" h="76200">
                  <a:moveTo>
                    <a:pt x="83210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2103" y="44450"/>
                  </a:lnTo>
                  <a:lnTo>
                    <a:pt x="832103" y="31750"/>
                  </a:lnTo>
                  <a:close/>
                </a:path>
                <a:path w="908685" h="76200">
                  <a:moveTo>
                    <a:pt x="895603" y="31750"/>
                  </a:moveTo>
                  <a:lnTo>
                    <a:pt x="844803" y="31750"/>
                  </a:lnTo>
                  <a:lnTo>
                    <a:pt x="844803" y="44450"/>
                  </a:lnTo>
                  <a:lnTo>
                    <a:pt x="895603" y="44450"/>
                  </a:lnTo>
                  <a:lnTo>
                    <a:pt x="908303" y="38100"/>
                  </a:lnTo>
                  <a:lnTo>
                    <a:pt x="89560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399" y="2438400"/>
              <a:ext cx="45720" cy="533400"/>
            </a:xfrm>
            <a:custGeom>
              <a:avLst/>
              <a:gdLst/>
              <a:ahLst/>
              <a:cxnLst/>
              <a:rect l="l" t="t" r="r" b="b"/>
              <a:pathLst>
                <a:path w="45719" h="533400">
                  <a:moveTo>
                    <a:pt x="45719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3392" y="2074164"/>
            <a:ext cx="128333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390"/>
              </a:lnSpc>
            </a:pPr>
            <a:r>
              <a:rPr sz="1200" spc="-25" dirty="0">
                <a:latin typeface="Verdana"/>
                <a:cs typeface="Verdana"/>
              </a:rPr>
              <a:t>Initialize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Counter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2700" y="1905000"/>
            <a:ext cx="76200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50673" y="2150173"/>
            <a:ext cx="1533525" cy="398145"/>
            <a:chOff x="6150673" y="2150173"/>
            <a:chExt cx="1533525" cy="398145"/>
          </a:xfrm>
        </p:grpSpPr>
        <p:sp>
          <p:nvSpPr>
            <p:cNvPr id="26" name="object 26"/>
            <p:cNvSpPr/>
            <p:nvPr/>
          </p:nvSpPr>
          <p:spPr>
            <a:xfrm>
              <a:off x="6155435" y="2154935"/>
              <a:ext cx="1524000" cy="388620"/>
            </a:xfrm>
            <a:custGeom>
              <a:avLst/>
              <a:gdLst/>
              <a:ahLst/>
              <a:cxnLst/>
              <a:rect l="l" t="t" r="r" b="b"/>
              <a:pathLst>
                <a:path w="1524000" h="388619">
                  <a:moveTo>
                    <a:pt x="1524000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1524000" y="38862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5435" y="2154935"/>
              <a:ext cx="1524000" cy="388620"/>
            </a:xfrm>
            <a:custGeom>
              <a:avLst/>
              <a:gdLst/>
              <a:ahLst/>
              <a:cxnLst/>
              <a:rect l="l" t="t" r="r" b="b"/>
              <a:pathLst>
                <a:path w="1524000" h="388619">
                  <a:moveTo>
                    <a:pt x="0" y="388620"/>
                  </a:moveTo>
                  <a:lnTo>
                    <a:pt x="1524000" y="38862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55435" y="2223642"/>
            <a:ext cx="151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Verdana"/>
                <a:cs typeface="Verdana"/>
              </a:rPr>
              <a:t>Load </a:t>
            </a:r>
            <a:r>
              <a:rPr sz="1200" spc="-45" dirty="0">
                <a:latin typeface="Verdana"/>
                <a:cs typeface="Verdana"/>
              </a:rPr>
              <a:t>Delay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Register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96037" y="3348037"/>
            <a:ext cx="945515" cy="945515"/>
            <a:chOff x="6396037" y="3348037"/>
            <a:chExt cx="945515" cy="945515"/>
          </a:xfrm>
        </p:grpSpPr>
        <p:sp>
          <p:nvSpPr>
            <p:cNvPr id="30" name="object 30"/>
            <p:cNvSpPr/>
            <p:nvPr/>
          </p:nvSpPr>
          <p:spPr>
            <a:xfrm>
              <a:off x="6400800" y="3352800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467868" y="0"/>
                  </a:moveTo>
                  <a:lnTo>
                    <a:pt x="0" y="467868"/>
                  </a:lnTo>
                  <a:lnTo>
                    <a:pt x="467868" y="935736"/>
                  </a:lnTo>
                  <a:lnTo>
                    <a:pt x="935735" y="467868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3352800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0" y="467868"/>
                  </a:moveTo>
                  <a:lnTo>
                    <a:pt x="467868" y="0"/>
                  </a:lnTo>
                  <a:lnTo>
                    <a:pt x="935735" y="467868"/>
                  </a:lnTo>
                  <a:lnTo>
                    <a:pt x="467868" y="935736"/>
                  </a:lnTo>
                  <a:lnTo>
                    <a:pt x="0" y="46786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22160" y="3517519"/>
            <a:ext cx="53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Is </a:t>
            </a:r>
            <a:r>
              <a:rPr sz="1200" spc="-10" dirty="0">
                <a:latin typeface="Verdana"/>
                <a:cs typeface="Verdana"/>
              </a:rPr>
              <a:t>this  </a:t>
            </a:r>
            <a:r>
              <a:rPr sz="1200" spc="-25" dirty="0">
                <a:latin typeface="Verdana"/>
                <a:cs typeface="Verdana"/>
              </a:rPr>
              <a:t>Final 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25" dirty="0">
                <a:latin typeface="Verdana"/>
                <a:cs typeface="Verdana"/>
              </a:rPr>
              <a:t>unt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938837" y="2543555"/>
            <a:ext cx="965200" cy="2032000"/>
            <a:chOff x="5938837" y="2543555"/>
            <a:chExt cx="965200" cy="2032000"/>
          </a:xfrm>
        </p:grpSpPr>
        <p:sp>
          <p:nvSpPr>
            <p:cNvPr id="34" name="object 34"/>
            <p:cNvSpPr/>
            <p:nvPr/>
          </p:nvSpPr>
          <p:spPr>
            <a:xfrm>
              <a:off x="6827519" y="2543555"/>
              <a:ext cx="76200" cy="248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27519" y="4288535"/>
              <a:ext cx="76200" cy="287020"/>
            </a:xfrm>
            <a:custGeom>
              <a:avLst/>
              <a:gdLst/>
              <a:ahLst/>
              <a:cxnLst/>
              <a:rect l="l" t="t" r="r" b="b"/>
              <a:pathLst>
                <a:path w="76200" h="287020">
                  <a:moveTo>
                    <a:pt x="31750" y="210312"/>
                  </a:moveTo>
                  <a:lnTo>
                    <a:pt x="0" y="210312"/>
                  </a:lnTo>
                  <a:lnTo>
                    <a:pt x="38100" y="286512"/>
                  </a:lnTo>
                  <a:lnTo>
                    <a:pt x="69850" y="223012"/>
                  </a:lnTo>
                  <a:lnTo>
                    <a:pt x="31750" y="223012"/>
                  </a:lnTo>
                  <a:lnTo>
                    <a:pt x="31750" y="210312"/>
                  </a:lnTo>
                  <a:close/>
                </a:path>
                <a:path w="76200" h="287020">
                  <a:moveTo>
                    <a:pt x="44450" y="0"/>
                  </a:moveTo>
                  <a:lnTo>
                    <a:pt x="31750" y="0"/>
                  </a:lnTo>
                  <a:lnTo>
                    <a:pt x="31750" y="223012"/>
                  </a:lnTo>
                  <a:lnTo>
                    <a:pt x="44450" y="223012"/>
                  </a:lnTo>
                  <a:lnTo>
                    <a:pt x="44450" y="0"/>
                  </a:lnTo>
                  <a:close/>
                </a:path>
                <a:path w="76200" h="287020">
                  <a:moveTo>
                    <a:pt x="76200" y="210312"/>
                  </a:moveTo>
                  <a:lnTo>
                    <a:pt x="44450" y="210312"/>
                  </a:lnTo>
                  <a:lnTo>
                    <a:pt x="44450" y="223012"/>
                  </a:lnTo>
                  <a:lnTo>
                    <a:pt x="69850" y="223012"/>
                  </a:lnTo>
                  <a:lnTo>
                    <a:pt x="7620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43600" y="4364735"/>
              <a:ext cx="436245" cy="0"/>
            </a:xfrm>
            <a:custGeom>
              <a:avLst/>
              <a:gdLst/>
              <a:ahLst/>
              <a:cxnLst/>
              <a:rect l="l" t="t" r="r" b="b"/>
              <a:pathLst>
                <a:path w="436245">
                  <a:moveTo>
                    <a:pt x="435863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30111" y="2795016"/>
            <a:ext cx="1282065" cy="2870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45"/>
              </a:spcBef>
            </a:pPr>
            <a:r>
              <a:rPr sz="1200" spc="-55" dirty="0">
                <a:latin typeface="Verdana"/>
                <a:cs typeface="Verdana"/>
              </a:rPr>
              <a:t>Body </a:t>
            </a:r>
            <a:r>
              <a:rPr sz="1200" spc="5" dirty="0">
                <a:latin typeface="Verdana"/>
                <a:cs typeface="Verdana"/>
              </a:rPr>
              <a:t>of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loop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51220" y="1905000"/>
            <a:ext cx="1004569" cy="2481580"/>
            <a:chOff x="5951220" y="1905000"/>
            <a:chExt cx="1004569" cy="2481580"/>
          </a:xfrm>
        </p:grpSpPr>
        <p:sp>
          <p:nvSpPr>
            <p:cNvPr id="39" name="object 39"/>
            <p:cNvSpPr/>
            <p:nvPr/>
          </p:nvSpPr>
          <p:spPr>
            <a:xfrm>
              <a:off x="6830568" y="3081527"/>
              <a:ext cx="76200" cy="248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5792" y="2642616"/>
              <a:ext cx="0" cy="1743710"/>
            </a:xfrm>
            <a:custGeom>
              <a:avLst/>
              <a:gdLst/>
              <a:ahLst/>
              <a:cxnLst/>
              <a:rect l="l" t="t" r="r" b="b"/>
              <a:pathLst>
                <a:path h="1743710">
                  <a:moveTo>
                    <a:pt x="0" y="174345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55792" y="2604516"/>
              <a:ext cx="909955" cy="76200"/>
            </a:xfrm>
            <a:custGeom>
              <a:avLst/>
              <a:gdLst/>
              <a:ahLst/>
              <a:cxnLst/>
              <a:rect l="l" t="t" r="r" b="b"/>
              <a:pathLst>
                <a:path w="909954" h="76200">
                  <a:moveTo>
                    <a:pt x="833628" y="0"/>
                  </a:moveTo>
                  <a:lnTo>
                    <a:pt x="833628" y="76200"/>
                  </a:lnTo>
                  <a:lnTo>
                    <a:pt x="897128" y="44450"/>
                  </a:lnTo>
                  <a:lnTo>
                    <a:pt x="846328" y="44450"/>
                  </a:lnTo>
                  <a:lnTo>
                    <a:pt x="846328" y="31750"/>
                  </a:lnTo>
                  <a:lnTo>
                    <a:pt x="897128" y="31750"/>
                  </a:lnTo>
                  <a:lnTo>
                    <a:pt x="833628" y="0"/>
                  </a:lnTo>
                  <a:close/>
                </a:path>
                <a:path w="909954" h="76200">
                  <a:moveTo>
                    <a:pt x="83362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3628" y="44450"/>
                  </a:lnTo>
                  <a:lnTo>
                    <a:pt x="833628" y="31750"/>
                  </a:lnTo>
                  <a:close/>
                </a:path>
                <a:path w="909954" h="76200">
                  <a:moveTo>
                    <a:pt x="897128" y="31750"/>
                  </a:moveTo>
                  <a:lnTo>
                    <a:pt x="846328" y="31750"/>
                  </a:lnTo>
                  <a:lnTo>
                    <a:pt x="846328" y="44450"/>
                  </a:lnTo>
                  <a:lnTo>
                    <a:pt x="897128" y="44450"/>
                  </a:lnTo>
                  <a:lnTo>
                    <a:pt x="909828" y="38100"/>
                  </a:lnTo>
                  <a:lnTo>
                    <a:pt x="89712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79336" y="1905000"/>
              <a:ext cx="76200" cy="249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69278" y="4071315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64806" y="4376673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02914" y="1812035"/>
            <a:ext cx="3202940" cy="1242060"/>
          </a:xfrm>
          <a:custGeom>
            <a:avLst/>
            <a:gdLst/>
            <a:ahLst/>
            <a:cxnLst/>
            <a:rect l="l" t="t" r="r" b="b"/>
            <a:pathLst>
              <a:path w="3202940" h="1242060">
                <a:moveTo>
                  <a:pt x="3166558" y="23681"/>
                </a:moveTo>
                <a:lnTo>
                  <a:pt x="0" y="1229994"/>
                </a:lnTo>
                <a:lnTo>
                  <a:pt x="4572" y="1241933"/>
                </a:lnTo>
                <a:lnTo>
                  <a:pt x="3171271" y="35565"/>
                </a:lnTo>
                <a:lnTo>
                  <a:pt x="3179175" y="25780"/>
                </a:lnTo>
                <a:lnTo>
                  <a:pt x="3166558" y="23681"/>
                </a:lnTo>
                <a:close/>
              </a:path>
              <a:path w="3202940" h="1242060">
                <a:moveTo>
                  <a:pt x="3193518" y="15239"/>
                </a:moveTo>
                <a:lnTo>
                  <a:pt x="3188716" y="15239"/>
                </a:lnTo>
                <a:lnTo>
                  <a:pt x="3193288" y="27177"/>
                </a:lnTo>
                <a:lnTo>
                  <a:pt x="3171271" y="35565"/>
                </a:lnTo>
                <a:lnTo>
                  <a:pt x="3128391" y="88646"/>
                </a:lnTo>
                <a:lnTo>
                  <a:pt x="3128771" y="92583"/>
                </a:lnTo>
                <a:lnTo>
                  <a:pt x="3134233" y="97027"/>
                </a:lnTo>
                <a:lnTo>
                  <a:pt x="3138296" y="96647"/>
                </a:lnTo>
                <a:lnTo>
                  <a:pt x="3140456" y="93852"/>
                </a:lnTo>
                <a:lnTo>
                  <a:pt x="3202686" y="16763"/>
                </a:lnTo>
                <a:lnTo>
                  <a:pt x="3193518" y="15239"/>
                </a:lnTo>
                <a:close/>
              </a:path>
              <a:path w="3202940" h="1242060">
                <a:moveTo>
                  <a:pt x="3179175" y="25780"/>
                </a:moveTo>
                <a:lnTo>
                  <a:pt x="3171271" y="35565"/>
                </a:lnTo>
                <a:lnTo>
                  <a:pt x="3192287" y="27559"/>
                </a:lnTo>
                <a:lnTo>
                  <a:pt x="3189859" y="27559"/>
                </a:lnTo>
                <a:lnTo>
                  <a:pt x="3179175" y="25780"/>
                </a:lnTo>
                <a:close/>
              </a:path>
              <a:path w="3202940" h="1242060">
                <a:moveTo>
                  <a:pt x="3186049" y="17272"/>
                </a:moveTo>
                <a:lnTo>
                  <a:pt x="3179175" y="25780"/>
                </a:lnTo>
                <a:lnTo>
                  <a:pt x="3189859" y="27559"/>
                </a:lnTo>
                <a:lnTo>
                  <a:pt x="3186049" y="17272"/>
                </a:lnTo>
                <a:close/>
              </a:path>
              <a:path w="3202940" h="1242060">
                <a:moveTo>
                  <a:pt x="3189494" y="17272"/>
                </a:moveTo>
                <a:lnTo>
                  <a:pt x="3186049" y="17272"/>
                </a:lnTo>
                <a:lnTo>
                  <a:pt x="3189859" y="27559"/>
                </a:lnTo>
                <a:lnTo>
                  <a:pt x="3192287" y="27559"/>
                </a:lnTo>
                <a:lnTo>
                  <a:pt x="3193288" y="27177"/>
                </a:lnTo>
                <a:lnTo>
                  <a:pt x="3189494" y="17272"/>
                </a:lnTo>
                <a:close/>
              </a:path>
              <a:path w="3202940" h="1242060">
                <a:moveTo>
                  <a:pt x="3188716" y="15239"/>
                </a:moveTo>
                <a:lnTo>
                  <a:pt x="3166558" y="23681"/>
                </a:lnTo>
                <a:lnTo>
                  <a:pt x="3179175" y="25780"/>
                </a:lnTo>
                <a:lnTo>
                  <a:pt x="3186049" y="17272"/>
                </a:lnTo>
                <a:lnTo>
                  <a:pt x="3189494" y="17272"/>
                </a:lnTo>
                <a:lnTo>
                  <a:pt x="3188716" y="15239"/>
                </a:lnTo>
                <a:close/>
              </a:path>
              <a:path w="3202940" h="1242060">
                <a:moveTo>
                  <a:pt x="3101466" y="0"/>
                </a:moveTo>
                <a:lnTo>
                  <a:pt x="3098165" y="2286"/>
                </a:lnTo>
                <a:lnTo>
                  <a:pt x="3097657" y="5841"/>
                </a:lnTo>
                <a:lnTo>
                  <a:pt x="3097021" y="9271"/>
                </a:lnTo>
                <a:lnTo>
                  <a:pt x="3099435" y="12573"/>
                </a:lnTo>
                <a:lnTo>
                  <a:pt x="3102864" y="13080"/>
                </a:lnTo>
                <a:lnTo>
                  <a:pt x="3166558" y="23681"/>
                </a:lnTo>
                <a:lnTo>
                  <a:pt x="3188716" y="15239"/>
                </a:lnTo>
                <a:lnTo>
                  <a:pt x="3193518" y="15239"/>
                </a:lnTo>
                <a:lnTo>
                  <a:pt x="3104895" y="508"/>
                </a:lnTo>
                <a:lnTo>
                  <a:pt x="3101466" y="0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502152" y="3271011"/>
            <a:ext cx="3339465" cy="1608455"/>
            <a:chOff x="3502152" y="3271011"/>
            <a:chExt cx="3339465" cy="1608455"/>
          </a:xfrm>
        </p:grpSpPr>
        <p:sp>
          <p:nvSpPr>
            <p:cNvPr id="47" name="object 47"/>
            <p:cNvSpPr/>
            <p:nvPr/>
          </p:nvSpPr>
          <p:spPr>
            <a:xfrm>
              <a:off x="6403848" y="4364736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5">
                  <a:moveTo>
                    <a:pt x="43738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2152" y="3271011"/>
              <a:ext cx="2898775" cy="1608455"/>
            </a:xfrm>
            <a:custGeom>
              <a:avLst/>
              <a:gdLst/>
              <a:ahLst/>
              <a:cxnLst/>
              <a:rect l="l" t="t" r="r" b="b"/>
              <a:pathLst>
                <a:path w="2898775" h="1608454">
                  <a:moveTo>
                    <a:pt x="2864052" y="1593881"/>
                  </a:moveTo>
                  <a:lnTo>
                    <a:pt x="2799334" y="1595374"/>
                  </a:lnTo>
                  <a:lnTo>
                    <a:pt x="2795778" y="1595501"/>
                  </a:lnTo>
                  <a:lnTo>
                    <a:pt x="2792984" y="1598421"/>
                  </a:lnTo>
                  <a:lnTo>
                    <a:pt x="2793238" y="1605407"/>
                  </a:lnTo>
                  <a:lnTo>
                    <a:pt x="2796032" y="1608201"/>
                  </a:lnTo>
                  <a:lnTo>
                    <a:pt x="2799588" y="1608074"/>
                  </a:lnTo>
                  <a:lnTo>
                    <a:pt x="2898648" y="1605788"/>
                  </a:lnTo>
                  <a:lnTo>
                    <a:pt x="2898344" y="1605280"/>
                  </a:lnTo>
                  <a:lnTo>
                    <a:pt x="2884678" y="1605280"/>
                  </a:lnTo>
                  <a:lnTo>
                    <a:pt x="2864052" y="1593881"/>
                  </a:lnTo>
                  <a:close/>
                </a:path>
                <a:path w="2898775" h="1608454">
                  <a:moveTo>
                    <a:pt x="2876548" y="1593593"/>
                  </a:moveTo>
                  <a:lnTo>
                    <a:pt x="2864052" y="1593881"/>
                  </a:lnTo>
                  <a:lnTo>
                    <a:pt x="2884678" y="1605280"/>
                  </a:lnTo>
                  <a:lnTo>
                    <a:pt x="2885939" y="1602994"/>
                  </a:lnTo>
                  <a:lnTo>
                    <a:pt x="2882138" y="1602994"/>
                  </a:lnTo>
                  <a:lnTo>
                    <a:pt x="2876548" y="1593593"/>
                  </a:lnTo>
                  <a:close/>
                </a:path>
                <a:path w="2898775" h="1608454">
                  <a:moveTo>
                    <a:pt x="2842260" y="1516633"/>
                  </a:moveTo>
                  <a:lnTo>
                    <a:pt x="2839212" y="1518539"/>
                  </a:lnTo>
                  <a:lnTo>
                    <a:pt x="2836164" y="1520317"/>
                  </a:lnTo>
                  <a:lnTo>
                    <a:pt x="2835148" y="1524127"/>
                  </a:lnTo>
                  <a:lnTo>
                    <a:pt x="2837053" y="1527175"/>
                  </a:lnTo>
                  <a:lnTo>
                    <a:pt x="2870149" y="1582832"/>
                  </a:lnTo>
                  <a:lnTo>
                    <a:pt x="2890774" y="1594231"/>
                  </a:lnTo>
                  <a:lnTo>
                    <a:pt x="2884678" y="1605280"/>
                  </a:lnTo>
                  <a:lnTo>
                    <a:pt x="2898344" y="1605280"/>
                  </a:lnTo>
                  <a:lnTo>
                    <a:pt x="2847848" y="1520698"/>
                  </a:lnTo>
                  <a:lnTo>
                    <a:pt x="2846070" y="1517650"/>
                  </a:lnTo>
                  <a:lnTo>
                    <a:pt x="2842260" y="1516633"/>
                  </a:lnTo>
                  <a:close/>
                </a:path>
                <a:path w="2898775" h="1608454">
                  <a:moveTo>
                    <a:pt x="2887472" y="1593342"/>
                  </a:moveTo>
                  <a:lnTo>
                    <a:pt x="2876548" y="1593593"/>
                  </a:lnTo>
                  <a:lnTo>
                    <a:pt x="2882138" y="1602994"/>
                  </a:lnTo>
                  <a:lnTo>
                    <a:pt x="2887472" y="1593342"/>
                  </a:lnTo>
                  <a:close/>
                </a:path>
                <a:path w="2898775" h="1608454">
                  <a:moveTo>
                    <a:pt x="2889165" y="1593342"/>
                  </a:moveTo>
                  <a:lnTo>
                    <a:pt x="2887472" y="1593342"/>
                  </a:lnTo>
                  <a:lnTo>
                    <a:pt x="2882138" y="1602994"/>
                  </a:lnTo>
                  <a:lnTo>
                    <a:pt x="2885939" y="1602994"/>
                  </a:lnTo>
                  <a:lnTo>
                    <a:pt x="2890774" y="1594231"/>
                  </a:lnTo>
                  <a:lnTo>
                    <a:pt x="2889165" y="1593342"/>
                  </a:lnTo>
                  <a:close/>
                </a:path>
                <a:path w="2898775" h="1608454">
                  <a:moveTo>
                    <a:pt x="6096" y="0"/>
                  </a:moveTo>
                  <a:lnTo>
                    <a:pt x="0" y="11175"/>
                  </a:lnTo>
                  <a:lnTo>
                    <a:pt x="2864052" y="1593881"/>
                  </a:lnTo>
                  <a:lnTo>
                    <a:pt x="2876548" y="1593593"/>
                  </a:lnTo>
                  <a:lnTo>
                    <a:pt x="2870149" y="1582832"/>
                  </a:lnTo>
                  <a:lnTo>
                    <a:pt x="6096" y="0"/>
                  </a:lnTo>
                  <a:close/>
                </a:path>
                <a:path w="2898775" h="1608454">
                  <a:moveTo>
                    <a:pt x="2870149" y="1582832"/>
                  </a:moveTo>
                  <a:lnTo>
                    <a:pt x="2876548" y="1593593"/>
                  </a:lnTo>
                  <a:lnTo>
                    <a:pt x="2887472" y="1593342"/>
                  </a:lnTo>
                  <a:lnTo>
                    <a:pt x="2889165" y="1593342"/>
                  </a:lnTo>
                  <a:lnTo>
                    <a:pt x="2870149" y="1582832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9384" y="1060703"/>
            <a:ext cx="1282065" cy="210820"/>
          </a:xfrm>
          <a:custGeom>
            <a:avLst/>
            <a:gdLst/>
            <a:ahLst/>
            <a:cxnLst/>
            <a:rect l="l" t="t" r="r" b="b"/>
            <a:pathLst>
              <a:path w="1282065" h="210819">
                <a:moveTo>
                  <a:pt x="1281684" y="0"/>
                </a:moveTo>
                <a:lnTo>
                  <a:pt x="0" y="0"/>
                </a:lnTo>
                <a:lnTo>
                  <a:pt x="0" y="210312"/>
                </a:lnTo>
                <a:lnTo>
                  <a:pt x="1281684" y="210312"/>
                </a:lnTo>
                <a:lnTo>
                  <a:pt x="128168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39384" y="1060703"/>
            <a:ext cx="1282065" cy="2108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380"/>
              </a:lnSpc>
            </a:pPr>
            <a:r>
              <a:rPr sz="1200" spc="-25" dirty="0">
                <a:latin typeface="Verdana"/>
                <a:cs typeface="Verdana"/>
              </a:rPr>
              <a:t>Initialize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Counter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9384" y="1930907"/>
            <a:ext cx="1460500" cy="18923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ts val="1295"/>
              </a:lnSpc>
            </a:pPr>
            <a:r>
              <a:rPr sz="1200" spc="-35" dirty="0">
                <a:latin typeface="Verdana"/>
                <a:cs typeface="Verdana"/>
              </a:rPr>
              <a:t>Update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Count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22073" y="1257300"/>
            <a:ext cx="906144" cy="2161540"/>
            <a:chOff x="5922073" y="1257300"/>
            <a:chExt cx="906144" cy="2161540"/>
          </a:xfrm>
        </p:grpSpPr>
        <p:sp>
          <p:nvSpPr>
            <p:cNvPr id="6" name="object 6"/>
            <p:cNvSpPr/>
            <p:nvPr/>
          </p:nvSpPr>
          <p:spPr>
            <a:xfrm>
              <a:off x="6339839" y="1257300"/>
              <a:ext cx="76200" cy="249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6835" y="2322575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20" h="897889">
                  <a:moveTo>
                    <a:pt x="448055" y="0"/>
                  </a:moveTo>
                  <a:lnTo>
                    <a:pt x="0" y="448818"/>
                  </a:lnTo>
                  <a:lnTo>
                    <a:pt x="448055" y="897636"/>
                  </a:lnTo>
                  <a:lnTo>
                    <a:pt x="896112" y="448818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6835" y="2322575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20" h="897889">
                  <a:moveTo>
                    <a:pt x="0" y="448818"/>
                  </a:moveTo>
                  <a:lnTo>
                    <a:pt x="448055" y="0"/>
                  </a:lnTo>
                  <a:lnTo>
                    <a:pt x="896112" y="448818"/>
                  </a:lnTo>
                  <a:lnTo>
                    <a:pt x="448055" y="897636"/>
                  </a:lnTo>
                  <a:lnTo>
                    <a:pt x="0" y="448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39839" y="2171700"/>
              <a:ext cx="76200" cy="163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9839" y="3230879"/>
              <a:ext cx="76200" cy="1874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42432" y="1510283"/>
            <a:ext cx="1282065" cy="210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1380"/>
              </a:lnSpc>
            </a:pPr>
            <a:r>
              <a:rPr sz="1200" spc="-25" dirty="0">
                <a:latin typeface="Verdana"/>
                <a:cs typeface="Verdana"/>
              </a:rPr>
              <a:t>Display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Count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4411" y="1729739"/>
            <a:ext cx="76200" cy="22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256085" y="1184147"/>
            <a:ext cx="1407160" cy="3235960"/>
            <a:chOff x="5256085" y="1184147"/>
            <a:chExt cx="1407160" cy="3235960"/>
          </a:xfrm>
        </p:grpSpPr>
        <p:sp>
          <p:nvSpPr>
            <p:cNvPr id="14" name="object 14"/>
            <p:cNvSpPr/>
            <p:nvPr/>
          </p:nvSpPr>
          <p:spPr>
            <a:xfrm>
              <a:off x="5294375" y="1350263"/>
              <a:ext cx="909955" cy="76200"/>
            </a:xfrm>
            <a:custGeom>
              <a:avLst/>
              <a:gdLst/>
              <a:ahLst/>
              <a:cxnLst/>
              <a:rect l="l" t="t" r="r" b="b"/>
              <a:pathLst>
                <a:path w="909954" h="76200">
                  <a:moveTo>
                    <a:pt x="833627" y="0"/>
                  </a:moveTo>
                  <a:lnTo>
                    <a:pt x="833627" y="76200"/>
                  </a:lnTo>
                  <a:lnTo>
                    <a:pt x="897127" y="44450"/>
                  </a:lnTo>
                  <a:lnTo>
                    <a:pt x="846327" y="44450"/>
                  </a:lnTo>
                  <a:lnTo>
                    <a:pt x="846327" y="31750"/>
                  </a:lnTo>
                  <a:lnTo>
                    <a:pt x="897127" y="31750"/>
                  </a:lnTo>
                  <a:lnTo>
                    <a:pt x="833627" y="0"/>
                  </a:lnTo>
                  <a:close/>
                </a:path>
                <a:path w="909954" h="76200">
                  <a:moveTo>
                    <a:pt x="83362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3627" y="44450"/>
                  </a:lnTo>
                  <a:lnTo>
                    <a:pt x="833627" y="31750"/>
                  </a:lnTo>
                  <a:close/>
                </a:path>
                <a:path w="909954" h="76200">
                  <a:moveTo>
                    <a:pt x="897127" y="31750"/>
                  </a:moveTo>
                  <a:lnTo>
                    <a:pt x="846327" y="31750"/>
                  </a:lnTo>
                  <a:lnTo>
                    <a:pt x="846327" y="44450"/>
                  </a:lnTo>
                  <a:lnTo>
                    <a:pt x="897127" y="44450"/>
                  </a:lnTo>
                  <a:lnTo>
                    <a:pt x="909827" y="38100"/>
                  </a:lnTo>
                  <a:lnTo>
                    <a:pt x="89712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6727" y="1184147"/>
              <a:ext cx="76200" cy="187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0847" y="3979163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4">
                  <a:moveTo>
                    <a:pt x="0" y="0"/>
                  </a:moveTo>
                  <a:lnTo>
                    <a:pt x="4907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9275" y="4131563"/>
              <a:ext cx="76200" cy="288290"/>
            </a:xfrm>
            <a:custGeom>
              <a:avLst/>
              <a:gdLst/>
              <a:ahLst/>
              <a:cxnLst/>
              <a:rect l="l" t="t" r="r" b="b"/>
              <a:pathLst>
                <a:path w="76200" h="288289">
                  <a:moveTo>
                    <a:pt x="31750" y="211836"/>
                  </a:moveTo>
                  <a:lnTo>
                    <a:pt x="0" y="211836"/>
                  </a:lnTo>
                  <a:lnTo>
                    <a:pt x="38100" y="288036"/>
                  </a:lnTo>
                  <a:lnTo>
                    <a:pt x="69850" y="224536"/>
                  </a:lnTo>
                  <a:lnTo>
                    <a:pt x="31750" y="224536"/>
                  </a:lnTo>
                  <a:lnTo>
                    <a:pt x="31750" y="211836"/>
                  </a:lnTo>
                  <a:close/>
                </a:path>
                <a:path w="76200" h="288289">
                  <a:moveTo>
                    <a:pt x="44450" y="0"/>
                  </a:moveTo>
                  <a:lnTo>
                    <a:pt x="31750" y="0"/>
                  </a:lnTo>
                  <a:lnTo>
                    <a:pt x="31750" y="224536"/>
                  </a:lnTo>
                  <a:lnTo>
                    <a:pt x="44450" y="224536"/>
                  </a:lnTo>
                  <a:lnTo>
                    <a:pt x="44450" y="0"/>
                  </a:lnTo>
                  <a:close/>
                </a:path>
                <a:path w="76200" h="288289">
                  <a:moveTo>
                    <a:pt x="76200" y="211836"/>
                  </a:moveTo>
                  <a:lnTo>
                    <a:pt x="44450" y="211836"/>
                  </a:lnTo>
                  <a:lnTo>
                    <a:pt x="44450" y="224536"/>
                  </a:lnTo>
                  <a:lnTo>
                    <a:pt x="69850" y="224536"/>
                  </a:lnTo>
                  <a:lnTo>
                    <a:pt x="76200" y="2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58381" y="2468117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30696" y="3613403"/>
            <a:ext cx="76200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14973" y="2392426"/>
            <a:ext cx="7969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Verdana"/>
                <a:cs typeface="Verdana"/>
              </a:rPr>
              <a:t>Is</a:t>
            </a:r>
            <a:endParaRPr sz="12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</a:pPr>
            <a:r>
              <a:rPr sz="1200" spc="-15" dirty="0">
                <a:latin typeface="Verdana"/>
                <a:cs typeface="Verdana"/>
              </a:rPr>
              <a:t>Count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m</a:t>
            </a:r>
            <a:r>
              <a:rPr sz="1200" spc="-15" dirty="0">
                <a:latin typeface="Verdana"/>
                <a:cs typeface="Verdana"/>
              </a:rPr>
              <a:t>pl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51435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3228" y="1383791"/>
            <a:ext cx="2407920" cy="2772410"/>
            <a:chOff x="5253228" y="1383791"/>
            <a:chExt cx="2407920" cy="2772410"/>
          </a:xfrm>
        </p:grpSpPr>
        <p:sp>
          <p:nvSpPr>
            <p:cNvPr id="22" name="object 22"/>
            <p:cNvSpPr/>
            <p:nvPr/>
          </p:nvSpPr>
          <p:spPr>
            <a:xfrm>
              <a:off x="5257800" y="1388363"/>
              <a:ext cx="45720" cy="2590800"/>
            </a:xfrm>
            <a:custGeom>
              <a:avLst/>
              <a:gdLst/>
              <a:ahLst/>
              <a:cxnLst/>
              <a:rect l="l" t="t" r="r" b="b"/>
              <a:pathLst>
                <a:path w="45720" h="2590800">
                  <a:moveTo>
                    <a:pt x="0" y="2590800"/>
                  </a:moveTo>
                  <a:lnTo>
                    <a:pt x="457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37376" y="2759963"/>
              <a:ext cx="1219200" cy="1396365"/>
            </a:xfrm>
            <a:custGeom>
              <a:avLst/>
              <a:gdLst/>
              <a:ahLst/>
              <a:cxnLst/>
              <a:rect l="l" t="t" r="r" b="b"/>
              <a:pathLst>
                <a:path w="1219200" h="1396364">
                  <a:moveTo>
                    <a:pt x="1219200" y="0"/>
                  </a:moveTo>
                  <a:lnTo>
                    <a:pt x="381000" y="45720"/>
                  </a:lnTo>
                </a:path>
                <a:path w="1219200" h="1396364">
                  <a:moveTo>
                    <a:pt x="647700" y="1371600"/>
                  </a:moveTo>
                  <a:lnTo>
                    <a:pt x="0" y="1371600"/>
                  </a:lnTo>
                </a:path>
                <a:path w="1219200" h="1396364">
                  <a:moveTo>
                    <a:pt x="1219200" y="1371600"/>
                  </a:moveTo>
                  <a:lnTo>
                    <a:pt x="571500" y="1371600"/>
                  </a:lnTo>
                </a:path>
                <a:path w="1219200" h="1396364">
                  <a:moveTo>
                    <a:pt x="1219200" y="1395984"/>
                  </a:moveTo>
                  <a:lnTo>
                    <a:pt x="1219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51576" y="3826764"/>
            <a:ext cx="1283335" cy="2286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20"/>
              </a:spcBef>
            </a:pPr>
            <a:r>
              <a:rPr sz="1200" spc="-30" dirty="0">
                <a:latin typeface="Verdana"/>
                <a:cs typeface="Verdana"/>
              </a:rPr>
              <a:t>Go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back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1576" y="4436364"/>
            <a:ext cx="1283335" cy="21209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395"/>
              </a:lnSpc>
            </a:pPr>
            <a:r>
              <a:rPr sz="1200" spc="-40" dirty="0">
                <a:latin typeface="Verdana"/>
                <a:cs typeface="Verdana"/>
              </a:rPr>
              <a:t>End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5207" y="1912620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0840">
              <a:lnSpc>
                <a:spcPts val="1390"/>
              </a:lnSpc>
            </a:pPr>
            <a:r>
              <a:rPr sz="1200" spc="-25" dirty="0">
                <a:latin typeface="Verdana"/>
                <a:cs typeface="Verdana"/>
              </a:rPr>
              <a:t>Display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5207" y="2782823"/>
            <a:ext cx="1460500" cy="18923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ts val="1300"/>
              </a:lnSpc>
            </a:pPr>
            <a:r>
              <a:rPr sz="1200" spc="-35" dirty="0">
                <a:latin typeface="Verdana"/>
                <a:cs typeface="Verdana"/>
              </a:rPr>
              <a:t>Update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Count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28088" y="3023616"/>
            <a:ext cx="905510" cy="1247140"/>
            <a:chOff x="2228088" y="3023616"/>
            <a:chExt cx="905510" cy="1247140"/>
          </a:xfrm>
        </p:grpSpPr>
        <p:sp>
          <p:nvSpPr>
            <p:cNvPr id="29" name="object 29"/>
            <p:cNvSpPr/>
            <p:nvPr/>
          </p:nvSpPr>
          <p:spPr>
            <a:xfrm>
              <a:off x="2232660" y="3174492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448056" y="0"/>
                  </a:moveTo>
                  <a:lnTo>
                    <a:pt x="0" y="448818"/>
                  </a:lnTo>
                  <a:lnTo>
                    <a:pt x="448056" y="897636"/>
                  </a:lnTo>
                  <a:lnTo>
                    <a:pt x="896112" y="448818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2660" y="3174492"/>
              <a:ext cx="896619" cy="897890"/>
            </a:xfrm>
            <a:custGeom>
              <a:avLst/>
              <a:gdLst/>
              <a:ahLst/>
              <a:cxnLst/>
              <a:rect l="l" t="t" r="r" b="b"/>
              <a:pathLst>
                <a:path w="896619" h="897889">
                  <a:moveTo>
                    <a:pt x="0" y="448818"/>
                  </a:moveTo>
                  <a:lnTo>
                    <a:pt x="448056" y="0"/>
                  </a:lnTo>
                  <a:lnTo>
                    <a:pt x="896112" y="448818"/>
                  </a:lnTo>
                  <a:lnTo>
                    <a:pt x="448056" y="897636"/>
                  </a:lnTo>
                  <a:lnTo>
                    <a:pt x="0" y="4488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45664" y="3023616"/>
              <a:ext cx="76200" cy="1645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5664" y="4082796"/>
              <a:ext cx="76200" cy="1874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724977" y="1655064"/>
            <a:ext cx="980440" cy="1974214"/>
            <a:chOff x="1724977" y="1655064"/>
            <a:chExt cx="980440" cy="1974214"/>
          </a:xfrm>
        </p:grpSpPr>
        <p:sp>
          <p:nvSpPr>
            <p:cNvPr id="34" name="object 34"/>
            <p:cNvSpPr/>
            <p:nvPr/>
          </p:nvSpPr>
          <p:spPr>
            <a:xfrm>
              <a:off x="2628900" y="1655064"/>
              <a:ext cx="76200" cy="249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29739" y="1752600"/>
              <a:ext cx="45720" cy="1871980"/>
            </a:xfrm>
            <a:custGeom>
              <a:avLst/>
              <a:gdLst/>
              <a:ahLst/>
              <a:cxnLst/>
              <a:rect l="l" t="t" r="r" b="b"/>
              <a:pathLst>
                <a:path w="45719" h="1871979">
                  <a:moveTo>
                    <a:pt x="45720" y="187147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8255" y="2362200"/>
            <a:ext cx="128206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060">
              <a:lnSpc>
                <a:spcPts val="1385"/>
              </a:lnSpc>
            </a:pPr>
            <a:r>
              <a:rPr sz="1200" b="1" spc="25" dirty="0">
                <a:solidFill>
                  <a:srgbClr val="800080"/>
                </a:solidFill>
                <a:latin typeface="Trebuchet MS"/>
                <a:cs typeface="Trebuchet MS"/>
              </a:rPr>
              <a:t>Time</a:t>
            </a:r>
            <a:r>
              <a:rPr sz="1200" b="1" spc="-1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800080"/>
                </a:solidFill>
                <a:latin typeface="Trebuchet MS"/>
                <a:cs typeface="Trebuchet MS"/>
              </a:rPr>
              <a:t>Delay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50235" y="2583179"/>
            <a:ext cx="76200" cy="225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74951" y="3213353"/>
            <a:ext cx="134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Is</a:t>
            </a:r>
            <a:endParaRPr sz="1200">
              <a:latin typeface="Verdana"/>
              <a:cs typeface="Verdana"/>
            </a:endParaRPr>
          </a:p>
          <a:p>
            <a:pPr marL="557530" marR="5080" indent="-545465">
              <a:lnSpc>
                <a:spcPct val="100000"/>
              </a:lnSpc>
              <a:tabLst>
                <a:tab pos="200660" algn="l"/>
                <a:tab pos="696595" algn="l"/>
              </a:tabLst>
            </a:pPr>
            <a:r>
              <a:rPr sz="1800" u="sng" spc="-67" baseline="23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u="sng" spc="-7" baseline="23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r>
              <a:rPr sz="1800" spc="-7" baseline="2314" dirty="0">
                <a:latin typeface="Verdana"/>
                <a:cs typeface="Verdana"/>
              </a:rPr>
              <a:t>		</a:t>
            </a:r>
            <a:r>
              <a:rPr sz="1200" spc="-15" dirty="0">
                <a:latin typeface="Verdana"/>
                <a:cs typeface="Verdana"/>
              </a:rPr>
              <a:t>Count  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m</a:t>
            </a:r>
            <a:r>
              <a:rPr sz="1200" spc="-15" dirty="0">
                <a:latin typeface="Verdana"/>
                <a:cs typeface="Verdana"/>
              </a:rPr>
              <a:t>pl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0123" y="4036821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</a:t>
            </a:r>
            <a:r>
              <a:rPr sz="1200" spc="-1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3951" y="2133600"/>
            <a:ext cx="76200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2600" y="1714500"/>
            <a:ext cx="909955" cy="76200"/>
          </a:xfrm>
          <a:custGeom>
            <a:avLst/>
            <a:gdLst/>
            <a:ahLst/>
            <a:cxnLst/>
            <a:rect l="l" t="t" r="r" b="b"/>
            <a:pathLst>
              <a:path w="909955" h="76200">
                <a:moveTo>
                  <a:pt x="833627" y="0"/>
                </a:moveTo>
                <a:lnTo>
                  <a:pt x="833627" y="76200"/>
                </a:lnTo>
                <a:lnTo>
                  <a:pt x="897127" y="44450"/>
                </a:lnTo>
                <a:lnTo>
                  <a:pt x="846327" y="44450"/>
                </a:lnTo>
                <a:lnTo>
                  <a:pt x="846327" y="31750"/>
                </a:lnTo>
                <a:lnTo>
                  <a:pt x="897127" y="31750"/>
                </a:lnTo>
                <a:lnTo>
                  <a:pt x="833627" y="0"/>
                </a:lnTo>
                <a:close/>
              </a:path>
              <a:path w="909955" h="76200">
                <a:moveTo>
                  <a:pt x="8336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3627" y="44450"/>
                </a:lnTo>
                <a:lnTo>
                  <a:pt x="833627" y="31750"/>
                </a:lnTo>
                <a:close/>
              </a:path>
              <a:path w="909955" h="76200">
                <a:moveTo>
                  <a:pt x="897127" y="31750"/>
                </a:moveTo>
                <a:lnTo>
                  <a:pt x="846327" y="31750"/>
                </a:lnTo>
                <a:lnTo>
                  <a:pt x="846327" y="44450"/>
                </a:lnTo>
                <a:lnTo>
                  <a:pt x="897127" y="44450"/>
                </a:lnTo>
                <a:lnTo>
                  <a:pt x="909827" y="38100"/>
                </a:lnTo>
                <a:lnTo>
                  <a:pt x="8971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069592" y="1388363"/>
            <a:ext cx="128333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390"/>
              </a:lnSpc>
            </a:pPr>
            <a:r>
              <a:rPr sz="1200" spc="-25" dirty="0">
                <a:latin typeface="Verdana"/>
                <a:cs typeface="Verdana"/>
              </a:rPr>
              <a:t>Initialize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Counter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28900" y="1219200"/>
            <a:ext cx="76200" cy="1874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57400" y="4283964"/>
            <a:ext cx="1283335" cy="21209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95"/>
              </a:lnSpc>
            </a:pPr>
            <a:r>
              <a:rPr sz="1200" spc="-40" dirty="0">
                <a:latin typeface="Verdana"/>
                <a:cs typeface="Verdana"/>
              </a:rPr>
              <a:t>End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91200" y="3429000"/>
            <a:ext cx="1283335" cy="21209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1390"/>
              </a:lnSpc>
            </a:pPr>
            <a:r>
              <a:rPr sz="1200" b="1" spc="25" dirty="0">
                <a:solidFill>
                  <a:srgbClr val="800080"/>
                </a:solidFill>
                <a:latin typeface="Trebuchet MS"/>
                <a:cs typeface="Trebuchet MS"/>
              </a:rPr>
              <a:t>Time</a:t>
            </a:r>
            <a:r>
              <a:rPr sz="1200" b="1" spc="-15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800080"/>
                </a:solidFill>
                <a:latin typeface="Trebuchet MS"/>
                <a:cs typeface="Trebuchet MS"/>
              </a:rPr>
              <a:t>Delay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39008" y="5219827"/>
            <a:ext cx="3437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Variations Of </a:t>
            </a:r>
            <a:r>
              <a:rPr sz="1800" spc="-5" dirty="0">
                <a:latin typeface="Georgia"/>
                <a:cs typeface="Georgia"/>
              </a:rPr>
              <a:t>Counter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Flowchart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8029" y="412750"/>
            <a:ext cx="2564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COUNTERS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03775" y="1721561"/>
            <a:ext cx="35001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A Counter is </a:t>
            </a:r>
            <a:r>
              <a:rPr sz="2000" spc="-5" dirty="0">
                <a:latin typeface="Georgia"/>
                <a:cs typeface="Georgia"/>
              </a:rPr>
              <a:t>designed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simply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2027047"/>
            <a:ext cx="349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305" algn="l"/>
                <a:tab pos="1629410" algn="l"/>
                <a:tab pos="2164715" algn="l"/>
              </a:tabLst>
            </a:pPr>
            <a:r>
              <a:rPr sz="2000" dirty="0">
                <a:latin typeface="Georgia"/>
                <a:cs typeface="Georgia"/>
              </a:rPr>
              <a:t>by	</a:t>
            </a:r>
            <a:r>
              <a:rPr sz="2000" spc="-5" dirty="0">
                <a:latin typeface="Georgia"/>
                <a:cs typeface="Georgia"/>
              </a:rPr>
              <a:t>loading	an	appropriate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775" y="2331847"/>
            <a:ext cx="35007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  <a:tab pos="2042795" algn="l"/>
                <a:tab pos="2681605" algn="l"/>
                <a:tab pos="3129280" algn="l"/>
              </a:tabLst>
            </a:pPr>
            <a:r>
              <a:rPr sz="2000" dirty="0">
                <a:latin typeface="Georgia"/>
                <a:cs typeface="Georgia"/>
              </a:rPr>
              <a:t>num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r	</a:t>
            </a:r>
            <a:r>
              <a:rPr sz="2000" spc="10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	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f	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dirty="0">
                <a:latin typeface="Georgia"/>
                <a:cs typeface="Georgia"/>
              </a:rPr>
              <a:t>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775" y="2636647"/>
            <a:ext cx="349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7285" algn="l"/>
                <a:tab pos="1722755" algn="l"/>
                <a:tab pos="2494280" algn="l"/>
                <a:tab pos="3013710" algn="l"/>
              </a:tabLst>
            </a:pPr>
            <a:r>
              <a:rPr sz="2000" dirty="0">
                <a:latin typeface="Georgia"/>
                <a:cs typeface="Georgia"/>
              </a:rPr>
              <a:t>regi</a:t>
            </a:r>
            <a:r>
              <a:rPr sz="2000" spc="-15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rs	and	</a:t>
            </a:r>
            <a:r>
              <a:rPr sz="2000" spc="-5" dirty="0">
                <a:latin typeface="Georgia"/>
                <a:cs typeface="Georgia"/>
              </a:rPr>
              <a:t>usin</a:t>
            </a:r>
            <a:r>
              <a:rPr sz="2000" dirty="0">
                <a:latin typeface="Georgia"/>
                <a:cs typeface="Georgia"/>
              </a:rPr>
              <a:t>g	</a:t>
            </a:r>
            <a:r>
              <a:rPr sz="2000" spc="-5" dirty="0">
                <a:latin typeface="Georgia"/>
                <a:cs typeface="Georgia"/>
              </a:rPr>
              <a:t>th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INR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3775" y="3245942"/>
            <a:ext cx="29127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1690" algn="l"/>
                <a:tab pos="2437765" algn="l"/>
              </a:tabLst>
            </a:pPr>
            <a:r>
              <a:rPr sz="2000" dirty="0">
                <a:latin typeface="Georgia"/>
                <a:cs typeface="Georgia"/>
              </a:rPr>
              <a:t>DCR	(Decrement	by</a:t>
            </a:r>
            <a:endParaRPr sz="2000">
              <a:latin typeface="Georgia"/>
              <a:cs typeface="Georgia"/>
            </a:endParaRPr>
          </a:p>
          <a:p>
            <a:pPr marL="240728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loop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775" y="3551301"/>
            <a:ext cx="20161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60830" algn="l"/>
                <a:tab pos="1831975" algn="l"/>
              </a:tabLst>
            </a:pPr>
            <a:r>
              <a:rPr sz="2000" dirty="0">
                <a:latin typeface="Georgia"/>
                <a:cs typeface="Georgia"/>
              </a:rPr>
              <a:t>ins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ructi</a:t>
            </a:r>
            <a:r>
              <a:rPr sz="2000" spc="-10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.		A  </a:t>
            </a:r>
            <a:r>
              <a:rPr sz="2000" spc="-5" dirty="0">
                <a:latin typeface="Georgia"/>
                <a:cs typeface="Georgia"/>
              </a:rPr>
              <a:t>established	</a:t>
            </a:r>
            <a:r>
              <a:rPr sz="2000" dirty="0">
                <a:latin typeface="Georgia"/>
                <a:cs typeface="Georgia"/>
              </a:rPr>
              <a:t>to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1429" y="3856101"/>
            <a:ext cx="800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upda</a:t>
            </a:r>
            <a:r>
              <a:rPr sz="2000" spc="-1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5" y="2941447"/>
            <a:ext cx="350075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479550" algn="l"/>
                <a:tab pos="1955164" algn="l"/>
                <a:tab pos="2668905" algn="l"/>
                <a:tab pos="3116580" algn="l"/>
              </a:tabLst>
            </a:pPr>
            <a:r>
              <a:rPr sz="2000" dirty="0">
                <a:latin typeface="Georgia"/>
                <a:cs typeface="Georgia"/>
              </a:rPr>
              <a:t>(In</a:t>
            </a:r>
            <a:r>
              <a:rPr sz="2000" spc="-5" dirty="0">
                <a:latin typeface="Georgia"/>
                <a:cs typeface="Georgia"/>
              </a:rPr>
              <a:t>cre</a:t>
            </a: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en</a:t>
            </a:r>
            <a:r>
              <a:rPr sz="2000" dirty="0">
                <a:latin typeface="Georgia"/>
                <a:cs typeface="Georgia"/>
              </a:rPr>
              <a:t>t	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dirty="0">
                <a:latin typeface="Georgia"/>
                <a:cs typeface="Georgia"/>
              </a:rPr>
              <a:t>y	</a:t>
            </a:r>
            <a:r>
              <a:rPr sz="2000" spc="-5" dirty="0">
                <a:latin typeface="Georgia"/>
                <a:cs typeface="Georgia"/>
              </a:rPr>
              <a:t>one</a:t>
            </a:r>
            <a:r>
              <a:rPr sz="2000" dirty="0">
                <a:latin typeface="Georgia"/>
                <a:cs typeface="Georgia"/>
              </a:rPr>
              <a:t>)	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r	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dirty="0">
                <a:latin typeface="Georgia"/>
                <a:cs typeface="Georgia"/>
              </a:rPr>
              <a:t>e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on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  <a:p>
            <a:pPr marL="3128010" marR="5080" indent="173355" algn="r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is  </a:t>
            </a:r>
            <a:r>
              <a:rPr sz="2000" spc="-5" dirty="0">
                <a:latin typeface="Georgia"/>
                <a:cs typeface="Georgia"/>
              </a:rPr>
              <a:t>the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775" y="4160901"/>
            <a:ext cx="2174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  <a:tab pos="1646555" algn="l"/>
              </a:tabLst>
            </a:pPr>
            <a:r>
              <a:rPr sz="2000" spc="-5" dirty="0">
                <a:latin typeface="Georgia"/>
                <a:cs typeface="Georgia"/>
              </a:rPr>
              <a:t>count</a:t>
            </a:r>
            <a:r>
              <a:rPr sz="2000" dirty="0">
                <a:latin typeface="Georgia"/>
                <a:cs typeface="Georgia"/>
              </a:rPr>
              <a:t>,	and	</a:t>
            </a:r>
            <a:r>
              <a:rPr sz="2000" spc="-5" dirty="0">
                <a:latin typeface="Georgia"/>
                <a:cs typeface="Georgia"/>
              </a:rPr>
              <a:t>each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4709" y="4160901"/>
            <a:ext cx="1100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sz="2000" spc="-5" dirty="0">
                <a:latin typeface="Georgia"/>
                <a:cs typeface="Georgia"/>
              </a:rPr>
              <a:t>coun</a:t>
            </a:r>
            <a:r>
              <a:rPr sz="2000" dirty="0">
                <a:latin typeface="Georgia"/>
                <a:cs typeface="Georgia"/>
              </a:rPr>
              <a:t>t	is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3775" y="4465701"/>
            <a:ext cx="3499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checked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determine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whether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3775" y="4770196"/>
            <a:ext cx="3499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995" algn="l"/>
                <a:tab pos="1146175" algn="l"/>
                <a:tab pos="2326005" algn="l"/>
                <a:tab pos="2976880" algn="l"/>
              </a:tabLst>
            </a:pPr>
            <a:r>
              <a:rPr sz="2000" dirty="0">
                <a:latin typeface="Georgia"/>
                <a:cs typeface="Georgia"/>
              </a:rPr>
              <a:t>it	</a:t>
            </a:r>
            <a:r>
              <a:rPr sz="2000" spc="-5" dirty="0">
                <a:latin typeface="Georgia"/>
                <a:cs typeface="Georgia"/>
              </a:rPr>
              <a:t>ha</a:t>
            </a:r>
            <a:r>
              <a:rPr sz="2000" dirty="0">
                <a:latin typeface="Georgia"/>
                <a:cs typeface="Georgia"/>
              </a:rPr>
              <a:t>s	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eache</a:t>
            </a:r>
            <a:r>
              <a:rPr sz="2000" dirty="0">
                <a:latin typeface="Georgia"/>
                <a:cs typeface="Georgia"/>
              </a:rPr>
              <a:t>d	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final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3775" y="5075682"/>
            <a:ext cx="3500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6970" algn="l"/>
                <a:tab pos="1487805" algn="l"/>
                <a:tab pos="2105025" algn="l"/>
                <a:tab pos="2637155" algn="l"/>
                <a:tab pos="3302000" algn="l"/>
              </a:tabLst>
            </a:pPr>
            <a:r>
              <a:rPr sz="2000" dirty="0">
                <a:latin typeface="Georgia"/>
                <a:cs typeface="Georgia"/>
              </a:rPr>
              <a:t>num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r;	if	no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,	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dirty="0">
                <a:latin typeface="Georgia"/>
                <a:cs typeface="Georgia"/>
              </a:rPr>
              <a:t>e	</a:t>
            </a:r>
            <a:r>
              <a:rPr sz="2000" spc="-5" dirty="0">
                <a:latin typeface="Georgia"/>
                <a:cs typeface="Georgia"/>
              </a:rPr>
              <a:t>lo</a:t>
            </a:r>
            <a:r>
              <a:rPr sz="2000" spc="-15" dirty="0">
                <a:latin typeface="Georgia"/>
                <a:cs typeface="Georgia"/>
              </a:rPr>
              <a:t>o</a:t>
            </a:r>
            <a:r>
              <a:rPr sz="2000" dirty="0">
                <a:latin typeface="Georgia"/>
                <a:cs typeface="Georgia"/>
              </a:rPr>
              <a:t>p	is  repeated.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1744" y="1792223"/>
            <a:ext cx="1283335" cy="28511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1855"/>
              </a:lnSpc>
            </a:pPr>
            <a:r>
              <a:rPr sz="1600" spc="-35" dirty="0">
                <a:latin typeface="Verdana"/>
                <a:cs typeface="Verdana"/>
              </a:rPr>
              <a:t>Initialize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1744" y="2891027"/>
            <a:ext cx="1283335" cy="28511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8445">
              <a:lnSpc>
                <a:spcPts val="1855"/>
              </a:lnSpc>
            </a:pPr>
            <a:r>
              <a:rPr sz="1600" spc="-45" dirty="0">
                <a:latin typeface="Verdana"/>
                <a:cs typeface="Verdana"/>
              </a:rPr>
              <a:t>Update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3723" y="2077211"/>
            <a:ext cx="76200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932432" y="3172967"/>
            <a:ext cx="943610" cy="1483360"/>
            <a:chOff x="1932432" y="3172967"/>
            <a:chExt cx="943610" cy="1483360"/>
          </a:xfrm>
        </p:grpSpPr>
        <p:sp>
          <p:nvSpPr>
            <p:cNvPr id="24" name="object 24"/>
            <p:cNvSpPr/>
            <p:nvPr/>
          </p:nvSpPr>
          <p:spPr>
            <a:xfrm>
              <a:off x="1937004" y="3447287"/>
              <a:ext cx="934719" cy="935990"/>
            </a:xfrm>
            <a:custGeom>
              <a:avLst/>
              <a:gdLst/>
              <a:ahLst/>
              <a:cxnLst/>
              <a:rect l="l" t="t" r="r" b="b"/>
              <a:pathLst>
                <a:path w="934719" h="935989">
                  <a:moveTo>
                    <a:pt x="467106" y="0"/>
                  </a:moveTo>
                  <a:lnTo>
                    <a:pt x="0" y="467868"/>
                  </a:lnTo>
                  <a:lnTo>
                    <a:pt x="467106" y="935736"/>
                  </a:lnTo>
                  <a:lnTo>
                    <a:pt x="934212" y="467868"/>
                  </a:lnTo>
                  <a:lnTo>
                    <a:pt x="4671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37004" y="3447287"/>
              <a:ext cx="934719" cy="935990"/>
            </a:xfrm>
            <a:custGeom>
              <a:avLst/>
              <a:gdLst/>
              <a:ahLst/>
              <a:cxnLst/>
              <a:rect l="l" t="t" r="r" b="b"/>
              <a:pathLst>
                <a:path w="934719" h="935989">
                  <a:moveTo>
                    <a:pt x="0" y="467868"/>
                  </a:moveTo>
                  <a:lnTo>
                    <a:pt x="467106" y="0"/>
                  </a:lnTo>
                  <a:lnTo>
                    <a:pt x="934212" y="467868"/>
                  </a:lnTo>
                  <a:lnTo>
                    <a:pt x="467106" y="935736"/>
                  </a:lnTo>
                  <a:lnTo>
                    <a:pt x="0" y="4678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3724" y="3172967"/>
              <a:ext cx="76200" cy="1483360"/>
            </a:xfrm>
            <a:custGeom>
              <a:avLst/>
              <a:gdLst/>
              <a:ahLst/>
              <a:cxnLst/>
              <a:rect l="l" t="t" r="r" b="b"/>
              <a:pathLst>
                <a:path w="76200" h="1483360">
                  <a:moveTo>
                    <a:pt x="76200" y="1406652"/>
                  </a:moveTo>
                  <a:lnTo>
                    <a:pt x="44450" y="1406652"/>
                  </a:lnTo>
                  <a:lnTo>
                    <a:pt x="44450" y="1194816"/>
                  </a:lnTo>
                  <a:lnTo>
                    <a:pt x="31750" y="1194816"/>
                  </a:lnTo>
                  <a:lnTo>
                    <a:pt x="31750" y="1406652"/>
                  </a:lnTo>
                  <a:lnTo>
                    <a:pt x="0" y="1406652"/>
                  </a:lnTo>
                  <a:lnTo>
                    <a:pt x="38100" y="1482852"/>
                  </a:lnTo>
                  <a:lnTo>
                    <a:pt x="69850" y="1419352"/>
                  </a:lnTo>
                  <a:lnTo>
                    <a:pt x="76200" y="1406652"/>
                  </a:lnTo>
                  <a:close/>
                </a:path>
                <a:path w="76200" h="1483360">
                  <a:moveTo>
                    <a:pt x="76200" y="198120"/>
                  </a:moveTo>
                  <a:lnTo>
                    <a:pt x="44450" y="19812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98120"/>
                  </a:lnTo>
                  <a:lnTo>
                    <a:pt x="0" y="198120"/>
                  </a:lnTo>
                  <a:lnTo>
                    <a:pt x="38100" y="274320"/>
                  </a:lnTo>
                  <a:lnTo>
                    <a:pt x="69850" y="210820"/>
                  </a:lnTo>
                  <a:lnTo>
                    <a:pt x="76200" y="198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64792" y="2330195"/>
            <a:ext cx="1283335" cy="28511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1855"/>
              </a:lnSpc>
            </a:pPr>
            <a:r>
              <a:rPr sz="1600" spc="-35" dirty="0">
                <a:latin typeface="Verdana"/>
                <a:cs typeface="Verdana"/>
              </a:rPr>
              <a:t>Display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66772" y="2615183"/>
            <a:ext cx="76200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487424" y="2139695"/>
            <a:ext cx="914400" cy="1781810"/>
            <a:chOff x="1487424" y="2139695"/>
            <a:chExt cx="914400" cy="1781810"/>
          </a:xfrm>
        </p:grpSpPr>
        <p:sp>
          <p:nvSpPr>
            <p:cNvPr id="30" name="object 30"/>
            <p:cNvSpPr/>
            <p:nvPr/>
          </p:nvSpPr>
          <p:spPr>
            <a:xfrm>
              <a:off x="1491996" y="2177795"/>
              <a:ext cx="0" cy="1743710"/>
            </a:xfrm>
            <a:custGeom>
              <a:avLst/>
              <a:gdLst/>
              <a:ahLst/>
              <a:cxnLst/>
              <a:rect l="l" t="t" r="r" b="b"/>
              <a:pathLst>
                <a:path h="1743710">
                  <a:moveTo>
                    <a:pt x="0" y="174345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1996" y="2139695"/>
              <a:ext cx="909955" cy="76200"/>
            </a:xfrm>
            <a:custGeom>
              <a:avLst/>
              <a:gdLst/>
              <a:ahLst/>
              <a:cxnLst/>
              <a:rect l="l" t="t" r="r" b="b"/>
              <a:pathLst>
                <a:path w="909955" h="76200">
                  <a:moveTo>
                    <a:pt x="833628" y="0"/>
                  </a:moveTo>
                  <a:lnTo>
                    <a:pt x="833628" y="76200"/>
                  </a:lnTo>
                  <a:lnTo>
                    <a:pt x="897128" y="44450"/>
                  </a:lnTo>
                  <a:lnTo>
                    <a:pt x="846328" y="44450"/>
                  </a:lnTo>
                  <a:lnTo>
                    <a:pt x="846328" y="31750"/>
                  </a:lnTo>
                  <a:lnTo>
                    <a:pt x="897128" y="31750"/>
                  </a:lnTo>
                  <a:lnTo>
                    <a:pt x="833628" y="0"/>
                  </a:lnTo>
                  <a:close/>
                </a:path>
                <a:path w="909955" h="76200">
                  <a:moveTo>
                    <a:pt x="83362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3628" y="44450"/>
                  </a:lnTo>
                  <a:lnTo>
                    <a:pt x="833628" y="31750"/>
                  </a:lnTo>
                  <a:close/>
                </a:path>
                <a:path w="909955" h="76200">
                  <a:moveTo>
                    <a:pt x="897128" y="31750"/>
                  </a:moveTo>
                  <a:lnTo>
                    <a:pt x="846328" y="31750"/>
                  </a:lnTo>
                  <a:lnTo>
                    <a:pt x="846328" y="44450"/>
                  </a:lnTo>
                  <a:lnTo>
                    <a:pt x="897128" y="44450"/>
                  </a:lnTo>
                  <a:lnTo>
                    <a:pt x="909828" y="38100"/>
                  </a:lnTo>
                  <a:lnTo>
                    <a:pt x="89712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41601" y="3612642"/>
            <a:ext cx="726440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12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Verdana"/>
                <a:cs typeface="Verdana"/>
              </a:rPr>
              <a:t>Is </a:t>
            </a:r>
            <a:r>
              <a:rPr sz="1200" b="1" spc="-10" dirty="0">
                <a:latin typeface="Verdana"/>
                <a:cs typeface="Verdana"/>
              </a:rPr>
              <a:t>this  </a:t>
            </a:r>
            <a:r>
              <a:rPr sz="1200" b="1" spc="-25" dirty="0">
                <a:latin typeface="Verdana"/>
                <a:cs typeface="Verdana"/>
              </a:rPr>
              <a:t>Final  </a:t>
            </a:r>
            <a:r>
              <a:rPr sz="1200" b="1" dirty="0">
                <a:latin typeface="Verdana"/>
                <a:cs typeface="Verdana"/>
              </a:rPr>
              <a:t>C</a:t>
            </a:r>
            <a:r>
              <a:rPr sz="1200" b="1" spc="-10" dirty="0">
                <a:latin typeface="Verdana"/>
                <a:cs typeface="Verdana"/>
              </a:rPr>
              <a:t>o</a:t>
            </a:r>
            <a:r>
              <a:rPr sz="1200" b="1" spc="-25" dirty="0">
                <a:latin typeface="Verdana"/>
                <a:cs typeface="Verdana"/>
              </a:rPr>
              <a:t>unt</a:t>
            </a:r>
            <a:r>
              <a:rPr sz="1200" spc="-150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Verdana"/>
              <a:cs typeface="Verdana"/>
            </a:endParaRPr>
          </a:p>
          <a:p>
            <a:pPr marL="370840">
              <a:lnSpc>
                <a:spcPct val="100000"/>
              </a:lnSpc>
            </a:pPr>
            <a:r>
              <a:rPr sz="1600" spc="-30" dirty="0">
                <a:latin typeface="Verdana"/>
                <a:cs typeface="Verdana"/>
              </a:rPr>
              <a:t>Yes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67103" y="3668395"/>
            <a:ext cx="46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</a:t>
            </a:r>
            <a:r>
              <a:rPr sz="1600" u="sng" spc="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2044" y="4991227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Flowchart of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40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Counter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00300" y="1524000"/>
            <a:ext cx="76200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7" y="141731"/>
            <a:ext cx="8833485" cy="2139950"/>
          </a:xfrm>
          <a:custGeom>
            <a:avLst/>
            <a:gdLst/>
            <a:ahLst/>
            <a:cxnLst/>
            <a:rect l="l" t="t" r="r" b="b"/>
            <a:pathLst>
              <a:path w="8833485" h="2139950">
                <a:moveTo>
                  <a:pt x="8833104" y="0"/>
                </a:moveTo>
                <a:lnTo>
                  <a:pt x="0" y="0"/>
                </a:lnTo>
                <a:lnTo>
                  <a:pt x="0" y="2139696"/>
                </a:lnTo>
                <a:lnTo>
                  <a:pt x="8833104" y="2139696"/>
                </a:lnTo>
                <a:lnTo>
                  <a:pt x="8833104" y="0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304" y="147828"/>
            <a:ext cx="8844280" cy="6556375"/>
            <a:chOff x="146304" y="147828"/>
            <a:chExt cx="8844280" cy="6556375"/>
          </a:xfrm>
        </p:grpSpPr>
        <p:sp>
          <p:nvSpPr>
            <p:cNvPr id="4" name="object 4"/>
            <p:cNvSpPr/>
            <p:nvPr/>
          </p:nvSpPr>
          <p:spPr>
            <a:xfrm>
              <a:off x="146304" y="6391656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243840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7304" y="2186432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4820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35838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3820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8260"/>
                  </a:lnTo>
                  <a:lnTo>
                    <a:pt x="122936" y="67310"/>
                  </a:lnTo>
                  <a:lnTo>
                    <a:pt x="92963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3220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55445" y="1342085"/>
            <a:ext cx="59035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</a:rPr>
              <a:t>Hexadecimal</a:t>
            </a:r>
            <a:r>
              <a:rPr sz="4200" spc="-20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counter</a:t>
            </a:r>
            <a:endParaRPr sz="4200"/>
          </a:p>
        </p:txBody>
      </p:sp>
      <p:sp>
        <p:nvSpPr>
          <p:cNvPr id="10" name="object 10"/>
          <p:cNvSpPr txBox="1"/>
          <p:nvPr/>
        </p:nvSpPr>
        <p:spPr>
          <a:xfrm>
            <a:off x="761999" y="3224911"/>
            <a:ext cx="7830287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 smtClean="0">
                <a:latin typeface="Georgia"/>
                <a:cs typeface="Georgia"/>
              </a:rPr>
              <a:t>W</a:t>
            </a:r>
            <a:r>
              <a:rPr lang="en-US" sz="2000" b="1" spc="-265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r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spc="120" dirty="0" smtClean="0">
                <a:latin typeface="Georgia"/>
                <a:cs typeface="Georgia"/>
              </a:rPr>
              <a:t>it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e</a:t>
            </a:r>
            <a:r>
              <a:rPr lang="en-US" sz="2000" b="1" spc="475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a</a:t>
            </a:r>
            <a:r>
              <a:rPr lang="en-US" sz="2000" b="1" spc="48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p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r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o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g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r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a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m</a:t>
            </a:r>
            <a:r>
              <a:rPr lang="en-US" sz="2000" b="1" spc="47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t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o</a:t>
            </a:r>
            <a:r>
              <a:rPr lang="en-US" sz="2000" b="1" spc="480" dirty="0" smtClean="0">
                <a:latin typeface="Georgia"/>
                <a:cs typeface="Georgia"/>
              </a:rPr>
              <a:t> </a:t>
            </a:r>
            <a:r>
              <a:rPr lang="en-US" sz="2000" b="1" spc="125" dirty="0" smtClean="0">
                <a:latin typeface="Georgia"/>
                <a:cs typeface="Georgia"/>
              </a:rPr>
              <a:t>co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u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n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t</a:t>
            </a:r>
            <a:r>
              <a:rPr lang="en-US" sz="2000" b="1" spc="455" dirty="0" smtClean="0">
                <a:latin typeface="Georgia"/>
                <a:cs typeface="Georgia"/>
              </a:rPr>
              <a:t> </a:t>
            </a:r>
            <a:r>
              <a:rPr lang="en-US" sz="2000" b="1" spc="125" dirty="0" smtClean="0">
                <a:latin typeface="Georgia"/>
                <a:cs typeface="Georgia"/>
              </a:rPr>
              <a:t>co</a:t>
            </a:r>
            <a:r>
              <a:rPr lang="en-US" sz="2000" b="1" dirty="0" smtClean="0">
                <a:latin typeface="Georgia"/>
                <a:cs typeface="Georgia"/>
              </a:rPr>
              <a:t>n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err="1" smtClean="0">
                <a:latin typeface="Georgia"/>
                <a:cs typeface="Georgia"/>
              </a:rPr>
              <a:t>t</a:t>
            </a:r>
            <a:r>
              <a:rPr lang="en-US" sz="2000" b="1" spc="125" dirty="0" err="1" smtClean="0">
                <a:latin typeface="Georgia"/>
                <a:cs typeface="Georgia"/>
              </a:rPr>
              <a:t>in</a:t>
            </a:r>
            <a:r>
              <a:rPr lang="en-US" sz="2000" b="1" dirty="0" err="1" smtClean="0">
                <a:latin typeface="Georgia"/>
                <a:cs typeface="Georgia"/>
              </a:rPr>
              <a:t>u</a:t>
            </a:r>
            <a:r>
              <a:rPr lang="en-US" sz="2000" b="1" spc="195" dirty="0" err="1" smtClean="0">
                <a:latin typeface="Georgia"/>
                <a:cs typeface="Georgia"/>
              </a:rPr>
              <a:t>ously</a:t>
            </a:r>
            <a:endParaRPr lang="en-US" sz="2000" dirty="0" smtClean="0">
              <a:latin typeface="Georgia"/>
              <a:cs typeface="Georgia"/>
            </a:endParaRPr>
          </a:p>
          <a:p>
            <a:pPr marR="1270" algn="ctr">
              <a:lnSpc>
                <a:spcPct val="100000"/>
              </a:lnSpc>
              <a:tabLst>
                <a:tab pos="485140" algn="l"/>
                <a:tab pos="6683375" algn="l"/>
              </a:tabLst>
            </a:pPr>
            <a:r>
              <a:rPr lang="en-US" sz="2000" b="1" spc="120" dirty="0" smtClean="0">
                <a:latin typeface="Georgia"/>
                <a:cs typeface="Georgia"/>
              </a:rPr>
              <a:t>in	</a:t>
            </a:r>
            <a:r>
              <a:rPr lang="en-US" sz="2000" b="1" spc="185" dirty="0" err="1" smtClean="0">
                <a:latin typeface="Georgia"/>
                <a:cs typeface="Georgia"/>
              </a:rPr>
              <a:t>hexa</a:t>
            </a:r>
            <a:r>
              <a:rPr lang="en-US" sz="2000" b="1" spc="185" dirty="0" smtClean="0">
                <a:latin typeface="Georgia"/>
                <a:cs typeface="Georgia"/>
              </a:rPr>
              <a:t> </a:t>
            </a:r>
            <a:r>
              <a:rPr lang="en-US" sz="2000" b="1" spc="204" dirty="0" smtClean="0">
                <a:latin typeface="Georgia"/>
                <a:cs typeface="Georgia"/>
              </a:rPr>
              <a:t>decimal </a:t>
            </a:r>
            <a:r>
              <a:rPr lang="en-US" sz="2000" b="1" spc="185" dirty="0" smtClean="0">
                <a:latin typeface="Georgia"/>
                <a:cs typeface="Georgia"/>
              </a:rPr>
              <a:t>from </a:t>
            </a:r>
            <a:r>
              <a:rPr lang="en-US" sz="2000" b="1" spc="165" dirty="0" smtClean="0">
                <a:latin typeface="Georgia"/>
                <a:cs typeface="Georgia"/>
              </a:rPr>
              <a:t>FF h </a:t>
            </a:r>
            <a:r>
              <a:rPr lang="en-US" sz="2000" b="1" spc="120" dirty="0" smtClean="0">
                <a:latin typeface="Georgia"/>
                <a:cs typeface="Georgia"/>
              </a:rPr>
              <a:t>to</a:t>
            </a:r>
            <a:r>
              <a:rPr lang="en-US" sz="2000" b="1" spc="745" dirty="0" smtClean="0">
                <a:latin typeface="Georgia"/>
                <a:cs typeface="Georgia"/>
              </a:rPr>
              <a:t> </a:t>
            </a:r>
            <a:r>
              <a:rPr lang="en-US" sz="2000" b="1" spc="125" dirty="0" smtClean="0">
                <a:latin typeface="Georgia"/>
                <a:cs typeface="Georgia"/>
              </a:rPr>
              <a:t>00</a:t>
            </a:r>
            <a:r>
              <a:rPr lang="en-US" sz="2000" b="1" spc="-65" dirty="0" smtClean="0">
                <a:latin typeface="Georgia"/>
                <a:cs typeface="Georgia"/>
              </a:rPr>
              <a:t> </a:t>
            </a:r>
            <a:r>
              <a:rPr lang="en-US" sz="2000" b="1" spc="5" dirty="0" smtClean="0">
                <a:latin typeface="Georgia"/>
                <a:cs typeface="Georgia"/>
              </a:rPr>
              <a:t>h</a:t>
            </a:r>
            <a:r>
              <a:rPr lang="en-US" sz="2000" b="1" spc="500" dirty="0" smtClean="0">
                <a:latin typeface="Georgia"/>
                <a:cs typeface="Georgia"/>
              </a:rPr>
              <a:t> </a:t>
            </a:r>
            <a:r>
              <a:rPr lang="en-US" sz="2000" b="1" spc="120" dirty="0" smtClean="0">
                <a:latin typeface="Georgia"/>
                <a:cs typeface="Georgia"/>
              </a:rPr>
              <a:t>in	</a:t>
            </a:r>
            <a:r>
              <a:rPr lang="en-US" sz="2000" b="1" dirty="0" smtClean="0">
                <a:latin typeface="Georgia"/>
                <a:cs typeface="Georgia"/>
              </a:rPr>
              <a:t>a</a:t>
            </a:r>
            <a:endParaRPr lang="en-US" sz="2000" dirty="0" smtClean="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tabLst>
                <a:tab pos="2780030" algn="l"/>
                <a:tab pos="2846705" algn="l"/>
                <a:tab pos="3385820" algn="l"/>
                <a:tab pos="4646295" algn="l"/>
                <a:tab pos="5327650" algn="l"/>
              </a:tabLst>
            </a:pPr>
            <a:r>
              <a:rPr lang="en-US" sz="2000" b="1" spc="185" dirty="0" smtClean="0">
                <a:latin typeface="Georgia"/>
                <a:cs typeface="Georgia"/>
              </a:rPr>
              <a:t>Syst</a:t>
            </a:r>
            <a:r>
              <a:rPr lang="en-US" sz="2000" b="1" spc="125" dirty="0" smtClean="0">
                <a:latin typeface="Georgia"/>
                <a:cs typeface="Georgia"/>
              </a:rPr>
              <a:t>em</a:t>
            </a:r>
            <a:r>
              <a:rPr lang="en-US" sz="2000" b="1" spc="49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w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spc="120" dirty="0" smtClean="0">
                <a:latin typeface="Georgia"/>
                <a:cs typeface="Georgia"/>
              </a:rPr>
              <a:t>it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h</a:t>
            </a:r>
            <a:r>
              <a:rPr lang="en-US" sz="2000" b="1" spc="48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a	0</a:t>
            </a:r>
            <a:r>
              <a:rPr lang="en-US" sz="2000" b="1" spc="-26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.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5	m</a:t>
            </a:r>
            <a:r>
              <a:rPr lang="en-US" sz="2000" b="1" spc="-254" dirty="0" smtClean="0">
                <a:latin typeface="Georgia"/>
                <a:cs typeface="Georgia"/>
              </a:rPr>
              <a:t> </a:t>
            </a:r>
            <a:r>
              <a:rPr lang="en-US" sz="2000" b="1" spc="165" dirty="0" err="1" smtClean="0">
                <a:latin typeface="Georgia"/>
                <a:cs typeface="Georgia"/>
              </a:rPr>
              <a:t>icr</a:t>
            </a:r>
            <a:r>
              <a:rPr lang="en-US" sz="2000" b="1" dirty="0" err="1" smtClean="0">
                <a:latin typeface="Georgia"/>
                <a:cs typeface="Georgia"/>
              </a:rPr>
              <a:t>o</a:t>
            </a:r>
            <a:r>
              <a:rPr lang="en-US" sz="2000" b="1" spc="484" dirty="0" smtClean="0">
                <a:latin typeface="Georgia"/>
                <a:cs typeface="Georgia"/>
              </a:rPr>
              <a:t> </a:t>
            </a:r>
            <a:r>
              <a:rPr lang="en-US" sz="2000" b="1" spc="165" dirty="0" smtClean="0">
                <a:latin typeface="Georgia"/>
                <a:cs typeface="Georgia"/>
              </a:rPr>
              <a:t>sec	clo</a:t>
            </a:r>
            <a:r>
              <a:rPr lang="en-US" sz="2000" b="1" spc="125" dirty="0" smtClean="0">
                <a:latin typeface="Georgia"/>
                <a:cs typeface="Georgia"/>
              </a:rPr>
              <a:t>ck</a:t>
            </a:r>
            <a:r>
              <a:rPr lang="en-US" sz="2000" b="1" spc="44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p</a:t>
            </a:r>
            <a:r>
              <a:rPr lang="en-US" sz="2000" b="1" spc="125" dirty="0" smtClean="0">
                <a:latin typeface="Georgia"/>
                <a:cs typeface="Georgia"/>
              </a:rPr>
              <a:t>erio</a:t>
            </a:r>
            <a:r>
              <a:rPr lang="en-US" sz="2000" b="1" spc="120" dirty="0" smtClean="0">
                <a:latin typeface="Georgia"/>
                <a:cs typeface="Georgia"/>
              </a:rPr>
              <a:t>d.  </a:t>
            </a:r>
            <a:r>
              <a:rPr lang="en-US" sz="2000" b="1" spc="160" dirty="0" smtClean="0">
                <a:latin typeface="Georgia"/>
                <a:cs typeface="Georgia"/>
              </a:rPr>
              <a:t>Use reg</a:t>
            </a:r>
            <a:r>
              <a:rPr lang="en-US" sz="2000" b="1" spc="195" dirty="0" smtClean="0">
                <a:latin typeface="Georgia"/>
                <a:cs typeface="Georgia"/>
              </a:rPr>
              <a:t>ister</a:t>
            </a:r>
            <a:r>
              <a:rPr lang="en-US" sz="2000" b="1" spc="480" dirty="0" smtClean="0">
                <a:latin typeface="Georgia"/>
                <a:cs typeface="Georgia"/>
              </a:rPr>
              <a:t> </a:t>
            </a:r>
            <a:r>
              <a:rPr lang="en-US" sz="2000" b="1" dirty="0" smtClean="0">
                <a:latin typeface="Georgia"/>
                <a:cs typeface="Georgia"/>
              </a:rPr>
              <a:t>c		</a:t>
            </a:r>
            <a:r>
              <a:rPr lang="en-US" sz="2000" b="1" spc="125" dirty="0" smtClean="0">
                <a:latin typeface="Georgia"/>
                <a:cs typeface="Georgia"/>
              </a:rPr>
              <a:t>to</a:t>
            </a:r>
            <a:r>
              <a:rPr lang="en-US" sz="2000" b="1" spc="484" dirty="0" smtClean="0">
                <a:latin typeface="Georgia"/>
                <a:cs typeface="Georgia"/>
              </a:rPr>
              <a:t> </a:t>
            </a:r>
            <a:r>
              <a:rPr lang="en-US" sz="2000" b="1" spc="160" dirty="0" smtClean="0">
                <a:latin typeface="Georgia"/>
                <a:cs typeface="Georgia"/>
              </a:rPr>
              <a:t>set</a:t>
            </a:r>
            <a:r>
              <a:rPr lang="en-US" sz="2000" b="1" spc="484" dirty="0" smtClean="0">
                <a:latin typeface="Georgia"/>
                <a:cs typeface="Georgia"/>
              </a:rPr>
              <a:t> </a:t>
            </a:r>
            <a:r>
              <a:rPr lang="en-US" sz="2000" b="1" spc="125" dirty="0" smtClean="0">
                <a:latin typeface="Georgia"/>
                <a:cs typeface="Georgia"/>
              </a:rPr>
              <a:t>up	</a:t>
            </a:r>
            <a:r>
              <a:rPr lang="en-US" sz="2000" b="1" dirty="0" smtClean="0">
                <a:latin typeface="Georgia"/>
                <a:cs typeface="Georgia"/>
              </a:rPr>
              <a:t>a  o</a:t>
            </a:r>
            <a:r>
              <a:rPr lang="en-US" sz="2000" b="1" spc="-300" dirty="0" smtClean="0">
                <a:latin typeface="Georgia"/>
                <a:cs typeface="Georgia"/>
              </a:rPr>
              <a:t> </a:t>
            </a:r>
            <a:r>
              <a:rPr lang="en-US" sz="2000" b="1" spc="125" dirty="0" smtClean="0">
                <a:latin typeface="Georgia"/>
                <a:cs typeface="Georgia"/>
              </a:rPr>
              <a:t>ne</a:t>
            </a:r>
            <a:endParaRPr lang="en-US" sz="2000" dirty="0" smtClean="0">
              <a:latin typeface="Georgia"/>
              <a:cs typeface="Georgia"/>
            </a:endParaRPr>
          </a:p>
          <a:p>
            <a:pPr marL="209550" marR="211454" algn="ctr">
              <a:lnSpc>
                <a:spcPct val="100000"/>
              </a:lnSpc>
            </a:pPr>
            <a:r>
              <a:rPr lang="en-US" sz="2000" b="1" dirty="0" smtClean="0">
                <a:latin typeface="Georgia"/>
                <a:cs typeface="Georgia"/>
              </a:rPr>
              <a:t>M </a:t>
            </a:r>
            <a:r>
              <a:rPr lang="en-US" sz="2000" b="1" spc="210" dirty="0" err="1" smtClean="0">
                <a:latin typeface="Georgia"/>
                <a:cs typeface="Georgia"/>
              </a:rPr>
              <a:t>illiseco</a:t>
            </a:r>
            <a:r>
              <a:rPr lang="en-US" sz="2000" b="1" spc="125" dirty="0" err="1" smtClean="0">
                <a:latin typeface="Georgia"/>
                <a:cs typeface="Georgia"/>
              </a:rPr>
              <a:t>nd</a:t>
            </a:r>
            <a:r>
              <a:rPr lang="en-US" sz="2000" b="1" spc="125" dirty="0" smtClean="0">
                <a:latin typeface="Georgia"/>
                <a:cs typeface="Georgia"/>
              </a:rPr>
              <a:t> </a:t>
            </a:r>
            <a:r>
              <a:rPr lang="en-US" sz="2000" b="1" spc="180" dirty="0" smtClean="0">
                <a:latin typeface="Georgia"/>
                <a:cs typeface="Georgia"/>
              </a:rPr>
              <a:t>dela</a:t>
            </a:r>
            <a:r>
              <a:rPr lang="en-US" sz="2000" b="1" dirty="0" smtClean="0">
                <a:latin typeface="Georgia"/>
                <a:cs typeface="Georgia"/>
              </a:rPr>
              <a:t>y </a:t>
            </a:r>
            <a:r>
              <a:rPr lang="en-US" sz="2000" b="1" spc="210" dirty="0" smtClean="0">
                <a:latin typeface="Georgia"/>
                <a:cs typeface="Georgia"/>
              </a:rPr>
              <a:t>between </a:t>
            </a:r>
            <a:r>
              <a:rPr lang="en-US" sz="2000" b="1" spc="120" dirty="0" smtClean="0">
                <a:latin typeface="Georgia"/>
                <a:cs typeface="Georgia"/>
              </a:rPr>
              <a:t>each co</a:t>
            </a:r>
            <a:r>
              <a:rPr lang="en-US" sz="2000" b="1" spc="165" dirty="0" smtClean="0">
                <a:latin typeface="Georgia"/>
                <a:cs typeface="Georgia"/>
              </a:rPr>
              <a:t>unt  </a:t>
            </a:r>
            <a:r>
              <a:rPr lang="en-US" sz="2000" b="1" dirty="0" smtClean="0">
                <a:latin typeface="Georgia"/>
                <a:cs typeface="Georgia"/>
              </a:rPr>
              <a:t>a</a:t>
            </a:r>
            <a:r>
              <a:rPr lang="en-US" sz="2000" b="1" spc="125" dirty="0" smtClean="0">
                <a:latin typeface="Georgia"/>
                <a:cs typeface="Georgia"/>
              </a:rPr>
              <a:t>nd </a:t>
            </a:r>
            <a:r>
              <a:rPr lang="en-US" sz="2000" b="1" spc="200" dirty="0" smtClean="0">
                <a:latin typeface="Georgia"/>
                <a:cs typeface="Georgia"/>
              </a:rPr>
              <a:t>displa</a:t>
            </a:r>
            <a:r>
              <a:rPr lang="en-US" sz="2000" b="1" dirty="0" smtClean="0">
                <a:latin typeface="Georgia"/>
                <a:cs typeface="Georgia"/>
              </a:rPr>
              <a:t>y </a:t>
            </a:r>
            <a:r>
              <a:rPr lang="en-US" sz="2000" b="1" spc="160" dirty="0" smtClean="0">
                <a:latin typeface="Georgia"/>
                <a:cs typeface="Georgia"/>
              </a:rPr>
              <a:t>the </a:t>
            </a:r>
            <a:r>
              <a:rPr lang="en-US" sz="2000" b="1" spc="165" dirty="0" smtClean="0">
                <a:latin typeface="Georgia"/>
                <a:cs typeface="Georgia"/>
              </a:rPr>
              <a:t>num</a:t>
            </a:r>
            <a:r>
              <a:rPr lang="en-US" sz="2000" b="1" spc="180" dirty="0" smtClean="0">
                <a:latin typeface="Georgia"/>
                <a:cs typeface="Georgia"/>
              </a:rPr>
              <a:t>bers </a:t>
            </a:r>
            <a:r>
              <a:rPr lang="en-US" sz="2000" b="1" dirty="0" smtClean="0">
                <a:latin typeface="Georgia"/>
                <a:cs typeface="Georgia"/>
              </a:rPr>
              <a:t>a t o </a:t>
            </a:r>
            <a:r>
              <a:rPr lang="en-US" sz="2000" b="1" spc="125" dirty="0" smtClean="0">
                <a:latin typeface="Georgia"/>
                <a:cs typeface="Georgia"/>
              </a:rPr>
              <a:t>ne </a:t>
            </a:r>
            <a:r>
              <a:rPr lang="en-US" sz="2000" b="1" dirty="0" smtClean="0">
                <a:latin typeface="Georgia"/>
                <a:cs typeface="Georgia"/>
              </a:rPr>
              <a:t>o f </a:t>
            </a:r>
            <a:r>
              <a:rPr lang="en-US" sz="2000" b="1" spc="160" dirty="0" smtClean="0">
                <a:latin typeface="Georgia"/>
                <a:cs typeface="Georgia"/>
              </a:rPr>
              <a:t>the  </a:t>
            </a:r>
            <a:r>
              <a:rPr lang="en-US" sz="2000" b="1" spc="204" dirty="0" smtClean="0">
                <a:latin typeface="Georgia"/>
                <a:cs typeface="Georgia"/>
              </a:rPr>
              <a:t>output</a:t>
            </a:r>
            <a:r>
              <a:rPr lang="en-US" sz="2000" b="1" spc="470" dirty="0" smtClean="0">
                <a:latin typeface="Georgia"/>
                <a:cs typeface="Georgia"/>
              </a:rPr>
              <a:t> </a:t>
            </a:r>
            <a:r>
              <a:rPr lang="en-US" sz="2000" b="1" spc="204" dirty="0" smtClean="0">
                <a:latin typeface="Georgia"/>
                <a:cs typeface="Georgia"/>
              </a:rPr>
              <a:t>ports</a:t>
            </a:r>
            <a:r>
              <a:rPr lang="en-US" sz="2000" b="1" spc="204" dirty="0" smtClean="0">
                <a:solidFill>
                  <a:srgbClr val="636B85"/>
                </a:solidFill>
                <a:latin typeface="Georgia"/>
                <a:cs typeface="Georgia"/>
              </a:rPr>
              <a:t>.</a:t>
            </a:r>
            <a:endParaRPr lang="en-US" sz="2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243" y="1470405"/>
            <a:ext cx="8078470" cy="41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7970" indent="-25654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351155" algn="l"/>
              </a:tabLst>
            </a:pPr>
            <a:r>
              <a:rPr dirty="0"/>
              <a:t>	</a:t>
            </a:r>
            <a:r>
              <a:rPr sz="2700" dirty="0">
                <a:latin typeface="Georgia"/>
                <a:cs typeface="Georgia"/>
              </a:rPr>
              <a:t>This </a:t>
            </a:r>
            <a:r>
              <a:rPr sz="2700" spc="-5" dirty="0">
                <a:latin typeface="Georgia"/>
                <a:cs typeface="Georgia"/>
              </a:rPr>
              <a:t>problem has two parts; the first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to set up </a:t>
            </a:r>
            <a:r>
              <a:rPr sz="2700" dirty="0">
                <a:latin typeface="Georgia"/>
                <a:cs typeface="Georgia"/>
              </a:rPr>
              <a:t>a  </a:t>
            </a:r>
            <a:r>
              <a:rPr sz="2700" spc="-5" dirty="0">
                <a:latin typeface="Georgia"/>
                <a:cs typeface="Georgia"/>
              </a:rPr>
              <a:t>continuous down-counter, </a:t>
            </a: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the second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to  design </a:t>
            </a:r>
            <a:r>
              <a:rPr sz="2700" dirty="0">
                <a:latin typeface="Georgia"/>
                <a:cs typeface="Georgia"/>
              </a:rPr>
              <a:t>a given </a:t>
            </a:r>
            <a:r>
              <a:rPr sz="2700" spc="-5" dirty="0">
                <a:latin typeface="Georgia"/>
                <a:cs typeface="Georgia"/>
              </a:rPr>
              <a:t>delay between two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5">
                <a:latin typeface="Georgia"/>
                <a:cs typeface="Georgia"/>
              </a:rPr>
              <a:t>counts</a:t>
            </a:r>
            <a:r>
              <a:rPr sz="2700" spc="-5" smtClean="0">
                <a:latin typeface="Georgia"/>
                <a:cs typeface="Georgia"/>
              </a:rPr>
              <a:t>.</a:t>
            </a:r>
            <a:endParaRPr lang="en-US" sz="2700" spc="-5" dirty="0" smtClean="0">
              <a:latin typeface="Georgia"/>
              <a:cs typeface="Georgia"/>
            </a:endParaRPr>
          </a:p>
          <a:p>
            <a:pPr marL="268605" marR="267970" indent="-25654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tabLst>
                <a:tab pos="351155" algn="l"/>
              </a:tabLst>
            </a:pPr>
            <a:endParaRPr sz="2700">
              <a:latin typeface="Georgia"/>
              <a:cs typeface="Georgia"/>
            </a:endParaRPr>
          </a:p>
          <a:p>
            <a:pPr marL="707390" marR="5080" lvl="1" indent="-457834">
              <a:lnSpc>
                <a:spcPct val="100000"/>
              </a:lnSpc>
              <a:spcBef>
                <a:spcPts val="320"/>
              </a:spcBef>
              <a:buClr>
                <a:srgbClr val="CCB400"/>
              </a:buClr>
              <a:buAutoNum type="arabicPeriod"/>
              <a:tabLst>
                <a:tab pos="707390" algn="l"/>
                <a:tab pos="708025" algn="l"/>
              </a:tabLst>
            </a:pP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The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hexadecimal counter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is set up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by loading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a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register with 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an appropriate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starting number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and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decrementing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it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until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it 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becomes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zero. After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zero count,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the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register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goes back to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FF  because decrementing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zero results in a (-1),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which </a:t>
            </a:r>
            <a:r>
              <a:rPr sz="2200" spc="-5" dirty="0">
                <a:solidFill>
                  <a:srgbClr val="7030A0"/>
                </a:solidFill>
                <a:latin typeface="Georgia"/>
                <a:cs typeface="Georgia"/>
              </a:rPr>
              <a:t>is FF in 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2’s</a:t>
            </a:r>
            <a:r>
              <a:rPr sz="2200" dirty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Georgia"/>
                <a:cs typeface="Georgia"/>
              </a:rPr>
              <a:t>complement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707390" marR="162560" lvl="1" indent="-457834">
              <a:lnSpc>
                <a:spcPct val="100000"/>
              </a:lnSpc>
              <a:spcBef>
                <a:spcPts val="305"/>
              </a:spcBef>
              <a:buClr>
                <a:srgbClr val="CCB400"/>
              </a:buClr>
              <a:buAutoNum type="arabicPeriod"/>
              <a:tabLst>
                <a:tab pos="707390" algn="l"/>
                <a:tab pos="708025" algn="l"/>
              </a:tabLst>
            </a:pP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The 1 ms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delay between each count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is set up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by using delay  techniques.</a:t>
            </a:r>
            <a:endParaRPr sz="22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3729" y="491997"/>
            <a:ext cx="4641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Hexadecimal</a:t>
            </a:r>
            <a:r>
              <a:rPr spc="-75" dirty="0"/>
              <a:t> </a:t>
            </a:r>
            <a:r>
              <a:rPr spc="-5" dirty="0"/>
              <a:t>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92222"/>
            <a:ext cx="9594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Georgia"/>
                <a:cs typeface="Georgia"/>
              </a:rPr>
              <a:t>20</a:t>
            </a:r>
            <a:r>
              <a:rPr sz="2400" smtClean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endParaRPr sz="240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779079"/>
            <a:ext cx="3810000" cy="13490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400" spc="-10" dirty="0" smtClean="0">
                <a:solidFill>
                  <a:srgbClr val="FF0000"/>
                </a:solidFill>
                <a:latin typeface="Georgia"/>
                <a:cs typeface="Georgia"/>
              </a:rPr>
              <a:t>2000</a:t>
            </a:r>
            <a:r>
              <a:rPr sz="2400" spc="-10" smtClean="0">
                <a:solidFill>
                  <a:srgbClr val="FF0000"/>
                </a:solidFill>
                <a:latin typeface="Georgia"/>
                <a:cs typeface="Georgia"/>
              </a:rPr>
              <a:t>MVI</a:t>
            </a:r>
            <a:r>
              <a:rPr sz="2400" spc="-5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mtClean="0">
                <a:solidFill>
                  <a:srgbClr val="FF0000"/>
                </a:solidFill>
                <a:latin typeface="Georgia"/>
                <a:cs typeface="Georgia"/>
              </a:rPr>
              <a:t>B,00H</a:t>
            </a:r>
          </a:p>
          <a:p>
            <a:pPr marL="29209">
              <a:lnSpc>
                <a:spcPct val="100000"/>
              </a:lnSpc>
              <a:spcBef>
                <a:spcPts val="580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Georgia"/>
                <a:cs typeface="Georgia"/>
              </a:rPr>
              <a:t>  02   </a:t>
            </a:r>
            <a:r>
              <a:rPr sz="2400" spc="-5" smtClean="0">
                <a:solidFill>
                  <a:srgbClr val="FF0000"/>
                </a:solidFill>
                <a:latin typeface="Georgia"/>
                <a:cs typeface="Georgia"/>
              </a:rPr>
              <a:t>DCR</a:t>
            </a:r>
            <a:r>
              <a:rPr sz="2400" spc="-1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mtClean="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lang="en-US" sz="2400" dirty="0" smtClean="0">
              <a:solidFill>
                <a:srgbClr val="FF0000"/>
              </a:solidFill>
              <a:latin typeface="Georgia"/>
              <a:cs typeface="Georgia"/>
            </a:endParaRPr>
          </a:p>
          <a:p>
            <a:pPr marL="29209">
              <a:lnSpc>
                <a:spcPct val="100000"/>
              </a:lnSpc>
              <a:spcBef>
                <a:spcPts val="580"/>
              </a:spcBef>
            </a:pPr>
            <a:r>
              <a:rPr lang="en-US" sz="2400" dirty="0" smtClean="0">
                <a:solidFill>
                  <a:srgbClr val="FF0000"/>
                </a:solidFill>
                <a:latin typeface="Georgia"/>
                <a:cs typeface="Georgia"/>
              </a:rPr>
              <a:t>2003 CALL 2060/DELAY </a:t>
            </a:r>
            <a:endParaRPr sz="240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96640"/>
            <a:ext cx="2890520" cy="12843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Georgia"/>
                <a:cs typeface="Georgia"/>
              </a:rPr>
              <a:t>2006 </a:t>
            </a:r>
            <a:r>
              <a:rPr sz="2400" spc="-5" smtClean="0">
                <a:solidFill>
                  <a:srgbClr val="0070C0"/>
                </a:solidFill>
                <a:latin typeface="Georgia"/>
                <a:cs typeface="Georgia"/>
              </a:rPr>
              <a:t>MOV </a:t>
            </a:r>
            <a:r>
              <a:rPr sz="2400" smtClean="0">
                <a:solidFill>
                  <a:srgbClr val="0070C0"/>
                </a:solidFill>
                <a:latin typeface="Georgia"/>
                <a:cs typeface="Georgia"/>
              </a:rPr>
              <a:t>A,B  </a:t>
            </a:r>
            <a:endParaRPr lang="en-US" sz="2400" dirty="0" smtClean="0">
              <a:solidFill>
                <a:srgbClr val="0070C0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Georgia"/>
                <a:cs typeface="Georgia"/>
              </a:rPr>
              <a:t>2007 </a:t>
            </a:r>
            <a:r>
              <a:rPr sz="2400" spc="-5" smtClean="0">
                <a:solidFill>
                  <a:srgbClr val="FF0000"/>
                </a:solidFill>
                <a:latin typeface="Georgia"/>
                <a:cs typeface="Georgia"/>
              </a:rPr>
              <a:t>OUT </a:t>
            </a:r>
            <a:r>
              <a:rPr sz="2400" smtClean="0">
                <a:solidFill>
                  <a:srgbClr val="FF0000"/>
                </a:solidFill>
                <a:latin typeface="Georgia"/>
                <a:cs typeface="Georgia"/>
              </a:rPr>
              <a:t>PORT#  </a:t>
            </a:r>
            <a:r>
              <a:rPr lang="en-US" sz="2400" dirty="0" smtClean="0">
                <a:solidFill>
                  <a:srgbClr val="FF0000"/>
                </a:solidFill>
                <a:latin typeface="Georgia"/>
                <a:cs typeface="Georgia"/>
              </a:rPr>
              <a:t>2009 </a:t>
            </a:r>
            <a:r>
              <a:rPr sz="2400" smtClean="0">
                <a:solidFill>
                  <a:srgbClr val="FF0000"/>
                </a:solidFill>
                <a:latin typeface="Georgia"/>
                <a:cs typeface="Georgia"/>
              </a:rPr>
              <a:t>JMP</a:t>
            </a:r>
            <a:r>
              <a:rPr sz="2400" spc="-45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Georgia"/>
                <a:cs typeface="Georgia"/>
              </a:rPr>
              <a:t>2002</a:t>
            </a:r>
            <a:endParaRPr sz="240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1447800"/>
            <a:ext cx="3352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03729" y="491997"/>
            <a:ext cx="4641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Hexadecimal</a:t>
            </a:r>
            <a:r>
              <a:rPr spc="-75" dirty="0"/>
              <a:t> </a:t>
            </a:r>
            <a:r>
              <a:rPr spc="-5" dirty="0"/>
              <a:t>counter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403860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lang="en-US" spc="-5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pc="-5" dirty="0" smtClean="0">
                <a:solidFill>
                  <a:srgbClr val="00B050"/>
                </a:solidFill>
                <a:latin typeface="Georgia"/>
                <a:cs typeface="Georgia"/>
              </a:rPr>
              <a:t>2060 MVI C 10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pc="-5" dirty="0" smtClean="0">
                <a:solidFill>
                  <a:srgbClr val="00B050"/>
                </a:solidFill>
                <a:latin typeface="Georgia"/>
                <a:cs typeface="Georgia"/>
              </a:rPr>
              <a:t>2062 DCR</a:t>
            </a:r>
            <a:r>
              <a:rPr lang="en-US" spc="-15" dirty="0" smtClean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Georgia"/>
                <a:cs typeface="Georgia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dirty="0" smtClean="0">
                <a:solidFill>
                  <a:srgbClr val="00B050"/>
                </a:solidFill>
                <a:latin typeface="Georgia"/>
                <a:cs typeface="Georgia"/>
              </a:rPr>
              <a:t>2063 JNZ </a:t>
            </a:r>
            <a:r>
              <a:rPr lang="en-US" spc="-5" dirty="0" smtClean="0">
                <a:solidFill>
                  <a:srgbClr val="00B050"/>
                </a:solidFill>
                <a:latin typeface="Georgia"/>
                <a:cs typeface="Georgia"/>
              </a:rPr>
              <a:t>2062 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pc="-5" dirty="0" smtClean="0">
                <a:solidFill>
                  <a:srgbClr val="00B050"/>
                </a:solidFill>
                <a:latin typeface="Georgia"/>
              </a:rPr>
              <a:t>2066 RET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1241805"/>
            <a:ext cx="8168640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312420" algn="l"/>
              </a:tabLst>
            </a:pPr>
            <a:r>
              <a:rPr sz="2700" spc="-5" dirty="0">
                <a:latin typeface="Georgia"/>
                <a:cs typeface="Georgia"/>
              </a:rPr>
              <a:t>Delay loop includes two </a:t>
            </a:r>
            <a:r>
              <a:rPr sz="2700" dirty="0">
                <a:latin typeface="Georgia"/>
                <a:cs typeface="Georgia"/>
              </a:rPr>
              <a:t>instructions: DCR C and  JNZ </a:t>
            </a:r>
            <a:r>
              <a:rPr sz="2700" spc="-5" dirty="0">
                <a:latin typeface="Georgia"/>
                <a:cs typeface="Georgia"/>
              </a:rPr>
              <a:t>with </a:t>
            </a:r>
            <a:r>
              <a:rPr sz="2700" dirty="0">
                <a:latin typeface="Georgia"/>
                <a:cs typeface="Georgia"/>
              </a:rPr>
              <a:t>14 </a:t>
            </a:r>
            <a:r>
              <a:rPr sz="2700" spc="-5" dirty="0">
                <a:latin typeface="Georgia"/>
                <a:cs typeface="Georgia"/>
              </a:rPr>
              <a:t>T-states. </a:t>
            </a:r>
            <a:r>
              <a:rPr sz="2700" dirty="0">
                <a:latin typeface="Georgia"/>
                <a:cs typeface="Georgia"/>
              </a:rPr>
              <a:t>Therefore </a:t>
            </a:r>
            <a:r>
              <a:rPr sz="2700" spc="-5" dirty="0">
                <a:latin typeface="Georgia"/>
                <a:cs typeface="Georgia"/>
              </a:rPr>
              <a:t>the time delay 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37" baseline="-20061" dirty="0">
                <a:latin typeface="Georgia"/>
                <a:cs typeface="Georgia"/>
              </a:rPr>
              <a:t>L </a:t>
            </a:r>
            <a:r>
              <a:rPr sz="2700" dirty="0">
                <a:latin typeface="Georgia"/>
                <a:cs typeface="Georgia"/>
              </a:rPr>
              <a:t>in  </a:t>
            </a:r>
            <a:r>
              <a:rPr sz="2700" spc="-5" dirty="0">
                <a:latin typeface="Georgia"/>
                <a:cs typeface="Georgia"/>
              </a:rPr>
              <a:t>the </a:t>
            </a:r>
            <a:r>
              <a:rPr sz="2700" spc="-10" dirty="0">
                <a:latin typeface="Georgia"/>
                <a:cs typeface="Georgia"/>
              </a:rPr>
              <a:t>loop </a:t>
            </a:r>
            <a:r>
              <a:rPr sz="2700" dirty="0">
                <a:latin typeface="Georgia"/>
                <a:cs typeface="Georgia"/>
              </a:rPr>
              <a:t>(without </a:t>
            </a:r>
            <a:r>
              <a:rPr sz="2700" spc="-5" dirty="0">
                <a:latin typeface="Georgia"/>
                <a:cs typeface="Georgia"/>
              </a:rPr>
              <a:t>accounting for the fact that </a:t>
            </a:r>
            <a:r>
              <a:rPr sz="2700" dirty="0">
                <a:latin typeface="Georgia"/>
                <a:cs typeface="Georgia"/>
              </a:rPr>
              <a:t>JNZ  requires 7 </a:t>
            </a:r>
            <a:r>
              <a:rPr sz="2700" spc="-10" dirty="0">
                <a:latin typeface="Georgia"/>
                <a:cs typeface="Georgia"/>
              </a:rPr>
              <a:t>T-States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last cycle, </a:t>
            </a:r>
            <a:r>
              <a:rPr sz="2700" spc="-10" dirty="0">
                <a:latin typeface="Georgia"/>
                <a:cs typeface="Georgia"/>
              </a:rPr>
              <a:t>because </a:t>
            </a:r>
            <a:r>
              <a:rPr sz="2700" spc="-5" dirty="0">
                <a:latin typeface="Georgia"/>
                <a:cs typeface="Georgia"/>
              </a:rPr>
              <a:t>count  will </a:t>
            </a:r>
            <a:r>
              <a:rPr sz="2700" dirty="0">
                <a:latin typeface="Georgia"/>
                <a:cs typeface="Georgia"/>
              </a:rPr>
              <a:t>remain </a:t>
            </a:r>
            <a:r>
              <a:rPr sz="2700" spc="-5" dirty="0">
                <a:latin typeface="Georgia"/>
                <a:cs typeface="Georgia"/>
              </a:rPr>
              <a:t>same even </a:t>
            </a:r>
            <a:r>
              <a:rPr sz="2700" dirty="0">
                <a:latin typeface="Georgia"/>
                <a:cs typeface="Georgia"/>
              </a:rPr>
              <a:t>if </a:t>
            </a:r>
            <a:r>
              <a:rPr sz="2700" spc="-5" dirty="0">
                <a:latin typeface="Georgia"/>
                <a:cs typeface="Georgia"/>
              </a:rPr>
              <a:t>the </a:t>
            </a:r>
            <a:r>
              <a:rPr sz="2700" spc="-10" dirty="0">
                <a:latin typeface="Georgia"/>
                <a:cs typeface="Georgia"/>
              </a:rPr>
              <a:t>calculations </a:t>
            </a:r>
            <a:r>
              <a:rPr sz="2700" spc="-5" dirty="0">
                <a:latin typeface="Georgia"/>
                <a:cs typeface="Georgia"/>
              </a:rPr>
              <a:t>take </a:t>
            </a:r>
            <a:r>
              <a:rPr sz="2700" dirty="0">
                <a:latin typeface="Georgia"/>
                <a:cs typeface="Georgia"/>
              </a:rPr>
              <a:t>into  </a:t>
            </a:r>
            <a:r>
              <a:rPr sz="2700" spc="-5" dirty="0">
                <a:latin typeface="Georgia"/>
                <a:cs typeface="Georgia"/>
              </a:rPr>
              <a:t>account the difference of </a:t>
            </a:r>
            <a:r>
              <a:rPr sz="2700" dirty="0">
                <a:latin typeface="Georgia"/>
                <a:cs typeface="Georgia"/>
              </a:rPr>
              <a:t>3 </a:t>
            </a:r>
            <a:r>
              <a:rPr sz="2700" spc="-5" dirty="0">
                <a:latin typeface="Georgia"/>
                <a:cs typeface="Georgia"/>
              </a:rPr>
              <a:t>T-States)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is: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Georgia"/>
              <a:cs typeface="Georgia"/>
            </a:endParaRPr>
          </a:p>
          <a:p>
            <a:pPr marL="952500">
              <a:lnSpc>
                <a:spcPct val="100000"/>
              </a:lnSpc>
              <a:tabLst>
                <a:tab pos="1802764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7" baseline="-20061" dirty="0">
                <a:latin typeface="Times New Roman" pitchFamily="18" charset="0"/>
                <a:cs typeface="Times New Roman" pitchFamily="18" charset="0"/>
              </a:rPr>
              <a:t>L	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 14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T-states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X T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(Clock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period) X</a:t>
            </a:r>
            <a:r>
              <a:rPr sz="27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Count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1866900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= 14 X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(0.5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sz="2700" spc="-7" baseline="24691" dirty="0">
                <a:latin typeface="Times New Roman" pitchFamily="18" charset="0"/>
                <a:cs typeface="Times New Roman" pitchFamily="18" charset="0"/>
              </a:rPr>
              <a:t>-6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Count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1866900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= (7.0 X 10</a:t>
            </a:r>
            <a:r>
              <a:rPr sz="2700" baseline="24691" dirty="0">
                <a:latin typeface="Times New Roman" pitchFamily="18" charset="0"/>
                <a:cs typeface="Times New Roman" pitchFamily="18" charset="0"/>
              </a:rPr>
              <a:t>-6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) X</a:t>
            </a:r>
            <a:r>
              <a:rPr sz="27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Count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8429" y="415797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Time </a:t>
            </a:r>
            <a:r>
              <a:rPr dirty="0"/>
              <a:t>Delay</a:t>
            </a:r>
            <a:r>
              <a:rPr spc="-75" dirty="0"/>
              <a:t> </a:t>
            </a:r>
            <a:r>
              <a:rPr spc="-5" dirty="0"/>
              <a:t>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97153"/>
            <a:ext cx="69056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16248"/>
              </a:buClr>
              <a:buSzPct val="85416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Delay outside the loop </a:t>
            </a:r>
            <a:r>
              <a:rPr sz="2400" dirty="0">
                <a:latin typeface="Georgia"/>
                <a:cs typeface="Georgia"/>
              </a:rPr>
              <a:t>includes </a:t>
            </a:r>
            <a:r>
              <a:rPr sz="2400" spc="-5" dirty="0">
                <a:latin typeface="Georgia"/>
                <a:cs typeface="Georgia"/>
              </a:rPr>
              <a:t>the following  instructions: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828" y="1657858"/>
            <a:ext cx="311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Delay outside the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loop: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57858"/>
            <a:ext cx="205549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DCR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sz="2400" spc="-10" dirty="0">
                <a:latin typeface="Georgia"/>
                <a:cs typeface="Georgia"/>
              </a:rPr>
              <a:t>MVI C,COUNT  </a:t>
            </a:r>
            <a:r>
              <a:rPr sz="2400" spc="-5" dirty="0">
                <a:latin typeface="Georgia"/>
                <a:cs typeface="Georgia"/>
              </a:rPr>
              <a:t>MOV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A,B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1657858"/>
            <a:ext cx="38671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4T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595"/>
              </a:lnSpc>
            </a:pPr>
            <a:r>
              <a:rPr sz="2400" spc="-10" dirty="0">
                <a:latin typeface="Georgia"/>
                <a:cs typeface="Georgia"/>
              </a:rPr>
              <a:t>7T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4T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2645790"/>
            <a:ext cx="532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10T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28" y="1987422"/>
            <a:ext cx="328866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r">
              <a:lnSpc>
                <a:spcPts val="2735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7" baseline="-20833" dirty="0">
                <a:latin typeface="Georgia"/>
                <a:cs typeface="Georgia"/>
              </a:rPr>
              <a:t>o	</a:t>
            </a:r>
            <a:r>
              <a:rPr sz="2400" dirty="0">
                <a:latin typeface="Georgia"/>
                <a:cs typeface="Georgia"/>
              </a:rPr>
              <a:t>= 35 </a:t>
            </a:r>
            <a:r>
              <a:rPr sz="2400" spc="-5" dirty="0">
                <a:latin typeface="Georgia"/>
                <a:cs typeface="Georgia"/>
              </a:rPr>
              <a:t>T-States </a:t>
            </a:r>
            <a:r>
              <a:rPr sz="2400" dirty="0">
                <a:latin typeface="Georgia"/>
                <a:cs typeface="Georgia"/>
              </a:rPr>
              <a:t>*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</a:t>
            </a:r>
            <a:endParaRPr sz="2400">
              <a:latin typeface="Georgia"/>
              <a:cs typeface="Georgia"/>
            </a:endParaRPr>
          </a:p>
          <a:p>
            <a:pPr marR="43180" algn="r">
              <a:lnSpc>
                <a:spcPts val="2590"/>
              </a:lnSpc>
            </a:pPr>
            <a:r>
              <a:rPr sz="2400" dirty="0">
                <a:latin typeface="Georgia"/>
                <a:cs typeface="Georgia"/>
              </a:rPr>
              <a:t>= 35 * (0.5*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10</a:t>
            </a:r>
            <a:r>
              <a:rPr sz="2400" spc="-7" baseline="24305" dirty="0">
                <a:latin typeface="Georgia"/>
                <a:cs typeface="Georgia"/>
              </a:rPr>
              <a:t>-6</a:t>
            </a:r>
            <a:r>
              <a:rPr sz="2400" spc="-5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965200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= 17.5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µs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645790"/>
            <a:ext cx="15601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Georgia"/>
                <a:cs typeface="Georgia"/>
              </a:rPr>
              <a:t>OUT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PORT  JMP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739" y="2974975"/>
            <a:ext cx="246126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927100" algn="l"/>
                <a:tab pos="1840864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	10T	</a:t>
            </a:r>
            <a:endParaRPr sz="2400">
              <a:latin typeface="Georgia"/>
              <a:cs typeface="Georgia"/>
            </a:endParaRPr>
          </a:p>
          <a:p>
            <a:pPr marL="927735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35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T-States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1176" y="5184647"/>
            <a:ext cx="2593975" cy="15240"/>
          </a:xfrm>
          <a:custGeom>
            <a:avLst/>
            <a:gdLst/>
            <a:ahLst/>
            <a:cxnLst/>
            <a:rect l="l" t="t" r="r" b="b"/>
            <a:pathLst>
              <a:path w="2593975" h="15239">
                <a:moveTo>
                  <a:pt x="2593848" y="0"/>
                </a:moveTo>
                <a:lnTo>
                  <a:pt x="0" y="0"/>
                </a:lnTo>
                <a:lnTo>
                  <a:pt x="0" y="15239"/>
                </a:lnTo>
                <a:lnTo>
                  <a:pt x="2593848" y="15239"/>
                </a:lnTo>
                <a:lnTo>
                  <a:pt x="2593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840" y="3999356"/>
            <a:ext cx="733742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Georgia"/>
                <a:cs typeface="Georgia"/>
              </a:rPr>
              <a:t>Total Time </a:t>
            </a:r>
            <a:r>
              <a:rPr sz="2400" spc="-5" dirty="0">
                <a:latin typeface="Georgia"/>
                <a:cs typeface="Georgia"/>
              </a:rPr>
              <a:t>Delay 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baseline="-20833" dirty="0">
                <a:latin typeface="Georgia"/>
                <a:cs typeface="Georgia"/>
              </a:rPr>
              <a:t>D </a:t>
            </a:r>
            <a:r>
              <a:rPr sz="2400" dirty="0">
                <a:latin typeface="Georgia"/>
                <a:cs typeface="Georgia"/>
              </a:rPr>
              <a:t>=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7" baseline="-20833" dirty="0">
                <a:latin typeface="Georgia"/>
                <a:cs typeface="Georgia"/>
              </a:rPr>
              <a:t>o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7" baseline="-20833" dirty="0">
                <a:latin typeface="Georgia"/>
                <a:cs typeface="Georgia"/>
              </a:rPr>
              <a:t>L</a:t>
            </a:r>
            <a:endParaRPr sz="2400" baseline="-20833">
              <a:latin typeface="Georgia"/>
              <a:cs typeface="Georgia"/>
            </a:endParaRPr>
          </a:p>
          <a:p>
            <a:pPr marL="9652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Georgia"/>
                <a:cs typeface="Georgia"/>
              </a:rPr>
              <a:t>1ms= </a:t>
            </a:r>
            <a:r>
              <a:rPr sz="2400" dirty="0">
                <a:latin typeface="Georgia"/>
                <a:cs typeface="Georgia"/>
              </a:rPr>
              <a:t>17.5 * </a:t>
            </a:r>
            <a:r>
              <a:rPr sz="2400" spc="-5" dirty="0">
                <a:latin typeface="Georgia"/>
                <a:cs typeface="Georgia"/>
              </a:rPr>
              <a:t>10</a:t>
            </a:r>
            <a:r>
              <a:rPr sz="2400" spc="-7" baseline="24305" dirty="0">
                <a:latin typeface="Georgia"/>
                <a:cs typeface="Georgia"/>
              </a:rPr>
              <a:t>-6 </a:t>
            </a:r>
            <a:r>
              <a:rPr sz="2400" dirty="0">
                <a:latin typeface="Georgia"/>
                <a:cs typeface="Georgia"/>
              </a:rPr>
              <a:t>+ (7.0 </a:t>
            </a:r>
            <a:r>
              <a:rPr sz="2400" spc="-5" dirty="0">
                <a:latin typeface="Georgia"/>
                <a:cs typeface="Georgia"/>
              </a:rPr>
              <a:t>*10</a:t>
            </a:r>
            <a:r>
              <a:rPr sz="2400" spc="-7" baseline="24305" dirty="0">
                <a:latin typeface="Georgia"/>
                <a:cs typeface="Georgia"/>
              </a:rPr>
              <a:t>-6</a:t>
            </a:r>
            <a:r>
              <a:rPr sz="2400" spc="-5" dirty="0">
                <a:latin typeface="Georgia"/>
                <a:cs typeface="Georgia"/>
              </a:rPr>
              <a:t>)</a:t>
            </a:r>
            <a:r>
              <a:rPr sz="2400" spc="-2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*Count</a:t>
            </a:r>
            <a:endParaRPr sz="2400">
              <a:latin typeface="Georgia"/>
              <a:cs typeface="Georgia"/>
            </a:endParaRPr>
          </a:p>
          <a:p>
            <a:pPr marL="9652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Georgia"/>
                <a:cs typeface="Georgia"/>
              </a:rPr>
              <a:t>Count= </a:t>
            </a:r>
            <a:r>
              <a:rPr sz="2400" dirty="0">
                <a:latin typeface="Georgia"/>
                <a:cs typeface="Georgia"/>
              </a:rPr>
              <a:t>1x </a:t>
            </a:r>
            <a:r>
              <a:rPr sz="2400" spc="-5" dirty="0">
                <a:latin typeface="Georgia"/>
                <a:cs typeface="Georgia"/>
              </a:rPr>
              <a:t>10</a:t>
            </a:r>
            <a:r>
              <a:rPr sz="2400" spc="-7" baseline="24305" dirty="0">
                <a:latin typeface="Georgia"/>
                <a:cs typeface="Georgia"/>
              </a:rPr>
              <a:t>-3 </a:t>
            </a:r>
            <a:r>
              <a:rPr sz="2400" dirty="0">
                <a:latin typeface="Georgia"/>
                <a:cs typeface="Georgia"/>
              </a:rPr>
              <a:t>– </a:t>
            </a:r>
            <a:r>
              <a:rPr sz="2400" spc="-5" dirty="0">
                <a:latin typeface="Georgia"/>
                <a:cs typeface="Georgia"/>
              </a:rPr>
              <a:t>17.5 </a:t>
            </a:r>
            <a:r>
              <a:rPr sz="2400" dirty="0">
                <a:latin typeface="Georgia"/>
                <a:cs typeface="Georgia"/>
              </a:rPr>
              <a:t>x </a:t>
            </a:r>
            <a:r>
              <a:rPr sz="2400" spc="-5" dirty="0">
                <a:latin typeface="Georgia"/>
                <a:cs typeface="Georgia"/>
              </a:rPr>
              <a:t>10</a:t>
            </a:r>
            <a:r>
              <a:rPr sz="2400" spc="-7" baseline="24305" dirty="0">
                <a:latin typeface="Georgia"/>
                <a:cs typeface="Georgia"/>
              </a:rPr>
              <a:t>-6 </a:t>
            </a:r>
            <a:r>
              <a:rPr sz="2400" spc="-5">
                <a:latin typeface="Georgia"/>
                <a:cs typeface="Georgia"/>
              </a:rPr>
              <a:t>≈</a:t>
            </a:r>
            <a:r>
              <a:rPr sz="2400" spc="-5" smtClean="0">
                <a:latin typeface="Georgia"/>
                <a:cs typeface="Georgia"/>
              </a:rPr>
              <a:t>140</a:t>
            </a:r>
            <a:r>
              <a:rPr sz="2400" spc="-7" baseline="-20833" smtClean="0">
                <a:latin typeface="Georgia"/>
                <a:cs typeface="Georgia"/>
              </a:rPr>
              <a:t>10</a:t>
            </a:r>
            <a:r>
              <a:rPr lang="en-US" sz="2400" spc="-7" baseline="-20833" dirty="0" smtClean="0">
                <a:latin typeface="Georgia"/>
                <a:cs typeface="Georgia"/>
              </a:rPr>
              <a:t> ==1ms</a:t>
            </a:r>
            <a:endParaRPr sz="2400">
              <a:latin typeface="Georgia"/>
              <a:cs typeface="Georgia"/>
            </a:endParaRPr>
          </a:p>
          <a:p>
            <a:pPr marL="279463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Georgia"/>
                <a:cs typeface="Georgia"/>
              </a:rPr>
              <a:t>7.0 </a:t>
            </a:r>
            <a:r>
              <a:rPr sz="2400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 10</a:t>
            </a:r>
            <a:r>
              <a:rPr sz="2400" spc="-7" baseline="24305" dirty="0">
                <a:latin typeface="Georgia"/>
                <a:cs typeface="Georgia"/>
              </a:rPr>
              <a:t>-6</a:t>
            </a:r>
            <a:endParaRPr sz="2400" baseline="24305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Georgia"/>
                <a:cs typeface="Georgia"/>
              </a:rPr>
              <a:t>Hence, a </a:t>
            </a:r>
            <a:r>
              <a:rPr sz="2400" spc="-5" dirty="0">
                <a:latin typeface="Georgia"/>
                <a:cs typeface="Georgia"/>
              </a:rPr>
              <a:t>delay count 8CH(140</a:t>
            </a:r>
            <a:r>
              <a:rPr sz="2400" spc="-7" baseline="-20833" dirty="0">
                <a:latin typeface="Georgia"/>
                <a:cs typeface="Georgia"/>
              </a:rPr>
              <a:t>10</a:t>
            </a:r>
            <a:r>
              <a:rPr sz="2400" spc="-5" dirty="0">
                <a:latin typeface="Georgia"/>
                <a:cs typeface="Georgia"/>
              </a:rPr>
              <a:t>) </a:t>
            </a:r>
            <a:r>
              <a:rPr sz="2400" dirty="0">
                <a:latin typeface="Georgia"/>
                <a:cs typeface="Georgia"/>
              </a:rPr>
              <a:t>must </a:t>
            </a:r>
            <a:r>
              <a:rPr sz="2400" spc="-5" dirty="0">
                <a:latin typeface="Georgia"/>
                <a:cs typeface="Georgia"/>
              </a:rPr>
              <a:t>be loaded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862138"/>
            <a:ext cx="86487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8" y="2967038"/>
            <a:ext cx="473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315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743200"/>
            <a:ext cx="457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4999"/>
            <a:ext cx="5472113" cy="197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752600"/>
            <a:ext cx="655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Using 16-bit register-pair as counter generate a delay of 0.5 second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2552700"/>
            <a:ext cx="6419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9889" y="412750"/>
            <a:ext cx="32785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spc="-5" dirty="0"/>
              <a:t>TIM</a:t>
            </a:r>
            <a:r>
              <a:rPr dirty="0"/>
              <a:t>E	DELAYS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4803775" y="1143000"/>
            <a:ext cx="3577590" cy="468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procedure used </a:t>
            </a:r>
            <a:r>
              <a:rPr dirty="0"/>
              <a:t>to </a:t>
            </a:r>
            <a:r>
              <a:rPr spc="-5" dirty="0"/>
              <a:t>design </a:t>
            </a:r>
            <a:r>
              <a:rPr dirty="0"/>
              <a:t>a  </a:t>
            </a:r>
            <a:r>
              <a:rPr spc="-5" dirty="0"/>
              <a:t>specific delay </a:t>
            </a:r>
            <a:r>
              <a:rPr dirty="0"/>
              <a:t>is </a:t>
            </a:r>
            <a:r>
              <a:rPr spc="-5" dirty="0"/>
              <a:t>similar </a:t>
            </a:r>
            <a:r>
              <a:rPr dirty="0"/>
              <a:t>to </a:t>
            </a:r>
            <a:r>
              <a:rPr spc="-5" dirty="0"/>
              <a:t>that  used </a:t>
            </a:r>
            <a:r>
              <a:rPr dirty="0"/>
              <a:t>to </a:t>
            </a:r>
            <a:r>
              <a:rPr spc="-10" dirty="0"/>
              <a:t>set </a:t>
            </a:r>
            <a:r>
              <a:rPr spc="-5" dirty="0"/>
              <a:t>up </a:t>
            </a:r>
            <a:r>
              <a:rPr dirty="0"/>
              <a:t>a </a:t>
            </a:r>
            <a:r>
              <a:rPr spc="-5" dirty="0"/>
              <a:t>counter</a:t>
            </a:r>
            <a:r>
              <a:rPr spc="-5"/>
              <a:t>. </a:t>
            </a:r>
            <a:endParaRPr lang="en-US" spc="-5" dirty="0" smtClean="0"/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US" spc="-5" dirty="0" smtClean="0"/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mtClean="0"/>
              <a:t>A  </a:t>
            </a:r>
            <a:r>
              <a:rPr spc="-5" dirty="0"/>
              <a:t>register </a:t>
            </a:r>
            <a:r>
              <a:rPr dirty="0"/>
              <a:t>is </a:t>
            </a:r>
            <a:r>
              <a:rPr spc="-5" dirty="0"/>
              <a:t>loaded </a:t>
            </a:r>
            <a:r>
              <a:rPr dirty="0"/>
              <a:t>with a  number, </a:t>
            </a:r>
            <a:r>
              <a:rPr spc="-5" dirty="0"/>
              <a:t>depending </a:t>
            </a:r>
            <a:r>
              <a:rPr dirty="0"/>
              <a:t>on </a:t>
            </a:r>
            <a:r>
              <a:rPr spc="-5" dirty="0"/>
              <a:t>the time  </a:t>
            </a:r>
            <a:r>
              <a:rPr dirty="0"/>
              <a:t>delay </a:t>
            </a:r>
            <a:r>
              <a:rPr spc="-5" dirty="0"/>
              <a:t>required, </a:t>
            </a:r>
            <a:r>
              <a:rPr dirty="0"/>
              <a:t>and </a:t>
            </a:r>
            <a:r>
              <a:rPr spc="-5" dirty="0"/>
              <a:t>then the  register </a:t>
            </a:r>
            <a:r>
              <a:rPr dirty="0"/>
              <a:t>is </a:t>
            </a:r>
            <a:r>
              <a:rPr spc="-5" dirty="0"/>
              <a:t>decremented </a:t>
            </a:r>
            <a:r>
              <a:rPr dirty="0"/>
              <a:t>until it  reaches zero by </a:t>
            </a:r>
            <a:r>
              <a:rPr spc="-5" dirty="0"/>
              <a:t>setting up </a:t>
            </a:r>
            <a:r>
              <a:rPr dirty="0"/>
              <a:t>a  </a:t>
            </a:r>
            <a:r>
              <a:rPr spc="-5" dirty="0"/>
              <a:t>loop with </a:t>
            </a:r>
            <a:r>
              <a:rPr dirty="0"/>
              <a:t>a conditional jump  instruction</a:t>
            </a:r>
            <a:r>
              <a:rPr/>
              <a:t>. </a:t>
            </a:r>
            <a:endParaRPr lang="en-US" dirty="0" smtClean="0"/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US" spc="-5" dirty="0" smtClean="0"/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smtClean="0"/>
              <a:t>The </a:t>
            </a:r>
            <a:r>
              <a:rPr spc="-5" dirty="0"/>
              <a:t>loop causes  the </a:t>
            </a:r>
            <a:r>
              <a:rPr dirty="0"/>
              <a:t>delay, </a:t>
            </a:r>
            <a:r>
              <a:rPr spc="-5" dirty="0"/>
              <a:t>depending </a:t>
            </a:r>
            <a:r>
              <a:rPr spc="-10" dirty="0"/>
              <a:t>upon </a:t>
            </a:r>
            <a:r>
              <a:rPr spc="-5" dirty="0"/>
              <a:t>the  clock period of the</a:t>
            </a:r>
            <a:r>
              <a:rPr spc="-10" dirty="0"/>
              <a:t> </a:t>
            </a:r>
            <a:r>
              <a:rPr spc="-5" dirty="0"/>
              <a:t>system.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28800" y="1926334"/>
            <a:ext cx="1905000" cy="2667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640"/>
              </a:spcBef>
            </a:pPr>
            <a:r>
              <a:rPr sz="1200" b="1" spc="-25" dirty="0">
                <a:latin typeface="Verdana"/>
                <a:cs typeface="Verdana"/>
              </a:rPr>
              <a:t>Load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b="1" spc="-45" dirty="0">
                <a:latin typeface="Verdana"/>
                <a:cs typeface="Verdana"/>
              </a:rPr>
              <a:t>Delay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b="1" spc="-35" dirty="0">
                <a:latin typeface="Verdana"/>
                <a:cs typeface="Verdana"/>
              </a:rPr>
              <a:t>Register</a:t>
            </a:r>
            <a:endParaRPr sz="1200" b="1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2201" y="2314955"/>
            <a:ext cx="1402715" cy="2032000"/>
            <a:chOff x="1612201" y="2314955"/>
            <a:chExt cx="1402715" cy="2032000"/>
          </a:xfrm>
        </p:grpSpPr>
        <p:sp>
          <p:nvSpPr>
            <p:cNvPr id="10" name="object 10"/>
            <p:cNvSpPr/>
            <p:nvPr/>
          </p:nvSpPr>
          <p:spPr>
            <a:xfrm>
              <a:off x="2074163" y="3124200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467868" y="0"/>
                  </a:moveTo>
                  <a:lnTo>
                    <a:pt x="0" y="467867"/>
                  </a:lnTo>
                  <a:lnTo>
                    <a:pt x="467868" y="935736"/>
                  </a:lnTo>
                  <a:lnTo>
                    <a:pt x="935736" y="467867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4163" y="3124200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0" y="467867"/>
                  </a:moveTo>
                  <a:lnTo>
                    <a:pt x="467868" y="0"/>
                  </a:lnTo>
                  <a:lnTo>
                    <a:pt x="935736" y="467867"/>
                  </a:lnTo>
                  <a:lnTo>
                    <a:pt x="467868" y="935736"/>
                  </a:lnTo>
                  <a:lnTo>
                    <a:pt x="0" y="4678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2408" y="4059935"/>
              <a:ext cx="76200" cy="287020"/>
            </a:xfrm>
            <a:custGeom>
              <a:avLst/>
              <a:gdLst/>
              <a:ahLst/>
              <a:cxnLst/>
              <a:rect l="l" t="t" r="r" b="b"/>
              <a:pathLst>
                <a:path w="76200" h="287020">
                  <a:moveTo>
                    <a:pt x="31750" y="210312"/>
                  </a:moveTo>
                  <a:lnTo>
                    <a:pt x="0" y="210312"/>
                  </a:lnTo>
                  <a:lnTo>
                    <a:pt x="38100" y="286512"/>
                  </a:lnTo>
                  <a:lnTo>
                    <a:pt x="69850" y="223012"/>
                  </a:lnTo>
                  <a:lnTo>
                    <a:pt x="31750" y="223012"/>
                  </a:lnTo>
                  <a:lnTo>
                    <a:pt x="31750" y="210312"/>
                  </a:lnTo>
                  <a:close/>
                </a:path>
                <a:path w="76200" h="287020">
                  <a:moveTo>
                    <a:pt x="44450" y="0"/>
                  </a:moveTo>
                  <a:lnTo>
                    <a:pt x="31750" y="0"/>
                  </a:lnTo>
                  <a:lnTo>
                    <a:pt x="31750" y="223012"/>
                  </a:lnTo>
                  <a:lnTo>
                    <a:pt x="44450" y="223012"/>
                  </a:lnTo>
                  <a:lnTo>
                    <a:pt x="44450" y="0"/>
                  </a:lnTo>
                  <a:close/>
                </a:path>
                <a:path w="76200" h="287020">
                  <a:moveTo>
                    <a:pt x="76200" y="210312"/>
                  </a:moveTo>
                  <a:lnTo>
                    <a:pt x="44450" y="210312"/>
                  </a:lnTo>
                  <a:lnTo>
                    <a:pt x="44450" y="223012"/>
                  </a:lnTo>
                  <a:lnTo>
                    <a:pt x="69850" y="223012"/>
                  </a:lnTo>
                  <a:lnTo>
                    <a:pt x="7620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6963" y="4136135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43738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2408" y="2314955"/>
              <a:ext cx="76200" cy="248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3476" y="2566416"/>
            <a:ext cx="1283335" cy="216084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44"/>
              </a:spcBef>
            </a:pPr>
            <a:r>
              <a:rPr sz="1200" b="1" spc="-55" dirty="0">
                <a:latin typeface="Verdana"/>
                <a:cs typeface="Verdana"/>
              </a:rPr>
              <a:t>Body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of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loop</a:t>
            </a:r>
            <a:endParaRPr sz="1200" b="1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5917" y="2375916"/>
            <a:ext cx="956310" cy="1786889"/>
            <a:chOff x="1625917" y="2375916"/>
            <a:chExt cx="956310" cy="1786889"/>
          </a:xfrm>
        </p:grpSpPr>
        <p:sp>
          <p:nvSpPr>
            <p:cNvPr id="17" name="object 17"/>
            <p:cNvSpPr/>
            <p:nvPr/>
          </p:nvSpPr>
          <p:spPr>
            <a:xfrm>
              <a:off x="2505455" y="2852928"/>
              <a:ext cx="76200" cy="248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0679" y="2414016"/>
              <a:ext cx="0" cy="1743710"/>
            </a:xfrm>
            <a:custGeom>
              <a:avLst/>
              <a:gdLst/>
              <a:ahLst/>
              <a:cxnLst/>
              <a:rect l="l" t="t" r="r" b="b"/>
              <a:pathLst>
                <a:path h="1743710">
                  <a:moveTo>
                    <a:pt x="0" y="174345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0679" y="2375916"/>
              <a:ext cx="909955" cy="76200"/>
            </a:xfrm>
            <a:custGeom>
              <a:avLst/>
              <a:gdLst/>
              <a:ahLst/>
              <a:cxnLst/>
              <a:rect l="l" t="t" r="r" b="b"/>
              <a:pathLst>
                <a:path w="909955" h="76200">
                  <a:moveTo>
                    <a:pt x="833627" y="0"/>
                  </a:moveTo>
                  <a:lnTo>
                    <a:pt x="833627" y="76200"/>
                  </a:lnTo>
                  <a:lnTo>
                    <a:pt x="897127" y="44450"/>
                  </a:lnTo>
                  <a:lnTo>
                    <a:pt x="846327" y="44450"/>
                  </a:lnTo>
                  <a:lnTo>
                    <a:pt x="846327" y="31750"/>
                  </a:lnTo>
                  <a:lnTo>
                    <a:pt x="897127" y="31750"/>
                  </a:lnTo>
                  <a:lnTo>
                    <a:pt x="833627" y="0"/>
                  </a:lnTo>
                  <a:close/>
                </a:path>
                <a:path w="909955" h="76200">
                  <a:moveTo>
                    <a:pt x="83362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3627" y="44450"/>
                  </a:lnTo>
                  <a:lnTo>
                    <a:pt x="833627" y="31750"/>
                  </a:lnTo>
                  <a:close/>
                </a:path>
                <a:path w="909955" h="76200">
                  <a:moveTo>
                    <a:pt x="897127" y="31750"/>
                  </a:moveTo>
                  <a:lnTo>
                    <a:pt x="846327" y="31750"/>
                  </a:lnTo>
                  <a:lnTo>
                    <a:pt x="846327" y="44450"/>
                  </a:lnTo>
                  <a:lnTo>
                    <a:pt x="897127" y="44450"/>
                  </a:lnTo>
                  <a:lnTo>
                    <a:pt x="909827" y="38100"/>
                  </a:lnTo>
                  <a:lnTo>
                    <a:pt x="89712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42642" y="3288919"/>
            <a:ext cx="1078865" cy="1433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96520" indent="-2540" algn="ctr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Verdana"/>
                <a:cs typeface="Verdana"/>
              </a:rPr>
              <a:t>Is </a:t>
            </a:r>
            <a:r>
              <a:rPr sz="1200" b="1" spc="-10" dirty="0">
                <a:latin typeface="Verdana"/>
                <a:cs typeface="Verdana"/>
              </a:rPr>
              <a:t>this  </a:t>
            </a:r>
            <a:r>
              <a:rPr sz="1200" b="1" spc="-25" dirty="0">
                <a:latin typeface="Verdana"/>
                <a:cs typeface="Verdana"/>
              </a:rPr>
              <a:t>Final</a:t>
            </a:r>
            <a:r>
              <a:rPr sz="1200" spc="-25" dirty="0">
                <a:latin typeface="Verdana"/>
                <a:cs typeface="Verdana"/>
              </a:rPr>
              <a:t>  </a:t>
            </a:r>
            <a:r>
              <a:rPr sz="1200" b="1" spc="-15" dirty="0">
                <a:latin typeface="Verdana"/>
                <a:cs typeface="Verdana"/>
              </a:rPr>
              <a:t>C</a:t>
            </a:r>
            <a:r>
              <a:rPr sz="1200" b="1" dirty="0">
                <a:latin typeface="Verdana"/>
                <a:cs typeface="Verdana"/>
              </a:rPr>
              <a:t>o</a:t>
            </a:r>
            <a:r>
              <a:rPr sz="1200" b="1" spc="-15" dirty="0">
                <a:latin typeface="Verdana"/>
                <a:cs typeface="Verdana"/>
              </a:rPr>
              <a:t>u</a:t>
            </a:r>
            <a:r>
              <a:rPr sz="1200" b="1" spc="-20" dirty="0">
                <a:latin typeface="Verdana"/>
                <a:cs typeface="Verdana"/>
              </a:rPr>
              <a:t>n</a:t>
            </a:r>
            <a:r>
              <a:rPr sz="1200" b="1" spc="-35" dirty="0">
                <a:latin typeface="Verdana"/>
                <a:cs typeface="Verdana"/>
              </a:rPr>
              <a:t>t</a:t>
            </a:r>
            <a:r>
              <a:rPr sz="1200" b="1" spc="-150" dirty="0">
                <a:latin typeface="Verdana"/>
                <a:cs typeface="Verdana"/>
              </a:rPr>
              <a:t>?</a:t>
            </a:r>
            <a:endParaRPr sz="1200" b="1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z="1200" spc="-5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1" spc="-5" smtClean="0">
                <a:latin typeface="Verdana"/>
                <a:cs typeface="Verdana"/>
              </a:rPr>
              <a:t>No</a:t>
            </a:r>
            <a:endParaRPr sz="1200" b="1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1200" b="1" dirty="0">
                <a:latin typeface="Verdana"/>
                <a:cs typeface="Verdana"/>
              </a:rPr>
              <a:t>Y</a:t>
            </a:r>
            <a:r>
              <a:rPr sz="1200" b="1" spc="-50" dirty="0">
                <a:latin typeface="Verdana"/>
                <a:cs typeface="Verdana"/>
              </a:rPr>
              <a:t>e</a:t>
            </a:r>
            <a:r>
              <a:rPr sz="1200" b="1" spc="-15" dirty="0">
                <a:latin typeface="Verdana"/>
                <a:cs typeface="Verdana"/>
              </a:rPr>
              <a:t>s</a:t>
            </a:r>
            <a:endParaRPr sz="1200" b="1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8735" y="413613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43586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2700" y="1676400"/>
            <a:ext cx="76200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5844" y="4903089"/>
            <a:ext cx="284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Flowchart of </a:t>
            </a:r>
            <a:r>
              <a:rPr sz="1800" dirty="0">
                <a:latin typeface="Georgia"/>
                <a:cs typeface="Georgia"/>
              </a:rPr>
              <a:t>a Time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Delay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828836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 + (6 + 4 + 4 + 10) * 65535H – 3 + 10 = 17 + 24 * 65535H = 1572857. So the time delay will be 1572857 * 1/3µs = 0.52428s. Here we are getting nearly 0.5s delay.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1997" y="412750"/>
            <a:ext cx="46120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6320" algn="l"/>
              </a:tabLst>
            </a:pPr>
            <a:r>
              <a:rPr b="0" spc="-5" dirty="0">
                <a:latin typeface="Georgia"/>
                <a:cs typeface="Georgia"/>
              </a:rPr>
              <a:t>Calculating	</a:t>
            </a:r>
            <a:r>
              <a:rPr b="0" dirty="0">
                <a:latin typeface="Georgia"/>
                <a:cs typeface="Georgia"/>
              </a:rPr>
              <a:t>Time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Delays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9468" y="1592402"/>
            <a:ext cx="31426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69240" algn="l"/>
                <a:tab pos="1458595" algn="l"/>
                <a:tab pos="2513965" algn="l"/>
              </a:tabLst>
            </a:pPr>
            <a:r>
              <a:rPr sz="2700" spc="-5" dirty="0">
                <a:latin typeface="Georgia"/>
                <a:cs typeface="Georgia"/>
              </a:rPr>
              <a:t>Eac</a:t>
            </a:r>
            <a:r>
              <a:rPr sz="2700" dirty="0">
                <a:latin typeface="Georgia"/>
                <a:cs typeface="Georgia"/>
              </a:rPr>
              <a:t>h	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5" dirty="0">
                <a:latin typeface="Georgia"/>
                <a:cs typeface="Georgia"/>
              </a:rPr>
              <a:t>str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ction  combinations	of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830" y="1592402"/>
            <a:ext cx="48044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1826260" algn="l"/>
                <a:tab pos="2463165" algn="l"/>
                <a:tab pos="3479800" algn="l"/>
                <a:tab pos="3923665" algn="l"/>
              </a:tabLst>
            </a:pPr>
            <a:r>
              <a:rPr sz="2700" spc="-5" dirty="0">
                <a:latin typeface="Georgia"/>
                <a:cs typeface="Georgia"/>
              </a:rPr>
              <a:t>passe</a:t>
            </a:r>
            <a:r>
              <a:rPr sz="2700" dirty="0">
                <a:latin typeface="Georgia"/>
                <a:cs typeface="Georgia"/>
              </a:rPr>
              <a:t>s	</a:t>
            </a:r>
            <a:r>
              <a:rPr sz="2700" spc="-5" dirty="0">
                <a:latin typeface="Georgia"/>
                <a:cs typeface="Georgia"/>
              </a:rPr>
              <a:t>thro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h	</a:t>
            </a:r>
            <a:r>
              <a:rPr sz="2700" spc="-5" dirty="0">
                <a:latin typeface="Georgia"/>
                <a:cs typeface="Georgia"/>
              </a:rPr>
              <a:t>diffe</a:t>
            </a:r>
            <a:r>
              <a:rPr sz="2700" spc="-25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ent  Opcod</a:t>
            </a:r>
            <a:r>
              <a:rPr sz="2700" dirty="0">
                <a:latin typeface="Georgia"/>
                <a:cs typeface="Georgia"/>
              </a:rPr>
              <a:t>e	</a:t>
            </a:r>
            <a:r>
              <a:rPr sz="2700" spc="-5" dirty="0">
                <a:latin typeface="Georgia"/>
                <a:cs typeface="Georgia"/>
              </a:rPr>
              <a:t>Fetch</a:t>
            </a:r>
            <a:r>
              <a:rPr sz="2700" dirty="0">
                <a:latin typeface="Georgia"/>
                <a:cs typeface="Georgia"/>
              </a:rPr>
              <a:t>,	</a:t>
            </a:r>
            <a:r>
              <a:rPr sz="2700" spc="-5" dirty="0">
                <a:latin typeface="Georgia"/>
                <a:cs typeface="Georgia"/>
              </a:rPr>
              <a:t>Mem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ry	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ead,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468" y="2333625"/>
            <a:ext cx="7963534" cy="2959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68605" algn="just">
              <a:lnSpc>
                <a:spcPct val="100000"/>
              </a:lnSpc>
              <a:spcBef>
                <a:spcPts val="745"/>
              </a:spcBef>
            </a:pP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Memory </a:t>
            </a:r>
            <a:r>
              <a:rPr sz="2700" dirty="0">
                <a:latin typeface="Georgia"/>
                <a:cs typeface="Georgia"/>
              </a:rPr>
              <a:t>Write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cycles.</a:t>
            </a:r>
            <a:endParaRPr sz="27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69240" algn="l"/>
              </a:tabLst>
            </a:pPr>
            <a:r>
              <a:rPr sz="2700" spc="-5" dirty="0">
                <a:latin typeface="Georgia"/>
                <a:cs typeface="Georgia"/>
              </a:rPr>
              <a:t>Knowing the combinations of cycles, one can  calculate how long such an </a:t>
            </a:r>
            <a:r>
              <a:rPr sz="2700" dirty="0">
                <a:latin typeface="Georgia"/>
                <a:cs typeface="Georgia"/>
              </a:rPr>
              <a:t>instruction </a:t>
            </a:r>
            <a:r>
              <a:rPr sz="2700" spc="-10" dirty="0">
                <a:latin typeface="Georgia"/>
                <a:cs typeface="Georgia"/>
              </a:rPr>
              <a:t>would  </a:t>
            </a:r>
            <a:r>
              <a:rPr sz="2700" dirty="0">
                <a:latin typeface="Georgia"/>
                <a:cs typeface="Georgia"/>
              </a:rPr>
              <a:t>require to</a:t>
            </a:r>
            <a:r>
              <a:rPr sz="2700" spc="-5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complete.</a:t>
            </a:r>
            <a:endParaRPr sz="2700">
              <a:latin typeface="Georgia"/>
              <a:cs typeface="Georgia"/>
            </a:endParaRPr>
          </a:p>
          <a:p>
            <a:pPr marL="524510" lvl="1" indent="-274955">
              <a:lnSpc>
                <a:spcPct val="100000"/>
              </a:lnSpc>
              <a:spcBef>
                <a:spcPts val="320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r>
              <a:rPr sz="2200" spc="-10" dirty="0">
                <a:solidFill>
                  <a:srgbClr val="00B050"/>
                </a:solidFill>
                <a:latin typeface="Georgia"/>
                <a:cs typeface="Georgia"/>
              </a:rPr>
              <a:t>Number </a:t>
            </a:r>
            <a:r>
              <a:rPr sz="2200" spc="-5" dirty="0">
                <a:solidFill>
                  <a:srgbClr val="00B050"/>
                </a:solidFill>
                <a:latin typeface="Georgia"/>
                <a:cs typeface="Georgia"/>
              </a:rPr>
              <a:t>of</a:t>
            </a:r>
            <a:r>
              <a:rPr sz="2200" spc="20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Georgia"/>
                <a:cs typeface="Georgia"/>
              </a:rPr>
              <a:t>Bytes</a:t>
            </a:r>
            <a:endParaRPr sz="2200">
              <a:solidFill>
                <a:srgbClr val="00B050"/>
              </a:solidFill>
              <a:latin typeface="Georgia"/>
              <a:cs typeface="Georgia"/>
            </a:endParaRPr>
          </a:p>
          <a:p>
            <a:pPr marL="524510" lvl="1" indent="-274955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r>
              <a:rPr sz="2200" spc="-10" dirty="0">
                <a:solidFill>
                  <a:srgbClr val="00B050"/>
                </a:solidFill>
                <a:latin typeface="Georgia"/>
                <a:cs typeface="Georgia"/>
              </a:rPr>
              <a:t>Number </a:t>
            </a:r>
            <a:r>
              <a:rPr sz="2200" spc="-5" dirty="0">
                <a:solidFill>
                  <a:srgbClr val="00B050"/>
                </a:solidFill>
                <a:latin typeface="Georgia"/>
                <a:cs typeface="Georgia"/>
              </a:rPr>
              <a:t>of Machine</a:t>
            </a:r>
            <a:r>
              <a:rPr sz="2200" spc="30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Georgia"/>
                <a:cs typeface="Georgia"/>
              </a:rPr>
              <a:t>Cycles</a:t>
            </a:r>
            <a:endParaRPr sz="2200">
              <a:solidFill>
                <a:srgbClr val="00B050"/>
              </a:solidFill>
              <a:latin typeface="Georgia"/>
              <a:cs typeface="Georgia"/>
            </a:endParaRPr>
          </a:p>
          <a:p>
            <a:pPr marL="524510" lvl="1" indent="-274955">
              <a:lnSpc>
                <a:spcPct val="100000"/>
              </a:lnSpc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"/>
              <a:tabLst>
                <a:tab pos="525145" algn="l"/>
              </a:tabLst>
            </a:pPr>
            <a:r>
              <a:rPr sz="2200" spc="-10" dirty="0">
                <a:solidFill>
                  <a:srgbClr val="00B050"/>
                </a:solidFill>
                <a:latin typeface="Georgia"/>
                <a:cs typeface="Georgia"/>
              </a:rPr>
              <a:t>Number </a:t>
            </a:r>
            <a:r>
              <a:rPr sz="2200" spc="-5" dirty="0">
                <a:solidFill>
                  <a:srgbClr val="00B050"/>
                </a:solidFill>
                <a:latin typeface="Georgia"/>
                <a:cs typeface="Georgia"/>
              </a:rPr>
              <a:t>of</a:t>
            </a:r>
            <a:r>
              <a:rPr sz="2200" spc="20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Georgia"/>
                <a:cs typeface="Georgia"/>
              </a:rPr>
              <a:t>T-State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1997" y="412750"/>
            <a:ext cx="46120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6320" algn="l"/>
              </a:tabLst>
            </a:pPr>
            <a:r>
              <a:rPr b="0" spc="-5" dirty="0">
                <a:latin typeface="Georgia"/>
                <a:cs typeface="Georgia"/>
              </a:rPr>
              <a:t>Calculating	</a:t>
            </a:r>
            <a:r>
              <a:rPr b="0" dirty="0">
                <a:latin typeface="Georgia"/>
                <a:cs typeface="Georgia"/>
              </a:rPr>
              <a:t>Time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Delays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043" y="1513459"/>
            <a:ext cx="8120380" cy="514692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buClr>
                <a:srgbClr val="D16248"/>
              </a:buClr>
              <a:buFont typeface="Wingdings"/>
              <a:buChar char=""/>
            </a:pPr>
            <a:endParaRPr sz="3100">
              <a:latin typeface="Georgia"/>
              <a:cs typeface="Georgia"/>
            </a:endParaRPr>
          </a:p>
          <a:p>
            <a:pPr marL="573405">
              <a:lnSpc>
                <a:spcPct val="100000"/>
              </a:lnSpc>
              <a:tabLst>
                <a:tab pos="3938904" algn="l"/>
              </a:tabLst>
            </a:pPr>
            <a:r>
              <a:rPr sz="2500" b="1" spc="-10" dirty="0">
                <a:latin typeface="Georgia"/>
                <a:cs typeface="Georgia"/>
              </a:rPr>
              <a:t>Time </a:t>
            </a:r>
            <a:r>
              <a:rPr sz="2500" b="1" spc="-5" dirty="0">
                <a:latin typeface="Georgia"/>
                <a:cs typeface="Georgia"/>
              </a:rPr>
              <a:t>Delay =</a:t>
            </a:r>
            <a:r>
              <a:rPr sz="2500" b="1" spc="50" dirty="0">
                <a:latin typeface="Georgia"/>
                <a:cs typeface="Georgia"/>
              </a:rPr>
              <a:t> </a:t>
            </a:r>
            <a:r>
              <a:rPr sz="2500" b="1" spc="-5" dirty="0">
                <a:latin typeface="Georgia"/>
                <a:cs typeface="Georgia"/>
              </a:rPr>
              <a:t>No.</a:t>
            </a:r>
            <a:r>
              <a:rPr sz="2500" b="1" spc="25" dirty="0">
                <a:latin typeface="Georgia"/>
                <a:cs typeface="Georgia"/>
              </a:rPr>
              <a:t> </a:t>
            </a:r>
            <a:r>
              <a:rPr sz="2500" b="1" spc="-5" dirty="0">
                <a:latin typeface="Georgia"/>
                <a:cs typeface="Georgia"/>
              </a:rPr>
              <a:t>of	T-States * Clock</a:t>
            </a:r>
            <a:r>
              <a:rPr sz="2500" b="1" spc="-15" dirty="0">
                <a:latin typeface="Georgia"/>
                <a:cs typeface="Georgia"/>
              </a:rPr>
              <a:t> </a:t>
            </a:r>
            <a:r>
              <a:rPr sz="2500" b="1" spc="-10" dirty="0">
                <a:latin typeface="Georgia"/>
                <a:cs typeface="Georgia"/>
              </a:rPr>
              <a:t>Period</a:t>
            </a:r>
            <a:endParaRPr sz="2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16248"/>
              </a:buClr>
              <a:buSzPct val="84000"/>
              <a:buFont typeface="Wingdings"/>
              <a:buChar char=""/>
              <a:tabLst>
                <a:tab pos="269240" algn="l"/>
              </a:tabLst>
            </a:pPr>
            <a:r>
              <a:rPr sz="2500" spc="-5" dirty="0">
                <a:latin typeface="Georgia"/>
                <a:cs typeface="Georgia"/>
              </a:rPr>
              <a:t>For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example,</a:t>
            </a:r>
            <a:endParaRPr sz="2500">
              <a:latin typeface="Georgia"/>
              <a:cs typeface="Georgia"/>
            </a:endParaRPr>
          </a:p>
          <a:p>
            <a:pPr marL="2646045">
              <a:lnSpc>
                <a:spcPts val="2850"/>
              </a:lnSpc>
              <a:spcBef>
                <a:spcPts val="305"/>
              </a:spcBef>
            </a:pPr>
            <a:r>
              <a:rPr sz="2500" spc="-10" dirty="0">
                <a:solidFill>
                  <a:srgbClr val="00B050"/>
                </a:solidFill>
                <a:latin typeface="Georgia"/>
                <a:cs typeface="Georgia"/>
              </a:rPr>
              <a:t>“MVI” </a:t>
            </a:r>
            <a:r>
              <a:rPr sz="2500" spc="-5" dirty="0">
                <a:solidFill>
                  <a:srgbClr val="00B050"/>
                </a:solidFill>
                <a:latin typeface="Georgia"/>
                <a:cs typeface="Georgia"/>
              </a:rPr>
              <a:t>instruction uses 7</a:t>
            </a:r>
            <a:r>
              <a:rPr sz="2500" spc="20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00B050"/>
                </a:solidFill>
                <a:latin typeface="Georgia"/>
                <a:cs typeface="Georgia"/>
              </a:rPr>
              <a:t>T-States</a:t>
            </a:r>
            <a:r>
              <a:rPr sz="2500" spc="-5" dirty="0">
                <a:latin typeface="Georgia"/>
                <a:cs typeface="Georgia"/>
              </a:rPr>
              <a:t>.</a:t>
            </a:r>
            <a:endParaRPr sz="250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endParaRPr lang="en-US" sz="2500" spc="-5" dirty="0" smtClean="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r>
              <a:rPr sz="2500" spc="-5" smtClean="0">
                <a:latin typeface="Georgia"/>
                <a:cs typeface="Georgia"/>
              </a:rPr>
              <a:t>Therefore</a:t>
            </a:r>
            <a:r>
              <a:rPr sz="2500" spc="-5" dirty="0">
                <a:latin typeface="Georgia"/>
                <a:cs typeface="Georgia"/>
              </a:rPr>
              <a:t>, if </a:t>
            </a:r>
            <a:r>
              <a:rPr sz="2500" spc="-10" dirty="0">
                <a:latin typeface="Georgia"/>
                <a:cs typeface="Georgia"/>
              </a:rPr>
              <a:t>the Microprocessor </a:t>
            </a:r>
            <a:r>
              <a:rPr sz="2500" spc="-5" dirty="0">
                <a:latin typeface="Georgia"/>
                <a:cs typeface="Georgia"/>
              </a:rPr>
              <a:t>is running at 2 </a:t>
            </a:r>
            <a:r>
              <a:rPr sz="2500" spc="-10" dirty="0">
                <a:latin typeface="Georgia"/>
                <a:cs typeface="Georgia"/>
              </a:rPr>
              <a:t>MHz,  the </a:t>
            </a:r>
            <a:r>
              <a:rPr sz="2500" spc="-5" dirty="0">
                <a:latin typeface="Georgia"/>
                <a:cs typeface="Georgia"/>
              </a:rPr>
              <a:t>instruction </a:t>
            </a:r>
            <a:r>
              <a:rPr sz="2500" spc="-10" dirty="0">
                <a:latin typeface="Georgia"/>
                <a:cs typeface="Georgia"/>
              </a:rPr>
              <a:t>would </a:t>
            </a:r>
            <a:r>
              <a:rPr sz="2500" spc="-5" dirty="0">
                <a:latin typeface="Georgia"/>
                <a:cs typeface="Georgia"/>
              </a:rPr>
              <a:t>require 3.5 </a:t>
            </a:r>
            <a:r>
              <a:rPr sz="2500" spc="-15" dirty="0">
                <a:latin typeface="Symbol"/>
                <a:cs typeface="Symbol"/>
              </a:rPr>
              <a:t></a:t>
            </a:r>
            <a:r>
              <a:rPr sz="2500" spc="-15" dirty="0">
                <a:latin typeface="Georgia"/>
                <a:cs typeface="Georgia"/>
              </a:rPr>
              <a:t>S </a:t>
            </a:r>
            <a:r>
              <a:rPr sz="2500" spc="-5" dirty="0">
                <a:latin typeface="Georgia"/>
                <a:cs typeface="Georgia"/>
              </a:rPr>
              <a:t>to</a:t>
            </a:r>
            <a:r>
              <a:rPr sz="2500" spc="130" dirty="0">
                <a:latin typeface="Georgia"/>
                <a:cs typeface="Georgia"/>
              </a:rPr>
              <a:t> </a:t>
            </a:r>
            <a:r>
              <a:rPr sz="2500" spc="-10">
                <a:latin typeface="Georgia"/>
                <a:cs typeface="Georgia"/>
              </a:rPr>
              <a:t>complete</a:t>
            </a:r>
            <a:r>
              <a:rPr sz="2500" spc="-10" smtClean="0">
                <a:latin typeface="Georgia"/>
                <a:cs typeface="Georgia"/>
              </a:rPr>
              <a:t>.</a:t>
            </a:r>
            <a:endParaRPr lang="en-US" sz="2500" spc="-10" dirty="0" smtClean="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endParaRPr lang="en-US" sz="2500" spc="-10" dirty="0" smtClean="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r>
              <a:rPr lang="en-US" sz="2800" dirty="0" smtClean="0"/>
              <a:t>7X(1/(2X10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))=3.5 µsec</a:t>
            </a: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endParaRPr lang="en-US" sz="2500" spc="-10" dirty="0" smtClean="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endParaRPr lang="en-US" sz="2500" spc="-10" dirty="0" smtClean="0">
              <a:latin typeface="Georgia"/>
              <a:cs typeface="Georgia"/>
            </a:endParaRPr>
          </a:p>
          <a:p>
            <a:pPr marL="268605" marR="351790">
              <a:lnSpc>
                <a:spcPts val="2700"/>
              </a:lnSpc>
              <a:spcBef>
                <a:spcPts val="190"/>
              </a:spcBef>
            </a:pPr>
            <a:endParaRPr sz="2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65861"/>
            <a:ext cx="713232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141855" algn="l"/>
              </a:tabLst>
            </a:pPr>
            <a:r>
              <a:rPr sz="3200" b="0" spc="-5" smtClean="0"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Time</a:t>
            </a:r>
            <a:r>
              <a:rPr sz="3200" b="0" spc="-40" smtClean="0"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 </a:t>
            </a:r>
            <a:r>
              <a:rPr sz="3200" b="0" spc="-5" dirty="0"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Delay </a:t>
            </a:r>
            <a:r>
              <a:rPr sz="3200" b="0" spc="-5" dirty="0">
                <a:latin typeface="Georgia"/>
                <a:cs typeface="Georgia"/>
              </a:rPr>
              <a:t> </a:t>
            </a:r>
            <a:r>
              <a:rPr sz="3200" b="0" spc="-5" dirty="0"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using following three </a:t>
            </a:r>
            <a:r>
              <a:rPr sz="3200" b="0" spc="-5" dirty="0">
                <a:latin typeface="Georgia"/>
                <a:cs typeface="Georgia"/>
              </a:rPr>
              <a:t> </a:t>
            </a:r>
            <a:r>
              <a:rPr sz="3200" b="0" spc="-5" dirty="0"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Techniques: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066415"/>
            <a:ext cx="64217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Georgia"/>
                <a:cs typeface="Georgia"/>
              </a:rPr>
              <a:t>Using </a:t>
            </a:r>
            <a:r>
              <a:rPr sz="3600" spc="-10" dirty="0">
                <a:latin typeface="Georgia"/>
                <a:cs typeface="Georgia"/>
              </a:rPr>
              <a:t>One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Register.</a:t>
            </a:r>
            <a:endParaRPr sz="3600">
              <a:latin typeface="Georgia"/>
              <a:cs typeface="Georgia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Georgia"/>
                <a:cs typeface="Georgia"/>
              </a:rPr>
              <a:t>Using </a:t>
            </a:r>
            <a:r>
              <a:rPr sz="3600" dirty="0">
                <a:latin typeface="Georgia"/>
                <a:cs typeface="Georgia"/>
              </a:rPr>
              <a:t>a Register</a:t>
            </a:r>
            <a:r>
              <a:rPr sz="3600" spc="-6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Pair.</a:t>
            </a:r>
            <a:endParaRPr sz="3600">
              <a:latin typeface="Georgia"/>
              <a:cs typeface="Georgia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latin typeface="Georgia"/>
                <a:cs typeface="Georgia"/>
              </a:rPr>
              <a:t>Using </a:t>
            </a:r>
            <a:r>
              <a:rPr sz="3600" dirty="0">
                <a:latin typeface="Georgia"/>
                <a:cs typeface="Georgia"/>
              </a:rPr>
              <a:t>a </a:t>
            </a:r>
            <a:r>
              <a:rPr sz="3600" spc="-5" dirty="0">
                <a:latin typeface="Georgia"/>
                <a:cs typeface="Georgia"/>
              </a:rPr>
              <a:t>Loop with </a:t>
            </a:r>
            <a:r>
              <a:rPr sz="3600" dirty="0">
                <a:latin typeface="Georgia"/>
                <a:cs typeface="Georgia"/>
              </a:rPr>
              <a:t>in a</a:t>
            </a:r>
            <a:r>
              <a:rPr sz="3600" spc="-13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Loop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029" y="415797"/>
            <a:ext cx="4256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pc="-5" dirty="0"/>
              <a:t>Using	</a:t>
            </a:r>
            <a:r>
              <a:rPr dirty="0"/>
              <a:t>One</a:t>
            </a:r>
            <a:r>
              <a:rPr spc="-65" dirty="0"/>
              <a:t> </a:t>
            </a:r>
            <a:r>
              <a:rPr spc="-10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90930"/>
            <a:ext cx="82245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7020" algn="l"/>
              </a:tabLst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count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loaded </a:t>
            </a: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5" dirty="0">
                <a:latin typeface="Georgia"/>
                <a:cs typeface="Georgia"/>
              </a:rPr>
              <a:t>register, </a:t>
            </a:r>
            <a:r>
              <a:rPr sz="2000">
                <a:latin typeface="Georgia"/>
                <a:cs typeface="Georgia"/>
              </a:rPr>
              <a:t>and </a:t>
            </a:r>
            <a:r>
              <a:rPr sz="2000" smtClean="0">
                <a:latin typeface="Georgia"/>
                <a:cs typeface="Georgia"/>
              </a:rPr>
              <a:t>loop</a:t>
            </a:r>
            <a:r>
              <a:rPr lang="en-US" sz="2000" dirty="0" smtClean="0">
                <a:latin typeface="Georgia"/>
                <a:cs typeface="Georgia"/>
              </a:rPr>
              <a:t> can be used </a:t>
            </a:r>
            <a:r>
              <a:rPr sz="2000" smtClean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produce </a:t>
            </a:r>
            <a:r>
              <a:rPr sz="2000" dirty="0">
                <a:latin typeface="Georgia"/>
                <a:cs typeface="Georgia"/>
              </a:rPr>
              <a:t>a  certain amount </a:t>
            </a:r>
            <a:r>
              <a:rPr sz="2000" spc="-5" dirty="0">
                <a:latin typeface="Georgia"/>
                <a:cs typeface="Georgia"/>
              </a:rPr>
              <a:t>of time </a:t>
            </a:r>
            <a:r>
              <a:rPr sz="2000" dirty="0">
                <a:latin typeface="Georgia"/>
                <a:cs typeface="Georgia"/>
              </a:rPr>
              <a:t>delay in a </a:t>
            </a:r>
            <a:r>
              <a:rPr sz="2000" spc="-5" dirty="0">
                <a:latin typeface="Georgia"/>
                <a:cs typeface="Georgia"/>
              </a:rPr>
              <a:t>program.</a:t>
            </a:r>
            <a:endParaRPr sz="20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475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The following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an example of </a:t>
            </a:r>
            <a:r>
              <a:rPr sz="2000" dirty="0">
                <a:latin typeface="Georgia"/>
                <a:cs typeface="Georgia"/>
              </a:rPr>
              <a:t>a delay </a:t>
            </a:r>
            <a:r>
              <a:rPr sz="2000" spc="-5" dirty="0">
                <a:latin typeface="Georgia"/>
                <a:cs typeface="Georgia"/>
              </a:rPr>
              <a:t>using </a:t>
            </a:r>
            <a:r>
              <a:rPr sz="2000" spc="-5" dirty="0">
                <a:solidFill>
                  <a:srgbClr val="00B050"/>
                </a:solidFill>
                <a:latin typeface="Georgia"/>
                <a:cs typeface="Georgia"/>
              </a:rPr>
              <a:t>One</a:t>
            </a:r>
            <a:r>
              <a:rPr sz="2000" spc="15" dirty="0">
                <a:solidFill>
                  <a:srgbClr val="00B05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B050"/>
                </a:solidFill>
                <a:latin typeface="Georgia"/>
                <a:cs typeface="Georgia"/>
              </a:rPr>
              <a:t>Register:</a:t>
            </a:r>
            <a:endParaRPr sz="2000">
              <a:solidFill>
                <a:srgbClr val="00B050"/>
              </a:solidFill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0690" y="2897483"/>
          <a:ext cx="5553075" cy="1016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/>
                <a:gridCol w="2413635"/>
                <a:gridCol w="2267585"/>
              </a:tblGrid>
              <a:tr h="325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MVI C,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FFH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DCR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25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JNZ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T-States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4688204"/>
            <a:ext cx="82264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first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instruction</a:t>
            </a:r>
            <a:r>
              <a:rPr sz="2000" spc="2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initializes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loop</a:t>
            </a:r>
            <a:r>
              <a:rPr sz="2000" spc="2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counter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executed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only</a:t>
            </a:r>
            <a:endParaRPr sz="20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once requiring only </a:t>
            </a:r>
            <a:r>
              <a:rPr sz="2000" dirty="0">
                <a:latin typeface="Georgia"/>
                <a:cs typeface="Georgia"/>
              </a:rPr>
              <a:t>7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T-States.</a:t>
            </a:r>
            <a:endParaRPr sz="20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spcBef>
                <a:spcPts val="484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287020" algn="l"/>
              </a:tabLst>
            </a:pPr>
            <a:r>
              <a:rPr sz="2000" spc="-5" dirty="0">
                <a:latin typeface="Georgia"/>
                <a:cs typeface="Georgia"/>
              </a:rPr>
              <a:t>The following two instructions form </a:t>
            </a:r>
            <a:r>
              <a:rPr sz="2000" dirty="0">
                <a:latin typeface="Georgia"/>
                <a:cs typeface="Georgia"/>
              </a:rPr>
              <a:t>a loop </a:t>
            </a:r>
            <a:r>
              <a:rPr sz="2000" spc="-5" dirty="0">
                <a:latin typeface="Georgia"/>
                <a:cs typeface="Georgia"/>
              </a:rPr>
              <a:t>that requires </a:t>
            </a:r>
            <a:r>
              <a:rPr sz="2000" dirty="0">
                <a:latin typeface="Georgia"/>
                <a:cs typeface="Georgia"/>
              </a:rPr>
              <a:t>14 T-States to  </a:t>
            </a:r>
            <a:r>
              <a:rPr sz="2000" spc="-5" dirty="0">
                <a:latin typeface="Georgia"/>
                <a:cs typeface="Georgia"/>
              </a:rPr>
              <a:t>execute </a:t>
            </a:r>
            <a:r>
              <a:rPr sz="2000" dirty="0">
                <a:latin typeface="Georgia"/>
                <a:cs typeface="Georgia"/>
              </a:rPr>
              <a:t>and is repeated </a:t>
            </a:r>
            <a:r>
              <a:rPr sz="2000" spc="-5" dirty="0">
                <a:latin typeface="Georgia"/>
                <a:cs typeface="Georgia"/>
              </a:rPr>
              <a:t>255 times </a:t>
            </a:r>
            <a:r>
              <a:rPr sz="2000" dirty="0">
                <a:latin typeface="Georgia"/>
                <a:cs typeface="Georgia"/>
              </a:rPr>
              <a:t>until C </a:t>
            </a:r>
            <a:r>
              <a:rPr sz="2000" spc="-5" dirty="0">
                <a:latin typeface="Georgia"/>
                <a:cs typeface="Georgia"/>
              </a:rPr>
              <a:t>becomes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0.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468" y="1212850"/>
            <a:ext cx="8310245" cy="48129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9405" marR="43180" indent="-256540">
              <a:lnSpc>
                <a:spcPts val="2160"/>
              </a:lnSpc>
              <a:spcBef>
                <a:spcPts val="375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320040" algn="l"/>
              </a:tabLst>
            </a:pPr>
            <a:r>
              <a:rPr sz="2000" dirty="0">
                <a:latin typeface="Georgia"/>
                <a:cs typeface="Georgia"/>
              </a:rPr>
              <a:t>We need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keep in mind </a:t>
            </a:r>
            <a:r>
              <a:rPr sz="2000" spc="-5" dirty="0">
                <a:latin typeface="Georgia"/>
                <a:cs typeface="Georgia"/>
              </a:rPr>
              <a:t>though that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last iteration of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loop,  the JNZ </a:t>
            </a:r>
            <a:r>
              <a:rPr sz="2000" dirty="0">
                <a:latin typeface="Georgia"/>
                <a:cs typeface="Georgia"/>
              </a:rPr>
              <a:t>instruction </a:t>
            </a:r>
            <a:r>
              <a:rPr sz="2000" spc="-5" dirty="0">
                <a:latin typeface="Georgia"/>
                <a:cs typeface="Georgia"/>
              </a:rPr>
              <a:t>will fail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require only </a:t>
            </a:r>
            <a:r>
              <a:rPr sz="2000" dirty="0">
                <a:latin typeface="Georgia"/>
                <a:cs typeface="Georgia"/>
              </a:rPr>
              <a:t>7 T-States </a:t>
            </a:r>
            <a:r>
              <a:rPr sz="2000" spc="-5" dirty="0">
                <a:latin typeface="Georgia"/>
                <a:cs typeface="Georgia"/>
              </a:rPr>
              <a:t>rather </a:t>
            </a:r>
            <a:r>
              <a:rPr sz="2000" dirty="0">
                <a:latin typeface="Georgia"/>
                <a:cs typeface="Georgia"/>
              </a:rPr>
              <a:t>than </a:t>
            </a:r>
            <a:r>
              <a:rPr sz="2000" spc="-5" dirty="0">
                <a:latin typeface="Georgia"/>
                <a:cs typeface="Georgia"/>
              </a:rPr>
              <a:t>the  </a:t>
            </a:r>
            <a:r>
              <a:rPr sz="2000" dirty="0">
                <a:latin typeface="Georgia"/>
                <a:cs typeface="Georgia"/>
              </a:rPr>
              <a:t>10.</a:t>
            </a:r>
            <a:endParaRPr sz="2000">
              <a:latin typeface="Georgia"/>
              <a:cs typeface="Georgia"/>
            </a:endParaRPr>
          </a:p>
          <a:p>
            <a:pPr marL="319405" marR="508000" indent="-256540">
              <a:lnSpc>
                <a:spcPts val="2160"/>
              </a:lnSpc>
              <a:spcBef>
                <a:spcPts val="484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320040" algn="l"/>
              </a:tabLst>
            </a:pPr>
            <a:r>
              <a:rPr sz="2000" spc="-5" dirty="0">
                <a:latin typeface="Georgia"/>
                <a:cs typeface="Georgia"/>
              </a:rPr>
              <a:t>Therefore, we </a:t>
            </a:r>
            <a:r>
              <a:rPr sz="2000" dirty="0">
                <a:latin typeface="Georgia"/>
                <a:cs typeface="Georgia"/>
              </a:rPr>
              <a:t>must </a:t>
            </a:r>
            <a:r>
              <a:rPr sz="2000" spc="-5" dirty="0">
                <a:latin typeface="Georgia"/>
                <a:cs typeface="Georgia"/>
              </a:rPr>
              <a:t>deduct </a:t>
            </a:r>
            <a:r>
              <a:rPr sz="2000" dirty="0">
                <a:latin typeface="Georgia"/>
                <a:cs typeface="Georgia"/>
              </a:rPr>
              <a:t>3 T-States </a:t>
            </a:r>
            <a:r>
              <a:rPr sz="2000" spc="-5" dirty="0">
                <a:latin typeface="Georgia"/>
                <a:cs typeface="Georgia"/>
              </a:rPr>
              <a:t>from the </a:t>
            </a:r>
            <a:r>
              <a:rPr sz="2000" dirty="0">
                <a:latin typeface="Georgia"/>
                <a:cs typeface="Georgia"/>
              </a:rPr>
              <a:t>total delay </a:t>
            </a:r>
            <a:r>
              <a:rPr sz="2000" spc="-5" dirty="0">
                <a:latin typeface="Georgia"/>
                <a:cs typeface="Georgia"/>
              </a:rPr>
              <a:t>to get </a:t>
            </a:r>
            <a:r>
              <a:rPr sz="2000" dirty="0">
                <a:latin typeface="Georgia"/>
                <a:cs typeface="Georgia"/>
              </a:rPr>
              <a:t>an  accurate delay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calculation.</a:t>
            </a:r>
            <a:endParaRPr sz="2000">
              <a:latin typeface="Georgia"/>
              <a:cs typeface="Georgia"/>
            </a:endParaRPr>
          </a:p>
          <a:p>
            <a:pPr marL="319405" indent="-256540">
              <a:lnSpc>
                <a:spcPct val="100000"/>
              </a:lnSpc>
              <a:spcBef>
                <a:spcPts val="204"/>
              </a:spcBef>
              <a:buClr>
                <a:srgbClr val="D16248"/>
              </a:buClr>
              <a:buSzPct val="85000"/>
              <a:buFont typeface="Wingdings"/>
              <a:buChar char=""/>
              <a:tabLst>
                <a:tab pos="320040" algn="l"/>
              </a:tabLst>
            </a:pP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calculate the </a:t>
            </a:r>
            <a:r>
              <a:rPr sz="2000" dirty="0">
                <a:latin typeface="Georgia"/>
                <a:cs typeface="Georgia"/>
              </a:rPr>
              <a:t>delay, </a:t>
            </a:r>
            <a:r>
              <a:rPr sz="2000" spc="-5" dirty="0">
                <a:latin typeface="Georgia"/>
                <a:cs typeface="Georgia"/>
              </a:rPr>
              <a:t>we use the following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formula:</a:t>
            </a:r>
            <a:endParaRPr sz="2000">
              <a:latin typeface="Georgia"/>
              <a:cs typeface="Georgia"/>
            </a:endParaRPr>
          </a:p>
          <a:p>
            <a:pPr marL="134620" algn="ctr">
              <a:lnSpc>
                <a:spcPts val="2185"/>
              </a:lnSpc>
              <a:spcBef>
                <a:spcPts val="730"/>
              </a:spcBef>
            </a:pPr>
            <a:r>
              <a:rPr sz="3000" spc="15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300" spc="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delay  </a:t>
            </a:r>
            <a:r>
              <a:rPr sz="3000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= </a:t>
            </a:r>
            <a:r>
              <a:rPr sz="3000" spc="15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300" spc="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  </a:t>
            </a:r>
            <a:r>
              <a:rPr sz="3000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+</a:t>
            </a:r>
            <a:r>
              <a:rPr sz="3000" spc="-480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3000" spc="7" baseline="13888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300" spc="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</a:t>
            </a:r>
            <a:endParaRPr sz="13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 marL="575310">
              <a:lnSpc>
                <a:spcPts val="2185"/>
              </a:lnSpc>
            </a:pPr>
            <a:r>
              <a:rPr sz="2000" spc="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950" spc="15" baseline="-21367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delay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= 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total</a:t>
            </a:r>
            <a:r>
              <a:rPr sz="2000" spc="-16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delay</a:t>
            </a:r>
            <a:endParaRPr sz="20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 marL="575310" marR="4704080">
              <a:lnSpc>
                <a:spcPct val="102499"/>
              </a:lnSpc>
              <a:spcBef>
                <a:spcPts val="5"/>
              </a:spcBef>
            </a:pPr>
            <a:r>
              <a:rPr sz="2000" spc="1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950" spc="15" baseline="-21367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= delay 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outside the loop  </a:t>
            </a:r>
            <a:r>
              <a:rPr sz="2000" spc="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950" spc="7" baseline="-21367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= delay 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of the</a:t>
            </a:r>
            <a:r>
              <a:rPr sz="2000" spc="-19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loop</a:t>
            </a:r>
            <a:endParaRPr sz="20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319405" indent="-256540">
              <a:lnSpc>
                <a:spcPct val="100000"/>
              </a:lnSpc>
              <a:buClr>
                <a:srgbClr val="D16248"/>
              </a:buClr>
              <a:buSzPct val="85000"/>
              <a:buFont typeface="Wingdings"/>
              <a:buChar char=""/>
              <a:tabLst>
                <a:tab pos="320040" algn="l"/>
              </a:tabLst>
            </a:pPr>
            <a:r>
              <a:rPr sz="2000" spc="10" dirty="0">
                <a:latin typeface="Georgia"/>
                <a:cs typeface="Georgia"/>
              </a:rPr>
              <a:t>T</a:t>
            </a:r>
            <a:r>
              <a:rPr sz="1950" spc="15" baseline="-21367" dirty="0">
                <a:latin typeface="Georgia"/>
                <a:cs typeface="Georgia"/>
              </a:rPr>
              <a:t>O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sum of </a:t>
            </a:r>
            <a:r>
              <a:rPr sz="2000" dirty="0">
                <a:latin typeface="Georgia"/>
                <a:cs typeface="Georgia"/>
              </a:rPr>
              <a:t>all delays </a:t>
            </a:r>
            <a:r>
              <a:rPr sz="2000" spc="-5" dirty="0">
                <a:latin typeface="Georgia"/>
                <a:cs typeface="Georgia"/>
              </a:rPr>
              <a:t>outside the</a:t>
            </a:r>
            <a:r>
              <a:rPr sz="2000" spc="-1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loop.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248"/>
              </a:buClr>
              <a:buFont typeface="Wingdings"/>
              <a:buChar char=""/>
            </a:pPr>
            <a:endParaRPr sz="2500">
              <a:latin typeface="Georgia"/>
              <a:cs typeface="Georgia"/>
            </a:endParaRPr>
          </a:p>
          <a:p>
            <a:pPr marL="319405" indent="-256540">
              <a:lnSpc>
                <a:spcPct val="100000"/>
              </a:lnSpc>
              <a:buClr>
                <a:srgbClr val="D16248"/>
              </a:buClr>
              <a:buSzPct val="85000"/>
              <a:buFont typeface="Wingdings"/>
              <a:buChar char=""/>
              <a:tabLst>
                <a:tab pos="320040" algn="l"/>
              </a:tabLst>
            </a:pPr>
            <a:r>
              <a:rPr sz="2000" spc="5" dirty="0">
                <a:latin typeface="Georgia"/>
                <a:cs typeface="Georgia"/>
              </a:rPr>
              <a:t>T</a:t>
            </a:r>
            <a:r>
              <a:rPr sz="1950" spc="7" baseline="-21367" dirty="0">
                <a:latin typeface="Georgia"/>
                <a:cs typeface="Georgia"/>
              </a:rPr>
              <a:t>L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calculated using the</a:t>
            </a:r>
            <a:r>
              <a:rPr sz="2000" spc="-1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formula</a:t>
            </a:r>
            <a:endParaRPr sz="2000">
              <a:latin typeface="Georgia"/>
              <a:cs typeface="Georgia"/>
            </a:endParaRPr>
          </a:p>
          <a:p>
            <a:pPr marL="232664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T</a:t>
            </a:r>
            <a:r>
              <a:rPr sz="1800" baseline="-20833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 </a:t>
            </a:r>
            <a:r>
              <a:rPr sz="18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= T * </a:t>
            </a:r>
            <a:r>
              <a:rPr sz="18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Loop T-States </a:t>
            </a:r>
            <a:r>
              <a:rPr sz="1800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* N </a:t>
            </a:r>
            <a:r>
              <a:rPr sz="18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(</a:t>
            </a:r>
            <a:r>
              <a:rPr sz="16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no. of</a:t>
            </a:r>
            <a:r>
              <a:rPr sz="1600" spc="-114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iterations</a:t>
            </a:r>
            <a:r>
              <a:rPr sz="1800" spc="-5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)</a:t>
            </a:r>
            <a:endParaRPr sz="180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3229" y="412496"/>
            <a:ext cx="4256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pc="-5" dirty="0"/>
              <a:t>Using	</a:t>
            </a:r>
            <a:r>
              <a:rPr dirty="0"/>
              <a:t>One</a:t>
            </a:r>
            <a:r>
              <a:rPr spc="-65" dirty="0"/>
              <a:t> </a:t>
            </a:r>
            <a:r>
              <a:rPr spc="-10" dirty="0"/>
              <a:t>Register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015" y="1241805"/>
            <a:ext cx="836422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77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"/>
              <a:buChar char=""/>
              <a:tabLst>
                <a:tab pos="299720" algn="l"/>
              </a:tabLst>
            </a:pPr>
            <a:r>
              <a:rPr sz="2700" spc="-5" dirty="0">
                <a:latin typeface="Georgia"/>
                <a:cs typeface="Georgia"/>
              </a:rPr>
              <a:t>Using these formulas, we can calculate the time delay  for the previous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example:</a:t>
            </a:r>
            <a:endParaRPr sz="2700">
              <a:latin typeface="Georgia"/>
              <a:cs typeface="Georgia"/>
            </a:endParaRPr>
          </a:p>
          <a:p>
            <a:pPr marL="299720" indent="-274320">
              <a:lnSpc>
                <a:spcPct val="100000"/>
              </a:lnSpc>
              <a:spcBef>
                <a:spcPts val="550"/>
              </a:spcBef>
              <a:buClr>
                <a:srgbClr val="D16248"/>
              </a:buClr>
              <a:buSzPct val="84090"/>
              <a:buFont typeface="Wingdings"/>
              <a:buChar char=""/>
              <a:tabLst>
                <a:tab pos="29972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= 7</a:t>
            </a:r>
            <a:r>
              <a:rPr sz="22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573405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(Delay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MVI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instruction)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9720" indent="-274320">
              <a:lnSpc>
                <a:spcPct val="100000"/>
              </a:lnSpc>
              <a:spcBef>
                <a:spcPts val="535"/>
              </a:spcBef>
              <a:buClr>
                <a:srgbClr val="D16248"/>
              </a:buClr>
              <a:buSzPct val="84090"/>
              <a:buFont typeface="Wingdings"/>
              <a:buChar char=""/>
              <a:tabLst>
                <a:tab pos="29972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= (14 X 255) - 3 = 3567</a:t>
            </a:r>
            <a:r>
              <a:rPr sz="22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T-States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573405" marR="125603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Georgia"/>
                <a:cs typeface="Georgia"/>
              </a:rPr>
              <a:t>(14 </a:t>
            </a:r>
            <a:r>
              <a:rPr sz="2000" spc="-5" dirty="0">
                <a:latin typeface="Georgia"/>
                <a:cs typeface="Georgia"/>
              </a:rPr>
              <a:t>T-States for the </a:t>
            </a:r>
            <a:r>
              <a:rPr sz="2000" dirty="0">
                <a:latin typeface="Georgia"/>
                <a:cs typeface="Georgia"/>
              </a:rPr>
              <a:t>2 instructions repeated </a:t>
            </a:r>
            <a:r>
              <a:rPr sz="2000" spc="-5" dirty="0">
                <a:latin typeface="Georgia"/>
                <a:cs typeface="Georgia"/>
              </a:rPr>
              <a:t>255 times 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(FF</a:t>
            </a:r>
            <a:r>
              <a:rPr sz="1950" spc="7" baseline="-21367" dirty="0">
                <a:latin typeface="Times New Roman" pitchFamily="18" charset="0"/>
                <a:cs typeface="Times New Roman" pitchFamily="18" charset="0"/>
              </a:rPr>
              <a:t>16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 255</a:t>
            </a:r>
            <a:r>
              <a:rPr sz="1950" baseline="-21367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 reduced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3 T-States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the final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JNZ.)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15" y="4017645"/>
            <a:ext cx="21272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D16248"/>
                </a:solidFill>
                <a:latin typeface="Wingdings"/>
                <a:cs typeface="Wingdings"/>
              </a:rPr>
              <a:t>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9" y="4045077"/>
            <a:ext cx="683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13888" dirty="0">
                <a:latin typeface="Georgia"/>
                <a:cs typeface="Georgia"/>
              </a:rPr>
              <a:t>T</a:t>
            </a:r>
            <a:r>
              <a:rPr sz="1450" dirty="0">
                <a:latin typeface="Georgia"/>
                <a:cs typeface="Georgia"/>
              </a:rPr>
              <a:t>delay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20" y="3908831"/>
            <a:ext cx="2589530" cy="200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Georgia"/>
                <a:cs typeface="Georgia"/>
              </a:rPr>
              <a:t>=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[(T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175" baseline="-21072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175" spc="217" baseline="-210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)/f]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= (7 +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3567)/2MHz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= (3574) X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0.5</a:t>
            </a:r>
            <a:r>
              <a:rPr sz="22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Sec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0477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= 1.787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mSec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(Assuming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sz="2000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MHz)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229" y="412496"/>
            <a:ext cx="4256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pc="-5" dirty="0"/>
              <a:t>Using	</a:t>
            </a:r>
            <a:r>
              <a:rPr dirty="0"/>
              <a:t>One</a:t>
            </a:r>
            <a:r>
              <a:rPr spc="-65" dirty="0"/>
              <a:t> </a:t>
            </a:r>
            <a:r>
              <a:rPr spc="-10" dirty="0"/>
              <a:t>Register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1431</Words>
  <Application>Microsoft Office PowerPoint</Application>
  <PresentationFormat>On-screen Show (4:3)</PresentationFormat>
  <Paragraphs>276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Counters &amp;  Time Delays </vt:lpstr>
      <vt:lpstr>COUNTERS</vt:lpstr>
      <vt:lpstr>TIME DELAYS</vt:lpstr>
      <vt:lpstr>Calculating Time Delays</vt:lpstr>
      <vt:lpstr>Calculating Time Delays</vt:lpstr>
      <vt:lpstr>Time Delay  using following three  Techniques:</vt:lpstr>
      <vt:lpstr>Using One Register</vt:lpstr>
      <vt:lpstr>Using One Register</vt:lpstr>
      <vt:lpstr>Using One Register</vt:lpstr>
      <vt:lpstr>Using a Register Pair</vt:lpstr>
      <vt:lpstr>Using a Register Pair</vt:lpstr>
      <vt:lpstr>Using a Register Pair</vt:lpstr>
      <vt:lpstr>Using a Loop with in a Loop</vt:lpstr>
      <vt:lpstr>Using a Loop with in a Loop</vt:lpstr>
      <vt:lpstr>Using a Loop with in a Loop</vt:lpstr>
      <vt:lpstr>Using a Loop with in a Loop</vt:lpstr>
      <vt:lpstr>Increasing the Time Delay</vt:lpstr>
      <vt:lpstr>Counter Design with Time Delay</vt:lpstr>
      <vt:lpstr>PowerPoint Presentation</vt:lpstr>
      <vt:lpstr>Hexadecimal counter</vt:lpstr>
      <vt:lpstr>Hexadecimal counter</vt:lpstr>
      <vt:lpstr>Hexadecimal counter</vt:lpstr>
      <vt:lpstr>Time Delay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 ASSIGNMENT FOR</dc:title>
  <dc:creator>EC</dc:creator>
  <cp:lastModifiedBy>DELL</cp:lastModifiedBy>
  <cp:revision>9</cp:revision>
  <dcterms:created xsi:type="dcterms:W3CDTF">2020-08-19T09:45:32Z</dcterms:created>
  <dcterms:modified xsi:type="dcterms:W3CDTF">2022-02-14T06:12:59Z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2020-08-19T00:00:00Z</vt:filetime>
  </property>
</Properties>
</file>