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37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7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46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7910" y="505459"/>
            <a:ext cx="7028179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0" y="0"/>
                </a:lnTo>
                <a:lnTo>
                  <a:pt x="0" y="819149"/>
                </a:lnTo>
                <a:lnTo>
                  <a:pt x="40640" y="819149"/>
                </a:lnTo>
                <a:lnTo>
                  <a:pt x="82550" y="815339"/>
                </a:lnTo>
                <a:lnTo>
                  <a:pt x="123190" y="810259"/>
                </a:lnTo>
                <a:lnTo>
                  <a:pt x="165100" y="802639"/>
                </a:lnTo>
                <a:lnTo>
                  <a:pt x="205740" y="793749"/>
                </a:lnTo>
                <a:lnTo>
                  <a:pt x="245110" y="782319"/>
                </a:lnTo>
                <a:lnTo>
                  <a:pt x="284480" y="768349"/>
                </a:lnTo>
                <a:lnTo>
                  <a:pt x="322580" y="753109"/>
                </a:lnTo>
                <a:lnTo>
                  <a:pt x="360680" y="736599"/>
                </a:lnTo>
                <a:lnTo>
                  <a:pt x="397510" y="717549"/>
                </a:lnTo>
                <a:lnTo>
                  <a:pt x="433069" y="695959"/>
                </a:lnTo>
                <a:lnTo>
                  <a:pt x="467359" y="673099"/>
                </a:lnTo>
                <a:lnTo>
                  <a:pt x="501650" y="648969"/>
                </a:lnTo>
                <a:lnTo>
                  <a:pt x="533400" y="622299"/>
                </a:lnTo>
                <a:lnTo>
                  <a:pt x="563880" y="594359"/>
                </a:lnTo>
                <a:lnTo>
                  <a:pt x="594360" y="565149"/>
                </a:lnTo>
                <a:lnTo>
                  <a:pt x="622300" y="534669"/>
                </a:lnTo>
                <a:lnTo>
                  <a:pt x="673100" y="468629"/>
                </a:lnTo>
                <a:lnTo>
                  <a:pt x="695960" y="434339"/>
                </a:lnTo>
                <a:lnTo>
                  <a:pt x="716280" y="397509"/>
                </a:lnTo>
                <a:lnTo>
                  <a:pt x="735330" y="361949"/>
                </a:lnTo>
                <a:lnTo>
                  <a:pt x="753110" y="323850"/>
                </a:lnTo>
                <a:lnTo>
                  <a:pt x="768350" y="284479"/>
                </a:lnTo>
                <a:lnTo>
                  <a:pt x="782319" y="246379"/>
                </a:lnTo>
                <a:lnTo>
                  <a:pt x="793750" y="205739"/>
                </a:lnTo>
                <a:lnTo>
                  <a:pt x="802640" y="165100"/>
                </a:lnTo>
                <a:lnTo>
                  <a:pt x="810260" y="124459"/>
                </a:lnTo>
                <a:lnTo>
                  <a:pt x="815340" y="82550"/>
                </a:lnTo>
                <a:lnTo>
                  <a:pt x="819150" y="41909"/>
                </a:lnTo>
                <a:lnTo>
                  <a:pt x="819150" y="0"/>
                </a:lnTo>
                <a:close/>
              </a:path>
            </a:pathLst>
          </a:custGeom>
          <a:solidFill>
            <a:srgbClr val="FDF9F3">
              <a:alpha val="3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40" y="2540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819150" h="819150">
                <a:moveTo>
                  <a:pt x="819150" y="0"/>
                </a:moveTo>
                <a:lnTo>
                  <a:pt x="819150" y="41909"/>
                </a:lnTo>
                <a:lnTo>
                  <a:pt x="815340" y="82550"/>
                </a:lnTo>
                <a:lnTo>
                  <a:pt x="810260" y="124459"/>
                </a:lnTo>
                <a:lnTo>
                  <a:pt x="802640" y="165100"/>
                </a:lnTo>
                <a:lnTo>
                  <a:pt x="793750" y="205739"/>
                </a:lnTo>
                <a:lnTo>
                  <a:pt x="782319" y="246379"/>
                </a:lnTo>
                <a:lnTo>
                  <a:pt x="768350" y="284479"/>
                </a:lnTo>
                <a:lnTo>
                  <a:pt x="753110" y="323850"/>
                </a:lnTo>
                <a:lnTo>
                  <a:pt x="735330" y="361949"/>
                </a:lnTo>
                <a:lnTo>
                  <a:pt x="716280" y="397509"/>
                </a:lnTo>
                <a:lnTo>
                  <a:pt x="695960" y="434339"/>
                </a:lnTo>
                <a:lnTo>
                  <a:pt x="673100" y="468629"/>
                </a:lnTo>
                <a:lnTo>
                  <a:pt x="647700" y="501649"/>
                </a:lnTo>
                <a:lnTo>
                  <a:pt x="622300" y="534669"/>
                </a:lnTo>
                <a:lnTo>
                  <a:pt x="594360" y="565149"/>
                </a:lnTo>
                <a:lnTo>
                  <a:pt x="563880" y="594359"/>
                </a:lnTo>
                <a:lnTo>
                  <a:pt x="533400" y="622299"/>
                </a:lnTo>
                <a:lnTo>
                  <a:pt x="501650" y="648969"/>
                </a:lnTo>
                <a:lnTo>
                  <a:pt x="467359" y="673099"/>
                </a:lnTo>
                <a:lnTo>
                  <a:pt x="433069" y="695959"/>
                </a:lnTo>
                <a:lnTo>
                  <a:pt x="397510" y="717549"/>
                </a:lnTo>
                <a:lnTo>
                  <a:pt x="360680" y="736599"/>
                </a:lnTo>
                <a:lnTo>
                  <a:pt x="322580" y="753109"/>
                </a:lnTo>
                <a:lnTo>
                  <a:pt x="284480" y="768349"/>
                </a:lnTo>
                <a:lnTo>
                  <a:pt x="245110" y="782319"/>
                </a:lnTo>
                <a:lnTo>
                  <a:pt x="205740" y="793749"/>
                </a:lnTo>
                <a:lnTo>
                  <a:pt x="165100" y="802639"/>
                </a:lnTo>
                <a:lnTo>
                  <a:pt x="123190" y="810259"/>
                </a:lnTo>
                <a:lnTo>
                  <a:pt x="82550" y="815339"/>
                </a:lnTo>
                <a:lnTo>
                  <a:pt x="40640" y="819149"/>
                </a:lnTo>
                <a:lnTo>
                  <a:pt x="0" y="819149"/>
                </a:lnTo>
                <a:lnTo>
                  <a:pt x="0" y="0"/>
                </a:lnTo>
                <a:lnTo>
                  <a:pt x="819150" y="0"/>
                </a:lnTo>
                <a:close/>
              </a:path>
              <a:path w="819150" h="819150">
                <a:moveTo>
                  <a:pt x="819150" y="819149"/>
                </a:moveTo>
                <a:lnTo>
                  <a:pt x="819150" y="819149"/>
                </a:lnTo>
              </a:path>
            </a:pathLst>
          </a:custGeom>
          <a:ln w="3234">
            <a:solidFill>
              <a:srgbClr val="D1C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0030" y="33019"/>
            <a:ext cx="1703070" cy="1703070"/>
          </a:xfrm>
          <a:custGeom>
            <a:avLst/>
            <a:gdLst/>
            <a:ahLst/>
            <a:cxnLst/>
            <a:rect l="l" t="t" r="r" b="b"/>
            <a:pathLst>
              <a:path w="1703070" h="1703070">
                <a:moveTo>
                  <a:pt x="852169" y="0"/>
                </a:moveTo>
                <a:lnTo>
                  <a:pt x="901675" y="1307"/>
                </a:lnTo>
                <a:lnTo>
                  <a:pt x="950304" y="5189"/>
                </a:lnTo>
                <a:lnTo>
                  <a:pt x="997991" y="11580"/>
                </a:lnTo>
                <a:lnTo>
                  <a:pt x="1044676" y="20419"/>
                </a:lnTo>
                <a:lnTo>
                  <a:pt x="1090295" y="31643"/>
                </a:lnTo>
                <a:lnTo>
                  <a:pt x="1134787" y="45187"/>
                </a:lnTo>
                <a:lnTo>
                  <a:pt x="1178088" y="60989"/>
                </a:lnTo>
                <a:lnTo>
                  <a:pt x="1220136" y="78987"/>
                </a:lnTo>
                <a:lnTo>
                  <a:pt x="1260869" y="99116"/>
                </a:lnTo>
                <a:lnTo>
                  <a:pt x="1300223" y="121313"/>
                </a:lnTo>
                <a:lnTo>
                  <a:pt x="1338138" y="145516"/>
                </a:lnTo>
                <a:lnTo>
                  <a:pt x="1374550" y="171662"/>
                </a:lnTo>
                <a:lnTo>
                  <a:pt x="1409396" y="199687"/>
                </a:lnTo>
                <a:lnTo>
                  <a:pt x="1442615" y="229528"/>
                </a:lnTo>
                <a:lnTo>
                  <a:pt x="1474144" y="261122"/>
                </a:lnTo>
                <a:lnTo>
                  <a:pt x="1503919" y="294406"/>
                </a:lnTo>
                <a:lnTo>
                  <a:pt x="1531880" y="329317"/>
                </a:lnTo>
                <a:lnTo>
                  <a:pt x="1557962" y="365791"/>
                </a:lnTo>
                <a:lnTo>
                  <a:pt x="1582105" y="403767"/>
                </a:lnTo>
                <a:lnTo>
                  <a:pt x="1604244" y="443179"/>
                </a:lnTo>
                <a:lnTo>
                  <a:pt x="1624319" y="483967"/>
                </a:lnTo>
                <a:lnTo>
                  <a:pt x="1642266" y="526065"/>
                </a:lnTo>
                <a:lnTo>
                  <a:pt x="1658022" y="569412"/>
                </a:lnTo>
                <a:lnTo>
                  <a:pt x="1671526" y="613944"/>
                </a:lnTo>
                <a:lnTo>
                  <a:pt x="1682715" y="659597"/>
                </a:lnTo>
                <a:lnTo>
                  <a:pt x="1691527" y="706310"/>
                </a:lnTo>
                <a:lnTo>
                  <a:pt x="1697898" y="754018"/>
                </a:lnTo>
                <a:lnTo>
                  <a:pt x="1701766" y="802659"/>
                </a:lnTo>
                <a:lnTo>
                  <a:pt x="1703070" y="852169"/>
                </a:lnTo>
                <a:lnTo>
                  <a:pt x="1701766" y="901675"/>
                </a:lnTo>
                <a:lnTo>
                  <a:pt x="1697898" y="950304"/>
                </a:lnTo>
                <a:lnTo>
                  <a:pt x="1691527" y="997991"/>
                </a:lnTo>
                <a:lnTo>
                  <a:pt x="1682715" y="1044676"/>
                </a:lnTo>
                <a:lnTo>
                  <a:pt x="1671526" y="1090295"/>
                </a:lnTo>
                <a:lnTo>
                  <a:pt x="1658022" y="1134787"/>
                </a:lnTo>
                <a:lnTo>
                  <a:pt x="1642266" y="1178088"/>
                </a:lnTo>
                <a:lnTo>
                  <a:pt x="1624319" y="1220136"/>
                </a:lnTo>
                <a:lnTo>
                  <a:pt x="1604244" y="1260869"/>
                </a:lnTo>
                <a:lnTo>
                  <a:pt x="1582105" y="1300223"/>
                </a:lnTo>
                <a:lnTo>
                  <a:pt x="1557962" y="1338138"/>
                </a:lnTo>
                <a:lnTo>
                  <a:pt x="1531880" y="1374550"/>
                </a:lnTo>
                <a:lnTo>
                  <a:pt x="1503919" y="1409396"/>
                </a:lnTo>
                <a:lnTo>
                  <a:pt x="1474144" y="1442615"/>
                </a:lnTo>
                <a:lnTo>
                  <a:pt x="1442615" y="1474144"/>
                </a:lnTo>
                <a:lnTo>
                  <a:pt x="1409396" y="1503919"/>
                </a:lnTo>
                <a:lnTo>
                  <a:pt x="1374550" y="1531880"/>
                </a:lnTo>
                <a:lnTo>
                  <a:pt x="1338138" y="1557962"/>
                </a:lnTo>
                <a:lnTo>
                  <a:pt x="1300223" y="1582105"/>
                </a:lnTo>
                <a:lnTo>
                  <a:pt x="1260869" y="1604244"/>
                </a:lnTo>
                <a:lnTo>
                  <a:pt x="1220136" y="1624319"/>
                </a:lnTo>
                <a:lnTo>
                  <a:pt x="1178088" y="1642266"/>
                </a:lnTo>
                <a:lnTo>
                  <a:pt x="1134787" y="1658022"/>
                </a:lnTo>
                <a:lnTo>
                  <a:pt x="1090295" y="1671526"/>
                </a:lnTo>
                <a:lnTo>
                  <a:pt x="1044676" y="1682715"/>
                </a:lnTo>
                <a:lnTo>
                  <a:pt x="997991" y="1691527"/>
                </a:lnTo>
                <a:lnTo>
                  <a:pt x="950304" y="1697898"/>
                </a:lnTo>
                <a:lnTo>
                  <a:pt x="901675" y="1701766"/>
                </a:lnTo>
                <a:lnTo>
                  <a:pt x="852169" y="1703069"/>
                </a:lnTo>
                <a:lnTo>
                  <a:pt x="802659" y="1701766"/>
                </a:lnTo>
                <a:lnTo>
                  <a:pt x="754018" y="1697898"/>
                </a:lnTo>
                <a:lnTo>
                  <a:pt x="706310" y="1691527"/>
                </a:lnTo>
                <a:lnTo>
                  <a:pt x="659597" y="1682715"/>
                </a:lnTo>
                <a:lnTo>
                  <a:pt x="613944" y="1671526"/>
                </a:lnTo>
                <a:lnTo>
                  <a:pt x="569412" y="1658022"/>
                </a:lnTo>
                <a:lnTo>
                  <a:pt x="526065" y="1642266"/>
                </a:lnTo>
                <a:lnTo>
                  <a:pt x="483967" y="1624319"/>
                </a:lnTo>
                <a:lnTo>
                  <a:pt x="443179" y="1604244"/>
                </a:lnTo>
                <a:lnTo>
                  <a:pt x="403767" y="1582105"/>
                </a:lnTo>
                <a:lnTo>
                  <a:pt x="365791" y="1557962"/>
                </a:lnTo>
                <a:lnTo>
                  <a:pt x="329317" y="1531880"/>
                </a:lnTo>
                <a:lnTo>
                  <a:pt x="294406" y="1503919"/>
                </a:lnTo>
                <a:lnTo>
                  <a:pt x="261122" y="1474144"/>
                </a:lnTo>
                <a:lnTo>
                  <a:pt x="229528" y="1442615"/>
                </a:lnTo>
                <a:lnTo>
                  <a:pt x="199687" y="1409396"/>
                </a:lnTo>
                <a:lnTo>
                  <a:pt x="171662" y="1374550"/>
                </a:lnTo>
                <a:lnTo>
                  <a:pt x="145516" y="1338138"/>
                </a:lnTo>
                <a:lnTo>
                  <a:pt x="121313" y="1300223"/>
                </a:lnTo>
                <a:lnTo>
                  <a:pt x="99116" y="1260869"/>
                </a:lnTo>
                <a:lnTo>
                  <a:pt x="78987" y="1220136"/>
                </a:lnTo>
                <a:lnTo>
                  <a:pt x="60989" y="1178088"/>
                </a:lnTo>
                <a:lnTo>
                  <a:pt x="45187" y="1134787"/>
                </a:lnTo>
                <a:lnTo>
                  <a:pt x="31643" y="1090295"/>
                </a:lnTo>
                <a:lnTo>
                  <a:pt x="20419" y="1044676"/>
                </a:lnTo>
                <a:lnTo>
                  <a:pt x="11580" y="997991"/>
                </a:lnTo>
                <a:lnTo>
                  <a:pt x="5189" y="950304"/>
                </a:lnTo>
                <a:lnTo>
                  <a:pt x="1307" y="901675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  <a:path w="1703070" h="1703070"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AEA4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7639" y="20320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39" h="1704339">
                <a:moveTo>
                  <a:pt x="852169" y="0"/>
                </a:moveTo>
                <a:lnTo>
                  <a:pt x="901680" y="1307"/>
                </a:lnTo>
                <a:lnTo>
                  <a:pt x="950321" y="5189"/>
                </a:lnTo>
                <a:lnTo>
                  <a:pt x="998029" y="11580"/>
                </a:lnTo>
                <a:lnTo>
                  <a:pt x="1044742" y="20419"/>
                </a:lnTo>
                <a:lnTo>
                  <a:pt x="1090395" y="31643"/>
                </a:lnTo>
                <a:lnTo>
                  <a:pt x="1134927" y="45187"/>
                </a:lnTo>
                <a:lnTo>
                  <a:pt x="1178274" y="60989"/>
                </a:lnTo>
                <a:lnTo>
                  <a:pt x="1220372" y="78987"/>
                </a:lnTo>
                <a:lnTo>
                  <a:pt x="1261160" y="99116"/>
                </a:lnTo>
                <a:lnTo>
                  <a:pt x="1300572" y="121313"/>
                </a:lnTo>
                <a:lnTo>
                  <a:pt x="1338548" y="145516"/>
                </a:lnTo>
                <a:lnTo>
                  <a:pt x="1375022" y="171662"/>
                </a:lnTo>
                <a:lnTo>
                  <a:pt x="1409933" y="199687"/>
                </a:lnTo>
                <a:lnTo>
                  <a:pt x="1443217" y="229528"/>
                </a:lnTo>
                <a:lnTo>
                  <a:pt x="1474811" y="261122"/>
                </a:lnTo>
                <a:lnTo>
                  <a:pt x="1504652" y="294406"/>
                </a:lnTo>
                <a:lnTo>
                  <a:pt x="1532677" y="329317"/>
                </a:lnTo>
                <a:lnTo>
                  <a:pt x="1558823" y="365791"/>
                </a:lnTo>
                <a:lnTo>
                  <a:pt x="1583026" y="403767"/>
                </a:lnTo>
                <a:lnTo>
                  <a:pt x="1605223" y="443179"/>
                </a:lnTo>
                <a:lnTo>
                  <a:pt x="1625352" y="483967"/>
                </a:lnTo>
                <a:lnTo>
                  <a:pt x="1643350" y="526065"/>
                </a:lnTo>
                <a:lnTo>
                  <a:pt x="1659152" y="569412"/>
                </a:lnTo>
                <a:lnTo>
                  <a:pt x="1672696" y="613944"/>
                </a:lnTo>
                <a:lnTo>
                  <a:pt x="1683920" y="659597"/>
                </a:lnTo>
                <a:lnTo>
                  <a:pt x="1692759" y="706310"/>
                </a:lnTo>
                <a:lnTo>
                  <a:pt x="1699150" y="754018"/>
                </a:lnTo>
                <a:lnTo>
                  <a:pt x="1703032" y="802659"/>
                </a:lnTo>
                <a:lnTo>
                  <a:pt x="1704340" y="852169"/>
                </a:lnTo>
                <a:lnTo>
                  <a:pt x="1703032" y="901680"/>
                </a:lnTo>
                <a:lnTo>
                  <a:pt x="1699150" y="950321"/>
                </a:lnTo>
                <a:lnTo>
                  <a:pt x="1692759" y="998029"/>
                </a:lnTo>
                <a:lnTo>
                  <a:pt x="1683920" y="1044742"/>
                </a:lnTo>
                <a:lnTo>
                  <a:pt x="1672696" y="1090395"/>
                </a:lnTo>
                <a:lnTo>
                  <a:pt x="1659152" y="1134927"/>
                </a:lnTo>
                <a:lnTo>
                  <a:pt x="1643350" y="1178274"/>
                </a:lnTo>
                <a:lnTo>
                  <a:pt x="1625352" y="1220372"/>
                </a:lnTo>
                <a:lnTo>
                  <a:pt x="1605223" y="1261160"/>
                </a:lnTo>
                <a:lnTo>
                  <a:pt x="1583026" y="1300572"/>
                </a:lnTo>
                <a:lnTo>
                  <a:pt x="1558823" y="1338548"/>
                </a:lnTo>
                <a:lnTo>
                  <a:pt x="1532677" y="1375022"/>
                </a:lnTo>
                <a:lnTo>
                  <a:pt x="1504652" y="1409933"/>
                </a:lnTo>
                <a:lnTo>
                  <a:pt x="1474811" y="1443217"/>
                </a:lnTo>
                <a:lnTo>
                  <a:pt x="1443217" y="1474811"/>
                </a:lnTo>
                <a:lnTo>
                  <a:pt x="1409933" y="1504652"/>
                </a:lnTo>
                <a:lnTo>
                  <a:pt x="1375022" y="1532677"/>
                </a:lnTo>
                <a:lnTo>
                  <a:pt x="1338548" y="1558823"/>
                </a:lnTo>
                <a:lnTo>
                  <a:pt x="1300572" y="1583026"/>
                </a:lnTo>
                <a:lnTo>
                  <a:pt x="1261160" y="1605223"/>
                </a:lnTo>
                <a:lnTo>
                  <a:pt x="1220372" y="1625352"/>
                </a:lnTo>
                <a:lnTo>
                  <a:pt x="1178274" y="1643350"/>
                </a:lnTo>
                <a:lnTo>
                  <a:pt x="1134927" y="1659152"/>
                </a:lnTo>
                <a:lnTo>
                  <a:pt x="1090395" y="1672696"/>
                </a:lnTo>
                <a:lnTo>
                  <a:pt x="1044742" y="1683920"/>
                </a:lnTo>
                <a:lnTo>
                  <a:pt x="998029" y="1692759"/>
                </a:lnTo>
                <a:lnTo>
                  <a:pt x="950321" y="1699150"/>
                </a:lnTo>
                <a:lnTo>
                  <a:pt x="901680" y="1703032"/>
                </a:lnTo>
                <a:lnTo>
                  <a:pt x="852169" y="1704339"/>
                </a:lnTo>
                <a:lnTo>
                  <a:pt x="802659" y="1703032"/>
                </a:lnTo>
                <a:lnTo>
                  <a:pt x="754018" y="1699150"/>
                </a:lnTo>
                <a:lnTo>
                  <a:pt x="706310" y="1692759"/>
                </a:lnTo>
                <a:lnTo>
                  <a:pt x="659597" y="1683920"/>
                </a:lnTo>
                <a:lnTo>
                  <a:pt x="613944" y="1672696"/>
                </a:lnTo>
                <a:lnTo>
                  <a:pt x="569412" y="1659152"/>
                </a:lnTo>
                <a:lnTo>
                  <a:pt x="526065" y="1643350"/>
                </a:lnTo>
                <a:lnTo>
                  <a:pt x="483967" y="1625352"/>
                </a:lnTo>
                <a:lnTo>
                  <a:pt x="443179" y="1605223"/>
                </a:lnTo>
                <a:lnTo>
                  <a:pt x="403767" y="1583026"/>
                </a:lnTo>
                <a:lnTo>
                  <a:pt x="365791" y="1558823"/>
                </a:lnTo>
                <a:lnTo>
                  <a:pt x="329317" y="1532677"/>
                </a:lnTo>
                <a:lnTo>
                  <a:pt x="294406" y="1504652"/>
                </a:lnTo>
                <a:lnTo>
                  <a:pt x="261122" y="1474811"/>
                </a:lnTo>
                <a:lnTo>
                  <a:pt x="229528" y="1443217"/>
                </a:lnTo>
                <a:lnTo>
                  <a:pt x="199687" y="1409933"/>
                </a:lnTo>
                <a:lnTo>
                  <a:pt x="171662" y="1375022"/>
                </a:lnTo>
                <a:lnTo>
                  <a:pt x="145516" y="1338548"/>
                </a:lnTo>
                <a:lnTo>
                  <a:pt x="121313" y="1300572"/>
                </a:lnTo>
                <a:lnTo>
                  <a:pt x="99116" y="1261160"/>
                </a:lnTo>
                <a:lnTo>
                  <a:pt x="78987" y="1220372"/>
                </a:lnTo>
                <a:lnTo>
                  <a:pt x="60989" y="1178274"/>
                </a:lnTo>
                <a:lnTo>
                  <a:pt x="45187" y="1134927"/>
                </a:lnTo>
                <a:lnTo>
                  <a:pt x="31643" y="1090395"/>
                </a:lnTo>
                <a:lnTo>
                  <a:pt x="20419" y="1044742"/>
                </a:lnTo>
                <a:lnTo>
                  <a:pt x="11580" y="998029"/>
                </a:lnTo>
                <a:lnTo>
                  <a:pt x="5189" y="950321"/>
                </a:lnTo>
                <a:lnTo>
                  <a:pt x="1307" y="901680"/>
                </a:lnTo>
                <a:lnTo>
                  <a:pt x="0" y="852169"/>
                </a:lnTo>
                <a:lnTo>
                  <a:pt x="1307" y="802659"/>
                </a:lnTo>
                <a:lnTo>
                  <a:pt x="5189" y="754018"/>
                </a:lnTo>
                <a:lnTo>
                  <a:pt x="11580" y="706310"/>
                </a:lnTo>
                <a:lnTo>
                  <a:pt x="20419" y="659597"/>
                </a:lnTo>
                <a:lnTo>
                  <a:pt x="31643" y="613944"/>
                </a:lnTo>
                <a:lnTo>
                  <a:pt x="45187" y="569412"/>
                </a:lnTo>
                <a:lnTo>
                  <a:pt x="60989" y="526065"/>
                </a:lnTo>
                <a:lnTo>
                  <a:pt x="78987" y="483967"/>
                </a:lnTo>
                <a:lnTo>
                  <a:pt x="99116" y="443179"/>
                </a:lnTo>
                <a:lnTo>
                  <a:pt x="121313" y="403767"/>
                </a:lnTo>
                <a:lnTo>
                  <a:pt x="145516" y="365791"/>
                </a:lnTo>
                <a:lnTo>
                  <a:pt x="171662" y="329317"/>
                </a:lnTo>
                <a:lnTo>
                  <a:pt x="199687" y="294406"/>
                </a:lnTo>
                <a:lnTo>
                  <a:pt x="229528" y="261122"/>
                </a:lnTo>
                <a:lnTo>
                  <a:pt x="261122" y="229528"/>
                </a:lnTo>
                <a:lnTo>
                  <a:pt x="294406" y="199687"/>
                </a:lnTo>
                <a:lnTo>
                  <a:pt x="329317" y="171662"/>
                </a:lnTo>
                <a:lnTo>
                  <a:pt x="365791" y="145516"/>
                </a:lnTo>
                <a:lnTo>
                  <a:pt x="403767" y="121313"/>
                </a:lnTo>
                <a:lnTo>
                  <a:pt x="443179" y="99116"/>
                </a:lnTo>
                <a:lnTo>
                  <a:pt x="483967" y="78987"/>
                </a:lnTo>
                <a:lnTo>
                  <a:pt x="526065" y="60989"/>
                </a:lnTo>
                <a:lnTo>
                  <a:pt x="569412" y="45187"/>
                </a:lnTo>
                <a:lnTo>
                  <a:pt x="613944" y="31643"/>
                </a:lnTo>
                <a:lnTo>
                  <a:pt x="659597" y="20419"/>
                </a:lnTo>
                <a:lnTo>
                  <a:pt x="706310" y="11580"/>
                </a:lnTo>
                <a:lnTo>
                  <a:pt x="754018" y="5189"/>
                </a:lnTo>
                <a:lnTo>
                  <a:pt x="802659" y="1307"/>
                </a:lnTo>
                <a:lnTo>
                  <a:pt x="852169" y="0"/>
                </a:lnTo>
                <a:close/>
              </a:path>
              <a:path w="1704339" h="1704339"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F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5100" y="1036319"/>
            <a:ext cx="1169670" cy="116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2189" y="0"/>
            <a:ext cx="8131809" cy="6858000"/>
          </a:xfrm>
          <a:custGeom>
            <a:avLst/>
            <a:gdLst/>
            <a:ahLst/>
            <a:cxnLst/>
            <a:rect l="l" t="t" r="r" b="b"/>
            <a:pathLst>
              <a:path w="8131809" h="6858000">
                <a:moveTo>
                  <a:pt x="8131809" y="0"/>
                </a:moveTo>
                <a:lnTo>
                  <a:pt x="0" y="0"/>
                </a:lnTo>
                <a:lnTo>
                  <a:pt x="0" y="6858000"/>
                </a:lnTo>
                <a:lnTo>
                  <a:pt x="8131809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75359" y="72389"/>
            <a:ext cx="39370" cy="6785609"/>
          </a:xfrm>
          <a:custGeom>
            <a:avLst/>
            <a:gdLst/>
            <a:ahLst/>
            <a:cxnLst/>
            <a:rect l="l" t="t" r="r" b="b"/>
            <a:pathLst>
              <a:path w="39369" h="6785609">
                <a:moveTo>
                  <a:pt x="0" y="6785609"/>
                </a:moveTo>
                <a:lnTo>
                  <a:pt x="39370" y="6785609"/>
                </a:lnTo>
                <a:lnTo>
                  <a:pt x="39370" y="0"/>
                </a:lnTo>
                <a:lnTo>
                  <a:pt x="0" y="0"/>
                </a:lnTo>
                <a:lnTo>
                  <a:pt x="0" y="6785609"/>
                </a:lnTo>
                <a:close/>
              </a:path>
            </a:pathLst>
          </a:custGeom>
          <a:solidFill>
            <a:srgbClr val="6F6A5E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295" y="67309"/>
            <a:ext cx="79794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10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hyperlink" Target="http://opencourses.emu.edu.tr/" TargetMode="External"/><Relationship Id="rId13" Type="http://schemas.openxmlformats.org/officeDocument/2006/relationships/hyperlink" Target="http://8085projects.info/" TargetMode="External"/><Relationship Id="rId3" Type="http://schemas.openxmlformats.org/officeDocument/2006/relationships/hyperlink" Target="http://www.slideshare.net/" TargetMode="External"/><Relationship Id="rId7" Type="http://schemas.openxmlformats.org/officeDocument/2006/relationships/hyperlink" Target="http://www.scribd.com/" TargetMode="External"/><Relationship Id="rId12" Type="http://schemas.openxmlformats.org/officeDocument/2006/relationships/hyperlink" Target="http://www.eazynote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ptel.ac.in/" TargetMode="External"/><Relationship Id="rId11" Type="http://schemas.openxmlformats.org/officeDocument/2006/relationships/hyperlink" Target="http://www.4shared.com/" TargetMode="External"/><Relationship Id="rId5" Type="http://schemas.openxmlformats.org/officeDocument/2006/relationships/hyperlink" Target="http://www.slideworld.com/" TargetMode="External"/><Relationship Id="rId10" Type="http://schemas.openxmlformats.org/officeDocument/2006/relationships/hyperlink" Target="http://www.pptsearchengine.net/" TargetMode="External"/><Relationship Id="rId4" Type="http://schemas.openxmlformats.org/officeDocument/2006/relationships/hyperlink" Target="http://www.docstoc.com/" TargetMode="External"/><Relationship Id="rId9" Type="http://schemas.openxmlformats.org/officeDocument/2006/relationships/hyperlink" Target="http://engineeringppt.blogspot.i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430" y="397509"/>
            <a:ext cx="760475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2920" marR="5080" indent="-3030220">
              <a:lnSpc>
                <a:spcPct val="100000"/>
              </a:lnSpc>
              <a:spcBef>
                <a:spcPts val="100"/>
              </a:spcBef>
            </a:pPr>
            <a:r>
              <a:rPr sz="6000" spc="305" dirty="0">
                <a:latin typeface="Aparajita" pitchFamily="34" charset="0"/>
                <a:cs typeface="Aparajita" pitchFamily="34" charset="0"/>
              </a:rPr>
              <a:t>INSTRUCTION </a:t>
            </a:r>
            <a:r>
              <a:rPr sz="6000" spc="-75" dirty="0">
                <a:latin typeface="Aparajita" pitchFamily="34" charset="0"/>
                <a:cs typeface="Aparajita" pitchFamily="34" charset="0"/>
              </a:rPr>
              <a:t>SET</a:t>
            </a:r>
            <a:r>
              <a:rPr sz="6000" spc="-685" dirty="0">
                <a:latin typeface="Aparajita" pitchFamily="34" charset="0"/>
                <a:cs typeface="Aparajita" pitchFamily="34" charset="0"/>
              </a:rPr>
              <a:t> </a:t>
            </a:r>
            <a:r>
              <a:rPr sz="6000" spc="275" dirty="0">
                <a:latin typeface="Aparajita" pitchFamily="34" charset="0"/>
                <a:cs typeface="Aparajita" pitchFamily="34" charset="0"/>
              </a:rPr>
              <a:t>OF  </a:t>
            </a:r>
            <a:r>
              <a:rPr sz="6000" spc="-150" dirty="0">
                <a:latin typeface="Aparajita" pitchFamily="34" charset="0"/>
                <a:cs typeface="Aparajita" pitchFamily="34" charset="0"/>
              </a:rPr>
              <a:t>8085</a:t>
            </a:r>
            <a:endParaRPr sz="600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66370" y="2379979"/>
            <a:ext cx="19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solidFill>
                  <a:srgbClr val="FFFF00"/>
                </a:solidFill>
                <a:latin typeface="Trebuchet MS"/>
                <a:cs typeface="Trebuchet MS"/>
              </a:rPr>
              <a:t>A</a:t>
            </a:r>
            <a:endParaRPr sz="180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71500" y="2362199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156969" y="237997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FFFF00"/>
                </a:solidFill>
                <a:latin typeface="Trebuchet MS"/>
                <a:cs typeface="Trebuchet MS"/>
              </a:rPr>
              <a:t>F</a:t>
            </a:r>
            <a:endParaRPr sz="180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6200" y="2362200"/>
            <a:ext cx="1981200" cy="1879600"/>
            <a:chOff x="76200" y="2362200"/>
            <a:chExt cx="1981200" cy="1879600"/>
          </a:xfrm>
        </p:grpSpPr>
        <p:sp>
          <p:nvSpPr>
            <p:cNvPr id="151" name="object 151"/>
            <p:cNvSpPr/>
            <p:nvPr/>
          </p:nvSpPr>
          <p:spPr>
            <a:xfrm>
              <a:off x="1562100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66370" y="3318509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8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571500" y="3302000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5" name="object 155"/>
          <p:cNvSpPr txBox="1"/>
          <p:nvPr/>
        </p:nvSpPr>
        <p:spPr>
          <a:xfrm>
            <a:off x="1156969" y="3318509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76200" y="3302000"/>
            <a:ext cx="1981200" cy="1879600"/>
            <a:chOff x="76200" y="3302000"/>
            <a:chExt cx="1981200" cy="1879600"/>
          </a:xfrm>
        </p:grpSpPr>
        <p:sp>
          <p:nvSpPr>
            <p:cNvPr id="157" name="object 157"/>
            <p:cNvSpPr/>
            <p:nvPr/>
          </p:nvSpPr>
          <p:spPr>
            <a:xfrm>
              <a:off x="15621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" y="4241799"/>
              <a:ext cx="1485900" cy="939800"/>
            </a:xfrm>
            <a:custGeom>
              <a:avLst/>
              <a:gdLst/>
              <a:ahLst/>
              <a:cxnLst/>
              <a:rect l="l" t="t" r="r" b="b"/>
              <a:pathLst>
                <a:path w="1485900" h="939800">
                  <a:moveTo>
                    <a:pt x="1485900" y="0"/>
                  </a:moveTo>
                  <a:lnTo>
                    <a:pt x="990600" y="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990600" y="939800"/>
                  </a:lnTo>
                  <a:lnTo>
                    <a:pt x="1485900" y="9398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66370" y="4250690"/>
            <a:ext cx="122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2800" b="1" spc="415" dirty="0">
                <a:latin typeface="Trebuchet MS"/>
                <a:cs typeface="Trebuchet MS"/>
              </a:rPr>
              <a:t>H	</a:t>
            </a:r>
            <a:r>
              <a:rPr sz="2800" b="1" spc="17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1562100" y="2438400"/>
            <a:ext cx="2247900" cy="2743200"/>
            <a:chOff x="1562100" y="2438400"/>
            <a:chExt cx="2247900" cy="2743200"/>
          </a:xfrm>
        </p:grpSpPr>
        <p:sp>
          <p:nvSpPr>
            <p:cNvPr id="161" name="object 161"/>
            <p:cNvSpPr/>
            <p:nvPr/>
          </p:nvSpPr>
          <p:spPr>
            <a:xfrm>
              <a:off x="1562100" y="42418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24200" y="2438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24200" y="33782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5285740" y="2362200"/>
          <a:ext cx="2106929" cy="292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567690"/>
                <a:gridCol w="452755"/>
                <a:gridCol w="606425"/>
              </a:tblGrid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5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DD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2400" b="1" spc="-85" dirty="0" smtClean="0">
                          <a:latin typeface="Trebuchet MS"/>
                          <a:cs typeface="Trebuchet MS"/>
                        </a:rPr>
                        <a:t>30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2400" b="1" spc="-85" dirty="0" smtClean="0">
                          <a:latin typeface="Trebuchet MS"/>
                          <a:cs typeface="Trebuchet MS"/>
                        </a:rPr>
                        <a:t>20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3214370" y="3384550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spc="-120" dirty="0" smtClean="0">
                <a:latin typeface="Trebuchet MS"/>
                <a:cs typeface="Trebuchet MS"/>
              </a:rPr>
              <a:t>9</a:t>
            </a:r>
            <a:r>
              <a:rPr sz="3200" b="1" spc="-110" smtClean="0"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124200" y="43180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214370" y="4323079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b="1" spc="-120" dirty="0" smtClean="0">
                <a:latin typeface="Trebuchet MS"/>
                <a:cs typeface="Trebuchet MS"/>
              </a:rPr>
              <a:t>1F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305800" y="3327400"/>
            <a:ext cx="685800" cy="965200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0"/>
              </a:spcBef>
            </a:pPr>
            <a:r>
              <a:rPr sz="2400" b="1" spc="-85" dirty="0">
                <a:latin typeface="Trebuchet MS"/>
                <a:cs typeface="Trebuchet MS"/>
              </a:rPr>
              <a:t>50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866129" y="155702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70890" y="15570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733800" y="5486400"/>
            <a:ext cx="175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5" smtClean="0">
                <a:solidFill>
                  <a:srgbClr val="FFFFFF"/>
                </a:solidFill>
                <a:latin typeface="Trebuchet MS"/>
                <a:cs typeface="Trebuchet MS"/>
              </a:rPr>
              <a:t>LXI</a:t>
            </a:r>
            <a:r>
              <a:rPr lang="en-US" sz="2400" b="1" spc="-155" dirty="0" smtClean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b="1" spc="-29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H, 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219960" y="3596640"/>
            <a:ext cx="85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219960" y="4439920"/>
            <a:ext cx="85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720330" y="5749290"/>
            <a:ext cx="1038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Times New Roman"/>
                <a:cs typeface="Times New Roman"/>
              </a:rPr>
              <a:t>M</a:t>
            </a:r>
            <a:r>
              <a:rPr sz="3200" b="1" spc="-55" dirty="0">
                <a:latin typeface="Times New Roman"/>
                <a:cs typeface="Times New Roman"/>
              </a:rPr>
              <a:t>=</a:t>
            </a:r>
            <a:r>
              <a:rPr sz="3200" b="1" spc="5" dirty="0">
                <a:latin typeface="Times New Roman"/>
                <a:cs typeface="Times New Roman"/>
              </a:rPr>
              <a:t>5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0" name="object 177"/>
          <p:cNvSpPr txBox="1"/>
          <p:nvPr/>
        </p:nvSpPr>
        <p:spPr>
          <a:xfrm>
            <a:off x="7545069" y="3539490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00" dirty="0" smtClean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2400" b="1" spc="-200" smtClean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1200" b="1" spc="-65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1" name="object 168"/>
          <p:cNvGrpSpPr/>
          <p:nvPr/>
        </p:nvGrpSpPr>
        <p:grpSpPr>
          <a:xfrm>
            <a:off x="8305800" y="2362200"/>
            <a:ext cx="685800" cy="2057400"/>
            <a:chOff x="8305800" y="2362200"/>
            <a:chExt cx="685800" cy="1930400"/>
          </a:xfrm>
        </p:grpSpPr>
        <p:sp>
          <p:nvSpPr>
            <p:cNvPr id="182" name="object 169"/>
            <p:cNvSpPr/>
            <p:nvPr/>
          </p:nvSpPr>
          <p:spPr>
            <a:xfrm>
              <a:off x="8305800" y="23622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0"/>
            <p:cNvSpPr/>
            <p:nvPr/>
          </p:nvSpPr>
          <p:spPr>
            <a:xfrm>
              <a:off x="8305800" y="33274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800" b="1" dirty="0" smtClean="0">
                  <a:solidFill>
                    <a:srgbClr val="FFFF00"/>
                  </a:solidFill>
                </a:rPr>
                <a:t>90</a:t>
              </a:r>
              <a:endParaRPr sz="2800" b="1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13740" y="786130"/>
          <a:ext cx="8220075" cy="1725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0"/>
                <a:gridCol w="1835150"/>
                <a:gridCol w="4867275"/>
              </a:tblGrid>
              <a:tr h="613409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</a:tr>
              <a:tr h="105918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75" dirty="0">
                          <a:latin typeface="Trebuchet MS"/>
                          <a:cs typeface="Trebuchet MS"/>
                        </a:rPr>
                        <a:t>Jx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728345">
                        <a:lnSpc>
                          <a:spcPts val="2790"/>
                        </a:lnSpc>
                        <a:spcBef>
                          <a:spcPts val="355"/>
                        </a:spcBef>
                      </a:pPr>
                      <a:r>
                        <a:rPr sz="2400" spc="-114" dirty="0">
                          <a:latin typeface="Trebuchet MS"/>
                          <a:cs typeface="Trebuchet MS"/>
                        </a:rPr>
                        <a:t>16-bit  </a:t>
                      </a:r>
                      <a:r>
                        <a:rPr sz="2400" spc="-5" dirty="0">
                          <a:latin typeface="Trebuchet MS"/>
                          <a:cs typeface="Trebuchet MS"/>
                        </a:rPr>
                        <a:t>addre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ss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35" dirty="0">
                          <a:latin typeface="Trebuchet MS"/>
                          <a:cs typeface="Trebuchet MS"/>
                        </a:rPr>
                        <a:t>Jump</a:t>
                      </a:r>
                      <a:r>
                        <a:rPr sz="24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25" dirty="0">
                          <a:latin typeface="Trebuchet MS"/>
                          <a:cs typeface="Trebuchet MS"/>
                        </a:rPr>
                        <a:t>conditionally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839709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program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sequence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transferred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memory  </a:t>
            </a:r>
            <a:r>
              <a:rPr sz="2600" spc="90" dirty="0">
                <a:latin typeface="Times New Roman"/>
                <a:cs typeface="Times New Roman"/>
              </a:rPr>
              <a:t>location </a:t>
            </a:r>
            <a:r>
              <a:rPr sz="2600" spc="55" dirty="0">
                <a:latin typeface="Times New Roman"/>
                <a:cs typeface="Times New Roman"/>
              </a:rPr>
              <a:t>specified </a:t>
            </a:r>
            <a:r>
              <a:rPr sz="2600" spc="45" dirty="0">
                <a:latin typeface="Times New Roman"/>
                <a:cs typeface="Times New Roman"/>
              </a:rPr>
              <a:t>by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16-bit </a:t>
            </a:r>
            <a:r>
              <a:rPr sz="2600" spc="100" dirty="0">
                <a:latin typeface="Times New Roman"/>
                <a:cs typeface="Times New Roman"/>
              </a:rPr>
              <a:t>address </a:t>
            </a:r>
            <a:r>
              <a:rPr sz="2600" spc="55" dirty="0">
                <a:latin typeface="Times New Roman"/>
                <a:cs typeface="Times New Roman"/>
              </a:rPr>
              <a:t>given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35" dirty="0">
                <a:latin typeface="Times New Roman"/>
                <a:cs typeface="Times New Roman"/>
              </a:rPr>
              <a:t>operand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based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specified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flag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PSW.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 </a:t>
            </a:r>
            <a:r>
              <a:rPr sz="2600" spc="-145" dirty="0">
                <a:latin typeface="Times New Roman"/>
                <a:cs typeface="Times New Roman"/>
              </a:rPr>
              <a:t>JZ </a:t>
            </a:r>
            <a:r>
              <a:rPr sz="2600" dirty="0">
                <a:latin typeface="Times New Roman"/>
                <a:cs typeface="Times New Roman"/>
              </a:rPr>
              <a:t>2034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H.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3716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C000             MVI A,20</a:t>
            </a:r>
          </a:p>
          <a:p>
            <a:r>
              <a:rPr lang="en-US" dirty="0" smtClean="0"/>
              <a:t>;</a:t>
            </a:r>
          </a:p>
          <a:p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C003    xx         JMP C008  </a:t>
            </a:r>
            <a:r>
              <a:rPr lang="en-US" dirty="0" smtClean="0"/>
              <a:t>   / NEXT/LABEL 1/</a:t>
            </a:r>
          </a:p>
          <a:p>
            <a:r>
              <a:rPr lang="en-US" dirty="0" smtClean="0"/>
              <a:t>C004  08</a:t>
            </a:r>
          </a:p>
          <a:p>
            <a:r>
              <a:rPr lang="en-US" dirty="0" smtClean="0"/>
              <a:t>Coo5  c0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C006              MVI B,34</a:t>
            </a:r>
          </a:p>
          <a:p>
            <a:r>
              <a:rPr lang="en-US" dirty="0" smtClean="0"/>
              <a:t>COO8             NEXT     </a:t>
            </a:r>
            <a:r>
              <a:rPr lang="en-US" dirty="0" smtClean="0">
                <a:solidFill>
                  <a:srgbClr val="00B050"/>
                </a:solidFill>
              </a:rPr>
              <a:t>ADDB</a:t>
            </a:r>
          </a:p>
          <a:p>
            <a:r>
              <a:rPr lang="en-US" dirty="0" smtClean="0"/>
              <a:t>C009                HLT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879" y="505459"/>
            <a:ext cx="491807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120" dirty="0">
                <a:latin typeface="Trebuchet MS"/>
                <a:cs typeface="Trebuchet MS"/>
              </a:rPr>
              <a:t>Jump</a:t>
            </a:r>
            <a:r>
              <a:rPr sz="4300" b="1" spc="-165" dirty="0">
                <a:latin typeface="Trebuchet MS"/>
                <a:cs typeface="Trebuchet MS"/>
              </a:rPr>
              <a:t> </a:t>
            </a:r>
            <a:r>
              <a:rPr sz="4300" b="1" spc="20" dirty="0">
                <a:latin typeface="Trebuchet MS"/>
                <a:cs typeface="Trebuchet MS"/>
              </a:rPr>
              <a:t>Conditionally</a:t>
            </a:r>
            <a:endParaRPr sz="4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5100" y="1447800"/>
          <a:ext cx="7499350" cy="3169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/>
                <a:gridCol w="2924175"/>
                <a:gridCol w="2593340"/>
              </a:tblGrid>
              <a:tr h="36576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0160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Flags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5" dirty="0">
                          <a:latin typeface="Trebuchet MS"/>
                          <a:cs typeface="Trebuchet MS"/>
                        </a:rPr>
                        <a:t>JC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80" dirty="0">
                          <a:latin typeface="Trebuchet MS"/>
                          <a:cs typeface="Trebuchet MS"/>
                        </a:rPr>
                        <a:t>Jump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CY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57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latin typeface="Trebuchet MS"/>
                          <a:cs typeface="Trebuchet MS"/>
                        </a:rPr>
                        <a:t>JNC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80" dirty="0">
                          <a:latin typeface="Trebuchet MS"/>
                          <a:cs typeface="Trebuchet MS"/>
                        </a:rPr>
                        <a:t>Jump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3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CY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20" dirty="0">
                          <a:latin typeface="Trebuchet MS"/>
                          <a:cs typeface="Trebuchet MS"/>
                        </a:rPr>
                        <a:t>JZ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80" dirty="0">
                          <a:latin typeface="Trebuchet MS"/>
                          <a:cs typeface="Trebuchet MS"/>
                        </a:rPr>
                        <a:t>Jump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Trebuchet MS"/>
                          <a:cs typeface="Trebuchet MS"/>
                        </a:rPr>
                        <a:t>JNZ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80" dirty="0">
                          <a:latin typeface="Trebuchet MS"/>
                          <a:cs typeface="Trebuchet MS"/>
                        </a:rPr>
                        <a:t>Jump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3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90" dirty="0">
                          <a:latin typeface="Trebuchet MS"/>
                          <a:cs typeface="Trebuchet MS"/>
                        </a:rPr>
                        <a:t>JPE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80" dirty="0">
                          <a:latin typeface="Trebuchet MS"/>
                          <a:cs typeface="Trebuchet MS"/>
                        </a:rPr>
                        <a:t>Jump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Parity</a:t>
                      </a:r>
                      <a:r>
                        <a:rPr sz="18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Even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6089">
                <a:tc>
                  <a:txBody>
                    <a:bodyPr/>
                    <a:lstStyle/>
                    <a:p>
                      <a:pPr marL="3257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JPO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80" dirty="0">
                          <a:latin typeface="Trebuchet MS"/>
                          <a:cs typeface="Trebuchet MS"/>
                        </a:rPr>
                        <a:t>Jump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Parity</a:t>
                      </a:r>
                      <a:r>
                        <a:rPr sz="1800" spc="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Odd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4340" y="5891529"/>
            <a:ext cx="491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A-Above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B-Below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C-Carry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Z-Zero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P-Parity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5750" y="285750"/>
          <a:ext cx="8642984" cy="2481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965"/>
                <a:gridCol w="1934845"/>
                <a:gridCol w="5083174"/>
              </a:tblGrid>
              <a:tr h="1179829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7729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100" dirty="0">
                          <a:latin typeface="Trebuchet MS"/>
                          <a:cs typeface="Trebuchet MS"/>
                        </a:rPr>
                        <a:t>CALL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696595">
                        <a:lnSpc>
                          <a:spcPts val="3260"/>
                        </a:lnSpc>
                        <a:spcBef>
                          <a:spcPts val="350"/>
                        </a:spcBef>
                      </a:pPr>
                      <a:r>
                        <a:rPr sz="2800" spc="-135" dirty="0">
                          <a:latin typeface="Trebuchet MS"/>
                          <a:cs typeface="Trebuchet MS"/>
                        </a:rPr>
                        <a:t>16-bit  </a:t>
                      </a:r>
                      <a:r>
                        <a:rPr sz="2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dd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ess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105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unconditionally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522209" cy="2821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309245" indent="-273050">
              <a:lnSpc>
                <a:spcPts val="2590"/>
              </a:lnSpc>
              <a:spcBef>
                <a:spcPts val="425"/>
              </a:spcBef>
            </a:pPr>
            <a:r>
              <a:rPr sz="3375" spc="112" baseline="7407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program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sequence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transferred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memory  </a:t>
            </a:r>
            <a:r>
              <a:rPr sz="2400" spc="85" dirty="0">
                <a:latin typeface="Times New Roman"/>
                <a:cs typeface="Times New Roman"/>
              </a:rPr>
              <a:t>location </a:t>
            </a:r>
            <a:r>
              <a:rPr sz="2400" spc="55" dirty="0">
                <a:latin typeface="Times New Roman"/>
                <a:cs typeface="Times New Roman"/>
              </a:rPr>
              <a:t>specified </a:t>
            </a:r>
            <a:r>
              <a:rPr sz="2400" spc="40" dirty="0">
                <a:latin typeface="Times New Roman"/>
                <a:cs typeface="Times New Roman"/>
              </a:rPr>
              <a:t>by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16-bit </a:t>
            </a:r>
            <a:r>
              <a:rPr sz="2400" spc="95" dirty="0">
                <a:latin typeface="Times New Roman"/>
                <a:cs typeface="Times New Roman"/>
              </a:rPr>
              <a:t>address </a:t>
            </a:r>
            <a:r>
              <a:rPr sz="2400" spc="50" dirty="0">
                <a:latin typeface="Times New Roman"/>
                <a:cs typeface="Times New Roman"/>
              </a:rPr>
              <a:t>given 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110" dirty="0">
                <a:latin typeface="Times New Roman"/>
                <a:cs typeface="Times New Roman"/>
              </a:rPr>
              <a:t>operand.</a:t>
            </a:r>
            <a:endParaRPr sz="2400">
              <a:latin typeface="Times New Roman"/>
              <a:cs typeface="Times New Roman"/>
            </a:endParaRPr>
          </a:p>
          <a:p>
            <a:pPr marL="310515" marR="30480" indent="-273050">
              <a:lnSpc>
                <a:spcPts val="2590"/>
              </a:lnSpc>
              <a:spcBef>
                <a:spcPts val="1800"/>
              </a:spcBef>
            </a:pPr>
            <a:r>
              <a:rPr sz="3375" spc="37" baseline="7407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400" spc="25" dirty="0">
                <a:latin typeface="Times New Roman"/>
                <a:cs typeface="Times New Roman"/>
              </a:rPr>
              <a:t>Before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transfer,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address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next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instruction  </a:t>
            </a:r>
            <a:r>
              <a:rPr sz="2400" spc="80" dirty="0">
                <a:latin typeface="Times New Roman"/>
                <a:cs typeface="Times New Roman"/>
              </a:rPr>
              <a:t>after </a:t>
            </a:r>
            <a:r>
              <a:rPr sz="2400" spc="-110" dirty="0">
                <a:latin typeface="Times New Roman"/>
                <a:cs typeface="Times New Roman"/>
              </a:rPr>
              <a:t>CALL </a:t>
            </a:r>
            <a:r>
              <a:rPr sz="2400" spc="130" dirty="0">
                <a:latin typeface="Times New Roman"/>
                <a:cs typeface="Times New Roman"/>
              </a:rPr>
              <a:t>(the </a:t>
            </a:r>
            <a:r>
              <a:rPr sz="2400" spc="120" dirty="0">
                <a:latin typeface="Times New Roman"/>
                <a:cs typeface="Times New Roman"/>
              </a:rPr>
              <a:t>contents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program </a:t>
            </a:r>
            <a:r>
              <a:rPr sz="2400" spc="114" dirty="0">
                <a:latin typeface="Times New Roman"/>
                <a:cs typeface="Times New Roman"/>
              </a:rPr>
              <a:t>counter) </a:t>
            </a:r>
            <a:r>
              <a:rPr sz="2400" spc="25" dirty="0">
                <a:latin typeface="Times New Roman"/>
                <a:cs typeface="Times New Roman"/>
              </a:rPr>
              <a:t>is  </a:t>
            </a:r>
            <a:r>
              <a:rPr sz="2400" spc="125" dirty="0">
                <a:latin typeface="Times New Roman"/>
                <a:cs typeface="Times New Roman"/>
              </a:rPr>
              <a:t>pushed </a:t>
            </a:r>
            <a:r>
              <a:rPr sz="2400" spc="135" dirty="0">
                <a:latin typeface="Times New Roman"/>
                <a:cs typeface="Times New Roman"/>
              </a:rPr>
              <a:t>onto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3375" spc="30" baseline="7407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400" b="1" spc="-165" dirty="0">
                <a:latin typeface="Arial"/>
                <a:cs typeface="Arial"/>
              </a:rPr>
              <a:t>E</a:t>
            </a:r>
            <a:r>
              <a:rPr sz="2400" b="1" spc="-50" dirty="0">
                <a:latin typeface="Arial"/>
                <a:cs typeface="Arial"/>
              </a:rPr>
              <a:t>x</a:t>
            </a:r>
            <a:r>
              <a:rPr sz="2400" b="1" spc="-60" dirty="0">
                <a:latin typeface="Arial"/>
                <a:cs typeface="Arial"/>
              </a:rPr>
              <a:t>a</a:t>
            </a:r>
            <a:r>
              <a:rPr sz="2400" b="1" spc="110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spc="20" dirty="0">
                <a:latin typeface="Arial"/>
                <a:cs typeface="Arial"/>
              </a:rPr>
              <a:t>l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</a:t>
            </a:r>
            <a:r>
              <a:rPr sz="2400" spc="-130" dirty="0">
                <a:latin typeface="Times New Roman"/>
                <a:cs typeface="Times New Roman"/>
              </a:rPr>
              <a:t>AL</a:t>
            </a:r>
            <a:r>
              <a:rPr sz="2400" spc="-135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2034 </a:t>
            </a:r>
            <a:r>
              <a:rPr sz="900" spc="55" dirty="0">
                <a:latin typeface="Times New Roman"/>
                <a:cs typeface="Times New Roman"/>
              </a:rPr>
              <a:t>H</a:t>
            </a:r>
            <a:r>
              <a:rPr sz="2400" spc="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0" y="505459"/>
            <a:ext cx="45815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114" dirty="0">
                <a:latin typeface="Trebuchet MS"/>
                <a:cs typeface="Trebuchet MS"/>
              </a:rPr>
              <a:t>Call</a:t>
            </a:r>
            <a:r>
              <a:rPr sz="4300" b="1" spc="-180" dirty="0">
                <a:latin typeface="Trebuchet MS"/>
                <a:cs typeface="Trebuchet MS"/>
              </a:rPr>
              <a:t> </a:t>
            </a:r>
            <a:r>
              <a:rPr sz="4300" b="1" spc="20" dirty="0">
                <a:latin typeface="Trebuchet MS"/>
                <a:cs typeface="Trebuchet MS"/>
              </a:rPr>
              <a:t>Conditionally</a:t>
            </a:r>
            <a:endParaRPr sz="4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5100" y="1447800"/>
          <a:ext cx="7499350" cy="410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/>
                <a:gridCol w="2924175"/>
                <a:gridCol w="2593340"/>
              </a:tblGrid>
              <a:tr h="36576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0160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Flags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95" dirty="0">
                          <a:latin typeface="Trebuchet MS"/>
                          <a:cs typeface="Trebuchet MS"/>
                        </a:rPr>
                        <a:t>CC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CY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210" dirty="0">
                          <a:latin typeface="Trebuchet MS"/>
                          <a:cs typeface="Trebuchet MS"/>
                        </a:rPr>
                        <a:t>CNC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4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CY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CP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Positive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60" dirty="0">
                          <a:latin typeface="Trebuchet MS"/>
                          <a:cs typeface="Trebuchet MS"/>
                        </a:rPr>
                        <a:t>CM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Minus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3257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80" dirty="0">
                          <a:latin typeface="Trebuchet MS"/>
                          <a:cs typeface="Trebuchet MS"/>
                        </a:rPr>
                        <a:t>CZ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CNZ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4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latin typeface="Trebuchet MS"/>
                          <a:cs typeface="Trebuchet MS"/>
                        </a:rPr>
                        <a:t>CPE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Parity</a:t>
                      </a:r>
                      <a:r>
                        <a:rPr sz="1800" spc="-2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Even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CPO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Call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Parity</a:t>
                      </a:r>
                      <a:r>
                        <a:rPr sz="1800" spc="-25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Odd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7250" y="642619"/>
          <a:ext cx="8077834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/>
                <a:gridCol w="1810385"/>
                <a:gridCol w="4724399"/>
              </a:tblGrid>
              <a:tr h="6667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0" dirty="0">
                          <a:latin typeface="Trebuchet MS"/>
                          <a:cs typeface="Trebuchet MS"/>
                        </a:rPr>
                        <a:t>RET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95" dirty="0">
                          <a:latin typeface="Trebuchet MS"/>
                          <a:cs typeface="Trebuchet MS"/>
                        </a:rPr>
                        <a:t>Return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unconditionally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575550" cy="285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64516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20" dirty="0">
                <a:latin typeface="Times New Roman"/>
                <a:cs typeface="Times New Roman"/>
              </a:rPr>
              <a:t>program </a:t>
            </a:r>
            <a:r>
              <a:rPr sz="2600" spc="105" dirty="0">
                <a:latin typeface="Times New Roman"/>
                <a:cs typeface="Times New Roman"/>
              </a:rPr>
              <a:t>sequence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05" dirty="0">
                <a:latin typeface="Times New Roman"/>
                <a:cs typeface="Times New Roman"/>
              </a:rPr>
              <a:t>transferred </a:t>
            </a:r>
            <a:r>
              <a:rPr sz="2600" spc="95" dirty="0">
                <a:latin typeface="Times New Roman"/>
                <a:cs typeface="Times New Roman"/>
              </a:rPr>
              <a:t>from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25" dirty="0">
                <a:latin typeface="Times New Roman"/>
                <a:cs typeface="Times New Roman"/>
              </a:rPr>
              <a:t>subroutine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calling </a:t>
            </a:r>
            <a:r>
              <a:rPr sz="2600" spc="105" dirty="0"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  <a:p>
            <a:pPr marL="310515" marR="30480" indent="-273050">
              <a:lnSpc>
                <a:spcPct val="100000"/>
              </a:lnSpc>
              <a:spcBef>
                <a:spcPts val="18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bytes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from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top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stack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copied  </a:t>
            </a:r>
            <a:r>
              <a:rPr sz="2600" spc="130" dirty="0">
                <a:latin typeface="Times New Roman"/>
                <a:cs typeface="Times New Roman"/>
              </a:rPr>
              <a:t>into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20" dirty="0">
                <a:latin typeface="Times New Roman"/>
                <a:cs typeface="Times New Roman"/>
              </a:rPr>
              <a:t>program counter,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14" dirty="0">
                <a:latin typeface="Times New Roman"/>
                <a:cs typeface="Times New Roman"/>
              </a:rPr>
              <a:t>program </a:t>
            </a:r>
            <a:r>
              <a:rPr sz="2600" spc="95" dirty="0">
                <a:latin typeface="Times New Roman"/>
                <a:cs typeface="Times New Roman"/>
              </a:rPr>
              <a:t>execution  </a:t>
            </a:r>
            <a:r>
              <a:rPr sz="2600" spc="80" dirty="0">
                <a:latin typeface="Times New Roman"/>
                <a:cs typeface="Times New Roman"/>
              </a:rPr>
              <a:t>begins </a:t>
            </a:r>
            <a:r>
              <a:rPr sz="2600" spc="135" dirty="0">
                <a:latin typeface="Times New Roman"/>
                <a:cs typeface="Times New Roman"/>
              </a:rPr>
              <a:t>at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new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address.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9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RET.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979" y="505459"/>
            <a:ext cx="53511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5" dirty="0">
                <a:latin typeface="Trebuchet MS"/>
                <a:cs typeface="Trebuchet MS"/>
              </a:rPr>
              <a:t>Return</a:t>
            </a:r>
            <a:r>
              <a:rPr sz="4300" b="1" spc="-145" dirty="0">
                <a:latin typeface="Trebuchet MS"/>
                <a:cs typeface="Trebuchet MS"/>
              </a:rPr>
              <a:t> </a:t>
            </a:r>
            <a:r>
              <a:rPr sz="4300" b="1" spc="20" dirty="0">
                <a:latin typeface="Trebuchet MS"/>
                <a:cs typeface="Trebuchet MS"/>
              </a:rPr>
              <a:t>Conditionally</a:t>
            </a:r>
            <a:endParaRPr sz="4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5100" y="1447800"/>
          <a:ext cx="7498715" cy="410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/>
                <a:gridCol w="2954655"/>
                <a:gridCol w="2562225"/>
              </a:tblGrid>
              <a:tr h="36576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0160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Flags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14" dirty="0">
                          <a:latin typeface="Trebuchet MS"/>
                          <a:cs typeface="Trebuchet MS"/>
                        </a:rPr>
                        <a:t>RC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CY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60" dirty="0">
                          <a:latin typeface="Trebuchet MS"/>
                          <a:cs typeface="Trebuchet MS"/>
                        </a:rPr>
                        <a:t>RNC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4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25" dirty="0">
                          <a:latin typeface="Trebuchet MS"/>
                          <a:cs typeface="Trebuchet MS"/>
                        </a:rPr>
                        <a:t>CY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3251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RP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Positive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85" dirty="0">
                          <a:latin typeface="Trebuchet MS"/>
                          <a:cs typeface="Trebuchet MS"/>
                        </a:rPr>
                        <a:t>RM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Minus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32321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5" dirty="0">
                          <a:latin typeface="Trebuchet MS"/>
                          <a:cs typeface="Trebuchet MS"/>
                        </a:rPr>
                        <a:t>RZ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0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3238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5" dirty="0">
                          <a:latin typeface="Trebuchet MS"/>
                          <a:cs typeface="Trebuchet MS"/>
                        </a:rPr>
                        <a:t>RNZ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140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marL="3238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RPE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Parity</a:t>
                      </a:r>
                      <a:r>
                        <a:rPr sz="18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Even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E5CC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marL="32448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RPO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Return 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Parity</a:t>
                      </a:r>
                      <a:r>
                        <a:rPr sz="18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Odd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FF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0380" y="356870"/>
          <a:ext cx="8433434" cy="210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889125"/>
                <a:gridCol w="4950459"/>
              </a:tblGrid>
              <a:tr h="772159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32969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20" dirty="0">
                          <a:latin typeface="Trebuchet MS"/>
                          <a:cs typeface="Trebuchet MS"/>
                        </a:rPr>
                        <a:t>RST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70" dirty="0">
                          <a:latin typeface="Trebuchet MS"/>
                          <a:cs typeface="Trebuchet MS"/>
                        </a:rPr>
                        <a:t>0 </a:t>
                      </a:r>
                      <a:r>
                        <a:rPr sz="2800" spc="37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2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114" dirty="0">
                          <a:latin typeface="Trebuchet MS"/>
                          <a:cs typeface="Trebuchet MS"/>
                        </a:rPr>
                        <a:t>Restart </a:t>
                      </a:r>
                      <a:r>
                        <a:rPr sz="2800" spc="-135" dirty="0">
                          <a:latin typeface="Trebuchet MS"/>
                          <a:cs typeface="Trebuchet MS"/>
                        </a:rPr>
                        <a:t>(Software</a:t>
                      </a:r>
                      <a:r>
                        <a:rPr sz="2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10" dirty="0">
                          <a:latin typeface="Trebuchet MS"/>
                          <a:cs typeface="Trebuchet MS"/>
                        </a:rPr>
                        <a:t>Interrupts)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8469" y="3246120"/>
            <a:ext cx="8126095" cy="285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instruction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jumps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control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one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eight 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locations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depending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upon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number.</a:t>
            </a:r>
            <a:endParaRPr sz="2600">
              <a:latin typeface="Times New Roman"/>
              <a:cs typeface="Times New Roman"/>
            </a:endParaRPr>
          </a:p>
          <a:p>
            <a:pPr marL="361315" marR="204470" indent="-273050">
              <a:lnSpc>
                <a:spcPct val="100000"/>
              </a:lnSpc>
              <a:spcBef>
                <a:spcPts val="18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software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instructions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program 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100" dirty="0">
                <a:latin typeface="Times New Roman"/>
                <a:cs typeface="Times New Roman"/>
              </a:rPr>
              <a:t>transfer </a:t>
            </a:r>
            <a:r>
              <a:rPr sz="2600" spc="120" dirty="0">
                <a:latin typeface="Times New Roman"/>
                <a:cs typeface="Times New Roman"/>
              </a:rPr>
              <a:t>program </a:t>
            </a:r>
            <a:r>
              <a:rPr sz="2600" spc="95" dirty="0">
                <a:latin typeface="Times New Roman"/>
                <a:cs typeface="Times New Roman"/>
              </a:rPr>
              <a:t>execution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135" dirty="0">
                <a:latin typeface="Times New Roman"/>
                <a:cs typeface="Times New Roman"/>
              </a:rPr>
              <a:t>one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00" dirty="0">
                <a:latin typeface="Times New Roman"/>
                <a:cs typeface="Times New Roman"/>
              </a:rPr>
              <a:t>eight  </a:t>
            </a:r>
            <a:r>
              <a:rPr sz="2600" spc="80" dirty="0">
                <a:latin typeface="Times New Roman"/>
                <a:cs typeface="Times New Roman"/>
              </a:rPr>
              <a:t>locations.</a:t>
            </a:r>
            <a:endParaRPr sz="2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790"/>
              </a:spcBef>
              <a:tabLst>
                <a:tab pos="3114040" algn="l"/>
                <a:tab pos="3718560" algn="l"/>
                <a:tab pos="4819650" algn="l"/>
              </a:tabLst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RST 1	or	RST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	….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9259" y="642619"/>
          <a:ext cx="8258175" cy="5834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175"/>
                <a:gridCol w="4699000"/>
              </a:tblGrid>
              <a:tr h="6477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1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Instruction</a:t>
                      </a:r>
                      <a:r>
                        <a:rPr sz="2800" b="1" spc="-8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11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5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Vector</a:t>
                      </a:r>
                      <a:r>
                        <a:rPr sz="2800" b="1" spc="-8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5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3790A6"/>
                    </a:solidFill>
                  </a:tcPr>
                </a:tc>
              </a:tr>
              <a:tr h="6502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3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0*8=0000</a:t>
                      </a:r>
                      <a:r>
                        <a:rPr sz="1600" b="1" spc="-3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CDDBE0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1*8=0008</a:t>
                      </a:r>
                      <a:r>
                        <a:rPr sz="14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</a:tr>
              <a:tr h="64642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2*8=0010</a:t>
                      </a:r>
                      <a:r>
                        <a:rPr sz="14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3*8=0018</a:t>
                      </a:r>
                      <a:r>
                        <a:rPr sz="14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E7EDF0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4*</a:t>
                      </a:r>
                      <a:r>
                        <a:rPr sz="28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2800" b="1" spc="-1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8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0020</a:t>
                      </a:r>
                      <a:r>
                        <a:rPr sz="12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5*8=0028</a:t>
                      </a:r>
                      <a:r>
                        <a:rPr sz="14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</a:tr>
              <a:tr h="64896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6*</a:t>
                      </a:r>
                      <a:r>
                        <a:rPr sz="28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2800" b="1" spc="-1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8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0030</a:t>
                      </a:r>
                      <a:r>
                        <a:rPr sz="1200" b="1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4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RST</a:t>
                      </a:r>
                      <a:r>
                        <a:rPr sz="2800" b="1" spc="-7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7*8=0038</a:t>
                      </a:r>
                      <a:r>
                        <a:rPr sz="1400" b="1" spc="-35" dirty="0">
                          <a:solidFill>
                            <a:srgbClr val="BF00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253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5. </a:t>
            </a:r>
            <a:r>
              <a:rPr spc="125" dirty="0"/>
              <a:t>Control</a:t>
            </a:r>
            <a:r>
              <a:rPr spc="-20" dirty="0"/>
              <a:t> </a:t>
            </a:r>
            <a:r>
              <a:rPr spc="1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3689" y="1480820"/>
            <a:ext cx="63722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17780" indent="-281940">
              <a:lnSpc>
                <a:spcPct val="100000"/>
              </a:lnSpc>
              <a:spcBef>
                <a:spcPts val="100"/>
              </a:spcBef>
            </a:pPr>
            <a:r>
              <a:rPr sz="3825" spc="-11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75" dirty="0">
                <a:latin typeface="Trebuchet MS"/>
                <a:cs typeface="Trebuchet MS"/>
              </a:rPr>
              <a:t>The </a:t>
            </a:r>
            <a:r>
              <a:rPr sz="3200" spc="-95" dirty="0">
                <a:latin typeface="Trebuchet MS"/>
                <a:cs typeface="Trebuchet MS"/>
              </a:rPr>
              <a:t>control </a:t>
            </a:r>
            <a:r>
              <a:rPr sz="3200" spc="-130" dirty="0">
                <a:latin typeface="Trebuchet MS"/>
                <a:cs typeface="Trebuchet MS"/>
              </a:rPr>
              <a:t>instructions </a:t>
            </a:r>
            <a:r>
              <a:rPr sz="3200" spc="-95" dirty="0">
                <a:latin typeface="Trebuchet MS"/>
                <a:cs typeface="Trebuchet MS"/>
              </a:rPr>
              <a:t>control </a:t>
            </a:r>
            <a:r>
              <a:rPr sz="3200" spc="-190" dirty="0">
                <a:latin typeface="Trebuchet MS"/>
                <a:cs typeface="Trebuchet MS"/>
              </a:rPr>
              <a:t>the  </a:t>
            </a:r>
            <a:r>
              <a:rPr sz="3200" spc="-130" dirty="0">
                <a:latin typeface="Trebuchet MS"/>
                <a:cs typeface="Trebuchet MS"/>
              </a:rPr>
              <a:t>operation </a:t>
            </a:r>
            <a:r>
              <a:rPr sz="3200" spc="-175" dirty="0">
                <a:latin typeface="Trebuchet MS"/>
                <a:cs typeface="Trebuchet MS"/>
              </a:rPr>
              <a:t>of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microprocessor.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210" y="6539230"/>
            <a:ext cx="562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B4A687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C.Gokul </a:t>
            </a:r>
            <a:r>
              <a:rPr sz="1200" spc="-5" dirty="0">
                <a:solidFill>
                  <a:srgbClr val="B4A687"/>
                </a:solidFill>
                <a:latin typeface="Times New Roman"/>
                <a:cs typeface="Times New Roman"/>
              </a:rPr>
              <a:t>AP/EEE </a:t>
            </a:r>
            <a:r>
              <a:rPr sz="1200" spc="5" dirty="0">
                <a:solidFill>
                  <a:srgbClr val="B4A687"/>
                </a:solidFill>
                <a:latin typeface="Times New Roman"/>
                <a:cs typeface="Times New Roman"/>
              </a:rPr>
              <a:t>,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Velalar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college </a:t>
            </a:r>
            <a:r>
              <a:rPr sz="1200" spc="10" dirty="0">
                <a:solidFill>
                  <a:srgbClr val="B4A687"/>
                </a:solidFill>
                <a:latin typeface="Times New Roman"/>
                <a:cs typeface="Times New Roman"/>
              </a:rPr>
              <a:t>of </a:t>
            </a:r>
            <a:r>
              <a:rPr sz="1200" spc="30" dirty="0">
                <a:solidFill>
                  <a:srgbClr val="B4A687"/>
                </a:solidFill>
                <a:latin typeface="Times New Roman"/>
                <a:cs typeface="Times New Roman"/>
              </a:rPr>
              <a:t>Engineering </a:t>
            </a:r>
            <a:r>
              <a:rPr sz="1200" spc="65" dirty="0">
                <a:solidFill>
                  <a:srgbClr val="B4A687"/>
                </a:solidFill>
                <a:latin typeface="Times New Roman"/>
                <a:cs typeface="Times New Roman"/>
              </a:rPr>
              <a:t>and </a:t>
            </a:r>
            <a:r>
              <a:rPr sz="1200" spc="30" dirty="0">
                <a:solidFill>
                  <a:srgbClr val="B4A687"/>
                </a:solidFill>
                <a:latin typeface="Times New Roman"/>
                <a:cs typeface="Times New Roman"/>
              </a:rPr>
              <a:t>Technology,</a:t>
            </a:r>
            <a:r>
              <a:rPr sz="1200" spc="100" dirty="0">
                <a:solidFill>
                  <a:srgbClr val="B4A687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B4A687"/>
                </a:solidFill>
                <a:latin typeface="Times New Roman"/>
                <a:cs typeface="Times New Roman"/>
              </a:rPr>
              <a:t>Erode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2999"/>
            <a:ext cx="8115300" cy="518159"/>
          </a:xfrm>
          <a:custGeom>
            <a:avLst/>
            <a:gdLst/>
            <a:ahLst/>
            <a:cxnLst/>
            <a:rect l="l" t="t" r="r" b="b"/>
            <a:pathLst>
              <a:path w="8115300" h="518160">
                <a:moveTo>
                  <a:pt x="8115300" y="0"/>
                </a:moveTo>
                <a:lnTo>
                  <a:pt x="3732530" y="0"/>
                </a:lnTo>
                <a:lnTo>
                  <a:pt x="0" y="0"/>
                </a:lnTo>
                <a:lnTo>
                  <a:pt x="0" y="518160"/>
                </a:lnTo>
                <a:lnTo>
                  <a:pt x="3732530" y="518160"/>
                </a:lnTo>
                <a:lnTo>
                  <a:pt x="8115300" y="518160"/>
                </a:lnTo>
                <a:lnTo>
                  <a:pt x="811530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4810" y="1151890"/>
            <a:ext cx="5477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165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61160"/>
            <a:ext cx="3732529" cy="814069"/>
          </a:xfrm>
          <a:custGeom>
            <a:avLst/>
            <a:gdLst/>
            <a:ahLst/>
            <a:cxnLst/>
            <a:rect l="l" t="t" r="r" b="b"/>
            <a:pathLst>
              <a:path w="3732529" h="814069">
                <a:moveTo>
                  <a:pt x="3732529" y="0"/>
                </a:moveTo>
                <a:lnTo>
                  <a:pt x="0" y="0"/>
                </a:lnTo>
                <a:lnTo>
                  <a:pt x="0" y="814069"/>
                </a:lnTo>
                <a:lnTo>
                  <a:pt x="3732529" y="814069"/>
                </a:lnTo>
                <a:lnTo>
                  <a:pt x="373252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662429"/>
            <a:ext cx="113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Trebuchet MS"/>
                <a:cs typeface="Trebuchet MS"/>
              </a:rPr>
              <a:t>L</a:t>
            </a:r>
            <a:r>
              <a:rPr sz="3600" spc="265" dirty="0">
                <a:latin typeface="Trebuchet MS"/>
                <a:cs typeface="Trebuchet MS"/>
              </a:rPr>
              <a:t>H</a:t>
            </a:r>
            <a:r>
              <a:rPr sz="3600" spc="-60" dirty="0">
                <a:latin typeface="Trebuchet MS"/>
                <a:cs typeface="Trebuchet MS"/>
              </a:rPr>
              <a:t>L</a:t>
            </a:r>
            <a:r>
              <a:rPr sz="3600" spc="490" dirty="0">
                <a:latin typeface="Trebuchet MS"/>
                <a:cs typeface="Trebuchet MS"/>
              </a:rPr>
              <a:t>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9729" y="1661160"/>
            <a:ext cx="4382770" cy="814069"/>
          </a:xfrm>
          <a:custGeom>
            <a:avLst/>
            <a:gdLst/>
            <a:ahLst/>
            <a:cxnLst/>
            <a:rect l="l" t="t" r="r" b="b"/>
            <a:pathLst>
              <a:path w="4382770" h="814069">
                <a:moveTo>
                  <a:pt x="4382770" y="0"/>
                </a:moveTo>
                <a:lnTo>
                  <a:pt x="0" y="0"/>
                </a:lnTo>
                <a:lnTo>
                  <a:pt x="0" y="814069"/>
                </a:lnTo>
                <a:lnTo>
                  <a:pt x="4382770" y="814069"/>
                </a:lnTo>
                <a:lnTo>
                  <a:pt x="438277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9900" y="1670050"/>
            <a:ext cx="2054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Trebuchet MS"/>
                <a:cs typeface="Trebuchet MS"/>
              </a:rPr>
              <a:t>16-bit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address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869" y="3246120"/>
            <a:ext cx="7966709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5880" indent="-273050">
              <a:lnSpc>
                <a:spcPct val="100000"/>
              </a:lnSpc>
              <a:spcBef>
                <a:spcPts val="100"/>
              </a:spcBef>
            </a:pPr>
            <a:r>
              <a:rPr sz="3675" spc="8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This </a:t>
            </a:r>
            <a:r>
              <a:rPr sz="2600" spc="120" dirty="0">
                <a:latin typeface="Times New Roman"/>
                <a:cs typeface="Times New Roman"/>
              </a:rPr>
              <a:t>instruction </a:t>
            </a:r>
            <a:r>
              <a:rPr sz="2600" spc="65" dirty="0">
                <a:latin typeface="Times New Roman"/>
                <a:cs typeface="Times New Roman"/>
              </a:rPr>
              <a:t>copies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30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20" dirty="0">
                <a:latin typeface="Times New Roman"/>
                <a:cs typeface="Times New Roman"/>
              </a:rPr>
              <a:t>memory  </a:t>
            </a:r>
            <a:r>
              <a:rPr sz="2600" spc="90" dirty="0">
                <a:latin typeface="Times New Roman"/>
                <a:cs typeface="Times New Roman"/>
              </a:rPr>
              <a:t>location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pointed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out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dirty="0">
                <a:latin typeface="Times New Roman"/>
                <a:cs typeface="Times New Roman"/>
              </a:rPr>
              <a:t> 16-bit </a:t>
            </a:r>
            <a:r>
              <a:rPr sz="2600" spc="100" dirty="0">
                <a:latin typeface="Times New Roman"/>
                <a:cs typeface="Times New Roman"/>
              </a:rPr>
              <a:t>address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5915" marR="244475" indent="-27305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It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copies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contents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next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location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 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H.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10" dirty="0">
                <a:latin typeface="Times New Roman"/>
                <a:cs typeface="Times New Roman"/>
              </a:rPr>
              <a:t>LHLD </a:t>
            </a:r>
            <a:r>
              <a:rPr sz="2600" spc="10" dirty="0">
                <a:latin typeface="Times New Roman"/>
                <a:cs typeface="Times New Roman"/>
              </a:rPr>
              <a:t>2030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327659"/>
            <a:ext cx="72885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LHLD-Load </a:t>
            </a:r>
            <a:r>
              <a:rPr sz="3900" spc="290" dirty="0"/>
              <a:t>H </a:t>
            </a:r>
            <a:r>
              <a:rPr sz="3900" spc="-254" dirty="0"/>
              <a:t>and </a:t>
            </a:r>
            <a:r>
              <a:rPr sz="3900" spc="-65" dirty="0"/>
              <a:t>L </a:t>
            </a:r>
            <a:r>
              <a:rPr sz="3900" spc="-160" dirty="0"/>
              <a:t>registers</a:t>
            </a:r>
            <a:r>
              <a:rPr sz="3900" spc="-520" dirty="0"/>
              <a:t> </a:t>
            </a:r>
            <a:r>
              <a:rPr sz="3900" spc="-195" dirty="0"/>
              <a:t>direct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6870" y="857250"/>
          <a:ext cx="8576943" cy="1601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1920239"/>
                <a:gridCol w="5041264"/>
              </a:tblGrid>
              <a:tr h="58801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10134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220" dirty="0">
                          <a:latin typeface="Trebuchet MS"/>
                          <a:cs typeface="Trebuchet MS"/>
                        </a:rPr>
                        <a:t>NOP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21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14" dirty="0">
                          <a:latin typeface="Trebuchet MS"/>
                          <a:cs typeface="Trebuchet MS"/>
                        </a:rPr>
                        <a:t>operation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017520"/>
            <a:ext cx="7002145" cy="229616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0"/>
              </a:spcBef>
            </a:pPr>
            <a:r>
              <a:rPr sz="3675" spc="89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114" dirty="0">
                <a:latin typeface="Times New Roman"/>
                <a:cs typeface="Times New Roman"/>
              </a:rPr>
              <a:t>operation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performed.</a:t>
            </a:r>
            <a:endParaRPr sz="2600">
              <a:latin typeface="Times New Roman"/>
              <a:cs typeface="Times New Roman"/>
            </a:endParaRPr>
          </a:p>
          <a:p>
            <a:pPr marL="310515" marR="30480" indent="-273050">
              <a:lnSpc>
                <a:spcPct val="100000"/>
              </a:lnSpc>
              <a:spcBef>
                <a:spcPts val="18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instruction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fetched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decoded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but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  </a:t>
            </a:r>
            <a:r>
              <a:rPr sz="2600" spc="114" dirty="0">
                <a:latin typeface="Times New Roman"/>
                <a:cs typeface="Times New Roman"/>
              </a:rPr>
              <a:t>operation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executed.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786130"/>
          <a:ext cx="8293733" cy="1672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1858010"/>
                <a:gridCol w="1123314"/>
                <a:gridCol w="3737609"/>
              </a:tblGrid>
              <a:tr h="61340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10591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70" dirty="0">
                          <a:latin typeface="Trebuchet MS"/>
                          <a:cs typeface="Trebuchet MS"/>
                        </a:rPr>
                        <a:t>HLT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20" dirty="0">
                          <a:latin typeface="Trebuchet MS"/>
                          <a:cs typeface="Trebuchet MS"/>
                        </a:rPr>
                        <a:t>Halt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806894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41529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25" dirty="0">
                <a:latin typeface="Times New Roman"/>
                <a:cs typeface="Times New Roman"/>
              </a:rPr>
              <a:t>CPU </a:t>
            </a:r>
            <a:r>
              <a:rPr sz="2600" spc="65" dirty="0">
                <a:latin typeface="Times New Roman"/>
                <a:cs typeface="Times New Roman"/>
              </a:rPr>
              <a:t>finishes </a:t>
            </a:r>
            <a:r>
              <a:rPr sz="2600" spc="85" dirty="0">
                <a:latin typeface="Times New Roman"/>
                <a:cs typeface="Times New Roman"/>
              </a:rPr>
              <a:t>executing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current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instruction 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05" dirty="0">
                <a:latin typeface="Times New Roman"/>
                <a:cs typeface="Times New Roman"/>
              </a:rPr>
              <a:t>halts </a:t>
            </a:r>
            <a:r>
              <a:rPr sz="2600" spc="80" dirty="0">
                <a:latin typeface="Times New Roman"/>
                <a:cs typeface="Times New Roman"/>
              </a:rPr>
              <a:t>any </a:t>
            </a:r>
            <a:r>
              <a:rPr sz="2600" spc="125" dirty="0">
                <a:latin typeface="Times New Roman"/>
                <a:cs typeface="Times New Roman"/>
              </a:rPr>
              <a:t>further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execution.</a:t>
            </a:r>
            <a:endParaRPr sz="2600">
              <a:latin typeface="Times New Roman"/>
              <a:cs typeface="Times New Roman"/>
            </a:endParaRPr>
          </a:p>
          <a:p>
            <a:pPr marL="310515" marR="30480" indent="-273050">
              <a:lnSpc>
                <a:spcPct val="100000"/>
              </a:lnSpc>
              <a:spcBef>
                <a:spcPts val="1800"/>
              </a:spcBef>
            </a:pPr>
            <a:r>
              <a:rPr sz="3675" spc="44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30" dirty="0">
                <a:latin typeface="Times New Roman"/>
                <a:cs typeface="Times New Roman"/>
              </a:rPr>
              <a:t>An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interrupt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reset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necessary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exit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from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halt  </a:t>
            </a:r>
            <a:r>
              <a:rPr sz="2600" spc="100" dirty="0">
                <a:latin typeface="Times New Roman"/>
                <a:cs typeface="Times New Roman"/>
              </a:rPr>
              <a:t>state.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HLT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999489"/>
          <a:ext cx="8292464" cy="145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445"/>
                <a:gridCol w="1851659"/>
                <a:gridCol w="4912360"/>
              </a:tblGrid>
              <a:tr h="53594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DB709"/>
                    </a:solidFill>
                  </a:tcPr>
                </a:tc>
              </a:tr>
              <a:tr h="92329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DI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105" dirty="0">
                          <a:latin typeface="Trebuchet MS"/>
                          <a:cs typeface="Trebuchet MS"/>
                        </a:rPr>
                        <a:t>Disable</a:t>
                      </a:r>
                      <a:r>
                        <a:rPr sz="2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interrupt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265670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interrupt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enable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flip-flop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reset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all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30" dirty="0">
                <a:latin typeface="Times New Roman"/>
                <a:cs typeface="Times New Roman"/>
              </a:rPr>
              <a:t>interrupts </a:t>
            </a:r>
            <a:r>
              <a:rPr sz="2600" spc="85" dirty="0">
                <a:latin typeface="Times New Roman"/>
                <a:cs typeface="Times New Roman"/>
              </a:rPr>
              <a:t>except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-40" dirty="0">
                <a:latin typeface="Times New Roman"/>
                <a:cs typeface="Times New Roman"/>
              </a:rPr>
              <a:t>TRAP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disabled.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89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15" dirty="0">
                <a:latin typeface="Times New Roman"/>
                <a:cs typeface="Times New Roman"/>
              </a:rPr>
              <a:t>flags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DI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928369"/>
          <a:ext cx="8293100" cy="1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1858010"/>
                <a:gridCol w="4860290"/>
              </a:tblGrid>
              <a:tr h="56260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spc="-105" dirty="0">
                          <a:latin typeface="Trebuchet MS"/>
                          <a:cs typeface="Trebuchet MS"/>
                        </a:rPr>
                        <a:t>EI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spc="-204" dirty="0">
                          <a:latin typeface="Trebuchet MS"/>
                          <a:cs typeface="Trebuchet MS"/>
                        </a:rPr>
                        <a:t>Enable</a:t>
                      </a:r>
                      <a:r>
                        <a:rPr sz="3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-140" dirty="0">
                          <a:latin typeface="Trebuchet MS"/>
                          <a:cs typeface="Trebuchet MS"/>
                        </a:rPr>
                        <a:t>interrupt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06750"/>
            <a:ext cx="7949565" cy="28892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10515" marR="30480" indent="-273050">
              <a:lnSpc>
                <a:spcPts val="2810"/>
              </a:lnSpc>
              <a:spcBef>
                <a:spcPts val="45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interrupt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enable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flip-flop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set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interrupts 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enabled.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50"/>
              </a:spcBef>
            </a:pPr>
            <a:r>
              <a:rPr sz="3675" spc="89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15" dirty="0">
                <a:latin typeface="Times New Roman"/>
                <a:cs typeface="Times New Roman"/>
              </a:rPr>
              <a:t>flags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affected.</a:t>
            </a:r>
            <a:endParaRPr sz="2600">
              <a:latin typeface="Times New Roman"/>
              <a:cs typeface="Times New Roman"/>
            </a:endParaRPr>
          </a:p>
          <a:p>
            <a:pPr marL="310515" marR="1182370" indent="-273050">
              <a:lnSpc>
                <a:spcPts val="2810"/>
              </a:lnSpc>
              <a:spcBef>
                <a:spcPts val="1830"/>
              </a:spcBef>
            </a:pPr>
            <a:r>
              <a:rPr sz="3675" spc="8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This </a:t>
            </a:r>
            <a:r>
              <a:rPr sz="2600" spc="120" dirty="0">
                <a:latin typeface="Times New Roman"/>
                <a:cs typeface="Times New Roman"/>
              </a:rPr>
              <a:t>instruction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75" dirty="0">
                <a:latin typeface="Times New Roman"/>
                <a:cs typeface="Times New Roman"/>
              </a:rPr>
              <a:t>necessary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45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re-enable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30" dirty="0">
                <a:latin typeface="Times New Roman"/>
                <a:cs typeface="Times New Roman"/>
              </a:rPr>
              <a:t>interrupts </a:t>
            </a:r>
            <a:r>
              <a:rPr sz="2600" spc="85" dirty="0">
                <a:latin typeface="Times New Roman"/>
                <a:cs typeface="Times New Roman"/>
              </a:rPr>
              <a:t>(except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TRAP).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EI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642619"/>
          <a:ext cx="8362949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872614"/>
                <a:gridCol w="4905375"/>
              </a:tblGrid>
              <a:tr h="66675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55" dirty="0">
                          <a:latin typeface="Trebuchet MS"/>
                          <a:cs typeface="Trebuchet MS"/>
                        </a:rPr>
                        <a:t>RIM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35" dirty="0">
                          <a:latin typeface="Trebuchet MS"/>
                          <a:cs typeface="Trebuchet MS"/>
                        </a:rPr>
                        <a:t>Read </a:t>
                      </a:r>
                      <a:r>
                        <a:rPr sz="2800" spc="-114" dirty="0">
                          <a:latin typeface="Trebuchet MS"/>
                          <a:cs typeface="Trebuchet MS"/>
                        </a:rPr>
                        <a:t>Interrupt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5" dirty="0">
                          <a:latin typeface="Trebuchet MS"/>
                          <a:cs typeface="Trebuchet MS"/>
                        </a:rPr>
                        <a:t>Mask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658734" cy="285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59055" indent="-273050" algn="just">
              <a:lnSpc>
                <a:spcPct val="100000"/>
              </a:lnSpc>
              <a:spcBef>
                <a:spcPts val="100"/>
              </a:spcBef>
            </a:pPr>
            <a:r>
              <a:rPr sz="3675" spc="8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This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multipurpose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instruction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read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20" dirty="0">
                <a:latin typeface="Times New Roman"/>
                <a:cs typeface="Times New Roman"/>
              </a:rPr>
              <a:t>status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30" dirty="0">
                <a:latin typeface="Times New Roman"/>
                <a:cs typeface="Times New Roman"/>
              </a:rPr>
              <a:t>interrupts </a:t>
            </a:r>
            <a:r>
              <a:rPr sz="2600" spc="-20" dirty="0">
                <a:latin typeface="Times New Roman"/>
                <a:cs typeface="Times New Roman"/>
              </a:rPr>
              <a:t>7.5, </a:t>
            </a:r>
            <a:r>
              <a:rPr sz="2600" spc="15" dirty="0">
                <a:latin typeface="Times New Roman"/>
                <a:cs typeface="Times New Roman"/>
              </a:rPr>
              <a:t>6.5, </a:t>
            </a:r>
            <a:r>
              <a:rPr sz="2600" spc="-40" dirty="0">
                <a:latin typeface="Times New Roman"/>
                <a:cs typeface="Times New Roman"/>
              </a:rPr>
              <a:t>5.5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read </a:t>
            </a:r>
            <a:r>
              <a:rPr sz="2600" spc="60" dirty="0">
                <a:latin typeface="Times New Roman"/>
                <a:cs typeface="Times New Roman"/>
              </a:rPr>
              <a:t>serial </a:t>
            </a:r>
            <a:r>
              <a:rPr sz="2600" spc="130" dirty="0">
                <a:latin typeface="Times New Roman"/>
                <a:cs typeface="Times New Roman"/>
              </a:rPr>
              <a:t>data  </a:t>
            </a:r>
            <a:r>
              <a:rPr sz="2600" spc="145" dirty="0">
                <a:latin typeface="Times New Roman"/>
                <a:cs typeface="Times New Roman"/>
              </a:rPr>
              <a:t>input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bit.</a:t>
            </a:r>
            <a:endParaRPr sz="2600">
              <a:latin typeface="Times New Roman"/>
              <a:cs typeface="Times New Roman"/>
            </a:endParaRPr>
          </a:p>
          <a:p>
            <a:pPr marL="310515" marR="30480" indent="-273050" algn="just">
              <a:lnSpc>
                <a:spcPct val="100000"/>
              </a:lnSpc>
              <a:spcBef>
                <a:spcPts val="18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instruction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loads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eight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bits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accumulator  </a:t>
            </a:r>
            <a:r>
              <a:rPr sz="2600" spc="105" dirty="0">
                <a:latin typeface="Times New Roman"/>
                <a:cs typeface="Times New Roman"/>
              </a:rPr>
              <a:t>with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45" dirty="0">
                <a:latin typeface="Times New Roman"/>
                <a:cs typeface="Times New Roman"/>
              </a:rPr>
              <a:t>following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interpretations.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9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RIM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810" y="505459"/>
            <a:ext cx="4011929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65" dirty="0">
                <a:latin typeface="Trebuchet MS"/>
                <a:cs typeface="Trebuchet MS"/>
              </a:rPr>
              <a:t>RIM</a:t>
            </a:r>
            <a:r>
              <a:rPr sz="4300" b="1" spc="-175" dirty="0">
                <a:latin typeface="Trebuchet MS"/>
                <a:cs typeface="Trebuchet MS"/>
              </a:rPr>
              <a:t> </a:t>
            </a:r>
            <a:r>
              <a:rPr sz="4300" b="1" spc="20" dirty="0">
                <a:latin typeface="Trebuchet MS"/>
                <a:cs typeface="Trebuchet MS"/>
              </a:rPr>
              <a:t>Instruction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629" y="1428750"/>
            <a:ext cx="8719820" cy="485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500380"/>
          <a:ext cx="8362949" cy="1958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872614"/>
                <a:gridCol w="4905375"/>
              </a:tblGrid>
              <a:tr h="71882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123952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5" dirty="0">
                          <a:latin typeface="Trebuchet MS"/>
                          <a:cs typeface="Trebuchet MS"/>
                        </a:rPr>
                        <a:t>SIM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Set </a:t>
                      </a:r>
                      <a:r>
                        <a:rPr sz="2800" spc="-114" dirty="0">
                          <a:latin typeface="Trebuchet MS"/>
                          <a:cs typeface="Trebuchet MS"/>
                        </a:rPr>
                        <a:t>Interrupt</a:t>
                      </a:r>
                      <a:r>
                        <a:rPr sz="2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55" dirty="0">
                          <a:latin typeface="Trebuchet MS"/>
                          <a:cs typeface="Trebuchet MS"/>
                        </a:rPr>
                        <a:t>Mask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944484" cy="285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8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This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90" dirty="0">
                <a:latin typeface="Times New Roman"/>
                <a:cs typeface="Times New Roman"/>
              </a:rPr>
              <a:t>a </a:t>
            </a:r>
            <a:r>
              <a:rPr sz="2600" spc="120" dirty="0">
                <a:latin typeface="Times New Roman"/>
                <a:cs typeface="Times New Roman"/>
              </a:rPr>
              <a:t>multipurpose </a:t>
            </a:r>
            <a:r>
              <a:rPr sz="2600" spc="114" dirty="0">
                <a:latin typeface="Times New Roman"/>
                <a:cs typeface="Times New Roman"/>
              </a:rPr>
              <a:t>instruction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20" dirty="0">
                <a:latin typeface="Times New Roman"/>
                <a:cs typeface="Times New Roman"/>
              </a:rPr>
              <a:t>used </a:t>
            </a:r>
            <a:r>
              <a:rPr sz="2600" spc="145" dirty="0">
                <a:latin typeface="Times New Roman"/>
                <a:cs typeface="Times New Roman"/>
              </a:rPr>
              <a:t>to  </a:t>
            </a:r>
            <a:r>
              <a:rPr sz="2600" spc="130" dirty="0">
                <a:latin typeface="Times New Roman"/>
                <a:cs typeface="Times New Roman"/>
              </a:rPr>
              <a:t>implement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50" dirty="0">
                <a:latin typeface="Times New Roman"/>
                <a:cs typeface="Times New Roman"/>
              </a:rPr>
              <a:t>8085 </a:t>
            </a:r>
            <a:r>
              <a:rPr sz="2600" spc="130" dirty="0">
                <a:latin typeface="Times New Roman"/>
                <a:cs typeface="Times New Roman"/>
              </a:rPr>
              <a:t>interrupts </a:t>
            </a:r>
            <a:r>
              <a:rPr sz="2600" spc="-25" dirty="0">
                <a:latin typeface="Times New Roman"/>
                <a:cs typeface="Times New Roman"/>
              </a:rPr>
              <a:t>7.5, </a:t>
            </a:r>
            <a:r>
              <a:rPr sz="2600" spc="15" dirty="0">
                <a:latin typeface="Times New Roman"/>
                <a:cs typeface="Times New Roman"/>
              </a:rPr>
              <a:t>6.5, </a:t>
            </a:r>
            <a:r>
              <a:rPr sz="2600" spc="-25" dirty="0">
                <a:latin typeface="Times New Roman"/>
                <a:cs typeface="Times New Roman"/>
              </a:rPr>
              <a:t>5.5,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serial 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output.</a:t>
            </a:r>
            <a:endParaRPr sz="2600">
              <a:latin typeface="Times New Roman"/>
              <a:cs typeface="Times New Roman"/>
            </a:endParaRPr>
          </a:p>
          <a:p>
            <a:pPr marL="310515" marR="123825" indent="-273050">
              <a:lnSpc>
                <a:spcPct val="100000"/>
              </a:lnSpc>
              <a:spcBef>
                <a:spcPts val="18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14" dirty="0">
                <a:latin typeface="Times New Roman"/>
                <a:cs typeface="Times New Roman"/>
              </a:rPr>
              <a:t>instruction </a:t>
            </a:r>
            <a:r>
              <a:rPr sz="2600" spc="120" dirty="0">
                <a:latin typeface="Times New Roman"/>
                <a:cs typeface="Times New Roman"/>
              </a:rPr>
              <a:t>interprets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4" dirty="0">
                <a:latin typeface="Times New Roman"/>
                <a:cs typeface="Times New Roman"/>
              </a:rPr>
              <a:t>accumulator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contents  </a:t>
            </a:r>
            <a:r>
              <a:rPr sz="2600" spc="60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follows.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9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70" dirty="0">
                <a:latin typeface="Arial"/>
                <a:cs typeface="Arial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SIM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9129" y="505459"/>
            <a:ext cx="397319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405" dirty="0">
                <a:latin typeface="Trebuchet MS"/>
                <a:cs typeface="Trebuchet MS"/>
              </a:rPr>
              <a:t>SIM</a:t>
            </a:r>
            <a:r>
              <a:rPr sz="4300" b="1" spc="-190" dirty="0">
                <a:latin typeface="Trebuchet MS"/>
                <a:cs typeface="Trebuchet MS"/>
              </a:rPr>
              <a:t> </a:t>
            </a:r>
            <a:r>
              <a:rPr sz="4300" b="1" spc="20" dirty="0">
                <a:latin typeface="Trebuchet MS"/>
                <a:cs typeface="Trebuchet MS"/>
              </a:rPr>
              <a:t>Instruction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50" y="1357630"/>
            <a:ext cx="8648700" cy="5214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" y="0"/>
            <a:ext cx="9143365" cy="6858000"/>
            <a:chOff x="922" y="0"/>
            <a:chExt cx="9143365" cy="6858000"/>
          </a:xfrm>
        </p:grpSpPr>
        <p:sp>
          <p:nvSpPr>
            <p:cNvPr id="3" name="object 3"/>
            <p:cNvSpPr/>
            <p:nvPr/>
          </p:nvSpPr>
          <p:spPr>
            <a:xfrm>
              <a:off x="2540" y="2540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819150" y="0"/>
                  </a:moveTo>
                  <a:lnTo>
                    <a:pt x="0" y="0"/>
                  </a:lnTo>
                  <a:lnTo>
                    <a:pt x="0" y="819149"/>
                  </a:lnTo>
                  <a:lnTo>
                    <a:pt x="40640" y="819149"/>
                  </a:lnTo>
                  <a:lnTo>
                    <a:pt x="82550" y="815339"/>
                  </a:lnTo>
                  <a:lnTo>
                    <a:pt x="123190" y="810259"/>
                  </a:lnTo>
                  <a:lnTo>
                    <a:pt x="165100" y="802639"/>
                  </a:lnTo>
                  <a:lnTo>
                    <a:pt x="205740" y="793749"/>
                  </a:lnTo>
                  <a:lnTo>
                    <a:pt x="245110" y="782319"/>
                  </a:lnTo>
                  <a:lnTo>
                    <a:pt x="284480" y="768349"/>
                  </a:lnTo>
                  <a:lnTo>
                    <a:pt x="322580" y="753109"/>
                  </a:lnTo>
                  <a:lnTo>
                    <a:pt x="360680" y="736599"/>
                  </a:lnTo>
                  <a:lnTo>
                    <a:pt x="397510" y="717549"/>
                  </a:lnTo>
                  <a:lnTo>
                    <a:pt x="433069" y="695959"/>
                  </a:lnTo>
                  <a:lnTo>
                    <a:pt x="467359" y="673099"/>
                  </a:lnTo>
                  <a:lnTo>
                    <a:pt x="501650" y="648969"/>
                  </a:lnTo>
                  <a:lnTo>
                    <a:pt x="533400" y="622299"/>
                  </a:lnTo>
                  <a:lnTo>
                    <a:pt x="563880" y="594359"/>
                  </a:lnTo>
                  <a:lnTo>
                    <a:pt x="594360" y="565149"/>
                  </a:lnTo>
                  <a:lnTo>
                    <a:pt x="622300" y="534669"/>
                  </a:lnTo>
                  <a:lnTo>
                    <a:pt x="673100" y="468629"/>
                  </a:lnTo>
                  <a:lnTo>
                    <a:pt x="695960" y="434339"/>
                  </a:lnTo>
                  <a:lnTo>
                    <a:pt x="716280" y="397509"/>
                  </a:lnTo>
                  <a:lnTo>
                    <a:pt x="735330" y="361949"/>
                  </a:lnTo>
                  <a:lnTo>
                    <a:pt x="753110" y="323850"/>
                  </a:lnTo>
                  <a:lnTo>
                    <a:pt x="768350" y="284479"/>
                  </a:lnTo>
                  <a:lnTo>
                    <a:pt x="782319" y="246379"/>
                  </a:lnTo>
                  <a:lnTo>
                    <a:pt x="793750" y="205739"/>
                  </a:lnTo>
                  <a:lnTo>
                    <a:pt x="802640" y="165100"/>
                  </a:lnTo>
                  <a:lnTo>
                    <a:pt x="810260" y="124459"/>
                  </a:lnTo>
                  <a:lnTo>
                    <a:pt x="815340" y="82550"/>
                  </a:lnTo>
                  <a:lnTo>
                    <a:pt x="819150" y="4190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DF9F3">
                <a:alpha val="3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0" y="2540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819150" y="0"/>
                  </a:moveTo>
                  <a:lnTo>
                    <a:pt x="819150" y="41909"/>
                  </a:lnTo>
                  <a:lnTo>
                    <a:pt x="815340" y="82550"/>
                  </a:lnTo>
                  <a:lnTo>
                    <a:pt x="810260" y="124459"/>
                  </a:lnTo>
                  <a:lnTo>
                    <a:pt x="802640" y="165100"/>
                  </a:lnTo>
                  <a:lnTo>
                    <a:pt x="793750" y="205739"/>
                  </a:lnTo>
                  <a:lnTo>
                    <a:pt x="782319" y="246379"/>
                  </a:lnTo>
                  <a:lnTo>
                    <a:pt x="768350" y="284479"/>
                  </a:lnTo>
                  <a:lnTo>
                    <a:pt x="753110" y="323850"/>
                  </a:lnTo>
                  <a:lnTo>
                    <a:pt x="735330" y="361949"/>
                  </a:lnTo>
                  <a:lnTo>
                    <a:pt x="716280" y="397509"/>
                  </a:lnTo>
                  <a:lnTo>
                    <a:pt x="695960" y="434339"/>
                  </a:lnTo>
                  <a:lnTo>
                    <a:pt x="673100" y="468629"/>
                  </a:lnTo>
                  <a:lnTo>
                    <a:pt x="647700" y="501649"/>
                  </a:lnTo>
                  <a:lnTo>
                    <a:pt x="622300" y="534669"/>
                  </a:lnTo>
                  <a:lnTo>
                    <a:pt x="594360" y="565149"/>
                  </a:lnTo>
                  <a:lnTo>
                    <a:pt x="563880" y="594359"/>
                  </a:lnTo>
                  <a:lnTo>
                    <a:pt x="533400" y="622299"/>
                  </a:lnTo>
                  <a:lnTo>
                    <a:pt x="501650" y="648969"/>
                  </a:lnTo>
                  <a:lnTo>
                    <a:pt x="467359" y="673099"/>
                  </a:lnTo>
                  <a:lnTo>
                    <a:pt x="433069" y="695959"/>
                  </a:lnTo>
                  <a:lnTo>
                    <a:pt x="397510" y="717549"/>
                  </a:lnTo>
                  <a:lnTo>
                    <a:pt x="360680" y="736599"/>
                  </a:lnTo>
                  <a:lnTo>
                    <a:pt x="322580" y="753109"/>
                  </a:lnTo>
                  <a:lnTo>
                    <a:pt x="284480" y="768349"/>
                  </a:lnTo>
                  <a:lnTo>
                    <a:pt x="245110" y="782319"/>
                  </a:lnTo>
                  <a:lnTo>
                    <a:pt x="205740" y="793749"/>
                  </a:lnTo>
                  <a:lnTo>
                    <a:pt x="165100" y="802639"/>
                  </a:lnTo>
                  <a:lnTo>
                    <a:pt x="123190" y="810259"/>
                  </a:lnTo>
                  <a:lnTo>
                    <a:pt x="82550" y="815339"/>
                  </a:lnTo>
                  <a:lnTo>
                    <a:pt x="40640" y="819149"/>
                  </a:lnTo>
                  <a:lnTo>
                    <a:pt x="0" y="819149"/>
                  </a:lnTo>
                  <a:lnTo>
                    <a:pt x="0" y="0"/>
                  </a:lnTo>
                  <a:lnTo>
                    <a:pt x="819150" y="0"/>
                  </a:lnTo>
                  <a:close/>
                </a:path>
                <a:path w="819150" h="819150">
                  <a:moveTo>
                    <a:pt x="819150" y="819149"/>
                  </a:moveTo>
                  <a:lnTo>
                    <a:pt x="819150" y="819149"/>
                  </a:lnTo>
                </a:path>
              </a:pathLst>
            </a:custGeom>
            <a:ln w="3234">
              <a:solidFill>
                <a:srgbClr val="D1C2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0" y="33019"/>
              <a:ext cx="1703070" cy="1703070"/>
            </a:xfrm>
            <a:custGeom>
              <a:avLst/>
              <a:gdLst/>
              <a:ahLst/>
              <a:cxnLst/>
              <a:rect l="l" t="t" r="r" b="b"/>
              <a:pathLst>
                <a:path w="1703070" h="1703070">
                  <a:moveTo>
                    <a:pt x="852169" y="0"/>
                  </a:moveTo>
                  <a:lnTo>
                    <a:pt x="901675" y="1307"/>
                  </a:lnTo>
                  <a:lnTo>
                    <a:pt x="950304" y="5189"/>
                  </a:lnTo>
                  <a:lnTo>
                    <a:pt x="997991" y="11580"/>
                  </a:lnTo>
                  <a:lnTo>
                    <a:pt x="1044676" y="20419"/>
                  </a:lnTo>
                  <a:lnTo>
                    <a:pt x="1090295" y="31643"/>
                  </a:lnTo>
                  <a:lnTo>
                    <a:pt x="1134787" y="45187"/>
                  </a:lnTo>
                  <a:lnTo>
                    <a:pt x="1178088" y="60989"/>
                  </a:lnTo>
                  <a:lnTo>
                    <a:pt x="1220136" y="78987"/>
                  </a:lnTo>
                  <a:lnTo>
                    <a:pt x="1260869" y="99116"/>
                  </a:lnTo>
                  <a:lnTo>
                    <a:pt x="1300223" y="121313"/>
                  </a:lnTo>
                  <a:lnTo>
                    <a:pt x="1338138" y="145516"/>
                  </a:lnTo>
                  <a:lnTo>
                    <a:pt x="1374550" y="171662"/>
                  </a:lnTo>
                  <a:lnTo>
                    <a:pt x="1409396" y="199687"/>
                  </a:lnTo>
                  <a:lnTo>
                    <a:pt x="1442615" y="229528"/>
                  </a:lnTo>
                  <a:lnTo>
                    <a:pt x="1474144" y="261122"/>
                  </a:lnTo>
                  <a:lnTo>
                    <a:pt x="1503919" y="294406"/>
                  </a:lnTo>
                  <a:lnTo>
                    <a:pt x="1531880" y="329317"/>
                  </a:lnTo>
                  <a:lnTo>
                    <a:pt x="1557962" y="365791"/>
                  </a:lnTo>
                  <a:lnTo>
                    <a:pt x="1582105" y="403767"/>
                  </a:lnTo>
                  <a:lnTo>
                    <a:pt x="1604244" y="443179"/>
                  </a:lnTo>
                  <a:lnTo>
                    <a:pt x="1624319" y="483967"/>
                  </a:lnTo>
                  <a:lnTo>
                    <a:pt x="1642266" y="526065"/>
                  </a:lnTo>
                  <a:lnTo>
                    <a:pt x="1658022" y="569412"/>
                  </a:lnTo>
                  <a:lnTo>
                    <a:pt x="1671526" y="613944"/>
                  </a:lnTo>
                  <a:lnTo>
                    <a:pt x="1682715" y="659597"/>
                  </a:lnTo>
                  <a:lnTo>
                    <a:pt x="1691527" y="706310"/>
                  </a:lnTo>
                  <a:lnTo>
                    <a:pt x="1697898" y="754018"/>
                  </a:lnTo>
                  <a:lnTo>
                    <a:pt x="1701766" y="802659"/>
                  </a:lnTo>
                  <a:lnTo>
                    <a:pt x="1703070" y="852169"/>
                  </a:lnTo>
                  <a:lnTo>
                    <a:pt x="1701766" y="901675"/>
                  </a:lnTo>
                  <a:lnTo>
                    <a:pt x="1697898" y="950304"/>
                  </a:lnTo>
                  <a:lnTo>
                    <a:pt x="1691527" y="997991"/>
                  </a:lnTo>
                  <a:lnTo>
                    <a:pt x="1682715" y="1044676"/>
                  </a:lnTo>
                  <a:lnTo>
                    <a:pt x="1671526" y="1090295"/>
                  </a:lnTo>
                  <a:lnTo>
                    <a:pt x="1658022" y="1134787"/>
                  </a:lnTo>
                  <a:lnTo>
                    <a:pt x="1642266" y="1178088"/>
                  </a:lnTo>
                  <a:lnTo>
                    <a:pt x="1624319" y="1220136"/>
                  </a:lnTo>
                  <a:lnTo>
                    <a:pt x="1604244" y="1260869"/>
                  </a:lnTo>
                  <a:lnTo>
                    <a:pt x="1582105" y="1300223"/>
                  </a:lnTo>
                  <a:lnTo>
                    <a:pt x="1557962" y="1338138"/>
                  </a:lnTo>
                  <a:lnTo>
                    <a:pt x="1531880" y="1374550"/>
                  </a:lnTo>
                  <a:lnTo>
                    <a:pt x="1503919" y="1409396"/>
                  </a:lnTo>
                  <a:lnTo>
                    <a:pt x="1474144" y="1442615"/>
                  </a:lnTo>
                  <a:lnTo>
                    <a:pt x="1442615" y="1474144"/>
                  </a:lnTo>
                  <a:lnTo>
                    <a:pt x="1409396" y="1503919"/>
                  </a:lnTo>
                  <a:lnTo>
                    <a:pt x="1374550" y="1531880"/>
                  </a:lnTo>
                  <a:lnTo>
                    <a:pt x="1338138" y="1557962"/>
                  </a:lnTo>
                  <a:lnTo>
                    <a:pt x="1300223" y="1582105"/>
                  </a:lnTo>
                  <a:lnTo>
                    <a:pt x="1260869" y="1604244"/>
                  </a:lnTo>
                  <a:lnTo>
                    <a:pt x="1220136" y="1624319"/>
                  </a:lnTo>
                  <a:lnTo>
                    <a:pt x="1178088" y="1642266"/>
                  </a:lnTo>
                  <a:lnTo>
                    <a:pt x="1134787" y="1658022"/>
                  </a:lnTo>
                  <a:lnTo>
                    <a:pt x="1090295" y="1671526"/>
                  </a:lnTo>
                  <a:lnTo>
                    <a:pt x="1044676" y="1682715"/>
                  </a:lnTo>
                  <a:lnTo>
                    <a:pt x="997991" y="1691527"/>
                  </a:lnTo>
                  <a:lnTo>
                    <a:pt x="950304" y="1697898"/>
                  </a:lnTo>
                  <a:lnTo>
                    <a:pt x="901675" y="1701766"/>
                  </a:lnTo>
                  <a:lnTo>
                    <a:pt x="852169" y="1703069"/>
                  </a:lnTo>
                  <a:lnTo>
                    <a:pt x="802659" y="1701766"/>
                  </a:lnTo>
                  <a:lnTo>
                    <a:pt x="754018" y="1697898"/>
                  </a:lnTo>
                  <a:lnTo>
                    <a:pt x="706310" y="1691527"/>
                  </a:lnTo>
                  <a:lnTo>
                    <a:pt x="659597" y="1682715"/>
                  </a:lnTo>
                  <a:lnTo>
                    <a:pt x="613944" y="1671526"/>
                  </a:lnTo>
                  <a:lnTo>
                    <a:pt x="569412" y="1658022"/>
                  </a:lnTo>
                  <a:lnTo>
                    <a:pt x="526065" y="1642266"/>
                  </a:lnTo>
                  <a:lnTo>
                    <a:pt x="483967" y="1624319"/>
                  </a:lnTo>
                  <a:lnTo>
                    <a:pt x="443179" y="1604244"/>
                  </a:lnTo>
                  <a:lnTo>
                    <a:pt x="403767" y="1582105"/>
                  </a:lnTo>
                  <a:lnTo>
                    <a:pt x="365791" y="1557962"/>
                  </a:lnTo>
                  <a:lnTo>
                    <a:pt x="329317" y="1531880"/>
                  </a:lnTo>
                  <a:lnTo>
                    <a:pt x="294406" y="1503919"/>
                  </a:lnTo>
                  <a:lnTo>
                    <a:pt x="261122" y="1474144"/>
                  </a:lnTo>
                  <a:lnTo>
                    <a:pt x="229528" y="1442615"/>
                  </a:lnTo>
                  <a:lnTo>
                    <a:pt x="199687" y="1409396"/>
                  </a:lnTo>
                  <a:lnTo>
                    <a:pt x="171662" y="1374550"/>
                  </a:lnTo>
                  <a:lnTo>
                    <a:pt x="145516" y="1338138"/>
                  </a:lnTo>
                  <a:lnTo>
                    <a:pt x="121313" y="1300223"/>
                  </a:lnTo>
                  <a:lnTo>
                    <a:pt x="99116" y="1260869"/>
                  </a:lnTo>
                  <a:lnTo>
                    <a:pt x="78987" y="1220136"/>
                  </a:lnTo>
                  <a:lnTo>
                    <a:pt x="60989" y="1178088"/>
                  </a:lnTo>
                  <a:lnTo>
                    <a:pt x="45187" y="1134787"/>
                  </a:lnTo>
                  <a:lnTo>
                    <a:pt x="31643" y="1090295"/>
                  </a:lnTo>
                  <a:lnTo>
                    <a:pt x="20419" y="1044676"/>
                  </a:lnTo>
                  <a:lnTo>
                    <a:pt x="11580" y="997991"/>
                  </a:lnTo>
                  <a:lnTo>
                    <a:pt x="5189" y="950304"/>
                  </a:lnTo>
                  <a:lnTo>
                    <a:pt x="1307" y="901675"/>
                  </a:lnTo>
                  <a:lnTo>
                    <a:pt x="0" y="852169"/>
                  </a:lnTo>
                  <a:lnTo>
                    <a:pt x="1307" y="802659"/>
                  </a:lnTo>
                  <a:lnTo>
                    <a:pt x="5189" y="754018"/>
                  </a:lnTo>
                  <a:lnTo>
                    <a:pt x="11580" y="706310"/>
                  </a:lnTo>
                  <a:lnTo>
                    <a:pt x="20419" y="659597"/>
                  </a:lnTo>
                  <a:lnTo>
                    <a:pt x="31643" y="613944"/>
                  </a:lnTo>
                  <a:lnTo>
                    <a:pt x="45187" y="569412"/>
                  </a:lnTo>
                  <a:lnTo>
                    <a:pt x="60989" y="526065"/>
                  </a:lnTo>
                  <a:lnTo>
                    <a:pt x="78987" y="483967"/>
                  </a:lnTo>
                  <a:lnTo>
                    <a:pt x="99116" y="443179"/>
                  </a:lnTo>
                  <a:lnTo>
                    <a:pt x="121313" y="403767"/>
                  </a:lnTo>
                  <a:lnTo>
                    <a:pt x="145516" y="365791"/>
                  </a:lnTo>
                  <a:lnTo>
                    <a:pt x="171662" y="329317"/>
                  </a:lnTo>
                  <a:lnTo>
                    <a:pt x="199687" y="294406"/>
                  </a:lnTo>
                  <a:lnTo>
                    <a:pt x="229528" y="261122"/>
                  </a:lnTo>
                  <a:lnTo>
                    <a:pt x="261122" y="229528"/>
                  </a:lnTo>
                  <a:lnTo>
                    <a:pt x="294406" y="199687"/>
                  </a:lnTo>
                  <a:lnTo>
                    <a:pt x="329317" y="171662"/>
                  </a:lnTo>
                  <a:lnTo>
                    <a:pt x="365791" y="145516"/>
                  </a:lnTo>
                  <a:lnTo>
                    <a:pt x="403767" y="121313"/>
                  </a:lnTo>
                  <a:lnTo>
                    <a:pt x="443179" y="99116"/>
                  </a:lnTo>
                  <a:lnTo>
                    <a:pt x="483967" y="78987"/>
                  </a:lnTo>
                  <a:lnTo>
                    <a:pt x="526065" y="60989"/>
                  </a:lnTo>
                  <a:lnTo>
                    <a:pt x="569412" y="45187"/>
                  </a:lnTo>
                  <a:lnTo>
                    <a:pt x="613944" y="31643"/>
                  </a:lnTo>
                  <a:lnTo>
                    <a:pt x="659597" y="20419"/>
                  </a:lnTo>
                  <a:lnTo>
                    <a:pt x="706310" y="11580"/>
                  </a:lnTo>
                  <a:lnTo>
                    <a:pt x="754018" y="5189"/>
                  </a:lnTo>
                  <a:lnTo>
                    <a:pt x="802659" y="1307"/>
                  </a:lnTo>
                  <a:lnTo>
                    <a:pt x="852169" y="0"/>
                  </a:lnTo>
                  <a:close/>
                </a:path>
                <a:path w="1703070" h="17030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315">
              <a:solidFill>
                <a:srgbClr val="AEA4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39" y="20320"/>
              <a:ext cx="1704339" cy="1704339"/>
            </a:xfrm>
            <a:custGeom>
              <a:avLst/>
              <a:gdLst/>
              <a:ahLst/>
              <a:cxnLst/>
              <a:rect l="l" t="t" r="r" b="b"/>
              <a:pathLst>
                <a:path w="1704339" h="1704339">
                  <a:moveTo>
                    <a:pt x="852169" y="0"/>
                  </a:moveTo>
                  <a:lnTo>
                    <a:pt x="901680" y="1307"/>
                  </a:lnTo>
                  <a:lnTo>
                    <a:pt x="950321" y="5189"/>
                  </a:lnTo>
                  <a:lnTo>
                    <a:pt x="998029" y="11580"/>
                  </a:lnTo>
                  <a:lnTo>
                    <a:pt x="1044742" y="20419"/>
                  </a:lnTo>
                  <a:lnTo>
                    <a:pt x="1090395" y="31643"/>
                  </a:lnTo>
                  <a:lnTo>
                    <a:pt x="1134927" y="45187"/>
                  </a:lnTo>
                  <a:lnTo>
                    <a:pt x="1178274" y="60989"/>
                  </a:lnTo>
                  <a:lnTo>
                    <a:pt x="1220372" y="78987"/>
                  </a:lnTo>
                  <a:lnTo>
                    <a:pt x="1261160" y="99116"/>
                  </a:lnTo>
                  <a:lnTo>
                    <a:pt x="1300572" y="121313"/>
                  </a:lnTo>
                  <a:lnTo>
                    <a:pt x="1338548" y="145516"/>
                  </a:lnTo>
                  <a:lnTo>
                    <a:pt x="1375022" y="171662"/>
                  </a:lnTo>
                  <a:lnTo>
                    <a:pt x="1409933" y="199687"/>
                  </a:lnTo>
                  <a:lnTo>
                    <a:pt x="1443217" y="229528"/>
                  </a:lnTo>
                  <a:lnTo>
                    <a:pt x="1474811" y="261122"/>
                  </a:lnTo>
                  <a:lnTo>
                    <a:pt x="1504652" y="294406"/>
                  </a:lnTo>
                  <a:lnTo>
                    <a:pt x="1532677" y="329317"/>
                  </a:lnTo>
                  <a:lnTo>
                    <a:pt x="1558823" y="365791"/>
                  </a:lnTo>
                  <a:lnTo>
                    <a:pt x="1583026" y="403767"/>
                  </a:lnTo>
                  <a:lnTo>
                    <a:pt x="1605223" y="443179"/>
                  </a:lnTo>
                  <a:lnTo>
                    <a:pt x="1625352" y="483967"/>
                  </a:lnTo>
                  <a:lnTo>
                    <a:pt x="1643350" y="526065"/>
                  </a:lnTo>
                  <a:lnTo>
                    <a:pt x="1659152" y="569412"/>
                  </a:lnTo>
                  <a:lnTo>
                    <a:pt x="1672696" y="613944"/>
                  </a:lnTo>
                  <a:lnTo>
                    <a:pt x="1683920" y="659597"/>
                  </a:lnTo>
                  <a:lnTo>
                    <a:pt x="1692759" y="706310"/>
                  </a:lnTo>
                  <a:lnTo>
                    <a:pt x="1699150" y="754018"/>
                  </a:lnTo>
                  <a:lnTo>
                    <a:pt x="1703032" y="802659"/>
                  </a:lnTo>
                  <a:lnTo>
                    <a:pt x="1704340" y="852169"/>
                  </a:lnTo>
                  <a:lnTo>
                    <a:pt x="1703032" y="901680"/>
                  </a:lnTo>
                  <a:lnTo>
                    <a:pt x="1699150" y="950321"/>
                  </a:lnTo>
                  <a:lnTo>
                    <a:pt x="1692759" y="998029"/>
                  </a:lnTo>
                  <a:lnTo>
                    <a:pt x="1683920" y="1044742"/>
                  </a:lnTo>
                  <a:lnTo>
                    <a:pt x="1672696" y="1090395"/>
                  </a:lnTo>
                  <a:lnTo>
                    <a:pt x="1659152" y="1134927"/>
                  </a:lnTo>
                  <a:lnTo>
                    <a:pt x="1643350" y="1178274"/>
                  </a:lnTo>
                  <a:lnTo>
                    <a:pt x="1625352" y="1220372"/>
                  </a:lnTo>
                  <a:lnTo>
                    <a:pt x="1605223" y="1261160"/>
                  </a:lnTo>
                  <a:lnTo>
                    <a:pt x="1583026" y="1300572"/>
                  </a:lnTo>
                  <a:lnTo>
                    <a:pt x="1558823" y="1338548"/>
                  </a:lnTo>
                  <a:lnTo>
                    <a:pt x="1532677" y="1375022"/>
                  </a:lnTo>
                  <a:lnTo>
                    <a:pt x="1504652" y="1409933"/>
                  </a:lnTo>
                  <a:lnTo>
                    <a:pt x="1474811" y="1443217"/>
                  </a:lnTo>
                  <a:lnTo>
                    <a:pt x="1443217" y="1474811"/>
                  </a:lnTo>
                  <a:lnTo>
                    <a:pt x="1409933" y="1504652"/>
                  </a:lnTo>
                  <a:lnTo>
                    <a:pt x="1375022" y="1532677"/>
                  </a:lnTo>
                  <a:lnTo>
                    <a:pt x="1338548" y="1558823"/>
                  </a:lnTo>
                  <a:lnTo>
                    <a:pt x="1300572" y="1583026"/>
                  </a:lnTo>
                  <a:lnTo>
                    <a:pt x="1261160" y="1605223"/>
                  </a:lnTo>
                  <a:lnTo>
                    <a:pt x="1220372" y="1625352"/>
                  </a:lnTo>
                  <a:lnTo>
                    <a:pt x="1178274" y="1643350"/>
                  </a:lnTo>
                  <a:lnTo>
                    <a:pt x="1134927" y="1659152"/>
                  </a:lnTo>
                  <a:lnTo>
                    <a:pt x="1090395" y="1672696"/>
                  </a:lnTo>
                  <a:lnTo>
                    <a:pt x="1044742" y="1683920"/>
                  </a:lnTo>
                  <a:lnTo>
                    <a:pt x="998029" y="1692759"/>
                  </a:lnTo>
                  <a:lnTo>
                    <a:pt x="950321" y="1699150"/>
                  </a:lnTo>
                  <a:lnTo>
                    <a:pt x="901680" y="1703032"/>
                  </a:lnTo>
                  <a:lnTo>
                    <a:pt x="852169" y="1704339"/>
                  </a:lnTo>
                  <a:lnTo>
                    <a:pt x="802659" y="1703032"/>
                  </a:lnTo>
                  <a:lnTo>
                    <a:pt x="754018" y="1699150"/>
                  </a:lnTo>
                  <a:lnTo>
                    <a:pt x="706310" y="1692759"/>
                  </a:lnTo>
                  <a:lnTo>
                    <a:pt x="659597" y="1683920"/>
                  </a:lnTo>
                  <a:lnTo>
                    <a:pt x="613944" y="1672696"/>
                  </a:lnTo>
                  <a:lnTo>
                    <a:pt x="569412" y="1659152"/>
                  </a:lnTo>
                  <a:lnTo>
                    <a:pt x="526065" y="1643350"/>
                  </a:lnTo>
                  <a:lnTo>
                    <a:pt x="483967" y="1625352"/>
                  </a:lnTo>
                  <a:lnTo>
                    <a:pt x="443179" y="1605223"/>
                  </a:lnTo>
                  <a:lnTo>
                    <a:pt x="403767" y="1583026"/>
                  </a:lnTo>
                  <a:lnTo>
                    <a:pt x="365791" y="1558823"/>
                  </a:lnTo>
                  <a:lnTo>
                    <a:pt x="329317" y="1532677"/>
                  </a:lnTo>
                  <a:lnTo>
                    <a:pt x="294406" y="1504652"/>
                  </a:lnTo>
                  <a:lnTo>
                    <a:pt x="261122" y="1474811"/>
                  </a:lnTo>
                  <a:lnTo>
                    <a:pt x="229528" y="1443217"/>
                  </a:lnTo>
                  <a:lnTo>
                    <a:pt x="199687" y="1409933"/>
                  </a:lnTo>
                  <a:lnTo>
                    <a:pt x="171662" y="1375022"/>
                  </a:lnTo>
                  <a:lnTo>
                    <a:pt x="145516" y="1338548"/>
                  </a:lnTo>
                  <a:lnTo>
                    <a:pt x="121313" y="1300572"/>
                  </a:lnTo>
                  <a:lnTo>
                    <a:pt x="99116" y="1261160"/>
                  </a:lnTo>
                  <a:lnTo>
                    <a:pt x="78987" y="1220372"/>
                  </a:lnTo>
                  <a:lnTo>
                    <a:pt x="60989" y="1178274"/>
                  </a:lnTo>
                  <a:lnTo>
                    <a:pt x="45187" y="1134927"/>
                  </a:lnTo>
                  <a:lnTo>
                    <a:pt x="31643" y="1090395"/>
                  </a:lnTo>
                  <a:lnTo>
                    <a:pt x="20419" y="1044742"/>
                  </a:lnTo>
                  <a:lnTo>
                    <a:pt x="11580" y="998029"/>
                  </a:lnTo>
                  <a:lnTo>
                    <a:pt x="5189" y="950321"/>
                  </a:lnTo>
                  <a:lnTo>
                    <a:pt x="1307" y="901680"/>
                  </a:lnTo>
                  <a:lnTo>
                    <a:pt x="0" y="852169"/>
                  </a:lnTo>
                  <a:lnTo>
                    <a:pt x="1307" y="802659"/>
                  </a:lnTo>
                  <a:lnTo>
                    <a:pt x="5189" y="754018"/>
                  </a:lnTo>
                  <a:lnTo>
                    <a:pt x="11580" y="706310"/>
                  </a:lnTo>
                  <a:lnTo>
                    <a:pt x="20419" y="659597"/>
                  </a:lnTo>
                  <a:lnTo>
                    <a:pt x="31643" y="613944"/>
                  </a:lnTo>
                  <a:lnTo>
                    <a:pt x="45187" y="569412"/>
                  </a:lnTo>
                  <a:lnTo>
                    <a:pt x="60989" y="526065"/>
                  </a:lnTo>
                  <a:lnTo>
                    <a:pt x="78987" y="483967"/>
                  </a:lnTo>
                  <a:lnTo>
                    <a:pt x="99116" y="443179"/>
                  </a:lnTo>
                  <a:lnTo>
                    <a:pt x="121313" y="403767"/>
                  </a:lnTo>
                  <a:lnTo>
                    <a:pt x="145516" y="365791"/>
                  </a:lnTo>
                  <a:lnTo>
                    <a:pt x="171662" y="329317"/>
                  </a:lnTo>
                  <a:lnTo>
                    <a:pt x="199687" y="294406"/>
                  </a:lnTo>
                  <a:lnTo>
                    <a:pt x="229528" y="261122"/>
                  </a:lnTo>
                  <a:lnTo>
                    <a:pt x="261122" y="229528"/>
                  </a:lnTo>
                  <a:lnTo>
                    <a:pt x="294406" y="199687"/>
                  </a:lnTo>
                  <a:lnTo>
                    <a:pt x="329317" y="171662"/>
                  </a:lnTo>
                  <a:lnTo>
                    <a:pt x="365791" y="145516"/>
                  </a:lnTo>
                  <a:lnTo>
                    <a:pt x="403767" y="121313"/>
                  </a:lnTo>
                  <a:lnTo>
                    <a:pt x="443179" y="99116"/>
                  </a:lnTo>
                  <a:lnTo>
                    <a:pt x="483967" y="78987"/>
                  </a:lnTo>
                  <a:lnTo>
                    <a:pt x="526065" y="60989"/>
                  </a:lnTo>
                  <a:lnTo>
                    <a:pt x="569412" y="45187"/>
                  </a:lnTo>
                  <a:lnTo>
                    <a:pt x="613944" y="31643"/>
                  </a:lnTo>
                  <a:lnTo>
                    <a:pt x="659597" y="20419"/>
                  </a:lnTo>
                  <a:lnTo>
                    <a:pt x="706310" y="11580"/>
                  </a:lnTo>
                  <a:lnTo>
                    <a:pt x="754018" y="5189"/>
                  </a:lnTo>
                  <a:lnTo>
                    <a:pt x="802659" y="1307"/>
                  </a:lnTo>
                  <a:lnTo>
                    <a:pt x="852169" y="0"/>
                  </a:lnTo>
                  <a:close/>
                </a:path>
                <a:path w="1704339" h="17043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315">
              <a:solidFill>
                <a:srgbClr val="FFF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00" y="1036319"/>
              <a:ext cx="1169670" cy="1169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2189" y="0"/>
              <a:ext cx="8131809" cy="6858000"/>
            </a:xfrm>
            <a:custGeom>
              <a:avLst/>
              <a:gdLst/>
              <a:ahLst/>
              <a:cxnLst/>
              <a:rect l="l" t="t" r="r" b="b"/>
              <a:pathLst>
                <a:path w="8131809" h="6858000">
                  <a:moveTo>
                    <a:pt x="813180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809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359" y="72389"/>
              <a:ext cx="39370" cy="6785609"/>
            </a:xfrm>
            <a:custGeom>
              <a:avLst/>
              <a:gdLst/>
              <a:ahLst/>
              <a:cxnLst/>
              <a:rect l="l" t="t" r="r" b="b"/>
              <a:pathLst>
                <a:path w="39369" h="6785609">
                  <a:moveTo>
                    <a:pt x="0" y="6785609"/>
                  </a:moveTo>
                  <a:lnTo>
                    <a:pt x="39370" y="6785609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6785609"/>
                  </a:lnTo>
                  <a:close/>
                </a:path>
              </a:pathLst>
            </a:custGeom>
            <a:solidFill>
              <a:srgbClr val="6F6A5E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247205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15" dirty="0"/>
              <a:t>References</a:t>
            </a:r>
            <a:endParaRPr sz="4300"/>
          </a:p>
        </p:txBody>
      </p:sp>
      <p:sp>
        <p:nvSpPr>
          <p:cNvPr id="11" name="object 11"/>
          <p:cNvSpPr txBox="1"/>
          <p:nvPr/>
        </p:nvSpPr>
        <p:spPr>
          <a:xfrm>
            <a:off x="1583689" y="1404620"/>
            <a:ext cx="5741035" cy="53581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7340" indent="-281940">
              <a:lnSpc>
                <a:spcPct val="100000"/>
              </a:lnSpc>
              <a:spcBef>
                <a:spcPts val="7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20" dirty="0">
                <a:latin typeface="Trebuchet MS"/>
                <a:cs typeface="Trebuchet MS"/>
                <a:hlinkClick r:id="rId3"/>
              </a:rPr>
              <a:t>www.slideshare.net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95" dirty="0">
                <a:latin typeface="Trebuchet MS"/>
                <a:cs typeface="Trebuchet MS"/>
                <a:hlinkClick r:id="rId4"/>
              </a:rPr>
              <a:t>www.docstoc.com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05" dirty="0">
                <a:latin typeface="Trebuchet MS"/>
                <a:cs typeface="Trebuchet MS"/>
                <a:hlinkClick r:id="rId5"/>
              </a:rPr>
              <a:t>www.slideworld.com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b="1" spc="-100" dirty="0">
                <a:latin typeface="Trebuchet MS"/>
                <a:cs typeface="Trebuchet MS"/>
                <a:hlinkClick r:id="rId6"/>
              </a:rPr>
              <a:t>www.nptel</a:t>
            </a:r>
            <a:r>
              <a:rPr sz="2000" spc="-100" dirty="0">
                <a:latin typeface="Trebuchet MS"/>
                <a:cs typeface="Trebuchet MS"/>
                <a:hlinkClick r:id="rId6"/>
              </a:rPr>
              <a:t>.ac.in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05" dirty="0">
                <a:latin typeface="Trebuchet MS"/>
                <a:cs typeface="Trebuchet MS"/>
                <a:hlinkClick r:id="rId7"/>
              </a:rPr>
              <a:t>www.scribd.com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59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55" dirty="0">
                <a:latin typeface="Trebuchet MS"/>
                <a:cs typeface="Trebuchet MS"/>
                <a:hlinkClick r:id="rId8"/>
              </a:rPr>
              <a:t>http://opencourses.emu.edu.tr/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55" dirty="0">
                <a:latin typeface="Trebuchet MS"/>
                <a:cs typeface="Trebuchet MS"/>
                <a:hlinkClick r:id="rId9"/>
              </a:rPr>
              <a:t>http://engineeringppt.blogspot.in/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60" dirty="0">
                <a:latin typeface="Trebuchet MS"/>
                <a:cs typeface="Trebuchet MS"/>
                <a:hlinkClick r:id="rId10"/>
              </a:rPr>
              <a:t>http://www.pptsearchengine.net/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05" dirty="0">
                <a:latin typeface="Trebuchet MS"/>
                <a:cs typeface="Trebuchet MS"/>
                <a:hlinkClick r:id="rId11"/>
              </a:rPr>
              <a:t>www.4shared.com</a:t>
            </a:r>
            <a:endParaRPr sz="2000">
              <a:latin typeface="Trebuchet MS"/>
              <a:cs typeface="Trebuchet MS"/>
            </a:endParaRPr>
          </a:p>
          <a:p>
            <a:pPr marL="307340" indent="-281940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14" dirty="0">
                <a:latin typeface="Trebuchet MS"/>
                <a:cs typeface="Trebuchet MS"/>
                <a:hlinkClick r:id="rId12"/>
              </a:rPr>
              <a:t>www.eazynotes.com</a:t>
            </a:r>
            <a:endParaRPr sz="2000">
              <a:latin typeface="Trebuchet MS"/>
              <a:cs typeface="Trebuchet MS"/>
            </a:endParaRPr>
          </a:p>
          <a:p>
            <a:pPr marL="25400" marR="2933700">
              <a:lnSpc>
                <a:spcPct val="125000"/>
              </a:lnSpc>
              <a:buClr>
                <a:srgbClr val="3790A6"/>
              </a:buClr>
              <a:buSzPct val="80000"/>
              <a:buFont typeface="UnDotum"/>
              <a:buChar char=""/>
              <a:tabLst>
                <a:tab pos="307340" algn="l"/>
              </a:tabLst>
            </a:pPr>
            <a:r>
              <a:rPr sz="2000" spc="-160" dirty="0">
                <a:latin typeface="Trebuchet MS"/>
                <a:cs typeface="Trebuchet MS"/>
                <a:hlinkClick r:id="rId13"/>
              </a:rPr>
              <a:t>http://8085projects.info/ 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Books:</a:t>
            </a:r>
            <a:endParaRPr sz="2000">
              <a:latin typeface="Trebuchet MS"/>
              <a:cs typeface="Trebuchet MS"/>
            </a:endParaRPr>
          </a:p>
          <a:p>
            <a:pPr marL="25400" marR="17780">
              <a:lnSpc>
                <a:spcPct val="125000"/>
              </a:lnSpc>
            </a:pPr>
            <a:r>
              <a:rPr sz="2000" spc="-35" dirty="0">
                <a:latin typeface="Trebuchet MS"/>
                <a:cs typeface="Trebuchet MS"/>
              </a:rPr>
              <a:t>Microprocessors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70" dirty="0">
                <a:latin typeface="Trebuchet MS"/>
                <a:cs typeface="Trebuchet MS"/>
              </a:rPr>
              <a:t>microcontrollers </a:t>
            </a:r>
            <a:r>
              <a:rPr sz="2000" spc="-114" dirty="0">
                <a:latin typeface="Trebuchet MS"/>
                <a:cs typeface="Trebuchet MS"/>
              </a:rPr>
              <a:t>by </a:t>
            </a:r>
            <a:r>
              <a:rPr sz="2000" spc="-100" dirty="0">
                <a:latin typeface="Trebuchet MS"/>
                <a:cs typeface="Trebuchet MS"/>
              </a:rPr>
              <a:t>krishnakanth  </a:t>
            </a:r>
            <a:r>
              <a:rPr sz="2000" spc="-35" dirty="0">
                <a:latin typeface="Trebuchet MS"/>
                <a:cs typeface="Trebuchet MS"/>
              </a:rPr>
              <a:t>Microprocessors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70" dirty="0">
                <a:latin typeface="Trebuchet MS"/>
                <a:cs typeface="Trebuchet MS"/>
              </a:rPr>
              <a:t>microcontrollers </a:t>
            </a:r>
            <a:r>
              <a:rPr sz="2000" spc="-114" dirty="0">
                <a:latin typeface="Trebuchet MS"/>
                <a:cs typeface="Trebuchet MS"/>
              </a:rPr>
              <a:t>by </a:t>
            </a:r>
            <a:r>
              <a:rPr sz="2000" dirty="0">
                <a:latin typeface="Trebuchet MS"/>
                <a:cs typeface="Trebuchet MS"/>
              </a:rPr>
              <a:t>Nagoor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Kani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66370" y="2379979"/>
            <a:ext cx="19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71500" y="2362199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156969" y="237997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6200" y="2362200"/>
            <a:ext cx="1981200" cy="1879600"/>
            <a:chOff x="76200" y="2362200"/>
            <a:chExt cx="1981200" cy="1879600"/>
          </a:xfrm>
        </p:grpSpPr>
        <p:sp>
          <p:nvSpPr>
            <p:cNvPr id="151" name="object 151"/>
            <p:cNvSpPr/>
            <p:nvPr/>
          </p:nvSpPr>
          <p:spPr>
            <a:xfrm>
              <a:off x="1562100" y="23622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66370" y="3318509"/>
            <a:ext cx="17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8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571500" y="3302000"/>
            <a:ext cx="990600" cy="939800"/>
          </a:xfrm>
          <a:custGeom>
            <a:avLst/>
            <a:gdLst/>
            <a:ahLst/>
            <a:cxnLst/>
            <a:rect l="l" t="t" r="r" b="b"/>
            <a:pathLst>
              <a:path w="990600" h="939800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939800"/>
                </a:lnTo>
                <a:lnTo>
                  <a:pt x="495300" y="939800"/>
                </a:lnTo>
                <a:lnTo>
                  <a:pt x="990600" y="939800"/>
                </a:lnTo>
                <a:lnTo>
                  <a:pt x="99060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156969" y="3318509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76200" y="3302000"/>
            <a:ext cx="1981200" cy="1879600"/>
            <a:chOff x="76200" y="3302000"/>
            <a:chExt cx="1981200" cy="1879600"/>
          </a:xfrm>
        </p:grpSpPr>
        <p:sp>
          <p:nvSpPr>
            <p:cNvPr id="157" name="object 157"/>
            <p:cNvSpPr/>
            <p:nvPr/>
          </p:nvSpPr>
          <p:spPr>
            <a:xfrm>
              <a:off x="1562100" y="33020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" y="4241799"/>
              <a:ext cx="1485900" cy="939800"/>
            </a:xfrm>
            <a:custGeom>
              <a:avLst/>
              <a:gdLst/>
              <a:ahLst/>
              <a:cxnLst/>
              <a:rect l="l" t="t" r="r" b="b"/>
              <a:pathLst>
                <a:path w="1485900" h="939800">
                  <a:moveTo>
                    <a:pt x="1485900" y="0"/>
                  </a:moveTo>
                  <a:lnTo>
                    <a:pt x="990600" y="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990600" y="939800"/>
                  </a:lnTo>
                  <a:lnTo>
                    <a:pt x="1485900" y="9398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66370" y="4250690"/>
            <a:ext cx="122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2800" b="1" spc="415" dirty="0">
                <a:latin typeface="Trebuchet MS"/>
                <a:cs typeface="Trebuchet MS"/>
              </a:rPr>
              <a:t>H	</a:t>
            </a:r>
            <a:r>
              <a:rPr sz="2800" b="1" spc="175" dirty="0"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1562100" y="2438400"/>
            <a:ext cx="2247900" cy="2743200"/>
            <a:chOff x="1562100" y="2438400"/>
            <a:chExt cx="2247900" cy="2743200"/>
          </a:xfrm>
        </p:grpSpPr>
        <p:sp>
          <p:nvSpPr>
            <p:cNvPr id="161" name="object 161"/>
            <p:cNvSpPr/>
            <p:nvPr/>
          </p:nvSpPr>
          <p:spPr>
            <a:xfrm>
              <a:off x="1562100" y="4241800"/>
              <a:ext cx="495300" cy="939800"/>
            </a:xfrm>
            <a:custGeom>
              <a:avLst/>
              <a:gdLst/>
              <a:ahLst/>
              <a:cxnLst/>
              <a:rect l="l" t="t" r="r" b="b"/>
              <a:pathLst>
                <a:path w="495300" h="939800">
                  <a:moveTo>
                    <a:pt x="4953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495300" y="9398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24200" y="2438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24200" y="33782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5285740" y="2362200"/>
          <a:ext cx="2106929" cy="292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/>
                <a:gridCol w="567690"/>
                <a:gridCol w="452755"/>
                <a:gridCol w="606425"/>
              </a:tblGrid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80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5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DDB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40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H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85" dirty="0">
                          <a:latin typeface="Trebuchet MS"/>
                          <a:cs typeface="Trebuchet MS"/>
                        </a:rPr>
                        <a:t>85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85" dirty="0">
                          <a:latin typeface="Trebuchet MS"/>
                          <a:cs typeface="Trebuchet MS"/>
                        </a:rPr>
                        <a:t>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3214370" y="3384550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Trebuchet MS"/>
                <a:cs typeface="Trebuchet MS"/>
              </a:rPr>
              <a:t>0</a:t>
            </a:r>
            <a:r>
              <a:rPr sz="3200" b="1" spc="-110" dirty="0"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124200" y="43180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214370" y="4323079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Trebuchet MS"/>
                <a:cs typeface="Trebuchet MS"/>
              </a:rPr>
              <a:t>8</a:t>
            </a:r>
            <a:r>
              <a:rPr sz="3200" b="1" spc="-110" dirty="0"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8305800" y="2362200"/>
            <a:ext cx="685800" cy="1930400"/>
            <a:chOff x="8305800" y="2362200"/>
            <a:chExt cx="685800" cy="1930400"/>
          </a:xfrm>
        </p:grpSpPr>
        <p:sp>
          <p:nvSpPr>
            <p:cNvPr id="169" name="object 169"/>
            <p:cNvSpPr/>
            <p:nvPr/>
          </p:nvSpPr>
          <p:spPr>
            <a:xfrm>
              <a:off x="8305800" y="23622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305800" y="33274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8305800" y="3327400"/>
            <a:ext cx="685800" cy="9652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-100" dirty="0">
                <a:latin typeface="Trebuchet MS"/>
                <a:cs typeface="Trebuchet MS"/>
              </a:rPr>
              <a:t>60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8305800" y="4292600"/>
            <a:ext cx="685800" cy="965200"/>
          </a:xfrm>
          <a:custGeom>
            <a:avLst/>
            <a:gdLst/>
            <a:ahLst/>
            <a:cxnLst/>
            <a:rect l="l" t="t" r="r" b="b"/>
            <a:pathLst>
              <a:path w="685800" h="965200">
                <a:moveTo>
                  <a:pt x="685800" y="0"/>
                </a:moveTo>
                <a:lnTo>
                  <a:pt x="0" y="0"/>
                </a:lnTo>
                <a:lnTo>
                  <a:pt x="0" y="965200"/>
                </a:lnTo>
                <a:lnTo>
                  <a:pt x="685800" y="965200"/>
                </a:lnTo>
                <a:lnTo>
                  <a:pt x="6858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866129" y="155702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70890" y="15570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116070" y="3839209"/>
            <a:ext cx="668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363470" y="359664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45069" y="3539490"/>
            <a:ext cx="72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8500</a:t>
            </a:r>
            <a:r>
              <a:rPr sz="1100" b="1" spc="-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720330" y="5749290"/>
            <a:ext cx="1038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Times New Roman"/>
                <a:cs typeface="Times New Roman"/>
              </a:rPr>
              <a:t>M</a:t>
            </a:r>
            <a:r>
              <a:rPr sz="3200" b="1" spc="-55" dirty="0">
                <a:latin typeface="Times New Roman"/>
                <a:cs typeface="Times New Roman"/>
              </a:rPr>
              <a:t>=</a:t>
            </a:r>
            <a:r>
              <a:rPr sz="3200" b="1" spc="5" dirty="0">
                <a:latin typeface="Times New Roman"/>
                <a:cs typeface="Times New Roman"/>
              </a:rPr>
              <a:t>6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71879"/>
            <a:ext cx="7329170" cy="701040"/>
          </a:xfrm>
          <a:custGeom>
            <a:avLst/>
            <a:gdLst/>
            <a:ahLst/>
            <a:cxnLst/>
            <a:rect l="l" t="t" r="r" b="b"/>
            <a:pathLst>
              <a:path w="7329170" h="701039">
                <a:moveTo>
                  <a:pt x="7329170" y="0"/>
                </a:moveTo>
                <a:lnTo>
                  <a:pt x="2807970" y="0"/>
                </a:lnTo>
                <a:lnTo>
                  <a:pt x="0" y="0"/>
                </a:lnTo>
                <a:lnTo>
                  <a:pt x="0" y="701040"/>
                </a:lnTo>
                <a:lnTo>
                  <a:pt x="2807970" y="701040"/>
                </a:lnTo>
                <a:lnTo>
                  <a:pt x="7329170" y="701040"/>
                </a:lnTo>
                <a:lnTo>
                  <a:pt x="732917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130" y="1068070"/>
            <a:ext cx="5678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7904" algn="l"/>
              </a:tabLst>
            </a:pPr>
            <a:r>
              <a:rPr b="1" spc="105" dirty="0">
                <a:solidFill>
                  <a:srgbClr val="FFFFFF"/>
                </a:solidFill>
                <a:latin typeface="Trebuchet MS"/>
                <a:cs typeface="Trebuchet MS"/>
              </a:rPr>
              <a:t>Opcode	</a:t>
            </a:r>
            <a:r>
              <a:rPr b="1" spc="85" dirty="0">
                <a:solidFill>
                  <a:srgbClr val="FFFFFF"/>
                </a:solidFill>
                <a:latin typeface="Trebuchet MS"/>
                <a:cs typeface="Trebuchet MS"/>
              </a:rPr>
              <a:t>Operand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2920"/>
            <a:ext cx="2807970" cy="915669"/>
          </a:xfrm>
          <a:custGeom>
            <a:avLst/>
            <a:gdLst/>
            <a:ahLst/>
            <a:cxnLst/>
            <a:rect l="l" t="t" r="r" b="b"/>
            <a:pathLst>
              <a:path w="2807970" h="915669">
                <a:moveTo>
                  <a:pt x="2807970" y="0"/>
                </a:moveTo>
                <a:lnTo>
                  <a:pt x="0" y="0"/>
                </a:lnTo>
                <a:lnTo>
                  <a:pt x="0" y="915669"/>
                </a:lnTo>
                <a:lnTo>
                  <a:pt x="2807970" y="915669"/>
                </a:lnTo>
                <a:lnTo>
                  <a:pt x="280797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757679"/>
            <a:ext cx="1198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400" spc="-135" dirty="0">
                <a:latin typeface="Trebuchet MS"/>
                <a:cs typeface="Trebuchet MS"/>
              </a:rPr>
              <a:t>S</a:t>
            </a:r>
            <a:r>
              <a:rPr sz="5400" spc="130" dirty="0">
                <a:latin typeface="Trebuchet MS"/>
                <a:cs typeface="Trebuchet MS"/>
              </a:rPr>
              <a:t>T</a:t>
            </a:r>
            <a:r>
              <a:rPr sz="5400" spc="415" dirty="0">
                <a:latin typeface="Trebuchet MS"/>
                <a:cs typeface="Trebuchet MS"/>
              </a:rPr>
              <a:t>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5170" y="1772920"/>
            <a:ext cx="4521200" cy="915669"/>
          </a:xfrm>
          <a:custGeom>
            <a:avLst/>
            <a:gdLst/>
            <a:ahLst/>
            <a:cxnLst/>
            <a:rect l="l" t="t" r="r" b="b"/>
            <a:pathLst>
              <a:path w="4521200" h="915669">
                <a:moveTo>
                  <a:pt x="4521200" y="0"/>
                </a:moveTo>
                <a:lnTo>
                  <a:pt x="0" y="0"/>
                </a:lnTo>
                <a:lnTo>
                  <a:pt x="0" y="915669"/>
                </a:lnTo>
                <a:lnTo>
                  <a:pt x="4521200" y="915669"/>
                </a:lnTo>
                <a:lnTo>
                  <a:pt x="452120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5340" y="1769109"/>
            <a:ext cx="2929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190" dirty="0">
                <a:latin typeface="Trebuchet MS"/>
                <a:cs typeface="Trebuchet MS"/>
              </a:rPr>
              <a:t>16-bit</a:t>
            </a:r>
            <a:r>
              <a:rPr sz="4000" spc="-150" dirty="0">
                <a:latin typeface="Trebuchet MS"/>
                <a:cs typeface="Trebuchet MS"/>
              </a:rPr>
              <a:t> </a:t>
            </a:r>
            <a:r>
              <a:rPr sz="4000" spc="-175" dirty="0">
                <a:latin typeface="Trebuchet MS"/>
                <a:cs typeface="Trebuchet MS"/>
              </a:rPr>
              <a:t>address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" y="3246120"/>
            <a:ext cx="73075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accumulator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copied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20" dirty="0">
                <a:latin typeface="Times New Roman"/>
                <a:cs typeface="Times New Roman"/>
              </a:rPr>
              <a:t>memory </a:t>
            </a:r>
            <a:r>
              <a:rPr sz="2600" spc="90" dirty="0">
                <a:latin typeface="Times New Roman"/>
                <a:cs typeface="Times New Roman"/>
              </a:rPr>
              <a:t>location </a:t>
            </a:r>
            <a:r>
              <a:rPr sz="2600" spc="55" dirty="0">
                <a:latin typeface="Times New Roman"/>
                <a:cs typeface="Times New Roman"/>
              </a:rPr>
              <a:t>specified </a:t>
            </a:r>
            <a:r>
              <a:rPr sz="2600" spc="45" dirty="0">
                <a:latin typeface="Times New Roman"/>
                <a:cs typeface="Times New Roman"/>
              </a:rPr>
              <a:t>by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operand.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30" baseline="19274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170" dirty="0">
                <a:latin typeface="Times New Roman"/>
                <a:cs typeface="Times New Roman"/>
              </a:rPr>
              <a:t>E</a:t>
            </a:r>
            <a:r>
              <a:rPr sz="2600" b="1" spc="85" dirty="0">
                <a:latin typeface="Times New Roman"/>
                <a:cs typeface="Times New Roman"/>
              </a:rPr>
              <a:t>x</a:t>
            </a:r>
            <a:r>
              <a:rPr sz="2600" b="1" spc="130" dirty="0">
                <a:latin typeface="Times New Roman"/>
                <a:cs typeface="Times New Roman"/>
              </a:rPr>
              <a:t>a</a:t>
            </a:r>
            <a:r>
              <a:rPr sz="2600" b="1" spc="225" dirty="0">
                <a:latin typeface="Times New Roman"/>
                <a:cs typeface="Times New Roman"/>
              </a:rPr>
              <a:t>m</a:t>
            </a:r>
            <a:r>
              <a:rPr sz="2600" b="1" spc="145" dirty="0">
                <a:latin typeface="Times New Roman"/>
                <a:cs typeface="Times New Roman"/>
              </a:rPr>
              <a:t>p</a:t>
            </a:r>
            <a:r>
              <a:rPr sz="2600" b="1" spc="120" dirty="0">
                <a:latin typeface="Times New Roman"/>
                <a:cs typeface="Times New Roman"/>
              </a:rPr>
              <a:t>l</a:t>
            </a:r>
            <a:r>
              <a:rPr sz="2600" b="1" spc="60" dirty="0">
                <a:latin typeface="Times New Roman"/>
                <a:cs typeface="Times New Roman"/>
              </a:rPr>
              <a:t>e</a:t>
            </a:r>
            <a:r>
              <a:rPr sz="2600" b="1" spc="50" dirty="0">
                <a:latin typeface="Times New Roman"/>
                <a:cs typeface="Times New Roman"/>
              </a:rPr>
              <a:t>: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4000" spc="-90" dirty="0">
                <a:latin typeface="Times New Roman"/>
                <a:cs typeface="Times New Roman"/>
              </a:rPr>
              <a:t>S</a:t>
            </a:r>
            <a:r>
              <a:rPr sz="4000" spc="-105" dirty="0">
                <a:latin typeface="Times New Roman"/>
                <a:cs typeface="Times New Roman"/>
              </a:rPr>
              <a:t>T</a:t>
            </a:r>
            <a:r>
              <a:rPr sz="4000" spc="-195" dirty="0">
                <a:latin typeface="Times New Roman"/>
                <a:cs typeface="Times New Roman"/>
              </a:rPr>
              <a:t>A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75" dirty="0">
                <a:latin typeface="Times New Roman"/>
                <a:cs typeface="Times New Roman"/>
              </a:rPr>
              <a:t>2</a:t>
            </a:r>
            <a:r>
              <a:rPr sz="4000" spc="140" dirty="0">
                <a:latin typeface="Times New Roman"/>
                <a:cs typeface="Times New Roman"/>
              </a:rPr>
              <a:t>00</a:t>
            </a:r>
            <a:r>
              <a:rPr sz="4000" spc="155" dirty="0">
                <a:latin typeface="Times New Roman"/>
                <a:cs typeface="Times New Roman"/>
              </a:rPr>
              <a:t>0</a:t>
            </a:r>
            <a:r>
              <a:rPr sz="1400" spc="95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69" y="327659"/>
            <a:ext cx="60648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45" dirty="0">
                <a:solidFill>
                  <a:srgbClr val="562213"/>
                </a:solidFill>
                <a:latin typeface="Trebuchet MS"/>
                <a:cs typeface="Trebuchet MS"/>
              </a:rPr>
              <a:t>STA-Store </a:t>
            </a:r>
            <a:r>
              <a:rPr sz="3900" spc="-210" dirty="0">
                <a:solidFill>
                  <a:srgbClr val="562213"/>
                </a:solidFill>
                <a:latin typeface="Trebuchet MS"/>
                <a:cs typeface="Trebuchet MS"/>
              </a:rPr>
              <a:t>accumulator</a:t>
            </a:r>
            <a:r>
              <a:rPr sz="3900" spc="-200" dirty="0">
                <a:solidFill>
                  <a:srgbClr val="562213"/>
                </a:solidFill>
                <a:latin typeface="Trebuchet MS"/>
                <a:cs typeface="Trebuchet MS"/>
              </a:rPr>
              <a:t> </a:t>
            </a:r>
            <a:r>
              <a:rPr sz="3900" spc="-195" dirty="0">
                <a:solidFill>
                  <a:srgbClr val="562213"/>
                </a:solidFill>
                <a:latin typeface="Trebuchet MS"/>
                <a:cs typeface="Trebuchet MS"/>
              </a:rPr>
              <a:t>direct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3022600"/>
              <a:ext cx="723900" cy="642620"/>
            </a:xfrm>
            <a:custGeom>
              <a:avLst/>
              <a:gdLst/>
              <a:ahLst/>
              <a:cxnLst/>
              <a:rect l="l" t="t" r="r" b="b"/>
              <a:pathLst>
                <a:path w="723900" h="642620">
                  <a:moveTo>
                    <a:pt x="723900" y="0"/>
                  </a:moveTo>
                  <a:lnTo>
                    <a:pt x="0" y="0"/>
                  </a:lnTo>
                  <a:lnTo>
                    <a:pt x="0" y="642619"/>
                  </a:lnTo>
                  <a:lnTo>
                    <a:pt x="723900" y="642619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62000" y="3022600"/>
            <a:ext cx="72390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0"/>
              </a:spcBef>
            </a:pPr>
            <a:r>
              <a:rPr sz="3600" b="1" spc="530" dirty="0">
                <a:latin typeface="Trebuchet MS"/>
                <a:cs typeface="Trebuchet MS"/>
              </a:rPr>
              <a:t>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485900" y="3022600"/>
            <a:ext cx="723900" cy="642620"/>
          </a:xfrm>
          <a:custGeom>
            <a:avLst/>
            <a:gdLst/>
            <a:ahLst/>
            <a:cxnLst/>
            <a:rect l="l" t="t" r="r" b="b"/>
            <a:pathLst>
              <a:path w="723900" h="642620">
                <a:moveTo>
                  <a:pt x="723900" y="0"/>
                </a:moveTo>
                <a:lnTo>
                  <a:pt x="0" y="0"/>
                </a:lnTo>
                <a:lnTo>
                  <a:pt x="0" y="642619"/>
                </a:lnTo>
                <a:lnTo>
                  <a:pt x="723900" y="642619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485900" y="3022600"/>
            <a:ext cx="72390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0"/>
              </a:spcBef>
            </a:pPr>
            <a:r>
              <a:rPr sz="3600" b="1" spc="-125" dirty="0">
                <a:latin typeface="Trebuchet MS"/>
                <a:cs typeface="Trebuchet MS"/>
              </a:rPr>
              <a:t>50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2362200" y="2997200"/>
            <a:ext cx="4381500" cy="2870200"/>
            <a:chOff x="2362200" y="2997200"/>
            <a:chExt cx="4381500" cy="2870200"/>
          </a:xfrm>
        </p:grpSpPr>
        <p:sp>
          <p:nvSpPr>
            <p:cNvPr id="151" name="object 151"/>
            <p:cNvSpPr/>
            <p:nvPr/>
          </p:nvSpPr>
          <p:spPr>
            <a:xfrm>
              <a:off x="2362200" y="2997200"/>
              <a:ext cx="838200" cy="957580"/>
            </a:xfrm>
            <a:custGeom>
              <a:avLst/>
              <a:gdLst/>
              <a:ahLst/>
              <a:cxnLst/>
              <a:rect l="l" t="t" r="r" b="b"/>
              <a:pathLst>
                <a:path w="838200" h="957579">
                  <a:moveTo>
                    <a:pt x="838200" y="0"/>
                  </a:moveTo>
                  <a:lnTo>
                    <a:pt x="0" y="0"/>
                  </a:lnTo>
                  <a:lnTo>
                    <a:pt x="0" y="957580"/>
                  </a:lnTo>
                  <a:lnTo>
                    <a:pt x="838200" y="95758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362200" y="3954780"/>
              <a:ext cx="838200" cy="955040"/>
            </a:xfrm>
            <a:custGeom>
              <a:avLst/>
              <a:gdLst/>
              <a:ahLst/>
              <a:cxnLst/>
              <a:rect l="l" t="t" r="r" b="b"/>
              <a:pathLst>
                <a:path w="838200" h="955039">
                  <a:moveTo>
                    <a:pt x="838200" y="0"/>
                  </a:moveTo>
                  <a:lnTo>
                    <a:pt x="0" y="0"/>
                  </a:lnTo>
                  <a:lnTo>
                    <a:pt x="0" y="955040"/>
                  </a:lnTo>
                  <a:lnTo>
                    <a:pt x="838200" y="9550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362200" y="4909820"/>
              <a:ext cx="838200" cy="957580"/>
            </a:xfrm>
            <a:custGeom>
              <a:avLst/>
              <a:gdLst/>
              <a:ahLst/>
              <a:cxnLst/>
              <a:rect l="l" t="t" r="r" b="b"/>
              <a:pathLst>
                <a:path w="838200" h="957579">
                  <a:moveTo>
                    <a:pt x="838200" y="0"/>
                  </a:moveTo>
                  <a:lnTo>
                    <a:pt x="0" y="0"/>
                  </a:lnTo>
                  <a:lnTo>
                    <a:pt x="0" y="957579"/>
                  </a:lnTo>
                  <a:lnTo>
                    <a:pt x="838200" y="95757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019800" y="3098800"/>
              <a:ext cx="723900" cy="581660"/>
            </a:xfrm>
            <a:custGeom>
              <a:avLst/>
              <a:gdLst/>
              <a:ahLst/>
              <a:cxnLst/>
              <a:rect l="l" t="t" r="r" b="b"/>
              <a:pathLst>
                <a:path w="723900" h="581660">
                  <a:moveTo>
                    <a:pt x="723900" y="0"/>
                  </a:moveTo>
                  <a:lnTo>
                    <a:pt x="0" y="0"/>
                  </a:lnTo>
                  <a:lnTo>
                    <a:pt x="0" y="581660"/>
                  </a:lnTo>
                  <a:lnTo>
                    <a:pt x="723900" y="58166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6109970" y="3116579"/>
            <a:ext cx="19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743700" y="3098800"/>
            <a:ext cx="723900" cy="581660"/>
          </a:xfrm>
          <a:custGeom>
            <a:avLst/>
            <a:gdLst/>
            <a:ahLst/>
            <a:cxnLst/>
            <a:rect l="l" t="t" r="r" b="b"/>
            <a:pathLst>
              <a:path w="723900" h="581660">
                <a:moveTo>
                  <a:pt x="723900" y="0"/>
                </a:moveTo>
                <a:lnTo>
                  <a:pt x="0" y="0"/>
                </a:lnTo>
                <a:lnTo>
                  <a:pt x="0" y="581660"/>
                </a:lnTo>
                <a:lnTo>
                  <a:pt x="723900" y="581660"/>
                </a:lnTo>
                <a:lnTo>
                  <a:pt x="72390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833869" y="3105150"/>
            <a:ext cx="4610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Trebuchet MS"/>
                <a:cs typeface="Trebuchet MS"/>
              </a:rPr>
              <a:t>5</a:t>
            </a:r>
            <a:r>
              <a:rPr sz="3200" b="1" spc="-110" dirty="0"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7620000" y="3073400"/>
            <a:ext cx="838200" cy="1861820"/>
            <a:chOff x="7620000" y="3073400"/>
            <a:chExt cx="838200" cy="1861820"/>
          </a:xfrm>
        </p:grpSpPr>
        <p:sp>
          <p:nvSpPr>
            <p:cNvPr id="159" name="object 159"/>
            <p:cNvSpPr/>
            <p:nvPr/>
          </p:nvSpPr>
          <p:spPr>
            <a:xfrm>
              <a:off x="7620000" y="3073400"/>
              <a:ext cx="838200" cy="932180"/>
            </a:xfrm>
            <a:custGeom>
              <a:avLst/>
              <a:gdLst/>
              <a:ahLst/>
              <a:cxnLst/>
              <a:rect l="l" t="t" r="r" b="b"/>
              <a:pathLst>
                <a:path w="838200" h="932179">
                  <a:moveTo>
                    <a:pt x="838200" y="0"/>
                  </a:moveTo>
                  <a:lnTo>
                    <a:pt x="0" y="0"/>
                  </a:lnTo>
                  <a:lnTo>
                    <a:pt x="0" y="932180"/>
                  </a:lnTo>
                  <a:lnTo>
                    <a:pt x="838200" y="93218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0000" y="4005580"/>
              <a:ext cx="838200" cy="929640"/>
            </a:xfrm>
            <a:custGeom>
              <a:avLst/>
              <a:gdLst/>
              <a:ahLst/>
              <a:cxnLst/>
              <a:rect l="l" t="t" r="r" b="b"/>
              <a:pathLst>
                <a:path w="838200" h="929639">
                  <a:moveTo>
                    <a:pt x="838200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838200" y="9296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7620000" y="4005579"/>
            <a:ext cx="838200" cy="92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4000" b="1" spc="-140" dirty="0">
                <a:latin typeface="Trebuchet MS"/>
                <a:cs typeface="Trebuchet MS"/>
              </a:rPr>
              <a:t>50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620000" y="4935220"/>
            <a:ext cx="838200" cy="932180"/>
          </a:xfrm>
          <a:custGeom>
            <a:avLst/>
            <a:gdLst/>
            <a:ahLst/>
            <a:cxnLst/>
            <a:rect l="l" t="t" r="r" b="b"/>
            <a:pathLst>
              <a:path w="838200" h="932179">
                <a:moveTo>
                  <a:pt x="838200" y="0"/>
                </a:moveTo>
                <a:lnTo>
                  <a:pt x="0" y="0"/>
                </a:lnTo>
                <a:lnTo>
                  <a:pt x="0" y="932179"/>
                </a:lnTo>
                <a:lnTo>
                  <a:pt x="838200" y="932179"/>
                </a:lnTo>
                <a:lnTo>
                  <a:pt x="8382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6151879" y="2345690"/>
            <a:ext cx="273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800" b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054100" y="2345690"/>
            <a:ext cx="2959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9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800" b="1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177029" y="3802379"/>
            <a:ext cx="135191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275" dirty="0">
                <a:solidFill>
                  <a:srgbClr val="FFFFFF"/>
                </a:solidFill>
                <a:latin typeface="Trebuchet MS"/>
                <a:cs typeface="Trebuchet MS"/>
              </a:rPr>
              <a:t>STA  </a:t>
            </a:r>
            <a:r>
              <a:rPr sz="4400" b="1" spc="-3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400" b="1" spc="-3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400" b="1" spc="-3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400" b="1" spc="-34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49069" y="4389120"/>
            <a:ext cx="856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363970" y="4311650"/>
            <a:ext cx="960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13739"/>
            <a:ext cx="7329170" cy="881380"/>
          </a:xfrm>
          <a:custGeom>
            <a:avLst/>
            <a:gdLst/>
            <a:ahLst/>
            <a:cxnLst/>
            <a:rect l="l" t="t" r="r" b="b"/>
            <a:pathLst>
              <a:path w="7329170" h="881380">
                <a:moveTo>
                  <a:pt x="7329170" y="0"/>
                </a:moveTo>
                <a:lnTo>
                  <a:pt x="3115310" y="0"/>
                </a:lnTo>
                <a:lnTo>
                  <a:pt x="0" y="0"/>
                </a:lnTo>
                <a:lnTo>
                  <a:pt x="0" y="881380"/>
                </a:lnTo>
                <a:lnTo>
                  <a:pt x="3115310" y="881380"/>
                </a:lnTo>
                <a:lnTo>
                  <a:pt x="7329170" y="881380"/>
                </a:lnTo>
                <a:lnTo>
                  <a:pt x="732917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8239" y="715009"/>
            <a:ext cx="548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0604" algn="l"/>
              </a:tabLst>
            </a:pPr>
            <a:r>
              <a:rPr sz="3600" b="1" spc="6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r>
              <a:rPr sz="36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-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sz="3600" b="1" spc="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595119"/>
            <a:ext cx="3115310" cy="1047750"/>
          </a:xfrm>
          <a:custGeom>
            <a:avLst/>
            <a:gdLst/>
            <a:ahLst/>
            <a:cxnLst/>
            <a:rect l="l" t="t" r="r" b="b"/>
            <a:pathLst>
              <a:path w="3115310" h="1047750">
                <a:moveTo>
                  <a:pt x="3115310" y="0"/>
                </a:moveTo>
                <a:lnTo>
                  <a:pt x="0" y="0"/>
                </a:lnTo>
                <a:lnTo>
                  <a:pt x="0" y="1047750"/>
                </a:lnTo>
                <a:lnTo>
                  <a:pt x="3115310" y="1047750"/>
                </a:lnTo>
                <a:lnTo>
                  <a:pt x="311531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590040"/>
            <a:ext cx="137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latin typeface="Trebuchet MS"/>
                <a:cs typeface="Trebuchet MS"/>
              </a:rPr>
              <a:t>S</a:t>
            </a:r>
            <a:r>
              <a:rPr sz="4400" spc="105" dirty="0">
                <a:latin typeface="Trebuchet MS"/>
                <a:cs typeface="Trebuchet MS"/>
              </a:rPr>
              <a:t>T</a:t>
            </a:r>
            <a:r>
              <a:rPr sz="4400" spc="335" dirty="0">
                <a:latin typeface="Trebuchet MS"/>
                <a:cs typeface="Trebuchet MS"/>
              </a:rPr>
              <a:t>A</a:t>
            </a:r>
            <a:r>
              <a:rPr sz="4400" spc="665" dirty="0">
                <a:latin typeface="Trebuchet MS"/>
                <a:cs typeface="Trebuchet MS"/>
              </a:rPr>
              <a:t>X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2509" y="1595119"/>
            <a:ext cx="4213860" cy="1047750"/>
          </a:xfrm>
          <a:custGeom>
            <a:avLst/>
            <a:gdLst/>
            <a:ahLst/>
            <a:cxnLst/>
            <a:rect l="l" t="t" r="r" b="b"/>
            <a:pathLst>
              <a:path w="4213859" h="1047750">
                <a:moveTo>
                  <a:pt x="4213860" y="0"/>
                </a:moveTo>
                <a:lnTo>
                  <a:pt x="0" y="0"/>
                </a:lnTo>
                <a:lnTo>
                  <a:pt x="0" y="1047750"/>
                </a:lnTo>
                <a:lnTo>
                  <a:pt x="4213860" y="1047750"/>
                </a:lnTo>
                <a:lnTo>
                  <a:pt x="421386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1409" y="159639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latin typeface="Trebuchet MS"/>
                <a:cs typeface="Trebuchet MS"/>
              </a:rPr>
              <a:t>Reg.</a:t>
            </a:r>
            <a:r>
              <a:rPr sz="3600" spc="-165" dirty="0">
                <a:latin typeface="Trebuchet MS"/>
                <a:cs typeface="Trebuchet MS"/>
              </a:rPr>
              <a:t> </a:t>
            </a:r>
            <a:r>
              <a:rPr sz="3600" spc="-195" dirty="0">
                <a:latin typeface="Trebuchet MS"/>
                <a:cs typeface="Trebuchet MS"/>
              </a:rPr>
              <a:t>pair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" y="3246120"/>
            <a:ext cx="736600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 algn="just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accumulator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copied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location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specified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pair.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105" dirty="0">
                <a:latin typeface="Times New Roman"/>
                <a:cs typeface="Times New Roman"/>
              </a:rPr>
              <a:t>STAX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67691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5" dirty="0"/>
              <a:t>STAX-Store </a:t>
            </a:r>
            <a:r>
              <a:rPr sz="3900" spc="-210" dirty="0"/>
              <a:t>accumulator</a:t>
            </a:r>
            <a:r>
              <a:rPr sz="3900" spc="-220" dirty="0"/>
              <a:t> </a:t>
            </a:r>
            <a:r>
              <a:rPr sz="3900" spc="-204" dirty="0"/>
              <a:t>indirect</a:t>
            </a:r>
            <a:endParaRPr sz="3900"/>
          </a:p>
        </p:txBody>
      </p:sp>
      <p:sp>
        <p:nvSpPr>
          <p:cNvPr id="10" name="object 10"/>
          <p:cNvSpPr txBox="1"/>
          <p:nvPr/>
        </p:nvSpPr>
        <p:spPr>
          <a:xfrm>
            <a:off x="1934210" y="6539230"/>
            <a:ext cx="562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B4A687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C.Gokul </a:t>
            </a:r>
            <a:r>
              <a:rPr sz="1200" spc="-5" dirty="0">
                <a:solidFill>
                  <a:srgbClr val="B4A687"/>
                </a:solidFill>
                <a:latin typeface="Times New Roman"/>
                <a:cs typeface="Times New Roman"/>
              </a:rPr>
              <a:t>AP/EEE </a:t>
            </a:r>
            <a:r>
              <a:rPr sz="1200" spc="5" dirty="0">
                <a:solidFill>
                  <a:srgbClr val="B4A687"/>
                </a:solidFill>
                <a:latin typeface="Times New Roman"/>
                <a:cs typeface="Times New Roman"/>
              </a:rPr>
              <a:t>,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Velalar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college </a:t>
            </a:r>
            <a:r>
              <a:rPr sz="1200" spc="10" dirty="0">
                <a:solidFill>
                  <a:srgbClr val="B4A687"/>
                </a:solidFill>
                <a:latin typeface="Times New Roman"/>
                <a:cs typeface="Times New Roman"/>
              </a:rPr>
              <a:t>of </a:t>
            </a:r>
            <a:r>
              <a:rPr sz="1200" spc="30" dirty="0">
                <a:solidFill>
                  <a:srgbClr val="B4A687"/>
                </a:solidFill>
                <a:latin typeface="Times New Roman"/>
                <a:cs typeface="Times New Roman"/>
              </a:rPr>
              <a:t>Engineering </a:t>
            </a:r>
            <a:r>
              <a:rPr sz="1200" spc="65" dirty="0">
                <a:solidFill>
                  <a:srgbClr val="B4A687"/>
                </a:solidFill>
                <a:latin typeface="Times New Roman"/>
                <a:cs typeface="Times New Roman"/>
              </a:rPr>
              <a:t>and </a:t>
            </a:r>
            <a:r>
              <a:rPr sz="1200" spc="30" dirty="0">
                <a:solidFill>
                  <a:srgbClr val="B4A687"/>
                </a:solidFill>
                <a:latin typeface="Times New Roman"/>
                <a:cs typeface="Times New Roman"/>
              </a:rPr>
              <a:t>Technology,</a:t>
            </a:r>
            <a:r>
              <a:rPr sz="1200" spc="100" dirty="0">
                <a:solidFill>
                  <a:srgbClr val="B4A687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B4A687"/>
                </a:solidFill>
                <a:latin typeface="Times New Roman"/>
                <a:cs typeface="Times New Roman"/>
              </a:rPr>
              <a:t>Erode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1000" y="2438399"/>
              <a:ext cx="2819400" cy="1210310"/>
            </a:xfrm>
            <a:custGeom>
              <a:avLst/>
              <a:gdLst/>
              <a:ahLst/>
              <a:cxnLst/>
              <a:rect l="l" t="t" r="r" b="b"/>
              <a:pathLst>
                <a:path w="2819400" h="1210310">
                  <a:moveTo>
                    <a:pt x="2819400" y="0"/>
                  </a:moveTo>
                  <a:lnTo>
                    <a:pt x="2114550" y="0"/>
                  </a:lnTo>
                  <a:lnTo>
                    <a:pt x="1409700" y="0"/>
                  </a:lnTo>
                  <a:lnTo>
                    <a:pt x="704850" y="0"/>
                  </a:lnTo>
                  <a:lnTo>
                    <a:pt x="0" y="0"/>
                  </a:lnTo>
                  <a:lnTo>
                    <a:pt x="0" y="1210310"/>
                  </a:lnTo>
                  <a:lnTo>
                    <a:pt x="704850" y="1210310"/>
                  </a:lnTo>
                  <a:lnTo>
                    <a:pt x="1409700" y="1210310"/>
                  </a:lnTo>
                  <a:lnTo>
                    <a:pt x="2114550" y="1210310"/>
                  </a:lnTo>
                  <a:lnTo>
                    <a:pt x="2819400" y="121031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0999" y="3648709"/>
              <a:ext cx="2819400" cy="1209040"/>
            </a:xfrm>
            <a:custGeom>
              <a:avLst/>
              <a:gdLst/>
              <a:ahLst/>
              <a:cxnLst/>
              <a:rect l="l" t="t" r="r" b="b"/>
              <a:pathLst>
                <a:path w="2819400" h="1209039">
                  <a:moveTo>
                    <a:pt x="2819400" y="0"/>
                  </a:moveTo>
                  <a:lnTo>
                    <a:pt x="0" y="0"/>
                  </a:lnTo>
                  <a:lnTo>
                    <a:pt x="0" y="1209039"/>
                  </a:lnTo>
                  <a:lnTo>
                    <a:pt x="2819400" y="1209039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381000" y="3648709"/>
            <a:ext cx="2819400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7150"/>
              </a:lnSpc>
            </a:pPr>
            <a:r>
              <a:rPr sz="6000" b="1" spc="415" dirty="0">
                <a:latin typeface="Trebuchet MS"/>
                <a:cs typeface="Trebuchet MS"/>
              </a:rPr>
              <a:t>A=1A</a:t>
            </a:r>
            <a:r>
              <a:rPr sz="3600" b="1" spc="415" dirty="0">
                <a:latin typeface="Trebuchet MS"/>
                <a:cs typeface="Trebuchet MS"/>
              </a:rPr>
              <a:t>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71169" y="1416050"/>
            <a:ext cx="2760345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tabLst>
                <a:tab pos="704215" algn="l"/>
                <a:tab pos="2113915" algn="l"/>
              </a:tabLst>
            </a:pPr>
            <a:r>
              <a:rPr sz="3600" b="1" spc="370" dirty="0">
                <a:solidFill>
                  <a:srgbClr val="FFFF00"/>
                </a:solidFill>
                <a:latin typeface="Trebuchet MS"/>
                <a:cs typeface="Trebuchet MS"/>
              </a:rPr>
              <a:t>B	</a:t>
            </a:r>
            <a:r>
              <a:rPr sz="3600" b="1" spc="-125" dirty="0">
                <a:solidFill>
                  <a:srgbClr val="FFFF00"/>
                </a:solidFill>
                <a:latin typeface="Trebuchet MS"/>
                <a:cs typeface="Trebuchet MS"/>
              </a:rPr>
              <a:t>85</a:t>
            </a:r>
            <a:r>
              <a:rPr sz="3600" b="1" spc="4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600" b="1" spc="570" dirty="0">
                <a:solidFill>
                  <a:srgbClr val="FFFF00"/>
                </a:solidFill>
                <a:latin typeface="Trebuchet MS"/>
                <a:cs typeface="Trebuchet MS"/>
              </a:rPr>
              <a:t>C	</a:t>
            </a:r>
            <a:r>
              <a:rPr sz="3600" b="1" spc="-125" dirty="0">
                <a:solidFill>
                  <a:srgbClr val="FFFF00"/>
                </a:solidFill>
                <a:latin typeface="Trebuchet MS"/>
                <a:cs typeface="Trebuchet MS"/>
              </a:rPr>
              <a:t>00</a:t>
            </a:r>
            <a:endParaRPr sz="360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868670" y="1405890"/>
            <a:ext cx="235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735070" y="3691890"/>
            <a:ext cx="1797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90" dirty="0">
                <a:solidFill>
                  <a:srgbClr val="FFFFFF"/>
                </a:solidFill>
                <a:latin typeface="Trebuchet MS"/>
                <a:cs typeface="Trebuchet MS"/>
              </a:rPr>
              <a:t>STAX</a:t>
            </a:r>
            <a:r>
              <a:rPr sz="4800" b="1" spc="-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7663180" y="2286000"/>
            <a:ext cx="1051560" cy="1861820"/>
            <a:chOff x="7663180" y="2286000"/>
            <a:chExt cx="1051560" cy="1861820"/>
          </a:xfrm>
        </p:grpSpPr>
        <p:sp>
          <p:nvSpPr>
            <p:cNvPr id="153" name="object 153"/>
            <p:cNvSpPr/>
            <p:nvPr/>
          </p:nvSpPr>
          <p:spPr>
            <a:xfrm>
              <a:off x="7663180" y="2286000"/>
              <a:ext cx="1051560" cy="932180"/>
            </a:xfrm>
            <a:custGeom>
              <a:avLst/>
              <a:gdLst/>
              <a:ahLst/>
              <a:cxnLst/>
              <a:rect l="l" t="t" r="r" b="b"/>
              <a:pathLst>
                <a:path w="1051559" h="932180">
                  <a:moveTo>
                    <a:pt x="1051560" y="0"/>
                  </a:moveTo>
                  <a:lnTo>
                    <a:pt x="0" y="0"/>
                  </a:lnTo>
                  <a:lnTo>
                    <a:pt x="0" y="932179"/>
                  </a:lnTo>
                  <a:lnTo>
                    <a:pt x="1051560" y="932179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63180" y="3218180"/>
              <a:ext cx="1051560" cy="929640"/>
            </a:xfrm>
            <a:custGeom>
              <a:avLst/>
              <a:gdLst/>
              <a:ahLst/>
              <a:cxnLst/>
              <a:rect l="l" t="t" r="r" b="b"/>
              <a:pathLst>
                <a:path w="1051559" h="929639">
                  <a:moveTo>
                    <a:pt x="1051560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1051560" y="929640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7663180" y="3218179"/>
            <a:ext cx="1051560" cy="9296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0"/>
              </a:spcBef>
            </a:pPr>
            <a:r>
              <a:rPr sz="4000" b="1" spc="225" dirty="0">
                <a:latin typeface="Trebuchet MS"/>
                <a:cs typeface="Trebuchet MS"/>
              </a:rPr>
              <a:t>1A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663180" y="4147820"/>
            <a:ext cx="1051560" cy="932180"/>
          </a:xfrm>
          <a:custGeom>
            <a:avLst/>
            <a:gdLst/>
            <a:ahLst/>
            <a:cxnLst/>
            <a:rect l="l" t="t" r="r" b="b"/>
            <a:pathLst>
              <a:path w="1051559" h="932179">
                <a:moveTo>
                  <a:pt x="1051560" y="0"/>
                </a:moveTo>
                <a:lnTo>
                  <a:pt x="0" y="0"/>
                </a:lnTo>
                <a:lnTo>
                  <a:pt x="0" y="932179"/>
                </a:lnTo>
                <a:lnTo>
                  <a:pt x="1051560" y="932179"/>
                </a:lnTo>
                <a:lnTo>
                  <a:pt x="1051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149340" y="3248660"/>
            <a:ext cx="1200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3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4000" b="1" spc="-32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b="1" spc="-3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857250"/>
            <a:ext cx="7043420" cy="1441450"/>
            <a:chOff x="457200" y="857250"/>
            <a:chExt cx="7043420" cy="1441450"/>
          </a:xfrm>
        </p:grpSpPr>
        <p:sp>
          <p:nvSpPr>
            <p:cNvPr id="3" name="object 3"/>
            <p:cNvSpPr/>
            <p:nvPr/>
          </p:nvSpPr>
          <p:spPr>
            <a:xfrm>
              <a:off x="457200" y="857249"/>
              <a:ext cx="7043420" cy="518159"/>
            </a:xfrm>
            <a:custGeom>
              <a:avLst/>
              <a:gdLst/>
              <a:ahLst/>
              <a:cxnLst/>
              <a:rect l="l" t="t" r="r" b="b"/>
              <a:pathLst>
                <a:path w="7043420" h="518159">
                  <a:moveTo>
                    <a:pt x="7043420" y="0"/>
                  </a:moveTo>
                  <a:lnTo>
                    <a:pt x="3239770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3239770" y="518160"/>
                  </a:lnTo>
                  <a:lnTo>
                    <a:pt x="7043420" y="518160"/>
                  </a:lnTo>
                  <a:lnTo>
                    <a:pt x="704342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375409"/>
              <a:ext cx="7043420" cy="923290"/>
            </a:xfrm>
            <a:custGeom>
              <a:avLst/>
              <a:gdLst/>
              <a:ahLst/>
              <a:cxnLst/>
              <a:rect l="l" t="t" r="r" b="b"/>
              <a:pathLst>
                <a:path w="7043420" h="923289">
                  <a:moveTo>
                    <a:pt x="7043420" y="0"/>
                  </a:moveTo>
                  <a:lnTo>
                    <a:pt x="3239770" y="0"/>
                  </a:lnTo>
                  <a:lnTo>
                    <a:pt x="0" y="0"/>
                  </a:lnTo>
                  <a:lnTo>
                    <a:pt x="0" y="923290"/>
                  </a:lnTo>
                  <a:lnTo>
                    <a:pt x="3239770" y="923290"/>
                  </a:lnTo>
                  <a:lnTo>
                    <a:pt x="7043420" y="923290"/>
                  </a:lnTo>
                  <a:lnTo>
                    <a:pt x="7043420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669" y="772160"/>
            <a:ext cx="581533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5030">
              <a:lnSpc>
                <a:spcPct val="121700"/>
              </a:lnSpc>
              <a:spcBef>
                <a:spcPts val="100"/>
              </a:spcBef>
              <a:tabLst>
                <a:tab pos="3251835" algn="l"/>
                <a:tab pos="4324985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800" b="1" spc="320" dirty="0">
                <a:latin typeface="Trebuchet MS"/>
                <a:cs typeface="Trebuchet MS"/>
              </a:rPr>
              <a:t>SHLD	</a:t>
            </a:r>
            <a:r>
              <a:rPr sz="2800" b="1" spc="-60" dirty="0">
                <a:latin typeface="Trebuchet MS"/>
                <a:cs typeface="Trebuchet MS"/>
              </a:rPr>
              <a:t>16-bit</a:t>
            </a:r>
            <a:r>
              <a:rPr sz="2800" b="1" spc="-90" dirty="0">
                <a:latin typeface="Trebuchet MS"/>
                <a:cs typeface="Trebuchet MS"/>
              </a:rPr>
              <a:t> </a:t>
            </a:r>
            <a:r>
              <a:rPr sz="2800" b="1" spc="-10" dirty="0">
                <a:latin typeface="Trebuchet MS"/>
                <a:cs typeface="Trebuchet MS"/>
              </a:rPr>
              <a:t>address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69" y="3246120"/>
            <a:ext cx="7614284" cy="2736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113664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register </a:t>
            </a:r>
            <a:r>
              <a:rPr sz="2600" spc="-145" dirty="0">
                <a:latin typeface="Times New Roman"/>
                <a:cs typeface="Times New Roman"/>
              </a:rPr>
              <a:t>L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120" dirty="0">
                <a:latin typeface="Times New Roman"/>
                <a:cs typeface="Times New Roman"/>
              </a:rPr>
              <a:t>stored </a:t>
            </a:r>
            <a:r>
              <a:rPr sz="2600" spc="125" dirty="0">
                <a:latin typeface="Times New Roman"/>
                <a:cs typeface="Times New Roman"/>
              </a:rPr>
              <a:t>into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memory  </a:t>
            </a:r>
            <a:r>
              <a:rPr sz="2600" spc="90" dirty="0">
                <a:latin typeface="Times New Roman"/>
                <a:cs typeface="Times New Roman"/>
              </a:rPr>
              <a:t>location </a:t>
            </a:r>
            <a:r>
              <a:rPr sz="2600" spc="55" dirty="0">
                <a:latin typeface="Times New Roman"/>
                <a:cs typeface="Times New Roman"/>
              </a:rPr>
              <a:t>specified </a:t>
            </a:r>
            <a:r>
              <a:rPr sz="2600" spc="45" dirty="0">
                <a:latin typeface="Times New Roman"/>
                <a:cs typeface="Times New Roman"/>
              </a:rPr>
              <a:t>by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16-bit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address.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5915" marR="55880" indent="-27305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stored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next 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location.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1247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3200">
                <a:latin typeface="Times New Roman"/>
                <a:cs typeface="Times New Roman"/>
              </a:rPr>
              <a:t>SHLD</a:t>
            </a:r>
            <a:r>
              <a:rPr sz="3200" spc="-65">
                <a:latin typeface="Times New Roman"/>
                <a:cs typeface="Times New Roman"/>
              </a:rPr>
              <a:t> </a:t>
            </a:r>
            <a:r>
              <a:rPr lang="en-US" sz="3200" spc="5" dirty="0" smtClean="0">
                <a:latin typeface="Times New Roman"/>
                <a:cs typeface="Times New Roman"/>
              </a:rPr>
              <a:t>8</a:t>
            </a:r>
            <a:r>
              <a:rPr sz="3200" spc="5" smtClean="0">
                <a:latin typeface="Times New Roman"/>
                <a:cs typeface="Times New Roman"/>
              </a:rPr>
              <a:t>550</a:t>
            </a:r>
            <a:r>
              <a:rPr sz="1600" spc="5" smtClean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73914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SHLD-Store </a:t>
            </a:r>
            <a:r>
              <a:rPr sz="3900" spc="290" dirty="0"/>
              <a:t>H </a:t>
            </a:r>
            <a:r>
              <a:rPr sz="3900" spc="-250" dirty="0"/>
              <a:t>and </a:t>
            </a:r>
            <a:r>
              <a:rPr sz="3900" spc="-65" dirty="0"/>
              <a:t>L </a:t>
            </a:r>
            <a:r>
              <a:rPr sz="3900" spc="-165" dirty="0"/>
              <a:t>registers</a:t>
            </a:r>
            <a:r>
              <a:rPr sz="3900" spc="-495" dirty="0"/>
              <a:t> </a:t>
            </a:r>
            <a:r>
              <a:rPr sz="3900" spc="-195" dirty="0"/>
              <a:t>direct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381000" y="2438400"/>
          <a:ext cx="28194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1447800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499235" algn="l"/>
                        </a:tabLst>
                      </a:pPr>
                      <a:r>
                        <a:rPr sz="3600" b="1" spc="570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3600" b="1" spc="57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3600" b="1" spc="235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47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dirty="0">
                          <a:latin typeface="Trebuchet MS"/>
                          <a:cs typeface="Trebuchet MS"/>
                        </a:rPr>
                        <a:t>H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spc="-125" dirty="0">
                          <a:latin typeface="Trebuchet MS"/>
                          <a:cs typeface="Trebuchet MS"/>
                        </a:rPr>
                        <a:t>70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dirty="0">
                          <a:latin typeface="Trebuchet MS"/>
                          <a:cs typeface="Trebuchet MS"/>
                        </a:rPr>
                        <a:t>L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spc="-125" dirty="0">
                          <a:latin typeface="Trebuchet MS"/>
                          <a:cs typeface="Trebuchet MS"/>
                        </a:rPr>
                        <a:t>80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7" name="object 147"/>
          <p:cNvSpPr txBox="1"/>
          <p:nvPr/>
        </p:nvSpPr>
        <p:spPr>
          <a:xfrm>
            <a:off x="685800" y="1416050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868670" y="1405890"/>
            <a:ext cx="235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735070" y="3690620"/>
            <a:ext cx="17513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1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265" dirty="0">
                <a:solidFill>
                  <a:srgbClr val="FFFFFF"/>
                </a:solidFill>
                <a:latin typeface="Trebuchet MS"/>
                <a:cs typeface="Trebuchet MS"/>
              </a:rPr>
              <a:t>HLD  </a:t>
            </a:r>
            <a:r>
              <a:rPr sz="4800" b="1" spc="-385" dirty="0">
                <a:solidFill>
                  <a:srgbClr val="FFFFFF"/>
                </a:solidFill>
                <a:latin typeface="Trebuchet MS"/>
                <a:cs typeface="Trebuchet MS"/>
              </a:rPr>
              <a:t>8500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663180" y="2286000"/>
            <a:ext cx="838200" cy="2794000"/>
            <a:chOff x="7663180" y="2286000"/>
            <a:chExt cx="838200" cy="2794000"/>
          </a:xfrm>
        </p:grpSpPr>
        <p:sp>
          <p:nvSpPr>
            <p:cNvPr id="151" name="object 151"/>
            <p:cNvSpPr/>
            <p:nvPr/>
          </p:nvSpPr>
          <p:spPr>
            <a:xfrm>
              <a:off x="7663180" y="2286000"/>
              <a:ext cx="838200" cy="932180"/>
            </a:xfrm>
            <a:custGeom>
              <a:avLst/>
              <a:gdLst/>
              <a:ahLst/>
              <a:cxnLst/>
              <a:rect l="l" t="t" r="r" b="b"/>
              <a:pathLst>
                <a:path w="838200" h="932180">
                  <a:moveTo>
                    <a:pt x="838200" y="0"/>
                  </a:moveTo>
                  <a:lnTo>
                    <a:pt x="0" y="0"/>
                  </a:lnTo>
                  <a:lnTo>
                    <a:pt x="0" y="932179"/>
                  </a:lnTo>
                  <a:lnTo>
                    <a:pt x="838200" y="93217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63180" y="3218179"/>
              <a:ext cx="838200" cy="1861820"/>
            </a:xfrm>
            <a:custGeom>
              <a:avLst/>
              <a:gdLst/>
              <a:ahLst/>
              <a:cxnLst/>
              <a:rect l="l" t="t" r="r" b="b"/>
              <a:pathLst>
                <a:path w="838200" h="1861820">
                  <a:moveTo>
                    <a:pt x="838200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0" y="1861820"/>
                  </a:lnTo>
                  <a:lnTo>
                    <a:pt x="838200" y="1861820"/>
                  </a:lnTo>
                  <a:lnTo>
                    <a:pt x="838200" y="9296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7663180" y="3218179"/>
            <a:ext cx="838200" cy="1861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0"/>
              </a:spcBef>
            </a:pPr>
            <a:r>
              <a:rPr sz="4000" b="1" spc="-140" dirty="0">
                <a:latin typeface="Trebuchet MS"/>
                <a:cs typeface="Trebuchet MS"/>
              </a:rPr>
              <a:t>80</a:t>
            </a:r>
            <a:endParaRPr sz="40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  <a:spcBef>
                <a:spcPts val="2520"/>
              </a:spcBef>
            </a:pPr>
            <a:r>
              <a:rPr sz="4000" b="1" spc="-140" dirty="0">
                <a:latin typeface="Trebuchet MS"/>
                <a:cs typeface="Trebuchet MS"/>
              </a:rPr>
              <a:t>70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358890" y="3248660"/>
            <a:ext cx="960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850</a:t>
            </a: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63970" y="4235450"/>
            <a:ext cx="960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850</a:t>
            </a: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286510"/>
            <a:ext cx="7687309" cy="1428750"/>
            <a:chOff x="457200" y="1286510"/>
            <a:chExt cx="7687309" cy="1428750"/>
          </a:xfrm>
        </p:grpSpPr>
        <p:sp>
          <p:nvSpPr>
            <p:cNvPr id="3" name="object 3"/>
            <p:cNvSpPr/>
            <p:nvPr/>
          </p:nvSpPr>
          <p:spPr>
            <a:xfrm>
              <a:off x="457200" y="1286509"/>
              <a:ext cx="7687309" cy="713740"/>
            </a:xfrm>
            <a:custGeom>
              <a:avLst/>
              <a:gdLst/>
              <a:ahLst/>
              <a:cxnLst/>
              <a:rect l="l" t="t" r="r" b="b"/>
              <a:pathLst>
                <a:path w="7687309" h="713739">
                  <a:moveTo>
                    <a:pt x="7687310" y="0"/>
                  </a:moveTo>
                  <a:lnTo>
                    <a:pt x="3535680" y="0"/>
                  </a:lnTo>
                  <a:lnTo>
                    <a:pt x="0" y="0"/>
                  </a:lnTo>
                  <a:lnTo>
                    <a:pt x="0" y="713740"/>
                  </a:lnTo>
                  <a:lnTo>
                    <a:pt x="3535680" y="713740"/>
                  </a:lnTo>
                  <a:lnTo>
                    <a:pt x="7687310" y="713740"/>
                  </a:lnTo>
                  <a:lnTo>
                    <a:pt x="768731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2000249"/>
              <a:ext cx="7687309" cy="715010"/>
            </a:xfrm>
            <a:custGeom>
              <a:avLst/>
              <a:gdLst/>
              <a:ahLst/>
              <a:cxnLst/>
              <a:rect l="l" t="t" r="r" b="b"/>
              <a:pathLst>
                <a:path w="7687309" h="715010">
                  <a:moveTo>
                    <a:pt x="7687310" y="0"/>
                  </a:moveTo>
                  <a:lnTo>
                    <a:pt x="3535680" y="0"/>
                  </a:lnTo>
                  <a:lnTo>
                    <a:pt x="0" y="0"/>
                  </a:lnTo>
                  <a:lnTo>
                    <a:pt x="0" y="715010"/>
                  </a:lnTo>
                  <a:lnTo>
                    <a:pt x="3535680" y="715010"/>
                  </a:lnTo>
                  <a:lnTo>
                    <a:pt x="7687310" y="715010"/>
                  </a:lnTo>
                  <a:lnTo>
                    <a:pt x="7687310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3869" y="1176019"/>
            <a:ext cx="7580630" cy="48374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05180">
              <a:lnSpc>
                <a:spcPct val="100000"/>
              </a:lnSpc>
              <a:spcBef>
                <a:spcPts val="930"/>
              </a:spcBef>
              <a:tabLst>
                <a:tab pos="4529455" algn="l"/>
              </a:tabLst>
            </a:pPr>
            <a:r>
              <a:rPr sz="4000" b="1" spc="105" dirty="0">
                <a:solidFill>
                  <a:srgbClr val="FFFFFF"/>
                </a:solidFill>
                <a:latin typeface="Trebuchet MS"/>
                <a:cs typeface="Trebuchet MS"/>
              </a:rPr>
              <a:t>Opcode	</a:t>
            </a:r>
            <a:r>
              <a:rPr sz="4000" b="1" spc="85" dirty="0">
                <a:solidFill>
                  <a:srgbClr val="FFFFFF"/>
                </a:solidFill>
                <a:latin typeface="Trebuchet MS"/>
                <a:cs typeface="Trebuchet MS"/>
              </a:rPr>
              <a:t>Operand</a:t>
            </a:r>
            <a:endParaRPr sz="40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30"/>
              </a:spcBef>
              <a:tabLst>
                <a:tab pos="4448175" algn="l"/>
              </a:tabLst>
            </a:pPr>
            <a:r>
              <a:rPr sz="4000" spc="395" dirty="0">
                <a:latin typeface="Trebuchet MS"/>
                <a:cs typeface="Trebuchet MS"/>
              </a:rPr>
              <a:t>XCHG	</a:t>
            </a:r>
            <a:r>
              <a:rPr sz="4000" spc="40" dirty="0">
                <a:latin typeface="Trebuchet MS"/>
                <a:cs typeface="Trebuchet MS"/>
              </a:rPr>
              <a:t>None</a:t>
            </a: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rebuchet MS"/>
              <a:cs typeface="Trebuchet MS"/>
            </a:endParaRPr>
          </a:p>
          <a:p>
            <a:pPr marL="335915" marR="43180" indent="-27305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exchanged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5915" marR="121920" indent="-273050">
              <a:lnSpc>
                <a:spcPct val="100000"/>
              </a:lnSpc>
              <a:spcBef>
                <a:spcPts val="5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register </a:t>
            </a:r>
            <a:r>
              <a:rPr sz="2600" spc="-145" dirty="0">
                <a:latin typeface="Times New Roman"/>
                <a:cs typeface="Times New Roman"/>
              </a:rPr>
              <a:t>L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95" dirty="0">
                <a:latin typeface="Times New Roman"/>
                <a:cs typeface="Times New Roman"/>
              </a:rPr>
              <a:t>exchanged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15873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XCHG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796988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25" dirty="0"/>
              <a:t>XCHG-Exchange </a:t>
            </a:r>
            <a:r>
              <a:rPr sz="3900" spc="290" dirty="0"/>
              <a:t>H </a:t>
            </a:r>
            <a:r>
              <a:rPr sz="3900" spc="-254" dirty="0"/>
              <a:t>and </a:t>
            </a:r>
            <a:r>
              <a:rPr sz="3900" spc="-65" dirty="0"/>
              <a:t>L </a:t>
            </a:r>
            <a:r>
              <a:rPr sz="3900" spc="-200" dirty="0"/>
              <a:t>with </a:t>
            </a:r>
            <a:r>
              <a:rPr sz="3900" spc="530" dirty="0"/>
              <a:t>D</a:t>
            </a:r>
            <a:r>
              <a:rPr sz="3900" spc="-175" dirty="0"/>
              <a:t> </a:t>
            </a:r>
            <a:r>
              <a:rPr sz="3900" spc="-254" dirty="0"/>
              <a:t>and </a:t>
            </a:r>
            <a:r>
              <a:rPr sz="3900" spc="-140" dirty="0"/>
              <a:t>E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35099"/>
            <a:ext cx="8329930" cy="518159"/>
          </a:xfrm>
          <a:custGeom>
            <a:avLst/>
            <a:gdLst/>
            <a:ahLst/>
            <a:cxnLst/>
            <a:rect l="l" t="t" r="r" b="b"/>
            <a:pathLst>
              <a:path w="8329930" h="518160">
                <a:moveTo>
                  <a:pt x="8329930" y="0"/>
                </a:moveTo>
                <a:lnTo>
                  <a:pt x="3830320" y="0"/>
                </a:lnTo>
                <a:lnTo>
                  <a:pt x="0" y="0"/>
                </a:lnTo>
                <a:lnTo>
                  <a:pt x="0" y="518160"/>
                </a:lnTo>
                <a:lnTo>
                  <a:pt x="3830320" y="518160"/>
                </a:lnTo>
                <a:lnTo>
                  <a:pt x="8329930" y="518160"/>
                </a:lnTo>
                <a:lnTo>
                  <a:pt x="832993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4339" y="1442720"/>
            <a:ext cx="558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3845" algn="l"/>
              </a:tabLst>
            </a:pPr>
            <a:r>
              <a:rPr sz="2800" b="1" spc="260" dirty="0">
                <a:latin typeface="Trebuchet MS"/>
                <a:cs typeface="Trebuchet MS"/>
              </a:rPr>
              <a:t>O</a:t>
            </a:r>
            <a:r>
              <a:rPr sz="2800" b="1" spc="210" dirty="0">
                <a:latin typeface="Trebuchet MS"/>
                <a:cs typeface="Trebuchet MS"/>
              </a:rPr>
              <a:t>p</a:t>
            </a:r>
            <a:r>
              <a:rPr sz="2800" b="1" spc="-30" dirty="0">
                <a:latin typeface="Trebuchet MS"/>
                <a:cs typeface="Trebuchet MS"/>
              </a:rPr>
              <a:t>c</a:t>
            </a:r>
            <a:r>
              <a:rPr sz="2800" b="1" spc="60" dirty="0">
                <a:latin typeface="Trebuchet MS"/>
                <a:cs typeface="Trebuchet MS"/>
              </a:rPr>
              <a:t>o</a:t>
            </a:r>
            <a:r>
              <a:rPr sz="2800" b="1" dirty="0">
                <a:latin typeface="Trebuchet MS"/>
                <a:cs typeface="Trebuchet MS"/>
              </a:rPr>
              <a:t>d</a:t>
            </a:r>
            <a:r>
              <a:rPr sz="2800" b="1" spc="-65" dirty="0"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latin typeface="Trebuchet MS"/>
                <a:cs typeface="Trebuchet MS"/>
              </a:rPr>
              <a:t>O</a:t>
            </a:r>
            <a:r>
              <a:rPr sz="2800" b="1" spc="210" dirty="0">
                <a:latin typeface="Trebuchet MS"/>
                <a:cs typeface="Trebuchet MS"/>
              </a:rPr>
              <a:t>p</a:t>
            </a:r>
            <a:r>
              <a:rPr sz="2800" b="1" spc="-65" dirty="0">
                <a:latin typeface="Trebuchet MS"/>
                <a:cs typeface="Trebuchet MS"/>
              </a:rPr>
              <a:t>e</a:t>
            </a:r>
            <a:r>
              <a:rPr sz="2800" b="1" spc="45" dirty="0">
                <a:latin typeface="Trebuchet MS"/>
                <a:cs typeface="Trebuchet MS"/>
              </a:rPr>
              <a:t>r</a:t>
            </a:r>
            <a:r>
              <a:rPr sz="2800" b="1" spc="-10" dirty="0">
                <a:latin typeface="Trebuchet MS"/>
                <a:cs typeface="Trebuchet MS"/>
              </a:rPr>
              <a:t>a</a:t>
            </a:r>
            <a:r>
              <a:rPr sz="2800" b="1" spc="-30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953260"/>
            <a:ext cx="3830320" cy="944880"/>
          </a:xfrm>
          <a:custGeom>
            <a:avLst/>
            <a:gdLst/>
            <a:ahLst/>
            <a:cxnLst/>
            <a:rect l="l" t="t" r="r" b="b"/>
            <a:pathLst>
              <a:path w="3830320" h="944880">
                <a:moveTo>
                  <a:pt x="3830320" y="0"/>
                </a:moveTo>
                <a:lnTo>
                  <a:pt x="0" y="0"/>
                </a:lnTo>
                <a:lnTo>
                  <a:pt x="0" y="944879"/>
                </a:lnTo>
                <a:lnTo>
                  <a:pt x="3830320" y="944879"/>
                </a:lnTo>
                <a:lnTo>
                  <a:pt x="383032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4520" y="1944370"/>
            <a:ext cx="1008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330" dirty="0">
                <a:latin typeface="Trebuchet MS"/>
                <a:cs typeface="Trebuchet MS"/>
              </a:rPr>
              <a:t>M</a:t>
            </a:r>
            <a:r>
              <a:rPr sz="4800" spc="-30" dirty="0">
                <a:latin typeface="Trebuchet MS"/>
                <a:cs typeface="Trebuchet MS"/>
              </a:rPr>
              <a:t>VI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7520" y="1953260"/>
            <a:ext cx="4499610" cy="944880"/>
          </a:xfrm>
          <a:custGeom>
            <a:avLst/>
            <a:gdLst/>
            <a:ahLst/>
            <a:cxnLst/>
            <a:rect l="l" t="t" r="r" b="b"/>
            <a:pathLst>
              <a:path w="4499609" h="944880">
                <a:moveTo>
                  <a:pt x="4499609" y="0"/>
                </a:moveTo>
                <a:lnTo>
                  <a:pt x="0" y="0"/>
                </a:lnTo>
                <a:lnTo>
                  <a:pt x="0" y="944879"/>
                </a:lnTo>
                <a:lnTo>
                  <a:pt x="4499609" y="944879"/>
                </a:lnTo>
                <a:lnTo>
                  <a:pt x="449960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7690" y="1962150"/>
            <a:ext cx="1273810" cy="8648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R="5080">
              <a:lnSpc>
                <a:spcPts val="3250"/>
              </a:lnSpc>
              <a:spcBef>
                <a:spcPts val="300"/>
              </a:spcBef>
            </a:pPr>
            <a:r>
              <a:rPr sz="2800" spc="-165" dirty="0">
                <a:latin typeface="Trebuchet MS"/>
                <a:cs typeface="Trebuchet MS"/>
              </a:rPr>
              <a:t>Rd, </a:t>
            </a:r>
            <a:r>
              <a:rPr sz="2800" spc="-90" dirty="0">
                <a:latin typeface="Trebuchet MS"/>
                <a:cs typeface="Trebuchet MS"/>
              </a:rPr>
              <a:t>Data  </a:t>
            </a:r>
            <a:r>
              <a:rPr sz="2800" spc="-110" dirty="0">
                <a:latin typeface="Trebuchet MS"/>
                <a:cs typeface="Trebuchet MS"/>
              </a:rPr>
              <a:t>M, </a:t>
            </a:r>
            <a:r>
              <a:rPr sz="2800" spc="-9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169" y="3246120"/>
            <a:ext cx="7266940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3180" indent="-273050" algn="just">
              <a:lnSpc>
                <a:spcPct val="100000"/>
              </a:lnSpc>
              <a:spcBef>
                <a:spcPts val="10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8-bit data is stored in the destination register </a:t>
            </a:r>
            <a:r>
              <a:rPr sz="2600" dirty="0">
                <a:latin typeface="Times New Roman"/>
                <a:cs typeface="Times New Roman"/>
              </a:rPr>
              <a:t>or  memory.</a:t>
            </a:r>
            <a:endParaRPr sz="2600">
              <a:latin typeface="Times New Roman"/>
              <a:cs typeface="Times New Roman"/>
            </a:endParaRPr>
          </a:p>
          <a:p>
            <a:pPr marL="348615" marR="231775" indent="-273050" algn="just">
              <a:lnSpc>
                <a:spcPct val="100000"/>
              </a:lnSpc>
              <a:spcBef>
                <a:spcPts val="240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dirty="0">
                <a:latin typeface="Times New Roman"/>
                <a:cs typeface="Times New Roman"/>
              </a:rPr>
              <a:t>If the </a:t>
            </a:r>
            <a:r>
              <a:rPr sz="2600" spc="-5" dirty="0">
                <a:latin typeface="Times New Roman"/>
                <a:cs typeface="Times New Roman"/>
              </a:rPr>
              <a:t>operand 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memory location, its location is  specified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contents of the </a:t>
            </a:r>
            <a:r>
              <a:rPr sz="2600" spc="-5" dirty="0">
                <a:latin typeface="Times New Roman"/>
                <a:cs typeface="Times New Roman"/>
              </a:rPr>
              <a:t>H-L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registers.</a:t>
            </a:r>
            <a:endParaRPr sz="26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spcBef>
                <a:spcPts val="2390"/>
              </a:spcBef>
              <a:tabLst>
                <a:tab pos="3816985" algn="l"/>
                <a:tab pos="4586605" algn="l"/>
              </a:tabLst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dirty="0">
                <a:latin typeface="Times New Roman"/>
                <a:cs typeface="Times New Roman"/>
              </a:rPr>
              <a:t>Example: </a:t>
            </a:r>
            <a:r>
              <a:rPr sz="2600" spc="-5" dirty="0">
                <a:latin typeface="Times New Roman"/>
                <a:cs typeface="Times New Roman"/>
              </a:rPr>
              <a:t>MVI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60</a:t>
            </a:r>
            <a:r>
              <a:rPr sz="1400" spc="5" dirty="0">
                <a:latin typeface="Times New Roman"/>
                <a:cs typeface="Times New Roman"/>
              </a:rPr>
              <a:t>H	</a:t>
            </a:r>
            <a:r>
              <a:rPr sz="2600" dirty="0">
                <a:latin typeface="Times New Roman"/>
                <a:cs typeface="Times New Roman"/>
              </a:rPr>
              <a:t>or	MVI </a:t>
            </a:r>
            <a:r>
              <a:rPr sz="2600" spc="-5" dirty="0">
                <a:latin typeface="Times New Roman"/>
                <a:cs typeface="Times New Roman"/>
              </a:rPr>
              <a:t>M,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40</a:t>
            </a:r>
            <a:r>
              <a:rPr sz="1600" spc="5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59404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5" dirty="0"/>
              <a:t>MVI-Move </a:t>
            </a:r>
            <a:r>
              <a:rPr sz="4300" spc="-290" dirty="0"/>
              <a:t>immediate</a:t>
            </a:r>
            <a:r>
              <a:rPr sz="4300" spc="-250" dirty="0"/>
              <a:t> </a:t>
            </a:r>
            <a:r>
              <a:rPr sz="4300" spc="-225" dirty="0"/>
              <a:t>8-bit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966469" y="2438400"/>
          <a:ext cx="2820035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/>
                <a:gridCol w="1364615"/>
                <a:gridCol w="822325"/>
              </a:tblGrid>
              <a:tr h="1447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spc="-125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sz="3600" b="1" spc="434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600" b="1" spc="235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3790A6"/>
                    </a:solidFill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spc="-125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70</a:t>
                      </a:r>
                      <a:r>
                        <a:rPr sz="3600" b="1" spc="434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600" b="1" spc="225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6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endParaRPr sz="36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solidFill>
                      <a:srgbClr val="CDDB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object 147"/>
          <p:cNvGraphicFramePr>
            <a:graphicFrameLocks noGrp="1"/>
          </p:cNvGraphicFramePr>
          <p:nvPr/>
        </p:nvGraphicFramePr>
        <p:xfrm>
          <a:off x="6186170" y="2438400"/>
          <a:ext cx="2743835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15"/>
                <a:gridCol w="741045"/>
                <a:gridCol w="590550"/>
                <a:gridCol w="809625"/>
              </a:tblGrid>
              <a:tr h="1409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70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3790A6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3790A6"/>
                    </a:solidFill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3200">
                        <a:solidFill>
                          <a:srgbClr val="FFFF0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CDDBE0"/>
                    </a:solidFill>
                  </a:tcPr>
                </a:tc>
              </a:tr>
            </a:tbl>
          </a:graphicData>
        </a:graphic>
      </p:graphicFrame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xfrm>
            <a:off x="685800" y="1416050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868670" y="1405890"/>
            <a:ext cx="235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530090" y="3390900"/>
            <a:ext cx="1337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70" dirty="0">
                <a:solidFill>
                  <a:srgbClr val="FFFFFF"/>
                </a:solidFill>
                <a:latin typeface="Trebuchet MS"/>
                <a:cs typeface="Trebuchet MS"/>
              </a:rPr>
              <a:t>XC</a:t>
            </a:r>
            <a:r>
              <a:rPr sz="4400" b="1" spc="-2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400" b="1" spc="-1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71119" y="2832100"/>
            <a:ext cx="4370705" cy="2038985"/>
            <a:chOff x="71119" y="2832100"/>
            <a:chExt cx="4370705" cy="2038985"/>
          </a:xfrm>
        </p:grpSpPr>
        <p:sp>
          <p:nvSpPr>
            <p:cNvPr id="152" name="object 152"/>
            <p:cNvSpPr/>
            <p:nvPr/>
          </p:nvSpPr>
          <p:spPr>
            <a:xfrm>
              <a:off x="3856990" y="2928619"/>
              <a:ext cx="571500" cy="1902460"/>
            </a:xfrm>
            <a:custGeom>
              <a:avLst/>
              <a:gdLst/>
              <a:ahLst/>
              <a:cxnLst/>
              <a:rect l="l" t="t" r="r" b="b"/>
              <a:pathLst>
                <a:path w="571500" h="1902460">
                  <a:moveTo>
                    <a:pt x="143510" y="1616709"/>
                  </a:moveTo>
                  <a:lnTo>
                    <a:pt x="0" y="1786889"/>
                  </a:lnTo>
                  <a:lnTo>
                    <a:pt x="143510" y="1902459"/>
                  </a:lnTo>
                  <a:lnTo>
                    <a:pt x="207010" y="1799589"/>
                  </a:lnTo>
                  <a:lnTo>
                    <a:pt x="234950" y="1783079"/>
                  </a:lnTo>
                  <a:lnTo>
                    <a:pt x="287020" y="1742439"/>
                  </a:lnTo>
                  <a:lnTo>
                    <a:pt x="337820" y="1692909"/>
                  </a:lnTo>
                  <a:lnTo>
                    <a:pt x="367637" y="1657349"/>
                  </a:lnTo>
                  <a:lnTo>
                    <a:pt x="207010" y="1657349"/>
                  </a:lnTo>
                  <a:lnTo>
                    <a:pt x="143510" y="1616709"/>
                  </a:lnTo>
                  <a:close/>
                </a:path>
                <a:path w="571500" h="1902460">
                  <a:moveTo>
                    <a:pt x="570157" y="929004"/>
                  </a:moveTo>
                  <a:lnTo>
                    <a:pt x="568960" y="949959"/>
                  </a:lnTo>
                  <a:lnTo>
                    <a:pt x="565150" y="994409"/>
                  </a:lnTo>
                  <a:lnTo>
                    <a:pt x="558800" y="1037589"/>
                  </a:lnTo>
                  <a:lnTo>
                    <a:pt x="552450" y="1082039"/>
                  </a:lnTo>
                  <a:lnTo>
                    <a:pt x="543560" y="1123949"/>
                  </a:lnTo>
                  <a:lnTo>
                    <a:pt x="533400" y="1165859"/>
                  </a:lnTo>
                  <a:lnTo>
                    <a:pt x="521970" y="1207769"/>
                  </a:lnTo>
                  <a:lnTo>
                    <a:pt x="509270" y="1247139"/>
                  </a:lnTo>
                  <a:lnTo>
                    <a:pt x="495300" y="1286509"/>
                  </a:lnTo>
                  <a:lnTo>
                    <a:pt x="480060" y="1324609"/>
                  </a:lnTo>
                  <a:lnTo>
                    <a:pt x="462280" y="1361439"/>
                  </a:lnTo>
                  <a:lnTo>
                    <a:pt x="444500" y="1396999"/>
                  </a:lnTo>
                  <a:lnTo>
                    <a:pt x="425450" y="1431289"/>
                  </a:lnTo>
                  <a:lnTo>
                    <a:pt x="383539" y="1493519"/>
                  </a:lnTo>
                  <a:lnTo>
                    <a:pt x="336550" y="1550669"/>
                  </a:lnTo>
                  <a:lnTo>
                    <a:pt x="287020" y="1598929"/>
                  </a:lnTo>
                  <a:lnTo>
                    <a:pt x="233680" y="1639569"/>
                  </a:lnTo>
                  <a:lnTo>
                    <a:pt x="207010" y="1657349"/>
                  </a:lnTo>
                  <a:lnTo>
                    <a:pt x="367637" y="1657349"/>
                  </a:lnTo>
                  <a:lnTo>
                    <a:pt x="405130" y="1605279"/>
                  </a:lnTo>
                  <a:lnTo>
                    <a:pt x="445770" y="1539239"/>
                  </a:lnTo>
                  <a:lnTo>
                    <a:pt x="463550" y="1503679"/>
                  </a:lnTo>
                  <a:lnTo>
                    <a:pt x="480060" y="1466849"/>
                  </a:lnTo>
                  <a:lnTo>
                    <a:pt x="495300" y="1428749"/>
                  </a:lnTo>
                  <a:lnTo>
                    <a:pt x="510539" y="1389379"/>
                  </a:lnTo>
                  <a:lnTo>
                    <a:pt x="523239" y="1348739"/>
                  </a:lnTo>
                  <a:lnTo>
                    <a:pt x="534670" y="1306829"/>
                  </a:lnTo>
                  <a:lnTo>
                    <a:pt x="544830" y="1264919"/>
                  </a:lnTo>
                  <a:lnTo>
                    <a:pt x="560070" y="1178559"/>
                  </a:lnTo>
                  <a:lnTo>
                    <a:pt x="565150" y="1134109"/>
                  </a:lnTo>
                  <a:lnTo>
                    <a:pt x="568960" y="1089659"/>
                  </a:lnTo>
                  <a:lnTo>
                    <a:pt x="571500" y="1045209"/>
                  </a:lnTo>
                  <a:lnTo>
                    <a:pt x="571500" y="952499"/>
                  </a:lnTo>
                  <a:lnTo>
                    <a:pt x="570157" y="929004"/>
                  </a:lnTo>
                  <a:close/>
                </a:path>
                <a:path w="571500" h="1902460">
                  <a:moveTo>
                    <a:pt x="0" y="0"/>
                  </a:moveTo>
                  <a:lnTo>
                    <a:pt x="0" y="143509"/>
                  </a:lnTo>
                  <a:lnTo>
                    <a:pt x="30480" y="143509"/>
                  </a:lnTo>
                  <a:lnTo>
                    <a:pt x="59689" y="147319"/>
                  </a:lnTo>
                  <a:lnTo>
                    <a:pt x="119380" y="161289"/>
                  </a:lnTo>
                  <a:lnTo>
                    <a:pt x="176530" y="184150"/>
                  </a:lnTo>
                  <a:lnTo>
                    <a:pt x="232410" y="217169"/>
                  </a:lnTo>
                  <a:lnTo>
                    <a:pt x="285750" y="257809"/>
                  </a:lnTo>
                  <a:lnTo>
                    <a:pt x="336550" y="306069"/>
                  </a:lnTo>
                  <a:lnTo>
                    <a:pt x="382270" y="361950"/>
                  </a:lnTo>
                  <a:lnTo>
                    <a:pt x="403860" y="393700"/>
                  </a:lnTo>
                  <a:lnTo>
                    <a:pt x="444500" y="459739"/>
                  </a:lnTo>
                  <a:lnTo>
                    <a:pt x="462280" y="495300"/>
                  </a:lnTo>
                  <a:lnTo>
                    <a:pt x="478789" y="532129"/>
                  </a:lnTo>
                  <a:lnTo>
                    <a:pt x="495300" y="570229"/>
                  </a:lnTo>
                  <a:lnTo>
                    <a:pt x="509270" y="609600"/>
                  </a:lnTo>
                  <a:lnTo>
                    <a:pt x="521970" y="650239"/>
                  </a:lnTo>
                  <a:lnTo>
                    <a:pt x="533400" y="690879"/>
                  </a:lnTo>
                  <a:lnTo>
                    <a:pt x="543560" y="732789"/>
                  </a:lnTo>
                  <a:lnTo>
                    <a:pt x="552450" y="775969"/>
                  </a:lnTo>
                  <a:lnTo>
                    <a:pt x="558800" y="819149"/>
                  </a:lnTo>
                  <a:lnTo>
                    <a:pt x="565150" y="863599"/>
                  </a:lnTo>
                  <a:lnTo>
                    <a:pt x="568960" y="908049"/>
                  </a:lnTo>
                  <a:lnTo>
                    <a:pt x="570157" y="929004"/>
                  </a:lnTo>
                  <a:lnTo>
                    <a:pt x="571500" y="905509"/>
                  </a:lnTo>
                  <a:lnTo>
                    <a:pt x="571500" y="812799"/>
                  </a:lnTo>
                  <a:lnTo>
                    <a:pt x="568960" y="768349"/>
                  </a:lnTo>
                  <a:lnTo>
                    <a:pt x="565150" y="723899"/>
                  </a:lnTo>
                  <a:lnTo>
                    <a:pt x="560070" y="679449"/>
                  </a:lnTo>
                  <a:lnTo>
                    <a:pt x="552450" y="636269"/>
                  </a:lnTo>
                  <a:lnTo>
                    <a:pt x="534670" y="549909"/>
                  </a:lnTo>
                  <a:lnTo>
                    <a:pt x="523239" y="509269"/>
                  </a:lnTo>
                  <a:lnTo>
                    <a:pt x="509270" y="468629"/>
                  </a:lnTo>
                  <a:lnTo>
                    <a:pt x="495300" y="429259"/>
                  </a:lnTo>
                  <a:lnTo>
                    <a:pt x="480060" y="391159"/>
                  </a:lnTo>
                  <a:lnTo>
                    <a:pt x="463550" y="353059"/>
                  </a:lnTo>
                  <a:lnTo>
                    <a:pt x="425450" y="284479"/>
                  </a:lnTo>
                  <a:lnTo>
                    <a:pt x="405130" y="251459"/>
                  </a:lnTo>
                  <a:lnTo>
                    <a:pt x="360680" y="191769"/>
                  </a:lnTo>
                  <a:lnTo>
                    <a:pt x="312420" y="138429"/>
                  </a:lnTo>
                  <a:lnTo>
                    <a:pt x="260350" y="93979"/>
                  </a:lnTo>
                  <a:lnTo>
                    <a:pt x="205739" y="57150"/>
                  </a:lnTo>
                  <a:lnTo>
                    <a:pt x="148589" y="29209"/>
                  </a:lnTo>
                  <a:lnTo>
                    <a:pt x="90170" y="10159"/>
                  </a:lnTo>
                  <a:lnTo>
                    <a:pt x="3048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56990" y="2928619"/>
              <a:ext cx="571500" cy="1929130"/>
            </a:xfrm>
            <a:custGeom>
              <a:avLst/>
              <a:gdLst/>
              <a:ahLst/>
              <a:cxnLst/>
              <a:rect l="l" t="t" r="r" b="b"/>
              <a:pathLst>
                <a:path w="571500" h="1929129">
                  <a:moveTo>
                    <a:pt x="0" y="0"/>
                  </a:moveTo>
                  <a:lnTo>
                    <a:pt x="59689" y="5079"/>
                  </a:lnTo>
                  <a:lnTo>
                    <a:pt x="119380" y="19050"/>
                  </a:lnTo>
                  <a:lnTo>
                    <a:pt x="177800" y="41909"/>
                  </a:lnTo>
                  <a:lnTo>
                    <a:pt x="232410" y="74929"/>
                  </a:lnTo>
                  <a:lnTo>
                    <a:pt x="285750" y="115569"/>
                  </a:lnTo>
                  <a:lnTo>
                    <a:pt x="336550" y="163829"/>
                  </a:lnTo>
                  <a:lnTo>
                    <a:pt x="383539" y="220979"/>
                  </a:lnTo>
                  <a:lnTo>
                    <a:pt x="425450" y="284479"/>
                  </a:lnTo>
                  <a:lnTo>
                    <a:pt x="444500" y="318769"/>
                  </a:lnTo>
                  <a:lnTo>
                    <a:pt x="463550" y="353059"/>
                  </a:lnTo>
                  <a:lnTo>
                    <a:pt x="480060" y="391159"/>
                  </a:lnTo>
                  <a:lnTo>
                    <a:pt x="495300" y="429259"/>
                  </a:lnTo>
                  <a:lnTo>
                    <a:pt x="509270" y="468629"/>
                  </a:lnTo>
                  <a:lnTo>
                    <a:pt x="523239" y="509269"/>
                  </a:lnTo>
                  <a:lnTo>
                    <a:pt x="534670" y="549909"/>
                  </a:lnTo>
                  <a:lnTo>
                    <a:pt x="543560" y="593089"/>
                  </a:lnTo>
                  <a:lnTo>
                    <a:pt x="552450" y="636269"/>
                  </a:lnTo>
                  <a:lnTo>
                    <a:pt x="560070" y="679449"/>
                  </a:lnTo>
                  <a:lnTo>
                    <a:pt x="565150" y="723899"/>
                  </a:lnTo>
                  <a:lnTo>
                    <a:pt x="568960" y="768349"/>
                  </a:lnTo>
                  <a:lnTo>
                    <a:pt x="571500" y="812799"/>
                  </a:lnTo>
                  <a:lnTo>
                    <a:pt x="571500" y="857249"/>
                  </a:lnTo>
                  <a:lnTo>
                    <a:pt x="571500" y="1000759"/>
                  </a:lnTo>
                  <a:lnTo>
                    <a:pt x="571500" y="1045209"/>
                  </a:lnTo>
                  <a:lnTo>
                    <a:pt x="568960" y="1089659"/>
                  </a:lnTo>
                  <a:lnTo>
                    <a:pt x="565150" y="1134109"/>
                  </a:lnTo>
                  <a:lnTo>
                    <a:pt x="560070" y="1178559"/>
                  </a:lnTo>
                  <a:lnTo>
                    <a:pt x="552450" y="1221739"/>
                  </a:lnTo>
                  <a:lnTo>
                    <a:pt x="544830" y="1264919"/>
                  </a:lnTo>
                  <a:lnTo>
                    <a:pt x="534670" y="1306829"/>
                  </a:lnTo>
                  <a:lnTo>
                    <a:pt x="523239" y="1348739"/>
                  </a:lnTo>
                  <a:lnTo>
                    <a:pt x="510539" y="1389379"/>
                  </a:lnTo>
                  <a:lnTo>
                    <a:pt x="495300" y="1428749"/>
                  </a:lnTo>
                  <a:lnTo>
                    <a:pt x="480060" y="1466849"/>
                  </a:lnTo>
                  <a:lnTo>
                    <a:pt x="463550" y="1503679"/>
                  </a:lnTo>
                  <a:lnTo>
                    <a:pt x="445770" y="1539239"/>
                  </a:lnTo>
                  <a:lnTo>
                    <a:pt x="425450" y="1573529"/>
                  </a:lnTo>
                  <a:lnTo>
                    <a:pt x="383539" y="1637029"/>
                  </a:lnTo>
                  <a:lnTo>
                    <a:pt x="337820" y="1692909"/>
                  </a:lnTo>
                  <a:lnTo>
                    <a:pt x="287020" y="1742439"/>
                  </a:lnTo>
                  <a:lnTo>
                    <a:pt x="234950" y="1783079"/>
                  </a:lnTo>
                  <a:lnTo>
                    <a:pt x="207010" y="1799589"/>
                  </a:lnTo>
                  <a:lnTo>
                    <a:pt x="143510" y="1902459"/>
                  </a:lnTo>
                  <a:lnTo>
                    <a:pt x="0" y="1786889"/>
                  </a:lnTo>
                  <a:lnTo>
                    <a:pt x="143510" y="1616709"/>
                  </a:lnTo>
                  <a:lnTo>
                    <a:pt x="207010" y="1657349"/>
                  </a:lnTo>
                  <a:lnTo>
                    <a:pt x="233680" y="1639569"/>
                  </a:lnTo>
                  <a:lnTo>
                    <a:pt x="287020" y="1598929"/>
                  </a:lnTo>
                  <a:lnTo>
                    <a:pt x="336550" y="1550669"/>
                  </a:lnTo>
                  <a:lnTo>
                    <a:pt x="383539" y="1493519"/>
                  </a:lnTo>
                  <a:lnTo>
                    <a:pt x="425450" y="1431289"/>
                  </a:lnTo>
                  <a:lnTo>
                    <a:pt x="444500" y="1396999"/>
                  </a:lnTo>
                  <a:lnTo>
                    <a:pt x="462280" y="1361439"/>
                  </a:lnTo>
                  <a:lnTo>
                    <a:pt x="480060" y="1324609"/>
                  </a:lnTo>
                  <a:lnTo>
                    <a:pt x="495300" y="1286509"/>
                  </a:lnTo>
                  <a:lnTo>
                    <a:pt x="509270" y="1247139"/>
                  </a:lnTo>
                  <a:lnTo>
                    <a:pt x="521970" y="1207769"/>
                  </a:lnTo>
                  <a:lnTo>
                    <a:pt x="533400" y="1165859"/>
                  </a:lnTo>
                  <a:lnTo>
                    <a:pt x="543560" y="1123949"/>
                  </a:lnTo>
                  <a:lnTo>
                    <a:pt x="552450" y="1082039"/>
                  </a:lnTo>
                  <a:lnTo>
                    <a:pt x="558800" y="1037589"/>
                  </a:lnTo>
                  <a:lnTo>
                    <a:pt x="565150" y="994409"/>
                  </a:lnTo>
                  <a:lnTo>
                    <a:pt x="568960" y="949959"/>
                  </a:lnTo>
                  <a:lnTo>
                    <a:pt x="571500" y="905509"/>
                  </a:lnTo>
                  <a:lnTo>
                    <a:pt x="571500" y="952499"/>
                  </a:lnTo>
                  <a:lnTo>
                    <a:pt x="568960" y="908049"/>
                  </a:lnTo>
                  <a:lnTo>
                    <a:pt x="565150" y="863599"/>
                  </a:lnTo>
                  <a:lnTo>
                    <a:pt x="558800" y="819149"/>
                  </a:lnTo>
                  <a:lnTo>
                    <a:pt x="552450" y="775969"/>
                  </a:lnTo>
                  <a:lnTo>
                    <a:pt x="543560" y="732789"/>
                  </a:lnTo>
                  <a:lnTo>
                    <a:pt x="533400" y="690879"/>
                  </a:lnTo>
                  <a:lnTo>
                    <a:pt x="521970" y="650239"/>
                  </a:lnTo>
                  <a:lnTo>
                    <a:pt x="509270" y="609600"/>
                  </a:lnTo>
                  <a:lnTo>
                    <a:pt x="495300" y="570229"/>
                  </a:lnTo>
                  <a:lnTo>
                    <a:pt x="478789" y="532129"/>
                  </a:lnTo>
                  <a:lnTo>
                    <a:pt x="462280" y="495300"/>
                  </a:lnTo>
                  <a:lnTo>
                    <a:pt x="444500" y="459739"/>
                  </a:lnTo>
                  <a:lnTo>
                    <a:pt x="424180" y="425450"/>
                  </a:lnTo>
                  <a:lnTo>
                    <a:pt x="382270" y="361950"/>
                  </a:lnTo>
                  <a:lnTo>
                    <a:pt x="336550" y="306069"/>
                  </a:lnTo>
                  <a:lnTo>
                    <a:pt x="285750" y="257809"/>
                  </a:lnTo>
                  <a:lnTo>
                    <a:pt x="232410" y="217169"/>
                  </a:lnTo>
                  <a:lnTo>
                    <a:pt x="176530" y="184150"/>
                  </a:lnTo>
                  <a:lnTo>
                    <a:pt x="119380" y="161289"/>
                  </a:lnTo>
                  <a:lnTo>
                    <a:pt x="59689" y="147319"/>
                  </a:lnTo>
                  <a:lnTo>
                    <a:pt x="30480" y="143509"/>
                  </a:lnTo>
                  <a:lnTo>
                    <a:pt x="0" y="143509"/>
                  </a:lnTo>
                  <a:lnTo>
                    <a:pt x="0" y="0"/>
                  </a:lnTo>
                  <a:close/>
                </a:path>
                <a:path w="571500" h="1929129">
                  <a:moveTo>
                    <a:pt x="0" y="0"/>
                  </a:moveTo>
                  <a:lnTo>
                    <a:pt x="0" y="0"/>
                  </a:lnTo>
                </a:path>
                <a:path w="571500" h="1929129">
                  <a:moveTo>
                    <a:pt x="571500" y="1929129"/>
                  </a:moveTo>
                  <a:lnTo>
                    <a:pt x="571500" y="1929129"/>
                  </a:lnTo>
                </a:path>
              </a:pathLst>
            </a:custGeom>
            <a:ln w="25518">
              <a:solidFill>
                <a:srgbClr val="25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56990" y="2928619"/>
              <a:ext cx="571500" cy="952500"/>
            </a:xfrm>
            <a:custGeom>
              <a:avLst/>
              <a:gdLst/>
              <a:ahLst/>
              <a:cxnLst/>
              <a:rect l="l" t="t" r="r" b="b"/>
              <a:pathLst>
                <a:path w="571500" h="952500">
                  <a:moveTo>
                    <a:pt x="0" y="0"/>
                  </a:moveTo>
                  <a:lnTo>
                    <a:pt x="0" y="143509"/>
                  </a:lnTo>
                  <a:lnTo>
                    <a:pt x="30480" y="143509"/>
                  </a:lnTo>
                  <a:lnTo>
                    <a:pt x="59689" y="147319"/>
                  </a:lnTo>
                  <a:lnTo>
                    <a:pt x="119380" y="161289"/>
                  </a:lnTo>
                  <a:lnTo>
                    <a:pt x="176530" y="184150"/>
                  </a:lnTo>
                  <a:lnTo>
                    <a:pt x="232410" y="217169"/>
                  </a:lnTo>
                  <a:lnTo>
                    <a:pt x="285750" y="257809"/>
                  </a:lnTo>
                  <a:lnTo>
                    <a:pt x="336550" y="306069"/>
                  </a:lnTo>
                  <a:lnTo>
                    <a:pt x="382270" y="361950"/>
                  </a:lnTo>
                  <a:lnTo>
                    <a:pt x="403860" y="393700"/>
                  </a:lnTo>
                  <a:lnTo>
                    <a:pt x="444500" y="459739"/>
                  </a:lnTo>
                  <a:lnTo>
                    <a:pt x="462280" y="495300"/>
                  </a:lnTo>
                  <a:lnTo>
                    <a:pt x="478789" y="532129"/>
                  </a:lnTo>
                  <a:lnTo>
                    <a:pt x="495300" y="570229"/>
                  </a:lnTo>
                  <a:lnTo>
                    <a:pt x="509270" y="609600"/>
                  </a:lnTo>
                  <a:lnTo>
                    <a:pt x="521970" y="650239"/>
                  </a:lnTo>
                  <a:lnTo>
                    <a:pt x="533400" y="690879"/>
                  </a:lnTo>
                  <a:lnTo>
                    <a:pt x="543560" y="732789"/>
                  </a:lnTo>
                  <a:lnTo>
                    <a:pt x="552450" y="775969"/>
                  </a:lnTo>
                  <a:lnTo>
                    <a:pt x="558800" y="819149"/>
                  </a:lnTo>
                  <a:lnTo>
                    <a:pt x="565150" y="863599"/>
                  </a:lnTo>
                  <a:lnTo>
                    <a:pt x="568960" y="908049"/>
                  </a:lnTo>
                  <a:lnTo>
                    <a:pt x="571500" y="952499"/>
                  </a:lnTo>
                  <a:lnTo>
                    <a:pt x="571500" y="812799"/>
                  </a:lnTo>
                  <a:lnTo>
                    <a:pt x="568960" y="768349"/>
                  </a:lnTo>
                  <a:lnTo>
                    <a:pt x="565150" y="723899"/>
                  </a:lnTo>
                  <a:lnTo>
                    <a:pt x="560070" y="679449"/>
                  </a:lnTo>
                  <a:lnTo>
                    <a:pt x="552450" y="636269"/>
                  </a:lnTo>
                  <a:lnTo>
                    <a:pt x="534670" y="549909"/>
                  </a:lnTo>
                  <a:lnTo>
                    <a:pt x="523239" y="509269"/>
                  </a:lnTo>
                  <a:lnTo>
                    <a:pt x="509270" y="468629"/>
                  </a:lnTo>
                  <a:lnTo>
                    <a:pt x="495300" y="429259"/>
                  </a:lnTo>
                  <a:lnTo>
                    <a:pt x="480060" y="391159"/>
                  </a:lnTo>
                  <a:lnTo>
                    <a:pt x="463550" y="353059"/>
                  </a:lnTo>
                  <a:lnTo>
                    <a:pt x="425450" y="284479"/>
                  </a:lnTo>
                  <a:lnTo>
                    <a:pt x="405130" y="251459"/>
                  </a:lnTo>
                  <a:lnTo>
                    <a:pt x="360680" y="191769"/>
                  </a:lnTo>
                  <a:lnTo>
                    <a:pt x="312420" y="138429"/>
                  </a:lnTo>
                  <a:lnTo>
                    <a:pt x="260350" y="93979"/>
                  </a:lnTo>
                  <a:lnTo>
                    <a:pt x="205739" y="57150"/>
                  </a:lnTo>
                  <a:lnTo>
                    <a:pt x="148589" y="29209"/>
                  </a:lnTo>
                  <a:lnTo>
                    <a:pt x="90170" y="10159"/>
                  </a:lnTo>
                  <a:lnTo>
                    <a:pt x="3048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856990" y="2928619"/>
              <a:ext cx="571500" cy="1929130"/>
            </a:xfrm>
            <a:custGeom>
              <a:avLst/>
              <a:gdLst/>
              <a:ahLst/>
              <a:cxnLst/>
              <a:rect l="l" t="t" r="r" b="b"/>
              <a:pathLst>
                <a:path w="571500" h="1929129">
                  <a:moveTo>
                    <a:pt x="0" y="0"/>
                  </a:moveTo>
                  <a:lnTo>
                    <a:pt x="59689" y="5079"/>
                  </a:lnTo>
                  <a:lnTo>
                    <a:pt x="119380" y="19050"/>
                  </a:lnTo>
                  <a:lnTo>
                    <a:pt x="177800" y="41909"/>
                  </a:lnTo>
                  <a:lnTo>
                    <a:pt x="232410" y="74929"/>
                  </a:lnTo>
                  <a:lnTo>
                    <a:pt x="285750" y="115569"/>
                  </a:lnTo>
                  <a:lnTo>
                    <a:pt x="336550" y="163829"/>
                  </a:lnTo>
                  <a:lnTo>
                    <a:pt x="383539" y="220979"/>
                  </a:lnTo>
                  <a:lnTo>
                    <a:pt x="425450" y="284479"/>
                  </a:lnTo>
                  <a:lnTo>
                    <a:pt x="444500" y="318769"/>
                  </a:lnTo>
                  <a:lnTo>
                    <a:pt x="463550" y="353059"/>
                  </a:lnTo>
                  <a:lnTo>
                    <a:pt x="480060" y="391159"/>
                  </a:lnTo>
                  <a:lnTo>
                    <a:pt x="495300" y="429259"/>
                  </a:lnTo>
                  <a:lnTo>
                    <a:pt x="509270" y="468629"/>
                  </a:lnTo>
                  <a:lnTo>
                    <a:pt x="523239" y="509269"/>
                  </a:lnTo>
                  <a:lnTo>
                    <a:pt x="534670" y="549909"/>
                  </a:lnTo>
                  <a:lnTo>
                    <a:pt x="543560" y="593089"/>
                  </a:lnTo>
                  <a:lnTo>
                    <a:pt x="552450" y="636269"/>
                  </a:lnTo>
                  <a:lnTo>
                    <a:pt x="560070" y="679449"/>
                  </a:lnTo>
                  <a:lnTo>
                    <a:pt x="565150" y="723899"/>
                  </a:lnTo>
                  <a:lnTo>
                    <a:pt x="568960" y="768349"/>
                  </a:lnTo>
                  <a:lnTo>
                    <a:pt x="571500" y="812799"/>
                  </a:lnTo>
                  <a:lnTo>
                    <a:pt x="571500" y="857249"/>
                  </a:lnTo>
                  <a:lnTo>
                    <a:pt x="571500" y="1000759"/>
                  </a:lnTo>
                  <a:lnTo>
                    <a:pt x="571500" y="996949"/>
                  </a:lnTo>
                  <a:lnTo>
                    <a:pt x="571500" y="994409"/>
                  </a:lnTo>
                  <a:lnTo>
                    <a:pt x="571500" y="990599"/>
                  </a:lnTo>
                  <a:lnTo>
                    <a:pt x="571500" y="988059"/>
                  </a:lnTo>
                  <a:lnTo>
                    <a:pt x="571500" y="984249"/>
                  </a:lnTo>
                  <a:lnTo>
                    <a:pt x="571500" y="981709"/>
                  </a:lnTo>
                  <a:lnTo>
                    <a:pt x="571500" y="977899"/>
                  </a:lnTo>
                  <a:lnTo>
                    <a:pt x="571500" y="975359"/>
                  </a:lnTo>
                  <a:lnTo>
                    <a:pt x="571500" y="971549"/>
                  </a:lnTo>
                  <a:lnTo>
                    <a:pt x="571500" y="969009"/>
                  </a:lnTo>
                  <a:lnTo>
                    <a:pt x="571500" y="965199"/>
                  </a:lnTo>
                  <a:lnTo>
                    <a:pt x="571500" y="962659"/>
                  </a:lnTo>
                  <a:lnTo>
                    <a:pt x="571500" y="958849"/>
                  </a:lnTo>
                  <a:lnTo>
                    <a:pt x="571500" y="956309"/>
                  </a:lnTo>
                  <a:lnTo>
                    <a:pt x="571500" y="952499"/>
                  </a:lnTo>
                  <a:lnTo>
                    <a:pt x="568960" y="908049"/>
                  </a:lnTo>
                  <a:lnTo>
                    <a:pt x="565150" y="863599"/>
                  </a:lnTo>
                  <a:lnTo>
                    <a:pt x="558800" y="819149"/>
                  </a:lnTo>
                  <a:lnTo>
                    <a:pt x="552450" y="775969"/>
                  </a:lnTo>
                  <a:lnTo>
                    <a:pt x="543560" y="732789"/>
                  </a:lnTo>
                  <a:lnTo>
                    <a:pt x="533400" y="690879"/>
                  </a:lnTo>
                  <a:lnTo>
                    <a:pt x="521970" y="650239"/>
                  </a:lnTo>
                  <a:lnTo>
                    <a:pt x="509270" y="609600"/>
                  </a:lnTo>
                  <a:lnTo>
                    <a:pt x="495300" y="570229"/>
                  </a:lnTo>
                  <a:lnTo>
                    <a:pt x="478789" y="532129"/>
                  </a:lnTo>
                  <a:lnTo>
                    <a:pt x="462280" y="495300"/>
                  </a:lnTo>
                  <a:lnTo>
                    <a:pt x="444500" y="459739"/>
                  </a:lnTo>
                  <a:lnTo>
                    <a:pt x="424180" y="425450"/>
                  </a:lnTo>
                  <a:lnTo>
                    <a:pt x="382270" y="361950"/>
                  </a:lnTo>
                  <a:lnTo>
                    <a:pt x="336550" y="306069"/>
                  </a:lnTo>
                  <a:lnTo>
                    <a:pt x="285750" y="257809"/>
                  </a:lnTo>
                  <a:lnTo>
                    <a:pt x="232410" y="217169"/>
                  </a:lnTo>
                  <a:lnTo>
                    <a:pt x="176530" y="184150"/>
                  </a:lnTo>
                  <a:lnTo>
                    <a:pt x="119380" y="161289"/>
                  </a:lnTo>
                  <a:lnTo>
                    <a:pt x="59689" y="147319"/>
                  </a:lnTo>
                  <a:lnTo>
                    <a:pt x="30480" y="143509"/>
                  </a:lnTo>
                  <a:lnTo>
                    <a:pt x="0" y="143509"/>
                  </a:lnTo>
                  <a:lnTo>
                    <a:pt x="0" y="0"/>
                  </a:lnTo>
                  <a:close/>
                </a:path>
                <a:path w="571500" h="1929129">
                  <a:moveTo>
                    <a:pt x="0" y="0"/>
                  </a:moveTo>
                  <a:lnTo>
                    <a:pt x="0" y="0"/>
                  </a:lnTo>
                </a:path>
                <a:path w="571500" h="1929129">
                  <a:moveTo>
                    <a:pt x="571500" y="1929129"/>
                  </a:moveTo>
                  <a:lnTo>
                    <a:pt x="571500" y="1929129"/>
                  </a:lnTo>
                </a:path>
              </a:pathLst>
            </a:custGeom>
            <a:ln w="25518">
              <a:solidFill>
                <a:srgbClr val="2568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1119" y="2832100"/>
              <a:ext cx="819150" cy="1953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1447799"/>
            <a:ext cx="5715000" cy="693420"/>
          </a:xfrm>
          <a:custGeom>
            <a:avLst/>
            <a:gdLst/>
            <a:ahLst/>
            <a:cxnLst/>
            <a:rect l="l" t="t" r="r" b="b"/>
            <a:pathLst>
              <a:path w="5715000" h="693419">
                <a:moveTo>
                  <a:pt x="5715000" y="0"/>
                </a:moveTo>
                <a:lnTo>
                  <a:pt x="2628900" y="0"/>
                </a:lnTo>
                <a:lnTo>
                  <a:pt x="0" y="0"/>
                </a:lnTo>
                <a:lnTo>
                  <a:pt x="0" y="693420"/>
                </a:lnTo>
                <a:lnTo>
                  <a:pt x="2628900" y="693420"/>
                </a:lnTo>
                <a:lnTo>
                  <a:pt x="5715000" y="693420"/>
                </a:lnTo>
                <a:lnTo>
                  <a:pt x="571500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7930" y="1456690"/>
            <a:ext cx="427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015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2141220"/>
            <a:ext cx="2628900" cy="858519"/>
          </a:xfrm>
          <a:custGeom>
            <a:avLst/>
            <a:gdLst/>
            <a:ahLst/>
            <a:cxnLst/>
            <a:rect l="l" t="t" r="r" b="b"/>
            <a:pathLst>
              <a:path w="2628900" h="858519">
                <a:moveTo>
                  <a:pt x="2628900" y="0"/>
                </a:moveTo>
                <a:lnTo>
                  <a:pt x="0" y="0"/>
                </a:lnTo>
                <a:lnTo>
                  <a:pt x="0" y="858519"/>
                </a:lnTo>
                <a:lnTo>
                  <a:pt x="2628900" y="858519"/>
                </a:lnTo>
                <a:lnTo>
                  <a:pt x="262890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319" y="2137409"/>
            <a:ext cx="1122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100" dirty="0">
                <a:latin typeface="Trebuchet MS"/>
                <a:cs typeface="Trebuchet MS"/>
              </a:rPr>
              <a:t>S</a:t>
            </a:r>
            <a:r>
              <a:rPr sz="4000" spc="5" dirty="0">
                <a:latin typeface="Trebuchet MS"/>
                <a:cs typeface="Trebuchet MS"/>
              </a:rPr>
              <a:t>PHL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2141220"/>
            <a:ext cx="3086100" cy="858519"/>
          </a:xfrm>
          <a:custGeom>
            <a:avLst/>
            <a:gdLst/>
            <a:ahLst/>
            <a:cxnLst/>
            <a:rect l="l" t="t" r="r" b="b"/>
            <a:pathLst>
              <a:path w="3086100" h="858519">
                <a:moveTo>
                  <a:pt x="3086100" y="0"/>
                </a:moveTo>
                <a:lnTo>
                  <a:pt x="0" y="0"/>
                </a:lnTo>
                <a:lnTo>
                  <a:pt x="0" y="858519"/>
                </a:lnTo>
                <a:lnTo>
                  <a:pt x="3086100" y="858519"/>
                </a:lnTo>
                <a:lnTo>
                  <a:pt x="308610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2950" y="2150109"/>
            <a:ext cx="83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95" dirty="0">
                <a:latin typeface="Trebuchet MS"/>
                <a:cs typeface="Trebuchet MS"/>
              </a:rPr>
              <a:t>N</a:t>
            </a:r>
            <a:r>
              <a:rPr sz="2800" spc="40" dirty="0">
                <a:latin typeface="Trebuchet MS"/>
                <a:cs typeface="Trebuchet MS"/>
              </a:rPr>
              <a:t>o</a:t>
            </a:r>
            <a:r>
              <a:rPr sz="2800" spc="-160" dirty="0">
                <a:latin typeface="Trebuchet MS"/>
                <a:cs typeface="Trebuchet MS"/>
              </a:rPr>
              <a:t>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" y="3246120"/>
            <a:ext cx="77235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8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This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instruction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loads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H-L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pair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  </a:t>
            </a:r>
            <a:r>
              <a:rPr sz="2600" spc="-20" dirty="0">
                <a:latin typeface="Times New Roman"/>
                <a:cs typeface="Times New Roman"/>
              </a:rPr>
              <a:t>SP.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112" baseline="15873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SPHL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>
              <a:lnSpc>
                <a:spcPct val="100000"/>
              </a:lnSpc>
              <a:spcBef>
                <a:spcPts val="100"/>
              </a:spcBef>
            </a:pPr>
            <a:r>
              <a:rPr sz="3900" spc="-25" dirty="0"/>
              <a:t>SPHL-Copy </a:t>
            </a:r>
            <a:r>
              <a:rPr sz="3900" spc="290" dirty="0"/>
              <a:t>H </a:t>
            </a:r>
            <a:r>
              <a:rPr sz="3900" spc="-250" dirty="0"/>
              <a:t>and </a:t>
            </a:r>
            <a:r>
              <a:rPr sz="3900" spc="-65" dirty="0"/>
              <a:t>L </a:t>
            </a:r>
            <a:r>
              <a:rPr sz="3900" spc="-165" dirty="0"/>
              <a:t>registers </a:t>
            </a:r>
            <a:r>
              <a:rPr sz="3900" spc="-100" dirty="0"/>
              <a:t>to</a:t>
            </a:r>
            <a:r>
              <a:rPr sz="3900" spc="-385" dirty="0"/>
              <a:t> </a:t>
            </a:r>
            <a:r>
              <a:rPr sz="3900" spc="-235" dirty="0"/>
              <a:t>the  </a:t>
            </a:r>
            <a:r>
              <a:rPr sz="3900" spc="-215" dirty="0"/>
              <a:t>stack</a:t>
            </a:r>
            <a:r>
              <a:rPr sz="3900" spc="-100" dirty="0"/>
              <a:t> </a:t>
            </a:r>
            <a:r>
              <a:rPr sz="3900" spc="-160" dirty="0"/>
              <a:t>pointer</a:t>
            </a:r>
            <a:endParaRPr sz="3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1524000" y="1456689"/>
          <a:ext cx="6096000" cy="1196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98169">
                <a:tc gridSpan="4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2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SP</a:t>
                      </a:r>
                      <a:endParaRPr sz="32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81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32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32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00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7" name="object 147"/>
          <p:cNvSpPr txBox="1"/>
          <p:nvPr/>
        </p:nvSpPr>
        <p:spPr>
          <a:xfrm>
            <a:off x="3049270" y="4914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0000"/>
                </a:solidFill>
                <a:latin typeface="Trebuchet MS"/>
                <a:cs typeface="Trebuchet MS"/>
              </a:rPr>
              <a:t>BEFORE</a:t>
            </a:r>
            <a:r>
              <a:rPr sz="2400" b="1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049270" y="2797810"/>
            <a:ext cx="2876550" cy="2270760"/>
          </a:xfrm>
          <a:prstGeom prst="rect">
            <a:avLst/>
          </a:prstGeom>
        </p:spPr>
        <p:txBody>
          <a:bodyPr vert="horz" wrap="square" lIns="0" tIns="520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4100"/>
              </a:spcBef>
            </a:pPr>
            <a:r>
              <a:rPr sz="8000" b="1" spc="-565" dirty="0">
                <a:solidFill>
                  <a:srgbClr val="FF0000"/>
                </a:solidFill>
                <a:latin typeface="Trebuchet MS"/>
                <a:cs typeface="Trebuchet MS"/>
              </a:rPr>
              <a:t>SPHL</a:t>
            </a:r>
            <a:endParaRPr sz="8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AFTER</a:t>
            </a:r>
            <a:r>
              <a:rPr sz="2400" b="1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1690370" y="5135879"/>
            <a:ext cx="6096000" cy="642620"/>
            <a:chOff x="1690370" y="5135879"/>
            <a:chExt cx="6096000" cy="642620"/>
          </a:xfrm>
        </p:grpSpPr>
        <p:sp>
          <p:nvSpPr>
            <p:cNvPr id="150" name="object 150"/>
            <p:cNvSpPr/>
            <p:nvPr/>
          </p:nvSpPr>
          <p:spPr>
            <a:xfrm>
              <a:off x="1690370" y="5135879"/>
              <a:ext cx="1524000" cy="642620"/>
            </a:xfrm>
            <a:custGeom>
              <a:avLst/>
              <a:gdLst/>
              <a:ahLst/>
              <a:cxnLst/>
              <a:rect l="l" t="t" r="r" b="b"/>
              <a:pathLst>
                <a:path w="1524000" h="642620">
                  <a:moveTo>
                    <a:pt x="152400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1524000" y="64262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214370" y="5135879"/>
              <a:ext cx="4572000" cy="642620"/>
            </a:xfrm>
            <a:custGeom>
              <a:avLst/>
              <a:gdLst/>
              <a:ahLst/>
              <a:cxnLst/>
              <a:rect l="l" t="t" r="r" b="b"/>
              <a:pathLst>
                <a:path w="4572000" h="642620">
                  <a:moveTo>
                    <a:pt x="4572000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0" y="642620"/>
                  </a:lnTo>
                  <a:lnTo>
                    <a:pt x="1524000" y="642620"/>
                  </a:lnTo>
                  <a:lnTo>
                    <a:pt x="1524000" y="579120"/>
                  </a:lnTo>
                  <a:lnTo>
                    <a:pt x="4572000" y="57912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3214370" y="5119370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838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2500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690370" y="5715000"/>
            <a:ext cx="1524000" cy="581660"/>
          </a:xfrm>
          <a:custGeom>
            <a:avLst/>
            <a:gdLst/>
            <a:ahLst/>
            <a:cxnLst/>
            <a:rect l="l" t="t" r="r" b="b"/>
            <a:pathLst>
              <a:path w="1524000" h="581660">
                <a:moveTo>
                  <a:pt x="1524000" y="0"/>
                </a:moveTo>
                <a:lnTo>
                  <a:pt x="0" y="0"/>
                </a:lnTo>
                <a:lnTo>
                  <a:pt x="0" y="581660"/>
                </a:lnTo>
                <a:lnTo>
                  <a:pt x="1524000" y="581660"/>
                </a:lnTo>
                <a:lnTo>
                  <a:pt x="1524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1767839" y="5057140"/>
            <a:ext cx="500380" cy="1134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SP  </a:t>
            </a:r>
            <a:r>
              <a:rPr sz="3200" b="1" spc="15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endParaRPr sz="32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214370" y="5715000"/>
            <a:ext cx="3048000" cy="581660"/>
          </a:xfrm>
          <a:custGeom>
            <a:avLst/>
            <a:gdLst/>
            <a:ahLst/>
            <a:cxnLst/>
            <a:rect l="l" t="t" r="r" b="b"/>
            <a:pathLst>
              <a:path w="3048000" h="581660">
                <a:moveTo>
                  <a:pt x="3048000" y="0"/>
                </a:moveTo>
                <a:lnTo>
                  <a:pt x="1524000" y="0"/>
                </a:lnTo>
                <a:lnTo>
                  <a:pt x="0" y="0"/>
                </a:lnTo>
                <a:lnTo>
                  <a:pt x="0" y="581660"/>
                </a:lnTo>
                <a:lnTo>
                  <a:pt x="1524000" y="581660"/>
                </a:lnTo>
                <a:lnTo>
                  <a:pt x="3048000" y="581660"/>
                </a:lnTo>
                <a:lnTo>
                  <a:pt x="3048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4121150" y="5706109"/>
            <a:ext cx="99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5	L</a:t>
            </a:r>
            <a:endParaRPr sz="32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262370" y="5715000"/>
            <a:ext cx="1524000" cy="581660"/>
          </a:xfrm>
          <a:custGeom>
            <a:avLst/>
            <a:gdLst/>
            <a:ahLst/>
            <a:cxnLst/>
            <a:rect l="l" t="t" r="r" b="b"/>
            <a:pathLst>
              <a:path w="1524000" h="581660">
                <a:moveTo>
                  <a:pt x="1524000" y="0"/>
                </a:moveTo>
                <a:lnTo>
                  <a:pt x="0" y="0"/>
                </a:lnTo>
                <a:lnTo>
                  <a:pt x="0" y="581660"/>
                </a:lnTo>
                <a:lnTo>
                  <a:pt x="1524000" y="581660"/>
                </a:lnTo>
                <a:lnTo>
                  <a:pt x="1524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7169150" y="5706109"/>
            <a:ext cx="420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2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465580"/>
            <a:ext cx="3757929" cy="1158240"/>
            <a:chOff x="457200" y="1465580"/>
            <a:chExt cx="3757929" cy="1158240"/>
          </a:xfrm>
        </p:grpSpPr>
        <p:sp>
          <p:nvSpPr>
            <p:cNvPr id="3" name="object 3"/>
            <p:cNvSpPr/>
            <p:nvPr/>
          </p:nvSpPr>
          <p:spPr>
            <a:xfrm>
              <a:off x="457200" y="1465579"/>
              <a:ext cx="3757929" cy="518159"/>
            </a:xfrm>
            <a:custGeom>
              <a:avLst/>
              <a:gdLst/>
              <a:ahLst/>
              <a:cxnLst/>
              <a:rect l="l" t="t" r="r" b="b"/>
              <a:pathLst>
                <a:path w="3757929" h="518160">
                  <a:moveTo>
                    <a:pt x="3757930" y="0"/>
                  </a:moveTo>
                  <a:lnTo>
                    <a:pt x="1757680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1757680" y="518160"/>
                  </a:lnTo>
                  <a:lnTo>
                    <a:pt x="3757930" y="518160"/>
                  </a:lnTo>
                  <a:lnTo>
                    <a:pt x="375793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83739"/>
              <a:ext cx="3757929" cy="640080"/>
            </a:xfrm>
            <a:custGeom>
              <a:avLst/>
              <a:gdLst/>
              <a:ahLst/>
              <a:cxnLst/>
              <a:rect l="l" t="t" r="r" b="b"/>
              <a:pathLst>
                <a:path w="3757929" h="640080">
                  <a:moveTo>
                    <a:pt x="3757930" y="0"/>
                  </a:moveTo>
                  <a:lnTo>
                    <a:pt x="175768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1757680" y="640080"/>
                  </a:lnTo>
                  <a:lnTo>
                    <a:pt x="3757930" y="640080"/>
                  </a:lnTo>
                  <a:lnTo>
                    <a:pt x="3757930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669" y="1381760"/>
            <a:ext cx="3430270" cy="10617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820"/>
              </a:spcBef>
              <a:tabLst>
                <a:tab pos="1941195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769745" algn="l"/>
              </a:tabLst>
            </a:pPr>
            <a:r>
              <a:rPr sz="2800" b="1" spc="160" dirty="0">
                <a:latin typeface="Trebuchet MS"/>
                <a:cs typeface="Trebuchet MS"/>
              </a:rPr>
              <a:t>XTHL	</a:t>
            </a:r>
            <a:r>
              <a:rPr sz="2800" b="1" spc="30" dirty="0">
                <a:latin typeface="Trebuchet MS"/>
                <a:cs typeface="Trebuchet MS"/>
              </a:rPr>
              <a:t>None</a:t>
            </a:r>
            <a:endParaRPr sz="2800" b="1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69" y="3246120"/>
            <a:ext cx="7593330" cy="270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135255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-145" dirty="0">
                <a:latin typeface="Times New Roman"/>
                <a:cs typeface="Times New Roman"/>
              </a:rPr>
              <a:t>L </a:t>
            </a:r>
            <a:r>
              <a:rPr sz="2600" spc="85" dirty="0">
                <a:latin typeface="Times New Roman"/>
                <a:cs typeface="Times New Roman"/>
              </a:rPr>
              <a:t>register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95" dirty="0">
                <a:latin typeface="Times New Roman"/>
                <a:cs typeface="Times New Roman"/>
              </a:rPr>
              <a:t>exchanged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90" dirty="0">
                <a:latin typeface="Times New Roman"/>
                <a:cs typeface="Times New Roman"/>
              </a:rPr>
              <a:t>location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pointed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out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SP.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5915" marR="55880" indent="-27305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exchanged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05" dirty="0">
                <a:latin typeface="Times New Roman"/>
                <a:cs typeface="Times New Roman"/>
              </a:rPr>
              <a:t>next </a:t>
            </a:r>
            <a:r>
              <a:rPr sz="2600" spc="90" dirty="0">
                <a:latin typeface="Times New Roman"/>
                <a:cs typeface="Times New Roman"/>
              </a:rPr>
              <a:t>location </a:t>
            </a:r>
            <a:r>
              <a:rPr sz="2600" spc="10" dirty="0">
                <a:latin typeface="Times New Roman"/>
                <a:cs typeface="Times New Roman"/>
              </a:rPr>
              <a:t>(SP </a:t>
            </a:r>
            <a:r>
              <a:rPr sz="2600" spc="-35" dirty="0">
                <a:latin typeface="Times New Roman"/>
                <a:cs typeface="Times New Roman"/>
              </a:rPr>
              <a:t>+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1).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1247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XTHL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>
              <a:lnSpc>
                <a:spcPct val="100000"/>
              </a:lnSpc>
              <a:spcBef>
                <a:spcPts val="100"/>
              </a:spcBef>
            </a:pPr>
            <a:r>
              <a:rPr sz="3900" spc="-75" dirty="0"/>
              <a:t>XTHL-Exchange </a:t>
            </a:r>
            <a:r>
              <a:rPr sz="3900" spc="290" dirty="0"/>
              <a:t>H </a:t>
            </a:r>
            <a:r>
              <a:rPr sz="3900" spc="-250" dirty="0"/>
              <a:t>and </a:t>
            </a:r>
            <a:r>
              <a:rPr sz="3900" spc="-65" dirty="0"/>
              <a:t>L </a:t>
            </a:r>
            <a:r>
              <a:rPr sz="3900" spc="-200" dirty="0"/>
              <a:t>with </a:t>
            </a:r>
            <a:r>
              <a:rPr sz="3900" spc="-145" dirty="0"/>
              <a:t>top</a:t>
            </a:r>
            <a:r>
              <a:rPr sz="3900" spc="-330" dirty="0"/>
              <a:t> </a:t>
            </a:r>
            <a:r>
              <a:rPr sz="3900" spc="-210" dirty="0"/>
              <a:t>of  </a:t>
            </a:r>
            <a:r>
              <a:rPr sz="3900" spc="-215" dirty="0"/>
              <a:t>stack</a:t>
            </a:r>
            <a:endParaRPr sz="3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52399" y="3591559"/>
              <a:ext cx="495300" cy="447040"/>
            </a:xfrm>
            <a:custGeom>
              <a:avLst/>
              <a:gdLst/>
              <a:ahLst/>
              <a:cxnLst/>
              <a:rect l="l" t="t" r="r" b="b"/>
              <a:pathLst>
                <a:path w="495300" h="447039">
                  <a:moveTo>
                    <a:pt x="495300" y="0"/>
                  </a:moveTo>
                  <a:lnTo>
                    <a:pt x="0" y="0"/>
                  </a:lnTo>
                  <a:lnTo>
                    <a:pt x="0" y="447039"/>
                  </a:lnTo>
                  <a:lnTo>
                    <a:pt x="495300" y="4470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242570" y="361442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47700" y="3591559"/>
            <a:ext cx="495300" cy="447040"/>
          </a:xfrm>
          <a:custGeom>
            <a:avLst/>
            <a:gdLst/>
            <a:ahLst/>
            <a:cxnLst/>
            <a:rect l="l" t="t" r="r" b="b"/>
            <a:pathLst>
              <a:path w="495300" h="447039">
                <a:moveTo>
                  <a:pt x="495300" y="0"/>
                </a:moveTo>
                <a:lnTo>
                  <a:pt x="0" y="0"/>
                </a:lnTo>
                <a:lnTo>
                  <a:pt x="0" y="447039"/>
                </a:lnTo>
                <a:lnTo>
                  <a:pt x="495300" y="447039"/>
                </a:lnTo>
                <a:lnTo>
                  <a:pt x="495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737869" y="3613150"/>
            <a:ext cx="274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latin typeface="Times New Roman"/>
                <a:cs typeface="Times New Roman"/>
              </a:rPr>
              <a:t>3</a:t>
            </a:r>
            <a:r>
              <a:rPr sz="2000" b="1" spc="1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143000" y="3591559"/>
            <a:ext cx="990600" cy="447040"/>
          </a:xfrm>
          <a:custGeom>
            <a:avLst/>
            <a:gdLst/>
            <a:ahLst/>
            <a:cxnLst/>
            <a:rect l="l" t="t" r="r" b="b"/>
            <a:pathLst>
              <a:path w="990600" h="447039">
                <a:moveTo>
                  <a:pt x="990600" y="0"/>
                </a:moveTo>
                <a:lnTo>
                  <a:pt x="495300" y="0"/>
                </a:lnTo>
                <a:lnTo>
                  <a:pt x="0" y="0"/>
                </a:lnTo>
                <a:lnTo>
                  <a:pt x="0" y="447040"/>
                </a:lnTo>
                <a:lnTo>
                  <a:pt x="495300" y="447040"/>
                </a:lnTo>
                <a:lnTo>
                  <a:pt x="990600" y="44704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1233169" y="3614420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b="1" spc="-165" dirty="0">
                <a:latin typeface="Times New Roman"/>
                <a:cs typeface="Times New Roman"/>
              </a:rPr>
              <a:t>L	</a:t>
            </a:r>
            <a:r>
              <a:rPr sz="1800" b="1" spc="45" dirty="0">
                <a:latin typeface="Times New Roman"/>
                <a:cs typeface="Times New Roman"/>
              </a:rPr>
              <a:t>4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52400" y="2971800"/>
            <a:ext cx="495300" cy="609600"/>
          </a:xfrm>
          <a:custGeom>
            <a:avLst/>
            <a:gdLst/>
            <a:ahLst/>
            <a:cxnLst/>
            <a:rect l="l" t="t" r="r" b="b"/>
            <a:pathLst>
              <a:path w="495300" h="609600">
                <a:moveTo>
                  <a:pt x="495300" y="0"/>
                </a:moveTo>
                <a:lnTo>
                  <a:pt x="0" y="0"/>
                </a:lnTo>
                <a:lnTo>
                  <a:pt x="0" y="609600"/>
                </a:lnTo>
                <a:lnTo>
                  <a:pt x="495300" y="609600"/>
                </a:lnTo>
                <a:lnTo>
                  <a:pt x="4953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242570" y="29946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18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endParaRPr sz="18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47700" y="2971800"/>
            <a:ext cx="1485900" cy="609600"/>
          </a:xfrm>
          <a:custGeom>
            <a:avLst/>
            <a:gdLst/>
            <a:ahLst/>
            <a:cxnLst/>
            <a:rect l="l" t="t" r="r" b="b"/>
            <a:pathLst>
              <a:path w="1485900" h="609600">
                <a:moveTo>
                  <a:pt x="1485900" y="0"/>
                </a:moveTo>
                <a:lnTo>
                  <a:pt x="0" y="0"/>
                </a:lnTo>
                <a:lnTo>
                  <a:pt x="0" y="609600"/>
                </a:lnTo>
                <a:lnTo>
                  <a:pt x="1485900" y="609600"/>
                </a:lnTo>
                <a:lnTo>
                  <a:pt x="14859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176019" y="2994659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18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7</a:t>
            </a:r>
            <a:r>
              <a:rPr sz="18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sz="1800" b="1" spc="13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80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10869" y="1858009"/>
            <a:ext cx="254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276600" y="29718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3366770" y="2987040"/>
            <a:ext cx="437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105" dirty="0">
                <a:latin typeface="Times New Roman"/>
                <a:cs typeface="Times New Roman"/>
              </a:rPr>
              <a:t>5</a:t>
            </a:r>
            <a:r>
              <a:rPr sz="3200" b="1" spc="24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276600" y="39116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366770" y="3926840"/>
            <a:ext cx="469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145" dirty="0">
                <a:latin typeface="Times New Roman"/>
                <a:cs typeface="Times New Roman"/>
              </a:rPr>
              <a:t>6</a:t>
            </a:r>
            <a:r>
              <a:rPr sz="3200" b="1" spc="24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3276600" y="3048000"/>
            <a:ext cx="5715000" cy="2743200"/>
            <a:chOff x="3276600" y="3048000"/>
            <a:chExt cx="5715000" cy="2743200"/>
          </a:xfrm>
        </p:grpSpPr>
        <p:sp>
          <p:nvSpPr>
            <p:cNvPr id="162" name="object 162"/>
            <p:cNvSpPr/>
            <p:nvPr/>
          </p:nvSpPr>
          <p:spPr>
            <a:xfrm>
              <a:off x="3276600" y="4851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305800" y="30480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5257800" y="3048000"/>
          <a:ext cx="2058032" cy="1565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/>
                <a:gridCol w="523874"/>
                <a:gridCol w="464819"/>
                <a:gridCol w="588644"/>
              </a:tblGrid>
              <a:tr h="61404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SP</a:t>
                      </a:r>
                      <a:endParaRPr sz="18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2700</a:t>
                      </a:r>
                      <a:endParaRPr sz="1800">
                        <a:solidFill>
                          <a:srgbClr val="FFFF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518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endParaRPr lang="en-US" sz="2000" b="1" spc="125" dirty="0" smtClean="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b="1" spc="125" smtClean="0"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2000" b="1" spc="4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8395969" y="3039109"/>
            <a:ext cx="420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Times New Roman"/>
                <a:cs typeface="Times New Roman"/>
              </a:rPr>
              <a:t>4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8305800" y="39878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8395969" y="3978909"/>
            <a:ext cx="420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Times New Roman"/>
                <a:cs typeface="Times New Roman"/>
              </a:rPr>
              <a:t>3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8305800" y="4927600"/>
            <a:ext cx="685800" cy="939800"/>
          </a:xfrm>
          <a:custGeom>
            <a:avLst/>
            <a:gdLst/>
            <a:ahLst/>
            <a:cxnLst/>
            <a:rect l="l" t="t" r="r" b="b"/>
            <a:pathLst>
              <a:path w="685800" h="939800">
                <a:moveTo>
                  <a:pt x="685800" y="0"/>
                </a:moveTo>
                <a:lnTo>
                  <a:pt x="0" y="0"/>
                </a:lnTo>
                <a:lnTo>
                  <a:pt x="0" y="939800"/>
                </a:lnTo>
                <a:lnTo>
                  <a:pt x="685800" y="9398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5715000" y="1858009"/>
            <a:ext cx="235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343400" y="4682490"/>
            <a:ext cx="984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600" b="1" spc="-4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335" dirty="0">
                <a:solidFill>
                  <a:srgbClr val="FFFFFF"/>
                </a:solidFill>
                <a:latin typeface="Trebuchet MS"/>
                <a:cs typeface="Trebuchet MS"/>
              </a:rPr>
              <a:t>HL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363470" y="3158490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363470" y="4144009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363470" y="5134609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392669" y="3310890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392669" y="4296409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392669" y="5287009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43200" y="415290"/>
            <a:ext cx="1360805" cy="87756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9"/>
              </a:spcBef>
            </a:pP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L=SP  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1" spc="-26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25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1143000"/>
          <a:ext cx="8230234" cy="14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815"/>
                <a:gridCol w="1845310"/>
                <a:gridCol w="4817109"/>
              </a:tblGrid>
              <a:tr h="51816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spc="90" dirty="0">
                          <a:latin typeface="Trebuchet MS"/>
                          <a:cs typeface="Trebuchet MS"/>
                        </a:rPr>
                        <a:t>PCHL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19494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10" dirty="0">
                          <a:latin typeface="Trebuchet MS"/>
                          <a:cs typeface="Trebuchet MS"/>
                        </a:rPr>
                        <a:t>Load program </a:t>
                      </a:r>
                      <a:r>
                        <a:rPr sz="2800" spc="-105" dirty="0">
                          <a:latin typeface="Trebuchet MS"/>
                          <a:cs typeface="Trebuchet MS"/>
                        </a:rPr>
                        <a:t>counter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 </a:t>
                      </a:r>
                      <a:r>
                        <a:rPr sz="2800" spc="40" dirty="0">
                          <a:latin typeface="Trebuchet MS"/>
                          <a:cs typeface="Trebuchet MS"/>
                        </a:rPr>
                        <a:t>H-  </a:t>
                      </a:r>
                      <a:r>
                        <a:rPr sz="2800" spc="-5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contents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83869" y="3246120"/>
            <a:ext cx="7978140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58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registers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copied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14" dirty="0">
                <a:latin typeface="Times New Roman"/>
                <a:cs typeface="Times New Roman"/>
              </a:rPr>
              <a:t>program </a:t>
            </a:r>
            <a:r>
              <a:rPr sz="2600" spc="135" dirty="0">
                <a:latin typeface="Times New Roman"/>
                <a:cs typeface="Times New Roman"/>
              </a:rPr>
              <a:t>counter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(PC).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5915" marR="224790" indent="-27305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placed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high-order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byte 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low-order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byte.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PCHL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999489"/>
            <a:ext cx="7114540" cy="1430020"/>
            <a:chOff x="457200" y="999489"/>
            <a:chExt cx="7114540" cy="1430020"/>
          </a:xfrm>
        </p:grpSpPr>
        <p:sp>
          <p:nvSpPr>
            <p:cNvPr id="3" name="object 3"/>
            <p:cNvSpPr/>
            <p:nvPr/>
          </p:nvSpPr>
          <p:spPr>
            <a:xfrm>
              <a:off x="457200" y="999489"/>
              <a:ext cx="7114540" cy="678180"/>
            </a:xfrm>
            <a:custGeom>
              <a:avLst/>
              <a:gdLst/>
              <a:ahLst/>
              <a:cxnLst/>
              <a:rect l="l" t="t" r="r" b="b"/>
              <a:pathLst>
                <a:path w="7114540" h="678180">
                  <a:moveTo>
                    <a:pt x="7114540" y="0"/>
                  </a:moveTo>
                  <a:lnTo>
                    <a:pt x="3018790" y="0"/>
                  </a:lnTo>
                  <a:lnTo>
                    <a:pt x="0" y="0"/>
                  </a:lnTo>
                  <a:lnTo>
                    <a:pt x="0" y="678180"/>
                  </a:lnTo>
                  <a:lnTo>
                    <a:pt x="3018790" y="678180"/>
                  </a:lnTo>
                  <a:lnTo>
                    <a:pt x="7114540" y="678180"/>
                  </a:lnTo>
                  <a:lnTo>
                    <a:pt x="711454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677669"/>
              <a:ext cx="7114540" cy="751840"/>
            </a:xfrm>
            <a:custGeom>
              <a:avLst/>
              <a:gdLst/>
              <a:ahLst/>
              <a:cxnLst/>
              <a:rect l="l" t="t" r="r" b="b"/>
              <a:pathLst>
                <a:path w="7114540" h="751839">
                  <a:moveTo>
                    <a:pt x="7114540" y="0"/>
                  </a:moveTo>
                  <a:lnTo>
                    <a:pt x="3018790" y="0"/>
                  </a:lnTo>
                  <a:lnTo>
                    <a:pt x="0" y="0"/>
                  </a:lnTo>
                  <a:lnTo>
                    <a:pt x="0" y="751840"/>
                  </a:lnTo>
                  <a:lnTo>
                    <a:pt x="3018790" y="751840"/>
                  </a:lnTo>
                  <a:lnTo>
                    <a:pt x="7114540" y="751840"/>
                  </a:lnTo>
                  <a:lnTo>
                    <a:pt x="7114540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4669" y="814070"/>
            <a:ext cx="5844540" cy="13817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680720">
              <a:lnSpc>
                <a:spcPct val="100000"/>
              </a:lnSpc>
              <a:spcBef>
                <a:spcPts val="1600"/>
              </a:spcBef>
              <a:tabLst>
                <a:tab pos="4142104" algn="l"/>
              </a:tabLst>
            </a:pPr>
            <a:r>
              <a:rPr sz="3200" b="1" spc="90" dirty="0">
                <a:solidFill>
                  <a:srgbClr val="FFFFFF"/>
                </a:solidFill>
                <a:latin typeface="Trebuchet MS"/>
                <a:cs typeface="Trebuchet MS"/>
              </a:rPr>
              <a:t>Opcode	</a:t>
            </a:r>
            <a:r>
              <a:rPr sz="3200" b="1" spc="70" dirty="0">
                <a:solidFill>
                  <a:srgbClr val="FFFFFF"/>
                </a:solidFill>
                <a:latin typeface="Trebuchet MS"/>
                <a:cs typeface="Trebuchet MS"/>
              </a:rPr>
              <a:t>Operand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3030855" algn="l"/>
              </a:tabLst>
            </a:pPr>
            <a:r>
              <a:rPr sz="3200" spc="45" dirty="0">
                <a:latin typeface="Trebuchet MS"/>
                <a:cs typeface="Trebuchet MS"/>
              </a:rPr>
              <a:t>PUSH	</a:t>
            </a:r>
            <a:r>
              <a:rPr sz="3200" spc="-220" dirty="0">
                <a:latin typeface="Trebuchet MS"/>
                <a:cs typeface="Trebuchet MS"/>
              </a:rPr>
              <a:t>Reg.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pair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69" y="3210559"/>
            <a:ext cx="7464425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register </a:t>
            </a:r>
            <a:r>
              <a:rPr sz="2400" spc="-130" dirty="0">
                <a:latin typeface="Trebuchet MS"/>
                <a:cs typeface="Trebuchet MS"/>
              </a:rPr>
              <a:t>pair are </a:t>
            </a:r>
            <a:r>
              <a:rPr sz="2400" spc="-114" dirty="0">
                <a:latin typeface="Trebuchet MS"/>
                <a:cs typeface="Trebuchet MS"/>
              </a:rPr>
              <a:t>copied </a:t>
            </a:r>
            <a:r>
              <a:rPr sz="2400" spc="-50" dirty="0">
                <a:latin typeface="Trebuchet MS"/>
                <a:cs typeface="Trebuchet MS"/>
              </a:rPr>
              <a:t>onto</a:t>
            </a:r>
            <a:r>
              <a:rPr sz="2400" spc="24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stack.</a:t>
            </a:r>
            <a:endParaRPr sz="2400">
              <a:latin typeface="Trebuchet MS"/>
              <a:cs typeface="Trebuchet MS"/>
            </a:endParaRPr>
          </a:p>
          <a:p>
            <a:pPr marL="310515" marR="30480" indent="-273050" algn="just">
              <a:lnSpc>
                <a:spcPts val="2590"/>
              </a:lnSpc>
              <a:spcBef>
                <a:spcPts val="2435"/>
              </a:spcBef>
            </a:pPr>
            <a:r>
              <a:rPr sz="3375" spc="20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135" dirty="0">
                <a:latin typeface="Trebuchet MS"/>
                <a:cs typeface="Trebuchet MS"/>
              </a:rPr>
              <a:t>SP </a:t>
            </a:r>
            <a:r>
              <a:rPr sz="2400" b="1" spc="-40" dirty="0">
                <a:latin typeface="Trebuchet MS"/>
                <a:cs typeface="Trebuchet MS"/>
              </a:rPr>
              <a:t>is </a:t>
            </a:r>
            <a:r>
              <a:rPr sz="2400" b="1" dirty="0">
                <a:latin typeface="Trebuchet MS"/>
                <a:cs typeface="Trebuchet MS"/>
              </a:rPr>
              <a:t>decremented </a:t>
            </a:r>
            <a:r>
              <a:rPr sz="2400" b="1" spc="-10" dirty="0">
                <a:latin typeface="Trebuchet MS"/>
                <a:cs typeface="Trebuchet MS"/>
              </a:rPr>
              <a:t>and </a:t>
            </a:r>
            <a:r>
              <a:rPr sz="2400" b="1" spc="-20" dirty="0">
                <a:latin typeface="Trebuchet MS"/>
                <a:cs typeface="Trebuchet MS"/>
              </a:rPr>
              <a:t>the </a:t>
            </a:r>
            <a:r>
              <a:rPr sz="2400" b="1" spc="-5" dirty="0">
                <a:latin typeface="Trebuchet MS"/>
                <a:cs typeface="Trebuchet MS"/>
              </a:rPr>
              <a:t>contents </a:t>
            </a:r>
            <a:r>
              <a:rPr sz="2400" b="1" spc="-50" dirty="0">
                <a:latin typeface="Trebuchet MS"/>
                <a:cs typeface="Trebuchet MS"/>
              </a:rPr>
              <a:t>of</a:t>
            </a:r>
            <a:r>
              <a:rPr sz="2400" b="1" spc="-5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high-order  </a:t>
            </a:r>
            <a:r>
              <a:rPr sz="2400" b="1" spc="-5" dirty="0">
                <a:latin typeface="Trebuchet MS"/>
                <a:cs typeface="Trebuchet MS"/>
              </a:rPr>
              <a:t>registers </a:t>
            </a:r>
            <a:r>
              <a:rPr sz="2400" spc="-160" dirty="0">
                <a:latin typeface="Trebuchet MS"/>
                <a:cs typeface="Trebuchet MS"/>
              </a:rPr>
              <a:t>(B, </a:t>
            </a:r>
            <a:r>
              <a:rPr sz="2400" spc="-15" dirty="0">
                <a:latin typeface="Trebuchet MS"/>
                <a:cs typeface="Trebuchet MS"/>
              </a:rPr>
              <a:t>D, </a:t>
            </a:r>
            <a:r>
              <a:rPr sz="2400" spc="-90" dirty="0">
                <a:latin typeface="Trebuchet MS"/>
                <a:cs typeface="Trebuchet MS"/>
              </a:rPr>
              <a:t>H, </a:t>
            </a:r>
            <a:r>
              <a:rPr sz="2400" spc="30" dirty="0">
                <a:latin typeface="Trebuchet MS"/>
                <a:cs typeface="Trebuchet MS"/>
              </a:rPr>
              <a:t>A)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114" dirty="0">
                <a:latin typeface="Trebuchet MS"/>
                <a:cs typeface="Trebuchet MS"/>
              </a:rPr>
              <a:t>copied </a:t>
            </a:r>
            <a:r>
              <a:rPr sz="2400" spc="-100" dirty="0">
                <a:latin typeface="Trebuchet MS"/>
                <a:cs typeface="Trebuchet MS"/>
              </a:rPr>
              <a:t>into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stack.</a:t>
            </a:r>
            <a:endParaRPr sz="2400">
              <a:latin typeface="Trebuchet MS"/>
              <a:cs typeface="Trebuchet MS"/>
            </a:endParaRPr>
          </a:p>
          <a:p>
            <a:pPr marL="310515" marR="305435" indent="-273050" algn="just">
              <a:lnSpc>
                <a:spcPts val="2590"/>
              </a:lnSpc>
              <a:spcBef>
                <a:spcPts val="2400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SP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90" dirty="0">
                <a:latin typeface="Trebuchet MS"/>
                <a:cs typeface="Trebuchet MS"/>
              </a:rPr>
              <a:t>again </a:t>
            </a:r>
            <a:r>
              <a:rPr sz="2400" spc="-130" dirty="0">
                <a:latin typeface="Trebuchet MS"/>
                <a:cs typeface="Trebuchet MS"/>
              </a:rPr>
              <a:t>decremented </a:t>
            </a:r>
            <a:r>
              <a:rPr sz="2400" spc="-160" dirty="0">
                <a:latin typeface="Trebuchet MS"/>
                <a:cs typeface="Trebuchet MS"/>
              </a:rPr>
              <a:t>and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60" dirty="0">
                <a:latin typeface="Trebuchet MS"/>
                <a:cs typeface="Trebuchet MS"/>
              </a:rPr>
              <a:t>low-order  </a:t>
            </a:r>
            <a:r>
              <a:rPr sz="2400" spc="-100" dirty="0">
                <a:latin typeface="Trebuchet MS"/>
                <a:cs typeface="Trebuchet MS"/>
              </a:rPr>
              <a:t>registers </a:t>
            </a:r>
            <a:r>
              <a:rPr sz="2400" spc="-70" dirty="0">
                <a:latin typeface="Trebuchet MS"/>
                <a:cs typeface="Trebuchet MS"/>
              </a:rPr>
              <a:t>(C, </a:t>
            </a:r>
            <a:r>
              <a:rPr sz="2400" spc="-225" dirty="0">
                <a:latin typeface="Trebuchet MS"/>
                <a:cs typeface="Trebuchet MS"/>
              </a:rPr>
              <a:t>E, </a:t>
            </a:r>
            <a:r>
              <a:rPr sz="2400" spc="-200" dirty="0">
                <a:latin typeface="Trebuchet MS"/>
                <a:cs typeface="Trebuchet MS"/>
              </a:rPr>
              <a:t>L, </a:t>
            </a:r>
            <a:r>
              <a:rPr sz="2400" spc="-155" dirty="0">
                <a:latin typeface="Trebuchet MS"/>
                <a:cs typeface="Trebuchet MS"/>
              </a:rPr>
              <a:t>Flags)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114" dirty="0">
                <a:latin typeface="Trebuchet MS"/>
                <a:cs typeface="Trebuchet MS"/>
              </a:rPr>
              <a:t>copied </a:t>
            </a:r>
            <a:r>
              <a:rPr sz="2400" spc="-100" dirty="0">
                <a:latin typeface="Trebuchet MS"/>
                <a:cs typeface="Trebuchet MS"/>
              </a:rPr>
              <a:t>into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stack.</a:t>
            </a:r>
            <a:endParaRPr sz="240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  <a:spcBef>
                <a:spcPts val="2075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 </a:t>
            </a:r>
            <a:r>
              <a:rPr sz="2400" spc="35" dirty="0">
                <a:latin typeface="Trebuchet MS"/>
                <a:cs typeface="Trebuchet MS"/>
              </a:rPr>
              <a:t>PUSH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71437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65" dirty="0"/>
              <a:t>PUSH-Push </a:t>
            </a:r>
            <a:r>
              <a:rPr sz="3900" spc="-170" dirty="0"/>
              <a:t>register </a:t>
            </a:r>
            <a:r>
              <a:rPr sz="3900" spc="-210" dirty="0"/>
              <a:t>pair </a:t>
            </a:r>
            <a:r>
              <a:rPr sz="3900" spc="-90" dirty="0"/>
              <a:t>onto</a:t>
            </a:r>
            <a:r>
              <a:rPr sz="3900" spc="15" dirty="0"/>
              <a:t> </a:t>
            </a:r>
            <a:r>
              <a:rPr sz="3900" spc="-215" dirty="0"/>
              <a:t>stack</a:t>
            </a:r>
            <a:endParaRPr sz="3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569" y="405129"/>
            <a:ext cx="188658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60" dirty="0"/>
              <a:t>PUSH</a:t>
            </a:r>
            <a:r>
              <a:rPr sz="4300" spc="-185" dirty="0"/>
              <a:t> </a:t>
            </a:r>
            <a:r>
              <a:rPr sz="4300" spc="320" dirty="0"/>
              <a:t>H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1714500" y="1394460"/>
            <a:ext cx="5857240" cy="503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214119"/>
            <a:ext cx="7400290" cy="1414780"/>
            <a:chOff x="457200" y="1214119"/>
            <a:chExt cx="7400290" cy="1414780"/>
          </a:xfrm>
        </p:grpSpPr>
        <p:sp>
          <p:nvSpPr>
            <p:cNvPr id="3" name="object 3"/>
            <p:cNvSpPr/>
            <p:nvPr/>
          </p:nvSpPr>
          <p:spPr>
            <a:xfrm>
              <a:off x="457200" y="1214119"/>
              <a:ext cx="7400290" cy="702310"/>
            </a:xfrm>
            <a:custGeom>
              <a:avLst/>
              <a:gdLst/>
              <a:ahLst/>
              <a:cxnLst/>
              <a:rect l="l" t="t" r="r" b="b"/>
              <a:pathLst>
                <a:path w="7400290" h="702310">
                  <a:moveTo>
                    <a:pt x="7400290" y="0"/>
                  </a:moveTo>
                  <a:lnTo>
                    <a:pt x="3384550" y="0"/>
                  </a:lnTo>
                  <a:lnTo>
                    <a:pt x="0" y="0"/>
                  </a:lnTo>
                  <a:lnTo>
                    <a:pt x="0" y="702310"/>
                  </a:lnTo>
                  <a:lnTo>
                    <a:pt x="3384550" y="702310"/>
                  </a:lnTo>
                  <a:lnTo>
                    <a:pt x="7400290" y="702310"/>
                  </a:lnTo>
                  <a:lnTo>
                    <a:pt x="740029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16429"/>
              <a:ext cx="7400290" cy="712470"/>
            </a:xfrm>
            <a:custGeom>
              <a:avLst/>
              <a:gdLst/>
              <a:ahLst/>
              <a:cxnLst/>
              <a:rect l="l" t="t" r="r" b="b"/>
              <a:pathLst>
                <a:path w="7400290" h="712469">
                  <a:moveTo>
                    <a:pt x="7400290" y="0"/>
                  </a:moveTo>
                  <a:lnTo>
                    <a:pt x="3384550" y="0"/>
                  </a:lnTo>
                  <a:lnTo>
                    <a:pt x="0" y="0"/>
                  </a:lnTo>
                  <a:lnTo>
                    <a:pt x="0" y="712470"/>
                  </a:lnTo>
                  <a:lnTo>
                    <a:pt x="3384550" y="712470"/>
                  </a:lnTo>
                  <a:lnTo>
                    <a:pt x="7400290" y="712470"/>
                  </a:lnTo>
                  <a:lnTo>
                    <a:pt x="7400290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1969" y="1117599"/>
            <a:ext cx="7896859" cy="53721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830"/>
              </a:spcBef>
              <a:tabLst>
                <a:tab pos="4274185" algn="l"/>
              </a:tabLst>
            </a:pPr>
            <a:r>
              <a:rPr sz="4000" b="1" spc="105" dirty="0">
                <a:solidFill>
                  <a:srgbClr val="FFFFFF"/>
                </a:solidFill>
                <a:latin typeface="Trebuchet MS"/>
                <a:cs typeface="Trebuchet MS"/>
              </a:rPr>
              <a:t>Opcode	</a:t>
            </a:r>
            <a:r>
              <a:rPr sz="4000" b="1" spc="85" dirty="0">
                <a:solidFill>
                  <a:srgbClr val="FFFFFF"/>
                </a:solidFill>
                <a:latin typeface="Trebuchet MS"/>
                <a:cs typeface="Trebuchet MS"/>
              </a:rPr>
              <a:t>Operand</a:t>
            </a:r>
            <a:endParaRPr sz="40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730"/>
              </a:spcBef>
              <a:tabLst>
                <a:tab pos="3409315" algn="l"/>
              </a:tabLst>
            </a:pPr>
            <a:r>
              <a:rPr sz="4000" spc="65" dirty="0">
                <a:latin typeface="Trebuchet MS"/>
                <a:cs typeface="Trebuchet MS"/>
              </a:rPr>
              <a:t>POP	</a:t>
            </a:r>
            <a:r>
              <a:rPr sz="4000" spc="-275" dirty="0">
                <a:latin typeface="Trebuchet MS"/>
                <a:cs typeface="Trebuchet MS"/>
              </a:rPr>
              <a:t>Reg.</a:t>
            </a:r>
            <a:r>
              <a:rPr sz="4000" spc="-100" dirty="0">
                <a:latin typeface="Trebuchet MS"/>
                <a:cs typeface="Trebuchet MS"/>
              </a:rPr>
              <a:t> </a:t>
            </a:r>
            <a:r>
              <a:rPr sz="4000" spc="-220" dirty="0">
                <a:latin typeface="Trebuchet MS"/>
                <a:cs typeface="Trebuchet MS"/>
              </a:rPr>
              <a:t>pair</a:t>
            </a: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950">
              <a:latin typeface="Trebuchet MS"/>
              <a:cs typeface="Trebuchet MS"/>
            </a:endParaRPr>
          </a:p>
          <a:p>
            <a:pPr marL="297815" marR="505459" indent="-273050">
              <a:lnSpc>
                <a:spcPts val="2590"/>
              </a:lnSpc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b="1" spc="30" dirty="0">
                <a:latin typeface="Trebuchet MS"/>
                <a:cs typeface="Trebuchet MS"/>
              </a:rPr>
              <a:t>top </a:t>
            </a:r>
            <a:r>
              <a:rPr sz="2400" b="1" spc="-50" dirty="0">
                <a:latin typeface="Trebuchet MS"/>
                <a:cs typeface="Trebuchet MS"/>
              </a:rPr>
              <a:t>of </a:t>
            </a:r>
            <a:r>
              <a:rPr sz="2400" b="1" spc="-5" dirty="0">
                <a:latin typeface="Trebuchet MS"/>
                <a:cs typeface="Trebuchet MS"/>
              </a:rPr>
              <a:t>stack </a:t>
            </a:r>
            <a:r>
              <a:rPr sz="2400" spc="-135" dirty="0">
                <a:latin typeface="Trebuchet MS"/>
                <a:cs typeface="Trebuchet MS"/>
              </a:rPr>
              <a:t>are </a:t>
            </a:r>
            <a:r>
              <a:rPr sz="2400" b="1" spc="-15" dirty="0">
                <a:latin typeface="Trebuchet MS"/>
                <a:cs typeface="Trebuchet MS"/>
              </a:rPr>
              <a:t>copied </a:t>
            </a:r>
            <a:r>
              <a:rPr sz="2400" b="1" dirty="0">
                <a:latin typeface="Trebuchet MS"/>
                <a:cs typeface="Trebuchet MS"/>
              </a:rPr>
              <a:t>into register  </a:t>
            </a:r>
            <a:r>
              <a:rPr sz="2400" b="1" spc="-80" dirty="0">
                <a:latin typeface="Trebuchet MS"/>
                <a:cs typeface="Trebuchet MS"/>
              </a:rPr>
              <a:t>pair</a:t>
            </a:r>
            <a:r>
              <a:rPr sz="2400" spc="-8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97815" marR="17780" indent="-273050">
              <a:lnSpc>
                <a:spcPts val="2590"/>
              </a:lnSpc>
              <a:spcBef>
                <a:spcPts val="2400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14" dirty="0">
                <a:latin typeface="Trebuchet MS"/>
                <a:cs typeface="Trebuchet MS"/>
              </a:rPr>
              <a:t>location pointed </a:t>
            </a:r>
            <a:r>
              <a:rPr sz="2400" spc="-80" dirty="0">
                <a:latin typeface="Trebuchet MS"/>
                <a:cs typeface="Trebuchet MS"/>
              </a:rPr>
              <a:t>out </a:t>
            </a:r>
            <a:r>
              <a:rPr sz="2400" spc="-135" dirty="0">
                <a:latin typeface="Trebuchet MS"/>
                <a:cs typeface="Trebuchet MS"/>
              </a:rPr>
              <a:t>by </a:t>
            </a:r>
            <a:r>
              <a:rPr sz="2400" spc="-85" dirty="0">
                <a:latin typeface="Trebuchet MS"/>
                <a:cs typeface="Trebuchet MS"/>
              </a:rPr>
              <a:t>SP </a:t>
            </a:r>
            <a:r>
              <a:rPr sz="2400" spc="-135" dirty="0">
                <a:latin typeface="Trebuchet MS"/>
                <a:cs typeface="Trebuchet MS"/>
              </a:rPr>
              <a:t>are </a:t>
            </a:r>
            <a:r>
              <a:rPr sz="2400" spc="-114" dirty="0">
                <a:latin typeface="Trebuchet MS"/>
                <a:cs typeface="Trebuchet MS"/>
              </a:rPr>
              <a:t>copied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45" dirty="0">
                <a:latin typeface="Trebuchet MS"/>
                <a:cs typeface="Trebuchet MS"/>
              </a:rPr>
              <a:t>the  </a:t>
            </a:r>
            <a:r>
              <a:rPr sz="2400" spc="-65" dirty="0">
                <a:latin typeface="Trebuchet MS"/>
                <a:cs typeface="Trebuchet MS"/>
              </a:rPr>
              <a:t>low-order </a:t>
            </a:r>
            <a:r>
              <a:rPr sz="2400" spc="-110" dirty="0">
                <a:latin typeface="Trebuchet MS"/>
                <a:cs typeface="Trebuchet MS"/>
              </a:rPr>
              <a:t>register </a:t>
            </a:r>
            <a:r>
              <a:rPr sz="2400" spc="-70" dirty="0">
                <a:latin typeface="Trebuchet MS"/>
                <a:cs typeface="Trebuchet MS"/>
              </a:rPr>
              <a:t>(C, </a:t>
            </a:r>
            <a:r>
              <a:rPr sz="2400" spc="-225" dirty="0">
                <a:latin typeface="Trebuchet MS"/>
                <a:cs typeface="Trebuchet MS"/>
              </a:rPr>
              <a:t>E, </a:t>
            </a:r>
            <a:r>
              <a:rPr sz="2400" spc="-200" dirty="0">
                <a:latin typeface="Trebuchet MS"/>
                <a:cs typeface="Trebuchet MS"/>
              </a:rPr>
              <a:t>L,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Flags).</a:t>
            </a:r>
            <a:endParaRPr sz="2400">
              <a:latin typeface="Trebuchet MS"/>
              <a:cs typeface="Trebuchet MS"/>
            </a:endParaRPr>
          </a:p>
          <a:p>
            <a:pPr marL="297815" marR="374015" indent="-273050">
              <a:lnSpc>
                <a:spcPts val="2590"/>
              </a:lnSpc>
              <a:spcBef>
                <a:spcPts val="2400"/>
              </a:spcBef>
            </a:pPr>
            <a:r>
              <a:rPr sz="3375" spc="20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135" dirty="0">
                <a:latin typeface="Trebuchet MS"/>
                <a:cs typeface="Trebuchet MS"/>
              </a:rPr>
              <a:t>SP </a:t>
            </a:r>
            <a:r>
              <a:rPr sz="2400" b="1" spc="-40" dirty="0">
                <a:latin typeface="Trebuchet MS"/>
                <a:cs typeface="Trebuchet MS"/>
              </a:rPr>
              <a:t>is </a:t>
            </a:r>
            <a:r>
              <a:rPr sz="2400" b="1" spc="-5" dirty="0">
                <a:latin typeface="Trebuchet MS"/>
                <a:cs typeface="Trebuchet MS"/>
              </a:rPr>
              <a:t>incremented </a:t>
            </a:r>
            <a:r>
              <a:rPr sz="2400" b="1" spc="-10" dirty="0">
                <a:latin typeface="Trebuchet MS"/>
                <a:cs typeface="Trebuchet MS"/>
              </a:rPr>
              <a:t>and </a:t>
            </a:r>
            <a:r>
              <a:rPr sz="2400" b="1" spc="-20" dirty="0">
                <a:latin typeface="Trebuchet MS"/>
                <a:cs typeface="Trebuchet MS"/>
              </a:rPr>
              <a:t>the </a:t>
            </a:r>
            <a:r>
              <a:rPr sz="2400" b="1" spc="-5" dirty="0">
                <a:latin typeface="Trebuchet MS"/>
                <a:cs typeface="Trebuchet MS"/>
              </a:rPr>
              <a:t>contents </a:t>
            </a:r>
            <a:r>
              <a:rPr sz="2400" b="1" spc="-50" dirty="0">
                <a:latin typeface="Trebuchet MS"/>
                <a:cs typeface="Trebuchet MS"/>
              </a:rPr>
              <a:t>of </a:t>
            </a:r>
            <a:r>
              <a:rPr sz="2400" b="1" spc="-5" dirty="0">
                <a:latin typeface="Trebuchet MS"/>
                <a:cs typeface="Trebuchet MS"/>
              </a:rPr>
              <a:t>location</a:t>
            </a:r>
            <a:r>
              <a:rPr sz="2400" b="1" spc="-50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are  </a:t>
            </a:r>
            <a:r>
              <a:rPr sz="2400" b="1" spc="-15" dirty="0">
                <a:latin typeface="Trebuchet MS"/>
                <a:cs typeface="Trebuchet MS"/>
              </a:rPr>
              <a:t>copied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90" dirty="0">
                <a:latin typeface="Trebuchet MS"/>
                <a:cs typeface="Trebuchet MS"/>
              </a:rPr>
              <a:t>high-order </a:t>
            </a:r>
            <a:r>
              <a:rPr sz="2400" spc="-105" dirty="0">
                <a:latin typeface="Trebuchet MS"/>
                <a:cs typeface="Trebuchet MS"/>
              </a:rPr>
              <a:t>register </a:t>
            </a:r>
            <a:r>
              <a:rPr sz="2400" spc="-160" dirty="0">
                <a:latin typeface="Trebuchet MS"/>
                <a:cs typeface="Trebuchet MS"/>
              </a:rPr>
              <a:t>(B, </a:t>
            </a:r>
            <a:r>
              <a:rPr sz="2400" spc="-15" dirty="0">
                <a:latin typeface="Trebuchet MS"/>
                <a:cs typeface="Trebuchet MS"/>
              </a:rPr>
              <a:t>D, </a:t>
            </a:r>
            <a:r>
              <a:rPr sz="2400" spc="-90" dirty="0">
                <a:latin typeface="Trebuchet MS"/>
                <a:cs typeface="Trebuchet MS"/>
              </a:rPr>
              <a:t>H,</a:t>
            </a:r>
            <a:r>
              <a:rPr sz="2400" spc="12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A).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2070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 </a:t>
            </a:r>
            <a:r>
              <a:rPr sz="2400" spc="40" dirty="0">
                <a:latin typeface="Trebuchet MS"/>
                <a:cs typeface="Trebuchet MS"/>
              </a:rPr>
              <a:t>POP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969" y="45720"/>
            <a:ext cx="6456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" dirty="0"/>
              <a:t>POP- </a:t>
            </a:r>
            <a:r>
              <a:rPr spc="-125" dirty="0"/>
              <a:t>Pop </a:t>
            </a:r>
            <a:r>
              <a:rPr spc="-220" dirty="0"/>
              <a:t>stack </a:t>
            </a:r>
            <a:r>
              <a:rPr spc="-100" dirty="0"/>
              <a:t>to </a:t>
            </a:r>
            <a:r>
              <a:rPr spc="-180" dirty="0"/>
              <a:t>register</a:t>
            </a:r>
            <a:r>
              <a:rPr spc="-5" dirty="0"/>
              <a:t> </a:t>
            </a:r>
            <a:r>
              <a:rPr spc="-220" dirty="0"/>
              <a:t>pair</a:t>
            </a:r>
            <a:endParaRPr sz="3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259" y="1424939"/>
            <a:ext cx="5214620" cy="536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2569" y="405129"/>
            <a:ext cx="158115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70" dirty="0"/>
              <a:t>POP</a:t>
            </a:r>
            <a:r>
              <a:rPr sz="4300" spc="-185" dirty="0"/>
              <a:t> </a:t>
            </a:r>
            <a:r>
              <a:rPr sz="4300" spc="320" dirty="0"/>
              <a:t>H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>
                <a:lum bright="70000" contrast="-70000"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>
                <a:lum bright="70000" contrast="-70000"/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762000" y="1447800"/>
          <a:ext cx="2667000" cy="2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/>
                <a:gridCol w="666750"/>
                <a:gridCol w="1333500"/>
              </a:tblGrid>
              <a:tr h="520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23035" algn="l"/>
                        </a:tabLst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2800" b="1" spc="55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520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23035" algn="l"/>
                        </a:tabLst>
                      </a:pPr>
                      <a:r>
                        <a:rPr sz="2800" b="1" spc="445" dirty="0">
                          <a:latin typeface="Trebuchet MS"/>
                          <a:cs typeface="Trebuchet MS"/>
                        </a:rPr>
                        <a:t>D	</a:t>
                      </a:r>
                      <a:r>
                        <a:rPr sz="2800" b="1" spc="180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23035" algn="l"/>
                        </a:tabLst>
                      </a:pPr>
                      <a:r>
                        <a:rPr sz="2800" b="1" spc="415" dirty="0">
                          <a:latin typeface="Trebuchet MS"/>
                          <a:cs typeface="Trebuchet MS"/>
                        </a:rPr>
                        <a:t>H	</a:t>
                      </a:r>
                      <a:r>
                        <a:rPr sz="2800" b="1" spc="175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47" name="object 147"/>
          <p:cNvGraphicFramePr>
            <a:graphicFrameLocks noGrp="1"/>
          </p:cNvGraphicFramePr>
          <p:nvPr/>
        </p:nvGraphicFramePr>
        <p:xfrm>
          <a:off x="5943600" y="1371600"/>
          <a:ext cx="2700020" cy="2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370"/>
                <a:gridCol w="676910"/>
                <a:gridCol w="1348740"/>
              </a:tblGrid>
              <a:tr h="5207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40815" algn="l"/>
                        </a:tabLst>
                      </a:pPr>
                      <a:r>
                        <a:rPr sz="2800" b="1" spc="409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2800" b="1" spc="55" dirty="0"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3790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60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</a:tr>
              <a:tr h="5207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40815" algn="l"/>
                        </a:tabLst>
                      </a:pPr>
                      <a:r>
                        <a:rPr sz="2800" b="1" spc="445" dirty="0">
                          <a:latin typeface="Trebuchet MS"/>
                          <a:cs typeface="Trebuchet MS"/>
                        </a:rPr>
                        <a:t>D	</a:t>
                      </a:r>
                      <a:r>
                        <a:rPr sz="2800" b="1" spc="180" dirty="0"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E7E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07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440815" algn="l"/>
                        </a:tabLst>
                      </a:pPr>
                      <a:r>
                        <a:rPr sz="2800" b="1" spc="415" dirty="0">
                          <a:latin typeface="Trebuchet MS"/>
                          <a:cs typeface="Trebuchet MS"/>
                        </a:rPr>
                        <a:t>H	</a:t>
                      </a:r>
                      <a:r>
                        <a:rPr sz="2800" b="1" spc="175" dirty="0">
                          <a:latin typeface="Trebuchet MS"/>
                          <a:cs typeface="Trebuchet MS"/>
                        </a:rPr>
                        <a:t>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CDD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8" name="object 148"/>
          <p:cNvSpPr txBox="1"/>
          <p:nvPr/>
        </p:nvSpPr>
        <p:spPr>
          <a:xfrm>
            <a:off x="6144259" y="7200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1049019" y="7200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613150" y="1939290"/>
            <a:ext cx="1694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FFFFF"/>
                </a:solidFill>
                <a:latin typeface="Trebuchet MS"/>
                <a:cs typeface="Trebuchet MS"/>
              </a:rPr>
              <a:t>MVI</a:t>
            </a:r>
            <a:r>
              <a:rPr sz="32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215" dirty="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sz="3200" b="1" spc="-215" dirty="0">
                <a:solidFill>
                  <a:srgbClr val="FF0000"/>
                </a:solidFill>
                <a:latin typeface="Trebuchet MS"/>
                <a:cs typeface="Trebuchet MS"/>
              </a:rPr>
              <a:t>60</a:t>
            </a: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957070" y="4495800"/>
            <a:ext cx="5687060" cy="1981200"/>
            <a:chOff x="1957070" y="4495800"/>
            <a:chExt cx="5687060" cy="1981200"/>
          </a:xfrm>
        </p:grpSpPr>
        <p:sp>
          <p:nvSpPr>
            <p:cNvPr id="152" name="object 152"/>
            <p:cNvSpPr/>
            <p:nvPr/>
          </p:nvSpPr>
          <p:spPr>
            <a:xfrm>
              <a:off x="1957070" y="4572000"/>
              <a:ext cx="685800" cy="635000"/>
            </a:xfrm>
            <a:custGeom>
              <a:avLst/>
              <a:gdLst/>
              <a:ahLst/>
              <a:cxnLst/>
              <a:rect l="l" t="t" r="r" b="b"/>
              <a:pathLst>
                <a:path w="685800" h="635000">
                  <a:moveTo>
                    <a:pt x="6858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85800" y="635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957070" y="5207000"/>
              <a:ext cx="685800" cy="635000"/>
            </a:xfrm>
            <a:custGeom>
              <a:avLst/>
              <a:gdLst/>
              <a:ahLst/>
              <a:cxnLst/>
              <a:rect l="l" t="t" r="r" b="b"/>
              <a:pathLst>
                <a:path w="685800" h="635000">
                  <a:moveTo>
                    <a:pt x="6858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85800" y="635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957070" y="5842000"/>
              <a:ext cx="685800" cy="635000"/>
            </a:xfrm>
            <a:custGeom>
              <a:avLst/>
              <a:gdLst/>
              <a:ahLst/>
              <a:cxnLst/>
              <a:rect l="l" t="t" r="r" b="b"/>
              <a:pathLst>
                <a:path w="685800" h="635000">
                  <a:moveTo>
                    <a:pt x="6858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685800" y="635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58329" y="4495800"/>
              <a:ext cx="685800" cy="660400"/>
            </a:xfrm>
            <a:custGeom>
              <a:avLst/>
              <a:gdLst/>
              <a:ahLst/>
              <a:cxnLst/>
              <a:rect l="l" t="t" r="r" b="b"/>
              <a:pathLst>
                <a:path w="685800" h="660400">
                  <a:moveTo>
                    <a:pt x="6858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85800" y="660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58329" y="5156200"/>
              <a:ext cx="685800" cy="660400"/>
            </a:xfrm>
            <a:custGeom>
              <a:avLst/>
              <a:gdLst/>
              <a:ahLst/>
              <a:cxnLst/>
              <a:rect l="l" t="t" r="r" b="b"/>
              <a:pathLst>
                <a:path w="685800" h="660400">
                  <a:moveTo>
                    <a:pt x="6858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85800" y="660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6958330" y="5156200"/>
            <a:ext cx="685800" cy="6604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3200" b="1" spc="-114" dirty="0">
                <a:latin typeface="Trebuchet MS"/>
                <a:cs typeface="Trebuchet MS"/>
              </a:rPr>
              <a:t>40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958330" y="5816600"/>
            <a:ext cx="685800" cy="660400"/>
          </a:xfrm>
          <a:custGeom>
            <a:avLst/>
            <a:gdLst/>
            <a:ahLst/>
            <a:cxnLst/>
            <a:rect l="l" t="t" r="r" b="b"/>
            <a:pathLst>
              <a:path w="685800" h="660400">
                <a:moveTo>
                  <a:pt x="685800" y="0"/>
                </a:moveTo>
                <a:lnTo>
                  <a:pt x="0" y="0"/>
                </a:lnTo>
                <a:lnTo>
                  <a:pt x="0" y="660400"/>
                </a:lnTo>
                <a:lnTo>
                  <a:pt x="685800" y="660400"/>
                </a:lnTo>
                <a:lnTo>
                  <a:pt x="6858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81610" y="5248909"/>
            <a:ext cx="1478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spc="-2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b="1" spc="-2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2050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15009" y="605409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2051H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91209" y="475742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800" b="1" spc="-2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792470" y="4682490"/>
            <a:ext cx="47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FFFFFF"/>
                </a:solidFill>
                <a:latin typeface="Trebuchet MS"/>
                <a:cs typeface="Trebuchet MS"/>
              </a:rPr>
              <a:t>204F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5792470" y="6054090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2051</a:t>
            </a:r>
            <a:r>
              <a:rPr sz="1000" b="1" spc="-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087370" y="5454650"/>
            <a:ext cx="1819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90" dirty="0">
                <a:solidFill>
                  <a:srgbClr val="FFFFFF"/>
                </a:solidFill>
                <a:latin typeface="Trebuchet MS"/>
                <a:cs typeface="Trebuchet MS"/>
              </a:rPr>
              <a:t>MVI</a:t>
            </a:r>
            <a:r>
              <a:rPr sz="3200" b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Trebuchet MS"/>
                <a:cs typeface="Trebuchet MS"/>
              </a:rPr>
              <a:t>M,</a:t>
            </a:r>
            <a:r>
              <a:rPr sz="3200" b="1" spc="-110" dirty="0">
                <a:solidFill>
                  <a:srgbClr val="FF0000"/>
                </a:solidFill>
                <a:latin typeface="Trebuchet MS"/>
                <a:cs typeface="Trebuchet MS"/>
              </a:rPr>
              <a:t>40</a:t>
            </a:r>
            <a:r>
              <a:rPr sz="1600" b="1" spc="-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75689" y="385445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257290" y="38544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220970" y="5177790"/>
            <a:ext cx="1478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FFFFFF"/>
                </a:solidFill>
                <a:latin typeface="Trebuchet MS"/>
                <a:cs typeface="Trebuchet MS"/>
              </a:rPr>
              <a:t>HL</a:t>
            </a:r>
            <a:r>
              <a:rPr sz="3200" b="1" spc="-28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2050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99869"/>
            <a:ext cx="8186420" cy="702310"/>
          </a:xfrm>
          <a:custGeom>
            <a:avLst/>
            <a:gdLst/>
            <a:ahLst/>
            <a:cxnLst/>
            <a:rect l="l" t="t" r="r" b="b"/>
            <a:pathLst>
              <a:path w="8186420" h="702310">
                <a:moveTo>
                  <a:pt x="8186420" y="0"/>
                </a:moveTo>
                <a:lnTo>
                  <a:pt x="3765550" y="0"/>
                </a:lnTo>
                <a:lnTo>
                  <a:pt x="0" y="0"/>
                </a:lnTo>
                <a:lnTo>
                  <a:pt x="0" y="702310"/>
                </a:lnTo>
                <a:lnTo>
                  <a:pt x="3765550" y="702310"/>
                </a:lnTo>
                <a:lnTo>
                  <a:pt x="8186420" y="702310"/>
                </a:lnTo>
                <a:lnTo>
                  <a:pt x="818642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1919" y="1496059"/>
            <a:ext cx="6106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165" algn="l"/>
              </a:tabLst>
            </a:pPr>
            <a:r>
              <a:rPr sz="4000" b="1" spc="6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b="1" spc="20" dirty="0">
                <a:solidFill>
                  <a:srgbClr val="FFFFFF"/>
                </a:solidFill>
                <a:latin typeface="Trebuchet MS"/>
                <a:cs typeface="Trebuchet MS"/>
              </a:rPr>
              <a:t>cod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b="1" spc="6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202179"/>
            <a:ext cx="3765550" cy="967740"/>
          </a:xfrm>
          <a:custGeom>
            <a:avLst/>
            <a:gdLst/>
            <a:ahLst/>
            <a:cxnLst/>
            <a:rect l="l" t="t" r="r" b="b"/>
            <a:pathLst>
              <a:path w="3765550" h="967739">
                <a:moveTo>
                  <a:pt x="3765550" y="0"/>
                </a:moveTo>
                <a:lnTo>
                  <a:pt x="0" y="0"/>
                </a:lnTo>
                <a:lnTo>
                  <a:pt x="0" y="967740"/>
                </a:lnTo>
                <a:lnTo>
                  <a:pt x="3765550" y="967740"/>
                </a:lnTo>
                <a:lnTo>
                  <a:pt x="376555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2192020"/>
            <a:ext cx="641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270" dirty="0">
                <a:latin typeface="Trebuchet MS"/>
                <a:cs typeface="Trebuchet MS"/>
              </a:rPr>
              <a:t>IN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2750" y="2202179"/>
            <a:ext cx="4420870" cy="967740"/>
          </a:xfrm>
          <a:custGeom>
            <a:avLst/>
            <a:gdLst/>
            <a:ahLst/>
            <a:cxnLst/>
            <a:rect l="l" t="t" r="r" b="b"/>
            <a:pathLst>
              <a:path w="4420870" h="967739">
                <a:moveTo>
                  <a:pt x="4420870" y="0"/>
                </a:moveTo>
                <a:lnTo>
                  <a:pt x="0" y="0"/>
                </a:lnTo>
                <a:lnTo>
                  <a:pt x="0" y="967740"/>
                </a:lnTo>
                <a:lnTo>
                  <a:pt x="4420870" y="967740"/>
                </a:lnTo>
                <a:lnTo>
                  <a:pt x="442087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2920" y="2197100"/>
            <a:ext cx="3721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204" dirty="0">
                <a:latin typeface="Trebuchet MS"/>
                <a:cs typeface="Trebuchet MS"/>
              </a:rPr>
              <a:t>8-bit </a:t>
            </a:r>
            <a:r>
              <a:rPr sz="4000" spc="-100" dirty="0">
                <a:latin typeface="Trebuchet MS"/>
                <a:cs typeface="Trebuchet MS"/>
              </a:rPr>
              <a:t>port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175" dirty="0">
                <a:latin typeface="Trebuchet MS"/>
                <a:cs typeface="Trebuchet MS"/>
              </a:rPr>
              <a:t>address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" y="3048000"/>
            <a:ext cx="8124190" cy="15341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6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I/O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port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copied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00"/>
              </a:spcBef>
            </a:pPr>
            <a:r>
              <a:rPr sz="3675" spc="112" baseline="19274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4000" spc="60" dirty="0">
                <a:latin typeface="Times New Roman"/>
                <a:cs typeface="Times New Roman"/>
              </a:rPr>
              <a:t>IN </a:t>
            </a:r>
            <a:r>
              <a:rPr sz="4000" spc="35" dirty="0">
                <a:latin typeface="Times New Roman"/>
                <a:cs typeface="Times New Roman"/>
              </a:rPr>
              <a:t>8C</a:t>
            </a:r>
            <a:r>
              <a:rPr sz="4000" spc="-47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0"/>
            <a:ext cx="77247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85" dirty="0"/>
              <a:t>IN- </a:t>
            </a:r>
            <a:r>
              <a:rPr spc="10" dirty="0"/>
              <a:t>Copy </a:t>
            </a:r>
            <a:r>
              <a:rPr spc="-315" dirty="0"/>
              <a:t>data </a:t>
            </a:r>
            <a:r>
              <a:rPr spc="-100" dirty="0"/>
              <a:t>to </a:t>
            </a:r>
            <a:r>
              <a:rPr spc="-215" dirty="0"/>
              <a:t>accumulator </a:t>
            </a:r>
            <a:r>
              <a:rPr spc="-160" dirty="0"/>
              <a:t>from </a:t>
            </a:r>
            <a:r>
              <a:rPr spc="-395" dirty="0"/>
              <a:t>a  </a:t>
            </a:r>
            <a:r>
              <a:rPr spc="-100" dirty="0"/>
              <a:t>port </a:t>
            </a:r>
            <a:r>
              <a:rPr spc="-204" dirty="0"/>
              <a:t>with 8-bit</a:t>
            </a:r>
            <a:r>
              <a:rPr spc="5" dirty="0"/>
              <a:t> </a:t>
            </a:r>
            <a:r>
              <a:rPr spc="-175" dirty="0"/>
              <a:t>address</a:t>
            </a:r>
            <a:endParaRPr sz="3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523999" y="1066800"/>
              <a:ext cx="838200" cy="642620"/>
            </a:xfrm>
            <a:custGeom>
              <a:avLst/>
              <a:gdLst/>
              <a:ahLst/>
              <a:cxnLst/>
              <a:rect l="l" t="t" r="r" b="b"/>
              <a:pathLst>
                <a:path w="838200" h="642619">
                  <a:moveTo>
                    <a:pt x="83820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838200" y="64262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362199" y="1066800"/>
              <a:ext cx="838200" cy="642620"/>
            </a:xfrm>
            <a:custGeom>
              <a:avLst/>
              <a:gdLst/>
              <a:ahLst/>
              <a:cxnLst/>
              <a:rect l="l" t="t" r="r" b="b"/>
              <a:pathLst>
                <a:path w="838200" h="642619">
                  <a:moveTo>
                    <a:pt x="83820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838200" y="64262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2362200" y="1066800"/>
            <a:ext cx="838200" cy="6426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00"/>
              </a:spcBef>
            </a:pPr>
            <a:r>
              <a:rPr sz="3600" b="1" spc="-105" dirty="0">
                <a:latin typeface="Times New Roman"/>
                <a:cs typeface="Times New Roman"/>
              </a:rPr>
              <a:t>10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486400" y="1066800"/>
            <a:ext cx="838200" cy="764540"/>
          </a:xfrm>
          <a:custGeom>
            <a:avLst/>
            <a:gdLst/>
            <a:ahLst/>
            <a:cxnLst/>
            <a:rect l="l" t="t" r="r" b="b"/>
            <a:pathLst>
              <a:path w="838200" h="764539">
                <a:moveTo>
                  <a:pt x="838200" y="0"/>
                </a:moveTo>
                <a:lnTo>
                  <a:pt x="0" y="0"/>
                </a:lnTo>
                <a:lnTo>
                  <a:pt x="0" y="764539"/>
                </a:lnTo>
                <a:lnTo>
                  <a:pt x="838200" y="764539"/>
                </a:lnTo>
                <a:lnTo>
                  <a:pt x="8382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5486400" y="1066800"/>
            <a:ext cx="838200" cy="7645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4400" b="1" spc="-23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5486400" y="1066800"/>
            <a:ext cx="1676400" cy="5497830"/>
            <a:chOff x="5486400" y="1066800"/>
            <a:chExt cx="1676400" cy="5497830"/>
          </a:xfrm>
        </p:grpSpPr>
        <p:sp>
          <p:nvSpPr>
            <p:cNvPr id="152" name="object 152"/>
            <p:cNvSpPr/>
            <p:nvPr/>
          </p:nvSpPr>
          <p:spPr>
            <a:xfrm>
              <a:off x="6324600" y="1066800"/>
              <a:ext cx="838200" cy="764540"/>
            </a:xfrm>
            <a:custGeom>
              <a:avLst/>
              <a:gdLst/>
              <a:ahLst/>
              <a:cxnLst/>
              <a:rect l="l" t="t" r="r" b="b"/>
              <a:pathLst>
                <a:path w="838200" h="764539">
                  <a:moveTo>
                    <a:pt x="838200" y="0"/>
                  </a:moveTo>
                  <a:lnTo>
                    <a:pt x="0" y="0"/>
                  </a:lnTo>
                  <a:lnTo>
                    <a:pt x="0" y="764539"/>
                  </a:lnTo>
                  <a:lnTo>
                    <a:pt x="838200" y="76453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86400" y="5800090"/>
              <a:ext cx="838200" cy="764540"/>
            </a:xfrm>
            <a:custGeom>
              <a:avLst/>
              <a:gdLst/>
              <a:ahLst/>
              <a:cxnLst/>
              <a:rect l="l" t="t" r="r" b="b"/>
              <a:pathLst>
                <a:path w="838200" h="764540">
                  <a:moveTo>
                    <a:pt x="838200" y="0"/>
                  </a:moveTo>
                  <a:lnTo>
                    <a:pt x="0" y="0"/>
                  </a:lnTo>
                  <a:lnTo>
                    <a:pt x="0" y="764540"/>
                  </a:lnTo>
                  <a:lnTo>
                    <a:pt x="838200" y="7645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1524000" y="5800090"/>
            <a:ext cx="1676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26669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209"/>
              </a:spcBef>
            </a:pPr>
            <a:r>
              <a:rPr sz="3600" b="1" spc="-105" dirty="0">
                <a:latin typeface="Times New Roman"/>
                <a:cs typeface="Times New Roman"/>
              </a:rPr>
              <a:t>10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486400" y="5800090"/>
            <a:ext cx="838200" cy="764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0"/>
              </a:spcBef>
            </a:pPr>
            <a:r>
              <a:rPr sz="3200" b="1" spc="-17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324600" y="5800090"/>
            <a:ext cx="838200" cy="764540"/>
          </a:xfrm>
          <a:custGeom>
            <a:avLst/>
            <a:gdLst/>
            <a:ahLst/>
            <a:cxnLst/>
            <a:rect l="l" t="t" r="r" b="b"/>
            <a:pathLst>
              <a:path w="838200" h="764540">
                <a:moveTo>
                  <a:pt x="838200" y="0"/>
                </a:moveTo>
                <a:lnTo>
                  <a:pt x="0" y="0"/>
                </a:lnTo>
                <a:lnTo>
                  <a:pt x="0" y="764540"/>
                </a:lnTo>
                <a:lnTo>
                  <a:pt x="838200" y="76454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324600" y="5800090"/>
            <a:ext cx="838200" cy="7645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4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277870" y="2628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8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429000" y="4906009"/>
            <a:ext cx="235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963670" y="3077210"/>
            <a:ext cx="20967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600" b="1" spc="-3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600" b="1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33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6600" b="1" spc="-3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200" b="1" spc="-2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48309" y="1101090"/>
            <a:ext cx="946785" cy="999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58750" marR="5080" indent="-146050">
              <a:lnSpc>
                <a:spcPts val="3829"/>
              </a:lnSpc>
              <a:spcBef>
                <a:spcPts val="235"/>
              </a:spcBef>
            </a:pPr>
            <a:r>
              <a:rPr sz="3200" b="1" spc="-4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RT  </a:t>
            </a:r>
            <a:r>
              <a:rPr sz="3200" b="1" spc="-16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25450" y="5825490"/>
            <a:ext cx="830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220">
              <a:lnSpc>
                <a:spcPct val="100000"/>
              </a:lnSpc>
              <a:spcBef>
                <a:spcPts val="100"/>
              </a:spcBef>
            </a:pPr>
            <a:r>
              <a:rPr sz="2800" b="1" spc="-34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800" b="1" spc="-4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21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65579"/>
            <a:ext cx="8044180" cy="701040"/>
          </a:xfrm>
          <a:custGeom>
            <a:avLst/>
            <a:gdLst/>
            <a:ahLst/>
            <a:cxnLst/>
            <a:rect l="l" t="t" r="r" b="b"/>
            <a:pathLst>
              <a:path w="8044180" h="701039">
                <a:moveTo>
                  <a:pt x="8044180" y="0"/>
                </a:moveTo>
                <a:lnTo>
                  <a:pt x="3700780" y="0"/>
                </a:lnTo>
                <a:lnTo>
                  <a:pt x="0" y="0"/>
                </a:lnTo>
                <a:lnTo>
                  <a:pt x="0" y="701040"/>
                </a:lnTo>
                <a:lnTo>
                  <a:pt x="3700780" y="701040"/>
                </a:lnTo>
                <a:lnTo>
                  <a:pt x="8044180" y="701040"/>
                </a:lnTo>
                <a:lnTo>
                  <a:pt x="804418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8900" y="1460500"/>
            <a:ext cx="6036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6045" algn="l"/>
              </a:tabLst>
            </a:pPr>
            <a:r>
              <a:rPr sz="4000" b="1" spc="6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b="1" spc="20" dirty="0">
                <a:solidFill>
                  <a:srgbClr val="FFFFFF"/>
                </a:solidFill>
                <a:latin typeface="Trebuchet MS"/>
                <a:cs typeface="Trebuchet MS"/>
              </a:rPr>
              <a:t>cod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b="1" spc="6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b="1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b="1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166620"/>
            <a:ext cx="3700779" cy="762000"/>
          </a:xfrm>
          <a:custGeom>
            <a:avLst/>
            <a:gdLst/>
            <a:ahLst/>
            <a:cxnLst/>
            <a:rect l="l" t="t" r="r" b="b"/>
            <a:pathLst>
              <a:path w="3700779" h="762000">
                <a:moveTo>
                  <a:pt x="3700779" y="0"/>
                </a:moveTo>
                <a:lnTo>
                  <a:pt x="0" y="0"/>
                </a:lnTo>
                <a:lnTo>
                  <a:pt x="0" y="762000"/>
                </a:lnTo>
                <a:lnTo>
                  <a:pt x="3700779" y="762000"/>
                </a:lnTo>
                <a:lnTo>
                  <a:pt x="370077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2160270"/>
            <a:ext cx="1205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400" spc="335" dirty="0">
                <a:latin typeface="Trebuchet MS"/>
                <a:cs typeface="Trebuchet MS"/>
              </a:rPr>
              <a:t>OUT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7979" y="2166620"/>
            <a:ext cx="4343400" cy="762000"/>
          </a:xfrm>
          <a:custGeom>
            <a:avLst/>
            <a:gdLst/>
            <a:ahLst/>
            <a:cxnLst/>
            <a:rect l="l" t="t" r="r" b="b"/>
            <a:pathLst>
              <a:path w="4343400" h="762000">
                <a:moveTo>
                  <a:pt x="4343400" y="0"/>
                </a:moveTo>
                <a:lnTo>
                  <a:pt x="0" y="0"/>
                </a:lnTo>
                <a:lnTo>
                  <a:pt x="0" y="762000"/>
                </a:lnTo>
                <a:lnTo>
                  <a:pt x="4343400" y="762000"/>
                </a:lnTo>
                <a:lnTo>
                  <a:pt x="434340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8150" y="2162809"/>
            <a:ext cx="3720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204" dirty="0">
                <a:latin typeface="Trebuchet MS"/>
                <a:cs typeface="Trebuchet MS"/>
              </a:rPr>
              <a:t>8-bit </a:t>
            </a:r>
            <a:r>
              <a:rPr sz="4000" spc="-100" dirty="0">
                <a:latin typeface="Trebuchet MS"/>
                <a:cs typeface="Trebuchet MS"/>
              </a:rPr>
              <a:t>port</a:t>
            </a:r>
            <a:r>
              <a:rPr sz="4000" spc="-60" dirty="0">
                <a:latin typeface="Trebuchet MS"/>
                <a:cs typeface="Trebuchet MS"/>
              </a:rPr>
              <a:t> </a:t>
            </a:r>
            <a:r>
              <a:rPr sz="4000" spc="-175" dirty="0">
                <a:latin typeface="Trebuchet MS"/>
                <a:cs typeface="Trebuchet MS"/>
              </a:rPr>
              <a:t>address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" y="3246120"/>
            <a:ext cx="790067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accumulator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copied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I/O  </a:t>
            </a:r>
            <a:r>
              <a:rPr sz="2600" spc="114" dirty="0">
                <a:latin typeface="Times New Roman"/>
                <a:cs typeface="Times New Roman"/>
              </a:rPr>
              <a:t>port.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3180080" algn="l"/>
              </a:tabLst>
            </a:pPr>
            <a:r>
              <a:rPr sz="3675" spc="30" baseline="22675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170" dirty="0">
                <a:latin typeface="Times New Roman"/>
                <a:cs typeface="Times New Roman"/>
              </a:rPr>
              <a:t>E</a:t>
            </a:r>
            <a:r>
              <a:rPr sz="2600" b="1" spc="85" dirty="0">
                <a:latin typeface="Times New Roman"/>
                <a:cs typeface="Times New Roman"/>
              </a:rPr>
              <a:t>x</a:t>
            </a:r>
            <a:r>
              <a:rPr sz="2600" b="1" spc="130" dirty="0">
                <a:latin typeface="Times New Roman"/>
                <a:cs typeface="Times New Roman"/>
              </a:rPr>
              <a:t>a</a:t>
            </a:r>
            <a:r>
              <a:rPr sz="2600" b="1" spc="225" dirty="0">
                <a:latin typeface="Times New Roman"/>
                <a:cs typeface="Times New Roman"/>
              </a:rPr>
              <a:t>m</a:t>
            </a:r>
            <a:r>
              <a:rPr sz="2600" b="1" spc="145" dirty="0">
                <a:latin typeface="Times New Roman"/>
                <a:cs typeface="Times New Roman"/>
              </a:rPr>
              <a:t>p</a:t>
            </a:r>
            <a:r>
              <a:rPr sz="2600" b="1" spc="120" dirty="0">
                <a:latin typeface="Times New Roman"/>
                <a:cs typeface="Times New Roman"/>
              </a:rPr>
              <a:t>l</a:t>
            </a:r>
            <a:r>
              <a:rPr sz="2600" b="1" spc="60" dirty="0">
                <a:latin typeface="Times New Roman"/>
                <a:cs typeface="Times New Roman"/>
              </a:rPr>
              <a:t>e</a:t>
            </a:r>
            <a:r>
              <a:rPr sz="2600" b="1" spc="50" dirty="0">
                <a:latin typeface="Times New Roman"/>
                <a:cs typeface="Times New Roman"/>
              </a:rPr>
              <a:t>: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OUT	7</a:t>
            </a:r>
            <a:r>
              <a:rPr sz="4400" spc="20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>
              <a:lnSpc>
                <a:spcPct val="100000"/>
              </a:lnSpc>
              <a:spcBef>
                <a:spcPts val="100"/>
              </a:spcBef>
            </a:pPr>
            <a:r>
              <a:rPr sz="3900" spc="180" dirty="0"/>
              <a:t>OUT- </a:t>
            </a:r>
            <a:r>
              <a:rPr spc="10" dirty="0"/>
              <a:t>Copy </a:t>
            </a:r>
            <a:r>
              <a:rPr spc="-315" dirty="0"/>
              <a:t>data </a:t>
            </a:r>
            <a:r>
              <a:rPr spc="-160" dirty="0"/>
              <a:t>from </a:t>
            </a:r>
            <a:r>
              <a:rPr spc="-215" dirty="0"/>
              <a:t>accumulator </a:t>
            </a:r>
            <a:r>
              <a:rPr spc="-100" dirty="0"/>
              <a:t>to  </a:t>
            </a:r>
            <a:r>
              <a:rPr spc="-395" dirty="0"/>
              <a:t>a </a:t>
            </a:r>
            <a:r>
              <a:rPr spc="-100" dirty="0"/>
              <a:t>port </a:t>
            </a:r>
            <a:r>
              <a:rPr spc="-204" dirty="0"/>
              <a:t>with 8-bit</a:t>
            </a:r>
            <a:r>
              <a:rPr spc="-515" dirty="0"/>
              <a:t> </a:t>
            </a:r>
            <a:r>
              <a:rPr spc="-175" dirty="0"/>
              <a:t>address</a:t>
            </a:r>
            <a:endParaRPr sz="3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>
            <a:spLocks noGrp="1"/>
          </p:cNvSpPr>
          <p:nvPr>
            <p:ph type="title"/>
          </p:nvPr>
        </p:nvSpPr>
        <p:spPr>
          <a:xfrm>
            <a:off x="1524000" y="1066800"/>
            <a:ext cx="1676400" cy="82550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40"/>
              </a:spcBef>
            </a:pPr>
            <a:r>
              <a:rPr sz="4800" b="1" spc="-145" dirty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486400" y="1066800"/>
            <a:ext cx="838200" cy="764540"/>
          </a:xfrm>
          <a:custGeom>
            <a:avLst/>
            <a:gdLst/>
            <a:ahLst/>
            <a:cxnLst/>
            <a:rect l="l" t="t" r="r" b="b"/>
            <a:pathLst>
              <a:path w="838200" h="764539">
                <a:moveTo>
                  <a:pt x="838200" y="0"/>
                </a:moveTo>
                <a:lnTo>
                  <a:pt x="0" y="0"/>
                </a:lnTo>
                <a:lnTo>
                  <a:pt x="0" y="764539"/>
                </a:lnTo>
                <a:lnTo>
                  <a:pt x="838200" y="764539"/>
                </a:lnTo>
                <a:lnTo>
                  <a:pt x="8382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486400" y="1066800"/>
            <a:ext cx="838200" cy="7645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4400" b="1" spc="-235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324600" y="1066800"/>
            <a:ext cx="838200" cy="764540"/>
          </a:xfrm>
          <a:custGeom>
            <a:avLst/>
            <a:gdLst/>
            <a:ahLst/>
            <a:cxnLst/>
            <a:rect l="l" t="t" r="r" b="b"/>
            <a:pathLst>
              <a:path w="838200" h="764539">
                <a:moveTo>
                  <a:pt x="838200" y="0"/>
                </a:moveTo>
                <a:lnTo>
                  <a:pt x="0" y="0"/>
                </a:lnTo>
                <a:lnTo>
                  <a:pt x="0" y="764539"/>
                </a:lnTo>
                <a:lnTo>
                  <a:pt x="838200" y="764539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6324600" y="1066800"/>
            <a:ext cx="838200" cy="7645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4400" b="1" spc="215" dirty="0">
                <a:latin typeface="Times New Roman"/>
                <a:cs typeface="Times New Roman"/>
              </a:rPr>
              <a:t>40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524000" y="5800090"/>
            <a:ext cx="1676400" cy="642620"/>
            <a:chOff x="1524000" y="5800090"/>
            <a:chExt cx="1676400" cy="642620"/>
          </a:xfrm>
        </p:grpSpPr>
        <p:sp>
          <p:nvSpPr>
            <p:cNvPr id="152" name="object 152"/>
            <p:cNvSpPr/>
            <p:nvPr/>
          </p:nvSpPr>
          <p:spPr>
            <a:xfrm>
              <a:off x="1524000" y="5800090"/>
              <a:ext cx="838200" cy="642620"/>
            </a:xfrm>
            <a:custGeom>
              <a:avLst/>
              <a:gdLst/>
              <a:ahLst/>
              <a:cxnLst/>
              <a:rect l="l" t="t" r="r" b="b"/>
              <a:pathLst>
                <a:path w="838200" h="642620">
                  <a:moveTo>
                    <a:pt x="83820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838200" y="64262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362200" y="5800090"/>
              <a:ext cx="838200" cy="642620"/>
            </a:xfrm>
            <a:custGeom>
              <a:avLst/>
              <a:gdLst/>
              <a:ahLst/>
              <a:cxnLst/>
              <a:rect l="l" t="t" r="r" b="b"/>
              <a:pathLst>
                <a:path w="838200" h="642620">
                  <a:moveTo>
                    <a:pt x="83820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838200" y="64262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2362200" y="5800090"/>
            <a:ext cx="838200" cy="64262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09"/>
              </a:spcBef>
            </a:pPr>
            <a:r>
              <a:rPr sz="36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40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486400" y="5800090"/>
            <a:ext cx="1676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2666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9"/>
              </a:spcBef>
              <a:tabLst>
                <a:tab pos="927735" algn="l"/>
              </a:tabLst>
            </a:pPr>
            <a:r>
              <a:rPr sz="3600" b="1" spc="-190" dirty="0">
                <a:latin typeface="Times New Roman"/>
                <a:cs typeface="Times New Roman"/>
              </a:rPr>
              <a:t>A	</a:t>
            </a:r>
            <a:r>
              <a:rPr sz="3600" b="1" spc="175" dirty="0">
                <a:latin typeface="Times New Roman"/>
                <a:cs typeface="Times New Roman"/>
              </a:rPr>
              <a:t>40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277870" y="2628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8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429000" y="4906009"/>
            <a:ext cx="235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077210" y="3077210"/>
            <a:ext cx="29140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635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6600" b="1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34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4000" b="1" spc="-3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48589" y="1101090"/>
            <a:ext cx="1037590" cy="999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91440">
              <a:lnSpc>
                <a:spcPts val="3829"/>
              </a:lnSpc>
              <a:spcBef>
                <a:spcPts val="235"/>
              </a:spcBef>
            </a:pPr>
            <a:r>
              <a:rPr sz="3200" b="1" spc="-4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RT  </a:t>
            </a:r>
            <a:r>
              <a:rPr sz="3200" b="1" spc="-16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28600" y="5825490"/>
            <a:ext cx="10382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3200" b="1" spc="-43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3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RT  </a:t>
            </a:r>
            <a:r>
              <a:rPr sz="3200" b="1" spc="-16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400050"/>
            <a:ext cx="73812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15" dirty="0">
                <a:latin typeface="Trebuchet MS"/>
                <a:cs typeface="Trebuchet MS"/>
              </a:rPr>
              <a:t>2.Arithmetic</a:t>
            </a:r>
            <a:r>
              <a:rPr sz="4900" b="1" spc="-155" dirty="0">
                <a:latin typeface="Trebuchet MS"/>
                <a:cs typeface="Trebuchet MS"/>
              </a:rPr>
              <a:t> </a:t>
            </a:r>
            <a:r>
              <a:rPr sz="4900" b="1" spc="15" dirty="0">
                <a:latin typeface="Trebuchet MS"/>
                <a:cs typeface="Trebuchet MS"/>
              </a:rPr>
              <a:t>Instructions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89" y="1480820"/>
            <a:ext cx="5539740" cy="392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17780" indent="-281940">
              <a:lnSpc>
                <a:spcPct val="100000"/>
              </a:lnSpc>
              <a:spcBef>
                <a:spcPts val="100"/>
              </a:spcBef>
            </a:pPr>
            <a:r>
              <a:rPr sz="3825" spc="-14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95" dirty="0">
                <a:latin typeface="Trebuchet MS"/>
                <a:cs typeface="Trebuchet MS"/>
              </a:rPr>
              <a:t>These </a:t>
            </a:r>
            <a:r>
              <a:rPr sz="3200" spc="-130" dirty="0">
                <a:latin typeface="Trebuchet MS"/>
                <a:cs typeface="Trebuchet MS"/>
              </a:rPr>
              <a:t>instructions </a:t>
            </a:r>
            <a:r>
              <a:rPr sz="3200" spc="-125" dirty="0">
                <a:latin typeface="Trebuchet MS"/>
                <a:cs typeface="Trebuchet MS"/>
              </a:rPr>
              <a:t>perform </a:t>
            </a:r>
            <a:r>
              <a:rPr sz="3200" spc="-190" dirty="0">
                <a:latin typeface="Trebuchet MS"/>
                <a:cs typeface="Trebuchet MS"/>
              </a:rPr>
              <a:t>the  </a:t>
            </a:r>
            <a:r>
              <a:rPr sz="3200" spc="-125" dirty="0">
                <a:latin typeface="Trebuchet MS"/>
                <a:cs typeface="Trebuchet MS"/>
              </a:rPr>
              <a:t>operations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like:</a:t>
            </a:r>
            <a:endParaRPr sz="32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39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90" dirty="0">
                <a:latin typeface="Trebuchet MS"/>
                <a:cs typeface="Trebuchet MS"/>
              </a:rPr>
              <a:t>Addition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40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145" dirty="0">
                <a:latin typeface="Trebuchet MS"/>
                <a:cs typeface="Trebuchet MS"/>
              </a:rPr>
              <a:t>Subtract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40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140" dirty="0">
                <a:latin typeface="Trebuchet MS"/>
                <a:cs typeface="Trebuchet MS"/>
              </a:rPr>
              <a:t>Increment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39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90" dirty="0">
                <a:latin typeface="Trebuchet MS"/>
                <a:cs typeface="Trebuchet MS"/>
              </a:rPr>
              <a:t>Decrement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190" y="505459"/>
            <a:ext cx="224663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6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Addition</a:t>
            </a:r>
            <a:endParaRPr sz="43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89" y="1438909"/>
            <a:ext cx="7249159" cy="4349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7340" marR="17780" indent="-281940" algn="just">
              <a:lnSpc>
                <a:spcPct val="90000"/>
              </a:lnSpc>
              <a:spcBef>
                <a:spcPts val="425"/>
              </a:spcBef>
            </a:pPr>
            <a:r>
              <a:rPr sz="3225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dirty="0">
                <a:solidFill>
                  <a:srgbClr val="7030A0"/>
                </a:solidFill>
                <a:latin typeface="Trebuchet MS"/>
                <a:cs typeface="Trebuchet MS"/>
              </a:rPr>
              <a:t>Any </a:t>
            </a:r>
            <a:r>
              <a:rPr sz="2700" spc="-140" dirty="0">
                <a:solidFill>
                  <a:srgbClr val="7030A0"/>
                </a:solidFill>
                <a:latin typeface="Trebuchet MS"/>
                <a:cs typeface="Trebuchet MS"/>
              </a:rPr>
              <a:t>8-bit </a:t>
            </a:r>
            <a:r>
              <a:rPr sz="2700" spc="-165" dirty="0">
                <a:solidFill>
                  <a:srgbClr val="7030A0"/>
                </a:solidFill>
                <a:latin typeface="Trebuchet MS"/>
                <a:cs typeface="Trebuchet MS"/>
              </a:rPr>
              <a:t>number, </a:t>
            </a:r>
            <a:r>
              <a:rPr sz="2700" spc="25" dirty="0">
                <a:solidFill>
                  <a:srgbClr val="7030A0"/>
                </a:solidFill>
                <a:latin typeface="Trebuchet MS"/>
                <a:cs typeface="Trebuchet MS"/>
              </a:rPr>
              <a:t>or </a:t>
            </a:r>
            <a:r>
              <a:rPr sz="2700" spc="-160" dirty="0">
                <a:solidFill>
                  <a:srgbClr val="7030A0"/>
                </a:solidFill>
                <a:latin typeface="Trebuchet MS"/>
                <a:cs typeface="Trebuchet MS"/>
              </a:rPr>
              <a:t>the </a:t>
            </a:r>
            <a:r>
              <a:rPr sz="2700" spc="-120" dirty="0">
                <a:solidFill>
                  <a:srgbClr val="7030A0"/>
                </a:solidFill>
                <a:latin typeface="Trebuchet MS"/>
                <a:cs typeface="Trebuchet MS"/>
              </a:rPr>
              <a:t>contents </a:t>
            </a:r>
            <a:r>
              <a:rPr sz="2700" spc="-145" dirty="0">
                <a:solidFill>
                  <a:srgbClr val="7030A0"/>
                </a:solidFill>
                <a:latin typeface="Trebuchet MS"/>
                <a:cs typeface="Trebuchet MS"/>
              </a:rPr>
              <a:t>of </a:t>
            </a:r>
            <a:r>
              <a:rPr sz="2700" spc="-155" dirty="0">
                <a:solidFill>
                  <a:srgbClr val="7030A0"/>
                </a:solidFill>
                <a:latin typeface="Trebuchet MS"/>
                <a:cs typeface="Trebuchet MS"/>
              </a:rPr>
              <a:t>register, </a:t>
            </a:r>
            <a:r>
              <a:rPr sz="2700" spc="25" dirty="0">
                <a:solidFill>
                  <a:srgbClr val="7030A0"/>
                </a:solidFill>
                <a:latin typeface="Trebuchet MS"/>
                <a:cs typeface="Trebuchet MS"/>
              </a:rPr>
              <a:t>or  </a:t>
            </a:r>
            <a:r>
              <a:rPr sz="2700" spc="-160" dirty="0">
                <a:solidFill>
                  <a:srgbClr val="7030A0"/>
                </a:solidFill>
                <a:latin typeface="Trebuchet MS"/>
                <a:cs typeface="Trebuchet MS"/>
              </a:rPr>
              <a:t>the </a:t>
            </a:r>
            <a:r>
              <a:rPr sz="2700" spc="-120" dirty="0">
                <a:solidFill>
                  <a:srgbClr val="7030A0"/>
                </a:solidFill>
                <a:latin typeface="Trebuchet MS"/>
                <a:cs typeface="Trebuchet MS"/>
              </a:rPr>
              <a:t>contents </a:t>
            </a:r>
            <a:r>
              <a:rPr sz="2700" spc="-150" dirty="0">
                <a:solidFill>
                  <a:srgbClr val="7030A0"/>
                </a:solidFill>
                <a:latin typeface="Trebuchet MS"/>
                <a:cs typeface="Trebuchet MS"/>
              </a:rPr>
              <a:t>of </a:t>
            </a:r>
            <a:r>
              <a:rPr sz="2700" spc="-110" dirty="0">
                <a:solidFill>
                  <a:srgbClr val="7030A0"/>
                </a:solidFill>
                <a:latin typeface="Trebuchet MS"/>
                <a:cs typeface="Trebuchet MS"/>
              </a:rPr>
              <a:t>memory </a:t>
            </a:r>
            <a:r>
              <a:rPr sz="2700" spc="-135" dirty="0">
                <a:solidFill>
                  <a:srgbClr val="7030A0"/>
                </a:solidFill>
                <a:latin typeface="Trebuchet MS"/>
                <a:cs typeface="Trebuchet MS"/>
              </a:rPr>
              <a:t>location </a:t>
            </a:r>
            <a:r>
              <a:rPr sz="2700" spc="-185" dirty="0">
                <a:solidFill>
                  <a:srgbClr val="7030A0"/>
                </a:solidFill>
                <a:latin typeface="Trebuchet MS"/>
                <a:cs typeface="Trebuchet MS"/>
              </a:rPr>
              <a:t>can </a:t>
            </a:r>
            <a:r>
              <a:rPr sz="2700" spc="-165" dirty="0">
                <a:solidFill>
                  <a:srgbClr val="7030A0"/>
                </a:solidFill>
                <a:latin typeface="Trebuchet MS"/>
                <a:cs typeface="Trebuchet MS"/>
              </a:rPr>
              <a:t>be </a:t>
            </a:r>
            <a:r>
              <a:rPr sz="2700" spc="-170" dirty="0">
                <a:solidFill>
                  <a:srgbClr val="7030A0"/>
                </a:solidFill>
                <a:latin typeface="Trebuchet MS"/>
                <a:cs typeface="Trebuchet MS"/>
              </a:rPr>
              <a:t>added </a:t>
            </a:r>
            <a:r>
              <a:rPr sz="2700" spc="-70" dirty="0">
                <a:solidFill>
                  <a:srgbClr val="7030A0"/>
                </a:solidFill>
                <a:latin typeface="Trebuchet MS"/>
                <a:cs typeface="Trebuchet MS"/>
              </a:rPr>
              <a:t>to  </a:t>
            </a:r>
            <a:r>
              <a:rPr sz="2700" spc="-160" dirty="0">
                <a:solidFill>
                  <a:srgbClr val="7030A0"/>
                </a:solidFill>
                <a:latin typeface="Trebuchet MS"/>
                <a:cs typeface="Trebuchet MS"/>
              </a:rPr>
              <a:t>the </a:t>
            </a:r>
            <a:r>
              <a:rPr sz="2700" spc="-120" dirty="0">
                <a:solidFill>
                  <a:srgbClr val="7030A0"/>
                </a:solidFill>
                <a:latin typeface="Trebuchet MS"/>
                <a:cs typeface="Trebuchet MS"/>
              </a:rPr>
              <a:t>contents </a:t>
            </a:r>
            <a:r>
              <a:rPr sz="2700" spc="-150" dirty="0">
                <a:solidFill>
                  <a:srgbClr val="7030A0"/>
                </a:solidFill>
                <a:latin typeface="Trebuchet MS"/>
                <a:cs typeface="Trebuchet MS"/>
              </a:rPr>
              <a:t>of</a:t>
            </a:r>
            <a:r>
              <a:rPr sz="2700" spc="8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7030A0"/>
                </a:solidFill>
                <a:latin typeface="Trebuchet MS"/>
                <a:cs typeface="Trebuchet MS"/>
              </a:rPr>
              <a:t>accumulator.</a:t>
            </a:r>
            <a:endParaRPr sz="2700">
              <a:solidFill>
                <a:srgbClr val="7030A0"/>
              </a:solidFill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2070"/>
              </a:spcBef>
            </a:pPr>
            <a:r>
              <a:rPr sz="3225" spc="-67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-4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2700" spc="-125" dirty="0">
                <a:solidFill>
                  <a:srgbClr val="FF0000"/>
                </a:solidFill>
                <a:latin typeface="Trebuchet MS"/>
                <a:cs typeface="Trebuchet MS"/>
              </a:rPr>
              <a:t>result </a:t>
            </a:r>
            <a:r>
              <a:rPr sz="2700" spc="-120" dirty="0">
                <a:solidFill>
                  <a:srgbClr val="FF0000"/>
                </a:solidFill>
                <a:latin typeface="Trebuchet MS"/>
                <a:cs typeface="Trebuchet MS"/>
              </a:rPr>
              <a:t>(sum) </a:t>
            </a:r>
            <a:r>
              <a:rPr sz="2700" spc="-12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700" spc="-85" dirty="0">
                <a:solidFill>
                  <a:srgbClr val="FF0000"/>
                </a:solidFill>
                <a:latin typeface="Trebuchet MS"/>
                <a:cs typeface="Trebuchet MS"/>
              </a:rPr>
              <a:t>stored </a:t>
            </a:r>
            <a:r>
              <a:rPr sz="2700" spc="-160" dirty="0">
                <a:solidFill>
                  <a:srgbClr val="FF0000"/>
                </a:solidFill>
                <a:latin typeface="Trebuchet MS"/>
                <a:cs typeface="Trebuchet MS"/>
              </a:rPr>
              <a:t>in the</a:t>
            </a:r>
            <a:r>
              <a:rPr sz="2700" spc="2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0000"/>
                </a:solidFill>
                <a:latin typeface="Trebuchet MS"/>
                <a:cs typeface="Trebuchet MS"/>
              </a:rPr>
              <a:t>accumulator</a:t>
            </a:r>
            <a:r>
              <a:rPr sz="2700" spc="-170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 marL="307340" marR="1002665" indent="-281940">
              <a:lnSpc>
                <a:spcPts val="2910"/>
              </a:lnSpc>
              <a:spcBef>
                <a:spcPts val="2450"/>
              </a:spcBef>
            </a:pPr>
            <a:r>
              <a:rPr sz="3225" spc="247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165" dirty="0">
                <a:latin typeface="Trebuchet MS"/>
                <a:cs typeface="Trebuchet MS"/>
              </a:rPr>
              <a:t>No </a:t>
            </a:r>
            <a:r>
              <a:rPr sz="2700" spc="-70" dirty="0">
                <a:latin typeface="Trebuchet MS"/>
                <a:cs typeface="Trebuchet MS"/>
              </a:rPr>
              <a:t>two </a:t>
            </a:r>
            <a:r>
              <a:rPr sz="2700" spc="-90" dirty="0">
                <a:latin typeface="Trebuchet MS"/>
                <a:cs typeface="Trebuchet MS"/>
              </a:rPr>
              <a:t>other </a:t>
            </a:r>
            <a:r>
              <a:rPr sz="2700" spc="-140" dirty="0">
                <a:latin typeface="Trebuchet MS"/>
                <a:cs typeface="Trebuchet MS"/>
              </a:rPr>
              <a:t>8-bit </a:t>
            </a:r>
            <a:r>
              <a:rPr sz="2700" spc="-114" dirty="0">
                <a:latin typeface="Trebuchet MS"/>
                <a:cs typeface="Trebuchet MS"/>
              </a:rPr>
              <a:t>registers </a:t>
            </a:r>
            <a:r>
              <a:rPr sz="2700" spc="-185" dirty="0">
                <a:latin typeface="Trebuchet MS"/>
                <a:cs typeface="Trebuchet MS"/>
              </a:rPr>
              <a:t>can </a:t>
            </a:r>
            <a:r>
              <a:rPr sz="2700" spc="-170" dirty="0">
                <a:latin typeface="Trebuchet MS"/>
                <a:cs typeface="Trebuchet MS"/>
              </a:rPr>
              <a:t>be added  </a:t>
            </a:r>
            <a:r>
              <a:rPr sz="2700" spc="-175" dirty="0">
                <a:latin typeface="Trebuchet MS"/>
                <a:cs typeface="Trebuchet MS"/>
              </a:rPr>
              <a:t>directly.</a:t>
            </a:r>
            <a:endParaRPr sz="2700">
              <a:latin typeface="Trebuchet MS"/>
              <a:cs typeface="Trebuchet MS"/>
            </a:endParaRPr>
          </a:p>
          <a:p>
            <a:pPr marL="307340" marR="113664" indent="-281940">
              <a:lnSpc>
                <a:spcPts val="2920"/>
              </a:lnSpc>
              <a:spcBef>
                <a:spcPts val="2390"/>
              </a:spcBef>
              <a:tabLst>
                <a:tab pos="6791325" algn="l"/>
              </a:tabLst>
            </a:pPr>
            <a:r>
              <a:rPr sz="3225" spc="104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b="1" spc="175" dirty="0">
                <a:latin typeface="Trebuchet MS"/>
                <a:cs typeface="Trebuchet MS"/>
              </a:rPr>
              <a:t>E</a:t>
            </a:r>
            <a:r>
              <a:rPr sz="2700" b="1" spc="60" dirty="0">
                <a:latin typeface="Trebuchet MS"/>
                <a:cs typeface="Trebuchet MS"/>
              </a:rPr>
              <a:t>xam</a:t>
            </a:r>
            <a:r>
              <a:rPr sz="2700" b="1" spc="50" dirty="0">
                <a:latin typeface="Trebuchet MS"/>
                <a:cs typeface="Trebuchet MS"/>
              </a:rPr>
              <a:t>p</a:t>
            </a:r>
            <a:r>
              <a:rPr sz="2700" b="1" spc="-145" dirty="0">
                <a:latin typeface="Trebuchet MS"/>
                <a:cs typeface="Trebuchet MS"/>
              </a:rPr>
              <a:t>le</a:t>
            </a:r>
            <a:r>
              <a:rPr sz="2700" b="1" spc="-114" dirty="0">
                <a:latin typeface="Trebuchet MS"/>
                <a:cs typeface="Trebuchet MS"/>
              </a:rPr>
              <a:t>:</a:t>
            </a:r>
            <a:r>
              <a:rPr sz="2700" b="1" spc="-4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The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co</a:t>
            </a:r>
            <a:r>
              <a:rPr sz="2700" spc="-80" dirty="0">
                <a:latin typeface="Trebuchet MS"/>
                <a:cs typeface="Trebuchet MS"/>
              </a:rPr>
              <a:t>n</a:t>
            </a:r>
            <a:r>
              <a:rPr sz="2700" spc="-150" dirty="0">
                <a:latin typeface="Trebuchet MS"/>
                <a:cs typeface="Trebuchet MS"/>
              </a:rPr>
              <a:t>t</a:t>
            </a:r>
            <a:r>
              <a:rPr sz="2700" spc="-210" dirty="0">
                <a:latin typeface="Trebuchet MS"/>
                <a:cs typeface="Trebuchet MS"/>
              </a:rPr>
              <a:t>e</a:t>
            </a:r>
            <a:r>
              <a:rPr sz="2700" spc="-125" dirty="0">
                <a:latin typeface="Trebuchet MS"/>
                <a:cs typeface="Trebuchet MS"/>
              </a:rPr>
              <a:t>n</a:t>
            </a:r>
            <a:r>
              <a:rPr sz="2700" spc="-114" dirty="0">
                <a:latin typeface="Trebuchet MS"/>
                <a:cs typeface="Trebuchet MS"/>
              </a:rPr>
              <a:t>ts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-175" dirty="0">
                <a:latin typeface="Trebuchet MS"/>
                <a:cs typeface="Trebuchet MS"/>
              </a:rPr>
              <a:t>o</a:t>
            </a:r>
            <a:r>
              <a:rPr sz="2700" spc="-120" dirty="0">
                <a:latin typeface="Trebuchet MS"/>
                <a:cs typeface="Trebuchet MS"/>
              </a:rPr>
              <a:t>f</a:t>
            </a:r>
            <a:r>
              <a:rPr sz="2700" spc="-75" dirty="0">
                <a:latin typeface="Trebuchet MS"/>
                <a:cs typeface="Trebuchet MS"/>
              </a:rPr>
              <a:t> r</a:t>
            </a:r>
            <a:r>
              <a:rPr sz="2700" spc="-95" dirty="0">
                <a:latin typeface="Trebuchet MS"/>
                <a:cs typeface="Trebuchet MS"/>
              </a:rPr>
              <a:t>e</a:t>
            </a:r>
            <a:r>
              <a:rPr sz="2700" spc="-155" dirty="0">
                <a:latin typeface="Trebuchet MS"/>
                <a:cs typeface="Trebuchet MS"/>
              </a:rPr>
              <a:t>gist</a:t>
            </a:r>
            <a:r>
              <a:rPr sz="2700" spc="-204" dirty="0">
                <a:latin typeface="Trebuchet MS"/>
                <a:cs typeface="Trebuchet MS"/>
              </a:rPr>
              <a:t>e</a:t>
            </a:r>
            <a:r>
              <a:rPr sz="2700" spc="15" dirty="0">
                <a:latin typeface="Trebuchet MS"/>
                <a:cs typeface="Trebuchet MS"/>
              </a:rPr>
              <a:t>r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B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c</a:t>
            </a:r>
            <a:r>
              <a:rPr sz="2700" spc="-200" dirty="0">
                <a:latin typeface="Trebuchet MS"/>
                <a:cs typeface="Trebuchet MS"/>
              </a:rPr>
              <a:t>a</a:t>
            </a:r>
            <a:r>
              <a:rPr sz="2700" spc="-195" dirty="0">
                <a:latin typeface="Trebuchet MS"/>
                <a:cs typeface="Trebuchet MS"/>
              </a:rPr>
              <a:t>n</a:t>
            </a:r>
            <a:r>
              <a:rPr sz="2700" spc="-125" dirty="0">
                <a:latin typeface="Trebuchet MS"/>
                <a:cs typeface="Trebuchet MS"/>
              </a:rPr>
              <a:t>n</a:t>
            </a:r>
            <a:r>
              <a:rPr sz="2700" spc="25" dirty="0">
                <a:latin typeface="Trebuchet MS"/>
                <a:cs typeface="Trebuchet MS"/>
              </a:rPr>
              <a:t>o</a:t>
            </a:r>
            <a:r>
              <a:rPr sz="2700" spc="-175" dirty="0">
                <a:latin typeface="Trebuchet MS"/>
                <a:cs typeface="Trebuchet MS"/>
              </a:rPr>
              <a:t>t</a:t>
            </a:r>
            <a:r>
              <a:rPr sz="2700" dirty="0">
                <a:latin typeface="Trebuchet MS"/>
                <a:cs typeface="Trebuchet MS"/>
              </a:rPr>
              <a:t>	</a:t>
            </a:r>
            <a:r>
              <a:rPr sz="2700" spc="-130" dirty="0">
                <a:latin typeface="Trebuchet MS"/>
                <a:cs typeface="Trebuchet MS"/>
              </a:rPr>
              <a:t>be  </a:t>
            </a:r>
            <a:r>
              <a:rPr sz="2700" spc="-170" dirty="0">
                <a:latin typeface="Trebuchet MS"/>
                <a:cs typeface="Trebuchet MS"/>
              </a:rPr>
              <a:t>added </a:t>
            </a:r>
            <a:r>
              <a:rPr sz="2700" spc="-145" dirty="0">
                <a:latin typeface="Trebuchet MS"/>
                <a:cs typeface="Trebuchet MS"/>
              </a:rPr>
              <a:t>directly </a:t>
            </a:r>
            <a:r>
              <a:rPr sz="2700" spc="-70" dirty="0">
                <a:latin typeface="Trebuchet MS"/>
                <a:cs typeface="Trebuchet MS"/>
              </a:rPr>
              <a:t>to </a:t>
            </a:r>
            <a:r>
              <a:rPr sz="2700" spc="-160" dirty="0">
                <a:latin typeface="Trebuchet MS"/>
                <a:cs typeface="Trebuchet MS"/>
              </a:rPr>
              <a:t>the </a:t>
            </a:r>
            <a:r>
              <a:rPr sz="2700" spc="-120" dirty="0">
                <a:latin typeface="Trebuchet MS"/>
                <a:cs typeface="Trebuchet MS"/>
              </a:rPr>
              <a:t>contents </a:t>
            </a:r>
            <a:r>
              <a:rPr sz="2700" spc="-150" dirty="0">
                <a:latin typeface="Trebuchet MS"/>
                <a:cs typeface="Trebuchet MS"/>
              </a:rPr>
              <a:t>of </a:t>
            </a:r>
            <a:r>
              <a:rPr sz="2700" spc="-120" dirty="0">
                <a:latin typeface="Trebuchet MS"/>
                <a:cs typeface="Trebuchet MS"/>
              </a:rPr>
              <a:t>register</a:t>
            </a:r>
            <a:r>
              <a:rPr sz="2700" spc="35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C.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1286510"/>
          <a:ext cx="8293100" cy="146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1858010"/>
                <a:gridCol w="4860290"/>
              </a:tblGrid>
              <a:tr h="51815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spc="365" dirty="0">
                          <a:latin typeface="Trebuchet MS"/>
                          <a:cs typeface="Trebuchet MS"/>
                        </a:rPr>
                        <a:t>ADD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1456055">
                        <a:lnSpc>
                          <a:spcPts val="3260"/>
                        </a:lnSpc>
                        <a:spcBef>
                          <a:spcPts val="350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748030">
                        <a:lnSpc>
                          <a:spcPts val="3260"/>
                        </a:lnSpc>
                        <a:spcBef>
                          <a:spcPts val="35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Add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3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800" spc="-11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2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824470" cy="2950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845185" indent="-273050">
              <a:lnSpc>
                <a:spcPts val="2590"/>
              </a:lnSpc>
              <a:spcBef>
                <a:spcPts val="42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register </a:t>
            </a:r>
            <a:r>
              <a:rPr sz="2400" spc="20" dirty="0">
                <a:latin typeface="Trebuchet MS"/>
                <a:cs typeface="Trebuchet MS"/>
              </a:rPr>
              <a:t>or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150" dirty="0">
                <a:latin typeface="Trebuchet MS"/>
                <a:cs typeface="Trebuchet MS"/>
              </a:rPr>
              <a:t>added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45" dirty="0">
                <a:latin typeface="Trebuchet MS"/>
                <a:cs typeface="Trebuchet MS"/>
              </a:rPr>
              <a:t>the  </a:t>
            </a:r>
            <a:r>
              <a:rPr sz="2400" spc="-110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accumulator.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07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75" dirty="0">
                <a:latin typeface="Trebuchet MS"/>
                <a:cs typeface="Trebuchet MS"/>
              </a:rPr>
              <a:t>stored </a:t>
            </a:r>
            <a:r>
              <a:rPr sz="2400" spc="-135" dirty="0">
                <a:latin typeface="Trebuchet MS"/>
                <a:cs typeface="Trebuchet MS"/>
              </a:rPr>
              <a:t>in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accumulator.</a:t>
            </a:r>
            <a:endParaRPr sz="2400">
              <a:latin typeface="Trebuchet MS"/>
              <a:cs typeface="Trebuchet MS"/>
            </a:endParaRPr>
          </a:p>
          <a:p>
            <a:pPr marL="310515" marR="30480" indent="-273050">
              <a:lnSpc>
                <a:spcPts val="2590"/>
              </a:lnSpc>
              <a:spcBef>
                <a:spcPts val="2435"/>
              </a:spcBef>
            </a:pPr>
            <a:r>
              <a:rPr sz="3375" spc="-16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0" dirty="0">
                <a:latin typeface="Trebuchet MS"/>
                <a:cs typeface="Trebuchet MS"/>
              </a:rPr>
              <a:t>If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operand is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45" dirty="0">
                <a:latin typeface="Trebuchet MS"/>
                <a:cs typeface="Trebuchet MS"/>
              </a:rPr>
              <a:t>location, </a:t>
            </a:r>
            <a:r>
              <a:rPr sz="2400" spc="-125" dirty="0">
                <a:latin typeface="Trebuchet MS"/>
                <a:cs typeface="Trebuchet MS"/>
              </a:rPr>
              <a:t>its </a:t>
            </a:r>
            <a:r>
              <a:rPr sz="2400" spc="-105" dirty="0">
                <a:latin typeface="Trebuchet MS"/>
                <a:cs typeface="Trebuchet MS"/>
              </a:rPr>
              <a:t>address is </a:t>
            </a:r>
            <a:r>
              <a:rPr sz="2400" spc="-155" dirty="0">
                <a:latin typeface="Trebuchet MS"/>
                <a:cs typeface="Trebuchet MS"/>
              </a:rPr>
              <a:t>specified </a:t>
            </a:r>
            <a:r>
              <a:rPr sz="2400" spc="-135" dirty="0">
                <a:latin typeface="Trebuchet MS"/>
                <a:cs typeface="Trebuchet MS"/>
              </a:rPr>
              <a:t>by  </a:t>
            </a:r>
            <a:r>
              <a:rPr sz="2400" spc="10" dirty="0">
                <a:latin typeface="Trebuchet MS"/>
                <a:cs typeface="Trebuchet MS"/>
              </a:rPr>
              <a:t>H-L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pair.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075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spc="275" dirty="0">
                <a:latin typeface="Trebuchet MS"/>
                <a:cs typeface="Trebuchet MS"/>
              </a:rPr>
              <a:t>ADD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or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275" dirty="0">
                <a:latin typeface="Trebuchet MS"/>
                <a:cs typeface="Trebuchet MS"/>
              </a:rPr>
              <a:t>ADD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10991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00" dirty="0"/>
              <a:t>A</a:t>
            </a:r>
            <a:r>
              <a:rPr sz="3900" spc="525" dirty="0"/>
              <a:t>D</a:t>
            </a:r>
            <a:r>
              <a:rPr sz="3900" spc="530" dirty="0"/>
              <a:t>D</a:t>
            </a:r>
            <a:endParaRPr sz="3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96000" y="1184909"/>
              <a:ext cx="2286000" cy="370840"/>
            </a:xfrm>
            <a:custGeom>
              <a:avLst/>
              <a:gdLst/>
              <a:ahLst/>
              <a:cxnLst/>
              <a:rect l="l" t="t" r="r" b="b"/>
              <a:pathLst>
                <a:path w="2286000" h="370840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1143000" y="370840"/>
                  </a:lnTo>
                  <a:lnTo>
                    <a:pt x="1714500" y="370840"/>
                  </a:lnTo>
                  <a:lnTo>
                    <a:pt x="2286000" y="37084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887969" y="120777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05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52400" y="1555750"/>
            <a:ext cx="8229600" cy="3874770"/>
            <a:chOff x="152400" y="1555750"/>
            <a:chExt cx="8229600" cy="3874770"/>
          </a:xfrm>
        </p:grpSpPr>
        <p:sp>
          <p:nvSpPr>
            <p:cNvPr id="149" name="object 149"/>
            <p:cNvSpPr/>
            <p:nvPr/>
          </p:nvSpPr>
          <p:spPr>
            <a:xfrm>
              <a:off x="6096000" y="1555749"/>
              <a:ext cx="2286000" cy="369570"/>
            </a:xfrm>
            <a:custGeom>
              <a:avLst/>
              <a:gdLst/>
              <a:ahLst/>
              <a:cxnLst/>
              <a:rect l="l" t="t" r="r" b="b"/>
              <a:pathLst>
                <a:path w="2286000" h="369569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1143000" y="369570"/>
                  </a:lnTo>
                  <a:lnTo>
                    <a:pt x="1714500" y="369570"/>
                  </a:lnTo>
                  <a:lnTo>
                    <a:pt x="2286000" y="36957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096000" y="1925319"/>
              <a:ext cx="2286000" cy="372110"/>
            </a:xfrm>
            <a:custGeom>
              <a:avLst/>
              <a:gdLst/>
              <a:ahLst/>
              <a:cxnLst/>
              <a:rect l="l" t="t" r="r" b="b"/>
              <a:pathLst>
                <a:path w="2286000" h="372110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1143000" y="372110"/>
                  </a:lnTo>
                  <a:lnTo>
                    <a:pt x="1714500" y="372110"/>
                  </a:lnTo>
                  <a:lnTo>
                    <a:pt x="2286000" y="37211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2400" y="505967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1051560" y="1866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29870" y="508254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23900" y="505967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372869" y="508254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52400" y="5430520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70">
                <a:moveTo>
                  <a:pt x="571500" y="0"/>
                </a:moveTo>
                <a:lnTo>
                  <a:pt x="0" y="0"/>
                </a:lnTo>
                <a:lnTo>
                  <a:pt x="0" y="369569"/>
                </a:lnTo>
                <a:lnTo>
                  <a:pt x="571500" y="369569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29870" y="5454650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23900" y="5430520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372869" y="54546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52400" y="5800089"/>
            <a:ext cx="2057400" cy="372110"/>
          </a:xfrm>
          <a:custGeom>
            <a:avLst/>
            <a:gdLst/>
            <a:ahLst/>
            <a:cxnLst/>
            <a:rect l="l" t="t" r="r" b="b"/>
            <a:pathLst>
              <a:path w="1714500" h="372110">
                <a:moveTo>
                  <a:pt x="1714500" y="0"/>
                </a:moveTo>
                <a:lnTo>
                  <a:pt x="1143000" y="0"/>
                </a:ln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714500" y="372110"/>
                </a:lnTo>
                <a:lnTo>
                  <a:pt x="17145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29870" y="5824220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50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944370" y="582422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638800" y="5071109"/>
            <a:ext cx="1714500" cy="370840"/>
          </a:xfrm>
          <a:custGeom>
            <a:avLst/>
            <a:gdLst/>
            <a:ahLst/>
            <a:cxnLst/>
            <a:rect l="l" t="t" r="r" b="b"/>
            <a:pathLst>
              <a:path w="1714500" h="370839">
                <a:moveTo>
                  <a:pt x="1714500" y="0"/>
                </a:moveTo>
                <a:lnTo>
                  <a:pt x="1143000" y="0"/>
                </a:ln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714500" y="370840"/>
                </a:lnTo>
                <a:lnTo>
                  <a:pt x="1714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859269" y="509397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5638800" y="5071109"/>
            <a:ext cx="2286000" cy="740410"/>
            <a:chOff x="5638800" y="5071109"/>
            <a:chExt cx="2286000" cy="740410"/>
          </a:xfrm>
        </p:grpSpPr>
        <p:sp>
          <p:nvSpPr>
            <p:cNvPr id="166" name="object 166"/>
            <p:cNvSpPr/>
            <p:nvPr/>
          </p:nvSpPr>
          <p:spPr>
            <a:xfrm>
              <a:off x="7353300" y="507110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638800" y="544194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5716270" y="5464809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5638800" y="5441950"/>
            <a:ext cx="2286000" cy="741680"/>
            <a:chOff x="5638800" y="5441950"/>
            <a:chExt cx="2286000" cy="741680"/>
          </a:xfrm>
        </p:grpSpPr>
        <p:sp>
          <p:nvSpPr>
            <p:cNvPr id="170" name="object 170"/>
            <p:cNvSpPr/>
            <p:nvPr/>
          </p:nvSpPr>
          <p:spPr>
            <a:xfrm>
              <a:off x="6210300" y="5441949"/>
              <a:ext cx="1714500" cy="369570"/>
            </a:xfrm>
            <a:custGeom>
              <a:avLst/>
              <a:gdLst/>
              <a:ahLst/>
              <a:cxnLst/>
              <a:rect l="l" t="t" r="r" b="b"/>
              <a:pathLst>
                <a:path w="1714500" h="369570">
                  <a:moveTo>
                    <a:pt x="1714500" y="0"/>
                  </a:move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1143000" y="369570"/>
                  </a:lnTo>
                  <a:lnTo>
                    <a:pt x="1714500" y="36957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638800" y="5811519"/>
              <a:ext cx="2286000" cy="372110"/>
            </a:xfrm>
            <a:custGeom>
              <a:avLst/>
              <a:gdLst/>
              <a:ahLst/>
              <a:cxnLst/>
              <a:rect l="l" t="t" r="r" b="b"/>
              <a:pathLst>
                <a:path w="2286000" h="372110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1143000" y="372110"/>
                  </a:lnTo>
                  <a:lnTo>
                    <a:pt x="1714500" y="372110"/>
                  </a:lnTo>
                  <a:lnTo>
                    <a:pt x="2286000" y="37211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7430769" y="583565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164579" y="3749040"/>
            <a:ext cx="2738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078230" y="3534409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8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6096000" y="571500"/>
            <a:ext cx="1143000" cy="562610"/>
            <a:chOff x="6096000" y="571500"/>
            <a:chExt cx="1143000" cy="562610"/>
          </a:xfrm>
        </p:grpSpPr>
        <p:sp>
          <p:nvSpPr>
            <p:cNvPr id="176" name="object 176"/>
            <p:cNvSpPr/>
            <p:nvPr/>
          </p:nvSpPr>
          <p:spPr>
            <a:xfrm>
              <a:off x="6096000" y="571500"/>
              <a:ext cx="571500" cy="562610"/>
            </a:xfrm>
            <a:custGeom>
              <a:avLst/>
              <a:gdLst/>
              <a:ahLst/>
              <a:cxnLst/>
              <a:rect l="l" t="t" r="r" b="b"/>
              <a:pathLst>
                <a:path w="571500" h="562610">
                  <a:moveTo>
                    <a:pt x="571500" y="0"/>
                  </a:moveTo>
                  <a:lnTo>
                    <a:pt x="0" y="0"/>
                  </a:lnTo>
                  <a:lnTo>
                    <a:pt x="0" y="562610"/>
                  </a:lnTo>
                  <a:lnTo>
                    <a:pt x="571500" y="5626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667500" y="571500"/>
              <a:ext cx="571500" cy="562610"/>
            </a:xfrm>
            <a:custGeom>
              <a:avLst/>
              <a:gdLst/>
              <a:ahLst/>
              <a:cxnLst/>
              <a:rect l="l" t="t" r="r" b="b"/>
              <a:pathLst>
                <a:path w="571500" h="562610">
                  <a:moveTo>
                    <a:pt x="571500" y="0"/>
                  </a:moveTo>
                  <a:lnTo>
                    <a:pt x="0" y="0"/>
                  </a:lnTo>
                  <a:lnTo>
                    <a:pt x="0" y="562610"/>
                  </a:lnTo>
                  <a:lnTo>
                    <a:pt x="571500" y="5626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6144259" y="100647"/>
            <a:ext cx="1768475" cy="2148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613410" indent="-571500">
              <a:lnSpc>
                <a:spcPct val="100000"/>
              </a:lnSpc>
              <a:spcBef>
                <a:spcPts val="890"/>
              </a:spcBef>
              <a:buAutoNum type="alphaUcPeriod"/>
              <a:tabLst>
                <a:tab pos="612775" algn="l"/>
                <a:tab pos="613410" algn="l"/>
              </a:tabLst>
            </a:pPr>
            <a:r>
              <a:rPr sz="2400" b="1" dirty="0">
                <a:latin typeface="Times New Roman"/>
                <a:cs typeface="Times New Roman"/>
              </a:rPr>
              <a:t>09</a:t>
            </a:r>
            <a:endParaRPr sz="2400">
              <a:latin typeface="Times New Roman"/>
              <a:cs typeface="Times New Roman"/>
            </a:endParaRPr>
          </a:p>
          <a:p>
            <a:pPr marL="1184910" indent="-1143000">
              <a:lnSpc>
                <a:spcPct val="100000"/>
              </a:lnSpc>
              <a:spcBef>
                <a:spcPts val="2120"/>
              </a:spcBef>
              <a:buAutoNum type="alphaUcPeriod"/>
              <a:tabLst>
                <a:tab pos="1184275" algn="l"/>
                <a:tab pos="1184910" algn="l"/>
              </a:tabLst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60"/>
              </a:spcBef>
              <a:tabLst>
                <a:tab pos="1184275" algn="l"/>
              </a:tabLst>
            </a:pPr>
            <a:r>
              <a:rPr sz="1800" b="1" spc="120" dirty="0">
                <a:latin typeface="Times New Roman"/>
                <a:cs typeface="Times New Roman"/>
              </a:rPr>
              <a:t>D	</a:t>
            </a: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60"/>
              </a:spcBef>
              <a:tabLst>
                <a:tab pos="118427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9" name="object 179"/>
          <p:cNvGraphicFramePr>
            <a:graphicFrameLocks noGrp="1"/>
          </p:cNvGraphicFramePr>
          <p:nvPr/>
        </p:nvGraphicFramePr>
        <p:xfrm>
          <a:off x="914400" y="571500"/>
          <a:ext cx="2371089" cy="212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635000"/>
                <a:gridCol w="593089"/>
              </a:tblGrid>
              <a:tr h="6680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10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FBF00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F2ED"/>
                    </a:solidFill>
                  </a:tcPr>
                </a:tc>
              </a:tr>
            </a:tbl>
          </a:graphicData>
        </a:graphic>
      </p:graphicFrame>
      <p:sp>
        <p:nvSpPr>
          <p:cNvPr id="180" name="object 180"/>
          <p:cNvSpPr txBox="1"/>
          <p:nvPr/>
        </p:nvSpPr>
        <p:spPr>
          <a:xfrm>
            <a:off x="3735070" y="1328420"/>
            <a:ext cx="14141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09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4000" b="1" spc="-775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4000" b="1" spc="-7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657600" y="4453890"/>
            <a:ext cx="15906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0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4000" b="1" spc="16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4000" b="1" spc="-4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6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4000" b="1" spc="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042920" y="5775959"/>
            <a:ext cx="671830" cy="58039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10"/>
              </a:spcBef>
            </a:pP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8534400" y="5699759"/>
            <a:ext cx="533400" cy="398780"/>
          </a:xfrm>
          <a:custGeom>
            <a:avLst/>
            <a:gdLst/>
            <a:ahLst/>
            <a:cxnLst/>
            <a:rect l="l" t="t" r="r" b="b"/>
            <a:pathLst>
              <a:path w="533400" h="398779">
                <a:moveTo>
                  <a:pt x="533400" y="0"/>
                </a:moveTo>
                <a:lnTo>
                  <a:pt x="0" y="0"/>
                </a:lnTo>
                <a:lnTo>
                  <a:pt x="0" y="398779"/>
                </a:lnTo>
                <a:lnTo>
                  <a:pt x="533400" y="398779"/>
                </a:lnTo>
                <a:lnTo>
                  <a:pt x="533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8611869" y="5721350"/>
            <a:ext cx="264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049270" y="6358890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383269" y="6277609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14629" y="4357370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699"/>
                </a:lnTo>
                <a:lnTo>
                  <a:pt x="571500" y="64769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292100" y="4370070"/>
            <a:ext cx="33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786130" y="4357370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699"/>
                </a:lnTo>
                <a:lnTo>
                  <a:pt x="571500" y="647699"/>
                </a:lnTo>
                <a:lnTo>
                  <a:pt x="571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863600" y="435355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04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643879" y="4424679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700"/>
                </a:lnTo>
                <a:lnTo>
                  <a:pt x="571500" y="64770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5716270" y="4221479"/>
            <a:ext cx="336550" cy="117221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3600" b="1" spc="-19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215379" y="4424679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700"/>
                </a:lnTo>
                <a:lnTo>
                  <a:pt x="571500" y="647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6292850" y="4419600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078220" y="2748279"/>
            <a:ext cx="128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04</a:t>
            </a:r>
            <a:r>
              <a:rPr sz="2400" b="1" spc="-10" dirty="0">
                <a:latin typeface="Times New Roman"/>
                <a:cs typeface="Times New Roman"/>
              </a:rPr>
              <a:t>+</a:t>
            </a:r>
            <a:r>
              <a:rPr sz="2400" b="1" spc="5" dirty="0">
                <a:latin typeface="Times New Roman"/>
                <a:cs typeface="Times New Roman"/>
              </a:rPr>
              <a:t>0</a:t>
            </a:r>
            <a:r>
              <a:rPr sz="2400" b="1" spc="-10" dirty="0">
                <a:latin typeface="Times New Roman"/>
                <a:cs typeface="Times New Roman"/>
              </a:rPr>
              <a:t>5</a:t>
            </a:r>
            <a:r>
              <a:rPr sz="2400" b="1" dirty="0">
                <a:latin typeface="Times New Roman"/>
                <a:cs typeface="Times New Roman"/>
              </a:rPr>
              <a:t>=09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716270" y="5368290"/>
            <a:ext cx="1506220" cy="13093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204470" algn="r">
              <a:lnSpc>
                <a:spcPct val="100000"/>
              </a:lnSpc>
              <a:spcBef>
                <a:spcPts val="86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R="210185" algn="r">
              <a:lnSpc>
                <a:spcPct val="100000"/>
              </a:lnSpc>
              <a:spcBef>
                <a:spcPts val="760"/>
              </a:spcBef>
              <a:tabLst>
                <a:tab pos="570865" algn="l"/>
                <a:tab pos="11423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1390"/>
              </a:spcBef>
            </a:pPr>
            <a:r>
              <a:rPr sz="2400" b="1" dirty="0">
                <a:latin typeface="Times New Roman"/>
                <a:cs typeface="Times New Roman"/>
              </a:rPr>
              <a:t>04+10=14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1214119"/>
          <a:ext cx="8293100" cy="1464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1858010"/>
                <a:gridCol w="4860290"/>
              </a:tblGrid>
              <a:tr h="518159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spc="340" dirty="0">
                          <a:latin typeface="Trebuchet MS"/>
                          <a:cs typeface="Trebuchet MS"/>
                        </a:rPr>
                        <a:t>ADC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145605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74803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Add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3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800" spc="-110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2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20" dirty="0">
                          <a:latin typeface="Trebuchet MS"/>
                          <a:cs typeface="Trebuchet MS"/>
                        </a:rPr>
                        <a:t>carry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185159"/>
            <a:ext cx="8020684" cy="27673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10515" marR="30480" indent="-273050">
              <a:lnSpc>
                <a:spcPts val="1920"/>
              </a:lnSpc>
              <a:spcBef>
                <a:spcPts val="56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90" dirty="0">
                <a:latin typeface="Trebuchet MS"/>
                <a:cs typeface="Trebuchet MS"/>
              </a:rPr>
              <a:t>register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75" dirty="0">
                <a:latin typeface="Trebuchet MS"/>
                <a:cs typeface="Trebuchet MS"/>
              </a:rPr>
              <a:t>memory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-15" dirty="0">
                <a:latin typeface="Trebuchet MS"/>
                <a:cs typeface="Trebuchet MS"/>
              </a:rPr>
              <a:t>Carry </a:t>
            </a:r>
            <a:r>
              <a:rPr sz="2000" spc="-160" dirty="0">
                <a:latin typeface="Trebuchet MS"/>
                <a:cs typeface="Trebuchet MS"/>
              </a:rPr>
              <a:t>Flag </a:t>
            </a:r>
            <a:r>
              <a:rPr sz="2000" spc="25" dirty="0">
                <a:latin typeface="Trebuchet MS"/>
                <a:cs typeface="Trebuchet MS"/>
              </a:rPr>
              <a:t>(CY)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130" dirty="0">
                <a:latin typeface="Trebuchet MS"/>
                <a:cs typeface="Trebuchet MS"/>
              </a:rPr>
              <a:t>added </a:t>
            </a:r>
            <a:r>
              <a:rPr sz="2000" spc="-45" dirty="0">
                <a:latin typeface="Trebuchet MS"/>
                <a:cs typeface="Trebuchet MS"/>
              </a:rPr>
              <a:t>to </a:t>
            </a:r>
            <a:r>
              <a:rPr sz="2000" spc="-120" dirty="0">
                <a:latin typeface="Trebuchet MS"/>
                <a:cs typeface="Trebuchet MS"/>
              </a:rPr>
              <a:t>the 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accumulator.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39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result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65" dirty="0">
                <a:latin typeface="Trebuchet MS"/>
                <a:cs typeface="Trebuchet MS"/>
              </a:rPr>
              <a:t>stored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accumulator.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2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150" dirty="0">
                <a:latin typeface="Trebuchet MS"/>
                <a:cs typeface="Trebuchet MS"/>
              </a:rPr>
              <a:t>If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operand is </a:t>
            </a:r>
            <a:r>
              <a:rPr sz="2000" spc="-75" dirty="0">
                <a:latin typeface="Trebuchet MS"/>
                <a:cs typeface="Trebuchet MS"/>
              </a:rPr>
              <a:t>memory </a:t>
            </a:r>
            <a:r>
              <a:rPr sz="2000" spc="-120" dirty="0">
                <a:latin typeface="Trebuchet MS"/>
                <a:cs typeface="Trebuchet MS"/>
              </a:rPr>
              <a:t>location,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90" dirty="0">
                <a:latin typeface="Trebuchet MS"/>
                <a:cs typeface="Trebuchet MS"/>
              </a:rPr>
              <a:t>address is </a:t>
            </a:r>
            <a:r>
              <a:rPr sz="2000" spc="-130" dirty="0">
                <a:latin typeface="Trebuchet MS"/>
                <a:cs typeface="Trebuchet MS"/>
              </a:rPr>
              <a:t>specified </a:t>
            </a:r>
            <a:r>
              <a:rPr sz="2000" spc="-110" dirty="0">
                <a:latin typeface="Trebuchet MS"/>
                <a:cs typeface="Trebuchet MS"/>
              </a:rPr>
              <a:t>by </a:t>
            </a:r>
            <a:r>
              <a:rPr sz="2000" spc="5" dirty="0">
                <a:latin typeface="Trebuchet MS"/>
                <a:cs typeface="Trebuchet MS"/>
              </a:rPr>
              <a:t>H-L</a:t>
            </a:r>
            <a:r>
              <a:rPr sz="2000" spc="55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pair.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1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55" dirty="0">
                <a:latin typeface="Trebuchet MS"/>
                <a:cs typeface="Trebuchet MS"/>
              </a:rPr>
              <a:t>All </a:t>
            </a:r>
            <a:r>
              <a:rPr sz="2000" spc="-160" dirty="0">
                <a:latin typeface="Trebuchet MS"/>
                <a:cs typeface="Trebuchet MS"/>
              </a:rPr>
              <a:t>flags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120" dirty="0">
                <a:latin typeface="Trebuchet MS"/>
                <a:cs typeface="Trebuchet MS"/>
              </a:rPr>
              <a:t>modified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30" dirty="0">
                <a:latin typeface="Trebuchet MS"/>
                <a:cs typeface="Trebuchet MS"/>
              </a:rPr>
              <a:t>reflect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result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addition.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2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b="1" dirty="0">
                <a:latin typeface="Trebuchet MS"/>
                <a:cs typeface="Trebuchet MS"/>
              </a:rPr>
              <a:t>Example: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spc="210" dirty="0">
                <a:latin typeface="Trebuchet MS"/>
                <a:cs typeface="Trebuchet MS"/>
              </a:rPr>
              <a:t>ADC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210" dirty="0">
                <a:latin typeface="Trebuchet MS"/>
                <a:cs typeface="Trebuchet MS"/>
              </a:rPr>
              <a:t>ADC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10782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00" dirty="0"/>
              <a:t>A</a:t>
            </a:r>
            <a:r>
              <a:rPr sz="3900" spc="525" dirty="0"/>
              <a:t>D</a:t>
            </a:r>
            <a:r>
              <a:rPr sz="3900" spc="425" dirty="0"/>
              <a:t>C</a:t>
            </a:r>
            <a:endParaRPr sz="3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4399" y="2025650"/>
              <a:ext cx="571500" cy="520700"/>
            </a:xfrm>
            <a:custGeom>
              <a:avLst/>
              <a:gdLst/>
              <a:ahLst/>
              <a:cxnLst/>
              <a:rect l="l" t="t" r="r" b="b"/>
              <a:pathLst>
                <a:path w="571500" h="520700">
                  <a:moveTo>
                    <a:pt x="571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71500" y="520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004569" y="204850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485900" y="2025649"/>
            <a:ext cx="1143000" cy="520700"/>
          </a:xfrm>
          <a:custGeom>
            <a:avLst/>
            <a:gdLst/>
            <a:ahLst/>
            <a:cxnLst/>
            <a:rect l="l" t="t" r="r" b="b"/>
            <a:pathLst>
              <a:path w="1143000" h="52070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1143000" y="52070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147570" y="204850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628900" y="2025650"/>
            <a:ext cx="571500" cy="520700"/>
          </a:xfrm>
          <a:custGeom>
            <a:avLst/>
            <a:gdLst/>
            <a:ahLst/>
            <a:cxnLst/>
            <a:rect l="l" t="t" r="r" b="b"/>
            <a:pathLst>
              <a:path w="571500" h="520700">
                <a:moveTo>
                  <a:pt x="571500" y="0"/>
                </a:move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628900" y="2021840"/>
            <a:ext cx="571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05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914400" y="2546350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69">
                <a:moveTo>
                  <a:pt x="571500" y="0"/>
                </a:move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004569" y="2569209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485900" y="254634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6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147570" y="256920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914400" y="2546350"/>
            <a:ext cx="2286000" cy="739140"/>
            <a:chOff x="914400" y="2546350"/>
            <a:chExt cx="2286000" cy="739140"/>
          </a:xfrm>
        </p:grpSpPr>
        <p:sp>
          <p:nvSpPr>
            <p:cNvPr id="157" name="object 157"/>
            <p:cNvSpPr/>
            <p:nvPr/>
          </p:nvSpPr>
          <p:spPr>
            <a:xfrm>
              <a:off x="2628900" y="254635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69">
                  <a:moveTo>
                    <a:pt x="571500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14400" y="291592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004569" y="294005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485900" y="291591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147570" y="294005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914400" y="1524000"/>
            <a:ext cx="2286000" cy="1761489"/>
            <a:chOff x="914400" y="1524000"/>
            <a:chExt cx="2286000" cy="1761489"/>
          </a:xfrm>
        </p:grpSpPr>
        <p:sp>
          <p:nvSpPr>
            <p:cNvPr id="163" name="object 163"/>
            <p:cNvSpPr/>
            <p:nvPr/>
          </p:nvSpPr>
          <p:spPr>
            <a:xfrm>
              <a:off x="2628900" y="291591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14400" y="1524000"/>
              <a:ext cx="571500" cy="459740"/>
            </a:xfrm>
            <a:custGeom>
              <a:avLst/>
              <a:gdLst/>
              <a:ahLst/>
              <a:cxnLst/>
              <a:rect l="l" t="t" r="r" b="b"/>
              <a:pathLst>
                <a:path w="571500" h="459739">
                  <a:moveTo>
                    <a:pt x="57150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571500" y="4597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914400" y="154685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485900" y="152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39"/>
                </a:lnTo>
                <a:lnTo>
                  <a:pt x="571500" y="459739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1485900" y="1543050"/>
            <a:ext cx="57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096000" y="192532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6173470" y="194945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667500" y="1925319"/>
            <a:ext cx="1143000" cy="372110"/>
          </a:xfrm>
          <a:custGeom>
            <a:avLst/>
            <a:gdLst/>
            <a:ahLst/>
            <a:cxnLst/>
            <a:rect l="l" t="t" r="r" b="b"/>
            <a:pathLst>
              <a:path w="1143000" h="37211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7316469" y="194945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810500" y="192532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7887969" y="1949450"/>
            <a:ext cx="26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096000" y="2297429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69">
                <a:moveTo>
                  <a:pt x="571500" y="0"/>
                </a:move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6173470" y="2320290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667500" y="229742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6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7316469" y="23202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6096000" y="2297429"/>
            <a:ext cx="2286000" cy="740410"/>
            <a:chOff x="6096000" y="2297429"/>
            <a:chExt cx="2286000" cy="740410"/>
          </a:xfrm>
        </p:grpSpPr>
        <p:sp>
          <p:nvSpPr>
            <p:cNvPr id="179" name="object 179"/>
            <p:cNvSpPr/>
            <p:nvPr/>
          </p:nvSpPr>
          <p:spPr>
            <a:xfrm>
              <a:off x="7810500" y="229742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69">
                  <a:moveTo>
                    <a:pt x="571500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096000" y="266699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6173470" y="2689859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667500" y="266699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7316469" y="2689859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6096000" y="1339850"/>
            <a:ext cx="2286000" cy="1697989"/>
            <a:chOff x="6096000" y="1339850"/>
            <a:chExt cx="2286000" cy="1697989"/>
          </a:xfrm>
        </p:grpSpPr>
        <p:sp>
          <p:nvSpPr>
            <p:cNvPr id="185" name="object 185"/>
            <p:cNvSpPr/>
            <p:nvPr/>
          </p:nvSpPr>
          <p:spPr>
            <a:xfrm>
              <a:off x="7810500" y="266700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096000" y="1339850"/>
              <a:ext cx="571500" cy="520700"/>
            </a:xfrm>
            <a:custGeom>
              <a:avLst/>
              <a:gdLst/>
              <a:ahLst/>
              <a:cxnLst/>
              <a:rect l="l" t="t" r="r" b="b"/>
              <a:pathLst>
                <a:path w="571500" h="520700">
                  <a:moveTo>
                    <a:pt x="571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71500" y="520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667500" y="1339850"/>
              <a:ext cx="571500" cy="520700"/>
            </a:xfrm>
            <a:custGeom>
              <a:avLst/>
              <a:gdLst/>
              <a:ahLst/>
              <a:cxnLst/>
              <a:rect l="l" t="t" r="r" b="b"/>
              <a:pathLst>
                <a:path w="571500" h="520700">
                  <a:moveTo>
                    <a:pt x="571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71500" y="520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6173470" y="1336040"/>
            <a:ext cx="952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2800" b="1" dirty="0">
                <a:latin typeface="Times New Roman"/>
                <a:cs typeface="Times New Roman"/>
              </a:rPr>
              <a:t>A	56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6144259" y="18542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049019" y="1854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735070" y="2091690"/>
            <a:ext cx="1544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2570">
              <a:lnSpc>
                <a:spcPct val="100000"/>
              </a:lnSpc>
              <a:spcBef>
                <a:spcPts val="100"/>
              </a:spcBef>
            </a:pPr>
            <a:r>
              <a:rPr sz="2800" b="1" spc="-380" dirty="0">
                <a:solidFill>
                  <a:srgbClr val="FFFFFF"/>
                </a:solidFill>
                <a:latin typeface="Arial"/>
                <a:cs typeface="Arial"/>
              </a:rPr>
              <a:t>ADC </a:t>
            </a:r>
            <a:r>
              <a:rPr sz="2800" b="1" spc="-540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2800" b="1" spc="-3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254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b="1" spc="-3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254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800" b="1" spc="-5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24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800" b="1" spc="-5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4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914400" y="914400"/>
            <a:ext cx="571500" cy="520700"/>
          </a:xfrm>
          <a:custGeom>
            <a:avLst/>
            <a:gdLst/>
            <a:ahLst/>
            <a:cxnLst/>
            <a:rect l="l" t="t" r="r" b="b"/>
            <a:pathLst>
              <a:path w="571500" h="520700">
                <a:moveTo>
                  <a:pt x="571500" y="0"/>
                </a:move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914400" y="914400"/>
            <a:ext cx="571500" cy="5207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sz="1800" b="1" spc="-155" dirty="0">
                <a:latin typeface="Times New Roman"/>
                <a:cs typeface="Times New Roman"/>
              </a:rPr>
              <a:t>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485900" y="914400"/>
            <a:ext cx="571500" cy="520700"/>
          </a:xfrm>
          <a:custGeom>
            <a:avLst/>
            <a:gdLst/>
            <a:ahLst/>
            <a:cxnLst/>
            <a:rect l="l" t="t" r="r" b="b"/>
            <a:pathLst>
              <a:path w="571500" h="520700">
                <a:moveTo>
                  <a:pt x="571500" y="0"/>
                </a:move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1485900" y="914400"/>
            <a:ext cx="571500" cy="520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70"/>
              </a:spcBef>
            </a:pPr>
            <a:r>
              <a:rPr sz="2800" b="1" dirty="0">
                <a:latin typeface="Times New Roman"/>
                <a:cs typeface="Times New Roman"/>
              </a:rPr>
              <a:t>01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762000" y="48006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762000" y="482345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Times New Roman"/>
                <a:cs typeface="Times New Roman"/>
              </a:rPr>
              <a:t>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333500" y="48006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1333500" y="4819650"/>
            <a:ext cx="57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62000" y="5342890"/>
            <a:ext cx="571500" cy="400050"/>
          </a:xfrm>
          <a:custGeom>
            <a:avLst/>
            <a:gdLst/>
            <a:ahLst/>
            <a:cxnLst/>
            <a:rect l="l" t="t" r="r" b="b"/>
            <a:pathLst>
              <a:path w="571500" h="400050">
                <a:moveTo>
                  <a:pt x="571500" y="0"/>
                </a:moveTo>
                <a:lnTo>
                  <a:pt x="0" y="0"/>
                </a:lnTo>
                <a:lnTo>
                  <a:pt x="0" y="400050"/>
                </a:lnTo>
                <a:lnTo>
                  <a:pt x="571500" y="40005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762000" y="536702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33500" y="5342890"/>
            <a:ext cx="571500" cy="400050"/>
          </a:xfrm>
          <a:custGeom>
            <a:avLst/>
            <a:gdLst/>
            <a:ahLst/>
            <a:cxnLst/>
            <a:rect l="l" t="t" r="r" b="b"/>
            <a:pathLst>
              <a:path w="571500" h="400050">
                <a:moveTo>
                  <a:pt x="571500" y="0"/>
                </a:moveTo>
                <a:lnTo>
                  <a:pt x="0" y="0"/>
                </a:lnTo>
                <a:lnTo>
                  <a:pt x="0" y="400050"/>
                </a:lnTo>
                <a:lnTo>
                  <a:pt x="571500" y="40005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333500" y="5350509"/>
            <a:ext cx="57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477000" y="533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6477000" y="5334000"/>
            <a:ext cx="571500" cy="4597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7048500" y="533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7048500" y="5334000"/>
            <a:ext cx="571500" cy="459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latin typeface="Times New Roman"/>
                <a:cs typeface="Times New Roman"/>
              </a:rPr>
              <a:t>37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76200" y="5791200"/>
            <a:ext cx="659130" cy="372110"/>
          </a:xfrm>
          <a:custGeom>
            <a:avLst/>
            <a:gdLst/>
            <a:ahLst/>
            <a:cxnLst/>
            <a:rect l="l" t="t" r="r" b="b"/>
            <a:pathLst>
              <a:path w="659130" h="372110">
                <a:moveTo>
                  <a:pt x="659130" y="0"/>
                </a:moveTo>
                <a:lnTo>
                  <a:pt x="0" y="0"/>
                </a:lnTo>
                <a:lnTo>
                  <a:pt x="0" y="372109"/>
                </a:lnTo>
                <a:lnTo>
                  <a:pt x="659130" y="372109"/>
                </a:lnTo>
                <a:lnTo>
                  <a:pt x="65913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166370" y="5814059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35330" y="5791200"/>
            <a:ext cx="659130" cy="372110"/>
          </a:xfrm>
          <a:custGeom>
            <a:avLst/>
            <a:gdLst/>
            <a:ahLst/>
            <a:cxnLst/>
            <a:rect l="l" t="t" r="r" b="b"/>
            <a:pathLst>
              <a:path w="659130" h="372110">
                <a:moveTo>
                  <a:pt x="659130" y="0"/>
                </a:moveTo>
                <a:lnTo>
                  <a:pt x="0" y="0"/>
                </a:lnTo>
                <a:lnTo>
                  <a:pt x="0" y="372109"/>
                </a:lnTo>
                <a:lnTo>
                  <a:pt x="659130" y="372109"/>
                </a:lnTo>
                <a:lnTo>
                  <a:pt x="65913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825500" y="5814059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4460" y="5791200"/>
            <a:ext cx="593090" cy="372110"/>
          </a:xfrm>
          <a:custGeom>
            <a:avLst/>
            <a:gdLst/>
            <a:ahLst/>
            <a:cxnLst/>
            <a:rect l="l" t="t" r="r" b="b"/>
            <a:pathLst>
              <a:path w="593089" h="372110">
                <a:moveTo>
                  <a:pt x="593090" y="0"/>
                </a:moveTo>
                <a:lnTo>
                  <a:pt x="0" y="0"/>
                </a:lnTo>
                <a:lnTo>
                  <a:pt x="0" y="372109"/>
                </a:lnTo>
                <a:lnTo>
                  <a:pt x="593090" y="372109"/>
                </a:lnTo>
                <a:lnTo>
                  <a:pt x="59309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1483360" y="58140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987550" y="5791200"/>
            <a:ext cx="527050" cy="372110"/>
          </a:xfrm>
          <a:custGeom>
            <a:avLst/>
            <a:gdLst/>
            <a:ahLst/>
            <a:cxnLst/>
            <a:rect l="l" t="t" r="r" b="b"/>
            <a:pathLst>
              <a:path w="527050" h="372110">
                <a:moveTo>
                  <a:pt x="527050" y="0"/>
                </a:moveTo>
                <a:lnTo>
                  <a:pt x="0" y="0"/>
                </a:lnTo>
                <a:lnTo>
                  <a:pt x="0" y="372109"/>
                </a:lnTo>
                <a:lnTo>
                  <a:pt x="527050" y="372109"/>
                </a:lnTo>
                <a:lnTo>
                  <a:pt x="5270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2077720" y="581405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6019800" y="5915659"/>
            <a:ext cx="2362200" cy="370840"/>
          </a:xfrm>
          <a:custGeom>
            <a:avLst/>
            <a:gdLst/>
            <a:ahLst/>
            <a:cxnLst/>
            <a:rect l="l" t="t" r="r" b="b"/>
            <a:pathLst>
              <a:path w="2362200" h="370839">
                <a:moveTo>
                  <a:pt x="2362200" y="0"/>
                </a:moveTo>
                <a:lnTo>
                  <a:pt x="1850390" y="0"/>
                </a:lnTo>
                <a:lnTo>
                  <a:pt x="1276350" y="0"/>
                </a:lnTo>
                <a:lnTo>
                  <a:pt x="637540" y="0"/>
                </a:lnTo>
                <a:lnTo>
                  <a:pt x="0" y="0"/>
                </a:lnTo>
                <a:lnTo>
                  <a:pt x="0" y="370840"/>
                </a:lnTo>
                <a:lnTo>
                  <a:pt x="637540" y="370840"/>
                </a:lnTo>
                <a:lnTo>
                  <a:pt x="1276350" y="370840"/>
                </a:lnTo>
                <a:lnTo>
                  <a:pt x="1850390" y="370840"/>
                </a:lnTo>
                <a:lnTo>
                  <a:pt x="2362200" y="370840"/>
                </a:lnTo>
                <a:lnTo>
                  <a:pt x="23622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7947659" y="593852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657600" y="5139690"/>
            <a:ext cx="16687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380" dirty="0">
                <a:solidFill>
                  <a:srgbClr val="FFFFFF"/>
                </a:solidFill>
                <a:latin typeface="Arial"/>
                <a:cs typeface="Arial"/>
              </a:rPr>
              <a:t>ADC </a:t>
            </a:r>
            <a:r>
              <a:rPr sz="2800" b="1" spc="11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2800" b="1" spc="-3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254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b="1" spc="-3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254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800" b="1" spc="-484" dirty="0">
                <a:solidFill>
                  <a:srgbClr val="FFFFFF"/>
                </a:solidFill>
                <a:latin typeface="Arial"/>
                <a:cs typeface="Arial"/>
              </a:rPr>
              <a:t>CY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6170929" y="4083050"/>
            <a:ext cx="176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1075689" y="408305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2743200" y="4724400"/>
            <a:ext cx="609600" cy="1002030"/>
            <a:chOff x="2743200" y="4724400"/>
            <a:chExt cx="609600" cy="1002030"/>
          </a:xfrm>
        </p:grpSpPr>
        <p:sp>
          <p:nvSpPr>
            <p:cNvPr id="222" name="object 222"/>
            <p:cNvSpPr/>
            <p:nvPr/>
          </p:nvSpPr>
          <p:spPr>
            <a:xfrm>
              <a:off x="2743200" y="4724400"/>
              <a:ext cx="609600" cy="481330"/>
            </a:xfrm>
            <a:custGeom>
              <a:avLst/>
              <a:gdLst/>
              <a:ahLst/>
              <a:cxnLst/>
              <a:rect l="l" t="t" r="r" b="b"/>
              <a:pathLst>
                <a:path w="609600" h="481329">
                  <a:moveTo>
                    <a:pt x="609600" y="0"/>
                  </a:moveTo>
                  <a:lnTo>
                    <a:pt x="0" y="0"/>
                  </a:lnTo>
                  <a:lnTo>
                    <a:pt x="0" y="481330"/>
                  </a:lnTo>
                  <a:lnTo>
                    <a:pt x="609600" y="481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743200" y="5205730"/>
              <a:ext cx="609600" cy="520700"/>
            </a:xfrm>
            <a:custGeom>
              <a:avLst/>
              <a:gdLst/>
              <a:ahLst/>
              <a:cxnLst/>
              <a:rect l="l" t="t" r="r" b="b"/>
              <a:pathLst>
                <a:path w="609600" h="520700">
                  <a:moveTo>
                    <a:pt x="609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609600" y="5207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/>
          <p:nvPr/>
        </p:nvSpPr>
        <p:spPr>
          <a:xfrm>
            <a:off x="2743200" y="5205729"/>
            <a:ext cx="609600" cy="5207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60"/>
              </a:spcBef>
            </a:pPr>
            <a:r>
              <a:rPr sz="2800" b="1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2743200" y="4724400"/>
            <a:ext cx="6324600" cy="1482090"/>
            <a:chOff x="2743200" y="4724400"/>
            <a:chExt cx="6324600" cy="1482090"/>
          </a:xfrm>
        </p:grpSpPr>
        <p:sp>
          <p:nvSpPr>
            <p:cNvPr id="226" name="object 226"/>
            <p:cNvSpPr/>
            <p:nvPr/>
          </p:nvSpPr>
          <p:spPr>
            <a:xfrm>
              <a:off x="2743200" y="5726430"/>
              <a:ext cx="609600" cy="480059"/>
            </a:xfrm>
            <a:custGeom>
              <a:avLst/>
              <a:gdLst/>
              <a:ahLst/>
              <a:cxnLst/>
              <a:rect l="l" t="t" r="r" b="b"/>
              <a:pathLst>
                <a:path w="609600" h="480060">
                  <a:moveTo>
                    <a:pt x="60960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609600" y="4800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458200" y="4724400"/>
              <a:ext cx="609600" cy="482600"/>
            </a:xfrm>
            <a:custGeom>
              <a:avLst/>
              <a:gdLst/>
              <a:ahLst/>
              <a:cxnLst/>
              <a:rect l="l" t="t" r="r" b="b"/>
              <a:pathLst>
                <a:path w="609600" h="482600">
                  <a:moveTo>
                    <a:pt x="6096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609600" y="482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458200" y="5207000"/>
              <a:ext cx="609600" cy="482600"/>
            </a:xfrm>
            <a:custGeom>
              <a:avLst/>
              <a:gdLst/>
              <a:ahLst/>
              <a:cxnLst/>
              <a:rect l="l" t="t" r="r" b="b"/>
              <a:pathLst>
                <a:path w="609600" h="482600">
                  <a:moveTo>
                    <a:pt x="6096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609600" y="482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8535669" y="5229859"/>
            <a:ext cx="26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458200" y="5689600"/>
            <a:ext cx="609600" cy="482600"/>
          </a:xfrm>
          <a:custGeom>
            <a:avLst/>
            <a:gdLst/>
            <a:ahLst/>
            <a:cxnLst/>
            <a:rect l="l" t="t" r="r" b="b"/>
            <a:pathLst>
              <a:path w="609600" h="482600">
                <a:moveTo>
                  <a:pt x="609600" y="0"/>
                </a:moveTo>
                <a:lnTo>
                  <a:pt x="0" y="0"/>
                </a:lnTo>
                <a:lnTo>
                  <a:pt x="0" y="482600"/>
                </a:lnTo>
                <a:lnTo>
                  <a:pt x="609600" y="482600"/>
                </a:lnTo>
                <a:lnTo>
                  <a:pt x="6096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1982470" y="527304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2050H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697469" y="527304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2050H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934709" y="5883275"/>
            <a:ext cx="1613535" cy="7943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535"/>
              </a:spcBef>
              <a:tabLst>
                <a:tab pos="812165" algn="l"/>
                <a:tab pos="145097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55" dirty="0">
                <a:latin typeface="Times New Roman"/>
                <a:cs typeface="Times New Roman"/>
              </a:rPr>
              <a:t>20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/>
                <a:cs typeface="Times New Roman"/>
              </a:rPr>
              <a:t>06+1+30=37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6087109" y="3392170"/>
            <a:ext cx="176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50+05+01=56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69" y="327659"/>
            <a:ext cx="47231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LDA-Load</a:t>
            </a:r>
            <a:r>
              <a:rPr sz="3900" spc="-135" dirty="0"/>
              <a:t> </a:t>
            </a:r>
            <a:r>
              <a:rPr sz="3900" spc="-210" dirty="0"/>
              <a:t>accumulator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886460" y="1181100"/>
            <a:ext cx="3568700" cy="694690"/>
          </a:xfrm>
          <a:custGeom>
            <a:avLst/>
            <a:gdLst/>
            <a:ahLst/>
            <a:cxnLst/>
            <a:rect l="l" t="t" r="r" b="b"/>
            <a:pathLst>
              <a:path w="3568700" h="694689">
                <a:moveTo>
                  <a:pt x="3568700" y="0"/>
                </a:moveTo>
                <a:lnTo>
                  <a:pt x="0" y="0"/>
                </a:lnTo>
                <a:lnTo>
                  <a:pt x="0" y="694689"/>
                </a:lnTo>
                <a:lnTo>
                  <a:pt x="3568700" y="694689"/>
                </a:lnTo>
                <a:lnTo>
                  <a:pt x="356870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5489" y="1189990"/>
            <a:ext cx="1322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Opcode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5159" y="1181100"/>
            <a:ext cx="4188460" cy="694690"/>
          </a:xfrm>
          <a:custGeom>
            <a:avLst/>
            <a:gdLst/>
            <a:ahLst/>
            <a:cxnLst/>
            <a:rect l="l" t="t" r="r" b="b"/>
            <a:pathLst>
              <a:path w="4188459" h="694689">
                <a:moveTo>
                  <a:pt x="4188460" y="0"/>
                </a:moveTo>
                <a:lnTo>
                  <a:pt x="0" y="0"/>
                </a:lnTo>
                <a:lnTo>
                  <a:pt x="0" y="694689"/>
                </a:lnTo>
                <a:lnTo>
                  <a:pt x="4188460" y="694689"/>
                </a:lnTo>
                <a:lnTo>
                  <a:pt x="418846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520" y="1189990"/>
            <a:ext cx="1488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6460" y="1875789"/>
            <a:ext cx="3568700" cy="702310"/>
          </a:xfrm>
          <a:custGeom>
            <a:avLst/>
            <a:gdLst/>
            <a:ahLst/>
            <a:cxnLst/>
            <a:rect l="l" t="t" r="r" b="b"/>
            <a:pathLst>
              <a:path w="3568700" h="702310">
                <a:moveTo>
                  <a:pt x="3568700" y="0"/>
                </a:moveTo>
                <a:lnTo>
                  <a:pt x="0" y="0"/>
                </a:lnTo>
                <a:lnTo>
                  <a:pt x="0" y="702310"/>
                </a:lnTo>
                <a:lnTo>
                  <a:pt x="3568700" y="702310"/>
                </a:lnTo>
                <a:lnTo>
                  <a:pt x="356870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5360" y="1871979"/>
            <a:ext cx="981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254" dirty="0">
                <a:latin typeface="Trebuchet MS"/>
                <a:cs typeface="Trebuchet MS"/>
              </a:rPr>
              <a:t>LDA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5159" y="1875789"/>
            <a:ext cx="4188460" cy="702310"/>
          </a:xfrm>
          <a:custGeom>
            <a:avLst/>
            <a:gdLst/>
            <a:ahLst/>
            <a:cxnLst/>
            <a:rect l="l" t="t" r="r" b="b"/>
            <a:pathLst>
              <a:path w="4188459" h="702310">
                <a:moveTo>
                  <a:pt x="4188460" y="0"/>
                </a:moveTo>
                <a:lnTo>
                  <a:pt x="0" y="0"/>
                </a:lnTo>
                <a:lnTo>
                  <a:pt x="0" y="702310"/>
                </a:lnTo>
                <a:lnTo>
                  <a:pt x="4188460" y="702310"/>
                </a:lnTo>
                <a:lnTo>
                  <a:pt x="418846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4059" y="1884679"/>
            <a:ext cx="2055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latin typeface="Trebuchet MS"/>
                <a:cs typeface="Trebuchet MS"/>
              </a:rPr>
              <a:t>16-bit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address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69" y="3246120"/>
            <a:ext cx="7991475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memory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location,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specified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16-  </a:t>
            </a:r>
            <a:r>
              <a:rPr sz="2600" spc="110" dirty="0">
                <a:latin typeface="Times New Roman"/>
                <a:cs typeface="Times New Roman"/>
              </a:rPr>
              <a:t>bit </a:t>
            </a:r>
            <a:r>
              <a:rPr sz="2600" spc="100" dirty="0">
                <a:latin typeface="Times New Roman"/>
                <a:cs typeface="Times New Roman"/>
              </a:rPr>
              <a:t>address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20" dirty="0">
                <a:latin typeface="Times New Roman"/>
                <a:cs typeface="Times New Roman"/>
              </a:rPr>
              <a:t>operand, </a:t>
            </a:r>
            <a:r>
              <a:rPr sz="2600" spc="100" dirty="0">
                <a:latin typeface="Times New Roman"/>
                <a:cs typeface="Times New Roman"/>
              </a:rPr>
              <a:t>are </a:t>
            </a:r>
            <a:r>
              <a:rPr sz="2600" spc="90" dirty="0">
                <a:latin typeface="Times New Roman"/>
                <a:cs typeface="Times New Roman"/>
              </a:rPr>
              <a:t>copied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source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not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altered.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39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65" dirty="0">
                <a:latin typeface="Times New Roman"/>
                <a:cs typeface="Times New Roman"/>
              </a:rPr>
              <a:t>LDA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2000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1447800"/>
          <a:ext cx="8293100" cy="115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1858010"/>
                <a:gridCol w="4860290"/>
              </a:tblGrid>
              <a:tr h="51816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spc="190" dirty="0">
                          <a:latin typeface="Trebuchet MS"/>
                          <a:cs typeface="Trebuchet MS"/>
                        </a:rPr>
                        <a:t>ADI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0" dirty="0"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Add </a:t>
                      </a:r>
                      <a:r>
                        <a:rPr sz="2800" spc="-190" dirty="0">
                          <a:latin typeface="Trebuchet MS"/>
                          <a:cs typeface="Trebuchet MS"/>
                        </a:rPr>
                        <a:t>immediate 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83869" y="3246120"/>
            <a:ext cx="7205345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90805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8-bit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added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result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20" dirty="0">
                <a:latin typeface="Times New Roman"/>
                <a:cs typeface="Times New Roman"/>
              </a:rPr>
              <a:t>stored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 marL="335915" marR="55880" indent="-273050">
              <a:lnSpc>
                <a:spcPct val="100000"/>
              </a:lnSpc>
              <a:spcBef>
                <a:spcPts val="239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-25" dirty="0">
                <a:latin typeface="Times New Roman"/>
                <a:cs typeface="Times New Roman"/>
              </a:rPr>
              <a:t>All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flags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modified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reflect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result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05" dirty="0">
                <a:latin typeface="Times New Roman"/>
                <a:cs typeface="Times New Roman"/>
              </a:rPr>
              <a:t>addition.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15" dirty="0">
                <a:latin typeface="Times New Roman"/>
                <a:cs typeface="Times New Roman"/>
              </a:rPr>
              <a:t>ADI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45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8515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00" dirty="0"/>
              <a:t>A</a:t>
            </a:r>
            <a:r>
              <a:rPr sz="3900" spc="525" dirty="0"/>
              <a:t>D</a:t>
            </a:r>
            <a:r>
              <a:rPr sz="3900" spc="-114" dirty="0"/>
              <a:t>I</a:t>
            </a:r>
            <a:endParaRPr sz="3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42999" y="3962400"/>
              <a:ext cx="762000" cy="981710"/>
            </a:xfrm>
            <a:custGeom>
              <a:avLst/>
              <a:gdLst/>
              <a:ahLst/>
              <a:cxnLst/>
              <a:rect l="l" t="t" r="r" b="b"/>
              <a:pathLst>
                <a:path w="762000" h="981710">
                  <a:moveTo>
                    <a:pt x="762000" y="0"/>
                  </a:moveTo>
                  <a:lnTo>
                    <a:pt x="0" y="0"/>
                  </a:lnTo>
                  <a:lnTo>
                    <a:pt x="0" y="981710"/>
                  </a:lnTo>
                  <a:lnTo>
                    <a:pt x="762000" y="98171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143000" y="3962400"/>
            <a:ext cx="762000" cy="9817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60"/>
              </a:spcBef>
            </a:pPr>
            <a:r>
              <a:rPr sz="4400" b="1" spc="-235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905000" y="3962400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762000" y="0"/>
                </a:moveTo>
                <a:lnTo>
                  <a:pt x="0" y="0"/>
                </a:lnTo>
                <a:lnTo>
                  <a:pt x="0" y="981710"/>
                </a:lnTo>
                <a:lnTo>
                  <a:pt x="762000" y="98171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905000" y="3962400"/>
            <a:ext cx="76200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730"/>
              </a:lnSpc>
            </a:pPr>
            <a:r>
              <a:rPr sz="4000" b="1" dirty="0">
                <a:latin typeface="Times New Roman"/>
                <a:cs typeface="Times New Roman"/>
              </a:rPr>
              <a:t>03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151879" y="2484120"/>
            <a:ext cx="273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51560" y="248285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354070" y="4225290"/>
            <a:ext cx="2616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ADI </a:t>
            </a:r>
            <a:r>
              <a:rPr sz="3600" b="1" spc="-175" dirty="0">
                <a:solidFill>
                  <a:srgbClr val="FF0000"/>
                </a:solidFill>
                <a:latin typeface="Arial"/>
                <a:cs typeface="Arial"/>
              </a:rPr>
              <a:t>05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3600" b="1" spc="-4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3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4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3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b="1" spc="-3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3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4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4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1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286500" y="4071620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762000" y="0"/>
                </a:moveTo>
                <a:lnTo>
                  <a:pt x="0" y="0"/>
                </a:lnTo>
                <a:lnTo>
                  <a:pt x="0" y="981709"/>
                </a:lnTo>
                <a:lnTo>
                  <a:pt x="762000" y="981709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286500" y="4071620"/>
            <a:ext cx="762000" cy="9817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4400" b="1" spc="-235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048500" y="4071620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762000" y="0"/>
                </a:moveTo>
                <a:lnTo>
                  <a:pt x="0" y="0"/>
                </a:lnTo>
                <a:lnTo>
                  <a:pt x="0" y="981709"/>
                </a:lnTo>
                <a:lnTo>
                  <a:pt x="762000" y="98170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7048500" y="4071620"/>
            <a:ext cx="76200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4730"/>
              </a:lnSpc>
            </a:pPr>
            <a:r>
              <a:rPr sz="4000" b="1" dirty="0">
                <a:latin typeface="Times New Roman"/>
                <a:cs typeface="Times New Roman"/>
              </a:rPr>
              <a:t>08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934709" y="5749290"/>
            <a:ext cx="128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03+05=08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148839" y="6537959"/>
            <a:ext cx="562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434C25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434C25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434C25"/>
                </a:solidFill>
                <a:latin typeface="Times New Roman"/>
                <a:cs typeface="Times New Roman"/>
              </a:rPr>
              <a:t>C.Gokul </a:t>
            </a:r>
            <a:r>
              <a:rPr sz="1200" spc="-5" dirty="0">
                <a:solidFill>
                  <a:srgbClr val="434C25"/>
                </a:solidFill>
                <a:latin typeface="Times New Roman"/>
                <a:cs typeface="Times New Roman"/>
              </a:rPr>
              <a:t>AP/EEE </a:t>
            </a:r>
            <a:r>
              <a:rPr sz="1200" spc="5" dirty="0">
                <a:solidFill>
                  <a:srgbClr val="434C25"/>
                </a:solidFill>
                <a:latin typeface="Times New Roman"/>
                <a:cs typeface="Times New Roman"/>
              </a:rPr>
              <a:t>, </a:t>
            </a:r>
            <a:r>
              <a:rPr sz="1200" spc="15" dirty="0">
                <a:solidFill>
                  <a:srgbClr val="434C25"/>
                </a:solidFill>
                <a:latin typeface="Times New Roman"/>
                <a:cs typeface="Times New Roman"/>
              </a:rPr>
              <a:t>Velalar </a:t>
            </a:r>
            <a:r>
              <a:rPr sz="1200" spc="20" dirty="0">
                <a:solidFill>
                  <a:srgbClr val="434C25"/>
                </a:solidFill>
                <a:latin typeface="Times New Roman"/>
                <a:cs typeface="Times New Roman"/>
              </a:rPr>
              <a:t>college </a:t>
            </a:r>
            <a:r>
              <a:rPr sz="1200" spc="10" dirty="0">
                <a:solidFill>
                  <a:srgbClr val="434C25"/>
                </a:solidFill>
                <a:latin typeface="Times New Roman"/>
                <a:cs typeface="Times New Roman"/>
              </a:rPr>
              <a:t>of </a:t>
            </a:r>
            <a:r>
              <a:rPr sz="1200" spc="35" dirty="0">
                <a:solidFill>
                  <a:srgbClr val="434C25"/>
                </a:solidFill>
                <a:latin typeface="Times New Roman"/>
                <a:cs typeface="Times New Roman"/>
              </a:rPr>
              <a:t>Engineering </a:t>
            </a:r>
            <a:r>
              <a:rPr sz="1200" spc="65" dirty="0">
                <a:solidFill>
                  <a:srgbClr val="434C25"/>
                </a:solidFill>
                <a:latin typeface="Times New Roman"/>
                <a:cs typeface="Times New Roman"/>
              </a:rPr>
              <a:t>and </a:t>
            </a:r>
            <a:r>
              <a:rPr sz="1200" spc="25" dirty="0">
                <a:solidFill>
                  <a:srgbClr val="434C25"/>
                </a:solidFill>
                <a:latin typeface="Times New Roman"/>
                <a:cs typeface="Times New Roman"/>
              </a:rPr>
              <a:t>Technology,</a:t>
            </a:r>
            <a:r>
              <a:rPr sz="1200" spc="95" dirty="0">
                <a:solidFill>
                  <a:srgbClr val="434C25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434C25"/>
                </a:solidFill>
                <a:latin typeface="Times New Roman"/>
                <a:cs typeface="Times New Roman"/>
              </a:rPr>
              <a:t>Erode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7250" y="1447800"/>
          <a:ext cx="7499984" cy="1402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240"/>
                <a:gridCol w="1678939"/>
                <a:gridCol w="4408805"/>
              </a:tblGrid>
              <a:tr h="4572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3600" spc="185" dirty="0">
                          <a:latin typeface="Trebuchet MS"/>
                          <a:cs typeface="Trebuchet MS"/>
                        </a:rPr>
                        <a:t>ACI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8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0" dirty="0"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90424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20" dirty="0">
                          <a:latin typeface="Trebuchet MS"/>
                          <a:cs typeface="Trebuchet MS"/>
                        </a:rPr>
                        <a:t>Add </a:t>
                      </a:r>
                      <a:r>
                        <a:rPr sz="2800" spc="-190" dirty="0">
                          <a:latin typeface="Trebuchet MS"/>
                          <a:cs typeface="Trebuchet MS"/>
                        </a:rPr>
                        <a:t>immediate 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20" dirty="0">
                          <a:latin typeface="Trebuchet MS"/>
                          <a:cs typeface="Trebuchet MS"/>
                        </a:rPr>
                        <a:t>carry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2962909"/>
            <a:ext cx="7933690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975" spc="-89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-60" dirty="0">
                <a:latin typeface="Trebuchet MS"/>
                <a:cs typeface="Trebuchet MS"/>
              </a:rPr>
              <a:t>The </a:t>
            </a:r>
            <a:r>
              <a:rPr sz="2800" spc="-145" dirty="0">
                <a:latin typeface="Trebuchet MS"/>
                <a:cs typeface="Trebuchet MS"/>
              </a:rPr>
              <a:t>8-bit </a:t>
            </a:r>
            <a:r>
              <a:rPr sz="2800" spc="-220" dirty="0">
                <a:latin typeface="Trebuchet MS"/>
                <a:cs typeface="Trebuchet MS"/>
              </a:rPr>
              <a:t>data </a:t>
            </a:r>
            <a:r>
              <a:rPr sz="2800" spc="-185" dirty="0">
                <a:latin typeface="Trebuchet MS"/>
                <a:cs typeface="Trebuchet MS"/>
              </a:rPr>
              <a:t>and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25" dirty="0">
                <a:latin typeface="Trebuchet MS"/>
                <a:cs typeface="Trebuchet MS"/>
              </a:rPr>
              <a:t>Carry </a:t>
            </a:r>
            <a:r>
              <a:rPr sz="2800" spc="-220" dirty="0">
                <a:latin typeface="Trebuchet MS"/>
                <a:cs typeface="Trebuchet MS"/>
              </a:rPr>
              <a:t>Flag </a:t>
            </a:r>
            <a:r>
              <a:rPr sz="2800" spc="35" dirty="0">
                <a:latin typeface="Trebuchet MS"/>
                <a:cs typeface="Trebuchet MS"/>
              </a:rPr>
              <a:t>(CY) </a:t>
            </a:r>
            <a:r>
              <a:rPr sz="2800" spc="-155" dirty="0">
                <a:latin typeface="Trebuchet MS"/>
                <a:cs typeface="Trebuchet MS"/>
              </a:rPr>
              <a:t>are </a:t>
            </a:r>
            <a:r>
              <a:rPr sz="2800" spc="-175" dirty="0">
                <a:latin typeface="Trebuchet MS"/>
                <a:cs typeface="Trebuchet MS"/>
              </a:rPr>
              <a:t>added </a:t>
            </a:r>
            <a:r>
              <a:rPr sz="2800" spc="-70" dirty="0">
                <a:latin typeface="Trebuchet MS"/>
                <a:cs typeface="Trebuchet MS"/>
              </a:rPr>
              <a:t>to 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25" dirty="0">
                <a:latin typeface="Trebuchet MS"/>
                <a:cs typeface="Trebuchet MS"/>
              </a:rPr>
              <a:t>contents </a:t>
            </a:r>
            <a:r>
              <a:rPr sz="2800" spc="-150" dirty="0">
                <a:latin typeface="Trebuchet MS"/>
                <a:cs typeface="Trebuchet MS"/>
              </a:rPr>
              <a:t>of</a:t>
            </a:r>
            <a:r>
              <a:rPr sz="2800" spc="7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accumulator.</a:t>
            </a:r>
            <a:endParaRPr sz="2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975" spc="-89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-60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result </a:t>
            </a:r>
            <a:r>
              <a:rPr sz="2800" spc="-125" dirty="0">
                <a:latin typeface="Trebuchet MS"/>
                <a:cs typeface="Trebuchet MS"/>
              </a:rPr>
              <a:t>is </a:t>
            </a:r>
            <a:r>
              <a:rPr sz="2800" spc="-85" dirty="0">
                <a:latin typeface="Trebuchet MS"/>
                <a:cs typeface="Trebuchet MS"/>
              </a:rPr>
              <a:t>stored </a:t>
            </a:r>
            <a:r>
              <a:rPr sz="2800" spc="-160" dirty="0">
                <a:latin typeface="Trebuchet MS"/>
                <a:cs typeface="Trebuchet MS"/>
              </a:rPr>
              <a:t>in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accumulator.</a:t>
            </a:r>
            <a:endParaRPr sz="2800">
              <a:latin typeface="Trebuchet MS"/>
              <a:cs typeface="Trebuchet MS"/>
            </a:endParaRPr>
          </a:p>
          <a:p>
            <a:pPr marL="310515" marR="676275" indent="-273050">
              <a:lnSpc>
                <a:spcPct val="100000"/>
              </a:lnSpc>
              <a:spcBef>
                <a:spcPts val="2390"/>
              </a:spcBef>
            </a:pPr>
            <a:r>
              <a:rPr sz="3975" spc="-82" baseline="6289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-55" dirty="0">
                <a:latin typeface="Trebuchet MS"/>
                <a:cs typeface="Trebuchet MS"/>
              </a:rPr>
              <a:t>All </a:t>
            </a:r>
            <a:r>
              <a:rPr sz="2800" spc="-225" dirty="0">
                <a:latin typeface="Trebuchet MS"/>
                <a:cs typeface="Trebuchet MS"/>
              </a:rPr>
              <a:t>flags </a:t>
            </a:r>
            <a:r>
              <a:rPr sz="2800" spc="-155" dirty="0">
                <a:latin typeface="Trebuchet MS"/>
                <a:cs typeface="Trebuchet MS"/>
              </a:rPr>
              <a:t>are </a:t>
            </a:r>
            <a:r>
              <a:rPr sz="2800" spc="-165" dirty="0">
                <a:latin typeface="Trebuchet MS"/>
                <a:cs typeface="Trebuchet MS"/>
              </a:rPr>
              <a:t>modified </a:t>
            </a:r>
            <a:r>
              <a:rPr sz="2800" spc="-70" dirty="0">
                <a:latin typeface="Trebuchet MS"/>
                <a:cs typeface="Trebuchet MS"/>
              </a:rPr>
              <a:t>to </a:t>
            </a:r>
            <a:r>
              <a:rPr sz="2800" spc="-180" dirty="0">
                <a:latin typeface="Trebuchet MS"/>
                <a:cs typeface="Trebuchet MS"/>
              </a:rPr>
              <a:t>reflect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result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170" dirty="0">
                <a:latin typeface="Trebuchet MS"/>
                <a:cs typeface="Trebuchet MS"/>
              </a:rPr>
              <a:t>the  </a:t>
            </a:r>
            <a:r>
              <a:rPr sz="2800" spc="-180" dirty="0">
                <a:latin typeface="Trebuchet MS"/>
                <a:cs typeface="Trebuchet MS"/>
              </a:rPr>
              <a:t>addition.</a:t>
            </a:r>
            <a:endParaRPr sz="2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975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b="1" dirty="0">
                <a:latin typeface="Trebuchet MS"/>
                <a:cs typeface="Trebuchet MS"/>
              </a:rPr>
              <a:t>Example: </a:t>
            </a:r>
            <a:r>
              <a:rPr sz="2800" spc="140" dirty="0">
                <a:latin typeface="Trebuchet MS"/>
                <a:cs typeface="Trebuchet MS"/>
              </a:rPr>
              <a:t>ACI </a:t>
            </a:r>
            <a:r>
              <a:rPr sz="2800" spc="-70" dirty="0">
                <a:latin typeface="Trebuchet MS"/>
                <a:cs typeface="Trebuchet MS"/>
              </a:rPr>
              <a:t>45</a:t>
            </a:r>
            <a:r>
              <a:rPr sz="2800" spc="-34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8293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00" dirty="0"/>
              <a:t>A</a:t>
            </a:r>
            <a:r>
              <a:rPr sz="3900" spc="409" dirty="0"/>
              <a:t>C</a:t>
            </a:r>
            <a:r>
              <a:rPr sz="3900" spc="-114" dirty="0"/>
              <a:t>I</a:t>
            </a:r>
            <a:endParaRPr sz="3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1066800" y="4800600"/>
          <a:ext cx="1143000" cy="106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50101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5" dirty="0">
                          <a:latin typeface="Times New Roman"/>
                          <a:cs typeface="Times New Roman"/>
                        </a:rPr>
                        <a:t>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8255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B w="825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T w="8255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T w="825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7" name="object 147"/>
          <p:cNvSpPr txBox="1"/>
          <p:nvPr/>
        </p:nvSpPr>
        <p:spPr>
          <a:xfrm>
            <a:off x="6151879" y="2484120"/>
            <a:ext cx="273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54100" y="2484120"/>
            <a:ext cx="2959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4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3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277870" y="4682490"/>
            <a:ext cx="23317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6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6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b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4000" b="1" spc="-4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000" b="1" spc="-4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4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b="1" spc="-27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4000" b="1" spc="-350" dirty="0">
                <a:solidFill>
                  <a:srgbClr val="FFFFFF"/>
                </a:solidFill>
                <a:latin typeface="Arial"/>
                <a:cs typeface="Arial"/>
              </a:rPr>
              <a:t>(8)+CY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286500" y="5429250"/>
            <a:ext cx="679450" cy="581660"/>
          </a:xfrm>
          <a:custGeom>
            <a:avLst/>
            <a:gdLst/>
            <a:ahLst/>
            <a:cxnLst/>
            <a:rect l="l" t="t" r="r" b="b"/>
            <a:pathLst>
              <a:path w="679450" h="581660">
                <a:moveTo>
                  <a:pt x="679450" y="0"/>
                </a:moveTo>
                <a:lnTo>
                  <a:pt x="0" y="0"/>
                </a:lnTo>
                <a:lnTo>
                  <a:pt x="0" y="581660"/>
                </a:lnTo>
                <a:lnTo>
                  <a:pt x="679450" y="581660"/>
                </a:lnTo>
                <a:lnTo>
                  <a:pt x="6794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286500" y="5429250"/>
            <a:ext cx="679450" cy="581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sz="2800" b="1" spc="-15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965950" y="5429250"/>
            <a:ext cx="678180" cy="581660"/>
          </a:xfrm>
          <a:custGeom>
            <a:avLst/>
            <a:gdLst/>
            <a:ahLst/>
            <a:cxnLst/>
            <a:rect l="l" t="t" r="r" b="b"/>
            <a:pathLst>
              <a:path w="678179" h="581660">
                <a:moveTo>
                  <a:pt x="678179" y="0"/>
                </a:moveTo>
                <a:lnTo>
                  <a:pt x="0" y="0"/>
                </a:lnTo>
                <a:lnTo>
                  <a:pt x="0" y="581660"/>
                </a:lnTo>
                <a:lnTo>
                  <a:pt x="678179" y="581660"/>
                </a:lnTo>
                <a:lnTo>
                  <a:pt x="6781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6965950" y="5429250"/>
            <a:ext cx="678180" cy="5816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"/>
              </a:spcBef>
            </a:pPr>
            <a:r>
              <a:rPr sz="3200" b="1" dirty="0">
                <a:latin typeface="Times New Roman"/>
                <a:cs typeface="Times New Roman"/>
              </a:rPr>
              <a:t>26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934709" y="6286500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05+20+1=26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0380" y="713740"/>
          <a:ext cx="8433434" cy="1159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889125"/>
                <a:gridCol w="4950459"/>
              </a:tblGrid>
              <a:tr h="51943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320" dirty="0">
                          <a:latin typeface="Trebuchet MS"/>
                          <a:cs typeface="Trebuchet MS"/>
                        </a:rPr>
                        <a:t>DAD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190" dirty="0">
                          <a:latin typeface="Trebuchet MS"/>
                          <a:cs typeface="Trebuchet MS"/>
                        </a:rPr>
                        <a:t>Reg.</a:t>
                      </a:r>
                      <a:r>
                        <a:rPr sz="2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pair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20" dirty="0">
                          <a:latin typeface="Trebuchet MS"/>
                          <a:cs typeface="Trebuchet MS"/>
                        </a:rPr>
                        <a:t>Add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pair 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2800" spc="10" dirty="0">
                          <a:latin typeface="Trebuchet MS"/>
                          <a:cs typeface="Trebuchet MS"/>
                        </a:rPr>
                        <a:t>H-L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pair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71169" y="2391409"/>
            <a:ext cx="8062595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3180" indent="-273050">
              <a:lnSpc>
                <a:spcPct val="100000"/>
              </a:lnSpc>
              <a:spcBef>
                <a:spcPts val="100"/>
              </a:spcBef>
            </a:pPr>
            <a:r>
              <a:rPr sz="3975" spc="-89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-60" dirty="0">
                <a:latin typeface="Trebuchet MS"/>
                <a:cs typeface="Trebuchet MS"/>
              </a:rPr>
              <a:t>The </a:t>
            </a:r>
            <a:r>
              <a:rPr sz="2800" spc="-135" dirty="0">
                <a:latin typeface="Trebuchet MS"/>
                <a:cs typeface="Trebuchet MS"/>
              </a:rPr>
              <a:t>16-bit </a:t>
            </a:r>
            <a:r>
              <a:rPr sz="2800" spc="-125" dirty="0">
                <a:latin typeface="Trebuchet MS"/>
                <a:cs typeface="Trebuchet MS"/>
              </a:rPr>
              <a:t>contents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25" dirty="0">
                <a:latin typeface="Trebuchet MS"/>
                <a:cs typeface="Trebuchet MS"/>
              </a:rPr>
              <a:t>register </a:t>
            </a:r>
            <a:r>
              <a:rPr sz="2800" spc="-155" dirty="0">
                <a:latin typeface="Trebuchet MS"/>
                <a:cs typeface="Trebuchet MS"/>
              </a:rPr>
              <a:t>pair are </a:t>
            </a:r>
            <a:r>
              <a:rPr sz="2800" spc="-175" dirty="0">
                <a:latin typeface="Trebuchet MS"/>
                <a:cs typeface="Trebuchet MS"/>
              </a:rPr>
              <a:t>added </a:t>
            </a:r>
            <a:r>
              <a:rPr sz="2800" spc="-75" dirty="0">
                <a:latin typeface="Trebuchet MS"/>
                <a:cs typeface="Trebuchet MS"/>
              </a:rPr>
              <a:t>to 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25" dirty="0">
                <a:latin typeface="Trebuchet MS"/>
                <a:cs typeface="Trebuchet MS"/>
              </a:rPr>
              <a:t>contents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10" dirty="0">
                <a:latin typeface="Trebuchet MS"/>
                <a:cs typeface="Trebuchet MS"/>
              </a:rPr>
              <a:t>H-L</a:t>
            </a:r>
            <a:r>
              <a:rPr sz="2800" spc="150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pair.</a:t>
            </a:r>
            <a:endParaRPr sz="2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390"/>
              </a:spcBef>
            </a:pPr>
            <a:r>
              <a:rPr sz="3975" spc="-89" baseline="6289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-60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result </a:t>
            </a:r>
            <a:r>
              <a:rPr sz="2800" spc="-125" dirty="0">
                <a:latin typeface="Trebuchet MS"/>
                <a:cs typeface="Trebuchet MS"/>
              </a:rPr>
              <a:t>is </a:t>
            </a:r>
            <a:r>
              <a:rPr sz="2800" spc="-85" dirty="0">
                <a:latin typeface="Trebuchet MS"/>
                <a:cs typeface="Trebuchet MS"/>
              </a:rPr>
              <a:t>stored </a:t>
            </a:r>
            <a:r>
              <a:rPr sz="2800" spc="-160" dirty="0">
                <a:latin typeface="Trebuchet MS"/>
                <a:cs typeface="Trebuchet MS"/>
              </a:rPr>
              <a:t>in </a:t>
            </a:r>
            <a:r>
              <a:rPr sz="2800" spc="10" dirty="0">
                <a:latin typeface="Trebuchet MS"/>
                <a:cs typeface="Trebuchet MS"/>
              </a:rPr>
              <a:t>H-L</a:t>
            </a:r>
            <a:r>
              <a:rPr sz="2800" spc="15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pair.</a:t>
            </a:r>
            <a:endParaRPr sz="2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400"/>
              </a:spcBef>
            </a:pPr>
            <a:r>
              <a:rPr sz="3975" spc="-202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-135" dirty="0">
                <a:latin typeface="Trebuchet MS"/>
                <a:cs typeface="Trebuchet MS"/>
              </a:rPr>
              <a:t>If </a:t>
            </a:r>
            <a:r>
              <a:rPr sz="2800" spc="-165" dirty="0">
                <a:latin typeface="Trebuchet MS"/>
                <a:cs typeface="Trebuchet MS"/>
              </a:rPr>
              <a:t>the </a:t>
            </a:r>
            <a:r>
              <a:rPr sz="2800" spc="-130" dirty="0">
                <a:latin typeface="Trebuchet MS"/>
                <a:cs typeface="Trebuchet MS"/>
              </a:rPr>
              <a:t>result </a:t>
            </a:r>
            <a:r>
              <a:rPr sz="2800" spc="-125" dirty="0">
                <a:latin typeface="Trebuchet MS"/>
                <a:cs typeface="Trebuchet MS"/>
              </a:rPr>
              <a:t>is </a:t>
            </a:r>
            <a:r>
              <a:rPr sz="2800" spc="-145" dirty="0">
                <a:latin typeface="Trebuchet MS"/>
                <a:cs typeface="Trebuchet MS"/>
              </a:rPr>
              <a:t>larger </a:t>
            </a:r>
            <a:r>
              <a:rPr sz="2800" spc="-180" dirty="0">
                <a:latin typeface="Trebuchet MS"/>
                <a:cs typeface="Trebuchet MS"/>
              </a:rPr>
              <a:t>than </a:t>
            </a:r>
            <a:r>
              <a:rPr sz="2800" spc="-70" dirty="0">
                <a:latin typeface="Trebuchet MS"/>
                <a:cs typeface="Trebuchet MS"/>
              </a:rPr>
              <a:t>16 </a:t>
            </a:r>
            <a:r>
              <a:rPr sz="2800" spc="-200" dirty="0">
                <a:latin typeface="Trebuchet MS"/>
                <a:cs typeface="Trebuchet MS"/>
              </a:rPr>
              <a:t>bits, </a:t>
            </a:r>
            <a:r>
              <a:rPr sz="2800" spc="-155" dirty="0">
                <a:latin typeface="Trebuchet MS"/>
                <a:cs typeface="Trebuchet MS"/>
              </a:rPr>
              <a:t>then </a:t>
            </a:r>
            <a:r>
              <a:rPr sz="2800" spc="195" dirty="0">
                <a:latin typeface="Trebuchet MS"/>
                <a:cs typeface="Trebuchet MS"/>
              </a:rPr>
              <a:t>CY </a:t>
            </a:r>
            <a:r>
              <a:rPr sz="2800" spc="-125" dirty="0">
                <a:latin typeface="Trebuchet MS"/>
                <a:cs typeface="Trebuchet MS"/>
              </a:rPr>
              <a:t>is</a:t>
            </a:r>
            <a:r>
              <a:rPr sz="2800" spc="35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set.</a:t>
            </a:r>
            <a:endParaRPr sz="2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400"/>
              </a:spcBef>
            </a:pPr>
            <a:r>
              <a:rPr sz="3975" spc="217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spc="145" dirty="0">
                <a:latin typeface="Trebuchet MS"/>
                <a:cs typeface="Trebuchet MS"/>
              </a:rPr>
              <a:t>No </a:t>
            </a:r>
            <a:r>
              <a:rPr sz="2800" spc="-90" dirty="0">
                <a:latin typeface="Trebuchet MS"/>
                <a:cs typeface="Trebuchet MS"/>
              </a:rPr>
              <a:t>other </a:t>
            </a:r>
            <a:r>
              <a:rPr sz="2800" spc="-225" dirty="0">
                <a:latin typeface="Trebuchet MS"/>
                <a:cs typeface="Trebuchet MS"/>
              </a:rPr>
              <a:t>flags </a:t>
            </a:r>
            <a:r>
              <a:rPr sz="2800" spc="-155" dirty="0">
                <a:latin typeface="Trebuchet MS"/>
                <a:cs typeface="Trebuchet MS"/>
              </a:rPr>
              <a:t>are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changed.</a:t>
            </a:r>
            <a:endParaRPr sz="2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400"/>
              </a:spcBef>
              <a:tabLst>
                <a:tab pos="3522979" algn="l"/>
                <a:tab pos="4452620" algn="l"/>
              </a:tabLst>
            </a:pPr>
            <a:r>
              <a:rPr sz="3975" baseline="733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800" b="1" dirty="0">
                <a:latin typeface="Trebuchet MS"/>
                <a:cs typeface="Trebuchet MS"/>
              </a:rPr>
              <a:t>Example:</a:t>
            </a:r>
            <a:r>
              <a:rPr sz="2800" b="1" spc="-55" dirty="0">
                <a:latin typeface="Trebuchet MS"/>
                <a:cs typeface="Trebuchet MS"/>
              </a:rPr>
              <a:t> </a:t>
            </a:r>
            <a:r>
              <a:rPr sz="2800" spc="320" dirty="0">
                <a:latin typeface="Trebuchet MS"/>
                <a:cs typeface="Trebuchet MS"/>
              </a:rPr>
              <a:t>DAD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	</a:t>
            </a:r>
            <a:r>
              <a:rPr sz="2800" spc="30" dirty="0">
                <a:latin typeface="Trebuchet MS"/>
                <a:cs typeface="Trebuchet MS"/>
              </a:rPr>
              <a:t>or	</a:t>
            </a:r>
            <a:r>
              <a:rPr sz="2800" spc="320" dirty="0">
                <a:latin typeface="Trebuchet MS"/>
                <a:cs typeface="Trebuchet MS"/>
              </a:rPr>
              <a:t>DAD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380" dirty="0"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10991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455" dirty="0"/>
              <a:t>DAD</a:t>
            </a:r>
            <a:endParaRPr sz="3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966469" y="2286000"/>
          <a:ext cx="28194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1447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-270" dirty="0">
                          <a:latin typeface="Times New Roman"/>
                          <a:cs typeface="Times New Roman"/>
                        </a:rPr>
                        <a:t>12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-45" dirty="0">
                          <a:latin typeface="Times New Roman"/>
                          <a:cs typeface="Times New Roman"/>
                        </a:rPr>
                        <a:t>34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-114" dirty="0">
                          <a:latin typeface="Times New Roman"/>
                          <a:cs typeface="Times New Roman"/>
                        </a:rPr>
                        <a:t>23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b="1" spc="-20" dirty="0">
                          <a:latin typeface="Times New Roman"/>
                          <a:cs typeface="Times New Roman"/>
                        </a:rPr>
                        <a:t>45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object 147"/>
          <p:cNvGraphicFramePr>
            <a:graphicFrameLocks noGrp="1"/>
          </p:cNvGraphicFramePr>
          <p:nvPr/>
        </p:nvGraphicFramePr>
        <p:xfrm>
          <a:off x="6186170" y="2286000"/>
          <a:ext cx="27432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1409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b="1" spc="-240" dirty="0">
                          <a:latin typeface="Times New Roman"/>
                          <a:cs typeface="Times New Roman"/>
                        </a:rPr>
                        <a:t>12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b="1" spc="-40" dirty="0">
                          <a:latin typeface="Times New Roman"/>
                          <a:cs typeface="Times New Roman"/>
                        </a:rPr>
                        <a:t>34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solidFill>
                      <a:srgbClr val="A4B491"/>
                    </a:solidFill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200" b="1" spc="-130" dirty="0">
                          <a:latin typeface="Times New Roman"/>
                          <a:cs typeface="Times New Roman"/>
                        </a:rPr>
                        <a:t>35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200" b="1" spc="20" dirty="0">
                          <a:latin typeface="Times New Roman"/>
                          <a:cs typeface="Times New Roman"/>
                        </a:rPr>
                        <a:t>79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xfrm>
            <a:off x="685800" y="1416050"/>
            <a:ext cx="304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-1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smtClean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868670" y="1405890"/>
            <a:ext cx="2970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-19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smtClean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149090" y="3463290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DAD</a:t>
            </a:r>
            <a:r>
              <a:rPr sz="40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26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077210" y="6035040"/>
            <a:ext cx="85851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DAD</a:t>
            </a:r>
            <a:r>
              <a:rPr sz="2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20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DAD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154254" y="6035040"/>
            <a:ext cx="1381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 indent="-26670">
              <a:lnSpc>
                <a:spcPct val="100000"/>
              </a:lnSpc>
              <a:spcBef>
                <a:spcPts val="100"/>
              </a:spcBef>
            </a:pPr>
            <a:r>
              <a:rPr sz="20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  </a:t>
            </a:r>
            <a:r>
              <a:rPr sz="20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34340" y="5463540"/>
            <a:ext cx="8096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1234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51510" algn="l"/>
              </a:tabLst>
            </a:pP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234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5	+</a:t>
            </a:r>
            <a:endParaRPr sz="2000">
              <a:latin typeface="Times New Roman"/>
              <a:cs typeface="Times New Roman"/>
            </a:endParaRPr>
          </a:p>
          <a:p>
            <a:pPr marL="12700" marR="19367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--</a:t>
            </a: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----  3579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29" y="505459"/>
            <a:ext cx="30302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5" dirty="0">
                <a:solidFill>
                  <a:srgbClr val="FF0000"/>
                </a:solidFill>
                <a:latin typeface="Trebuchet MS"/>
                <a:cs typeface="Trebuchet MS"/>
              </a:rPr>
              <a:t>Subtraction</a:t>
            </a:r>
            <a:endParaRPr sz="430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89" y="1438909"/>
            <a:ext cx="7168515" cy="5308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7340" marR="17780" indent="-281940" algn="just">
              <a:lnSpc>
                <a:spcPct val="90000"/>
              </a:lnSpc>
              <a:spcBef>
                <a:spcPts val="425"/>
              </a:spcBef>
            </a:pPr>
            <a:r>
              <a:rPr sz="3225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dirty="0">
                <a:latin typeface="Trebuchet MS"/>
                <a:cs typeface="Trebuchet MS"/>
              </a:rPr>
              <a:t>Any </a:t>
            </a:r>
            <a:r>
              <a:rPr sz="2700" spc="-140" dirty="0">
                <a:latin typeface="Trebuchet MS"/>
                <a:cs typeface="Trebuchet MS"/>
              </a:rPr>
              <a:t>8-bit </a:t>
            </a:r>
            <a:r>
              <a:rPr sz="2700" spc="-165" dirty="0">
                <a:latin typeface="Trebuchet MS"/>
                <a:cs typeface="Trebuchet MS"/>
              </a:rPr>
              <a:t>number, </a:t>
            </a:r>
            <a:r>
              <a:rPr sz="2700" spc="25" dirty="0">
                <a:latin typeface="Trebuchet MS"/>
                <a:cs typeface="Trebuchet MS"/>
              </a:rPr>
              <a:t>or </a:t>
            </a:r>
            <a:r>
              <a:rPr sz="2700" spc="-160" dirty="0">
                <a:latin typeface="Trebuchet MS"/>
                <a:cs typeface="Trebuchet MS"/>
              </a:rPr>
              <a:t>the </a:t>
            </a:r>
            <a:r>
              <a:rPr sz="2700" spc="-120" dirty="0">
                <a:latin typeface="Trebuchet MS"/>
                <a:cs typeface="Trebuchet MS"/>
              </a:rPr>
              <a:t>contents </a:t>
            </a:r>
            <a:r>
              <a:rPr sz="2700" spc="-145" dirty="0">
                <a:latin typeface="Trebuchet MS"/>
                <a:cs typeface="Trebuchet MS"/>
              </a:rPr>
              <a:t>of </a:t>
            </a:r>
            <a:r>
              <a:rPr sz="2700" spc="-155" dirty="0">
                <a:latin typeface="Trebuchet MS"/>
                <a:cs typeface="Trebuchet MS"/>
              </a:rPr>
              <a:t>register, </a:t>
            </a:r>
            <a:r>
              <a:rPr sz="2700" spc="25" dirty="0">
                <a:latin typeface="Trebuchet MS"/>
                <a:cs typeface="Trebuchet MS"/>
              </a:rPr>
              <a:t>or  </a:t>
            </a:r>
            <a:r>
              <a:rPr sz="2700" spc="-160" dirty="0">
                <a:latin typeface="Trebuchet MS"/>
                <a:cs typeface="Trebuchet MS"/>
              </a:rPr>
              <a:t>the </a:t>
            </a:r>
            <a:r>
              <a:rPr sz="2700" spc="-120" dirty="0">
                <a:latin typeface="Trebuchet MS"/>
                <a:cs typeface="Trebuchet MS"/>
              </a:rPr>
              <a:t>contents </a:t>
            </a:r>
            <a:r>
              <a:rPr sz="2700" spc="-150" dirty="0">
                <a:latin typeface="Trebuchet MS"/>
                <a:cs typeface="Trebuchet MS"/>
              </a:rPr>
              <a:t>of </a:t>
            </a:r>
            <a:r>
              <a:rPr sz="2700" spc="-110" dirty="0">
                <a:latin typeface="Trebuchet MS"/>
                <a:cs typeface="Trebuchet MS"/>
              </a:rPr>
              <a:t>memory </a:t>
            </a:r>
            <a:r>
              <a:rPr sz="2700" spc="-135" dirty="0">
                <a:latin typeface="Trebuchet MS"/>
                <a:cs typeface="Trebuchet MS"/>
              </a:rPr>
              <a:t>location </a:t>
            </a:r>
            <a:r>
              <a:rPr sz="2700" spc="-185" dirty="0">
                <a:latin typeface="Trebuchet MS"/>
                <a:cs typeface="Trebuchet MS"/>
              </a:rPr>
              <a:t>can </a:t>
            </a:r>
            <a:r>
              <a:rPr sz="2700" spc="-165" dirty="0">
                <a:latin typeface="Trebuchet MS"/>
                <a:cs typeface="Trebuchet MS"/>
              </a:rPr>
              <a:t>be  </a:t>
            </a:r>
            <a:r>
              <a:rPr sz="2700" spc="-140" dirty="0">
                <a:latin typeface="Trebuchet MS"/>
                <a:cs typeface="Trebuchet MS"/>
              </a:rPr>
              <a:t>subtracted </a:t>
            </a:r>
            <a:r>
              <a:rPr sz="2700" spc="-114" dirty="0">
                <a:latin typeface="Trebuchet MS"/>
                <a:cs typeface="Trebuchet MS"/>
              </a:rPr>
              <a:t>from </a:t>
            </a:r>
            <a:r>
              <a:rPr sz="2700" spc="-160" dirty="0">
                <a:latin typeface="Trebuchet MS"/>
                <a:cs typeface="Trebuchet MS"/>
              </a:rPr>
              <a:t>the </a:t>
            </a:r>
            <a:r>
              <a:rPr sz="2700" spc="-120" dirty="0">
                <a:latin typeface="Trebuchet MS"/>
                <a:cs typeface="Trebuchet MS"/>
              </a:rPr>
              <a:t>contents </a:t>
            </a:r>
            <a:r>
              <a:rPr sz="2700" spc="-145" dirty="0">
                <a:latin typeface="Trebuchet MS"/>
                <a:cs typeface="Trebuchet MS"/>
              </a:rPr>
              <a:t>of</a:t>
            </a:r>
            <a:r>
              <a:rPr sz="2700" spc="215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accumulator.</a:t>
            </a:r>
            <a:endParaRPr sz="2700">
              <a:latin typeface="Trebuchet MS"/>
              <a:cs typeface="Trebuchet MS"/>
            </a:endParaRPr>
          </a:p>
          <a:p>
            <a:pPr marL="25400" algn="just">
              <a:lnSpc>
                <a:spcPct val="100000"/>
              </a:lnSpc>
              <a:spcBef>
                <a:spcPts val="2070"/>
              </a:spcBef>
            </a:pPr>
            <a:r>
              <a:rPr sz="3225" spc="-67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-45" dirty="0">
                <a:latin typeface="Trebuchet MS"/>
                <a:cs typeface="Trebuchet MS"/>
              </a:rPr>
              <a:t>The </a:t>
            </a:r>
            <a:r>
              <a:rPr sz="2700" spc="-125" dirty="0">
                <a:latin typeface="Trebuchet MS"/>
                <a:cs typeface="Trebuchet MS"/>
              </a:rPr>
              <a:t>result </a:t>
            </a:r>
            <a:r>
              <a:rPr sz="2700" spc="-120" dirty="0">
                <a:latin typeface="Trebuchet MS"/>
                <a:cs typeface="Trebuchet MS"/>
              </a:rPr>
              <a:t>is </a:t>
            </a:r>
            <a:r>
              <a:rPr sz="2700" spc="-85" dirty="0">
                <a:latin typeface="Trebuchet MS"/>
                <a:cs typeface="Trebuchet MS"/>
              </a:rPr>
              <a:t>stored </a:t>
            </a:r>
            <a:r>
              <a:rPr sz="2700" spc="-155" dirty="0">
                <a:latin typeface="Trebuchet MS"/>
                <a:cs typeface="Trebuchet MS"/>
              </a:rPr>
              <a:t>in </a:t>
            </a:r>
            <a:r>
              <a:rPr sz="2700" spc="-160" dirty="0">
                <a:latin typeface="Trebuchet MS"/>
                <a:cs typeface="Trebuchet MS"/>
              </a:rPr>
              <a:t>the</a:t>
            </a:r>
            <a:r>
              <a:rPr sz="2700" spc="150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accumulator.</a:t>
            </a:r>
            <a:endParaRPr sz="2700">
              <a:latin typeface="Trebuchet MS"/>
              <a:cs typeface="Trebuchet MS"/>
            </a:endParaRPr>
          </a:p>
          <a:p>
            <a:pPr marL="307340" marR="731520" indent="-281940" algn="just">
              <a:lnSpc>
                <a:spcPts val="2910"/>
              </a:lnSpc>
              <a:spcBef>
                <a:spcPts val="2450"/>
              </a:spcBef>
            </a:pPr>
            <a:r>
              <a:rPr sz="3225" spc="-165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-110" dirty="0">
                <a:latin typeface="Trebuchet MS"/>
                <a:cs typeface="Trebuchet MS"/>
              </a:rPr>
              <a:t>Subtraction </a:t>
            </a:r>
            <a:r>
              <a:rPr sz="2700" spc="-120" dirty="0">
                <a:latin typeface="Trebuchet MS"/>
                <a:cs typeface="Trebuchet MS"/>
              </a:rPr>
              <a:t>is performed </a:t>
            </a:r>
            <a:r>
              <a:rPr sz="2700" spc="-155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2700" spc="-180" dirty="0">
                <a:solidFill>
                  <a:srgbClr val="FF0000"/>
                </a:solidFill>
                <a:latin typeface="Trebuchet MS"/>
                <a:cs typeface="Trebuchet MS"/>
              </a:rPr>
              <a:t>2’s </a:t>
            </a:r>
            <a:r>
              <a:rPr sz="2700" spc="-150" dirty="0">
                <a:solidFill>
                  <a:srgbClr val="FF0000"/>
                </a:solidFill>
                <a:latin typeface="Trebuchet MS"/>
                <a:cs typeface="Trebuchet MS"/>
              </a:rPr>
              <a:t>complement  </a:t>
            </a:r>
            <a:r>
              <a:rPr sz="2700" spc="-175" dirty="0">
                <a:solidFill>
                  <a:srgbClr val="FF0000"/>
                </a:solidFill>
                <a:latin typeface="Trebuchet MS"/>
                <a:cs typeface="Trebuchet MS"/>
              </a:rPr>
              <a:t>form.</a:t>
            </a:r>
            <a:endParaRPr sz="27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307340" marR="1236345" indent="-281940" algn="just">
              <a:lnSpc>
                <a:spcPts val="2920"/>
              </a:lnSpc>
              <a:spcBef>
                <a:spcPts val="2390"/>
              </a:spcBef>
            </a:pPr>
            <a:r>
              <a:rPr sz="3225" spc="-165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-110" dirty="0">
                <a:latin typeface="Trebuchet MS"/>
                <a:cs typeface="Trebuchet MS"/>
              </a:rPr>
              <a:t>If </a:t>
            </a:r>
            <a:r>
              <a:rPr sz="2700" spc="-160" dirty="0">
                <a:latin typeface="Trebuchet MS"/>
                <a:cs typeface="Trebuchet MS"/>
              </a:rPr>
              <a:t>the </a:t>
            </a:r>
            <a:r>
              <a:rPr sz="2700" spc="-125" dirty="0">
                <a:latin typeface="Trebuchet MS"/>
                <a:cs typeface="Trebuchet MS"/>
              </a:rPr>
              <a:t>result </a:t>
            </a:r>
            <a:r>
              <a:rPr sz="2700" spc="-120" dirty="0">
                <a:latin typeface="Trebuchet MS"/>
                <a:cs typeface="Trebuchet MS"/>
              </a:rPr>
              <a:t>is </a:t>
            </a:r>
            <a:r>
              <a:rPr sz="2700" spc="-210" dirty="0">
                <a:latin typeface="Trebuchet MS"/>
                <a:cs typeface="Trebuchet MS"/>
              </a:rPr>
              <a:t>negative, </a:t>
            </a:r>
            <a:r>
              <a:rPr sz="2700" spc="-180" dirty="0">
                <a:solidFill>
                  <a:srgbClr val="FF0000"/>
                </a:solidFill>
                <a:latin typeface="Trebuchet MS"/>
                <a:cs typeface="Trebuchet MS"/>
              </a:rPr>
              <a:t>it </a:t>
            </a:r>
            <a:r>
              <a:rPr sz="2700" spc="-12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700" spc="-85" dirty="0">
                <a:solidFill>
                  <a:srgbClr val="FF0000"/>
                </a:solidFill>
                <a:latin typeface="Trebuchet MS"/>
                <a:cs typeface="Trebuchet MS"/>
              </a:rPr>
              <a:t>stored </a:t>
            </a:r>
            <a:r>
              <a:rPr sz="2700" spc="-155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2700" spc="-175" dirty="0">
                <a:solidFill>
                  <a:srgbClr val="FF0000"/>
                </a:solidFill>
                <a:latin typeface="Trebuchet MS"/>
                <a:cs typeface="Trebuchet MS"/>
              </a:rPr>
              <a:t>2’s  </a:t>
            </a:r>
            <a:r>
              <a:rPr sz="2700" spc="-150" dirty="0">
                <a:solidFill>
                  <a:srgbClr val="FF0000"/>
                </a:solidFill>
                <a:latin typeface="Trebuchet MS"/>
                <a:cs typeface="Trebuchet MS"/>
              </a:rPr>
              <a:t>complement</a:t>
            </a:r>
            <a:r>
              <a:rPr sz="27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175" dirty="0">
                <a:solidFill>
                  <a:srgbClr val="FF0000"/>
                </a:solidFill>
                <a:latin typeface="Trebuchet MS"/>
                <a:cs typeface="Trebuchet MS"/>
              </a:rPr>
              <a:t>form.</a:t>
            </a:r>
            <a:endParaRPr sz="27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307340" marR="280670" indent="-281940" algn="just">
              <a:lnSpc>
                <a:spcPts val="2910"/>
              </a:lnSpc>
              <a:spcBef>
                <a:spcPts val="2400"/>
              </a:spcBef>
            </a:pPr>
            <a:r>
              <a:rPr sz="3225" spc="247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165" dirty="0">
                <a:latin typeface="Trebuchet MS"/>
                <a:cs typeface="Trebuchet MS"/>
              </a:rPr>
              <a:t>No </a:t>
            </a:r>
            <a:r>
              <a:rPr sz="2700" spc="-70" dirty="0">
                <a:latin typeface="Trebuchet MS"/>
                <a:cs typeface="Trebuchet MS"/>
              </a:rPr>
              <a:t>two </a:t>
            </a:r>
            <a:r>
              <a:rPr sz="2700" spc="-90" dirty="0">
                <a:latin typeface="Trebuchet MS"/>
                <a:cs typeface="Trebuchet MS"/>
              </a:rPr>
              <a:t>other </a:t>
            </a:r>
            <a:r>
              <a:rPr sz="2700" spc="-140" dirty="0">
                <a:latin typeface="Trebuchet MS"/>
                <a:cs typeface="Trebuchet MS"/>
              </a:rPr>
              <a:t>8-bit </a:t>
            </a:r>
            <a:r>
              <a:rPr sz="2700" spc="-114" dirty="0">
                <a:latin typeface="Trebuchet MS"/>
                <a:cs typeface="Trebuchet MS"/>
              </a:rPr>
              <a:t>registers </a:t>
            </a:r>
            <a:r>
              <a:rPr sz="2700" spc="-185" dirty="0">
                <a:latin typeface="Trebuchet MS"/>
                <a:cs typeface="Trebuchet MS"/>
              </a:rPr>
              <a:t>can </a:t>
            </a:r>
            <a:r>
              <a:rPr sz="2700" spc="-170" dirty="0">
                <a:latin typeface="Trebuchet MS"/>
                <a:cs typeface="Trebuchet MS"/>
              </a:rPr>
              <a:t>be </a:t>
            </a:r>
            <a:r>
              <a:rPr sz="2700" spc="-140" dirty="0">
                <a:latin typeface="Trebuchet MS"/>
                <a:cs typeface="Trebuchet MS"/>
              </a:rPr>
              <a:t>subtracted  </a:t>
            </a:r>
            <a:r>
              <a:rPr sz="2700" spc="-175" dirty="0">
                <a:latin typeface="Trebuchet MS"/>
                <a:cs typeface="Trebuchet MS"/>
              </a:rPr>
              <a:t>directly.</a:t>
            </a:r>
            <a:endParaRPr sz="2700">
              <a:latin typeface="Trebuchet MS"/>
              <a:cs typeface="Trebuchet MS"/>
            </a:endParaRPr>
          </a:p>
          <a:p>
            <a:pPr marL="2006600">
              <a:lnSpc>
                <a:spcPct val="100000"/>
              </a:lnSpc>
              <a:spcBef>
                <a:spcPts val="1055"/>
              </a:spcBef>
            </a:pPr>
            <a:r>
              <a:rPr sz="1200" spc="35" dirty="0">
                <a:solidFill>
                  <a:srgbClr val="B4A687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C.Gokul</a:t>
            </a:r>
            <a:r>
              <a:rPr sz="1200" spc="-75" dirty="0">
                <a:solidFill>
                  <a:srgbClr val="B4A687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B4A687"/>
                </a:solidFill>
                <a:latin typeface="Times New Roman"/>
                <a:cs typeface="Times New Roman"/>
              </a:rPr>
              <a:t>AP/EEE,VCET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13740" y="1214119"/>
          <a:ext cx="8221345" cy="1464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005"/>
                <a:gridCol w="1842135"/>
                <a:gridCol w="4815205"/>
              </a:tblGrid>
              <a:tr h="518159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25" dirty="0">
                          <a:latin typeface="Trebuchet MS"/>
                          <a:cs typeface="Trebuchet MS"/>
                        </a:rPr>
                        <a:t>SUB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144399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51562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Subtract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3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800" spc="-110" dirty="0">
                          <a:latin typeface="Trebuchet MS"/>
                          <a:cs typeface="Trebuchet MS"/>
                        </a:rPr>
                        <a:t>memory  </a:t>
                      </a:r>
                      <a:r>
                        <a:rPr sz="2800" spc="-114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2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0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6569" y="2962909"/>
            <a:ext cx="7849870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967740" indent="-273050">
              <a:lnSpc>
                <a:spcPct val="100000"/>
              </a:lnSpc>
              <a:spcBef>
                <a:spcPts val="100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register </a:t>
            </a:r>
            <a:r>
              <a:rPr sz="2400" spc="20" dirty="0">
                <a:latin typeface="Trebuchet MS"/>
                <a:cs typeface="Trebuchet MS"/>
              </a:rPr>
              <a:t>or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14" dirty="0">
                <a:latin typeface="Trebuchet MS"/>
                <a:cs typeface="Trebuchet MS"/>
              </a:rPr>
              <a:t>location </a:t>
            </a:r>
            <a:r>
              <a:rPr sz="2400" spc="-135" dirty="0">
                <a:latin typeface="Trebuchet MS"/>
                <a:cs typeface="Trebuchet MS"/>
              </a:rPr>
              <a:t>are  </a:t>
            </a:r>
            <a:r>
              <a:rPr sz="2400" spc="-125" dirty="0">
                <a:latin typeface="Trebuchet MS"/>
                <a:cs typeface="Trebuchet MS"/>
              </a:rPr>
              <a:t>subtracted </a:t>
            </a:r>
            <a:r>
              <a:rPr sz="2400" spc="-95" dirty="0">
                <a:latin typeface="Trebuchet MS"/>
                <a:cs typeface="Trebuchet MS"/>
              </a:rPr>
              <a:t>from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</a:t>
            </a:r>
            <a:r>
              <a:rPr sz="2400" spc="24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accumulator.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400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75" dirty="0">
                <a:latin typeface="Trebuchet MS"/>
                <a:cs typeface="Trebuchet MS"/>
              </a:rPr>
              <a:t>stored </a:t>
            </a:r>
            <a:r>
              <a:rPr sz="2400" spc="-135" dirty="0">
                <a:latin typeface="Trebuchet MS"/>
                <a:cs typeface="Trebuchet MS"/>
              </a:rPr>
              <a:t>in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accumulator.</a:t>
            </a:r>
            <a:endParaRPr sz="2400">
              <a:latin typeface="Trebuchet MS"/>
              <a:cs typeface="Trebuchet MS"/>
            </a:endParaRPr>
          </a:p>
          <a:p>
            <a:pPr marL="323215" marR="43180" indent="-273050">
              <a:lnSpc>
                <a:spcPct val="100000"/>
              </a:lnSpc>
              <a:spcBef>
                <a:spcPts val="2400"/>
              </a:spcBef>
            </a:pPr>
            <a:r>
              <a:rPr sz="3375" spc="-16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0" dirty="0">
                <a:latin typeface="Trebuchet MS"/>
                <a:cs typeface="Trebuchet MS"/>
              </a:rPr>
              <a:t>If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operand is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45" dirty="0">
                <a:latin typeface="Trebuchet MS"/>
                <a:cs typeface="Trebuchet MS"/>
              </a:rPr>
              <a:t>location, </a:t>
            </a:r>
            <a:r>
              <a:rPr sz="2400" spc="-125" dirty="0">
                <a:latin typeface="Trebuchet MS"/>
                <a:cs typeface="Trebuchet MS"/>
              </a:rPr>
              <a:t>its </a:t>
            </a:r>
            <a:r>
              <a:rPr sz="2400" spc="-105" dirty="0">
                <a:latin typeface="Trebuchet MS"/>
                <a:cs typeface="Trebuchet MS"/>
              </a:rPr>
              <a:t>address is </a:t>
            </a:r>
            <a:r>
              <a:rPr sz="2400" spc="-155" dirty="0">
                <a:latin typeface="Trebuchet MS"/>
                <a:cs typeface="Trebuchet MS"/>
              </a:rPr>
              <a:t>specified </a:t>
            </a:r>
            <a:r>
              <a:rPr sz="2400" spc="-135" dirty="0">
                <a:latin typeface="Trebuchet MS"/>
                <a:cs typeface="Trebuchet MS"/>
              </a:rPr>
              <a:t>by  </a:t>
            </a:r>
            <a:r>
              <a:rPr sz="2400" spc="10" dirty="0">
                <a:latin typeface="Trebuchet MS"/>
                <a:cs typeface="Trebuchet MS"/>
              </a:rPr>
              <a:t>H-L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pair.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390"/>
              </a:spcBef>
            </a:pPr>
            <a:r>
              <a:rPr sz="3375" spc="-6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45" dirty="0">
                <a:latin typeface="Trebuchet MS"/>
                <a:cs typeface="Trebuchet MS"/>
              </a:rPr>
              <a:t>All </a:t>
            </a:r>
            <a:r>
              <a:rPr sz="2400" spc="-190" dirty="0">
                <a:latin typeface="Trebuchet MS"/>
                <a:cs typeface="Trebuchet MS"/>
              </a:rPr>
              <a:t>flags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5" dirty="0">
                <a:latin typeface="Trebuchet MS"/>
                <a:cs typeface="Trebuchet MS"/>
              </a:rPr>
              <a:t>reflect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subtraction.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400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 </a:t>
            </a:r>
            <a:r>
              <a:rPr sz="2400" spc="25" dirty="0">
                <a:latin typeface="Trebuchet MS"/>
                <a:cs typeface="Trebuchet MS"/>
              </a:rPr>
              <a:t>SUB </a:t>
            </a:r>
            <a:r>
              <a:rPr sz="2400" spc="-10" dirty="0">
                <a:latin typeface="Trebuchet MS"/>
                <a:cs typeface="Trebuchet MS"/>
              </a:rPr>
              <a:t>B </a:t>
            </a:r>
            <a:r>
              <a:rPr sz="2400" spc="20" dirty="0">
                <a:latin typeface="Trebuchet MS"/>
                <a:cs typeface="Trebuchet MS"/>
              </a:rPr>
              <a:t>or </a:t>
            </a:r>
            <a:r>
              <a:rPr sz="2400" spc="25" dirty="0">
                <a:latin typeface="Trebuchet MS"/>
                <a:cs typeface="Trebuchet MS"/>
              </a:rPr>
              <a:t>SUB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882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40" dirty="0"/>
              <a:t>SUB</a:t>
            </a:r>
            <a:endParaRPr sz="3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96000" y="1184909"/>
              <a:ext cx="2286000" cy="370840"/>
            </a:xfrm>
            <a:custGeom>
              <a:avLst/>
              <a:gdLst/>
              <a:ahLst/>
              <a:cxnLst/>
              <a:rect l="l" t="t" r="r" b="b"/>
              <a:pathLst>
                <a:path w="2286000" h="370840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1143000" y="370840"/>
                  </a:lnTo>
                  <a:lnTo>
                    <a:pt x="1714500" y="370840"/>
                  </a:lnTo>
                  <a:lnTo>
                    <a:pt x="2286000" y="37084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887969" y="1207770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04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52400" y="1555750"/>
            <a:ext cx="8229600" cy="3874770"/>
            <a:chOff x="152400" y="1555750"/>
            <a:chExt cx="8229600" cy="3874770"/>
          </a:xfrm>
        </p:grpSpPr>
        <p:sp>
          <p:nvSpPr>
            <p:cNvPr id="149" name="object 149"/>
            <p:cNvSpPr/>
            <p:nvPr/>
          </p:nvSpPr>
          <p:spPr>
            <a:xfrm>
              <a:off x="6096000" y="1555749"/>
              <a:ext cx="2286000" cy="369570"/>
            </a:xfrm>
            <a:custGeom>
              <a:avLst/>
              <a:gdLst/>
              <a:ahLst/>
              <a:cxnLst/>
              <a:rect l="l" t="t" r="r" b="b"/>
              <a:pathLst>
                <a:path w="2286000" h="369569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1143000" y="369570"/>
                  </a:lnTo>
                  <a:lnTo>
                    <a:pt x="1714500" y="369570"/>
                  </a:lnTo>
                  <a:lnTo>
                    <a:pt x="2286000" y="36957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096000" y="1925319"/>
              <a:ext cx="2286000" cy="372110"/>
            </a:xfrm>
            <a:custGeom>
              <a:avLst/>
              <a:gdLst/>
              <a:ahLst/>
              <a:cxnLst/>
              <a:rect l="l" t="t" r="r" b="b"/>
              <a:pathLst>
                <a:path w="2286000" h="372110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1143000" y="372110"/>
                  </a:lnTo>
                  <a:lnTo>
                    <a:pt x="1714500" y="372110"/>
                  </a:lnTo>
                  <a:lnTo>
                    <a:pt x="2286000" y="37211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2400" y="505967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1051560" y="1866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29870" y="508254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23900" y="505967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372869" y="508254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52400" y="5430520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70">
                <a:moveTo>
                  <a:pt x="571500" y="0"/>
                </a:moveTo>
                <a:lnTo>
                  <a:pt x="0" y="0"/>
                </a:lnTo>
                <a:lnTo>
                  <a:pt x="0" y="369569"/>
                </a:lnTo>
                <a:lnTo>
                  <a:pt x="571500" y="369569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29870" y="5454650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23900" y="5430520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372869" y="54546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52400" y="5800089"/>
            <a:ext cx="2133600" cy="372110"/>
          </a:xfrm>
          <a:custGeom>
            <a:avLst/>
            <a:gdLst/>
            <a:ahLst/>
            <a:cxnLst/>
            <a:rect l="l" t="t" r="r" b="b"/>
            <a:pathLst>
              <a:path w="1714500" h="372110">
                <a:moveTo>
                  <a:pt x="1714500" y="0"/>
                </a:moveTo>
                <a:lnTo>
                  <a:pt x="1143000" y="0"/>
                </a:ln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714500" y="372110"/>
                </a:lnTo>
                <a:lnTo>
                  <a:pt x="17145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29870" y="5824220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50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944370" y="582422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638800" y="5071109"/>
            <a:ext cx="1714500" cy="370840"/>
          </a:xfrm>
          <a:custGeom>
            <a:avLst/>
            <a:gdLst/>
            <a:ahLst/>
            <a:cxnLst/>
            <a:rect l="l" t="t" r="r" b="b"/>
            <a:pathLst>
              <a:path w="1714500" h="370839">
                <a:moveTo>
                  <a:pt x="1714500" y="0"/>
                </a:moveTo>
                <a:lnTo>
                  <a:pt x="1143000" y="0"/>
                </a:ln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714500" y="370840"/>
                </a:lnTo>
                <a:lnTo>
                  <a:pt x="1714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859269" y="509397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5638800" y="5071109"/>
            <a:ext cx="2286000" cy="740410"/>
            <a:chOff x="5638800" y="5071109"/>
            <a:chExt cx="2286000" cy="740410"/>
          </a:xfrm>
        </p:grpSpPr>
        <p:sp>
          <p:nvSpPr>
            <p:cNvPr id="166" name="object 166"/>
            <p:cNvSpPr/>
            <p:nvPr/>
          </p:nvSpPr>
          <p:spPr>
            <a:xfrm>
              <a:off x="7353300" y="507110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638800" y="5441949"/>
              <a:ext cx="1714500" cy="369570"/>
            </a:xfrm>
            <a:custGeom>
              <a:avLst/>
              <a:gdLst/>
              <a:ahLst/>
              <a:cxnLst/>
              <a:rect l="l" t="t" r="r" b="b"/>
              <a:pathLst>
                <a:path w="1714500" h="369570">
                  <a:moveTo>
                    <a:pt x="1714500" y="0"/>
                  </a:move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1143000" y="369570"/>
                  </a:lnTo>
                  <a:lnTo>
                    <a:pt x="1714500" y="36957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6859269" y="546480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5638800" y="5441950"/>
            <a:ext cx="2286000" cy="741680"/>
            <a:chOff x="5638800" y="5441950"/>
            <a:chExt cx="2286000" cy="741680"/>
          </a:xfrm>
        </p:grpSpPr>
        <p:sp>
          <p:nvSpPr>
            <p:cNvPr id="170" name="object 170"/>
            <p:cNvSpPr/>
            <p:nvPr/>
          </p:nvSpPr>
          <p:spPr>
            <a:xfrm>
              <a:off x="7353300" y="544195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638800" y="5811519"/>
              <a:ext cx="2286000" cy="372110"/>
            </a:xfrm>
            <a:custGeom>
              <a:avLst/>
              <a:gdLst/>
              <a:ahLst/>
              <a:cxnLst/>
              <a:rect l="l" t="t" r="r" b="b"/>
              <a:pathLst>
                <a:path w="2286000" h="372110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1143000" y="372110"/>
                  </a:lnTo>
                  <a:lnTo>
                    <a:pt x="1714500" y="372110"/>
                  </a:lnTo>
                  <a:lnTo>
                    <a:pt x="2286000" y="37211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7430769" y="583565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164579" y="3749040"/>
            <a:ext cx="2738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078230" y="3534409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8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6096000" y="571500"/>
            <a:ext cx="1143000" cy="562610"/>
            <a:chOff x="6096000" y="571500"/>
            <a:chExt cx="1143000" cy="562610"/>
          </a:xfrm>
        </p:grpSpPr>
        <p:sp>
          <p:nvSpPr>
            <p:cNvPr id="176" name="object 176"/>
            <p:cNvSpPr/>
            <p:nvPr/>
          </p:nvSpPr>
          <p:spPr>
            <a:xfrm>
              <a:off x="6096000" y="571500"/>
              <a:ext cx="571500" cy="562610"/>
            </a:xfrm>
            <a:custGeom>
              <a:avLst/>
              <a:gdLst/>
              <a:ahLst/>
              <a:cxnLst/>
              <a:rect l="l" t="t" r="r" b="b"/>
              <a:pathLst>
                <a:path w="571500" h="562610">
                  <a:moveTo>
                    <a:pt x="571500" y="0"/>
                  </a:moveTo>
                  <a:lnTo>
                    <a:pt x="0" y="0"/>
                  </a:lnTo>
                  <a:lnTo>
                    <a:pt x="0" y="562610"/>
                  </a:lnTo>
                  <a:lnTo>
                    <a:pt x="571500" y="5626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667500" y="571500"/>
              <a:ext cx="571500" cy="562610"/>
            </a:xfrm>
            <a:custGeom>
              <a:avLst/>
              <a:gdLst/>
              <a:ahLst/>
              <a:cxnLst/>
              <a:rect l="l" t="t" r="r" b="b"/>
              <a:pathLst>
                <a:path w="571500" h="562610">
                  <a:moveTo>
                    <a:pt x="571500" y="0"/>
                  </a:moveTo>
                  <a:lnTo>
                    <a:pt x="0" y="0"/>
                  </a:lnTo>
                  <a:lnTo>
                    <a:pt x="0" y="562610"/>
                  </a:lnTo>
                  <a:lnTo>
                    <a:pt x="571500" y="5626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6144259" y="100647"/>
            <a:ext cx="1768475" cy="2148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613410" indent="-571500">
              <a:lnSpc>
                <a:spcPct val="100000"/>
              </a:lnSpc>
              <a:spcBef>
                <a:spcPts val="890"/>
              </a:spcBef>
              <a:buAutoNum type="alphaUcPeriod"/>
              <a:tabLst>
                <a:tab pos="612775" algn="l"/>
                <a:tab pos="613410" algn="l"/>
              </a:tabLst>
            </a:pPr>
            <a:r>
              <a:rPr sz="2400" b="1" dirty="0">
                <a:latin typeface="Times New Roman"/>
                <a:cs typeface="Times New Roman"/>
              </a:rPr>
              <a:t>05</a:t>
            </a:r>
            <a:endParaRPr sz="2400">
              <a:latin typeface="Times New Roman"/>
              <a:cs typeface="Times New Roman"/>
            </a:endParaRPr>
          </a:p>
          <a:p>
            <a:pPr marL="1184910" indent="-1143000">
              <a:lnSpc>
                <a:spcPct val="100000"/>
              </a:lnSpc>
              <a:spcBef>
                <a:spcPts val="2120"/>
              </a:spcBef>
              <a:buAutoNum type="alphaUcPeriod"/>
              <a:tabLst>
                <a:tab pos="1184275" algn="l"/>
                <a:tab pos="1184910" algn="l"/>
              </a:tabLst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60"/>
              </a:spcBef>
              <a:tabLst>
                <a:tab pos="1184275" algn="l"/>
              </a:tabLst>
            </a:pPr>
            <a:r>
              <a:rPr sz="1800" b="1" spc="120" dirty="0">
                <a:latin typeface="Times New Roman"/>
                <a:cs typeface="Times New Roman"/>
              </a:rPr>
              <a:t>D	</a:t>
            </a: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60"/>
              </a:spcBef>
              <a:tabLst>
                <a:tab pos="118427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9" name="object 179"/>
          <p:cNvGraphicFramePr>
            <a:graphicFrameLocks noGrp="1"/>
          </p:cNvGraphicFramePr>
          <p:nvPr/>
        </p:nvGraphicFramePr>
        <p:xfrm>
          <a:off x="914400" y="571500"/>
          <a:ext cx="2371089" cy="212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635000"/>
                <a:gridCol w="593089"/>
              </a:tblGrid>
              <a:tr h="6680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10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04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FBF00"/>
                    </a:solidFill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F2ED"/>
                    </a:solidFill>
                  </a:tcPr>
                </a:tc>
              </a:tr>
            </a:tbl>
          </a:graphicData>
        </a:graphic>
      </p:graphicFrame>
      <p:sp>
        <p:nvSpPr>
          <p:cNvPr id="180" name="object 180"/>
          <p:cNvSpPr txBox="1"/>
          <p:nvPr/>
        </p:nvSpPr>
        <p:spPr>
          <a:xfrm>
            <a:off x="3735070" y="1328420"/>
            <a:ext cx="1316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580" dirty="0">
                <a:solidFill>
                  <a:srgbClr val="FFFFFF"/>
                </a:solidFill>
                <a:latin typeface="Arial"/>
                <a:cs typeface="Arial"/>
              </a:rPr>
              <a:t>SUB </a:t>
            </a:r>
            <a:r>
              <a:rPr sz="4000" b="1" spc="-775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9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b="1" spc="-7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657600" y="4453890"/>
            <a:ext cx="14935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575" dirty="0">
                <a:solidFill>
                  <a:srgbClr val="FFFFFF"/>
                </a:solidFill>
                <a:latin typeface="Arial"/>
                <a:cs typeface="Arial"/>
              </a:rPr>
              <a:t>SUB </a:t>
            </a:r>
            <a:r>
              <a:rPr sz="4000" b="1" spc="16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4000" b="1" spc="-4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8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b="1" spc="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042920" y="5775959"/>
            <a:ext cx="671830" cy="58039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10"/>
              </a:spcBef>
            </a:pP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8534400" y="5699759"/>
            <a:ext cx="533400" cy="398780"/>
          </a:xfrm>
          <a:custGeom>
            <a:avLst/>
            <a:gdLst/>
            <a:ahLst/>
            <a:cxnLst/>
            <a:rect l="l" t="t" r="r" b="b"/>
            <a:pathLst>
              <a:path w="533400" h="398779">
                <a:moveTo>
                  <a:pt x="533400" y="0"/>
                </a:moveTo>
                <a:lnTo>
                  <a:pt x="0" y="0"/>
                </a:lnTo>
                <a:lnTo>
                  <a:pt x="0" y="398779"/>
                </a:lnTo>
                <a:lnTo>
                  <a:pt x="533400" y="398779"/>
                </a:lnTo>
                <a:lnTo>
                  <a:pt x="533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8611869" y="5721350"/>
            <a:ext cx="264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049270" y="6358890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383269" y="6277609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14629" y="4357370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699"/>
                </a:lnTo>
                <a:lnTo>
                  <a:pt x="571500" y="64769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292100" y="4370070"/>
            <a:ext cx="33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786130" y="4357370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699"/>
                </a:lnTo>
                <a:lnTo>
                  <a:pt x="571500" y="647699"/>
                </a:lnTo>
                <a:lnTo>
                  <a:pt x="571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863600" y="4353559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14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643879" y="4424679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700"/>
                </a:lnTo>
                <a:lnTo>
                  <a:pt x="571500" y="64770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5716270" y="4221479"/>
            <a:ext cx="336550" cy="117221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3600" b="1" spc="-19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215379" y="4424679"/>
            <a:ext cx="571500" cy="647700"/>
          </a:xfrm>
          <a:custGeom>
            <a:avLst/>
            <a:gdLst/>
            <a:ahLst/>
            <a:cxnLst/>
            <a:rect l="l" t="t" r="r" b="b"/>
            <a:pathLst>
              <a:path w="571500" h="647700">
                <a:moveTo>
                  <a:pt x="571500" y="0"/>
                </a:moveTo>
                <a:lnTo>
                  <a:pt x="0" y="0"/>
                </a:lnTo>
                <a:lnTo>
                  <a:pt x="0" y="647700"/>
                </a:lnTo>
                <a:lnTo>
                  <a:pt x="571500" y="647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6292850" y="4419600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04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149340" y="2748279"/>
            <a:ext cx="121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09-04=05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506720" y="5368290"/>
            <a:ext cx="1510030" cy="13436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86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760"/>
              </a:spcBef>
              <a:tabLst>
                <a:tab pos="793115" algn="l"/>
                <a:tab pos="136461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14-10=04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6870" y="1007110"/>
          <a:ext cx="7499984" cy="128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240"/>
                <a:gridCol w="1678939"/>
                <a:gridCol w="4408805"/>
              </a:tblGrid>
              <a:tr h="45720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25" dirty="0">
                          <a:latin typeface="Trebuchet MS"/>
                          <a:cs typeface="Trebuchet MS"/>
                        </a:rPr>
                        <a:t>SBB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309370">
                        <a:lnSpc>
                          <a:spcPts val="2780"/>
                        </a:lnSpc>
                        <a:spcBef>
                          <a:spcPts val="365"/>
                        </a:spcBef>
                      </a:pPr>
                      <a:r>
                        <a:rPr sz="2400" spc="5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M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386715">
                        <a:lnSpc>
                          <a:spcPts val="2780"/>
                        </a:lnSpc>
                        <a:spcBef>
                          <a:spcPts val="365"/>
                        </a:spcBef>
                      </a:pPr>
                      <a:r>
                        <a:rPr sz="2400" spc="-120" dirty="0">
                          <a:latin typeface="Trebuchet MS"/>
                          <a:cs typeface="Trebuchet MS"/>
                        </a:rPr>
                        <a:t>Subtract </a:t>
                      </a:r>
                      <a:r>
                        <a:rPr sz="2400" spc="-10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400" spc="-95" dirty="0">
                          <a:latin typeface="Trebuchet MS"/>
                          <a:cs typeface="Trebuchet MS"/>
                        </a:rPr>
                        <a:t>memory  from </a:t>
                      </a:r>
                      <a:r>
                        <a:rPr sz="2400" spc="-130" dirty="0">
                          <a:latin typeface="Trebuchet MS"/>
                          <a:cs typeface="Trebuchet MS"/>
                        </a:rPr>
                        <a:t>accumulator </a:t>
                      </a:r>
                      <a:r>
                        <a:rPr sz="2400" spc="-12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0" dirty="0">
                          <a:latin typeface="Trebuchet MS"/>
                          <a:cs typeface="Trebuchet MS"/>
                        </a:rPr>
                        <a:t>borrow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185159"/>
            <a:ext cx="8100695" cy="27673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10515" marR="30480" indent="-273050">
              <a:lnSpc>
                <a:spcPts val="1920"/>
              </a:lnSpc>
              <a:spcBef>
                <a:spcPts val="56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register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75" dirty="0">
                <a:latin typeface="Trebuchet MS"/>
                <a:cs typeface="Trebuchet MS"/>
              </a:rPr>
              <a:t>memory </a:t>
            </a:r>
            <a:r>
              <a:rPr sz="2000" spc="-95" dirty="0">
                <a:latin typeface="Trebuchet MS"/>
                <a:cs typeface="Trebuchet MS"/>
              </a:rPr>
              <a:t>location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Borrow </a:t>
            </a:r>
            <a:r>
              <a:rPr sz="2000" spc="-160" dirty="0">
                <a:latin typeface="Trebuchet MS"/>
                <a:cs typeface="Trebuchet MS"/>
              </a:rPr>
              <a:t>Flag </a:t>
            </a:r>
            <a:r>
              <a:rPr sz="2000" spc="-195" dirty="0">
                <a:latin typeface="Trebuchet MS"/>
                <a:cs typeface="Trebuchet MS"/>
              </a:rPr>
              <a:t>(i.e. </a:t>
            </a:r>
            <a:r>
              <a:rPr sz="2000" spc="65" dirty="0">
                <a:latin typeface="Trebuchet MS"/>
                <a:cs typeface="Trebuchet MS"/>
              </a:rPr>
              <a:t>CY) 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105" dirty="0">
                <a:latin typeface="Trebuchet MS"/>
                <a:cs typeface="Trebuchet MS"/>
              </a:rPr>
              <a:t>subtracted </a:t>
            </a:r>
            <a:r>
              <a:rPr sz="2000" spc="-80" dirty="0">
                <a:latin typeface="Trebuchet MS"/>
                <a:cs typeface="Trebuchet MS"/>
              </a:rPr>
              <a:t>from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accumulator.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39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result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65" dirty="0">
                <a:latin typeface="Trebuchet MS"/>
                <a:cs typeface="Trebuchet MS"/>
              </a:rPr>
              <a:t>stored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accumulator.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2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150" dirty="0">
                <a:latin typeface="Trebuchet MS"/>
                <a:cs typeface="Trebuchet MS"/>
              </a:rPr>
              <a:t>If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operand is </a:t>
            </a:r>
            <a:r>
              <a:rPr sz="2000" spc="-75" dirty="0">
                <a:latin typeface="Trebuchet MS"/>
                <a:cs typeface="Trebuchet MS"/>
              </a:rPr>
              <a:t>memory </a:t>
            </a:r>
            <a:r>
              <a:rPr sz="2000" spc="-120" dirty="0">
                <a:latin typeface="Trebuchet MS"/>
                <a:cs typeface="Trebuchet MS"/>
              </a:rPr>
              <a:t>location,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90" dirty="0">
                <a:latin typeface="Trebuchet MS"/>
                <a:cs typeface="Trebuchet MS"/>
              </a:rPr>
              <a:t>address is </a:t>
            </a:r>
            <a:r>
              <a:rPr sz="2000" spc="-130" dirty="0">
                <a:latin typeface="Trebuchet MS"/>
                <a:cs typeface="Trebuchet MS"/>
              </a:rPr>
              <a:t>specified </a:t>
            </a:r>
            <a:r>
              <a:rPr sz="2000" spc="-110" dirty="0">
                <a:latin typeface="Trebuchet MS"/>
                <a:cs typeface="Trebuchet MS"/>
              </a:rPr>
              <a:t>by </a:t>
            </a:r>
            <a:r>
              <a:rPr sz="2000" spc="5" dirty="0">
                <a:latin typeface="Trebuchet MS"/>
                <a:cs typeface="Trebuchet MS"/>
              </a:rPr>
              <a:t>H-L</a:t>
            </a:r>
            <a:r>
              <a:rPr sz="2000" spc="55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pair.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1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55" dirty="0">
                <a:latin typeface="Trebuchet MS"/>
                <a:cs typeface="Trebuchet MS"/>
              </a:rPr>
              <a:t>All </a:t>
            </a:r>
            <a:r>
              <a:rPr sz="2000" spc="-160" dirty="0">
                <a:latin typeface="Trebuchet MS"/>
                <a:cs typeface="Trebuchet MS"/>
              </a:rPr>
              <a:t>flags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120" dirty="0">
                <a:latin typeface="Trebuchet MS"/>
                <a:cs typeface="Trebuchet MS"/>
              </a:rPr>
              <a:t>modified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30" dirty="0">
                <a:latin typeface="Trebuchet MS"/>
                <a:cs typeface="Trebuchet MS"/>
              </a:rPr>
              <a:t>reflect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result </a:t>
            </a:r>
            <a:r>
              <a:rPr sz="2000" spc="-110" dirty="0">
                <a:latin typeface="Trebuchet MS"/>
                <a:cs typeface="Trebuchet MS"/>
              </a:rPr>
              <a:t>of</a:t>
            </a:r>
            <a:r>
              <a:rPr sz="2000" spc="37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subtraction.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192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b="1" dirty="0">
                <a:latin typeface="Trebuchet MS"/>
                <a:cs typeface="Trebuchet MS"/>
              </a:rPr>
              <a:t>Example: </a:t>
            </a:r>
            <a:r>
              <a:rPr sz="2000" spc="-25" dirty="0">
                <a:latin typeface="Trebuchet MS"/>
                <a:cs typeface="Trebuchet MS"/>
              </a:rPr>
              <a:t>SBB </a:t>
            </a:r>
            <a:r>
              <a:rPr sz="2000" spc="-10" dirty="0">
                <a:latin typeface="Trebuchet MS"/>
                <a:cs typeface="Trebuchet MS"/>
              </a:rPr>
              <a:t>B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25" dirty="0">
                <a:latin typeface="Trebuchet MS"/>
                <a:cs typeface="Trebuchet MS"/>
              </a:rPr>
              <a:t>SBB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8102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40" dirty="0"/>
              <a:t>SBB</a:t>
            </a:r>
            <a:endParaRPr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3022600"/>
              <a:ext cx="723900" cy="520700"/>
            </a:xfrm>
            <a:custGeom>
              <a:avLst/>
              <a:gdLst/>
              <a:ahLst/>
              <a:cxnLst/>
              <a:rect l="l" t="t" r="r" b="b"/>
              <a:pathLst>
                <a:path w="723900" h="520700">
                  <a:moveTo>
                    <a:pt x="7239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723900" y="520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62000" y="3022600"/>
            <a:ext cx="723900" cy="5207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70"/>
              </a:spcBef>
            </a:pPr>
            <a:r>
              <a:rPr sz="2800" b="1" i="1" spc="30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485900" y="2997200"/>
            <a:ext cx="1714500" cy="1912620"/>
            <a:chOff x="1485900" y="2997200"/>
            <a:chExt cx="1714500" cy="1912620"/>
          </a:xfrm>
        </p:grpSpPr>
        <p:sp>
          <p:nvSpPr>
            <p:cNvPr id="149" name="object 149"/>
            <p:cNvSpPr/>
            <p:nvPr/>
          </p:nvSpPr>
          <p:spPr>
            <a:xfrm>
              <a:off x="1485900" y="3022600"/>
              <a:ext cx="723900" cy="520700"/>
            </a:xfrm>
            <a:custGeom>
              <a:avLst/>
              <a:gdLst/>
              <a:ahLst/>
              <a:cxnLst/>
              <a:rect l="l" t="t" r="r" b="b"/>
              <a:pathLst>
                <a:path w="723900" h="520700">
                  <a:moveTo>
                    <a:pt x="7239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723900" y="520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362200" y="2997200"/>
              <a:ext cx="838200" cy="957580"/>
            </a:xfrm>
            <a:custGeom>
              <a:avLst/>
              <a:gdLst/>
              <a:ahLst/>
              <a:cxnLst/>
              <a:rect l="l" t="t" r="r" b="b"/>
              <a:pathLst>
                <a:path w="838200" h="957579">
                  <a:moveTo>
                    <a:pt x="838200" y="0"/>
                  </a:moveTo>
                  <a:lnTo>
                    <a:pt x="0" y="0"/>
                  </a:lnTo>
                  <a:lnTo>
                    <a:pt x="0" y="957580"/>
                  </a:lnTo>
                  <a:lnTo>
                    <a:pt x="838200" y="95758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62200" y="3954780"/>
              <a:ext cx="838200" cy="955040"/>
            </a:xfrm>
            <a:custGeom>
              <a:avLst/>
              <a:gdLst/>
              <a:ahLst/>
              <a:cxnLst/>
              <a:rect l="l" t="t" r="r" b="b"/>
              <a:pathLst>
                <a:path w="838200" h="955039">
                  <a:moveTo>
                    <a:pt x="838200" y="0"/>
                  </a:moveTo>
                  <a:lnTo>
                    <a:pt x="0" y="0"/>
                  </a:lnTo>
                  <a:lnTo>
                    <a:pt x="0" y="955040"/>
                  </a:lnTo>
                  <a:lnTo>
                    <a:pt x="838200" y="9550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2362200" y="3954779"/>
            <a:ext cx="838200" cy="6245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70"/>
              </a:spcBef>
            </a:pPr>
            <a:r>
              <a:rPr sz="4000" b="1" spc="-140" smtClean="0">
                <a:latin typeface="Trebuchet MS"/>
                <a:cs typeface="Trebuchet MS"/>
              </a:rPr>
              <a:t>3</a:t>
            </a:r>
            <a:r>
              <a:rPr lang="en-US" sz="4000" b="1" spc="-140" dirty="0" smtClean="0">
                <a:latin typeface="Trebuchet MS"/>
                <a:cs typeface="Trebuchet MS"/>
              </a:rPr>
              <a:t>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2362200" y="3098800"/>
            <a:ext cx="4381500" cy="2768600"/>
            <a:chOff x="2362200" y="3098800"/>
            <a:chExt cx="4381500" cy="2768600"/>
          </a:xfrm>
        </p:grpSpPr>
        <p:sp>
          <p:nvSpPr>
            <p:cNvPr id="154" name="object 154"/>
            <p:cNvSpPr/>
            <p:nvPr/>
          </p:nvSpPr>
          <p:spPr>
            <a:xfrm>
              <a:off x="2362200" y="4909820"/>
              <a:ext cx="838200" cy="957580"/>
            </a:xfrm>
            <a:custGeom>
              <a:avLst/>
              <a:gdLst/>
              <a:ahLst/>
              <a:cxnLst/>
              <a:rect l="l" t="t" r="r" b="b"/>
              <a:pathLst>
                <a:path w="838200" h="957579">
                  <a:moveTo>
                    <a:pt x="838200" y="0"/>
                  </a:moveTo>
                  <a:lnTo>
                    <a:pt x="0" y="0"/>
                  </a:lnTo>
                  <a:lnTo>
                    <a:pt x="0" y="957579"/>
                  </a:lnTo>
                  <a:lnTo>
                    <a:pt x="838200" y="95757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r>
                <a:rPr lang="en-US" dirty="0" smtClean="0"/>
                <a:t>DATA 1</a:t>
              </a:r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19800" y="3098800"/>
              <a:ext cx="723900" cy="642620"/>
            </a:xfrm>
            <a:custGeom>
              <a:avLst/>
              <a:gdLst/>
              <a:ahLst/>
              <a:cxnLst/>
              <a:rect l="l" t="t" r="r" b="b"/>
              <a:pathLst>
                <a:path w="723900" h="642620">
                  <a:moveTo>
                    <a:pt x="723900" y="0"/>
                  </a:moveTo>
                  <a:lnTo>
                    <a:pt x="0" y="0"/>
                  </a:lnTo>
                  <a:lnTo>
                    <a:pt x="0" y="642619"/>
                  </a:lnTo>
                  <a:lnTo>
                    <a:pt x="723900" y="642619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6019800" y="3098800"/>
            <a:ext cx="72390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3600" b="1" spc="530" dirty="0">
                <a:latin typeface="Trebuchet MS"/>
                <a:cs typeface="Trebuchet MS"/>
              </a:rPr>
              <a:t>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743700" y="3098800"/>
            <a:ext cx="723900" cy="642620"/>
          </a:xfrm>
          <a:custGeom>
            <a:avLst/>
            <a:gdLst/>
            <a:ahLst/>
            <a:cxnLst/>
            <a:rect l="l" t="t" r="r" b="b"/>
            <a:pathLst>
              <a:path w="723900" h="642620">
                <a:moveTo>
                  <a:pt x="723900" y="0"/>
                </a:moveTo>
                <a:lnTo>
                  <a:pt x="0" y="0"/>
                </a:lnTo>
                <a:lnTo>
                  <a:pt x="0" y="642619"/>
                </a:lnTo>
                <a:lnTo>
                  <a:pt x="723900" y="642619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743700" y="3098800"/>
            <a:ext cx="723900" cy="642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3600" b="1" spc="-125" dirty="0">
                <a:latin typeface="Trebuchet MS"/>
                <a:cs typeface="Trebuchet MS"/>
              </a:rPr>
              <a:t>30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7620000" y="3073400"/>
            <a:ext cx="838200" cy="1861820"/>
            <a:chOff x="7620000" y="3073400"/>
            <a:chExt cx="838200" cy="1861820"/>
          </a:xfrm>
        </p:grpSpPr>
        <p:sp>
          <p:nvSpPr>
            <p:cNvPr id="160" name="object 160"/>
            <p:cNvSpPr/>
            <p:nvPr/>
          </p:nvSpPr>
          <p:spPr>
            <a:xfrm>
              <a:off x="7620000" y="3073400"/>
              <a:ext cx="838200" cy="932180"/>
            </a:xfrm>
            <a:custGeom>
              <a:avLst/>
              <a:gdLst/>
              <a:ahLst/>
              <a:cxnLst/>
              <a:rect l="l" t="t" r="r" b="b"/>
              <a:pathLst>
                <a:path w="838200" h="932179">
                  <a:moveTo>
                    <a:pt x="838200" y="0"/>
                  </a:moveTo>
                  <a:lnTo>
                    <a:pt x="0" y="0"/>
                  </a:lnTo>
                  <a:lnTo>
                    <a:pt x="0" y="932180"/>
                  </a:lnTo>
                  <a:lnTo>
                    <a:pt x="838200" y="93218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20000" y="4005580"/>
              <a:ext cx="838200" cy="929640"/>
            </a:xfrm>
            <a:custGeom>
              <a:avLst/>
              <a:gdLst/>
              <a:ahLst/>
              <a:cxnLst/>
              <a:rect l="l" t="t" r="r" b="b"/>
              <a:pathLst>
                <a:path w="838200" h="929639">
                  <a:moveTo>
                    <a:pt x="838200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838200" y="92964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7620000" y="4005579"/>
            <a:ext cx="838200" cy="92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4000" b="1" spc="-140" dirty="0">
                <a:latin typeface="Trebuchet MS"/>
                <a:cs typeface="Trebuchet MS"/>
              </a:rPr>
              <a:t>30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620000" y="4935220"/>
            <a:ext cx="838200" cy="932180"/>
          </a:xfrm>
          <a:custGeom>
            <a:avLst/>
            <a:gdLst/>
            <a:ahLst/>
            <a:cxnLst/>
            <a:rect l="l" t="t" r="r" b="b"/>
            <a:pathLst>
              <a:path w="838200" h="932179">
                <a:moveTo>
                  <a:pt x="838200" y="0"/>
                </a:moveTo>
                <a:lnTo>
                  <a:pt x="0" y="0"/>
                </a:lnTo>
                <a:lnTo>
                  <a:pt x="0" y="932179"/>
                </a:lnTo>
                <a:lnTo>
                  <a:pt x="838200" y="932179"/>
                </a:lnTo>
                <a:lnTo>
                  <a:pt x="838200" y="0"/>
                </a:lnTo>
                <a:close/>
              </a:path>
            </a:pathLst>
          </a:custGeom>
          <a:solidFill>
            <a:srgbClr val="E7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146800" y="2345690"/>
            <a:ext cx="2353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51560" y="2345690"/>
            <a:ext cx="254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948429" y="3463290"/>
            <a:ext cx="167258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310" dirty="0">
                <a:solidFill>
                  <a:srgbClr val="FFFFFF"/>
                </a:solidFill>
                <a:latin typeface="Trebuchet MS"/>
                <a:cs typeface="Trebuchet MS"/>
              </a:rPr>
              <a:t>LDA  </a:t>
            </a:r>
            <a:r>
              <a:rPr sz="5400" b="1" spc="-434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sz="5400" b="1" spc="-41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200" b="1" spc="-17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38201" y="4301490"/>
            <a:ext cx="14674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235" dirty="0" smtClean="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sz="2800" b="1" spc="-229" smtClean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35" smtClean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25" smtClean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506209" y="4248150"/>
            <a:ext cx="960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sz="3200" b="1" spc="-254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4" name="object 167"/>
          <p:cNvSpPr txBox="1"/>
          <p:nvPr/>
        </p:nvSpPr>
        <p:spPr>
          <a:xfrm>
            <a:off x="762000" y="5105400"/>
            <a:ext cx="1542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235" dirty="0" smtClean="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sz="2800" b="1" spc="-229" smtClean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800" b="1" spc="-235" smtClean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lang="en-US" sz="2800" b="1" spc="-225" dirty="0" smtClean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b="1" spc="-75" smtClean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4399" y="2025650"/>
              <a:ext cx="571500" cy="520700"/>
            </a:xfrm>
            <a:custGeom>
              <a:avLst/>
              <a:gdLst/>
              <a:ahLst/>
              <a:cxnLst/>
              <a:rect l="l" t="t" r="r" b="b"/>
              <a:pathLst>
                <a:path w="571500" h="520700">
                  <a:moveTo>
                    <a:pt x="571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71500" y="520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004569" y="204850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485900" y="2025649"/>
            <a:ext cx="1143000" cy="520700"/>
          </a:xfrm>
          <a:custGeom>
            <a:avLst/>
            <a:gdLst/>
            <a:ahLst/>
            <a:cxnLst/>
            <a:rect l="l" t="t" r="r" b="b"/>
            <a:pathLst>
              <a:path w="1143000" h="52070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1143000" y="52070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147570" y="204850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628900" y="2025650"/>
            <a:ext cx="571500" cy="520700"/>
          </a:xfrm>
          <a:custGeom>
            <a:avLst/>
            <a:gdLst/>
            <a:ahLst/>
            <a:cxnLst/>
            <a:rect l="l" t="t" r="r" b="b"/>
            <a:pathLst>
              <a:path w="571500" h="520700">
                <a:moveTo>
                  <a:pt x="571500" y="0"/>
                </a:move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628900" y="2021840"/>
            <a:ext cx="571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05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914400" y="2546350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69">
                <a:moveTo>
                  <a:pt x="571500" y="0"/>
                </a:move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004569" y="2569209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485900" y="254634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6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147570" y="256920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914400" y="2546350"/>
            <a:ext cx="2286000" cy="739140"/>
            <a:chOff x="914400" y="2546350"/>
            <a:chExt cx="2286000" cy="739140"/>
          </a:xfrm>
        </p:grpSpPr>
        <p:sp>
          <p:nvSpPr>
            <p:cNvPr id="157" name="object 157"/>
            <p:cNvSpPr/>
            <p:nvPr/>
          </p:nvSpPr>
          <p:spPr>
            <a:xfrm>
              <a:off x="2628900" y="254635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69">
                  <a:moveTo>
                    <a:pt x="571500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14400" y="291592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1004569" y="294005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485900" y="291591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147570" y="294005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914400" y="1524000"/>
            <a:ext cx="2286000" cy="1761489"/>
            <a:chOff x="914400" y="1524000"/>
            <a:chExt cx="2286000" cy="1761489"/>
          </a:xfrm>
        </p:grpSpPr>
        <p:sp>
          <p:nvSpPr>
            <p:cNvPr id="163" name="object 163"/>
            <p:cNvSpPr/>
            <p:nvPr/>
          </p:nvSpPr>
          <p:spPr>
            <a:xfrm>
              <a:off x="2628900" y="291591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14400" y="1524000"/>
              <a:ext cx="571500" cy="459740"/>
            </a:xfrm>
            <a:custGeom>
              <a:avLst/>
              <a:gdLst/>
              <a:ahLst/>
              <a:cxnLst/>
              <a:rect l="l" t="t" r="r" b="b"/>
              <a:pathLst>
                <a:path w="571500" h="459739">
                  <a:moveTo>
                    <a:pt x="571500" y="0"/>
                  </a:moveTo>
                  <a:lnTo>
                    <a:pt x="0" y="0"/>
                  </a:lnTo>
                  <a:lnTo>
                    <a:pt x="0" y="459739"/>
                  </a:lnTo>
                  <a:lnTo>
                    <a:pt x="571500" y="4597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914400" y="1546859"/>
            <a:ext cx="57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485900" y="152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39"/>
                </a:lnTo>
                <a:lnTo>
                  <a:pt x="571500" y="459739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1485900" y="1543050"/>
            <a:ext cx="57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latin typeface="Times New Roman"/>
                <a:cs typeface="Times New Roman"/>
              </a:rPr>
              <a:t>08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096000" y="192532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6173470" y="194945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667500" y="1925319"/>
            <a:ext cx="1143000" cy="372110"/>
          </a:xfrm>
          <a:custGeom>
            <a:avLst/>
            <a:gdLst/>
            <a:ahLst/>
            <a:cxnLst/>
            <a:rect l="l" t="t" r="r" b="b"/>
            <a:pathLst>
              <a:path w="1143000" h="37211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7316469" y="194945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810500" y="192532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7887969" y="194945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096000" y="2297429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69">
                <a:moveTo>
                  <a:pt x="571500" y="0"/>
                </a:move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6173470" y="2320290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667500" y="229742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6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7316469" y="23202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6096000" y="1339850"/>
            <a:ext cx="2286000" cy="1697989"/>
            <a:chOff x="6096000" y="1339850"/>
            <a:chExt cx="2286000" cy="1697989"/>
          </a:xfrm>
        </p:grpSpPr>
        <p:sp>
          <p:nvSpPr>
            <p:cNvPr id="179" name="object 179"/>
            <p:cNvSpPr/>
            <p:nvPr/>
          </p:nvSpPr>
          <p:spPr>
            <a:xfrm>
              <a:off x="7810500" y="229743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69">
                  <a:moveTo>
                    <a:pt x="571500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096000" y="2666999"/>
              <a:ext cx="2286000" cy="370840"/>
            </a:xfrm>
            <a:custGeom>
              <a:avLst/>
              <a:gdLst/>
              <a:ahLst/>
              <a:cxnLst/>
              <a:rect l="l" t="t" r="r" b="b"/>
              <a:pathLst>
                <a:path w="2286000" h="370839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1143000" y="370840"/>
                  </a:lnTo>
                  <a:lnTo>
                    <a:pt x="1714500" y="370840"/>
                  </a:lnTo>
                  <a:lnTo>
                    <a:pt x="2286000" y="37084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096000" y="1339850"/>
              <a:ext cx="571500" cy="520700"/>
            </a:xfrm>
            <a:custGeom>
              <a:avLst/>
              <a:gdLst/>
              <a:ahLst/>
              <a:cxnLst/>
              <a:rect l="l" t="t" r="r" b="b"/>
              <a:pathLst>
                <a:path w="571500" h="520700">
                  <a:moveTo>
                    <a:pt x="571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71500" y="520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7500" y="1339850"/>
              <a:ext cx="571500" cy="520700"/>
            </a:xfrm>
            <a:custGeom>
              <a:avLst/>
              <a:gdLst/>
              <a:ahLst/>
              <a:cxnLst/>
              <a:rect l="l" t="t" r="r" b="b"/>
              <a:pathLst>
                <a:path w="571500" h="520700">
                  <a:moveTo>
                    <a:pt x="5715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571500" y="520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6173470" y="1336040"/>
            <a:ext cx="952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2800" b="1" dirty="0">
                <a:latin typeface="Times New Roman"/>
                <a:cs typeface="Times New Roman"/>
              </a:rPr>
              <a:t>A	02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146800" y="186690"/>
            <a:ext cx="261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smtClean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lang="en-US" sz="2400" b="1" spc="-3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051560" y="186690"/>
            <a:ext cx="3368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-1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smtClean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735070" y="2091690"/>
            <a:ext cx="1610360" cy="999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74320">
              <a:lnSpc>
                <a:spcPts val="3829"/>
              </a:lnSpc>
              <a:spcBef>
                <a:spcPts val="235"/>
              </a:spcBef>
            </a:pPr>
            <a:r>
              <a:rPr sz="3200" b="1" spc="-555">
                <a:solidFill>
                  <a:srgbClr val="FFFFFF"/>
                </a:solidFill>
                <a:latin typeface="Arial"/>
                <a:cs typeface="Arial"/>
              </a:rPr>
              <a:t>SBB </a:t>
            </a:r>
            <a:r>
              <a:rPr lang="en-US" sz="3200" b="1" spc="-555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3200" b="1" spc="-620" smtClean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3200" b="1" spc="-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6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29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4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914400" y="914400"/>
            <a:ext cx="571500" cy="520700"/>
          </a:xfrm>
          <a:custGeom>
            <a:avLst/>
            <a:gdLst/>
            <a:ahLst/>
            <a:cxnLst/>
            <a:rect l="l" t="t" r="r" b="b"/>
            <a:pathLst>
              <a:path w="571500" h="520700">
                <a:moveTo>
                  <a:pt x="571500" y="0"/>
                </a:move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4400" y="914400"/>
            <a:ext cx="571500" cy="5207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sz="1800" b="1" spc="-155" dirty="0">
                <a:latin typeface="Times New Roman"/>
                <a:cs typeface="Times New Roman"/>
              </a:rPr>
              <a:t>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485900" y="914400"/>
            <a:ext cx="571500" cy="520700"/>
          </a:xfrm>
          <a:custGeom>
            <a:avLst/>
            <a:gdLst/>
            <a:ahLst/>
            <a:cxnLst/>
            <a:rect l="l" t="t" r="r" b="b"/>
            <a:pathLst>
              <a:path w="571500" h="520700">
                <a:moveTo>
                  <a:pt x="571500" y="0"/>
                </a:moveTo>
                <a:lnTo>
                  <a:pt x="0" y="0"/>
                </a:lnTo>
                <a:lnTo>
                  <a:pt x="0" y="520700"/>
                </a:lnTo>
                <a:lnTo>
                  <a:pt x="571500" y="5207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485900" y="914400"/>
            <a:ext cx="571500" cy="520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70"/>
              </a:spcBef>
            </a:pPr>
            <a:r>
              <a:rPr sz="2800" b="1" dirty="0">
                <a:latin typeface="Times New Roman"/>
                <a:cs typeface="Times New Roman"/>
              </a:rPr>
              <a:t>01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477000" y="533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477000" y="5334000"/>
            <a:ext cx="571500" cy="4597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7048500" y="533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7048500" y="5334000"/>
            <a:ext cx="571500" cy="459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latin typeface="Times New Roman"/>
                <a:cs typeface="Times New Roman"/>
              </a:rPr>
              <a:t>03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76200" y="4800600"/>
          <a:ext cx="2438400" cy="136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571500"/>
                <a:gridCol w="571500"/>
                <a:gridCol w="609600"/>
              </a:tblGrid>
              <a:tr h="5010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5" dirty="0">
                          <a:latin typeface="Times New Roman"/>
                          <a:cs typeface="Times New Roman"/>
                        </a:rPr>
                        <a:t>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8255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B w="825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5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T w="8255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T w="825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spc="5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b="1" spc="3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solidFill>
                      <a:srgbClr val="A4B491"/>
                    </a:solidFill>
                  </a:tcPr>
                </a:tc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6019800" y="5915659"/>
            <a:ext cx="637540" cy="370840"/>
          </a:xfrm>
          <a:custGeom>
            <a:avLst/>
            <a:gdLst/>
            <a:ahLst/>
            <a:cxnLst/>
            <a:rect l="l" t="t" r="r" b="b"/>
            <a:pathLst>
              <a:path w="637540" h="370839">
                <a:moveTo>
                  <a:pt x="637540" y="0"/>
                </a:moveTo>
                <a:lnTo>
                  <a:pt x="0" y="0"/>
                </a:lnTo>
                <a:lnTo>
                  <a:pt x="0" y="370839"/>
                </a:lnTo>
                <a:lnTo>
                  <a:pt x="637540" y="370839"/>
                </a:lnTo>
                <a:lnTo>
                  <a:pt x="63754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6097270" y="5938520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6657340" y="5915659"/>
            <a:ext cx="1724660" cy="370840"/>
          </a:xfrm>
          <a:custGeom>
            <a:avLst/>
            <a:gdLst/>
            <a:ahLst/>
            <a:cxnLst/>
            <a:rect l="l" t="t" r="r" b="b"/>
            <a:pathLst>
              <a:path w="1724659" h="370839">
                <a:moveTo>
                  <a:pt x="1724660" y="0"/>
                </a:moveTo>
                <a:lnTo>
                  <a:pt x="1212850" y="0"/>
                </a:lnTo>
                <a:lnTo>
                  <a:pt x="638810" y="0"/>
                </a:lnTo>
                <a:lnTo>
                  <a:pt x="0" y="0"/>
                </a:lnTo>
                <a:lnTo>
                  <a:pt x="0" y="370840"/>
                </a:lnTo>
                <a:lnTo>
                  <a:pt x="638810" y="370840"/>
                </a:lnTo>
                <a:lnTo>
                  <a:pt x="1212850" y="370840"/>
                </a:lnTo>
                <a:lnTo>
                  <a:pt x="1724660" y="370840"/>
                </a:lnTo>
                <a:lnTo>
                  <a:pt x="172466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7947659" y="593852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806190" y="5139690"/>
            <a:ext cx="16040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5">
                <a:solidFill>
                  <a:srgbClr val="FFFFFF"/>
                </a:solidFill>
                <a:latin typeface="Arial"/>
                <a:cs typeface="Arial"/>
              </a:rPr>
              <a:t>SBB</a:t>
            </a:r>
            <a:r>
              <a:rPr sz="3200" b="1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250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3200" b="1" spc="13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806190" y="5627370"/>
            <a:ext cx="1750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75" dirty="0">
                <a:solidFill>
                  <a:srgbClr val="FFFFFF"/>
                </a:solidFill>
                <a:latin typeface="Arial"/>
                <a:cs typeface="Arial"/>
              </a:rPr>
              <a:t>A=A-M-CY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6173470" y="4083050"/>
            <a:ext cx="235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078230" y="4083050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8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4" name="object 204"/>
          <p:cNvGrpSpPr/>
          <p:nvPr/>
        </p:nvGrpSpPr>
        <p:grpSpPr>
          <a:xfrm>
            <a:off x="2743200" y="4724400"/>
            <a:ext cx="609600" cy="1002030"/>
            <a:chOff x="2743200" y="4724400"/>
            <a:chExt cx="609600" cy="1002030"/>
          </a:xfrm>
        </p:grpSpPr>
        <p:sp>
          <p:nvSpPr>
            <p:cNvPr id="205" name="object 205"/>
            <p:cNvSpPr/>
            <p:nvPr/>
          </p:nvSpPr>
          <p:spPr>
            <a:xfrm>
              <a:off x="2743200" y="4724400"/>
              <a:ext cx="609600" cy="481330"/>
            </a:xfrm>
            <a:custGeom>
              <a:avLst/>
              <a:gdLst/>
              <a:ahLst/>
              <a:cxnLst/>
              <a:rect l="l" t="t" r="r" b="b"/>
              <a:pathLst>
                <a:path w="609600" h="481329">
                  <a:moveTo>
                    <a:pt x="609600" y="0"/>
                  </a:moveTo>
                  <a:lnTo>
                    <a:pt x="0" y="0"/>
                  </a:lnTo>
                  <a:lnTo>
                    <a:pt x="0" y="481330"/>
                  </a:lnTo>
                  <a:lnTo>
                    <a:pt x="609600" y="4813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743200" y="5205730"/>
              <a:ext cx="609600" cy="520700"/>
            </a:xfrm>
            <a:custGeom>
              <a:avLst/>
              <a:gdLst/>
              <a:ahLst/>
              <a:cxnLst/>
              <a:rect l="l" t="t" r="r" b="b"/>
              <a:pathLst>
                <a:path w="609600" h="520700">
                  <a:moveTo>
                    <a:pt x="609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609600" y="5207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7" name="object 207"/>
          <p:cNvSpPr txBox="1"/>
          <p:nvPr/>
        </p:nvSpPr>
        <p:spPr>
          <a:xfrm>
            <a:off x="2743200" y="5205729"/>
            <a:ext cx="609600" cy="5207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60"/>
              </a:spcBef>
            </a:pPr>
            <a:r>
              <a:rPr sz="2800" b="1" dirty="0">
                <a:latin typeface="Times New Roman"/>
                <a:cs typeface="Times New Roman"/>
              </a:rPr>
              <a:t>02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2743200" y="4724400"/>
            <a:ext cx="6324600" cy="1482090"/>
            <a:chOff x="2743200" y="4724400"/>
            <a:chExt cx="6324600" cy="1482090"/>
          </a:xfrm>
        </p:grpSpPr>
        <p:sp>
          <p:nvSpPr>
            <p:cNvPr id="209" name="object 209"/>
            <p:cNvSpPr/>
            <p:nvPr/>
          </p:nvSpPr>
          <p:spPr>
            <a:xfrm>
              <a:off x="2743200" y="5726430"/>
              <a:ext cx="609600" cy="480059"/>
            </a:xfrm>
            <a:custGeom>
              <a:avLst/>
              <a:gdLst/>
              <a:ahLst/>
              <a:cxnLst/>
              <a:rect l="l" t="t" r="r" b="b"/>
              <a:pathLst>
                <a:path w="609600" h="480060">
                  <a:moveTo>
                    <a:pt x="609600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609600" y="48006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458200" y="4724400"/>
              <a:ext cx="609600" cy="482600"/>
            </a:xfrm>
            <a:custGeom>
              <a:avLst/>
              <a:gdLst/>
              <a:ahLst/>
              <a:cxnLst/>
              <a:rect l="l" t="t" r="r" b="b"/>
              <a:pathLst>
                <a:path w="609600" h="482600">
                  <a:moveTo>
                    <a:pt x="6096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609600" y="482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458200" y="5207000"/>
              <a:ext cx="609600" cy="482600"/>
            </a:xfrm>
            <a:custGeom>
              <a:avLst/>
              <a:gdLst/>
              <a:ahLst/>
              <a:cxnLst/>
              <a:rect l="l" t="t" r="r" b="b"/>
              <a:pathLst>
                <a:path w="609600" h="482600">
                  <a:moveTo>
                    <a:pt x="6096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609600" y="482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8535669" y="5229859"/>
            <a:ext cx="26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latin typeface="Times New Roman"/>
                <a:cs typeface="Times New Roman"/>
              </a:rPr>
              <a:t>02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8458200" y="5689600"/>
            <a:ext cx="609600" cy="482600"/>
          </a:xfrm>
          <a:custGeom>
            <a:avLst/>
            <a:gdLst/>
            <a:ahLst/>
            <a:cxnLst/>
            <a:rect l="l" t="t" r="r" b="b"/>
            <a:pathLst>
              <a:path w="609600" h="482600">
                <a:moveTo>
                  <a:pt x="609600" y="0"/>
                </a:moveTo>
                <a:lnTo>
                  <a:pt x="0" y="0"/>
                </a:lnTo>
                <a:lnTo>
                  <a:pt x="0" y="482600"/>
                </a:lnTo>
                <a:lnTo>
                  <a:pt x="609600" y="482600"/>
                </a:lnTo>
                <a:lnTo>
                  <a:pt x="6096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982470" y="5273040"/>
            <a:ext cx="640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="1" spc="-1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7697469" y="527304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2050H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149340" y="2689859"/>
            <a:ext cx="1622425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  <a:tabLst>
                <a:tab pos="117919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08-</a:t>
            </a:r>
            <a:r>
              <a:rPr sz="2400" b="1" spc="5" dirty="0">
                <a:latin typeface="Times New Roman"/>
                <a:cs typeface="Times New Roman"/>
              </a:rPr>
              <a:t>0</a:t>
            </a:r>
            <a:r>
              <a:rPr sz="2400" b="1" spc="-10" dirty="0">
                <a:latin typeface="Times New Roman"/>
                <a:cs typeface="Times New Roman"/>
              </a:rPr>
              <a:t>5</a:t>
            </a:r>
            <a:r>
              <a:rPr sz="2400" b="1" spc="5" dirty="0">
                <a:latin typeface="Times New Roman"/>
                <a:cs typeface="Times New Roman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01=02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6301740" y="5828982"/>
            <a:ext cx="1470660" cy="9213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960"/>
              </a:spcBef>
              <a:tabLst>
                <a:tab pos="1083945" algn="l"/>
              </a:tabLst>
            </a:pPr>
            <a:r>
              <a:rPr sz="1800" b="1" spc="55" dirty="0">
                <a:latin typeface="Times New Roman"/>
                <a:cs typeface="Times New Roman"/>
              </a:rPr>
              <a:t>20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Times New Roman"/>
                <a:cs typeface="Times New Roman"/>
              </a:rPr>
              <a:t>06-02</a:t>
            </a:r>
            <a:r>
              <a:rPr sz="2400" b="1" spc="5" dirty="0">
                <a:latin typeface="Times New Roman"/>
                <a:cs typeface="Times New Roman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1=03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6130" y="1143000"/>
          <a:ext cx="8072754" cy="1685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/>
                <a:gridCol w="1810384"/>
                <a:gridCol w="4721225"/>
              </a:tblGrid>
              <a:tr h="74041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5" dirty="0">
                          <a:latin typeface="Trebuchet MS"/>
                          <a:cs typeface="Trebuchet MS"/>
                        </a:rPr>
                        <a:t>SUI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0" dirty="0"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985519">
                        <a:lnSpc>
                          <a:spcPts val="3250"/>
                        </a:lnSpc>
                        <a:spcBef>
                          <a:spcPts val="359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Subtract </a:t>
                      </a:r>
                      <a:r>
                        <a:rPr sz="2800" spc="-190" dirty="0">
                          <a:latin typeface="Trebuchet MS"/>
                          <a:cs typeface="Trebuchet MS"/>
                        </a:rPr>
                        <a:t>immediate </a:t>
                      </a:r>
                      <a:r>
                        <a:rPr sz="2800" spc="-114" dirty="0">
                          <a:latin typeface="Trebuchet MS"/>
                          <a:cs typeface="Trebuchet MS"/>
                        </a:rPr>
                        <a:t>from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936865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477520" indent="-273050">
              <a:lnSpc>
                <a:spcPct val="100000"/>
              </a:lnSpc>
              <a:spcBef>
                <a:spcPts val="100"/>
              </a:spcBef>
            </a:pPr>
            <a:r>
              <a:rPr sz="3675" spc="-82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55" dirty="0">
                <a:latin typeface="Trebuchet MS"/>
                <a:cs typeface="Trebuchet MS"/>
              </a:rPr>
              <a:t>The </a:t>
            </a:r>
            <a:r>
              <a:rPr sz="2600" spc="-135" dirty="0">
                <a:latin typeface="Trebuchet MS"/>
                <a:cs typeface="Trebuchet MS"/>
              </a:rPr>
              <a:t>8-bit </a:t>
            </a:r>
            <a:r>
              <a:rPr sz="2600" spc="-204" dirty="0">
                <a:latin typeface="Trebuchet MS"/>
                <a:cs typeface="Trebuchet MS"/>
              </a:rPr>
              <a:t>data </a:t>
            </a:r>
            <a:r>
              <a:rPr sz="2600" spc="-110" dirty="0">
                <a:latin typeface="Trebuchet MS"/>
                <a:cs typeface="Trebuchet MS"/>
              </a:rPr>
              <a:t>is </a:t>
            </a:r>
            <a:r>
              <a:rPr sz="2600" spc="-135" dirty="0">
                <a:latin typeface="Trebuchet MS"/>
                <a:cs typeface="Trebuchet MS"/>
              </a:rPr>
              <a:t>subtracted </a:t>
            </a:r>
            <a:r>
              <a:rPr sz="2600" spc="-105" dirty="0">
                <a:latin typeface="Trebuchet MS"/>
                <a:cs typeface="Trebuchet MS"/>
              </a:rPr>
              <a:t>from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contents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 </a:t>
            </a:r>
            <a:r>
              <a:rPr sz="2600" spc="-160" dirty="0">
                <a:latin typeface="Trebuchet MS"/>
                <a:cs typeface="Trebuchet MS"/>
              </a:rPr>
              <a:t>accumulator.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675" spc="-82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result </a:t>
            </a:r>
            <a:r>
              <a:rPr sz="2600" spc="-110" dirty="0">
                <a:latin typeface="Trebuchet MS"/>
                <a:cs typeface="Trebuchet MS"/>
              </a:rPr>
              <a:t>is </a:t>
            </a:r>
            <a:r>
              <a:rPr sz="2600" spc="-80" dirty="0">
                <a:latin typeface="Trebuchet MS"/>
                <a:cs typeface="Trebuchet MS"/>
              </a:rPr>
              <a:t>stored </a:t>
            </a:r>
            <a:r>
              <a:rPr sz="2600" spc="-150" dirty="0">
                <a:latin typeface="Trebuchet MS"/>
                <a:cs typeface="Trebuchet MS"/>
              </a:rPr>
              <a:t>in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accumulator.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390"/>
              </a:spcBef>
            </a:pPr>
            <a:r>
              <a:rPr sz="3675" spc="-67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45" dirty="0">
                <a:latin typeface="Trebuchet MS"/>
                <a:cs typeface="Trebuchet MS"/>
              </a:rPr>
              <a:t>All </a:t>
            </a:r>
            <a:r>
              <a:rPr sz="2600" spc="-204" dirty="0">
                <a:latin typeface="Trebuchet MS"/>
                <a:cs typeface="Trebuchet MS"/>
              </a:rPr>
              <a:t>flags </a:t>
            </a:r>
            <a:r>
              <a:rPr sz="2600" spc="-140" dirty="0">
                <a:latin typeface="Trebuchet MS"/>
                <a:cs typeface="Trebuchet MS"/>
              </a:rPr>
              <a:t>are </a:t>
            </a:r>
            <a:r>
              <a:rPr sz="2600" spc="-155" dirty="0">
                <a:latin typeface="Trebuchet MS"/>
                <a:cs typeface="Trebuchet MS"/>
              </a:rPr>
              <a:t>modified </a:t>
            </a:r>
            <a:r>
              <a:rPr sz="2600" spc="-70" dirty="0">
                <a:latin typeface="Trebuchet MS"/>
                <a:cs typeface="Trebuchet MS"/>
              </a:rPr>
              <a:t>to </a:t>
            </a:r>
            <a:r>
              <a:rPr sz="2600" spc="-170" dirty="0">
                <a:latin typeface="Trebuchet MS"/>
                <a:cs typeface="Trebuchet MS"/>
              </a:rPr>
              <a:t>reflect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result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subtraction.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0"/>
              </a:spcBef>
            </a:pPr>
            <a:r>
              <a:rPr sz="3675" spc="7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b="1" spc="5" dirty="0">
                <a:latin typeface="Trebuchet MS"/>
                <a:cs typeface="Trebuchet MS"/>
              </a:rPr>
              <a:t>Example: </a:t>
            </a:r>
            <a:r>
              <a:rPr sz="2600" spc="5" dirty="0">
                <a:latin typeface="Trebuchet MS"/>
                <a:cs typeface="Trebuchet MS"/>
              </a:rPr>
              <a:t>SUI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05</a:t>
            </a:r>
            <a:r>
              <a:rPr sz="1400" spc="-5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7270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10" dirty="0"/>
              <a:t>SUI</a:t>
            </a:r>
            <a:endParaRPr sz="3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42999" y="3962400"/>
              <a:ext cx="762000" cy="981710"/>
            </a:xfrm>
            <a:custGeom>
              <a:avLst/>
              <a:gdLst/>
              <a:ahLst/>
              <a:cxnLst/>
              <a:rect l="l" t="t" r="r" b="b"/>
              <a:pathLst>
                <a:path w="762000" h="981710">
                  <a:moveTo>
                    <a:pt x="762000" y="0"/>
                  </a:moveTo>
                  <a:lnTo>
                    <a:pt x="0" y="0"/>
                  </a:lnTo>
                  <a:lnTo>
                    <a:pt x="0" y="981710"/>
                  </a:lnTo>
                  <a:lnTo>
                    <a:pt x="762000" y="98171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143000" y="3962400"/>
            <a:ext cx="762000" cy="9817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60"/>
              </a:spcBef>
            </a:pPr>
            <a:r>
              <a:rPr sz="4400" b="1" spc="-235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905000" y="3962400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762000" y="0"/>
                </a:moveTo>
                <a:lnTo>
                  <a:pt x="0" y="0"/>
                </a:lnTo>
                <a:lnTo>
                  <a:pt x="0" y="981710"/>
                </a:lnTo>
                <a:lnTo>
                  <a:pt x="762000" y="981710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905000" y="3962400"/>
            <a:ext cx="76200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730"/>
              </a:lnSpc>
            </a:pPr>
            <a:r>
              <a:rPr sz="4000" b="1" dirty="0">
                <a:latin typeface="Times New Roman"/>
                <a:cs typeface="Times New Roman"/>
              </a:rPr>
              <a:t>08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715000" y="2484120"/>
            <a:ext cx="31762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smtClean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lang="en-US" sz="2800" b="1" spc="-40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2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51560" y="2482850"/>
            <a:ext cx="35966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-1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smtClean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354070" y="4225290"/>
            <a:ext cx="25304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Arial"/>
                <a:cs typeface="Arial"/>
              </a:rPr>
              <a:t>SUI</a:t>
            </a:r>
            <a:r>
              <a:rPr sz="36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75" dirty="0">
                <a:solidFill>
                  <a:srgbClr val="FF0000"/>
                </a:solidFill>
                <a:latin typeface="Arial"/>
                <a:cs typeface="Arial"/>
              </a:rPr>
              <a:t>05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295" dirty="0">
                <a:solidFill>
                  <a:srgbClr val="FFFFFF"/>
                </a:solidFill>
                <a:latin typeface="Arial"/>
                <a:cs typeface="Arial"/>
              </a:rPr>
              <a:t>A=A-DATA(8)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286500" y="4071620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762000" y="0"/>
                </a:moveTo>
                <a:lnTo>
                  <a:pt x="0" y="0"/>
                </a:lnTo>
                <a:lnTo>
                  <a:pt x="0" y="981709"/>
                </a:lnTo>
                <a:lnTo>
                  <a:pt x="762000" y="981709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286500" y="4071620"/>
            <a:ext cx="762000" cy="9817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4400" b="1" spc="-235" dirty="0"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048500" y="4071620"/>
            <a:ext cx="762000" cy="981710"/>
          </a:xfrm>
          <a:custGeom>
            <a:avLst/>
            <a:gdLst/>
            <a:ahLst/>
            <a:cxnLst/>
            <a:rect l="l" t="t" r="r" b="b"/>
            <a:pathLst>
              <a:path w="762000" h="981710">
                <a:moveTo>
                  <a:pt x="762000" y="0"/>
                </a:moveTo>
                <a:lnTo>
                  <a:pt x="0" y="0"/>
                </a:lnTo>
                <a:lnTo>
                  <a:pt x="0" y="981709"/>
                </a:lnTo>
                <a:lnTo>
                  <a:pt x="762000" y="98170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7048500" y="4071620"/>
            <a:ext cx="76200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4730"/>
              </a:lnSpc>
            </a:pPr>
            <a:r>
              <a:rPr sz="4000" b="1" dirty="0">
                <a:latin typeface="Times New Roman"/>
                <a:cs typeface="Times New Roman"/>
              </a:rPr>
              <a:t>03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078220" y="5891529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08-05=03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619" y="999489"/>
            <a:ext cx="1606550" cy="519430"/>
          </a:xfrm>
          <a:custGeom>
            <a:avLst/>
            <a:gdLst/>
            <a:ahLst/>
            <a:cxnLst/>
            <a:rect l="l" t="t" r="r" b="b"/>
            <a:pathLst>
              <a:path w="1606550" h="519430">
                <a:moveTo>
                  <a:pt x="1606550" y="0"/>
                </a:moveTo>
                <a:lnTo>
                  <a:pt x="0" y="0"/>
                </a:lnTo>
                <a:lnTo>
                  <a:pt x="0" y="519430"/>
                </a:lnTo>
                <a:lnTo>
                  <a:pt x="1606550" y="519430"/>
                </a:lnTo>
                <a:lnTo>
                  <a:pt x="160655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209" y="1008379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9170" y="999489"/>
            <a:ext cx="1885950" cy="519430"/>
          </a:xfrm>
          <a:custGeom>
            <a:avLst/>
            <a:gdLst/>
            <a:ahLst/>
            <a:cxnLst/>
            <a:rect l="l" t="t" r="r" b="b"/>
            <a:pathLst>
              <a:path w="1885950" h="519430">
                <a:moveTo>
                  <a:pt x="1885950" y="0"/>
                </a:moveTo>
                <a:lnTo>
                  <a:pt x="0" y="0"/>
                </a:lnTo>
                <a:lnTo>
                  <a:pt x="0" y="519430"/>
                </a:lnTo>
                <a:lnTo>
                  <a:pt x="1885950" y="519430"/>
                </a:lnTo>
                <a:lnTo>
                  <a:pt x="188595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3639" y="1008379"/>
            <a:ext cx="1489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5120" y="999489"/>
            <a:ext cx="4799330" cy="519430"/>
          </a:xfrm>
          <a:custGeom>
            <a:avLst/>
            <a:gdLst/>
            <a:ahLst/>
            <a:cxnLst/>
            <a:rect l="l" t="t" r="r" b="b"/>
            <a:pathLst>
              <a:path w="4799330" h="519430">
                <a:moveTo>
                  <a:pt x="4799330" y="0"/>
                </a:moveTo>
                <a:lnTo>
                  <a:pt x="0" y="0"/>
                </a:lnTo>
                <a:lnTo>
                  <a:pt x="0" y="519430"/>
                </a:lnTo>
                <a:lnTo>
                  <a:pt x="4799330" y="519430"/>
                </a:lnTo>
                <a:lnTo>
                  <a:pt x="479933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8950" y="1008379"/>
            <a:ext cx="1943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4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2619" y="1518919"/>
            <a:ext cx="1606550" cy="944880"/>
          </a:xfrm>
          <a:custGeom>
            <a:avLst/>
            <a:gdLst/>
            <a:ahLst/>
            <a:cxnLst/>
            <a:rect l="l" t="t" r="r" b="b"/>
            <a:pathLst>
              <a:path w="1606550" h="944880">
                <a:moveTo>
                  <a:pt x="1606550" y="0"/>
                </a:moveTo>
                <a:lnTo>
                  <a:pt x="0" y="0"/>
                </a:lnTo>
                <a:lnTo>
                  <a:pt x="0" y="944879"/>
                </a:lnTo>
                <a:lnTo>
                  <a:pt x="1606550" y="944879"/>
                </a:lnTo>
                <a:lnTo>
                  <a:pt x="160655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440" y="1518920"/>
            <a:ext cx="59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Trebuchet MS"/>
                <a:cs typeface="Trebuchet MS"/>
              </a:rPr>
              <a:t>S</a:t>
            </a:r>
            <a:r>
              <a:rPr sz="3600" spc="-15" dirty="0">
                <a:latin typeface="Trebuchet MS"/>
                <a:cs typeface="Trebuchet MS"/>
              </a:rPr>
              <a:t>B</a:t>
            </a:r>
            <a:r>
              <a:rPr sz="3600" spc="-105" dirty="0">
                <a:latin typeface="Trebuchet MS"/>
                <a:cs typeface="Trebuchet MS"/>
              </a:rPr>
              <a:t>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9170" y="1518919"/>
            <a:ext cx="1885950" cy="944880"/>
          </a:xfrm>
          <a:custGeom>
            <a:avLst/>
            <a:gdLst/>
            <a:ahLst/>
            <a:cxnLst/>
            <a:rect l="l" t="t" r="r" b="b"/>
            <a:pathLst>
              <a:path w="1885950" h="944880">
                <a:moveTo>
                  <a:pt x="1885950" y="0"/>
                </a:moveTo>
                <a:lnTo>
                  <a:pt x="0" y="0"/>
                </a:lnTo>
                <a:lnTo>
                  <a:pt x="0" y="944879"/>
                </a:lnTo>
                <a:lnTo>
                  <a:pt x="1885950" y="944879"/>
                </a:lnTo>
                <a:lnTo>
                  <a:pt x="188595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32989" y="1526540"/>
            <a:ext cx="1381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Trebuchet MS"/>
                <a:cs typeface="Trebuchet MS"/>
              </a:rPr>
              <a:t>8-bit </a:t>
            </a:r>
            <a:r>
              <a:rPr sz="2800" spc="-22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5120" y="1518919"/>
            <a:ext cx="4799330" cy="944880"/>
          </a:xfrm>
          <a:custGeom>
            <a:avLst/>
            <a:gdLst/>
            <a:ahLst/>
            <a:cxnLst/>
            <a:rect l="l" t="t" r="r" b="b"/>
            <a:pathLst>
              <a:path w="4799330" h="944880">
                <a:moveTo>
                  <a:pt x="4799330" y="0"/>
                </a:moveTo>
                <a:lnTo>
                  <a:pt x="0" y="0"/>
                </a:lnTo>
                <a:lnTo>
                  <a:pt x="0" y="944879"/>
                </a:lnTo>
                <a:lnTo>
                  <a:pt x="4799330" y="944879"/>
                </a:lnTo>
                <a:lnTo>
                  <a:pt x="479933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18940" y="1526540"/>
            <a:ext cx="3721735" cy="8661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>
              <a:lnSpc>
                <a:spcPts val="3260"/>
              </a:lnSpc>
              <a:spcBef>
                <a:spcPts val="290"/>
              </a:spcBef>
            </a:pPr>
            <a:r>
              <a:rPr sz="2800" spc="-145" dirty="0">
                <a:latin typeface="Trebuchet MS"/>
                <a:cs typeface="Trebuchet MS"/>
              </a:rPr>
              <a:t>Subtract </a:t>
            </a:r>
            <a:r>
              <a:rPr sz="2800" spc="-190" dirty="0">
                <a:latin typeface="Trebuchet MS"/>
                <a:cs typeface="Trebuchet MS"/>
              </a:rPr>
              <a:t>immediate </a:t>
            </a:r>
            <a:r>
              <a:rPr sz="2800" spc="-114" dirty="0">
                <a:latin typeface="Trebuchet MS"/>
                <a:cs typeface="Trebuchet MS"/>
              </a:rPr>
              <a:t>from  </a:t>
            </a:r>
            <a:r>
              <a:rPr sz="2800" spc="-155" dirty="0">
                <a:latin typeface="Trebuchet MS"/>
                <a:cs typeface="Trebuchet MS"/>
              </a:rPr>
              <a:t>accumulator </a:t>
            </a:r>
            <a:r>
              <a:rPr sz="2800" spc="-145" dirty="0">
                <a:latin typeface="Trebuchet MS"/>
                <a:cs typeface="Trebuchet MS"/>
              </a:rPr>
              <a:t>with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borrow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269" y="3246120"/>
            <a:ext cx="7936865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974090" indent="-273050" algn="just">
              <a:lnSpc>
                <a:spcPct val="100000"/>
              </a:lnSpc>
              <a:spcBef>
                <a:spcPts val="100"/>
              </a:spcBef>
            </a:pPr>
            <a:r>
              <a:rPr sz="3675" spc="-82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55" dirty="0">
                <a:latin typeface="Trebuchet MS"/>
                <a:cs typeface="Trebuchet MS"/>
              </a:rPr>
              <a:t>The </a:t>
            </a:r>
            <a:r>
              <a:rPr sz="2600" spc="-135" dirty="0">
                <a:latin typeface="Trebuchet MS"/>
                <a:cs typeface="Trebuchet MS"/>
              </a:rPr>
              <a:t>8-bit </a:t>
            </a:r>
            <a:r>
              <a:rPr sz="2600" spc="-204" dirty="0">
                <a:latin typeface="Trebuchet MS"/>
                <a:cs typeface="Trebuchet MS"/>
              </a:rPr>
              <a:t>data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dirty="0">
                <a:latin typeface="Trebuchet MS"/>
                <a:cs typeface="Trebuchet MS"/>
              </a:rPr>
              <a:t>Borrow </a:t>
            </a:r>
            <a:r>
              <a:rPr sz="2600" spc="-200" dirty="0">
                <a:latin typeface="Trebuchet MS"/>
                <a:cs typeface="Trebuchet MS"/>
              </a:rPr>
              <a:t>Flag </a:t>
            </a:r>
            <a:r>
              <a:rPr sz="2600" spc="-250" dirty="0">
                <a:latin typeface="Trebuchet MS"/>
                <a:cs typeface="Trebuchet MS"/>
              </a:rPr>
              <a:t>(i.e. </a:t>
            </a:r>
            <a:r>
              <a:rPr sz="2600" spc="85" dirty="0">
                <a:latin typeface="Trebuchet MS"/>
                <a:cs typeface="Trebuchet MS"/>
              </a:rPr>
              <a:t>CY) </a:t>
            </a:r>
            <a:r>
              <a:rPr sz="2600" spc="-110" dirty="0">
                <a:latin typeface="Trebuchet MS"/>
                <a:cs typeface="Trebuchet MS"/>
              </a:rPr>
              <a:t>is  </a:t>
            </a:r>
            <a:r>
              <a:rPr sz="2600" spc="-135" dirty="0">
                <a:latin typeface="Trebuchet MS"/>
                <a:cs typeface="Trebuchet MS"/>
              </a:rPr>
              <a:t>subtracted </a:t>
            </a:r>
            <a:r>
              <a:rPr sz="2600" spc="-105" dirty="0">
                <a:latin typeface="Trebuchet MS"/>
                <a:cs typeface="Trebuchet MS"/>
              </a:rPr>
              <a:t>from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contents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accumulator.</a:t>
            </a:r>
            <a:endParaRPr sz="260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  <a:spcBef>
                <a:spcPts val="2400"/>
              </a:spcBef>
            </a:pPr>
            <a:r>
              <a:rPr sz="3675" spc="-82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result </a:t>
            </a:r>
            <a:r>
              <a:rPr sz="2600" spc="-110" dirty="0">
                <a:latin typeface="Trebuchet MS"/>
                <a:cs typeface="Trebuchet MS"/>
              </a:rPr>
              <a:t>is </a:t>
            </a:r>
            <a:r>
              <a:rPr sz="2600" spc="-80" dirty="0">
                <a:latin typeface="Trebuchet MS"/>
                <a:cs typeface="Trebuchet MS"/>
              </a:rPr>
              <a:t>stored </a:t>
            </a:r>
            <a:r>
              <a:rPr sz="2600" spc="-150" dirty="0">
                <a:latin typeface="Trebuchet MS"/>
                <a:cs typeface="Trebuchet MS"/>
              </a:rPr>
              <a:t>in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accumulator.</a:t>
            </a:r>
            <a:endParaRPr sz="260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  <a:spcBef>
                <a:spcPts val="2390"/>
              </a:spcBef>
            </a:pPr>
            <a:r>
              <a:rPr sz="3675" spc="-67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spc="-45" dirty="0">
                <a:latin typeface="Trebuchet MS"/>
                <a:cs typeface="Trebuchet MS"/>
              </a:rPr>
              <a:t>All </a:t>
            </a:r>
            <a:r>
              <a:rPr sz="2600" spc="-204" dirty="0">
                <a:latin typeface="Trebuchet MS"/>
                <a:cs typeface="Trebuchet MS"/>
              </a:rPr>
              <a:t>flags </a:t>
            </a:r>
            <a:r>
              <a:rPr sz="2600" spc="-140" dirty="0">
                <a:latin typeface="Trebuchet MS"/>
                <a:cs typeface="Trebuchet MS"/>
              </a:rPr>
              <a:t>are </a:t>
            </a:r>
            <a:r>
              <a:rPr sz="2600" spc="-155" dirty="0">
                <a:latin typeface="Trebuchet MS"/>
                <a:cs typeface="Trebuchet MS"/>
              </a:rPr>
              <a:t>modified </a:t>
            </a:r>
            <a:r>
              <a:rPr sz="2600" spc="-70" dirty="0">
                <a:latin typeface="Trebuchet MS"/>
                <a:cs typeface="Trebuchet MS"/>
              </a:rPr>
              <a:t>to </a:t>
            </a:r>
            <a:r>
              <a:rPr sz="2600" spc="-170" dirty="0">
                <a:latin typeface="Trebuchet MS"/>
                <a:cs typeface="Trebuchet MS"/>
              </a:rPr>
              <a:t>reflect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result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subtraction.</a:t>
            </a:r>
            <a:endParaRPr sz="260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  <a:spcBef>
                <a:spcPts val="2400"/>
              </a:spcBef>
            </a:pPr>
            <a:r>
              <a:rPr sz="3675" spc="7" baseline="6802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600" b="1" spc="5" dirty="0">
                <a:latin typeface="Trebuchet MS"/>
                <a:cs typeface="Trebuchet MS"/>
              </a:rPr>
              <a:t>Example</a:t>
            </a:r>
            <a:r>
              <a:rPr sz="2600" b="1" spc="5">
                <a:latin typeface="Trebuchet MS"/>
                <a:cs typeface="Trebuchet MS"/>
              </a:rPr>
              <a:t>: </a:t>
            </a:r>
            <a:r>
              <a:rPr sz="2600" spc="-50" smtClean="0">
                <a:latin typeface="Trebuchet MS"/>
                <a:cs typeface="Trebuchet MS"/>
              </a:rPr>
              <a:t>S</a:t>
            </a:r>
            <a:r>
              <a:rPr lang="en-US" sz="2600" spc="-50" dirty="0" smtClean="0">
                <a:latin typeface="Trebuchet MS"/>
                <a:cs typeface="Trebuchet MS"/>
              </a:rPr>
              <a:t>B</a:t>
            </a:r>
            <a:r>
              <a:rPr sz="2600" spc="-50" smtClean="0">
                <a:latin typeface="Trebuchet MS"/>
                <a:cs typeface="Trebuchet MS"/>
              </a:rPr>
              <a:t>I </a:t>
            </a:r>
            <a:r>
              <a:rPr sz="2600" spc="-65" dirty="0">
                <a:latin typeface="Trebuchet MS"/>
                <a:cs typeface="Trebuchet MS"/>
              </a:rPr>
              <a:t>45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190" dirty="0">
                <a:latin typeface="Trebuchet MS"/>
                <a:cs typeface="Trebuchet MS"/>
              </a:rPr>
              <a:t>H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6553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75" dirty="0"/>
              <a:t>SBI</a:t>
            </a:r>
            <a:endParaRPr sz="3900"/>
          </a:p>
        </p:txBody>
      </p:sp>
      <p:sp>
        <p:nvSpPr>
          <p:cNvPr id="16" name="object 16"/>
          <p:cNvSpPr txBox="1"/>
          <p:nvPr/>
        </p:nvSpPr>
        <p:spPr>
          <a:xfrm>
            <a:off x="3577590" y="6539230"/>
            <a:ext cx="2367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B4A687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C.Gokul</a:t>
            </a:r>
            <a:r>
              <a:rPr sz="1200" spc="-110" dirty="0">
                <a:solidFill>
                  <a:srgbClr val="B4A687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B4A687"/>
                </a:solidFill>
                <a:latin typeface="Times New Roman"/>
                <a:cs typeface="Times New Roman"/>
              </a:rPr>
              <a:t>AP/EEE,VCET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6" name="object 146"/>
          <p:cNvGraphicFramePr>
            <a:graphicFrameLocks noGrp="1"/>
          </p:cNvGraphicFramePr>
          <p:nvPr/>
        </p:nvGraphicFramePr>
        <p:xfrm>
          <a:off x="928369" y="4572000"/>
          <a:ext cx="1281430" cy="1499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/>
                <a:gridCol w="640080"/>
              </a:tblGrid>
              <a:tr h="72834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200" dirty="0">
                          <a:latin typeface="Times New Roman"/>
                          <a:cs typeface="Times New Roman"/>
                        </a:rPr>
                        <a:t>CY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B w="85089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B w="85089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T w="85089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T w="85089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7" name="object 147"/>
          <p:cNvSpPr txBox="1"/>
          <p:nvPr/>
        </p:nvSpPr>
        <p:spPr>
          <a:xfrm>
            <a:off x="6151879" y="2484120"/>
            <a:ext cx="273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54100" y="2484120"/>
            <a:ext cx="2959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4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3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277870" y="4682490"/>
            <a:ext cx="22358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795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4000" b="1" spc="-795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4000" b="1" spc="-645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4000" b="1" spc="-6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45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b="1" spc="-21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4000" b="1" spc="-2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9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b="1" spc="-4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000" b="1" spc="-4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335" dirty="0">
                <a:solidFill>
                  <a:srgbClr val="FFFFFF"/>
                </a:solidFill>
                <a:latin typeface="Arial"/>
                <a:cs typeface="Arial"/>
              </a:rPr>
              <a:t>TA  </a:t>
            </a:r>
            <a:r>
              <a:rPr sz="4000" b="1" spc="-310" dirty="0">
                <a:solidFill>
                  <a:srgbClr val="FFFFFF"/>
                </a:solidFill>
                <a:latin typeface="Arial"/>
                <a:cs typeface="Arial"/>
              </a:rPr>
              <a:t>(8)-CY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286500" y="5429250"/>
            <a:ext cx="679450" cy="581660"/>
          </a:xfrm>
          <a:custGeom>
            <a:avLst/>
            <a:gdLst/>
            <a:ahLst/>
            <a:cxnLst/>
            <a:rect l="l" t="t" r="r" b="b"/>
            <a:pathLst>
              <a:path w="679450" h="581660">
                <a:moveTo>
                  <a:pt x="679450" y="0"/>
                </a:moveTo>
                <a:lnTo>
                  <a:pt x="0" y="0"/>
                </a:lnTo>
                <a:lnTo>
                  <a:pt x="0" y="581660"/>
                </a:lnTo>
                <a:lnTo>
                  <a:pt x="679450" y="581660"/>
                </a:lnTo>
                <a:lnTo>
                  <a:pt x="6794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286500" y="5429250"/>
            <a:ext cx="679450" cy="581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sz="2800" b="1" spc="-15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965950" y="5429250"/>
            <a:ext cx="678180" cy="581660"/>
          </a:xfrm>
          <a:custGeom>
            <a:avLst/>
            <a:gdLst/>
            <a:ahLst/>
            <a:cxnLst/>
            <a:rect l="l" t="t" r="r" b="b"/>
            <a:pathLst>
              <a:path w="678179" h="581660">
                <a:moveTo>
                  <a:pt x="678179" y="0"/>
                </a:moveTo>
                <a:lnTo>
                  <a:pt x="0" y="0"/>
                </a:lnTo>
                <a:lnTo>
                  <a:pt x="0" y="581660"/>
                </a:lnTo>
                <a:lnTo>
                  <a:pt x="678179" y="581660"/>
                </a:lnTo>
                <a:lnTo>
                  <a:pt x="6781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6965950" y="5429250"/>
            <a:ext cx="678180" cy="5816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"/>
              </a:spcBef>
            </a:pPr>
            <a:r>
              <a:rPr sz="3200" b="1" dirty="0">
                <a:latin typeface="Times New Roman"/>
                <a:cs typeface="Times New Roman"/>
              </a:rPr>
              <a:t>04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934709" y="6358890"/>
            <a:ext cx="162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25-</a:t>
            </a:r>
            <a:r>
              <a:rPr sz="2400" b="1" spc="5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0-01=04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489" y="505459"/>
            <a:ext cx="608076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45" dirty="0">
                <a:latin typeface="Trebuchet MS"/>
                <a:cs typeface="Trebuchet MS"/>
              </a:rPr>
              <a:t>Increment </a:t>
            </a:r>
            <a:r>
              <a:rPr sz="4300" b="1" spc="-475" dirty="0">
                <a:latin typeface="Trebuchet MS"/>
                <a:cs typeface="Trebuchet MS"/>
              </a:rPr>
              <a:t>/</a:t>
            </a:r>
            <a:r>
              <a:rPr sz="4300" b="1" spc="-325" dirty="0">
                <a:latin typeface="Trebuchet MS"/>
                <a:cs typeface="Trebuchet MS"/>
              </a:rPr>
              <a:t> </a:t>
            </a:r>
            <a:r>
              <a:rPr sz="4300" b="1" spc="90" dirty="0">
                <a:latin typeface="Trebuchet MS"/>
                <a:cs typeface="Trebuchet MS"/>
              </a:rPr>
              <a:t>Decrement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89" y="1480820"/>
            <a:ext cx="7153275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159385" indent="-281940">
              <a:lnSpc>
                <a:spcPct val="99900"/>
              </a:lnSpc>
              <a:spcBef>
                <a:spcPts val="100"/>
              </a:spcBef>
            </a:pPr>
            <a:r>
              <a:rPr sz="3825" spc="-11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75" dirty="0">
                <a:latin typeface="Trebuchet MS"/>
                <a:cs typeface="Trebuchet MS"/>
              </a:rPr>
              <a:t>The </a:t>
            </a:r>
            <a:r>
              <a:rPr sz="3200" spc="-165" dirty="0">
                <a:latin typeface="Trebuchet MS"/>
                <a:cs typeface="Trebuchet MS"/>
              </a:rPr>
              <a:t>8-bit </a:t>
            </a:r>
            <a:r>
              <a:rPr sz="3200" spc="-145" dirty="0">
                <a:latin typeface="Trebuchet MS"/>
                <a:cs typeface="Trebuchet MS"/>
              </a:rPr>
              <a:t>contents </a:t>
            </a:r>
            <a:r>
              <a:rPr sz="3200" spc="-175" dirty="0">
                <a:latin typeface="Trebuchet MS"/>
                <a:cs typeface="Trebuchet MS"/>
              </a:rPr>
              <a:t>of </a:t>
            </a:r>
            <a:r>
              <a:rPr sz="3200" spc="-32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register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320" dirty="0">
                <a:latin typeface="Trebuchet MS"/>
                <a:cs typeface="Trebuchet MS"/>
              </a:rPr>
              <a:t>a  </a:t>
            </a:r>
            <a:r>
              <a:rPr sz="3200" spc="-120" dirty="0">
                <a:latin typeface="Trebuchet MS"/>
                <a:cs typeface="Trebuchet MS"/>
              </a:rPr>
              <a:t>memory </a:t>
            </a:r>
            <a:r>
              <a:rPr sz="3200" spc="-155" dirty="0">
                <a:latin typeface="Trebuchet MS"/>
                <a:cs typeface="Trebuchet MS"/>
              </a:rPr>
              <a:t>location </a:t>
            </a:r>
            <a:r>
              <a:rPr sz="3200" spc="-220" dirty="0">
                <a:latin typeface="Trebuchet MS"/>
                <a:cs typeface="Trebuchet MS"/>
              </a:rPr>
              <a:t>can </a:t>
            </a:r>
            <a:r>
              <a:rPr sz="3200" spc="-200" dirty="0">
                <a:latin typeface="Trebuchet MS"/>
                <a:cs typeface="Trebuchet MS"/>
              </a:rPr>
              <a:t>be </a:t>
            </a:r>
            <a:r>
              <a:rPr sz="3200" spc="-170" dirty="0">
                <a:latin typeface="Trebuchet MS"/>
                <a:cs typeface="Trebuchet MS"/>
              </a:rPr>
              <a:t>incremented </a:t>
            </a:r>
            <a:r>
              <a:rPr sz="3200" spc="30" dirty="0">
                <a:latin typeface="Trebuchet MS"/>
                <a:cs typeface="Trebuchet MS"/>
              </a:rPr>
              <a:t>or  </a:t>
            </a:r>
            <a:r>
              <a:rPr sz="3200" spc="-170" dirty="0">
                <a:latin typeface="Trebuchet MS"/>
                <a:cs typeface="Trebuchet MS"/>
              </a:rPr>
              <a:t>decremented </a:t>
            </a:r>
            <a:r>
              <a:rPr sz="3200" spc="-180" dirty="0">
                <a:latin typeface="Trebuchet MS"/>
                <a:cs typeface="Trebuchet MS"/>
              </a:rPr>
              <a:t>by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1.</a:t>
            </a:r>
            <a:endParaRPr sz="3200">
              <a:latin typeface="Trebuchet MS"/>
              <a:cs typeface="Trebuchet MS"/>
            </a:endParaRPr>
          </a:p>
          <a:p>
            <a:pPr marL="307340" marR="17780" indent="-281940">
              <a:lnSpc>
                <a:spcPct val="100000"/>
              </a:lnSpc>
              <a:spcBef>
                <a:spcPts val="2400"/>
              </a:spcBef>
            </a:pPr>
            <a:r>
              <a:rPr sz="3825" spc="-11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75" dirty="0">
                <a:latin typeface="Trebuchet MS"/>
                <a:cs typeface="Trebuchet MS"/>
              </a:rPr>
              <a:t>The </a:t>
            </a:r>
            <a:r>
              <a:rPr sz="3200" spc="-150" dirty="0">
                <a:latin typeface="Trebuchet MS"/>
                <a:cs typeface="Trebuchet MS"/>
              </a:rPr>
              <a:t>16-bit </a:t>
            </a:r>
            <a:r>
              <a:rPr sz="3200" spc="-145" dirty="0">
                <a:latin typeface="Trebuchet MS"/>
                <a:cs typeface="Trebuchet MS"/>
              </a:rPr>
              <a:t>contents </a:t>
            </a:r>
            <a:r>
              <a:rPr sz="3200" spc="-170" dirty="0">
                <a:latin typeface="Trebuchet MS"/>
                <a:cs typeface="Trebuchet MS"/>
              </a:rPr>
              <a:t>of </a:t>
            </a:r>
            <a:r>
              <a:rPr sz="3200" spc="-32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register </a:t>
            </a:r>
            <a:r>
              <a:rPr sz="3200" spc="-170" dirty="0">
                <a:latin typeface="Trebuchet MS"/>
                <a:cs typeface="Trebuchet MS"/>
              </a:rPr>
              <a:t>pair </a:t>
            </a:r>
            <a:r>
              <a:rPr sz="3200" spc="-220" dirty="0">
                <a:latin typeface="Trebuchet MS"/>
                <a:cs typeface="Trebuchet MS"/>
              </a:rPr>
              <a:t>can  </a:t>
            </a:r>
            <a:r>
              <a:rPr sz="3200" spc="-200" dirty="0">
                <a:latin typeface="Trebuchet MS"/>
                <a:cs typeface="Trebuchet MS"/>
              </a:rPr>
              <a:t>be </a:t>
            </a:r>
            <a:r>
              <a:rPr sz="3200" spc="-170" dirty="0">
                <a:latin typeface="Trebuchet MS"/>
                <a:cs typeface="Trebuchet MS"/>
              </a:rPr>
              <a:t>incremented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70" dirty="0">
                <a:latin typeface="Trebuchet MS"/>
                <a:cs typeface="Trebuchet MS"/>
              </a:rPr>
              <a:t>decremented </a:t>
            </a:r>
            <a:r>
              <a:rPr sz="3200" spc="-180" dirty="0">
                <a:latin typeface="Trebuchet MS"/>
                <a:cs typeface="Trebuchet MS"/>
              </a:rPr>
              <a:t>by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1.</a:t>
            </a:r>
            <a:endParaRPr sz="3200">
              <a:latin typeface="Trebuchet MS"/>
              <a:cs typeface="Trebuchet MS"/>
            </a:endParaRPr>
          </a:p>
          <a:p>
            <a:pPr marL="307340" marR="207010" indent="-281940">
              <a:lnSpc>
                <a:spcPct val="100000"/>
              </a:lnSpc>
              <a:spcBef>
                <a:spcPts val="2400"/>
              </a:spcBef>
            </a:pPr>
            <a:r>
              <a:rPr sz="3825" spc="-209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140" dirty="0">
                <a:latin typeface="Trebuchet MS"/>
                <a:cs typeface="Trebuchet MS"/>
              </a:rPr>
              <a:t>Increment </a:t>
            </a:r>
            <a:r>
              <a:rPr sz="3200" spc="30" dirty="0">
                <a:latin typeface="Trebuchet MS"/>
                <a:cs typeface="Trebuchet MS"/>
              </a:rPr>
              <a:t>or </a:t>
            </a:r>
            <a:r>
              <a:rPr sz="3200" spc="-170" dirty="0">
                <a:latin typeface="Trebuchet MS"/>
                <a:cs typeface="Trebuchet MS"/>
              </a:rPr>
              <a:t>decrement </a:t>
            </a:r>
            <a:r>
              <a:rPr sz="3200" spc="-215" dirty="0">
                <a:latin typeface="Trebuchet MS"/>
                <a:cs typeface="Trebuchet MS"/>
              </a:rPr>
              <a:t>can </a:t>
            </a:r>
            <a:r>
              <a:rPr sz="3200" spc="-200" dirty="0">
                <a:latin typeface="Trebuchet MS"/>
                <a:cs typeface="Trebuchet MS"/>
              </a:rPr>
              <a:t>be  </a:t>
            </a:r>
            <a:r>
              <a:rPr sz="3200" spc="-140" dirty="0">
                <a:latin typeface="Trebuchet MS"/>
                <a:cs typeface="Trebuchet MS"/>
              </a:rPr>
              <a:t>performed </a:t>
            </a:r>
            <a:r>
              <a:rPr sz="3200" spc="-55" dirty="0">
                <a:latin typeface="Trebuchet MS"/>
                <a:cs typeface="Trebuchet MS"/>
              </a:rPr>
              <a:t>on </a:t>
            </a:r>
            <a:r>
              <a:rPr sz="3200" spc="-215" dirty="0">
                <a:latin typeface="Trebuchet MS"/>
                <a:cs typeface="Trebuchet MS"/>
              </a:rPr>
              <a:t>any </a:t>
            </a:r>
            <a:r>
              <a:rPr sz="3200" spc="-140" dirty="0">
                <a:latin typeface="Trebuchet MS"/>
                <a:cs typeface="Trebuchet MS"/>
              </a:rPr>
              <a:t>register </a:t>
            </a:r>
            <a:r>
              <a:rPr sz="3200" spc="30" dirty="0">
                <a:latin typeface="Trebuchet MS"/>
                <a:cs typeface="Trebuchet MS"/>
              </a:rPr>
              <a:t>or </a:t>
            </a:r>
            <a:r>
              <a:rPr sz="3200" spc="-320" dirty="0">
                <a:latin typeface="Trebuchet MS"/>
                <a:cs typeface="Trebuchet MS"/>
              </a:rPr>
              <a:t>a </a:t>
            </a:r>
            <a:r>
              <a:rPr sz="3200" spc="-120" dirty="0">
                <a:latin typeface="Trebuchet MS"/>
                <a:cs typeface="Trebuchet MS"/>
              </a:rPr>
              <a:t>memory  </a:t>
            </a:r>
            <a:r>
              <a:rPr sz="3200" spc="-190" dirty="0">
                <a:latin typeface="Trebuchet MS"/>
                <a:cs typeface="Trebuchet MS"/>
              </a:rPr>
              <a:t>location.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0380" y="999489"/>
          <a:ext cx="8434068" cy="164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1898014"/>
                <a:gridCol w="4807584"/>
              </a:tblGrid>
              <a:tr h="58039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2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DB709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200" spc="140" dirty="0">
                          <a:latin typeface="Trebuchet MS"/>
                          <a:cs typeface="Trebuchet MS"/>
                        </a:rPr>
                        <a:t>INR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651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1468755">
                        <a:lnSpc>
                          <a:spcPts val="3720"/>
                        </a:lnSpc>
                        <a:spcBef>
                          <a:spcPts val="355"/>
                        </a:spcBef>
                      </a:pPr>
                      <a:r>
                        <a:rPr sz="3200" spc="7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3200" dirty="0">
                          <a:latin typeface="Trebuchet MS"/>
                          <a:cs typeface="Trebuchet MS"/>
                        </a:rPr>
                        <a:t>M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5540">
                        <a:lnSpc>
                          <a:spcPts val="3720"/>
                        </a:lnSpc>
                        <a:spcBef>
                          <a:spcPts val="355"/>
                        </a:spcBef>
                      </a:pPr>
                      <a:r>
                        <a:rPr sz="3200" spc="-155" dirty="0">
                          <a:latin typeface="Trebuchet MS"/>
                          <a:cs typeface="Trebuchet MS"/>
                        </a:rPr>
                        <a:t>Increment </a:t>
                      </a:r>
                      <a:r>
                        <a:rPr sz="3200" spc="-140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3200" spc="30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3200" spc="-120" dirty="0">
                          <a:latin typeface="Trebuchet MS"/>
                          <a:cs typeface="Trebuchet MS"/>
                        </a:rPr>
                        <a:t>memory </a:t>
                      </a:r>
                      <a:r>
                        <a:rPr sz="3200" spc="-18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3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-80" dirty="0">
                          <a:latin typeface="Trebuchet MS"/>
                          <a:cs typeface="Trebuchet MS"/>
                        </a:rPr>
                        <a:t>1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8056245" cy="2950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30480" indent="-273050">
              <a:lnSpc>
                <a:spcPts val="2590"/>
              </a:lnSpc>
              <a:spcBef>
                <a:spcPts val="42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register </a:t>
            </a:r>
            <a:r>
              <a:rPr sz="2400" spc="20" dirty="0">
                <a:latin typeface="Trebuchet MS"/>
                <a:cs typeface="Trebuchet MS"/>
              </a:rPr>
              <a:t>or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20" dirty="0">
                <a:latin typeface="Trebuchet MS"/>
                <a:cs typeface="Trebuchet MS"/>
              </a:rPr>
              <a:t>location </a:t>
            </a:r>
            <a:r>
              <a:rPr sz="2400" spc="-135" dirty="0">
                <a:latin typeface="Trebuchet MS"/>
                <a:cs typeface="Trebuchet MS"/>
              </a:rPr>
              <a:t>are </a:t>
            </a:r>
            <a:r>
              <a:rPr sz="2400" spc="-130" dirty="0">
                <a:latin typeface="Trebuchet MS"/>
                <a:cs typeface="Trebuchet MS"/>
              </a:rPr>
              <a:t>incremented  </a:t>
            </a:r>
            <a:r>
              <a:rPr sz="2400" spc="-135" dirty="0">
                <a:latin typeface="Trebuchet MS"/>
                <a:cs typeface="Trebuchet MS"/>
              </a:rPr>
              <a:t>by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15" dirty="0">
                <a:latin typeface="Trebuchet MS"/>
                <a:cs typeface="Trebuchet MS"/>
              </a:rPr>
              <a:t>1.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07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75" dirty="0">
                <a:latin typeface="Trebuchet MS"/>
                <a:cs typeface="Trebuchet MS"/>
              </a:rPr>
              <a:t>stored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55" dirty="0">
                <a:latin typeface="Trebuchet MS"/>
                <a:cs typeface="Trebuchet MS"/>
              </a:rPr>
              <a:t>same</a:t>
            </a:r>
            <a:r>
              <a:rPr sz="2400" spc="210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place.</a:t>
            </a:r>
            <a:endParaRPr sz="2400">
              <a:latin typeface="Trebuchet MS"/>
              <a:cs typeface="Trebuchet MS"/>
            </a:endParaRPr>
          </a:p>
          <a:p>
            <a:pPr marL="310515" marR="46990" indent="-273050">
              <a:lnSpc>
                <a:spcPts val="2590"/>
              </a:lnSpc>
              <a:spcBef>
                <a:spcPts val="2435"/>
              </a:spcBef>
            </a:pPr>
            <a:r>
              <a:rPr sz="3375" spc="-16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0" dirty="0">
                <a:latin typeface="Trebuchet MS"/>
                <a:cs typeface="Trebuchet MS"/>
              </a:rPr>
              <a:t>If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operand is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45" dirty="0">
                <a:latin typeface="Trebuchet MS"/>
                <a:cs typeface="Trebuchet MS"/>
              </a:rPr>
              <a:t>location, </a:t>
            </a:r>
            <a:r>
              <a:rPr sz="2400" spc="-120" dirty="0">
                <a:latin typeface="Trebuchet MS"/>
                <a:cs typeface="Trebuchet MS"/>
              </a:rPr>
              <a:t>its </a:t>
            </a:r>
            <a:r>
              <a:rPr sz="2400" spc="-105" dirty="0">
                <a:latin typeface="Trebuchet MS"/>
                <a:cs typeface="Trebuchet MS"/>
              </a:rPr>
              <a:t>address is </a:t>
            </a:r>
            <a:r>
              <a:rPr sz="2400" spc="-155" dirty="0">
                <a:latin typeface="Trebuchet MS"/>
                <a:cs typeface="Trebuchet MS"/>
              </a:rPr>
              <a:t>specified </a:t>
            </a:r>
            <a:r>
              <a:rPr sz="2400" spc="-135" dirty="0">
                <a:latin typeface="Trebuchet MS"/>
                <a:cs typeface="Trebuchet MS"/>
              </a:rPr>
              <a:t>by 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10" dirty="0">
                <a:latin typeface="Trebuchet MS"/>
                <a:cs typeface="Trebuchet MS"/>
              </a:rPr>
              <a:t>H-L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pair.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075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 </a:t>
            </a:r>
            <a:r>
              <a:rPr sz="2400" spc="105" dirty="0">
                <a:latin typeface="Trebuchet MS"/>
                <a:cs typeface="Trebuchet MS"/>
              </a:rPr>
              <a:t>INR </a:t>
            </a:r>
            <a:r>
              <a:rPr sz="2400" spc="-10" dirty="0">
                <a:latin typeface="Trebuchet MS"/>
                <a:cs typeface="Trebuchet MS"/>
              </a:rPr>
              <a:t>B </a:t>
            </a:r>
            <a:r>
              <a:rPr sz="2400" spc="20" dirty="0">
                <a:latin typeface="Trebuchet MS"/>
                <a:cs typeface="Trebuchet MS"/>
              </a:rPr>
              <a:t>or </a:t>
            </a:r>
            <a:r>
              <a:rPr sz="2400" spc="105" dirty="0">
                <a:latin typeface="Trebuchet MS"/>
                <a:cs typeface="Trebuchet MS"/>
              </a:rPr>
              <a:t>INR</a:t>
            </a:r>
            <a:r>
              <a:rPr sz="2400" spc="-41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8350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20" dirty="0"/>
              <a:t>I</a:t>
            </a:r>
            <a:r>
              <a:rPr sz="3900" spc="555" dirty="0"/>
              <a:t>N</a:t>
            </a:r>
            <a:r>
              <a:rPr sz="3900" spc="85" dirty="0"/>
              <a:t>R</a:t>
            </a:r>
            <a:endParaRPr sz="3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004569" y="202796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76069" y="2027966"/>
            <a:ext cx="215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147570" y="202796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004569" y="2400076"/>
            <a:ext cx="180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147570" y="2400076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04569" y="2769646"/>
            <a:ext cx="1892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147570" y="2769646"/>
            <a:ext cx="1320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04569" y="1616486"/>
            <a:ext cx="1530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54" name="object 154"/>
          <p:cNvGraphicFramePr>
            <a:graphicFrameLocks noGrp="1"/>
          </p:cNvGraphicFramePr>
          <p:nvPr/>
        </p:nvGraphicFramePr>
        <p:xfrm>
          <a:off x="6096000" y="1935479"/>
          <a:ext cx="2286000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1143000"/>
              </a:tblGrid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4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A4B491"/>
                    </a:solidFill>
                  </a:tcPr>
                </a:tc>
              </a:tr>
              <a:tr h="370839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12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800" b="1" spc="-1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800" b="1" spc="-165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5" name="object 155"/>
          <p:cNvSpPr txBox="1"/>
          <p:nvPr/>
        </p:nvSpPr>
        <p:spPr>
          <a:xfrm>
            <a:off x="6096000" y="1524000"/>
            <a:ext cx="1143000" cy="37084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134100" y="7302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620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53670" y="5280659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9055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722630" y="5560059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10490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182369" y="5280659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61925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1751329" y="5560059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56260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5652770" y="5280659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07695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6221729" y="5560059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59130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6681469" y="52806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10565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7250430" y="556005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3048000" y="4495800"/>
            <a:ext cx="685800" cy="1422400"/>
            <a:chOff x="3048000" y="4495800"/>
            <a:chExt cx="685800" cy="1422400"/>
          </a:xfrm>
        </p:grpSpPr>
        <p:sp>
          <p:nvSpPr>
            <p:cNvPr id="174" name="object 174"/>
            <p:cNvSpPr/>
            <p:nvPr/>
          </p:nvSpPr>
          <p:spPr>
            <a:xfrm>
              <a:off x="3048000" y="44958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48000" y="52070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3048000" y="5207000"/>
            <a:ext cx="685800" cy="7112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00"/>
              </a:spcBef>
            </a:pPr>
            <a:r>
              <a:rPr sz="3600" b="1" spc="-105" dirty="0">
                <a:latin typeface="Times New Roman"/>
                <a:cs typeface="Times New Roman"/>
              </a:rPr>
              <a:t>10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3048000" y="4419600"/>
            <a:ext cx="5334000" cy="2209800"/>
            <a:chOff x="3048000" y="4419600"/>
            <a:chExt cx="5334000" cy="2209800"/>
          </a:xfrm>
        </p:grpSpPr>
        <p:sp>
          <p:nvSpPr>
            <p:cNvPr id="178" name="object 178"/>
            <p:cNvSpPr/>
            <p:nvPr/>
          </p:nvSpPr>
          <p:spPr>
            <a:xfrm>
              <a:off x="3048000" y="59182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696200" y="44196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696200" y="51562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696200" y="5156200"/>
            <a:ext cx="685800" cy="7366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4000" b="1" spc="-545" dirty="0">
                <a:latin typeface="Times New Roman"/>
                <a:cs typeface="Times New Roman"/>
              </a:rPr>
              <a:t>11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696200" y="5892800"/>
            <a:ext cx="685800" cy="736600"/>
          </a:xfrm>
          <a:custGeom>
            <a:avLst/>
            <a:gdLst/>
            <a:ahLst/>
            <a:cxnLst/>
            <a:rect l="l" t="t" r="r" b="b"/>
            <a:pathLst>
              <a:path w="685800" h="736600">
                <a:moveTo>
                  <a:pt x="685800" y="0"/>
                </a:moveTo>
                <a:lnTo>
                  <a:pt x="0" y="0"/>
                </a:lnTo>
                <a:lnTo>
                  <a:pt x="0" y="736600"/>
                </a:lnTo>
                <a:lnTo>
                  <a:pt x="685800" y="7366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2286000" y="545465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050H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458200" y="537845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050H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209029" y="3778250"/>
            <a:ext cx="177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999489" y="37680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091940" y="5473700"/>
            <a:ext cx="1209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85" dirty="0">
                <a:solidFill>
                  <a:srgbClr val="FFFFFF"/>
                </a:solidFill>
                <a:latin typeface="Arial"/>
                <a:cs typeface="Arial"/>
              </a:rPr>
              <a:t>INR</a:t>
            </a: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091940" y="6022340"/>
            <a:ext cx="150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b="1" spc="-1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189" name="object 189"/>
          <p:cNvGraphicFramePr>
            <a:graphicFrameLocks noGrp="1"/>
          </p:cNvGraphicFramePr>
          <p:nvPr/>
        </p:nvGraphicFramePr>
        <p:xfrm>
          <a:off x="914400" y="1524000"/>
          <a:ext cx="2286000" cy="1529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1143000"/>
              </a:tblGrid>
              <a:tr h="414020"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33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4B491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A4B491"/>
                    </a:solidFill>
                  </a:tcPr>
                </a:tc>
              </a:tr>
              <a:tr h="36957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12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800" b="1" spc="-1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0E4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2109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800" b="1" spc="-165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0" name="object 190"/>
          <p:cNvSpPr txBox="1"/>
          <p:nvPr/>
        </p:nvSpPr>
        <p:spPr>
          <a:xfrm>
            <a:off x="923289" y="72390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039870" y="1634490"/>
            <a:ext cx="1357630" cy="12433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790"/>
              </a:lnSpc>
              <a:spcBef>
                <a:spcPts val="265"/>
              </a:spcBef>
            </a:pPr>
            <a:r>
              <a:rPr sz="4000" b="1" spc="-320" dirty="0">
                <a:solidFill>
                  <a:srgbClr val="FFFFFF"/>
                </a:solidFill>
                <a:latin typeface="Arial"/>
                <a:cs typeface="Arial"/>
              </a:rPr>
              <a:t>INR </a:t>
            </a:r>
            <a:r>
              <a:rPr sz="4000" b="1" spc="-650" dirty="0">
                <a:solidFill>
                  <a:srgbClr val="FFFFFF"/>
                </a:solidFill>
                <a:latin typeface="Arial"/>
                <a:cs typeface="Arial"/>
              </a:rPr>
              <a:t>B  </a:t>
            </a:r>
            <a:r>
              <a:rPr sz="4000" b="1" spc="-6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000" b="1" spc="-3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b="1" spc="-5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000" b="1" spc="-4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4000" b="1" spc="-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148830" y="3177540"/>
            <a:ext cx="1135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10+1=11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5934709" y="6320790"/>
            <a:ext cx="1135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10+1=11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43000" y="1447800"/>
          <a:ext cx="7790815" cy="115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140"/>
                <a:gridCol w="1748155"/>
                <a:gridCol w="4541520"/>
              </a:tblGrid>
              <a:tr h="51816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245" dirty="0">
                          <a:latin typeface="Trebuchet MS"/>
                          <a:cs typeface="Trebuchet MS"/>
                        </a:rPr>
                        <a:t>INX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35" dirty="0">
                          <a:latin typeface="Trebuchet MS"/>
                          <a:cs typeface="Trebuchet MS"/>
                        </a:rPr>
                        <a:t>Increment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pair </a:t>
                      </a:r>
                      <a:r>
                        <a:rPr sz="2800" spc="-16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8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45769" y="3246120"/>
            <a:ext cx="763524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pair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incremented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24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result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stored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same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place.</a:t>
            </a:r>
            <a:endParaRPr sz="26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2400"/>
              </a:spcBef>
              <a:tabLst>
                <a:tab pos="3275965" algn="l"/>
                <a:tab pos="3910329" algn="l"/>
                <a:tab pos="5097780" algn="l"/>
                <a:tab pos="5731510" algn="l"/>
              </a:tabLst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INX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	</a:t>
            </a:r>
            <a:r>
              <a:rPr sz="2600" spc="114" dirty="0">
                <a:latin typeface="Times New Roman"/>
                <a:cs typeface="Times New Roman"/>
              </a:rPr>
              <a:t>or	</a:t>
            </a:r>
            <a:r>
              <a:rPr sz="2600" spc="-30" dirty="0">
                <a:latin typeface="Times New Roman"/>
                <a:cs typeface="Times New Roman"/>
              </a:rPr>
              <a:t>INX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	</a:t>
            </a:r>
            <a:r>
              <a:rPr sz="2600" spc="110" dirty="0">
                <a:latin typeface="Times New Roman"/>
                <a:cs typeface="Times New Roman"/>
              </a:rPr>
              <a:t>or	</a:t>
            </a:r>
            <a:r>
              <a:rPr sz="2600" spc="-30">
                <a:latin typeface="Times New Roman"/>
                <a:cs typeface="Times New Roman"/>
              </a:rPr>
              <a:t>INX</a:t>
            </a:r>
            <a:r>
              <a:rPr sz="2600" spc="5">
                <a:latin typeface="Times New Roman"/>
                <a:cs typeface="Times New Roman"/>
              </a:rPr>
              <a:t> </a:t>
            </a:r>
            <a:r>
              <a:rPr sz="2600" spc="70" smtClean="0">
                <a:latin typeface="Times New Roman"/>
                <a:cs typeface="Times New Roman"/>
              </a:rPr>
              <a:t>D</a:t>
            </a:r>
            <a:endParaRPr lang="en-US" sz="2600" spc="70" dirty="0" smtClean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2400"/>
              </a:spcBef>
              <a:tabLst>
                <a:tab pos="3275965" algn="l"/>
                <a:tab pos="3910329" algn="l"/>
                <a:tab pos="5097780" algn="l"/>
                <a:tab pos="5731510" algn="l"/>
              </a:tabLst>
            </a:pPr>
            <a:r>
              <a:rPr lang="en-US" sz="2600" spc="70" dirty="0" smtClean="0">
                <a:latin typeface="Times New Roman"/>
                <a:cs typeface="Times New Roman"/>
              </a:rPr>
              <a:t>HL=2050 BC 9090</a:t>
            </a:r>
          </a:p>
          <a:p>
            <a:pPr marL="101600">
              <a:lnSpc>
                <a:spcPct val="100000"/>
              </a:lnSpc>
              <a:spcBef>
                <a:spcPts val="2400"/>
              </a:spcBef>
              <a:tabLst>
                <a:tab pos="3275965" algn="l"/>
                <a:tab pos="3910329" algn="l"/>
                <a:tab pos="5097780" algn="l"/>
                <a:tab pos="5731510" algn="l"/>
              </a:tabLst>
            </a:pPr>
            <a:r>
              <a:rPr lang="en-US" sz="2600" spc="70" dirty="0" smtClean="0">
                <a:latin typeface="Times New Roman"/>
                <a:cs typeface="Times New Roman"/>
              </a:rPr>
              <a:t>2051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8864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20" dirty="0"/>
              <a:t>I</a:t>
            </a:r>
            <a:r>
              <a:rPr sz="3900" spc="555" dirty="0"/>
              <a:t>N</a:t>
            </a:r>
            <a:r>
              <a:rPr sz="3900" spc="590" dirty="0"/>
              <a:t>X</a:t>
            </a:r>
            <a:endParaRPr sz="39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4399" y="384047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69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991869" y="3858259"/>
            <a:ext cx="227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525270" y="3840479"/>
            <a:ext cx="1221740" cy="506730"/>
          </a:xfrm>
          <a:custGeom>
            <a:avLst/>
            <a:gdLst/>
            <a:ahLst/>
            <a:cxnLst/>
            <a:rect l="l" t="t" r="r" b="b"/>
            <a:pathLst>
              <a:path w="1221739" h="506729">
                <a:moveTo>
                  <a:pt x="1221740" y="0"/>
                </a:moveTo>
                <a:lnTo>
                  <a:pt x="609600" y="0"/>
                </a:lnTo>
                <a:lnTo>
                  <a:pt x="0" y="0"/>
                </a:lnTo>
                <a:lnTo>
                  <a:pt x="0" y="506730"/>
                </a:lnTo>
                <a:lnTo>
                  <a:pt x="609600" y="506730"/>
                </a:lnTo>
                <a:lnTo>
                  <a:pt x="1221740" y="506730"/>
                </a:lnTo>
                <a:lnTo>
                  <a:pt x="122174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212339" y="3858259"/>
            <a:ext cx="22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914400" y="3840479"/>
            <a:ext cx="2443480" cy="1010919"/>
            <a:chOff x="914400" y="3840479"/>
            <a:chExt cx="2443480" cy="1010919"/>
          </a:xfrm>
        </p:grpSpPr>
        <p:sp>
          <p:nvSpPr>
            <p:cNvPr id="151" name="object 151"/>
            <p:cNvSpPr/>
            <p:nvPr/>
          </p:nvSpPr>
          <p:spPr>
            <a:xfrm>
              <a:off x="2747010" y="384047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70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14400" y="4347209"/>
              <a:ext cx="610870" cy="504190"/>
            </a:xfrm>
            <a:custGeom>
              <a:avLst/>
              <a:gdLst/>
              <a:ahLst/>
              <a:cxnLst/>
              <a:rect l="l" t="t" r="r" b="b"/>
              <a:pathLst>
                <a:path w="610869" h="504189">
                  <a:moveTo>
                    <a:pt x="610869" y="0"/>
                  </a:moveTo>
                  <a:lnTo>
                    <a:pt x="0" y="0"/>
                  </a:lnTo>
                  <a:lnTo>
                    <a:pt x="0" y="504189"/>
                  </a:lnTo>
                  <a:lnTo>
                    <a:pt x="610869" y="504189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991869" y="4364990"/>
            <a:ext cx="266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25270" y="4347209"/>
            <a:ext cx="1221740" cy="504190"/>
          </a:xfrm>
          <a:custGeom>
            <a:avLst/>
            <a:gdLst/>
            <a:ahLst/>
            <a:cxnLst/>
            <a:rect l="l" t="t" r="r" b="b"/>
            <a:pathLst>
              <a:path w="1221739" h="504189">
                <a:moveTo>
                  <a:pt x="1221740" y="0"/>
                </a:moveTo>
                <a:lnTo>
                  <a:pt x="609600" y="0"/>
                </a:lnTo>
                <a:lnTo>
                  <a:pt x="0" y="0"/>
                </a:lnTo>
                <a:lnTo>
                  <a:pt x="0" y="504190"/>
                </a:lnTo>
                <a:lnTo>
                  <a:pt x="609600" y="504190"/>
                </a:lnTo>
                <a:lnTo>
                  <a:pt x="1221740" y="504190"/>
                </a:lnTo>
                <a:lnTo>
                  <a:pt x="122174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212339" y="436499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914400" y="4347209"/>
            <a:ext cx="2443480" cy="1010919"/>
            <a:chOff x="914400" y="4347209"/>
            <a:chExt cx="2443480" cy="1010919"/>
          </a:xfrm>
        </p:grpSpPr>
        <p:sp>
          <p:nvSpPr>
            <p:cNvPr id="157" name="object 157"/>
            <p:cNvSpPr/>
            <p:nvPr/>
          </p:nvSpPr>
          <p:spPr>
            <a:xfrm>
              <a:off x="2747010" y="4347209"/>
              <a:ext cx="610870" cy="504190"/>
            </a:xfrm>
            <a:custGeom>
              <a:avLst/>
              <a:gdLst/>
              <a:ahLst/>
              <a:cxnLst/>
              <a:rect l="l" t="t" r="r" b="b"/>
              <a:pathLst>
                <a:path w="610870" h="504189">
                  <a:moveTo>
                    <a:pt x="610869" y="0"/>
                  </a:moveTo>
                  <a:lnTo>
                    <a:pt x="0" y="0"/>
                  </a:lnTo>
                  <a:lnTo>
                    <a:pt x="0" y="504189"/>
                  </a:lnTo>
                  <a:lnTo>
                    <a:pt x="610869" y="504189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14400" y="485139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69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25269" y="4851399"/>
              <a:ext cx="609600" cy="506730"/>
            </a:xfrm>
            <a:custGeom>
              <a:avLst/>
              <a:gdLst/>
              <a:ahLst/>
              <a:cxnLst/>
              <a:rect l="l" t="t" r="r" b="b"/>
              <a:pathLst>
                <a:path w="609600" h="506729">
                  <a:moveTo>
                    <a:pt x="609600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09600" y="5067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134869" y="4851399"/>
              <a:ext cx="612140" cy="506730"/>
            </a:xfrm>
            <a:custGeom>
              <a:avLst/>
              <a:gdLst/>
              <a:ahLst/>
              <a:cxnLst/>
              <a:rect l="l" t="t" r="r" b="b"/>
              <a:pathLst>
                <a:path w="612139" h="506729">
                  <a:moveTo>
                    <a:pt x="612140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2140" y="506730"/>
                  </a:lnTo>
                  <a:lnTo>
                    <a:pt x="612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47010" y="485139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70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991869" y="4870450"/>
            <a:ext cx="218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935" algn="l"/>
                <a:tab pos="1232535" algn="l"/>
                <a:tab pos="1843405" algn="l"/>
              </a:tabLst>
            </a:pPr>
            <a:r>
              <a:rPr sz="2400" b="1" spc="114" dirty="0">
                <a:latin typeface="Times New Roman"/>
                <a:cs typeface="Times New Roman"/>
              </a:rPr>
              <a:t>H	</a:t>
            </a:r>
            <a:r>
              <a:rPr sz="2400" b="1" spc="-325" dirty="0">
                <a:latin typeface="Times New Roman"/>
                <a:cs typeface="Times New Roman"/>
              </a:rPr>
              <a:t>1</a:t>
            </a:r>
            <a:r>
              <a:rPr sz="2400" b="1" spc="185" dirty="0">
                <a:latin typeface="Times New Roman"/>
                <a:cs typeface="Times New Roman"/>
              </a:rPr>
              <a:t>0	</a:t>
            </a:r>
            <a:r>
              <a:rPr sz="2400" b="1" spc="-220" dirty="0">
                <a:latin typeface="Times New Roman"/>
                <a:cs typeface="Times New Roman"/>
              </a:rPr>
              <a:t>L	</a:t>
            </a:r>
            <a:r>
              <a:rPr sz="2400" b="1" spc="-35" dirty="0">
                <a:latin typeface="Times New Roman"/>
                <a:cs typeface="Times New Roman"/>
              </a:rPr>
              <a:t>2</a:t>
            </a:r>
            <a:r>
              <a:rPr sz="2400" b="1" spc="18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144259" y="19392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049019" y="19392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6096000" y="3143250"/>
          <a:ext cx="2833367" cy="2214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/>
                <a:gridCol w="709929"/>
                <a:gridCol w="708659"/>
                <a:gridCol w="707389"/>
              </a:tblGrid>
              <a:tr h="596265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14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545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</a:tr>
              <a:tr h="5816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b="1" spc="-2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6" name="object 166"/>
          <p:cNvSpPr/>
          <p:nvPr/>
        </p:nvSpPr>
        <p:spPr>
          <a:xfrm>
            <a:off x="914400" y="3214370"/>
            <a:ext cx="1143000" cy="586740"/>
          </a:xfrm>
          <a:custGeom>
            <a:avLst/>
            <a:gdLst/>
            <a:ahLst/>
            <a:cxnLst/>
            <a:rect l="l" t="t" r="r" b="b"/>
            <a:pathLst>
              <a:path w="1143000" h="586739">
                <a:moveTo>
                  <a:pt x="1143000" y="0"/>
                </a:moveTo>
                <a:lnTo>
                  <a:pt x="0" y="0"/>
                </a:lnTo>
                <a:lnTo>
                  <a:pt x="0" y="586739"/>
                </a:lnTo>
                <a:lnTo>
                  <a:pt x="1143000" y="586739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991869" y="3238500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2057400" y="3214370"/>
            <a:ext cx="1143000" cy="586740"/>
          </a:xfrm>
          <a:custGeom>
            <a:avLst/>
            <a:gdLst/>
            <a:ahLst/>
            <a:cxnLst/>
            <a:rect l="l" t="t" r="r" b="b"/>
            <a:pathLst>
              <a:path w="1143000" h="586739">
                <a:moveTo>
                  <a:pt x="1143000" y="0"/>
                </a:moveTo>
                <a:lnTo>
                  <a:pt x="0" y="0"/>
                </a:lnTo>
                <a:lnTo>
                  <a:pt x="0" y="586739"/>
                </a:lnTo>
                <a:lnTo>
                  <a:pt x="1143000" y="586739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3657600" y="4071620"/>
            <a:ext cx="1713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139">
              <a:lnSpc>
                <a:spcPct val="100000"/>
              </a:lnSpc>
              <a:spcBef>
                <a:spcPts val="100"/>
              </a:spcBef>
            </a:pPr>
            <a:r>
              <a:rPr sz="3600" b="1" spc="-229" dirty="0">
                <a:solidFill>
                  <a:srgbClr val="FFFFFF"/>
                </a:solidFill>
                <a:latin typeface="Arial"/>
                <a:cs typeface="Arial"/>
              </a:rPr>
              <a:t>INX </a:t>
            </a:r>
            <a:r>
              <a:rPr sz="3600" b="1" spc="-330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3600" b="1" spc="-5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405" dirty="0">
                <a:solidFill>
                  <a:srgbClr val="FFFFFF"/>
                </a:solidFill>
                <a:latin typeface="Arial"/>
                <a:cs typeface="Arial"/>
              </a:rPr>
              <a:t>P=</a:t>
            </a:r>
            <a:r>
              <a:rPr sz="3600" b="1" spc="-5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405" dirty="0">
                <a:solidFill>
                  <a:srgbClr val="FFFFFF"/>
                </a:solidFill>
                <a:latin typeface="Arial"/>
                <a:cs typeface="Arial"/>
              </a:rPr>
              <a:t>P+</a:t>
            </a:r>
            <a:r>
              <a:rPr sz="3600" b="1" spc="-1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506209" y="6000750"/>
            <a:ext cx="174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1020+1=1021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12659" cy="861774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Write an assembly language program to add two 8 bit numbers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89600"/>
          <a:ext cx="7696200" cy="2278800"/>
        </p:xfrm>
        <a:graphic>
          <a:graphicData uri="http://schemas.openxmlformats.org/drawingml/2006/table">
            <a:tbl>
              <a:tblPr/>
              <a:tblGrid>
                <a:gridCol w="1088783"/>
                <a:gridCol w="1125522"/>
                <a:gridCol w="1476204"/>
                <a:gridCol w="1291845"/>
                <a:gridCol w="2713846"/>
              </a:tblGrid>
              <a:tr h="308748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</a:rPr>
                        <a:t>ADDRESS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OPCODE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MNEMONIC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Times New Roman"/>
                        </a:rPr>
                        <a:t>OPERAND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</a:rPr>
                        <a:t>COMMENTS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C000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57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3E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, Data1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MVI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0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A, Data1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3759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Get first byte in the accumulator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C002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57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06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, Data2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MVI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50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B, Data2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40068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Get Second byte in register B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C004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5715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88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  <a:p>
                      <a:pPr marL="4445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ADD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</a:endParaRPr>
                    </a:p>
                    <a:p>
                      <a:pPr marL="5080" marR="0" algn="ctr">
                        <a:spcBef>
                          <a:spcPts val="129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2921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Addition of Data1 (A) + Data2 (B). Result is saved in accumulator A.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3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C005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76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HLT (RST 1)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Times New Roman"/>
                        </a:rPr>
                        <a:t>Halt/end  </a:t>
                      </a:r>
                      <a:r>
                        <a:rPr lang="en-US" sz="1300" dirty="0">
                          <a:latin typeface="Times New Roman"/>
                          <a:ea typeface="Times New Roman"/>
                        </a:rPr>
                        <a:t>the program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13740" y="1447800"/>
          <a:ext cx="8221345" cy="148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005"/>
                <a:gridCol w="1842135"/>
                <a:gridCol w="4815205"/>
              </a:tblGrid>
              <a:tr h="54356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245" dirty="0">
                          <a:latin typeface="Trebuchet MS"/>
                          <a:cs typeface="Trebuchet MS"/>
                        </a:rPr>
                        <a:t>DCR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1443990">
                        <a:lnSpc>
                          <a:spcPts val="3250"/>
                        </a:lnSpc>
                        <a:spcBef>
                          <a:spcPts val="359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82395">
                        <a:lnSpc>
                          <a:spcPts val="3250"/>
                        </a:lnSpc>
                        <a:spcBef>
                          <a:spcPts val="359"/>
                        </a:spcBef>
                      </a:pPr>
                      <a:r>
                        <a:rPr sz="2800" spc="-90" dirty="0">
                          <a:latin typeface="Trebuchet MS"/>
                          <a:cs typeface="Trebuchet MS"/>
                        </a:rPr>
                        <a:t>Decrement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25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2800" spc="-110" dirty="0">
                          <a:latin typeface="Trebuchet MS"/>
                          <a:cs typeface="Trebuchet MS"/>
                        </a:rPr>
                        <a:t>memory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71169" y="3210559"/>
            <a:ext cx="8090534" cy="2950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8615" marR="1666875" indent="-273050">
              <a:lnSpc>
                <a:spcPts val="2590"/>
              </a:lnSpc>
              <a:spcBef>
                <a:spcPts val="42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register </a:t>
            </a:r>
            <a:r>
              <a:rPr sz="2400" spc="20" dirty="0">
                <a:latin typeface="Trebuchet MS"/>
                <a:cs typeface="Trebuchet MS"/>
              </a:rPr>
              <a:t>or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20" dirty="0">
                <a:latin typeface="Trebuchet MS"/>
                <a:cs typeface="Trebuchet MS"/>
              </a:rPr>
              <a:t>location </a:t>
            </a:r>
            <a:r>
              <a:rPr sz="2400" spc="-135" dirty="0">
                <a:latin typeface="Trebuchet MS"/>
                <a:cs typeface="Trebuchet MS"/>
              </a:rPr>
              <a:t>are  </a:t>
            </a:r>
            <a:r>
              <a:rPr sz="2400" spc="-130" dirty="0">
                <a:latin typeface="Trebuchet MS"/>
                <a:cs typeface="Trebuchet MS"/>
              </a:rPr>
              <a:t>decremented </a:t>
            </a:r>
            <a:r>
              <a:rPr sz="2400" spc="-135" dirty="0">
                <a:latin typeface="Trebuchet MS"/>
                <a:cs typeface="Trebuchet MS"/>
              </a:rPr>
              <a:t>by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1.</a:t>
            </a:r>
            <a:endParaRPr sz="24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07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75" dirty="0">
                <a:latin typeface="Trebuchet MS"/>
                <a:cs typeface="Trebuchet MS"/>
              </a:rPr>
              <a:t>stored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55" dirty="0">
                <a:latin typeface="Trebuchet MS"/>
                <a:cs typeface="Trebuchet MS"/>
              </a:rPr>
              <a:t>same</a:t>
            </a:r>
            <a:r>
              <a:rPr sz="2400" spc="210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place.</a:t>
            </a:r>
            <a:endParaRPr sz="2400">
              <a:latin typeface="Trebuchet MS"/>
              <a:cs typeface="Trebuchet MS"/>
            </a:endParaRPr>
          </a:p>
          <a:p>
            <a:pPr marL="348615" marR="43180" indent="-273050">
              <a:lnSpc>
                <a:spcPts val="2590"/>
              </a:lnSpc>
              <a:spcBef>
                <a:spcPts val="2435"/>
              </a:spcBef>
            </a:pPr>
            <a:r>
              <a:rPr sz="3375" spc="-16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0" dirty="0">
                <a:latin typeface="Trebuchet MS"/>
                <a:cs typeface="Trebuchet MS"/>
              </a:rPr>
              <a:t>If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operand is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95" dirty="0">
                <a:latin typeface="Trebuchet MS"/>
                <a:cs typeface="Trebuchet MS"/>
              </a:rPr>
              <a:t>memory </a:t>
            </a:r>
            <a:r>
              <a:rPr sz="2400" spc="-145" dirty="0">
                <a:latin typeface="Trebuchet MS"/>
                <a:cs typeface="Trebuchet MS"/>
              </a:rPr>
              <a:t>location, </a:t>
            </a:r>
            <a:r>
              <a:rPr sz="2400" spc="-120" dirty="0">
                <a:latin typeface="Trebuchet MS"/>
                <a:cs typeface="Trebuchet MS"/>
              </a:rPr>
              <a:t>its </a:t>
            </a:r>
            <a:r>
              <a:rPr sz="2400" spc="-105" dirty="0">
                <a:latin typeface="Trebuchet MS"/>
                <a:cs typeface="Trebuchet MS"/>
              </a:rPr>
              <a:t>address is </a:t>
            </a:r>
            <a:r>
              <a:rPr sz="2400" spc="-155" dirty="0">
                <a:latin typeface="Trebuchet MS"/>
                <a:cs typeface="Trebuchet MS"/>
              </a:rPr>
              <a:t>specified </a:t>
            </a:r>
            <a:r>
              <a:rPr sz="2400" spc="-135" dirty="0">
                <a:latin typeface="Trebuchet MS"/>
                <a:cs typeface="Trebuchet MS"/>
              </a:rPr>
              <a:t>by 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10" dirty="0">
                <a:latin typeface="Trebuchet MS"/>
                <a:cs typeface="Trebuchet MS"/>
              </a:rPr>
              <a:t>H-L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pair.</a:t>
            </a:r>
            <a:endParaRPr sz="24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075"/>
              </a:spcBef>
              <a:tabLst>
                <a:tab pos="3001645" algn="l"/>
                <a:tab pos="3799204" algn="l"/>
              </a:tabLst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DCR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	</a:t>
            </a:r>
            <a:r>
              <a:rPr sz="2400" spc="20" dirty="0">
                <a:latin typeface="Trebuchet MS"/>
                <a:cs typeface="Trebuchet MS"/>
              </a:rPr>
              <a:t>or	</a:t>
            </a:r>
            <a:r>
              <a:rPr sz="2400" spc="210" dirty="0">
                <a:latin typeface="Trebuchet MS"/>
                <a:cs typeface="Trebuchet MS"/>
              </a:rPr>
              <a:t>DCR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10471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45" dirty="0"/>
              <a:t>DCR</a:t>
            </a:r>
            <a:endParaRPr sz="39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95999" y="193547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69">
                  <a:moveTo>
                    <a:pt x="571500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6186170" y="195834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667500" y="193547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6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7329169" y="195834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6096000" y="1935479"/>
            <a:ext cx="2286000" cy="768350"/>
            <a:chOff x="6096000" y="1935479"/>
            <a:chExt cx="2286000" cy="768350"/>
          </a:xfrm>
        </p:grpSpPr>
        <p:sp>
          <p:nvSpPr>
            <p:cNvPr id="151" name="object 151"/>
            <p:cNvSpPr/>
            <p:nvPr/>
          </p:nvSpPr>
          <p:spPr>
            <a:xfrm>
              <a:off x="7810500" y="193547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69">
                  <a:moveTo>
                    <a:pt x="571500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96000" y="2305049"/>
              <a:ext cx="571500" cy="398780"/>
            </a:xfrm>
            <a:custGeom>
              <a:avLst/>
              <a:gdLst/>
              <a:ahLst/>
              <a:cxnLst/>
              <a:rect l="l" t="t" r="r" b="b"/>
              <a:pathLst>
                <a:path w="571500" h="398780">
                  <a:moveTo>
                    <a:pt x="571500" y="0"/>
                  </a:moveTo>
                  <a:lnTo>
                    <a:pt x="0" y="0"/>
                  </a:lnTo>
                  <a:lnTo>
                    <a:pt x="0" y="398779"/>
                  </a:lnTo>
                  <a:lnTo>
                    <a:pt x="571500" y="39877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6186170" y="2327909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667500" y="2305049"/>
            <a:ext cx="1143000" cy="398780"/>
          </a:xfrm>
          <a:custGeom>
            <a:avLst/>
            <a:gdLst/>
            <a:ahLst/>
            <a:cxnLst/>
            <a:rect l="l" t="t" r="r" b="b"/>
            <a:pathLst>
              <a:path w="1143000" h="39878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98780"/>
                </a:lnTo>
                <a:lnTo>
                  <a:pt x="571500" y="398780"/>
                </a:lnTo>
                <a:lnTo>
                  <a:pt x="1143000" y="39878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7329169" y="2327909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810500" y="2305050"/>
            <a:ext cx="571500" cy="398780"/>
          </a:xfrm>
          <a:custGeom>
            <a:avLst/>
            <a:gdLst/>
            <a:ahLst/>
            <a:cxnLst/>
            <a:rect l="l" t="t" r="r" b="b"/>
            <a:pathLst>
              <a:path w="571500" h="398780">
                <a:moveTo>
                  <a:pt x="571500" y="0"/>
                </a:moveTo>
                <a:lnTo>
                  <a:pt x="0" y="0"/>
                </a:lnTo>
                <a:lnTo>
                  <a:pt x="0" y="398779"/>
                </a:lnTo>
                <a:lnTo>
                  <a:pt x="571500" y="398779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810500" y="2305050"/>
            <a:ext cx="571500" cy="39878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2000" b="1" dirty="0"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6096000" y="1524000"/>
            <a:ext cx="2286000" cy="1549400"/>
            <a:chOff x="6096000" y="1524000"/>
            <a:chExt cx="2286000" cy="1549400"/>
          </a:xfrm>
        </p:grpSpPr>
        <p:sp>
          <p:nvSpPr>
            <p:cNvPr id="159" name="object 159"/>
            <p:cNvSpPr/>
            <p:nvPr/>
          </p:nvSpPr>
          <p:spPr>
            <a:xfrm>
              <a:off x="6096000" y="2703829"/>
              <a:ext cx="2286000" cy="369570"/>
            </a:xfrm>
            <a:custGeom>
              <a:avLst/>
              <a:gdLst/>
              <a:ahLst/>
              <a:cxnLst/>
              <a:rect l="l" t="t" r="r" b="b"/>
              <a:pathLst>
                <a:path w="2286000" h="369569">
                  <a:moveTo>
                    <a:pt x="2286000" y="0"/>
                  </a:moveTo>
                  <a:lnTo>
                    <a:pt x="1714500" y="0"/>
                  </a:ln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69570"/>
                  </a:lnTo>
                  <a:lnTo>
                    <a:pt x="571500" y="369570"/>
                  </a:lnTo>
                  <a:lnTo>
                    <a:pt x="1143000" y="369570"/>
                  </a:lnTo>
                  <a:lnTo>
                    <a:pt x="1714500" y="369570"/>
                  </a:lnTo>
                  <a:lnTo>
                    <a:pt x="2286000" y="36957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96000" y="152400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6096000" y="1546859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6200" y="1523999"/>
            <a:ext cx="7162800" cy="4376420"/>
          </a:xfrm>
          <a:custGeom>
            <a:avLst/>
            <a:gdLst/>
            <a:ahLst/>
            <a:cxnLst/>
            <a:rect l="l" t="t" r="r" b="b"/>
            <a:pathLst>
              <a:path w="7162800" h="4376420">
                <a:moveTo>
                  <a:pt x="514350" y="3733800"/>
                </a:moveTo>
                <a:lnTo>
                  <a:pt x="0" y="3733800"/>
                </a:lnTo>
                <a:lnTo>
                  <a:pt x="0" y="4376420"/>
                </a:lnTo>
                <a:lnTo>
                  <a:pt x="514350" y="4376420"/>
                </a:lnTo>
                <a:lnTo>
                  <a:pt x="514350" y="3733800"/>
                </a:lnTo>
                <a:close/>
              </a:path>
              <a:path w="7162800" h="4376420">
                <a:moveTo>
                  <a:pt x="7162800" y="0"/>
                </a:moveTo>
                <a:lnTo>
                  <a:pt x="6591300" y="0"/>
                </a:lnTo>
                <a:lnTo>
                  <a:pt x="6591300" y="370840"/>
                </a:lnTo>
                <a:lnTo>
                  <a:pt x="7162800" y="370840"/>
                </a:lnTo>
                <a:lnTo>
                  <a:pt x="71628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6134100" y="575309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914400" y="1529080"/>
          <a:ext cx="2286000" cy="1609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571500"/>
                <a:gridCol w="571500"/>
              </a:tblGrid>
              <a:tr h="3911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988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97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7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FFFF0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F2ED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923289" y="5676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268470" y="2014220"/>
            <a:ext cx="1139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35" dirty="0">
                <a:solidFill>
                  <a:srgbClr val="FFFFFF"/>
                </a:solidFill>
                <a:latin typeface="Arial"/>
                <a:cs typeface="Arial"/>
              </a:rPr>
              <a:t>DCR </a:t>
            </a:r>
            <a:r>
              <a:rPr sz="3600" b="1" spc="-65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3600" b="1" spc="-5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3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5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b="1" spc="-1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53670" y="5280659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055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22630" y="5560059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10490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182369" y="5280659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619250" y="52578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751329" y="5560059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334000" y="50292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5424170" y="5052059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848350" y="50292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5993129" y="5331459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362700" y="50292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6452870" y="50520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6877050" y="50292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7021830" y="533145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3048000" y="4495800"/>
            <a:ext cx="685800" cy="1422400"/>
            <a:chOff x="3048000" y="4495800"/>
            <a:chExt cx="685800" cy="1422400"/>
          </a:xfrm>
        </p:grpSpPr>
        <p:sp>
          <p:nvSpPr>
            <p:cNvPr id="183" name="object 183"/>
            <p:cNvSpPr/>
            <p:nvPr/>
          </p:nvSpPr>
          <p:spPr>
            <a:xfrm>
              <a:off x="3048000" y="44958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048000" y="52070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3048000" y="5207000"/>
            <a:ext cx="685800" cy="7112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"/>
              </a:spcBef>
            </a:pPr>
            <a:r>
              <a:rPr sz="3200" b="1" dirty="0">
                <a:latin typeface="Times New Roman"/>
                <a:cs typeface="Times New Roman"/>
              </a:rPr>
              <a:t>21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3048000" y="4419600"/>
            <a:ext cx="5943600" cy="2209800"/>
            <a:chOff x="3048000" y="4419600"/>
            <a:chExt cx="5943600" cy="2209800"/>
          </a:xfrm>
        </p:grpSpPr>
        <p:sp>
          <p:nvSpPr>
            <p:cNvPr id="187" name="object 187"/>
            <p:cNvSpPr/>
            <p:nvPr/>
          </p:nvSpPr>
          <p:spPr>
            <a:xfrm>
              <a:off x="3048000" y="59182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305800" y="44196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305800" y="51562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305800" y="5156200"/>
            <a:ext cx="685800" cy="7366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3600" b="1" spc="105" dirty="0">
                <a:latin typeface="Times New Roman"/>
                <a:cs typeface="Times New Roman"/>
              </a:rPr>
              <a:t>20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8305800" y="5892800"/>
            <a:ext cx="685800" cy="736600"/>
          </a:xfrm>
          <a:custGeom>
            <a:avLst/>
            <a:gdLst/>
            <a:ahLst/>
            <a:cxnLst/>
            <a:rect l="l" t="t" r="r" b="b"/>
            <a:pathLst>
              <a:path w="685800" h="736600">
                <a:moveTo>
                  <a:pt x="685800" y="0"/>
                </a:moveTo>
                <a:lnTo>
                  <a:pt x="0" y="0"/>
                </a:lnTo>
                <a:lnTo>
                  <a:pt x="0" y="736600"/>
                </a:lnTo>
                <a:lnTo>
                  <a:pt x="685800" y="7366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2286000" y="5248909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050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999489" y="37680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039870" y="5444490"/>
            <a:ext cx="126873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480" dirty="0">
                <a:solidFill>
                  <a:srgbClr val="FFFFFF"/>
                </a:solidFill>
                <a:latin typeface="Arial"/>
                <a:cs typeface="Arial"/>
              </a:rPr>
              <a:t>DCR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M-1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7621269" y="5368290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506209" y="6000750"/>
            <a:ext cx="1064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21</a:t>
            </a:r>
            <a:r>
              <a:rPr sz="2400" b="1" spc="5" dirty="0">
                <a:latin typeface="Times New Roman"/>
                <a:cs typeface="Times New Roman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-10" dirty="0">
                <a:latin typeface="Times New Roman"/>
                <a:cs typeface="Times New Roman"/>
              </a:rPr>
              <a:t>=</a:t>
            </a:r>
            <a:r>
              <a:rPr sz="2400" b="1" spc="5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186170" y="2726690"/>
            <a:ext cx="1793239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20-1=19</a:t>
            </a:r>
            <a:endParaRPr sz="24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129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1447800"/>
          <a:ext cx="8362949" cy="1766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872614"/>
                <a:gridCol w="4905375"/>
              </a:tblGrid>
              <a:tr h="88265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365" dirty="0">
                          <a:latin typeface="Trebuchet MS"/>
                          <a:cs typeface="Trebuchet MS"/>
                        </a:rPr>
                        <a:t>DCX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90" dirty="0">
                          <a:latin typeface="Trebuchet MS"/>
                          <a:cs typeface="Trebuchet MS"/>
                        </a:rPr>
                        <a:t>Decrement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pair by</a:t>
                      </a:r>
                      <a:r>
                        <a:rPr sz="28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7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8469" y="3246120"/>
            <a:ext cx="768350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pair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decremented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result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stored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same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place.</a:t>
            </a:r>
            <a:endParaRPr sz="2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  <a:tabLst>
                <a:tab pos="3201670" algn="l"/>
                <a:tab pos="4960620" algn="l"/>
                <a:tab pos="5593715" algn="l"/>
              </a:tabLst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DCX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H	</a:t>
            </a:r>
            <a:r>
              <a:rPr sz="2600" spc="114" dirty="0">
                <a:latin typeface="Times New Roman"/>
                <a:cs typeface="Times New Roman"/>
              </a:rPr>
              <a:t>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DCX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	</a:t>
            </a:r>
            <a:r>
              <a:rPr sz="2600" spc="114" dirty="0">
                <a:latin typeface="Times New Roman"/>
                <a:cs typeface="Times New Roman"/>
              </a:rPr>
              <a:t>or	</a:t>
            </a:r>
            <a:r>
              <a:rPr sz="2600" spc="-45">
                <a:latin typeface="Times New Roman"/>
                <a:cs typeface="Times New Roman"/>
              </a:rPr>
              <a:t>DCX</a:t>
            </a:r>
            <a:r>
              <a:rPr sz="2600">
                <a:latin typeface="Times New Roman"/>
                <a:cs typeface="Times New Roman"/>
              </a:rPr>
              <a:t> </a:t>
            </a:r>
            <a:r>
              <a:rPr sz="2600" spc="70" smtClean="0">
                <a:latin typeface="Times New Roman"/>
                <a:cs typeface="Times New Roman"/>
              </a:rPr>
              <a:t>D</a:t>
            </a:r>
            <a:endParaRPr lang="en-US" sz="2600" spc="70" dirty="0" smtClean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  <a:tabLst>
                <a:tab pos="3201670" algn="l"/>
                <a:tab pos="4960620" algn="l"/>
                <a:tab pos="5593715" algn="l"/>
              </a:tabLst>
            </a:pPr>
            <a:r>
              <a:rPr lang="en-US" sz="2600" spc="70" dirty="0" smtClean="0">
                <a:latin typeface="Times New Roman"/>
                <a:cs typeface="Times New Roman"/>
              </a:rPr>
              <a:t>2088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10985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515" dirty="0"/>
              <a:t>DCX</a:t>
            </a:r>
            <a:endParaRPr sz="39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4399" y="384047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69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991869" y="3858259"/>
            <a:ext cx="227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525270" y="3840479"/>
            <a:ext cx="1221740" cy="506730"/>
          </a:xfrm>
          <a:custGeom>
            <a:avLst/>
            <a:gdLst/>
            <a:ahLst/>
            <a:cxnLst/>
            <a:rect l="l" t="t" r="r" b="b"/>
            <a:pathLst>
              <a:path w="1221739" h="506729">
                <a:moveTo>
                  <a:pt x="1221740" y="0"/>
                </a:moveTo>
                <a:lnTo>
                  <a:pt x="609600" y="0"/>
                </a:lnTo>
                <a:lnTo>
                  <a:pt x="0" y="0"/>
                </a:lnTo>
                <a:lnTo>
                  <a:pt x="0" y="506730"/>
                </a:lnTo>
                <a:lnTo>
                  <a:pt x="609600" y="506730"/>
                </a:lnTo>
                <a:lnTo>
                  <a:pt x="1221740" y="506730"/>
                </a:lnTo>
                <a:lnTo>
                  <a:pt x="122174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212339" y="3858259"/>
            <a:ext cx="22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914400" y="3840479"/>
            <a:ext cx="2443480" cy="1010919"/>
            <a:chOff x="914400" y="3840479"/>
            <a:chExt cx="2443480" cy="1010919"/>
          </a:xfrm>
        </p:grpSpPr>
        <p:sp>
          <p:nvSpPr>
            <p:cNvPr id="151" name="object 151"/>
            <p:cNvSpPr/>
            <p:nvPr/>
          </p:nvSpPr>
          <p:spPr>
            <a:xfrm>
              <a:off x="2747010" y="384047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70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14400" y="4347209"/>
              <a:ext cx="610870" cy="504190"/>
            </a:xfrm>
            <a:custGeom>
              <a:avLst/>
              <a:gdLst/>
              <a:ahLst/>
              <a:cxnLst/>
              <a:rect l="l" t="t" r="r" b="b"/>
              <a:pathLst>
                <a:path w="610869" h="504189">
                  <a:moveTo>
                    <a:pt x="610869" y="0"/>
                  </a:moveTo>
                  <a:lnTo>
                    <a:pt x="0" y="0"/>
                  </a:lnTo>
                  <a:lnTo>
                    <a:pt x="0" y="504189"/>
                  </a:lnTo>
                  <a:lnTo>
                    <a:pt x="610869" y="504189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991869" y="4364990"/>
            <a:ext cx="266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25270" y="4347209"/>
            <a:ext cx="1221740" cy="504190"/>
          </a:xfrm>
          <a:custGeom>
            <a:avLst/>
            <a:gdLst/>
            <a:ahLst/>
            <a:cxnLst/>
            <a:rect l="l" t="t" r="r" b="b"/>
            <a:pathLst>
              <a:path w="1221739" h="504189">
                <a:moveTo>
                  <a:pt x="1221740" y="0"/>
                </a:moveTo>
                <a:lnTo>
                  <a:pt x="609600" y="0"/>
                </a:lnTo>
                <a:lnTo>
                  <a:pt x="0" y="0"/>
                </a:lnTo>
                <a:lnTo>
                  <a:pt x="0" y="504190"/>
                </a:lnTo>
                <a:lnTo>
                  <a:pt x="609600" y="504190"/>
                </a:lnTo>
                <a:lnTo>
                  <a:pt x="1221740" y="504190"/>
                </a:lnTo>
                <a:lnTo>
                  <a:pt x="122174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212339" y="436499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914400" y="4347209"/>
            <a:ext cx="2443480" cy="1010919"/>
            <a:chOff x="914400" y="4347209"/>
            <a:chExt cx="2443480" cy="1010919"/>
          </a:xfrm>
        </p:grpSpPr>
        <p:sp>
          <p:nvSpPr>
            <p:cNvPr id="157" name="object 157"/>
            <p:cNvSpPr/>
            <p:nvPr/>
          </p:nvSpPr>
          <p:spPr>
            <a:xfrm>
              <a:off x="2747010" y="4347209"/>
              <a:ext cx="610870" cy="504190"/>
            </a:xfrm>
            <a:custGeom>
              <a:avLst/>
              <a:gdLst/>
              <a:ahLst/>
              <a:cxnLst/>
              <a:rect l="l" t="t" r="r" b="b"/>
              <a:pathLst>
                <a:path w="610870" h="504189">
                  <a:moveTo>
                    <a:pt x="610869" y="0"/>
                  </a:moveTo>
                  <a:lnTo>
                    <a:pt x="0" y="0"/>
                  </a:lnTo>
                  <a:lnTo>
                    <a:pt x="0" y="504189"/>
                  </a:lnTo>
                  <a:lnTo>
                    <a:pt x="610869" y="504189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14400" y="485139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69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25269" y="4851399"/>
              <a:ext cx="609600" cy="506730"/>
            </a:xfrm>
            <a:custGeom>
              <a:avLst/>
              <a:gdLst/>
              <a:ahLst/>
              <a:cxnLst/>
              <a:rect l="l" t="t" r="r" b="b"/>
              <a:pathLst>
                <a:path w="609600" h="506729">
                  <a:moveTo>
                    <a:pt x="609600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09600" y="50673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134869" y="4851399"/>
              <a:ext cx="612140" cy="506730"/>
            </a:xfrm>
            <a:custGeom>
              <a:avLst/>
              <a:gdLst/>
              <a:ahLst/>
              <a:cxnLst/>
              <a:rect l="l" t="t" r="r" b="b"/>
              <a:pathLst>
                <a:path w="612139" h="506729">
                  <a:moveTo>
                    <a:pt x="612140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2140" y="506730"/>
                  </a:lnTo>
                  <a:lnTo>
                    <a:pt x="612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747010" y="4851399"/>
              <a:ext cx="610870" cy="506730"/>
            </a:xfrm>
            <a:custGeom>
              <a:avLst/>
              <a:gdLst/>
              <a:ahLst/>
              <a:cxnLst/>
              <a:rect l="l" t="t" r="r" b="b"/>
              <a:pathLst>
                <a:path w="610870" h="506729">
                  <a:moveTo>
                    <a:pt x="61086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610869" y="506730"/>
                  </a:lnTo>
                  <a:lnTo>
                    <a:pt x="6108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991869" y="4870450"/>
            <a:ext cx="211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935" algn="l"/>
                <a:tab pos="1232535" algn="l"/>
                <a:tab pos="1843405" algn="l"/>
              </a:tabLst>
            </a:pPr>
            <a:r>
              <a:rPr sz="2400" b="1" spc="114" dirty="0">
                <a:latin typeface="Times New Roman"/>
                <a:cs typeface="Times New Roman"/>
              </a:rPr>
              <a:t>H	</a:t>
            </a:r>
            <a:r>
              <a:rPr sz="2400" b="1" spc="-325" dirty="0">
                <a:latin typeface="Times New Roman"/>
                <a:cs typeface="Times New Roman"/>
              </a:rPr>
              <a:t>1</a:t>
            </a:r>
            <a:r>
              <a:rPr sz="2400" b="1" spc="185" dirty="0">
                <a:latin typeface="Times New Roman"/>
                <a:cs typeface="Times New Roman"/>
              </a:rPr>
              <a:t>0	</a:t>
            </a:r>
            <a:r>
              <a:rPr sz="2400" b="1" spc="-220" dirty="0">
                <a:latin typeface="Times New Roman"/>
                <a:cs typeface="Times New Roman"/>
              </a:rPr>
              <a:t>L	</a:t>
            </a:r>
            <a:r>
              <a:rPr sz="2400" b="1" spc="-35" dirty="0">
                <a:latin typeface="Times New Roman"/>
                <a:cs typeface="Times New Roman"/>
              </a:rPr>
              <a:t>2</a:t>
            </a:r>
            <a:r>
              <a:rPr sz="2400" b="1" spc="-3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151879" y="1939290"/>
            <a:ext cx="273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9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4" name="object 164"/>
          <p:cNvSpPr txBox="1">
            <a:spLocks noGrp="1"/>
          </p:cNvSpPr>
          <p:nvPr>
            <p:ph type="title"/>
          </p:nvPr>
        </p:nvSpPr>
        <p:spPr>
          <a:xfrm>
            <a:off x="1054100" y="1939290"/>
            <a:ext cx="2959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4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3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6096000" y="3143250"/>
          <a:ext cx="2833367" cy="2214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/>
                <a:gridCol w="709929"/>
                <a:gridCol w="708659"/>
                <a:gridCol w="707389"/>
              </a:tblGrid>
              <a:tr h="596265">
                <a:tc gridSpan="4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14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545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</a:tr>
              <a:tr h="5816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200" b="1" spc="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6" name="object 166"/>
          <p:cNvSpPr/>
          <p:nvPr/>
        </p:nvSpPr>
        <p:spPr>
          <a:xfrm>
            <a:off x="914400" y="3214370"/>
            <a:ext cx="1143000" cy="586740"/>
          </a:xfrm>
          <a:custGeom>
            <a:avLst/>
            <a:gdLst/>
            <a:ahLst/>
            <a:cxnLst/>
            <a:rect l="l" t="t" r="r" b="b"/>
            <a:pathLst>
              <a:path w="1143000" h="586739">
                <a:moveTo>
                  <a:pt x="1143000" y="0"/>
                </a:moveTo>
                <a:lnTo>
                  <a:pt x="0" y="0"/>
                </a:lnTo>
                <a:lnTo>
                  <a:pt x="0" y="586739"/>
                </a:lnTo>
                <a:lnTo>
                  <a:pt x="1143000" y="586739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991869" y="3238500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2057400" y="3214370"/>
            <a:ext cx="1143000" cy="586740"/>
          </a:xfrm>
          <a:custGeom>
            <a:avLst/>
            <a:gdLst/>
            <a:ahLst/>
            <a:cxnLst/>
            <a:rect l="l" t="t" r="r" b="b"/>
            <a:pathLst>
              <a:path w="1143000" h="586739">
                <a:moveTo>
                  <a:pt x="1143000" y="0"/>
                </a:moveTo>
                <a:lnTo>
                  <a:pt x="0" y="0"/>
                </a:lnTo>
                <a:lnTo>
                  <a:pt x="0" y="586739"/>
                </a:lnTo>
                <a:lnTo>
                  <a:pt x="1143000" y="586739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3657600" y="4071620"/>
            <a:ext cx="1625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139">
              <a:lnSpc>
                <a:spcPct val="100000"/>
              </a:lnSpc>
              <a:spcBef>
                <a:spcPts val="100"/>
              </a:spcBef>
            </a:pPr>
            <a:r>
              <a:rPr sz="3600" b="1" spc="-484" dirty="0">
                <a:solidFill>
                  <a:srgbClr val="FFFFFF"/>
                </a:solidFill>
                <a:latin typeface="Arial"/>
                <a:cs typeface="Arial"/>
              </a:rPr>
              <a:t>DCX </a:t>
            </a:r>
            <a:r>
              <a:rPr sz="3600" b="1" spc="-330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3600" b="1" spc="-5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405" dirty="0">
                <a:solidFill>
                  <a:srgbClr val="FFFFFF"/>
                </a:solidFill>
                <a:latin typeface="Arial"/>
                <a:cs typeface="Arial"/>
              </a:rPr>
              <a:t>P=</a:t>
            </a:r>
            <a:r>
              <a:rPr sz="3600" b="1" spc="-5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260" dirty="0">
                <a:solidFill>
                  <a:srgbClr val="FFFFFF"/>
                </a:solidFill>
                <a:latin typeface="Arial"/>
                <a:cs typeface="Arial"/>
              </a:rPr>
              <a:t>P-1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289" y="505459"/>
            <a:ext cx="547243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40" dirty="0">
                <a:latin typeface="Trebuchet MS"/>
                <a:cs typeface="Trebuchet MS"/>
              </a:rPr>
              <a:t>3.Logical</a:t>
            </a:r>
            <a:r>
              <a:rPr sz="4300" b="1" spc="-150" dirty="0">
                <a:latin typeface="Trebuchet MS"/>
                <a:cs typeface="Trebuchet MS"/>
              </a:rPr>
              <a:t> </a:t>
            </a:r>
            <a:r>
              <a:rPr sz="4300" b="1" spc="15" dirty="0">
                <a:latin typeface="Trebuchet MS"/>
                <a:cs typeface="Trebuchet MS"/>
              </a:rPr>
              <a:t>Instructions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8289" y="1438909"/>
            <a:ext cx="7180580" cy="47396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marR="30480" indent="-281940">
              <a:lnSpc>
                <a:spcPts val="2920"/>
              </a:lnSpc>
              <a:spcBef>
                <a:spcPts val="459"/>
              </a:spcBef>
            </a:pPr>
            <a:r>
              <a:rPr sz="3225" spc="-104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-70" dirty="0">
                <a:latin typeface="Trebuchet MS"/>
                <a:cs typeface="Trebuchet MS"/>
              </a:rPr>
              <a:t>These </a:t>
            </a:r>
            <a:r>
              <a:rPr sz="2700" spc="-110" dirty="0">
                <a:latin typeface="Trebuchet MS"/>
                <a:cs typeface="Trebuchet MS"/>
              </a:rPr>
              <a:t>instructions perform </a:t>
            </a:r>
            <a:r>
              <a:rPr sz="2700" spc="-175" dirty="0">
                <a:latin typeface="Trebuchet MS"/>
                <a:cs typeface="Trebuchet MS"/>
              </a:rPr>
              <a:t>logical </a:t>
            </a:r>
            <a:r>
              <a:rPr sz="2700" spc="-110" dirty="0">
                <a:latin typeface="Trebuchet MS"/>
                <a:cs typeface="Trebuchet MS"/>
              </a:rPr>
              <a:t>operations </a:t>
            </a:r>
            <a:r>
              <a:rPr sz="2700" spc="-50" dirty="0">
                <a:latin typeface="Trebuchet MS"/>
                <a:cs typeface="Trebuchet MS"/>
              </a:rPr>
              <a:t>on  </a:t>
            </a:r>
            <a:r>
              <a:rPr sz="2700" spc="-210" dirty="0">
                <a:latin typeface="Trebuchet MS"/>
                <a:cs typeface="Trebuchet MS"/>
              </a:rPr>
              <a:t>data </a:t>
            </a:r>
            <a:r>
              <a:rPr sz="2700" spc="-80" dirty="0">
                <a:latin typeface="Trebuchet MS"/>
                <a:cs typeface="Trebuchet MS"/>
              </a:rPr>
              <a:t>stored </a:t>
            </a:r>
            <a:r>
              <a:rPr sz="2700" spc="-160" dirty="0">
                <a:latin typeface="Trebuchet MS"/>
                <a:cs typeface="Trebuchet MS"/>
              </a:rPr>
              <a:t>in </a:t>
            </a:r>
            <a:r>
              <a:rPr sz="2700" spc="-145" dirty="0">
                <a:latin typeface="Trebuchet MS"/>
                <a:cs typeface="Trebuchet MS"/>
              </a:rPr>
              <a:t>registers, </a:t>
            </a:r>
            <a:r>
              <a:rPr sz="2700" spc="-105" dirty="0">
                <a:latin typeface="Trebuchet MS"/>
                <a:cs typeface="Trebuchet MS"/>
              </a:rPr>
              <a:t>memory </a:t>
            </a:r>
            <a:r>
              <a:rPr sz="2700" spc="-175" dirty="0">
                <a:latin typeface="Trebuchet MS"/>
                <a:cs typeface="Trebuchet MS"/>
              </a:rPr>
              <a:t>and </a:t>
            </a:r>
            <a:r>
              <a:rPr sz="2700" spc="-145" dirty="0">
                <a:latin typeface="Trebuchet MS"/>
                <a:cs typeface="Trebuchet MS"/>
              </a:rPr>
              <a:t>status</a:t>
            </a:r>
            <a:r>
              <a:rPr sz="2700" spc="405" dirty="0">
                <a:latin typeface="Trebuchet MS"/>
                <a:cs typeface="Trebuchet MS"/>
              </a:rPr>
              <a:t> </a:t>
            </a:r>
            <a:r>
              <a:rPr sz="2700" spc="-245" dirty="0">
                <a:latin typeface="Trebuchet MS"/>
                <a:cs typeface="Trebuchet MS"/>
              </a:rPr>
              <a:t>flags.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3225" spc="-67" baseline="11627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2700" spc="-45" dirty="0">
                <a:latin typeface="Trebuchet MS"/>
                <a:cs typeface="Trebuchet MS"/>
              </a:rPr>
              <a:t>The </a:t>
            </a:r>
            <a:r>
              <a:rPr sz="2700" spc="-170" dirty="0">
                <a:latin typeface="Trebuchet MS"/>
                <a:cs typeface="Trebuchet MS"/>
              </a:rPr>
              <a:t>logical </a:t>
            </a:r>
            <a:r>
              <a:rPr sz="2700" spc="-110" dirty="0">
                <a:latin typeface="Trebuchet MS"/>
                <a:cs typeface="Trebuchet MS"/>
              </a:rPr>
              <a:t>operations</a:t>
            </a:r>
            <a:r>
              <a:rPr sz="2700" spc="10" dirty="0">
                <a:latin typeface="Trebuchet MS"/>
                <a:cs typeface="Trebuchet MS"/>
              </a:rPr>
              <a:t> </a:t>
            </a:r>
            <a:r>
              <a:rPr sz="2700" spc="-215" dirty="0">
                <a:latin typeface="Trebuchet MS"/>
                <a:cs typeface="Trebuchet MS"/>
              </a:rPr>
              <a:t>are:</a:t>
            </a:r>
            <a:endParaRPr sz="2700">
              <a:latin typeface="Trebuchet MS"/>
              <a:cs typeface="Trebuchet MS"/>
            </a:endParaRPr>
          </a:p>
          <a:p>
            <a:pPr marL="608330" indent="-237490">
              <a:lnSpc>
                <a:spcPct val="100000"/>
              </a:lnSpc>
              <a:spcBef>
                <a:spcPts val="910"/>
              </a:spcBef>
              <a:buClr>
                <a:srgbClr val="3790A6"/>
              </a:buClr>
              <a:buFont typeface="Verdana"/>
              <a:buChar char="◦"/>
              <a:tabLst>
                <a:tab pos="608330" algn="l"/>
              </a:tabLst>
            </a:pPr>
            <a:r>
              <a:rPr sz="2400" spc="275" dirty="0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608330" indent="-237490">
              <a:lnSpc>
                <a:spcPct val="100000"/>
              </a:lnSpc>
              <a:spcBef>
                <a:spcPts val="910"/>
              </a:spcBef>
              <a:buClr>
                <a:srgbClr val="3790A6"/>
              </a:buClr>
              <a:buFont typeface="Verdana"/>
              <a:buChar char="◦"/>
              <a:tabLst>
                <a:tab pos="608330" algn="l"/>
              </a:tabLst>
            </a:pPr>
            <a:r>
              <a:rPr sz="2400" spc="204" dirty="0">
                <a:latin typeface="Trebuchet MS"/>
                <a:cs typeface="Trebuchet MS"/>
              </a:rPr>
              <a:t>OR</a:t>
            </a:r>
            <a:endParaRPr sz="2400">
              <a:latin typeface="Trebuchet MS"/>
              <a:cs typeface="Trebuchet MS"/>
            </a:endParaRPr>
          </a:p>
          <a:p>
            <a:pPr marL="608330" indent="-237490">
              <a:lnSpc>
                <a:spcPct val="100000"/>
              </a:lnSpc>
              <a:spcBef>
                <a:spcPts val="910"/>
              </a:spcBef>
              <a:buClr>
                <a:srgbClr val="3790A6"/>
              </a:buClr>
              <a:buFont typeface="Verdana"/>
              <a:buChar char="◦"/>
              <a:tabLst>
                <a:tab pos="608330" algn="l"/>
              </a:tabLst>
            </a:pPr>
            <a:r>
              <a:rPr sz="2400" spc="254" dirty="0">
                <a:latin typeface="Trebuchet MS"/>
                <a:cs typeface="Trebuchet MS"/>
              </a:rPr>
              <a:t>XOR</a:t>
            </a:r>
            <a:endParaRPr sz="2400">
              <a:latin typeface="Trebuchet MS"/>
              <a:cs typeface="Trebuchet MS"/>
            </a:endParaRPr>
          </a:p>
          <a:p>
            <a:pPr marL="608330" indent="-237490">
              <a:lnSpc>
                <a:spcPct val="100000"/>
              </a:lnSpc>
              <a:spcBef>
                <a:spcPts val="910"/>
              </a:spcBef>
              <a:buClr>
                <a:srgbClr val="3790A6"/>
              </a:buClr>
              <a:buFont typeface="Verdana"/>
              <a:buChar char="◦"/>
              <a:tabLst>
                <a:tab pos="608330" algn="l"/>
              </a:tabLst>
            </a:pPr>
            <a:r>
              <a:rPr sz="2400" spc="-105" dirty="0">
                <a:latin typeface="Trebuchet MS"/>
                <a:cs typeface="Trebuchet MS"/>
              </a:rPr>
              <a:t>Rotate</a:t>
            </a:r>
            <a:endParaRPr sz="2400">
              <a:latin typeface="Trebuchet MS"/>
              <a:cs typeface="Trebuchet MS"/>
            </a:endParaRPr>
          </a:p>
          <a:p>
            <a:pPr marL="608330" indent="-237490">
              <a:lnSpc>
                <a:spcPct val="100000"/>
              </a:lnSpc>
              <a:spcBef>
                <a:spcPts val="910"/>
              </a:spcBef>
              <a:buClr>
                <a:srgbClr val="3790A6"/>
              </a:buClr>
              <a:buFont typeface="Verdana"/>
              <a:buChar char="◦"/>
              <a:tabLst>
                <a:tab pos="608330" algn="l"/>
              </a:tabLst>
            </a:pPr>
            <a:r>
              <a:rPr sz="2400" spc="-60" dirty="0">
                <a:latin typeface="Trebuchet MS"/>
                <a:cs typeface="Trebuchet MS"/>
              </a:rPr>
              <a:t>Compare</a:t>
            </a:r>
            <a:endParaRPr sz="2400">
              <a:latin typeface="Trebuchet MS"/>
              <a:cs typeface="Trebuchet MS"/>
            </a:endParaRPr>
          </a:p>
          <a:p>
            <a:pPr marL="608330" indent="-237490">
              <a:lnSpc>
                <a:spcPct val="100000"/>
              </a:lnSpc>
              <a:spcBef>
                <a:spcPts val="910"/>
              </a:spcBef>
              <a:buClr>
                <a:srgbClr val="3790A6"/>
              </a:buClr>
              <a:buFont typeface="Verdana"/>
              <a:buChar char="◦"/>
              <a:tabLst>
                <a:tab pos="608330" algn="l"/>
              </a:tabLst>
            </a:pPr>
            <a:r>
              <a:rPr sz="2400" spc="-90" dirty="0">
                <a:latin typeface="Trebuchet MS"/>
                <a:cs typeface="Trebuchet MS"/>
              </a:rPr>
              <a:t>Complement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250" y="505459"/>
            <a:ext cx="4081779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409" dirty="0">
                <a:latin typeface="Trebuchet MS"/>
                <a:cs typeface="Trebuchet MS"/>
              </a:rPr>
              <a:t>AND, </a:t>
            </a:r>
            <a:r>
              <a:rPr sz="4300" b="1" spc="190" dirty="0">
                <a:latin typeface="Trebuchet MS"/>
                <a:cs typeface="Trebuchet MS"/>
              </a:rPr>
              <a:t>OR,</a:t>
            </a:r>
            <a:r>
              <a:rPr sz="4300" b="1" spc="-705" dirty="0">
                <a:latin typeface="Trebuchet MS"/>
                <a:cs typeface="Trebuchet MS"/>
              </a:rPr>
              <a:t> </a:t>
            </a:r>
            <a:r>
              <a:rPr sz="4300" b="1" spc="640" dirty="0">
                <a:latin typeface="Trebuchet MS"/>
                <a:cs typeface="Trebuchet MS"/>
              </a:rPr>
              <a:t>XOR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89" y="1431290"/>
            <a:ext cx="7179309" cy="4941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7340" marR="17780" indent="-281940">
              <a:lnSpc>
                <a:spcPct val="90000"/>
              </a:lnSpc>
              <a:spcBef>
                <a:spcPts val="480"/>
              </a:spcBef>
            </a:pPr>
            <a:r>
              <a:rPr sz="3825" spc="-30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20" dirty="0">
                <a:latin typeface="Trebuchet MS"/>
                <a:cs typeface="Trebuchet MS"/>
              </a:rPr>
              <a:t>Any </a:t>
            </a:r>
            <a:r>
              <a:rPr sz="3200" spc="-165" dirty="0">
                <a:latin typeface="Trebuchet MS"/>
                <a:cs typeface="Trebuchet MS"/>
              </a:rPr>
              <a:t>8-bit </a:t>
            </a:r>
            <a:r>
              <a:rPr sz="3200" spc="-295" dirty="0">
                <a:latin typeface="Trebuchet MS"/>
                <a:cs typeface="Trebuchet MS"/>
              </a:rPr>
              <a:t>data,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40" dirty="0">
                <a:latin typeface="Trebuchet MS"/>
                <a:cs typeface="Trebuchet MS"/>
              </a:rPr>
              <a:t>contents </a:t>
            </a:r>
            <a:r>
              <a:rPr sz="3200" spc="-175" dirty="0">
                <a:latin typeface="Trebuchet MS"/>
                <a:cs typeface="Trebuchet MS"/>
              </a:rPr>
              <a:t>of  register,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20" dirty="0">
                <a:latin typeface="Trebuchet MS"/>
                <a:cs typeface="Trebuchet MS"/>
              </a:rPr>
              <a:t>memory </a:t>
            </a:r>
            <a:r>
              <a:rPr sz="3200" spc="-155" dirty="0">
                <a:latin typeface="Trebuchet MS"/>
                <a:cs typeface="Trebuchet MS"/>
              </a:rPr>
              <a:t>location </a:t>
            </a:r>
            <a:r>
              <a:rPr sz="3200" spc="-220" dirty="0">
                <a:latin typeface="Trebuchet MS"/>
                <a:cs typeface="Trebuchet MS"/>
              </a:rPr>
              <a:t>can </a:t>
            </a:r>
            <a:r>
              <a:rPr sz="3200" spc="-204" dirty="0">
                <a:latin typeface="Trebuchet MS"/>
                <a:cs typeface="Trebuchet MS"/>
              </a:rPr>
              <a:t>logically  </a:t>
            </a:r>
            <a:r>
              <a:rPr sz="3200" spc="-215" dirty="0">
                <a:latin typeface="Trebuchet MS"/>
                <a:cs typeface="Trebuchet MS"/>
              </a:rPr>
              <a:t>have</a:t>
            </a:r>
            <a:endParaRPr sz="32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06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325" dirty="0">
                <a:latin typeface="Trebuchet MS"/>
                <a:cs typeface="Trebuchet MS"/>
              </a:rPr>
              <a:t>AND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065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229" dirty="0">
                <a:latin typeface="Trebuchet MS"/>
                <a:cs typeface="Trebuchet MS"/>
              </a:rPr>
              <a:t>OR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06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295" dirty="0">
                <a:latin typeface="Trebuchet MS"/>
                <a:cs typeface="Trebuchet MS"/>
              </a:rPr>
              <a:t>XOR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475615">
              <a:lnSpc>
                <a:spcPct val="100000"/>
              </a:lnSpc>
              <a:spcBef>
                <a:spcPts val="2010"/>
              </a:spcBef>
            </a:pPr>
            <a:r>
              <a:rPr sz="3200" spc="-165" dirty="0">
                <a:latin typeface="Trebuchet MS"/>
                <a:cs typeface="Trebuchet MS"/>
              </a:rPr>
              <a:t>with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45" dirty="0">
                <a:latin typeface="Trebuchet MS"/>
                <a:cs typeface="Trebuchet MS"/>
              </a:rPr>
              <a:t>contents </a:t>
            </a:r>
            <a:r>
              <a:rPr sz="3200" spc="-175" dirty="0">
                <a:latin typeface="Trebuchet MS"/>
                <a:cs typeface="Trebuchet MS"/>
              </a:rPr>
              <a:t>of</a:t>
            </a:r>
            <a:r>
              <a:rPr sz="3200" spc="19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accumulator.</a:t>
            </a:r>
            <a:endParaRPr sz="32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2010"/>
              </a:spcBef>
            </a:pPr>
            <a:r>
              <a:rPr sz="3825" spc="-11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75" dirty="0">
                <a:latin typeface="Trebuchet MS"/>
                <a:cs typeface="Trebuchet MS"/>
              </a:rPr>
              <a:t>The </a:t>
            </a:r>
            <a:r>
              <a:rPr sz="3200" spc="-145" dirty="0">
                <a:latin typeface="Trebuchet MS"/>
                <a:cs typeface="Trebuchet MS"/>
              </a:rPr>
              <a:t>result </a:t>
            </a:r>
            <a:r>
              <a:rPr sz="3200" spc="-135" dirty="0">
                <a:latin typeface="Trebuchet MS"/>
                <a:cs typeface="Trebuchet MS"/>
              </a:rPr>
              <a:t>is </a:t>
            </a:r>
            <a:r>
              <a:rPr sz="3200" spc="-95" dirty="0">
                <a:latin typeface="Trebuchet MS"/>
                <a:cs typeface="Trebuchet MS"/>
              </a:rPr>
              <a:t>stored </a:t>
            </a:r>
            <a:r>
              <a:rPr sz="3200" spc="-180" dirty="0">
                <a:latin typeface="Trebuchet MS"/>
                <a:cs typeface="Trebuchet MS"/>
              </a:rPr>
              <a:t>in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accumulator.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9259" y="214629"/>
          <a:ext cx="8213724" cy="2000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840229"/>
                <a:gridCol w="4810760"/>
              </a:tblGrid>
              <a:tr h="732790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126745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270" dirty="0">
                          <a:latin typeface="Trebuchet MS"/>
                          <a:cs typeface="Trebuchet MS"/>
                        </a:rPr>
                        <a:t>ANA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144272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84963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60" dirty="0">
                          <a:latin typeface="Trebuchet MS"/>
                          <a:cs typeface="Trebuchet MS"/>
                        </a:rPr>
                        <a:t>Logical </a:t>
                      </a:r>
                      <a:r>
                        <a:rPr sz="2800" spc="32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25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2800" spc="-105" dirty="0">
                          <a:latin typeface="Trebuchet MS"/>
                          <a:cs typeface="Trebuchet MS"/>
                        </a:rPr>
                        <a:t>memory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6909"/>
            <a:ext cx="8054975" cy="30482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10515" marR="30480" indent="-273050">
              <a:lnSpc>
                <a:spcPts val="2160"/>
              </a:lnSpc>
              <a:spcBef>
                <a:spcPts val="37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10" dirty="0">
                <a:latin typeface="Trebuchet MS"/>
                <a:cs typeface="Trebuchet MS"/>
              </a:rPr>
              <a:t>accumulator are </a:t>
            </a:r>
            <a:r>
              <a:rPr sz="2000" spc="-130" dirty="0">
                <a:latin typeface="Trebuchet MS"/>
                <a:cs typeface="Trebuchet MS"/>
              </a:rPr>
              <a:t>logically </a:t>
            </a:r>
            <a:r>
              <a:rPr sz="2000" spc="90" dirty="0">
                <a:latin typeface="Trebuchet MS"/>
                <a:cs typeface="Trebuchet MS"/>
              </a:rPr>
              <a:t>ANDed </a:t>
            </a:r>
            <a:r>
              <a:rPr sz="2000" spc="-105" dirty="0">
                <a:latin typeface="Trebuchet MS"/>
                <a:cs typeface="Trebuchet MS"/>
              </a:rPr>
              <a:t>with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  </a:t>
            </a:r>
            <a:r>
              <a:rPr sz="2000" spc="-90" dirty="0">
                <a:latin typeface="Trebuchet MS"/>
                <a:cs typeface="Trebuchet MS"/>
              </a:rPr>
              <a:t>register 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memory.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919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result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placed </a:t>
            </a:r>
            <a:r>
              <a:rPr sz="2000" spc="-110" dirty="0">
                <a:latin typeface="Trebuchet MS"/>
                <a:cs typeface="Trebuchet MS"/>
              </a:rPr>
              <a:t>in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accumulator.</a:t>
            </a:r>
            <a:endParaRPr sz="2000">
              <a:latin typeface="Trebuchet MS"/>
              <a:cs typeface="Trebuchet MS"/>
            </a:endParaRPr>
          </a:p>
          <a:p>
            <a:pPr marL="310515" marR="934719" indent="-273050">
              <a:lnSpc>
                <a:spcPts val="2160"/>
              </a:lnSpc>
              <a:spcBef>
                <a:spcPts val="123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150" dirty="0">
                <a:latin typeface="Trebuchet MS"/>
                <a:cs typeface="Trebuchet MS"/>
              </a:rPr>
              <a:t>If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operand is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75" dirty="0">
                <a:latin typeface="Trebuchet MS"/>
                <a:cs typeface="Trebuchet MS"/>
              </a:rPr>
              <a:t>memory </a:t>
            </a:r>
            <a:r>
              <a:rPr sz="2000" spc="-120" dirty="0">
                <a:latin typeface="Trebuchet MS"/>
                <a:cs typeface="Trebuchet MS"/>
              </a:rPr>
              <a:t>location, </a:t>
            </a:r>
            <a:r>
              <a:rPr sz="2000" spc="-100" dirty="0">
                <a:latin typeface="Trebuchet MS"/>
                <a:cs typeface="Trebuchet MS"/>
              </a:rPr>
              <a:t>its </a:t>
            </a:r>
            <a:r>
              <a:rPr sz="2000" spc="-90" dirty="0">
                <a:latin typeface="Trebuchet MS"/>
                <a:cs typeface="Trebuchet MS"/>
              </a:rPr>
              <a:t>address </a:t>
            </a:r>
            <a:r>
              <a:rPr sz="2000" spc="-85" dirty="0">
                <a:latin typeface="Trebuchet MS"/>
                <a:cs typeface="Trebuchet MS"/>
              </a:rPr>
              <a:t>is </a:t>
            </a:r>
            <a:r>
              <a:rPr sz="2000" spc="-130" dirty="0">
                <a:latin typeface="Trebuchet MS"/>
                <a:cs typeface="Trebuchet MS"/>
              </a:rPr>
              <a:t>specified </a:t>
            </a:r>
            <a:r>
              <a:rPr sz="2000" spc="-110" dirty="0">
                <a:latin typeface="Trebuchet MS"/>
                <a:cs typeface="Trebuchet MS"/>
              </a:rPr>
              <a:t>by </a:t>
            </a:r>
            <a:r>
              <a:rPr sz="2000" spc="-120" dirty="0">
                <a:latin typeface="Trebuchet MS"/>
                <a:cs typeface="Trebuchet MS"/>
              </a:rPr>
              <a:t>the  </a:t>
            </a:r>
            <a:r>
              <a:rPr sz="2000" spc="-90" dirty="0">
                <a:latin typeface="Trebuchet MS"/>
                <a:cs typeface="Trebuchet MS"/>
              </a:rPr>
              <a:t>contents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5" dirty="0">
                <a:latin typeface="Trebuchet MS"/>
                <a:cs typeface="Trebuchet MS"/>
              </a:rPr>
              <a:t>H-L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pair.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93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-180" dirty="0">
                <a:latin typeface="Trebuchet MS"/>
                <a:cs typeface="Trebuchet MS"/>
              </a:rPr>
              <a:t>S,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Z, </a:t>
            </a:r>
            <a:r>
              <a:rPr sz="2000" spc="-100" dirty="0">
                <a:latin typeface="Trebuchet MS"/>
                <a:cs typeface="Trebuchet MS"/>
              </a:rPr>
              <a:t>P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120" dirty="0">
                <a:latin typeface="Trebuchet MS"/>
                <a:cs typeface="Trebuchet MS"/>
              </a:rPr>
              <a:t>modified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30" dirty="0">
                <a:latin typeface="Trebuchet MS"/>
                <a:cs typeface="Trebuchet MS"/>
              </a:rPr>
              <a:t>reflect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result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05" dirty="0">
                <a:latin typeface="Trebuchet MS"/>
                <a:cs typeface="Trebuchet MS"/>
              </a:rPr>
              <a:t>operation.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96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</a:tabLst>
            </a:pPr>
            <a:r>
              <a:rPr sz="2000" spc="135" dirty="0">
                <a:latin typeface="Trebuchet MS"/>
                <a:cs typeface="Trebuchet MS"/>
              </a:rPr>
              <a:t>CY </a:t>
            </a:r>
            <a:r>
              <a:rPr sz="2000" spc="-90" dirty="0">
                <a:latin typeface="Trebuchet MS"/>
                <a:cs typeface="Trebuchet MS"/>
              </a:rPr>
              <a:t>is reset </a:t>
            </a:r>
            <a:r>
              <a:rPr sz="2000" spc="-130" dirty="0">
                <a:latin typeface="Trebuchet MS"/>
                <a:cs typeface="Trebuchet MS"/>
              </a:rPr>
              <a:t>and </a:t>
            </a:r>
            <a:r>
              <a:rPr sz="2000" spc="180" dirty="0">
                <a:latin typeface="Trebuchet MS"/>
                <a:cs typeface="Trebuchet MS"/>
              </a:rPr>
              <a:t>AC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325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set.</a:t>
            </a:r>
            <a:endParaRPr sz="2000">
              <a:latin typeface="Trebuchet MS"/>
              <a:cs typeface="Trebuchet MS"/>
            </a:endParaRPr>
          </a:p>
          <a:p>
            <a:pPr marL="311150" indent="-273050">
              <a:lnSpc>
                <a:spcPct val="100000"/>
              </a:lnSpc>
              <a:spcBef>
                <a:spcPts val="960"/>
              </a:spcBef>
              <a:buClr>
                <a:srgbClr val="C22C2D"/>
              </a:buClr>
              <a:buSzPct val="95000"/>
              <a:buFont typeface="UnDotum"/>
              <a:buChar char=""/>
              <a:tabLst>
                <a:tab pos="311150" algn="l"/>
                <a:tab pos="1556385" algn="l"/>
              </a:tabLst>
            </a:pPr>
            <a:r>
              <a:rPr sz="2000" b="1" dirty="0">
                <a:latin typeface="Trebuchet MS"/>
                <a:cs typeface="Trebuchet MS"/>
              </a:rPr>
              <a:t>Example:	</a:t>
            </a:r>
            <a:r>
              <a:rPr sz="2000" spc="195" dirty="0">
                <a:latin typeface="Trebuchet MS"/>
                <a:cs typeface="Trebuchet MS"/>
              </a:rPr>
              <a:t>ANA </a:t>
            </a:r>
            <a:r>
              <a:rPr sz="2000" spc="-10" dirty="0">
                <a:latin typeface="Trebuchet MS"/>
                <a:cs typeface="Trebuchet MS"/>
              </a:rPr>
              <a:t>B </a:t>
            </a:r>
            <a:r>
              <a:rPr sz="2000" spc="20">
                <a:latin typeface="Trebuchet MS"/>
                <a:cs typeface="Trebuchet MS"/>
              </a:rPr>
              <a:t>or </a:t>
            </a:r>
            <a:r>
              <a:rPr sz="2000" spc="190" smtClean="0">
                <a:latin typeface="Trebuchet MS"/>
                <a:cs typeface="Trebuchet MS"/>
              </a:rPr>
              <a:t>ANA</a:t>
            </a:r>
            <a:r>
              <a:rPr lang="en-US" sz="2000" spc="190" dirty="0" smtClean="0">
                <a:latin typeface="Trebuchet MS"/>
                <a:cs typeface="Trebuchet MS"/>
              </a:rPr>
              <a:t>  </a:t>
            </a:r>
            <a:r>
              <a:rPr sz="2000" spc="-434" smtClean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M.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7590" y="6539230"/>
            <a:ext cx="2367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B4A687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B4A687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B4A687"/>
                </a:solidFill>
                <a:latin typeface="Times New Roman"/>
                <a:cs typeface="Times New Roman"/>
              </a:rPr>
              <a:t>C.Gokul</a:t>
            </a:r>
            <a:r>
              <a:rPr sz="1200" spc="-110" dirty="0">
                <a:solidFill>
                  <a:srgbClr val="B4A687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B4A687"/>
                </a:solidFill>
                <a:latin typeface="Times New Roman"/>
                <a:cs typeface="Times New Roman"/>
              </a:rPr>
              <a:t>AP/EEE,VCET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004569" y="202796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76069" y="2027966"/>
            <a:ext cx="215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147570" y="202796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004569" y="2400076"/>
            <a:ext cx="180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147570" y="2400076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04569" y="2769646"/>
            <a:ext cx="1892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147570" y="2769646"/>
            <a:ext cx="1320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04569" y="1616486"/>
            <a:ext cx="1530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54" name="object 154"/>
          <p:cNvGraphicFramePr>
            <a:graphicFrameLocks noGrp="1"/>
          </p:cNvGraphicFramePr>
          <p:nvPr/>
        </p:nvGraphicFramePr>
        <p:xfrm>
          <a:off x="6096000" y="1935479"/>
          <a:ext cx="2285999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34"/>
                <a:gridCol w="607060"/>
                <a:gridCol w="1208405"/>
              </a:tblGrid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0F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A4B49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</a:tr>
            </a:tbl>
          </a:graphicData>
        </a:graphic>
      </p:graphicFrame>
      <p:sp>
        <p:nvSpPr>
          <p:cNvPr id="155" name="object 155"/>
          <p:cNvSpPr/>
          <p:nvPr/>
        </p:nvSpPr>
        <p:spPr>
          <a:xfrm>
            <a:off x="6096000" y="1357630"/>
            <a:ext cx="595630" cy="537210"/>
          </a:xfrm>
          <a:custGeom>
            <a:avLst/>
            <a:gdLst/>
            <a:ahLst/>
            <a:cxnLst/>
            <a:rect l="l" t="t" r="r" b="b"/>
            <a:pathLst>
              <a:path w="595629" h="537210">
                <a:moveTo>
                  <a:pt x="595629" y="0"/>
                </a:moveTo>
                <a:lnTo>
                  <a:pt x="0" y="0"/>
                </a:lnTo>
                <a:lnTo>
                  <a:pt x="0" y="537210"/>
                </a:lnTo>
                <a:lnTo>
                  <a:pt x="595629" y="537210"/>
                </a:lnTo>
                <a:lnTo>
                  <a:pt x="595629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6096000" y="1480819"/>
            <a:ext cx="59563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150"/>
              </a:lnSpc>
            </a:pPr>
            <a:r>
              <a:rPr sz="2400" b="1" spc="-13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91630" y="1357629"/>
            <a:ext cx="595630" cy="537210"/>
          </a:xfrm>
          <a:custGeom>
            <a:avLst/>
            <a:gdLst/>
            <a:ahLst/>
            <a:cxnLst/>
            <a:rect l="l" t="t" r="r" b="b"/>
            <a:pathLst>
              <a:path w="595629" h="537210">
                <a:moveTo>
                  <a:pt x="595630" y="123190"/>
                </a:moveTo>
                <a:lnTo>
                  <a:pt x="433070" y="123190"/>
                </a:lnTo>
                <a:lnTo>
                  <a:pt x="433070" y="0"/>
                </a:lnTo>
                <a:lnTo>
                  <a:pt x="0" y="0"/>
                </a:lnTo>
                <a:lnTo>
                  <a:pt x="0" y="123190"/>
                </a:lnTo>
                <a:lnTo>
                  <a:pt x="0" y="537210"/>
                </a:lnTo>
                <a:lnTo>
                  <a:pt x="595630" y="537210"/>
                </a:lnTo>
                <a:lnTo>
                  <a:pt x="595630" y="12319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691630" y="1480819"/>
            <a:ext cx="59563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01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268470" y="2010409"/>
            <a:ext cx="1331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60" name="object 160"/>
          <p:cNvGraphicFramePr>
            <a:graphicFrameLocks noGrp="1"/>
          </p:cNvGraphicFramePr>
          <p:nvPr/>
        </p:nvGraphicFramePr>
        <p:xfrm>
          <a:off x="914400" y="1524000"/>
          <a:ext cx="2286000" cy="1526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1143000"/>
              </a:tblGrid>
              <a:tr h="4114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AA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4B491"/>
                      </a:solidFill>
                      <a:prstDash val="solid"/>
                    </a:lnT>
                    <a:lnB w="6350">
                      <a:solidFill>
                        <a:srgbClr val="A4B49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33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0F</a:t>
                      </a:r>
                      <a:endParaRPr sz="180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4B491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A4B491"/>
                    </a:solidFill>
                  </a:tcPr>
                </a:tc>
              </a:tr>
              <a:tr h="36957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12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800" b="1" spc="-12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0E4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2109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800" b="1" spc="-165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1" name="object 161"/>
          <p:cNvSpPr txBox="1">
            <a:spLocks noGrp="1"/>
          </p:cNvSpPr>
          <p:nvPr>
            <p:ph type="title"/>
          </p:nvPr>
        </p:nvSpPr>
        <p:spPr>
          <a:xfrm>
            <a:off x="923289" y="4140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14400" y="838200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  <a:tabLst>
                <a:tab pos="1118235" algn="l"/>
              </a:tabLst>
            </a:pPr>
            <a:r>
              <a:rPr sz="1800" b="1" spc="-155" dirty="0">
                <a:latin typeface="Times New Roman"/>
                <a:cs typeface="Times New Roman"/>
              </a:rPr>
              <a:t>CY	</a:t>
            </a:r>
            <a:r>
              <a:rPr sz="1800" b="1" spc="-110" dirty="0">
                <a:latin typeface="Times New Roman"/>
                <a:cs typeface="Times New Roman"/>
              </a:rPr>
              <a:t>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096000" y="838199"/>
            <a:ext cx="2057400" cy="642620"/>
          </a:xfrm>
          <a:custGeom>
            <a:avLst/>
            <a:gdLst/>
            <a:ahLst/>
            <a:cxnLst/>
            <a:rect l="l" t="t" r="r" b="b"/>
            <a:pathLst>
              <a:path w="2057400" h="642619">
                <a:moveTo>
                  <a:pt x="2057400" y="0"/>
                </a:moveTo>
                <a:lnTo>
                  <a:pt x="1543050" y="0"/>
                </a:lnTo>
                <a:lnTo>
                  <a:pt x="1028700" y="0"/>
                </a:ln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543050" y="642620"/>
                </a:lnTo>
                <a:lnTo>
                  <a:pt x="2057400" y="642620"/>
                </a:lnTo>
                <a:lnTo>
                  <a:pt x="2057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134100" y="422909"/>
            <a:ext cx="176847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1290"/>
              </a:spcBef>
              <a:tabLst>
                <a:tab pos="675005" algn="l"/>
                <a:tab pos="1080135" algn="l"/>
                <a:tab pos="1594485" algn="l"/>
              </a:tabLst>
            </a:pPr>
            <a:r>
              <a:rPr sz="1800" b="1" spc="-155" dirty="0">
                <a:latin typeface="Times New Roman"/>
                <a:cs typeface="Times New Roman"/>
              </a:rPr>
              <a:t>CY	</a:t>
            </a:r>
            <a:r>
              <a:rPr sz="1800" b="1" spc="135" dirty="0">
                <a:latin typeface="Times New Roman"/>
                <a:cs typeface="Times New Roman"/>
              </a:rPr>
              <a:t>0	</a:t>
            </a:r>
            <a:r>
              <a:rPr sz="1800" b="1" spc="-110" dirty="0">
                <a:latin typeface="Times New Roman"/>
                <a:cs typeface="Times New Roman"/>
              </a:rPr>
              <a:t>AC	</a:t>
            </a:r>
            <a:r>
              <a:rPr sz="1800" b="1" spc="-24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523990" y="384302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933450" y="3853179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52400" y="47244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42570" y="474725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66750" y="4724400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271269" y="4747259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695450" y="4640579"/>
            <a:ext cx="6534150" cy="726440"/>
          </a:xfrm>
          <a:custGeom>
            <a:avLst/>
            <a:gdLst/>
            <a:ahLst/>
            <a:cxnLst/>
            <a:rect l="l" t="t" r="r" b="b"/>
            <a:pathLst>
              <a:path w="6534150" h="726439">
                <a:moveTo>
                  <a:pt x="514350" y="83820"/>
                </a:moveTo>
                <a:lnTo>
                  <a:pt x="0" y="83820"/>
                </a:lnTo>
                <a:lnTo>
                  <a:pt x="0" y="726440"/>
                </a:lnTo>
                <a:lnTo>
                  <a:pt x="514350" y="726440"/>
                </a:lnTo>
                <a:lnTo>
                  <a:pt x="514350" y="83820"/>
                </a:lnTo>
                <a:close/>
              </a:path>
              <a:path w="6534150" h="726439">
                <a:moveTo>
                  <a:pt x="6534150" y="0"/>
                </a:moveTo>
                <a:lnTo>
                  <a:pt x="6019800" y="0"/>
                </a:lnTo>
                <a:lnTo>
                  <a:pt x="5505450" y="0"/>
                </a:lnTo>
                <a:lnTo>
                  <a:pt x="4991100" y="0"/>
                </a:lnTo>
                <a:lnTo>
                  <a:pt x="4476750" y="0"/>
                </a:lnTo>
                <a:lnTo>
                  <a:pt x="4476750" y="642620"/>
                </a:lnTo>
                <a:lnTo>
                  <a:pt x="4991100" y="642620"/>
                </a:lnTo>
                <a:lnTo>
                  <a:pt x="5505450" y="642620"/>
                </a:lnTo>
                <a:lnTo>
                  <a:pt x="6019800" y="642620"/>
                </a:lnTo>
                <a:lnTo>
                  <a:pt x="6534150" y="642620"/>
                </a:lnTo>
                <a:lnTo>
                  <a:pt x="65341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262370" y="4663440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22935" algn="l"/>
                <a:tab pos="1028065" algn="l"/>
                <a:tab pos="1542415" algn="l"/>
              </a:tabLst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	</a:t>
            </a:r>
            <a:r>
              <a:rPr sz="1800" b="1" spc="135" dirty="0">
                <a:latin typeface="Times New Roman"/>
                <a:cs typeface="Times New Roman"/>
              </a:rPr>
              <a:t>0	</a:t>
            </a: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4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172200" y="533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6172200" y="535685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743700" y="5334000"/>
            <a:ext cx="571500" cy="459740"/>
          </a:xfrm>
          <a:custGeom>
            <a:avLst/>
            <a:gdLst/>
            <a:ahLst/>
            <a:cxnLst/>
            <a:rect l="l" t="t" r="r" b="b"/>
            <a:pathLst>
              <a:path w="571500" h="459739">
                <a:moveTo>
                  <a:pt x="571500" y="0"/>
                </a:moveTo>
                <a:lnTo>
                  <a:pt x="0" y="0"/>
                </a:lnTo>
                <a:lnTo>
                  <a:pt x="0" y="459740"/>
                </a:lnTo>
                <a:lnTo>
                  <a:pt x="571500" y="45974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6743700" y="5335270"/>
            <a:ext cx="57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52400" y="540385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52400" y="542670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723900" y="540385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723900" y="542670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52400" y="5858509"/>
            <a:ext cx="1543050" cy="642620"/>
          </a:xfrm>
          <a:custGeom>
            <a:avLst/>
            <a:gdLst/>
            <a:ahLst/>
            <a:cxnLst/>
            <a:rect l="l" t="t" r="r" b="b"/>
            <a:pathLst>
              <a:path w="1543050" h="642620">
                <a:moveTo>
                  <a:pt x="1543050" y="0"/>
                </a:moveTo>
                <a:lnTo>
                  <a:pt x="1028700" y="0"/>
                </a:ln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543050" y="642620"/>
                </a:lnTo>
                <a:lnTo>
                  <a:pt x="15430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242570" y="5881370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3715" algn="l"/>
                <a:tab pos="10280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695450" y="5858509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1840229" y="588137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172200" y="5910579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  <a:tabLst>
                <a:tab pos="658495" algn="l"/>
                <a:tab pos="1118235" algn="l"/>
                <a:tab pos="168719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55" dirty="0">
                <a:latin typeface="Times New Roman"/>
                <a:cs typeface="Times New Roman"/>
              </a:rPr>
              <a:t>20	</a:t>
            </a:r>
            <a:r>
              <a:rPr sz="1800" b="1" spc="-165" dirty="0">
                <a:latin typeface="Times New Roman"/>
                <a:cs typeface="Times New Roman"/>
              </a:rPr>
              <a:t>L	</a:t>
            </a: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2438400" y="4495800"/>
            <a:ext cx="685800" cy="1422400"/>
            <a:chOff x="2438400" y="4495800"/>
            <a:chExt cx="685800" cy="1422400"/>
          </a:xfrm>
        </p:grpSpPr>
        <p:sp>
          <p:nvSpPr>
            <p:cNvPr id="187" name="object 187"/>
            <p:cNvSpPr/>
            <p:nvPr/>
          </p:nvSpPr>
          <p:spPr>
            <a:xfrm>
              <a:off x="2438400" y="44958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38400" y="52070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2438400" y="5207000"/>
            <a:ext cx="685800" cy="711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2438400" y="4419600"/>
            <a:ext cx="6629400" cy="2209800"/>
            <a:chOff x="2438400" y="4419600"/>
            <a:chExt cx="6629400" cy="2209800"/>
          </a:xfrm>
        </p:grpSpPr>
        <p:sp>
          <p:nvSpPr>
            <p:cNvPr id="191" name="object 191"/>
            <p:cNvSpPr/>
            <p:nvPr/>
          </p:nvSpPr>
          <p:spPr>
            <a:xfrm>
              <a:off x="2438400" y="59182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82000" y="44196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382000" y="51562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8382000" y="5156200"/>
            <a:ext cx="685800" cy="736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8382000" y="5892800"/>
            <a:ext cx="685800" cy="736600"/>
          </a:xfrm>
          <a:custGeom>
            <a:avLst/>
            <a:gdLst/>
            <a:ahLst/>
            <a:cxnLst/>
            <a:rect l="l" t="t" r="r" b="b"/>
            <a:pathLst>
              <a:path w="685800" h="736600">
                <a:moveTo>
                  <a:pt x="685800" y="0"/>
                </a:moveTo>
                <a:lnTo>
                  <a:pt x="0" y="0"/>
                </a:lnTo>
                <a:lnTo>
                  <a:pt x="0" y="736600"/>
                </a:lnTo>
                <a:lnTo>
                  <a:pt x="685800" y="7366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1677670" y="5454650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039870" y="5833109"/>
            <a:ext cx="1426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2400" b="1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-150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400" b="1" spc="95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7697469" y="536829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3430270" y="415290"/>
            <a:ext cx="1476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1010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1010=AA</a:t>
            </a:r>
            <a:r>
              <a:rPr sz="1000" b="1" spc="-1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1111=0F</a:t>
            </a:r>
            <a:r>
              <a:rPr sz="1000" b="1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430270" y="1238250"/>
            <a:ext cx="145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1010=0A</a:t>
            </a:r>
            <a:r>
              <a:rPr sz="1100" b="1" spc="-1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328670" y="933450"/>
            <a:ext cx="1731010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3658870" y="4423409"/>
            <a:ext cx="150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0101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0101=55H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0011=B3H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658870" y="5246370"/>
            <a:ext cx="1494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0001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0001=11H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3554729" y="4969509"/>
            <a:ext cx="1731010" cy="267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35100" y="1447800"/>
          <a:ext cx="7499984" cy="1281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240"/>
                <a:gridCol w="1678939"/>
                <a:gridCol w="4408805"/>
              </a:tblGrid>
              <a:tr h="4572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</a:tr>
              <a:tr h="82422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145" dirty="0">
                          <a:latin typeface="Trebuchet MS"/>
                          <a:cs typeface="Trebuchet MS"/>
                        </a:rPr>
                        <a:t>ANI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12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4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90" dirty="0">
                          <a:latin typeface="Trebuchet MS"/>
                          <a:cs typeface="Trebuchet MS"/>
                        </a:rPr>
                        <a:t>data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659130">
                        <a:lnSpc>
                          <a:spcPts val="2790"/>
                        </a:lnSpc>
                        <a:spcBef>
                          <a:spcPts val="355"/>
                        </a:spcBef>
                      </a:pPr>
                      <a:r>
                        <a:rPr sz="2400" spc="-135" dirty="0">
                          <a:latin typeface="Trebuchet MS"/>
                          <a:cs typeface="Trebuchet MS"/>
                        </a:rPr>
                        <a:t>Logical </a:t>
                      </a:r>
                      <a:r>
                        <a:rPr sz="2400" spc="28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2400" spc="-165" dirty="0">
                          <a:latin typeface="Trebuchet MS"/>
                          <a:cs typeface="Trebuchet MS"/>
                        </a:rPr>
                        <a:t>immediate</a:t>
                      </a:r>
                      <a:r>
                        <a:rPr sz="2400" spc="-3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25" dirty="0">
                          <a:latin typeface="Trebuchet MS"/>
                          <a:cs typeface="Trebuchet MS"/>
                        </a:rPr>
                        <a:t>with  </a:t>
                      </a:r>
                      <a:r>
                        <a:rPr sz="2400" spc="-130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637145" cy="2950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30480" indent="-273050">
              <a:lnSpc>
                <a:spcPts val="2590"/>
              </a:lnSpc>
              <a:spcBef>
                <a:spcPts val="42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accumulator </a:t>
            </a:r>
            <a:r>
              <a:rPr sz="2400" spc="-135" dirty="0">
                <a:latin typeface="Trebuchet MS"/>
                <a:cs typeface="Trebuchet MS"/>
              </a:rPr>
              <a:t>are </a:t>
            </a:r>
            <a:r>
              <a:rPr sz="2400" spc="-155" dirty="0">
                <a:latin typeface="Trebuchet MS"/>
                <a:cs typeface="Trebuchet MS"/>
              </a:rPr>
              <a:t>logically </a:t>
            </a:r>
            <a:r>
              <a:rPr sz="2400" spc="110" dirty="0">
                <a:latin typeface="Trebuchet MS"/>
                <a:cs typeface="Trebuchet MS"/>
              </a:rPr>
              <a:t>ANDed </a:t>
            </a:r>
            <a:r>
              <a:rPr sz="2400" spc="-125" dirty="0">
                <a:latin typeface="Trebuchet MS"/>
                <a:cs typeface="Trebuchet MS"/>
              </a:rPr>
              <a:t>with 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25" dirty="0">
                <a:latin typeface="Trebuchet MS"/>
                <a:cs typeface="Trebuchet MS"/>
              </a:rPr>
              <a:t>8-bit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</a:t>
            </a:r>
            <a:r>
              <a:rPr sz="2400" spc="-140" dirty="0">
                <a:latin typeface="Trebuchet MS"/>
                <a:cs typeface="Trebuchet MS"/>
              </a:rPr>
              <a:t>in the</a:t>
            </a:r>
            <a:r>
              <a:rPr sz="2400" spc="21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accumulator.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3375" spc="-19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30" dirty="0">
                <a:latin typeface="Trebuchet MS"/>
                <a:cs typeface="Trebuchet MS"/>
              </a:rPr>
              <a:t>S, </a:t>
            </a:r>
            <a:r>
              <a:rPr sz="2400" spc="-70" dirty="0">
                <a:latin typeface="Trebuchet MS"/>
                <a:cs typeface="Trebuchet MS"/>
              </a:rPr>
              <a:t>Z, </a:t>
            </a:r>
            <a:r>
              <a:rPr sz="2400" spc="-114" dirty="0">
                <a:latin typeface="Trebuchet MS"/>
                <a:cs typeface="Trebuchet MS"/>
              </a:rPr>
              <a:t>P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5" dirty="0">
                <a:latin typeface="Trebuchet MS"/>
                <a:cs typeface="Trebuchet MS"/>
              </a:rPr>
              <a:t>reflect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result.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3375" spc="179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120" dirty="0">
                <a:latin typeface="Trebuchet MS"/>
                <a:cs typeface="Trebuchet MS"/>
              </a:rPr>
              <a:t>CY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45" dirty="0">
                <a:latin typeface="Trebuchet MS"/>
                <a:cs typeface="Trebuchet MS"/>
              </a:rPr>
              <a:t>reset, </a:t>
            </a:r>
            <a:r>
              <a:rPr sz="2400" spc="215" dirty="0">
                <a:latin typeface="Trebuchet MS"/>
                <a:cs typeface="Trebuchet MS"/>
              </a:rPr>
              <a:t>AC </a:t>
            </a:r>
            <a:r>
              <a:rPr sz="2400" spc="-105" dirty="0">
                <a:latin typeface="Trebuchet MS"/>
                <a:cs typeface="Trebuchet MS"/>
              </a:rPr>
              <a:t>is</a:t>
            </a:r>
            <a:r>
              <a:rPr sz="2400" spc="-38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set.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  <a:tabLst>
                <a:tab pos="1823085" algn="l"/>
              </a:tabLst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	</a:t>
            </a:r>
            <a:r>
              <a:rPr sz="2400" spc="145" dirty="0">
                <a:latin typeface="Trebuchet MS"/>
                <a:cs typeface="Trebuchet MS"/>
              </a:rPr>
              <a:t>ANI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86</a:t>
            </a:r>
            <a:r>
              <a:rPr sz="2400" spc="-75" dirty="0">
                <a:latin typeface="Trebuchet MS"/>
                <a:cs typeface="Trebuchet MS"/>
              </a:rPr>
              <a:t>H.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4196079"/>
              <a:ext cx="514350" cy="642620"/>
            </a:xfrm>
            <a:custGeom>
              <a:avLst/>
              <a:gdLst/>
              <a:ahLst/>
              <a:cxnLst/>
              <a:rect l="l" t="t" r="r" b="b"/>
              <a:pathLst>
                <a:path w="514350" h="642620">
                  <a:moveTo>
                    <a:pt x="51435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514350" y="64262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52169" y="421894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76350" y="419607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880870" y="4218940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62000" y="4196079"/>
            <a:ext cx="2057400" cy="1078230"/>
          </a:xfrm>
          <a:custGeom>
            <a:avLst/>
            <a:gdLst/>
            <a:ahLst/>
            <a:cxnLst/>
            <a:rect l="l" t="t" r="r" b="b"/>
            <a:pathLst>
              <a:path w="2057400" h="1078229">
                <a:moveTo>
                  <a:pt x="571500" y="679450"/>
                </a:moveTo>
                <a:lnTo>
                  <a:pt x="0" y="679450"/>
                </a:lnTo>
                <a:lnTo>
                  <a:pt x="0" y="1078230"/>
                </a:lnTo>
                <a:lnTo>
                  <a:pt x="571500" y="1078230"/>
                </a:lnTo>
                <a:lnTo>
                  <a:pt x="571500" y="679450"/>
                </a:lnTo>
                <a:close/>
              </a:path>
              <a:path w="2057400" h="1078229">
                <a:moveTo>
                  <a:pt x="2057400" y="0"/>
                </a:moveTo>
                <a:lnTo>
                  <a:pt x="1543050" y="0"/>
                </a:lnTo>
                <a:lnTo>
                  <a:pt x="1543050" y="642620"/>
                </a:lnTo>
                <a:lnTo>
                  <a:pt x="2057400" y="642620"/>
                </a:lnTo>
                <a:lnTo>
                  <a:pt x="2057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762000" y="489839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333500" y="4875529"/>
            <a:ext cx="571500" cy="398780"/>
          </a:xfrm>
          <a:custGeom>
            <a:avLst/>
            <a:gdLst/>
            <a:ahLst/>
            <a:cxnLst/>
            <a:rect l="l" t="t" r="r" b="b"/>
            <a:pathLst>
              <a:path w="571500" h="398779">
                <a:moveTo>
                  <a:pt x="571500" y="0"/>
                </a:moveTo>
                <a:lnTo>
                  <a:pt x="0" y="0"/>
                </a:lnTo>
                <a:lnTo>
                  <a:pt x="0" y="398780"/>
                </a:lnTo>
                <a:lnTo>
                  <a:pt x="571500" y="3987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333500" y="4881879"/>
            <a:ext cx="57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B3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329679" y="499109"/>
            <a:ext cx="235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925830" y="491490"/>
            <a:ext cx="254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324600" y="418465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414770" y="420750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838950" y="418465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6929119" y="448690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353300" y="418465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443469" y="4207509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867650" y="418465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8177530" y="4207509"/>
            <a:ext cx="9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6324600" y="4865370"/>
            <a:ext cx="1143000" cy="398780"/>
            <a:chOff x="6324600" y="4865370"/>
            <a:chExt cx="1143000" cy="398780"/>
          </a:xfrm>
        </p:grpSpPr>
        <p:sp>
          <p:nvSpPr>
            <p:cNvPr id="165" name="object 165"/>
            <p:cNvSpPr/>
            <p:nvPr/>
          </p:nvSpPr>
          <p:spPr>
            <a:xfrm>
              <a:off x="6324600" y="4865370"/>
              <a:ext cx="571500" cy="398780"/>
            </a:xfrm>
            <a:custGeom>
              <a:avLst/>
              <a:gdLst/>
              <a:ahLst/>
              <a:cxnLst/>
              <a:rect l="l" t="t" r="r" b="b"/>
              <a:pathLst>
                <a:path w="571500" h="398779">
                  <a:moveTo>
                    <a:pt x="571500" y="0"/>
                  </a:moveTo>
                  <a:lnTo>
                    <a:pt x="0" y="0"/>
                  </a:lnTo>
                  <a:lnTo>
                    <a:pt x="0" y="398779"/>
                  </a:lnTo>
                  <a:lnTo>
                    <a:pt x="571500" y="39877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96100" y="4865370"/>
              <a:ext cx="571500" cy="398780"/>
            </a:xfrm>
            <a:custGeom>
              <a:avLst/>
              <a:gdLst/>
              <a:ahLst/>
              <a:cxnLst/>
              <a:rect l="l" t="t" r="r" b="b"/>
              <a:pathLst>
                <a:path w="571500" h="398779">
                  <a:moveTo>
                    <a:pt x="571500" y="0"/>
                  </a:moveTo>
                  <a:lnTo>
                    <a:pt x="0" y="0"/>
                  </a:lnTo>
                  <a:lnTo>
                    <a:pt x="0" y="398779"/>
                  </a:lnTo>
                  <a:lnTo>
                    <a:pt x="571500" y="39877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6896100" y="4872990"/>
            <a:ext cx="57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33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200400" y="4213859"/>
            <a:ext cx="3695700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ANI</a:t>
            </a:r>
            <a:r>
              <a:rPr sz="3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15" dirty="0">
                <a:solidFill>
                  <a:srgbClr val="FF0000"/>
                </a:solidFill>
                <a:latin typeface="Arial"/>
                <a:cs typeface="Arial"/>
              </a:rPr>
              <a:t>3F</a:t>
            </a:r>
            <a:r>
              <a:rPr sz="3200" b="1" spc="-3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3213735" algn="l"/>
              </a:tabLst>
            </a:pPr>
            <a:r>
              <a:rPr sz="4800" b="1" spc="-509" baseline="1736" dirty="0">
                <a:solidFill>
                  <a:srgbClr val="FFFFFF"/>
                </a:solidFill>
                <a:latin typeface="Arial"/>
                <a:cs typeface="Arial"/>
              </a:rPr>
              <a:t>A=A</a:t>
            </a:r>
            <a:r>
              <a:rPr sz="4800" b="1" spc="-262" baseline="17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345" baseline="1736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800" b="1" spc="-254" baseline="17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375" baseline="1736" dirty="0">
                <a:solidFill>
                  <a:srgbClr val="FFFFFF"/>
                </a:solidFill>
                <a:latin typeface="Arial"/>
                <a:cs typeface="Arial"/>
              </a:rPr>
              <a:t>DATA(8)	</a:t>
            </a: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430270" y="1756409"/>
            <a:ext cx="18986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0011=B3</a:t>
            </a:r>
            <a:r>
              <a:rPr sz="1200" b="1" spc="-1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0011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1111=3F</a:t>
            </a:r>
            <a:r>
              <a:rPr sz="1200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0011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b="1" spc="-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3322320" y="2578100"/>
            <a:ext cx="2286000" cy="981710"/>
            <a:chOff x="3322320" y="2578100"/>
            <a:chExt cx="2286000" cy="981710"/>
          </a:xfrm>
        </p:grpSpPr>
        <p:sp>
          <p:nvSpPr>
            <p:cNvPr id="171" name="object 171"/>
            <p:cNvSpPr/>
            <p:nvPr/>
          </p:nvSpPr>
          <p:spPr>
            <a:xfrm>
              <a:off x="3328670" y="2578100"/>
              <a:ext cx="2279650" cy="267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322320" y="3291840"/>
              <a:ext cx="2279650" cy="267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86129"/>
            <a:ext cx="8401050" cy="518159"/>
          </a:xfrm>
          <a:custGeom>
            <a:avLst/>
            <a:gdLst/>
            <a:ahLst/>
            <a:cxnLst/>
            <a:rect l="l" t="t" r="r" b="b"/>
            <a:pathLst>
              <a:path w="8401050" h="518159">
                <a:moveTo>
                  <a:pt x="8401050" y="0"/>
                </a:moveTo>
                <a:lnTo>
                  <a:pt x="2938780" y="0"/>
                </a:lnTo>
                <a:lnTo>
                  <a:pt x="0" y="0"/>
                </a:lnTo>
                <a:lnTo>
                  <a:pt x="0" y="518160"/>
                </a:lnTo>
                <a:lnTo>
                  <a:pt x="2938780" y="518160"/>
                </a:lnTo>
                <a:lnTo>
                  <a:pt x="8401050" y="518160"/>
                </a:lnTo>
                <a:lnTo>
                  <a:pt x="840105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8569" y="793750"/>
            <a:ext cx="5618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9404" algn="l"/>
              </a:tabLst>
            </a:pP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800" b="1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2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304289"/>
            <a:ext cx="2938780" cy="859790"/>
          </a:xfrm>
          <a:custGeom>
            <a:avLst/>
            <a:gdLst/>
            <a:ahLst/>
            <a:cxnLst/>
            <a:rect l="l" t="t" r="r" b="b"/>
            <a:pathLst>
              <a:path w="2938779" h="859789">
                <a:moveTo>
                  <a:pt x="2938779" y="0"/>
                </a:moveTo>
                <a:lnTo>
                  <a:pt x="0" y="0"/>
                </a:lnTo>
                <a:lnTo>
                  <a:pt x="0" y="859789"/>
                </a:lnTo>
                <a:lnTo>
                  <a:pt x="2938779" y="859789"/>
                </a:lnTo>
                <a:lnTo>
                  <a:pt x="2938779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369" y="1300479"/>
            <a:ext cx="1340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80" dirty="0">
                <a:latin typeface="Trebuchet MS"/>
                <a:cs typeface="Trebuchet MS"/>
              </a:rPr>
              <a:t>L</a:t>
            </a:r>
            <a:r>
              <a:rPr sz="4000" spc="425" dirty="0">
                <a:latin typeface="Trebuchet MS"/>
                <a:cs typeface="Trebuchet MS"/>
              </a:rPr>
              <a:t>DA</a:t>
            </a:r>
            <a:r>
              <a:rPr sz="4000" spc="605" dirty="0">
                <a:latin typeface="Trebuchet MS"/>
                <a:cs typeface="Trebuchet MS"/>
              </a:rPr>
              <a:t>X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5979" y="1304289"/>
            <a:ext cx="5462270" cy="859790"/>
          </a:xfrm>
          <a:custGeom>
            <a:avLst/>
            <a:gdLst/>
            <a:ahLst/>
            <a:cxnLst/>
            <a:rect l="l" t="t" r="r" b="b"/>
            <a:pathLst>
              <a:path w="5462270" h="859789">
                <a:moveTo>
                  <a:pt x="5462270" y="0"/>
                </a:moveTo>
                <a:lnTo>
                  <a:pt x="0" y="0"/>
                </a:lnTo>
                <a:lnTo>
                  <a:pt x="0" y="859789"/>
                </a:lnTo>
                <a:lnTo>
                  <a:pt x="5462270" y="859789"/>
                </a:lnTo>
                <a:lnTo>
                  <a:pt x="546227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6150" y="1311909"/>
            <a:ext cx="2507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Trebuchet MS"/>
                <a:cs typeface="Trebuchet MS"/>
              </a:rPr>
              <a:t>B/D </a:t>
            </a:r>
            <a:r>
              <a:rPr sz="2800" spc="-120" dirty="0">
                <a:latin typeface="Trebuchet MS"/>
                <a:cs typeface="Trebuchet MS"/>
              </a:rPr>
              <a:t>Register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Pair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3178809"/>
            <a:ext cx="8031480" cy="30048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marR="532130" indent="-273050">
              <a:lnSpc>
                <a:spcPct val="79900"/>
              </a:lnSpc>
              <a:spcBef>
                <a:spcPts val="630"/>
              </a:spcBef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14" dirty="0">
                <a:latin typeface="Trebuchet MS"/>
                <a:cs typeface="Trebuchet MS"/>
              </a:rPr>
              <a:t>of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40" dirty="0">
                <a:latin typeface="Trebuchet MS"/>
                <a:cs typeface="Trebuchet MS"/>
              </a:rPr>
              <a:t>designated </a:t>
            </a:r>
            <a:r>
              <a:rPr sz="2200" spc="-100" dirty="0">
                <a:latin typeface="Trebuchet MS"/>
                <a:cs typeface="Trebuchet MS"/>
              </a:rPr>
              <a:t>register </a:t>
            </a:r>
            <a:r>
              <a:rPr sz="2200" spc="-120" dirty="0">
                <a:latin typeface="Trebuchet MS"/>
                <a:cs typeface="Trebuchet MS"/>
              </a:rPr>
              <a:t>pair </a:t>
            </a:r>
            <a:r>
              <a:rPr sz="2200" spc="-100" dirty="0">
                <a:latin typeface="Trebuchet MS"/>
                <a:cs typeface="Trebuchet MS"/>
              </a:rPr>
              <a:t>point </a:t>
            </a:r>
            <a:r>
              <a:rPr sz="2200" spc="-60" dirty="0">
                <a:latin typeface="Trebuchet MS"/>
                <a:cs typeface="Trebuchet MS"/>
              </a:rPr>
              <a:t>to </a:t>
            </a:r>
            <a:r>
              <a:rPr sz="2200" spc="-220" dirty="0">
                <a:latin typeface="Trebuchet MS"/>
                <a:cs typeface="Trebuchet MS"/>
              </a:rPr>
              <a:t>a </a:t>
            </a:r>
            <a:r>
              <a:rPr sz="2200" spc="-90" dirty="0">
                <a:latin typeface="Trebuchet MS"/>
                <a:cs typeface="Trebuchet MS"/>
              </a:rPr>
              <a:t>memory  </a:t>
            </a:r>
            <a:r>
              <a:rPr sz="2200" spc="-135" dirty="0">
                <a:latin typeface="Trebuchet MS"/>
                <a:cs typeface="Trebuchet MS"/>
              </a:rPr>
              <a:t>location.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10515" marR="281940" indent="-273050">
              <a:lnSpc>
                <a:spcPct val="79900"/>
              </a:lnSpc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This </a:t>
            </a:r>
            <a:r>
              <a:rPr sz="2200" spc="-100" dirty="0">
                <a:latin typeface="Trebuchet MS"/>
                <a:cs typeface="Trebuchet MS"/>
              </a:rPr>
              <a:t>instruction </a:t>
            </a:r>
            <a:r>
              <a:rPr sz="2200" spc="-95" dirty="0">
                <a:latin typeface="Trebuchet MS"/>
                <a:cs typeface="Trebuchet MS"/>
              </a:rPr>
              <a:t>copies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20" dirty="0">
                <a:latin typeface="Trebuchet MS"/>
                <a:cs typeface="Trebuchet MS"/>
              </a:rPr>
              <a:t>of </a:t>
            </a:r>
            <a:r>
              <a:rPr sz="2200" spc="-150" dirty="0">
                <a:latin typeface="Trebuchet MS"/>
                <a:cs typeface="Trebuchet MS"/>
              </a:rPr>
              <a:t>that </a:t>
            </a:r>
            <a:r>
              <a:rPr sz="2200" spc="-85" dirty="0">
                <a:latin typeface="Trebuchet MS"/>
                <a:cs typeface="Trebuchet MS"/>
              </a:rPr>
              <a:t>memory </a:t>
            </a:r>
            <a:r>
              <a:rPr sz="2200" spc="-110" dirty="0">
                <a:latin typeface="Trebuchet MS"/>
                <a:cs typeface="Trebuchet MS"/>
              </a:rPr>
              <a:t>location </a:t>
            </a:r>
            <a:r>
              <a:rPr sz="2200" spc="-95" dirty="0">
                <a:latin typeface="Trebuchet MS"/>
                <a:cs typeface="Trebuchet MS"/>
              </a:rPr>
              <a:t>into  </a:t>
            </a:r>
            <a:r>
              <a:rPr sz="2200" spc="-135" dirty="0">
                <a:latin typeface="Trebuchet MS"/>
                <a:cs typeface="Trebuchet MS"/>
              </a:rPr>
              <a:t>the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accumulator.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310515" marR="30480" indent="-273050">
              <a:lnSpc>
                <a:spcPct val="79900"/>
              </a:lnSpc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14" dirty="0">
                <a:latin typeface="Trebuchet MS"/>
                <a:cs typeface="Trebuchet MS"/>
              </a:rPr>
              <a:t>of either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register </a:t>
            </a:r>
            <a:r>
              <a:rPr sz="2200" spc="-120" dirty="0">
                <a:latin typeface="Trebuchet MS"/>
                <a:cs typeface="Trebuchet MS"/>
              </a:rPr>
              <a:t>pair </a:t>
            </a:r>
            <a:r>
              <a:rPr sz="2200" spc="20" dirty="0">
                <a:latin typeface="Trebuchet MS"/>
                <a:cs typeface="Trebuchet MS"/>
              </a:rPr>
              <a:t>or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90" dirty="0">
                <a:latin typeface="Trebuchet MS"/>
                <a:cs typeface="Trebuchet MS"/>
              </a:rPr>
              <a:t>memory </a:t>
            </a:r>
            <a:r>
              <a:rPr sz="2200" spc="-110" dirty="0">
                <a:latin typeface="Trebuchet MS"/>
                <a:cs typeface="Trebuchet MS"/>
              </a:rPr>
              <a:t>location </a:t>
            </a:r>
            <a:r>
              <a:rPr sz="2200" spc="-125" dirty="0">
                <a:latin typeface="Trebuchet MS"/>
                <a:cs typeface="Trebuchet MS"/>
              </a:rPr>
              <a:t>are  </a:t>
            </a:r>
            <a:r>
              <a:rPr sz="2200" spc="-75" dirty="0">
                <a:latin typeface="Trebuchet MS"/>
                <a:cs typeface="Trebuchet MS"/>
              </a:rPr>
              <a:t>not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altered.</a:t>
            </a:r>
            <a:endParaRPr sz="2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sz="3150" spc="7" baseline="17195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b="1" spc="5" dirty="0">
                <a:latin typeface="Trebuchet MS"/>
                <a:cs typeface="Trebuchet MS"/>
              </a:rPr>
              <a:t>Example: </a:t>
            </a:r>
            <a:r>
              <a:rPr sz="3200" spc="280" dirty="0">
                <a:latin typeface="Trebuchet MS"/>
                <a:cs typeface="Trebuchet MS"/>
              </a:rPr>
              <a:t>LDAX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434" dirty="0">
                <a:latin typeface="Trebuchet MS"/>
                <a:cs typeface="Trebuchet MS"/>
              </a:rPr>
              <a:t>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53340"/>
            <a:ext cx="67424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60" dirty="0"/>
              <a:t>LDAX-Load </a:t>
            </a:r>
            <a:r>
              <a:rPr sz="3900" spc="-210" dirty="0"/>
              <a:t>accumulator</a:t>
            </a:r>
            <a:r>
              <a:rPr sz="3900" spc="-250" dirty="0"/>
              <a:t> </a:t>
            </a:r>
            <a:r>
              <a:rPr sz="3900" spc="-204" dirty="0"/>
              <a:t>indirect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6870" y="429259"/>
          <a:ext cx="8357234" cy="164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970"/>
                <a:gridCol w="1865630"/>
                <a:gridCol w="4953634"/>
              </a:tblGrid>
              <a:tr h="58674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</a:tr>
              <a:tr h="105537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195" dirty="0">
                          <a:latin typeface="Trebuchet MS"/>
                          <a:cs typeface="Trebuchet MS"/>
                        </a:rPr>
                        <a:t>ORA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64465" marR="1454785">
                        <a:lnSpc>
                          <a:spcPts val="2780"/>
                        </a:lnSpc>
                        <a:spcBef>
                          <a:spcPts val="365"/>
                        </a:spcBef>
                      </a:pPr>
                      <a:r>
                        <a:rPr sz="2400" spc="5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M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227329">
                        <a:lnSpc>
                          <a:spcPts val="2780"/>
                        </a:lnSpc>
                        <a:spcBef>
                          <a:spcPts val="365"/>
                        </a:spcBef>
                      </a:pPr>
                      <a:r>
                        <a:rPr sz="2400" spc="-135" dirty="0">
                          <a:latin typeface="Trebuchet MS"/>
                          <a:cs typeface="Trebuchet MS"/>
                        </a:rPr>
                        <a:t>Logical </a:t>
                      </a:r>
                      <a:r>
                        <a:rPr sz="2400" spc="204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400" spc="-110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400" spc="15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400" spc="-95" dirty="0">
                          <a:latin typeface="Trebuchet MS"/>
                          <a:cs typeface="Trebuchet MS"/>
                        </a:rPr>
                        <a:t>memory</a:t>
                      </a:r>
                      <a:r>
                        <a:rPr sz="24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25" dirty="0">
                          <a:latin typeface="Trebuchet MS"/>
                          <a:cs typeface="Trebuchet MS"/>
                        </a:rPr>
                        <a:t>with  </a:t>
                      </a:r>
                      <a:r>
                        <a:rPr sz="2400" spc="-130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45769" y="2677160"/>
            <a:ext cx="8120380" cy="3850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610235" indent="-273050">
              <a:lnSpc>
                <a:spcPct val="119900"/>
              </a:lnSpc>
              <a:spcBef>
                <a:spcPts val="100"/>
              </a:spcBef>
              <a:buClr>
                <a:srgbClr val="C22C2D"/>
              </a:buClr>
              <a:buSzPct val="94444"/>
              <a:buFont typeface="UnDotum"/>
              <a:buChar char=""/>
              <a:tabLst>
                <a:tab pos="374650" algn="l"/>
              </a:tabLst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contents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accumulator </a:t>
            </a:r>
            <a:r>
              <a:rPr sz="1800" spc="-100" dirty="0">
                <a:latin typeface="Trebuchet MS"/>
                <a:cs typeface="Trebuchet MS"/>
              </a:rPr>
              <a:t>are </a:t>
            </a:r>
            <a:r>
              <a:rPr sz="1800" spc="-114" dirty="0">
                <a:latin typeface="Trebuchet MS"/>
                <a:cs typeface="Trebuchet MS"/>
              </a:rPr>
              <a:t>logically </a:t>
            </a:r>
            <a:r>
              <a:rPr sz="1800" spc="20" dirty="0">
                <a:latin typeface="Trebuchet MS"/>
                <a:cs typeface="Trebuchet MS"/>
              </a:rPr>
              <a:t>ORed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contents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 </a:t>
            </a:r>
            <a:r>
              <a:rPr sz="1800" spc="-80" dirty="0">
                <a:latin typeface="Trebuchet MS"/>
                <a:cs typeface="Trebuchet MS"/>
              </a:rPr>
              <a:t>register </a:t>
            </a:r>
            <a:r>
              <a:rPr sz="1800" spc="15" dirty="0">
                <a:latin typeface="Trebuchet MS"/>
                <a:cs typeface="Trebuchet MS"/>
              </a:rPr>
              <a:t>or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memory.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22C2D"/>
              </a:buClr>
              <a:buFont typeface="UnDotum"/>
              <a:buChar char=""/>
            </a:pPr>
            <a:endParaRPr sz="1900">
              <a:latin typeface="Trebuchet MS"/>
              <a:cs typeface="Trebuchet MS"/>
            </a:endParaRPr>
          </a:p>
          <a:p>
            <a:pPr marL="374650" indent="-273050">
              <a:lnSpc>
                <a:spcPct val="100000"/>
              </a:lnSpc>
              <a:spcBef>
                <a:spcPts val="5"/>
              </a:spcBef>
              <a:buClr>
                <a:srgbClr val="C22C2D"/>
              </a:buClr>
              <a:buSzPct val="94444"/>
              <a:buFont typeface="UnDotum"/>
              <a:buChar char=""/>
              <a:tabLst>
                <a:tab pos="374650" algn="l"/>
              </a:tabLst>
            </a:pPr>
            <a:r>
              <a:rPr sz="1800" spc="-55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result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125" dirty="0">
                <a:latin typeface="Trebuchet MS"/>
                <a:cs typeface="Trebuchet MS"/>
              </a:rPr>
              <a:t>placed </a:t>
            </a: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accumulator.</a:t>
            </a:r>
            <a:endParaRPr sz="1800">
              <a:latin typeface="Trebuchet MS"/>
              <a:cs typeface="Trebuchet MS"/>
            </a:endParaRPr>
          </a:p>
          <a:p>
            <a:pPr marL="374015" marR="81280" indent="-273050">
              <a:lnSpc>
                <a:spcPct val="119900"/>
              </a:lnSpc>
              <a:spcBef>
                <a:spcPts val="1800"/>
              </a:spcBef>
              <a:buClr>
                <a:srgbClr val="C22C2D"/>
              </a:buClr>
              <a:buSzPct val="94444"/>
              <a:buFont typeface="UnDotum"/>
              <a:buChar char=""/>
              <a:tabLst>
                <a:tab pos="374650" algn="l"/>
              </a:tabLst>
            </a:pPr>
            <a:r>
              <a:rPr sz="1800" spc="-135" dirty="0">
                <a:latin typeface="Trebuchet MS"/>
                <a:cs typeface="Trebuchet MS"/>
              </a:rPr>
              <a:t>If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operand is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70" dirty="0">
                <a:latin typeface="Trebuchet MS"/>
                <a:cs typeface="Trebuchet MS"/>
              </a:rPr>
              <a:t>memory </a:t>
            </a:r>
            <a:r>
              <a:rPr sz="1800" spc="-110" dirty="0">
                <a:latin typeface="Trebuchet MS"/>
                <a:cs typeface="Trebuchet MS"/>
              </a:rPr>
              <a:t>location, </a:t>
            </a:r>
            <a:r>
              <a:rPr sz="1800" spc="-90" dirty="0">
                <a:latin typeface="Trebuchet MS"/>
                <a:cs typeface="Trebuchet MS"/>
              </a:rPr>
              <a:t>its </a:t>
            </a:r>
            <a:r>
              <a:rPr sz="1800" spc="-80" dirty="0">
                <a:latin typeface="Trebuchet MS"/>
                <a:cs typeface="Trebuchet MS"/>
              </a:rPr>
              <a:t>address is </a:t>
            </a:r>
            <a:r>
              <a:rPr sz="1800" spc="-114" dirty="0">
                <a:latin typeface="Trebuchet MS"/>
                <a:cs typeface="Trebuchet MS"/>
              </a:rPr>
              <a:t>specified </a:t>
            </a:r>
            <a:r>
              <a:rPr sz="1800" spc="-100" dirty="0">
                <a:latin typeface="Trebuchet MS"/>
                <a:cs typeface="Trebuchet MS"/>
              </a:rPr>
              <a:t>by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contents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H-L  </a:t>
            </a:r>
            <a:r>
              <a:rPr sz="1800" spc="-135" dirty="0">
                <a:latin typeface="Trebuchet MS"/>
                <a:cs typeface="Trebuchet MS"/>
              </a:rPr>
              <a:t>pair.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22C2D"/>
              </a:buClr>
              <a:buFont typeface="UnDotum"/>
              <a:buChar char=""/>
            </a:pPr>
            <a:endParaRPr sz="1900">
              <a:latin typeface="Trebuchet MS"/>
              <a:cs typeface="Trebuchet MS"/>
            </a:endParaRPr>
          </a:p>
          <a:p>
            <a:pPr marL="374650" indent="-273050">
              <a:lnSpc>
                <a:spcPct val="100000"/>
              </a:lnSpc>
              <a:buClr>
                <a:srgbClr val="C22C2D"/>
              </a:buClr>
              <a:buSzPct val="94444"/>
              <a:buFont typeface="UnDotum"/>
              <a:buChar char=""/>
              <a:tabLst>
                <a:tab pos="374650" algn="l"/>
              </a:tabLst>
            </a:pPr>
            <a:r>
              <a:rPr sz="1800" spc="-155" dirty="0">
                <a:latin typeface="Trebuchet MS"/>
                <a:cs typeface="Trebuchet MS"/>
              </a:rPr>
              <a:t>S, </a:t>
            </a:r>
            <a:r>
              <a:rPr sz="1800" spc="-50" dirty="0">
                <a:latin typeface="Trebuchet MS"/>
                <a:cs typeface="Trebuchet MS"/>
              </a:rPr>
              <a:t>Z, </a:t>
            </a:r>
            <a:r>
              <a:rPr sz="1800" spc="-90" dirty="0">
                <a:latin typeface="Trebuchet MS"/>
                <a:cs typeface="Trebuchet MS"/>
              </a:rPr>
              <a:t>P </a:t>
            </a:r>
            <a:r>
              <a:rPr sz="1800" spc="-100" dirty="0">
                <a:latin typeface="Trebuchet MS"/>
                <a:cs typeface="Trebuchet MS"/>
              </a:rPr>
              <a:t>are </a:t>
            </a:r>
            <a:r>
              <a:rPr sz="1800" spc="-105" dirty="0">
                <a:latin typeface="Trebuchet MS"/>
                <a:cs typeface="Trebuchet MS"/>
              </a:rPr>
              <a:t>modified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reflect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30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result.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22C2D"/>
              </a:buClr>
              <a:buFont typeface="UnDotum"/>
              <a:buChar char=""/>
            </a:pPr>
            <a:endParaRPr sz="1900">
              <a:latin typeface="Trebuchet MS"/>
              <a:cs typeface="Trebuchet MS"/>
            </a:endParaRPr>
          </a:p>
          <a:p>
            <a:pPr marL="374650" indent="-273050">
              <a:lnSpc>
                <a:spcPct val="100000"/>
              </a:lnSpc>
              <a:buClr>
                <a:srgbClr val="C22C2D"/>
              </a:buClr>
              <a:buSzPct val="94444"/>
              <a:buFont typeface="UnDotum"/>
              <a:buChar char=""/>
              <a:tabLst>
                <a:tab pos="374650" algn="l"/>
              </a:tabLst>
            </a:pPr>
            <a:r>
              <a:rPr sz="1800" spc="125" dirty="0">
                <a:latin typeface="Trebuchet MS"/>
                <a:cs typeface="Trebuchet MS"/>
              </a:rPr>
              <a:t>CY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165" dirty="0">
                <a:latin typeface="Trebuchet MS"/>
                <a:cs typeface="Trebuchet MS"/>
              </a:rPr>
              <a:t>AC </a:t>
            </a:r>
            <a:r>
              <a:rPr sz="1800" spc="-100" dirty="0">
                <a:latin typeface="Trebuchet MS"/>
                <a:cs typeface="Trebuchet MS"/>
              </a:rPr>
              <a:t>are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reset.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22C2D"/>
              </a:buClr>
              <a:buFont typeface="UnDotum"/>
              <a:buChar char=""/>
            </a:pPr>
            <a:endParaRPr sz="1900">
              <a:latin typeface="Trebuchet MS"/>
              <a:cs typeface="Trebuchet MS"/>
            </a:endParaRPr>
          </a:p>
          <a:p>
            <a:pPr marL="374650" indent="-273050">
              <a:lnSpc>
                <a:spcPct val="100000"/>
              </a:lnSpc>
              <a:buClr>
                <a:srgbClr val="C22C2D"/>
              </a:buClr>
              <a:buSzPct val="94444"/>
              <a:buFont typeface="UnDotum"/>
              <a:buChar char=""/>
              <a:tabLst>
                <a:tab pos="374650" algn="l"/>
                <a:tab pos="1499235" algn="l"/>
              </a:tabLst>
            </a:pPr>
            <a:r>
              <a:rPr sz="1800" b="1" dirty="0">
                <a:latin typeface="Trebuchet MS"/>
                <a:cs typeface="Trebuchet MS"/>
              </a:rPr>
              <a:t>Example:	</a:t>
            </a:r>
            <a:r>
              <a:rPr sz="1800" spc="140" dirty="0">
                <a:latin typeface="Trebuchet MS"/>
                <a:cs typeface="Trebuchet MS"/>
              </a:rPr>
              <a:t>ORA </a:t>
            </a:r>
            <a:r>
              <a:rPr sz="1800" spc="-10" dirty="0">
                <a:latin typeface="Trebuchet MS"/>
                <a:cs typeface="Trebuchet MS"/>
              </a:rPr>
              <a:t>B </a:t>
            </a:r>
            <a:r>
              <a:rPr sz="1800" spc="15">
                <a:latin typeface="Trebuchet MS"/>
                <a:cs typeface="Trebuchet MS"/>
              </a:rPr>
              <a:t>or </a:t>
            </a:r>
            <a:r>
              <a:rPr sz="1800" spc="140" smtClean="0">
                <a:latin typeface="Trebuchet MS"/>
                <a:cs typeface="Trebuchet MS"/>
              </a:rPr>
              <a:t>ORA</a:t>
            </a:r>
            <a:r>
              <a:rPr lang="en-US" sz="1800" spc="140" dirty="0" smtClean="0">
                <a:latin typeface="Trebuchet MS"/>
                <a:cs typeface="Trebuchet MS"/>
              </a:rPr>
              <a:t> </a:t>
            </a:r>
            <a:r>
              <a:rPr sz="1800" spc="-320" smtClean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M.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9870" cy="229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6295390" y="17106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04850" y="1719579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81000" y="3209289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  <a:tabLst>
                <a:tab pos="1118235" algn="l"/>
              </a:tabLst>
            </a:pPr>
            <a:r>
              <a:rPr sz="1800" b="1" spc="-155" dirty="0">
                <a:latin typeface="Times New Roman"/>
                <a:cs typeface="Times New Roman"/>
              </a:rPr>
              <a:t>CY	</a:t>
            </a:r>
            <a:r>
              <a:rPr sz="1800" b="1" spc="-110" dirty="0">
                <a:latin typeface="Times New Roman"/>
                <a:cs typeface="Times New Roman"/>
              </a:rPr>
              <a:t>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657600" y="3844290"/>
            <a:ext cx="1128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5" dirty="0">
                <a:solidFill>
                  <a:srgbClr val="FFFFFF"/>
                </a:solidFill>
                <a:latin typeface="Arial"/>
                <a:cs typeface="Arial"/>
              </a:rPr>
              <a:t>ORA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3430270" y="1070609"/>
            <a:ext cx="153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1010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1010=AAH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0001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0010=12H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430270" y="1893570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1010=BAH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457200" y="1591310"/>
            <a:ext cx="4602480" cy="4067810"/>
            <a:chOff x="457200" y="1591310"/>
            <a:chExt cx="4602480" cy="4067810"/>
          </a:xfrm>
        </p:grpSpPr>
        <p:sp>
          <p:nvSpPr>
            <p:cNvPr id="153" name="object 153"/>
            <p:cNvSpPr/>
            <p:nvPr/>
          </p:nvSpPr>
          <p:spPr>
            <a:xfrm>
              <a:off x="3328670" y="1591310"/>
              <a:ext cx="1731010" cy="267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7200" y="528828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534669" y="5311140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028700" y="528827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106169" y="5311140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r>
              <a:rPr sz="1800" b="1" spc="-30" dirty="0">
                <a:latin typeface="Times New Roman"/>
                <a:cs typeface="Times New Roman"/>
              </a:rPr>
              <a:t>2	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457200" y="5288279"/>
            <a:ext cx="2286000" cy="740410"/>
            <a:chOff x="457200" y="5288279"/>
            <a:chExt cx="2286000" cy="740410"/>
          </a:xfrm>
        </p:grpSpPr>
        <p:sp>
          <p:nvSpPr>
            <p:cNvPr id="159" name="object 159"/>
            <p:cNvSpPr/>
            <p:nvPr/>
          </p:nvSpPr>
          <p:spPr>
            <a:xfrm>
              <a:off x="2171700" y="528827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7200" y="565911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534669" y="5683250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028700" y="5659120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677670" y="56832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457200" y="5659120"/>
            <a:ext cx="2286000" cy="741680"/>
            <a:chOff x="457200" y="5659120"/>
            <a:chExt cx="2286000" cy="741680"/>
          </a:xfrm>
        </p:grpSpPr>
        <p:sp>
          <p:nvSpPr>
            <p:cNvPr id="165" name="object 165"/>
            <p:cNvSpPr/>
            <p:nvPr/>
          </p:nvSpPr>
          <p:spPr>
            <a:xfrm>
              <a:off x="2171700" y="565912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57200" y="6028690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534669" y="6052820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028700" y="6028689"/>
            <a:ext cx="1143000" cy="372110"/>
          </a:xfrm>
          <a:custGeom>
            <a:avLst/>
            <a:gdLst/>
            <a:ahLst/>
            <a:cxnLst/>
            <a:rect l="l" t="t" r="r" b="b"/>
            <a:pathLst>
              <a:path w="1143000" h="37211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1677670" y="6052820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457200" y="4876800"/>
            <a:ext cx="2286000" cy="1524000"/>
            <a:chOff x="457200" y="4876800"/>
            <a:chExt cx="2286000" cy="1524000"/>
          </a:xfrm>
        </p:grpSpPr>
        <p:sp>
          <p:nvSpPr>
            <p:cNvPr id="171" name="object 171"/>
            <p:cNvSpPr/>
            <p:nvPr/>
          </p:nvSpPr>
          <p:spPr>
            <a:xfrm>
              <a:off x="2171700" y="6028689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57200" y="4876800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09"/>
                  </a:lnTo>
                  <a:lnTo>
                    <a:pt x="571500" y="37210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534669" y="489965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028700" y="48768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1106169" y="4899659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943600" y="53644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6033770" y="538734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515100" y="536447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6605269" y="5387340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r>
              <a:rPr sz="1800" b="1" spc="-30" dirty="0">
                <a:latin typeface="Times New Roman"/>
                <a:cs typeface="Times New Roman"/>
              </a:rPr>
              <a:t>2	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5943600" y="5364479"/>
            <a:ext cx="2286000" cy="741680"/>
            <a:chOff x="5943600" y="5364479"/>
            <a:chExt cx="2286000" cy="741680"/>
          </a:xfrm>
        </p:grpSpPr>
        <p:sp>
          <p:nvSpPr>
            <p:cNvPr id="181" name="object 181"/>
            <p:cNvSpPr/>
            <p:nvPr/>
          </p:nvSpPr>
          <p:spPr>
            <a:xfrm>
              <a:off x="7658100" y="536447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943600" y="573531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6033770" y="5759450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515100" y="5735320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7176769" y="575945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5943600" y="5735320"/>
            <a:ext cx="2286000" cy="741680"/>
            <a:chOff x="5943600" y="5735320"/>
            <a:chExt cx="2286000" cy="741680"/>
          </a:xfrm>
        </p:grpSpPr>
        <p:sp>
          <p:nvSpPr>
            <p:cNvPr id="187" name="object 187"/>
            <p:cNvSpPr/>
            <p:nvPr/>
          </p:nvSpPr>
          <p:spPr>
            <a:xfrm>
              <a:off x="7658100" y="573532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943600" y="610616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6033770" y="612902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6515100" y="610615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7176769" y="612902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5943600" y="4953000"/>
            <a:ext cx="2286000" cy="1524000"/>
            <a:chOff x="5943600" y="4953000"/>
            <a:chExt cx="2286000" cy="1524000"/>
          </a:xfrm>
        </p:grpSpPr>
        <p:sp>
          <p:nvSpPr>
            <p:cNvPr id="193" name="object 193"/>
            <p:cNvSpPr/>
            <p:nvPr/>
          </p:nvSpPr>
          <p:spPr>
            <a:xfrm>
              <a:off x="7658100" y="610616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571500" y="3708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943600" y="495300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6033770" y="4975859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515100" y="4953000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6605269" y="497585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imes New Roman"/>
                <a:cs typeface="Times New Roman"/>
              </a:rPr>
              <a:t>BA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943600" y="3200400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  <a:tabLst>
                <a:tab pos="603885" algn="l"/>
                <a:tab pos="1118235" algn="l"/>
                <a:tab pos="1796414" algn="l"/>
              </a:tabLst>
            </a:pPr>
            <a:r>
              <a:rPr sz="1800" b="1" spc="-155" dirty="0">
                <a:latin typeface="Times New Roman"/>
                <a:cs typeface="Times New Roman"/>
              </a:rPr>
              <a:t>CY	</a:t>
            </a:r>
            <a:r>
              <a:rPr sz="1800" b="1" spc="135" dirty="0">
                <a:latin typeface="Times New Roman"/>
                <a:cs typeface="Times New Roman"/>
              </a:rPr>
              <a:t>0	</a:t>
            </a:r>
            <a:r>
              <a:rPr sz="1800" b="1" spc="-110" dirty="0">
                <a:latin typeface="Times New Roman"/>
                <a:cs typeface="Times New Roman"/>
              </a:rPr>
              <a:t>AC	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6295390" y="17106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04850" y="1719579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81000" y="3209289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  <a:tabLst>
                <a:tab pos="1118235" algn="l"/>
              </a:tabLst>
            </a:pPr>
            <a:r>
              <a:rPr sz="1800" b="1" spc="-155" dirty="0">
                <a:latin typeface="Times New Roman"/>
                <a:cs typeface="Times New Roman"/>
              </a:rPr>
              <a:t>CY	</a:t>
            </a:r>
            <a:r>
              <a:rPr sz="1800" b="1" spc="-110" dirty="0">
                <a:latin typeface="Times New Roman"/>
                <a:cs typeface="Times New Roman"/>
              </a:rPr>
              <a:t>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657600" y="3844290"/>
            <a:ext cx="162242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200" b="1" spc="-405" dirty="0">
                <a:solidFill>
                  <a:srgbClr val="FFFFFF"/>
                </a:solidFill>
                <a:latin typeface="Arial"/>
                <a:cs typeface="Arial"/>
              </a:rPr>
              <a:t>ORA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35"/>
              </a:lnSpc>
            </a:pPr>
            <a:r>
              <a:rPr sz="3200" b="1" spc="-340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3200" b="1" spc="-17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30270" y="1070609"/>
            <a:ext cx="150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0101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0101=55H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0011=B3H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430270" y="1893570"/>
            <a:ext cx="148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0111=F7H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228600" y="1591310"/>
            <a:ext cx="4831080" cy="4067810"/>
            <a:chOff x="228600" y="1591310"/>
            <a:chExt cx="4831080" cy="4067810"/>
          </a:xfrm>
        </p:grpSpPr>
        <p:sp>
          <p:nvSpPr>
            <p:cNvPr id="153" name="object 153"/>
            <p:cNvSpPr/>
            <p:nvPr/>
          </p:nvSpPr>
          <p:spPr>
            <a:xfrm>
              <a:off x="3328670" y="1591310"/>
              <a:ext cx="1731010" cy="267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8600" y="5288280"/>
              <a:ext cx="1714500" cy="370840"/>
            </a:xfrm>
            <a:custGeom>
              <a:avLst/>
              <a:gdLst/>
              <a:ahLst/>
              <a:cxnLst/>
              <a:rect l="l" t="t" r="r" b="b"/>
              <a:pathLst>
                <a:path w="1714500" h="370839">
                  <a:moveTo>
                    <a:pt x="1714500" y="0"/>
                  </a:move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1143000" y="370840"/>
                  </a:lnTo>
                  <a:lnTo>
                    <a:pt x="1714500" y="37084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306070" y="5311140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50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943100" y="52882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020570" y="531114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28600" y="48768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318770" y="4899659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800100" y="48768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890269" y="4899659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019800" y="4953000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6109970" y="4975859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591300" y="4953000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681469" y="4975859"/>
            <a:ext cx="24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F</a:t>
            </a:r>
            <a:r>
              <a:rPr sz="1800" b="1" spc="-5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943600" y="32004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6033770" y="322325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457950" y="32004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6548119" y="35026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972300" y="320039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7062469" y="3223259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68325" algn="l"/>
              </a:tabLst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019800" y="5334000"/>
            <a:ext cx="1714500" cy="372110"/>
          </a:xfrm>
          <a:custGeom>
            <a:avLst/>
            <a:gdLst/>
            <a:ahLst/>
            <a:cxnLst/>
            <a:rect l="l" t="t" r="r" b="b"/>
            <a:pathLst>
              <a:path w="1714500" h="372110">
                <a:moveTo>
                  <a:pt x="1714500" y="0"/>
                </a:moveTo>
                <a:lnTo>
                  <a:pt x="1143000" y="0"/>
                </a:ln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714500" y="372110"/>
                </a:lnTo>
                <a:lnTo>
                  <a:pt x="1714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6109970" y="5356859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  <a:tab pos="11423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7734300" y="53340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7824469" y="535685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2590800" y="3962400"/>
            <a:ext cx="685800" cy="1422400"/>
            <a:chOff x="2590800" y="3962400"/>
            <a:chExt cx="685800" cy="1422400"/>
          </a:xfrm>
        </p:grpSpPr>
        <p:sp>
          <p:nvSpPr>
            <p:cNvPr id="177" name="object 177"/>
            <p:cNvSpPr/>
            <p:nvPr/>
          </p:nvSpPr>
          <p:spPr>
            <a:xfrm>
              <a:off x="2590800" y="39624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0800" y="46736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2668270" y="4696459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2590800" y="4038600"/>
            <a:ext cx="6553200" cy="2057400"/>
            <a:chOff x="2590800" y="4038600"/>
            <a:chExt cx="6553200" cy="2057400"/>
          </a:xfrm>
        </p:grpSpPr>
        <p:sp>
          <p:nvSpPr>
            <p:cNvPr id="181" name="object 181"/>
            <p:cNvSpPr/>
            <p:nvPr/>
          </p:nvSpPr>
          <p:spPr>
            <a:xfrm>
              <a:off x="2590800" y="53848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58200" y="40386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458200" y="47498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8458200" y="4749800"/>
            <a:ext cx="685800" cy="711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8458200" y="5461000"/>
            <a:ext cx="685800" cy="711200"/>
          </a:xfrm>
          <a:custGeom>
            <a:avLst/>
            <a:gdLst/>
            <a:ahLst/>
            <a:cxnLst/>
            <a:rect l="l" t="t" r="r" b="b"/>
            <a:pathLst>
              <a:path w="685800" h="711200">
                <a:moveTo>
                  <a:pt x="685800" y="0"/>
                </a:moveTo>
                <a:lnTo>
                  <a:pt x="0" y="0"/>
                </a:lnTo>
                <a:lnTo>
                  <a:pt x="0" y="711200"/>
                </a:lnTo>
                <a:lnTo>
                  <a:pt x="685800" y="7112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1677670" y="4829809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7545069" y="4829809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2050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429259"/>
          <a:ext cx="8216899" cy="1837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/>
                <a:gridCol w="1842134"/>
                <a:gridCol w="4811395"/>
              </a:tblGrid>
              <a:tr h="892809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30" dirty="0">
                          <a:latin typeface="Trebuchet MS"/>
                          <a:cs typeface="Trebuchet MS"/>
                        </a:rPr>
                        <a:t>ORI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0" dirty="0"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75374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60" dirty="0">
                          <a:latin typeface="Trebuchet MS"/>
                          <a:cs typeface="Trebuchet MS"/>
                        </a:rPr>
                        <a:t>Logical </a:t>
                      </a:r>
                      <a:r>
                        <a:rPr sz="2800" spc="229" dirty="0"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sz="2800" spc="-190" dirty="0">
                          <a:latin typeface="Trebuchet MS"/>
                          <a:cs typeface="Trebuchet MS"/>
                        </a:rPr>
                        <a:t>immediate</a:t>
                      </a:r>
                      <a:r>
                        <a:rPr sz="2800" spc="-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888605" cy="2950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30480" indent="-273050">
              <a:lnSpc>
                <a:spcPts val="2590"/>
              </a:lnSpc>
              <a:spcBef>
                <a:spcPts val="42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contents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accumulator </a:t>
            </a:r>
            <a:r>
              <a:rPr sz="2400" spc="-135" dirty="0">
                <a:latin typeface="Trebuchet MS"/>
                <a:cs typeface="Trebuchet MS"/>
              </a:rPr>
              <a:t>are </a:t>
            </a:r>
            <a:r>
              <a:rPr sz="2400" spc="-155" dirty="0">
                <a:latin typeface="Trebuchet MS"/>
                <a:cs typeface="Trebuchet MS"/>
              </a:rPr>
              <a:t>logically </a:t>
            </a:r>
            <a:r>
              <a:rPr sz="2400" spc="35" dirty="0">
                <a:latin typeface="Trebuchet MS"/>
                <a:cs typeface="Trebuchet MS"/>
              </a:rPr>
              <a:t>ORed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140" dirty="0">
                <a:latin typeface="Trebuchet MS"/>
                <a:cs typeface="Trebuchet MS"/>
              </a:rPr>
              <a:t>the  </a:t>
            </a:r>
            <a:r>
              <a:rPr sz="2400" spc="-125" dirty="0">
                <a:latin typeface="Trebuchet MS"/>
                <a:cs typeface="Trebuchet MS"/>
              </a:rPr>
              <a:t>8-bit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3375" spc="-7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50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result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</a:t>
            </a:r>
            <a:r>
              <a:rPr sz="2400" spc="-140" dirty="0">
                <a:latin typeface="Trebuchet MS"/>
                <a:cs typeface="Trebuchet MS"/>
              </a:rPr>
              <a:t>in the</a:t>
            </a:r>
            <a:r>
              <a:rPr sz="2400" spc="22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accumulator.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3375" spc="-19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30" dirty="0">
                <a:latin typeface="Trebuchet MS"/>
                <a:cs typeface="Trebuchet MS"/>
              </a:rPr>
              <a:t>S, </a:t>
            </a:r>
            <a:r>
              <a:rPr sz="2400" spc="-70" dirty="0">
                <a:latin typeface="Trebuchet MS"/>
                <a:cs typeface="Trebuchet MS"/>
              </a:rPr>
              <a:t>Z, </a:t>
            </a:r>
            <a:r>
              <a:rPr sz="2400" spc="-114" dirty="0">
                <a:latin typeface="Trebuchet MS"/>
                <a:cs typeface="Trebuchet MS"/>
              </a:rPr>
              <a:t>P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5" dirty="0">
                <a:latin typeface="Trebuchet MS"/>
                <a:cs typeface="Trebuchet MS"/>
              </a:rPr>
              <a:t>reflect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result.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</a:pPr>
            <a:r>
              <a:rPr sz="3375" spc="179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120" dirty="0">
                <a:latin typeface="Trebuchet MS"/>
                <a:cs typeface="Trebuchet MS"/>
              </a:rPr>
              <a:t>CY </a:t>
            </a:r>
            <a:r>
              <a:rPr sz="2400" spc="-160" dirty="0">
                <a:latin typeface="Trebuchet MS"/>
                <a:cs typeface="Trebuchet MS"/>
              </a:rPr>
              <a:t>and </a:t>
            </a:r>
            <a:r>
              <a:rPr sz="2400" spc="220" dirty="0">
                <a:latin typeface="Trebuchet MS"/>
                <a:cs typeface="Trebuchet MS"/>
              </a:rPr>
              <a:t>AC </a:t>
            </a:r>
            <a:r>
              <a:rPr sz="2400" spc="-130" dirty="0">
                <a:latin typeface="Trebuchet MS"/>
                <a:cs typeface="Trebuchet MS"/>
              </a:rPr>
              <a:t>are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reset.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510"/>
              </a:spcBef>
              <a:tabLst>
                <a:tab pos="1822450" algn="l"/>
              </a:tabLst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	</a:t>
            </a:r>
            <a:r>
              <a:rPr sz="2400" spc="110" dirty="0">
                <a:latin typeface="Trebuchet MS"/>
                <a:cs typeface="Trebuchet MS"/>
              </a:rPr>
              <a:t>ORI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86H.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3672840"/>
              <a:ext cx="514350" cy="642620"/>
            </a:xfrm>
            <a:custGeom>
              <a:avLst/>
              <a:gdLst/>
              <a:ahLst/>
              <a:cxnLst/>
              <a:rect l="l" t="t" r="r" b="b"/>
              <a:pathLst>
                <a:path w="514350" h="642620">
                  <a:moveTo>
                    <a:pt x="51435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514350" y="64262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52169" y="36969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76350" y="367283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880870" y="3696970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62000" y="3672839"/>
            <a:ext cx="2057400" cy="1051560"/>
          </a:xfrm>
          <a:custGeom>
            <a:avLst/>
            <a:gdLst/>
            <a:ahLst/>
            <a:cxnLst/>
            <a:rect l="l" t="t" r="r" b="b"/>
            <a:pathLst>
              <a:path w="2057400" h="1051560">
                <a:moveTo>
                  <a:pt x="571500" y="679450"/>
                </a:moveTo>
                <a:lnTo>
                  <a:pt x="0" y="679450"/>
                </a:lnTo>
                <a:lnTo>
                  <a:pt x="0" y="1051560"/>
                </a:lnTo>
                <a:lnTo>
                  <a:pt x="571500" y="1051560"/>
                </a:lnTo>
                <a:lnTo>
                  <a:pt x="571500" y="679450"/>
                </a:lnTo>
                <a:close/>
              </a:path>
              <a:path w="2057400" h="1051560">
                <a:moveTo>
                  <a:pt x="2057400" y="0"/>
                </a:moveTo>
                <a:lnTo>
                  <a:pt x="1543050" y="0"/>
                </a:lnTo>
                <a:lnTo>
                  <a:pt x="1543050" y="642620"/>
                </a:lnTo>
                <a:lnTo>
                  <a:pt x="2057400" y="642620"/>
                </a:lnTo>
                <a:lnTo>
                  <a:pt x="2057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852169" y="4376420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333500" y="435229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423669" y="4376420"/>
            <a:ext cx="26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295390" y="19519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23289" y="194437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/>
        </p:nvGraphicFramePr>
        <p:xfrm>
          <a:off x="6324600" y="3663950"/>
          <a:ext cx="2057400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548005"/>
                <a:gridCol w="101600"/>
                <a:gridCol w="914400"/>
              </a:tblGrid>
              <a:tr h="6610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5" dirty="0">
                          <a:latin typeface="Times New Roman"/>
                          <a:cs typeface="Times New Roman"/>
                        </a:rPr>
                        <a:t>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AC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7" name="object 157"/>
          <p:cNvSpPr txBox="1"/>
          <p:nvPr/>
        </p:nvSpPr>
        <p:spPr>
          <a:xfrm>
            <a:off x="3354070" y="3693159"/>
            <a:ext cx="2673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5" dirty="0">
                <a:solidFill>
                  <a:srgbClr val="FFFFFF"/>
                </a:solidFill>
                <a:latin typeface="Arial"/>
                <a:cs typeface="Arial"/>
              </a:rPr>
              <a:t>ORI</a:t>
            </a:r>
            <a:r>
              <a:rPr sz="32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6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3200" b="1" spc="-17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DATA(8)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3430270" y="1070609"/>
            <a:ext cx="150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0011=B3H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0000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1000=08H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430270" y="1893570"/>
            <a:ext cx="151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1011=BBH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3328670" y="1591310"/>
            <a:ext cx="1731010" cy="267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500380"/>
          <a:ext cx="8362949" cy="1958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872614"/>
                <a:gridCol w="4905375"/>
              </a:tblGrid>
              <a:tr h="71882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123952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229" dirty="0">
                          <a:latin typeface="Trebuchet MS"/>
                          <a:cs typeface="Trebuchet MS"/>
                        </a:rPr>
                        <a:t>XRA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46748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93535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55" dirty="0">
                          <a:latin typeface="Trebuchet MS"/>
                          <a:cs typeface="Trebuchet MS"/>
                        </a:rPr>
                        <a:t>Logical </a:t>
                      </a:r>
                      <a:r>
                        <a:rPr sz="2800" spc="295" dirty="0">
                          <a:latin typeface="Trebuchet MS"/>
                          <a:cs typeface="Trebuchet MS"/>
                        </a:rPr>
                        <a:t>XOR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30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2800" spc="-110" dirty="0">
                          <a:latin typeface="Trebuchet MS"/>
                          <a:cs typeface="Trebuchet MS"/>
                        </a:rPr>
                        <a:t>memory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0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178809"/>
            <a:ext cx="7838440" cy="3031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marR="30480" indent="-273050">
              <a:lnSpc>
                <a:spcPct val="79900"/>
              </a:lnSpc>
              <a:spcBef>
                <a:spcPts val="630"/>
              </a:spcBef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14" dirty="0">
                <a:latin typeface="Trebuchet MS"/>
                <a:cs typeface="Trebuchet MS"/>
              </a:rPr>
              <a:t>of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20" dirty="0">
                <a:latin typeface="Trebuchet MS"/>
                <a:cs typeface="Trebuchet MS"/>
              </a:rPr>
              <a:t>accumulator </a:t>
            </a:r>
            <a:r>
              <a:rPr sz="2200" spc="-125" dirty="0">
                <a:latin typeface="Trebuchet MS"/>
                <a:cs typeface="Trebuchet MS"/>
              </a:rPr>
              <a:t>are </a:t>
            </a:r>
            <a:r>
              <a:rPr sz="2200" spc="90" dirty="0">
                <a:latin typeface="Trebuchet MS"/>
                <a:cs typeface="Trebuchet MS"/>
              </a:rPr>
              <a:t>XORed </a:t>
            </a:r>
            <a:r>
              <a:rPr sz="2200" spc="-114" dirty="0">
                <a:latin typeface="Trebuchet MS"/>
                <a:cs typeface="Trebuchet MS"/>
              </a:rPr>
              <a:t>with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20" dirty="0">
                <a:latin typeface="Trebuchet MS"/>
                <a:cs typeface="Trebuchet MS"/>
              </a:rPr>
              <a:t>of  </a:t>
            </a:r>
            <a:r>
              <a:rPr sz="2200" spc="-135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register </a:t>
            </a:r>
            <a:r>
              <a:rPr sz="2200" spc="20" dirty="0">
                <a:latin typeface="Trebuchet MS"/>
                <a:cs typeface="Trebuchet MS"/>
              </a:rPr>
              <a:t>or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memory.</a:t>
            </a:r>
            <a:endParaRPr sz="2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3150" spc="-60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40" dirty="0">
                <a:latin typeface="Trebuchet MS"/>
                <a:cs typeface="Trebuchet MS"/>
              </a:rPr>
              <a:t>The </a:t>
            </a:r>
            <a:r>
              <a:rPr sz="2200" spc="-105" dirty="0">
                <a:latin typeface="Trebuchet MS"/>
                <a:cs typeface="Trebuchet MS"/>
              </a:rPr>
              <a:t>result </a:t>
            </a:r>
            <a:r>
              <a:rPr sz="2200" spc="-100" dirty="0">
                <a:latin typeface="Trebuchet MS"/>
                <a:cs typeface="Trebuchet MS"/>
              </a:rPr>
              <a:t>is </a:t>
            </a:r>
            <a:r>
              <a:rPr sz="2200" spc="-150" dirty="0">
                <a:latin typeface="Trebuchet MS"/>
                <a:cs typeface="Trebuchet MS"/>
              </a:rPr>
              <a:t>placed </a:t>
            </a:r>
            <a:r>
              <a:rPr sz="2200" spc="-130" dirty="0">
                <a:latin typeface="Trebuchet MS"/>
                <a:cs typeface="Trebuchet MS"/>
              </a:rPr>
              <a:t>in the</a:t>
            </a:r>
            <a:r>
              <a:rPr sz="2200" spc="195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accumulator.</a:t>
            </a:r>
            <a:endParaRPr sz="2200">
              <a:latin typeface="Trebuchet MS"/>
              <a:cs typeface="Trebuchet MS"/>
            </a:endParaRPr>
          </a:p>
          <a:p>
            <a:pPr marL="310515" marR="57785" indent="-273050">
              <a:lnSpc>
                <a:spcPct val="79900"/>
              </a:lnSpc>
              <a:spcBef>
                <a:spcPts val="1200"/>
              </a:spcBef>
            </a:pPr>
            <a:r>
              <a:rPr sz="3150" spc="-142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95" dirty="0">
                <a:latin typeface="Trebuchet MS"/>
                <a:cs typeface="Trebuchet MS"/>
              </a:rPr>
              <a:t>If </a:t>
            </a:r>
            <a:r>
              <a:rPr sz="2200" spc="-130" dirty="0">
                <a:latin typeface="Trebuchet MS"/>
                <a:cs typeface="Trebuchet MS"/>
              </a:rPr>
              <a:t>the </a:t>
            </a:r>
            <a:r>
              <a:rPr sz="2200" spc="-100" dirty="0">
                <a:latin typeface="Trebuchet MS"/>
                <a:cs typeface="Trebuchet MS"/>
              </a:rPr>
              <a:t>operand is </a:t>
            </a:r>
            <a:r>
              <a:rPr sz="2200" spc="-220" dirty="0">
                <a:latin typeface="Trebuchet MS"/>
                <a:cs typeface="Trebuchet MS"/>
              </a:rPr>
              <a:t>a </a:t>
            </a:r>
            <a:r>
              <a:rPr sz="2200" spc="-85" dirty="0">
                <a:latin typeface="Trebuchet MS"/>
                <a:cs typeface="Trebuchet MS"/>
              </a:rPr>
              <a:t>memory </a:t>
            </a:r>
            <a:r>
              <a:rPr sz="2200" spc="-135" dirty="0">
                <a:latin typeface="Trebuchet MS"/>
                <a:cs typeface="Trebuchet MS"/>
              </a:rPr>
              <a:t>location, </a:t>
            </a:r>
            <a:r>
              <a:rPr sz="2200" spc="-114" dirty="0">
                <a:latin typeface="Trebuchet MS"/>
                <a:cs typeface="Trebuchet MS"/>
              </a:rPr>
              <a:t>its </a:t>
            </a:r>
            <a:r>
              <a:rPr sz="2200" spc="-100" dirty="0">
                <a:latin typeface="Trebuchet MS"/>
                <a:cs typeface="Trebuchet MS"/>
              </a:rPr>
              <a:t>address is </a:t>
            </a:r>
            <a:r>
              <a:rPr sz="2200" spc="-145" dirty="0">
                <a:latin typeface="Trebuchet MS"/>
                <a:cs typeface="Trebuchet MS"/>
              </a:rPr>
              <a:t>specified </a:t>
            </a:r>
            <a:r>
              <a:rPr sz="2200" spc="-125" dirty="0">
                <a:latin typeface="Trebuchet MS"/>
                <a:cs typeface="Trebuchet MS"/>
              </a:rPr>
              <a:t>by </a:t>
            </a:r>
            <a:r>
              <a:rPr sz="2200" spc="-135" dirty="0">
                <a:latin typeface="Trebuchet MS"/>
                <a:cs typeface="Trebuchet MS"/>
              </a:rPr>
              <a:t>the  </a:t>
            </a:r>
            <a:r>
              <a:rPr sz="2200" spc="-100" dirty="0">
                <a:latin typeface="Trebuchet MS"/>
                <a:cs typeface="Trebuchet MS"/>
              </a:rPr>
              <a:t>contents </a:t>
            </a:r>
            <a:r>
              <a:rPr sz="2200" spc="-120" dirty="0">
                <a:latin typeface="Trebuchet MS"/>
                <a:cs typeface="Trebuchet MS"/>
              </a:rPr>
              <a:t>of </a:t>
            </a:r>
            <a:r>
              <a:rPr sz="2200" dirty="0">
                <a:latin typeface="Trebuchet MS"/>
                <a:cs typeface="Trebuchet MS"/>
              </a:rPr>
              <a:t>H-L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-165" dirty="0">
                <a:latin typeface="Trebuchet MS"/>
                <a:cs typeface="Trebuchet MS"/>
              </a:rPr>
              <a:t>pair.</a:t>
            </a:r>
            <a:endParaRPr sz="2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3150" spc="-165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-110" dirty="0">
                <a:latin typeface="Trebuchet MS"/>
                <a:cs typeface="Trebuchet MS"/>
              </a:rPr>
              <a:t>S, </a:t>
            </a:r>
            <a:r>
              <a:rPr sz="2200" spc="-65" dirty="0">
                <a:latin typeface="Trebuchet MS"/>
                <a:cs typeface="Trebuchet MS"/>
              </a:rPr>
              <a:t>Z, </a:t>
            </a:r>
            <a:r>
              <a:rPr sz="2200" spc="-110" dirty="0">
                <a:latin typeface="Trebuchet MS"/>
                <a:cs typeface="Trebuchet MS"/>
              </a:rPr>
              <a:t>P </a:t>
            </a:r>
            <a:r>
              <a:rPr sz="2200" spc="-125" dirty="0">
                <a:latin typeface="Trebuchet MS"/>
                <a:cs typeface="Trebuchet MS"/>
              </a:rPr>
              <a:t>are </a:t>
            </a:r>
            <a:r>
              <a:rPr sz="2200" spc="-130" dirty="0">
                <a:latin typeface="Trebuchet MS"/>
                <a:cs typeface="Trebuchet MS"/>
              </a:rPr>
              <a:t>modified </a:t>
            </a:r>
            <a:r>
              <a:rPr sz="2200" spc="-60" dirty="0">
                <a:latin typeface="Trebuchet MS"/>
                <a:cs typeface="Trebuchet MS"/>
              </a:rPr>
              <a:t>to </a:t>
            </a:r>
            <a:r>
              <a:rPr sz="2200" spc="-145" dirty="0">
                <a:latin typeface="Trebuchet MS"/>
                <a:cs typeface="Trebuchet MS"/>
              </a:rPr>
              <a:t>reflect </a:t>
            </a:r>
            <a:r>
              <a:rPr sz="2200" spc="-135" dirty="0">
                <a:latin typeface="Trebuchet MS"/>
                <a:cs typeface="Trebuchet MS"/>
              </a:rPr>
              <a:t>the </a:t>
            </a:r>
            <a:r>
              <a:rPr sz="2200" spc="-105" dirty="0">
                <a:latin typeface="Trebuchet MS"/>
                <a:cs typeface="Trebuchet MS"/>
              </a:rPr>
              <a:t>result </a:t>
            </a:r>
            <a:r>
              <a:rPr sz="2200" spc="-120" dirty="0">
                <a:latin typeface="Trebuchet MS"/>
                <a:cs typeface="Trebuchet MS"/>
              </a:rPr>
              <a:t>of </a:t>
            </a:r>
            <a:r>
              <a:rPr sz="2200" spc="-130" dirty="0">
                <a:latin typeface="Trebuchet MS"/>
                <a:cs typeface="Trebuchet MS"/>
              </a:rPr>
              <a:t>the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operation.</a:t>
            </a:r>
            <a:endParaRPr sz="2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3150" spc="179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spc="120" dirty="0">
                <a:latin typeface="Trebuchet MS"/>
                <a:cs typeface="Trebuchet MS"/>
              </a:rPr>
              <a:t>CY </a:t>
            </a:r>
            <a:r>
              <a:rPr sz="2200" spc="-145" dirty="0">
                <a:latin typeface="Trebuchet MS"/>
                <a:cs typeface="Trebuchet MS"/>
              </a:rPr>
              <a:t>and </a:t>
            </a:r>
            <a:r>
              <a:rPr sz="2200" spc="200" dirty="0">
                <a:latin typeface="Trebuchet MS"/>
                <a:cs typeface="Trebuchet MS"/>
              </a:rPr>
              <a:t>AC </a:t>
            </a:r>
            <a:r>
              <a:rPr sz="2200" spc="-125" dirty="0">
                <a:latin typeface="Trebuchet MS"/>
                <a:cs typeface="Trebuchet MS"/>
              </a:rPr>
              <a:t>are</a:t>
            </a:r>
            <a:r>
              <a:rPr sz="2200" spc="-400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reset.</a:t>
            </a:r>
            <a:endParaRPr sz="2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3150" spc="7" baseline="6613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200" b="1" spc="5" dirty="0">
                <a:latin typeface="Trebuchet MS"/>
                <a:cs typeface="Trebuchet MS"/>
              </a:rPr>
              <a:t>Example:</a:t>
            </a:r>
            <a:r>
              <a:rPr sz="2200" b="1" spc="-55" dirty="0">
                <a:latin typeface="Trebuchet MS"/>
                <a:cs typeface="Trebuchet MS"/>
              </a:rPr>
              <a:t> </a:t>
            </a:r>
            <a:r>
              <a:rPr sz="2200" spc="185" dirty="0">
                <a:latin typeface="Trebuchet MS"/>
                <a:cs typeface="Trebuchet MS"/>
              </a:rPr>
              <a:t>XRA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B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or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XRA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M.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9870" cy="229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4399" y="3835400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004569" y="392788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485900" y="38354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576069" y="3927886"/>
            <a:ext cx="215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057400" y="38354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147570" y="392788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628900" y="38354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004569" y="4299996"/>
            <a:ext cx="180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147570" y="4299996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04569" y="4669566"/>
            <a:ext cx="1892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147570" y="4669566"/>
            <a:ext cx="1320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914400" y="342392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004569" y="3517676"/>
            <a:ext cx="1530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485900" y="3423919"/>
            <a:ext cx="5181600" cy="783590"/>
          </a:xfrm>
          <a:custGeom>
            <a:avLst/>
            <a:gdLst/>
            <a:ahLst/>
            <a:cxnLst/>
            <a:rect l="l" t="t" r="r" b="b"/>
            <a:pathLst>
              <a:path w="5181600" h="783589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  <a:path w="5181600" h="783589">
                <a:moveTo>
                  <a:pt x="5181600" y="411480"/>
                </a:moveTo>
                <a:lnTo>
                  <a:pt x="4610100" y="411480"/>
                </a:lnTo>
                <a:lnTo>
                  <a:pt x="4610100" y="783590"/>
                </a:lnTo>
                <a:lnTo>
                  <a:pt x="5181600" y="783590"/>
                </a:lnTo>
                <a:lnTo>
                  <a:pt x="5181600" y="41148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6186170" y="385825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67500" y="3835400"/>
            <a:ext cx="1143000" cy="372110"/>
          </a:xfrm>
          <a:custGeom>
            <a:avLst/>
            <a:gdLst/>
            <a:ahLst/>
            <a:cxnLst/>
            <a:rect l="l" t="t" r="r" b="b"/>
            <a:pathLst>
              <a:path w="1143000" h="37211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329169" y="385825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810500" y="38354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7900669" y="385825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096000" y="4207509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70">
                <a:moveTo>
                  <a:pt x="571500" y="0"/>
                </a:moveTo>
                <a:lnTo>
                  <a:pt x="0" y="0"/>
                </a:lnTo>
                <a:lnTo>
                  <a:pt x="0" y="369569"/>
                </a:lnTo>
                <a:lnTo>
                  <a:pt x="571500" y="369569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186170" y="4230370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667500" y="420750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7329169" y="423037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6096000" y="4207509"/>
            <a:ext cx="2286000" cy="740410"/>
            <a:chOff x="6096000" y="4207509"/>
            <a:chExt cx="2286000" cy="740410"/>
          </a:xfrm>
        </p:grpSpPr>
        <p:sp>
          <p:nvSpPr>
            <p:cNvPr id="170" name="object 170"/>
            <p:cNvSpPr/>
            <p:nvPr/>
          </p:nvSpPr>
          <p:spPr>
            <a:xfrm>
              <a:off x="7810500" y="4207509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96000" y="4577079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6186170" y="459994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667500" y="457707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7329169" y="459994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6096000" y="3423920"/>
            <a:ext cx="2286000" cy="1524000"/>
            <a:chOff x="6096000" y="3423920"/>
            <a:chExt cx="2286000" cy="1524000"/>
          </a:xfrm>
        </p:grpSpPr>
        <p:sp>
          <p:nvSpPr>
            <p:cNvPr id="176" name="object 176"/>
            <p:cNvSpPr/>
            <p:nvPr/>
          </p:nvSpPr>
          <p:spPr>
            <a:xfrm>
              <a:off x="7810500" y="4577080"/>
              <a:ext cx="571500" cy="370840"/>
            </a:xfrm>
            <a:custGeom>
              <a:avLst/>
              <a:gdLst/>
              <a:ahLst/>
              <a:cxnLst/>
              <a:rect l="l" t="t" r="r" b="b"/>
              <a:pathLst>
                <a:path w="571500" h="370839">
                  <a:moveTo>
                    <a:pt x="5715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096000" y="3423920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09"/>
                  </a:lnTo>
                  <a:lnTo>
                    <a:pt x="571500" y="37210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6186170" y="3448050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667500" y="342392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09"/>
                </a:lnTo>
                <a:lnTo>
                  <a:pt x="571500" y="37210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6757669" y="3448050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latin typeface="Times New Roman"/>
                <a:cs typeface="Times New Roman"/>
              </a:rPr>
              <a:t>8</a:t>
            </a:r>
            <a:r>
              <a:rPr sz="1800" b="1" spc="-5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168390" y="1337309"/>
            <a:ext cx="235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658870" y="3910329"/>
            <a:ext cx="1887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75" dirty="0">
                <a:solidFill>
                  <a:srgbClr val="FFFFFF"/>
                </a:solidFill>
                <a:latin typeface="Arial"/>
                <a:cs typeface="Arial"/>
              </a:rPr>
              <a:t>XRA</a:t>
            </a:r>
            <a:r>
              <a:rPr sz="36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69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390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3600" b="1" spc="-250" dirty="0">
                <a:solidFill>
                  <a:srgbClr val="FFFFFF"/>
                </a:solidFill>
                <a:latin typeface="Arial"/>
                <a:cs typeface="Arial"/>
              </a:rPr>
              <a:t>xor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914400" y="38404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1004569" y="386334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485900" y="3840479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1143000" y="370840"/>
                </a:lnTo>
                <a:lnTo>
                  <a:pt x="1143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2147570" y="386334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628900" y="38404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2719070" y="386334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914400" y="4211320"/>
            <a:ext cx="571500" cy="369570"/>
          </a:xfrm>
          <a:custGeom>
            <a:avLst/>
            <a:gdLst/>
            <a:ahLst/>
            <a:cxnLst/>
            <a:rect l="l" t="t" r="r" b="b"/>
            <a:pathLst>
              <a:path w="571500" h="369570">
                <a:moveTo>
                  <a:pt x="571500" y="0"/>
                </a:moveTo>
                <a:lnTo>
                  <a:pt x="0" y="0"/>
                </a:lnTo>
                <a:lnTo>
                  <a:pt x="0" y="369569"/>
                </a:lnTo>
                <a:lnTo>
                  <a:pt x="571500" y="369569"/>
                </a:lnTo>
                <a:lnTo>
                  <a:pt x="5715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004569" y="4235450"/>
            <a:ext cx="19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485900" y="4211319"/>
            <a:ext cx="1143000" cy="369570"/>
          </a:xfrm>
          <a:custGeom>
            <a:avLst/>
            <a:gdLst/>
            <a:ahLst/>
            <a:cxnLst/>
            <a:rect l="l" t="t" r="r" b="b"/>
            <a:pathLst>
              <a:path w="1143000" h="36957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69570"/>
                </a:lnTo>
                <a:lnTo>
                  <a:pt x="571500" y="369570"/>
                </a:lnTo>
                <a:lnTo>
                  <a:pt x="1143000" y="369570"/>
                </a:lnTo>
                <a:lnTo>
                  <a:pt x="1143000" y="0"/>
                </a:lnTo>
                <a:close/>
              </a:path>
            </a:pathLst>
          </a:custGeom>
          <a:solidFill>
            <a:srgbClr val="E0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2147570" y="423545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914400" y="4211320"/>
            <a:ext cx="2286000" cy="741680"/>
            <a:chOff x="914400" y="4211320"/>
            <a:chExt cx="2286000" cy="741680"/>
          </a:xfrm>
        </p:grpSpPr>
        <p:sp>
          <p:nvSpPr>
            <p:cNvPr id="194" name="object 194"/>
            <p:cNvSpPr/>
            <p:nvPr/>
          </p:nvSpPr>
          <p:spPr>
            <a:xfrm>
              <a:off x="2628900" y="4211320"/>
              <a:ext cx="571500" cy="369570"/>
            </a:xfrm>
            <a:custGeom>
              <a:avLst/>
              <a:gdLst/>
              <a:ahLst/>
              <a:cxnLst/>
              <a:rect l="l" t="t" r="r" b="b"/>
              <a:pathLst>
                <a:path w="571500" h="369570">
                  <a:moveTo>
                    <a:pt x="571500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571500" y="36956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14400" y="4580890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1004569" y="460502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485900" y="4580889"/>
            <a:ext cx="1143000" cy="372110"/>
          </a:xfrm>
          <a:custGeom>
            <a:avLst/>
            <a:gdLst/>
            <a:ahLst/>
            <a:cxnLst/>
            <a:rect l="l" t="t" r="r" b="b"/>
            <a:pathLst>
              <a:path w="1143000" h="372110">
                <a:moveTo>
                  <a:pt x="1143000" y="0"/>
                </a:moveTo>
                <a:lnTo>
                  <a:pt x="571500" y="0"/>
                </a:ln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1143000" y="372110"/>
                </a:lnTo>
                <a:lnTo>
                  <a:pt x="11430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2147570" y="460502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914400" y="3429000"/>
            <a:ext cx="2286000" cy="1524000"/>
            <a:chOff x="914400" y="3429000"/>
            <a:chExt cx="2286000" cy="1524000"/>
          </a:xfrm>
        </p:grpSpPr>
        <p:sp>
          <p:nvSpPr>
            <p:cNvPr id="200" name="object 200"/>
            <p:cNvSpPr/>
            <p:nvPr/>
          </p:nvSpPr>
          <p:spPr>
            <a:xfrm>
              <a:off x="2628900" y="4580889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14400" y="3429000"/>
              <a:ext cx="571500" cy="372110"/>
            </a:xfrm>
            <a:custGeom>
              <a:avLst/>
              <a:gdLst/>
              <a:ahLst/>
              <a:cxnLst/>
              <a:rect l="l" t="t" r="r" b="b"/>
              <a:pathLst>
                <a:path w="571500" h="372110">
                  <a:moveTo>
                    <a:pt x="5715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571500" y="37211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1004569" y="3451859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485900" y="34290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1576069" y="345185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title"/>
          </p:nvPr>
        </p:nvSpPr>
        <p:spPr>
          <a:xfrm>
            <a:off x="516890" y="1329690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914400" y="273812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1004569" y="276225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428750" y="273811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2033270" y="2762250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457450" y="2738119"/>
            <a:ext cx="5695950" cy="642620"/>
          </a:xfrm>
          <a:custGeom>
            <a:avLst/>
            <a:gdLst/>
            <a:ahLst/>
            <a:cxnLst/>
            <a:rect l="l" t="t" r="r" b="b"/>
            <a:pathLst>
              <a:path w="5695950" h="642620">
                <a:moveTo>
                  <a:pt x="514350" y="0"/>
                </a:move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514350" y="0"/>
                </a:lnTo>
                <a:close/>
              </a:path>
              <a:path w="5695950" h="642620">
                <a:moveTo>
                  <a:pt x="5695950" y="0"/>
                </a:moveTo>
                <a:lnTo>
                  <a:pt x="5181600" y="0"/>
                </a:lnTo>
                <a:lnTo>
                  <a:pt x="4667250" y="0"/>
                </a:lnTo>
                <a:lnTo>
                  <a:pt x="4152900" y="0"/>
                </a:lnTo>
                <a:lnTo>
                  <a:pt x="3638550" y="0"/>
                </a:lnTo>
                <a:lnTo>
                  <a:pt x="3638550" y="642620"/>
                </a:lnTo>
                <a:lnTo>
                  <a:pt x="4152900" y="642620"/>
                </a:lnTo>
                <a:lnTo>
                  <a:pt x="4667250" y="642620"/>
                </a:lnTo>
                <a:lnTo>
                  <a:pt x="5181600" y="642620"/>
                </a:lnTo>
                <a:lnTo>
                  <a:pt x="5695950" y="642620"/>
                </a:lnTo>
                <a:lnTo>
                  <a:pt x="56959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6186170" y="2762250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22935" algn="l"/>
                <a:tab pos="1028065" algn="l"/>
                <a:tab pos="1542415" algn="l"/>
              </a:tabLst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	</a:t>
            </a:r>
            <a:r>
              <a:rPr sz="1800" b="1" spc="135" dirty="0">
                <a:latin typeface="Times New Roman"/>
                <a:cs typeface="Times New Roman"/>
              </a:rPr>
              <a:t>0	</a:t>
            </a: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430270" y="1070609"/>
            <a:ext cx="148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1010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1010=AA</a:t>
            </a:r>
            <a:r>
              <a:rPr sz="1100" b="1" spc="-1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0010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1101=2D</a:t>
            </a:r>
            <a:r>
              <a:rPr sz="1000" b="1" spc="-1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430270" y="1893570"/>
            <a:ext cx="143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0111=87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3328670" y="1591310"/>
            <a:ext cx="1731010" cy="267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00" y="4526279"/>
              <a:ext cx="1714500" cy="370840"/>
            </a:xfrm>
            <a:custGeom>
              <a:avLst/>
              <a:gdLst/>
              <a:ahLst/>
              <a:cxnLst/>
              <a:rect l="l" t="t" r="r" b="b"/>
              <a:pathLst>
                <a:path w="1714500" h="370839">
                  <a:moveTo>
                    <a:pt x="1714500" y="0"/>
                  </a:move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1143000" y="370840"/>
                  </a:lnTo>
                  <a:lnTo>
                    <a:pt x="1714500" y="37084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53670" y="4549140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50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790700" y="45262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868170" y="4549140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6200" y="41148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166370" y="4137659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47700" y="411480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37869" y="4137659"/>
            <a:ext cx="22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68390" y="1337309"/>
            <a:ext cx="235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354070" y="3615690"/>
            <a:ext cx="180721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XRA</a:t>
            </a:r>
            <a:r>
              <a:rPr sz="32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35"/>
              </a:lnSpc>
            </a:pP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xor</a:t>
            </a: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468630" y="1329690"/>
            <a:ext cx="254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7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6200" y="34290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66370" y="345185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90550" y="3429000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1195069" y="3451859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619250" y="3429000"/>
            <a:ext cx="5848350" cy="642620"/>
          </a:xfrm>
          <a:custGeom>
            <a:avLst/>
            <a:gdLst/>
            <a:ahLst/>
            <a:cxnLst/>
            <a:rect l="l" t="t" r="r" b="b"/>
            <a:pathLst>
              <a:path w="5848350" h="642620">
                <a:moveTo>
                  <a:pt x="514350" y="0"/>
                </a:move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514350" y="0"/>
                </a:lnTo>
                <a:close/>
              </a:path>
              <a:path w="5848350" h="642620">
                <a:moveTo>
                  <a:pt x="5848350" y="0"/>
                </a:moveTo>
                <a:lnTo>
                  <a:pt x="5334000" y="0"/>
                </a:lnTo>
                <a:lnTo>
                  <a:pt x="4819650" y="0"/>
                </a:lnTo>
                <a:lnTo>
                  <a:pt x="4305300" y="0"/>
                </a:lnTo>
                <a:lnTo>
                  <a:pt x="3790950" y="0"/>
                </a:lnTo>
                <a:lnTo>
                  <a:pt x="3790950" y="642620"/>
                </a:lnTo>
                <a:lnTo>
                  <a:pt x="4305300" y="642620"/>
                </a:lnTo>
                <a:lnTo>
                  <a:pt x="4819650" y="642620"/>
                </a:lnTo>
                <a:lnTo>
                  <a:pt x="5334000" y="642620"/>
                </a:lnTo>
                <a:lnTo>
                  <a:pt x="5848350" y="642620"/>
                </a:lnTo>
                <a:lnTo>
                  <a:pt x="5848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5500370" y="3451859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22935" algn="l"/>
                <a:tab pos="1028065" algn="l"/>
                <a:tab pos="1542415" algn="l"/>
              </a:tabLst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	</a:t>
            </a:r>
            <a:r>
              <a:rPr sz="1800" b="1" spc="135" dirty="0">
                <a:latin typeface="Times New Roman"/>
                <a:cs typeface="Times New Roman"/>
              </a:rPr>
              <a:t>0	</a:t>
            </a: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430270" y="1070609"/>
            <a:ext cx="150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0101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0101=55H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0011=B3H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30270" y="1893570"/>
            <a:ext cx="148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1110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0110=E6H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3328670" y="1591310"/>
            <a:ext cx="3796029" cy="3285490"/>
            <a:chOff x="3328670" y="1591310"/>
            <a:chExt cx="3796029" cy="3285490"/>
          </a:xfrm>
        </p:grpSpPr>
        <p:sp>
          <p:nvSpPr>
            <p:cNvPr id="166" name="object 166"/>
            <p:cNvSpPr/>
            <p:nvPr/>
          </p:nvSpPr>
          <p:spPr>
            <a:xfrm>
              <a:off x="3328670" y="1591310"/>
              <a:ext cx="1731010" cy="267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10200" y="4505959"/>
              <a:ext cx="1714500" cy="370840"/>
            </a:xfrm>
            <a:custGeom>
              <a:avLst/>
              <a:gdLst/>
              <a:ahLst/>
              <a:cxnLst/>
              <a:rect l="l" t="t" r="r" b="b"/>
              <a:pathLst>
                <a:path w="1714500" h="370839">
                  <a:moveTo>
                    <a:pt x="1714500" y="0"/>
                  </a:moveTo>
                  <a:lnTo>
                    <a:pt x="1143000" y="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571500" y="370840"/>
                  </a:lnTo>
                  <a:lnTo>
                    <a:pt x="1143000" y="370840"/>
                  </a:lnTo>
                  <a:lnTo>
                    <a:pt x="1714500" y="37084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5500370" y="4528820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  <a:tab pos="11423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2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124700" y="450595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39"/>
                </a:lnTo>
                <a:lnTo>
                  <a:pt x="571500" y="370839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7214869" y="452882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410200" y="40944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5500370" y="4117340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981700" y="40944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6071870" y="411734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imes New Roman"/>
                <a:cs typeface="Times New Roman"/>
              </a:rPr>
              <a:t>E</a:t>
            </a:r>
            <a:r>
              <a:rPr sz="1800" b="1" spc="8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2438400" y="3124200"/>
            <a:ext cx="685800" cy="1422400"/>
            <a:chOff x="2438400" y="3124200"/>
            <a:chExt cx="685800" cy="1422400"/>
          </a:xfrm>
        </p:grpSpPr>
        <p:sp>
          <p:nvSpPr>
            <p:cNvPr id="176" name="object 176"/>
            <p:cNvSpPr/>
            <p:nvPr/>
          </p:nvSpPr>
          <p:spPr>
            <a:xfrm>
              <a:off x="2438400" y="31242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438400" y="38354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2515870" y="3858259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2438400" y="3200400"/>
            <a:ext cx="6553200" cy="2057400"/>
            <a:chOff x="2438400" y="3200400"/>
            <a:chExt cx="6553200" cy="2057400"/>
          </a:xfrm>
        </p:grpSpPr>
        <p:sp>
          <p:nvSpPr>
            <p:cNvPr id="180" name="object 180"/>
            <p:cNvSpPr/>
            <p:nvPr/>
          </p:nvSpPr>
          <p:spPr>
            <a:xfrm>
              <a:off x="2438400" y="45466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305800" y="32004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305800" y="39116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8305800" y="3911600"/>
            <a:ext cx="685800" cy="711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8305800" y="4622800"/>
            <a:ext cx="685800" cy="711200"/>
          </a:xfrm>
          <a:custGeom>
            <a:avLst/>
            <a:gdLst/>
            <a:ahLst/>
            <a:cxnLst/>
            <a:rect l="l" t="t" r="r" b="b"/>
            <a:pathLst>
              <a:path w="685800" h="711200">
                <a:moveTo>
                  <a:pt x="685800" y="0"/>
                </a:moveTo>
                <a:lnTo>
                  <a:pt x="0" y="0"/>
                </a:lnTo>
                <a:lnTo>
                  <a:pt x="0" y="711200"/>
                </a:lnTo>
                <a:lnTo>
                  <a:pt x="685800" y="7112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1525269" y="3991609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b="1" spc="-1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7392669" y="3991609"/>
            <a:ext cx="833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0380" y="642619"/>
          <a:ext cx="8428989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888489"/>
                <a:gridCol w="4946650"/>
              </a:tblGrid>
              <a:tr h="1036319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30" dirty="0">
                          <a:latin typeface="Trebuchet MS"/>
                          <a:cs typeface="Trebuchet MS"/>
                        </a:rPr>
                        <a:t>XRI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0" dirty="0"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70561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295" dirty="0">
                          <a:latin typeface="Trebuchet MS"/>
                          <a:cs typeface="Trebuchet MS"/>
                        </a:rPr>
                        <a:t>XOR </a:t>
                      </a:r>
                      <a:r>
                        <a:rPr sz="2800" spc="-190" dirty="0">
                          <a:latin typeface="Trebuchet MS"/>
                          <a:cs typeface="Trebuchet MS"/>
                        </a:rPr>
                        <a:t>immediate</a:t>
                      </a:r>
                      <a:r>
                        <a:rPr sz="2800" spc="-48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980680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accumulator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XORed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00" dirty="0">
                <a:latin typeface="Times New Roman"/>
                <a:cs typeface="Times New Roman"/>
              </a:rPr>
              <a:t>8-bit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result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90" dirty="0">
                <a:latin typeface="Times New Roman"/>
                <a:cs typeface="Times New Roman"/>
              </a:rPr>
              <a:t>placed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3675" spc="-44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-30" dirty="0">
                <a:latin typeface="Times New Roman"/>
                <a:cs typeface="Times New Roman"/>
              </a:rPr>
              <a:t>S, </a:t>
            </a:r>
            <a:r>
              <a:rPr sz="2600" spc="-40" dirty="0">
                <a:latin typeface="Times New Roman"/>
                <a:cs typeface="Times New Roman"/>
              </a:rPr>
              <a:t>Z, </a:t>
            </a:r>
            <a:r>
              <a:rPr sz="2600" spc="65" dirty="0">
                <a:latin typeface="Times New Roman"/>
                <a:cs typeface="Times New Roman"/>
              </a:rPr>
              <a:t>P </a:t>
            </a:r>
            <a:r>
              <a:rPr sz="2600" spc="100" dirty="0">
                <a:latin typeface="Times New Roman"/>
                <a:cs typeface="Times New Roman"/>
              </a:rPr>
              <a:t>are </a:t>
            </a:r>
            <a:r>
              <a:rPr sz="2600" spc="85" dirty="0">
                <a:latin typeface="Times New Roman"/>
                <a:cs typeface="Times New Roman"/>
              </a:rPr>
              <a:t>modified </a:t>
            </a:r>
            <a:r>
              <a:rPr sz="2600" spc="155" dirty="0">
                <a:latin typeface="Times New Roman"/>
                <a:cs typeface="Times New Roman"/>
              </a:rPr>
              <a:t>to </a:t>
            </a:r>
            <a:r>
              <a:rPr sz="2600" spc="65" dirty="0">
                <a:latin typeface="Times New Roman"/>
                <a:cs typeface="Times New Roman"/>
              </a:rPr>
              <a:t>reflect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result.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3675" spc="-18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-125" dirty="0">
                <a:latin typeface="Times New Roman"/>
                <a:cs typeface="Times New Roman"/>
              </a:rPr>
              <a:t>CY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-85" dirty="0">
                <a:latin typeface="Times New Roman"/>
                <a:cs typeface="Times New Roman"/>
              </a:rPr>
              <a:t>AC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reset.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75" dirty="0">
                <a:latin typeface="Times New Roman"/>
                <a:cs typeface="Times New Roman"/>
              </a:rPr>
              <a:t>Example: </a:t>
            </a:r>
            <a:r>
              <a:rPr sz="2600" spc="-85" dirty="0">
                <a:latin typeface="Times New Roman"/>
                <a:cs typeface="Times New Roman"/>
              </a:rPr>
              <a:t>XRI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86</a:t>
            </a:r>
            <a:r>
              <a:rPr sz="1400" spc="75" dirty="0">
                <a:latin typeface="Times New Roman"/>
                <a:cs typeface="Times New Roman"/>
              </a:rPr>
              <a:t>H</a:t>
            </a:r>
            <a:r>
              <a:rPr sz="2600" spc="7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3672840"/>
              <a:ext cx="514350" cy="642620"/>
            </a:xfrm>
            <a:custGeom>
              <a:avLst/>
              <a:gdLst/>
              <a:ahLst/>
              <a:cxnLst/>
              <a:rect l="l" t="t" r="r" b="b"/>
              <a:pathLst>
                <a:path w="514350" h="642620">
                  <a:moveTo>
                    <a:pt x="51435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514350" y="64262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52169" y="36969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76350" y="367283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880870" y="3696970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62000" y="3672839"/>
            <a:ext cx="2057400" cy="1051560"/>
          </a:xfrm>
          <a:custGeom>
            <a:avLst/>
            <a:gdLst/>
            <a:ahLst/>
            <a:cxnLst/>
            <a:rect l="l" t="t" r="r" b="b"/>
            <a:pathLst>
              <a:path w="2057400" h="1051560">
                <a:moveTo>
                  <a:pt x="571500" y="679450"/>
                </a:moveTo>
                <a:lnTo>
                  <a:pt x="0" y="679450"/>
                </a:lnTo>
                <a:lnTo>
                  <a:pt x="0" y="1051560"/>
                </a:lnTo>
                <a:lnTo>
                  <a:pt x="571500" y="1051560"/>
                </a:lnTo>
                <a:lnTo>
                  <a:pt x="571500" y="679450"/>
                </a:lnTo>
                <a:close/>
              </a:path>
              <a:path w="2057400" h="1051560">
                <a:moveTo>
                  <a:pt x="2057400" y="0"/>
                </a:moveTo>
                <a:lnTo>
                  <a:pt x="1543050" y="0"/>
                </a:lnTo>
                <a:lnTo>
                  <a:pt x="1543050" y="642620"/>
                </a:lnTo>
                <a:lnTo>
                  <a:pt x="2057400" y="642620"/>
                </a:lnTo>
                <a:lnTo>
                  <a:pt x="2057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852169" y="4376420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333500" y="435229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423669" y="4376420"/>
            <a:ext cx="26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295390" y="19519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23289" y="194437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/>
        </p:nvGraphicFramePr>
        <p:xfrm>
          <a:off x="6324600" y="3663950"/>
          <a:ext cx="2058034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534670"/>
                <a:gridCol w="115569"/>
                <a:gridCol w="914400"/>
              </a:tblGrid>
              <a:tr h="6610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5" dirty="0">
                          <a:latin typeface="Times New Roman"/>
                          <a:cs typeface="Times New Roman"/>
                        </a:rPr>
                        <a:t>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AC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5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8A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7" name="object 157"/>
          <p:cNvSpPr txBox="1"/>
          <p:nvPr/>
        </p:nvSpPr>
        <p:spPr>
          <a:xfrm>
            <a:off x="3200400" y="3693159"/>
            <a:ext cx="28619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10" dirty="0">
                <a:solidFill>
                  <a:srgbClr val="FFFFFF"/>
                </a:solidFill>
                <a:latin typeface="Arial"/>
                <a:cs typeface="Arial"/>
              </a:rPr>
              <a:t>XRI</a:t>
            </a:r>
            <a:r>
              <a:rPr sz="32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60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340" dirty="0">
                <a:solidFill>
                  <a:srgbClr val="FFFFFF"/>
                </a:solidFill>
                <a:latin typeface="Arial"/>
                <a:cs typeface="Arial"/>
              </a:rPr>
              <a:t>A=A </a:t>
            </a: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xor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DATA(8)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3430270" y="1070609"/>
            <a:ext cx="150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0011=B3H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0011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1001=39H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430270" y="1893570"/>
            <a:ext cx="151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1010=8AH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3328670" y="1591310"/>
            <a:ext cx="1731010" cy="267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" y="2362200"/>
              <a:ext cx="534670" cy="951230"/>
            </a:xfrm>
            <a:custGeom>
              <a:avLst/>
              <a:gdLst/>
              <a:ahLst/>
              <a:cxnLst/>
              <a:rect l="l" t="t" r="r" b="b"/>
              <a:pathLst>
                <a:path w="534670" h="951229">
                  <a:moveTo>
                    <a:pt x="534670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4670" y="95122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6200" y="2362200"/>
            <a:ext cx="534670" cy="9512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2400" b="1" spc="3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610869" y="2362200"/>
            <a:ext cx="1068070" cy="951230"/>
            <a:chOff x="610869" y="2362200"/>
            <a:chExt cx="1068070" cy="951230"/>
          </a:xfrm>
        </p:grpSpPr>
        <p:sp>
          <p:nvSpPr>
            <p:cNvPr id="149" name="object 149"/>
            <p:cNvSpPr/>
            <p:nvPr/>
          </p:nvSpPr>
          <p:spPr>
            <a:xfrm>
              <a:off x="610869" y="2362200"/>
              <a:ext cx="533400" cy="951230"/>
            </a:xfrm>
            <a:custGeom>
              <a:avLst/>
              <a:gdLst/>
              <a:ahLst/>
              <a:cxnLst/>
              <a:rect l="l" t="t" r="r" b="b"/>
              <a:pathLst>
                <a:path w="533400" h="951229">
                  <a:moveTo>
                    <a:pt x="533399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3399" y="951229"/>
                  </a:lnTo>
                  <a:lnTo>
                    <a:pt x="533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44269" y="2362200"/>
              <a:ext cx="534670" cy="951230"/>
            </a:xfrm>
            <a:custGeom>
              <a:avLst/>
              <a:gdLst/>
              <a:ahLst/>
              <a:cxnLst/>
              <a:rect l="l" t="t" r="r" b="b"/>
              <a:pathLst>
                <a:path w="534669" h="951229">
                  <a:moveTo>
                    <a:pt x="534669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4669" y="95122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1144269" y="2362200"/>
            <a:ext cx="1070610" cy="9512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2400" b="1" spc="45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76200" y="2362200"/>
            <a:ext cx="2138680" cy="1902460"/>
            <a:chOff x="76200" y="2362200"/>
            <a:chExt cx="2138680" cy="1902460"/>
          </a:xfrm>
        </p:grpSpPr>
        <p:sp>
          <p:nvSpPr>
            <p:cNvPr id="153" name="object 153"/>
            <p:cNvSpPr/>
            <p:nvPr/>
          </p:nvSpPr>
          <p:spPr>
            <a:xfrm>
              <a:off x="1678939" y="2362200"/>
              <a:ext cx="535940" cy="951230"/>
            </a:xfrm>
            <a:custGeom>
              <a:avLst/>
              <a:gdLst/>
              <a:ahLst/>
              <a:cxnLst/>
              <a:rect l="l" t="t" r="r" b="b"/>
              <a:pathLst>
                <a:path w="535939" h="951229">
                  <a:moveTo>
                    <a:pt x="535940" y="0"/>
                  </a:moveTo>
                  <a:lnTo>
                    <a:pt x="0" y="0"/>
                  </a:lnTo>
                  <a:lnTo>
                    <a:pt x="0" y="951229"/>
                  </a:lnTo>
                  <a:lnTo>
                    <a:pt x="535940" y="95122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200" y="3313430"/>
              <a:ext cx="534670" cy="951230"/>
            </a:xfrm>
            <a:custGeom>
              <a:avLst/>
              <a:gdLst/>
              <a:ahLst/>
              <a:cxnLst/>
              <a:rect l="l" t="t" r="r" b="b"/>
              <a:pathLst>
                <a:path w="534670" h="951229">
                  <a:moveTo>
                    <a:pt x="534670" y="0"/>
                  </a:moveTo>
                  <a:lnTo>
                    <a:pt x="0" y="0"/>
                  </a:lnTo>
                  <a:lnTo>
                    <a:pt x="0" y="951230"/>
                  </a:lnTo>
                  <a:lnTo>
                    <a:pt x="534670" y="95123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66370" y="3326129"/>
            <a:ext cx="22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245" dirty="0"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0870" y="3313429"/>
            <a:ext cx="1068070" cy="951230"/>
          </a:xfrm>
          <a:custGeom>
            <a:avLst/>
            <a:gdLst/>
            <a:ahLst/>
            <a:cxnLst/>
            <a:rect l="l" t="t" r="r" b="b"/>
            <a:pathLst>
              <a:path w="1068070" h="951229">
                <a:moveTo>
                  <a:pt x="1068070" y="0"/>
                </a:moveTo>
                <a:lnTo>
                  <a:pt x="533400" y="0"/>
                </a:lnTo>
                <a:lnTo>
                  <a:pt x="0" y="0"/>
                </a:lnTo>
                <a:lnTo>
                  <a:pt x="0" y="951230"/>
                </a:lnTo>
                <a:lnTo>
                  <a:pt x="533400" y="951230"/>
                </a:lnTo>
                <a:lnTo>
                  <a:pt x="1068070" y="951230"/>
                </a:lnTo>
                <a:lnTo>
                  <a:pt x="106807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234439" y="3326129"/>
            <a:ext cx="248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380" dirty="0"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76200" y="3313429"/>
            <a:ext cx="2138680" cy="1901189"/>
            <a:chOff x="76200" y="3313429"/>
            <a:chExt cx="2138680" cy="1901189"/>
          </a:xfrm>
        </p:grpSpPr>
        <p:sp>
          <p:nvSpPr>
            <p:cNvPr id="159" name="object 159"/>
            <p:cNvSpPr/>
            <p:nvPr/>
          </p:nvSpPr>
          <p:spPr>
            <a:xfrm>
              <a:off x="1678939" y="3313429"/>
              <a:ext cx="535940" cy="951230"/>
            </a:xfrm>
            <a:custGeom>
              <a:avLst/>
              <a:gdLst/>
              <a:ahLst/>
              <a:cxnLst/>
              <a:rect l="l" t="t" r="r" b="b"/>
              <a:pathLst>
                <a:path w="535939" h="951229">
                  <a:moveTo>
                    <a:pt x="535940" y="0"/>
                  </a:moveTo>
                  <a:lnTo>
                    <a:pt x="0" y="0"/>
                  </a:lnTo>
                  <a:lnTo>
                    <a:pt x="0" y="951230"/>
                  </a:lnTo>
                  <a:lnTo>
                    <a:pt x="535940" y="95123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00" y="4264659"/>
              <a:ext cx="2138680" cy="949960"/>
            </a:xfrm>
            <a:custGeom>
              <a:avLst/>
              <a:gdLst/>
              <a:ahLst/>
              <a:cxnLst/>
              <a:rect l="l" t="t" r="r" b="b"/>
              <a:pathLst>
                <a:path w="2138680" h="949960">
                  <a:moveTo>
                    <a:pt x="2138680" y="0"/>
                  </a:moveTo>
                  <a:lnTo>
                    <a:pt x="1602740" y="0"/>
                  </a:lnTo>
                  <a:lnTo>
                    <a:pt x="1068070" y="0"/>
                  </a:lnTo>
                  <a:lnTo>
                    <a:pt x="534670" y="0"/>
                  </a:lnTo>
                  <a:lnTo>
                    <a:pt x="0" y="0"/>
                  </a:lnTo>
                  <a:lnTo>
                    <a:pt x="0" y="949960"/>
                  </a:lnTo>
                  <a:lnTo>
                    <a:pt x="534670" y="949960"/>
                  </a:lnTo>
                  <a:lnTo>
                    <a:pt x="1068070" y="949960"/>
                  </a:lnTo>
                  <a:lnTo>
                    <a:pt x="1602740" y="949960"/>
                  </a:lnTo>
                  <a:lnTo>
                    <a:pt x="2138680" y="949960"/>
                  </a:lnTo>
                  <a:lnTo>
                    <a:pt x="213868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166370" y="4277359"/>
            <a:ext cx="195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4035" algn="l"/>
                <a:tab pos="1067435" algn="l"/>
                <a:tab pos="1602105" algn="l"/>
              </a:tabLst>
            </a:pPr>
            <a:r>
              <a:rPr sz="2400" b="1" spc="380" dirty="0">
                <a:latin typeface="Trebuchet MS"/>
                <a:cs typeface="Trebuchet MS"/>
              </a:rPr>
              <a:t>D	</a:t>
            </a:r>
            <a:r>
              <a:rPr sz="2400" b="1" spc="-90" dirty="0">
                <a:latin typeface="Trebuchet MS"/>
                <a:cs typeface="Trebuchet MS"/>
              </a:rPr>
              <a:t>2</a:t>
            </a:r>
            <a:r>
              <a:rPr sz="2400" b="1" spc="-85" dirty="0">
                <a:latin typeface="Trebuchet MS"/>
                <a:cs typeface="Trebuchet MS"/>
              </a:rPr>
              <a:t>0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155" dirty="0">
                <a:latin typeface="Trebuchet MS"/>
                <a:cs typeface="Trebuchet MS"/>
              </a:rPr>
              <a:t>E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90" dirty="0">
                <a:latin typeface="Trebuchet MS"/>
                <a:cs typeface="Trebuchet MS"/>
              </a:rPr>
              <a:t>3</a:t>
            </a:r>
            <a:r>
              <a:rPr sz="2400" b="1" spc="-85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143500" y="2362200"/>
            <a:ext cx="589280" cy="974090"/>
          </a:xfrm>
          <a:prstGeom prst="rect">
            <a:avLst/>
          </a:prstGeom>
          <a:solidFill>
            <a:srgbClr val="3790A6"/>
          </a:solidFill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409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732779" y="2362200"/>
            <a:ext cx="590550" cy="974090"/>
          </a:xfrm>
          <a:custGeom>
            <a:avLst/>
            <a:gdLst/>
            <a:ahLst/>
            <a:cxnLst/>
            <a:rect l="l" t="t" r="r" b="b"/>
            <a:pathLst>
              <a:path w="590550" h="974089">
                <a:moveTo>
                  <a:pt x="590550" y="0"/>
                </a:moveTo>
                <a:lnTo>
                  <a:pt x="0" y="0"/>
                </a:lnTo>
                <a:lnTo>
                  <a:pt x="0" y="974089"/>
                </a:lnTo>
                <a:lnTo>
                  <a:pt x="590550" y="974089"/>
                </a:lnTo>
                <a:lnTo>
                  <a:pt x="5905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732779" y="2362200"/>
            <a:ext cx="590550" cy="9740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-100" dirty="0">
                <a:latin typeface="Trebuchet MS"/>
                <a:cs typeface="Trebuchet MS"/>
              </a:rPr>
              <a:t>80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323329" y="2362200"/>
            <a:ext cx="589280" cy="974090"/>
          </a:xfrm>
          <a:custGeom>
            <a:avLst/>
            <a:gdLst/>
            <a:ahLst/>
            <a:cxnLst/>
            <a:rect l="l" t="t" r="r" b="b"/>
            <a:pathLst>
              <a:path w="589279" h="974089">
                <a:moveTo>
                  <a:pt x="589279" y="0"/>
                </a:moveTo>
                <a:lnTo>
                  <a:pt x="0" y="0"/>
                </a:lnTo>
                <a:lnTo>
                  <a:pt x="0" y="974089"/>
                </a:lnTo>
                <a:lnTo>
                  <a:pt x="589279" y="974089"/>
                </a:lnTo>
                <a:lnTo>
                  <a:pt x="589279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323329" y="2362200"/>
            <a:ext cx="1177290" cy="9740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800" b="1" spc="55" dirty="0">
                <a:latin typeface="Trebuchet MS"/>
                <a:cs typeface="Trebuchet MS"/>
              </a:rPr>
              <a:t>F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5143500" y="2362200"/>
            <a:ext cx="2357120" cy="1949450"/>
            <a:chOff x="5143500" y="2362200"/>
            <a:chExt cx="2357120" cy="1949450"/>
          </a:xfrm>
        </p:grpSpPr>
        <p:sp>
          <p:nvSpPr>
            <p:cNvPr id="168" name="object 168"/>
            <p:cNvSpPr/>
            <p:nvPr/>
          </p:nvSpPr>
          <p:spPr>
            <a:xfrm>
              <a:off x="6912610" y="2362200"/>
              <a:ext cx="588010" cy="974090"/>
            </a:xfrm>
            <a:custGeom>
              <a:avLst/>
              <a:gdLst/>
              <a:ahLst/>
              <a:cxnLst/>
              <a:rect l="l" t="t" r="r" b="b"/>
              <a:pathLst>
                <a:path w="588009" h="974089">
                  <a:moveTo>
                    <a:pt x="588010" y="0"/>
                  </a:moveTo>
                  <a:lnTo>
                    <a:pt x="0" y="0"/>
                  </a:lnTo>
                  <a:lnTo>
                    <a:pt x="0" y="974089"/>
                  </a:lnTo>
                  <a:lnTo>
                    <a:pt x="588010" y="974089"/>
                  </a:lnTo>
                  <a:lnTo>
                    <a:pt x="58801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143500" y="3336289"/>
              <a:ext cx="589280" cy="975360"/>
            </a:xfrm>
            <a:custGeom>
              <a:avLst/>
              <a:gdLst/>
              <a:ahLst/>
              <a:cxnLst/>
              <a:rect l="l" t="t" r="r" b="b"/>
              <a:pathLst>
                <a:path w="589279" h="975360">
                  <a:moveTo>
                    <a:pt x="589279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589279" y="975360"/>
                  </a:lnTo>
                  <a:lnTo>
                    <a:pt x="589279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5233670" y="3346450"/>
            <a:ext cx="26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285" dirty="0"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732780" y="3336289"/>
            <a:ext cx="1179830" cy="975360"/>
          </a:xfrm>
          <a:custGeom>
            <a:avLst/>
            <a:gdLst/>
            <a:ahLst/>
            <a:cxnLst/>
            <a:rect l="l" t="t" r="r" b="b"/>
            <a:pathLst>
              <a:path w="1179829" h="975360">
                <a:moveTo>
                  <a:pt x="1179830" y="0"/>
                </a:moveTo>
                <a:lnTo>
                  <a:pt x="590550" y="0"/>
                </a:lnTo>
                <a:lnTo>
                  <a:pt x="0" y="0"/>
                </a:lnTo>
                <a:lnTo>
                  <a:pt x="0" y="975360"/>
                </a:lnTo>
                <a:lnTo>
                  <a:pt x="590550" y="975360"/>
                </a:lnTo>
                <a:lnTo>
                  <a:pt x="1179830" y="975360"/>
                </a:lnTo>
                <a:lnTo>
                  <a:pt x="1179830" y="0"/>
                </a:lnTo>
                <a:close/>
              </a:path>
            </a:pathLst>
          </a:custGeom>
          <a:solidFill>
            <a:srgbClr val="CDD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413500" y="3346450"/>
            <a:ext cx="28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445" dirty="0">
                <a:latin typeface="Trebuchet MS"/>
                <a:cs typeface="Trebuchet MS"/>
              </a:rPr>
              <a:t>C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5143500" y="3336290"/>
            <a:ext cx="2357120" cy="1949450"/>
            <a:chOff x="5143500" y="3336290"/>
            <a:chExt cx="2357120" cy="1949450"/>
          </a:xfrm>
        </p:grpSpPr>
        <p:sp>
          <p:nvSpPr>
            <p:cNvPr id="174" name="object 174"/>
            <p:cNvSpPr/>
            <p:nvPr/>
          </p:nvSpPr>
          <p:spPr>
            <a:xfrm>
              <a:off x="6912610" y="3336290"/>
              <a:ext cx="588010" cy="975360"/>
            </a:xfrm>
            <a:custGeom>
              <a:avLst/>
              <a:gdLst/>
              <a:ahLst/>
              <a:cxnLst/>
              <a:rect l="l" t="t" r="r" b="b"/>
              <a:pathLst>
                <a:path w="588009" h="975360">
                  <a:moveTo>
                    <a:pt x="588010" y="0"/>
                  </a:moveTo>
                  <a:lnTo>
                    <a:pt x="0" y="0"/>
                  </a:lnTo>
                  <a:lnTo>
                    <a:pt x="0" y="975360"/>
                  </a:lnTo>
                  <a:lnTo>
                    <a:pt x="588010" y="975360"/>
                  </a:lnTo>
                  <a:lnTo>
                    <a:pt x="58801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43500" y="4311650"/>
              <a:ext cx="2357120" cy="974090"/>
            </a:xfrm>
            <a:custGeom>
              <a:avLst/>
              <a:gdLst/>
              <a:ahLst/>
              <a:cxnLst/>
              <a:rect l="l" t="t" r="r" b="b"/>
              <a:pathLst>
                <a:path w="2357120" h="974089">
                  <a:moveTo>
                    <a:pt x="2357120" y="0"/>
                  </a:moveTo>
                  <a:lnTo>
                    <a:pt x="1769110" y="0"/>
                  </a:lnTo>
                  <a:lnTo>
                    <a:pt x="1179830" y="0"/>
                  </a:lnTo>
                  <a:lnTo>
                    <a:pt x="589280" y="0"/>
                  </a:lnTo>
                  <a:lnTo>
                    <a:pt x="0" y="0"/>
                  </a:lnTo>
                  <a:lnTo>
                    <a:pt x="0" y="974090"/>
                  </a:lnTo>
                  <a:lnTo>
                    <a:pt x="589280" y="974090"/>
                  </a:lnTo>
                  <a:lnTo>
                    <a:pt x="1179830" y="974090"/>
                  </a:lnTo>
                  <a:lnTo>
                    <a:pt x="1769110" y="974090"/>
                  </a:lnTo>
                  <a:lnTo>
                    <a:pt x="2357120" y="974090"/>
                  </a:lnTo>
                  <a:lnTo>
                    <a:pt x="235712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5233670" y="4320540"/>
            <a:ext cx="217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179195" algn="l"/>
                <a:tab pos="1767205" algn="l"/>
              </a:tabLst>
            </a:pPr>
            <a:r>
              <a:rPr sz="2800" b="1" spc="445" dirty="0">
                <a:latin typeface="Trebuchet MS"/>
                <a:cs typeface="Trebuchet MS"/>
              </a:rPr>
              <a:t>D	</a:t>
            </a:r>
            <a:r>
              <a:rPr sz="2800" b="1" spc="-100" dirty="0">
                <a:latin typeface="Trebuchet MS"/>
                <a:cs typeface="Trebuchet MS"/>
              </a:rPr>
              <a:t>20	</a:t>
            </a:r>
            <a:r>
              <a:rPr sz="2800" b="1" spc="180" dirty="0">
                <a:latin typeface="Trebuchet MS"/>
                <a:cs typeface="Trebuchet MS"/>
              </a:rPr>
              <a:t>E	</a:t>
            </a:r>
            <a:r>
              <a:rPr sz="2800" b="1" spc="-100" dirty="0">
                <a:latin typeface="Trebuchet MS"/>
                <a:cs typeface="Trebuchet MS"/>
              </a:rPr>
              <a:t>30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3172460" y="2438400"/>
            <a:ext cx="685800" cy="1879600"/>
            <a:chOff x="3172460" y="2438400"/>
            <a:chExt cx="685800" cy="1879600"/>
          </a:xfrm>
        </p:grpSpPr>
        <p:sp>
          <p:nvSpPr>
            <p:cNvPr id="178" name="object 178"/>
            <p:cNvSpPr/>
            <p:nvPr/>
          </p:nvSpPr>
          <p:spPr>
            <a:xfrm>
              <a:off x="3172460" y="24384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172460" y="33782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172460" y="3378200"/>
            <a:ext cx="685800" cy="9398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0"/>
              </a:spcBef>
            </a:pPr>
            <a:r>
              <a:rPr sz="3200" b="1" spc="-110" dirty="0">
                <a:latin typeface="Trebuchet MS"/>
                <a:cs typeface="Trebuchet MS"/>
              </a:rPr>
              <a:t>80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172460" y="2362200"/>
            <a:ext cx="5819140" cy="2895600"/>
            <a:chOff x="3172460" y="2362200"/>
            <a:chExt cx="5819140" cy="2895600"/>
          </a:xfrm>
        </p:grpSpPr>
        <p:sp>
          <p:nvSpPr>
            <p:cNvPr id="182" name="object 182"/>
            <p:cNvSpPr/>
            <p:nvPr/>
          </p:nvSpPr>
          <p:spPr>
            <a:xfrm>
              <a:off x="3172460" y="4318000"/>
              <a:ext cx="685800" cy="939800"/>
            </a:xfrm>
            <a:custGeom>
              <a:avLst/>
              <a:gdLst/>
              <a:ahLst/>
              <a:cxnLst/>
              <a:rect l="l" t="t" r="r" b="b"/>
              <a:pathLst>
                <a:path w="685800" h="939800">
                  <a:moveTo>
                    <a:pt x="685800" y="0"/>
                  </a:moveTo>
                  <a:lnTo>
                    <a:pt x="0" y="0"/>
                  </a:lnTo>
                  <a:lnTo>
                    <a:pt x="0" y="939800"/>
                  </a:lnTo>
                  <a:lnTo>
                    <a:pt x="685800" y="939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305800" y="23622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79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05800" y="33274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DD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8305800" y="3327400"/>
            <a:ext cx="685800" cy="965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"/>
              </a:spcBef>
            </a:pPr>
            <a:r>
              <a:rPr sz="3200" b="1" spc="-114" dirty="0">
                <a:latin typeface="Trebuchet MS"/>
                <a:cs typeface="Trebuchet MS"/>
              </a:rPr>
              <a:t>80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5791607" y="1519327"/>
            <a:ext cx="3200400" cy="3738879"/>
            <a:chOff x="5791607" y="1519327"/>
            <a:chExt cx="3200400" cy="3738879"/>
          </a:xfrm>
        </p:grpSpPr>
        <p:sp>
          <p:nvSpPr>
            <p:cNvPr id="187" name="object 187"/>
            <p:cNvSpPr/>
            <p:nvPr/>
          </p:nvSpPr>
          <p:spPr>
            <a:xfrm>
              <a:off x="8305800" y="4292600"/>
              <a:ext cx="685800" cy="965200"/>
            </a:xfrm>
            <a:custGeom>
              <a:avLst/>
              <a:gdLst/>
              <a:ahLst/>
              <a:cxnLst/>
              <a:rect l="l" t="t" r="r" b="b"/>
              <a:pathLst>
                <a:path w="685800" h="965200">
                  <a:moveTo>
                    <a:pt x="68580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685800" y="965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7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796280" y="1524000"/>
              <a:ext cx="2894330" cy="520700"/>
            </a:xfrm>
            <a:custGeom>
              <a:avLst/>
              <a:gdLst/>
              <a:ahLst/>
              <a:cxnLst/>
              <a:rect l="l" t="t" r="r" b="b"/>
              <a:pathLst>
                <a:path w="2894329" h="520700">
                  <a:moveTo>
                    <a:pt x="14478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2894329" y="0"/>
                  </a:lnTo>
                  <a:lnTo>
                    <a:pt x="2894329" y="520700"/>
                  </a:lnTo>
                  <a:lnTo>
                    <a:pt x="1447800" y="520700"/>
                  </a:lnTo>
                  <a:close/>
                </a:path>
              </a:pathLst>
            </a:custGeom>
            <a:ln w="9344">
              <a:solidFill>
                <a:srgbClr val="3790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>
            <a:spLocks noGrp="1"/>
          </p:cNvSpPr>
          <p:nvPr>
            <p:ph type="title"/>
          </p:nvPr>
        </p:nvSpPr>
        <p:spPr>
          <a:xfrm>
            <a:off x="5796279" y="1524000"/>
            <a:ext cx="289433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8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773430" y="1558290"/>
            <a:ext cx="254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934459" y="3839209"/>
            <a:ext cx="111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solidFill>
                  <a:srgbClr val="FFFFFF"/>
                </a:solidFill>
                <a:latin typeface="Trebuchet MS"/>
                <a:cs typeface="Trebuchet MS"/>
              </a:rPr>
              <a:t>LDAX</a:t>
            </a:r>
            <a:r>
              <a:rPr sz="2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292350" y="3596640"/>
            <a:ext cx="87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FFFF"/>
                </a:solidFill>
                <a:latin typeface="Trebuchet MS"/>
                <a:cs typeface="Trebuchet MS"/>
              </a:rPr>
              <a:t>030</a:t>
            </a:r>
            <a:r>
              <a:rPr sz="1600" b="1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7545069" y="3539490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2030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129" y="505459"/>
            <a:ext cx="244411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10" dirty="0">
                <a:latin typeface="Trebuchet MS"/>
                <a:cs typeface="Trebuchet MS"/>
              </a:rPr>
              <a:t>Com</a:t>
            </a:r>
            <a:r>
              <a:rPr sz="4300" b="1" spc="254" dirty="0">
                <a:latin typeface="Trebuchet MS"/>
                <a:cs typeface="Trebuchet MS"/>
              </a:rPr>
              <a:t>p</a:t>
            </a:r>
            <a:r>
              <a:rPr sz="4300" b="1" spc="40" dirty="0">
                <a:latin typeface="Trebuchet MS"/>
                <a:cs typeface="Trebuchet MS"/>
              </a:rPr>
              <a:t>a</a:t>
            </a:r>
            <a:r>
              <a:rPr sz="4300" b="1" spc="25" dirty="0">
                <a:latin typeface="Trebuchet MS"/>
                <a:cs typeface="Trebuchet MS"/>
              </a:rPr>
              <a:t>r</a:t>
            </a:r>
            <a:r>
              <a:rPr sz="4300" b="1" spc="-100" dirty="0">
                <a:latin typeface="Trebuchet MS"/>
                <a:cs typeface="Trebuchet MS"/>
              </a:rPr>
              <a:t>e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689" y="1431290"/>
            <a:ext cx="6376035" cy="4941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7340" marR="101600" indent="-281940">
              <a:lnSpc>
                <a:spcPct val="90000"/>
              </a:lnSpc>
              <a:spcBef>
                <a:spcPts val="480"/>
              </a:spcBef>
            </a:pPr>
            <a:r>
              <a:rPr sz="3825" spc="-30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20" dirty="0">
                <a:latin typeface="Trebuchet MS"/>
                <a:cs typeface="Trebuchet MS"/>
              </a:rPr>
              <a:t>Any </a:t>
            </a:r>
            <a:r>
              <a:rPr sz="3200" spc="-165" dirty="0">
                <a:latin typeface="Trebuchet MS"/>
                <a:cs typeface="Trebuchet MS"/>
              </a:rPr>
              <a:t>8-bit </a:t>
            </a:r>
            <a:r>
              <a:rPr sz="3200" spc="-295" dirty="0">
                <a:latin typeface="Trebuchet MS"/>
                <a:cs typeface="Trebuchet MS"/>
              </a:rPr>
              <a:t>data,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40" dirty="0">
                <a:latin typeface="Trebuchet MS"/>
                <a:cs typeface="Trebuchet MS"/>
              </a:rPr>
              <a:t>contents </a:t>
            </a:r>
            <a:r>
              <a:rPr sz="3200" spc="-175" dirty="0">
                <a:latin typeface="Trebuchet MS"/>
                <a:cs typeface="Trebuchet MS"/>
              </a:rPr>
              <a:t>of  register,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20" dirty="0">
                <a:latin typeface="Trebuchet MS"/>
                <a:cs typeface="Trebuchet MS"/>
              </a:rPr>
              <a:t>memory </a:t>
            </a:r>
            <a:r>
              <a:rPr sz="3200" spc="-155" dirty="0">
                <a:latin typeface="Trebuchet MS"/>
                <a:cs typeface="Trebuchet MS"/>
              </a:rPr>
              <a:t>location </a:t>
            </a:r>
            <a:r>
              <a:rPr sz="3200" spc="-220" dirty="0">
                <a:latin typeface="Trebuchet MS"/>
                <a:cs typeface="Trebuchet MS"/>
              </a:rPr>
              <a:t>can </a:t>
            </a:r>
            <a:r>
              <a:rPr sz="3200" spc="-200" dirty="0">
                <a:latin typeface="Trebuchet MS"/>
                <a:cs typeface="Trebuchet MS"/>
              </a:rPr>
              <a:t>be  </a:t>
            </a:r>
            <a:r>
              <a:rPr sz="3200" spc="-135" dirty="0">
                <a:latin typeface="Trebuchet MS"/>
                <a:cs typeface="Trebuchet MS"/>
              </a:rPr>
              <a:t>compares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for:</a:t>
            </a:r>
            <a:endParaRPr sz="32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06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175" dirty="0">
                <a:latin typeface="Trebuchet MS"/>
                <a:cs typeface="Trebuchet MS"/>
              </a:rPr>
              <a:t>Equality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065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95" dirty="0">
                <a:latin typeface="Trebuchet MS"/>
                <a:cs typeface="Trebuchet MS"/>
              </a:rPr>
              <a:t>Greater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Than</a:t>
            </a:r>
            <a:endParaRPr sz="2800">
              <a:latin typeface="Trebuchet MS"/>
              <a:cs typeface="Trebuchet MS"/>
            </a:endParaRPr>
          </a:p>
          <a:p>
            <a:pPr marL="582930" indent="-237490">
              <a:lnSpc>
                <a:spcPct val="100000"/>
              </a:lnSpc>
              <a:spcBef>
                <a:spcPts val="2060"/>
              </a:spcBef>
              <a:buClr>
                <a:srgbClr val="3790A6"/>
              </a:buClr>
              <a:buFont typeface="Verdana"/>
              <a:buChar char="◦"/>
              <a:tabLst>
                <a:tab pos="582930" algn="l"/>
              </a:tabLst>
            </a:pPr>
            <a:r>
              <a:rPr sz="2800" spc="-90" dirty="0">
                <a:latin typeface="Trebuchet MS"/>
                <a:cs typeface="Trebuchet MS"/>
              </a:rPr>
              <a:t>Less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Than</a:t>
            </a:r>
            <a:endParaRPr sz="2800">
              <a:latin typeface="Trebuchet MS"/>
              <a:cs typeface="Trebuchet MS"/>
            </a:endParaRPr>
          </a:p>
          <a:p>
            <a:pPr marL="475615">
              <a:lnSpc>
                <a:spcPct val="100000"/>
              </a:lnSpc>
              <a:spcBef>
                <a:spcPts val="2010"/>
              </a:spcBef>
            </a:pPr>
            <a:r>
              <a:rPr sz="3200" spc="-165" dirty="0">
                <a:latin typeface="Trebuchet MS"/>
                <a:cs typeface="Trebuchet MS"/>
              </a:rPr>
              <a:t>with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45" dirty="0">
                <a:latin typeface="Trebuchet MS"/>
                <a:cs typeface="Trebuchet MS"/>
              </a:rPr>
              <a:t>contents </a:t>
            </a:r>
            <a:r>
              <a:rPr sz="3200" spc="-175" dirty="0">
                <a:latin typeface="Trebuchet MS"/>
                <a:cs typeface="Trebuchet MS"/>
              </a:rPr>
              <a:t>of</a:t>
            </a:r>
            <a:r>
              <a:rPr sz="3200" spc="18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accumulator.</a:t>
            </a:r>
            <a:endParaRPr sz="32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2010"/>
              </a:spcBef>
            </a:pPr>
            <a:r>
              <a:rPr sz="3825" spc="-11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75" dirty="0">
                <a:latin typeface="Trebuchet MS"/>
                <a:cs typeface="Trebuchet MS"/>
              </a:rPr>
              <a:t>The </a:t>
            </a:r>
            <a:r>
              <a:rPr sz="3200" spc="-145" dirty="0">
                <a:latin typeface="Trebuchet MS"/>
                <a:cs typeface="Trebuchet MS"/>
              </a:rPr>
              <a:t>result </a:t>
            </a:r>
            <a:r>
              <a:rPr sz="3200" spc="-135" dirty="0">
                <a:latin typeface="Trebuchet MS"/>
                <a:cs typeface="Trebuchet MS"/>
              </a:rPr>
              <a:t>is </a:t>
            </a:r>
            <a:r>
              <a:rPr sz="3200" spc="-200" dirty="0">
                <a:latin typeface="Trebuchet MS"/>
                <a:cs typeface="Trebuchet MS"/>
              </a:rPr>
              <a:t>reflected </a:t>
            </a:r>
            <a:r>
              <a:rPr sz="3200" spc="-180" dirty="0">
                <a:latin typeface="Trebuchet MS"/>
                <a:cs typeface="Trebuchet MS"/>
              </a:rPr>
              <a:t>in </a:t>
            </a:r>
            <a:r>
              <a:rPr sz="3200" spc="-170" dirty="0">
                <a:latin typeface="Trebuchet MS"/>
                <a:cs typeface="Trebuchet MS"/>
              </a:rPr>
              <a:t>status</a:t>
            </a:r>
            <a:r>
              <a:rPr sz="3200" spc="250" dirty="0">
                <a:latin typeface="Trebuchet MS"/>
                <a:cs typeface="Trebuchet MS"/>
              </a:rPr>
              <a:t> </a:t>
            </a:r>
            <a:r>
              <a:rPr sz="3200" spc="-290" dirty="0">
                <a:latin typeface="Trebuchet MS"/>
                <a:cs typeface="Trebuchet MS"/>
              </a:rPr>
              <a:t>flags.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5750" y="571500"/>
          <a:ext cx="7713345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075"/>
                <a:gridCol w="1731645"/>
                <a:gridCol w="4492625"/>
              </a:tblGrid>
              <a:tr h="518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20" dirty="0">
                          <a:latin typeface="Trebuchet MS"/>
                          <a:cs typeface="Trebuchet MS"/>
                        </a:rPr>
                        <a:t>CMP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135826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60" dirty="0">
                          <a:latin typeface="Trebuchet MS"/>
                          <a:cs typeface="Trebuchet MS"/>
                        </a:rPr>
                        <a:t>R  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56007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65" dirty="0">
                          <a:latin typeface="Trebuchet MS"/>
                          <a:cs typeface="Trebuchet MS"/>
                        </a:rPr>
                        <a:t>Compare </a:t>
                      </a:r>
                      <a:r>
                        <a:rPr sz="2800" spc="-125" dirty="0">
                          <a:latin typeface="Trebuchet MS"/>
                          <a:cs typeface="Trebuchet MS"/>
                        </a:rPr>
                        <a:t>register </a:t>
                      </a:r>
                      <a:r>
                        <a:rPr sz="2800" spc="30" dirty="0">
                          <a:latin typeface="Trebuchet MS"/>
                          <a:cs typeface="Trebuchet MS"/>
                        </a:rPr>
                        <a:t>or  </a:t>
                      </a:r>
                      <a:r>
                        <a:rPr sz="2800" spc="-105" dirty="0">
                          <a:latin typeface="Trebuchet MS"/>
                          <a:cs typeface="Trebuchet MS"/>
                        </a:rPr>
                        <a:t>memory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6569" y="3246120"/>
            <a:ext cx="806450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operand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(register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memory)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  </a:t>
            </a:r>
            <a:r>
              <a:rPr sz="2600" spc="120" dirty="0">
                <a:latin typeface="Times New Roman"/>
                <a:cs typeface="Times New Roman"/>
              </a:rPr>
              <a:t>compared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9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5" dirty="0">
                <a:latin typeface="Times New Roman"/>
                <a:cs typeface="Times New Roman"/>
              </a:rPr>
              <a:t>Both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90" dirty="0">
                <a:latin typeface="Times New Roman"/>
                <a:cs typeface="Times New Roman"/>
              </a:rPr>
              <a:t>preserved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004569" y="202796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76069" y="2027966"/>
            <a:ext cx="215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245" dirty="0">
                <a:latin typeface="Times New Roman"/>
                <a:cs typeface="Times New Roman"/>
              </a:rPr>
              <a:t>1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147570" y="2027966"/>
            <a:ext cx="15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004569" y="2400076"/>
            <a:ext cx="180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1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147570" y="2400076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2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04569" y="2769646"/>
            <a:ext cx="1892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85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147570" y="2769646"/>
            <a:ext cx="1320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04569" y="1616486"/>
            <a:ext cx="1530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34100" y="238759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268470" y="2010409"/>
            <a:ext cx="1440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390" dirty="0">
                <a:solidFill>
                  <a:srgbClr val="FFFFFF"/>
                </a:solidFill>
                <a:latin typeface="Arial"/>
                <a:cs typeface="Arial"/>
              </a:rPr>
              <a:t>CMP </a:t>
            </a:r>
            <a:r>
              <a:rPr sz="4000" b="1" spc="-37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4000" b="1" spc="-405" dirty="0">
                <a:solidFill>
                  <a:srgbClr val="FFFFFF"/>
                </a:solidFill>
                <a:latin typeface="Arial"/>
                <a:cs typeface="Arial"/>
              </a:rPr>
              <a:t>A-R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/>
        </p:nvGraphicFramePr>
        <p:xfrm>
          <a:off x="914400" y="1524000"/>
          <a:ext cx="2286000" cy="1526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1143000"/>
              </a:tblGrid>
              <a:tr h="3911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6350">
                      <a:solidFill>
                        <a:srgbClr val="A4B491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3700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800" b="1" spc="-114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0E4DB"/>
                    </a:solidFill>
                  </a:tcPr>
                </a:tc>
              </a:tr>
              <a:tr h="372109">
                <a:tc gridSpan="3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232535" algn="l"/>
                        </a:tabLst>
                      </a:pPr>
                      <a:r>
                        <a:rPr sz="1800" b="1" spc="85" dirty="0">
                          <a:latin typeface="Times New Roman"/>
                          <a:cs typeface="Times New Roman"/>
                        </a:rPr>
                        <a:t>H	</a:t>
                      </a:r>
                      <a:r>
                        <a:rPr sz="1800" b="1" spc="-165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7" name="object 157"/>
          <p:cNvSpPr txBox="1"/>
          <p:nvPr/>
        </p:nvSpPr>
        <p:spPr>
          <a:xfrm>
            <a:off x="923289" y="232409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914400" y="838200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  <a:tabLst>
                <a:tab pos="1118235" algn="l"/>
              </a:tabLst>
            </a:pPr>
            <a:r>
              <a:rPr sz="1800" b="1" spc="-155" dirty="0">
                <a:latin typeface="Times New Roman"/>
                <a:cs typeface="Times New Roman"/>
              </a:rPr>
              <a:t>CY	</a:t>
            </a:r>
            <a:r>
              <a:rPr sz="1800" b="1" spc="-140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59" name="object 159"/>
          <p:cNvGraphicFramePr>
            <a:graphicFrameLocks noGrp="1"/>
          </p:cNvGraphicFramePr>
          <p:nvPr/>
        </p:nvGraphicFramePr>
        <p:xfrm>
          <a:off x="6096000" y="838200"/>
          <a:ext cx="2310129" cy="220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/>
                <a:gridCol w="582930"/>
                <a:gridCol w="457834"/>
                <a:gridCol w="685165"/>
              </a:tblGrid>
              <a:tr h="6731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solidFill>
                      <a:srgbClr val="A4B491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1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5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E0E4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F2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FF2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0" name="object 160"/>
          <p:cNvSpPr txBox="1"/>
          <p:nvPr/>
        </p:nvSpPr>
        <p:spPr>
          <a:xfrm>
            <a:off x="6295390" y="3845559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04850" y="385445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381000" y="4734559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19"/>
                </a:lnTo>
                <a:lnTo>
                  <a:pt x="514350" y="642619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471169" y="47574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95350" y="473455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499869" y="4757420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924050" y="4716779"/>
            <a:ext cx="4504690" cy="916940"/>
          </a:xfrm>
          <a:custGeom>
            <a:avLst/>
            <a:gdLst/>
            <a:ahLst/>
            <a:cxnLst/>
            <a:rect l="l" t="t" r="r" b="b"/>
            <a:pathLst>
              <a:path w="4504690" h="916939">
                <a:moveTo>
                  <a:pt x="514350" y="17780"/>
                </a:moveTo>
                <a:lnTo>
                  <a:pt x="0" y="17780"/>
                </a:lnTo>
                <a:lnTo>
                  <a:pt x="0" y="660400"/>
                </a:lnTo>
                <a:lnTo>
                  <a:pt x="514350" y="660400"/>
                </a:lnTo>
                <a:lnTo>
                  <a:pt x="514350" y="17780"/>
                </a:lnTo>
                <a:close/>
              </a:path>
              <a:path w="4504690" h="916939">
                <a:moveTo>
                  <a:pt x="4504690" y="0"/>
                </a:moveTo>
                <a:lnTo>
                  <a:pt x="4147820" y="0"/>
                </a:lnTo>
                <a:lnTo>
                  <a:pt x="3576320" y="0"/>
                </a:lnTo>
                <a:lnTo>
                  <a:pt x="3576320" y="916940"/>
                </a:lnTo>
                <a:lnTo>
                  <a:pt x="4147820" y="916940"/>
                </a:lnTo>
                <a:lnTo>
                  <a:pt x="4504690" y="916940"/>
                </a:lnTo>
                <a:lnTo>
                  <a:pt x="450469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5590540" y="4739640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	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428740" y="4716779"/>
            <a:ext cx="929640" cy="916940"/>
          </a:xfrm>
          <a:custGeom>
            <a:avLst/>
            <a:gdLst/>
            <a:ahLst/>
            <a:cxnLst/>
            <a:rect l="l" t="t" r="r" b="b"/>
            <a:pathLst>
              <a:path w="929640" h="916939">
                <a:moveTo>
                  <a:pt x="929639" y="0"/>
                </a:moveTo>
                <a:lnTo>
                  <a:pt x="0" y="0"/>
                </a:lnTo>
                <a:lnTo>
                  <a:pt x="0" y="916940"/>
                </a:lnTo>
                <a:lnTo>
                  <a:pt x="929639" y="916940"/>
                </a:lnTo>
                <a:lnTo>
                  <a:pt x="929639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6518909" y="4733290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185" dirty="0">
                <a:latin typeface="Times New Roman"/>
                <a:cs typeface="Times New Roman"/>
              </a:rPr>
              <a:t>ZF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358380" y="4716779"/>
            <a:ext cx="499109" cy="916940"/>
          </a:xfrm>
          <a:custGeom>
            <a:avLst/>
            <a:gdLst/>
            <a:ahLst/>
            <a:cxnLst/>
            <a:rect l="l" t="t" r="r" b="b"/>
            <a:pathLst>
              <a:path w="499109" h="916939">
                <a:moveTo>
                  <a:pt x="499110" y="0"/>
                </a:moveTo>
                <a:lnTo>
                  <a:pt x="0" y="0"/>
                </a:lnTo>
                <a:lnTo>
                  <a:pt x="0" y="916940"/>
                </a:lnTo>
                <a:lnTo>
                  <a:pt x="499110" y="916940"/>
                </a:lnTo>
                <a:lnTo>
                  <a:pt x="4991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7503159" y="4711700"/>
            <a:ext cx="190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81000" y="5410200"/>
            <a:ext cx="6705600" cy="375920"/>
          </a:xfrm>
          <a:custGeom>
            <a:avLst/>
            <a:gdLst/>
            <a:ahLst/>
            <a:cxnLst/>
            <a:rect l="l" t="t" r="r" b="b"/>
            <a:pathLst>
              <a:path w="6705600" h="375920">
                <a:moveTo>
                  <a:pt x="571500" y="5080"/>
                </a:moveTo>
                <a:lnTo>
                  <a:pt x="0" y="5080"/>
                </a:lnTo>
                <a:lnTo>
                  <a:pt x="0" y="375920"/>
                </a:lnTo>
                <a:lnTo>
                  <a:pt x="571500" y="375920"/>
                </a:lnTo>
                <a:lnTo>
                  <a:pt x="571500" y="5080"/>
                </a:lnTo>
                <a:close/>
              </a:path>
              <a:path w="6705600" h="375920">
                <a:moveTo>
                  <a:pt x="6705600" y="0"/>
                </a:moveTo>
                <a:lnTo>
                  <a:pt x="6134100" y="0"/>
                </a:lnTo>
                <a:lnTo>
                  <a:pt x="5562600" y="0"/>
                </a:lnTo>
                <a:lnTo>
                  <a:pt x="5562600" y="370840"/>
                </a:lnTo>
                <a:lnTo>
                  <a:pt x="6134100" y="370840"/>
                </a:lnTo>
                <a:lnTo>
                  <a:pt x="6705600" y="370840"/>
                </a:lnTo>
                <a:lnTo>
                  <a:pt x="67056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81000" y="543814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952500" y="5415279"/>
            <a:ext cx="571500" cy="370840"/>
          </a:xfrm>
          <a:custGeom>
            <a:avLst/>
            <a:gdLst/>
            <a:ahLst/>
            <a:cxnLst/>
            <a:rect l="l" t="t" r="r" b="b"/>
            <a:pathLst>
              <a:path w="571500" h="370839">
                <a:moveTo>
                  <a:pt x="571500" y="0"/>
                </a:moveTo>
                <a:lnTo>
                  <a:pt x="0" y="0"/>
                </a:lnTo>
                <a:lnTo>
                  <a:pt x="0" y="370840"/>
                </a:lnTo>
                <a:lnTo>
                  <a:pt x="571500" y="37084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952500" y="543814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Times New Roman"/>
                <a:cs typeface="Times New Roman"/>
              </a:rPr>
              <a:t>B8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81000" y="5867400"/>
            <a:ext cx="1543050" cy="642620"/>
          </a:xfrm>
          <a:custGeom>
            <a:avLst/>
            <a:gdLst/>
            <a:ahLst/>
            <a:cxnLst/>
            <a:rect l="l" t="t" r="r" b="b"/>
            <a:pathLst>
              <a:path w="1543050" h="642620">
                <a:moveTo>
                  <a:pt x="1543050" y="0"/>
                </a:moveTo>
                <a:lnTo>
                  <a:pt x="1028700" y="0"/>
                </a:ln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543050" y="642620"/>
                </a:lnTo>
                <a:lnTo>
                  <a:pt x="15430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71169" y="5890259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3715" algn="l"/>
                <a:tab pos="102806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-35" dirty="0">
                <a:latin typeface="Times New Roman"/>
                <a:cs typeface="Times New Roman"/>
              </a:rPr>
              <a:t>2</a:t>
            </a:r>
            <a:r>
              <a:rPr sz="1800" b="1" spc="135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6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924050" y="5867400"/>
            <a:ext cx="514350" cy="642620"/>
          </a:xfrm>
          <a:custGeom>
            <a:avLst/>
            <a:gdLst/>
            <a:ahLst/>
            <a:cxnLst/>
            <a:rect l="l" t="t" r="r" b="b"/>
            <a:pathLst>
              <a:path w="514350" h="642620">
                <a:moveTo>
                  <a:pt x="514350" y="0"/>
                </a:move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51435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2068829" y="589025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943600" y="5867400"/>
            <a:ext cx="2057400" cy="64262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  <a:tabLst>
                <a:tab pos="658495" algn="l"/>
                <a:tab pos="1118235" algn="l"/>
                <a:tab pos="1687195" algn="l"/>
              </a:tabLst>
            </a:pPr>
            <a:r>
              <a:rPr sz="1800" b="1" spc="85" dirty="0">
                <a:latin typeface="Times New Roman"/>
                <a:cs typeface="Times New Roman"/>
              </a:rPr>
              <a:t>H	</a:t>
            </a:r>
            <a:r>
              <a:rPr sz="1800" b="1" spc="55" dirty="0">
                <a:latin typeface="Times New Roman"/>
                <a:cs typeface="Times New Roman"/>
              </a:rPr>
              <a:t>20	</a:t>
            </a:r>
            <a:r>
              <a:rPr sz="1800" b="1" spc="-165" dirty="0">
                <a:latin typeface="Times New Roman"/>
                <a:cs typeface="Times New Roman"/>
              </a:rPr>
              <a:t>L	</a:t>
            </a:r>
            <a:r>
              <a:rPr sz="1800" b="1" spc="35" dirty="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2667000" y="4495800"/>
            <a:ext cx="685800" cy="1422400"/>
            <a:chOff x="2667000" y="4495800"/>
            <a:chExt cx="685800" cy="1422400"/>
          </a:xfrm>
        </p:grpSpPr>
        <p:sp>
          <p:nvSpPr>
            <p:cNvPr id="182" name="object 182"/>
            <p:cNvSpPr/>
            <p:nvPr/>
          </p:nvSpPr>
          <p:spPr>
            <a:xfrm>
              <a:off x="2667000" y="44958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667000" y="52070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2667000" y="5207000"/>
            <a:ext cx="685800" cy="711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0"/>
              </a:spcBef>
            </a:pPr>
            <a:r>
              <a:rPr sz="2400" b="1" spc="25" dirty="0">
                <a:latin typeface="Times New Roman"/>
                <a:cs typeface="Times New Roman"/>
              </a:rPr>
              <a:t>B8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2667000" y="4495800"/>
            <a:ext cx="6172200" cy="2133600"/>
            <a:chOff x="2667000" y="4495800"/>
            <a:chExt cx="6172200" cy="2133600"/>
          </a:xfrm>
        </p:grpSpPr>
        <p:sp>
          <p:nvSpPr>
            <p:cNvPr id="186" name="object 186"/>
            <p:cNvSpPr/>
            <p:nvPr/>
          </p:nvSpPr>
          <p:spPr>
            <a:xfrm>
              <a:off x="2667000" y="5918200"/>
              <a:ext cx="685800" cy="711200"/>
            </a:xfrm>
            <a:custGeom>
              <a:avLst/>
              <a:gdLst/>
              <a:ahLst/>
              <a:cxnLst/>
              <a:rect l="l" t="t" r="r" b="b"/>
              <a:pathLst>
                <a:path w="685800" h="711200">
                  <a:moveTo>
                    <a:pt x="685800" y="0"/>
                  </a:moveTo>
                  <a:lnTo>
                    <a:pt x="0" y="0"/>
                  </a:lnTo>
                  <a:lnTo>
                    <a:pt x="0" y="711200"/>
                  </a:lnTo>
                  <a:lnTo>
                    <a:pt x="685800" y="711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F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53400" y="44958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153400" y="5232400"/>
              <a:ext cx="685800" cy="736600"/>
            </a:xfrm>
            <a:custGeom>
              <a:avLst/>
              <a:gdLst/>
              <a:ahLst/>
              <a:cxnLst/>
              <a:rect l="l" t="t" r="r" b="b"/>
              <a:pathLst>
                <a:path w="685800" h="736600">
                  <a:moveTo>
                    <a:pt x="685800" y="0"/>
                  </a:moveTo>
                  <a:lnTo>
                    <a:pt x="0" y="0"/>
                  </a:lnTo>
                  <a:lnTo>
                    <a:pt x="0" y="736600"/>
                  </a:lnTo>
                  <a:lnTo>
                    <a:pt x="685800" y="736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0E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8153400" y="5232400"/>
            <a:ext cx="685800" cy="736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20" dirty="0">
                <a:latin typeface="Times New Roman"/>
                <a:cs typeface="Times New Roman"/>
              </a:rPr>
              <a:t>B8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8153400" y="5969000"/>
            <a:ext cx="685800" cy="736600"/>
          </a:xfrm>
          <a:custGeom>
            <a:avLst/>
            <a:gdLst/>
            <a:ahLst/>
            <a:cxnLst/>
            <a:rect l="l" t="t" r="r" b="b"/>
            <a:pathLst>
              <a:path w="685800" h="736600">
                <a:moveTo>
                  <a:pt x="685800" y="0"/>
                </a:moveTo>
                <a:lnTo>
                  <a:pt x="0" y="0"/>
                </a:lnTo>
                <a:lnTo>
                  <a:pt x="0" y="736600"/>
                </a:lnTo>
                <a:lnTo>
                  <a:pt x="685800" y="7366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1906270" y="5454650"/>
            <a:ext cx="63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719829" y="5515609"/>
            <a:ext cx="12579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310" dirty="0">
                <a:solidFill>
                  <a:srgbClr val="FFFFFF"/>
                </a:solidFill>
                <a:latin typeface="Arial"/>
                <a:cs typeface="Arial"/>
              </a:rPr>
              <a:t>CMP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3200" b="1" spc="-114" dirty="0">
                <a:solidFill>
                  <a:srgbClr val="FFFFFF"/>
                </a:solidFill>
                <a:latin typeface="Arial"/>
                <a:cs typeface="Arial"/>
              </a:rPr>
              <a:t>A-M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6033770" y="5443220"/>
            <a:ext cx="199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  <a:tab pos="1370965" algn="l"/>
              </a:tabLst>
            </a:pPr>
            <a:r>
              <a:rPr sz="2700" b="1" spc="-142" baseline="3086" dirty="0">
                <a:latin typeface="Times New Roman"/>
                <a:cs typeface="Times New Roman"/>
              </a:rPr>
              <a:t>A	</a:t>
            </a:r>
            <a:r>
              <a:rPr sz="2700" b="1" spc="30" baseline="3086" dirty="0">
                <a:latin typeface="Times New Roman"/>
                <a:cs typeface="Times New Roman"/>
              </a:rPr>
              <a:t>B8	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2050H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506470" y="339090"/>
            <a:ext cx="1311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FF0000"/>
                </a:solidFill>
                <a:latin typeface="Arial"/>
                <a:cs typeface="Arial"/>
              </a:rPr>
              <a:t>A&gt;R: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CY=0  </a:t>
            </a:r>
            <a:r>
              <a:rPr sz="2400" b="1" spc="-254" dirty="0">
                <a:solidFill>
                  <a:srgbClr val="FF0000"/>
                </a:solidFill>
                <a:latin typeface="Arial"/>
                <a:cs typeface="Arial"/>
              </a:rPr>
              <a:t>A=R: ZF=1  A&lt;R:</a:t>
            </a:r>
            <a:r>
              <a:rPr sz="2400" b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CY=1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657600" y="3892550"/>
            <a:ext cx="1408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0000"/>
                </a:solidFill>
                <a:latin typeface="Arial"/>
                <a:cs typeface="Arial"/>
              </a:rPr>
              <a:t>A&gt;M:</a:t>
            </a:r>
            <a:r>
              <a:rPr sz="24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CY=0  </a:t>
            </a:r>
            <a:r>
              <a:rPr sz="2400" b="1" spc="-135" dirty="0">
                <a:solidFill>
                  <a:srgbClr val="FF0000"/>
                </a:solidFill>
                <a:latin typeface="Arial"/>
                <a:cs typeface="Arial"/>
              </a:rPr>
              <a:t>A=M: </a:t>
            </a:r>
            <a:r>
              <a:rPr sz="2400" b="1" spc="-254" dirty="0">
                <a:solidFill>
                  <a:srgbClr val="FF0000"/>
                </a:solidFill>
                <a:latin typeface="Arial"/>
                <a:cs typeface="Arial"/>
              </a:rPr>
              <a:t>ZF=1  </a:t>
            </a:r>
            <a:r>
              <a:rPr sz="2400" b="1" spc="-135" dirty="0">
                <a:solidFill>
                  <a:srgbClr val="FF0000"/>
                </a:solidFill>
                <a:latin typeface="Arial"/>
                <a:cs typeface="Arial"/>
              </a:rPr>
              <a:t>A&lt;M:</a:t>
            </a:r>
            <a:r>
              <a:rPr sz="24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CY=1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577330" y="3248659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10&lt;20:CY=01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5648959" y="6430009"/>
            <a:ext cx="202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8385" algn="l"/>
              </a:tabLst>
            </a:pPr>
            <a:r>
              <a:rPr sz="2400" b="1" dirty="0">
                <a:latin typeface="Times New Roman"/>
                <a:cs typeface="Times New Roman"/>
              </a:rPr>
              <a:t>B8=</a:t>
            </a:r>
            <a:r>
              <a:rPr sz="2400" b="1" spc="-1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8	</a:t>
            </a:r>
            <a:r>
              <a:rPr sz="2400" b="1" spc="5" dirty="0">
                <a:latin typeface="Times New Roman"/>
                <a:cs typeface="Times New Roman"/>
              </a:rPr>
              <a:t>:</a:t>
            </a:r>
            <a:r>
              <a:rPr sz="2400" b="1" spc="-35" dirty="0">
                <a:latin typeface="Times New Roman"/>
                <a:cs typeface="Times New Roman"/>
              </a:rPr>
              <a:t>Z</a:t>
            </a:r>
            <a:r>
              <a:rPr sz="2400" b="1" spc="-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=01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5750" y="179070"/>
          <a:ext cx="8145145" cy="167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5"/>
                <a:gridCol w="1825625"/>
                <a:gridCol w="4766945"/>
              </a:tblGrid>
              <a:tr h="732789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25" dirty="0">
                          <a:latin typeface="Trebuchet MS"/>
                          <a:cs typeface="Trebuchet MS"/>
                        </a:rPr>
                        <a:t>CPI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 dirty="0">
                          <a:latin typeface="Trebuchet MS"/>
                          <a:cs typeface="Trebuchet MS"/>
                        </a:rPr>
                        <a:t>8-bit</a:t>
                      </a:r>
                      <a:r>
                        <a:rPr sz="2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0" dirty="0">
                          <a:latin typeface="Trebuchet MS"/>
                          <a:cs typeface="Trebuchet MS"/>
                        </a:rPr>
                        <a:t>data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93980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65" dirty="0">
                          <a:latin typeface="Trebuchet MS"/>
                          <a:cs typeface="Trebuchet MS"/>
                        </a:rPr>
                        <a:t>Compare </a:t>
                      </a:r>
                      <a:r>
                        <a:rPr sz="2800" spc="-190" dirty="0">
                          <a:latin typeface="Trebuchet MS"/>
                          <a:cs typeface="Trebuchet MS"/>
                        </a:rPr>
                        <a:t>immediate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with 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6569" y="3246120"/>
            <a:ext cx="722820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8-bit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data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compared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contents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  </a:t>
            </a:r>
            <a:r>
              <a:rPr sz="2600" spc="105" dirty="0">
                <a:latin typeface="Times New Roman"/>
                <a:cs typeface="Times New Roman"/>
              </a:rPr>
              <a:t>accumulator.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60" dirty="0">
                <a:latin typeface="Times New Roman"/>
                <a:cs typeface="Times New Roman"/>
              </a:rPr>
              <a:t>values </a:t>
            </a:r>
            <a:r>
              <a:rPr sz="2600" spc="95" dirty="0">
                <a:latin typeface="Times New Roman"/>
                <a:cs typeface="Times New Roman"/>
              </a:rPr>
              <a:t>being </a:t>
            </a:r>
            <a:r>
              <a:rPr sz="2600" spc="125" dirty="0">
                <a:latin typeface="Times New Roman"/>
                <a:cs typeface="Times New Roman"/>
              </a:rPr>
              <a:t>compared remain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unchanged.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1999" y="3672840"/>
              <a:ext cx="514350" cy="642620"/>
            </a:xfrm>
            <a:custGeom>
              <a:avLst/>
              <a:gdLst/>
              <a:ahLst/>
              <a:cxnLst/>
              <a:rect l="l" t="t" r="r" b="b"/>
              <a:pathLst>
                <a:path w="514350" h="642620">
                  <a:moveTo>
                    <a:pt x="514350" y="0"/>
                  </a:moveTo>
                  <a:lnTo>
                    <a:pt x="0" y="0"/>
                  </a:lnTo>
                  <a:lnTo>
                    <a:pt x="0" y="642620"/>
                  </a:lnTo>
                  <a:lnTo>
                    <a:pt x="514350" y="64262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52169" y="36969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imes New Roman"/>
                <a:cs typeface="Times New Roman"/>
              </a:rPr>
              <a:t>C</a:t>
            </a:r>
            <a:r>
              <a:rPr sz="1800" b="1" spc="-19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76350" y="3672839"/>
            <a:ext cx="1028700" cy="642620"/>
          </a:xfrm>
          <a:custGeom>
            <a:avLst/>
            <a:gdLst/>
            <a:ahLst/>
            <a:cxnLst/>
            <a:rect l="l" t="t" r="r" b="b"/>
            <a:pathLst>
              <a:path w="1028700" h="642620">
                <a:moveTo>
                  <a:pt x="1028700" y="0"/>
                </a:moveTo>
                <a:lnTo>
                  <a:pt x="514350" y="0"/>
                </a:lnTo>
                <a:lnTo>
                  <a:pt x="0" y="0"/>
                </a:lnTo>
                <a:lnTo>
                  <a:pt x="0" y="642620"/>
                </a:lnTo>
                <a:lnTo>
                  <a:pt x="514350" y="642620"/>
                </a:lnTo>
                <a:lnTo>
                  <a:pt x="1028700" y="642620"/>
                </a:lnTo>
                <a:lnTo>
                  <a:pt x="10287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880870" y="3696970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62000" y="3672839"/>
            <a:ext cx="2057400" cy="1051560"/>
          </a:xfrm>
          <a:custGeom>
            <a:avLst/>
            <a:gdLst/>
            <a:ahLst/>
            <a:cxnLst/>
            <a:rect l="l" t="t" r="r" b="b"/>
            <a:pathLst>
              <a:path w="2057400" h="1051560">
                <a:moveTo>
                  <a:pt x="571500" y="679450"/>
                </a:moveTo>
                <a:lnTo>
                  <a:pt x="0" y="679450"/>
                </a:lnTo>
                <a:lnTo>
                  <a:pt x="0" y="1051560"/>
                </a:lnTo>
                <a:lnTo>
                  <a:pt x="571500" y="1051560"/>
                </a:lnTo>
                <a:lnTo>
                  <a:pt x="571500" y="679450"/>
                </a:lnTo>
                <a:close/>
              </a:path>
              <a:path w="2057400" h="1051560">
                <a:moveTo>
                  <a:pt x="2057400" y="0"/>
                </a:moveTo>
                <a:lnTo>
                  <a:pt x="1543050" y="0"/>
                </a:lnTo>
                <a:lnTo>
                  <a:pt x="1543050" y="642620"/>
                </a:lnTo>
                <a:lnTo>
                  <a:pt x="2057400" y="642620"/>
                </a:lnTo>
                <a:lnTo>
                  <a:pt x="20574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852169" y="4376420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333500" y="4352290"/>
            <a:ext cx="571500" cy="372110"/>
          </a:xfrm>
          <a:custGeom>
            <a:avLst/>
            <a:gdLst/>
            <a:ahLst/>
            <a:cxnLst/>
            <a:rect l="l" t="t" r="r" b="b"/>
            <a:pathLst>
              <a:path w="571500" h="372110">
                <a:moveTo>
                  <a:pt x="571500" y="0"/>
                </a:moveTo>
                <a:lnTo>
                  <a:pt x="0" y="0"/>
                </a:lnTo>
                <a:lnTo>
                  <a:pt x="0" y="372110"/>
                </a:lnTo>
                <a:lnTo>
                  <a:pt x="571500" y="372110"/>
                </a:lnTo>
                <a:lnTo>
                  <a:pt x="5715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423669" y="4376420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imes New Roman"/>
                <a:cs typeface="Times New Roman"/>
              </a:rPr>
              <a:t>BA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295390" y="195199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23289" y="194437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/>
        </p:nvGraphicFramePr>
        <p:xfrm>
          <a:off x="6324600" y="3663950"/>
          <a:ext cx="2058034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  <a:gridCol w="549274"/>
                <a:gridCol w="100965"/>
                <a:gridCol w="914400"/>
              </a:tblGrid>
              <a:tr h="6610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5" dirty="0">
                          <a:latin typeface="Times New Roman"/>
                          <a:cs typeface="Times New Roman"/>
                        </a:rPr>
                        <a:t>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AC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05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BA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4B4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7" name="object 157"/>
          <p:cNvSpPr txBox="1"/>
          <p:nvPr/>
        </p:nvSpPr>
        <p:spPr>
          <a:xfrm>
            <a:off x="3811270" y="3693159"/>
            <a:ext cx="167576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9" dirty="0">
                <a:solidFill>
                  <a:srgbClr val="FFFFFF"/>
                </a:solidFill>
                <a:latin typeface="Arial"/>
                <a:cs typeface="Arial"/>
              </a:rPr>
              <a:t>CPI </a:t>
            </a:r>
            <a:r>
              <a:rPr sz="4000" b="1" spc="-254" dirty="0">
                <a:solidFill>
                  <a:srgbClr val="FFFFFF"/>
                </a:solidFill>
                <a:latin typeface="Arial"/>
                <a:cs typeface="Arial"/>
              </a:rPr>
              <a:t>30H  </a:t>
            </a:r>
            <a:r>
              <a:rPr sz="4000" b="1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9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b="1" spc="-4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000" b="1" spc="-4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47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429000" y="2263140"/>
            <a:ext cx="1852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245" dirty="0">
                <a:solidFill>
                  <a:srgbClr val="FF0000"/>
                </a:solidFill>
                <a:latin typeface="Arial"/>
                <a:cs typeface="Arial"/>
              </a:rPr>
              <a:t>A&gt;DATA: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CY=0  </a:t>
            </a:r>
            <a:r>
              <a:rPr sz="2400" b="1" spc="-245" dirty="0">
                <a:solidFill>
                  <a:srgbClr val="FF0000"/>
                </a:solidFill>
                <a:latin typeface="Arial"/>
                <a:cs typeface="Arial"/>
              </a:rPr>
              <a:t>A=DATA: </a:t>
            </a:r>
            <a:r>
              <a:rPr sz="2400" b="1" spc="-254" dirty="0">
                <a:solidFill>
                  <a:srgbClr val="FF0000"/>
                </a:solidFill>
                <a:latin typeface="Arial"/>
                <a:cs typeface="Arial"/>
              </a:rPr>
              <a:t>ZF=1  </a:t>
            </a:r>
            <a:r>
              <a:rPr sz="2400" b="1" spc="-245" dirty="0">
                <a:solidFill>
                  <a:srgbClr val="FF0000"/>
                </a:solidFill>
                <a:latin typeface="Arial"/>
                <a:cs typeface="Arial"/>
              </a:rPr>
              <a:t>A&lt;DATA:</a:t>
            </a: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0000"/>
                </a:solidFill>
                <a:latin typeface="Arial"/>
                <a:cs typeface="Arial"/>
              </a:rPr>
              <a:t>CY=1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363720" y="6215379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489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B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&gt;30	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898690" y="6215379"/>
            <a:ext cx="94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CY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" y="0"/>
            <a:ext cx="9143365" cy="6858000"/>
            <a:chOff x="922" y="0"/>
            <a:chExt cx="9143365" cy="6858000"/>
          </a:xfrm>
        </p:grpSpPr>
        <p:sp>
          <p:nvSpPr>
            <p:cNvPr id="3" name="object 3"/>
            <p:cNvSpPr/>
            <p:nvPr/>
          </p:nvSpPr>
          <p:spPr>
            <a:xfrm>
              <a:off x="2540" y="2540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819150" y="0"/>
                  </a:moveTo>
                  <a:lnTo>
                    <a:pt x="0" y="0"/>
                  </a:lnTo>
                  <a:lnTo>
                    <a:pt x="0" y="819149"/>
                  </a:lnTo>
                  <a:lnTo>
                    <a:pt x="40640" y="819149"/>
                  </a:lnTo>
                  <a:lnTo>
                    <a:pt x="82550" y="815339"/>
                  </a:lnTo>
                  <a:lnTo>
                    <a:pt x="123190" y="810259"/>
                  </a:lnTo>
                  <a:lnTo>
                    <a:pt x="165100" y="802639"/>
                  </a:lnTo>
                  <a:lnTo>
                    <a:pt x="205740" y="793749"/>
                  </a:lnTo>
                  <a:lnTo>
                    <a:pt x="245110" y="782319"/>
                  </a:lnTo>
                  <a:lnTo>
                    <a:pt x="284480" y="768349"/>
                  </a:lnTo>
                  <a:lnTo>
                    <a:pt x="322580" y="753109"/>
                  </a:lnTo>
                  <a:lnTo>
                    <a:pt x="360680" y="736599"/>
                  </a:lnTo>
                  <a:lnTo>
                    <a:pt x="397510" y="717549"/>
                  </a:lnTo>
                  <a:lnTo>
                    <a:pt x="433069" y="695959"/>
                  </a:lnTo>
                  <a:lnTo>
                    <a:pt x="467359" y="673099"/>
                  </a:lnTo>
                  <a:lnTo>
                    <a:pt x="501650" y="648969"/>
                  </a:lnTo>
                  <a:lnTo>
                    <a:pt x="533400" y="622299"/>
                  </a:lnTo>
                  <a:lnTo>
                    <a:pt x="563880" y="594359"/>
                  </a:lnTo>
                  <a:lnTo>
                    <a:pt x="594360" y="565149"/>
                  </a:lnTo>
                  <a:lnTo>
                    <a:pt x="622300" y="534669"/>
                  </a:lnTo>
                  <a:lnTo>
                    <a:pt x="673100" y="468629"/>
                  </a:lnTo>
                  <a:lnTo>
                    <a:pt x="695960" y="434339"/>
                  </a:lnTo>
                  <a:lnTo>
                    <a:pt x="716280" y="397509"/>
                  </a:lnTo>
                  <a:lnTo>
                    <a:pt x="735330" y="361949"/>
                  </a:lnTo>
                  <a:lnTo>
                    <a:pt x="753110" y="323850"/>
                  </a:lnTo>
                  <a:lnTo>
                    <a:pt x="768350" y="284479"/>
                  </a:lnTo>
                  <a:lnTo>
                    <a:pt x="782319" y="246379"/>
                  </a:lnTo>
                  <a:lnTo>
                    <a:pt x="793750" y="205739"/>
                  </a:lnTo>
                  <a:lnTo>
                    <a:pt x="802640" y="165100"/>
                  </a:lnTo>
                  <a:lnTo>
                    <a:pt x="810260" y="124459"/>
                  </a:lnTo>
                  <a:lnTo>
                    <a:pt x="815340" y="82550"/>
                  </a:lnTo>
                  <a:lnTo>
                    <a:pt x="819150" y="4190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DF9F3">
                <a:alpha val="3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0" y="2540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819150" y="0"/>
                  </a:moveTo>
                  <a:lnTo>
                    <a:pt x="819150" y="41909"/>
                  </a:lnTo>
                  <a:lnTo>
                    <a:pt x="815340" y="82550"/>
                  </a:lnTo>
                  <a:lnTo>
                    <a:pt x="810260" y="124459"/>
                  </a:lnTo>
                  <a:lnTo>
                    <a:pt x="802640" y="165100"/>
                  </a:lnTo>
                  <a:lnTo>
                    <a:pt x="793750" y="205739"/>
                  </a:lnTo>
                  <a:lnTo>
                    <a:pt x="782319" y="246379"/>
                  </a:lnTo>
                  <a:lnTo>
                    <a:pt x="768350" y="284479"/>
                  </a:lnTo>
                  <a:lnTo>
                    <a:pt x="753110" y="323850"/>
                  </a:lnTo>
                  <a:lnTo>
                    <a:pt x="735330" y="361949"/>
                  </a:lnTo>
                  <a:lnTo>
                    <a:pt x="716280" y="397509"/>
                  </a:lnTo>
                  <a:lnTo>
                    <a:pt x="695960" y="434339"/>
                  </a:lnTo>
                  <a:lnTo>
                    <a:pt x="673100" y="468629"/>
                  </a:lnTo>
                  <a:lnTo>
                    <a:pt x="647700" y="501649"/>
                  </a:lnTo>
                  <a:lnTo>
                    <a:pt x="622300" y="534669"/>
                  </a:lnTo>
                  <a:lnTo>
                    <a:pt x="594360" y="565149"/>
                  </a:lnTo>
                  <a:lnTo>
                    <a:pt x="563880" y="594359"/>
                  </a:lnTo>
                  <a:lnTo>
                    <a:pt x="533400" y="622299"/>
                  </a:lnTo>
                  <a:lnTo>
                    <a:pt x="501650" y="648969"/>
                  </a:lnTo>
                  <a:lnTo>
                    <a:pt x="467359" y="673099"/>
                  </a:lnTo>
                  <a:lnTo>
                    <a:pt x="433069" y="695959"/>
                  </a:lnTo>
                  <a:lnTo>
                    <a:pt x="397510" y="717549"/>
                  </a:lnTo>
                  <a:lnTo>
                    <a:pt x="360680" y="736599"/>
                  </a:lnTo>
                  <a:lnTo>
                    <a:pt x="322580" y="753109"/>
                  </a:lnTo>
                  <a:lnTo>
                    <a:pt x="284480" y="768349"/>
                  </a:lnTo>
                  <a:lnTo>
                    <a:pt x="245110" y="782319"/>
                  </a:lnTo>
                  <a:lnTo>
                    <a:pt x="205740" y="793749"/>
                  </a:lnTo>
                  <a:lnTo>
                    <a:pt x="165100" y="802639"/>
                  </a:lnTo>
                  <a:lnTo>
                    <a:pt x="123190" y="810259"/>
                  </a:lnTo>
                  <a:lnTo>
                    <a:pt x="82550" y="815339"/>
                  </a:lnTo>
                  <a:lnTo>
                    <a:pt x="40640" y="819149"/>
                  </a:lnTo>
                  <a:lnTo>
                    <a:pt x="0" y="819149"/>
                  </a:lnTo>
                  <a:lnTo>
                    <a:pt x="0" y="0"/>
                  </a:lnTo>
                  <a:lnTo>
                    <a:pt x="819150" y="0"/>
                  </a:lnTo>
                  <a:close/>
                </a:path>
                <a:path w="819150" h="819150">
                  <a:moveTo>
                    <a:pt x="819150" y="819149"/>
                  </a:moveTo>
                  <a:lnTo>
                    <a:pt x="819150" y="819149"/>
                  </a:lnTo>
                </a:path>
              </a:pathLst>
            </a:custGeom>
            <a:ln w="3234">
              <a:solidFill>
                <a:srgbClr val="D1C2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0" y="33019"/>
              <a:ext cx="1703070" cy="1703070"/>
            </a:xfrm>
            <a:custGeom>
              <a:avLst/>
              <a:gdLst/>
              <a:ahLst/>
              <a:cxnLst/>
              <a:rect l="l" t="t" r="r" b="b"/>
              <a:pathLst>
                <a:path w="1703070" h="1703070">
                  <a:moveTo>
                    <a:pt x="852169" y="0"/>
                  </a:moveTo>
                  <a:lnTo>
                    <a:pt x="901675" y="1307"/>
                  </a:lnTo>
                  <a:lnTo>
                    <a:pt x="950304" y="5189"/>
                  </a:lnTo>
                  <a:lnTo>
                    <a:pt x="997991" y="11580"/>
                  </a:lnTo>
                  <a:lnTo>
                    <a:pt x="1044676" y="20419"/>
                  </a:lnTo>
                  <a:lnTo>
                    <a:pt x="1090295" y="31643"/>
                  </a:lnTo>
                  <a:lnTo>
                    <a:pt x="1134787" y="45187"/>
                  </a:lnTo>
                  <a:lnTo>
                    <a:pt x="1178088" y="60989"/>
                  </a:lnTo>
                  <a:lnTo>
                    <a:pt x="1220136" y="78987"/>
                  </a:lnTo>
                  <a:lnTo>
                    <a:pt x="1260869" y="99116"/>
                  </a:lnTo>
                  <a:lnTo>
                    <a:pt x="1300223" y="121313"/>
                  </a:lnTo>
                  <a:lnTo>
                    <a:pt x="1338138" y="145516"/>
                  </a:lnTo>
                  <a:lnTo>
                    <a:pt x="1374550" y="171662"/>
                  </a:lnTo>
                  <a:lnTo>
                    <a:pt x="1409396" y="199687"/>
                  </a:lnTo>
                  <a:lnTo>
                    <a:pt x="1442615" y="229528"/>
                  </a:lnTo>
                  <a:lnTo>
                    <a:pt x="1474144" y="261122"/>
                  </a:lnTo>
                  <a:lnTo>
                    <a:pt x="1503919" y="294406"/>
                  </a:lnTo>
                  <a:lnTo>
                    <a:pt x="1531880" y="329317"/>
                  </a:lnTo>
                  <a:lnTo>
                    <a:pt x="1557962" y="365791"/>
                  </a:lnTo>
                  <a:lnTo>
                    <a:pt x="1582105" y="403767"/>
                  </a:lnTo>
                  <a:lnTo>
                    <a:pt x="1604244" y="443179"/>
                  </a:lnTo>
                  <a:lnTo>
                    <a:pt x="1624319" y="483967"/>
                  </a:lnTo>
                  <a:lnTo>
                    <a:pt x="1642266" y="526065"/>
                  </a:lnTo>
                  <a:lnTo>
                    <a:pt x="1658022" y="569412"/>
                  </a:lnTo>
                  <a:lnTo>
                    <a:pt x="1671526" y="613944"/>
                  </a:lnTo>
                  <a:lnTo>
                    <a:pt x="1682715" y="659597"/>
                  </a:lnTo>
                  <a:lnTo>
                    <a:pt x="1691527" y="706310"/>
                  </a:lnTo>
                  <a:lnTo>
                    <a:pt x="1697898" y="754018"/>
                  </a:lnTo>
                  <a:lnTo>
                    <a:pt x="1701766" y="802659"/>
                  </a:lnTo>
                  <a:lnTo>
                    <a:pt x="1703070" y="852169"/>
                  </a:lnTo>
                  <a:lnTo>
                    <a:pt x="1701766" y="901675"/>
                  </a:lnTo>
                  <a:lnTo>
                    <a:pt x="1697898" y="950304"/>
                  </a:lnTo>
                  <a:lnTo>
                    <a:pt x="1691527" y="997991"/>
                  </a:lnTo>
                  <a:lnTo>
                    <a:pt x="1682715" y="1044676"/>
                  </a:lnTo>
                  <a:lnTo>
                    <a:pt x="1671526" y="1090295"/>
                  </a:lnTo>
                  <a:lnTo>
                    <a:pt x="1658022" y="1134787"/>
                  </a:lnTo>
                  <a:lnTo>
                    <a:pt x="1642266" y="1178088"/>
                  </a:lnTo>
                  <a:lnTo>
                    <a:pt x="1624319" y="1220136"/>
                  </a:lnTo>
                  <a:lnTo>
                    <a:pt x="1604244" y="1260869"/>
                  </a:lnTo>
                  <a:lnTo>
                    <a:pt x="1582105" y="1300223"/>
                  </a:lnTo>
                  <a:lnTo>
                    <a:pt x="1557962" y="1338138"/>
                  </a:lnTo>
                  <a:lnTo>
                    <a:pt x="1531880" y="1374550"/>
                  </a:lnTo>
                  <a:lnTo>
                    <a:pt x="1503919" y="1409396"/>
                  </a:lnTo>
                  <a:lnTo>
                    <a:pt x="1474144" y="1442615"/>
                  </a:lnTo>
                  <a:lnTo>
                    <a:pt x="1442615" y="1474144"/>
                  </a:lnTo>
                  <a:lnTo>
                    <a:pt x="1409396" y="1503919"/>
                  </a:lnTo>
                  <a:lnTo>
                    <a:pt x="1374550" y="1531880"/>
                  </a:lnTo>
                  <a:lnTo>
                    <a:pt x="1338138" y="1557962"/>
                  </a:lnTo>
                  <a:lnTo>
                    <a:pt x="1300223" y="1582105"/>
                  </a:lnTo>
                  <a:lnTo>
                    <a:pt x="1260869" y="1604244"/>
                  </a:lnTo>
                  <a:lnTo>
                    <a:pt x="1220136" y="1624319"/>
                  </a:lnTo>
                  <a:lnTo>
                    <a:pt x="1178088" y="1642266"/>
                  </a:lnTo>
                  <a:lnTo>
                    <a:pt x="1134787" y="1658022"/>
                  </a:lnTo>
                  <a:lnTo>
                    <a:pt x="1090295" y="1671526"/>
                  </a:lnTo>
                  <a:lnTo>
                    <a:pt x="1044676" y="1682715"/>
                  </a:lnTo>
                  <a:lnTo>
                    <a:pt x="997991" y="1691527"/>
                  </a:lnTo>
                  <a:lnTo>
                    <a:pt x="950304" y="1697898"/>
                  </a:lnTo>
                  <a:lnTo>
                    <a:pt x="901675" y="1701766"/>
                  </a:lnTo>
                  <a:lnTo>
                    <a:pt x="852169" y="1703069"/>
                  </a:lnTo>
                  <a:lnTo>
                    <a:pt x="802659" y="1701766"/>
                  </a:lnTo>
                  <a:lnTo>
                    <a:pt x="754018" y="1697898"/>
                  </a:lnTo>
                  <a:lnTo>
                    <a:pt x="706310" y="1691527"/>
                  </a:lnTo>
                  <a:lnTo>
                    <a:pt x="659597" y="1682715"/>
                  </a:lnTo>
                  <a:lnTo>
                    <a:pt x="613944" y="1671526"/>
                  </a:lnTo>
                  <a:lnTo>
                    <a:pt x="569412" y="1658022"/>
                  </a:lnTo>
                  <a:lnTo>
                    <a:pt x="526065" y="1642266"/>
                  </a:lnTo>
                  <a:lnTo>
                    <a:pt x="483967" y="1624319"/>
                  </a:lnTo>
                  <a:lnTo>
                    <a:pt x="443179" y="1604244"/>
                  </a:lnTo>
                  <a:lnTo>
                    <a:pt x="403767" y="1582105"/>
                  </a:lnTo>
                  <a:lnTo>
                    <a:pt x="365791" y="1557962"/>
                  </a:lnTo>
                  <a:lnTo>
                    <a:pt x="329317" y="1531880"/>
                  </a:lnTo>
                  <a:lnTo>
                    <a:pt x="294406" y="1503919"/>
                  </a:lnTo>
                  <a:lnTo>
                    <a:pt x="261122" y="1474144"/>
                  </a:lnTo>
                  <a:lnTo>
                    <a:pt x="229528" y="1442615"/>
                  </a:lnTo>
                  <a:lnTo>
                    <a:pt x="199687" y="1409396"/>
                  </a:lnTo>
                  <a:lnTo>
                    <a:pt x="171662" y="1374550"/>
                  </a:lnTo>
                  <a:lnTo>
                    <a:pt x="145516" y="1338138"/>
                  </a:lnTo>
                  <a:lnTo>
                    <a:pt x="121313" y="1300223"/>
                  </a:lnTo>
                  <a:lnTo>
                    <a:pt x="99116" y="1260869"/>
                  </a:lnTo>
                  <a:lnTo>
                    <a:pt x="78987" y="1220136"/>
                  </a:lnTo>
                  <a:lnTo>
                    <a:pt x="60989" y="1178088"/>
                  </a:lnTo>
                  <a:lnTo>
                    <a:pt x="45187" y="1134787"/>
                  </a:lnTo>
                  <a:lnTo>
                    <a:pt x="31643" y="1090295"/>
                  </a:lnTo>
                  <a:lnTo>
                    <a:pt x="20419" y="1044676"/>
                  </a:lnTo>
                  <a:lnTo>
                    <a:pt x="11580" y="997991"/>
                  </a:lnTo>
                  <a:lnTo>
                    <a:pt x="5189" y="950304"/>
                  </a:lnTo>
                  <a:lnTo>
                    <a:pt x="1307" y="901675"/>
                  </a:lnTo>
                  <a:lnTo>
                    <a:pt x="0" y="852169"/>
                  </a:lnTo>
                  <a:lnTo>
                    <a:pt x="1307" y="802659"/>
                  </a:lnTo>
                  <a:lnTo>
                    <a:pt x="5189" y="754018"/>
                  </a:lnTo>
                  <a:lnTo>
                    <a:pt x="11580" y="706310"/>
                  </a:lnTo>
                  <a:lnTo>
                    <a:pt x="20419" y="659597"/>
                  </a:lnTo>
                  <a:lnTo>
                    <a:pt x="31643" y="613944"/>
                  </a:lnTo>
                  <a:lnTo>
                    <a:pt x="45187" y="569412"/>
                  </a:lnTo>
                  <a:lnTo>
                    <a:pt x="60989" y="526065"/>
                  </a:lnTo>
                  <a:lnTo>
                    <a:pt x="78987" y="483967"/>
                  </a:lnTo>
                  <a:lnTo>
                    <a:pt x="99116" y="443179"/>
                  </a:lnTo>
                  <a:lnTo>
                    <a:pt x="121313" y="403767"/>
                  </a:lnTo>
                  <a:lnTo>
                    <a:pt x="145516" y="365791"/>
                  </a:lnTo>
                  <a:lnTo>
                    <a:pt x="171662" y="329317"/>
                  </a:lnTo>
                  <a:lnTo>
                    <a:pt x="199687" y="294406"/>
                  </a:lnTo>
                  <a:lnTo>
                    <a:pt x="229528" y="261122"/>
                  </a:lnTo>
                  <a:lnTo>
                    <a:pt x="261122" y="229528"/>
                  </a:lnTo>
                  <a:lnTo>
                    <a:pt x="294406" y="199687"/>
                  </a:lnTo>
                  <a:lnTo>
                    <a:pt x="329317" y="171662"/>
                  </a:lnTo>
                  <a:lnTo>
                    <a:pt x="365791" y="145516"/>
                  </a:lnTo>
                  <a:lnTo>
                    <a:pt x="403767" y="121313"/>
                  </a:lnTo>
                  <a:lnTo>
                    <a:pt x="443179" y="99116"/>
                  </a:lnTo>
                  <a:lnTo>
                    <a:pt x="483967" y="78987"/>
                  </a:lnTo>
                  <a:lnTo>
                    <a:pt x="526065" y="60989"/>
                  </a:lnTo>
                  <a:lnTo>
                    <a:pt x="569412" y="45187"/>
                  </a:lnTo>
                  <a:lnTo>
                    <a:pt x="613944" y="31643"/>
                  </a:lnTo>
                  <a:lnTo>
                    <a:pt x="659597" y="20419"/>
                  </a:lnTo>
                  <a:lnTo>
                    <a:pt x="706310" y="11580"/>
                  </a:lnTo>
                  <a:lnTo>
                    <a:pt x="754018" y="5189"/>
                  </a:lnTo>
                  <a:lnTo>
                    <a:pt x="802659" y="1307"/>
                  </a:lnTo>
                  <a:lnTo>
                    <a:pt x="852169" y="0"/>
                  </a:lnTo>
                  <a:close/>
                </a:path>
                <a:path w="1703070" h="17030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315">
              <a:solidFill>
                <a:srgbClr val="AEA4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39" y="20320"/>
              <a:ext cx="1704339" cy="1704339"/>
            </a:xfrm>
            <a:custGeom>
              <a:avLst/>
              <a:gdLst/>
              <a:ahLst/>
              <a:cxnLst/>
              <a:rect l="l" t="t" r="r" b="b"/>
              <a:pathLst>
                <a:path w="1704339" h="1704339">
                  <a:moveTo>
                    <a:pt x="852169" y="0"/>
                  </a:moveTo>
                  <a:lnTo>
                    <a:pt x="901680" y="1307"/>
                  </a:lnTo>
                  <a:lnTo>
                    <a:pt x="950321" y="5189"/>
                  </a:lnTo>
                  <a:lnTo>
                    <a:pt x="998029" y="11580"/>
                  </a:lnTo>
                  <a:lnTo>
                    <a:pt x="1044742" y="20419"/>
                  </a:lnTo>
                  <a:lnTo>
                    <a:pt x="1090395" y="31643"/>
                  </a:lnTo>
                  <a:lnTo>
                    <a:pt x="1134927" y="45187"/>
                  </a:lnTo>
                  <a:lnTo>
                    <a:pt x="1178274" y="60989"/>
                  </a:lnTo>
                  <a:lnTo>
                    <a:pt x="1220372" y="78987"/>
                  </a:lnTo>
                  <a:lnTo>
                    <a:pt x="1261160" y="99116"/>
                  </a:lnTo>
                  <a:lnTo>
                    <a:pt x="1300572" y="121313"/>
                  </a:lnTo>
                  <a:lnTo>
                    <a:pt x="1338548" y="145516"/>
                  </a:lnTo>
                  <a:lnTo>
                    <a:pt x="1375022" y="171662"/>
                  </a:lnTo>
                  <a:lnTo>
                    <a:pt x="1409933" y="199687"/>
                  </a:lnTo>
                  <a:lnTo>
                    <a:pt x="1443217" y="229528"/>
                  </a:lnTo>
                  <a:lnTo>
                    <a:pt x="1474811" y="261122"/>
                  </a:lnTo>
                  <a:lnTo>
                    <a:pt x="1504652" y="294406"/>
                  </a:lnTo>
                  <a:lnTo>
                    <a:pt x="1532677" y="329317"/>
                  </a:lnTo>
                  <a:lnTo>
                    <a:pt x="1558823" y="365791"/>
                  </a:lnTo>
                  <a:lnTo>
                    <a:pt x="1583026" y="403767"/>
                  </a:lnTo>
                  <a:lnTo>
                    <a:pt x="1605223" y="443179"/>
                  </a:lnTo>
                  <a:lnTo>
                    <a:pt x="1625352" y="483967"/>
                  </a:lnTo>
                  <a:lnTo>
                    <a:pt x="1643350" y="526065"/>
                  </a:lnTo>
                  <a:lnTo>
                    <a:pt x="1659152" y="569412"/>
                  </a:lnTo>
                  <a:lnTo>
                    <a:pt x="1672696" y="613944"/>
                  </a:lnTo>
                  <a:lnTo>
                    <a:pt x="1683920" y="659597"/>
                  </a:lnTo>
                  <a:lnTo>
                    <a:pt x="1692759" y="706310"/>
                  </a:lnTo>
                  <a:lnTo>
                    <a:pt x="1699150" y="754018"/>
                  </a:lnTo>
                  <a:lnTo>
                    <a:pt x="1703032" y="802659"/>
                  </a:lnTo>
                  <a:lnTo>
                    <a:pt x="1704340" y="852169"/>
                  </a:lnTo>
                  <a:lnTo>
                    <a:pt x="1703032" y="901680"/>
                  </a:lnTo>
                  <a:lnTo>
                    <a:pt x="1699150" y="950321"/>
                  </a:lnTo>
                  <a:lnTo>
                    <a:pt x="1692759" y="998029"/>
                  </a:lnTo>
                  <a:lnTo>
                    <a:pt x="1683920" y="1044742"/>
                  </a:lnTo>
                  <a:lnTo>
                    <a:pt x="1672696" y="1090395"/>
                  </a:lnTo>
                  <a:lnTo>
                    <a:pt x="1659152" y="1134927"/>
                  </a:lnTo>
                  <a:lnTo>
                    <a:pt x="1643350" y="1178274"/>
                  </a:lnTo>
                  <a:lnTo>
                    <a:pt x="1625352" y="1220372"/>
                  </a:lnTo>
                  <a:lnTo>
                    <a:pt x="1605223" y="1261160"/>
                  </a:lnTo>
                  <a:lnTo>
                    <a:pt x="1583026" y="1300572"/>
                  </a:lnTo>
                  <a:lnTo>
                    <a:pt x="1558823" y="1338548"/>
                  </a:lnTo>
                  <a:lnTo>
                    <a:pt x="1532677" y="1375022"/>
                  </a:lnTo>
                  <a:lnTo>
                    <a:pt x="1504652" y="1409933"/>
                  </a:lnTo>
                  <a:lnTo>
                    <a:pt x="1474811" y="1443217"/>
                  </a:lnTo>
                  <a:lnTo>
                    <a:pt x="1443217" y="1474811"/>
                  </a:lnTo>
                  <a:lnTo>
                    <a:pt x="1409933" y="1504652"/>
                  </a:lnTo>
                  <a:lnTo>
                    <a:pt x="1375022" y="1532677"/>
                  </a:lnTo>
                  <a:lnTo>
                    <a:pt x="1338548" y="1558823"/>
                  </a:lnTo>
                  <a:lnTo>
                    <a:pt x="1300572" y="1583026"/>
                  </a:lnTo>
                  <a:lnTo>
                    <a:pt x="1261160" y="1605223"/>
                  </a:lnTo>
                  <a:lnTo>
                    <a:pt x="1220372" y="1625352"/>
                  </a:lnTo>
                  <a:lnTo>
                    <a:pt x="1178274" y="1643350"/>
                  </a:lnTo>
                  <a:lnTo>
                    <a:pt x="1134927" y="1659152"/>
                  </a:lnTo>
                  <a:lnTo>
                    <a:pt x="1090395" y="1672696"/>
                  </a:lnTo>
                  <a:lnTo>
                    <a:pt x="1044742" y="1683920"/>
                  </a:lnTo>
                  <a:lnTo>
                    <a:pt x="998029" y="1692759"/>
                  </a:lnTo>
                  <a:lnTo>
                    <a:pt x="950321" y="1699150"/>
                  </a:lnTo>
                  <a:lnTo>
                    <a:pt x="901680" y="1703032"/>
                  </a:lnTo>
                  <a:lnTo>
                    <a:pt x="852169" y="1704339"/>
                  </a:lnTo>
                  <a:lnTo>
                    <a:pt x="802659" y="1703032"/>
                  </a:lnTo>
                  <a:lnTo>
                    <a:pt x="754018" y="1699150"/>
                  </a:lnTo>
                  <a:lnTo>
                    <a:pt x="706310" y="1692759"/>
                  </a:lnTo>
                  <a:lnTo>
                    <a:pt x="659597" y="1683920"/>
                  </a:lnTo>
                  <a:lnTo>
                    <a:pt x="613944" y="1672696"/>
                  </a:lnTo>
                  <a:lnTo>
                    <a:pt x="569412" y="1659152"/>
                  </a:lnTo>
                  <a:lnTo>
                    <a:pt x="526065" y="1643350"/>
                  </a:lnTo>
                  <a:lnTo>
                    <a:pt x="483967" y="1625352"/>
                  </a:lnTo>
                  <a:lnTo>
                    <a:pt x="443179" y="1605223"/>
                  </a:lnTo>
                  <a:lnTo>
                    <a:pt x="403767" y="1583026"/>
                  </a:lnTo>
                  <a:lnTo>
                    <a:pt x="365791" y="1558823"/>
                  </a:lnTo>
                  <a:lnTo>
                    <a:pt x="329317" y="1532677"/>
                  </a:lnTo>
                  <a:lnTo>
                    <a:pt x="294406" y="1504652"/>
                  </a:lnTo>
                  <a:lnTo>
                    <a:pt x="261122" y="1474811"/>
                  </a:lnTo>
                  <a:lnTo>
                    <a:pt x="229528" y="1443217"/>
                  </a:lnTo>
                  <a:lnTo>
                    <a:pt x="199687" y="1409933"/>
                  </a:lnTo>
                  <a:lnTo>
                    <a:pt x="171662" y="1375022"/>
                  </a:lnTo>
                  <a:lnTo>
                    <a:pt x="145516" y="1338548"/>
                  </a:lnTo>
                  <a:lnTo>
                    <a:pt x="121313" y="1300572"/>
                  </a:lnTo>
                  <a:lnTo>
                    <a:pt x="99116" y="1261160"/>
                  </a:lnTo>
                  <a:lnTo>
                    <a:pt x="78987" y="1220372"/>
                  </a:lnTo>
                  <a:lnTo>
                    <a:pt x="60989" y="1178274"/>
                  </a:lnTo>
                  <a:lnTo>
                    <a:pt x="45187" y="1134927"/>
                  </a:lnTo>
                  <a:lnTo>
                    <a:pt x="31643" y="1090395"/>
                  </a:lnTo>
                  <a:lnTo>
                    <a:pt x="20419" y="1044742"/>
                  </a:lnTo>
                  <a:lnTo>
                    <a:pt x="11580" y="998029"/>
                  </a:lnTo>
                  <a:lnTo>
                    <a:pt x="5189" y="950321"/>
                  </a:lnTo>
                  <a:lnTo>
                    <a:pt x="1307" y="901680"/>
                  </a:lnTo>
                  <a:lnTo>
                    <a:pt x="0" y="852169"/>
                  </a:lnTo>
                  <a:lnTo>
                    <a:pt x="1307" y="802659"/>
                  </a:lnTo>
                  <a:lnTo>
                    <a:pt x="5189" y="754018"/>
                  </a:lnTo>
                  <a:lnTo>
                    <a:pt x="11580" y="706310"/>
                  </a:lnTo>
                  <a:lnTo>
                    <a:pt x="20419" y="659597"/>
                  </a:lnTo>
                  <a:lnTo>
                    <a:pt x="31643" y="613944"/>
                  </a:lnTo>
                  <a:lnTo>
                    <a:pt x="45187" y="569412"/>
                  </a:lnTo>
                  <a:lnTo>
                    <a:pt x="60989" y="526065"/>
                  </a:lnTo>
                  <a:lnTo>
                    <a:pt x="78987" y="483967"/>
                  </a:lnTo>
                  <a:lnTo>
                    <a:pt x="99116" y="443179"/>
                  </a:lnTo>
                  <a:lnTo>
                    <a:pt x="121313" y="403767"/>
                  </a:lnTo>
                  <a:lnTo>
                    <a:pt x="145516" y="365791"/>
                  </a:lnTo>
                  <a:lnTo>
                    <a:pt x="171662" y="329317"/>
                  </a:lnTo>
                  <a:lnTo>
                    <a:pt x="199687" y="294406"/>
                  </a:lnTo>
                  <a:lnTo>
                    <a:pt x="229528" y="261122"/>
                  </a:lnTo>
                  <a:lnTo>
                    <a:pt x="261122" y="229528"/>
                  </a:lnTo>
                  <a:lnTo>
                    <a:pt x="294406" y="199687"/>
                  </a:lnTo>
                  <a:lnTo>
                    <a:pt x="329317" y="171662"/>
                  </a:lnTo>
                  <a:lnTo>
                    <a:pt x="365791" y="145516"/>
                  </a:lnTo>
                  <a:lnTo>
                    <a:pt x="403767" y="121313"/>
                  </a:lnTo>
                  <a:lnTo>
                    <a:pt x="443179" y="99116"/>
                  </a:lnTo>
                  <a:lnTo>
                    <a:pt x="483967" y="78987"/>
                  </a:lnTo>
                  <a:lnTo>
                    <a:pt x="526065" y="60989"/>
                  </a:lnTo>
                  <a:lnTo>
                    <a:pt x="569412" y="45187"/>
                  </a:lnTo>
                  <a:lnTo>
                    <a:pt x="613944" y="31643"/>
                  </a:lnTo>
                  <a:lnTo>
                    <a:pt x="659597" y="20419"/>
                  </a:lnTo>
                  <a:lnTo>
                    <a:pt x="706310" y="11580"/>
                  </a:lnTo>
                  <a:lnTo>
                    <a:pt x="754018" y="5189"/>
                  </a:lnTo>
                  <a:lnTo>
                    <a:pt x="802659" y="1307"/>
                  </a:lnTo>
                  <a:lnTo>
                    <a:pt x="852169" y="0"/>
                  </a:lnTo>
                  <a:close/>
                </a:path>
                <a:path w="1704339" h="17043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315">
              <a:solidFill>
                <a:srgbClr val="FFF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00" y="1036319"/>
              <a:ext cx="1169670" cy="1169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2189" y="0"/>
              <a:ext cx="8131809" cy="6858000"/>
            </a:xfrm>
            <a:custGeom>
              <a:avLst/>
              <a:gdLst/>
              <a:ahLst/>
              <a:cxnLst/>
              <a:rect l="l" t="t" r="r" b="b"/>
              <a:pathLst>
                <a:path w="8131809" h="6858000">
                  <a:moveTo>
                    <a:pt x="813180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809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359" y="72389"/>
              <a:ext cx="39370" cy="6785609"/>
            </a:xfrm>
            <a:custGeom>
              <a:avLst/>
              <a:gdLst/>
              <a:ahLst/>
              <a:cxnLst/>
              <a:rect l="l" t="t" r="r" b="b"/>
              <a:pathLst>
                <a:path w="39369" h="6785609">
                  <a:moveTo>
                    <a:pt x="0" y="6785609"/>
                  </a:moveTo>
                  <a:lnTo>
                    <a:pt x="39370" y="6785609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6785609"/>
                  </a:lnTo>
                  <a:close/>
                </a:path>
              </a:pathLst>
            </a:custGeom>
            <a:solidFill>
              <a:srgbClr val="6F6A5E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09109" y="505459"/>
            <a:ext cx="175196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265" dirty="0">
                <a:solidFill>
                  <a:srgbClr val="562213"/>
                </a:solidFill>
                <a:latin typeface="Trebuchet MS"/>
                <a:cs typeface="Trebuchet MS"/>
              </a:rPr>
              <a:t>R</a:t>
            </a:r>
            <a:r>
              <a:rPr sz="4300" b="1" spc="10" dirty="0">
                <a:solidFill>
                  <a:srgbClr val="562213"/>
                </a:solidFill>
                <a:latin typeface="Trebuchet MS"/>
                <a:cs typeface="Trebuchet MS"/>
              </a:rPr>
              <a:t>otate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3689" y="1480820"/>
            <a:ext cx="72536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17780" indent="-281940">
              <a:lnSpc>
                <a:spcPct val="100000"/>
              </a:lnSpc>
              <a:spcBef>
                <a:spcPts val="100"/>
              </a:spcBef>
            </a:pPr>
            <a:r>
              <a:rPr sz="3825" spc="-23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155" dirty="0">
                <a:latin typeface="Trebuchet MS"/>
                <a:cs typeface="Trebuchet MS"/>
              </a:rPr>
              <a:t>Each </a:t>
            </a:r>
            <a:r>
              <a:rPr sz="3200" spc="-200" dirty="0">
                <a:latin typeface="Trebuchet MS"/>
                <a:cs typeface="Trebuchet MS"/>
              </a:rPr>
              <a:t>bit </a:t>
            </a:r>
            <a:r>
              <a:rPr sz="3200" spc="-180" dirty="0">
                <a:latin typeface="Trebuchet MS"/>
                <a:cs typeface="Trebuchet MS"/>
              </a:rPr>
              <a:t>in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70" dirty="0">
                <a:latin typeface="Trebuchet MS"/>
                <a:cs typeface="Trebuchet MS"/>
              </a:rPr>
              <a:t>accumulator </a:t>
            </a:r>
            <a:r>
              <a:rPr sz="3200" spc="-215" dirty="0">
                <a:latin typeface="Trebuchet MS"/>
                <a:cs typeface="Trebuchet MS"/>
              </a:rPr>
              <a:t>can </a:t>
            </a:r>
            <a:r>
              <a:rPr sz="3200" spc="-200" dirty="0">
                <a:latin typeface="Trebuchet MS"/>
                <a:cs typeface="Trebuchet MS"/>
              </a:rPr>
              <a:t>be shifted  </a:t>
            </a:r>
            <a:r>
              <a:rPr sz="3200" spc="-165" dirty="0">
                <a:latin typeface="Trebuchet MS"/>
                <a:cs typeface="Trebuchet MS"/>
              </a:rPr>
              <a:t>either </a:t>
            </a:r>
            <a:r>
              <a:rPr sz="3200" spc="-260" dirty="0">
                <a:latin typeface="Trebuchet MS"/>
                <a:cs typeface="Trebuchet MS"/>
              </a:rPr>
              <a:t>left </a:t>
            </a:r>
            <a:r>
              <a:rPr sz="3200" spc="35" dirty="0">
                <a:latin typeface="Trebuchet MS"/>
                <a:cs typeface="Trebuchet MS"/>
              </a:rPr>
              <a:t>or </a:t>
            </a:r>
            <a:r>
              <a:rPr sz="3200" spc="-160" dirty="0">
                <a:latin typeface="Trebuchet MS"/>
                <a:cs typeface="Trebuchet MS"/>
              </a:rPr>
              <a:t>right </a:t>
            </a:r>
            <a:r>
              <a:rPr sz="3200" spc="-80" dirty="0">
                <a:latin typeface="Trebuchet MS"/>
                <a:cs typeface="Trebuchet MS"/>
              </a:rPr>
              <a:t>to </a:t>
            </a:r>
            <a:r>
              <a:rPr sz="3200" spc="-190" dirty="0">
                <a:latin typeface="Trebuchet MS"/>
                <a:cs typeface="Trebuchet MS"/>
              </a:rPr>
              <a:t>the </a:t>
            </a:r>
            <a:r>
              <a:rPr sz="3200" spc="-145" dirty="0">
                <a:latin typeface="Trebuchet MS"/>
                <a:cs typeface="Trebuchet MS"/>
              </a:rPr>
              <a:t>next</a:t>
            </a:r>
            <a:r>
              <a:rPr sz="3200" spc="254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position.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9259" y="786130"/>
          <a:ext cx="8505824" cy="1672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45"/>
                <a:gridCol w="1904364"/>
                <a:gridCol w="4996815"/>
              </a:tblGrid>
              <a:tr h="613409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DB709"/>
                    </a:solidFill>
                  </a:tcPr>
                </a:tc>
              </a:tr>
              <a:tr h="105918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05" dirty="0">
                          <a:latin typeface="Trebuchet MS"/>
                          <a:cs typeface="Trebuchet MS"/>
                        </a:rPr>
                        <a:t>RLC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20" dirty="0">
                          <a:latin typeface="Trebuchet MS"/>
                          <a:cs typeface="Trebuchet MS"/>
                        </a:rPr>
                        <a:t>Rotate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</a:t>
                      </a:r>
                      <a:r>
                        <a:rPr sz="2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29" dirty="0">
                          <a:latin typeface="Trebuchet MS"/>
                          <a:cs typeface="Trebuchet MS"/>
                        </a:rPr>
                        <a:t>left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813675" cy="2974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566420" indent="-273050">
              <a:lnSpc>
                <a:spcPts val="2590"/>
              </a:lnSpc>
              <a:spcBef>
                <a:spcPts val="425"/>
              </a:spcBef>
            </a:pPr>
            <a:r>
              <a:rPr sz="3375" spc="-17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4" dirty="0">
                <a:latin typeface="Trebuchet MS"/>
                <a:cs typeface="Trebuchet MS"/>
              </a:rPr>
              <a:t>Each </a:t>
            </a:r>
            <a:r>
              <a:rPr sz="2400" spc="-130" dirty="0">
                <a:latin typeface="Trebuchet MS"/>
                <a:cs typeface="Trebuchet MS"/>
              </a:rPr>
              <a:t>binary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accumulator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14" dirty="0">
                <a:latin typeface="Trebuchet MS"/>
                <a:cs typeface="Trebuchet MS"/>
              </a:rPr>
              <a:t>rotated </a:t>
            </a:r>
            <a:r>
              <a:rPr sz="2400" spc="-200" dirty="0">
                <a:latin typeface="Trebuchet MS"/>
                <a:cs typeface="Trebuchet MS"/>
              </a:rPr>
              <a:t>left </a:t>
            </a:r>
            <a:r>
              <a:rPr sz="2400" spc="-135" dirty="0">
                <a:latin typeface="Trebuchet MS"/>
                <a:cs typeface="Trebuchet MS"/>
              </a:rPr>
              <a:t>by </a:t>
            </a:r>
            <a:r>
              <a:rPr sz="2400" spc="-85" dirty="0">
                <a:latin typeface="Trebuchet MS"/>
                <a:cs typeface="Trebuchet MS"/>
              </a:rPr>
              <a:t>one  </a:t>
            </a:r>
            <a:r>
              <a:rPr sz="2400" spc="-120" dirty="0">
                <a:latin typeface="Trebuchet MS"/>
                <a:cs typeface="Trebuchet MS"/>
              </a:rPr>
              <a:t>position.</a:t>
            </a:r>
            <a:endParaRPr sz="2400">
              <a:latin typeface="Trebuchet MS"/>
              <a:cs typeface="Trebuchet MS"/>
            </a:endParaRPr>
          </a:p>
          <a:p>
            <a:pPr marL="310515" marR="30480" indent="-273050">
              <a:lnSpc>
                <a:spcPts val="2590"/>
              </a:lnSpc>
              <a:spcBef>
                <a:spcPts val="1200"/>
              </a:spcBef>
            </a:pPr>
            <a:r>
              <a:rPr sz="3375" spc="-11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75" dirty="0">
                <a:latin typeface="Trebuchet MS"/>
                <a:cs typeface="Trebuchet MS"/>
              </a:rPr>
              <a:t>Bit </a:t>
            </a:r>
            <a:r>
              <a:rPr sz="2400" spc="130" dirty="0">
                <a:latin typeface="Trebuchet MS"/>
                <a:cs typeface="Trebuchet MS"/>
              </a:rPr>
              <a:t>D7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90" dirty="0">
                <a:latin typeface="Trebuchet MS"/>
                <a:cs typeface="Trebuchet MS"/>
              </a:rPr>
              <a:t>position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130" dirty="0">
                <a:latin typeface="Trebuchet MS"/>
                <a:cs typeface="Trebuchet MS"/>
              </a:rPr>
              <a:t>D0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150" dirty="0">
                <a:latin typeface="Trebuchet MS"/>
                <a:cs typeface="Trebuchet MS"/>
              </a:rPr>
              <a:t>well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  </a:t>
            </a:r>
            <a:r>
              <a:rPr sz="2400" spc="-254" dirty="0">
                <a:latin typeface="Trebuchet MS"/>
                <a:cs typeface="Trebuchet MS"/>
              </a:rPr>
              <a:t>flag.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375" spc="179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120" dirty="0">
                <a:latin typeface="Trebuchet MS"/>
                <a:cs typeface="Trebuchet MS"/>
              </a:rPr>
              <a:t>CY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120" dirty="0">
                <a:latin typeface="Trebuchet MS"/>
                <a:cs typeface="Trebuchet MS"/>
              </a:rPr>
              <a:t>according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0" dirty="0">
                <a:latin typeface="Trebuchet MS"/>
                <a:cs typeface="Trebuchet MS"/>
              </a:rPr>
              <a:t>bit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D7.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-19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30" dirty="0">
                <a:latin typeface="Trebuchet MS"/>
                <a:cs typeface="Trebuchet MS"/>
              </a:rPr>
              <a:t>S, </a:t>
            </a:r>
            <a:r>
              <a:rPr sz="2400" spc="-70" dirty="0">
                <a:latin typeface="Trebuchet MS"/>
                <a:cs typeface="Trebuchet MS"/>
              </a:rPr>
              <a:t>Z, </a:t>
            </a:r>
            <a:r>
              <a:rPr sz="2400" spc="-240" dirty="0">
                <a:latin typeface="Trebuchet MS"/>
                <a:cs typeface="Trebuchet MS"/>
              </a:rPr>
              <a:t>P, </a:t>
            </a:r>
            <a:r>
              <a:rPr sz="2400" spc="220" dirty="0">
                <a:latin typeface="Trebuchet MS"/>
                <a:cs typeface="Trebuchet MS"/>
              </a:rPr>
              <a:t>AC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affected.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RLC.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2133600" y="1837689"/>
            <a:ext cx="60960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B7	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B6	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B5	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B4	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B3	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B2	</a:t>
            </a:r>
            <a:r>
              <a:rPr sz="1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B1	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B0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57200" y="1837689"/>
            <a:ext cx="6096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8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286000" y="5114290"/>
            <a:ext cx="60960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B6	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B5	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B4	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B3	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B2	</a:t>
            </a:r>
            <a:r>
              <a:rPr sz="18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B1	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B0	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81000" y="5114290"/>
            <a:ext cx="6096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247389" y="40830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106420" y="6426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2584451" y="1200151"/>
            <a:ext cx="4292600" cy="521970"/>
            <a:chOff x="2584451" y="1200151"/>
            <a:chExt cx="4292600" cy="521970"/>
          </a:xfrm>
        </p:grpSpPr>
        <p:sp>
          <p:nvSpPr>
            <p:cNvPr id="153" name="object 153"/>
            <p:cNvSpPr/>
            <p:nvPr/>
          </p:nvSpPr>
          <p:spPr>
            <a:xfrm>
              <a:off x="41275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1300" y="0"/>
                  </a:move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1300" y="12065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1275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1300" y="120650"/>
                  </a:lnTo>
                  <a:lnTo>
                    <a:pt x="241300" y="0"/>
                  </a:ln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801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2570" y="0"/>
                  </a:moveTo>
                  <a:lnTo>
                    <a:pt x="0" y="242570"/>
                  </a:lnTo>
                  <a:lnTo>
                    <a:pt x="242570" y="483870"/>
                  </a:lnTo>
                  <a:lnTo>
                    <a:pt x="24257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2570" y="12065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8801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2570" y="120650"/>
                  </a:lnTo>
                  <a:lnTo>
                    <a:pt x="242570" y="0"/>
                  </a:lnTo>
                  <a:lnTo>
                    <a:pt x="0" y="242570"/>
                  </a:lnTo>
                  <a:lnTo>
                    <a:pt x="242570" y="483870"/>
                  </a:lnTo>
                  <a:lnTo>
                    <a:pt x="242570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035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2569" y="0"/>
                  </a:moveTo>
                  <a:lnTo>
                    <a:pt x="0" y="242570"/>
                  </a:lnTo>
                  <a:lnTo>
                    <a:pt x="242569" y="483870"/>
                  </a:lnTo>
                  <a:lnTo>
                    <a:pt x="242569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2569" y="120650"/>
                  </a:lnTo>
                  <a:lnTo>
                    <a:pt x="24256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035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2569" y="120650"/>
                  </a:lnTo>
                  <a:lnTo>
                    <a:pt x="242569" y="0"/>
                  </a:lnTo>
                  <a:lnTo>
                    <a:pt x="0" y="242570"/>
                  </a:lnTo>
                  <a:lnTo>
                    <a:pt x="242569" y="483870"/>
                  </a:lnTo>
                  <a:lnTo>
                    <a:pt x="242569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689609" y="1200151"/>
            <a:ext cx="8282940" cy="2133600"/>
            <a:chOff x="689609" y="1200151"/>
            <a:chExt cx="8282940" cy="2133600"/>
          </a:xfrm>
        </p:grpSpPr>
        <p:sp>
          <p:nvSpPr>
            <p:cNvPr id="160" name="object 160"/>
            <p:cNvSpPr/>
            <p:nvPr/>
          </p:nvSpPr>
          <p:spPr>
            <a:xfrm>
              <a:off x="1652270" y="3067049"/>
              <a:ext cx="729615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851140" y="1602739"/>
              <a:ext cx="1090929" cy="7556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705850" y="1877059"/>
              <a:ext cx="266700" cy="14262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15440" y="1957069"/>
              <a:ext cx="273049" cy="134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7851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1300" y="0"/>
                  </a:move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1300" y="12065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7851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1300" y="120650"/>
                  </a:lnTo>
                  <a:lnTo>
                    <a:pt x="241300" y="0"/>
                  </a:ln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9609" y="1676400"/>
              <a:ext cx="1548130" cy="7556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6130" y="571500"/>
          <a:ext cx="8147684" cy="188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/>
                <a:gridCol w="1825625"/>
                <a:gridCol w="4768849"/>
              </a:tblGrid>
              <a:tr h="69215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9507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145" dirty="0">
                          <a:latin typeface="Trebuchet MS"/>
                          <a:cs typeface="Trebuchet MS"/>
                        </a:rPr>
                        <a:t>RRC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-120" dirty="0">
                          <a:latin typeface="Trebuchet MS"/>
                          <a:cs typeface="Trebuchet MS"/>
                        </a:rPr>
                        <a:t>Rotate </a:t>
                      </a:r>
                      <a:r>
                        <a:rPr sz="2800" spc="-150" dirty="0">
                          <a:latin typeface="Trebuchet MS"/>
                          <a:cs typeface="Trebuchet MS"/>
                        </a:rPr>
                        <a:t>accumulator</a:t>
                      </a:r>
                      <a:r>
                        <a:rPr sz="2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right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813675" cy="2974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386080" indent="-273050">
              <a:lnSpc>
                <a:spcPts val="2590"/>
              </a:lnSpc>
              <a:spcBef>
                <a:spcPts val="425"/>
              </a:spcBef>
            </a:pPr>
            <a:r>
              <a:rPr sz="3375" spc="-17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4" dirty="0">
                <a:latin typeface="Trebuchet MS"/>
                <a:cs typeface="Trebuchet MS"/>
              </a:rPr>
              <a:t>Each </a:t>
            </a:r>
            <a:r>
              <a:rPr sz="2400" spc="-130" dirty="0">
                <a:latin typeface="Trebuchet MS"/>
                <a:cs typeface="Trebuchet MS"/>
              </a:rPr>
              <a:t>binary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accumulator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14" dirty="0">
                <a:latin typeface="Trebuchet MS"/>
                <a:cs typeface="Trebuchet MS"/>
              </a:rPr>
              <a:t>rotated </a:t>
            </a:r>
            <a:r>
              <a:rPr sz="2400" spc="-120" dirty="0">
                <a:latin typeface="Trebuchet MS"/>
                <a:cs typeface="Trebuchet MS"/>
              </a:rPr>
              <a:t>right </a:t>
            </a:r>
            <a:r>
              <a:rPr sz="2400" spc="-135" dirty="0">
                <a:latin typeface="Trebuchet MS"/>
                <a:cs typeface="Trebuchet MS"/>
              </a:rPr>
              <a:t>by </a:t>
            </a:r>
            <a:r>
              <a:rPr sz="2400" spc="-80" dirty="0">
                <a:latin typeface="Trebuchet MS"/>
                <a:cs typeface="Trebuchet MS"/>
              </a:rPr>
              <a:t>one  </a:t>
            </a:r>
            <a:r>
              <a:rPr sz="2400" spc="-120" dirty="0">
                <a:latin typeface="Trebuchet MS"/>
                <a:cs typeface="Trebuchet MS"/>
              </a:rPr>
              <a:t>position.</a:t>
            </a:r>
            <a:endParaRPr sz="2400">
              <a:latin typeface="Trebuchet MS"/>
              <a:cs typeface="Trebuchet MS"/>
            </a:endParaRPr>
          </a:p>
          <a:p>
            <a:pPr marL="310515" marR="30480" indent="-273050">
              <a:lnSpc>
                <a:spcPts val="2590"/>
              </a:lnSpc>
              <a:spcBef>
                <a:spcPts val="1200"/>
              </a:spcBef>
            </a:pPr>
            <a:r>
              <a:rPr sz="3375" spc="-11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75" dirty="0">
                <a:latin typeface="Trebuchet MS"/>
                <a:cs typeface="Trebuchet MS"/>
              </a:rPr>
              <a:t>Bit </a:t>
            </a:r>
            <a:r>
              <a:rPr sz="2400" spc="130" dirty="0">
                <a:latin typeface="Trebuchet MS"/>
                <a:cs typeface="Trebuchet MS"/>
              </a:rPr>
              <a:t>D0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90" dirty="0">
                <a:latin typeface="Trebuchet MS"/>
                <a:cs typeface="Trebuchet MS"/>
              </a:rPr>
              <a:t>position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130" dirty="0">
                <a:latin typeface="Trebuchet MS"/>
                <a:cs typeface="Trebuchet MS"/>
              </a:rPr>
              <a:t>D7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150" dirty="0">
                <a:latin typeface="Trebuchet MS"/>
                <a:cs typeface="Trebuchet MS"/>
              </a:rPr>
              <a:t>well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  </a:t>
            </a:r>
            <a:r>
              <a:rPr sz="2400" spc="-254" dirty="0">
                <a:latin typeface="Trebuchet MS"/>
                <a:cs typeface="Trebuchet MS"/>
              </a:rPr>
              <a:t>flag.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375" spc="179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120" dirty="0">
                <a:latin typeface="Trebuchet MS"/>
                <a:cs typeface="Trebuchet MS"/>
              </a:rPr>
              <a:t>CY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120" dirty="0">
                <a:latin typeface="Trebuchet MS"/>
                <a:cs typeface="Trebuchet MS"/>
              </a:rPr>
              <a:t>according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0" dirty="0">
                <a:latin typeface="Trebuchet MS"/>
                <a:cs typeface="Trebuchet MS"/>
              </a:rPr>
              <a:t>bit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D0.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-19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30" dirty="0">
                <a:latin typeface="Trebuchet MS"/>
                <a:cs typeface="Trebuchet MS"/>
              </a:rPr>
              <a:t>S, </a:t>
            </a:r>
            <a:r>
              <a:rPr sz="2400" spc="-70" dirty="0">
                <a:latin typeface="Trebuchet MS"/>
                <a:cs typeface="Trebuchet MS"/>
              </a:rPr>
              <a:t>Z, </a:t>
            </a:r>
            <a:r>
              <a:rPr sz="2400" spc="-240" dirty="0">
                <a:latin typeface="Trebuchet MS"/>
                <a:cs typeface="Trebuchet MS"/>
              </a:rPr>
              <a:t>P, </a:t>
            </a:r>
            <a:r>
              <a:rPr sz="2400" spc="220" dirty="0">
                <a:latin typeface="Trebuchet MS"/>
                <a:cs typeface="Trebuchet MS"/>
              </a:rPr>
              <a:t>AC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affected.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RRC.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90599" y="1609089"/>
              <a:ext cx="762000" cy="372110"/>
            </a:xfrm>
            <a:custGeom>
              <a:avLst/>
              <a:gdLst/>
              <a:ahLst/>
              <a:cxnLst/>
              <a:rect l="l" t="t" r="r" b="b"/>
              <a:pathLst>
                <a:path w="762000" h="372110">
                  <a:moveTo>
                    <a:pt x="762000" y="0"/>
                  </a:moveTo>
                  <a:lnTo>
                    <a:pt x="0" y="0"/>
                  </a:lnTo>
                  <a:lnTo>
                    <a:pt x="0" y="372110"/>
                  </a:lnTo>
                  <a:lnTo>
                    <a:pt x="762000" y="37211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068069" y="1633220"/>
            <a:ext cx="28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752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830070" y="1633220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B6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514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592070" y="1633220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276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3354070" y="1633220"/>
            <a:ext cx="29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038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4116070" y="1633220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B3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800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878070" y="1633220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562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5640070" y="1633220"/>
            <a:ext cx="26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B1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324600" y="1609089"/>
            <a:ext cx="762000" cy="372110"/>
          </a:xfrm>
          <a:custGeom>
            <a:avLst/>
            <a:gdLst/>
            <a:ahLst/>
            <a:cxnLst/>
            <a:rect l="l" t="t" r="r" b="b"/>
            <a:pathLst>
              <a:path w="762000" h="372110">
                <a:moveTo>
                  <a:pt x="762000" y="0"/>
                </a:moveTo>
                <a:lnTo>
                  <a:pt x="0" y="0"/>
                </a:lnTo>
                <a:lnTo>
                  <a:pt x="0" y="372110"/>
                </a:lnTo>
                <a:lnTo>
                  <a:pt x="762000" y="372110"/>
                </a:lnTo>
                <a:lnTo>
                  <a:pt x="7620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6402070" y="1633220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B0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8153400" y="1609089"/>
            <a:ext cx="609600" cy="372110"/>
          </a:xfrm>
          <a:custGeom>
            <a:avLst/>
            <a:gdLst/>
            <a:ahLst/>
            <a:cxnLst/>
            <a:rect l="l" t="t" r="r" b="b"/>
            <a:pathLst>
              <a:path w="609600" h="372110">
                <a:moveTo>
                  <a:pt x="609600" y="0"/>
                </a:moveTo>
                <a:lnTo>
                  <a:pt x="0" y="0"/>
                </a:lnTo>
                <a:lnTo>
                  <a:pt x="0" y="372110"/>
                </a:lnTo>
                <a:lnTo>
                  <a:pt x="609600" y="372110"/>
                </a:lnTo>
                <a:lnTo>
                  <a:pt x="6096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8153400" y="1609089"/>
            <a:ext cx="609600" cy="3721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8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066800" y="5181600"/>
            <a:ext cx="6096000" cy="37084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B0	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B7	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B6	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B5	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B4	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B3	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B2	</a:t>
            </a: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B1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8153400" y="5181600"/>
            <a:ext cx="609600" cy="37084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B0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247389" y="40830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3182620" y="3390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71450" y="971551"/>
            <a:ext cx="8362950" cy="2209800"/>
            <a:chOff x="171450" y="971551"/>
            <a:chExt cx="8362950" cy="2209800"/>
          </a:xfrm>
        </p:grpSpPr>
        <p:sp>
          <p:nvSpPr>
            <p:cNvPr id="169" name="object 169"/>
            <p:cNvSpPr/>
            <p:nvPr/>
          </p:nvSpPr>
          <p:spPr>
            <a:xfrm>
              <a:off x="201930" y="2914649"/>
              <a:ext cx="7674609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01930" y="1384300"/>
              <a:ext cx="116332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71450" y="1652269"/>
              <a:ext cx="273050" cy="1504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986269" y="1384300"/>
              <a:ext cx="1548129" cy="749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639050" y="1652269"/>
              <a:ext cx="266700" cy="15049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4800" y="1038859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40">
                  <a:moveTo>
                    <a:pt x="735330" y="0"/>
                  </a:moveTo>
                  <a:lnTo>
                    <a:pt x="735330" y="121919"/>
                  </a:lnTo>
                  <a:lnTo>
                    <a:pt x="0" y="121919"/>
                  </a:lnTo>
                  <a:lnTo>
                    <a:pt x="0" y="363219"/>
                  </a:lnTo>
                  <a:lnTo>
                    <a:pt x="735330" y="363219"/>
                  </a:lnTo>
                  <a:lnTo>
                    <a:pt x="735330" y="485139"/>
                  </a:lnTo>
                  <a:lnTo>
                    <a:pt x="977900" y="242569"/>
                  </a:lnTo>
                  <a:lnTo>
                    <a:pt x="73533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4800" y="1038859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40">
                  <a:moveTo>
                    <a:pt x="0" y="121919"/>
                  </a:moveTo>
                  <a:lnTo>
                    <a:pt x="735330" y="121919"/>
                  </a:lnTo>
                  <a:lnTo>
                    <a:pt x="735330" y="0"/>
                  </a:lnTo>
                  <a:lnTo>
                    <a:pt x="977900" y="242569"/>
                  </a:lnTo>
                  <a:lnTo>
                    <a:pt x="735330" y="485139"/>
                  </a:lnTo>
                  <a:lnTo>
                    <a:pt x="735330" y="363219"/>
                  </a:lnTo>
                  <a:lnTo>
                    <a:pt x="0" y="363219"/>
                  </a:lnTo>
                  <a:lnTo>
                    <a:pt x="0" y="121919"/>
                  </a:lnTo>
                  <a:close/>
                </a:path>
                <a:path w="977900" h="485140">
                  <a:moveTo>
                    <a:pt x="0" y="0"/>
                  </a:moveTo>
                  <a:lnTo>
                    <a:pt x="0" y="0"/>
                  </a:lnTo>
                </a:path>
                <a:path w="977900" h="485140">
                  <a:moveTo>
                    <a:pt x="977900" y="485139"/>
                  </a:moveTo>
                  <a:lnTo>
                    <a:pt x="977900" y="48513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764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735330" y="0"/>
                  </a:moveTo>
                  <a:lnTo>
                    <a:pt x="735330" y="121919"/>
                  </a:lnTo>
                  <a:lnTo>
                    <a:pt x="0" y="121919"/>
                  </a:lnTo>
                  <a:lnTo>
                    <a:pt x="0" y="364489"/>
                  </a:lnTo>
                  <a:lnTo>
                    <a:pt x="735330" y="364489"/>
                  </a:lnTo>
                  <a:lnTo>
                    <a:pt x="735330" y="486409"/>
                  </a:lnTo>
                  <a:lnTo>
                    <a:pt x="977900" y="242569"/>
                  </a:lnTo>
                  <a:lnTo>
                    <a:pt x="73533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764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0" y="121919"/>
                  </a:moveTo>
                  <a:lnTo>
                    <a:pt x="735330" y="121919"/>
                  </a:lnTo>
                  <a:lnTo>
                    <a:pt x="735330" y="0"/>
                  </a:lnTo>
                  <a:lnTo>
                    <a:pt x="977900" y="242569"/>
                  </a:lnTo>
                  <a:lnTo>
                    <a:pt x="735330" y="486409"/>
                  </a:lnTo>
                  <a:lnTo>
                    <a:pt x="735330" y="364489"/>
                  </a:lnTo>
                  <a:lnTo>
                    <a:pt x="0" y="364489"/>
                  </a:lnTo>
                  <a:lnTo>
                    <a:pt x="0" y="121919"/>
                  </a:lnTo>
                  <a:close/>
                </a:path>
                <a:path w="977900" h="486409">
                  <a:moveTo>
                    <a:pt x="0" y="0"/>
                  </a:moveTo>
                  <a:lnTo>
                    <a:pt x="0" y="0"/>
                  </a:lnTo>
                </a:path>
                <a:path w="977900" h="486409">
                  <a:moveTo>
                    <a:pt x="977900" y="486409"/>
                  </a:moveTo>
                  <a:lnTo>
                    <a:pt x="977900" y="48640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766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735329" y="0"/>
                  </a:moveTo>
                  <a:lnTo>
                    <a:pt x="735329" y="121919"/>
                  </a:lnTo>
                  <a:lnTo>
                    <a:pt x="0" y="121919"/>
                  </a:lnTo>
                  <a:lnTo>
                    <a:pt x="0" y="364489"/>
                  </a:lnTo>
                  <a:lnTo>
                    <a:pt x="735329" y="364489"/>
                  </a:lnTo>
                  <a:lnTo>
                    <a:pt x="735329" y="486409"/>
                  </a:lnTo>
                  <a:lnTo>
                    <a:pt x="977900" y="242569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766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0" y="121919"/>
                  </a:moveTo>
                  <a:lnTo>
                    <a:pt x="735329" y="121919"/>
                  </a:lnTo>
                  <a:lnTo>
                    <a:pt x="735329" y="0"/>
                  </a:lnTo>
                  <a:lnTo>
                    <a:pt x="977900" y="242569"/>
                  </a:lnTo>
                  <a:lnTo>
                    <a:pt x="735329" y="486409"/>
                  </a:lnTo>
                  <a:lnTo>
                    <a:pt x="735329" y="364489"/>
                  </a:lnTo>
                  <a:lnTo>
                    <a:pt x="0" y="364489"/>
                  </a:lnTo>
                  <a:lnTo>
                    <a:pt x="0" y="121919"/>
                  </a:lnTo>
                  <a:close/>
                </a:path>
                <a:path w="977900" h="486409">
                  <a:moveTo>
                    <a:pt x="0" y="0"/>
                  </a:moveTo>
                  <a:lnTo>
                    <a:pt x="0" y="0"/>
                  </a:lnTo>
                </a:path>
                <a:path w="977900" h="486409">
                  <a:moveTo>
                    <a:pt x="977900" y="486409"/>
                  </a:moveTo>
                  <a:lnTo>
                    <a:pt x="977900" y="48640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800600" y="9905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735329" y="0"/>
                  </a:moveTo>
                  <a:lnTo>
                    <a:pt x="735329" y="120650"/>
                  </a:lnTo>
                  <a:lnTo>
                    <a:pt x="0" y="120650"/>
                  </a:lnTo>
                  <a:lnTo>
                    <a:pt x="0" y="363220"/>
                  </a:lnTo>
                  <a:lnTo>
                    <a:pt x="735329" y="363220"/>
                  </a:lnTo>
                  <a:lnTo>
                    <a:pt x="735329" y="483870"/>
                  </a:lnTo>
                  <a:lnTo>
                    <a:pt x="977900" y="242570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800600" y="9905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0" y="120650"/>
                  </a:moveTo>
                  <a:lnTo>
                    <a:pt x="735329" y="120650"/>
                  </a:lnTo>
                  <a:lnTo>
                    <a:pt x="735329" y="0"/>
                  </a:lnTo>
                  <a:lnTo>
                    <a:pt x="977900" y="242570"/>
                  </a:lnTo>
                  <a:lnTo>
                    <a:pt x="735329" y="483870"/>
                  </a:lnTo>
                  <a:lnTo>
                    <a:pt x="735329" y="363220"/>
                  </a:lnTo>
                  <a:lnTo>
                    <a:pt x="0" y="363220"/>
                  </a:lnTo>
                  <a:lnTo>
                    <a:pt x="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2148839" y="6465570"/>
            <a:ext cx="562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434C25"/>
                </a:solidFill>
                <a:latin typeface="Times New Roman"/>
                <a:cs typeface="Times New Roman"/>
              </a:rPr>
              <a:t>collected </a:t>
            </a:r>
            <a:r>
              <a:rPr sz="1200" spc="20" dirty="0">
                <a:solidFill>
                  <a:srgbClr val="434C25"/>
                </a:solidFill>
                <a:latin typeface="Times New Roman"/>
                <a:cs typeface="Times New Roman"/>
              </a:rPr>
              <a:t>by </a:t>
            </a:r>
            <a:r>
              <a:rPr sz="1200" spc="15" dirty="0">
                <a:solidFill>
                  <a:srgbClr val="434C25"/>
                </a:solidFill>
                <a:latin typeface="Times New Roman"/>
                <a:cs typeface="Times New Roman"/>
              </a:rPr>
              <a:t>C.Gokul </a:t>
            </a:r>
            <a:r>
              <a:rPr sz="1200" spc="-5" dirty="0">
                <a:solidFill>
                  <a:srgbClr val="434C25"/>
                </a:solidFill>
                <a:latin typeface="Times New Roman"/>
                <a:cs typeface="Times New Roman"/>
              </a:rPr>
              <a:t>AP/EEE </a:t>
            </a:r>
            <a:r>
              <a:rPr sz="1200" spc="5" dirty="0">
                <a:solidFill>
                  <a:srgbClr val="434C25"/>
                </a:solidFill>
                <a:latin typeface="Times New Roman"/>
                <a:cs typeface="Times New Roman"/>
              </a:rPr>
              <a:t>, </a:t>
            </a:r>
            <a:r>
              <a:rPr sz="1200" spc="15" dirty="0">
                <a:solidFill>
                  <a:srgbClr val="434C25"/>
                </a:solidFill>
                <a:latin typeface="Times New Roman"/>
                <a:cs typeface="Times New Roman"/>
              </a:rPr>
              <a:t>Velalar </a:t>
            </a:r>
            <a:r>
              <a:rPr sz="1200" spc="20" dirty="0">
                <a:solidFill>
                  <a:srgbClr val="434C25"/>
                </a:solidFill>
                <a:latin typeface="Times New Roman"/>
                <a:cs typeface="Times New Roman"/>
              </a:rPr>
              <a:t>college </a:t>
            </a:r>
            <a:r>
              <a:rPr sz="1200" spc="10" dirty="0">
                <a:solidFill>
                  <a:srgbClr val="434C25"/>
                </a:solidFill>
                <a:latin typeface="Times New Roman"/>
                <a:cs typeface="Times New Roman"/>
              </a:rPr>
              <a:t>of </a:t>
            </a:r>
            <a:r>
              <a:rPr sz="1200" spc="35" dirty="0">
                <a:solidFill>
                  <a:srgbClr val="434C25"/>
                </a:solidFill>
                <a:latin typeface="Times New Roman"/>
                <a:cs typeface="Times New Roman"/>
              </a:rPr>
              <a:t>Engineering </a:t>
            </a:r>
            <a:r>
              <a:rPr sz="1200" spc="65" dirty="0">
                <a:solidFill>
                  <a:srgbClr val="434C25"/>
                </a:solidFill>
                <a:latin typeface="Times New Roman"/>
                <a:cs typeface="Times New Roman"/>
              </a:rPr>
              <a:t>and </a:t>
            </a:r>
            <a:r>
              <a:rPr sz="1200" spc="25" dirty="0">
                <a:solidFill>
                  <a:srgbClr val="434C25"/>
                </a:solidFill>
                <a:latin typeface="Times New Roman"/>
                <a:cs typeface="Times New Roman"/>
              </a:rPr>
              <a:t>Technology,</a:t>
            </a:r>
            <a:r>
              <a:rPr sz="1200" spc="95" dirty="0">
                <a:solidFill>
                  <a:srgbClr val="434C25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434C25"/>
                </a:solidFill>
                <a:latin typeface="Times New Roman"/>
                <a:cs typeface="Times New Roman"/>
              </a:rPr>
              <a:t>Erode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870" y="1142999"/>
            <a:ext cx="8501380" cy="579120"/>
          </a:xfrm>
          <a:custGeom>
            <a:avLst/>
            <a:gdLst/>
            <a:ahLst/>
            <a:cxnLst/>
            <a:rect l="l" t="t" r="r" b="b"/>
            <a:pathLst>
              <a:path w="8501380" h="579119">
                <a:moveTo>
                  <a:pt x="8501380" y="0"/>
                </a:moveTo>
                <a:lnTo>
                  <a:pt x="3237230" y="0"/>
                </a:lnTo>
                <a:lnTo>
                  <a:pt x="0" y="0"/>
                </a:lnTo>
                <a:lnTo>
                  <a:pt x="0" y="579120"/>
                </a:lnTo>
                <a:lnTo>
                  <a:pt x="3237230" y="579120"/>
                </a:lnTo>
                <a:lnTo>
                  <a:pt x="8501380" y="579120"/>
                </a:lnTo>
                <a:lnTo>
                  <a:pt x="850138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1580" y="1148079"/>
            <a:ext cx="5871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7504" algn="l"/>
              </a:tabLst>
            </a:pPr>
            <a:r>
              <a:rPr sz="3200" b="1" spc="5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1" spc="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3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b="1" spc="5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1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870" y="1722120"/>
            <a:ext cx="3237230" cy="969010"/>
          </a:xfrm>
          <a:custGeom>
            <a:avLst/>
            <a:gdLst/>
            <a:ahLst/>
            <a:cxnLst/>
            <a:rect l="l" t="t" r="r" b="b"/>
            <a:pathLst>
              <a:path w="3237229" h="969010">
                <a:moveTo>
                  <a:pt x="3237230" y="0"/>
                </a:moveTo>
                <a:lnTo>
                  <a:pt x="0" y="0"/>
                </a:lnTo>
                <a:lnTo>
                  <a:pt x="0" y="969009"/>
                </a:lnTo>
                <a:lnTo>
                  <a:pt x="3237230" y="969009"/>
                </a:lnTo>
                <a:lnTo>
                  <a:pt x="323723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769" y="1713229"/>
            <a:ext cx="89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165" dirty="0">
                <a:latin typeface="Trebuchet MS"/>
                <a:cs typeface="Trebuchet MS"/>
              </a:rPr>
              <a:t>LXI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4100" y="1722120"/>
            <a:ext cx="5264150" cy="969010"/>
          </a:xfrm>
          <a:custGeom>
            <a:avLst/>
            <a:gdLst/>
            <a:ahLst/>
            <a:cxnLst/>
            <a:rect l="l" t="t" r="r" b="b"/>
            <a:pathLst>
              <a:path w="5264150" h="969010">
                <a:moveTo>
                  <a:pt x="5264150" y="0"/>
                </a:moveTo>
                <a:lnTo>
                  <a:pt x="0" y="0"/>
                </a:lnTo>
                <a:lnTo>
                  <a:pt x="0" y="969009"/>
                </a:lnTo>
                <a:lnTo>
                  <a:pt x="5264150" y="969009"/>
                </a:lnTo>
                <a:lnTo>
                  <a:pt x="526415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4270" y="1727200"/>
            <a:ext cx="3427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220" dirty="0">
                <a:latin typeface="Trebuchet MS"/>
                <a:cs typeface="Trebuchet MS"/>
              </a:rPr>
              <a:t>Reg. </a:t>
            </a:r>
            <a:r>
              <a:rPr sz="3200" spc="-229" dirty="0">
                <a:latin typeface="Trebuchet MS"/>
                <a:cs typeface="Trebuchet MS"/>
              </a:rPr>
              <a:t>pair, </a:t>
            </a:r>
            <a:r>
              <a:rPr sz="3200" spc="-150" dirty="0">
                <a:latin typeface="Trebuchet MS"/>
                <a:cs typeface="Trebuchet MS"/>
              </a:rPr>
              <a:t>16-bit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data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4066540"/>
            <a:ext cx="732663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5" dirty="0">
                <a:latin typeface="Times New Roman"/>
                <a:cs typeface="Times New Roman"/>
              </a:rPr>
              <a:t>instruction loads </a:t>
            </a:r>
            <a:r>
              <a:rPr sz="2600" dirty="0">
                <a:latin typeface="Times New Roman"/>
                <a:cs typeface="Times New Roman"/>
              </a:rPr>
              <a:t>16-bit data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register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pair.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390"/>
              </a:spcBef>
            </a:pPr>
            <a:r>
              <a:rPr sz="3675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dirty="0">
                <a:latin typeface="Times New Roman"/>
                <a:cs typeface="Times New Roman"/>
              </a:rPr>
              <a:t>Example: </a:t>
            </a:r>
            <a:r>
              <a:rPr sz="2600" dirty="0">
                <a:latin typeface="Times New Roman"/>
                <a:cs typeface="Times New Roman"/>
              </a:rPr>
              <a:t>LXI </a:t>
            </a:r>
            <a:r>
              <a:rPr sz="2600" spc="-5" dirty="0">
                <a:latin typeface="Times New Roman"/>
                <a:cs typeface="Times New Roman"/>
              </a:rPr>
              <a:t>H, </a:t>
            </a:r>
            <a:r>
              <a:rPr sz="2600" dirty="0">
                <a:latin typeface="Times New Roman"/>
                <a:cs typeface="Times New Roman"/>
              </a:rPr>
              <a:t>2030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969" y="327659"/>
            <a:ext cx="66833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0" dirty="0"/>
              <a:t>LXI-Load </a:t>
            </a:r>
            <a:r>
              <a:rPr sz="3900" spc="-175" dirty="0"/>
              <a:t>register </a:t>
            </a:r>
            <a:r>
              <a:rPr sz="3900" spc="-210" dirty="0"/>
              <a:t>pair</a:t>
            </a:r>
            <a:r>
              <a:rPr sz="3900" spc="-55" dirty="0"/>
              <a:t> </a:t>
            </a:r>
            <a:r>
              <a:rPr sz="3900" spc="-260" dirty="0"/>
              <a:t>immediate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2619" y="642619"/>
          <a:ext cx="8293100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/>
                <a:gridCol w="1858010"/>
                <a:gridCol w="4860290"/>
              </a:tblGrid>
              <a:tr h="66675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70" dirty="0">
                          <a:latin typeface="Trebuchet MS"/>
                          <a:cs typeface="Trebuchet MS"/>
                        </a:rPr>
                        <a:t>RAL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130810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20" dirty="0">
                          <a:latin typeface="Trebuchet MS"/>
                          <a:cs typeface="Trebuchet MS"/>
                        </a:rPr>
                        <a:t>Rotate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 </a:t>
                      </a:r>
                      <a:r>
                        <a:rPr sz="2800" spc="-229" dirty="0">
                          <a:latin typeface="Trebuchet MS"/>
                          <a:cs typeface="Trebuchet MS"/>
                        </a:rPr>
                        <a:t>left  </a:t>
                      </a:r>
                      <a:r>
                        <a:rPr sz="2800" spc="-105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2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14" dirty="0">
                          <a:latin typeface="Trebuchet MS"/>
                          <a:cs typeface="Trebuchet MS"/>
                        </a:rPr>
                        <a:t>carry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897495" cy="2974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650875" indent="-273050">
              <a:lnSpc>
                <a:spcPts val="2590"/>
              </a:lnSpc>
              <a:spcBef>
                <a:spcPts val="425"/>
              </a:spcBef>
            </a:pPr>
            <a:r>
              <a:rPr sz="3375" spc="-17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4" dirty="0">
                <a:latin typeface="Trebuchet MS"/>
                <a:cs typeface="Trebuchet MS"/>
              </a:rPr>
              <a:t>Each </a:t>
            </a:r>
            <a:r>
              <a:rPr sz="2400" spc="-130" dirty="0">
                <a:latin typeface="Trebuchet MS"/>
                <a:cs typeface="Trebuchet MS"/>
              </a:rPr>
              <a:t>binary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accumulator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14" dirty="0">
                <a:latin typeface="Trebuchet MS"/>
                <a:cs typeface="Trebuchet MS"/>
              </a:rPr>
              <a:t>rotated </a:t>
            </a:r>
            <a:r>
              <a:rPr sz="2400" spc="-200" dirty="0">
                <a:latin typeface="Trebuchet MS"/>
                <a:cs typeface="Trebuchet MS"/>
              </a:rPr>
              <a:t>left </a:t>
            </a:r>
            <a:r>
              <a:rPr sz="2400" spc="-135" dirty="0">
                <a:latin typeface="Trebuchet MS"/>
                <a:cs typeface="Trebuchet MS"/>
              </a:rPr>
              <a:t>by </a:t>
            </a:r>
            <a:r>
              <a:rPr sz="2400" spc="-85" dirty="0">
                <a:latin typeface="Trebuchet MS"/>
                <a:cs typeface="Trebuchet MS"/>
              </a:rPr>
              <a:t>one  </a:t>
            </a:r>
            <a:r>
              <a:rPr sz="2400" spc="-90" dirty="0">
                <a:latin typeface="Trebuchet MS"/>
                <a:cs typeface="Trebuchet MS"/>
              </a:rPr>
              <a:t>position </a:t>
            </a:r>
            <a:r>
              <a:rPr sz="2400" spc="-95" dirty="0">
                <a:latin typeface="Trebuchet MS"/>
                <a:cs typeface="Trebuchet MS"/>
              </a:rPr>
              <a:t>through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flag.</a:t>
            </a:r>
            <a:endParaRPr sz="2400">
              <a:latin typeface="Trebuchet MS"/>
              <a:cs typeface="Trebuchet MS"/>
            </a:endParaRPr>
          </a:p>
          <a:p>
            <a:pPr marL="310515" marR="30480" indent="-273050">
              <a:lnSpc>
                <a:spcPts val="2590"/>
              </a:lnSpc>
              <a:spcBef>
                <a:spcPts val="1200"/>
              </a:spcBef>
            </a:pPr>
            <a:r>
              <a:rPr sz="3375" spc="-11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75" dirty="0">
                <a:latin typeface="Trebuchet MS"/>
                <a:cs typeface="Trebuchet MS"/>
              </a:rPr>
              <a:t>Bit </a:t>
            </a:r>
            <a:r>
              <a:rPr sz="2400" spc="130" dirty="0">
                <a:latin typeface="Trebuchet MS"/>
                <a:cs typeface="Trebuchet MS"/>
              </a:rPr>
              <a:t>D7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 </a:t>
            </a:r>
            <a:r>
              <a:rPr sz="2400" spc="-254" dirty="0">
                <a:latin typeface="Trebuchet MS"/>
                <a:cs typeface="Trebuchet MS"/>
              </a:rPr>
              <a:t>flag, </a:t>
            </a:r>
            <a:r>
              <a:rPr sz="2400" spc="-160" dirty="0">
                <a:latin typeface="Trebuchet MS"/>
                <a:cs typeface="Trebuchet MS"/>
              </a:rPr>
              <a:t>and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 </a:t>
            </a:r>
            <a:r>
              <a:rPr sz="2400" spc="-225" dirty="0">
                <a:latin typeface="Trebuchet MS"/>
                <a:cs typeface="Trebuchet MS"/>
              </a:rPr>
              <a:t>flag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60" dirty="0">
                <a:latin typeface="Trebuchet MS"/>
                <a:cs typeface="Trebuchet MS"/>
              </a:rPr>
              <a:t>least significant </a:t>
            </a:r>
            <a:r>
              <a:rPr sz="2400" spc="-90" dirty="0">
                <a:latin typeface="Trebuchet MS"/>
                <a:cs typeface="Trebuchet MS"/>
              </a:rPr>
              <a:t>position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D0.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375" spc="179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120" dirty="0">
                <a:latin typeface="Trebuchet MS"/>
                <a:cs typeface="Trebuchet MS"/>
              </a:rPr>
              <a:t>CY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120" dirty="0">
                <a:latin typeface="Trebuchet MS"/>
                <a:cs typeface="Trebuchet MS"/>
              </a:rPr>
              <a:t>according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0" dirty="0">
                <a:latin typeface="Trebuchet MS"/>
                <a:cs typeface="Trebuchet MS"/>
              </a:rPr>
              <a:t>bit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D7.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-19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30" dirty="0">
                <a:latin typeface="Trebuchet MS"/>
                <a:cs typeface="Trebuchet MS"/>
              </a:rPr>
              <a:t>S, </a:t>
            </a:r>
            <a:r>
              <a:rPr sz="2400" spc="-70" dirty="0">
                <a:latin typeface="Trebuchet MS"/>
                <a:cs typeface="Trebuchet MS"/>
              </a:rPr>
              <a:t>Z, </a:t>
            </a:r>
            <a:r>
              <a:rPr sz="2400" spc="-240" dirty="0">
                <a:latin typeface="Trebuchet MS"/>
                <a:cs typeface="Trebuchet MS"/>
              </a:rPr>
              <a:t>P, </a:t>
            </a:r>
            <a:r>
              <a:rPr sz="2400" spc="220" dirty="0">
                <a:latin typeface="Trebuchet MS"/>
                <a:cs typeface="Trebuchet MS"/>
              </a:rPr>
              <a:t>AC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affected.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RAL.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133600" y="1837689"/>
              <a:ext cx="6096000" cy="372110"/>
            </a:xfrm>
            <a:custGeom>
              <a:avLst/>
              <a:gdLst/>
              <a:ahLst/>
              <a:cxnLst/>
              <a:rect l="l" t="t" r="r" b="b"/>
              <a:pathLst>
                <a:path w="6096000" h="372110">
                  <a:moveTo>
                    <a:pt x="6096000" y="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372110"/>
                  </a:lnTo>
                  <a:lnTo>
                    <a:pt x="6096000" y="37211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2133600" y="1837689"/>
            <a:ext cx="6096000" cy="3721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B7	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B6	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B5	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B4	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B3	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B2	</a:t>
            </a:r>
            <a:r>
              <a:rPr sz="1800" b="1" spc="-229" dirty="0">
                <a:solidFill>
                  <a:srgbClr val="FFFFFF"/>
                </a:solidFill>
                <a:latin typeface="Arial"/>
                <a:cs typeface="Arial"/>
              </a:rPr>
              <a:t>B1	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B0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38200" y="1837689"/>
            <a:ext cx="609600" cy="372110"/>
          </a:xfrm>
          <a:custGeom>
            <a:avLst/>
            <a:gdLst/>
            <a:ahLst/>
            <a:cxnLst/>
            <a:rect l="l" t="t" r="r" b="b"/>
            <a:pathLst>
              <a:path w="609600" h="372110">
                <a:moveTo>
                  <a:pt x="609600" y="0"/>
                </a:moveTo>
                <a:lnTo>
                  <a:pt x="0" y="0"/>
                </a:lnTo>
                <a:lnTo>
                  <a:pt x="0" y="372110"/>
                </a:lnTo>
                <a:lnTo>
                  <a:pt x="609600" y="372110"/>
                </a:lnTo>
                <a:lnTo>
                  <a:pt x="609600" y="0"/>
                </a:lnTo>
                <a:close/>
              </a:path>
            </a:pathLst>
          </a:custGeom>
          <a:solidFill>
            <a:srgbClr val="A4B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838200" y="1837689"/>
            <a:ext cx="609600" cy="3721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286000" y="5114290"/>
            <a:ext cx="60960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B6	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B5	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B4	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B3	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B2	</a:t>
            </a:r>
            <a:r>
              <a:rPr sz="1800" b="1" spc="-229" dirty="0">
                <a:solidFill>
                  <a:srgbClr val="FFFFFF"/>
                </a:solidFill>
                <a:latin typeface="Arial"/>
                <a:cs typeface="Arial"/>
              </a:rPr>
              <a:t>B1	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B0	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81000" y="5114290"/>
            <a:ext cx="6096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B7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47389" y="40830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106420" y="64262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248920" y="1200151"/>
            <a:ext cx="8723630" cy="2133600"/>
            <a:chOff x="248920" y="1200151"/>
            <a:chExt cx="8723630" cy="2133600"/>
          </a:xfrm>
        </p:grpSpPr>
        <p:sp>
          <p:nvSpPr>
            <p:cNvPr id="155" name="object 155"/>
            <p:cNvSpPr/>
            <p:nvPr/>
          </p:nvSpPr>
          <p:spPr>
            <a:xfrm>
              <a:off x="7851139" y="1602739"/>
              <a:ext cx="1090929" cy="755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705850" y="1877059"/>
              <a:ext cx="266700" cy="14262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48920" y="1957069"/>
              <a:ext cx="267970" cy="134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851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1300" y="0"/>
                  </a:move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1300" y="12065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785100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1300" y="120650"/>
                  </a:lnTo>
                  <a:lnTo>
                    <a:pt x="241300" y="0"/>
                  </a:ln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127499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1300" y="0"/>
                  </a:move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1300" y="12065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127499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1300" y="120650"/>
                  </a:lnTo>
                  <a:lnTo>
                    <a:pt x="241300" y="0"/>
                  </a:lnTo>
                  <a:lnTo>
                    <a:pt x="0" y="242570"/>
                  </a:lnTo>
                  <a:lnTo>
                    <a:pt x="241300" y="483870"/>
                  </a:lnTo>
                  <a:lnTo>
                    <a:pt x="241300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880099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2570" y="0"/>
                  </a:moveTo>
                  <a:lnTo>
                    <a:pt x="0" y="242570"/>
                  </a:lnTo>
                  <a:lnTo>
                    <a:pt x="242570" y="483870"/>
                  </a:lnTo>
                  <a:lnTo>
                    <a:pt x="24257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2570" y="12065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880099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2570" y="120650"/>
                  </a:lnTo>
                  <a:lnTo>
                    <a:pt x="242570" y="0"/>
                  </a:lnTo>
                  <a:lnTo>
                    <a:pt x="0" y="242570"/>
                  </a:lnTo>
                  <a:lnTo>
                    <a:pt x="242570" y="483870"/>
                  </a:lnTo>
                  <a:lnTo>
                    <a:pt x="242570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603499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242569" y="0"/>
                  </a:moveTo>
                  <a:lnTo>
                    <a:pt x="0" y="242570"/>
                  </a:lnTo>
                  <a:lnTo>
                    <a:pt x="242569" y="483870"/>
                  </a:lnTo>
                  <a:lnTo>
                    <a:pt x="242569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2569" y="120650"/>
                  </a:lnTo>
                  <a:lnTo>
                    <a:pt x="24256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603499" y="12191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977900" y="120650"/>
                  </a:moveTo>
                  <a:lnTo>
                    <a:pt x="242569" y="120650"/>
                  </a:lnTo>
                  <a:lnTo>
                    <a:pt x="242569" y="0"/>
                  </a:lnTo>
                  <a:lnTo>
                    <a:pt x="0" y="242570"/>
                  </a:lnTo>
                  <a:lnTo>
                    <a:pt x="242569" y="483870"/>
                  </a:lnTo>
                  <a:lnTo>
                    <a:pt x="242569" y="363220"/>
                  </a:lnTo>
                  <a:lnTo>
                    <a:pt x="977900" y="363220"/>
                  </a:lnTo>
                  <a:lnTo>
                    <a:pt x="97790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670" y="3067049"/>
              <a:ext cx="866775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0670" y="1925319"/>
              <a:ext cx="662940" cy="2679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642619"/>
          <a:ext cx="8362949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872614"/>
                <a:gridCol w="4905375"/>
              </a:tblGrid>
              <a:tr h="66675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05" dirty="0">
                          <a:latin typeface="Trebuchet MS"/>
                          <a:cs typeface="Trebuchet MS"/>
                        </a:rPr>
                        <a:t>RAR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47320" marR="1141095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20" dirty="0">
                          <a:latin typeface="Trebuchet MS"/>
                          <a:cs typeface="Trebuchet MS"/>
                        </a:rPr>
                        <a:t>Rotate </a:t>
                      </a:r>
                      <a:r>
                        <a:rPr sz="2800" spc="-155" dirty="0">
                          <a:latin typeface="Trebuchet MS"/>
                          <a:cs typeface="Trebuchet MS"/>
                        </a:rPr>
                        <a:t>accumulator </a:t>
                      </a:r>
                      <a:r>
                        <a:rPr sz="2800" spc="-140" dirty="0">
                          <a:latin typeface="Trebuchet MS"/>
                          <a:cs typeface="Trebuchet MS"/>
                        </a:rPr>
                        <a:t>right  </a:t>
                      </a:r>
                      <a:r>
                        <a:rPr sz="2800" spc="-105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2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20" dirty="0">
                          <a:latin typeface="Trebuchet MS"/>
                          <a:cs typeface="Trebuchet MS"/>
                        </a:rPr>
                        <a:t>carry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10559"/>
            <a:ext cx="7897495" cy="2974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0515" marR="470534" indent="-273050">
              <a:lnSpc>
                <a:spcPts val="2590"/>
              </a:lnSpc>
              <a:spcBef>
                <a:spcPts val="425"/>
              </a:spcBef>
            </a:pPr>
            <a:r>
              <a:rPr sz="3375" spc="-17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14" dirty="0">
                <a:latin typeface="Trebuchet MS"/>
                <a:cs typeface="Trebuchet MS"/>
              </a:rPr>
              <a:t>Each </a:t>
            </a:r>
            <a:r>
              <a:rPr sz="2400" spc="-130" dirty="0">
                <a:latin typeface="Trebuchet MS"/>
                <a:cs typeface="Trebuchet MS"/>
              </a:rPr>
              <a:t>binary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accumulator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14" dirty="0">
                <a:latin typeface="Trebuchet MS"/>
                <a:cs typeface="Trebuchet MS"/>
              </a:rPr>
              <a:t>rotated </a:t>
            </a:r>
            <a:r>
              <a:rPr sz="2400" spc="-120" dirty="0">
                <a:latin typeface="Trebuchet MS"/>
                <a:cs typeface="Trebuchet MS"/>
              </a:rPr>
              <a:t>right </a:t>
            </a:r>
            <a:r>
              <a:rPr sz="2400" spc="-135" dirty="0">
                <a:latin typeface="Trebuchet MS"/>
                <a:cs typeface="Trebuchet MS"/>
              </a:rPr>
              <a:t>by </a:t>
            </a:r>
            <a:r>
              <a:rPr sz="2400" spc="-80" dirty="0">
                <a:latin typeface="Trebuchet MS"/>
                <a:cs typeface="Trebuchet MS"/>
              </a:rPr>
              <a:t>one  </a:t>
            </a:r>
            <a:r>
              <a:rPr sz="2400" spc="-90" dirty="0">
                <a:latin typeface="Trebuchet MS"/>
                <a:cs typeface="Trebuchet MS"/>
              </a:rPr>
              <a:t>position </a:t>
            </a:r>
            <a:r>
              <a:rPr sz="2400" spc="-95" dirty="0">
                <a:latin typeface="Trebuchet MS"/>
                <a:cs typeface="Trebuchet MS"/>
              </a:rPr>
              <a:t>through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flag.</a:t>
            </a:r>
            <a:endParaRPr sz="2400">
              <a:latin typeface="Trebuchet MS"/>
              <a:cs typeface="Trebuchet MS"/>
            </a:endParaRPr>
          </a:p>
          <a:p>
            <a:pPr marL="310515" marR="30480" indent="-273050">
              <a:lnSpc>
                <a:spcPts val="2590"/>
              </a:lnSpc>
              <a:spcBef>
                <a:spcPts val="1200"/>
              </a:spcBef>
            </a:pPr>
            <a:r>
              <a:rPr sz="3375" spc="-112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75" dirty="0">
                <a:latin typeface="Trebuchet MS"/>
                <a:cs typeface="Trebuchet MS"/>
              </a:rPr>
              <a:t>Bit </a:t>
            </a:r>
            <a:r>
              <a:rPr sz="2400" spc="130" dirty="0">
                <a:latin typeface="Trebuchet MS"/>
                <a:cs typeface="Trebuchet MS"/>
              </a:rPr>
              <a:t>D0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</a:t>
            </a:r>
            <a:r>
              <a:rPr sz="2400" spc="-135" dirty="0">
                <a:latin typeface="Trebuchet MS"/>
                <a:cs typeface="Trebuchet MS"/>
              </a:rPr>
              <a:t>in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 </a:t>
            </a:r>
            <a:r>
              <a:rPr sz="2400" spc="-254" dirty="0">
                <a:latin typeface="Trebuchet MS"/>
                <a:cs typeface="Trebuchet MS"/>
              </a:rPr>
              <a:t>flag, </a:t>
            </a:r>
            <a:r>
              <a:rPr sz="2400" spc="-160" dirty="0">
                <a:latin typeface="Trebuchet MS"/>
                <a:cs typeface="Trebuchet MS"/>
              </a:rPr>
              <a:t>and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Carry </a:t>
            </a:r>
            <a:r>
              <a:rPr sz="2400" spc="-225" dirty="0">
                <a:latin typeface="Trebuchet MS"/>
                <a:cs typeface="Trebuchet MS"/>
              </a:rPr>
              <a:t>flag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65" dirty="0">
                <a:latin typeface="Trebuchet MS"/>
                <a:cs typeface="Trebuchet MS"/>
              </a:rPr>
              <a:t>placed 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80" dirty="0">
                <a:latin typeface="Trebuchet MS"/>
                <a:cs typeface="Trebuchet MS"/>
              </a:rPr>
              <a:t>most </a:t>
            </a:r>
            <a:r>
              <a:rPr sz="2400" spc="-160" dirty="0">
                <a:latin typeface="Trebuchet MS"/>
                <a:cs typeface="Trebuchet MS"/>
              </a:rPr>
              <a:t>significant </a:t>
            </a:r>
            <a:r>
              <a:rPr sz="2400" spc="-90" dirty="0">
                <a:latin typeface="Trebuchet MS"/>
                <a:cs typeface="Trebuchet MS"/>
              </a:rPr>
              <a:t>position</a:t>
            </a:r>
            <a:r>
              <a:rPr sz="2400" spc="23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D7.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375" spc="179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120" dirty="0">
                <a:latin typeface="Trebuchet MS"/>
                <a:cs typeface="Trebuchet MS"/>
              </a:rPr>
              <a:t>CY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40" dirty="0">
                <a:latin typeface="Trebuchet MS"/>
                <a:cs typeface="Trebuchet MS"/>
              </a:rPr>
              <a:t>modified </a:t>
            </a:r>
            <a:r>
              <a:rPr sz="2400" spc="-120" dirty="0">
                <a:latin typeface="Trebuchet MS"/>
                <a:cs typeface="Trebuchet MS"/>
              </a:rPr>
              <a:t>according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50" dirty="0">
                <a:latin typeface="Trebuchet MS"/>
                <a:cs typeface="Trebuchet MS"/>
              </a:rPr>
              <a:t>bit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D0.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-195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spc="-130" dirty="0">
                <a:latin typeface="Trebuchet MS"/>
                <a:cs typeface="Trebuchet MS"/>
              </a:rPr>
              <a:t>S, </a:t>
            </a:r>
            <a:r>
              <a:rPr sz="2400" spc="-70" dirty="0">
                <a:latin typeface="Trebuchet MS"/>
                <a:cs typeface="Trebuchet MS"/>
              </a:rPr>
              <a:t>Z, </a:t>
            </a:r>
            <a:r>
              <a:rPr sz="2400" spc="-240" dirty="0">
                <a:latin typeface="Trebuchet MS"/>
                <a:cs typeface="Trebuchet MS"/>
              </a:rPr>
              <a:t>P, </a:t>
            </a:r>
            <a:r>
              <a:rPr sz="2400" spc="220" dirty="0">
                <a:latin typeface="Trebuchet MS"/>
                <a:cs typeface="Trebuchet MS"/>
              </a:rPr>
              <a:t>AC </a:t>
            </a:r>
            <a:r>
              <a:rPr sz="2400" spc="-130" dirty="0">
                <a:latin typeface="Trebuchet MS"/>
                <a:cs typeface="Trebuchet MS"/>
              </a:rPr>
              <a:t>are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affected.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3375" spc="7" baseline="7407" dirty="0">
                <a:solidFill>
                  <a:srgbClr val="C22C2D"/>
                </a:solidFill>
                <a:latin typeface="UnDotum"/>
                <a:cs typeface="UnDotum"/>
              </a:rPr>
              <a:t></a:t>
            </a:r>
            <a:r>
              <a:rPr sz="2400" b="1" spc="5" dirty="0">
                <a:latin typeface="Trebuchet MS"/>
                <a:cs typeface="Trebuchet MS"/>
              </a:rPr>
              <a:t>Example: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RAR.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9870" cy="229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341629" y="0"/>
                  </a:moveTo>
                  <a:lnTo>
                    <a:pt x="219710" y="0"/>
                  </a:lnTo>
                  <a:lnTo>
                    <a:pt x="0" y="219709"/>
                  </a:lnTo>
                  <a:lnTo>
                    <a:pt x="0" y="341629"/>
                  </a:lnTo>
                  <a:lnTo>
                    <a:pt x="341629" y="0"/>
                  </a:lnTo>
                  <a:close/>
                </a:path>
              </a:pathLst>
            </a:custGeom>
            <a:solidFill>
              <a:srgbClr val="8A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450849" y="0"/>
                  </a:moveTo>
                  <a:lnTo>
                    <a:pt x="330200" y="0"/>
                  </a:lnTo>
                  <a:lnTo>
                    <a:pt x="0" y="330200"/>
                  </a:lnTo>
                  <a:lnTo>
                    <a:pt x="0" y="450849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8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562610" y="0"/>
                  </a:moveTo>
                  <a:lnTo>
                    <a:pt x="440689" y="0"/>
                  </a:lnTo>
                  <a:lnTo>
                    <a:pt x="0" y="440689"/>
                  </a:lnTo>
                  <a:lnTo>
                    <a:pt x="0" y="562610"/>
                  </a:lnTo>
                  <a:lnTo>
                    <a:pt x="562610" y="0"/>
                  </a:lnTo>
                  <a:close/>
                </a:path>
              </a:pathLst>
            </a:custGeom>
            <a:solidFill>
              <a:srgbClr val="883B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830" y="0"/>
                  </a:moveTo>
                  <a:lnTo>
                    <a:pt x="551180" y="0"/>
                  </a:lnTo>
                  <a:lnTo>
                    <a:pt x="0" y="551179"/>
                  </a:lnTo>
                  <a:lnTo>
                    <a:pt x="0" y="671829"/>
                  </a:lnTo>
                  <a:lnTo>
                    <a:pt x="671830" y="0"/>
                  </a:lnTo>
                  <a:close/>
                </a:path>
              </a:pathLst>
            </a:custGeom>
            <a:solidFill>
              <a:srgbClr val="873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20" h="782320">
                  <a:moveTo>
                    <a:pt x="782319" y="0"/>
                  </a:moveTo>
                  <a:lnTo>
                    <a:pt x="661669" y="0"/>
                  </a:lnTo>
                  <a:lnTo>
                    <a:pt x="0" y="661669"/>
                  </a:lnTo>
                  <a:lnTo>
                    <a:pt x="0" y="782319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863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09" y="0"/>
                  </a:moveTo>
                  <a:lnTo>
                    <a:pt x="770889" y="0"/>
                  </a:lnTo>
                  <a:lnTo>
                    <a:pt x="0" y="770889"/>
                  </a:lnTo>
                  <a:lnTo>
                    <a:pt x="0" y="892809"/>
                  </a:lnTo>
                  <a:lnTo>
                    <a:pt x="892809" y="0"/>
                  </a:lnTo>
                  <a:close/>
                </a:path>
              </a:pathLst>
            </a:custGeom>
            <a:solidFill>
              <a:srgbClr val="85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003300" cy="1003300"/>
            </a:xfrm>
            <a:custGeom>
              <a:avLst/>
              <a:gdLst/>
              <a:ahLst/>
              <a:cxnLst/>
              <a:rect l="l" t="t" r="r" b="b"/>
              <a:pathLst>
                <a:path w="1003300" h="1003300">
                  <a:moveTo>
                    <a:pt x="1003300" y="0"/>
                  </a:moveTo>
                  <a:lnTo>
                    <a:pt x="882650" y="0"/>
                  </a:lnTo>
                  <a:lnTo>
                    <a:pt x="0" y="882650"/>
                  </a:lnTo>
                  <a:lnTo>
                    <a:pt x="0" y="1003300"/>
                  </a:lnTo>
                  <a:lnTo>
                    <a:pt x="1003300" y="0"/>
                  </a:lnTo>
                  <a:close/>
                </a:path>
              </a:pathLst>
            </a:custGeom>
            <a:solidFill>
              <a:srgbClr val="843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90">
                  <a:moveTo>
                    <a:pt x="1113789" y="0"/>
                  </a:moveTo>
                  <a:lnTo>
                    <a:pt x="991870" y="0"/>
                  </a:lnTo>
                  <a:lnTo>
                    <a:pt x="0" y="991870"/>
                  </a:lnTo>
                  <a:lnTo>
                    <a:pt x="0" y="1113790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83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10" h="1223010">
                  <a:moveTo>
                    <a:pt x="1223009" y="0"/>
                  </a:moveTo>
                  <a:lnTo>
                    <a:pt x="1103630" y="0"/>
                  </a:lnTo>
                  <a:lnTo>
                    <a:pt x="0" y="1103629"/>
                  </a:lnTo>
                  <a:lnTo>
                    <a:pt x="0" y="1223009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8238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34770" cy="1334770"/>
            </a:xfrm>
            <a:custGeom>
              <a:avLst/>
              <a:gdLst/>
              <a:ahLst/>
              <a:cxnLst/>
              <a:rect l="l" t="t" r="r" b="b"/>
              <a:pathLst>
                <a:path w="1334770" h="1334770">
                  <a:moveTo>
                    <a:pt x="1334770" y="0"/>
                  </a:moveTo>
                  <a:lnTo>
                    <a:pt x="1212850" y="0"/>
                  </a:lnTo>
                  <a:lnTo>
                    <a:pt x="0" y="1212850"/>
                  </a:lnTo>
                  <a:lnTo>
                    <a:pt x="0" y="1334770"/>
                  </a:lnTo>
                  <a:lnTo>
                    <a:pt x="1334770" y="0"/>
                  </a:lnTo>
                  <a:close/>
                </a:path>
              </a:pathLst>
            </a:custGeom>
            <a:solidFill>
              <a:srgbClr val="8138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443990" cy="1443990"/>
            </a:xfrm>
            <a:custGeom>
              <a:avLst/>
              <a:gdLst/>
              <a:ahLst/>
              <a:cxnLst/>
              <a:rect l="l" t="t" r="r" b="b"/>
              <a:pathLst>
                <a:path w="1443990" h="1443990">
                  <a:moveTo>
                    <a:pt x="1443989" y="0"/>
                  </a:moveTo>
                  <a:lnTo>
                    <a:pt x="1323339" y="0"/>
                  </a:lnTo>
                  <a:lnTo>
                    <a:pt x="0" y="1323339"/>
                  </a:lnTo>
                  <a:lnTo>
                    <a:pt x="0" y="1443990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803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555750" cy="1555750"/>
            </a:xfrm>
            <a:custGeom>
              <a:avLst/>
              <a:gdLst/>
              <a:ahLst/>
              <a:cxnLst/>
              <a:rect l="l" t="t" r="r" b="b"/>
              <a:pathLst>
                <a:path w="1555750" h="1555750">
                  <a:moveTo>
                    <a:pt x="1555750" y="0"/>
                  </a:moveTo>
                  <a:lnTo>
                    <a:pt x="1433830" y="0"/>
                  </a:lnTo>
                  <a:lnTo>
                    <a:pt x="0" y="1433829"/>
                  </a:lnTo>
                  <a:lnTo>
                    <a:pt x="0" y="155575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7F3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1664970" cy="1664970"/>
            </a:xfrm>
            <a:custGeom>
              <a:avLst/>
              <a:gdLst/>
              <a:ahLst/>
              <a:cxnLst/>
              <a:rect l="l" t="t" r="r" b="b"/>
              <a:pathLst>
                <a:path w="1664970" h="1664970">
                  <a:moveTo>
                    <a:pt x="1664969" y="0"/>
                  </a:moveTo>
                  <a:lnTo>
                    <a:pt x="1544319" y="0"/>
                  </a:lnTo>
                  <a:lnTo>
                    <a:pt x="0" y="1544319"/>
                  </a:lnTo>
                  <a:lnTo>
                    <a:pt x="0" y="1664969"/>
                  </a:lnTo>
                  <a:lnTo>
                    <a:pt x="1664969" y="0"/>
                  </a:lnTo>
                  <a:close/>
                </a:path>
              </a:pathLst>
            </a:custGeom>
            <a:solidFill>
              <a:srgbClr val="7E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0"/>
              <a:ext cx="1775460" cy="1775460"/>
            </a:xfrm>
            <a:custGeom>
              <a:avLst/>
              <a:gdLst/>
              <a:ahLst/>
              <a:cxnLst/>
              <a:rect l="l" t="t" r="r" b="b"/>
              <a:pathLst>
                <a:path w="1775460" h="1775460">
                  <a:moveTo>
                    <a:pt x="1775460" y="0"/>
                  </a:moveTo>
                  <a:lnTo>
                    <a:pt x="1654810" y="0"/>
                  </a:lnTo>
                  <a:lnTo>
                    <a:pt x="0" y="1654810"/>
                  </a:lnTo>
                  <a:lnTo>
                    <a:pt x="0" y="177546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3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1885950" y="0"/>
                  </a:moveTo>
                  <a:lnTo>
                    <a:pt x="1764030" y="0"/>
                  </a:lnTo>
                  <a:lnTo>
                    <a:pt x="0" y="1764029"/>
                  </a:lnTo>
                  <a:lnTo>
                    <a:pt x="0" y="188595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7C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1996439" cy="1996439"/>
            </a:xfrm>
            <a:custGeom>
              <a:avLst/>
              <a:gdLst/>
              <a:ahLst/>
              <a:cxnLst/>
              <a:rect l="l" t="t" r="r" b="b"/>
              <a:pathLst>
                <a:path w="1996439" h="1996439">
                  <a:moveTo>
                    <a:pt x="1996439" y="0"/>
                  </a:moveTo>
                  <a:lnTo>
                    <a:pt x="1875789" y="0"/>
                  </a:lnTo>
                  <a:lnTo>
                    <a:pt x="0" y="1875789"/>
                  </a:lnTo>
                  <a:lnTo>
                    <a:pt x="0" y="1996439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7B3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106930" cy="2106930"/>
            </a:xfrm>
            <a:custGeom>
              <a:avLst/>
              <a:gdLst/>
              <a:ahLst/>
              <a:cxnLst/>
              <a:rect l="l" t="t" r="r" b="b"/>
              <a:pathLst>
                <a:path w="2106930" h="2106930">
                  <a:moveTo>
                    <a:pt x="2106929" y="0"/>
                  </a:moveTo>
                  <a:lnTo>
                    <a:pt x="1985010" y="0"/>
                  </a:lnTo>
                  <a:lnTo>
                    <a:pt x="0" y="1985010"/>
                  </a:lnTo>
                  <a:lnTo>
                    <a:pt x="0" y="2106929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7A3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18690" cy="2218690"/>
            </a:xfrm>
            <a:custGeom>
              <a:avLst/>
              <a:gdLst/>
              <a:ahLst/>
              <a:cxnLst/>
              <a:rect l="l" t="t" r="r" b="b"/>
              <a:pathLst>
                <a:path w="2218690" h="2218690">
                  <a:moveTo>
                    <a:pt x="2218690" y="0"/>
                  </a:moveTo>
                  <a:lnTo>
                    <a:pt x="2096770" y="0"/>
                  </a:lnTo>
                  <a:lnTo>
                    <a:pt x="0" y="2096769"/>
                  </a:lnTo>
                  <a:lnTo>
                    <a:pt x="0" y="2218690"/>
                  </a:lnTo>
                  <a:lnTo>
                    <a:pt x="2218690" y="0"/>
                  </a:lnTo>
                  <a:close/>
                </a:path>
              </a:pathLst>
            </a:custGeom>
            <a:solidFill>
              <a:srgbClr val="7935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2327910" cy="2327910"/>
            </a:xfrm>
            <a:custGeom>
              <a:avLst/>
              <a:gdLst/>
              <a:ahLst/>
              <a:cxnLst/>
              <a:rect l="l" t="t" r="r" b="b"/>
              <a:pathLst>
                <a:path w="2327910" h="2327910">
                  <a:moveTo>
                    <a:pt x="2327910" y="0"/>
                  </a:moveTo>
                  <a:lnTo>
                    <a:pt x="2205990" y="0"/>
                  </a:lnTo>
                  <a:lnTo>
                    <a:pt x="0" y="2205990"/>
                  </a:lnTo>
                  <a:lnTo>
                    <a:pt x="0" y="2327909"/>
                  </a:lnTo>
                  <a:lnTo>
                    <a:pt x="2327910" y="0"/>
                  </a:lnTo>
                  <a:close/>
                </a:path>
              </a:pathLst>
            </a:custGeom>
            <a:solidFill>
              <a:srgbClr val="783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2437130" cy="2437130"/>
            </a:xfrm>
            <a:custGeom>
              <a:avLst/>
              <a:gdLst/>
              <a:ahLst/>
              <a:cxnLst/>
              <a:rect l="l" t="t" r="r" b="b"/>
              <a:pathLst>
                <a:path w="2437130" h="2437130">
                  <a:moveTo>
                    <a:pt x="2437130" y="0"/>
                  </a:moveTo>
                  <a:lnTo>
                    <a:pt x="2316480" y="0"/>
                  </a:lnTo>
                  <a:lnTo>
                    <a:pt x="0" y="2316479"/>
                  </a:lnTo>
                  <a:lnTo>
                    <a:pt x="0" y="243712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773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0"/>
              <a:ext cx="2548890" cy="2548890"/>
            </a:xfrm>
            <a:custGeom>
              <a:avLst/>
              <a:gdLst/>
              <a:ahLst/>
              <a:cxnLst/>
              <a:rect l="l" t="t" r="r" b="b"/>
              <a:pathLst>
                <a:path w="2548890" h="2548890">
                  <a:moveTo>
                    <a:pt x="2548890" y="0"/>
                  </a:moveTo>
                  <a:lnTo>
                    <a:pt x="2426970" y="0"/>
                  </a:lnTo>
                  <a:lnTo>
                    <a:pt x="0" y="2426969"/>
                  </a:lnTo>
                  <a:lnTo>
                    <a:pt x="0" y="2548890"/>
                  </a:lnTo>
                  <a:lnTo>
                    <a:pt x="2548890" y="0"/>
                  </a:lnTo>
                  <a:close/>
                </a:path>
              </a:pathLst>
            </a:custGeom>
            <a:solidFill>
              <a:srgbClr val="763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2658110" cy="2658110"/>
            </a:xfrm>
            <a:custGeom>
              <a:avLst/>
              <a:gdLst/>
              <a:ahLst/>
              <a:cxnLst/>
              <a:rect l="l" t="t" r="r" b="b"/>
              <a:pathLst>
                <a:path w="2658110" h="2658110">
                  <a:moveTo>
                    <a:pt x="2658110" y="0"/>
                  </a:moveTo>
                  <a:lnTo>
                    <a:pt x="2537460" y="0"/>
                  </a:lnTo>
                  <a:lnTo>
                    <a:pt x="0" y="2537459"/>
                  </a:lnTo>
                  <a:lnTo>
                    <a:pt x="0" y="2658109"/>
                  </a:lnTo>
                  <a:lnTo>
                    <a:pt x="2658110" y="0"/>
                  </a:lnTo>
                  <a:close/>
                </a:path>
              </a:pathLst>
            </a:custGeom>
            <a:solidFill>
              <a:srgbClr val="753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2769870" cy="2769870"/>
            </a:xfrm>
            <a:custGeom>
              <a:avLst/>
              <a:gdLst/>
              <a:ahLst/>
              <a:cxnLst/>
              <a:rect l="l" t="t" r="r" b="b"/>
              <a:pathLst>
                <a:path w="2769870" h="2769870">
                  <a:moveTo>
                    <a:pt x="2769870" y="0"/>
                  </a:moveTo>
                  <a:lnTo>
                    <a:pt x="2647950" y="0"/>
                  </a:lnTo>
                  <a:lnTo>
                    <a:pt x="0" y="2647950"/>
                  </a:lnTo>
                  <a:lnTo>
                    <a:pt x="0" y="2769869"/>
                  </a:lnTo>
                  <a:lnTo>
                    <a:pt x="2769870" y="0"/>
                  </a:lnTo>
                  <a:close/>
                </a:path>
              </a:pathLst>
            </a:custGeom>
            <a:solidFill>
              <a:srgbClr val="743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2879090" cy="2879090"/>
            </a:xfrm>
            <a:custGeom>
              <a:avLst/>
              <a:gdLst/>
              <a:ahLst/>
              <a:cxnLst/>
              <a:rect l="l" t="t" r="r" b="b"/>
              <a:pathLst>
                <a:path w="2879090" h="2879090">
                  <a:moveTo>
                    <a:pt x="2879090" y="0"/>
                  </a:moveTo>
                  <a:lnTo>
                    <a:pt x="2759710" y="0"/>
                  </a:lnTo>
                  <a:lnTo>
                    <a:pt x="0" y="2759710"/>
                  </a:lnTo>
                  <a:lnTo>
                    <a:pt x="0" y="2879090"/>
                  </a:lnTo>
                  <a:lnTo>
                    <a:pt x="2879090" y="0"/>
                  </a:lnTo>
                  <a:close/>
                </a:path>
              </a:pathLst>
            </a:custGeom>
            <a:solidFill>
              <a:srgbClr val="74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2990850" cy="2990850"/>
            </a:xfrm>
            <a:custGeom>
              <a:avLst/>
              <a:gdLst/>
              <a:ahLst/>
              <a:cxnLst/>
              <a:rect l="l" t="t" r="r" b="b"/>
              <a:pathLst>
                <a:path w="2990850" h="2990850">
                  <a:moveTo>
                    <a:pt x="2990850" y="0"/>
                  </a:moveTo>
                  <a:lnTo>
                    <a:pt x="2868930" y="0"/>
                  </a:lnTo>
                  <a:lnTo>
                    <a:pt x="0" y="2868929"/>
                  </a:lnTo>
                  <a:lnTo>
                    <a:pt x="0" y="2990849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7333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100070" cy="3100070"/>
            </a:xfrm>
            <a:custGeom>
              <a:avLst/>
              <a:gdLst/>
              <a:ahLst/>
              <a:cxnLst/>
              <a:rect l="l" t="t" r="r" b="b"/>
              <a:pathLst>
                <a:path w="3100070" h="3100070">
                  <a:moveTo>
                    <a:pt x="3100070" y="0"/>
                  </a:moveTo>
                  <a:lnTo>
                    <a:pt x="2978150" y="0"/>
                  </a:lnTo>
                  <a:lnTo>
                    <a:pt x="0" y="2978150"/>
                  </a:lnTo>
                  <a:lnTo>
                    <a:pt x="0" y="3100070"/>
                  </a:lnTo>
                  <a:lnTo>
                    <a:pt x="3100070" y="0"/>
                  </a:lnTo>
                  <a:close/>
                </a:path>
              </a:pathLst>
            </a:custGeom>
            <a:solidFill>
              <a:srgbClr val="7231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09290" cy="3209290"/>
            </a:xfrm>
            <a:custGeom>
              <a:avLst/>
              <a:gdLst/>
              <a:ahLst/>
              <a:cxnLst/>
              <a:rect l="l" t="t" r="r" b="b"/>
              <a:pathLst>
                <a:path w="3209290" h="3209290">
                  <a:moveTo>
                    <a:pt x="3209290" y="0"/>
                  </a:moveTo>
                  <a:lnTo>
                    <a:pt x="3089910" y="0"/>
                  </a:lnTo>
                  <a:lnTo>
                    <a:pt x="0" y="3089910"/>
                  </a:lnTo>
                  <a:lnTo>
                    <a:pt x="0" y="3209290"/>
                  </a:lnTo>
                  <a:lnTo>
                    <a:pt x="3209290" y="0"/>
                  </a:lnTo>
                  <a:close/>
                </a:path>
              </a:pathLst>
            </a:custGeom>
            <a:solidFill>
              <a:srgbClr val="7131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3321050" cy="3321050"/>
            </a:xfrm>
            <a:custGeom>
              <a:avLst/>
              <a:gdLst/>
              <a:ahLst/>
              <a:cxnLst/>
              <a:rect l="l" t="t" r="r" b="b"/>
              <a:pathLst>
                <a:path w="3321050" h="3321050">
                  <a:moveTo>
                    <a:pt x="3321050" y="0"/>
                  </a:moveTo>
                  <a:lnTo>
                    <a:pt x="3199130" y="0"/>
                  </a:lnTo>
                  <a:lnTo>
                    <a:pt x="0" y="3199129"/>
                  </a:lnTo>
                  <a:lnTo>
                    <a:pt x="0" y="3321050"/>
                  </a:lnTo>
                  <a:lnTo>
                    <a:pt x="3321050" y="0"/>
                  </a:lnTo>
                  <a:close/>
                </a:path>
              </a:pathLst>
            </a:custGeom>
            <a:solidFill>
              <a:srgbClr val="7030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3430270" cy="3430270"/>
            </a:xfrm>
            <a:custGeom>
              <a:avLst/>
              <a:gdLst/>
              <a:ahLst/>
              <a:cxnLst/>
              <a:rect l="l" t="t" r="r" b="b"/>
              <a:pathLst>
                <a:path w="3430270" h="3430270">
                  <a:moveTo>
                    <a:pt x="3430270" y="0"/>
                  </a:moveTo>
                  <a:lnTo>
                    <a:pt x="3310890" y="0"/>
                  </a:lnTo>
                  <a:lnTo>
                    <a:pt x="0" y="3310890"/>
                  </a:lnTo>
                  <a:lnTo>
                    <a:pt x="0" y="3430270"/>
                  </a:lnTo>
                  <a:lnTo>
                    <a:pt x="3430270" y="0"/>
                  </a:lnTo>
                  <a:close/>
                </a:path>
              </a:pathLst>
            </a:custGeom>
            <a:solidFill>
              <a:srgbClr val="6F3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3542029" cy="3542029"/>
            </a:xfrm>
            <a:custGeom>
              <a:avLst/>
              <a:gdLst/>
              <a:ahLst/>
              <a:cxnLst/>
              <a:rect l="l" t="t" r="r" b="b"/>
              <a:pathLst>
                <a:path w="3542029" h="3542029">
                  <a:moveTo>
                    <a:pt x="3542029" y="0"/>
                  </a:moveTo>
                  <a:lnTo>
                    <a:pt x="3420110" y="0"/>
                  </a:lnTo>
                  <a:lnTo>
                    <a:pt x="0" y="3420110"/>
                  </a:lnTo>
                  <a:lnTo>
                    <a:pt x="0" y="3542029"/>
                  </a:lnTo>
                  <a:lnTo>
                    <a:pt x="3542029" y="0"/>
                  </a:lnTo>
                  <a:close/>
                </a:path>
              </a:pathLst>
            </a:custGeom>
            <a:solidFill>
              <a:srgbClr val="6E3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651250" cy="3651250"/>
            </a:xfrm>
            <a:custGeom>
              <a:avLst/>
              <a:gdLst/>
              <a:ahLst/>
              <a:cxnLst/>
              <a:rect l="l" t="t" r="r" b="b"/>
              <a:pathLst>
                <a:path w="3651250" h="3651250">
                  <a:moveTo>
                    <a:pt x="3651250" y="0"/>
                  </a:moveTo>
                  <a:lnTo>
                    <a:pt x="3530600" y="0"/>
                  </a:lnTo>
                  <a:lnTo>
                    <a:pt x="0" y="3530600"/>
                  </a:lnTo>
                  <a:lnTo>
                    <a:pt x="0" y="3651250"/>
                  </a:lnTo>
                  <a:lnTo>
                    <a:pt x="3651250" y="0"/>
                  </a:lnTo>
                  <a:close/>
                </a:path>
              </a:pathLst>
            </a:custGeom>
            <a:solidFill>
              <a:srgbClr val="6D2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3763010" cy="3763010"/>
            </a:xfrm>
            <a:custGeom>
              <a:avLst/>
              <a:gdLst/>
              <a:ahLst/>
              <a:cxnLst/>
              <a:rect l="l" t="t" r="r" b="b"/>
              <a:pathLst>
                <a:path w="3763010" h="3763010">
                  <a:moveTo>
                    <a:pt x="3763010" y="0"/>
                  </a:moveTo>
                  <a:lnTo>
                    <a:pt x="3641090" y="0"/>
                  </a:lnTo>
                  <a:lnTo>
                    <a:pt x="0" y="3641090"/>
                  </a:lnTo>
                  <a:lnTo>
                    <a:pt x="0" y="3763010"/>
                  </a:lnTo>
                  <a:lnTo>
                    <a:pt x="3763010" y="0"/>
                  </a:lnTo>
                  <a:close/>
                </a:path>
              </a:pathLst>
            </a:custGeom>
            <a:solidFill>
              <a:srgbClr val="6C2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72229" cy="3872229"/>
            </a:xfrm>
            <a:custGeom>
              <a:avLst/>
              <a:gdLst/>
              <a:ahLst/>
              <a:cxnLst/>
              <a:rect l="l" t="t" r="r" b="b"/>
              <a:pathLst>
                <a:path w="3872229" h="3872229">
                  <a:moveTo>
                    <a:pt x="3872229" y="0"/>
                  </a:moveTo>
                  <a:lnTo>
                    <a:pt x="3750310" y="0"/>
                  </a:lnTo>
                  <a:lnTo>
                    <a:pt x="0" y="3750310"/>
                  </a:lnTo>
                  <a:lnTo>
                    <a:pt x="0" y="3872229"/>
                  </a:lnTo>
                  <a:lnTo>
                    <a:pt x="3872229" y="0"/>
                  </a:lnTo>
                  <a:close/>
                </a:path>
              </a:pathLst>
            </a:custGeom>
            <a:solidFill>
              <a:srgbClr val="6B2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983990" cy="3983990"/>
            </a:xfrm>
            <a:custGeom>
              <a:avLst/>
              <a:gdLst/>
              <a:ahLst/>
              <a:cxnLst/>
              <a:rect l="l" t="t" r="r" b="b"/>
              <a:pathLst>
                <a:path w="3983990" h="3983990">
                  <a:moveTo>
                    <a:pt x="3983989" y="0"/>
                  </a:moveTo>
                  <a:lnTo>
                    <a:pt x="3862070" y="0"/>
                  </a:lnTo>
                  <a:lnTo>
                    <a:pt x="0" y="3862070"/>
                  </a:lnTo>
                  <a:lnTo>
                    <a:pt x="0" y="3983989"/>
                  </a:lnTo>
                  <a:lnTo>
                    <a:pt x="3983989" y="0"/>
                  </a:lnTo>
                  <a:close/>
                </a:path>
              </a:pathLst>
            </a:custGeom>
            <a:solidFill>
              <a:srgbClr val="6A2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0"/>
              <a:ext cx="4093210" cy="4093210"/>
            </a:xfrm>
            <a:custGeom>
              <a:avLst/>
              <a:gdLst/>
              <a:ahLst/>
              <a:cxnLst/>
              <a:rect l="l" t="t" r="r" b="b"/>
              <a:pathLst>
                <a:path w="4093210" h="4093210">
                  <a:moveTo>
                    <a:pt x="4093210" y="0"/>
                  </a:moveTo>
                  <a:lnTo>
                    <a:pt x="3971290" y="0"/>
                  </a:lnTo>
                  <a:lnTo>
                    <a:pt x="0" y="3971290"/>
                  </a:lnTo>
                  <a:lnTo>
                    <a:pt x="0" y="4093210"/>
                  </a:lnTo>
                  <a:lnTo>
                    <a:pt x="4093210" y="0"/>
                  </a:lnTo>
                  <a:close/>
                </a:path>
              </a:pathLst>
            </a:custGeom>
            <a:solidFill>
              <a:srgbClr val="692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4202430" cy="4202430"/>
            </a:xfrm>
            <a:custGeom>
              <a:avLst/>
              <a:gdLst/>
              <a:ahLst/>
              <a:cxnLst/>
              <a:rect l="l" t="t" r="r" b="b"/>
              <a:pathLst>
                <a:path w="4202430" h="4202430">
                  <a:moveTo>
                    <a:pt x="4202430" y="0"/>
                  </a:moveTo>
                  <a:lnTo>
                    <a:pt x="4083049" y="0"/>
                  </a:lnTo>
                  <a:lnTo>
                    <a:pt x="0" y="4083050"/>
                  </a:lnTo>
                  <a:lnTo>
                    <a:pt x="0" y="4202430"/>
                  </a:lnTo>
                  <a:lnTo>
                    <a:pt x="4202430" y="0"/>
                  </a:lnTo>
                  <a:close/>
                </a:path>
              </a:pathLst>
            </a:custGeom>
            <a:solidFill>
              <a:srgbClr val="682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4314190" cy="4314190"/>
            </a:xfrm>
            <a:custGeom>
              <a:avLst/>
              <a:gdLst/>
              <a:ahLst/>
              <a:cxnLst/>
              <a:rect l="l" t="t" r="r" b="b"/>
              <a:pathLst>
                <a:path w="4314190" h="4314190">
                  <a:moveTo>
                    <a:pt x="4314190" y="0"/>
                  </a:moveTo>
                  <a:lnTo>
                    <a:pt x="4192270" y="0"/>
                  </a:lnTo>
                  <a:lnTo>
                    <a:pt x="0" y="4192270"/>
                  </a:lnTo>
                  <a:lnTo>
                    <a:pt x="0" y="4314190"/>
                  </a:lnTo>
                  <a:lnTo>
                    <a:pt x="4314190" y="0"/>
                  </a:lnTo>
                  <a:close/>
                </a:path>
              </a:pathLst>
            </a:custGeom>
            <a:solidFill>
              <a:srgbClr val="672D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0"/>
              <a:ext cx="4423410" cy="4423410"/>
            </a:xfrm>
            <a:custGeom>
              <a:avLst/>
              <a:gdLst/>
              <a:ahLst/>
              <a:cxnLst/>
              <a:rect l="l" t="t" r="r" b="b"/>
              <a:pathLst>
                <a:path w="4423410" h="4423410">
                  <a:moveTo>
                    <a:pt x="4423410" y="0"/>
                  </a:moveTo>
                  <a:lnTo>
                    <a:pt x="4304030" y="0"/>
                  </a:lnTo>
                  <a:lnTo>
                    <a:pt x="0" y="4304030"/>
                  </a:lnTo>
                  <a:lnTo>
                    <a:pt x="0" y="4423410"/>
                  </a:lnTo>
                  <a:lnTo>
                    <a:pt x="4423410" y="0"/>
                  </a:lnTo>
                  <a:close/>
                </a:path>
              </a:pathLst>
            </a:custGeom>
            <a:solidFill>
              <a:srgbClr val="662C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0"/>
              <a:ext cx="4535170" cy="4535170"/>
            </a:xfrm>
            <a:custGeom>
              <a:avLst/>
              <a:gdLst/>
              <a:ahLst/>
              <a:cxnLst/>
              <a:rect l="l" t="t" r="r" b="b"/>
              <a:pathLst>
                <a:path w="4535170" h="4535170">
                  <a:moveTo>
                    <a:pt x="4535170" y="0"/>
                  </a:moveTo>
                  <a:lnTo>
                    <a:pt x="4413250" y="0"/>
                  </a:lnTo>
                  <a:lnTo>
                    <a:pt x="0" y="4413250"/>
                  </a:lnTo>
                  <a:lnTo>
                    <a:pt x="0" y="4535170"/>
                  </a:lnTo>
                  <a:lnTo>
                    <a:pt x="4535170" y="0"/>
                  </a:lnTo>
                  <a:close/>
                </a:path>
              </a:pathLst>
            </a:custGeom>
            <a:solidFill>
              <a:srgbClr val="662C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644390" cy="4644390"/>
            </a:xfrm>
            <a:custGeom>
              <a:avLst/>
              <a:gdLst/>
              <a:ahLst/>
              <a:cxnLst/>
              <a:rect l="l" t="t" r="r" b="b"/>
              <a:pathLst>
                <a:path w="4644390" h="4644390">
                  <a:moveTo>
                    <a:pt x="4644389" y="0"/>
                  </a:moveTo>
                  <a:lnTo>
                    <a:pt x="4525009" y="0"/>
                  </a:lnTo>
                  <a:lnTo>
                    <a:pt x="0" y="4525010"/>
                  </a:lnTo>
                  <a:lnTo>
                    <a:pt x="0" y="4644389"/>
                  </a:lnTo>
                  <a:lnTo>
                    <a:pt x="4644389" y="0"/>
                  </a:lnTo>
                  <a:close/>
                </a:path>
              </a:pathLst>
            </a:custGeom>
            <a:solidFill>
              <a:srgbClr val="642B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0"/>
              <a:ext cx="4756150" cy="4756150"/>
            </a:xfrm>
            <a:custGeom>
              <a:avLst/>
              <a:gdLst/>
              <a:ahLst/>
              <a:cxnLst/>
              <a:rect l="l" t="t" r="r" b="b"/>
              <a:pathLst>
                <a:path w="4756150" h="4756150">
                  <a:moveTo>
                    <a:pt x="4756150" y="0"/>
                  </a:moveTo>
                  <a:lnTo>
                    <a:pt x="4634230" y="0"/>
                  </a:lnTo>
                  <a:lnTo>
                    <a:pt x="0" y="4634230"/>
                  </a:lnTo>
                  <a:lnTo>
                    <a:pt x="0" y="4756150"/>
                  </a:lnTo>
                  <a:lnTo>
                    <a:pt x="4756150" y="0"/>
                  </a:lnTo>
                  <a:close/>
                </a:path>
              </a:pathLst>
            </a:custGeom>
            <a:solidFill>
              <a:srgbClr val="632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0"/>
              <a:ext cx="4865370" cy="4865370"/>
            </a:xfrm>
            <a:custGeom>
              <a:avLst/>
              <a:gdLst/>
              <a:ahLst/>
              <a:cxnLst/>
              <a:rect l="l" t="t" r="r" b="b"/>
              <a:pathLst>
                <a:path w="4865370" h="4865370">
                  <a:moveTo>
                    <a:pt x="4865370" y="0"/>
                  </a:moveTo>
                  <a:lnTo>
                    <a:pt x="4744720" y="0"/>
                  </a:lnTo>
                  <a:lnTo>
                    <a:pt x="0" y="4744720"/>
                  </a:lnTo>
                  <a:lnTo>
                    <a:pt x="0" y="4865370"/>
                  </a:lnTo>
                  <a:lnTo>
                    <a:pt x="4865370" y="0"/>
                  </a:lnTo>
                  <a:close/>
                </a:path>
              </a:pathLst>
            </a:custGeom>
            <a:solidFill>
              <a:srgbClr val="622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0"/>
              <a:ext cx="4977130" cy="4977130"/>
            </a:xfrm>
            <a:custGeom>
              <a:avLst/>
              <a:gdLst/>
              <a:ahLst/>
              <a:cxnLst/>
              <a:rect l="l" t="t" r="r" b="b"/>
              <a:pathLst>
                <a:path w="4977130" h="4977130">
                  <a:moveTo>
                    <a:pt x="4977130" y="0"/>
                  </a:moveTo>
                  <a:lnTo>
                    <a:pt x="4855210" y="0"/>
                  </a:lnTo>
                  <a:lnTo>
                    <a:pt x="0" y="4855210"/>
                  </a:lnTo>
                  <a:lnTo>
                    <a:pt x="0" y="4977130"/>
                  </a:lnTo>
                  <a:lnTo>
                    <a:pt x="4977130" y="0"/>
                  </a:lnTo>
                  <a:close/>
                </a:path>
              </a:pathLst>
            </a:custGeom>
            <a:solidFill>
              <a:srgbClr val="612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0"/>
              <a:ext cx="5086350" cy="5086350"/>
            </a:xfrm>
            <a:custGeom>
              <a:avLst/>
              <a:gdLst/>
              <a:ahLst/>
              <a:cxnLst/>
              <a:rect l="l" t="t" r="r" b="b"/>
              <a:pathLst>
                <a:path w="5086350" h="5086350">
                  <a:moveTo>
                    <a:pt x="5086350" y="0"/>
                  </a:moveTo>
                  <a:lnTo>
                    <a:pt x="4965700" y="0"/>
                  </a:lnTo>
                  <a:lnTo>
                    <a:pt x="0" y="4965700"/>
                  </a:lnTo>
                  <a:lnTo>
                    <a:pt x="0" y="5086350"/>
                  </a:lnTo>
                  <a:lnTo>
                    <a:pt x="5086350" y="0"/>
                  </a:lnTo>
                  <a:close/>
                </a:path>
              </a:pathLst>
            </a:custGeom>
            <a:solidFill>
              <a:srgbClr val="60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0"/>
              <a:ext cx="5196840" cy="5196840"/>
            </a:xfrm>
            <a:custGeom>
              <a:avLst/>
              <a:gdLst/>
              <a:ahLst/>
              <a:cxnLst/>
              <a:rect l="l" t="t" r="r" b="b"/>
              <a:pathLst>
                <a:path w="5196840" h="5196840">
                  <a:moveTo>
                    <a:pt x="5196840" y="0"/>
                  </a:moveTo>
                  <a:lnTo>
                    <a:pt x="5076190" y="0"/>
                  </a:lnTo>
                  <a:lnTo>
                    <a:pt x="0" y="5076190"/>
                  </a:lnTo>
                  <a:lnTo>
                    <a:pt x="0" y="5196840"/>
                  </a:lnTo>
                  <a:lnTo>
                    <a:pt x="5196840" y="0"/>
                  </a:lnTo>
                  <a:close/>
                </a:path>
              </a:pathLst>
            </a:custGeom>
            <a:solidFill>
              <a:srgbClr val="5F29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0"/>
              <a:ext cx="5307330" cy="5307330"/>
            </a:xfrm>
            <a:custGeom>
              <a:avLst/>
              <a:gdLst/>
              <a:ahLst/>
              <a:cxnLst/>
              <a:rect l="l" t="t" r="r" b="b"/>
              <a:pathLst>
                <a:path w="5307330" h="5307330">
                  <a:moveTo>
                    <a:pt x="5307330" y="0"/>
                  </a:moveTo>
                  <a:lnTo>
                    <a:pt x="5185409" y="0"/>
                  </a:lnTo>
                  <a:lnTo>
                    <a:pt x="0" y="5185410"/>
                  </a:lnTo>
                  <a:lnTo>
                    <a:pt x="0" y="5307330"/>
                  </a:lnTo>
                  <a:lnTo>
                    <a:pt x="5307330" y="0"/>
                  </a:lnTo>
                  <a:close/>
                </a:path>
              </a:pathLst>
            </a:custGeom>
            <a:solidFill>
              <a:srgbClr val="5E2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0"/>
              <a:ext cx="5417820" cy="5417820"/>
            </a:xfrm>
            <a:custGeom>
              <a:avLst/>
              <a:gdLst/>
              <a:ahLst/>
              <a:cxnLst/>
              <a:rect l="l" t="t" r="r" b="b"/>
              <a:pathLst>
                <a:path w="5417820" h="5417820">
                  <a:moveTo>
                    <a:pt x="5417820" y="0"/>
                  </a:moveTo>
                  <a:lnTo>
                    <a:pt x="5297170" y="0"/>
                  </a:lnTo>
                  <a:lnTo>
                    <a:pt x="0" y="5297170"/>
                  </a:lnTo>
                  <a:lnTo>
                    <a:pt x="0" y="5417820"/>
                  </a:lnTo>
                  <a:lnTo>
                    <a:pt x="5417820" y="0"/>
                  </a:lnTo>
                  <a:close/>
                </a:path>
              </a:pathLst>
            </a:custGeom>
            <a:solidFill>
              <a:srgbClr val="5D2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0"/>
              <a:ext cx="5528310" cy="5528310"/>
            </a:xfrm>
            <a:custGeom>
              <a:avLst/>
              <a:gdLst/>
              <a:ahLst/>
              <a:cxnLst/>
              <a:rect l="l" t="t" r="r" b="b"/>
              <a:pathLst>
                <a:path w="5528310" h="5528310">
                  <a:moveTo>
                    <a:pt x="5528310" y="0"/>
                  </a:moveTo>
                  <a:lnTo>
                    <a:pt x="5406390" y="0"/>
                  </a:lnTo>
                  <a:lnTo>
                    <a:pt x="0" y="5406390"/>
                  </a:lnTo>
                  <a:lnTo>
                    <a:pt x="0" y="5528310"/>
                  </a:lnTo>
                  <a:lnTo>
                    <a:pt x="5528310" y="0"/>
                  </a:lnTo>
                  <a:close/>
                </a:path>
              </a:pathLst>
            </a:custGeom>
            <a:solidFill>
              <a:srgbClr val="5D2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5638800" cy="5638800"/>
            </a:xfrm>
            <a:custGeom>
              <a:avLst/>
              <a:gdLst/>
              <a:ahLst/>
              <a:cxnLst/>
              <a:rect l="l" t="t" r="r" b="b"/>
              <a:pathLst>
                <a:path w="5638800" h="5638800">
                  <a:moveTo>
                    <a:pt x="5638800" y="0"/>
                  </a:moveTo>
                  <a:lnTo>
                    <a:pt x="5518149" y="0"/>
                  </a:lnTo>
                  <a:lnTo>
                    <a:pt x="0" y="5518150"/>
                  </a:lnTo>
                  <a:lnTo>
                    <a:pt x="0" y="5638800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5C2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0"/>
              <a:ext cx="5749290" cy="5749290"/>
            </a:xfrm>
            <a:custGeom>
              <a:avLst/>
              <a:gdLst/>
              <a:ahLst/>
              <a:cxnLst/>
              <a:rect l="l" t="t" r="r" b="b"/>
              <a:pathLst>
                <a:path w="5749290" h="5749290">
                  <a:moveTo>
                    <a:pt x="5749289" y="0"/>
                  </a:moveTo>
                  <a:lnTo>
                    <a:pt x="5627370" y="0"/>
                  </a:lnTo>
                  <a:lnTo>
                    <a:pt x="0" y="5627370"/>
                  </a:lnTo>
                  <a:lnTo>
                    <a:pt x="0" y="5749289"/>
                  </a:lnTo>
                  <a:lnTo>
                    <a:pt x="5749289" y="0"/>
                  </a:lnTo>
                  <a:close/>
                </a:path>
              </a:pathLst>
            </a:custGeom>
            <a:solidFill>
              <a:srgbClr val="5B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0"/>
              <a:ext cx="5858510" cy="5858510"/>
            </a:xfrm>
            <a:custGeom>
              <a:avLst/>
              <a:gdLst/>
              <a:ahLst/>
              <a:cxnLst/>
              <a:rect l="l" t="t" r="r" b="b"/>
              <a:pathLst>
                <a:path w="5858510" h="5858510">
                  <a:moveTo>
                    <a:pt x="5858510" y="0"/>
                  </a:moveTo>
                  <a:lnTo>
                    <a:pt x="5737859" y="0"/>
                  </a:lnTo>
                  <a:lnTo>
                    <a:pt x="0" y="5737860"/>
                  </a:lnTo>
                  <a:lnTo>
                    <a:pt x="0" y="585851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5A27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0"/>
              <a:ext cx="5970270" cy="5970270"/>
            </a:xfrm>
            <a:custGeom>
              <a:avLst/>
              <a:gdLst/>
              <a:ahLst/>
              <a:cxnLst/>
              <a:rect l="l" t="t" r="r" b="b"/>
              <a:pathLst>
                <a:path w="5970270" h="5970270">
                  <a:moveTo>
                    <a:pt x="5970270" y="0"/>
                  </a:moveTo>
                  <a:lnTo>
                    <a:pt x="5848350" y="0"/>
                  </a:lnTo>
                  <a:lnTo>
                    <a:pt x="0" y="5848350"/>
                  </a:lnTo>
                  <a:lnTo>
                    <a:pt x="0" y="5970270"/>
                  </a:lnTo>
                  <a:lnTo>
                    <a:pt x="5970270" y="0"/>
                  </a:lnTo>
                  <a:close/>
                </a:path>
              </a:pathLst>
            </a:custGeom>
            <a:solidFill>
              <a:srgbClr val="59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0"/>
              <a:ext cx="6079490" cy="6079490"/>
            </a:xfrm>
            <a:custGeom>
              <a:avLst/>
              <a:gdLst/>
              <a:ahLst/>
              <a:cxnLst/>
              <a:rect l="l" t="t" r="r" b="b"/>
              <a:pathLst>
                <a:path w="6079490" h="6079490">
                  <a:moveTo>
                    <a:pt x="6079489" y="0"/>
                  </a:moveTo>
                  <a:lnTo>
                    <a:pt x="5958840" y="0"/>
                  </a:lnTo>
                  <a:lnTo>
                    <a:pt x="0" y="5958839"/>
                  </a:lnTo>
                  <a:lnTo>
                    <a:pt x="0" y="6079489"/>
                  </a:lnTo>
                  <a:lnTo>
                    <a:pt x="6079489" y="0"/>
                  </a:lnTo>
                  <a:close/>
                </a:path>
              </a:pathLst>
            </a:custGeom>
            <a:solidFill>
              <a:srgbClr val="582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0"/>
              <a:ext cx="6191250" cy="6191250"/>
            </a:xfrm>
            <a:custGeom>
              <a:avLst/>
              <a:gdLst/>
              <a:ahLst/>
              <a:cxnLst/>
              <a:rect l="l" t="t" r="r" b="b"/>
              <a:pathLst>
                <a:path w="6191250" h="6191250">
                  <a:moveTo>
                    <a:pt x="6191250" y="0"/>
                  </a:moveTo>
                  <a:lnTo>
                    <a:pt x="6069330" y="0"/>
                  </a:lnTo>
                  <a:lnTo>
                    <a:pt x="0" y="6069330"/>
                  </a:lnTo>
                  <a:lnTo>
                    <a:pt x="0" y="61912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572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0"/>
              <a:ext cx="6300470" cy="6300470"/>
            </a:xfrm>
            <a:custGeom>
              <a:avLst/>
              <a:gdLst/>
              <a:ahLst/>
              <a:cxnLst/>
              <a:rect l="l" t="t" r="r" b="b"/>
              <a:pathLst>
                <a:path w="6300470" h="6300470">
                  <a:moveTo>
                    <a:pt x="6300470" y="0"/>
                  </a:moveTo>
                  <a:lnTo>
                    <a:pt x="6179820" y="0"/>
                  </a:lnTo>
                  <a:lnTo>
                    <a:pt x="0" y="6179820"/>
                  </a:lnTo>
                  <a:lnTo>
                    <a:pt x="0" y="6300470"/>
                  </a:lnTo>
                  <a:lnTo>
                    <a:pt x="6300470" y="0"/>
                  </a:lnTo>
                  <a:close/>
                </a:path>
              </a:pathLst>
            </a:custGeom>
            <a:solidFill>
              <a:srgbClr val="562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0"/>
              <a:ext cx="6410960" cy="6410960"/>
            </a:xfrm>
            <a:custGeom>
              <a:avLst/>
              <a:gdLst/>
              <a:ahLst/>
              <a:cxnLst/>
              <a:rect l="l" t="t" r="r" b="b"/>
              <a:pathLst>
                <a:path w="6410960" h="6410960">
                  <a:moveTo>
                    <a:pt x="6410959" y="0"/>
                  </a:moveTo>
                  <a:lnTo>
                    <a:pt x="6290310" y="0"/>
                  </a:lnTo>
                  <a:lnTo>
                    <a:pt x="0" y="6290310"/>
                  </a:lnTo>
                  <a:lnTo>
                    <a:pt x="0" y="6410959"/>
                  </a:lnTo>
                  <a:lnTo>
                    <a:pt x="6410959" y="0"/>
                  </a:lnTo>
                  <a:close/>
                </a:path>
              </a:pathLst>
            </a:custGeom>
            <a:solidFill>
              <a:srgbClr val="552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0"/>
              <a:ext cx="6521450" cy="6521450"/>
            </a:xfrm>
            <a:custGeom>
              <a:avLst/>
              <a:gdLst/>
              <a:ahLst/>
              <a:cxnLst/>
              <a:rect l="l" t="t" r="r" b="b"/>
              <a:pathLst>
                <a:path w="6521450" h="6521450">
                  <a:moveTo>
                    <a:pt x="6521450" y="0"/>
                  </a:moveTo>
                  <a:lnTo>
                    <a:pt x="6399530" y="0"/>
                  </a:lnTo>
                  <a:lnTo>
                    <a:pt x="0" y="6399530"/>
                  </a:lnTo>
                  <a:lnTo>
                    <a:pt x="0" y="6521450"/>
                  </a:lnTo>
                  <a:lnTo>
                    <a:pt x="6521450" y="0"/>
                  </a:lnTo>
                  <a:close/>
                </a:path>
              </a:pathLst>
            </a:custGeom>
            <a:solidFill>
              <a:srgbClr val="54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0"/>
              <a:ext cx="6631940" cy="6631940"/>
            </a:xfrm>
            <a:custGeom>
              <a:avLst/>
              <a:gdLst/>
              <a:ahLst/>
              <a:cxnLst/>
              <a:rect l="l" t="t" r="r" b="b"/>
              <a:pathLst>
                <a:path w="6631940" h="6631940">
                  <a:moveTo>
                    <a:pt x="6631940" y="0"/>
                  </a:moveTo>
                  <a:lnTo>
                    <a:pt x="6511289" y="0"/>
                  </a:lnTo>
                  <a:lnTo>
                    <a:pt x="0" y="6511290"/>
                  </a:lnTo>
                  <a:lnTo>
                    <a:pt x="0" y="6631940"/>
                  </a:lnTo>
                  <a:lnTo>
                    <a:pt x="6631940" y="0"/>
                  </a:lnTo>
                  <a:close/>
                </a:path>
              </a:pathLst>
            </a:custGeom>
            <a:solidFill>
              <a:srgbClr val="5324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6742430" cy="6742430"/>
            </a:xfrm>
            <a:custGeom>
              <a:avLst/>
              <a:gdLst/>
              <a:ahLst/>
              <a:cxnLst/>
              <a:rect l="l" t="t" r="r" b="b"/>
              <a:pathLst>
                <a:path w="6742430" h="6742430">
                  <a:moveTo>
                    <a:pt x="6742430" y="0"/>
                  </a:moveTo>
                  <a:lnTo>
                    <a:pt x="6620510" y="0"/>
                  </a:lnTo>
                  <a:lnTo>
                    <a:pt x="0" y="6620509"/>
                  </a:lnTo>
                  <a:lnTo>
                    <a:pt x="0" y="6742430"/>
                  </a:lnTo>
                  <a:lnTo>
                    <a:pt x="6742430" y="0"/>
                  </a:lnTo>
                  <a:close/>
                </a:path>
              </a:pathLst>
            </a:custGeom>
            <a:solidFill>
              <a:srgbClr val="522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0"/>
              <a:ext cx="6852920" cy="6852920"/>
            </a:xfrm>
            <a:custGeom>
              <a:avLst/>
              <a:gdLst/>
              <a:ahLst/>
              <a:cxnLst/>
              <a:rect l="l" t="t" r="r" b="b"/>
              <a:pathLst>
                <a:path w="6852920" h="6852920">
                  <a:moveTo>
                    <a:pt x="6852920" y="0"/>
                  </a:moveTo>
                  <a:lnTo>
                    <a:pt x="6732270" y="0"/>
                  </a:lnTo>
                  <a:lnTo>
                    <a:pt x="0" y="6732270"/>
                  </a:lnTo>
                  <a:lnTo>
                    <a:pt x="0" y="6852920"/>
                  </a:lnTo>
                  <a:lnTo>
                    <a:pt x="6852920" y="0"/>
                  </a:lnTo>
                  <a:close/>
                </a:path>
              </a:pathLst>
            </a:custGeom>
            <a:solidFill>
              <a:srgbClr val="5123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0"/>
              <a:ext cx="6963409" cy="6858000"/>
            </a:xfrm>
            <a:custGeom>
              <a:avLst/>
              <a:gdLst/>
              <a:ahLst/>
              <a:cxnLst/>
              <a:rect l="l" t="t" r="r" b="b"/>
              <a:pathLst>
                <a:path w="6963409" h="6858000">
                  <a:moveTo>
                    <a:pt x="6963410" y="0"/>
                  </a:moveTo>
                  <a:lnTo>
                    <a:pt x="6841489" y="0"/>
                  </a:lnTo>
                  <a:lnTo>
                    <a:pt x="0" y="6841490"/>
                  </a:lnTo>
                  <a:lnTo>
                    <a:pt x="0" y="6858000"/>
                  </a:lnTo>
                  <a:lnTo>
                    <a:pt x="105410" y="6858000"/>
                  </a:lnTo>
                  <a:lnTo>
                    <a:pt x="6963410" y="0"/>
                  </a:lnTo>
                  <a:close/>
                </a:path>
              </a:pathLst>
            </a:custGeom>
            <a:solidFill>
              <a:srgbClr val="502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2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F2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4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E2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622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D2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4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C2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94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4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49" y="0"/>
                  </a:lnTo>
                  <a:close/>
                </a:path>
              </a:pathLst>
            </a:custGeom>
            <a:solidFill>
              <a:srgbClr val="4B2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43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A2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56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92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41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49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81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663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7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88389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7999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61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9761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19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19" y="0"/>
                  </a:lnTo>
                  <a:close/>
                </a:path>
              </a:pathLst>
            </a:custGeom>
            <a:solidFill>
              <a:srgbClr val="45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936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80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51E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858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41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0349" y="0"/>
              <a:ext cx="6977380" cy="6858000"/>
            </a:xfrm>
            <a:custGeom>
              <a:avLst/>
              <a:gdLst/>
              <a:ahLst/>
              <a:cxnLst/>
              <a:rect l="l" t="t" r="r" b="b"/>
              <a:pathLst>
                <a:path w="6977380" h="6858000">
                  <a:moveTo>
                    <a:pt x="697738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19379" y="6858000"/>
                  </a:lnTo>
                  <a:lnTo>
                    <a:pt x="6977380" y="0"/>
                  </a:lnTo>
                  <a:close/>
                </a:path>
              </a:pathLst>
            </a:custGeom>
            <a:solidFill>
              <a:srgbClr val="431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395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21C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50060" y="0"/>
              <a:ext cx="6978650" cy="6858000"/>
            </a:xfrm>
            <a:custGeom>
              <a:avLst/>
              <a:gdLst/>
              <a:ahLst/>
              <a:cxnLst/>
              <a:rect l="l" t="t" r="r" b="b"/>
              <a:pathLst>
                <a:path w="6978650" h="6858000">
                  <a:moveTo>
                    <a:pt x="697865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0650" y="685800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411C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054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20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401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9770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F1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81529" y="0"/>
              <a:ext cx="6979920" cy="6858000"/>
            </a:xfrm>
            <a:custGeom>
              <a:avLst/>
              <a:gdLst/>
              <a:ahLst/>
              <a:cxnLst/>
              <a:rect l="l" t="t" r="r" b="b"/>
              <a:pathLst>
                <a:path w="6979920" h="6858000">
                  <a:moveTo>
                    <a:pt x="6979920" y="0"/>
                  </a:moveTo>
                  <a:lnTo>
                    <a:pt x="6858000" y="0"/>
                  </a:lnTo>
                  <a:lnTo>
                    <a:pt x="0" y="6858000"/>
                  </a:lnTo>
                  <a:lnTo>
                    <a:pt x="121919" y="6858000"/>
                  </a:lnTo>
                  <a:lnTo>
                    <a:pt x="6979920" y="0"/>
                  </a:lnTo>
                  <a:close/>
                </a:path>
              </a:pathLst>
            </a:custGeom>
            <a:solidFill>
              <a:srgbClr val="3E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0749" y="0"/>
              <a:ext cx="6953250" cy="6858000"/>
            </a:xfrm>
            <a:custGeom>
              <a:avLst/>
              <a:gdLst/>
              <a:ahLst/>
              <a:cxnLst/>
              <a:rect l="l" t="t" r="r" b="b"/>
              <a:pathLst>
                <a:path w="6953250" h="6858000">
                  <a:moveTo>
                    <a:pt x="6953250" y="0"/>
                  </a:moveTo>
                  <a:lnTo>
                    <a:pt x="6857999" y="0"/>
                  </a:lnTo>
                  <a:lnTo>
                    <a:pt x="0" y="6857999"/>
                  </a:lnTo>
                  <a:lnTo>
                    <a:pt x="121920" y="6857999"/>
                  </a:lnTo>
                  <a:lnTo>
                    <a:pt x="6953250" y="26669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3D1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2510" y="16509"/>
              <a:ext cx="6841490" cy="6841490"/>
            </a:xfrm>
            <a:custGeom>
              <a:avLst/>
              <a:gdLst/>
              <a:ahLst/>
              <a:cxnLst/>
              <a:rect l="l" t="t" r="r" b="b"/>
              <a:pathLst>
                <a:path w="6841490" h="6841490">
                  <a:moveTo>
                    <a:pt x="6841490" y="0"/>
                  </a:moveTo>
                  <a:lnTo>
                    <a:pt x="0" y="6841490"/>
                  </a:lnTo>
                  <a:lnTo>
                    <a:pt x="119379" y="6841490"/>
                  </a:lnTo>
                  <a:lnTo>
                    <a:pt x="6841490" y="119379"/>
                  </a:lnTo>
                  <a:lnTo>
                    <a:pt x="6841490" y="0"/>
                  </a:lnTo>
                  <a:close/>
                </a:path>
              </a:pathLst>
            </a:custGeom>
            <a:solidFill>
              <a:srgbClr val="3C1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11729" y="125729"/>
              <a:ext cx="6732270" cy="6732270"/>
            </a:xfrm>
            <a:custGeom>
              <a:avLst/>
              <a:gdLst/>
              <a:ahLst/>
              <a:cxnLst/>
              <a:rect l="l" t="t" r="r" b="b"/>
              <a:pathLst>
                <a:path w="6732270" h="6732270">
                  <a:moveTo>
                    <a:pt x="6732269" y="0"/>
                  </a:moveTo>
                  <a:lnTo>
                    <a:pt x="0" y="6732270"/>
                  </a:lnTo>
                  <a:lnTo>
                    <a:pt x="121919" y="6732270"/>
                  </a:lnTo>
                  <a:lnTo>
                    <a:pt x="6732269" y="121920"/>
                  </a:lnTo>
                  <a:lnTo>
                    <a:pt x="6732269" y="0"/>
                  </a:lnTo>
                  <a:close/>
                </a:path>
              </a:pathLst>
            </a:custGeom>
            <a:solidFill>
              <a:srgbClr val="3B1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3489" y="237490"/>
              <a:ext cx="6620509" cy="6620509"/>
            </a:xfrm>
            <a:custGeom>
              <a:avLst/>
              <a:gdLst/>
              <a:ahLst/>
              <a:cxnLst/>
              <a:rect l="l" t="t" r="r" b="b"/>
              <a:pathLst>
                <a:path w="6620509" h="6620509">
                  <a:moveTo>
                    <a:pt x="6620509" y="0"/>
                  </a:moveTo>
                  <a:lnTo>
                    <a:pt x="0" y="6620510"/>
                  </a:lnTo>
                  <a:lnTo>
                    <a:pt x="119380" y="6620510"/>
                  </a:lnTo>
                  <a:lnTo>
                    <a:pt x="6620509" y="119380"/>
                  </a:lnTo>
                  <a:lnTo>
                    <a:pt x="6620509" y="0"/>
                  </a:lnTo>
                  <a:close/>
                </a:path>
              </a:pathLst>
            </a:custGeom>
            <a:solidFill>
              <a:srgbClr val="3A1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32710" y="346709"/>
              <a:ext cx="6511290" cy="6511290"/>
            </a:xfrm>
            <a:custGeom>
              <a:avLst/>
              <a:gdLst/>
              <a:ahLst/>
              <a:cxnLst/>
              <a:rect l="l" t="t" r="r" b="b"/>
              <a:pathLst>
                <a:path w="6511290" h="6511290">
                  <a:moveTo>
                    <a:pt x="6511290" y="0"/>
                  </a:moveTo>
                  <a:lnTo>
                    <a:pt x="0" y="6511289"/>
                  </a:lnTo>
                  <a:lnTo>
                    <a:pt x="121919" y="6511289"/>
                  </a:lnTo>
                  <a:lnTo>
                    <a:pt x="6511290" y="121919"/>
                  </a:lnTo>
                  <a:lnTo>
                    <a:pt x="6511290" y="0"/>
                  </a:lnTo>
                  <a:close/>
                </a:path>
              </a:pathLst>
            </a:custGeom>
            <a:solidFill>
              <a:srgbClr val="391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44470" y="458469"/>
              <a:ext cx="6399530" cy="6399530"/>
            </a:xfrm>
            <a:custGeom>
              <a:avLst/>
              <a:gdLst/>
              <a:ahLst/>
              <a:cxnLst/>
              <a:rect l="l" t="t" r="r" b="b"/>
              <a:pathLst>
                <a:path w="6399530" h="6399530">
                  <a:moveTo>
                    <a:pt x="6399530" y="0"/>
                  </a:moveTo>
                  <a:lnTo>
                    <a:pt x="0" y="6399530"/>
                  </a:lnTo>
                  <a:lnTo>
                    <a:pt x="119380" y="6399530"/>
                  </a:lnTo>
                  <a:lnTo>
                    <a:pt x="6399530" y="119379"/>
                  </a:lnTo>
                  <a:lnTo>
                    <a:pt x="6399530" y="0"/>
                  </a:lnTo>
                  <a:close/>
                </a:path>
              </a:pathLst>
            </a:custGeom>
            <a:solidFill>
              <a:srgbClr val="3818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53689" y="567690"/>
              <a:ext cx="6290310" cy="6290310"/>
            </a:xfrm>
            <a:custGeom>
              <a:avLst/>
              <a:gdLst/>
              <a:ahLst/>
              <a:cxnLst/>
              <a:rect l="l" t="t" r="r" b="b"/>
              <a:pathLst>
                <a:path w="6290310" h="6290309">
                  <a:moveTo>
                    <a:pt x="6290310" y="0"/>
                  </a:moveTo>
                  <a:lnTo>
                    <a:pt x="0" y="6290310"/>
                  </a:lnTo>
                  <a:lnTo>
                    <a:pt x="121920" y="6290310"/>
                  </a:lnTo>
                  <a:lnTo>
                    <a:pt x="6290310" y="121920"/>
                  </a:lnTo>
                  <a:lnTo>
                    <a:pt x="6290310" y="0"/>
                  </a:lnTo>
                  <a:close/>
                </a:path>
              </a:pathLst>
            </a:custGeom>
            <a:solidFill>
              <a:srgbClr val="371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79" y="678180"/>
              <a:ext cx="6179820" cy="6179820"/>
            </a:xfrm>
            <a:custGeom>
              <a:avLst/>
              <a:gdLst/>
              <a:ahLst/>
              <a:cxnLst/>
              <a:rect l="l" t="t" r="r" b="b"/>
              <a:pathLst>
                <a:path w="6179820" h="6179820">
                  <a:moveTo>
                    <a:pt x="6179820" y="0"/>
                  </a:moveTo>
                  <a:lnTo>
                    <a:pt x="0" y="6179820"/>
                  </a:lnTo>
                  <a:lnTo>
                    <a:pt x="120649" y="6179820"/>
                  </a:lnTo>
                  <a:lnTo>
                    <a:pt x="6179820" y="120650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61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74670" y="788669"/>
              <a:ext cx="6069330" cy="6069330"/>
            </a:xfrm>
            <a:custGeom>
              <a:avLst/>
              <a:gdLst/>
              <a:ahLst/>
              <a:cxnLst/>
              <a:rect l="l" t="t" r="r" b="b"/>
              <a:pathLst>
                <a:path w="6069330" h="6069330">
                  <a:moveTo>
                    <a:pt x="6069330" y="0"/>
                  </a:moveTo>
                  <a:lnTo>
                    <a:pt x="0" y="6069330"/>
                  </a:lnTo>
                  <a:lnTo>
                    <a:pt x="121919" y="6069330"/>
                  </a:lnTo>
                  <a:lnTo>
                    <a:pt x="6069330" y="121919"/>
                  </a:lnTo>
                  <a:lnTo>
                    <a:pt x="6069330" y="0"/>
                  </a:lnTo>
                  <a:close/>
                </a:path>
              </a:pathLst>
            </a:custGeom>
            <a:solidFill>
              <a:srgbClr val="351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85160" y="899160"/>
              <a:ext cx="5958840" cy="5958840"/>
            </a:xfrm>
            <a:custGeom>
              <a:avLst/>
              <a:gdLst/>
              <a:ahLst/>
              <a:cxnLst/>
              <a:rect l="l" t="t" r="r" b="b"/>
              <a:pathLst>
                <a:path w="5958839" h="5958840">
                  <a:moveTo>
                    <a:pt x="5958840" y="0"/>
                  </a:moveTo>
                  <a:lnTo>
                    <a:pt x="0" y="5958840"/>
                  </a:lnTo>
                  <a:lnTo>
                    <a:pt x="120650" y="5958840"/>
                  </a:lnTo>
                  <a:lnTo>
                    <a:pt x="5958840" y="120650"/>
                  </a:lnTo>
                  <a:lnTo>
                    <a:pt x="5958840" y="0"/>
                  </a:lnTo>
                  <a:close/>
                </a:path>
              </a:pathLst>
            </a:custGeom>
            <a:solidFill>
              <a:srgbClr val="341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95649" y="1009650"/>
              <a:ext cx="5848350" cy="5848350"/>
            </a:xfrm>
            <a:custGeom>
              <a:avLst/>
              <a:gdLst/>
              <a:ahLst/>
              <a:cxnLst/>
              <a:rect l="l" t="t" r="r" b="b"/>
              <a:pathLst>
                <a:path w="5848350" h="5848350">
                  <a:moveTo>
                    <a:pt x="5848350" y="0"/>
                  </a:moveTo>
                  <a:lnTo>
                    <a:pt x="0" y="5848350"/>
                  </a:lnTo>
                  <a:lnTo>
                    <a:pt x="121920" y="5848350"/>
                  </a:lnTo>
                  <a:lnTo>
                    <a:pt x="5848350" y="121920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331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06140" y="1120139"/>
              <a:ext cx="5737860" cy="5737860"/>
            </a:xfrm>
            <a:custGeom>
              <a:avLst/>
              <a:gdLst/>
              <a:ahLst/>
              <a:cxnLst/>
              <a:rect l="l" t="t" r="r" b="b"/>
              <a:pathLst>
                <a:path w="5737860" h="5737859">
                  <a:moveTo>
                    <a:pt x="5737860" y="0"/>
                  </a:moveTo>
                  <a:lnTo>
                    <a:pt x="0" y="5737860"/>
                  </a:lnTo>
                  <a:lnTo>
                    <a:pt x="120650" y="5737860"/>
                  </a:lnTo>
                  <a:lnTo>
                    <a:pt x="5737860" y="120649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331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16629" y="1230630"/>
              <a:ext cx="5627370" cy="5627370"/>
            </a:xfrm>
            <a:custGeom>
              <a:avLst/>
              <a:gdLst/>
              <a:ahLst/>
              <a:cxnLst/>
              <a:rect l="l" t="t" r="r" b="b"/>
              <a:pathLst>
                <a:path w="5627370" h="5627370">
                  <a:moveTo>
                    <a:pt x="5627370" y="0"/>
                  </a:moveTo>
                  <a:lnTo>
                    <a:pt x="0" y="5627370"/>
                  </a:lnTo>
                  <a:lnTo>
                    <a:pt x="119379" y="5627370"/>
                  </a:lnTo>
                  <a:lnTo>
                    <a:pt x="5627370" y="119380"/>
                  </a:lnTo>
                  <a:lnTo>
                    <a:pt x="5627370" y="0"/>
                  </a:lnTo>
                  <a:close/>
                </a:path>
              </a:pathLst>
            </a:custGeom>
            <a:solidFill>
              <a:srgbClr val="31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25849" y="1339850"/>
              <a:ext cx="5518150" cy="5518150"/>
            </a:xfrm>
            <a:custGeom>
              <a:avLst/>
              <a:gdLst/>
              <a:ahLst/>
              <a:cxnLst/>
              <a:rect l="l" t="t" r="r" b="b"/>
              <a:pathLst>
                <a:path w="5518150" h="5518150">
                  <a:moveTo>
                    <a:pt x="5518150" y="0"/>
                  </a:moveTo>
                  <a:lnTo>
                    <a:pt x="0" y="5518150"/>
                  </a:lnTo>
                  <a:lnTo>
                    <a:pt x="121920" y="5518150"/>
                  </a:lnTo>
                  <a:lnTo>
                    <a:pt x="5518150" y="121920"/>
                  </a:lnTo>
                  <a:lnTo>
                    <a:pt x="5518150" y="0"/>
                  </a:lnTo>
                  <a:close/>
                </a:path>
              </a:pathLst>
            </a:custGeom>
            <a:solidFill>
              <a:srgbClr val="301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37609" y="1451610"/>
              <a:ext cx="5406390" cy="5406390"/>
            </a:xfrm>
            <a:custGeom>
              <a:avLst/>
              <a:gdLst/>
              <a:ahLst/>
              <a:cxnLst/>
              <a:rect l="l" t="t" r="r" b="b"/>
              <a:pathLst>
                <a:path w="5406389" h="5406390">
                  <a:moveTo>
                    <a:pt x="5406390" y="0"/>
                  </a:moveTo>
                  <a:lnTo>
                    <a:pt x="0" y="5406390"/>
                  </a:lnTo>
                  <a:lnTo>
                    <a:pt x="120650" y="5406389"/>
                  </a:lnTo>
                  <a:lnTo>
                    <a:pt x="5406390" y="120649"/>
                  </a:lnTo>
                  <a:lnTo>
                    <a:pt x="5406390" y="0"/>
                  </a:lnTo>
                  <a:close/>
                </a:path>
              </a:pathLst>
            </a:custGeom>
            <a:solidFill>
              <a:srgbClr val="2F1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6829" y="1560830"/>
              <a:ext cx="5297170" cy="5297170"/>
            </a:xfrm>
            <a:custGeom>
              <a:avLst/>
              <a:gdLst/>
              <a:ahLst/>
              <a:cxnLst/>
              <a:rect l="l" t="t" r="r" b="b"/>
              <a:pathLst>
                <a:path w="5297170" h="5297170">
                  <a:moveTo>
                    <a:pt x="5297170" y="0"/>
                  </a:moveTo>
                  <a:lnTo>
                    <a:pt x="0" y="5297170"/>
                  </a:lnTo>
                  <a:lnTo>
                    <a:pt x="121920" y="5297170"/>
                  </a:lnTo>
                  <a:lnTo>
                    <a:pt x="5297170" y="121919"/>
                  </a:lnTo>
                  <a:lnTo>
                    <a:pt x="5297170" y="0"/>
                  </a:lnTo>
                  <a:close/>
                </a:path>
              </a:pathLst>
            </a:custGeom>
            <a:solidFill>
              <a:srgbClr val="2E14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590" y="1672589"/>
              <a:ext cx="5185410" cy="5185410"/>
            </a:xfrm>
            <a:custGeom>
              <a:avLst/>
              <a:gdLst/>
              <a:ahLst/>
              <a:cxnLst/>
              <a:rect l="l" t="t" r="r" b="b"/>
              <a:pathLst>
                <a:path w="5185410" h="5185409">
                  <a:moveTo>
                    <a:pt x="5185410" y="0"/>
                  </a:moveTo>
                  <a:lnTo>
                    <a:pt x="0" y="5185410"/>
                  </a:lnTo>
                  <a:lnTo>
                    <a:pt x="119380" y="5185410"/>
                  </a:lnTo>
                  <a:lnTo>
                    <a:pt x="5185410" y="119380"/>
                  </a:lnTo>
                  <a:lnTo>
                    <a:pt x="5185410" y="0"/>
                  </a:lnTo>
                  <a:close/>
                </a:path>
              </a:pathLst>
            </a:custGeom>
            <a:solidFill>
              <a:srgbClr val="2E1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7809" y="1781810"/>
              <a:ext cx="5076190" cy="5076190"/>
            </a:xfrm>
            <a:custGeom>
              <a:avLst/>
              <a:gdLst/>
              <a:ahLst/>
              <a:cxnLst/>
              <a:rect l="l" t="t" r="r" b="b"/>
              <a:pathLst>
                <a:path w="5076189" h="5076190">
                  <a:moveTo>
                    <a:pt x="5076190" y="0"/>
                  </a:moveTo>
                  <a:lnTo>
                    <a:pt x="0" y="5076190"/>
                  </a:lnTo>
                  <a:lnTo>
                    <a:pt x="121919" y="5076190"/>
                  </a:lnTo>
                  <a:lnTo>
                    <a:pt x="5076190" y="121919"/>
                  </a:lnTo>
                  <a:lnTo>
                    <a:pt x="5076190" y="0"/>
                  </a:lnTo>
                  <a:close/>
                </a:path>
              </a:pathLst>
            </a:custGeom>
            <a:solidFill>
              <a:srgbClr val="2D1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78299" y="1892300"/>
              <a:ext cx="4965700" cy="4965700"/>
            </a:xfrm>
            <a:custGeom>
              <a:avLst/>
              <a:gdLst/>
              <a:ahLst/>
              <a:cxnLst/>
              <a:rect l="l" t="t" r="r" b="b"/>
              <a:pathLst>
                <a:path w="4965700" h="4965700">
                  <a:moveTo>
                    <a:pt x="4965700" y="0"/>
                  </a:moveTo>
                  <a:lnTo>
                    <a:pt x="0" y="4965700"/>
                  </a:lnTo>
                  <a:lnTo>
                    <a:pt x="120650" y="4965700"/>
                  </a:lnTo>
                  <a:lnTo>
                    <a:pt x="4965700" y="120649"/>
                  </a:lnTo>
                  <a:lnTo>
                    <a:pt x="4965700" y="0"/>
                  </a:lnTo>
                  <a:close/>
                </a:path>
              </a:pathLst>
            </a:custGeom>
            <a:solidFill>
              <a:srgbClr val="2C1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8790" y="2002789"/>
              <a:ext cx="4855210" cy="4855210"/>
            </a:xfrm>
            <a:custGeom>
              <a:avLst/>
              <a:gdLst/>
              <a:ahLst/>
              <a:cxnLst/>
              <a:rect l="l" t="t" r="r" b="b"/>
              <a:pathLst>
                <a:path w="4855210" h="4855209">
                  <a:moveTo>
                    <a:pt x="4855210" y="0"/>
                  </a:moveTo>
                  <a:lnTo>
                    <a:pt x="0" y="4855210"/>
                  </a:lnTo>
                  <a:lnTo>
                    <a:pt x="121920" y="4855210"/>
                  </a:lnTo>
                  <a:lnTo>
                    <a:pt x="4855210" y="121920"/>
                  </a:lnTo>
                  <a:lnTo>
                    <a:pt x="4855210" y="0"/>
                  </a:lnTo>
                  <a:close/>
                </a:path>
              </a:pathLst>
            </a:custGeom>
            <a:solidFill>
              <a:srgbClr val="2B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279" y="2113279"/>
              <a:ext cx="4744720" cy="4744720"/>
            </a:xfrm>
            <a:custGeom>
              <a:avLst/>
              <a:gdLst/>
              <a:ahLst/>
              <a:cxnLst/>
              <a:rect l="l" t="t" r="r" b="b"/>
              <a:pathLst>
                <a:path w="4744720" h="4744720">
                  <a:moveTo>
                    <a:pt x="4744720" y="0"/>
                  </a:moveTo>
                  <a:lnTo>
                    <a:pt x="0" y="4744720"/>
                  </a:lnTo>
                  <a:lnTo>
                    <a:pt x="120650" y="4744720"/>
                  </a:lnTo>
                  <a:lnTo>
                    <a:pt x="4744720" y="120650"/>
                  </a:lnTo>
                  <a:lnTo>
                    <a:pt x="4744720" y="0"/>
                  </a:lnTo>
                  <a:close/>
                </a:path>
              </a:pathLst>
            </a:custGeom>
            <a:solidFill>
              <a:srgbClr val="2A12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9770" y="2223770"/>
              <a:ext cx="4634230" cy="4634230"/>
            </a:xfrm>
            <a:custGeom>
              <a:avLst/>
              <a:gdLst/>
              <a:ahLst/>
              <a:cxnLst/>
              <a:rect l="l" t="t" r="r" b="b"/>
              <a:pathLst>
                <a:path w="4634230" h="4634230">
                  <a:moveTo>
                    <a:pt x="4634230" y="0"/>
                  </a:moveTo>
                  <a:lnTo>
                    <a:pt x="0" y="4634230"/>
                  </a:lnTo>
                  <a:lnTo>
                    <a:pt x="120649" y="4634230"/>
                  </a:lnTo>
                  <a:lnTo>
                    <a:pt x="4634230" y="120649"/>
                  </a:lnTo>
                  <a:lnTo>
                    <a:pt x="4634230" y="0"/>
                  </a:lnTo>
                  <a:close/>
                </a:path>
              </a:pathLst>
            </a:custGeom>
            <a:solidFill>
              <a:srgbClr val="291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18990" y="2332989"/>
              <a:ext cx="4525010" cy="4525010"/>
            </a:xfrm>
            <a:custGeom>
              <a:avLst/>
              <a:gdLst/>
              <a:ahLst/>
              <a:cxnLst/>
              <a:rect l="l" t="t" r="r" b="b"/>
              <a:pathLst>
                <a:path w="4525010" h="4525009">
                  <a:moveTo>
                    <a:pt x="4525010" y="0"/>
                  </a:moveTo>
                  <a:lnTo>
                    <a:pt x="0" y="4525010"/>
                  </a:lnTo>
                  <a:lnTo>
                    <a:pt x="121920" y="4525010"/>
                  </a:lnTo>
                  <a:lnTo>
                    <a:pt x="4525010" y="121920"/>
                  </a:lnTo>
                  <a:lnTo>
                    <a:pt x="4525010" y="0"/>
                  </a:lnTo>
                  <a:close/>
                </a:path>
              </a:pathLst>
            </a:custGeom>
            <a:solidFill>
              <a:srgbClr val="2811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30749" y="2444750"/>
              <a:ext cx="4413250" cy="4413250"/>
            </a:xfrm>
            <a:custGeom>
              <a:avLst/>
              <a:gdLst/>
              <a:ahLst/>
              <a:cxnLst/>
              <a:rect l="l" t="t" r="r" b="b"/>
              <a:pathLst>
                <a:path w="4413250" h="4413250">
                  <a:moveTo>
                    <a:pt x="4413250" y="0"/>
                  </a:moveTo>
                  <a:lnTo>
                    <a:pt x="0" y="4413250"/>
                  </a:lnTo>
                  <a:lnTo>
                    <a:pt x="120650" y="4413250"/>
                  </a:lnTo>
                  <a:lnTo>
                    <a:pt x="4413250" y="120650"/>
                  </a:lnTo>
                  <a:lnTo>
                    <a:pt x="4413250" y="0"/>
                  </a:lnTo>
                  <a:close/>
                </a:path>
              </a:pathLst>
            </a:custGeom>
            <a:solidFill>
              <a:srgbClr val="271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9970" y="2553970"/>
              <a:ext cx="4304030" cy="4304030"/>
            </a:xfrm>
            <a:custGeom>
              <a:avLst/>
              <a:gdLst/>
              <a:ahLst/>
              <a:cxnLst/>
              <a:rect l="l" t="t" r="r" b="b"/>
              <a:pathLst>
                <a:path w="4304030" h="4304030">
                  <a:moveTo>
                    <a:pt x="4304030" y="0"/>
                  </a:moveTo>
                  <a:lnTo>
                    <a:pt x="0" y="4304030"/>
                  </a:lnTo>
                  <a:lnTo>
                    <a:pt x="121920" y="4304030"/>
                  </a:lnTo>
                  <a:lnTo>
                    <a:pt x="4304030" y="121919"/>
                  </a:lnTo>
                  <a:lnTo>
                    <a:pt x="4304030" y="0"/>
                  </a:lnTo>
                  <a:close/>
                </a:path>
              </a:pathLst>
            </a:custGeom>
            <a:solidFill>
              <a:srgbClr val="261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51729" y="2665729"/>
              <a:ext cx="4192270" cy="4192270"/>
            </a:xfrm>
            <a:custGeom>
              <a:avLst/>
              <a:gdLst/>
              <a:ahLst/>
              <a:cxnLst/>
              <a:rect l="l" t="t" r="r" b="b"/>
              <a:pathLst>
                <a:path w="4192270" h="4192270">
                  <a:moveTo>
                    <a:pt x="4192270" y="0"/>
                  </a:moveTo>
                  <a:lnTo>
                    <a:pt x="0" y="4192270"/>
                  </a:lnTo>
                  <a:lnTo>
                    <a:pt x="120650" y="4192270"/>
                  </a:lnTo>
                  <a:lnTo>
                    <a:pt x="4192270" y="120650"/>
                  </a:lnTo>
                  <a:lnTo>
                    <a:pt x="4192270" y="0"/>
                  </a:lnTo>
                  <a:close/>
                </a:path>
              </a:pathLst>
            </a:custGeom>
            <a:solidFill>
              <a:srgbClr val="2510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60949" y="2774950"/>
              <a:ext cx="4083050" cy="4083050"/>
            </a:xfrm>
            <a:custGeom>
              <a:avLst/>
              <a:gdLst/>
              <a:ahLst/>
              <a:cxnLst/>
              <a:rect l="l" t="t" r="r" b="b"/>
              <a:pathLst>
                <a:path w="4083050" h="4083050">
                  <a:moveTo>
                    <a:pt x="4083050" y="0"/>
                  </a:moveTo>
                  <a:lnTo>
                    <a:pt x="0" y="4083050"/>
                  </a:lnTo>
                  <a:lnTo>
                    <a:pt x="121920" y="4083050"/>
                  </a:lnTo>
                  <a:lnTo>
                    <a:pt x="4083050" y="121920"/>
                  </a:lnTo>
                  <a:lnTo>
                    <a:pt x="4083050" y="0"/>
                  </a:lnTo>
                  <a:close/>
                </a:path>
              </a:pathLst>
            </a:custGeom>
            <a:solidFill>
              <a:srgbClr val="240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72709" y="2886710"/>
              <a:ext cx="3971290" cy="3971290"/>
            </a:xfrm>
            <a:custGeom>
              <a:avLst/>
              <a:gdLst/>
              <a:ahLst/>
              <a:cxnLst/>
              <a:rect l="l" t="t" r="r" b="b"/>
              <a:pathLst>
                <a:path w="3971289" h="3971290">
                  <a:moveTo>
                    <a:pt x="3971290" y="0"/>
                  </a:moveTo>
                  <a:lnTo>
                    <a:pt x="0" y="3971289"/>
                  </a:lnTo>
                  <a:lnTo>
                    <a:pt x="119380" y="3971289"/>
                  </a:lnTo>
                  <a:lnTo>
                    <a:pt x="3971290" y="119379"/>
                  </a:lnTo>
                  <a:lnTo>
                    <a:pt x="3971290" y="0"/>
                  </a:lnTo>
                  <a:close/>
                </a:path>
              </a:pathLst>
            </a:custGeom>
            <a:solidFill>
              <a:srgbClr val="2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81929" y="2995929"/>
              <a:ext cx="3862070" cy="3862070"/>
            </a:xfrm>
            <a:custGeom>
              <a:avLst/>
              <a:gdLst/>
              <a:ahLst/>
              <a:cxnLst/>
              <a:rect l="l" t="t" r="r" b="b"/>
              <a:pathLst>
                <a:path w="3862070" h="3862070">
                  <a:moveTo>
                    <a:pt x="3862070" y="0"/>
                  </a:moveTo>
                  <a:lnTo>
                    <a:pt x="0" y="3862070"/>
                  </a:lnTo>
                  <a:lnTo>
                    <a:pt x="121920" y="3862070"/>
                  </a:lnTo>
                  <a:lnTo>
                    <a:pt x="3862070" y="121919"/>
                  </a:lnTo>
                  <a:lnTo>
                    <a:pt x="3862070" y="0"/>
                  </a:lnTo>
                  <a:close/>
                </a:path>
              </a:pathLst>
            </a:custGeom>
            <a:solidFill>
              <a:srgbClr val="220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93690" y="3107689"/>
              <a:ext cx="3750310" cy="3750310"/>
            </a:xfrm>
            <a:custGeom>
              <a:avLst/>
              <a:gdLst/>
              <a:ahLst/>
              <a:cxnLst/>
              <a:rect l="l" t="t" r="r" b="b"/>
              <a:pathLst>
                <a:path w="3750310" h="3750309">
                  <a:moveTo>
                    <a:pt x="3750310" y="0"/>
                  </a:moveTo>
                  <a:lnTo>
                    <a:pt x="0" y="3750310"/>
                  </a:lnTo>
                  <a:lnTo>
                    <a:pt x="119380" y="3750310"/>
                  </a:lnTo>
                  <a:lnTo>
                    <a:pt x="3750310" y="119380"/>
                  </a:lnTo>
                  <a:lnTo>
                    <a:pt x="3750310" y="0"/>
                  </a:lnTo>
                  <a:close/>
                </a:path>
              </a:pathLst>
            </a:custGeom>
            <a:solidFill>
              <a:srgbClr val="210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02909" y="3216910"/>
              <a:ext cx="3641090" cy="3641090"/>
            </a:xfrm>
            <a:custGeom>
              <a:avLst/>
              <a:gdLst/>
              <a:ahLst/>
              <a:cxnLst/>
              <a:rect l="l" t="t" r="r" b="b"/>
              <a:pathLst>
                <a:path w="3641089" h="3641090">
                  <a:moveTo>
                    <a:pt x="3641089" y="0"/>
                  </a:moveTo>
                  <a:lnTo>
                    <a:pt x="0" y="3641089"/>
                  </a:lnTo>
                  <a:lnTo>
                    <a:pt x="121919" y="3641089"/>
                  </a:lnTo>
                  <a:lnTo>
                    <a:pt x="3641089" y="121919"/>
                  </a:lnTo>
                  <a:lnTo>
                    <a:pt x="3641089" y="0"/>
                  </a:lnTo>
                  <a:close/>
                </a:path>
              </a:pathLst>
            </a:custGeom>
            <a:solidFill>
              <a:srgbClr val="200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13399" y="3327400"/>
              <a:ext cx="3530600" cy="3530600"/>
            </a:xfrm>
            <a:custGeom>
              <a:avLst/>
              <a:gdLst/>
              <a:ahLst/>
              <a:cxnLst/>
              <a:rect l="l" t="t" r="r" b="b"/>
              <a:pathLst>
                <a:path w="3530600" h="3530600">
                  <a:moveTo>
                    <a:pt x="3530600" y="0"/>
                  </a:moveTo>
                  <a:lnTo>
                    <a:pt x="0" y="3530600"/>
                  </a:lnTo>
                  <a:lnTo>
                    <a:pt x="120650" y="3530600"/>
                  </a:lnTo>
                  <a:lnTo>
                    <a:pt x="3530600" y="120650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1F0D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23890" y="3437890"/>
              <a:ext cx="3420110" cy="3420110"/>
            </a:xfrm>
            <a:custGeom>
              <a:avLst/>
              <a:gdLst/>
              <a:ahLst/>
              <a:cxnLst/>
              <a:rect l="l" t="t" r="r" b="b"/>
              <a:pathLst>
                <a:path w="3420110" h="3420109">
                  <a:moveTo>
                    <a:pt x="3420110" y="0"/>
                  </a:moveTo>
                  <a:lnTo>
                    <a:pt x="0" y="3420110"/>
                  </a:lnTo>
                  <a:lnTo>
                    <a:pt x="120650" y="3420110"/>
                  </a:lnTo>
                  <a:lnTo>
                    <a:pt x="3420110" y="120650"/>
                  </a:lnTo>
                  <a:lnTo>
                    <a:pt x="3420110" y="0"/>
                  </a:lnTo>
                  <a:close/>
                </a:path>
              </a:pathLst>
            </a:custGeom>
            <a:solidFill>
              <a:srgbClr val="1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33109" y="3547109"/>
              <a:ext cx="3310890" cy="3310890"/>
            </a:xfrm>
            <a:custGeom>
              <a:avLst/>
              <a:gdLst/>
              <a:ahLst/>
              <a:cxnLst/>
              <a:rect l="l" t="t" r="r" b="b"/>
              <a:pathLst>
                <a:path w="3310889" h="3310890">
                  <a:moveTo>
                    <a:pt x="3310889" y="0"/>
                  </a:moveTo>
                  <a:lnTo>
                    <a:pt x="0" y="3310890"/>
                  </a:lnTo>
                  <a:lnTo>
                    <a:pt x="121919" y="3310890"/>
                  </a:lnTo>
                  <a:lnTo>
                    <a:pt x="3310889" y="121919"/>
                  </a:lnTo>
                  <a:lnTo>
                    <a:pt x="3310889" y="0"/>
                  </a:lnTo>
                  <a:close/>
                </a:path>
              </a:pathLst>
            </a:custGeom>
            <a:solidFill>
              <a:srgbClr val="1D0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44870" y="3658870"/>
              <a:ext cx="3199130" cy="3199130"/>
            </a:xfrm>
            <a:custGeom>
              <a:avLst/>
              <a:gdLst/>
              <a:ahLst/>
              <a:cxnLst/>
              <a:rect l="l" t="t" r="r" b="b"/>
              <a:pathLst>
                <a:path w="3199129" h="3199129">
                  <a:moveTo>
                    <a:pt x="3199129" y="0"/>
                  </a:moveTo>
                  <a:lnTo>
                    <a:pt x="0" y="3199129"/>
                  </a:lnTo>
                  <a:lnTo>
                    <a:pt x="120649" y="3199129"/>
                  </a:lnTo>
                  <a:lnTo>
                    <a:pt x="3199129" y="120649"/>
                  </a:lnTo>
                  <a:lnTo>
                    <a:pt x="3199129" y="0"/>
                  </a:lnTo>
                  <a:close/>
                </a:path>
              </a:pathLst>
            </a:custGeom>
            <a:solidFill>
              <a:srgbClr val="1C0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54090" y="3768090"/>
              <a:ext cx="3089910" cy="3089910"/>
            </a:xfrm>
            <a:custGeom>
              <a:avLst/>
              <a:gdLst/>
              <a:ahLst/>
              <a:cxnLst/>
              <a:rect l="l" t="t" r="r" b="b"/>
              <a:pathLst>
                <a:path w="3089910" h="3089909">
                  <a:moveTo>
                    <a:pt x="3089910" y="0"/>
                  </a:moveTo>
                  <a:lnTo>
                    <a:pt x="0" y="3089910"/>
                  </a:lnTo>
                  <a:lnTo>
                    <a:pt x="121920" y="3089910"/>
                  </a:lnTo>
                  <a:lnTo>
                    <a:pt x="3089910" y="121920"/>
                  </a:lnTo>
                  <a:lnTo>
                    <a:pt x="3089910" y="0"/>
                  </a:lnTo>
                  <a:close/>
                </a:path>
              </a:pathLst>
            </a:custGeom>
            <a:solidFill>
              <a:srgbClr val="1B0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65849" y="3879850"/>
              <a:ext cx="2978150" cy="2978150"/>
            </a:xfrm>
            <a:custGeom>
              <a:avLst/>
              <a:gdLst/>
              <a:ahLst/>
              <a:cxnLst/>
              <a:rect l="l" t="t" r="r" b="b"/>
              <a:pathLst>
                <a:path w="2978150" h="2978150">
                  <a:moveTo>
                    <a:pt x="2978150" y="0"/>
                  </a:moveTo>
                  <a:lnTo>
                    <a:pt x="0" y="2978150"/>
                  </a:lnTo>
                  <a:lnTo>
                    <a:pt x="120650" y="2978150"/>
                  </a:lnTo>
                  <a:lnTo>
                    <a:pt x="2978150" y="120650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1A0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75070" y="3989070"/>
              <a:ext cx="2868930" cy="2868930"/>
            </a:xfrm>
            <a:custGeom>
              <a:avLst/>
              <a:gdLst/>
              <a:ahLst/>
              <a:cxnLst/>
              <a:rect l="l" t="t" r="r" b="b"/>
              <a:pathLst>
                <a:path w="2868929" h="2868929">
                  <a:moveTo>
                    <a:pt x="2868929" y="0"/>
                  </a:moveTo>
                  <a:lnTo>
                    <a:pt x="0" y="2868930"/>
                  </a:lnTo>
                  <a:lnTo>
                    <a:pt x="121920" y="2868930"/>
                  </a:lnTo>
                  <a:lnTo>
                    <a:pt x="2868929" y="121920"/>
                  </a:lnTo>
                  <a:lnTo>
                    <a:pt x="2868929" y="0"/>
                  </a:lnTo>
                  <a:close/>
                </a:path>
              </a:pathLst>
            </a:custGeom>
            <a:solidFill>
              <a:srgbClr val="190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59" y="4099559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39" h="2758440">
                  <a:moveTo>
                    <a:pt x="2758440" y="0"/>
                  </a:moveTo>
                  <a:lnTo>
                    <a:pt x="0" y="2758440"/>
                  </a:lnTo>
                  <a:lnTo>
                    <a:pt x="120650" y="2758440"/>
                  </a:lnTo>
                  <a:lnTo>
                    <a:pt x="2758440" y="12065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180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96049" y="4210050"/>
              <a:ext cx="2647950" cy="2647950"/>
            </a:xfrm>
            <a:custGeom>
              <a:avLst/>
              <a:gdLst/>
              <a:ahLst/>
              <a:cxnLst/>
              <a:rect l="l" t="t" r="r" b="b"/>
              <a:pathLst>
                <a:path w="2647950" h="2647950">
                  <a:moveTo>
                    <a:pt x="2647950" y="0"/>
                  </a:moveTo>
                  <a:lnTo>
                    <a:pt x="0" y="2647950"/>
                  </a:lnTo>
                  <a:lnTo>
                    <a:pt x="121920" y="2647950"/>
                  </a:lnTo>
                  <a:lnTo>
                    <a:pt x="2647950" y="12192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170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4321809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89" h="2536190">
                  <a:moveTo>
                    <a:pt x="2536189" y="0"/>
                  </a:moveTo>
                  <a:lnTo>
                    <a:pt x="0" y="2536190"/>
                  </a:lnTo>
                  <a:lnTo>
                    <a:pt x="119379" y="2536190"/>
                  </a:lnTo>
                  <a:lnTo>
                    <a:pt x="2536189" y="119379"/>
                  </a:lnTo>
                  <a:lnTo>
                    <a:pt x="2536189" y="0"/>
                  </a:lnTo>
                  <a:close/>
                </a:path>
              </a:pathLst>
            </a:custGeom>
            <a:solidFill>
              <a:srgbClr val="170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17030" y="4431029"/>
              <a:ext cx="2426970" cy="2426970"/>
            </a:xfrm>
            <a:custGeom>
              <a:avLst/>
              <a:gdLst/>
              <a:ahLst/>
              <a:cxnLst/>
              <a:rect l="l" t="t" r="r" b="b"/>
              <a:pathLst>
                <a:path w="2426970" h="2426970">
                  <a:moveTo>
                    <a:pt x="2426970" y="0"/>
                  </a:moveTo>
                  <a:lnTo>
                    <a:pt x="0" y="2426970"/>
                  </a:lnTo>
                  <a:lnTo>
                    <a:pt x="121920" y="2426970"/>
                  </a:lnTo>
                  <a:lnTo>
                    <a:pt x="2426970" y="12191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160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8790" y="4542790"/>
              <a:ext cx="2315210" cy="2315210"/>
            </a:xfrm>
            <a:custGeom>
              <a:avLst/>
              <a:gdLst/>
              <a:ahLst/>
              <a:cxnLst/>
              <a:rect l="l" t="t" r="r" b="b"/>
              <a:pathLst>
                <a:path w="2315210" h="2315209">
                  <a:moveTo>
                    <a:pt x="2315209" y="0"/>
                  </a:moveTo>
                  <a:lnTo>
                    <a:pt x="0" y="2315210"/>
                  </a:lnTo>
                  <a:lnTo>
                    <a:pt x="119379" y="2315210"/>
                  </a:lnTo>
                  <a:lnTo>
                    <a:pt x="2315209" y="119380"/>
                  </a:lnTo>
                  <a:lnTo>
                    <a:pt x="2315209" y="0"/>
                  </a:lnTo>
                  <a:close/>
                </a:path>
              </a:pathLst>
            </a:custGeom>
            <a:solidFill>
              <a:srgbClr val="1509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8009" y="4652009"/>
              <a:ext cx="2205990" cy="2205990"/>
            </a:xfrm>
            <a:custGeom>
              <a:avLst/>
              <a:gdLst/>
              <a:ahLst/>
              <a:cxnLst/>
              <a:rect l="l" t="t" r="r" b="b"/>
              <a:pathLst>
                <a:path w="2205989" h="2205990">
                  <a:moveTo>
                    <a:pt x="2205989" y="0"/>
                  </a:moveTo>
                  <a:lnTo>
                    <a:pt x="0" y="2205990"/>
                  </a:lnTo>
                  <a:lnTo>
                    <a:pt x="121919" y="2205990"/>
                  </a:lnTo>
                  <a:lnTo>
                    <a:pt x="2205989" y="121919"/>
                  </a:lnTo>
                  <a:lnTo>
                    <a:pt x="2205989" y="0"/>
                  </a:lnTo>
                  <a:close/>
                </a:path>
              </a:pathLst>
            </a:custGeom>
            <a:solidFill>
              <a:srgbClr val="1408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7230" y="4761229"/>
              <a:ext cx="2096770" cy="2096770"/>
            </a:xfrm>
            <a:custGeom>
              <a:avLst/>
              <a:gdLst/>
              <a:ahLst/>
              <a:cxnLst/>
              <a:rect l="l" t="t" r="r" b="b"/>
              <a:pathLst>
                <a:path w="2096770" h="2096770">
                  <a:moveTo>
                    <a:pt x="2096770" y="0"/>
                  </a:moveTo>
                  <a:lnTo>
                    <a:pt x="0" y="2096770"/>
                  </a:lnTo>
                  <a:lnTo>
                    <a:pt x="121920" y="2096770"/>
                  </a:lnTo>
                  <a:lnTo>
                    <a:pt x="2096770" y="121919"/>
                  </a:lnTo>
                  <a:lnTo>
                    <a:pt x="2096770" y="0"/>
                  </a:lnTo>
                  <a:close/>
                </a:path>
              </a:pathLst>
            </a:custGeom>
            <a:solidFill>
              <a:srgbClr val="130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58990" y="4872990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09">
                  <a:moveTo>
                    <a:pt x="1985009" y="0"/>
                  </a:moveTo>
                  <a:lnTo>
                    <a:pt x="0" y="1985010"/>
                  </a:lnTo>
                  <a:lnTo>
                    <a:pt x="121919" y="1985010"/>
                  </a:lnTo>
                  <a:lnTo>
                    <a:pt x="1985009" y="121920"/>
                  </a:lnTo>
                  <a:lnTo>
                    <a:pt x="1985009" y="0"/>
                  </a:lnTo>
                  <a:close/>
                </a:path>
              </a:pathLst>
            </a:custGeom>
            <a:solidFill>
              <a:srgbClr val="120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8209" y="4982209"/>
              <a:ext cx="1875789" cy="1875789"/>
            </a:xfrm>
            <a:custGeom>
              <a:avLst/>
              <a:gdLst/>
              <a:ahLst/>
              <a:cxnLst/>
              <a:rect l="l" t="t" r="r" b="b"/>
              <a:pathLst>
                <a:path w="1875789" h="1875790">
                  <a:moveTo>
                    <a:pt x="1875789" y="0"/>
                  </a:moveTo>
                  <a:lnTo>
                    <a:pt x="0" y="1875789"/>
                  </a:lnTo>
                  <a:lnTo>
                    <a:pt x="121919" y="1875789"/>
                  </a:lnTo>
                  <a:lnTo>
                    <a:pt x="1875789" y="121919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110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79969" y="5093970"/>
              <a:ext cx="1764030" cy="1764030"/>
            </a:xfrm>
            <a:custGeom>
              <a:avLst/>
              <a:gdLst/>
              <a:ahLst/>
              <a:cxnLst/>
              <a:rect l="l" t="t" r="r" b="b"/>
              <a:pathLst>
                <a:path w="1764029" h="1764029">
                  <a:moveTo>
                    <a:pt x="1764029" y="0"/>
                  </a:moveTo>
                  <a:lnTo>
                    <a:pt x="0" y="1764030"/>
                  </a:lnTo>
                  <a:lnTo>
                    <a:pt x="119379" y="1764030"/>
                  </a:lnTo>
                  <a:lnTo>
                    <a:pt x="1764029" y="119380"/>
                  </a:lnTo>
                  <a:lnTo>
                    <a:pt x="1764029" y="0"/>
                  </a:lnTo>
                  <a:close/>
                </a:path>
              </a:pathLst>
            </a:custGeom>
            <a:solidFill>
              <a:srgbClr val="100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89190" y="5203190"/>
              <a:ext cx="1654810" cy="1654810"/>
            </a:xfrm>
            <a:custGeom>
              <a:avLst/>
              <a:gdLst/>
              <a:ahLst/>
              <a:cxnLst/>
              <a:rect l="l" t="t" r="r" b="b"/>
              <a:pathLst>
                <a:path w="1654810" h="1654809">
                  <a:moveTo>
                    <a:pt x="1654809" y="0"/>
                  </a:moveTo>
                  <a:lnTo>
                    <a:pt x="0" y="1654810"/>
                  </a:lnTo>
                  <a:lnTo>
                    <a:pt x="121919" y="1654810"/>
                  </a:lnTo>
                  <a:lnTo>
                    <a:pt x="1654809" y="121920"/>
                  </a:lnTo>
                  <a:lnTo>
                    <a:pt x="1654809" y="0"/>
                  </a:lnTo>
                  <a:close/>
                </a:path>
              </a:pathLst>
            </a:custGeom>
            <a:solidFill>
              <a:srgbClr val="0F0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00949" y="531495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119379" y="1543050"/>
                  </a:lnTo>
                  <a:lnTo>
                    <a:pt x="1543050" y="11938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0E0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10169" y="5424170"/>
              <a:ext cx="1433830" cy="1433830"/>
            </a:xfrm>
            <a:custGeom>
              <a:avLst/>
              <a:gdLst/>
              <a:ahLst/>
              <a:cxnLst/>
              <a:rect l="l" t="t" r="r" b="b"/>
              <a:pathLst>
                <a:path w="1433829" h="1433829">
                  <a:moveTo>
                    <a:pt x="1433829" y="0"/>
                  </a:moveTo>
                  <a:lnTo>
                    <a:pt x="0" y="1433829"/>
                  </a:lnTo>
                  <a:lnTo>
                    <a:pt x="121919" y="1433829"/>
                  </a:lnTo>
                  <a:lnTo>
                    <a:pt x="1433829" y="121919"/>
                  </a:lnTo>
                  <a:lnTo>
                    <a:pt x="1433829" y="0"/>
                  </a:lnTo>
                  <a:close/>
                </a:path>
              </a:pathLst>
            </a:custGeom>
            <a:solidFill>
              <a:srgbClr val="0D0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21930" y="5535929"/>
              <a:ext cx="1322070" cy="1322070"/>
            </a:xfrm>
            <a:custGeom>
              <a:avLst/>
              <a:gdLst/>
              <a:ahLst/>
              <a:cxnLst/>
              <a:rect l="l" t="t" r="r" b="b"/>
              <a:pathLst>
                <a:path w="1322070" h="1322070">
                  <a:moveTo>
                    <a:pt x="1322070" y="0"/>
                  </a:moveTo>
                  <a:lnTo>
                    <a:pt x="0" y="1322070"/>
                  </a:lnTo>
                  <a:lnTo>
                    <a:pt x="119380" y="1322070"/>
                  </a:lnTo>
                  <a:lnTo>
                    <a:pt x="1322070" y="11938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0C05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931149" y="5645150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850" y="0"/>
                  </a:moveTo>
                  <a:lnTo>
                    <a:pt x="0" y="1212850"/>
                  </a:lnTo>
                  <a:lnTo>
                    <a:pt x="121920" y="1212850"/>
                  </a:lnTo>
                  <a:lnTo>
                    <a:pt x="1212850" y="121920"/>
                  </a:lnTo>
                  <a:lnTo>
                    <a:pt x="1212850" y="0"/>
                  </a:lnTo>
                  <a:close/>
                </a:path>
              </a:pathLst>
            </a:custGeom>
            <a:solidFill>
              <a:srgbClr val="0B0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41640" y="5755640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59">
                  <a:moveTo>
                    <a:pt x="1102359" y="0"/>
                  </a:moveTo>
                  <a:lnTo>
                    <a:pt x="0" y="1102360"/>
                  </a:lnTo>
                  <a:lnTo>
                    <a:pt x="120650" y="1102360"/>
                  </a:lnTo>
                  <a:lnTo>
                    <a:pt x="1102359" y="120650"/>
                  </a:lnTo>
                  <a:lnTo>
                    <a:pt x="1102359" y="0"/>
                  </a:lnTo>
                  <a:close/>
                </a:path>
              </a:pathLst>
            </a:custGeom>
            <a:solidFill>
              <a:srgbClr val="0A04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2130" y="5866129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991870" y="0"/>
                  </a:moveTo>
                  <a:lnTo>
                    <a:pt x="0" y="991869"/>
                  </a:lnTo>
                  <a:lnTo>
                    <a:pt x="121920" y="991869"/>
                  </a:lnTo>
                  <a:lnTo>
                    <a:pt x="991870" y="121919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0904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1349" y="5975350"/>
              <a:ext cx="882650" cy="882650"/>
            </a:xfrm>
            <a:custGeom>
              <a:avLst/>
              <a:gdLst/>
              <a:ahLst/>
              <a:cxnLst/>
              <a:rect l="l" t="t" r="r" b="b"/>
              <a:pathLst>
                <a:path w="882650" h="882650">
                  <a:moveTo>
                    <a:pt x="882650" y="0"/>
                  </a:moveTo>
                  <a:lnTo>
                    <a:pt x="0" y="882650"/>
                  </a:lnTo>
                  <a:lnTo>
                    <a:pt x="121920" y="882650"/>
                  </a:lnTo>
                  <a:lnTo>
                    <a:pt x="882650" y="12192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80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73109" y="6087109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889" y="0"/>
                  </a:moveTo>
                  <a:lnTo>
                    <a:pt x="0" y="770890"/>
                  </a:lnTo>
                  <a:lnTo>
                    <a:pt x="121919" y="770890"/>
                  </a:lnTo>
                  <a:lnTo>
                    <a:pt x="770889" y="121919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0703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2330" y="619632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70">
                  <a:moveTo>
                    <a:pt x="661670" y="0"/>
                  </a:moveTo>
                  <a:lnTo>
                    <a:pt x="0" y="661670"/>
                  </a:lnTo>
                  <a:lnTo>
                    <a:pt x="121920" y="661670"/>
                  </a:lnTo>
                  <a:lnTo>
                    <a:pt x="661670" y="121919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60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94090" y="630809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09">
                  <a:moveTo>
                    <a:pt x="549910" y="0"/>
                  </a:moveTo>
                  <a:lnTo>
                    <a:pt x="0" y="549910"/>
                  </a:lnTo>
                  <a:lnTo>
                    <a:pt x="119380" y="549910"/>
                  </a:lnTo>
                  <a:lnTo>
                    <a:pt x="549910" y="119380"/>
                  </a:lnTo>
                  <a:lnTo>
                    <a:pt x="549910" y="0"/>
                  </a:lnTo>
                  <a:close/>
                </a:path>
              </a:pathLst>
            </a:custGeom>
            <a:solidFill>
              <a:srgbClr val="050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703309" y="64173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89" y="0"/>
                  </a:moveTo>
                  <a:lnTo>
                    <a:pt x="0" y="440689"/>
                  </a:lnTo>
                  <a:lnTo>
                    <a:pt x="121919" y="440689"/>
                  </a:lnTo>
                  <a:lnTo>
                    <a:pt x="440689" y="121919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040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815069" y="6529069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929" y="0"/>
                  </a:moveTo>
                  <a:lnTo>
                    <a:pt x="0" y="328929"/>
                  </a:lnTo>
                  <a:lnTo>
                    <a:pt x="120649" y="328929"/>
                  </a:lnTo>
                  <a:lnTo>
                    <a:pt x="328929" y="120649"/>
                  </a:lnTo>
                  <a:lnTo>
                    <a:pt x="328929" y="0"/>
                  </a:lnTo>
                  <a:close/>
                </a:path>
              </a:pathLst>
            </a:custGeom>
            <a:solidFill>
              <a:srgbClr val="0301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924290" y="6638290"/>
              <a:ext cx="219709" cy="219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990600" y="1609089"/>
            <a:ext cx="60960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B7	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B6	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B5	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B4	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B3	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B2	</a:t>
            </a:r>
            <a:r>
              <a:rPr sz="1800" b="1" spc="-229" dirty="0">
                <a:solidFill>
                  <a:srgbClr val="FFFFFF"/>
                </a:solidFill>
                <a:latin typeface="Arial"/>
                <a:cs typeface="Arial"/>
              </a:rPr>
              <a:t>B1	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B0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924800" y="1609089"/>
            <a:ext cx="609600" cy="37211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66800" y="5181600"/>
            <a:ext cx="6096000" cy="37084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  <a:tabLst>
                <a:tab pos="851535" algn="l"/>
                <a:tab pos="1613535" algn="l"/>
                <a:tab pos="2375535" algn="l"/>
                <a:tab pos="3137535" algn="l"/>
                <a:tab pos="3899535" algn="l"/>
                <a:tab pos="4661535" algn="l"/>
                <a:tab pos="5423535" algn="l"/>
              </a:tabLst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CY	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B7	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B6	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B5	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B4	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B3	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B2	</a:t>
            </a:r>
            <a:r>
              <a:rPr sz="1800" b="1" spc="-235" dirty="0">
                <a:solidFill>
                  <a:srgbClr val="FFFFFF"/>
                </a:solidFill>
                <a:latin typeface="Arial"/>
                <a:cs typeface="Arial"/>
              </a:rPr>
              <a:t>B1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153400" y="5181600"/>
            <a:ext cx="609600" cy="370840"/>
          </a:xfrm>
          <a:prstGeom prst="rect">
            <a:avLst/>
          </a:prstGeom>
          <a:solidFill>
            <a:srgbClr val="A4B49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B0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247389" y="408305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182620" y="339090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1657351" y="971551"/>
            <a:ext cx="4140200" cy="551180"/>
            <a:chOff x="1657351" y="971551"/>
            <a:chExt cx="4140200" cy="551180"/>
          </a:xfrm>
        </p:grpSpPr>
        <p:sp>
          <p:nvSpPr>
            <p:cNvPr id="153" name="object 153"/>
            <p:cNvSpPr/>
            <p:nvPr/>
          </p:nvSpPr>
          <p:spPr>
            <a:xfrm>
              <a:off x="16764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735330" y="0"/>
                  </a:moveTo>
                  <a:lnTo>
                    <a:pt x="735330" y="121919"/>
                  </a:lnTo>
                  <a:lnTo>
                    <a:pt x="0" y="121919"/>
                  </a:lnTo>
                  <a:lnTo>
                    <a:pt x="0" y="364489"/>
                  </a:lnTo>
                  <a:lnTo>
                    <a:pt x="735330" y="364489"/>
                  </a:lnTo>
                  <a:lnTo>
                    <a:pt x="735330" y="486409"/>
                  </a:lnTo>
                  <a:lnTo>
                    <a:pt x="977900" y="242569"/>
                  </a:lnTo>
                  <a:lnTo>
                    <a:pt x="73533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6764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0" y="121919"/>
                  </a:moveTo>
                  <a:lnTo>
                    <a:pt x="735330" y="121919"/>
                  </a:lnTo>
                  <a:lnTo>
                    <a:pt x="735330" y="0"/>
                  </a:lnTo>
                  <a:lnTo>
                    <a:pt x="977900" y="242569"/>
                  </a:lnTo>
                  <a:lnTo>
                    <a:pt x="735330" y="486409"/>
                  </a:lnTo>
                  <a:lnTo>
                    <a:pt x="735330" y="364489"/>
                  </a:lnTo>
                  <a:lnTo>
                    <a:pt x="0" y="364489"/>
                  </a:lnTo>
                  <a:lnTo>
                    <a:pt x="0" y="121919"/>
                  </a:lnTo>
                  <a:close/>
                </a:path>
                <a:path w="977900" h="486409">
                  <a:moveTo>
                    <a:pt x="0" y="0"/>
                  </a:moveTo>
                  <a:lnTo>
                    <a:pt x="0" y="0"/>
                  </a:lnTo>
                </a:path>
                <a:path w="977900" h="486409">
                  <a:moveTo>
                    <a:pt x="977900" y="486409"/>
                  </a:moveTo>
                  <a:lnTo>
                    <a:pt x="977900" y="48640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766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735329" y="0"/>
                  </a:moveTo>
                  <a:lnTo>
                    <a:pt x="735329" y="121919"/>
                  </a:lnTo>
                  <a:lnTo>
                    <a:pt x="0" y="121919"/>
                  </a:lnTo>
                  <a:lnTo>
                    <a:pt x="0" y="364489"/>
                  </a:lnTo>
                  <a:lnTo>
                    <a:pt x="735329" y="364489"/>
                  </a:lnTo>
                  <a:lnTo>
                    <a:pt x="735329" y="486409"/>
                  </a:lnTo>
                  <a:lnTo>
                    <a:pt x="977900" y="242569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76600" y="1017269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0" y="121919"/>
                  </a:moveTo>
                  <a:lnTo>
                    <a:pt x="735329" y="121919"/>
                  </a:lnTo>
                  <a:lnTo>
                    <a:pt x="735329" y="0"/>
                  </a:lnTo>
                  <a:lnTo>
                    <a:pt x="977900" y="242569"/>
                  </a:lnTo>
                  <a:lnTo>
                    <a:pt x="735329" y="486409"/>
                  </a:lnTo>
                  <a:lnTo>
                    <a:pt x="735329" y="364489"/>
                  </a:lnTo>
                  <a:lnTo>
                    <a:pt x="0" y="364489"/>
                  </a:lnTo>
                  <a:lnTo>
                    <a:pt x="0" y="121919"/>
                  </a:lnTo>
                  <a:close/>
                </a:path>
                <a:path w="977900" h="486409">
                  <a:moveTo>
                    <a:pt x="0" y="0"/>
                  </a:moveTo>
                  <a:lnTo>
                    <a:pt x="0" y="0"/>
                  </a:lnTo>
                </a:path>
                <a:path w="977900" h="486409">
                  <a:moveTo>
                    <a:pt x="977900" y="486409"/>
                  </a:moveTo>
                  <a:lnTo>
                    <a:pt x="977900" y="48640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800600" y="9905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735329" y="0"/>
                  </a:moveTo>
                  <a:lnTo>
                    <a:pt x="735329" y="120650"/>
                  </a:lnTo>
                  <a:lnTo>
                    <a:pt x="0" y="120650"/>
                  </a:lnTo>
                  <a:lnTo>
                    <a:pt x="0" y="363220"/>
                  </a:lnTo>
                  <a:lnTo>
                    <a:pt x="735329" y="363220"/>
                  </a:lnTo>
                  <a:lnTo>
                    <a:pt x="735329" y="483870"/>
                  </a:lnTo>
                  <a:lnTo>
                    <a:pt x="977900" y="242570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800600" y="990599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69">
                  <a:moveTo>
                    <a:pt x="0" y="120650"/>
                  </a:moveTo>
                  <a:lnTo>
                    <a:pt x="735329" y="120650"/>
                  </a:lnTo>
                  <a:lnTo>
                    <a:pt x="735329" y="0"/>
                  </a:lnTo>
                  <a:lnTo>
                    <a:pt x="977900" y="242570"/>
                  </a:lnTo>
                  <a:lnTo>
                    <a:pt x="735329" y="483870"/>
                  </a:lnTo>
                  <a:lnTo>
                    <a:pt x="735329" y="363220"/>
                  </a:lnTo>
                  <a:lnTo>
                    <a:pt x="0" y="363220"/>
                  </a:lnTo>
                  <a:lnTo>
                    <a:pt x="0" y="120650"/>
                  </a:lnTo>
                  <a:close/>
                </a:path>
                <a:path w="977900" h="483869">
                  <a:moveTo>
                    <a:pt x="0" y="0"/>
                  </a:moveTo>
                  <a:lnTo>
                    <a:pt x="0" y="0"/>
                  </a:lnTo>
                </a:path>
                <a:path w="977900" h="483869">
                  <a:moveTo>
                    <a:pt x="977900" y="483870"/>
                  </a:moveTo>
                  <a:lnTo>
                    <a:pt x="977900" y="483870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159"/>
          <p:cNvGrpSpPr/>
          <p:nvPr/>
        </p:nvGrpSpPr>
        <p:grpSpPr>
          <a:xfrm>
            <a:off x="171450" y="1019811"/>
            <a:ext cx="8876030" cy="2161540"/>
            <a:chOff x="171450" y="1019811"/>
            <a:chExt cx="8876030" cy="2161540"/>
          </a:xfrm>
        </p:grpSpPr>
        <p:sp>
          <p:nvSpPr>
            <p:cNvPr id="160" name="object 160"/>
            <p:cNvSpPr/>
            <p:nvPr/>
          </p:nvSpPr>
          <p:spPr>
            <a:xfrm>
              <a:off x="201930" y="2914650"/>
              <a:ext cx="882015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01930" y="1384300"/>
              <a:ext cx="1163320" cy="749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1450" y="1652270"/>
              <a:ext cx="273050" cy="15049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986269" y="1384300"/>
              <a:ext cx="1315720" cy="749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779509" y="1652270"/>
              <a:ext cx="267970" cy="15049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4800" y="1038860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40">
                  <a:moveTo>
                    <a:pt x="735330" y="0"/>
                  </a:moveTo>
                  <a:lnTo>
                    <a:pt x="735330" y="121919"/>
                  </a:lnTo>
                  <a:lnTo>
                    <a:pt x="0" y="121919"/>
                  </a:lnTo>
                  <a:lnTo>
                    <a:pt x="0" y="363219"/>
                  </a:lnTo>
                  <a:lnTo>
                    <a:pt x="735330" y="363219"/>
                  </a:lnTo>
                  <a:lnTo>
                    <a:pt x="735330" y="485139"/>
                  </a:lnTo>
                  <a:lnTo>
                    <a:pt x="977900" y="242569"/>
                  </a:lnTo>
                  <a:lnTo>
                    <a:pt x="735330" y="0"/>
                  </a:lnTo>
                  <a:close/>
                </a:path>
              </a:pathLst>
            </a:custGeom>
            <a:solidFill>
              <a:srgbClr val="A4B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04800" y="1038860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40">
                  <a:moveTo>
                    <a:pt x="0" y="121919"/>
                  </a:moveTo>
                  <a:lnTo>
                    <a:pt x="735330" y="121919"/>
                  </a:lnTo>
                  <a:lnTo>
                    <a:pt x="735330" y="0"/>
                  </a:lnTo>
                  <a:lnTo>
                    <a:pt x="977900" y="242569"/>
                  </a:lnTo>
                  <a:lnTo>
                    <a:pt x="735330" y="485139"/>
                  </a:lnTo>
                  <a:lnTo>
                    <a:pt x="735330" y="363219"/>
                  </a:lnTo>
                  <a:lnTo>
                    <a:pt x="0" y="363219"/>
                  </a:lnTo>
                  <a:lnTo>
                    <a:pt x="0" y="121919"/>
                  </a:lnTo>
                  <a:close/>
                </a:path>
                <a:path w="977900" h="485140">
                  <a:moveTo>
                    <a:pt x="0" y="0"/>
                  </a:moveTo>
                  <a:lnTo>
                    <a:pt x="0" y="0"/>
                  </a:lnTo>
                </a:path>
                <a:path w="977900" h="485140">
                  <a:moveTo>
                    <a:pt x="977900" y="485139"/>
                  </a:moveTo>
                  <a:lnTo>
                    <a:pt x="977900" y="485139"/>
                  </a:lnTo>
                </a:path>
              </a:pathLst>
            </a:custGeom>
            <a:ln w="38097">
              <a:solidFill>
                <a:srgbClr val="778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431530" y="1620520"/>
              <a:ext cx="590550" cy="2679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" y="0"/>
            <a:ext cx="9143365" cy="6858000"/>
            <a:chOff x="922" y="0"/>
            <a:chExt cx="9143365" cy="6858000"/>
          </a:xfrm>
        </p:grpSpPr>
        <p:sp>
          <p:nvSpPr>
            <p:cNvPr id="3" name="object 3"/>
            <p:cNvSpPr/>
            <p:nvPr/>
          </p:nvSpPr>
          <p:spPr>
            <a:xfrm>
              <a:off x="2540" y="2540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819150" y="0"/>
                  </a:moveTo>
                  <a:lnTo>
                    <a:pt x="0" y="0"/>
                  </a:lnTo>
                  <a:lnTo>
                    <a:pt x="0" y="819149"/>
                  </a:lnTo>
                  <a:lnTo>
                    <a:pt x="40640" y="819149"/>
                  </a:lnTo>
                  <a:lnTo>
                    <a:pt x="82550" y="815339"/>
                  </a:lnTo>
                  <a:lnTo>
                    <a:pt x="123190" y="810259"/>
                  </a:lnTo>
                  <a:lnTo>
                    <a:pt x="165100" y="802639"/>
                  </a:lnTo>
                  <a:lnTo>
                    <a:pt x="205740" y="793749"/>
                  </a:lnTo>
                  <a:lnTo>
                    <a:pt x="245110" y="782319"/>
                  </a:lnTo>
                  <a:lnTo>
                    <a:pt x="284480" y="768349"/>
                  </a:lnTo>
                  <a:lnTo>
                    <a:pt x="322580" y="753109"/>
                  </a:lnTo>
                  <a:lnTo>
                    <a:pt x="360680" y="736599"/>
                  </a:lnTo>
                  <a:lnTo>
                    <a:pt x="397510" y="717549"/>
                  </a:lnTo>
                  <a:lnTo>
                    <a:pt x="433069" y="695959"/>
                  </a:lnTo>
                  <a:lnTo>
                    <a:pt x="467359" y="673099"/>
                  </a:lnTo>
                  <a:lnTo>
                    <a:pt x="501650" y="648969"/>
                  </a:lnTo>
                  <a:lnTo>
                    <a:pt x="533400" y="622299"/>
                  </a:lnTo>
                  <a:lnTo>
                    <a:pt x="563880" y="594359"/>
                  </a:lnTo>
                  <a:lnTo>
                    <a:pt x="594360" y="565149"/>
                  </a:lnTo>
                  <a:lnTo>
                    <a:pt x="622300" y="534669"/>
                  </a:lnTo>
                  <a:lnTo>
                    <a:pt x="673100" y="468629"/>
                  </a:lnTo>
                  <a:lnTo>
                    <a:pt x="695960" y="434339"/>
                  </a:lnTo>
                  <a:lnTo>
                    <a:pt x="716280" y="397509"/>
                  </a:lnTo>
                  <a:lnTo>
                    <a:pt x="735330" y="361949"/>
                  </a:lnTo>
                  <a:lnTo>
                    <a:pt x="753110" y="323850"/>
                  </a:lnTo>
                  <a:lnTo>
                    <a:pt x="768350" y="284479"/>
                  </a:lnTo>
                  <a:lnTo>
                    <a:pt x="782319" y="246379"/>
                  </a:lnTo>
                  <a:lnTo>
                    <a:pt x="793750" y="205739"/>
                  </a:lnTo>
                  <a:lnTo>
                    <a:pt x="802640" y="165100"/>
                  </a:lnTo>
                  <a:lnTo>
                    <a:pt x="810260" y="124459"/>
                  </a:lnTo>
                  <a:lnTo>
                    <a:pt x="815340" y="82550"/>
                  </a:lnTo>
                  <a:lnTo>
                    <a:pt x="819150" y="4190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DF9F3">
                <a:alpha val="32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0" y="2540"/>
              <a:ext cx="819150" cy="819150"/>
            </a:xfrm>
            <a:custGeom>
              <a:avLst/>
              <a:gdLst/>
              <a:ahLst/>
              <a:cxnLst/>
              <a:rect l="l" t="t" r="r" b="b"/>
              <a:pathLst>
                <a:path w="819150" h="819150">
                  <a:moveTo>
                    <a:pt x="819150" y="0"/>
                  </a:moveTo>
                  <a:lnTo>
                    <a:pt x="819150" y="41909"/>
                  </a:lnTo>
                  <a:lnTo>
                    <a:pt x="815340" y="82550"/>
                  </a:lnTo>
                  <a:lnTo>
                    <a:pt x="810260" y="124459"/>
                  </a:lnTo>
                  <a:lnTo>
                    <a:pt x="802640" y="165100"/>
                  </a:lnTo>
                  <a:lnTo>
                    <a:pt x="793750" y="205739"/>
                  </a:lnTo>
                  <a:lnTo>
                    <a:pt x="782319" y="246379"/>
                  </a:lnTo>
                  <a:lnTo>
                    <a:pt x="768350" y="284479"/>
                  </a:lnTo>
                  <a:lnTo>
                    <a:pt x="753110" y="323850"/>
                  </a:lnTo>
                  <a:lnTo>
                    <a:pt x="735330" y="361949"/>
                  </a:lnTo>
                  <a:lnTo>
                    <a:pt x="716280" y="397509"/>
                  </a:lnTo>
                  <a:lnTo>
                    <a:pt x="695960" y="434339"/>
                  </a:lnTo>
                  <a:lnTo>
                    <a:pt x="673100" y="468629"/>
                  </a:lnTo>
                  <a:lnTo>
                    <a:pt x="647700" y="501649"/>
                  </a:lnTo>
                  <a:lnTo>
                    <a:pt x="622300" y="534669"/>
                  </a:lnTo>
                  <a:lnTo>
                    <a:pt x="594360" y="565149"/>
                  </a:lnTo>
                  <a:lnTo>
                    <a:pt x="563880" y="594359"/>
                  </a:lnTo>
                  <a:lnTo>
                    <a:pt x="533400" y="622299"/>
                  </a:lnTo>
                  <a:lnTo>
                    <a:pt x="501650" y="648969"/>
                  </a:lnTo>
                  <a:lnTo>
                    <a:pt x="467359" y="673099"/>
                  </a:lnTo>
                  <a:lnTo>
                    <a:pt x="433069" y="695959"/>
                  </a:lnTo>
                  <a:lnTo>
                    <a:pt x="397510" y="717549"/>
                  </a:lnTo>
                  <a:lnTo>
                    <a:pt x="360680" y="736599"/>
                  </a:lnTo>
                  <a:lnTo>
                    <a:pt x="322580" y="753109"/>
                  </a:lnTo>
                  <a:lnTo>
                    <a:pt x="284480" y="768349"/>
                  </a:lnTo>
                  <a:lnTo>
                    <a:pt x="245110" y="782319"/>
                  </a:lnTo>
                  <a:lnTo>
                    <a:pt x="205740" y="793749"/>
                  </a:lnTo>
                  <a:lnTo>
                    <a:pt x="165100" y="802639"/>
                  </a:lnTo>
                  <a:lnTo>
                    <a:pt x="123190" y="810259"/>
                  </a:lnTo>
                  <a:lnTo>
                    <a:pt x="82550" y="815339"/>
                  </a:lnTo>
                  <a:lnTo>
                    <a:pt x="40640" y="819149"/>
                  </a:lnTo>
                  <a:lnTo>
                    <a:pt x="0" y="819149"/>
                  </a:lnTo>
                  <a:lnTo>
                    <a:pt x="0" y="0"/>
                  </a:lnTo>
                  <a:lnTo>
                    <a:pt x="819150" y="0"/>
                  </a:lnTo>
                  <a:close/>
                </a:path>
                <a:path w="819150" h="819150">
                  <a:moveTo>
                    <a:pt x="819150" y="819149"/>
                  </a:moveTo>
                  <a:lnTo>
                    <a:pt x="819150" y="819149"/>
                  </a:lnTo>
                </a:path>
              </a:pathLst>
            </a:custGeom>
            <a:ln w="3234">
              <a:solidFill>
                <a:srgbClr val="D1C2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0" y="33019"/>
              <a:ext cx="1703070" cy="1703070"/>
            </a:xfrm>
            <a:custGeom>
              <a:avLst/>
              <a:gdLst/>
              <a:ahLst/>
              <a:cxnLst/>
              <a:rect l="l" t="t" r="r" b="b"/>
              <a:pathLst>
                <a:path w="1703070" h="1703070">
                  <a:moveTo>
                    <a:pt x="852169" y="0"/>
                  </a:moveTo>
                  <a:lnTo>
                    <a:pt x="901675" y="1307"/>
                  </a:lnTo>
                  <a:lnTo>
                    <a:pt x="950304" y="5189"/>
                  </a:lnTo>
                  <a:lnTo>
                    <a:pt x="997991" y="11580"/>
                  </a:lnTo>
                  <a:lnTo>
                    <a:pt x="1044676" y="20419"/>
                  </a:lnTo>
                  <a:lnTo>
                    <a:pt x="1090295" y="31643"/>
                  </a:lnTo>
                  <a:lnTo>
                    <a:pt x="1134787" y="45187"/>
                  </a:lnTo>
                  <a:lnTo>
                    <a:pt x="1178088" y="60989"/>
                  </a:lnTo>
                  <a:lnTo>
                    <a:pt x="1220136" y="78987"/>
                  </a:lnTo>
                  <a:lnTo>
                    <a:pt x="1260869" y="99116"/>
                  </a:lnTo>
                  <a:lnTo>
                    <a:pt x="1300223" y="121313"/>
                  </a:lnTo>
                  <a:lnTo>
                    <a:pt x="1338138" y="145516"/>
                  </a:lnTo>
                  <a:lnTo>
                    <a:pt x="1374550" y="171662"/>
                  </a:lnTo>
                  <a:lnTo>
                    <a:pt x="1409396" y="199687"/>
                  </a:lnTo>
                  <a:lnTo>
                    <a:pt x="1442615" y="229528"/>
                  </a:lnTo>
                  <a:lnTo>
                    <a:pt x="1474144" y="261122"/>
                  </a:lnTo>
                  <a:lnTo>
                    <a:pt x="1503919" y="294406"/>
                  </a:lnTo>
                  <a:lnTo>
                    <a:pt x="1531880" y="329317"/>
                  </a:lnTo>
                  <a:lnTo>
                    <a:pt x="1557962" y="365791"/>
                  </a:lnTo>
                  <a:lnTo>
                    <a:pt x="1582105" y="403767"/>
                  </a:lnTo>
                  <a:lnTo>
                    <a:pt x="1604244" y="443179"/>
                  </a:lnTo>
                  <a:lnTo>
                    <a:pt x="1624319" y="483967"/>
                  </a:lnTo>
                  <a:lnTo>
                    <a:pt x="1642266" y="526065"/>
                  </a:lnTo>
                  <a:lnTo>
                    <a:pt x="1658022" y="569412"/>
                  </a:lnTo>
                  <a:lnTo>
                    <a:pt x="1671526" y="613944"/>
                  </a:lnTo>
                  <a:lnTo>
                    <a:pt x="1682715" y="659597"/>
                  </a:lnTo>
                  <a:lnTo>
                    <a:pt x="1691527" y="706310"/>
                  </a:lnTo>
                  <a:lnTo>
                    <a:pt x="1697898" y="754018"/>
                  </a:lnTo>
                  <a:lnTo>
                    <a:pt x="1701766" y="802659"/>
                  </a:lnTo>
                  <a:lnTo>
                    <a:pt x="1703070" y="852169"/>
                  </a:lnTo>
                  <a:lnTo>
                    <a:pt x="1701766" y="901675"/>
                  </a:lnTo>
                  <a:lnTo>
                    <a:pt x="1697898" y="950304"/>
                  </a:lnTo>
                  <a:lnTo>
                    <a:pt x="1691527" y="997991"/>
                  </a:lnTo>
                  <a:lnTo>
                    <a:pt x="1682715" y="1044676"/>
                  </a:lnTo>
                  <a:lnTo>
                    <a:pt x="1671526" y="1090295"/>
                  </a:lnTo>
                  <a:lnTo>
                    <a:pt x="1658022" y="1134787"/>
                  </a:lnTo>
                  <a:lnTo>
                    <a:pt x="1642266" y="1178088"/>
                  </a:lnTo>
                  <a:lnTo>
                    <a:pt x="1624319" y="1220136"/>
                  </a:lnTo>
                  <a:lnTo>
                    <a:pt x="1604244" y="1260869"/>
                  </a:lnTo>
                  <a:lnTo>
                    <a:pt x="1582105" y="1300223"/>
                  </a:lnTo>
                  <a:lnTo>
                    <a:pt x="1557962" y="1338138"/>
                  </a:lnTo>
                  <a:lnTo>
                    <a:pt x="1531880" y="1374550"/>
                  </a:lnTo>
                  <a:lnTo>
                    <a:pt x="1503919" y="1409396"/>
                  </a:lnTo>
                  <a:lnTo>
                    <a:pt x="1474144" y="1442615"/>
                  </a:lnTo>
                  <a:lnTo>
                    <a:pt x="1442615" y="1474144"/>
                  </a:lnTo>
                  <a:lnTo>
                    <a:pt x="1409396" y="1503919"/>
                  </a:lnTo>
                  <a:lnTo>
                    <a:pt x="1374550" y="1531880"/>
                  </a:lnTo>
                  <a:lnTo>
                    <a:pt x="1338138" y="1557962"/>
                  </a:lnTo>
                  <a:lnTo>
                    <a:pt x="1300223" y="1582105"/>
                  </a:lnTo>
                  <a:lnTo>
                    <a:pt x="1260869" y="1604244"/>
                  </a:lnTo>
                  <a:lnTo>
                    <a:pt x="1220136" y="1624319"/>
                  </a:lnTo>
                  <a:lnTo>
                    <a:pt x="1178088" y="1642266"/>
                  </a:lnTo>
                  <a:lnTo>
                    <a:pt x="1134787" y="1658022"/>
                  </a:lnTo>
                  <a:lnTo>
                    <a:pt x="1090295" y="1671526"/>
                  </a:lnTo>
                  <a:lnTo>
                    <a:pt x="1044676" y="1682715"/>
                  </a:lnTo>
                  <a:lnTo>
                    <a:pt x="997991" y="1691527"/>
                  </a:lnTo>
                  <a:lnTo>
                    <a:pt x="950304" y="1697898"/>
                  </a:lnTo>
                  <a:lnTo>
                    <a:pt x="901675" y="1701766"/>
                  </a:lnTo>
                  <a:lnTo>
                    <a:pt x="852169" y="1703069"/>
                  </a:lnTo>
                  <a:lnTo>
                    <a:pt x="802659" y="1701766"/>
                  </a:lnTo>
                  <a:lnTo>
                    <a:pt x="754018" y="1697898"/>
                  </a:lnTo>
                  <a:lnTo>
                    <a:pt x="706310" y="1691527"/>
                  </a:lnTo>
                  <a:lnTo>
                    <a:pt x="659597" y="1682715"/>
                  </a:lnTo>
                  <a:lnTo>
                    <a:pt x="613944" y="1671526"/>
                  </a:lnTo>
                  <a:lnTo>
                    <a:pt x="569412" y="1658022"/>
                  </a:lnTo>
                  <a:lnTo>
                    <a:pt x="526065" y="1642266"/>
                  </a:lnTo>
                  <a:lnTo>
                    <a:pt x="483967" y="1624319"/>
                  </a:lnTo>
                  <a:lnTo>
                    <a:pt x="443179" y="1604244"/>
                  </a:lnTo>
                  <a:lnTo>
                    <a:pt x="403767" y="1582105"/>
                  </a:lnTo>
                  <a:lnTo>
                    <a:pt x="365791" y="1557962"/>
                  </a:lnTo>
                  <a:lnTo>
                    <a:pt x="329317" y="1531880"/>
                  </a:lnTo>
                  <a:lnTo>
                    <a:pt x="294406" y="1503919"/>
                  </a:lnTo>
                  <a:lnTo>
                    <a:pt x="261122" y="1474144"/>
                  </a:lnTo>
                  <a:lnTo>
                    <a:pt x="229528" y="1442615"/>
                  </a:lnTo>
                  <a:lnTo>
                    <a:pt x="199687" y="1409396"/>
                  </a:lnTo>
                  <a:lnTo>
                    <a:pt x="171662" y="1374550"/>
                  </a:lnTo>
                  <a:lnTo>
                    <a:pt x="145516" y="1338138"/>
                  </a:lnTo>
                  <a:lnTo>
                    <a:pt x="121313" y="1300223"/>
                  </a:lnTo>
                  <a:lnTo>
                    <a:pt x="99116" y="1260869"/>
                  </a:lnTo>
                  <a:lnTo>
                    <a:pt x="78987" y="1220136"/>
                  </a:lnTo>
                  <a:lnTo>
                    <a:pt x="60989" y="1178088"/>
                  </a:lnTo>
                  <a:lnTo>
                    <a:pt x="45187" y="1134787"/>
                  </a:lnTo>
                  <a:lnTo>
                    <a:pt x="31643" y="1090295"/>
                  </a:lnTo>
                  <a:lnTo>
                    <a:pt x="20419" y="1044676"/>
                  </a:lnTo>
                  <a:lnTo>
                    <a:pt x="11580" y="997991"/>
                  </a:lnTo>
                  <a:lnTo>
                    <a:pt x="5189" y="950304"/>
                  </a:lnTo>
                  <a:lnTo>
                    <a:pt x="1307" y="901675"/>
                  </a:lnTo>
                  <a:lnTo>
                    <a:pt x="0" y="852169"/>
                  </a:lnTo>
                  <a:lnTo>
                    <a:pt x="1307" y="802659"/>
                  </a:lnTo>
                  <a:lnTo>
                    <a:pt x="5189" y="754018"/>
                  </a:lnTo>
                  <a:lnTo>
                    <a:pt x="11580" y="706310"/>
                  </a:lnTo>
                  <a:lnTo>
                    <a:pt x="20419" y="659597"/>
                  </a:lnTo>
                  <a:lnTo>
                    <a:pt x="31643" y="613944"/>
                  </a:lnTo>
                  <a:lnTo>
                    <a:pt x="45187" y="569412"/>
                  </a:lnTo>
                  <a:lnTo>
                    <a:pt x="60989" y="526065"/>
                  </a:lnTo>
                  <a:lnTo>
                    <a:pt x="78987" y="483967"/>
                  </a:lnTo>
                  <a:lnTo>
                    <a:pt x="99116" y="443179"/>
                  </a:lnTo>
                  <a:lnTo>
                    <a:pt x="121313" y="403767"/>
                  </a:lnTo>
                  <a:lnTo>
                    <a:pt x="145516" y="365791"/>
                  </a:lnTo>
                  <a:lnTo>
                    <a:pt x="171662" y="329317"/>
                  </a:lnTo>
                  <a:lnTo>
                    <a:pt x="199687" y="294406"/>
                  </a:lnTo>
                  <a:lnTo>
                    <a:pt x="229528" y="261122"/>
                  </a:lnTo>
                  <a:lnTo>
                    <a:pt x="261122" y="229528"/>
                  </a:lnTo>
                  <a:lnTo>
                    <a:pt x="294406" y="199687"/>
                  </a:lnTo>
                  <a:lnTo>
                    <a:pt x="329317" y="171662"/>
                  </a:lnTo>
                  <a:lnTo>
                    <a:pt x="365791" y="145516"/>
                  </a:lnTo>
                  <a:lnTo>
                    <a:pt x="403767" y="121313"/>
                  </a:lnTo>
                  <a:lnTo>
                    <a:pt x="443179" y="99116"/>
                  </a:lnTo>
                  <a:lnTo>
                    <a:pt x="483967" y="78987"/>
                  </a:lnTo>
                  <a:lnTo>
                    <a:pt x="526065" y="60989"/>
                  </a:lnTo>
                  <a:lnTo>
                    <a:pt x="569412" y="45187"/>
                  </a:lnTo>
                  <a:lnTo>
                    <a:pt x="613944" y="31643"/>
                  </a:lnTo>
                  <a:lnTo>
                    <a:pt x="659597" y="20419"/>
                  </a:lnTo>
                  <a:lnTo>
                    <a:pt x="706310" y="11580"/>
                  </a:lnTo>
                  <a:lnTo>
                    <a:pt x="754018" y="5189"/>
                  </a:lnTo>
                  <a:lnTo>
                    <a:pt x="802659" y="1307"/>
                  </a:lnTo>
                  <a:lnTo>
                    <a:pt x="852169" y="0"/>
                  </a:lnTo>
                  <a:close/>
                </a:path>
                <a:path w="1703070" h="17030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315">
              <a:solidFill>
                <a:srgbClr val="AEA4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39" y="20320"/>
              <a:ext cx="1704339" cy="1704339"/>
            </a:xfrm>
            <a:custGeom>
              <a:avLst/>
              <a:gdLst/>
              <a:ahLst/>
              <a:cxnLst/>
              <a:rect l="l" t="t" r="r" b="b"/>
              <a:pathLst>
                <a:path w="1704339" h="1704339">
                  <a:moveTo>
                    <a:pt x="852169" y="0"/>
                  </a:moveTo>
                  <a:lnTo>
                    <a:pt x="901680" y="1307"/>
                  </a:lnTo>
                  <a:lnTo>
                    <a:pt x="950321" y="5189"/>
                  </a:lnTo>
                  <a:lnTo>
                    <a:pt x="998029" y="11580"/>
                  </a:lnTo>
                  <a:lnTo>
                    <a:pt x="1044742" y="20419"/>
                  </a:lnTo>
                  <a:lnTo>
                    <a:pt x="1090395" y="31643"/>
                  </a:lnTo>
                  <a:lnTo>
                    <a:pt x="1134927" y="45187"/>
                  </a:lnTo>
                  <a:lnTo>
                    <a:pt x="1178274" y="60989"/>
                  </a:lnTo>
                  <a:lnTo>
                    <a:pt x="1220372" y="78987"/>
                  </a:lnTo>
                  <a:lnTo>
                    <a:pt x="1261160" y="99116"/>
                  </a:lnTo>
                  <a:lnTo>
                    <a:pt x="1300572" y="121313"/>
                  </a:lnTo>
                  <a:lnTo>
                    <a:pt x="1338548" y="145516"/>
                  </a:lnTo>
                  <a:lnTo>
                    <a:pt x="1375022" y="171662"/>
                  </a:lnTo>
                  <a:lnTo>
                    <a:pt x="1409933" y="199687"/>
                  </a:lnTo>
                  <a:lnTo>
                    <a:pt x="1443217" y="229528"/>
                  </a:lnTo>
                  <a:lnTo>
                    <a:pt x="1474811" y="261122"/>
                  </a:lnTo>
                  <a:lnTo>
                    <a:pt x="1504652" y="294406"/>
                  </a:lnTo>
                  <a:lnTo>
                    <a:pt x="1532677" y="329317"/>
                  </a:lnTo>
                  <a:lnTo>
                    <a:pt x="1558823" y="365791"/>
                  </a:lnTo>
                  <a:lnTo>
                    <a:pt x="1583026" y="403767"/>
                  </a:lnTo>
                  <a:lnTo>
                    <a:pt x="1605223" y="443179"/>
                  </a:lnTo>
                  <a:lnTo>
                    <a:pt x="1625352" y="483967"/>
                  </a:lnTo>
                  <a:lnTo>
                    <a:pt x="1643350" y="526065"/>
                  </a:lnTo>
                  <a:lnTo>
                    <a:pt x="1659152" y="569412"/>
                  </a:lnTo>
                  <a:lnTo>
                    <a:pt x="1672696" y="613944"/>
                  </a:lnTo>
                  <a:lnTo>
                    <a:pt x="1683920" y="659597"/>
                  </a:lnTo>
                  <a:lnTo>
                    <a:pt x="1692759" y="706310"/>
                  </a:lnTo>
                  <a:lnTo>
                    <a:pt x="1699150" y="754018"/>
                  </a:lnTo>
                  <a:lnTo>
                    <a:pt x="1703032" y="802659"/>
                  </a:lnTo>
                  <a:lnTo>
                    <a:pt x="1704340" y="852169"/>
                  </a:lnTo>
                  <a:lnTo>
                    <a:pt x="1703032" y="901680"/>
                  </a:lnTo>
                  <a:lnTo>
                    <a:pt x="1699150" y="950321"/>
                  </a:lnTo>
                  <a:lnTo>
                    <a:pt x="1692759" y="998029"/>
                  </a:lnTo>
                  <a:lnTo>
                    <a:pt x="1683920" y="1044742"/>
                  </a:lnTo>
                  <a:lnTo>
                    <a:pt x="1672696" y="1090395"/>
                  </a:lnTo>
                  <a:lnTo>
                    <a:pt x="1659152" y="1134927"/>
                  </a:lnTo>
                  <a:lnTo>
                    <a:pt x="1643350" y="1178274"/>
                  </a:lnTo>
                  <a:lnTo>
                    <a:pt x="1625352" y="1220372"/>
                  </a:lnTo>
                  <a:lnTo>
                    <a:pt x="1605223" y="1261160"/>
                  </a:lnTo>
                  <a:lnTo>
                    <a:pt x="1583026" y="1300572"/>
                  </a:lnTo>
                  <a:lnTo>
                    <a:pt x="1558823" y="1338548"/>
                  </a:lnTo>
                  <a:lnTo>
                    <a:pt x="1532677" y="1375022"/>
                  </a:lnTo>
                  <a:lnTo>
                    <a:pt x="1504652" y="1409933"/>
                  </a:lnTo>
                  <a:lnTo>
                    <a:pt x="1474811" y="1443217"/>
                  </a:lnTo>
                  <a:lnTo>
                    <a:pt x="1443217" y="1474811"/>
                  </a:lnTo>
                  <a:lnTo>
                    <a:pt x="1409933" y="1504652"/>
                  </a:lnTo>
                  <a:lnTo>
                    <a:pt x="1375022" y="1532677"/>
                  </a:lnTo>
                  <a:lnTo>
                    <a:pt x="1338548" y="1558823"/>
                  </a:lnTo>
                  <a:lnTo>
                    <a:pt x="1300572" y="1583026"/>
                  </a:lnTo>
                  <a:lnTo>
                    <a:pt x="1261160" y="1605223"/>
                  </a:lnTo>
                  <a:lnTo>
                    <a:pt x="1220372" y="1625352"/>
                  </a:lnTo>
                  <a:lnTo>
                    <a:pt x="1178274" y="1643350"/>
                  </a:lnTo>
                  <a:lnTo>
                    <a:pt x="1134927" y="1659152"/>
                  </a:lnTo>
                  <a:lnTo>
                    <a:pt x="1090395" y="1672696"/>
                  </a:lnTo>
                  <a:lnTo>
                    <a:pt x="1044742" y="1683920"/>
                  </a:lnTo>
                  <a:lnTo>
                    <a:pt x="998029" y="1692759"/>
                  </a:lnTo>
                  <a:lnTo>
                    <a:pt x="950321" y="1699150"/>
                  </a:lnTo>
                  <a:lnTo>
                    <a:pt x="901680" y="1703032"/>
                  </a:lnTo>
                  <a:lnTo>
                    <a:pt x="852169" y="1704339"/>
                  </a:lnTo>
                  <a:lnTo>
                    <a:pt x="802659" y="1703032"/>
                  </a:lnTo>
                  <a:lnTo>
                    <a:pt x="754018" y="1699150"/>
                  </a:lnTo>
                  <a:lnTo>
                    <a:pt x="706310" y="1692759"/>
                  </a:lnTo>
                  <a:lnTo>
                    <a:pt x="659597" y="1683920"/>
                  </a:lnTo>
                  <a:lnTo>
                    <a:pt x="613944" y="1672696"/>
                  </a:lnTo>
                  <a:lnTo>
                    <a:pt x="569412" y="1659152"/>
                  </a:lnTo>
                  <a:lnTo>
                    <a:pt x="526065" y="1643350"/>
                  </a:lnTo>
                  <a:lnTo>
                    <a:pt x="483967" y="1625352"/>
                  </a:lnTo>
                  <a:lnTo>
                    <a:pt x="443179" y="1605223"/>
                  </a:lnTo>
                  <a:lnTo>
                    <a:pt x="403767" y="1583026"/>
                  </a:lnTo>
                  <a:lnTo>
                    <a:pt x="365791" y="1558823"/>
                  </a:lnTo>
                  <a:lnTo>
                    <a:pt x="329317" y="1532677"/>
                  </a:lnTo>
                  <a:lnTo>
                    <a:pt x="294406" y="1504652"/>
                  </a:lnTo>
                  <a:lnTo>
                    <a:pt x="261122" y="1474811"/>
                  </a:lnTo>
                  <a:lnTo>
                    <a:pt x="229528" y="1443217"/>
                  </a:lnTo>
                  <a:lnTo>
                    <a:pt x="199687" y="1409933"/>
                  </a:lnTo>
                  <a:lnTo>
                    <a:pt x="171662" y="1375022"/>
                  </a:lnTo>
                  <a:lnTo>
                    <a:pt x="145516" y="1338548"/>
                  </a:lnTo>
                  <a:lnTo>
                    <a:pt x="121313" y="1300572"/>
                  </a:lnTo>
                  <a:lnTo>
                    <a:pt x="99116" y="1261160"/>
                  </a:lnTo>
                  <a:lnTo>
                    <a:pt x="78987" y="1220372"/>
                  </a:lnTo>
                  <a:lnTo>
                    <a:pt x="60989" y="1178274"/>
                  </a:lnTo>
                  <a:lnTo>
                    <a:pt x="45187" y="1134927"/>
                  </a:lnTo>
                  <a:lnTo>
                    <a:pt x="31643" y="1090395"/>
                  </a:lnTo>
                  <a:lnTo>
                    <a:pt x="20419" y="1044742"/>
                  </a:lnTo>
                  <a:lnTo>
                    <a:pt x="11580" y="998029"/>
                  </a:lnTo>
                  <a:lnTo>
                    <a:pt x="5189" y="950321"/>
                  </a:lnTo>
                  <a:lnTo>
                    <a:pt x="1307" y="901680"/>
                  </a:lnTo>
                  <a:lnTo>
                    <a:pt x="0" y="852169"/>
                  </a:lnTo>
                  <a:lnTo>
                    <a:pt x="1307" y="802659"/>
                  </a:lnTo>
                  <a:lnTo>
                    <a:pt x="5189" y="754018"/>
                  </a:lnTo>
                  <a:lnTo>
                    <a:pt x="11580" y="706310"/>
                  </a:lnTo>
                  <a:lnTo>
                    <a:pt x="20419" y="659597"/>
                  </a:lnTo>
                  <a:lnTo>
                    <a:pt x="31643" y="613944"/>
                  </a:lnTo>
                  <a:lnTo>
                    <a:pt x="45187" y="569412"/>
                  </a:lnTo>
                  <a:lnTo>
                    <a:pt x="60989" y="526065"/>
                  </a:lnTo>
                  <a:lnTo>
                    <a:pt x="78987" y="483967"/>
                  </a:lnTo>
                  <a:lnTo>
                    <a:pt x="99116" y="443179"/>
                  </a:lnTo>
                  <a:lnTo>
                    <a:pt x="121313" y="403767"/>
                  </a:lnTo>
                  <a:lnTo>
                    <a:pt x="145516" y="365791"/>
                  </a:lnTo>
                  <a:lnTo>
                    <a:pt x="171662" y="329317"/>
                  </a:lnTo>
                  <a:lnTo>
                    <a:pt x="199687" y="294406"/>
                  </a:lnTo>
                  <a:lnTo>
                    <a:pt x="229528" y="261122"/>
                  </a:lnTo>
                  <a:lnTo>
                    <a:pt x="261122" y="229528"/>
                  </a:lnTo>
                  <a:lnTo>
                    <a:pt x="294406" y="199687"/>
                  </a:lnTo>
                  <a:lnTo>
                    <a:pt x="329317" y="171662"/>
                  </a:lnTo>
                  <a:lnTo>
                    <a:pt x="365791" y="145516"/>
                  </a:lnTo>
                  <a:lnTo>
                    <a:pt x="403767" y="121313"/>
                  </a:lnTo>
                  <a:lnTo>
                    <a:pt x="443179" y="99116"/>
                  </a:lnTo>
                  <a:lnTo>
                    <a:pt x="483967" y="78987"/>
                  </a:lnTo>
                  <a:lnTo>
                    <a:pt x="526065" y="60989"/>
                  </a:lnTo>
                  <a:lnTo>
                    <a:pt x="569412" y="45187"/>
                  </a:lnTo>
                  <a:lnTo>
                    <a:pt x="613944" y="31643"/>
                  </a:lnTo>
                  <a:lnTo>
                    <a:pt x="659597" y="20419"/>
                  </a:lnTo>
                  <a:lnTo>
                    <a:pt x="706310" y="11580"/>
                  </a:lnTo>
                  <a:lnTo>
                    <a:pt x="754018" y="5189"/>
                  </a:lnTo>
                  <a:lnTo>
                    <a:pt x="802659" y="1307"/>
                  </a:lnTo>
                  <a:lnTo>
                    <a:pt x="852169" y="0"/>
                  </a:lnTo>
                  <a:close/>
                </a:path>
                <a:path w="1704339" h="170433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315">
              <a:solidFill>
                <a:srgbClr val="FFF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00" y="1036319"/>
              <a:ext cx="1169670" cy="1169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2189" y="0"/>
              <a:ext cx="8131809" cy="6858000"/>
            </a:xfrm>
            <a:custGeom>
              <a:avLst/>
              <a:gdLst/>
              <a:ahLst/>
              <a:cxnLst/>
              <a:rect l="l" t="t" r="r" b="b"/>
              <a:pathLst>
                <a:path w="8131809" h="6858000">
                  <a:moveTo>
                    <a:pt x="813180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809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359" y="72389"/>
              <a:ext cx="39370" cy="6785609"/>
            </a:xfrm>
            <a:custGeom>
              <a:avLst/>
              <a:gdLst/>
              <a:ahLst/>
              <a:cxnLst/>
              <a:rect l="l" t="t" r="r" b="b"/>
              <a:pathLst>
                <a:path w="39369" h="6785609">
                  <a:moveTo>
                    <a:pt x="0" y="6785609"/>
                  </a:moveTo>
                  <a:lnTo>
                    <a:pt x="39370" y="6785609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6785609"/>
                  </a:lnTo>
                  <a:close/>
                </a:path>
              </a:pathLst>
            </a:custGeom>
            <a:solidFill>
              <a:srgbClr val="6F6A5E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2179" y="505459"/>
            <a:ext cx="342201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50" dirty="0">
                <a:latin typeface="Trebuchet MS"/>
                <a:cs typeface="Trebuchet MS"/>
              </a:rPr>
              <a:t>Co</a:t>
            </a:r>
            <a:r>
              <a:rPr sz="4300" b="1" spc="500" dirty="0">
                <a:latin typeface="Trebuchet MS"/>
                <a:cs typeface="Trebuchet MS"/>
              </a:rPr>
              <a:t>m</a:t>
            </a:r>
            <a:r>
              <a:rPr sz="4300" b="1" spc="-55" dirty="0">
                <a:latin typeface="Trebuchet MS"/>
                <a:cs typeface="Trebuchet MS"/>
              </a:rPr>
              <a:t>pl</a:t>
            </a:r>
            <a:r>
              <a:rPr sz="4300" b="1" spc="40" dirty="0">
                <a:latin typeface="Trebuchet MS"/>
                <a:cs typeface="Trebuchet MS"/>
              </a:rPr>
              <a:t>ement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marR="56515" indent="-281940">
              <a:lnSpc>
                <a:spcPct val="100000"/>
              </a:lnSpc>
              <a:spcBef>
                <a:spcPts val="100"/>
              </a:spcBef>
            </a:pPr>
            <a:r>
              <a:rPr sz="3825" spc="-11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75" dirty="0"/>
              <a:t>The </a:t>
            </a:r>
            <a:r>
              <a:rPr sz="3200" spc="-140" dirty="0"/>
              <a:t>contents </a:t>
            </a:r>
            <a:r>
              <a:rPr sz="3200" spc="-175" dirty="0"/>
              <a:t>of </a:t>
            </a:r>
            <a:r>
              <a:rPr sz="3200" spc="-170" dirty="0"/>
              <a:t>accumulator </a:t>
            </a:r>
            <a:r>
              <a:rPr sz="3200" spc="-215" dirty="0"/>
              <a:t>can </a:t>
            </a:r>
            <a:r>
              <a:rPr sz="3200" spc="-200" dirty="0"/>
              <a:t>be  complemented.</a:t>
            </a:r>
            <a:endParaRPr sz="3200">
              <a:latin typeface="UnDotum"/>
              <a:cs typeface="UnDotum"/>
            </a:endParaRPr>
          </a:p>
          <a:p>
            <a:pPr marL="455295" marR="17780" indent="-281940">
              <a:lnSpc>
                <a:spcPct val="100000"/>
              </a:lnSpc>
              <a:spcBef>
                <a:spcPts val="2390"/>
              </a:spcBef>
            </a:pPr>
            <a:r>
              <a:rPr sz="3825" spc="-232" baseline="10893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spc="-155" dirty="0"/>
              <a:t>Each </a:t>
            </a:r>
            <a:r>
              <a:rPr sz="3200" spc="-80" dirty="0"/>
              <a:t>0 </a:t>
            </a:r>
            <a:r>
              <a:rPr sz="3200" spc="-135" dirty="0"/>
              <a:t>is </a:t>
            </a:r>
            <a:r>
              <a:rPr sz="3200" spc="-185" dirty="0"/>
              <a:t>replaced </a:t>
            </a:r>
            <a:r>
              <a:rPr sz="3200" spc="-180" dirty="0"/>
              <a:t>by </a:t>
            </a:r>
            <a:r>
              <a:rPr sz="3200" spc="-80" dirty="0"/>
              <a:t>1 </a:t>
            </a:r>
            <a:r>
              <a:rPr sz="3200" spc="-204" dirty="0"/>
              <a:t>and </a:t>
            </a:r>
            <a:r>
              <a:rPr sz="3200" spc="-220" dirty="0"/>
              <a:t>each </a:t>
            </a:r>
            <a:r>
              <a:rPr sz="3200" spc="-80" dirty="0"/>
              <a:t>1 </a:t>
            </a:r>
            <a:r>
              <a:rPr sz="3200" spc="-135" dirty="0"/>
              <a:t>is  </a:t>
            </a:r>
            <a:r>
              <a:rPr sz="3200" spc="-185" dirty="0"/>
              <a:t>replaced </a:t>
            </a:r>
            <a:r>
              <a:rPr sz="3200" spc="-180" dirty="0"/>
              <a:t>by</a:t>
            </a:r>
            <a:r>
              <a:rPr sz="3200" spc="20" dirty="0"/>
              <a:t> </a:t>
            </a:r>
            <a:r>
              <a:rPr sz="3200" spc="-275" dirty="0"/>
              <a:t>0.</a:t>
            </a:r>
            <a:endParaRPr sz="32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1500" y="642619"/>
          <a:ext cx="8362315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605"/>
                <a:gridCol w="1866265"/>
                <a:gridCol w="4957445"/>
              </a:tblGrid>
              <a:tr h="66675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DB709"/>
                    </a:solidFill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204" dirty="0">
                          <a:latin typeface="Trebuchet MS"/>
                          <a:cs typeface="Trebuchet MS"/>
                        </a:rPr>
                        <a:t>CMA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20" dirty="0">
                          <a:latin typeface="Trebuchet MS"/>
                          <a:cs typeface="Trebuchet MS"/>
                        </a:rPr>
                        <a:t>None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spc="-95" dirty="0">
                          <a:latin typeface="Trebuchet MS"/>
                          <a:cs typeface="Trebuchet MS"/>
                        </a:rPr>
                        <a:t>Complement</a:t>
                      </a:r>
                      <a:r>
                        <a:rPr sz="24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130" dirty="0">
                          <a:latin typeface="Trebuchet MS"/>
                          <a:cs typeface="Trebuchet MS"/>
                        </a:rPr>
                        <a:t>accumulator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017520"/>
            <a:ext cx="7901305" cy="12750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contents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44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accumulator </a:t>
            </a:r>
            <a:r>
              <a:rPr sz="2600" spc="100" dirty="0">
                <a:latin typeface="Times New Roman"/>
                <a:cs typeface="Times New Roman"/>
              </a:rPr>
              <a:t>are </a:t>
            </a:r>
            <a:r>
              <a:rPr sz="2600" spc="120" dirty="0">
                <a:latin typeface="Times New Roman"/>
                <a:cs typeface="Times New Roman"/>
              </a:rPr>
              <a:t>complemented.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89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15" dirty="0">
                <a:latin typeface="Times New Roman"/>
                <a:cs typeface="Times New Roman"/>
              </a:rPr>
              <a:t>flags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40" y="5715000"/>
            <a:ext cx="894080" cy="1071880"/>
          </a:xfrm>
          <a:prstGeom prst="rect">
            <a:avLst/>
          </a:prstGeom>
          <a:solidFill>
            <a:srgbClr val="3790A6"/>
          </a:solidFill>
        </p:spPr>
        <p:txBody>
          <a:bodyPr vert="horz" wrap="square" lIns="0" tIns="101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0"/>
              </a:spcBef>
            </a:pPr>
            <a:r>
              <a:rPr sz="4000" b="1" spc="585" dirty="0">
                <a:latin typeface="Trebuchet MS"/>
                <a:cs typeface="Trebuchet MS"/>
              </a:rPr>
              <a:t>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819" y="5715000"/>
            <a:ext cx="892810" cy="10718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5170"/>
              </a:lnSpc>
            </a:pPr>
            <a:r>
              <a:rPr sz="4400" b="1" dirty="0">
                <a:latin typeface="Times New Roman"/>
                <a:cs typeface="Times New Roman"/>
              </a:rPr>
              <a:t>00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629" y="5571490"/>
            <a:ext cx="894080" cy="1071880"/>
          </a:xfrm>
          <a:prstGeom prst="rect">
            <a:avLst/>
          </a:prstGeom>
          <a:solidFill>
            <a:srgbClr val="3790A6"/>
          </a:solidFill>
        </p:spPr>
        <p:txBody>
          <a:bodyPr vert="horz" wrap="square" lIns="0" tIns="101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0"/>
              </a:spcBef>
            </a:pPr>
            <a:r>
              <a:rPr sz="4000" b="1" spc="585" dirty="0">
                <a:latin typeface="Trebuchet MS"/>
                <a:cs typeface="Trebuchet MS"/>
              </a:rPr>
              <a:t>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3709" y="5571490"/>
            <a:ext cx="891540" cy="10718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5180"/>
              </a:lnSpc>
            </a:pPr>
            <a:r>
              <a:rPr sz="4400" b="1" dirty="0">
                <a:latin typeface="Times New Roman"/>
                <a:cs typeface="Times New Roman"/>
              </a:rPr>
              <a:t>FF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69" y="4495800"/>
            <a:ext cx="394144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207385" algn="l"/>
              </a:tabLst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CMA.	</a:t>
            </a:r>
            <a:r>
              <a:rPr sz="2600" spc="-155" dirty="0">
                <a:latin typeface="Times New Roman"/>
                <a:cs typeface="Times New Roman"/>
              </a:rPr>
              <a:t>A=A’</a:t>
            </a:r>
            <a:endParaRPr sz="2600">
              <a:latin typeface="Times New Roman"/>
              <a:cs typeface="Times New Roman"/>
            </a:endParaRPr>
          </a:p>
          <a:p>
            <a:pPr marL="528955">
              <a:lnSpc>
                <a:spcPct val="100000"/>
              </a:lnSpc>
              <a:spcBef>
                <a:spcPts val="2150"/>
              </a:spcBef>
            </a:pPr>
            <a:r>
              <a:rPr sz="1800" b="1" spc="-285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7390" y="5105400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35100" y="1447800"/>
          <a:ext cx="7498715" cy="101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1670050"/>
                <a:gridCol w="4488180"/>
              </a:tblGrid>
              <a:tr h="372110"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14795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solidFill>
                      <a:srgbClr val="FDB709"/>
                    </a:solidFill>
                  </a:tcPr>
                </a:tc>
              </a:tr>
              <a:tr h="63880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170" dirty="0">
                          <a:latin typeface="Trebuchet MS"/>
                          <a:cs typeface="Trebuchet MS"/>
                        </a:rPr>
                        <a:t>CMC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20" dirty="0">
                          <a:latin typeface="Trebuchet MS"/>
                          <a:cs typeface="Trebuchet MS"/>
                        </a:rPr>
                        <a:t>None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Complement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carry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7939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71169" y="3017520"/>
            <a:ext cx="5089525" cy="24472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9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50" dirty="0">
                <a:latin typeface="Times New Roman"/>
                <a:cs typeface="Times New Roman"/>
              </a:rPr>
              <a:t>Carry </a:t>
            </a:r>
            <a:r>
              <a:rPr sz="2600" spc="10" dirty="0">
                <a:latin typeface="Times New Roman"/>
                <a:cs typeface="Times New Roman"/>
              </a:rPr>
              <a:t>flag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complemented.</a:t>
            </a: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00"/>
              </a:spcBef>
            </a:pPr>
            <a:r>
              <a:rPr sz="3675" spc="89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140" dirty="0">
                <a:latin typeface="Times New Roman"/>
                <a:cs typeface="Times New Roman"/>
              </a:rPr>
              <a:t>other </a:t>
            </a:r>
            <a:r>
              <a:rPr sz="2600" spc="15" dirty="0">
                <a:latin typeface="Times New Roman"/>
                <a:cs typeface="Times New Roman"/>
              </a:rPr>
              <a:t>flags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affected.</a:t>
            </a: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00"/>
              </a:spcBef>
              <a:tabLst>
                <a:tab pos="2974975" algn="l"/>
                <a:tab pos="3669029" algn="l"/>
              </a:tabLst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CMC	</a:t>
            </a:r>
            <a:r>
              <a:rPr sz="2600" spc="-35" dirty="0">
                <a:latin typeface="Times New Roman"/>
                <a:cs typeface="Times New Roman"/>
              </a:rPr>
              <a:t>=&gt;	</a:t>
            </a:r>
            <a:r>
              <a:rPr sz="2600" spc="-75" dirty="0">
                <a:latin typeface="Times New Roman"/>
                <a:cs typeface="Times New Roman"/>
              </a:rPr>
              <a:t>c=c’</a:t>
            </a:r>
            <a:endParaRPr sz="2600">
              <a:latin typeface="Times New Roman"/>
              <a:cs typeface="Times New Roman"/>
            </a:endParaRPr>
          </a:p>
          <a:p>
            <a:pPr marL="554355">
              <a:lnSpc>
                <a:spcPct val="100000"/>
              </a:lnSpc>
              <a:spcBef>
                <a:spcPts val="2150"/>
              </a:spcBef>
            </a:pPr>
            <a:r>
              <a:rPr sz="1800" b="1" spc="-285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18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259" y="5034279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15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" y="5715000"/>
            <a:ext cx="894080" cy="1071880"/>
          </a:xfrm>
          <a:prstGeom prst="rect">
            <a:avLst/>
          </a:prstGeom>
          <a:solidFill>
            <a:srgbClr val="3790A6"/>
          </a:solidFill>
        </p:spPr>
        <p:txBody>
          <a:bodyPr vert="horz" wrap="square" lIns="0" tIns="101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0"/>
              </a:spcBef>
            </a:pPr>
            <a:r>
              <a:rPr sz="4000" b="1" spc="635" dirty="0">
                <a:latin typeface="Trebuchet MS"/>
                <a:cs typeface="Trebuchet MS"/>
              </a:rPr>
              <a:t>C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819" y="5715000"/>
            <a:ext cx="892810" cy="66684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5170"/>
              </a:lnSpc>
            </a:pPr>
            <a:r>
              <a:rPr sz="4400" b="1" smtClean="0">
                <a:latin typeface="Times New Roman"/>
                <a:cs typeface="Times New Roman"/>
              </a:rPr>
              <a:t>0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5379" y="5643879"/>
            <a:ext cx="894080" cy="1070610"/>
          </a:xfrm>
          <a:prstGeom prst="rect">
            <a:avLst/>
          </a:prstGeom>
          <a:solidFill>
            <a:srgbClr val="3790A6"/>
          </a:solidFill>
        </p:spPr>
        <p:txBody>
          <a:bodyPr vert="horz" wrap="square" lIns="0" tIns="88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4000" b="1" spc="635" dirty="0">
                <a:latin typeface="Trebuchet MS"/>
                <a:cs typeface="Trebuchet MS"/>
              </a:rPr>
              <a:t>C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9459" y="5643879"/>
            <a:ext cx="891540" cy="66684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5170"/>
              </a:lnSpc>
            </a:pPr>
            <a:r>
              <a:rPr lang="en-US" sz="4400" b="1" dirty="0" smtClean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6870" y="642619"/>
          <a:ext cx="8576308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1920239"/>
                <a:gridCol w="1523364"/>
                <a:gridCol w="3517265"/>
              </a:tblGrid>
              <a:tr h="66675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100" dirty="0">
                          <a:latin typeface="Trebuchet MS"/>
                          <a:cs typeface="Trebuchet MS"/>
                        </a:rPr>
                        <a:t>STC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30" dirty="0">
                          <a:latin typeface="Trebuchet MS"/>
                          <a:cs typeface="Trebuchet MS"/>
                        </a:rPr>
                        <a:t>None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45"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sz="2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20" smtClean="0">
                          <a:latin typeface="Trebuchet MS"/>
                          <a:cs typeface="Trebuchet MS"/>
                        </a:rPr>
                        <a:t>carry</a:t>
                      </a:r>
                      <a:r>
                        <a:rPr lang="en-US" sz="2800" spc="-120" dirty="0" smtClean="0">
                          <a:latin typeface="Trebuchet MS"/>
                          <a:cs typeface="Trebuchet MS"/>
                        </a:rPr>
                        <a:t> flag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017520"/>
            <a:ext cx="4234180" cy="18999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 </a:t>
            </a:r>
            <a:r>
              <a:rPr sz="2600" spc="50" dirty="0">
                <a:latin typeface="Times New Roman"/>
                <a:cs typeface="Times New Roman"/>
              </a:rPr>
              <a:t>Carry </a:t>
            </a:r>
            <a:r>
              <a:rPr sz="2600" spc="10" dirty="0">
                <a:latin typeface="Times New Roman"/>
                <a:cs typeface="Times New Roman"/>
              </a:rPr>
              <a:t>flag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105" dirty="0">
                <a:latin typeface="Times New Roman"/>
                <a:cs typeface="Times New Roman"/>
              </a:rPr>
              <a:t>set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89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140" dirty="0">
                <a:latin typeface="Times New Roman"/>
                <a:cs typeface="Times New Roman"/>
              </a:rPr>
              <a:t>other </a:t>
            </a:r>
            <a:r>
              <a:rPr sz="2600" spc="15" dirty="0">
                <a:latin typeface="Times New Roman"/>
                <a:cs typeface="Times New Roman"/>
              </a:rPr>
              <a:t>flags </a:t>
            </a:r>
            <a:r>
              <a:rPr sz="2600" spc="100" dirty="0">
                <a:latin typeface="Times New Roman"/>
                <a:cs typeface="Times New Roman"/>
              </a:rPr>
              <a:t>are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  <a:tabLst>
                <a:tab pos="3206115" algn="l"/>
              </a:tabLst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STC	</a:t>
            </a:r>
            <a:r>
              <a:rPr sz="2600" spc="-155" dirty="0">
                <a:latin typeface="Times New Roman"/>
                <a:cs typeface="Times New Roman"/>
              </a:rPr>
              <a:t>CF=1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6177279"/>
            <a:ext cx="108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S-set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633" y="6177279"/>
            <a:ext cx="142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C-clear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(0)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669" y="219709"/>
            <a:ext cx="7967980" cy="130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0989" y="2000250"/>
            <a:ext cx="7255509" cy="40474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0040" marR="30480" indent="-281940">
              <a:lnSpc>
                <a:spcPts val="3720"/>
              </a:lnSpc>
              <a:spcBef>
                <a:spcPts val="325"/>
              </a:spcBef>
            </a:pPr>
            <a:r>
              <a:rPr sz="3825" spc="89" baseline="7625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b="1" spc="60" dirty="0">
                <a:latin typeface="Trebuchet MS"/>
                <a:cs typeface="Trebuchet MS"/>
              </a:rPr>
              <a:t>The </a:t>
            </a:r>
            <a:r>
              <a:rPr sz="3200" b="1" spc="-5" dirty="0">
                <a:latin typeface="Trebuchet MS"/>
                <a:cs typeface="Trebuchet MS"/>
              </a:rPr>
              <a:t>branch </a:t>
            </a:r>
            <a:r>
              <a:rPr sz="3200" b="1" spc="50" dirty="0">
                <a:latin typeface="Trebuchet MS"/>
                <a:cs typeface="Trebuchet MS"/>
              </a:rPr>
              <a:t>group </a:t>
            </a:r>
            <a:r>
              <a:rPr sz="3200" b="1" spc="-10" dirty="0">
                <a:latin typeface="Trebuchet MS"/>
                <a:cs typeface="Trebuchet MS"/>
              </a:rPr>
              <a:t>instructions  </a:t>
            </a:r>
            <a:r>
              <a:rPr sz="3200" b="1" spc="-20" dirty="0">
                <a:latin typeface="Trebuchet MS"/>
                <a:cs typeface="Trebuchet MS"/>
              </a:rPr>
              <a:t>allows </a:t>
            </a:r>
            <a:r>
              <a:rPr sz="3200" b="1" spc="-30" dirty="0">
                <a:latin typeface="Trebuchet MS"/>
                <a:cs typeface="Trebuchet MS"/>
              </a:rPr>
              <a:t>the </a:t>
            </a:r>
            <a:r>
              <a:rPr sz="3200" b="1" spc="35" dirty="0">
                <a:latin typeface="Trebuchet MS"/>
                <a:cs typeface="Trebuchet MS"/>
              </a:rPr>
              <a:t>microprocessor </a:t>
            </a:r>
            <a:r>
              <a:rPr sz="3200" b="1" spc="55" dirty="0">
                <a:latin typeface="Trebuchet MS"/>
                <a:cs typeface="Trebuchet MS"/>
              </a:rPr>
              <a:t>to  </a:t>
            </a:r>
            <a:r>
              <a:rPr sz="3200" b="1" spc="-5" dirty="0">
                <a:latin typeface="Trebuchet MS"/>
                <a:cs typeface="Trebuchet MS"/>
              </a:rPr>
              <a:t>change </a:t>
            </a:r>
            <a:r>
              <a:rPr sz="3200" b="1" spc="-30" dirty="0">
                <a:latin typeface="Trebuchet MS"/>
                <a:cs typeface="Trebuchet MS"/>
              </a:rPr>
              <a:t>the </a:t>
            </a:r>
            <a:r>
              <a:rPr sz="3200" b="1" spc="-45" dirty="0">
                <a:latin typeface="Trebuchet MS"/>
                <a:cs typeface="Trebuchet MS"/>
              </a:rPr>
              <a:t>sequence </a:t>
            </a:r>
            <a:r>
              <a:rPr sz="3200" b="1" spc="-65" dirty="0">
                <a:latin typeface="Trebuchet MS"/>
                <a:cs typeface="Trebuchet MS"/>
              </a:rPr>
              <a:t>of </a:t>
            </a:r>
            <a:r>
              <a:rPr sz="3200" b="1" spc="95" dirty="0">
                <a:latin typeface="Trebuchet MS"/>
                <a:cs typeface="Trebuchet MS"/>
              </a:rPr>
              <a:t>program  </a:t>
            </a:r>
            <a:r>
              <a:rPr sz="3200" b="1" spc="-35" dirty="0">
                <a:latin typeface="Trebuchet MS"/>
                <a:cs typeface="Trebuchet MS"/>
              </a:rPr>
              <a:t>either </a:t>
            </a:r>
            <a:r>
              <a:rPr sz="3200" b="1" spc="-25" dirty="0">
                <a:latin typeface="Trebuchet MS"/>
                <a:cs typeface="Trebuchet MS"/>
              </a:rPr>
              <a:t>conditionally </a:t>
            </a:r>
            <a:r>
              <a:rPr sz="3200" b="1" spc="80" dirty="0">
                <a:latin typeface="Trebuchet MS"/>
                <a:cs typeface="Trebuchet MS"/>
              </a:rPr>
              <a:t>or </a:t>
            </a:r>
            <a:r>
              <a:rPr sz="3200" b="1" spc="-10" dirty="0">
                <a:latin typeface="Trebuchet MS"/>
                <a:cs typeface="Trebuchet MS"/>
              </a:rPr>
              <a:t>under</a:t>
            </a:r>
            <a:r>
              <a:rPr sz="3200" b="1" spc="-365" dirty="0">
                <a:latin typeface="Trebuchet MS"/>
                <a:cs typeface="Trebuchet MS"/>
              </a:rPr>
              <a:t> </a:t>
            </a:r>
            <a:r>
              <a:rPr sz="3200" b="1" spc="-25" dirty="0">
                <a:latin typeface="Trebuchet MS"/>
                <a:cs typeface="Trebuchet MS"/>
              </a:rPr>
              <a:t>certain  </a:t>
            </a:r>
            <a:r>
              <a:rPr sz="3200" b="1" spc="-15" dirty="0">
                <a:latin typeface="Trebuchet MS"/>
                <a:cs typeface="Trebuchet MS"/>
              </a:rPr>
              <a:t>test </a:t>
            </a:r>
            <a:r>
              <a:rPr sz="3200" b="1" spc="-35" dirty="0">
                <a:latin typeface="Trebuchet MS"/>
                <a:cs typeface="Trebuchet MS"/>
              </a:rPr>
              <a:t>conditions. </a:t>
            </a:r>
            <a:r>
              <a:rPr sz="3200" b="1" spc="80" dirty="0">
                <a:latin typeface="Trebuchet MS"/>
                <a:cs typeface="Trebuchet MS"/>
              </a:rPr>
              <a:t>The </a:t>
            </a:r>
            <a:r>
              <a:rPr sz="3200" b="1" spc="50" dirty="0">
                <a:latin typeface="Trebuchet MS"/>
                <a:cs typeface="Trebuchet MS"/>
              </a:rPr>
              <a:t>group</a:t>
            </a:r>
            <a:r>
              <a:rPr sz="3200" b="1" spc="-375" dirty="0">
                <a:latin typeface="Trebuchet MS"/>
                <a:cs typeface="Trebuchet MS"/>
              </a:rPr>
              <a:t> </a:t>
            </a:r>
            <a:r>
              <a:rPr sz="3200" b="1" spc="-75" dirty="0">
                <a:latin typeface="Trebuchet MS"/>
                <a:cs typeface="Trebuchet MS"/>
              </a:rPr>
              <a:t>includes,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3825" spc="-7" baseline="7625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b="1" spc="-5" dirty="0">
                <a:latin typeface="Trebuchet MS"/>
                <a:cs typeface="Trebuchet MS"/>
              </a:rPr>
              <a:t>(1) </a:t>
            </a:r>
            <a:r>
              <a:rPr sz="3200" b="1" spc="-90" dirty="0">
                <a:latin typeface="Trebuchet MS"/>
                <a:cs typeface="Trebuchet MS"/>
              </a:rPr>
              <a:t>Jump</a:t>
            </a:r>
            <a:r>
              <a:rPr sz="3200" b="1" spc="-155" dirty="0">
                <a:latin typeface="Trebuchet MS"/>
                <a:cs typeface="Trebuchet MS"/>
              </a:rPr>
              <a:t> </a:t>
            </a:r>
            <a:r>
              <a:rPr sz="3200" b="1" spc="-35" dirty="0">
                <a:latin typeface="Trebuchet MS"/>
                <a:cs typeface="Trebuchet MS"/>
              </a:rPr>
              <a:t>instructions,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3825" spc="-7" baseline="7625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b="1" spc="-5" dirty="0">
                <a:latin typeface="Trebuchet MS"/>
                <a:cs typeface="Trebuchet MS"/>
              </a:rPr>
              <a:t>(2) </a:t>
            </a:r>
            <a:r>
              <a:rPr sz="3200" b="1" spc="85" dirty="0">
                <a:latin typeface="Trebuchet MS"/>
                <a:cs typeface="Trebuchet MS"/>
              </a:rPr>
              <a:t>Call </a:t>
            </a:r>
            <a:r>
              <a:rPr sz="3200" b="1" spc="-15" dirty="0">
                <a:latin typeface="Trebuchet MS"/>
                <a:cs typeface="Trebuchet MS"/>
              </a:rPr>
              <a:t>and </a:t>
            </a:r>
            <a:r>
              <a:rPr sz="3200" b="1" spc="25" dirty="0">
                <a:latin typeface="Trebuchet MS"/>
                <a:cs typeface="Trebuchet MS"/>
              </a:rPr>
              <a:t>Return</a:t>
            </a:r>
            <a:r>
              <a:rPr sz="3200" b="1" spc="-385" dirty="0">
                <a:latin typeface="Trebuchet MS"/>
                <a:cs typeface="Trebuchet MS"/>
              </a:rPr>
              <a:t> </a:t>
            </a:r>
            <a:r>
              <a:rPr sz="3200" b="1" spc="-35" dirty="0">
                <a:latin typeface="Trebuchet MS"/>
                <a:cs typeface="Trebuchet MS"/>
              </a:rPr>
              <a:t>instructions,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3825" spc="-7" baseline="7625" dirty="0">
                <a:solidFill>
                  <a:srgbClr val="3790A6"/>
                </a:solidFill>
                <a:latin typeface="UnDotum"/>
                <a:cs typeface="UnDotum"/>
              </a:rPr>
              <a:t></a:t>
            </a:r>
            <a:r>
              <a:rPr sz="3200" b="1" spc="-5" dirty="0">
                <a:latin typeface="Trebuchet MS"/>
                <a:cs typeface="Trebuchet MS"/>
              </a:rPr>
              <a:t>(3) </a:t>
            </a:r>
            <a:r>
              <a:rPr sz="3200" b="1" spc="30" dirty="0">
                <a:latin typeface="Trebuchet MS"/>
                <a:cs typeface="Trebuchet MS"/>
              </a:rPr>
              <a:t>Restart</a:t>
            </a:r>
            <a:r>
              <a:rPr sz="3200" b="1" spc="-160" dirty="0">
                <a:latin typeface="Trebuchet MS"/>
                <a:cs typeface="Trebuchet MS"/>
              </a:rPr>
              <a:t> </a:t>
            </a:r>
            <a:r>
              <a:rPr sz="3200" b="1" spc="-35" dirty="0">
                <a:latin typeface="Trebuchet MS"/>
                <a:cs typeface="Trebuchet MS"/>
              </a:rPr>
              <a:t>instructions,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0380" y="713740"/>
          <a:ext cx="8433434" cy="194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889125"/>
                <a:gridCol w="4950459"/>
              </a:tblGrid>
              <a:tr h="64008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Opcode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Operand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DB709"/>
                    </a:solidFill>
                  </a:tcPr>
                </a:tc>
              </a:tr>
              <a:tr h="110490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95" dirty="0">
                          <a:latin typeface="Trebuchet MS"/>
                          <a:cs typeface="Trebuchet MS"/>
                        </a:rPr>
                        <a:t>JMP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661670">
                        <a:lnSpc>
                          <a:spcPts val="3250"/>
                        </a:lnSpc>
                        <a:spcBef>
                          <a:spcPts val="370"/>
                        </a:spcBef>
                      </a:pPr>
                      <a:r>
                        <a:rPr sz="2800" spc="-135" dirty="0">
                          <a:latin typeface="Trebuchet MS"/>
                          <a:cs typeface="Trebuchet MS"/>
                        </a:rPr>
                        <a:t>16-bit  </a:t>
                      </a:r>
                      <a:r>
                        <a:rPr sz="2800" spc="-2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dd</a:t>
                      </a:r>
                      <a:r>
                        <a:rPr sz="2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800" spc="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800" dirty="0">
                          <a:latin typeface="Trebuchet MS"/>
                          <a:cs typeface="Trebuchet MS"/>
                        </a:rPr>
                        <a:t>ss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280" dirty="0">
                          <a:latin typeface="Trebuchet MS"/>
                          <a:cs typeface="Trebuchet MS"/>
                        </a:rPr>
                        <a:t>Jump</a:t>
                      </a:r>
                      <a:r>
                        <a:rPr sz="2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45" dirty="0">
                          <a:latin typeface="Trebuchet MS"/>
                          <a:cs typeface="Trebuchet MS"/>
                        </a:rPr>
                        <a:t>unconditionally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FE5C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09269" y="3246120"/>
            <a:ext cx="7839709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675" spc="112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7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program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sequence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transferred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memory  </a:t>
            </a:r>
            <a:r>
              <a:rPr sz="2600" spc="90" dirty="0">
                <a:latin typeface="Times New Roman"/>
                <a:cs typeface="Times New Roman"/>
              </a:rPr>
              <a:t>location </a:t>
            </a:r>
            <a:r>
              <a:rPr sz="2600" spc="55" dirty="0">
                <a:latin typeface="Times New Roman"/>
                <a:cs typeface="Times New Roman"/>
              </a:rPr>
              <a:t>specified </a:t>
            </a:r>
            <a:r>
              <a:rPr sz="2600" spc="45" dirty="0">
                <a:latin typeface="Times New Roman"/>
                <a:cs typeface="Times New Roman"/>
              </a:rPr>
              <a:t>by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16-bit </a:t>
            </a:r>
            <a:r>
              <a:rPr sz="2600" spc="100" dirty="0">
                <a:latin typeface="Times New Roman"/>
                <a:cs typeface="Times New Roman"/>
              </a:rPr>
              <a:t>address </a:t>
            </a:r>
            <a:r>
              <a:rPr sz="2600" spc="55" dirty="0">
                <a:latin typeface="Times New Roman"/>
                <a:cs typeface="Times New Roman"/>
              </a:rPr>
              <a:t>given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165" dirty="0">
                <a:latin typeface="Times New Roman"/>
                <a:cs typeface="Times New Roman"/>
              </a:rPr>
              <a:t>the  </a:t>
            </a:r>
            <a:r>
              <a:rPr sz="2600" spc="114" dirty="0">
                <a:latin typeface="Times New Roman"/>
                <a:cs typeface="Times New Roman"/>
              </a:rPr>
              <a:t>operand.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675" spc="-37" baseline="6802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b="1" spc="-25" dirty="0">
                <a:latin typeface="Arial"/>
                <a:cs typeface="Arial"/>
              </a:rPr>
              <a:t>Example: </a:t>
            </a:r>
            <a:r>
              <a:rPr sz="2600" spc="-35" dirty="0">
                <a:latin typeface="Times New Roman"/>
                <a:cs typeface="Times New Roman"/>
              </a:rPr>
              <a:t>JMP </a:t>
            </a:r>
            <a:r>
              <a:rPr sz="2600" dirty="0">
                <a:latin typeface="Times New Roman"/>
                <a:cs typeface="Times New Roman"/>
              </a:rPr>
              <a:t>2034 </a:t>
            </a:r>
            <a:r>
              <a:rPr sz="1400" spc="60" dirty="0">
                <a:latin typeface="Times New Roman"/>
                <a:cs typeface="Times New Roman"/>
              </a:rPr>
              <a:t>H</a:t>
            </a:r>
            <a:r>
              <a:rPr sz="2600" spc="6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4734</Words>
  <Application>Microsoft Office PowerPoint</Application>
  <PresentationFormat>On-screen Show (4:3)</PresentationFormat>
  <Paragraphs>1646</Paragraphs>
  <Slides>118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Office Theme</vt:lpstr>
      <vt:lpstr>INSTRUCTION SET OF  8085</vt:lpstr>
      <vt:lpstr>MVI-Move immediate 8-bit</vt:lpstr>
      <vt:lpstr>BEFORE EXECUTION</vt:lpstr>
      <vt:lpstr>LDA-Load accumulator</vt:lpstr>
      <vt:lpstr>PowerPoint Presentation</vt:lpstr>
      <vt:lpstr>Write an assembly language program to add two 8 bit numbers</vt:lpstr>
      <vt:lpstr>LDAX-Load accumulator indirect</vt:lpstr>
      <vt:lpstr>AFTER EXECUTION</vt:lpstr>
      <vt:lpstr>LXI-Load register pair immediate</vt:lpstr>
      <vt:lpstr>PowerPoint Presentation</vt:lpstr>
      <vt:lpstr>LHLD-Load H and L registers direct</vt:lpstr>
      <vt:lpstr>PowerPoint Presentation</vt:lpstr>
      <vt:lpstr>Opcode Operand</vt:lpstr>
      <vt:lpstr>PowerPoint Presentation</vt:lpstr>
      <vt:lpstr>STAX-Store accumulator indirect</vt:lpstr>
      <vt:lpstr>PowerPoint Presentation</vt:lpstr>
      <vt:lpstr>SHLD-Store H and L registers direct</vt:lpstr>
      <vt:lpstr>PowerPoint Presentation</vt:lpstr>
      <vt:lpstr>XCHG-Exchange H and L with D and E</vt:lpstr>
      <vt:lpstr>BEFORE EXECUTION</vt:lpstr>
      <vt:lpstr>SPHL-Copy H and L registers to the  stack pointer</vt:lpstr>
      <vt:lpstr>PowerPoint Presentation</vt:lpstr>
      <vt:lpstr>XTHL-Exchange H and L with top of  stack</vt:lpstr>
      <vt:lpstr>PowerPoint Presentation</vt:lpstr>
      <vt:lpstr>PowerPoint Presentation</vt:lpstr>
      <vt:lpstr>PUSH-Push register pair onto stack</vt:lpstr>
      <vt:lpstr>PUSH H</vt:lpstr>
      <vt:lpstr>POP- Pop stack to register pair</vt:lpstr>
      <vt:lpstr>POP H</vt:lpstr>
      <vt:lpstr>IN- Copy data to accumulator from a  port with 8-bit address</vt:lpstr>
      <vt:lpstr>A</vt:lpstr>
      <vt:lpstr>OUT- Copy data from accumulator to  a port with 8-bit address</vt:lpstr>
      <vt:lpstr>10</vt:lpstr>
      <vt:lpstr>2.Arithmetic Instructions</vt:lpstr>
      <vt:lpstr>Addition</vt:lpstr>
      <vt:lpstr>ADD</vt:lpstr>
      <vt:lpstr>PowerPoint Presentation</vt:lpstr>
      <vt:lpstr>ADC</vt:lpstr>
      <vt:lpstr>PowerPoint Presentation</vt:lpstr>
      <vt:lpstr>ADI</vt:lpstr>
      <vt:lpstr>PowerPoint Presentation</vt:lpstr>
      <vt:lpstr>ACI</vt:lpstr>
      <vt:lpstr>PowerPoint Presentation</vt:lpstr>
      <vt:lpstr>DAD</vt:lpstr>
      <vt:lpstr>BEFORE  EXECUTION</vt:lpstr>
      <vt:lpstr>Subtraction</vt:lpstr>
      <vt:lpstr>SUB</vt:lpstr>
      <vt:lpstr>PowerPoint Presentation</vt:lpstr>
      <vt:lpstr>SBB</vt:lpstr>
      <vt:lpstr>PowerPoint Presentation</vt:lpstr>
      <vt:lpstr>SUI</vt:lpstr>
      <vt:lpstr>PowerPoint Presentation</vt:lpstr>
      <vt:lpstr>SBI</vt:lpstr>
      <vt:lpstr>PowerPoint Presentation</vt:lpstr>
      <vt:lpstr>Increment / Decrement</vt:lpstr>
      <vt:lpstr>INR</vt:lpstr>
      <vt:lpstr>PowerPoint Presentation</vt:lpstr>
      <vt:lpstr>INX</vt:lpstr>
      <vt:lpstr>PowerPoint Presentation</vt:lpstr>
      <vt:lpstr>DCR</vt:lpstr>
      <vt:lpstr>PowerPoint Presentation</vt:lpstr>
      <vt:lpstr>DCX</vt:lpstr>
      <vt:lpstr>BEFORE EXECUTION</vt:lpstr>
      <vt:lpstr>3.Logical Instructions</vt:lpstr>
      <vt:lpstr>AND, OR, XOR</vt:lpstr>
      <vt:lpstr>PowerPoint Presentation</vt:lpstr>
      <vt:lpstr>BEFORE EXECUTION</vt:lpstr>
      <vt:lpstr>PowerPoint Presentation</vt:lpstr>
      <vt:lpstr>BEFORE EXECUTION</vt:lpstr>
      <vt:lpstr>PowerPoint Presentation</vt:lpstr>
      <vt:lpstr>1010 1010=AAH 0001 0010=12H</vt:lpstr>
      <vt:lpstr>PowerPoint Presentation</vt:lpstr>
      <vt:lpstr>PowerPoint Presentation</vt:lpstr>
      <vt:lpstr>1011 0011=B3H 0000 1000=08H</vt:lpstr>
      <vt:lpstr>PowerPoint Presentation</vt:lpstr>
      <vt:lpstr>BEFORE EXECUTION</vt:lpstr>
      <vt:lpstr>BEFORE EXECUTION</vt:lpstr>
      <vt:lpstr>PowerPoint Presentation</vt:lpstr>
      <vt:lpstr>1011 0011=B3H 0011 1001=39H</vt:lpstr>
      <vt:lpstr>Compare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EXECUTION</vt:lpstr>
      <vt:lpstr>PowerPoint Presentation</vt:lpstr>
      <vt:lpstr>PowerPoint Presentation</vt:lpstr>
      <vt:lpstr>PowerPoint Presentation</vt:lpstr>
      <vt:lpstr>PowerPoint Presentation</vt:lpstr>
      <vt:lpstr>Complement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 Conditionally</vt:lpstr>
      <vt:lpstr>PowerPoint Presentation</vt:lpstr>
      <vt:lpstr>Call Conditionally</vt:lpstr>
      <vt:lpstr>PowerPoint Presentation</vt:lpstr>
      <vt:lpstr>Return Conditionally</vt:lpstr>
      <vt:lpstr>PowerPoint Presentation</vt:lpstr>
      <vt:lpstr>PowerPoint Presentation</vt:lpstr>
      <vt:lpstr>5. Control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RIM Instruction</vt:lpstr>
      <vt:lpstr>PowerPoint Presentation</vt:lpstr>
      <vt:lpstr>SIM Instruction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 8085</dc:title>
  <dc:creator>Dr Vikas Thakre</dc:creator>
  <cp:lastModifiedBy>DELL</cp:lastModifiedBy>
  <cp:revision>26</cp:revision>
  <dcterms:created xsi:type="dcterms:W3CDTF">2020-07-28T04:23:09Z</dcterms:created>
  <dcterms:modified xsi:type="dcterms:W3CDTF">2022-01-24T05:48:34Z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2020-07-28T00:00:00Z</vt:filetime>
  </property>
</Properties>
</file>