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698" r:id="rId2"/>
    <p:sldMasterId id="2147483712" r:id="rId3"/>
    <p:sldMasterId id="2147483726" r:id="rId4"/>
  </p:sldMasterIdLst>
  <p:notesMasterIdLst>
    <p:notesMasterId r:id="rId21"/>
  </p:notesMasterIdLst>
  <p:sldIdLst>
    <p:sldId id="1178" r:id="rId5"/>
    <p:sldId id="1270" r:id="rId6"/>
    <p:sldId id="1276" r:id="rId7"/>
    <p:sldId id="1278" r:id="rId8"/>
    <p:sldId id="1277" r:id="rId9"/>
    <p:sldId id="1280" r:id="rId10"/>
    <p:sldId id="1272" r:id="rId11"/>
    <p:sldId id="1281" r:id="rId12"/>
    <p:sldId id="1282" r:id="rId13"/>
    <p:sldId id="1283" r:id="rId14"/>
    <p:sldId id="1284" r:id="rId15"/>
    <p:sldId id="1285" r:id="rId16"/>
    <p:sldId id="1286" r:id="rId17"/>
    <p:sldId id="1287" r:id="rId18"/>
    <p:sldId id="1288" r:id="rId19"/>
    <p:sldId id="1269" r:id="rId20"/>
  </p:sldIdLst>
  <p:sldSz cx="9144000" cy="6858000" type="screen4x3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68">
          <p15:clr>
            <a:srgbClr val="A4A3A4"/>
          </p15:clr>
        </p15:guide>
        <p15:guide id="2" orient="horz" pos="2205">
          <p15:clr>
            <a:srgbClr val="A4A3A4"/>
          </p15:clr>
        </p15:guide>
        <p15:guide id="3" orient="horz" pos="2341">
          <p15:clr>
            <a:srgbClr val="A4A3A4"/>
          </p15:clr>
        </p15:guide>
        <p15:guide id="4" pos="2880">
          <p15:clr>
            <a:srgbClr val="A4A3A4"/>
          </p15:clr>
        </p15:guide>
        <p15:guide id="5" pos="170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2F46"/>
    <a:srgbClr val="660033"/>
    <a:srgbClr val="CC9900"/>
    <a:srgbClr val="FF0000"/>
    <a:srgbClr val="FF0066"/>
    <a:srgbClr val="969696"/>
    <a:srgbClr val="990033"/>
    <a:srgbClr val="D7E4BD"/>
    <a:srgbClr val="009900"/>
    <a:srgbClr val="AE2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6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568"/>
        <p:guide orient="horz" pos="2205"/>
        <p:guide orient="horz" pos="2341"/>
        <p:guide pos="2880"/>
        <p:guide pos="17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3A5780-05A1-4C88-85CA-A4F738707534}" type="doc">
      <dgm:prSet loTypeId="urn:microsoft.com/office/officeart/2005/8/layout/hProcess9" loCatId="process" qsTypeId="urn:microsoft.com/office/officeart/2005/8/quickstyle/simple1" qsCatId="simple" csTypeId="urn:microsoft.com/office/officeart/2005/8/colors/accent2_2" csCatId="accent2" phldr="1"/>
      <dgm:spPr/>
    </dgm:pt>
    <dgm:pt modelId="{C81DD057-71A9-4001-8066-685BFC872F08}">
      <dgm:prSet phldrT="[Text]" custT="1"/>
      <dgm:spPr/>
      <dgm:t>
        <a:bodyPr/>
        <a:lstStyle/>
        <a:p>
          <a:r>
            <a:rPr lang="en-US" sz="1600" dirty="0" smtClean="0"/>
            <a:t>Remove Punctuations and numbers</a:t>
          </a:r>
          <a:endParaRPr lang="en-US" sz="1600" dirty="0"/>
        </a:p>
      </dgm:t>
    </dgm:pt>
    <dgm:pt modelId="{252EEAD2-CFEF-4B2D-B01D-25A48A7BA780}" type="parTrans" cxnId="{ABAA1632-EB43-4DF1-A22C-B7302261099B}">
      <dgm:prSet/>
      <dgm:spPr/>
      <dgm:t>
        <a:bodyPr/>
        <a:lstStyle/>
        <a:p>
          <a:endParaRPr lang="en-US"/>
        </a:p>
      </dgm:t>
    </dgm:pt>
    <dgm:pt modelId="{EC7FDABF-EA38-4B09-B972-6492F9FB4790}" type="sibTrans" cxnId="{ABAA1632-EB43-4DF1-A22C-B7302261099B}">
      <dgm:prSet/>
      <dgm:spPr/>
      <dgm:t>
        <a:bodyPr/>
        <a:lstStyle/>
        <a:p>
          <a:endParaRPr lang="en-US"/>
        </a:p>
      </dgm:t>
    </dgm:pt>
    <dgm:pt modelId="{883ACD6F-FC67-4191-A319-B9285FB189B1}">
      <dgm:prSet phldrT="[Text]" custT="1"/>
      <dgm:spPr/>
      <dgm:t>
        <a:bodyPr/>
        <a:lstStyle/>
        <a:p>
          <a:r>
            <a:rPr lang="en-US" sz="1600" dirty="0" smtClean="0"/>
            <a:t>Remove URLs, </a:t>
          </a:r>
          <a:r>
            <a:rPr lang="en-US" sz="1600" dirty="0" err="1" smtClean="0"/>
            <a:t>Hashtags</a:t>
          </a:r>
          <a:r>
            <a:rPr lang="en-US" sz="1600" dirty="0" smtClean="0"/>
            <a:t>, user mentions</a:t>
          </a:r>
          <a:endParaRPr lang="en-US" sz="1600" dirty="0"/>
        </a:p>
      </dgm:t>
    </dgm:pt>
    <dgm:pt modelId="{C3A5C028-2636-4A62-83A6-843BEA4EDF34}" type="parTrans" cxnId="{DC137314-9CE6-4F06-B275-BD6721AB0AE1}">
      <dgm:prSet/>
      <dgm:spPr/>
      <dgm:t>
        <a:bodyPr/>
        <a:lstStyle/>
        <a:p>
          <a:endParaRPr lang="en-US"/>
        </a:p>
      </dgm:t>
    </dgm:pt>
    <dgm:pt modelId="{30412A4B-D5B1-4E7E-8FFE-55DFF16AB363}" type="sibTrans" cxnId="{DC137314-9CE6-4F06-B275-BD6721AB0AE1}">
      <dgm:prSet/>
      <dgm:spPr/>
      <dgm:t>
        <a:bodyPr/>
        <a:lstStyle/>
        <a:p>
          <a:endParaRPr lang="en-US"/>
        </a:p>
      </dgm:t>
    </dgm:pt>
    <dgm:pt modelId="{9246E738-9B41-4A3B-B5A8-7633F47099A4}">
      <dgm:prSet phldrT="[Text]" custT="1"/>
      <dgm:spPr/>
      <dgm:t>
        <a:bodyPr/>
        <a:lstStyle/>
        <a:p>
          <a:r>
            <a:rPr lang="en-US" sz="1600" dirty="0" smtClean="0"/>
            <a:t>Remove stop words like ‘</a:t>
          </a:r>
          <a:r>
            <a:rPr lang="en-US" sz="1600" dirty="0" err="1" smtClean="0"/>
            <a:t>the’,’a’,’he’,’she</a:t>
          </a:r>
          <a:r>
            <a:rPr lang="en-US" sz="1600" dirty="0" smtClean="0"/>
            <a:t>’, etc.</a:t>
          </a:r>
          <a:endParaRPr lang="en-US" sz="1600" dirty="0"/>
        </a:p>
      </dgm:t>
    </dgm:pt>
    <dgm:pt modelId="{478B36A9-35A3-4036-BEA6-84C912AB99F4}" type="parTrans" cxnId="{DEC1EEA9-45B2-4907-A44A-F054E5760ABE}">
      <dgm:prSet/>
      <dgm:spPr/>
      <dgm:t>
        <a:bodyPr/>
        <a:lstStyle/>
        <a:p>
          <a:endParaRPr lang="en-US"/>
        </a:p>
      </dgm:t>
    </dgm:pt>
    <dgm:pt modelId="{D110ED60-EBE0-48AA-8C25-328D7F9BFA83}" type="sibTrans" cxnId="{DEC1EEA9-45B2-4907-A44A-F054E5760ABE}">
      <dgm:prSet/>
      <dgm:spPr/>
      <dgm:t>
        <a:bodyPr/>
        <a:lstStyle/>
        <a:p>
          <a:endParaRPr lang="en-US"/>
        </a:p>
      </dgm:t>
    </dgm:pt>
    <dgm:pt modelId="{6C04B367-4B72-457D-83C0-2FCBF20CA619}">
      <dgm:prSet phldrT="[Text]" custT="1"/>
      <dgm:spPr/>
      <dgm:t>
        <a:bodyPr/>
        <a:lstStyle/>
        <a:p>
          <a:r>
            <a:rPr lang="en-US" sz="1600" dirty="0" smtClean="0"/>
            <a:t>Lower the case, Remove unnecessary spaces</a:t>
          </a:r>
          <a:endParaRPr lang="en-US" sz="1600" dirty="0"/>
        </a:p>
      </dgm:t>
    </dgm:pt>
    <dgm:pt modelId="{455FB114-4114-48D9-A66E-376ABCD642A0}" type="parTrans" cxnId="{321A9A09-84A1-4479-865D-9F422AD602B2}">
      <dgm:prSet/>
      <dgm:spPr/>
      <dgm:t>
        <a:bodyPr/>
        <a:lstStyle/>
        <a:p>
          <a:endParaRPr lang="en-US"/>
        </a:p>
      </dgm:t>
    </dgm:pt>
    <dgm:pt modelId="{5B96E83F-A64D-4C14-8292-5CC508C6EAA1}" type="sibTrans" cxnId="{321A9A09-84A1-4479-865D-9F422AD602B2}">
      <dgm:prSet/>
      <dgm:spPr/>
      <dgm:t>
        <a:bodyPr/>
        <a:lstStyle/>
        <a:p>
          <a:endParaRPr lang="en-US"/>
        </a:p>
      </dgm:t>
    </dgm:pt>
    <dgm:pt modelId="{788EB5EC-558C-4A58-BDB9-89F11D44DC6A}" type="pres">
      <dgm:prSet presAssocID="{593A5780-05A1-4C88-85CA-A4F738707534}" presName="CompostProcess" presStyleCnt="0">
        <dgm:presLayoutVars>
          <dgm:dir/>
          <dgm:resizeHandles val="exact"/>
        </dgm:presLayoutVars>
      </dgm:prSet>
      <dgm:spPr/>
    </dgm:pt>
    <dgm:pt modelId="{F4724778-FEB4-4680-8C17-8CB11298525D}" type="pres">
      <dgm:prSet presAssocID="{593A5780-05A1-4C88-85CA-A4F738707534}" presName="arrow" presStyleLbl="bgShp" presStyleIdx="0" presStyleCnt="1"/>
      <dgm:spPr/>
    </dgm:pt>
    <dgm:pt modelId="{DD13ECEA-072F-4712-B52A-1ABA9E900CF0}" type="pres">
      <dgm:prSet presAssocID="{593A5780-05A1-4C88-85CA-A4F738707534}" presName="linearProcess" presStyleCnt="0"/>
      <dgm:spPr/>
    </dgm:pt>
    <dgm:pt modelId="{8F68A63B-55D6-439D-A022-3014D88FFEB2}" type="pres">
      <dgm:prSet presAssocID="{C81DD057-71A9-4001-8066-685BFC872F08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B9EDD-68CA-421F-943F-7E7BD989FFB9}" type="pres">
      <dgm:prSet presAssocID="{EC7FDABF-EA38-4B09-B972-6492F9FB4790}" presName="sibTrans" presStyleCnt="0"/>
      <dgm:spPr/>
    </dgm:pt>
    <dgm:pt modelId="{0F2D2804-EBF0-42BA-9935-77B5E3C06FAB}" type="pres">
      <dgm:prSet presAssocID="{883ACD6F-FC67-4191-A319-B9285FB189B1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1B747-DDB9-4965-BE88-9694B65C38F7}" type="pres">
      <dgm:prSet presAssocID="{30412A4B-D5B1-4E7E-8FFE-55DFF16AB363}" presName="sibTrans" presStyleCnt="0"/>
      <dgm:spPr/>
    </dgm:pt>
    <dgm:pt modelId="{1531A68D-1066-4A89-B038-C414ED5192D1}" type="pres">
      <dgm:prSet presAssocID="{9246E738-9B41-4A3B-B5A8-7633F47099A4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9452F3-8726-4E9B-804E-375D375CF494}" type="pres">
      <dgm:prSet presAssocID="{D110ED60-EBE0-48AA-8C25-328D7F9BFA83}" presName="sibTrans" presStyleCnt="0"/>
      <dgm:spPr/>
    </dgm:pt>
    <dgm:pt modelId="{25590916-CC5E-474B-932A-E156979CDD4A}" type="pres">
      <dgm:prSet presAssocID="{6C04B367-4B72-457D-83C0-2FCBF20CA619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41E874-1803-4B63-B826-4A3086150161}" type="presOf" srcId="{C81DD057-71A9-4001-8066-685BFC872F08}" destId="{8F68A63B-55D6-439D-A022-3014D88FFEB2}" srcOrd="0" destOrd="0" presId="urn:microsoft.com/office/officeart/2005/8/layout/hProcess9"/>
    <dgm:cxn modelId="{ABAA1632-EB43-4DF1-A22C-B7302261099B}" srcId="{593A5780-05A1-4C88-85CA-A4F738707534}" destId="{C81DD057-71A9-4001-8066-685BFC872F08}" srcOrd="0" destOrd="0" parTransId="{252EEAD2-CFEF-4B2D-B01D-25A48A7BA780}" sibTransId="{EC7FDABF-EA38-4B09-B972-6492F9FB4790}"/>
    <dgm:cxn modelId="{321A9A09-84A1-4479-865D-9F422AD602B2}" srcId="{593A5780-05A1-4C88-85CA-A4F738707534}" destId="{6C04B367-4B72-457D-83C0-2FCBF20CA619}" srcOrd="3" destOrd="0" parTransId="{455FB114-4114-48D9-A66E-376ABCD642A0}" sibTransId="{5B96E83F-A64D-4C14-8292-5CC508C6EAA1}"/>
    <dgm:cxn modelId="{89E772EC-79F7-4BA3-B594-CB8D578F1F58}" type="presOf" srcId="{9246E738-9B41-4A3B-B5A8-7633F47099A4}" destId="{1531A68D-1066-4A89-B038-C414ED5192D1}" srcOrd="0" destOrd="0" presId="urn:microsoft.com/office/officeart/2005/8/layout/hProcess9"/>
    <dgm:cxn modelId="{980FE3C7-97C8-4FCB-A5BF-DB1DF905E222}" type="presOf" srcId="{6C04B367-4B72-457D-83C0-2FCBF20CA619}" destId="{25590916-CC5E-474B-932A-E156979CDD4A}" srcOrd="0" destOrd="0" presId="urn:microsoft.com/office/officeart/2005/8/layout/hProcess9"/>
    <dgm:cxn modelId="{DEC1EEA9-45B2-4907-A44A-F054E5760ABE}" srcId="{593A5780-05A1-4C88-85CA-A4F738707534}" destId="{9246E738-9B41-4A3B-B5A8-7633F47099A4}" srcOrd="2" destOrd="0" parTransId="{478B36A9-35A3-4036-BEA6-84C912AB99F4}" sibTransId="{D110ED60-EBE0-48AA-8C25-328D7F9BFA83}"/>
    <dgm:cxn modelId="{1ED98C48-F34E-47A7-B5F3-4D209566EE76}" type="presOf" srcId="{883ACD6F-FC67-4191-A319-B9285FB189B1}" destId="{0F2D2804-EBF0-42BA-9935-77B5E3C06FAB}" srcOrd="0" destOrd="0" presId="urn:microsoft.com/office/officeart/2005/8/layout/hProcess9"/>
    <dgm:cxn modelId="{34B8DFFC-F52B-48CC-B9D0-065A9A163AC5}" type="presOf" srcId="{593A5780-05A1-4C88-85CA-A4F738707534}" destId="{788EB5EC-558C-4A58-BDB9-89F11D44DC6A}" srcOrd="0" destOrd="0" presId="urn:microsoft.com/office/officeart/2005/8/layout/hProcess9"/>
    <dgm:cxn modelId="{DC137314-9CE6-4F06-B275-BD6721AB0AE1}" srcId="{593A5780-05A1-4C88-85CA-A4F738707534}" destId="{883ACD6F-FC67-4191-A319-B9285FB189B1}" srcOrd="1" destOrd="0" parTransId="{C3A5C028-2636-4A62-83A6-843BEA4EDF34}" sibTransId="{30412A4B-D5B1-4E7E-8FFE-55DFF16AB363}"/>
    <dgm:cxn modelId="{58465D71-D983-4D6B-B547-912BCB335961}" type="presParOf" srcId="{788EB5EC-558C-4A58-BDB9-89F11D44DC6A}" destId="{F4724778-FEB4-4680-8C17-8CB11298525D}" srcOrd="0" destOrd="0" presId="urn:microsoft.com/office/officeart/2005/8/layout/hProcess9"/>
    <dgm:cxn modelId="{5C9ABBF6-3F4F-4C99-882F-CABA4A9CAE54}" type="presParOf" srcId="{788EB5EC-558C-4A58-BDB9-89F11D44DC6A}" destId="{DD13ECEA-072F-4712-B52A-1ABA9E900CF0}" srcOrd="1" destOrd="0" presId="urn:microsoft.com/office/officeart/2005/8/layout/hProcess9"/>
    <dgm:cxn modelId="{56C7DE2A-A36B-46D5-B74D-FE293258E779}" type="presParOf" srcId="{DD13ECEA-072F-4712-B52A-1ABA9E900CF0}" destId="{8F68A63B-55D6-439D-A022-3014D88FFEB2}" srcOrd="0" destOrd="0" presId="urn:microsoft.com/office/officeart/2005/8/layout/hProcess9"/>
    <dgm:cxn modelId="{ADE52245-37AE-4247-ABCE-BAD5DCE859A1}" type="presParOf" srcId="{DD13ECEA-072F-4712-B52A-1ABA9E900CF0}" destId="{6D5B9EDD-68CA-421F-943F-7E7BD989FFB9}" srcOrd="1" destOrd="0" presId="urn:microsoft.com/office/officeart/2005/8/layout/hProcess9"/>
    <dgm:cxn modelId="{4CB88CF6-F3F6-4033-8439-8C413DC02CCD}" type="presParOf" srcId="{DD13ECEA-072F-4712-B52A-1ABA9E900CF0}" destId="{0F2D2804-EBF0-42BA-9935-77B5E3C06FAB}" srcOrd="2" destOrd="0" presId="urn:microsoft.com/office/officeart/2005/8/layout/hProcess9"/>
    <dgm:cxn modelId="{71474A66-08EE-4988-810A-5DE31606ECAC}" type="presParOf" srcId="{DD13ECEA-072F-4712-B52A-1ABA9E900CF0}" destId="{8201B747-DDB9-4965-BE88-9694B65C38F7}" srcOrd="3" destOrd="0" presId="urn:microsoft.com/office/officeart/2005/8/layout/hProcess9"/>
    <dgm:cxn modelId="{CB312CD8-C101-40BA-9A4D-E00F82851A95}" type="presParOf" srcId="{DD13ECEA-072F-4712-B52A-1ABA9E900CF0}" destId="{1531A68D-1066-4A89-B038-C414ED5192D1}" srcOrd="4" destOrd="0" presId="urn:microsoft.com/office/officeart/2005/8/layout/hProcess9"/>
    <dgm:cxn modelId="{C996C6FA-36EC-4A42-8809-5AE9904247DD}" type="presParOf" srcId="{DD13ECEA-072F-4712-B52A-1ABA9E900CF0}" destId="{EC9452F3-8726-4E9B-804E-375D375CF494}" srcOrd="5" destOrd="0" presId="urn:microsoft.com/office/officeart/2005/8/layout/hProcess9"/>
    <dgm:cxn modelId="{051577FF-ABA5-445B-AB70-BBD030FF6DA9}" type="presParOf" srcId="{DD13ECEA-072F-4712-B52A-1ABA9E900CF0}" destId="{25590916-CC5E-474B-932A-E156979CDD4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B1F36D-0B6B-4E3C-930E-26547DAB8E53}" type="doc">
      <dgm:prSet loTypeId="urn:microsoft.com/office/officeart/2005/8/layout/vList6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96E959B-D3FE-4CD4-A759-32C1CD584CC6}">
      <dgm:prSet phldrT="[Text]" custT="1"/>
      <dgm:spPr/>
      <dgm:t>
        <a:bodyPr/>
        <a:lstStyle/>
        <a:p>
          <a:r>
            <a:rPr lang="en-US" sz="2000" b="1" dirty="0" smtClean="0"/>
            <a:t>Lemmatization</a:t>
          </a:r>
          <a:endParaRPr lang="en-US" sz="2000" b="1" dirty="0"/>
        </a:p>
      </dgm:t>
    </dgm:pt>
    <dgm:pt modelId="{FF21556C-B3B5-47C2-B030-B32CB2751EC6}" type="parTrans" cxnId="{C497913D-AF24-4B8E-AB4B-F60B58896E8D}">
      <dgm:prSet/>
      <dgm:spPr/>
      <dgm:t>
        <a:bodyPr/>
        <a:lstStyle/>
        <a:p>
          <a:endParaRPr lang="en-US"/>
        </a:p>
      </dgm:t>
    </dgm:pt>
    <dgm:pt modelId="{E68C2A92-0F88-4C07-AF45-D07C2BCA1F54}" type="sibTrans" cxnId="{C497913D-AF24-4B8E-AB4B-F60B58896E8D}">
      <dgm:prSet/>
      <dgm:spPr/>
      <dgm:t>
        <a:bodyPr/>
        <a:lstStyle/>
        <a:p>
          <a:endParaRPr lang="en-US"/>
        </a:p>
      </dgm:t>
    </dgm:pt>
    <dgm:pt modelId="{3640FC06-1CF2-4419-A969-2AA86994328A}">
      <dgm:prSet phldrT="[Text]" custT="1"/>
      <dgm:spPr/>
      <dgm:t>
        <a:bodyPr/>
        <a:lstStyle/>
        <a:p>
          <a:r>
            <a:rPr lang="en-US" sz="1600" dirty="0" smtClean="0"/>
            <a:t>Lemma is the basic form of a word. </a:t>
          </a:r>
          <a:r>
            <a:rPr lang="en-US" sz="1600" dirty="0" err="1" smtClean="0"/>
            <a:t>Eg</a:t>
          </a:r>
          <a:r>
            <a:rPr lang="en-US" sz="1600" dirty="0" smtClean="0"/>
            <a:t>. Walk is the lemma of walked, walking</a:t>
          </a:r>
          <a:endParaRPr lang="en-US" sz="1600" dirty="0"/>
        </a:p>
      </dgm:t>
    </dgm:pt>
    <dgm:pt modelId="{1715D2BE-7C97-42D0-920A-2A8D2C0D6537}" type="parTrans" cxnId="{76784B4E-E606-4822-994C-7F49BA0BF8A2}">
      <dgm:prSet/>
      <dgm:spPr/>
      <dgm:t>
        <a:bodyPr/>
        <a:lstStyle/>
        <a:p>
          <a:endParaRPr lang="en-US"/>
        </a:p>
      </dgm:t>
    </dgm:pt>
    <dgm:pt modelId="{01E7C21E-F915-4FCA-878F-0F2CA1086573}" type="sibTrans" cxnId="{76784B4E-E606-4822-994C-7F49BA0BF8A2}">
      <dgm:prSet/>
      <dgm:spPr/>
      <dgm:t>
        <a:bodyPr/>
        <a:lstStyle/>
        <a:p>
          <a:endParaRPr lang="en-US"/>
        </a:p>
      </dgm:t>
    </dgm:pt>
    <dgm:pt modelId="{4FC0DA52-AB8C-4775-A05F-76F6875213C1}">
      <dgm:prSet phldrT="[Text]" custT="1"/>
      <dgm:spPr/>
      <dgm:t>
        <a:bodyPr/>
        <a:lstStyle/>
        <a:p>
          <a:r>
            <a:rPr lang="en-US" sz="1600" dirty="0" smtClean="0"/>
            <a:t>Lemmas are used in the model instead of the word</a:t>
          </a:r>
          <a:endParaRPr lang="en-US" sz="1600" dirty="0"/>
        </a:p>
      </dgm:t>
    </dgm:pt>
    <dgm:pt modelId="{5EF92556-C277-4D36-B8A6-B971CA8E339D}" type="parTrans" cxnId="{82ADDABF-DE3C-4FF8-9A0D-375B61DFF5BC}">
      <dgm:prSet/>
      <dgm:spPr/>
      <dgm:t>
        <a:bodyPr/>
        <a:lstStyle/>
        <a:p>
          <a:endParaRPr lang="en-US"/>
        </a:p>
      </dgm:t>
    </dgm:pt>
    <dgm:pt modelId="{5194AADD-AAA0-4512-BAB4-1076FCDF5D2A}" type="sibTrans" cxnId="{82ADDABF-DE3C-4FF8-9A0D-375B61DFF5BC}">
      <dgm:prSet/>
      <dgm:spPr/>
      <dgm:t>
        <a:bodyPr/>
        <a:lstStyle/>
        <a:p>
          <a:endParaRPr lang="en-US"/>
        </a:p>
      </dgm:t>
    </dgm:pt>
    <dgm:pt modelId="{A0F3F964-551C-4B4D-A661-18FC00AF585C}">
      <dgm:prSet phldrT="[Text]" custT="1"/>
      <dgm:spPr/>
      <dgm:t>
        <a:bodyPr/>
        <a:lstStyle/>
        <a:p>
          <a:r>
            <a:rPr lang="en-US" sz="1600" dirty="0" smtClean="0"/>
            <a:t>Reduces the number of features/words in the model by 14%</a:t>
          </a:r>
          <a:endParaRPr lang="en-US" sz="1600" dirty="0"/>
        </a:p>
      </dgm:t>
    </dgm:pt>
    <dgm:pt modelId="{4A592D34-0B09-422A-9F9E-37AF89612A17}" type="parTrans" cxnId="{6FBD8057-388F-4118-B300-9F127BCE560E}">
      <dgm:prSet/>
      <dgm:spPr/>
      <dgm:t>
        <a:bodyPr/>
        <a:lstStyle/>
        <a:p>
          <a:endParaRPr lang="en-US"/>
        </a:p>
      </dgm:t>
    </dgm:pt>
    <dgm:pt modelId="{612975D5-AF22-426E-8CAF-AEA063178BAB}" type="sibTrans" cxnId="{6FBD8057-388F-4118-B300-9F127BCE560E}">
      <dgm:prSet/>
      <dgm:spPr/>
      <dgm:t>
        <a:bodyPr/>
        <a:lstStyle/>
        <a:p>
          <a:endParaRPr lang="en-US"/>
        </a:p>
      </dgm:t>
    </dgm:pt>
    <dgm:pt modelId="{D7F4985A-CF49-410F-8557-9609F68CC1B4}" type="pres">
      <dgm:prSet presAssocID="{A0B1F36D-0B6B-4E3C-930E-26547DAB8E5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35229B-2B96-4048-9B51-C1C1B60FD8D0}" type="pres">
      <dgm:prSet presAssocID="{396E959B-D3FE-4CD4-A759-32C1CD584CC6}" presName="linNode" presStyleCnt="0"/>
      <dgm:spPr/>
    </dgm:pt>
    <dgm:pt modelId="{6758A3DD-6342-409F-88AD-9155594BE8DE}" type="pres">
      <dgm:prSet presAssocID="{396E959B-D3FE-4CD4-A759-32C1CD584CC6}" presName="parentShp" presStyleLbl="node1" presStyleIdx="0" presStyleCnt="1" custScaleX="61374" custLinFactNeighborX="-15237" custLinFactNeighborY="-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A38977-40BC-4361-8E40-4C1A6FD37C86}" type="pres">
      <dgm:prSet presAssocID="{396E959B-D3FE-4CD4-A759-32C1CD584CC6}" presName="childShp" presStyleLbl="bgAccFollowNode1" presStyleIdx="0" presStyleCnt="1" custScaleX="128668" custScaleY="100196" custLinFactNeighborX="2731" custLinFactNeighborY="40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7029BA-953B-490A-AA03-FEDF0BEEB151}" type="presOf" srcId="{A0F3F964-551C-4B4D-A661-18FC00AF585C}" destId="{8BA38977-40BC-4361-8E40-4C1A6FD37C86}" srcOrd="0" destOrd="2" presId="urn:microsoft.com/office/officeart/2005/8/layout/vList6"/>
    <dgm:cxn modelId="{6FBD8057-388F-4118-B300-9F127BCE560E}" srcId="{396E959B-D3FE-4CD4-A759-32C1CD584CC6}" destId="{A0F3F964-551C-4B4D-A661-18FC00AF585C}" srcOrd="2" destOrd="0" parTransId="{4A592D34-0B09-422A-9F9E-37AF89612A17}" sibTransId="{612975D5-AF22-426E-8CAF-AEA063178BAB}"/>
    <dgm:cxn modelId="{C497913D-AF24-4B8E-AB4B-F60B58896E8D}" srcId="{A0B1F36D-0B6B-4E3C-930E-26547DAB8E53}" destId="{396E959B-D3FE-4CD4-A759-32C1CD584CC6}" srcOrd="0" destOrd="0" parTransId="{FF21556C-B3B5-47C2-B030-B32CB2751EC6}" sibTransId="{E68C2A92-0F88-4C07-AF45-D07C2BCA1F54}"/>
    <dgm:cxn modelId="{6F73D304-178D-4948-A53B-1DFCDA161E96}" type="presOf" srcId="{A0B1F36D-0B6B-4E3C-930E-26547DAB8E53}" destId="{D7F4985A-CF49-410F-8557-9609F68CC1B4}" srcOrd="0" destOrd="0" presId="urn:microsoft.com/office/officeart/2005/8/layout/vList6"/>
    <dgm:cxn modelId="{76784B4E-E606-4822-994C-7F49BA0BF8A2}" srcId="{396E959B-D3FE-4CD4-A759-32C1CD584CC6}" destId="{3640FC06-1CF2-4419-A969-2AA86994328A}" srcOrd="0" destOrd="0" parTransId="{1715D2BE-7C97-42D0-920A-2A8D2C0D6537}" sibTransId="{01E7C21E-F915-4FCA-878F-0F2CA1086573}"/>
    <dgm:cxn modelId="{82ADDABF-DE3C-4FF8-9A0D-375B61DFF5BC}" srcId="{396E959B-D3FE-4CD4-A759-32C1CD584CC6}" destId="{4FC0DA52-AB8C-4775-A05F-76F6875213C1}" srcOrd="1" destOrd="0" parTransId="{5EF92556-C277-4D36-B8A6-B971CA8E339D}" sibTransId="{5194AADD-AAA0-4512-BAB4-1076FCDF5D2A}"/>
    <dgm:cxn modelId="{6B592052-1FF1-4098-BA54-C4F9EA5AC3E6}" type="presOf" srcId="{4FC0DA52-AB8C-4775-A05F-76F6875213C1}" destId="{8BA38977-40BC-4361-8E40-4C1A6FD37C86}" srcOrd="0" destOrd="1" presId="urn:microsoft.com/office/officeart/2005/8/layout/vList6"/>
    <dgm:cxn modelId="{E6798B56-E15F-4258-AD3C-B6145E1FA3D0}" type="presOf" srcId="{396E959B-D3FE-4CD4-A759-32C1CD584CC6}" destId="{6758A3DD-6342-409F-88AD-9155594BE8DE}" srcOrd="0" destOrd="0" presId="urn:microsoft.com/office/officeart/2005/8/layout/vList6"/>
    <dgm:cxn modelId="{A2B46D70-9D66-4712-8DB3-29B53EF8CF93}" type="presOf" srcId="{3640FC06-1CF2-4419-A969-2AA86994328A}" destId="{8BA38977-40BC-4361-8E40-4C1A6FD37C86}" srcOrd="0" destOrd="0" presId="urn:microsoft.com/office/officeart/2005/8/layout/vList6"/>
    <dgm:cxn modelId="{6028EEF3-7B3B-49B2-A26B-9EE8A82186B9}" type="presParOf" srcId="{D7F4985A-CF49-410F-8557-9609F68CC1B4}" destId="{C835229B-2B96-4048-9B51-C1C1B60FD8D0}" srcOrd="0" destOrd="0" presId="urn:microsoft.com/office/officeart/2005/8/layout/vList6"/>
    <dgm:cxn modelId="{AEF24441-75EE-4F50-BFB4-6AC1863A5058}" type="presParOf" srcId="{C835229B-2B96-4048-9B51-C1C1B60FD8D0}" destId="{6758A3DD-6342-409F-88AD-9155594BE8DE}" srcOrd="0" destOrd="0" presId="urn:microsoft.com/office/officeart/2005/8/layout/vList6"/>
    <dgm:cxn modelId="{D5363520-C1F0-4639-8BC9-D23FDB457175}" type="presParOf" srcId="{C835229B-2B96-4048-9B51-C1C1B60FD8D0}" destId="{8BA38977-40BC-4361-8E40-4C1A6FD37C8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B1F36D-0B6B-4E3C-930E-26547DAB8E53}" type="doc">
      <dgm:prSet loTypeId="urn:microsoft.com/office/officeart/2005/8/layout/vList6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96E959B-D3FE-4CD4-A759-32C1CD584CC6}">
      <dgm:prSet phldrT="[Text]" custT="1"/>
      <dgm:spPr/>
      <dgm:t>
        <a:bodyPr/>
        <a:lstStyle/>
        <a:p>
          <a:r>
            <a:rPr lang="en-US" sz="2000" b="1" dirty="0" smtClean="0"/>
            <a:t>Negation Handling</a:t>
          </a:r>
          <a:endParaRPr lang="en-US" sz="2000" b="1" dirty="0"/>
        </a:p>
      </dgm:t>
    </dgm:pt>
    <dgm:pt modelId="{FF21556C-B3B5-47C2-B030-B32CB2751EC6}" type="parTrans" cxnId="{C497913D-AF24-4B8E-AB4B-F60B58896E8D}">
      <dgm:prSet/>
      <dgm:spPr/>
      <dgm:t>
        <a:bodyPr/>
        <a:lstStyle/>
        <a:p>
          <a:endParaRPr lang="en-US"/>
        </a:p>
      </dgm:t>
    </dgm:pt>
    <dgm:pt modelId="{E68C2A92-0F88-4C07-AF45-D07C2BCA1F54}" type="sibTrans" cxnId="{C497913D-AF24-4B8E-AB4B-F60B58896E8D}">
      <dgm:prSet/>
      <dgm:spPr/>
      <dgm:t>
        <a:bodyPr/>
        <a:lstStyle/>
        <a:p>
          <a:endParaRPr lang="en-US"/>
        </a:p>
      </dgm:t>
    </dgm:pt>
    <dgm:pt modelId="{3640FC06-1CF2-4419-A969-2AA86994328A}">
      <dgm:prSet phldrT="[Text]" custT="1"/>
      <dgm:spPr/>
      <dgm:t>
        <a:bodyPr/>
        <a:lstStyle/>
        <a:p>
          <a:r>
            <a:rPr lang="en-US" sz="1600" dirty="0" smtClean="0"/>
            <a:t>Not correct to use ‘not’ as a feature</a:t>
          </a:r>
          <a:endParaRPr lang="en-US" sz="1600" dirty="0"/>
        </a:p>
      </dgm:t>
    </dgm:pt>
    <dgm:pt modelId="{1715D2BE-7C97-42D0-920A-2A8D2C0D6537}" type="parTrans" cxnId="{76784B4E-E606-4822-994C-7F49BA0BF8A2}">
      <dgm:prSet/>
      <dgm:spPr/>
      <dgm:t>
        <a:bodyPr/>
        <a:lstStyle/>
        <a:p>
          <a:endParaRPr lang="en-US"/>
        </a:p>
      </dgm:t>
    </dgm:pt>
    <dgm:pt modelId="{01E7C21E-F915-4FCA-878F-0F2CA1086573}" type="sibTrans" cxnId="{76784B4E-E606-4822-994C-7F49BA0BF8A2}">
      <dgm:prSet/>
      <dgm:spPr/>
      <dgm:t>
        <a:bodyPr/>
        <a:lstStyle/>
        <a:p>
          <a:endParaRPr lang="en-US"/>
        </a:p>
      </dgm:t>
    </dgm:pt>
    <dgm:pt modelId="{CFE8BA9F-276A-489B-812F-F0F864952FA9}">
      <dgm:prSet phldrT="[Text]" custT="1"/>
      <dgm:spPr/>
      <dgm:t>
        <a:bodyPr/>
        <a:lstStyle/>
        <a:p>
          <a:r>
            <a:rPr lang="en-US" sz="1600" dirty="0" err="1" smtClean="0"/>
            <a:t>Eg</a:t>
          </a:r>
          <a:r>
            <a:rPr lang="en-US" sz="1600" dirty="0" smtClean="0"/>
            <a:t>.: “This is not good”. The feature in the model should be ‘</a:t>
          </a:r>
          <a:r>
            <a:rPr lang="en-US" sz="1600" dirty="0" err="1" smtClean="0"/>
            <a:t>not_good</a:t>
          </a:r>
          <a:r>
            <a:rPr lang="en-US" sz="1600" dirty="0" smtClean="0"/>
            <a:t>’ instead of ‘not’ and ‘good’ separately</a:t>
          </a:r>
          <a:endParaRPr lang="en-US" sz="1600" dirty="0"/>
        </a:p>
      </dgm:t>
    </dgm:pt>
    <dgm:pt modelId="{78E07C6E-A2A8-4A4E-8371-EFA3FBB85504}" type="parTrans" cxnId="{0E3F4B59-A6B9-404A-8B4D-59F93BB9A718}">
      <dgm:prSet/>
      <dgm:spPr/>
      <dgm:t>
        <a:bodyPr/>
        <a:lstStyle/>
        <a:p>
          <a:endParaRPr lang="en-US"/>
        </a:p>
      </dgm:t>
    </dgm:pt>
    <dgm:pt modelId="{35509007-5F37-4ECC-B7DD-00B92DE567CB}" type="sibTrans" cxnId="{0E3F4B59-A6B9-404A-8B4D-59F93BB9A718}">
      <dgm:prSet/>
      <dgm:spPr/>
      <dgm:t>
        <a:bodyPr/>
        <a:lstStyle/>
        <a:p>
          <a:endParaRPr lang="en-US"/>
        </a:p>
      </dgm:t>
    </dgm:pt>
    <dgm:pt modelId="{D7F4985A-CF49-410F-8557-9609F68CC1B4}" type="pres">
      <dgm:prSet presAssocID="{A0B1F36D-0B6B-4E3C-930E-26547DAB8E5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35229B-2B96-4048-9B51-C1C1B60FD8D0}" type="pres">
      <dgm:prSet presAssocID="{396E959B-D3FE-4CD4-A759-32C1CD584CC6}" presName="linNode" presStyleCnt="0"/>
      <dgm:spPr/>
    </dgm:pt>
    <dgm:pt modelId="{6758A3DD-6342-409F-88AD-9155594BE8DE}" type="pres">
      <dgm:prSet presAssocID="{396E959B-D3FE-4CD4-A759-32C1CD584CC6}" presName="parentShp" presStyleLbl="node1" presStyleIdx="0" presStyleCnt="1" custScaleX="61374" custLinFactNeighborX="-15237" custLinFactNeighborY="-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A38977-40BC-4361-8E40-4C1A6FD37C86}" type="pres">
      <dgm:prSet presAssocID="{396E959B-D3FE-4CD4-A759-32C1CD584CC6}" presName="childShp" presStyleLbl="bgAccFollowNode1" presStyleIdx="0" presStyleCnt="1" custScaleX="124785" custScaleY="100196" custLinFactNeighborX="-917" custLinFactNeighborY="-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784B4E-E606-4822-994C-7F49BA0BF8A2}" srcId="{396E959B-D3FE-4CD4-A759-32C1CD584CC6}" destId="{3640FC06-1CF2-4419-A969-2AA86994328A}" srcOrd="0" destOrd="0" parTransId="{1715D2BE-7C97-42D0-920A-2A8D2C0D6537}" sibTransId="{01E7C21E-F915-4FCA-878F-0F2CA1086573}"/>
    <dgm:cxn modelId="{24B14B68-CF8A-43FA-8737-B389CADC5FB4}" type="presOf" srcId="{3640FC06-1CF2-4419-A969-2AA86994328A}" destId="{8BA38977-40BC-4361-8E40-4C1A6FD37C86}" srcOrd="0" destOrd="0" presId="urn:microsoft.com/office/officeart/2005/8/layout/vList6"/>
    <dgm:cxn modelId="{FC156234-DB71-4795-8152-EDF839E8B525}" type="presOf" srcId="{A0B1F36D-0B6B-4E3C-930E-26547DAB8E53}" destId="{D7F4985A-CF49-410F-8557-9609F68CC1B4}" srcOrd="0" destOrd="0" presId="urn:microsoft.com/office/officeart/2005/8/layout/vList6"/>
    <dgm:cxn modelId="{0E3F4B59-A6B9-404A-8B4D-59F93BB9A718}" srcId="{396E959B-D3FE-4CD4-A759-32C1CD584CC6}" destId="{CFE8BA9F-276A-489B-812F-F0F864952FA9}" srcOrd="1" destOrd="0" parTransId="{78E07C6E-A2A8-4A4E-8371-EFA3FBB85504}" sibTransId="{35509007-5F37-4ECC-B7DD-00B92DE567CB}"/>
    <dgm:cxn modelId="{9DF1AD9D-1817-4FEA-8575-925D034F97DE}" type="presOf" srcId="{CFE8BA9F-276A-489B-812F-F0F864952FA9}" destId="{8BA38977-40BC-4361-8E40-4C1A6FD37C86}" srcOrd="0" destOrd="1" presId="urn:microsoft.com/office/officeart/2005/8/layout/vList6"/>
    <dgm:cxn modelId="{C497913D-AF24-4B8E-AB4B-F60B58896E8D}" srcId="{A0B1F36D-0B6B-4E3C-930E-26547DAB8E53}" destId="{396E959B-D3FE-4CD4-A759-32C1CD584CC6}" srcOrd="0" destOrd="0" parTransId="{FF21556C-B3B5-47C2-B030-B32CB2751EC6}" sibTransId="{E68C2A92-0F88-4C07-AF45-D07C2BCA1F54}"/>
    <dgm:cxn modelId="{08360EB1-28D4-469B-A047-3A679F9CA234}" type="presOf" srcId="{396E959B-D3FE-4CD4-A759-32C1CD584CC6}" destId="{6758A3DD-6342-409F-88AD-9155594BE8DE}" srcOrd="0" destOrd="0" presId="urn:microsoft.com/office/officeart/2005/8/layout/vList6"/>
    <dgm:cxn modelId="{8EA6E531-E488-4743-85CC-168079B8FE7F}" type="presParOf" srcId="{D7F4985A-CF49-410F-8557-9609F68CC1B4}" destId="{C835229B-2B96-4048-9B51-C1C1B60FD8D0}" srcOrd="0" destOrd="0" presId="urn:microsoft.com/office/officeart/2005/8/layout/vList6"/>
    <dgm:cxn modelId="{560BF96F-9DC6-4150-9EC8-AF77C6C8E752}" type="presParOf" srcId="{C835229B-2B96-4048-9B51-C1C1B60FD8D0}" destId="{6758A3DD-6342-409F-88AD-9155594BE8DE}" srcOrd="0" destOrd="0" presId="urn:microsoft.com/office/officeart/2005/8/layout/vList6"/>
    <dgm:cxn modelId="{CECDC7F1-D805-41CE-A79D-D37B365AA841}" type="presParOf" srcId="{C835229B-2B96-4048-9B51-C1C1B60FD8D0}" destId="{8BA38977-40BC-4361-8E40-4C1A6FD37C8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BAFBEC-535C-4F99-AA75-B223AC7BACD3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A2532E9A-9094-490B-B1F2-754E064D2E1E}">
      <dgm:prSet phldrT="[Text]" custT="1"/>
      <dgm:spPr/>
      <dgm:t>
        <a:bodyPr/>
        <a:lstStyle/>
        <a:p>
          <a:r>
            <a:rPr lang="en-US" sz="1600" dirty="0" smtClean="0"/>
            <a:t>Sentiment Model</a:t>
          </a:r>
        </a:p>
        <a:p>
          <a:r>
            <a:rPr lang="en-US" sz="1600" dirty="0" smtClean="0"/>
            <a:t>run on all tweets</a:t>
          </a:r>
          <a:endParaRPr lang="en-US" sz="1600" dirty="0"/>
        </a:p>
      </dgm:t>
    </dgm:pt>
    <dgm:pt modelId="{DB68123D-2851-4D94-8422-07F8460E35F4}" type="parTrans" cxnId="{CD602661-40B0-4054-82F7-0F9BBE0D53BF}">
      <dgm:prSet/>
      <dgm:spPr/>
      <dgm:t>
        <a:bodyPr/>
        <a:lstStyle/>
        <a:p>
          <a:endParaRPr lang="en-US" sz="1600"/>
        </a:p>
      </dgm:t>
    </dgm:pt>
    <dgm:pt modelId="{40F3A137-8485-4B71-8AF7-1EB7A3737B85}" type="sibTrans" cxnId="{CD602661-40B0-4054-82F7-0F9BBE0D53BF}">
      <dgm:prSet/>
      <dgm:spPr/>
      <dgm:t>
        <a:bodyPr/>
        <a:lstStyle/>
        <a:p>
          <a:endParaRPr lang="en-US" sz="1600"/>
        </a:p>
      </dgm:t>
    </dgm:pt>
    <dgm:pt modelId="{7E13BEA9-E6DF-4D69-B65D-0B8189FE8840}">
      <dgm:prSet phldrT="[Text]" custT="1"/>
      <dgm:spPr/>
      <dgm:t>
        <a:bodyPr/>
        <a:lstStyle/>
        <a:p>
          <a:r>
            <a:rPr lang="en-US" sz="1600" dirty="0" smtClean="0"/>
            <a:t>If no matching words found, </a:t>
          </a:r>
          <a:r>
            <a:rPr lang="en-US" sz="1600" dirty="0" err="1" smtClean="0"/>
            <a:t>hashtags</a:t>
          </a:r>
          <a:r>
            <a:rPr lang="en-US" sz="1600" dirty="0" smtClean="0"/>
            <a:t> used</a:t>
          </a:r>
          <a:endParaRPr lang="en-US" sz="1600" dirty="0"/>
        </a:p>
      </dgm:t>
    </dgm:pt>
    <dgm:pt modelId="{4C33740F-B10B-43D6-AB93-165633615AAB}" type="parTrans" cxnId="{44EBBA3E-5296-4C42-84A7-BD9586164666}">
      <dgm:prSet/>
      <dgm:spPr/>
      <dgm:t>
        <a:bodyPr/>
        <a:lstStyle/>
        <a:p>
          <a:endParaRPr lang="en-US" sz="1600"/>
        </a:p>
      </dgm:t>
    </dgm:pt>
    <dgm:pt modelId="{B4F5560B-A8B2-4B5F-82E4-110699521DBD}" type="sibTrans" cxnId="{44EBBA3E-5296-4C42-84A7-BD9586164666}">
      <dgm:prSet/>
      <dgm:spPr/>
      <dgm:t>
        <a:bodyPr/>
        <a:lstStyle/>
        <a:p>
          <a:endParaRPr lang="en-US" sz="1600"/>
        </a:p>
      </dgm:t>
    </dgm:pt>
    <dgm:pt modelId="{0DF1207F-0ECB-499D-8EC1-528E2F962494}">
      <dgm:prSet phldrT="[Text]" custT="1"/>
      <dgm:spPr/>
      <dgm:t>
        <a:bodyPr/>
        <a:lstStyle/>
        <a:p>
          <a:r>
            <a:rPr lang="en-US" sz="1600" dirty="0" smtClean="0"/>
            <a:t>If no </a:t>
          </a:r>
          <a:r>
            <a:rPr lang="en-US" sz="1600" dirty="0" err="1" smtClean="0"/>
            <a:t>hashtag</a:t>
          </a:r>
          <a:r>
            <a:rPr lang="en-US" sz="1600" dirty="0" smtClean="0"/>
            <a:t> found, tweet tagged as neutral</a:t>
          </a:r>
          <a:endParaRPr lang="en-US" sz="1600" dirty="0"/>
        </a:p>
      </dgm:t>
    </dgm:pt>
    <dgm:pt modelId="{395A73B0-F2C9-4D23-9D61-2BE2B6340639}" type="parTrans" cxnId="{57AF1218-B813-4A7A-AA0E-F7076ED78D29}">
      <dgm:prSet/>
      <dgm:spPr/>
      <dgm:t>
        <a:bodyPr/>
        <a:lstStyle/>
        <a:p>
          <a:endParaRPr lang="en-US" sz="1600"/>
        </a:p>
      </dgm:t>
    </dgm:pt>
    <dgm:pt modelId="{72FBB21A-527C-473B-A72E-28C0697C9948}" type="sibTrans" cxnId="{57AF1218-B813-4A7A-AA0E-F7076ED78D29}">
      <dgm:prSet/>
      <dgm:spPr/>
      <dgm:t>
        <a:bodyPr/>
        <a:lstStyle/>
        <a:p>
          <a:endParaRPr lang="en-US" sz="1600"/>
        </a:p>
      </dgm:t>
    </dgm:pt>
    <dgm:pt modelId="{A0D89F9A-BAB8-42E2-8264-AF6145F92B7D}" type="pres">
      <dgm:prSet presAssocID="{2DBAFBEC-535C-4F99-AA75-B223AC7BACD3}" presName="Name0" presStyleCnt="0">
        <dgm:presLayoutVars>
          <dgm:dir/>
          <dgm:animLvl val="lvl"/>
          <dgm:resizeHandles val="exact"/>
        </dgm:presLayoutVars>
      </dgm:prSet>
      <dgm:spPr/>
    </dgm:pt>
    <dgm:pt modelId="{47F67A31-0224-4898-A99D-9DBAFAC67765}" type="pres">
      <dgm:prSet presAssocID="{A2532E9A-9094-490B-B1F2-754E064D2E1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BCB808-2367-4D06-9FF5-4F8435AEAA7A}" type="pres">
      <dgm:prSet presAssocID="{40F3A137-8485-4B71-8AF7-1EB7A3737B85}" presName="parTxOnlySpace" presStyleCnt="0"/>
      <dgm:spPr/>
    </dgm:pt>
    <dgm:pt modelId="{0299FBA8-5C6E-4471-B10B-ECB4CCB0E7E6}" type="pres">
      <dgm:prSet presAssocID="{7E13BEA9-E6DF-4D69-B65D-0B8189FE884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D0D037-AC2C-406E-B8BE-DDF361C28201}" type="pres">
      <dgm:prSet presAssocID="{B4F5560B-A8B2-4B5F-82E4-110699521DBD}" presName="parTxOnlySpace" presStyleCnt="0"/>
      <dgm:spPr/>
    </dgm:pt>
    <dgm:pt modelId="{C129154F-0B6D-4D5A-9F56-5E249C88F4D0}" type="pres">
      <dgm:prSet presAssocID="{0DF1207F-0ECB-499D-8EC1-528E2F96249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70800F-FC65-48D6-A1A8-205149BB45FD}" type="presOf" srcId="{7E13BEA9-E6DF-4D69-B65D-0B8189FE8840}" destId="{0299FBA8-5C6E-4471-B10B-ECB4CCB0E7E6}" srcOrd="0" destOrd="0" presId="urn:microsoft.com/office/officeart/2005/8/layout/chevron1"/>
    <dgm:cxn modelId="{D1690994-9833-4CB3-B9E7-286280186808}" type="presOf" srcId="{2DBAFBEC-535C-4F99-AA75-B223AC7BACD3}" destId="{A0D89F9A-BAB8-42E2-8264-AF6145F92B7D}" srcOrd="0" destOrd="0" presId="urn:microsoft.com/office/officeart/2005/8/layout/chevron1"/>
    <dgm:cxn modelId="{3F568398-0CF5-432C-9F67-0B3FE6388CDE}" type="presOf" srcId="{0DF1207F-0ECB-499D-8EC1-528E2F962494}" destId="{C129154F-0B6D-4D5A-9F56-5E249C88F4D0}" srcOrd="0" destOrd="0" presId="urn:microsoft.com/office/officeart/2005/8/layout/chevron1"/>
    <dgm:cxn modelId="{44EBBA3E-5296-4C42-84A7-BD9586164666}" srcId="{2DBAFBEC-535C-4F99-AA75-B223AC7BACD3}" destId="{7E13BEA9-E6DF-4D69-B65D-0B8189FE8840}" srcOrd="1" destOrd="0" parTransId="{4C33740F-B10B-43D6-AB93-165633615AAB}" sibTransId="{B4F5560B-A8B2-4B5F-82E4-110699521DBD}"/>
    <dgm:cxn modelId="{75C85C27-F4EF-47AE-8EE3-3021C64E29AC}" type="presOf" srcId="{A2532E9A-9094-490B-B1F2-754E064D2E1E}" destId="{47F67A31-0224-4898-A99D-9DBAFAC67765}" srcOrd="0" destOrd="0" presId="urn:microsoft.com/office/officeart/2005/8/layout/chevron1"/>
    <dgm:cxn modelId="{57AF1218-B813-4A7A-AA0E-F7076ED78D29}" srcId="{2DBAFBEC-535C-4F99-AA75-B223AC7BACD3}" destId="{0DF1207F-0ECB-499D-8EC1-528E2F962494}" srcOrd="2" destOrd="0" parTransId="{395A73B0-F2C9-4D23-9D61-2BE2B6340639}" sibTransId="{72FBB21A-527C-473B-A72E-28C0697C9948}"/>
    <dgm:cxn modelId="{CD602661-40B0-4054-82F7-0F9BBE0D53BF}" srcId="{2DBAFBEC-535C-4F99-AA75-B223AC7BACD3}" destId="{A2532E9A-9094-490B-B1F2-754E064D2E1E}" srcOrd="0" destOrd="0" parTransId="{DB68123D-2851-4D94-8422-07F8460E35F4}" sibTransId="{40F3A137-8485-4B71-8AF7-1EB7A3737B85}"/>
    <dgm:cxn modelId="{C1EAD3BF-6BC4-40E6-98B5-AFABFC0934EE}" type="presParOf" srcId="{A0D89F9A-BAB8-42E2-8264-AF6145F92B7D}" destId="{47F67A31-0224-4898-A99D-9DBAFAC67765}" srcOrd="0" destOrd="0" presId="urn:microsoft.com/office/officeart/2005/8/layout/chevron1"/>
    <dgm:cxn modelId="{110B0436-8B0A-4509-B869-0FAFFF740996}" type="presParOf" srcId="{A0D89F9A-BAB8-42E2-8264-AF6145F92B7D}" destId="{59BCB808-2367-4D06-9FF5-4F8435AEAA7A}" srcOrd="1" destOrd="0" presId="urn:microsoft.com/office/officeart/2005/8/layout/chevron1"/>
    <dgm:cxn modelId="{662C0D14-741A-4C51-B3B2-F199E8388FE5}" type="presParOf" srcId="{A0D89F9A-BAB8-42E2-8264-AF6145F92B7D}" destId="{0299FBA8-5C6E-4471-B10B-ECB4CCB0E7E6}" srcOrd="2" destOrd="0" presId="urn:microsoft.com/office/officeart/2005/8/layout/chevron1"/>
    <dgm:cxn modelId="{7FC7D7D2-1C61-41AA-A439-CA9D27378AD3}" type="presParOf" srcId="{A0D89F9A-BAB8-42E2-8264-AF6145F92B7D}" destId="{F1D0D037-AC2C-406E-B8BE-DDF361C28201}" srcOrd="3" destOrd="0" presId="urn:microsoft.com/office/officeart/2005/8/layout/chevron1"/>
    <dgm:cxn modelId="{187AE45A-AFC7-4216-ADD8-69E97A7FBE57}" type="presParOf" srcId="{A0D89F9A-BAB8-42E2-8264-AF6145F92B7D}" destId="{C129154F-0B6D-4D5A-9F56-5E249C88F4D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BAFBEC-535C-4F99-AA75-B223AC7BACD3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A2532E9A-9094-490B-B1F2-754E064D2E1E}">
      <dgm:prSet phldrT="[Text]" custT="1"/>
      <dgm:spPr/>
      <dgm:t>
        <a:bodyPr/>
        <a:lstStyle/>
        <a:p>
          <a:r>
            <a:rPr lang="en-US" sz="1600" dirty="0" smtClean="0"/>
            <a:t>“Tweets refers to” is available</a:t>
          </a:r>
          <a:endParaRPr lang="en-US" sz="1600" dirty="0"/>
        </a:p>
      </dgm:t>
    </dgm:pt>
    <dgm:pt modelId="{DB68123D-2851-4D94-8422-07F8460E35F4}" type="parTrans" cxnId="{CD602661-40B0-4054-82F7-0F9BBE0D53BF}">
      <dgm:prSet/>
      <dgm:spPr/>
      <dgm:t>
        <a:bodyPr/>
        <a:lstStyle/>
        <a:p>
          <a:endParaRPr lang="en-US" sz="1600"/>
        </a:p>
      </dgm:t>
    </dgm:pt>
    <dgm:pt modelId="{40F3A137-8485-4B71-8AF7-1EB7A3737B85}" type="sibTrans" cxnId="{CD602661-40B0-4054-82F7-0F9BBE0D53BF}">
      <dgm:prSet/>
      <dgm:spPr/>
      <dgm:t>
        <a:bodyPr/>
        <a:lstStyle/>
        <a:p>
          <a:endParaRPr lang="en-US" sz="1600"/>
        </a:p>
      </dgm:t>
    </dgm:pt>
    <dgm:pt modelId="{7E13BEA9-E6DF-4D69-B65D-0B8189FE8840}">
      <dgm:prSet phldrT="[Text]" custT="1"/>
      <dgm:spPr/>
      <dgm:t>
        <a:bodyPr/>
        <a:lstStyle/>
        <a:p>
          <a:r>
            <a:rPr lang="en-US" sz="1600" dirty="0" smtClean="0"/>
            <a:t>Tweets which refer to multiple parties were removed</a:t>
          </a:r>
          <a:endParaRPr lang="en-US" sz="1600" dirty="0"/>
        </a:p>
      </dgm:t>
    </dgm:pt>
    <dgm:pt modelId="{4C33740F-B10B-43D6-AB93-165633615AAB}" type="parTrans" cxnId="{44EBBA3E-5296-4C42-84A7-BD9586164666}">
      <dgm:prSet/>
      <dgm:spPr/>
      <dgm:t>
        <a:bodyPr/>
        <a:lstStyle/>
        <a:p>
          <a:endParaRPr lang="en-US" sz="1600"/>
        </a:p>
      </dgm:t>
    </dgm:pt>
    <dgm:pt modelId="{B4F5560B-A8B2-4B5F-82E4-110699521DBD}" type="sibTrans" cxnId="{44EBBA3E-5296-4C42-84A7-BD9586164666}">
      <dgm:prSet/>
      <dgm:spPr/>
      <dgm:t>
        <a:bodyPr/>
        <a:lstStyle/>
        <a:p>
          <a:endParaRPr lang="en-US" sz="1600"/>
        </a:p>
      </dgm:t>
    </dgm:pt>
    <dgm:pt modelId="{0DF1207F-0ECB-499D-8EC1-528E2F962494}">
      <dgm:prSet phldrT="[Text]" custT="1"/>
      <dgm:spPr/>
      <dgm:t>
        <a:bodyPr/>
        <a:lstStyle/>
        <a:p>
          <a:r>
            <a:rPr lang="en-US" sz="1600" dirty="0" smtClean="0"/>
            <a:t>Vote Share Logic was used</a:t>
          </a:r>
          <a:endParaRPr lang="en-US" sz="1600" dirty="0"/>
        </a:p>
      </dgm:t>
    </dgm:pt>
    <dgm:pt modelId="{395A73B0-F2C9-4D23-9D61-2BE2B6340639}" type="parTrans" cxnId="{57AF1218-B813-4A7A-AA0E-F7076ED78D29}">
      <dgm:prSet/>
      <dgm:spPr/>
      <dgm:t>
        <a:bodyPr/>
        <a:lstStyle/>
        <a:p>
          <a:endParaRPr lang="en-US" sz="1600"/>
        </a:p>
      </dgm:t>
    </dgm:pt>
    <dgm:pt modelId="{72FBB21A-527C-473B-A72E-28C0697C9948}" type="sibTrans" cxnId="{57AF1218-B813-4A7A-AA0E-F7076ED78D29}">
      <dgm:prSet/>
      <dgm:spPr/>
      <dgm:t>
        <a:bodyPr/>
        <a:lstStyle/>
        <a:p>
          <a:endParaRPr lang="en-US" sz="1600"/>
        </a:p>
      </dgm:t>
    </dgm:pt>
    <dgm:pt modelId="{A0D89F9A-BAB8-42E2-8264-AF6145F92B7D}" type="pres">
      <dgm:prSet presAssocID="{2DBAFBEC-535C-4F99-AA75-B223AC7BACD3}" presName="Name0" presStyleCnt="0">
        <dgm:presLayoutVars>
          <dgm:dir/>
          <dgm:animLvl val="lvl"/>
          <dgm:resizeHandles val="exact"/>
        </dgm:presLayoutVars>
      </dgm:prSet>
      <dgm:spPr/>
    </dgm:pt>
    <dgm:pt modelId="{47F67A31-0224-4898-A99D-9DBAFAC67765}" type="pres">
      <dgm:prSet presAssocID="{A2532E9A-9094-490B-B1F2-754E064D2E1E}" presName="parTxOnly" presStyleLbl="node1" presStyleIdx="0" presStyleCnt="3" custLinFactNeighborX="-8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BCB808-2367-4D06-9FF5-4F8435AEAA7A}" type="pres">
      <dgm:prSet presAssocID="{40F3A137-8485-4B71-8AF7-1EB7A3737B85}" presName="parTxOnlySpace" presStyleCnt="0"/>
      <dgm:spPr/>
    </dgm:pt>
    <dgm:pt modelId="{0299FBA8-5C6E-4471-B10B-ECB4CCB0E7E6}" type="pres">
      <dgm:prSet presAssocID="{7E13BEA9-E6DF-4D69-B65D-0B8189FE884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D0D037-AC2C-406E-B8BE-DDF361C28201}" type="pres">
      <dgm:prSet presAssocID="{B4F5560B-A8B2-4B5F-82E4-110699521DBD}" presName="parTxOnlySpace" presStyleCnt="0"/>
      <dgm:spPr/>
    </dgm:pt>
    <dgm:pt modelId="{C129154F-0B6D-4D5A-9F56-5E249C88F4D0}" type="pres">
      <dgm:prSet presAssocID="{0DF1207F-0ECB-499D-8EC1-528E2F96249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0E2514-A9BA-49ED-B812-F8B8C0F43A1A}" type="presOf" srcId="{0DF1207F-0ECB-499D-8EC1-528E2F962494}" destId="{C129154F-0B6D-4D5A-9F56-5E249C88F4D0}" srcOrd="0" destOrd="0" presId="urn:microsoft.com/office/officeart/2005/8/layout/chevron1"/>
    <dgm:cxn modelId="{F14EF32E-413A-4677-B698-6527C5541CDD}" type="presOf" srcId="{2DBAFBEC-535C-4F99-AA75-B223AC7BACD3}" destId="{A0D89F9A-BAB8-42E2-8264-AF6145F92B7D}" srcOrd="0" destOrd="0" presId="urn:microsoft.com/office/officeart/2005/8/layout/chevron1"/>
    <dgm:cxn modelId="{3A3C1453-1190-4FDB-A048-2B0948B10AC6}" type="presOf" srcId="{7E13BEA9-E6DF-4D69-B65D-0B8189FE8840}" destId="{0299FBA8-5C6E-4471-B10B-ECB4CCB0E7E6}" srcOrd="0" destOrd="0" presId="urn:microsoft.com/office/officeart/2005/8/layout/chevron1"/>
    <dgm:cxn modelId="{44EBBA3E-5296-4C42-84A7-BD9586164666}" srcId="{2DBAFBEC-535C-4F99-AA75-B223AC7BACD3}" destId="{7E13BEA9-E6DF-4D69-B65D-0B8189FE8840}" srcOrd="1" destOrd="0" parTransId="{4C33740F-B10B-43D6-AB93-165633615AAB}" sibTransId="{B4F5560B-A8B2-4B5F-82E4-110699521DBD}"/>
    <dgm:cxn modelId="{57AF1218-B813-4A7A-AA0E-F7076ED78D29}" srcId="{2DBAFBEC-535C-4F99-AA75-B223AC7BACD3}" destId="{0DF1207F-0ECB-499D-8EC1-528E2F962494}" srcOrd="2" destOrd="0" parTransId="{395A73B0-F2C9-4D23-9D61-2BE2B6340639}" sibTransId="{72FBB21A-527C-473B-A72E-28C0697C9948}"/>
    <dgm:cxn modelId="{39FD4213-ACC8-4A38-92D7-6D334FE6D0B3}" type="presOf" srcId="{A2532E9A-9094-490B-B1F2-754E064D2E1E}" destId="{47F67A31-0224-4898-A99D-9DBAFAC67765}" srcOrd="0" destOrd="0" presId="urn:microsoft.com/office/officeart/2005/8/layout/chevron1"/>
    <dgm:cxn modelId="{CD602661-40B0-4054-82F7-0F9BBE0D53BF}" srcId="{2DBAFBEC-535C-4F99-AA75-B223AC7BACD3}" destId="{A2532E9A-9094-490B-B1F2-754E064D2E1E}" srcOrd="0" destOrd="0" parTransId="{DB68123D-2851-4D94-8422-07F8460E35F4}" sibTransId="{40F3A137-8485-4B71-8AF7-1EB7A3737B85}"/>
    <dgm:cxn modelId="{46565F79-C476-4F3A-87EB-8324A8F89CED}" type="presParOf" srcId="{A0D89F9A-BAB8-42E2-8264-AF6145F92B7D}" destId="{47F67A31-0224-4898-A99D-9DBAFAC67765}" srcOrd="0" destOrd="0" presId="urn:microsoft.com/office/officeart/2005/8/layout/chevron1"/>
    <dgm:cxn modelId="{03182AC7-D954-4AD0-869E-73EBDC164252}" type="presParOf" srcId="{A0D89F9A-BAB8-42E2-8264-AF6145F92B7D}" destId="{59BCB808-2367-4D06-9FF5-4F8435AEAA7A}" srcOrd="1" destOrd="0" presId="urn:microsoft.com/office/officeart/2005/8/layout/chevron1"/>
    <dgm:cxn modelId="{88E7F1CE-0181-4D5C-91DE-DA73B389784F}" type="presParOf" srcId="{A0D89F9A-BAB8-42E2-8264-AF6145F92B7D}" destId="{0299FBA8-5C6E-4471-B10B-ECB4CCB0E7E6}" srcOrd="2" destOrd="0" presId="urn:microsoft.com/office/officeart/2005/8/layout/chevron1"/>
    <dgm:cxn modelId="{94B96149-D949-4BA8-A982-75A4948D7B14}" type="presParOf" srcId="{A0D89F9A-BAB8-42E2-8264-AF6145F92B7D}" destId="{F1D0D037-AC2C-406E-B8BE-DDF361C28201}" srcOrd="3" destOrd="0" presId="urn:microsoft.com/office/officeart/2005/8/layout/chevron1"/>
    <dgm:cxn modelId="{7333C0CF-7020-4750-87FB-8B02EF36F1DA}" type="presParOf" srcId="{A0D89F9A-BAB8-42E2-8264-AF6145F92B7D}" destId="{C129154F-0B6D-4D5A-9F56-5E249C88F4D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24778-FEB4-4680-8C17-8CB11298525D}">
      <dsp:nvSpPr>
        <dsp:cNvPr id="0" name=""/>
        <dsp:cNvSpPr/>
      </dsp:nvSpPr>
      <dsp:spPr>
        <a:xfrm>
          <a:off x="653472" y="0"/>
          <a:ext cx="7406022" cy="1728191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8A63B-55D6-439D-A022-3014D88FFEB2}">
      <dsp:nvSpPr>
        <dsp:cNvPr id="0" name=""/>
        <dsp:cNvSpPr/>
      </dsp:nvSpPr>
      <dsp:spPr>
        <a:xfrm>
          <a:off x="2978" y="518457"/>
          <a:ext cx="1934891" cy="6912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Remove Punctuations and numbers</a:t>
          </a:r>
          <a:endParaRPr lang="en-US" sz="1600" kern="1200" dirty="0"/>
        </a:p>
      </dsp:txBody>
      <dsp:txXfrm>
        <a:off x="36723" y="552202"/>
        <a:ext cx="1867401" cy="623786"/>
      </dsp:txXfrm>
    </dsp:sp>
    <dsp:sp modelId="{0F2D2804-EBF0-42BA-9935-77B5E3C06FAB}">
      <dsp:nvSpPr>
        <dsp:cNvPr id="0" name=""/>
        <dsp:cNvSpPr/>
      </dsp:nvSpPr>
      <dsp:spPr>
        <a:xfrm>
          <a:off x="2260351" y="518457"/>
          <a:ext cx="1934891" cy="6912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Remove URLs, </a:t>
          </a:r>
          <a:r>
            <a:rPr lang="en-US" sz="1600" kern="1200" dirty="0" err="1" smtClean="0"/>
            <a:t>Hashtags</a:t>
          </a:r>
          <a:r>
            <a:rPr lang="en-US" sz="1600" kern="1200" dirty="0" smtClean="0"/>
            <a:t>, user mentions</a:t>
          </a:r>
          <a:endParaRPr lang="en-US" sz="1600" kern="1200" dirty="0"/>
        </a:p>
      </dsp:txBody>
      <dsp:txXfrm>
        <a:off x="2294096" y="552202"/>
        <a:ext cx="1867401" cy="623786"/>
      </dsp:txXfrm>
    </dsp:sp>
    <dsp:sp modelId="{1531A68D-1066-4A89-B038-C414ED5192D1}">
      <dsp:nvSpPr>
        <dsp:cNvPr id="0" name=""/>
        <dsp:cNvSpPr/>
      </dsp:nvSpPr>
      <dsp:spPr>
        <a:xfrm>
          <a:off x="4517724" y="518457"/>
          <a:ext cx="1934891" cy="6912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Remove stop words like ‘</a:t>
          </a:r>
          <a:r>
            <a:rPr lang="en-US" sz="1600" kern="1200" dirty="0" err="1" smtClean="0"/>
            <a:t>the’,’a’,’he’,’she</a:t>
          </a:r>
          <a:r>
            <a:rPr lang="en-US" sz="1600" kern="1200" dirty="0" smtClean="0"/>
            <a:t>’, etc.</a:t>
          </a:r>
          <a:endParaRPr lang="en-US" sz="1600" kern="1200" dirty="0"/>
        </a:p>
      </dsp:txBody>
      <dsp:txXfrm>
        <a:off x="4551469" y="552202"/>
        <a:ext cx="1867401" cy="623786"/>
      </dsp:txXfrm>
    </dsp:sp>
    <dsp:sp modelId="{25590916-CC5E-474B-932A-E156979CDD4A}">
      <dsp:nvSpPr>
        <dsp:cNvPr id="0" name=""/>
        <dsp:cNvSpPr/>
      </dsp:nvSpPr>
      <dsp:spPr>
        <a:xfrm>
          <a:off x="6775098" y="518457"/>
          <a:ext cx="1934891" cy="6912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Lower the case, Remove unnecessary spaces</a:t>
          </a:r>
          <a:endParaRPr lang="en-US" sz="1600" kern="1200" dirty="0"/>
        </a:p>
      </dsp:txBody>
      <dsp:txXfrm>
        <a:off x="6808843" y="552202"/>
        <a:ext cx="1867401" cy="6237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38977-40BC-4361-8E40-4C1A6FD37C86}">
      <dsp:nvSpPr>
        <dsp:cNvPr id="0" name=""/>
        <dsp:cNvSpPr/>
      </dsp:nvSpPr>
      <dsp:spPr>
        <a:xfrm>
          <a:off x="2043845" y="1193"/>
          <a:ext cx="6417094" cy="12220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Lemma is the basic form of a word. </a:t>
          </a:r>
          <a:r>
            <a:rPr lang="en-US" sz="1600" kern="1200" dirty="0" err="1" smtClean="0"/>
            <a:t>Eg</a:t>
          </a:r>
          <a:r>
            <a:rPr lang="en-US" sz="1600" kern="1200" dirty="0" smtClean="0"/>
            <a:t>. Walk is the lemma of walked, walking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Lemmas are used in the model instead of the word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Reduces the number of features/words in the model by 14%</a:t>
          </a:r>
          <a:endParaRPr lang="en-US" sz="1600" kern="1200" dirty="0"/>
        </a:p>
      </dsp:txBody>
      <dsp:txXfrm>
        <a:off x="2043845" y="153955"/>
        <a:ext cx="5958807" cy="916575"/>
      </dsp:txXfrm>
    </dsp:sp>
    <dsp:sp modelId="{6758A3DD-6342-409F-88AD-9155594BE8DE}">
      <dsp:nvSpPr>
        <dsp:cNvPr id="0" name=""/>
        <dsp:cNvSpPr/>
      </dsp:nvSpPr>
      <dsp:spPr>
        <a:xfrm>
          <a:off x="0" y="1194"/>
          <a:ext cx="2040614" cy="12197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Lemmatization</a:t>
          </a:r>
          <a:endParaRPr lang="en-US" sz="2000" b="1" kern="1200" dirty="0"/>
        </a:p>
      </dsp:txBody>
      <dsp:txXfrm>
        <a:off x="59541" y="60735"/>
        <a:ext cx="1921532" cy="1100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38977-40BC-4361-8E40-4C1A6FD37C86}">
      <dsp:nvSpPr>
        <dsp:cNvPr id="0" name=""/>
        <dsp:cNvSpPr/>
      </dsp:nvSpPr>
      <dsp:spPr>
        <a:xfrm>
          <a:off x="2055072" y="0"/>
          <a:ext cx="6274743" cy="101285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Not correct to use ‘not’ as a feature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Eg</a:t>
          </a:r>
          <a:r>
            <a:rPr lang="en-US" sz="1600" kern="1200" dirty="0" smtClean="0"/>
            <a:t>.: “This is not good”. The feature in the model should be ‘</a:t>
          </a:r>
          <a:r>
            <a:rPr lang="en-US" sz="1600" kern="1200" dirty="0" err="1" smtClean="0"/>
            <a:t>not_good</a:t>
          </a:r>
          <a:r>
            <a:rPr lang="en-US" sz="1600" kern="1200" dirty="0" smtClean="0"/>
            <a:t>’ instead of ‘not’ and ‘good’ separately</a:t>
          </a:r>
          <a:endParaRPr lang="en-US" sz="1600" kern="1200" dirty="0"/>
        </a:p>
      </dsp:txBody>
      <dsp:txXfrm>
        <a:off x="2055072" y="126607"/>
        <a:ext cx="5894923" cy="759640"/>
      </dsp:txXfrm>
    </dsp:sp>
    <dsp:sp modelId="{6758A3DD-6342-409F-88AD-9155594BE8DE}">
      <dsp:nvSpPr>
        <dsp:cNvPr id="0" name=""/>
        <dsp:cNvSpPr/>
      </dsp:nvSpPr>
      <dsp:spPr>
        <a:xfrm>
          <a:off x="0" y="989"/>
          <a:ext cx="2057438" cy="10108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Negation Handling</a:t>
          </a:r>
          <a:endParaRPr lang="en-US" sz="2000" b="1" kern="1200" dirty="0"/>
        </a:p>
      </dsp:txBody>
      <dsp:txXfrm>
        <a:off x="49347" y="50336"/>
        <a:ext cx="1958744" cy="9121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67A31-0224-4898-A99D-9DBAFAC67765}">
      <dsp:nvSpPr>
        <dsp:cNvPr id="0" name=""/>
        <dsp:cNvSpPr/>
      </dsp:nvSpPr>
      <dsp:spPr>
        <a:xfrm>
          <a:off x="2362" y="0"/>
          <a:ext cx="2878632" cy="110658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Sentiment Model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run on all tweets</a:t>
          </a:r>
          <a:endParaRPr lang="en-US" sz="1600" kern="1200" dirty="0"/>
        </a:p>
      </dsp:txBody>
      <dsp:txXfrm>
        <a:off x="555656" y="0"/>
        <a:ext cx="1772044" cy="1106588"/>
      </dsp:txXfrm>
    </dsp:sp>
    <dsp:sp modelId="{0299FBA8-5C6E-4471-B10B-ECB4CCB0E7E6}">
      <dsp:nvSpPr>
        <dsp:cNvPr id="0" name=""/>
        <dsp:cNvSpPr/>
      </dsp:nvSpPr>
      <dsp:spPr>
        <a:xfrm>
          <a:off x="2593131" y="0"/>
          <a:ext cx="2878632" cy="110658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If no matching words found, </a:t>
          </a:r>
          <a:r>
            <a:rPr lang="en-US" sz="1600" kern="1200" dirty="0" err="1" smtClean="0"/>
            <a:t>hashtags</a:t>
          </a:r>
          <a:r>
            <a:rPr lang="en-US" sz="1600" kern="1200" dirty="0" smtClean="0"/>
            <a:t> used</a:t>
          </a:r>
          <a:endParaRPr lang="en-US" sz="1600" kern="1200" dirty="0"/>
        </a:p>
      </dsp:txBody>
      <dsp:txXfrm>
        <a:off x="3146425" y="0"/>
        <a:ext cx="1772044" cy="1106588"/>
      </dsp:txXfrm>
    </dsp:sp>
    <dsp:sp modelId="{C129154F-0B6D-4D5A-9F56-5E249C88F4D0}">
      <dsp:nvSpPr>
        <dsp:cNvPr id="0" name=""/>
        <dsp:cNvSpPr/>
      </dsp:nvSpPr>
      <dsp:spPr>
        <a:xfrm>
          <a:off x="5183900" y="0"/>
          <a:ext cx="2878632" cy="110658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If no </a:t>
          </a:r>
          <a:r>
            <a:rPr lang="en-US" sz="1600" kern="1200" dirty="0" err="1" smtClean="0"/>
            <a:t>hashtag</a:t>
          </a:r>
          <a:r>
            <a:rPr lang="en-US" sz="1600" kern="1200" dirty="0" smtClean="0"/>
            <a:t> found, tweet tagged as neutral</a:t>
          </a:r>
          <a:endParaRPr lang="en-US" sz="1600" kern="1200" dirty="0"/>
        </a:p>
      </dsp:txBody>
      <dsp:txXfrm>
        <a:off x="5737194" y="0"/>
        <a:ext cx="1772044" cy="11065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67A31-0224-4898-A99D-9DBAFAC67765}">
      <dsp:nvSpPr>
        <dsp:cNvPr id="0" name=""/>
        <dsp:cNvSpPr/>
      </dsp:nvSpPr>
      <dsp:spPr>
        <a:xfrm>
          <a:off x="0" y="0"/>
          <a:ext cx="2878632" cy="110658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“Tweets refers to” is available</a:t>
          </a:r>
          <a:endParaRPr lang="en-US" sz="1600" kern="1200" dirty="0"/>
        </a:p>
      </dsp:txBody>
      <dsp:txXfrm>
        <a:off x="553294" y="0"/>
        <a:ext cx="1772044" cy="1106588"/>
      </dsp:txXfrm>
    </dsp:sp>
    <dsp:sp modelId="{0299FBA8-5C6E-4471-B10B-ECB4CCB0E7E6}">
      <dsp:nvSpPr>
        <dsp:cNvPr id="0" name=""/>
        <dsp:cNvSpPr/>
      </dsp:nvSpPr>
      <dsp:spPr>
        <a:xfrm>
          <a:off x="2593131" y="0"/>
          <a:ext cx="2878632" cy="110658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Tweets which refer to multiple parties were removed</a:t>
          </a:r>
          <a:endParaRPr lang="en-US" sz="1600" kern="1200" dirty="0"/>
        </a:p>
      </dsp:txBody>
      <dsp:txXfrm>
        <a:off x="3146425" y="0"/>
        <a:ext cx="1772044" cy="1106588"/>
      </dsp:txXfrm>
    </dsp:sp>
    <dsp:sp modelId="{C129154F-0B6D-4D5A-9F56-5E249C88F4D0}">
      <dsp:nvSpPr>
        <dsp:cNvPr id="0" name=""/>
        <dsp:cNvSpPr/>
      </dsp:nvSpPr>
      <dsp:spPr>
        <a:xfrm>
          <a:off x="5183900" y="0"/>
          <a:ext cx="2878632" cy="110658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Vote Share Logic was used</a:t>
          </a:r>
          <a:endParaRPr lang="en-US" sz="1600" kern="1200" dirty="0"/>
        </a:p>
      </dsp:txBody>
      <dsp:txXfrm>
        <a:off x="5737194" y="0"/>
        <a:ext cx="1772044" cy="1106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9F07-AA86-4E34-A2DB-8A8272A7C304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4E630-C28C-4DAD-B851-325A7AB06E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27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4E630-C28C-4DAD-B851-325A7AB06E6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9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697EFA-4CC8-4AE2-9279-7F60717371C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1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Remove punctuations/numbers</a:t>
            </a:r>
            <a:r>
              <a:rPr lang="en-US" baseline="0" dirty="0" smtClean="0"/>
              <a:t> 2. Remove URLs/</a:t>
            </a:r>
            <a:r>
              <a:rPr lang="en-US" baseline="0" dirty="0" err="1" smtClean="0"/>
              <a:t>hashtags</a:t>
            </a:r>
            <a:r>
              <a:rPr lang="en-US" baseline="0" dirty="0" smtClean="0"/>
              <a:t>/mentions 3. Remove stop words 4. Lemmatization 5. Negation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4E630-C28C-4DAD-B851-325A7AB06E6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0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xi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0"/>
            <a:ext cx="90995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FA43A-6B1E-4928-85D5-5A27C2AF4CD6}" type="datetime1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2740FFA-EB49-4148-886D-B5CC3A0E9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9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BF2A17-BE61-4A78-83F5-976A7071BC2B}" type="datetime1">
              <a:rPr lang="en-US" smtClean="0">
                <a:solidFill>
                  <a:prstClr val="black"/>
                </a:solidFill>
                <a:latin typeface="Arial" charset="0"/>
              </a:rPr>
              <a:t>2/27/2015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E2174F-5531-498E-ADD4-5E4CF58935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09D3A6-DADF-4789-92DA-BD2BBFF4F3C1}" type="datetime1">
              <a:rPr lang="en-US" smtClean="0">
                <a:solidFill>
                  <a:prstClr val="black"/>
                </a:solidFill>
                <a:latin typeface="Arial" charset="0"/>
              </a:rPr>
              <a:t>2/27/2015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C1C7A5A-7232-4A96-B26F-327EA38E8A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7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0954" y="3606800"/>
            <a:ext cx="49530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rgbClr val="9E164A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1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1400"/>
            </a:lvl1pPr>
            <a:lvl2pPr>
              <a:spcBef>
                <a:spcPts val="600"/>
              </a:spcBef>
              <a:spcAft>
                <a:spcPts val="600"/>
              </a:spcAft>
              <a:defRPr sz="1200"/>
            </a:lvl2pPr>
            <a:lvl3pPr>
              <a:spcBef>
                <a:spcPts val="600"/>
              </a:spcBef>
              <a:spcAft>
                <a:spcPts val="600"/>
              </a:spcAft>
              <a:defRPr sz="1100"/>
            </a:lvl3pPr>
            <a:lvl4pPr>
              <a:spcBef>
                <a:spcPts val="600"/>
              </a:spcBef>
              <a:spcAft>
                <a:spcPts val="600"/>
              </a:spcAft>
              <a:defRPr sz="1050"/>
            </a:lvl4pPr>
            <a:lvl5pPr>
              <a:spcBef>
                <a:spcPts val="600"/>
              </a:spcBef>
              <a:spcAft>
                <a:spcPts val="600"/>
              </a:spcAft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A67A954-5BC8-43A8-8952-2AFC5B0573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8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xi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0"/>
            <a:ext cx="90995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8F4C7-6789-4D0A-A5D4-D0CE82A8529A}" type="datetime1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2740FFA-EB49-4148-886D-B5CC3A0E9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1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D89774-2818-4DA0-A79C-A34F0FBE807E}" type="datetime1">
              <a:rPr lang="en-US" smtClean="0"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91432" tIns="45716" rIns="91432" bIns="45716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DB2990D0-9C0E-4135-8FB6-937CA36D9B9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42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8C9FD-3778-4FE5-B25D-551DB8282E7B}" type="datetime1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32" tIns="45716" rIns="91432" bIns="45716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43F77013-36DB-4248-A203-1FEA99D8B24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56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544D9-656B-4BEB-9E4F-A776450EFBC7}" type="datetime1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6E0D0F-FA92-4561-B68B-A7D0DEF514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3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7" indent="0">
              <a:buNone/>
              <a:defRPr sz="2000" b="1"/>
            </a:lvl2pPr>
            <a:lvl3pPr marL="914314" indent="0">
              <a:buNone/>
              <a:defRPr sz="1800" b="1"/>
            </a:lvl3pPr>
            <a:lvl4pPr marL="1371470" indent="0">
              <a:buNone/>
              <a:defRPr sz="1600" b="1"/>
            </a:lvl4pPr>
            <a:lvl5pPr marL="1828627" indent="0">
              <a:buNone/>
              <a:defRPr sz="1600" b="1"/>
            </a:lvl5pPr>
            <a:lvl6pPr marL="2285785" indent="0">
              <a:buNone/>
              <a:defRPr sz="1600" b="1"/>
            </a:lvl6pPr>
            <a:lvl7pPr marL="2742942" indent="0">
              <a:buNone/>
              <a:defRPr sz="1600" b="1"/>
            </a:lvl7pPr>
            <a:lvl8pPr marL="3200099" indent="0">
              <a:buNone/>
              <a:defRPr sz="1600" b="1"/>
            </a:lvl8pPr>
            <a:lvl9pPr marL="36572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7" indent="0">
              <a:buNone/>
              <a:defRPr sz="2000" b="1"/>
            </a:lvl2pPr>
            <a:lvl3pPr marL="914314" indent="0">
              <a:buNone/>
              <a:defRPr sz="1800" b="1"/>
            </a:lvl3pPr>
            <a:lvl4pPr marL="1371470" indent="0">
              <a:buNone/>
              <a:defRPr sz="1600" b="1"/>
            </a:lvl4pPr>
            <a:lvl5pPr marL="1828627" indent="0">
              <a:buNone/>
              <a:defRPr sz="1600" b="1"/>
            </a:lvl5pPr>
            <a:lvl6pPr marL="2285785" indent="0">
              <a:buNone/>
              <a:defRPr sz="1600" b="1"/>
            </a:lvl6pPr>
            <a:lvl7pPr marL="2742942" indent="0">
              <a:buNone/>
              <a:defRPr sz="1600" b="1"/>
            </a:lvl7pPr>
            <a:lvl8pPr marL="3200099" indent="0">
              <a:buNone/>
              <a:defRPr sz="1600" b="1"/>
            </a:lvl8pPr>
            <a:lvl9pPr marL="36572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C4AAD-F289-43A8-902E-8CB35246B444}" type="datetime1">
              <a:rPr lang="en-US" smtClean="0"/>
              <a:t>2/27/2015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618B078-493E-4A66-821F-F60FD7DD27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5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D2EE2-B856-4327-AA5F-3249CD73447E}" type="datetime1">
              <a:rPr lang="en-US" smtClean="0"/>
              <a:t>2/27/2015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618D8F6-873C-4D93-AC7D-E9660DC4E2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1184244" y="2043084"/>
            <a:ext cx="6664356" cy="3381404"/>
          </a:xfrm>
          <a:prstGeom prst="roundRect">
            <a:avLst>
              <a:gd name="adj" fmla="val 922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 userDrawn="1"/>
        </p:nvSpPr>
        <p:spPr>
          <a:xfrm>
            <a:off x="142846" y="1000108"/>
            <a:ext cx="2767236" cy="85725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Raw Data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3132804" y="1000108"/>
            <a:ext cx="2767236" cy="85725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122764" y="1000108"/>
            <a:ext cx="2767236" cy="85725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Insights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142846" y="5610208"/>
            <a:ext cx="2767236" cy="85725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Tracking and Enhancements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3132804" y="5610208"/>
            <a:ext cx="2767236" cy="85725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122764" y="5610208"/>
            <a:ext cx="2767236" cy="85725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Strategy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ight Arrow 12"/>
          <p:cNvSpPr/>
          <p:nvPr userDrawn="1"/>
        </p:nvSpPr>
        <p:spPr>
          <a:xfrm>
            <a:off x="2913859" y="1316819"/>
            <a:ext cx="213518" cy="25241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 userDrawn="1"/>
        </p:nvSpPr>
        <p:spPr>
          <a:xfrm>
            <a:off x="5902499" y="1316819"/>
            <a:ext cx="213518" cy="25241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 userDrawn="1"/>
        </p:nvSpPr>
        <p:spPr>
          <a:xfrm rot="5400000">
            <a:off x="6317477" y="3599651"/>
            <a:ext cx="3686186" cy="25241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 userDrawn="1"/>
        </p:nvSpPr>
        <p:spPr>
          <a:xfrm flipH="1">
            <a:off x="2913859" y="5929330"/>
            <a:ext cx="213518" cy="25241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 userDrawn="1"/>
        </p:nvSpPr>
        <p:spPr>
          <a:xfrm flipH="1">
            <a:off x="5889801" y="5929330"/>
            <a:ext cx="213518" cy="25241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60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AD1FB-F33A-489A-80E4-1F30628D4AC9}" type="datetime1">
              <a:rPr lang="en-US" smtClean="0"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91432" tIns="45716" rIns="91432" bIns="45716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DB2990D0-9C0E-4135-8FB6-937CA36D9B9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87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D61F89-1313-42C9-860C-741B9C3A70A4}" type="datetime1">
              <a:rPr lang="en-US" smtClean="0">
                <a:solidFill>
                  <a:prstClr val="black"/>
                </a:solidFill>
                <a:latin typeface="Arial" charset="0"/>
              </a:rPr>
              <a:t>2/27/2015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7A5B739-2C39-4D08-A62F-CE2C7D7FFF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8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7" indent="0">
              <a:buNone/>
              <a:defRPr sz="1200"/>
            </a:lvl2pPr>
            <a:lvl3pPr marL="914314" indent="0">
              <a:buNone/>
              <a:defRPr sz="1000"/>
            </a:lvl3pPr>
            <a:lvl4pPr marL="1371470" indent="0">
              <a:buNone/>
              <a:defRPr sz="900"/>
            </a:lvl4pPr>
            <a:lvl5pPr marL="1828627" indent="0">
              <a:buNone/>
              <a:defRPr sz="900"/>
            </a:lvl5pPr>
            <a:lvl6pPr marL="2285785" indent="0">
              <a:buNone/>
              <a:defRPr sz="900"/>
            </a:lvl6pPr>
            <a:lvl7pPr marL="2742942" indent="0">
              <a:buNone/>
              <a:defRPr sz="900"/>
            </a:lvl7pPr>
            <a:lvl8pPr marL="3200099" indent="0">
              <a:buNone/>
              <a:defRPr sz="900"/>
            </a:lvl8pPr>
            <a:lvl9pPr marL="365725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E0D471-169B-49F7-B24E-657AB79B8480}" type="datetime1">
              <a:rPr lang="en-US" smtClean="0">
                <a:solidFill>
                  <a:prstClr val="black"/>
                </a:solidFill>
                <a:latin typeface="Arial" charset="0"/>
              </a:rPr>
              <a:t>2/27/2015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21EA95B-116D-4BA6-8CE9-6E5BE47BE1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6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7" indent="0">
              <a:buNone/>
              <a:defRPr sz="2800"/>
            </a:lvl2pPr>
            <a:lvl3pPr marL="914314" indent="0">
              <a:buNone/>
              <a:defRPr sz="2400"/>
            </a:lvl3pPr>
            <a:lvl4pPr marL="1371470" indent="0">
              <a:buNone/>
              <a:defRPr sz="2000"/>
            </a:lvl4pPr>
            <a:lvl5pPr marL="1828627" indent="0">
              <a:buNone/>
              <a:defRPr sz="2000"/>
            </a:lvl5pPr>
            <a:lvl6pPr marL="2285785" indent="0">
              <a:buNone/>
              <a:defRPr sz="2000"/>
            </a:lvl6pPr>
            <a:lvl7pPr marL="2742942" indent="0">
              <a:buNone/>
              <a:defRPr sz="2000"/>
            </a:lvl7pPr>
            <a:lvl8pPr marL="3200099" indent="0">
              <a:buNone/>
              <a:defRPr sz="2000"/>
            </a:lvl8pPr>
            <a:lvl9pPr marL="3657255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7" indent="0">
              <a:buNone/>
              <a:defRPr sz="1200"/>
            </a:lvl2pPr>
            <a:lvl3pPr marL="914314" indent="0">
              <a:buNone/>
              <a:defRPr sz="1000"/>
            </a:lvl3pPr>
            <a:lvl4pPr marL="1371470" indent="0">
              <a:buNone/>
              <a:defRPr sz="900"/>
            </a:lvl4pPr>
            <a:lvl5pPr marL="1828627" indent="0">
              <a:buNone/>
              <a:defRPr sz="900"/>
            </a:lvl5pPr>
            <a:lvl6pPr marL="2285785" indent="0">
              <a:buNone/>
              <a:defRPr sz="900"/>
            </a:lvl6pPr>
            <a:lvl7pPr marL="2742942" indent="0">
              <a:buNone/>
              <a:defRPr sz="900"/>
            </a:lvl7pPr>
            <a:lvl8pPr marL="3200099" indent="0">
              <a:buNone/>
              <a:defRPr sz="900"/>
            </a:lvl8pPr>
            <a:lvl9pPr marL="365725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7F2787-FD65-4B30-82C5-07C02DD76EAE}" type="datetime1">
              <a:rPr lang="en-US" smtClean="0">
                <a:solidFill>
                  <a:prstClr val="black"/>
                </a:solidFill>
                <a:latin typeface="Arial" charset="0"/>
              </a:rPr>
              <a:t>2/27/2015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FEF6E3-2232-4D92-A956-B2E9EF931B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7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6CD71D-7DBA-41F0-92D8-B944C2806AE0}" type="datetime1">
              <a:rPr lang="en-US" smtClean="0">
                <a:solidFill>
                  <a:prstClr val="black"/>
                </a:solidFill>
                <a:latin typeface="Arial" charset="0"/>
              </a:rPr>
              <a:t>2/27/2015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E2174F-5531-498E-ADD4-5E4CF58935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1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A1979B-CEF5-49BA-9D2A-F7D23341481E}" type="datetime1">
              <a:rPr lang="en-US" smtClean="0">
                <a:solidFill>
                  <a:prstClr val="black"/>
                </a:solidFill>
                <a:latin typeface="Arial" charset="0"/>
              </a:rPr>
              <a:t>2/27/2015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C1C7A5A-7232-4A96-B26F-327EA38E8A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2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0954" y="3606800"/>
            <a:ext cx="49530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rgbClr val="9E164A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2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1400"/>
            </a:lvl1pPr>
            <a:lvl2pPr>
              <a:spcBef>
                <a:spcPts val="600"/>
              </a:spcBef>
              <a:spcAft>
                <a:spcPts val="600"/>
              </a:spcAft>
              <a:defRPr sz="1200"/>
            </a:lvl2pPr>
            <a:lvl3pPr>
              <a:spcBef>
                <a:spcPts val="600"/>
              </a:spcBef>
              <a:spcAft>
                <a:spcPts val="600"/>
              </a:spcAft>
              <a:defRPr sz="1100"/>
            </a:lvl3pPr>
            <a:lvl4pPr>
              <a:spcBef>
                <a:spcPts val="600"/>
              </a:spcBef>
              <a:spcAft>
                <a:spcPts val="600"/>
              </a:spcAft>
              <a:defRPr sz="1050"/>
            </a:lvl4pPr>
            <a:lvl5pPr>
              <a:spcBef>
                <a:spcPts val="600"/>
              </a:spcBef>
              <a:spcAft>
                <a:spcPts val="600"/>
              </a:spcAft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A67A954-5BC8-43A8-8952-2AFC5B0573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xi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0"/>
            <a:ext cx="90995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CB0DB-3381-4BFF-92AC-20A924745C87}" type="datetime1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2740FFA-EB49-4148-886D-B5CC3A0E9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0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D16742-A6EA-4F95-AC34-296D35FFAE93}" type="datetime1">
              <a:rPr lang="en-US" smtClean="0"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91432" tIns="45716" rIns="91432" bIns="45716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DB2990D0-9C0E-4135-8FB6-937CA36D9B9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8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70C17-4451-46C4-A30E-045A8BE0DE0F}" type="datetime1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32" tIns="45716" rIns="91432" bIns="45716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43F77013-36DB-4248-A203-1FEA99D8B24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74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691CF-FA91-4778-8C49-23F6751511BC}" type="datetime1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32" tIns="45716" rIns="91432" bIns="45716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43F77013-36DB-4248-A203-1FEA99D8B24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30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CF4C1-CB0E-4BC0-9791-A80681C8F862}" type="datetime1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6E0D0F-FA92-4561-B68B-A7D0DEF514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3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7" indent="0">
              <a:buNone/>
              <a:defRPr sz="2000" b="1"/>
            </a:lvl2pPr>
            <a:lvl3pPr marL="914314" indent="0">
              <a:buNone/>
              <a:defRPr sz="1800" b="1"/>
            </a:lvl3pPr>
            <a:lvl4pPr marL="1371470" indent="0">
              <a:buNone/>
              <a:defRPr sz="1600" b="1"/>
            </a:lvl4pPr>
            <a:lvl5pPr marL="1828627" indent="0">
              <a:buNone/>
              <a:defRPr sz="1600" b="1"/>
            </a:lvl5pPr>
            <a:lvl6pPr marL="2285785" indent="0">
              <a:buNone/>
              <a:defRPr sz="1600" b="1"/>
            </a:lvl6pPr>
            <a:lvl7pPr marL="2742942" indent="0">
              <a:buNone/>
              <a:defRPr sz="1600" b="1"/>
            </a:lvl7pPr>
            <a:lvl8pPr marL="3200099" indent="0">
              <a:buNone/>
              <a:defRPr sz="1600" b="1"/>
            </a:lvl8pPr>
            <a:lvl9pPr marL="36572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7" indent="0">
              <a:buNone/>
              <a:defRPr sz="2000" b="1"/>
            </a:lvl2pPr>
            <a:lvl3pPr marL="914314" indent="0">
              <a:buNone/>
              <a:defRPr sz="1800" b="1"/>
            </a:lvl3pPr>
            <a:lvl4pPr marL="1371470" indent="0">
              <a:buNone/>
              <a:defRPr sz="1600" b="1"/>
            </a:lvl4pPr>
            <a:lvl5pPr marL="1828627" indent="0">
              <a:buNone/>
              <a:defRPr sz="1600" b="1"/>
            </a:lvl5pPr>
            <a:lvl6pPr marL="2285785" indent="0">
              <a:buNone/>
              <a:defRPr sz="1600" b="1"/>
            </a:lvl6pPr>
            <a:lvl7pPr marL="2742942" indent="0">
              <a:buNone/>
              <a:defRPr sz="1600" b="1"/>
            </a:lvl7pPr>
            <a:lvl8pPr marL="3200099" indent="0">
              <a:buNone/>
              <a:defRPr sz="1600" b="1"/>
            </a:lvl8pPr>
            <a:lvl9pPr marL="36572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FE727-D4BF-4FB1-9518-9E69A6582F15}" type="datetime1">
              <a:rPr lang="en-US" smtClean="0"/>
              <a:t>2/27/2015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618B078-493E-4A66-821F-F60FD7DD27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4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1F2D2-BD13-4B29-81B7-26FFE78D13EB}" type="datetime1">
              <a:rPr lang="en-US" smtClean="0"/>
              <a:t>2/27/2015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618D8F6-873C-4D93-AC7D-E9660DC4E2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1184244" y="2043084"/>
            <a:ext cx="6664356" cy="3381404"/>
          </a:xfrm>
          <a:prstGeom prst="roundRect">
            <a:avLst>
              <a:gd name="adj" fmla="val 922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 userDrawn="1"/>
        </p:nvSpPr>
        <p:spPr>
          <a:xfrm>
            <a:off x="142846" y="1000108"/>
            <a:ext cx="2767236" cy="85725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Raw Data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3132804" y="1000108"/>
            <a:ext cx="2767236" cy="85725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122764" y="1000108"/>
            <a:ext cx="2767236" cy="85725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Insights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142846" y="5610208"/>
            <a:ext cx="2767236" cy="85725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Tracking and Enhancements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3132804" y="5610208"/>
            <a:ext cx="2767236" cy="85725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122764" y="5610208"/>
            <a:ext cx="2767236" cy="85725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Strategy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ight Arrow 12"/>
          <p:cNvSpPr/>
          <p:nvPr userDrawn="1"/>
        </p:nvSpPr>
        <p:spPr>
          <a:xfrm>
            <a:off x="2913859" y="1316819"/>
            <a:ext cx="213518" cy="25241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 userDrawn="1"/>
        </p:nvSpPr>
        <p:spPr>
          <a:xfrm>
            <a:off x="5902499" y="1316819"/>
            <a:ext cx="213518" cy="25241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 userDrawn="1"/>
        </p:nvSpPr>
        <p:spPr>
          <a:xfrm rot="5400000">
            <a:off x="6317477" y="3599651"/>
            <a:ext cx="3686186" cy="25241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 userDrawn="1"/>
        </p:nvSpPr>
        <p:spPr>
          <a:xfrm flipH="1">
            <a:off x="2913859" y="5929330"/>
            <a:ext cx="213518" cy="25241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 userDrawn="1"/>
        </p:nvSpPr>
        <p:spPr>
          <a:xfrm flipH="1">
            <a:off x="5889801" y="5929330"/>
            <a:ext cx="213518" cy="25241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67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E608FD-31C5-48B3-BB20-5CE7AC41370A}" type="datetime1">
              <a:rPr lang="en-US" smtClean="0">
                <a:solidFill>
                  <a:prstClr val="black"/>
                </a:solidFill>
                <a:latin typeface="Arial" charset="0"/>
              </a:rPr>
              <a:t>2/27/2015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7A5B739-2C39-4D08-A62F-CE2C7D7FFF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7" indent="0">
              <a:buNone/>
              <a:defRPr sz="1200"/>
            </a:lvl2pPr>
            <a:lvl3pPr marL="914314" indent="0">
              <a:buNone/>
              <a:defRPr sz="1000"/>
            </a:lvl3pPr>
            <a:lvl4pPr marL="1371470" indent="0">
              <a:buNone/>
              <a:defRPr sz="900"/>
            </a:lvl4pPr>
            <a:lvl5pPr marL="1828627" indent="0">
              <a:buNone/>
              <a:defRPr sz="900"/>
            </a:lvl5pPr>
            <a:lvl6pPr marL="2285785" indent="0">
              <a:buNone/>
              <a:defRPr sz="900"/>
            </a:lvl6pPr>
            <a:lvl7pPr marL="2742942" indent="0">
              <a:buNone/>
              <a:defRPr sz="900"/>
            </a:lvl7pPr>
            <a:lvl8pPr marL="3200099" indent="0">
              <a:buNone/>
              <a:defRPr sz="900"/>
            </a:lvl8pPr>
            <a:lvl9pPr marL="365725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1533B5-732B-40DF-BA6B-803A2DE79F48}" type="datetime1">
              <a:rPr lang="en-US" smtClean="0">
                <a:solidFill>
                  <a:prstClr val="black"/>
                </a:solidFill>
                <a:latin typeface="Arial" charset="0"/>
              </a:rPr>
              <a:t>2/27/2015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21EA95B-116D-4BA6-8CE9-6E5BE47BE1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0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7" indent="0">
              <a:buNone/>
              <a:defRPr sz="2800"/>
            </a:lvl2pPr>
            <a:lvl3pPr marL="914314" indent="0">
              <a:buNone/>
              <a:defRPr sz="2400"/>
            </a:lvl3pPr>
            <a:lvl4pPr marL="1371470" indent="0">
              <a:buNone/>
              <a:defRPr sz="2000"/>
            </a:lvl4pPr>
            <a:lvl5pPr marL="1828627" indent="0">
              <a:buNone/>
              <a:defRPr sz="2000"/>
            </a:lvl5pPr>
            <a:lvl6pPr marL="2285785" indent="0">
              <a:buNone/>
              <a:defRPr sz="2000"/>
            </a:lvl6pPr>
            <a:lvl7pPr marL="2742942" indent="0">
              <a:buNone/>
              <a:defRPr sz="2000"/>
            </a:lvl7pPr>
            <a:lvl8pPr marL="3200099" indent="0">
              <a:buNone/>
              <a:defRPr sz="2000"/>
            </a:lvl8pPr>
            <a:lvl9pPr marL="3657255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7" indent="0">
              <a:buNone/>
              <a:defRPr sz="1200"/>
            </a:lvl2pPr>
            <a:lvl3pPr marL="914314" indent="0">
              <a:buNone/>
              <a:defRPr sz="1000"/>
            </a:lvl3pPr>
            <a:lvl4pPr marL="1371470" indent="0">
              <a:buNone/>
              <a:defRPr sz="900"/>
            </a:lvl4pPr>
            <a:lvl5pPr marL="1828627" indent="0">
              <a:buNone/>
              <a:defRPr sz="900"/>
            </a:lvl5pPr>
            <a:lvl6pPr marL="2285785" indent="0">
              <a:buNone/>
              <a:defRPr sz="900"/>
            </a:lvl6pPr>
            <a:lvl7pPr marL="2742942" indent="0">
              <a:buNone/>
              <a:defRPr sz="900"/>
            </a:lvl7pPr>
            <a:lvl8pPr marL="3200099" indent="0">
              <a:buNone/>
              <a:defRPr sz="900"/>
            </a:lvl8pPr>
            <a:lvl9pPr marL="365725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E4B779-DC5A-4B28-B48D-179DAE508799}" type="datetime1">
              <a:rPr lang="en-US" smtClean="0">
                <a:solidFill>
                  <a:prstClr val="black"/>
                </a:solidFill>
                <a:latin typeface="Arial" charset="0"/>
              </a:rPr>
              <a:t>2/27/2015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FEF6E3-2232-4D92-A956-B2E9EF931B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7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2C4A78-20B6-4A6D-B6FA-0A7309510FAD}" type="datetime1">
              <a:rPr lang="en-US" smtClean="0">
                <a:solidFill>
                  <a:prstClr val="black"/>
                </a:solidFill>
                <a:latin typeface="Arial" charset="0"/>
              </a:rPr>
              <a:t>2/27/2015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E2174F-5531-498E-ADD4-5E4CF58935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6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AA5D67-EDAF-4C72-AB4D-70C688A9018C}" type="datetime1">
              <a:rPr lang="en-US" smtClean="0">
                <a:solidFill>
                  <a:prstClr val="black"/>
                </a:solidFill>
                <a:latin typeface="Arial" charset="0"/>
              </a:rPr>
              <a:t>2/27/2015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C1C7A5A-7232-4A96-B26F-327EA38E8A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3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0954" y="3606800"/>
            <a:ext cx="49530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rgbClr val="9E164A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7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1400"/>
            </a:lvl1pPr>
            <a:lvl2pPr>
              <a:spcBef>
                <a:spcPts val="600"/>
              </a:spcBef>
              <a:spcAft>
                <a:spcPts val="600"/>
              </a:spcAft>
              <a:defRPr sz="1200"/>
            </a:lvl2pPr>
            <a:lvl3pPr>
              <a:spcBef>
                <a:spcPts val="600"/>
              </a:spcBef>
              <a:spcAft>
                <a:spcPts val="600"/>
              </a:spcAft>
              <a:defRPr sz="1100"/>
            </a:lvl3pPr>
            <a:lvl4pPr>
              <a:spcBef>
                <a:spcPts val="600"/>
              </a:spcBef>
              <a:spcAft>
                <a:spcPts val="600"/>
              </a:spcAft>
              <a:defRPr sz="1050"/>
            </a:lvl4pPr>
            <a:lvl5pPr>
              <a:spcBef>
                <a:spcPts val="600"/>
              </a:spcBef>
              <a:spcAft>
                <a:spcPts val="600"/>
              </a:spcAft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A67A954-5BC8-43A8-8952-2AFC5B0573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0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46F98-B975-44AE-B4BD-466B19E1E2CA}" type="datetime1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6E0D0F-FA92-4561-B68B-A7D0DEF514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xi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0"/>
            <a:ext cx="90995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13C96-1CE9-4887-B69F-F62F3AB2DECF}" type="datetime1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2740FFA-EB49-4148-886D-B5CC3A0E9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05A7CC-7120-4703-B06F-6422CF50D280}" type="datetime1">
              <a:rPr lang="en-US" smtClean="0"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91432" tIns="45716" rIns="91432" bIns="45716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DB2990D0-9C0E-4135-8FB6-937CA36D9B9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7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D7CFF-3DAD-4A50-B226-929D13EC3F98}" type="datetime1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32" tIns="45716" rIns="91432" bIns="45716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43F77013-36DB-4248-A203-1FEA99D8B24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49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52A47-F268-4C29-8564-5A37230797F0}" type="datetime1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6E0D0F-FA92-4561-B68B-A7D0DEF514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7" indent="0">
              <a:buNone/>
              <a:defRPr sz="2000" b="1"/>
            </a:lvl2pPr>
            <a:lvl3pPr marL="914314" indent="0">
              <a:buNone/>
              <a:defRPr sz="1800" b="1"/>
            </a:lvl3pPr>
            <a:lvl4pPr marL="1371470" indent="0">
              <a:buNone/>
              <a:defRPr sz="1600" b="1"/>
            </a:lvl4pPr>
            <a:lvl5pPr marL="1828627" indent="0">
              <a:buNone/>
              <a:defRPr sz="1600" b="1"/>
            </a:lvl5pPr>
            <a:lvl6pPr marL="2285785" indent="0">
              <a:buNone/>
              <a:defRPr sz="1600" b="1"/>
            </a:lvl6pPr>
            <a:lvl7pPr marL="2742942" indent="0">
              <a:buNone/>
              <a:defRPr sz="1600" b="1"/>
            </a:lvl7pPr>
            <a:lvl8pPr marL="3200099" indent="0">
              <a:buNone/>
              <a:defRPr sz="1600" b="1"/>
            </a:lvl8pPr>
            <a:lvl9pPr marL="36572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7" indent="0">
              <a:buNone/>
              <a:defRPr sz="2000" b="1"/>
            </a:lvl2pPr>
            <a:lvl3pPr marL="914314" indent="0">
              <a:buNone/>
              <a:defRPr sz="1800" b="1"/>
            </a:lvl3pPr>
            <a:lvl4pPr marL="1371470" indent="0">
              <a:buNone/>
              <a:defRPr sz="1600" b="1"/>
            </a:lvl4pPr>
            <a:lvl5pPr marL="1828627" indent="0">
              <a:buNone/>
              <a:defRPr sz="1600" b="1"/>
            </a:lvl5pPr>
            <a:lvl6pPr marL="2285785" indent="0">
              <a:buNone/>
              <a:defRPr sz="1600" b="1"/>
            </a:lvl6pPr>
            <a:lvl7pPr marL="2742942" indent="0">
              <a:buNone/>
              <a:defRPr sz="1600" b="1"/>
            </a:lvl7pPr>
            <a:lvl8pPr marL="3200099" indent="0">
              <a:buNone/>
              <a:defRPr sz="1600" b="1"/>
            </a:lvl8pPr>
            <a:lvl9pPr marL="36572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6C21F-0338-4F93-A19E-AD2ADF643604}" type="datetime1">
              <a:rPr lang="en-US" smtClean="0"/>
              <a:t>2/27/2015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618B078-493E-4A66-821F-F60FD7DD27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873CD-CDA8-4F06-9874-5621DCFF93C6}" type="datetime1">
              <a:rPr lang="en-US" smtClean="0"/>
              <a:t>2/27/2015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618D8F6-873C-4D93-AC7D-E9660DC4E2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1184244" y="2043084"/>
            <a:ext cx="6664356" cy="3381404"/>
          </a:xfrm>
          <a:prstGeom prst="roundRect">
            <a:avLst>
              <a:gd name="adj" fmla="val 922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 userDrawn="1"/>
        </p:nvSpPr>
        <p:spPr>
          <a:xfrm>
            <a:off x="142846" y="1000108"/>
            <a:ext cx="2767236" cy="85725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Raw Data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3132804" y="1000108"/>
            <a:ext cx="2767236" cy="85725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122764" y="1000108"/>
            <a:ext cx="2767236" cy="85725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Insights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142846" y="5610208"/>
            <a:ext cx="2767236" cy="85725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Tracking and Enhancements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3132804" y="5610208"/>
            <a:ext cx="2767236" cy="85725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122764" y="5610208"/>
            <a:ext cx="2767236" cy="85725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Strategy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ight Arrow 12"/>
          <p:cNvSpPr/>
          <p:nvPr userDrawn="1"/>
        </p:nvSpPr>
        <p:spPr>
          <a:xfrm>
            <a:off x="2913859" y="1316819"/>
            <a:ext cx="213518" cy="25241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 userDrawn="1"/>
        </p:nvSpPr>
        <p:spPr>
          <a:xfrm>
            <a:off x="5902499" y="1316819"/>
            <a:ext cx="213518" cy="25241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 userDrawn="1"/>
        </p:nvSpPr>
        <p:spPr>
          <a:xfrm rot="5400000">
            <a:off x="6317477" y="3599651"/>
            <a:ext cx="3686186" cy="25241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 userDrawn="1"/>
        </p:nvSpPr>
        <p:spPr>
          <a:xfrm flipH="1">
            <a:off x="2913859" y="5929330"/>
            <a:ext cx="213518" cy="25241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 userDrawn="1"/>
        </p:nvSpPr>
        <p:spPr>
          <a:xfrm flipH="1">
            <a:off x="5889801" y="5929330"/>
            <a:ext cx="213518" cy="25241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1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D208EB-1AD2-4A8B-9EC7-2AD07EF32190}" type="datetime1">
              <a:rPr lang="en-US" smtClean="0">
                <a:solidFill>
                  <a:prstClr val="black"/>
                </a:solidFill>
                <a:latin typeface="Arial" charset="0"/>
              </a:rPr>
              <a:t>2/27/2015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7A5B739-2C39-4D08-A62F-CE2C7D7FFF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7" indent="0">
              <a:buNone/>
              <a:defRPr sz="1200"/>
            </a:lvl2pPr>
            <a:lvl3pPr marL="914314" indent="0">
              <a:buNone/>
              <a:defRPr sz="1000"/>
            </a:lvl3pPr>
            <a:lvl4pPr marL="1371470" indent="0">
              <a:buNone/>
              <a:defRPr sz="900"/>
            </a:lvl4pPr>
            <a:lvl5pPr marL="1828627" indent="0">
              <a:buNone/>
              <a:defRPr sz="900"/>
            </a:lvl5pPr>
            <a:lvl6pPr marL="2285785" indent="0">
              <a:buNone/>
              <a:defRPr sz="900"/>
            </a:lvl6pPr>
            <a:lvl7pPr marL="2742942" indent="0">
              <a:buNone/>
              <a:defRPr sz="900"/>
            </a:lvl7pPr>
            <a:lvl8pPr marL="3200099" indent="0">
              <a:buNone/>
              <a:defRPr sz="900"/>
            </a:lvl8pPr>
            <a:lvl9pPr marL="365725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B1C13A-E512-4E7D-B417-0BAA69B31C21}" type="datetime1">
              <a:rPr lang="en-US" smtClean="0">
                <a:solidFill>
                  <a:prstClr val="black"/>
                </a:solidFill>
                <a:latin typeface="Arial" charset="0"/>
              </a:rPr>
              <a:t>2/27/2015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21EA95B-116D-4BA6-8CE9-6E5BE47BE1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9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7" indent="0">
              <a:buNone/>
              <a:defRPr sz="2800"/>
            </a:lvl2pPr>
            <a:lvl3pPr marL="914314" indent="0">
              <a:buNone/>
              <a:defRPr sz="2400"/>
            </a:lvl3pPr>
            <a:lvl4pPr marL="1371470" indent="0">
              <a:buNone/>
              <a:defRPr sz="2000"/>
            </a:lvl4pPr>
            <a:lvl5pPr marL="1828627" indent="0">
              <a:buNone/>
              <a:defRPr sz="2000"/>
            </a:lvl5pPr>
            <a:lvl6pPr marL="2285785" indent="0">
              <a:buNone/>
              <a:defRPr sz="2000"/>
            </a:lvl6pPr>
            <a:lvl7pPr marL="2742942" indent="0">
              <a:buNone/>
              <a:defRPr sz="2000"/>
            </a:lvl7pPr>
            <a:lvl8pPr marL="3200099" indent="0">
              <a:buNone/>
              <a:defRPr sz="2000"/>
            </a:lvl8pPr>
            <a:lvl9pPr marL="3657255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7" indent="0">
              <a:buNone/>
              <a:defRPr sz="1200"/>
            </a:lvl2pPr>
            <a:lvl3pPr marL="914314" indent="0">
              <a:buNone/>
              <a:defRPr sz="1000"/>
            </a:lvl3pPr>
            <a:lvl4pPr marL="1371470" indent="0">
              <a:buNone/>
              <a:defRPr sz="900"/>
            </a:lvl4pPr>
            <a:lvl5pPr marL="1828627" indent="0">
              <a:buNone/>
              <a:defRPr sz="900"/>
            </a:lvl5pPr>
            <a:lvl6pPr marL="2285785" indent="0">
              <a:buNone/>
              <a:defRPr sz="900"/>
            </a:lvl6pPr>
            <a:lvl7pPr marL="2742942" indent="0">
              <a:buNone/>
              <a:defRPr sz="900"/>
            </a:lvl7pPr>
            <a:lvl8pPr marL="3200099" indent="0">
              <a:buNone/>
              <a:defRPr sz="900"/>
            </a:lvl8pPr>
            <a:lvl9pPr marL="365725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B3954A-D7A2-4839-A6AA-7A1FCE78437C}" type="datetime1">
              <a:rPr lang="en-US" smtClean="0">
                <a:solidFill>
                  <a:prstClr val="black"/>
                </a:solidFill>
                <a:latin typeface="Arial" charset="0"/>
              </a:rPr>
              <a:t>2/27/2015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FEF6E3-2232-4D92-A956-B2E9EF931B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0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4FE24D-E033-46BF-913A-00024FD554F8}" type="datetime1">
              <a:rPr lang="en-US" smtClean="0">
                <a:solidFill>
                  <a:prstClr val="black"/>
                </a:solidFill>
                <a:latin typeface="Arial" charset="0"/>
              </a:rPr>
              <a:t>2/27/2015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E2174F-5531-498E-ADD4-5E4CF58935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6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7" indent="0">
              <a:buNone/>
              <a:defRPr sz="2000" b="1"/>
            </a:lvl2pPr>
            <a:lvl3pPr marL="914314" indent="0">
              <a:buNone/>
              <a:defRPr sz="1800" b="1"/>
            </a:lvl3pPr>
            <a:lvl4pPr marL="1371470" indent="0">
              <a:buNone/>
              <a:defRPr sz="1600" b="1"/>
            </a:lvl4pPr>
            <a:lvl5pPr marL="1828627" indent="0">
              <a:buNone/>
              <a:defRPr sz="1600" b="1"/>
            </a:lvl5pPr>
            <a:lvl6pPr marL="2285785" indent="0">
              <a:buNone/>
              <a:defRPr sz="1600" b="1"/>
            </a:lvl6pPr>
            <a:lvl7pPr marL="2742942" indent="0">
              <a:buNone/>
              <a:defRPr sz="1600" b="1"/>
            </a:lvl7pPr>
            <a:lvl8pPr marL="3200099" indent="0">
              <a:buNone/>
              <a:defRPr sz="1600" b="1"/>
            </a:lvl8pPr>
            <a:lvl9pPr marL="36572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7" indent="0">
              <a:buNone/>
              <a:defRPr sz="2000" b="1"/>
            </a:lvl2pPr>
            <a:lvl3pPr marL="914314" indent="0">
              <a:buNone/>
              <a:defRPr sz="1800" b="1"/>
            </a:lvl3pPr>
            <a:lvl4pPr marL="1371470" indent="0">
              <a:buNone/>
              <a:defRPr sz="1600" b="1"/>
            </a:lvl4pPr>
            <a:lvl5pPr marL="1828627" indent="0">
              <a:buNone/>
              <a:defRPr sz="1600" b="1"/>
            </a:lvl5pPr>
            <a:lvl6pPr marL="2285785" indent="0">
              <a:buNone/>
              <a:defRPr sz="1600" b="1"/>
            </a:lvl6pPr>
            <a:lvl7pPr marL="2742942" indent="0">
              <a:buNone/>
              <a:defRPr sz="1600" b="1"/>
            </a:lvl7pPr>
            <a:lvl8pPr marL="3200099" indent="0">
              <a:buNone/>
              <a:defRPr sz="1600" b="1"/>
            </a:lvl8pPr>
            <a:lvl9pPr marL="36572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1DBEE-0FC1-4B8F-B239-9698B50F1149}" type="datetime1">
              <a:rPr lang="en-US" smtClean="0"/>
              <a:t>2/27/2015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618B078-493E-4A66-821F-F60FD7DD27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1AE57F-F565-49C6-9987-D9C4B3B67F21}" type="datetime1">
              <a:rPr lang="en-US" smtClean="0">
                <a:solidFill>
                  <a:prstClr val="black"/>
                </a:solidFill>
                <a:latin typeface="Arial" charset="0"/>
              </a:rPr>
              <a:t>2/27/2015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C1C7A5A-7232-4A96-B26F-327EA38E8A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9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0954" y="3606800"/>
            <a:ext cx="49530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rgbClr val="9E164A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7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1400"/>
            </a:lvl1pPr>
            <a:lvl2pPr>
              <a:spcBef>
                <a:spcPts val="600"/>
              </a:spcBef>
              <a:spcAft>
                <a:spcPts val="600"/>
              </a:spcAft>
              <a:defRPr sz="1200"/>
            </a:lvl2pPr>
            <a:lvl3pPr>
              <a:spcBef>
                <a:spcPts val="600"/>
              </a:spcBef>
              <a:spcAft>
                <a:spcPts val="600"/>
              </a:spcAft>
              <a:defRPr sz="1100"/>
            </a:lvl3pPr>
            <a:lvl4pPr>
              <a:spcBef>
                <a:spcPts val="600"/>
              </a:spcBef>
              <a:spcAft>
                <a:spcPts val="600"/>
              </a:spcAft>
              <a:defRPr sz="1050"/>
            </a:lvl4pPr>
            <a:lvl5pPr>
              <a:spcBef>
                <a:spcPts val="600"/>
              </a:spcBef>
              <a:spcAft>
                <a:spcPts val="600"/>
              </a:spcAft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A67A954-5BC8-43A8-8952-2AFC5B0573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7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2F9F6-7D20-411C-9FF8-287889A8E1B4}" type="datetime1">
              <a:rPr lang="en-US" smtClean="0"/>
              <a:t>2/27/2015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618D8F6-873C-4D93-AC7D-E9660DC4E2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1184244" y="2043084"/>
            <a:ext cx="6664356" cy="3381404"/>
          </a:xfrm>
          <a:prstGeom prst="roundRect">
            <a:avLst>
              <a:gd name="adj" fmla="val 922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 userDrawn="1"/>
        </p:nvSpPr>
        <p:spPr>
          <a:xfrm>
            <a:off x="142846" y="1000108"/>
            <a:ext cx="2767236" cy="85725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Raw Data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3132804" y="1000108"/>
            <a:ext cx="2767236" cy="85725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122764" y="1000108"/>
            <a:ext cx="2767236" cy="85725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Insights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142846" y="5610208"/>
            <a:ext cx="2767236" cy="85725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Tracking and Enhancements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3132804" y="5610208"/>
            <a:ext cx="2767236" cy="85725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122764" y="5610208"/>
            <a:ext cx="2767236" cy="85725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Strategy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ight Arrow 12"/>
          <p:cNvSpPr/>
          <p:nvPr userDrawn="1"/>
        </p:nvSpPr>
        <p:spPr>
          <a:xfrm>
            <a:off x="2913859" y="1316819"/>
            <a:ext cx="213518" cy="25241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 userDrawn="1"/>
        </p:nvSpPr>
        <p:spPr>
          <a:xfrm>
            <a:off x="5902499" y="1316819"/>
            <a:ext cx="213518" cy="25241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 userDrawn="1"/>
        </p:nvSpPr>
        <p:spPr>
          <a:xfrm rot="5400000">
            <a:off x="6317477" y="3599651"/>
            <a:ext cx="3686186" cy="25241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 userDrawn="1"/>
        </p:nvSpPr>
        <p:spPr>
          <a:xfrm flipH="1">
            <a:off x="2913859" y="5929330"/>
            <a:ext cx="213518" cy="25241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 userDrawn="1"/>
        </p:nvSpPr>
        <p:spPr>
          <a:xfrm flipH="1">
            <a:off x="5889801" y="5929330"/>
            <a:ext cx="213518" cy="25241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90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C7EAD4-F2D2-4AEE-B5F6-B4A093927DD1}" type="datetime1">
              <a:rPr lang="en-US" smtClean="0">
                <a:solidFill>
                  <a:prstClr val="black"/>
                </a:solidFill>
                <a:latin typeface="Arial" charset="0"/>
              </a:rPr>
              <a:t>2/27/2015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7A5B739-2C39-4D08-A62F-CE2C7D7FFF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7" indent="0">
              <a:buNone/>
              <a:defRPr sz="1200"/>
            </a:lvl2pPr>
            <a:lvl3pPr marL="914314" indent="0">
              <a:buNone/>
              <a:defRPr sz="1000"/>
            </a:lvl3pPr>
            <a:lvl4pPr marL="1371470" indent="0">
              <a:buNone/>
              <a:defRPr sz="900"/>
            </a:lvl4pPr>
            <a:lvl5pPr marL="1828627" indent="0">
              <a:buNone/>
              <a:defRPr sz="900"/>
            </a:lvl5pPr>
            <a:lvl6pPr marL="2285785" indent="0">
              <a:buNone/>
              <a:defRPr sz="900"/>
            </a:lvl6pPr>
            <a:lvl7pPr marL="2742942" indent="0">
              <a:buNone/>
              <a:defRPr sz="900"/>
            </a:lvl7pPr>
            <a:lvl8pPr marL="3200099" indent="0">
              <a:buNone/>
              <a:defRPr sz="900"/>
            </a:lvl8pPr>
            <a:lvl9pPr marL="365725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FC4E06-A65B-4603-BC47-C82D4A611C17}" type="datetime1">
              <a:rPr lang="en-US" smtClean="0">
                <a:solidFill>
                  <a:prstClr val="black"/>
                </a:solidFill>
                <a:latin typeface="Arial" charset="0"/>
              </a:rPr>
              <a:t>2/27/2015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21EA95B-116D-4BA6-8CE9-6E5BE47BE1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5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7" indent="0">
              <a:buNone/>
              <a:defRPr sz="2800"/>
            </a:lvl2pPr>
            <a:lvl3pPr marL="914314" indent="0">
              <a:buNone/>
              <a:defRPr sz="2400"/>
            </a:lvl3pPr>
            <a:lvl4pPr marL="1371470" indent="0">
              <a:buNone/>
              <a:defRPr sz="2000"/>
            </a:lvl4pPr>
            <a:lvl5pPr marL="1828627" indent="0">
              <a:buNone/>
              <a:defRPr sz="2000"/>
            </a:lvl5pPr>
            <a:lvl6pPr marL="2285785" indent="0">
              <a:buNone/>
              <a:defRPr sz="2000"/>
            </a:lvl6pPr>
            <a:lvl7pPr marL="2742942" indent="0">
              <a:buNone/>
              <a:defRPr sz="2000"/>
            </a:lvl7pPr>
            <a:lvl8pPr marL="3200099" indent="0">
              <a:buNone/>
              <a:defRPr sz="2000"/>
            </a:lvl8pPr>
            <a:lvl9pPr marL="3657255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7" indent="0">
              <a:buNone/>
              <a:defRPr sz="1200"/>
            </a:lvl2pPr>
            <a:lvl3pPr marL="914314" indent="0">
              <a:buNone/>
              <a:defRPr sz="1000"/>
            </a:lvl3pPr>
            <a:lvl4pPr marL="1371470" indent="0">
              <a:buNone/>
              <a:defRPr sz="900"/>
            </a:lvl4pPr>
            <a:lvl5pPr marL="1828627" indent="0">
              <a:buNone/>
              <a:defRPr sz="900"/>
            </a:lvl5pPr>
            <a:lvl6pPr marL="2285785" indent="0">
              <a:buNone/>
              <a:defRPr sz="900"/>
            </a:lvl6pPr>
            <a:lvl7pPr marL="2742942" indent="0">
              <a:buNone/>
              <a:defRPr sz="900"/>
            </a:lvl7pPr>
            <a:lvl8pPr marL="3200099" indent="0">
              <a:buNone/>
              <a:defRPr sz="900"/>
            </a:lvl8pPr>
            <a:lvl9pPr marL="365725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56A1D7-5855-4F9C-9528-734F8D73E53D}" type="datetime1">
              <a:rPr lang="en-US" smtClean="0">
                <a:solidFill>
                  <a:prstClr val="black"/>
                </a:solidFill>
                <a:latin typeface="Arial" charset="0"/>
              </a:rPr>
              <a:t>2/27/2015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FEF6E3-2232-4D92-A956-B2E9EF931B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7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BB71187-C50C-4BA5-B17F-4D8D2CE0DAB4}" type="datetime1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2990D0-9C0E-4135-8FB6-937CA36D9B92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31" name="Picture 6" descr="Axis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0"/>
            <a:ext cx="90995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0" y="847724"/>
            <a:ext cx="179512" cy="1463040"/>
          </a:xfrm>
          <a:prstGeom prst="roundRect">
            <a:avLst/>
          </a:prstGeom>
          <a:solidFill>
            <a:srgbClr val="660033"/>
          </a:solidFill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r>
              <a:rPr lang="en-US" sz="1100" dirty="0" smtClean="0"/>
              <a:t>Overview</a:t>
            </a:r>
            <a:endParaRPr lang="en-US" sz="11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870960"/>
            <a:ext cx="179512" cy="14630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/>
              <a:t>Credit</a:t>
            </a:r>
            <a:r>
              <a:rPr lang="en-US" sz="1100" baseline="0" dirty="0" smtClean="0"/>
              <a:t> Cards</a:t>
            </a:r>
            <a:endParaRPr lang="en-US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0" y="2346960"/>
            <a:ext cx="179512" cy="14630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/>
              <a:t>Application</a:t>
            </a:r>
            <a:r>
              <a:rPr lang="en-US" sz="1100" baseline="0" dirty="0" smtClean="0"/>
              <a:t> fraud</a:t>
            </a:r>
            <a:endParaRPr lang="en-US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0" y="5394960"/>
            <a:ext cx="179512" cy="14630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/>
              <a:t>Debit</a:t>
            </a:r>
            <a:r>
              <a:rPr lang="en-US" sz="1100" baseline="0" dirty="0" smtClean="0"/>
              <a:t> Cards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8450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ctr" defTabSz="912813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63" indent="-228578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20" indent="-228578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77" indent="-228578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34" indent="-228578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7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4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0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27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85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42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99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55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3858C0-5146-4948-A4CD-6EBB25B17C37}" type="datetime1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2990D0-9C0E-4135-8FB6-937CA36D9B92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31" name="Picture 6" descr="Axis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0" y="0"/>
            <a:ext cx="90995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0" y="847724"/>
            <a:ext cx="179512" cy="14630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/>
              <a:t>Overview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870960"/>
            <a:ext cx="179512" cy="1463040"/>
          </a:xfrm>
          <a:prstGeom prst="roundRect">
            <a:avLst/>
          </a:prstGeom>
          <a:solidFill>
            <a:srgbClr val="660033"/>
          </a:solidFill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r>
              <a:rPr lang="en-US" sz="1100" dirty="0" smtClean="0"/>
              <a:t>Credit Cards</a:t>
            </a:r>
            <a:endParaRPr lang="en-US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0" y="2346960"/>
            <a:ext cx="179512" cy="14630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/>
              <a:t>Application</a:t>
            </a:r>
            <a:r>
              <a:rPr lang="en-US" sz="1100" baseline="0" dirty="0" smtClean="0"/>
              <a:t> fraud</a:t>
            </a:r>
            <a:endParaRPr lang="en-US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0" y="5394960"/>
            <a:ext cx="179512" cy="14630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/>
              <a:t>Debit</a:t>
            </a:r>
            <a:r>
              <a:rPr lang="en-US" sz="1100" baseline="0" dirty="0" smtClean="0"/>
              <a:t> Cards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7243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ctr" defTabSz="912813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63" indent="-228578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20" indent="-228578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77" indent="-228578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34" indent="-228578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7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4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0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27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85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42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99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55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EFFA46-B0E1-401C-997A-3755EA43F1D8}" type="datetime1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2990D0-9C0E-4135-8FB6-937CA36D9B92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31" name="Picture 6" descr="Axis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0" y="0"/>
            <a:ext cx="90995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0" y="847724"/>
            <a:ext cx="179512" cy="14630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/>
              <a:t>Overview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870960"/>
            <a:ext cx="179512" cy="14630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/>
              <a:t>Credit</a:t>
            </a:r>
            <a:r>
              <a:rPr lang="en-US" sz="1100" baseline="0" dirty="0" smtClean="0"/>
              <a:t> Cards</a:t>
            </a:r>
            <a:endParaRPr lang="en-US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0" y="2346960"/>
            <a:ext cx="179512" cy="14630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/>
              <a:t>Application</a:t>
            </a:r>
            <a:r>
              <a:rPr lang="en-US" sz="1100" baseline="0" dirty="0" smtClean="0"/>
              <a:t> fraud</a:t>
            </a:r>
            <a:endParaRPr lang="en-US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0" y="5394960"/>
            <a:ext cx="179512" cy="1463040"/>
          </a:xfrm>
          <a:prstGeom prst="roundRect">
            <a:avLst/>
          </a:prstGeom>
          <a:solidFill>
            <a:srgbClr val="660033"/>
          </a:solidFill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r>
              <a:rPr lang="en-US" sz="1100" dirty="0" smtClean="0"/>
              <a:t>Debit Cards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7028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ctr" defTabSz="912813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63" indent="-228578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20" indent="-228578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77" indent="-228578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34" indent="-228578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7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4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0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27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85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42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99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55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A401507-5478-46EE-8BFD-4636ED38383A}" type="datetime1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2990D0-9C0E-4135-8FB6-937CA36D9B92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31" name="Picture 6" descr="Axis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0" y="0"/>
            <a:ext cx="90995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38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ctr" defTabSz="912813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63" indent="-228578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20" indent="-228578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77" indent="-228578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34" indent="-228578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7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4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0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27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85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42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99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55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usiontables/DataSource?docid=1qjgi13PJcrY2Eimz-4ikRHcviYquMUVLRPoUuXr3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4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2247007"/>
            <a:ext cx="8305800" cy="22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 dirty="0" smtClean="0"/>
              <a:t>Big Data Challenge</a:t>
            </a:r>
          </a:p>
          <a:p>
            <a:r>
              <a:rPr lang="en-US" sz="3600" b="1" dirty="0"/>
              <a:t/>
            </a:r>
            <a:br>
              <a:rPr lang="en-US" sz="3600" b="1" dirty="0"/>
            </a:br>
            <a:r>
              <a:rPr lang="en-US" sz="2400" b="1" dirty="0" smtClean="0">
                <a:solidFill>
                  <a:srgbClr val="660033"/>
                </a:solidFill>
              </a:rPr>
              <a:t>Prediction of Delhi 2015 Elections result using Twitter Data</a:t>
            </a:r>
          </a:p>
          <a:p>
            <a:r>
              <a:rPr lang="en-US" sz="2400" b="1" dirty="0" smtClean="0">
                <a:solidFill>
                  <a:srgbClr val="660033"/>
                </a:solidFill>
              </a:rPr>
              <a:t>Team </a:t>
            </a:r>
            <a:r>
              <a:rPr lang="en-US" sz="2400" b="1" dirty="0" err="1" smtClean="0">
                <a:solidFill>
                  <a:srgbClr val="660033"/>
                </a:solidFill>
              </a:rPr>
              <a:t>Senti-mentals</a:t>
            </a:r>
            <a:r>
              <a:rPr lang="en-US" sz="2400" b="1" dirty="0" smtClean="0">
                <a:solidFill>
                  <a:srgbClr val="660033"/>
                </a:solidFill>
              </a:rPr>
              <a:t> </a:t>
            </a:r>
            <a:endParaRPr lang="en-IN" sz="2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44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5B739-2C39-4D08-A62F-CE2C7D7FFFB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0"/>
            <a:ext cx="9144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/>
            <a:r>
              <a:rPr lang="en-IN" sz="2400" b="1" i="1" u="sng" dirty="0" smtClean="0">
                <a:solidFill>
                  <a:srgbClr val="990033"/>
                </a:solidFill>
                <a:latin typeface="Calibri" pitchFamily="34" charset="0"/>
                <a:cs typeface="Calibri" pitchFamily="34" charset="0"/>
              </a:rPr>
              <a:t>Sentiment Analysis</a:t>
            </a:r>
            <a:r>
              <a:rPr lang="en-IN" sz="2400" b="1" i="1" dirty="0" smtClean="0">
                <a:solidFill>
                  <a:srgbClr val="990033"/>
                </a:solidFill>
                <a:latin typeface="Calibri" pitchFamily="34" charset="0"/>
                <a:cs typeface="Calibri" pitchFamily="34" charset="0"/>
              </a:rPr>
              <a:t> : Vote Share</a:t>
            </a:r>
            <a:endParaRPr lang="en-IN" sz="2400" b="1" dirty="0">
              <a:solidFill>
                <a:srgbClr val="9900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06472" y="639762"/>
            <a:ext cx="8686008" cy="61016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4564" tIns="42282" rIns="84564" bIns="42282"/>
          <a:lstStyle/>
          <a:p>
            <a:pPr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47073503"/>
              </p:ext>
            </p:extLst>
          </p:nvPr>
        </p:nvGraphicFramePr>
        <p:xfrm>
          <a:off x="539552" y="774781"/>
          <a:ext cx="8064896" cy="1106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58872" y="1124744"/>
            <a:ext cx="8686008" cy="57690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4564" tIns="42282" rIns="84564" bIns="42282"/>
          <a:lstStyle/>
          <a:p>
            <a:pPr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 smtClean="0">
              <a:solidFill>
                <a:sysClr val="windowText" lastClr="000000"/>
              </a:solidFill>
            </a:endParaRPr>
          </a:p>
          <a:p>
            <a:pPr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>
              <a:solidFill>
                <a:sysClr val="windowText" lastClr="000000"/>
              </a:solidFill>
            </a:endParaRPr>
          </a:p>
          <a:p>
            <a:pPr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 smtClean="0">
              <a:solidFill>
                <a:sysClr val="windowText" lastClr="000000"/>
              </a:solidFill>
            </a:endParaRPr>
          </a:p>
          <a:p>
            <a:pPr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</a:rPr>
              <a:t>Vote Share Logic:</a:t>
            </a:r>
          </a:p>
          <a:p>
            <a:pPr marL="285750" indent="-285750"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Method 1: Vote share is proportional to </a:t>
            </a:r>
            <a:r>
              <a:rPr lang="en-US" sz="1600" b="1" kern="0" dirty="0" smtClean="0">
                <a:solidFill>
                  <a:sysClr val="windowText" lastClr="000000"/>
                </a:solidFill>
              </a:rPr>
              <a:t>Positive tweets – Negative tweets + Neutral tweets/2</a:t>
            </a:r>
            <a:endParaRPr lang="en-US" sz="1600" kern="0" dirty="0" smtClean="0">
              <a:solidFill>
                <a:sysClr val="windowText" lastClr="000000"/>
              </a:solidFill>
            </a:endParaRPr>
          </a:p>
          <a:p>
            <a:pPr marL="285750" indent="-285750" defTabSz="914323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Method 2: </a:t>
            </a:r>
            <a:r>
              <a:rPr lang="en-US" sz="1600" kern="0" dirty="0">
                <a:solidFill>
                  <a:sysClr val="windowText" lastClr="000000"/>
                </a:solidFill>
              </a:rPr>
              <a:t>Vote share is proportional to </a:t>
            </a:r>
            <a:r>
              <a:rPr lang="en-US" sz="1600" b="1" kern="0" dirty="0">
                <a:solidFill>
                  <a:sysClr val="windowText" lastClr="000000"/>
                </a:solidFill>
              </a:rPr>
              <a:t>Positive tweets – Negative </a:t>
            </a:r>
            <a:r>
              <a:rPr lang="en-US" sz="1600" b="1" kern="0" dirty="0" smtClean="0">
                <a:solidFill>
                  <a:sysClr val="windowText" lastClr="000000"/>
                </a:solidFill>
              </a:rPr>
              <a:t>tweets</a:t>
            </a:r>
          </a:p>
          <a:p>
            <a:pPr defTabSz="914323">
              <a:lnSpc>
                <a:spcPct val="150000"/>
              </a:lnSpc>
              <a:defRPr/>
            </a:pPr>
            <a:endParaRPr lang="en-US" sz="1600" b="1" kern="0" dirty="0" smtClean="0">
              <a:solidFill>
                <a:sysClr val="windowText" lastClr="000000"/>
              </a:solidFill>
            </a:endParaRPr>
          </a:p>
          <a:p>
            <a:pPr defTabSz="914323">
              <a:lnSpc>
                <a:spcPct val="150000"/>
              </a:lnSpc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</a:rPr>
              <a:t>Vote Share:</a:t>
            </a:r>
          </a:p>
          <a:p>
            <a:pPr defTabSz="914323">
              <a:lnSpc>
                <a:spcPct val="150000"/>
              </a:lnSpc>
              <a:defRPr/>
            </a:pPr>
            <a:endParaRPr lang="en-US" sz="1600" b="1" kern="0" dirty="0">
              <a:solidFill>
                <a:sysClr val="windowText" lastClr="000000"/>
              </a:solidFill>
            </a:endParaRPr>
          </a:p>
          <a:p>
            <a:pPr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</a:rPr>
              <a:t> </a:t>
            </a:r>
            <a:endParaRPr lang="en-US" sz="1600" b="1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225342"/>
              </p:ext>
            </p:extLst>
          </p:nvPr>
        </p:nvGraphicFramePr>
        <p:xfrm>
          <a:off x="1331640" y="4365104"/>
          <a:ext cx="6096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BJP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4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39763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defTabSz="914400"/>
            <a:r>
              <a:rPr lang="en-IN" sz="2400" b="1" i="1" u="sng" dirty="0" smtClean="0">
                <a:solidFill>
                  <a:srgbClr val="990033"/>
                </a:solidFill>
                <a:latin typeface="Calibri" pitchFamily="34" charset="0"/>
                <a:cs typeface="Calibri" pitchFamily="34" charset="0"/>
              </a:rPr>
              <a:t>Converting vote share to number of seats</a:t>
            </a:r>
            <a:r>
              <a:rPr lang="en-IN" sz="2400" b="1" dirty="0" smtClean="0">
                <a:solidFill>
                  <a:srgbClr val="990033"/>
                </a:solidFill>
                <a:latin typeface="Calibri" pitchFamily="34" charset="0"/>
                <a:cs typeface="Calibri" pitchFamily="34" charset="0"/>
              </a:rPr>
              <a:t>: Regression</a:t>
            </a:r>
            <a:endParaRPr lang="en-IN" sz="2400" b="1" dirty="0">
              <a:solidFill>
                <a:srgbClr val="9900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5B739-2C39-4D08-A62F-CE2C7D7FFFB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90872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Multivariate Linear Regression model based on vote share and seat share data of past Delhi Assembly Elections (‘93,’98,’03,’08,’13)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79240"/>
              </p:ext>
            </p:extLst>
          </p:nvPr>
        </p:nvGraphicFramePr>
        <p:xfrm>
          <a:off x="2195736" y="5373216"/>
          <a:ext cx="4536505" cy="859533"/>
        </p:xfrm>
        <a:graphic>
          <a:graphicData uri="http://schemas.openxmlformats.org/drawingml/2006/table">
            <a:tbl>
              <a:tblPr/>
              <a:tblGrid>
                <a:gridCol w="1274299"/>
                <a:gridCol w="1087402"/>
                <a:gridCol w="1087402"/>
                <a:gridCol w="1087402"/>
              </a:tblGrid>
              <a:tr h="286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</a:tr>
              <a:tr h="286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Vote Share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79545" y="1772816"/>
            <a:ext cx="2304256" cy="923330"/>
          </a:xfrm>
          <a:prstGeom prst="rect">
            <a:avLst/>
          </a:prstGeom>
          <a:noFill/>
          <a:ln>
            <a:solidFill>
              <a:srgbClr val="912F4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sz="1200" dirty="0" smtClean="0"/>
              <a:t>1</a:t>
            </a:r>
            <a:r>
              <a:rPr lang="en-US" dirty="0" smtClean="0"/>
              <a:t> = B1x</a:t>
            </a:r>
            <a:r>
              <a:rPr lang="en-US" sz="1200" dirty="0" smtClean="0"/>
              <a:t>1</a:t>
            </a:r>
            <a:r>
              <a:rPr lang="en-US" dirty="0" smtClean="0"/>
              <a:t> + B2x</a:t>
            </a:r>
            <a:r>
              <a:rPr lang="en-US" sz="1200" dirty="0" smtClean="0"/>
              <a:t>2</a:t>
            </a:r>
            <a:r>
              <a:rPr lang="en-US" dirty="0" smtClean="0"/>
              <a:t> + C</a:t>
            </a:r>
            <a:r>
              <a:rPr lang="en-US" sz="1200" dirty="0" smtClean="0"/>
              <a:t>1</a:t>
            </a:r>
          </a:p>
          <a:p>
            <a:r>
              <a:rPr lang="en-US" dirty="0"/>
              <a:t>y</a:t>
            </a:r>
            <a:r>
              <a:rPr lang="en-US" sz="1200" dirty="0" smtClean="0"/>
              <a:t>2</a:t>
            </a:r>
            <a:r>
              <a:rPr lang="en-US" dirty="0" smtClean="0"/>
              <a:t> = B3x</a:t>
            </a:r>
            <a:r>
              <a:rPr lang="en-US" sz="1200" dirty="0" smtClean="0"/>
              <a:t>1</a:t>
            </a:r>
            <a:r>
              <a:rPr lang="en-US" dirty="0" smtClean="0"/>
              <a:t> + B4x</a:t>
            </a:r>
            <a:r>
              <a:rPr lang="en-US" sz="1200" dirty="0" smtClean="0"/>
              <a:t>2</a:t>
            </a:r>
            <a:r>
              <a:rPr lang="en-US" dirty="0" smtClean="0"/>
              <a:t> + C</a:t>
            </a:r>
            <a:r>
              <a:rPr lang="en-US" sz="1200" dirty="0" smtClean="0"/>
              <a:t>2</a:t>
            </a:r>
          </a:p>
          <a:p>
            <a:r>
              <a:rPr lang="en-US" dirty="0"/>
              <a:t>y</a:t>
            </a:r>
            <a:r>
              <a:rPr lang="en-US" sz="1200" dirty="0" smtClean="0"/>
              <a:t>3</a:t>
            </a:r>
            <a:r>
              <a:rPr lang="en-US" dirty="0" smtClean="0"/>
              <a:t> = B5x</a:t>
            </a:r>
            <a:r>
              <a:rPr lang="en-US" sz="1200" dirty="0" smtClean="0"/>
              <a:t>1</a:t>
            </a:r>
            <a:r>
              <a:rPr lang="en-US" dirty="0" smtClean="0"/>
              <a:t> + B6x</a:t>
            </a:r>
            <a:r>
              <a:rPr lang="en-US" sz="1200" dirty="0" smtClean="0"/>
              <a:t>2</a:t>
            </a:r>
            <a:r>
              <a:rPr lang="en-US" dirty="0" smtClean="0"/>
              <a:t> + C</a:t>
            </a:r>
            <a:r>
              <a:rPr lang="en-US" sz="1200" dirty="0" smtClean="0"/>
              <a:t>3</a:t>
            </a:r>
            <a:endParaRPr lang="en-US" sz="1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898557"/>
              </p:ext>
            </p:extLst>
          </p:nvPr>
        </p:nvGraphicFramePr>
        <p:xfrm>
          <a:off x="591202" y="3034700"/>
          <a:ext cx="7704853" cy="1773555"/>
        </p:xfrm>
        <a:graphic>
          <a:graphicData uri="http://schemas.openxmlformats.org/drawingml/2006/table">
            <a:tbl>
              <a:tblPr/>
              <a:tblGrid>
                <a:gridCol w="1041197"/>
                <a:gridCol w="832957"/>
                <a:gridCol w="832957"/>
                <a:gridCol w="832957"/>
                <a:gridCol w="832957"/>
                <a:gridCol w="832957"/>
                <a:gridCol w="832957"/>
                <a:gridCol w="832957"/>
                <a:gridCol w="832957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 Seats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 Predicted Seats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86273" y="2696146"/>
            <a:ext cx="10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Validation</a:t>
            </a:r>
            <a:endParaRPr lang="en-US" sz="1600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744906" y="4915907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Result</a:t>
            </a:r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418250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39763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defTabSz="914400"/>
            <a:r>
              <a:rPr lang="en-IN" sz="2400" b="1" i="1" u="sng" dirty="0" smtClean="0">
                <a:solidFill>
                  <a:srgbClr val="990033"/>
                </a:solidFill>
                <a:latin typeface="Calibri" pitchFamily="34" charset="0"/>
                <a:cs typeface="Calibri" pitchFamily="34" charset="0"/>
              </a:rPr>
              <a:t>Converting vote share to number of seats</a:t>
            </a:r>
            <a:r>
              <a:rPr lang="en-IN" sz="2400" b="1" dirty="0" smtClean="0">
                <a:solidFill>
                  <a:srgbClr val="990033"/>
                </a:solidFill>
                <a:latin typeface="Calibri" pitchFamily="34" charset="0"/>
                <a:cs typeface="Calibri" pitchFamily="34" charset="0"/>
              </a:rPr>
              <a:t>: Swing Analysis</a:t>
            </a:r>
            <a:endParaRPr lang="en-IN" sz="2400" b="1" dirty="0">
              <a:solidFill>
                <a:srgbClr val="9900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5B739-2C39-4D08-A62F-CE2C7D7FFFB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908720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Extent of change in voter support, typically from one </a:t>
            </a:r>
            <a:r>
              <a:rPr lang="en-US" dirty="0" smtClean="0"/>
              <a:t>election to </a:t>
            </a:r>
            <a:r>
              <a:rPr lang="en-US" dirty="0"/>
              <a:t>another, expressed as a positive or negative </a:t>
            </a:r>
            <a:r>
              <a:rPr lang="en-US" dirty="0" smtClean="0"/>
              <a:t>percentage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86264" y="1647384"/>
            <a:ext cx="8334207" cy="646331"/>
          </a:xfrm>
          <a:prstGeom prst="rect">
            <a:avLst/>
          </a:prstGeom>
          <a:ln>
            <a:solidFill>
              <a:srgbClr val="912F46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One Party Swing = Percentage of vote (current election) − percentage of vote (previous election)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2272" y="4083124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Uniform </a:t>
            </a:r>
            <a:r>
              <a:rPr lang="en-US" dirty="0"/>
              <a:t>Swing Assumption: </a:t>
            </a:r>
            <a:r>
              <a:rPr lang="en-US" dirty="0" smtClean="0"/>
              <a:t>State </a:t>
            </a:r>
            <a:r>
              <a:rPr lang="en-US" dirty="0"/>
              <a:t>level swing </a:t>
            </a:r>
            <a:r>
              <a:rPr lang="en-US" dirty="0" smtClean="0"/>
              <a:t>assumed at </a:t>
            </a:r>
            <a:r>
              <a:rPr lang="en-US" dirty="0"/>
              <a:t>constituency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94893"/>
              </p:ext>
            </p:extLst>
          </p:nvPr>
        </p:nvGraphicFramePr>
        <p:xfrm>
          <a:off x="471729" y="4653136"/>
          <a:ext cx="8363276" cy="1495766"/>
        </p:xfrm>
        <a:graphic>
          <a:graphicData uri="http://schemas.openxmlformats.org/drawingml/2006/table">
            <a:tbl>
              <a:tblPr/>
              <a:tblGrid>
                <a:gridCol w="921870"/>
                <a:gridCol w="531529"/>
                <a:gridCol w="531529"/>
                <a:gridCol w="531529"/>
                <a:gridCol w="531529"/>
                <a:gridCol w="531529"/>
                <a:gridCol w="531529"/>
                <a:gridCol w="531529"/>
                <a:gridCol w="531529"/>
                <a:gridCol w="531529"/>
                <a:gridCol w="531529"/>
                <a:gridCol w="531529"/>
                <a:gridCol w="531529"/>
                <a:gridCol w="531529"/>
                <a:gridCol w="531529"/>
              </a:tblGrid>
              <a:tr h="252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AAP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BJP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SAD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JDU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BSP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AAP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BJP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SAD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JDU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BSP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Adarsh Nagar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28%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38%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26%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44%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39%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9%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Ambedkar Nagar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42%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29%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23%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59%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8175" marR="8175" marT="8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49084"/>
              </p:ext>
            </p:extLst>
          </p:nvPr>
        </p:nvGraphicFramePr>
        <p:xfrm>
          <a:off x="728931" y="2564904"/>
          <a:ext cx="7848871" cy="1257300"/>
        </p:xfrm>
        <a:graphic>
          <a:graphicData uri="http://schemas.openxmlformats.org/drawingml/2006/table">
            <a:tbl>
              <a:tblPr/>
              <a:tblGrid>
                <a:gridCol w="911665"/>
                <a:gridCol w="1481458"/>
                <a:gridCol w="2834709"/>
                <a:gridCol w="959441"/>
                <a:gridCol w="1661598"/>
              </a:tblGrid>
              <a:tr h="18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  vote share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  vote share (normalized)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redicted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vote share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tate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level swing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8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2F75B5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BJP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2F75B5"/>
                          </a:solidFill>
                          <a:effectLst/>
                          <a:latin typeface="Calibri"/>
                        </a:rPr>
                        <a:t>39%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2F75B5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idx="4294967295"/>
          </p:nvPr>
        </p:nvSpPr>
        <p:spPr>
          <a:xfrm>
            <a:off x="29760" y="0"/>
            <a:ext cx="9144000" cy="639763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defTabSz="914400"/>
            <a:r>
              <a:rPr lang="en-IN" sz="2400" b="1" i="1" u="sng" dirty="0" smtClean="0">
                <a:solidFill>
                  <a:srgbClr val="990033"/>
                </a:solidFill>
                <a:latin typeface="Calibri" pitchFamily="34" charset="0"/>
                <a:cs typeface="Calibri" pitchFamily="34" charset="0"/>
              </a:rPr>
              <a:t>Converting vote share to number of seats</a:t>
            </a:r>
            <a:r>
              <a:rPr lang="en-IN" sz="2400" b="1" dirty="0" smtClean="0">
                <a:solidFill>
                  <a:srgbClr val="990033"/>
                </a:solidFill>
                <a:latin typeface="Calibri" pitchFamily="34" charset="0"/>
                <a:cs typeface="Calibri" pitchFamily="34" charset="0"/>
              </a:rPr>
              <a:t>: Swing Analysis</a:t>
            </a:r>
            <a:endParaRPr lang="en-IN" sz="2400" b="1" dirty="0">
              <a:solidFill>
                <a:srgbClr val="9900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5B739-2C39-4D08-A62F-CE2C7D7FFFB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5536" y="1371351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Safe </a:t>
            </a:r>
            <a:r>
              <a:rPr lang="en-US" b="1" dirty="0"/>
              <a:t>Constituency</a:t>
            </a:r>
            <a:r>
              <a:rPr lang="en-US" dirty="0"/>
              <a:t>: State with a vote share margin of &gt;2.5%</a:t>
            </a:r>
          </a:p>
          <a:p>
            <a:r>
              <a:rPr lang="en-US" b="1" dirty="0"/>
              <a:t>Swing Constituency</a:t>
            </a:r>
            <a:r>
              <a:rPr lang="en-US" dirty="0"/>
              <a:t>: State with a vote share margin of </a:t>
            </a:r>
            <a:r>
              <a:rPr lang="en-US" dirty="0" smtClean="0"/>
              <a:t>&lt;2.5</a:t>
            </a:r>
            <a:r>
              <a:rPr lang="en-US" dirty="0"/>
              <a:t>%</a:t>
            </a:r>
          </a:p>
        </p:txBody>
      </p:sp>
      <p:sp>
        <p:nvSpPr>
          <p:cNvPr id="6" name="Rectangle 5"/>
          <p:cNvSpPr/>
          <p:nvPr/>
        </p:nvSpPr>
        <p:spPr>
          <a:xfrm>
            <a:off x="575556" y="810145"/>
            <a:ext cx="7884876" cy="400110"/>
          </a:xfrm>
          <a:prstGeom prst="rect">
            <a:avLst/>
          </a:prstGeom>
          <a:ln>
            <a:solidFill>
              <a:srgbClr val="912F46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/>
              <a:t>Vote Share Margin</a:t>
            </a:r>
            <a:r>
              <a:rPr lang="en-US" sz="2000" dirty="0" smtClean="0"/>
              <a:t>: Difference in the vote share of winner and runner up</a:t>
            </a:r>
          </a:p>
        </p:txBody>
      </p:sp>
      <p:sp>
        <p:nvSpPr>
          <p:cNvPr id="5" name="Rectangle 4"/>
          <p:cNvSpPr/>
          <p:nvPr/>
        </p:nvSpPr>
        <p:spPr>
          <a:xfrm>
            <a:off x="575556" y="3254673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Since </a:t>
            </a:r>
            <a:r>
              <a:rPr lang="en-US" dirty="0"/>
              <a:t>swing constituencies can go either way, a range of possible seats is given for each of the 3 </a:t>
            </a:r>
            <a:r>
              <a:rPr lang="en-US" dirty="0" smtClean="0"/>
              <a:t>parties</a:t>
            </a:r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245213"/>
              </p:ext>
            </p:extLst>
          </p:nvPr>
        </p:nvGraphicFramePr>
        <p:xfrm>
          <a:off x="723543" y="5301208"/>
          <a:ext cx="4352512" cy="1013460"/>
        </p:xfrm>
        <a:graphic>
          <a:graphicData uri="http://schemas.openxmlformats.org/drawingml/2006/table">
            <a:tbl>
              <a:tblPr/>
              <a:tblGrid>
                <a:gridCol w="1141996"/>
                <a:gridCol w="1034260"/>
                <a:gridCol w="1034260"/>
                <a:gridCol w="1141996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final seats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seats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 seats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final seats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52-56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BJP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12-15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30156"/>
              </p:ext>
            </p:extLst>
          </p:nvPr>
        </p:nvGraphicFramePr>
        <p:xfrm>
          <a:off x="540991" y="2132856"/>
          <a:ext cx="8135466" cy="936105"/>
        </p:xfrm>
        <a:graphic>
          <a:graphicData uri="http://schemas.openxmlformats.org/drawingml/2006/table">
            <a:tbl>
              <a:tblPr/>
              <a:tblGrid>
                <a:gridCol w="1312729"/>
                <a:gridCol w="829092"/>
                <a:gridCol w="829092"/>
                <a:gridCol w="915456"/>
                <a:gridCol w="829092"/>
                <a:gridCol w="829092"/>
                <a:gridCol w="829092"/>
                <a:gridCol w="829092"/>
                <a:gridCol w="932729"/>
              </a:tblGrid>
              <a:tr h="31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Constituency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BJP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JDU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BSP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Swing Flag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Kasturba Nagar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54.2%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Bawana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42.1%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55576" y="4064298"/>
            <a:ext cx="4572000" cy="646331"/>
          </a:xfrm>
          <a:prstGeom prst="rect">
            <a:avLst/>
          </a:prstGeom>
          <a:ln>
            <a:solidFill>
              <a:srgbClr val="912F46"/>
            </a:solidFill>
          </a:ln>
        </p:spPr>
        <p:txBody>
          <a:bodyPr>
            <a:spAutoFit/>
          </a:bodyPr>
          <a:lstStyle/>
          <a:p>
            <a:r>
              <a:rPr lang="en-US" dirty="0"/>
              <a:t>Max Seats: Safe Seats + Swing Seats</a:t>
            </a:r>
          </a:p>
          <a:p>
            <a:r>
              <a:rPr lang="en-US" dirty="0"/>
              <a:t>Min Seats: Safe Seats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8428" y="4812017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Result</a:t>
            </a:r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36386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idx="4294967295"/>
          </p:nvPr>
        </p:nvSpPr>
        <p:spPr>
          <a:xfrm>
            <a:off x="29760" y="0"/>
            <a:ext cx="9144000" cy="639763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defTabSz="914400"/>
            <a:r>
              <a:rPr lang="en-IN" sz="2400" b="1" i="1" u="sng" dirty="0" smtClean="0">
                <a:solidFill>
                  <a:srgbClr val="990033"/>
                </a:solidFill>
                <a:latin typeface="Calibri" pitchFamily="34" charset="0"/>
                <a:cs typeface="Calibri" pitchFamily="34" charset="0"/>
              </a:rPr>
              <a:t>Converting vote share to number of seats</a:t>
            </a:r>
            <a:r>
              <a:rPr lang="en-IN" sz="2400" b="1" dirty="0" smtClean="0">
                <a:solidFill>
                  <a:srgbClr val="990033"/>
                </a:solidFill>
                <a:latin typeface="Calibri" pitchFamily="34" charset="0"/>
                <a:cs typeface="Calibri" pitchFamily="34" charset="0"/>
              </a:rPr>
              <a:t>: Swing Analysis - Visualization</a:t>
            </a:r>
            <a:endParaRPr lang="en-IN" sz="2400" b="1" dirty="0">
              <a:solidFill>
                <a:srgbClr val="9900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5B739-2C39-4D08-A62F-CE2C7D7FFFB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75" y="917714"/>
            <a:ext cx="8856984" cy="5112568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43508" y="6030282"/>
            <a:ext cx="8856984" cy="360040"/>
          </a:xfrm>
          <a:prstGeom prst="rect">
            <a:avLst/>
          </a:prstGeom>
        </p:spPr>
        <p:txBody>
          <a:bodyPr/>
          <a:lstStyle>
            <a:lvl1pPr marL="341313" indent="-341313" algn="l" defTabSz="912813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defTabSz="912813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413" indent="-227013" algn="l" defTabSz="912813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613" indent="-227013" algn="l" defTabSz="912813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813" indent="-227013" algn="l" defTabSz="912813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63" indent="-228578" algn="l" defTabSz="9143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20" indent="-228578" algn="l" defTabSz="9143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77" indent="-228578" algn="l" defTabSz="9143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34" indent="-228578" algn="l" defTabSz="9143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hlinkClick r:id="rId3"/>
              </a:rPr>
              <a:t>https://www.google.com/fusiontables/DataSource?docid=1qjgi13PJcrY2Eimz-4ikRHcviYquMUVLRPoUuXr3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6481" y="548382"/>
            <a:ext cx="283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Assumption: No Swing Seats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0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756" y="908720"/>
            <a:ext cx="8428044" cy="5256584"/>
          </a:xfrm>
        </p:spPr>
        <p:txBody>
          <a:bodyPr/>
          <a:lstStyle/>
          <a:p>
            <a:r>
              <a:rPr lang="en-US" sz="2400" dirty="0" smtClean="0"/>
              <a:t>Sentiment Analysis:</a:t>
            </a:r>
          </a:p>
          <a:p>
            <a:pPr lvl="1"/>
            <a:r>
              <a:rPr lang="en-US" sz="1800" dirty="0" smtClean="0"/>
              <a:t>Using spell-check and auto-correction to improve the features</a:t>
            </a:r>
          </a:p>
          <a:p>
            <a:pPr lvl="1"/>
            <a:r>
              <a:rPr lang="en-US" sz="1800" dirty="0" smtClean="0"/>
              <a:t>Using bigrams like ‘</a:t>
            </a:r>
            <a:r>
              <a:rPr lang="en-US" sz="1800" dirty="0" err="1" smtClean="0"/>
              <a:t>very_good</a:t>
            </a:r>
            <a:r>
              <a:rPr lang="en-US" sz="1800" dirty="0" smtClean="0"/>
              <a:t>’</a:t>
            </a:r>
          </a:p>
          <a:p>
            <a:pPr lvl="1"/>
            <a:r>
              <a:rPr lang="en-US" sz="1800" dirty="0" smtClean="0"/>
              <a:t>Better negation handling. </a:t>
            </a:r>
            <a:r>
              <a:rPr lang="en-US" sz="1800" dirty="0" err="1" smtClean="0"/>
              <a:t>Eg</a:t>
            </a:r>
            <a:r>
              <a:rPr lang="en-US" sz="1800" dirty="0" smtClean="0"/>
              <a:t>.: “This is not that bad”. ‘</a:t>
            </a:r>
            <a:r>
              <a:rPr lang="en-US" sz="1800" dirty="0" err="1" smtClean="0"/>
              <a:t>not_that_bad</a:t>
            </a:r>
            <a:r>
              <a:rPr lang="en-US" sz="1800" dirty="0" smtClean="0"/>
              <a:t>’ should be a feature</a:t>
            </a:r>
          </a:p>
          <a:p>
            <a:pPr lvl="1"/>
            <a:r>
              <a:rPr lang="en-US" sz="1800" dirty="0" smtClean="0"/>
              <a:t>Feature Selection. Optimum number of features to be used</a:t>
            </a:r>
          </a:p>
          <a:p>
            <a:pPr lvl="1"/>
            <a:endParaRPr lang="en-US" sz="1800" dirty="0"/>
          </a:p>
          <a:p>
            <a:r>
              <a:rPr lang="en-US" sz="2200" dirty="0" smtClean="0"/>
              <a:t>Customer risk categorization through sentiment analysis on Facebook and Twitter</a:t>
            </a:r>
          </a:p>
          <a:p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5B739-2C39-4D08-A62F-CE2C7D7FFFB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9760" y="0"/>
            <a:ext cx="9144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7500"/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/>
            <a:r>
              <a:rPr lang="en-IN" sz="2400" b="1" i="1" u="sng" dirty="0" err="1" smtClean="0">
                <a:solidFill>
                  <a:srgbClr val="990033"/>
                </a:solidFill>
                <a:latin typeface="Calibri" pitchFamily="34" charset="0"/>
                <a:cs typeface="Calibri" pitchFamily="34" charset="0"/>
              </a:rPr>
              <a:t>Learnings</a:t>
            </a:r>
            <a:r>
              <a:rPr lang="en-IN" sz="2400" b="1" i="1" u="sng" dirty="0" smtClean="0">
                <a:solidFill>
                  <a:srgbClr val="990033"/>
                </a:solidFill>
                <a:latin typeface="Calibri" pitchFamily="34" charset="0"/>
                <a:cs typeface="Calibri" pitchFamily="34" charset="0"/>
              </a:rPr>
              <a:t> and </a:t>
            </a:r>
            <a:r>
              <a:rPr lang="en-IN" sz="2400" b="1" i="1" u="sng" dirty="0" err="1" smtClean="0">
                <a:solidFill>
                  <a:srgbClr val="990033"/>
                </a:solidFill>
                <a:latin typeface="Calibri" pitchFamily="34" charset="0"/>
                <a:cs typeface="Calibri" pitchFamily="34" charset="0"/>
              </a:rPr>
              <a:t>actionables</a:t>
            </a:r>
            <a:endParaRPr lang="en-IN" sz="2400" b="1" dirty="0">
              <a:solidFill>
                <a:srgbClr val="9900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06472" y="639762"/>
            <a:ext cx="8686008" cy="61016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4564" tIns="42282" rIns="84564" bIns="42282"/>
          <a:lstStyle/>
          <a:p>
            <a:pPr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58756" y="806052"/>
            <a:ext cx="8686008" cy="57690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4564" tIns="42282" rIns="84564" bIns="42282"/>
          <a:lstStyle/>
          <a:p>
            <a:pPr defTabSz="914323">
              <a:lnSpc>
                <a:spcPct val="150000"/>
              </a:lnSpc>
              <a:defRPr/>
            </a:pPr>
            <a:endParaRPr lang="en-US" sz="1600" b="1" kern="0" dirty="0">
              <a:solidFill>
                <a:sysClr val="windowText" lastClr="000000"/>
              </a:solidFill>
            </a:endParaRPr>
          </a:p>
          <a:p>
            <a:pPr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</a:rPr>
              <a:t> </a:t>
            </a:r>
            <a:endParaRPr lang="en-US" sz="1600" b="1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3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idx="4294967295"/>
          </p:nvPr>
        </p:nvSpPr>
        <p:spPr>
          <a:xfrm>
            <a:off x="0" y="2997200"/>
            <a:ext cx="8785225" cy="639763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defTabSz="914400"/>
            <a:r>
              <a:rPr lang="en-IN" sz="2400" b="1" dirty="0" smtClean="0">
                <a:solidFill>
                  <a:srgbClr val="990033"/>
                </a:solidFill>
                <a:latin typeface="Calibri" pitchFamily="34" charset="0"/>
                <a:cs typeface="Calibri" pitchFamily="34" charset="0"/>
              </a:rPr>
              <a:t>Thank You</a:t>
            </a:r>
            <a:endParaRPr lang="en-IN" sz="2400" b="1" dirty="0">
              <a:solidFill>
                <a:srgbClr val="9900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5B739-2C39-4D08-A62F-CE2C7D7FFFB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3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ChangeArrowheads="1"/>
          </p:cNvSpPr>
          <p:nvPr>
            <p:ph type="title"/>
          </p:nvPr>
        </p:nvSpPr>
        <p:spPr>
          <a:xfrm>
            <a:off x="183343" y="33353"/>
            <a:ext cx="8756265" cy="58733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5778" tIns="47889" rIns="95778" bIns="47889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GB" altLang="zh-TW" sz="2400" b="1" i="1" u="sng" dirty="0">
                <a:solidFill>
                  <a:srgbClr val="912F46"/>
                </a:solidFill>
                <a:latin typeface="Calibri" pitchFamily="34" charset="0"/>
                <a:cs typeface="Calibri" pitchFamily="34" charset="0"/>
              </a:rPr>
              <a:t>Agenda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06472" y="260648"/>
            <a:ext cx="8165958" cy="54397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4564" tIns="42282" rIns="84564" bIns="42282"/>
          <a:lstStyle/>
          <a:p>
            <a:pPr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 smtClean="0">
              <a:solidFill>
                <a:sysClr val="windowText" lastClr="000000"/>
              </a:solidFill>
            </a:endParaRPr>
          </a:p>
          <a:p>
            <a:pPr marL="342900" indent="-342900"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Objective  </a:t>
            </a:r>
            <a:endParaRPr lang="en-US" sz="1600" kern="0" dirty="0">
              <a:solidFill>
                <a:sysClr val="windowText" lastClr="000000"/>
              </a:solidFill>
            </a:endParaRPr>
          </a:p>
          <a:p>
            <a:pPr marL="342900" indent="-342900"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1600" kern="0" dirty="0" smtClean="0">
              <a:solidFill>
                <a:sysClr val="windowText" lastClr="000000"/>
              </a:solidFill>
            </a:endParaRPr>
          </a:p>
          <a:p>
            <a:pPr marL="400050" indent="-400050" defTabSz="914323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Prediction of Vote Share based on basic Text </a:t>
            </a:r>
            <a:r>
              <a:rPr lang="en-US" sz="1600" kern="0" dirty="0">
                <a:solidFill>
                  <a:sysClr val="windowText" lastClr="000000"/>
                </a:solidFill>
              </a:rPr>
              <a:t>M</a:t>
            </a:r>
            <a:r>
              <a:rPr lang="en-US" sz="1600" kern="0" dirty="0" smtClean="0">
                <a:solidFill>
                  <a:sysClr val="windowText" lastClr="000000"/>
                </a:solidFill>
              </a:rPr>
              <a:t>ining</a:t>
            </a:r>
          </a:p>
          <a:p>
            <a:pPr marL="1314450" lvl="2" indent="-400050" defTabSz="91432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Approach</a:t>
            </a:r>
          </a:p>
          <a:p>
            <a:pPr marL="1314450" lvl="2" indent="-400050" defTabSz="91432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Results</a:t>
            </a:r>
          </a:p>
          <a:p>
            <a:pPr marL="400050" indent="-400050" defTabSz="914323">
              <a:lnSpc>
                <a:spcPct val="150000"/>
              </a:lnSpc>
              <a:buFont typeface="+mj-lt"/>
              <a:buAutoNum type="arabicPeriod"/>
              <a:defRPr/>
            </a:pPr>
            <a:endParaRPr lang="en-US" sz="1600" kern="0" dirty="0" smtClean="0">
              <a:solidFill>
                <a:sysClr val="windowText" lastClr="000000"/>
              </a:solidFill>
            </a:endParaRPr>
          </a:p>
          <a:p>
            <a:pPr marL="400050" indent="-400050" defTabSz="914323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Prediction </a:t>
            </a:r>
            <a:r>
              <a:rPr lang="en-US" sz="1600" kern="0" dirty="0" smtClean="0">
                <a:solidFill>
                  <a:sysClr val="windowText" lastClr="000000"/>
                </a:solidFill>
              </a:rPr>
              <a:t>of Vote Share based </a:t>
            </a:r>
            <a:r>
              <a:rPr lang="en-US" sz="1600" kern="0" dirty="0">
                <a:solidFill>
                  <a:sysClr val="windowText" lastClr="000000"/>
                </a:solidFill>
              </a:rPr>
              <a:t>on Sentiment </a:t>
            </a:r>
            <a:r>
              <a:rPr lang="en-US" sz="1600" kern="0" dirty="0" smtClean="0">
                <a:solidFill>
                  <a:sysClr val="windowText" lastClr="000000"/>
                </a:solidFill>
              </a:rPr>
              <a:t>Analysis</a:t>
            </a:r>
            <a:endParaRPr lang="en-US" sz="1600" kern="0" dirty="0">
              <a:solidFill>
                <a:sysClr val="windowText" lastClr="000000"/>
              </a:solidFill>
            </a:endParaRPr>
          </a:p>
          <a:p>
            <a:pPr marL="1314450" lvl="2" indent="-400050" defTabSz="91432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Approach – Naïve </a:t>
            </a:r>
            <a:r>
              <a:rPr lang="en-US" sz="1600" kern="0" dirty="0" err="1" smtClean="0">
                <a:solidFill>
                  <a:sysClr val="windowText" lastClr="000000"/>
                </a:solidFill>
              </a:rPr>
              <a:t>Baye’s</a:t>
            </a:r>
            <a:r>
              <a:rPr lang="en-US" sz="1600" kern="0" dirty="0" smtClean="0">
                <a:solidFill>
                  <a:sysClr val="windowText" lastClr="000000"/>
                </a:solidFill>
              </a:rPr>
              <a:t> method</a:t>
            </a:r>
            <a:endParaRPr lang="en-US" sz="1600" kern="0" dirty="0">
              <a:solidFill>
                <a:sysClr val="windowText" lastClr="000000"/>
              </a:solidFill>
            </a:endParaRPr>
          </a:p>
          <a:p>
            <a:pPr marL="1314450" lvl="2" indent="-400050" defTabSz="91432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Results</a:t>
            </a:r>
            <a:endParaRPr lang="en-US" sz="1600" kern="0" dirty="0">
              <a:solidFill>
                <a:sysClr val="windowText" lastClr="000000"/>
              </a:solidFill>
            </a:endParaRPr>
          </a:p>
          <a:p>
            <a:pPr defTabSz="914323">
              <a:lnSpc>
                <a:spcPct val="150000"/>
              </a:lnSpc>
              <a:defRPr/>
            </a:pPr>
            <a:endParaRPr lang="en-US" sz="1600" kern="0" dirty="0" smtClean="0">
              <a:solidFill>
                <a:sysClr val="windowText" lastClr="000000"/>
              </a:solidFill>
            </a:endParaRPr>
          </a:p>
          <a:p>
            <a:pPr marL="342900" indent="-342900"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Methodology for Conversion of Vote Share to Seat Share </a:t>
            </a:r>
          </a:p>
          <a:p>
            <a:pPr marL="342900" indent="-342900"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defRPr/>
            </a:pPr>
            <a:endParaRPr lang="en-US" sz="1600" kern="0" dirty="0">
              <a:solidFill>
                <a:sysClr val="windowText" lastClr="000000"/>
              </a:solidFill>
            </a:endParaRPr>
          </a:p>
          <a:p>
            <a:pPr marL="342900" indent="-342900"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Learnings  </a:t>
            </a:r>
          </a:p>
          <a:p>
            <a:pPr marL="800100" lvl="1" indent="-342900" defTabSz="914323">
              <a:lnSpc>
                <a:spcPct val="150000"/>
              </a:lnSpc>
              <a:buSzPct val="95000"/>
              <a:buFont typeface="+mj-lt"/>
              <a:buAutoNum type="arabicPeriod" startAt="4"/>
              <a:defRPr/>
            </a:pPr>
            <a:endParaRPr lang="en-US" sz="1400" kern="0" dirty="0">
              <a:solidFill>
                <a:sysClr val="windowText" lastClr="000000"/>
              </a:solidFill>
            </a:endParaRPr>
          </a:p>
          <a:p>
            <a:pPr marL="800100" lvl="1" indent="-342900" defTabSz="914323">
              <a:lnSpc>
                <a:spcPct val="150000"/>
              </a:lnSpc>
              <a:buSzPct val="95000"/>
              <a:buFont typeface="+mj-lt"/>
              <a:buAutoNum type="arabicPeriod" startAt="4"/>
              <a:defRPr/>
            </a:pPr>
            <a:endParaRPr lang="en-US" sz="14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90D0-9C0E-4135-8FB6-937CA36D9B92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51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79512" y="1196752"/>
            <a:ext cx="8784976" cy="2861322"/>
          </a:xfrm>
          <a:prstGeom prst="rect">
            <a:avLst/>
          </a:prstGeom>
          <a:solidFill>
            <a:srgbClr val="660033">
              <a:alpha val="0"/>
            </a:srgbClr>
          </a:solidFill>
          <a:ln w="12700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9512" y="4276412"/>
            <a:ext cx="8784976" cy="1960900"/>
          </a:xfrm>
          <a:prstGeom prst="rect">
            <a:avLst/>
          </a:prstGeom>
          <a:solidFill>
            <a:srgbClr val="660033">
              <a:alpha val="0"/>
            </a:srgbClr>
          </a:solidFill>
          <a:ln w="12700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7205"/>
            <a:ext cx="8784976" cy="562074"/>
          </a:xfrm>
        </p:spPr>
        <p:txBody>
          <a:bodyPr/>
          <a:lstStyle/>
          <a:p>
            <a:pPr algn="l"/>
            <a:r>
              <a:rPr lang="en-GB" altLang="zh-TW" sz="2400" b="1" i="1" u="sng" dirty="0">
                <a:solidFill>
                  <a:srgbClr val="912F46"/>
                </a:solidFill>
                <a:latin typeface="Calibri" pitchFamily="34" charset="0"/>
                <a:cs typeface="Calibri" pitchFamily="34" charset="0"/>
              </a:rPr>
              <a:t>Objective</a:t>
            </a:r>
            <a:endParaRPr lang="en-US" sz="2400" b="1" i="1" u="sng" dirty="0">
              <a:solidFill>
                <a:srgbClr val="912F4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672960"/>
            <a:ext cx="8784976" cy="432048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/>
            <a:r>
              <a:rPr lang="en-US" sz="1800" dirty="0" smtClean="0"/>
              <a:t>Predict </a:t>
            </a:r>
            <a:r>
              <a:rPr lang="en-US" sz="1800" dirty="0"/>
              <a:t>results of Delhi Election using sentiment analysis with Twitter </a:t>
            </a:r>
            <a:r>
              <a:rPr lang="en-US" sz="1800" dirty="0" smtClean="0"/>
              <a:t>data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8B078-493E-4A66-821F-F60FD7DD27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7730215"/>
              </p:ext>
            </p:extLst>
          </p:nvPr>
        </p:nvGraphicFramePr>
        <p:xfrm>
          <a:off x="457200" y="1268760"/>
          <a:ext cx="3683000" cy="267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000"/>
              </a:tblGrid>
              <a:tr h="3349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Input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60033"/>
                    </a:solidFill>
                  </a:tcPr>
                </a:tc>
              </a:tr>
              <a:tr h="3349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Twitter Data</a:t>
                      </a:r>
                      <a:r>
                        <a:rPr lang="en-US" sz="1400" baseline="0" dirty="0" smtClean="0"/>
                        <a:t> in JSON format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904">
                <a:tc>
                  <a:txBody>
                    <a:bodyPr/>
                    <a:lstStyle/>
                    <a:p>
                      <a:pPr marL="1200064" lvl="2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Tweet text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34904">
                <a:tc>
                  <a:txBody>
                    <a:bodyPr/>
                    <a:lstStyle/>
                    <a:p>
                      <a:pPr marL="1200064" lvl="2" indent="-285750">
                        <a:buFontTx/>
                        <a:buChar char="-"/>
                      </a:pPr>
                      <a:r>
                        <a:rPr lang="en-US" sz="1400" dirty="0" smtClean="0"/>
                        <a:t>Hashtags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4904">
                <a:tc>
                  <a:txBody>
                    <a:bodyPr/>
                    <a:lstStyle/>
                    <a:p>
                      <a:pPr lvl="2"/>
                      <a:r>
                        <a:rPr lang="en-US" sz="1400" dirty="0" smtClean="0"/>
                        <a:t>-     Twitter Handles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34904">
                <a:tc>
                  <a:txBody>
                    <a:bodyPr/>
                    <a:lstStyle/>
                    <a:p>
                      <a:pPr marL="1200064" lvl="2" indent="-285750">
                        <a:buFontTx/>
                        <a:buChar char="-"/>
                      </a:pPr>
                      <a:r>
                        <a:rPr lang="en-US" sz="1400" dirty="0" smtClean="0"/>
                        <a:t>Retweets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4904">
                <a:tc>
                  <a:txBody>
                    <a:bodyPr/>
                    <a:lstStyle/>
                    <a:p>
                      <a:pPr marL="1200064" lvl="2" indent="-285750">
                        <a:buFontTx/>
                        <a:buChar char="-"/>
                      </a:pPr>
                      <a:r>
                        <a:rPr lang="en-US" sz="1400" dirty="0" err="1" smtClean="0"/>
                        <a:t>Favourites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34904">
                <a:tc>
                  <a:txBody>
                    <a:bodyPr/>
                    <a:lstStyle/>
                    <a:p>
                      <a:pPr marL="0" algn="l" defTabSz="914314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Candidate-Hashtag Mapping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95745887"/>
              </p:ext>
            </p:extLst>
          </p:nvPr>
        </p:nvGraphicFramePr>
        <p:xfrm>
          <a:off x="4983979" y="1277863"/>
          <a:ext cx="3683000" cy="268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000"/>
              </a:tblGrid>
              <a:tr h="3604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Output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60033"/>
                    </a:solidFill>
                  </a:tcPr>
                </a:tc>
              </a:tr>
              <a:tr h="3604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Party-wise (AAP, BJP, INC)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435">
                <a:tc>
                  <a:txBody>
                    <a:bodyPr/>
                    <a:lstStyle/>
                    <a:p>
                      <a:pPr marL="1200064" lvl="2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Vote Share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60435">
                <a:tc>
                  <a:txBody>
                    <a:bodyPr/>
                    <a:lstStyle/>
                    <a:p>
                      <a:pPr marL="1200064" lvl="2" indent="-285750">
                        <a:buFontTx/>
                        <a:buChar char="-"/>
                      </a:pPr>
                      <a:r>
                        <a:rPr lang="en-US" sz="1400" dirty="0" smtClean="0"/>
                        <a:t>Seat</a:t>
                      </a:r>
                      <a:r>
                        <a:rPr lang="en-US" sz="1400" baseline="0" dirty="0" smtClean="0"/>
                        <a:t> Share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435">
                <a:tc>
                  <a:txBody>
                    <a:bodyPr/>
                    <a:lstStyle/>
                    <a:p>
                      <a:pPr marL="0" marR="0" lvl="2" indent="0" algn="l" defTabSz="9143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Methodology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435">
                <a:tc>
                  <a:txBody>
                    <a:bodyPr/>
                    <a:lstStyle/>
                    <a:p>
                      <a:pPr marL="1200064" lvl="2" indent="-285750">
                        <a:buFontTx/>
                        <a:buChar char="-"/>
                      </a:pPr>
                      <a:r>
                        <a:rPr lang="en-US" sz="1400" dirty="0" smtClean="0"/>
                        <a:t>Text Mining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503622">
                <a:tc>
                  <a:txBody>
                    <a:bodyPr/>
                    <a:lstStyle/>
                    <a:p>
                      <a:pPr marL="1200064" lvl="2" indent="-285750">
                        <a:buFontTx/>
                        <a:buChar char="-"/>
                      </a:pPr>
                      <a:r>
                        <a:rPr lang="en-US" sz="1400" dirty="0" smtClean="0"/>
                        <a:t>Naïve Bayes based Sentiment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4211960" y="2574007"/>
            <a:ext cx="720080" cy="32515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" t="6850" r="4006" b="7533"/>
          <a:stretch/>
        </p:blipFill>
        <p:spPr>
          <a:xfrm>
            <a:off x="467544" y="4395537"/>
            <a:ext cx="3672408" cy="16257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18587" r="18587"/>
          <a:stretch/>
        </p:blipFill>
        <p:spPr>
          <a:xfrm>
            <a:off x="5796136" y="4395536"/>
            <a:ext cx="2088232" cy="1769767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301499" y="5017411"/>
            <a:ext cx="720080" cy="32515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6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6228184" y="1499302"/>
            <a:ext cx="2808312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39763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defTabSz="914400"/>
            <a:r>
              <a:rPr lang="en-IN" sz="2400" b="1" i="1" u="sng" dirty="0" smtClean="0">
                <a:solidFill>
                  <a:srgbClr val="912F46"/>
                </a:solidFill>
                <a:latin typeface="Calibri" pitchFamily="34" charset="0"/>
                <a:cs typeface="Calibri" pitchFamily="34" charset="0"/>
              </a:rPr>
              <a:t>Methodology</a:t>
            </a:r>
            <a:r>
              <a:rPr lang="en-IN" sz="2400" b="1" dirty="0" smtClean="0">
                <a:solidFill>
                  <a:srgbClr val="912F46"/>
                </a:solidFill>
                <a:latin typeface="Calibri" pitchFamily="34" charset="0"/>
                <a:cs typeface="Calibri" pitchFamily="34" charset="0"/>
              </a:rPr>
              <a:t>: Predictions based on Basic Text Mining</a:t>
            </a:r>
            <a:endParaRPr lang="en-IN" sz="2400" b="1" dirty="0">
              <a:solidFill>
                <a:srgbClr val="912F4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5B739-2C39-4D08-A62F-CE2C7D7FFFB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9512" y="2147374"/>
            <a:ext cx="2448272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chemeClr val="tx1"/>
                </a:solidFill>
              </a:rPr>
              <a:t>Data Preparation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Converted JSON to CSV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Discarded tweets in Hindi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Removed URL &amp; image tweets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5963" y="1211270"/>
            <a:ext cx="2448272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chemeClr val="tx1"/>
                </a:solidFill>
              </a:rPr>
              <a:t>Text Mining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Mapped Hashtag to Party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Tagged Tweets to Party based on keywords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44208" y="1695581"/>
            <a:ext cx="244827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Tweet Frequency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44208" y="2847709"/>
            <a:ext cx="244827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Re-Tweet Frequency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44208" y="3947574"/>
            <a:ext cx="244827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Favourite Frequency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31840" y="3067216"/>
            <a:ext cx="2448272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chemeClr val="tx1"/>
                </a:solidFill>
              </a:rPr>
              <a:t>Assumptions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Deleted untagged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Inclusion and Exclusion of Tweets tagged to multiple parties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868143" y="1859342"/>
            <a:ext cx="0" cy="2232248"/>
          </a:xfrm>
          <a:prstGeom prst="line">
            <a:avLst/>
          </a:prstGeom>
          <a:ln>
            <a:solidFill>
              <a:srgbClr val="660033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68144" y="1859342"/>
            <a:ext cx="513649" cy="0"/>
          </a:xfrm>
          <a:prstGeom prst="line">
            <a:avLst/>
          </a:prstGeom>
          <a:ln>
            <a:solidFill>
              <a:srgbClr val="660033"/>
            </a:solidFill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68144" y="2939462"/>
            <a:ext cx="513649" cy="0"/>
          </a:xfrm>
          <a:prstGeom prst="line">
            <a:avLst/>
          </a:prstGeom>
          <a:ln>
            <a:solidFill>
              <a:srgbClr val="660033"/>
            </a:solidFill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8144" y="4091590"/>
            <a:ext cx="513649" cy="0"/>
          </a:xfrm>
          <a:prstGeom prst="line">
            <a:avLst/>
          </a:prstGeom>
          <a:ln>
            <a:solidFill>
              <a:srgbClr val="660033"/>
            </a:solidFill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627784" y="2939462"/>
            <a:ext cx="216024" cy="4065"/>
          </a:xfrm>
          <a:prstGeom prst="line">
            <a:avLst/>
          </a:prstGeom>
          <a:ln>
            <a:solidFill>
              <a:srgbClr val="660033"/>
            </a:solidFill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22159" y="2011489"/>
            <a:ext cx="21649" cy="1864077"/>
          </a:xfrm>
          <a:prstGeom prst="line">
            <a:avLst/>
          </a:prstGeom>
          <a:ln>
            <a:solidFill>
              <a:srgbClr val="660033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822159" y="2003359"/>
            <a:ext cx="293253" cy="8130"/>
          </a:xfrm>
          <a:prstGeom prst="line">
            <a:avLst/>
          </a:prstGeom>
          <a:ln>
            <a:solidFill>
              <a:srgbClr val="660033"/>
            </a:solidFill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55976" y="2787882"/>
            <a:ext cx="0" cy="279334"/>
          </a:xfrm>
          <a:prstGeom prst="line">
            <a:avLst/>
          </a:prstGeom>
          <a:ln>
            <a:solidFill>
              <a:srgbClr val="660033"/>
            </a:solidFill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43808" y="3867435"/>
            <a:ext cx="271604" cy="8131"/>
          </a:xfrm>
          <a:prstGeom prst="line">
            <a:avLst/>
          </a:prstGeom>
          <a:ln>
            <a:solidFill>
              <a:srgbClr val="660033"/>
            </a:solidFill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569292" y="3867435"/>
            <a:ext cx="298851" cy="8131"/>
          </a:xfrm>
          <a:prstGeom prst="line">
            <a:avLst/>
          </a:prstGeom>
          <a:ln>
            <a:solidFill>
              <a:srgbClr val="660033"/>
            </a:solidFill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15844" y="1052736"/>
            <a:ext cx="2808312" cy="338554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% Vote Share Prediction </a:t>
            </a:r>
          </a:p>
        </p:txBody>
      </p:sp>
    </p:spTree>
    <p:extLst>
      <p:ext uri="{BB962C8B-B14F-4D97-AF65-F5344CB8AC3E}">
        <p14:creationId xmlns:p14="http://schemas.microsoft.com/office/powerpoint/2010/main" val="21658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39763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defTabSz="914400"/>
            <a:r>
              <a:rPr lang="en-IN" sz="2400" b="1" i="1" u="sng" dirty="0" smtClean="0">
                <a:solidFill>
                  <a:srgbClr val="912F46"/>
                </a:solidFill>
                <a:latin typeface="Calibri" pitchFamily="34" charset="0"/>
                <a:cs typeface="Calibri" pitchFamily="34" charset="0"/>
              </a:rPr>
              <a:t>% Vote Share Predictions</a:t>
            </a:r>
            <a:r>
              <a:rPr lang="en-IN" sz="2400" b="1" dirty="0" smtClean="0">
                <a:solidFill>
                  <a:srgbClr val="912F46"/>
                </a:solidFill>
                <a:latin typeface="Calibri" pitchFamily="34" charset="0"/>
                <a:cs typeface="Calibri" pitchFamily="34" charset="0"/>
              </a:rPr>
              <a:t>: Each Tweet – Single Party</a:t>
            </a:r>
            <a:endParaRPr lang="en-IN" sz="2400" b="1" dirty="0">
              <a:solidFill>
                <a:srgbClr val="912F4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5B739-2C39-4D08-A62F-CE2C7D7FFFB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447" y="639763"/>
            <a:ext cx="4047761" cy="2501205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429000"/>
            <a:ext cx="4050792" cy="2505456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23471" y="3429000"/>
            <a:ext cx="4047761" cy="250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5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39763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defTabSz="914400"/>
            <a:r>
              <a:rPr lang="en-IN" sz="2400" b="1" i="1" u="sng" dirty="0" smtClean="0">
                <a:solidFill>
                  <a:srgbClr val="912F46"/>
                </a:solidFill>
                <a:latin typeface="Calibri" pitchFamily="34" charset="0"/>
                <a:cs typeface="Calibri" pitchFamily="34" charset="0"/>
              </a:rPr>
              <a:t>% Vote Share Predictions</a:t>
            </a:r>
            <a:r>
              <a:rPr lang="en-IN" sz="2400" b="1" dirty="0" smtClean="0">
                <a:solidFill>
                  <a:srgbClr val="912F46"/>
                </a:solidFill>
                <a:latin typeface="Calibri" pitchFamily="34" charset="0"/>
                <a:cs typeface="Calibri" pitchFamily="34" charset="0"/>
              </a:rPr>
              <a:t>: Single or Multiple Parties---Predictions based on re-tweets-closest to the actual vote share numbers</a:t>
            </a:r>
            <a:endParaRPr lang="en-IN" sz="2400" b="1" dirty="0">
              <a:solidFill>
                <a:srgbClr val="912F4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5B739-2C39-4D08-A62F-CE2C7D7FFFB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908720"/>
            <a:ext cx="4050792" cy="2505456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659848"/>
            <a:ext cx="4050792" cy="2505456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3632404"/>
            <a:ext cx="4050792" cy="250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5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06472" y="116632"/>
            <a:ext cx="8686008" cy="66247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4564" tIns="42282" rIns="84564" bIns="42282"/>
          <a:lstStyle/>
          <a:p>
            <a:pPr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>
              <a:solidFill>
                <a:sysClr val="windowText" lastClr="000000"/>
              </a:solidFill>
            </a:endParaRPr>
          </a:p>
          <a:p>
            <a:pPr marL="342900" indent="-342900"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</a:rPr>
              <a:t>Raw Data:</a:t>
            </a:r>
          </a:p>
          <a:p>
            <a:pPr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kern="0" dirty="0" smtClean="0">
                <a:solidFill>
                  <a:sysClr val="windowText" lastClr="000000"/>
                </a:solidFill>
              </a:rPr>
              <a:t>Tweet 1</a:t>
            </a:r>
            <a:r>
              <a:rPr lang="en-US" sz="1600" kern="0" dirty="0" smtClean="0">
                <a:solidFill>
                  <a:sysClr val="windowText" lastClr="000000"/>
                </a:solidFill>
              </a:rPr>
              <a:t>: “I love BJP”  Sentiment: Positive(1)            </a:t>
            </a:r>
            <a:r>
              <a:rPr lang="en-US" sz="1600" i="1" kern="0" dirty="0" smtClean="0">
                <a:solidFill>
                  <a:sysClr val="windowText" lastClr="000000"/>
                </a:solidFill>
              </a:rPr>
              <a:t>Tweet 2</a:t>
            </a:r>
            <a:r>
              <a:rPr lang="en-US" sz="1600" kern="0" dirty="0" smtClean="0">
                <a:solidFill>
                  <a:sysClr val="windowText" lastClr="000000"/>
                </a:solidFill>
              </a:rPr>
              <a:t>: “I don’t like BJP”</a:t>
            </a:r>
            <a:r>
              <a:rPr lang="en-US" sz="1400" kern="0" dirty="0">
                <a:solidFill>
                  <a:sysClr val="windowText" lastClr="000000"/>
                </a:solidFill>
              </a:rPr>
              <a:t> </a:t>
            </a:r>
            <a:r>
              <a:rPr lang="en-US" sz="14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</a:rPr>
              <a:t>Sentiment</a:t>
            </a:r>
            <a:r>
              <a:rPr lang="en-US" sz="1600" kern="0" dirty="0">
                <a:solidFill>
                  <a:sysClr val="windowText" lastClr="000000"/>
                </a:solidFill>
              </a:rPr>
              <a:t>: </a:t>
            </a:r>
            <a:r>
              <a:rPr lang="en-US" sz="1600" kern="0" dirty="0" smtClean="0">
                <a:solidFill>
                  <a:sysClr val="windowText" lastClr="000000"/>
                </a:solidFill>
              </a:rPr>
              <a:t>Negative(0)</a:t>
            </a:r>
            <a:endParaRPr lang="en-US" sz="1600" kern="0" dirty="0">
              <a:solidFill>
                <a:sysClr val="windowText" lastClr="000000"/>
              </a:solidFill>
            </a:endParaRPr>
          </a:p>
          <a:p>
            <a:pPr marL="342900" indent="-342900"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</a:rPr>
              <a:t>Data Structure:</a:t>
            </a:r>
          </a:p>
          <a:p>
            <a:pPr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</a:endParaRPr>
          </a:p>
          <a:p>
            <a:pPr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 smtClean="0">
              <a:solidFill>
                <a:sysClr val="windowText" lastClr="000000"/>
              </a:solidFill>
            </a:endParaRPr>
          </a:p>
          <a:p>
            <a:pPr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</a:endParaRPr>
          </a:p>
          <a:p>
            <a:pPr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 smtClean="0">
              <a:solidFill>
                <a:sysClr val="windowText" lastClr="000000"/>
              </a:solidFill>
            </a:endParaRPr>
          </a:p>
          <a:p>
            <a:pPr marL="285750" indent="-285750"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</a:rPr>
              <a:t>Model: </a:t>
            </a:r>
          </a:p>
          <a:p>
            <a:pPr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Build a model using words as the features and sentiment as the target event</a:t>
            </a:r>
          </a:p>
          <a:p>
            <a:pPr marL="285750" indent="-285750"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</a:rPr>
              <a:t>Methodology: </a:t>
            </a:r>
            <a:r>
              <a:rPr lang="en-US" sz="1600" b="1" i="1" kern="0" dirty="0" smtClean="0">
                <a:solidFill>
                  <a:sysClr val="windowText" lastClr="000000"/>
                </a:solidFill>
              </a:rPr>
              <a:t>Naïve Bayes</a:t>
            </a:r>
          </a:p>
          <a:p>
            <a:pPr marL="742950" lvl="1" indent="-285750" defTabSz="914323">
              <a:lnSpc>
                <a:spcPct val="150000"/>
              </a:lnSpc>
              <a:buFont typeface="Courier New" pitchFamily="49" charset="0"/>
              <a:buChar char="o"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Easy to train and recalibrate</a:t>
            </a:r>
          </a:p>
          <a:p>
            <a:pPr marL="742950" lvl="1" indent="-285750" defTabSz="914323">
              <a:lnSpc>
                <a:spcPct val="150000"/>
              </a:lnSpc>
              <a:buFont typeface="Courier New" pitchFamily="49" charset="0"/>
              <a:buChar char="o"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Can take in large number of variables</a:t>
            </a:r>
          </a:p>
          <a:p>
            <a:pPr marL="285750" indent="-285750"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</a:rPr>
              <a:t>Data Used</a:t>
            </a:r>
          </a:p>
          <a:p>
            <a:pPr marL="742950" lvl="1" indent="-285750" defTabSz="914323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Manually tagged the sentiment of 2000 tweets &amp; external data of 7000 sentiment tagged sentences</a:t>
            </a:r>
          </a:p>
          <a:p>
            <a:pPr marL="742950" lvl="1" indent="-285750" defTabSz="914323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sz="16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39763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defTabSz="914400"/>
            <a:r>
              <a:rPr lang="en-IN" sz="2400" b="1" i="1" u="sng" dirty="0" smtClean="0">
                <a:solidFill>
                  <a:srgbClr val="990033"/>
                </a:solidFill>
                <a:latin typeface="Calibri" pitchFamily="34" charset="0"/>
                <a:cs typeface="Calibri" pitchFamily="34" charset="0"/>
              </a:rPr>
              <a:t>Sentiment Analysis</a:t>
            </a:r>
            <a:r>
              <a:rPr lang="en-IN" sz="2400" b="1" i="1" dirty="0" smtClean="0">
                <a:solidFill>
                  <a:srgbClr val="990033"/>
                </a:solidFill>
                <a:latin typeface="Calibri" pitchFamily="34" charset="0"/>
                <a:cs typeface="Calibri" pitchFamily="34" charset="0"/>
              </a:rPr>
              <a:t> : Approach</a:t>
            </a:r>
            <a:endParaRPr lang="en-IN" sz="2400" b="1" dirty="0">
              <a:solidFill>
                <a:srgbClr val="9900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5B739-2C39-4D08-A62F-CE2C7D7FFFB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549318"/>
              </p:ext>
            </p:extLst>
          </p:nvPr>
        </p:nvGraphicFramePr>
        <p:xfrm>
          <a:off x="409018" y="1628800"/>
          <a:ext cx="8280916" cy="138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82988"/>
                <a:gridCol w="1182988"/>
                <a:gridCol w="1182988"/>
                <a:gridCol w="1182988"/>
                <a:gridCol w="1182988"/>
                <a:gridCol w="1182988"/>
                <a:gridCol w="11829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Tweet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BJP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Don’t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Sentiment(Target)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51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5B739-2C39-4D08-A62F-CE2C7D7FFFB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0"/>
            <a:ext cx="9144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/>
            <a:r>
              <a:rPr lang="en-IN" sz="2400" b="1" i="1" u="sng" dirty="0" smtClean="0">
                <a:solidFill>
                  <a:srgbClr val="990033"/>
                </a:solidFill>
                <a:latin typeface="Calibri" pitchFamily="34" charset="0"/>
                <a:cs typeface="Calibri" pitchFamily="34" charset="0"/>
              </a:rPr>
              <a:t>Sentiment Analysis</a:t>
            </a:r>
            <a:r>
              <a:rPr lang="en-IN" sz="2400" b="1" i="1" dirty="0" smtClean="0">
                <a:solidFill>
                  <a:srgbClr val="990033"/>
                </a:solidFill>
                <a:latin typeface="Calibri" pitchFamily="34" charset="0"/>
                <a:cs typeface="Calibri" pitchFamily="34" charset="0"/>
              </a:rPr>
              <a:t> : Pre-processing</a:t>
            </a:r>
            <a:endParaRPr lang="en-IN" sz="2400" b="1" dirty="0">
              <a:solidFill>
                <a:srgbClr val="990033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94727078"/>
              </p:ext>
            </p:extLst>
          </p:nvPr>
        </p:nvGraphicFramePr>
        <p:xfrm>
          <a:off x="431032" y="506714"/>
          <a:ext cx="8712968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Oval 7"/>
          <p:cNvSpPr/>
          <p:nvPr/>
        </p:nvSpPr>
        <p:spPr>
          <a:xfrm>
            <a:off x="251520" y="476672"/>
            <a:ext cx="504056" cy="484981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251520" y="1772816"/>
            <a:ext cx="504056" cy="484981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930366625"/>
              </p:ext>
            </p:extLst>
          </p:nvPr>
        </p:nvGraphicFramePr>
        <p:xfrm>
          <a:off x="503548" y="2276872"/>
          <a:ext cx="8460940" cy="1223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Oval 10"/>
          <p:cNvSpPr/>
          <p:nvPr/>
        </p:nvSpPr>
        <p:spPr>
          <a:xfrm>
            <a:off x="251520" y="3501008"/>
            <a:ext cx="504056" cy="484981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456203159"/>
              </p:ext>
            </p:extLst>
          </p:nvPr>
        </p:nvGraphicFramePr>
        <p:xfrm>
          <a:off x="503548" y="4005064"/>
          <a:ext cx="8388932" cy="1013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78300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5B739-2C39-4D08-A62F-CE2C7D7FFFB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0"/>
            <a:ext cx="9144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/>
            <a:r>
              <a:rPr lang="en-IN" sz="2400" b="1" i="1" u="sng" dirty="0" smtClean="0">
                <a:solidFill>
                  <a:srgbClr val="990033"/>
                </a:solidFill>
                <a:latin typeface="Calibri" pitchFamily="34" charset="0"/>
                <a:cs typeface="Calibri" pitchFamily="34" charset="0"/>
              </a:rPr>
              <a:t>Sentiment Analysis</a:t>
            </a:r>
            <a:r>
              <a:rPr lang="en-IN" sz="2400" b="1" i="1" dirty="0" smtClean="0">
                <a:solidFill>
                  <a:srgbClr val="990033"/>
                </a:solidFill>
                <a:latin typeface="Calibri" pitchFamily="34" charset="0"/>
                <a:cs typeface="Calibri" pitchFamily="34" charset="0"/>
              </a:rPr>
              <a:t> : Accuracy and running the model on all tweets</a:t>
            </a:r>
            <a:endParaRPr lang="en-IN" sz="2400" b="1" dirty="0">
              <a:solidFill>
                <a:srgbClr val="9900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06472" y="639762"/>
            <a:ext cx="8686008" cy="61016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4564" tIns="42282" rIns="84564" bIns="42282"/>
          <a:lstStyle/>
          <a:p>
            <a:pPr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</a:rPr>
              <a:t>Results:</a:t>
            </a:r>
            <a:endParaRPr lang="en-US" sz="1600" b="1" kern="0" dirty="0">
              <a:solidFill>
                <a:sysClr val="windowText" lastClr="000000"/>
              </a:solidFill>
            </a:endParaRPr>
          </a:p>
          <a:p>
            <a:pPr marL="285750" indent="-285750"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Accuracy on the external sentiment data:		 65.7%</a:t>
            </a:r>
          </a:p>
          <a:p>
            <a:pPr marL="285750" indent="-285750" defTabSz="914323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Accuracy on the </a:t>
            </a:r>
            <a:r>
              <a:rPr lang="en-US" sz="1600" kern="0" dirty="0" smtClean="0">
                <a:solidFill>
                  <a:sysClr val="windowText" lastClr="000000"/>
                </a:solidFill>
              </a:rPr>
              <a:t>manually sentiment-tagged tweets:	 55.7</a:t>
            </a:r>
            <a:r>
              <a:rPr lang="en-US" sz="1600" kern="0" dirty="0">
                <a:solidFill>
                  <a:sysClr val="windowText" lastClr="000000"/>
                </a:solidFill>
              </a:rPr>
              <a:t>%</a:t>
            </a:r>
          </a:p>
          <a:p>
            <a:pPr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</a:rPr>
              <a:t>Running on all tweets:</a:t>
            </a:r>
          </a:p>
          <a:p>
            <a:pPr marL="285750" indent="-285750"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Final sentiments are based on the model and the </a:t>
            </a:r>
            <a:r>
              <a:rPr lang="en-US" sz="1600" kern="0" dirty="0" err="1" smtClean="0">
                <a:solidFill>
                  <a:sysClr val="windowText" lastClr="000000"/>
                </a:solidFill>
              </a:rPr>
              <a:t>hashtags</a:t>
            </a:r>
            <a:r>
              <a:rPr lang="en-US" sz="1600" kern="0" dirty="0" smtClean="0">
                <a:solidFill>
                  <a:sysClr val="windowText" lastClr="000000"/>
                </a:solidFill>
              </a:rPr>
              <a:t> used</a:t>
            </a:r>
            <a:endParaRPr lang="en-US" sz="1600" kern="0" dirty="0">
              <a:solidFill>
                <a:sysClr val="windowText" lastClr="000000"/>
              </a:solidFill>
            </a:endParaRPr>
          </a:p>
          <a:p>
            <a:pPr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 smtClean="0">
              <a:solidFill>
                <a:sysClr val="windowText" lastClr="000000"/>
              </a:solidFill>
            </a:endParaRPr>
          </a:p>
          <a:p>
            <a:pPr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>
              <a:solidFill>
                <a:sysClr val="windowText" lastClr="000000"/>
              </a:solidFill>
            </a:endParaRPr>
          </a:p>
          <a:p>
            <a:pPr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 smtClean="0">
              <a:solidFill>
                <a:sysClr val="windowText" lastClr="000000"/>
              </a:solidFill>
            </a:endParaRPr>
          </a:p>
          <a:p>
            <a:pPr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 smtClean="0">
              <a:solidFill>
                <a:sysClr val="windowText" lastClr="000000"/>
              </a:solidFill>
            </a:endParaRPr>
          </a:p>
          <a:p>
            <a:pPr marL="285750" indent="-285750" defTabSz="91432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Distribution of sentiment on all tweets: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51809828"/>
              </p:ext>
            </p:extLst>
          </p:nvPr>
        </p:nvGraphicFramePr>
        <p:xfrm>
          <a:off x="539552" y="2630588"/>
          <a:ext cx="8064896" cy="1106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862843"/>
              </p:ext>
            </p:extLst>
          </p:nvPr>
        </p:nvGraphicFramePr>
        <p:xfrm>
          <a:off x="1331640" y="4653136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Positive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Negative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Neutral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52%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34%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14%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0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ew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stealth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new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stealth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new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stealth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4_new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stealth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71532</TotalTime>
  <Words>1091</Words>
  <Application>Microsoft Office PowerPoint</Application>
  <PresentationFormat>On-screen Show (4:3)</PresentationFormat>
  <Paragraphs>381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1_new template</vt:lpstr>
      <vt:lpstr>2_new template</vt:lpstr>
      <vt:lpstr>3_new template</vt:lpstr>
      <vt:lpstr>4_new template</vt:lpstr>
      <vt:lpstr>PowerPoint Presentation</vt:lpstr>
      <vt:lpstr>Agenda</vt:lpstr>
      <vt:lpstr>Objective</vt:lpstr>
      <vt:lpstr>Methodology: Predictions based on Basic Text Mining</vt:lpstr>
      <vt:lpstr>% Vote Share Predictions: Each Tweet – Single Party</vt:lpstr>
      <vt:lpstr>% Vote Share Predictions: Single or Multiple Parties---Predictions based on re-tweets-closest to the actual vote share numbers</vt:lpstr>
      <vt:lpstr>Sentiment Analysis : Approach</vt:lpstr>
      <vt:lpstr>PowerPoint Presentation</vt:lpstr>
      <vt:lpstr>PowerPoint Presentation</vt:lpstr>
      <vt:lpstr>PowerPoint Presentation</vt:lpstr>
      <vt:lpstr>Converting vote share to number of seats: Regression</vt:lpstr>
      <vt:lpstr>Converting vote share to number of seats: Swing Analysis</vt:lpstr>
      <vt:lpstr>Converting vote share to number of seats: Swing Analysis</vt:lpstr>
      <vt:lpstr>Converting vote share to number of seats: Swing Analysis - Visualization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Strategy</dc:title>
  <dc:creator>42546</dc:creator>
  <cp:lastModifiedBy>Abhay Sampatrao Pawar</cp:lastModifiedBy>
  <cp:revision>2611</cp:revision>
  <cp:lastPrinted>2011-08-12T05:03:14Z</cp:lastPrinted>
  <dcterms:created xsi:type="dcterms:W3CDTF">2011-01-13T07:59:18Z</dcterms:created>
  <dcterms:modified xsi:type="dcterms:W3CDTF">2015-02-27T08:15:43Z</dcterms:modified>
</cp:coreProperties>
</file>