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80" r:id="rId16"/>
    <p:sldId id="272" r:id="rId17"/>
    <p:sldId id="281" r:id="rId18"/>
    <p:sldId id="282" r:id="rId19"/>
    <p:sldId id="283"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546AD-F776-459F-94D3-A1D8AAB1C510}"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en-US"/>
        </a:p>
      </dgm:t>
    </dgm:pt>
    <dgm:pt modelId="{386DA468-5D9A-440C-B8A4-64F67528624E}">
      <dgm:prSet phldrT="[Text]" custT="1"/>
      <dgm:spPr/>
      <dgm:t>
        <a:bodyPr/>
        <a:lstStyle/>
        <a:p>
          <a:r>
            <a:rPr lang="en-US" sz="2800" dirty="0" smtClean="0"/>
            <a:t>Vote Percentage Calculation</a:t>
          </a:r>
          <a:endParaRPr lang="en-US" sz="2800" dirty="0"/>
        </a:p>
      </dgm:t>
    </dgm:pt>
    <dgm:pt modelId="{BA32EB4B-8F23-4A9A-915B-F67A52BA2F54}" type="parTrans" cxnId="{73CA6365-EA6B-4ED0-8ABE-DED7714DEE25}">
      <dgm:prSet/>
      <dgm:spPr/>
      <dgm:t>
        <a:bodyPr/>
        <a:lstStyle/>
        <a:p>
          <a:endParaRPr lang="en-US"/>
        </a:p>
      </dgm:t>
    </dgm:pt>
    <dgm:pt modelId="{2CB27A8C-FDFE-44F5-A697-709F3837B918}" type="sibTrans" cxnId="{73CA6365-EA6B-4ED0-8ABE-DED7714DEE25}">
      <dgm:prSet/>
      <dgm:spPr/>
      <dgm:t>
        <a:bodyPr/>
        <a:lstStyle/>
        <a:p>
          <a:endParaRPr lang="en-US"/>
        </a:p>
      </dgm:t>
    </dgm:pt>
    <dgm:pt modelId="{83D0CBB2-DDC2-484D-9C71-8CE82E9E5DC9}">
      <dgm:prSet phldrT="[Text]" custT="1"/>
      <dgm:spPr/>
      <dgm:t>
        <a:bodyPr/>
        <a:lstStyle/>
        <a:p>
          <a:r>
            <a:rPr lang="en-US" sz="2400" dirty="0" smtClean="0"/>
            <a:t>Volume Based</a:t>
          </a:r>
          <a:endParaRPr lang="en-US" sz="2400" dirty="0"/>
        </a:p>
      </dgm:t>
    </dgm:pt>
    <dgm:pt modelId="{05AE6E89-D361-4C35-B831-A78C8F5CF288}" type="parTrans" cxnId="{4E95D450-D3A2-4AC6-80AC-A4FD1ABDB5D7}">
      <dgm:prSet/>
      <dgm:spPr/>
      <dgm:t>
        <a:bodyPr/>
        <a:lstStyle/>
        <a:p>
          <a:endParaRPr lang="en-US"/>
        </a:p>
      </dgm:t>
    </dgm:pt>
    <dgm:pt modelId="{7F2EC16F-1A1B-43D4-BCF7-313889AFFB40}" type="sibTrans" cxnId="{4E95D450-D3A2-4AC6-80AC-A4FD1ABDB5D7}">
      <dgm:prSet/>
      <dgm:spPr/>
      <dgm:t>
        <a:bodyPr/>
        <a:lstStyle/>
        <a:p>
          <a:endParaRPr lang="en-US"/>
        </a:p>
      </dgm:t>
    </dgm:pt>
    <dgm:pt modelId="{8DA6F973-9461-4C0C-B467-40EBD8690609}">
      <dgm:prSet phldrT="[Text]" custT="1"/>
      <dgm:spPr/>
      <dgm:t>
        <a:bodyPr/>
        <a:lstStyle/>
        <a:p>
          <a:r>
            <a:rPr lang="en-US" sz="2000" dirty="0" smtClean="0"/>
            <a:t># tweets mentioning candidate keywords</a:t>
          </a:r>
          <a:endParaRPr lang="en-US" sz="2000" dirty="0"/>
        </a:p>
      </dgm:t>
    </dgm:pt>
    <dgm:pt modelId="{8474545E-B955-43F1-8720-7D6F9A6E71B2}" type="parTrans" cxnId="{B39FB957-FD86-4E7C-89BA-CD8153C1DBE3}">
      <dgm:prSet/>
      <dgm:spPr/>
      <dgm:t>
        <a:bodyPr/>
        <a:lstStyle/>
        <a:p>
          <a:endParaRPr lang="en-US"/>
        </a:p>
      </dgm:t>
    </dgm:pt>
    <dgm:pt modelId="{FB616E18-3D97-4655-8358-575A15F63153}" type="sibTrans" cxnId="{B39FB957-FD86-4E7C-89BA-CD8153C1DBE3}">
      <dgm:prSet/>
      <dgm:spPr/>
      <dgm:t>
        <a:bodyPr/>
        <a:lstStyle/>
        <a:p>
          <a:endParaRPr lang="en-US"/>
        </a:p>
      </dgm:t>
    </dgm:pt>
    <dgm:pt modelId="{6E6F49A1-C99C-4FF5-857E-90409E36EAD9}">
      <dgm:prSet phldrT="[Text]" custT="1"/>
      <dgm:spPr/>
      <dgm:t>
        <a:bodyPr/>
        <a:lstStyle/>
        <a:p>
          <a:r>
            <a:rPr lang="en-US" sz="2000" dirty="0" smtClean="0"/>
            <a:t># of unique users mentioning the party</a:t>
          </a:r>
          <a:endParaRPr lang="en-US" sz="2000" dirty="0"/>
        </a:p>
      </dgm:t>
    </dgm:pt>
    <dgm:pt modelId="{A05CB58C-FEB1-44AC-B778-5C59F836310B}" type="parTrans" cxnId="{024881EC-822D-48AF-A99A-0D1BFA0553C0}">
      <dgm:prSet/>
      <dgm:spPr/>
      <dgm:t>
        <a:bodyPr/>
        <a:lstStyle/>
        <a:p>
          <a:endParaRPr lang="en-US"/>
        </a:p>
      </dgm:t>
    </dgm:pt>
    <dgm:pt modelId="{AE2F934C-D991-4115-8704-BC810748FF8D}" type="sibTrans" cxnId="{024881EC-822D-48AF-A99A-0D1BFA0553C0}">
      <dgm:prSet/>
      <dgm:spPr/>
      <dgm:t>
        <a:bodyPr/>
        <a:lstStyle/>
        <a:p>
          <a:endParaRPr lang="en-US"/>
        </a:p>
      </dgm:t>
    </dgm:pt>
    <dgm:pt modelId="{F37D4C2E-B770-43B1-AF44-9291F0D6F42A}">
      <dgm:prSet phldrT="[Text]" custT="1"/>
      <dgm:spPr/>
      <dgm:t>
        <a:bodyPr/>
        <a:lstStyle/>
        <a:p>
          <a:r>
            <a:rPr lang="en-US" sz="2400" dirty="0" smtClean="0"/>
            <a:t>Sentiment + Volume</a:t>
          </a:r>
        </a:p>
        <a:p>
          <a:r>
            <a:rPr lang="en-US" sz="2400" dirty="0" smtClean="0"/>
            <a:t>based</a:t>
          </a:r>
          <a:endParaRPr lang="en-US" sz="2400" dirty="0"/>
        </a:p>
      </dgm:t>
    </dgm:pt>
    <dgm:pt modelId="{5D3D224A-29B6-42F1-B831-7EF54EC3A797}" type="parTrans" cxnId="{639408AD-DE5E-4587-B19B-3611F07B2A99}">
      <dgm:prSet/>
      <dgm:spPr/>
      <dgm:t>
        <a:bodyPr/>
        <a:lstStyle/>
        <a:p>
          <a:endParaRPr lang="en-US"/>
        </a:p>
      </dgm:t>
    </dgm:pt>
    <dgm:pt modelId="{482EFA3D-97D1-42DC-9ED7-04D4DB7E4AC3}" type="sibTrans" cxnId="{639408AD-DE5E-4587-B19B-3611F07B2A99}">
      <dgm:prSet/>
      <dgm:spPr/>
      <dgm:t>
        <a:bodyPr/>
        <a:lstStyle/>
        <a:p>
          <a:endParaRPr lang="en-US"/>
        </a:p>
      </dgm:t>
    </dgm:pt>
    <dgm:pt modelId="{39BB9FB4-FEE9-4F5F-888B-0BEBD1C6D332}">
      <dgm:prSet phldrT="[Text]" custT="1"/>
      <dgm:spPr/>
      <dgm:t>
        <a:bodyPr/>
        <a:lstStyle/>
        <a:p>
          <a:r>
            <a:rPr lang="en-US" sz="2000" dirty="0" smtClean="0"/>
            <a:t>Lexicon based sentiment detection</a:t>
          </a:r>
          <a:endParaRPr lang="en-US" sz="2000" dirty="0"/>
        </a:p>
      </dgm:t>
    </dgm:pt>
    <dgm:pt modelId="{B72765CA-8402-4089-9F4C-0D2B7579378E}" type="parTrans" cxnId="{88A0D6FC-F25F-4BE5-9E60-5B4F9EBA6F21}">
      <dgm:prSet/>
      <dgm:spPr/>
      <dgm:t>
        <a:bodyPr/>
        <a:lstStyle/>
        <a:p>
          <a:endParaRPr lang="en-US"/>
        </a:p>
      </dgm:t>
    </dgm:pt>
    <dgm:pt modelId="{09E7E64B-257A-4988-B355-2BCE1D140C9A}" type="sibTrans" cxnId="{88A0D6FC-F25F-4BE5-9E60-5B4F9EBA6F21}">
      <dgm:prSet/>
      <dgm:spPr/>
      <dgm:t>
        <a:bodyPr/>
        <a:lstStyle/>
        <a:p>
          <a:endParaRPr lang="en-US"/>
        </a:p>
      </dgm:t>
    </dgm:pt>
    <dgm:pt modelId="{FCED0C6B-30BB-4891-8621-3D557E1DB244}">
      <dgm:prSet custT="1"/>
      <dgm:spPr/>
      <dgm:t>
        <a:bodyPr/>
        <a:lstStyle/>
        <a:p>
          <a:r>
            <a:rPr lang="en-US" sz="2000" dirty="0" smtClean="0"/>
            <a:t># of followers of party/candidate</a:t>
          </a:r>
          <a:endParaRPr lang="en-US" sz="2000" dirty="0"/>
        </a:p>
      </dgm:t>
    </dgm:pt>
    <dgm:pt modelId="{E0633EAF-D5E9-451E-9DD3-CC9032B7787A}" type="parTrans" cxnId="{CCDD437F-2CC2-4074-8032-96AB796A31BE}">
      <dgm:prSet/>
      <dgm:spPr/>
      <dgm:t>
        <a:bodyPr/>
        <a:lstStyle/>
        <a:p>
          <a:endParaRPr lang="en-US"/>
        </a:p>
      </dgm:t>
    </dgm:pt>
    <dgm:pt modelId="{580747D3-2E4F-4AE4-8CD7-F030F41AF6E9}" type="sibTrans" cxnId="{CCDD437F-2CC2-4074-8032-96AB796A31BE}">
      <dgm:prSet/>
      <dgm:spPr/>
      <dgm:t>
        <a:bodyPr/>
        <a:lstStyle/>
        <a:p>
          <a:endParaRPr lang="en-US"/>
        </a:p>
      </dgm:t>
    </dgm:pt>
    <dgm:pt modelId="{6C33A5B3-F248-40D0-BA28-9E79C4BFDA62}">
      <dgm:prSet custT="1"/>
      <dgm:spPr/>
      <dgm:t>
        <a:bodyPr/>
        <a:lstStyle/>
        <a:p>
          <a:r>
            <a:rPr lang="en-US" sz="2000" dirty="0" smtClean="0"/>
            <a:t>Machine learning sentiment detection</a:t>
          </a:r>
          <a:endParaRPr lang="en-US" sz="2000" dirty="0"/>
        </a:p>
      </dgm:t>
    </dgm:pt>
    <dgm:pt modelId="{6C81901E-7277-45E4-A9C7-63D5F0D94A15}" type="parTrans" cxnId="{DC0CC7F0-5A6B-40B4-871C-D1B1B9D6FAF5}">
      <dgm:prSet/>
      <dgm:spPr/>
      <dgm:t>
        <a:bodyPr/>
        <a:lstStyle/>
        <a:p>
          <a:endParaRPr lang="en-US"/>
        </a:p>
      </dgm:t>
    </dgm:pt>
    <dgm:pt modelId="{011647EE-7702-4E1C-9A79-ED0F78A1E990}" type="sibTrans" cxnId="{DC0CC7F0-5A6B-40B4-871C-D1B1B9D6FAF5}">
      <dgm:prSet/>
      <dgm:spPr/>
      <dgm:t>
        <a:bodyPr/>
        <a:lstStyle/>
        <a:p>
          <a:endParaRPr lang="en-US"/>
        </a:p>
      </dgm:t>
    </dgm:pt>
    <dgm:pt modelId="{49C59581-75F1-412C-8420-CBB4B3D95BBD}" type="pres">
      <dgm:prSet presAssocID="{584546AD-F776-459F-94D3-A1D8AAB1C510}" presName="Name0" presStyleCnt="0">
        <dgm:presLayoutVars>
          <dgm:chPref val="1"/>
          <dgm:dir/>
          <dgm:animOne val="branch"/>
          <dgm:animLvl val="lvl"/>
          <dgm:resizeHandles val="exact"/>
        </dgm:presLayoutVars>
      </dgm:prSet>
      <dgm:spPr/>
      <dgm:t>
        <a:bodyPr/>
        <a:lstStyle/>
        <a:p>
          <a:endParaRPr lang="en-US"/>
        </a:p>
      </dgm:t>
    </dgm:pt>
    <dgm:pt modelId="{D3FE343C-DF84-4F1C-8FF8-46A880287FD4}" type="pres">
      <dgm:prSet presAssocID="{386DA468-5D9A-440C-B8A4-64F67528624E}" presName="root1" presStyleCnt="0"/>
      <dgm:spPr/>
      <dgm:t>
        <a:bodyPr/>
        <a:lstStyle/>
        <a:p>
          <a:endParaRPr lang="en-US"/>
        </a:p>
      </dgm:t>
    </dgm:pt>
    <dgm:pt modelId="{2D007DE2-5618-4687-B1DE-80EB0DF5689E}" type="pres">
      <dgm:prSet presAssocID="{386DA468-5D9A-440C-B8A4-64F67528624E}" presName="LevelOneTextNode" presStyleLbl="node0" presStyleIdx="0" presStyleCnt="1">
        <dgm:presLayoutVars>
          <dgm:chPref val="3"/>
        </dgm:presLayoutVars>
      </dgm:prSet>
      <dgm:spPr/>
      <dgm:t>
        <a:bodyPr/>
        <a:lstStyle/>
        <a:p>
          <a:endParaRPr lang="en-US"/>
        </a:p>
      </dgm:t>
    </dgm:pt>
    <dgm:pt modelId="{8E5E2C9F-03E1-4D7A-BABE-52986CB594D7}" type="pres">
      <dgm:prSet presAssocID="{386DA468-5D9A-440C-B8A4-64F67528624E}" presName="level2hierChild" presStyleCnt="0"/>
      <dgm:spPr/>
      <dgm:t>
        <a:bodyPr/>
        <a:lstStyle/>
        <a:p>
          <a:endParaRPr lang="en-US"/>
        </a:p>
      </dgm:t>
    </dgm:pt>
    <dgm:pt modelId="{1EA89F3B-3583-4FDC-9404-5433EC489A82}" type="pres">
      <dgm:prSet presAssocID="{05AE6E89-D361-4C35-B831-A78C8F5CF288}" presName="conn2-1" presStyleLbl="parChTrans1D2" presStyleIdx="0" presStyleCnt="2"/>
      <dgm:spPr/>
      <dgm:t>
        <a:bodyPr/>
        <a:lstStyle/>
        <a:p>
          <a:endParaRPr lang="en-US"/>
        </a:p>
      </dgm:t>
    </dgm:pt>
    <dgm:pt modelId="{96725515-A550-4FC2-8D33-C6B8F7EC4D66}" type="pres">
      <dgm:prSet presAssocID="{05AE6E89-D361-4C35-B831-A78C8F5CF288}" presName="connTx" presStyleLbl="parChTrans1D2" presStyleIdx="0" presStyleCnt="2"/>
      <dgm:spPr/>
      <dgm:t>
        <a:bodyPr/>
        <a:lstStyle/>
        <a:p>
          <a:endParaRPr lang="en-US"/>
        </a:p>
      </dgm:t>
    </dgm:pt>
    <dgm:pt modelId="{390C8F10-CA73-47AA-94C1-B8E65D126C65}" type="pres">
      <dgm:prSet presAssocID="{83D0CBB2-DDC2-484D-9C71-8CE82E9E5DC9}" presName="root2" presStyleCnt="0"/>
      <dgm:spPr/>
      <dgm:t>
        <a:bodyPr/>
        <a:lstStyle/>
        <a:p>
          <a:endParaRPr lang="en-US"/>
        </a:p>
      </dgm:t>
    </dgm:pt>
    <dgm:pt modelId="{6C2293DA-7BC7-4E9E-8C75-D6FE998172D3}" type="pres">
      <dgm:prSet presAssocID="{83D0CBB2-DDC2-484D-9C71-8CE82E9E5DC9}" presName="LevelTwoTextNode" presStyleLbl="node2" presStyleIdx="0" presStyleCnt="2">
        <dgm:presLayoutVars>
          <dgm:chPref val="3"/>
        </dgm:presLayoutVars>
      </dgm:prSet>
      <dgm:spPr/>
      <dgm:t>
        <a:bodyPr/>
        <a:lstStyle/>
        <a:p>
          <a:endParaRPr lang="en-US"/>
        </a:p>
      </dgm:t>
    </dgm:pt>
    <dgm:pt modelId="{85055C23-E913-433F-A278-D9E2E7D5D79F}" type="pres">
      <dgm:prSet presAssocID="{83D0CBB2-DDC2-484D-9C71-8CE82E9E5DC9}" presName="level3hierChild" presStyleCnt="0"/>
      <dgm:spPr/>
      <dgm:t>
        <a:bodyPr/>
        <a:lstStyle/>
        <a:p>
          <a:endParaRPr lang="en-US"/>
        </a:p>
      </dgm:t>
    </dgm:pt>
    <dgm:pt modelId="{D06893BF-C559-4911-A32A-44624C9EAFB8}" type="pres">
      <dgm:prSet presAssocID="{8474545E-B955-43F1-8720-7D6F9A6E71B2}" presName="conn2-1" presStyleLbl="parChTrans1D3" presStyleIdx="0" presStyleCnt="5"/>
      <dgm:spPr/>
      <dgm:t>
        <a:bodyPr/>
        <a:lstStyle/>
        <a:p>
          <a:endParaRPr lang="en-US"/>
        </a:p>
      </dgm:t>
    </dgm:pt>
    <dgm:pt modelId="{94F4DAA9-2953-4FFE-8FB9-6FC14F3248BF}" type="pres">
      <dgm:prSet presAssocID="{8474545E-B955-43F1-8720-7D6F9A6E71B2}" presName="connTx" presStyleLbl="parChTrans1D3" presStyleIdx="0" presStyleCnt="5"/>
      <dgm:spPr/>
      <dgm:t>
        <a:bodyPr/>
        <a:lstStyle/>
        <a:p>
          <a:endParaRPr lang="en-US"/>
        </a:p>
      </dgm:t>
    </dgm:pt>
    <dgm:pt modelId="{48397C53-346B-45A2-82A6-AEE9CD18719E}" type="pres">
      <dgm:prSet presAssocID="{8DA6F973-9461-4C0C-B467-40EBD8690609}" presName="root2" presStyleCnt="0"/>
      <dgm:spPr/>
      <dgm:t>
        <a:bodyPr/>
        <a:lstStyle/>
        <a:p>
          <a:endParaRPr lang="en-US"/>
        </a:p>
      </dgm:t>
    </dgm:pt>
    <dgm:pt modelId="{94F7D1FE-7157-49D7-B4C3-8940350D6B9E}" type="pres">
      <dgm:prSet presAssocID="{8DA6F973-9461-4C0C-B467-40EBD8690609}" presName="LevelTwoTextNode" presStyleLbl="node3" presStyleIdx="0" presStyleCnt="5">
        <dgm:presLayoutVars>
          <dgm:chPref val="3"/>
        </dgm:presLayoutVars>
      </dgm:prSet>
      <dgm:spPr/>
      <dgm:t>
        <a:bodyPr/>
        <a:lstStyle/>
        <a:p>
          <a:endParaRPr lang="en-US"/>
        </a:p>
      </dgm:t>
    </dgm:pt>
    <dgm:pt modelId="{1D9C962B-E0CA-49B4-8805-684EA24EBEB4}" type="pres">
      <dgm:prSet presAssocID="{8DA6F973-9461-4C0C-B467-40EBD8690609}" presName="level3hierChild" presStyleCnt="0"/>
      <dgm:spPr/>
      <dgm:t>
        <a:bodyPr/>
        <a:lstStyle/>
        <a:p>
          <a:endParaRPr lang="en-US"/>
        </a:p>
      </dgm:t>
    </dgm:pt>
    <dgm:pt modelId="{518740CB-7C33-4ABF-8AB2-73318DBDA452}" type="pres">
      <dgm:prSet presAssocID="{A05CB58C-FEB1-44AC-B778-5C59F836310B}" presName="conn2-1" presStyleLbl="parChTrans1D3" presStyleIdx="1" presStyleCnt="5"/>
      <dgm:spPr/>
      <dgm:t>
        <a:bodyPr/>
        <a:lstStyle/>
        <a:p>
          <a:endParaRPr lang="en-US"/>
        </a:p>
      </dgm:t>
    </dgm:pt>
    <dgm:pt modelId="{09BB710A-AF89-4510-8044-42F112978F74}" type="pres">
      <dgm:prSet presAssocID="{A05CB58C-FEB1-44AC-B778-5C59F836310B}" presName="connTx" presStyleLbl="parChTrans1D3" presStyleIdx="1" presStyleCnt="5"/>
      <dgm:spPr/>
      <dgm:t>
        <a:bodyPr/>
        <a:lstStyle/>
        <a:p>
          <a:endParaRPr lang="en-US"/>
        </a:p>
      </dgm:t>
    </dgm:pt>
    <dgm:pt modelId="{2E128465-F588-40FD-A5EC-FD1574533C27}" type="pres">
      <dgm:prSet presAssocID="{6E6F49A1-C99C-4FF5-857E-90409E36EAD9}" presName="root2" presStyleCnt="0"/>
      <dgm:spPr/>
      <dgm:t>
        <a:bodyPr/>
        <a:lstStyle/>
        <a:p>
          <a:endParaRPr lang="en-US"/>
        </a:p>
      </dgm:t>
    </dgm:pt>
    <dgm:pt modelId="{BB52039A-6AAC-4A16-8283-F4DBA786E10C}" type="pres">
      <dgm:prSet presAssocID="{6E6F49A1-C99C-4FF5-857E-90409E36EAD9}" presName="LevelTwoTextNode" presStyleLbl="node3" presStyleIdx="1" presStyleCnt="5">
        <dgm:presLayoutVars>
          <dgm:chPref val="3"/>
        </dgm:presLayoutVars>
      </dgm:prSet>
      <dgm:spPr/>
      <dgm:t>
        <a:bodyPr/>
        <a:lstStyle/>
        <a:p>
          <a:endParaRPr lang="en-US"/>
        </a:p>
      </dgm:t>
    </dgm:pt>
    <dgm:pt modelId="{6BF04A9B-C652-4AB6-A93E-D7839C6ECED0}" type="pres">
      <dgm:prSet presAssocID="{6E6F49A1-C99C-4FF5-857E-90409E36EAD9}" presName="level3hierChild" presStyleCnt="0"/>
      <dgm:spPr/>
      <dgm:t>
        <a:bodyPr/>
        <a:lstStyle/>
        <a:p>
          <a:endParaRPr lang="en-US"/>
        </a:p>
      </dgm:t>
    </dgm:pt>
    <dgm:pt modelId="{3EE6DF79-A912-4395-B43C-E7032D4A287B}" type="pres">
      <dgm:prSet presAssocID="{E0633EAF-D5E9-451E-9DD3-CC9032B7787A}" presName="conn2-1" presStyleLbl="parChTrans1D3" presStyleIdx="2" presStyleCnt="5"/>
      <dgm:spPr/>
      <dgm:t>
        <a:bodyPr/>
        <a:lstStyle/>
        <a:p>
          <a:endParaRPr lang="en-US"/>
        </a:p>
      </dgm:t>
    </dgm:pt>
    <dgm:pt modelId="{92AB2F76-1844-4C67-8389-570B7CD5C944}" type="pres">
      <dgm:prSet presAssocID="{E0633EAF-D5E9-451E-9DD3-CC9032B7787A}" presName="connTx" presStyleLbl="parChTrans1D3" presStyleIdx="2" presStyleCnt="5"/>
      <dgm:spPr/>
      <dgm:t>
        <a:bodyPr/>
        <a:lstStyle/>
        <a:p>
          <a:endParaRPr lang="en-US"/>
        </a:p>
      </dgm:t>
    </dgm:pt>
    <dgm:pt modelId="{712646FF-9022-49EF-8F53-3E11A7EA04BA}" type="pres">
      <dgm:prSet presAssocID="{FCED0C6B-30BB-4891-8621-3D557E1DB244}" presName="root2" presStyleCnt="0"/>
      <dgm:spPr/>
      <dgm:t>
        <a:bodyPr/>
        <a:lstStyle/>
        <a:p>
          <a:endParaRPr lang="en-US"/>
        </a:p>
      </dgm:t>
    </dgm:pt>
    <dgm:pt modelId="{C079120C-F8B9-4993-826B-E569BE7BD0B0}" type="pres">
      <dgm:prSet presAssocID="{FCED0C6B-30BB-4891-8621-3D557E1DB244}" presName="LevelTwoTextNode" presStyleLbl="node3" presStyleIdx="2" presStyleCnt="5">
        <dgm:presLayoutVars>
          <dgm:chPref val="3"/>
        </dgm:presLayoutVars>
      </dgm:prSet>
      <dgm:spPr/>
      <dgm:t>
        <a:bodyPr/>
        <a:lstStyle/>
        <a:p>
          <a:endParaRPr lang="en-US"/>
        </a:p>
      </dgm:t>
    </dgm:pt>
    <dgm:pt modelId="{D305081D-D252-47B8-BC9B-3DD7E330872D}" type="pres">
      <dgm:prSet presAssocID="{FCED0C6B-30BB-4891-8621-3D557E1DB244}" presName="level3hierChild" presStyleCnt="0"/>
      <dgm:spPr/>
      <dgm:t>
        <a:bodyPr/>
        <a:lstStyle/>
        <a:p>
          <a:endParaRPr lang="en-US"/>
        </a:p>
      </dgm:t>
    </dgm:pt>
    <dgm:pt modelId="{C753E98C-CEF1-45B2-9DB7-6A710013078D}" type="pres">
      <dgm:prSet presAssocID="{5D3D224A-29B6-42F1-B831-7EF54EC3A797}" presName="conn2-1" presStyleLbl="parChTrans1D2" presStyleIdx="1" presStyleCnt="2"/>
      <dgm:spPr/>
      <dgm:t>
        <a:bodyPr/>
        <a:lstStyle/>
        <a:p>
          <a:endParaRPr lang="en-US"/>
        </a:p>
      </dgm:t>
    </dgm:pt>
    <dgm:pt modelId="{70307C96-F780-4F54-B404-BA3AECD71965}" type="pres">
      <dgm:prSet presAssocID="{5D3D224A-29B6-42F1-B831-7EF54EC3A797}" presName="connTx" presStyleLbl="parChTrans1D2" presStyleIdx="1" presStyleCnt="2"/>
      <dgm:spPr/>
      <dgm:t>
        <a:bodyPr/>
        <a:lstStyle/>
        <a:p>
          <a:endParaRPr lang="en-US"/>
        </a:p>
      </dgm:t>
    </dgm:pt>
    <dgm:pt modelId="{3A9CC4D4-D264-442A-8B27-626FD888D399}" type="pres">
      <dgm:prSet presAssocID="{F37D4C2E-B770-43B1-AF44-9291F0D6F42A}" presName="root2" presStyleCnt="0"/>
      <dgm:spPr/>
      <dgm:t>
        <a:bodyPr/>
        <a:lstStyle/>
        <a:p>
          <a:endParaRPr lang="en-US"/>
        </a:p>
      </dgm:t>
    </dgm:pt>
    <dgm:pt modelId="{60DCD7A7-EF3D-4F96-B875-44FE414D6CC8}" type="pres">
      <dgm:prSet presAssocID="{F37D4C2E-B770-43B1-AF44-9291F0D6F42A}" presName="LevelTwoTextNode" presStyleLbl="node2" presStyleIdx="1" presStyleCnt="2">
        <dgm:presLayoutVars>
          <dgm:chPref val="3"/>
        </dgm:presLayoutVars>
      </dgm:prSet>
      <dgm:spPr/>
      <dgm:t>
        <a:bodyPr/>
        <a:lstStyle/>
        <a:p>
          <a:endParaRPr lang="en-US"/>
        </a:p>
      </dgm:t>
    </dgm:pt>
    <dgm:pt modelId="{364CC61E-B2F2-4050-90CB-FAA06588AC30}" type="pres">
      <dgm:prSet presAssocID="{F37D4C2E-B770-43B1-AF44-9291F0D6F42A}" presName="level3hierChild" presStyleCnt="0"/>
      <dgm:spPr/>
      <dgm:t>
        <a:bodyPr/>
        <a:lstStyle/>
        <a:p>
          <a:endParaRPr lang="en-US"/>
        </a:p>
      </dgm:t>
    </dgm:pt>
    <dgm:pt modelId="{34706D19-0FFF-4FE4-A48B-A2DC308E4B4A}" type="pres">
      <dgm:prSet presAssocID="{B72765CA-8402-4089-9F4C-0D2B7579378E}" presName="conn2-1" presStyleLbl="parChTrans1D3" presStyleIdx="3" presStyleCnt="5"/>
      <dgm:spPr/>
      <dgm:t>
        <a:bodyPr/>
        <a:lstStyle/>
        <a:p>
          <a:endParaRPr lang="en-US"/>
        </a:p>
      </dgm:t>
    </dgm:pt>
    <dgm:pt modelId="{67ABBF6C-4449-41C4-A8D9-015A8FC47B68}" type="pres">
      <dgm:prSet presAssocID="{B72765CA-8402-4089-9F4C-0D2B7579378E}" presName="connTx" presStyleLbl="parChTrans1D3" presStyleIdx="3" presStyleCnt="5"/>
      <dgm:spPr/>
      <dgm:t>
        <a:bodyPr/>
        <a:lstStyle/>
        <a:p>
          <a:endParaRPr lang="en-US"/>
        </a:p>
      </dgm:t>
    </dgm:pt>
    <dgm:pt modelId="{8C0465BD-6A28-4344-BA58-E9AE0DC84F71}" type="pres">
      <dgm:prSet presAssocID="{39BB9FB4-FEE9-4F5F-888B-0BEBD1C6D332}" presName="root2" presStyleCnt="0"/>
      <dgm:spPr/>
      <dgm:t>
        <a:bodyPr/>
        <a:lstStyle/>
        <a:p>
          <a:endParaRPr lang="en-US"/>
        </a:p>
      </dgm:t>
    </dgm:pt>
    <dgm:pt modelId="{1EEBADF5-ACE6-47C6-AA09-1477DC341034}" type="pres">
      <dgm:prSet presAssocID="{39BB9FB4-FEE9-4F5F-888B-0BEBD1C6D332}" presName="LevelTwoTextNode" presStyleLbl="node3" presStyleIdx="3" presStyleCnt="5">
        <dgm:presLayoutVars>
          <dgm:chPref val="3"/>
        </dgm:presLayoutVars>
      </dgm:prSet>
      <dgm:spPr/>
      <dgm:t>
        <a:bodyPr/>
        <a:lstStyle/>
        <a:p>
          <a:endParaRPr lang="en-US"/>
        </a:p>
      </dgm:t>
    </dgm:pt>
    <dgm:pt modelId="{721B7FD6-BA64-4A93-A95A-ECCA589CFD10}" type="pres">
      <dgm:prSet presAssocID="{39BB9FB4-FEE9-4F5F-888B-0BEBD1C6D332}" presName="level3hierChild" presStyleCnt="0"/>
      <dgm:spPr/>
      <dgm:t>
        <a:bodyPr/>
        <a:lstStyle/>
        <a:p>
          <a:endParaRPr lang="en-US"/>
        </a:p>
      </dgm:t>
    </dgm:pt>
    <dgm:pt modelId="{E681137F-8EFD-4BEF-A435-6C47CF5479A3}" type="pres">
      <dgm:prSet presAssocID="{6C81901E-7277-45E4-A9C7-63D5F0D94A15}" presName="conn2-1" presStyleLbl="parChTrans1D3" presStyleIdx="4" presStyleCnt="5"/>
      <dgm:spPr/>
      <dgm:t>
        <a:bodyPr/>
        <a:lstStyle/>
        <a:p>
          <a:endParaRPr lang="en-US"/>
        </a:p>
      </dgm:t>
    </dgm:pt>
    <dgm:pt modelId="{6089A7F0-9ADD-4EFE-9EBF-7457A5DC33D2}" type="pres">
      <dgm:prSet presAssocID="{6C81901E-7277-45E4-A9C7-63D5F0D94A15}" presName="connTx" presStyleLbl="parChTrans1D3" presStyleIdx="4" presStyleCnt="5"/>
      <dgm:spPr/>
      <dgm:t>
        <a:bodyPr/>
        <a:lstStyle/>
        <a:p>
          <a:endParaRPr lang="en-US"/>
        </a:p>
      </dgm:t>
    </dgm:pt>
    <dgm:pt modelId="{C9B608D5-290C-460A-BB1E-AE482F28EA50}" type="pres">
      <dgm:prSet presAssocID="{6C33A5B3-F248-40D0-BA28-9E79C4BFDA62}" presName="root2" presStyleCnt="0"/>
      <dgm:spPr/>
      <dgm:t>
        <a:bodyPr/>
        <a:lstStyle/>
        <a:p>
          <a:endParaRPr lang="en-US"/>
        </a:p>
      </dgm:t>
    </dgm:pt>
    <dgm:pt modelId="{DA667BA1-1651-443E-A5E3-31CE6D22DB7D}" type="pres">
      <dgm:prSet presAssocID="{6C33A5B3-F248-40D0-BA28-9E79C4BFDA62}" presName="LevelTwoTextNode" presStyleLbl="node3" presStyleIdx="4" presStyleCnt="5">
        <dgm:presLayoutVars>
          <dgm:chPref val="3"/>
        </dgm:presLayoutVars>
      </dgm:prSet>
      <dgm:spPr/>
      <dgm:t>
        <a:bodyPr/>
        <a:lstStyle/>
        <a:p>
          <a:endParaRPr lang="en-US"/>
        </a:p>
      </dgm:t>
    </dgm:pt>
    <dgm:pt modelId="{748B2067-5465-4458-B240-0FEA8F989440}" type="pres">
      <dgm:prSet presAssocID="{6C33A5B3-F248-40D0-BA28-9E79C4BFDA62}" presName="level3hierChild" presStyleCnt="0"/>
      <dgm:spPr/>
      <dgm:t>
        <a:bodyPr/>
        <a:lstStyle/>
        <a:p>
          <a:endParaRPr lang="en-US"/>
        </a:p>
      </dgm:t>
    </dgm:pt>
  </dgm:ptLst>
  <dgm:cxnLst>
    <dgm:cxn modelId="{78470515-179A-420A-876F-55035DB03723}" type="presOf" srcId="{B72765CA-8402-4089-9F4C-0D2B7579378E}" destId="{34706D19-0FFF-4FE4-A48B-A2DC308E4B4A}" srcOrd="0" destOrd="0" presId="urn:microsoft.com/office/officeart/2008/layout/HorizontalMultiLevelHierarchy"/>
    <dgm:cxn modelId="{88A0D6FC-F25F-4BE5-9E60-5B4F9EBA6F21}" srcId="{F37D4C2E-B770-43B1-AF44-9291F0D6F42A}" destId="{39BB9FB4-FEE9-4F5F-888B-0BEBD1C6D332}" srcOrd="0" destOrd="0" parTransId="{B72765CA-8402-4089-9F4C-0D2B7579378E}" sibTransId="{09E7E64B-257A-4988-B355-2BCE1D140C9A}"/>
    <dgm:cxn modelId="{B6FC7C0A-E3A5-4045-9099-1554471D28A4}" type="presOf" srcId="{B72765CA-8402-4089-9F4C-0D2B7579378E}" destId="{67ABBF6C-4449-41C4-A8D9-015A8FC47B68}" srcOrd="1" destOrd="0" presId="urn:microsoft.com/office/officeart/2008/layout/HorizontalMultiLevelHierarchy"/>
    <dgm:cxn modelId="{E42160AE-C700-4B81-ACD7-949672580D72}" type="presOf" srcId="{E0633EAF-D5E9-451E-9DD3-CC9032B7787A}" destId="{92AB2F76-1844-4C67-8389-570B7CD5C944}" srcOrd="1" destOrd="0" presId="urn:microsoft.com/office/officeart/2008/layout/HorizontalMultiLevelHierarchy"/>
    <dgm:cxn modelId="{BAF67C2B-0B37-4CE4-9430-233BE9EBEBA4}" type="presOf" srcId="{A05CB58C-FEB1-44AC-B778-5C59F836310B}" destId="{09BB710A-AF89-4510-8044-42F112978F74}" srcOrd="1" destOrd="0" presId="urn:microsoft.com/office/officeart/2008/layout/HorizontalMultiLevelHierarchy"/>
    <dgm:cxn modelId="{2E301045-709A-4BBF-B4F8-FE3B81F1A2B6}" type="presOf" srcId="{FCED0C6B-30BB-4891-8621-3D557E1DB244}" destId="{C079120C-F8B9-4993-826B-E569BE7BD0B0}" srcOrd="0" destOrd="0" presId="urn:microsoft.com/office/officeart/2008/layout/HorizontalMultiLevelHierarchy"/>
    <dgm:cxn modelId="{76E212BD-9250-464B-9D50-D77850B7EA24}" type="presOf" srcId="{584546AD-F776-459F-94D3-A1D8AAB1C510}" destId="{49C59581-75F1-412C-8420-CBB4B3D95BBD}" srcOrd="0" destOrd="0" presId="urn:microsoft.com/office/officeart/2008/layout/HorizontalMultiLevelHierarchy"/>
    <dgm:cxn modelId="{43A06371-7751-4838-8C91-8D9A90B4E3E2}" type="presOf" srcId="{05AE6E89-D361-4C35-B831-A78C8F5CF288}" destId="{96725515-A550-4FC2-8D33-C6B8F7EC4D66}" srcOrd="1" destOrd="0" presId="urn:microsoft.com/office/officeart/2008/layout/HorizontalMultiLevelHierarchy"/>
    <dgm:cxn modelId="{73CA6365-EA6B-4ED0-8ABE-DED7714DEE25}" srcId="{584546AD-F776-459F-94D3-A1D8AAB1C510}" destId="{386DA468-5D9A-440C-B8A4-64F67528624E}" srcOrd="0" destOrd="0" parTransId="{BA32EB4B-8F23-4A9A-915B-F67A52BA2F54}" sibTransId="{2CB27A8C-FDFE-44F5-A697-709F3837B918}"/>
    <dgm:cxn modelId="{8B48820C-4EBC-45DA-AF78-352A9FC0DB17}" type="presOf" srcId="{5D3D224A-29B6-42F1-B831-7EF54EC3A797}" destId="{C753E98C-CEF1-45B2-9DB7-6A710013078D}" srcOrd="0" destOrd="0" presId="urn:microsoft.com/office/officeart/2008/layout/HorizontalMultiLevelHierarchy"/>
    <dgm:cxn modelId="{B39FB957-FD86-4E7C-89BA-CD8153C1DBE3}" srcId="{83D0CBB2-DDC2-484D-9C71-8CE82E9E5DC9}" destId="{8DA6F973-9461-4C0C-B467-40EBD8690609}" srcOrd="0" destOrd="0" parTransId="{8474545E-B955-43F1-8720-7D6F9A6E71B2}" sibTransId="{FB616E18-3D97-4655-8358-575A15F63153}"/>
    <dgm:cxn modelId="{665405A9-CD44-4546-91F6-2C9CCA6352B3}" type="presOf" srcId="{5D3D224A-29B6-42F1-B831-7EF54EC3A797}" destId="{70307C96-F780-4F54-B404-BA3AECD71965}" srcOrd="1" destOrd="0" presId="urn:microsoft.com/office/officeart/2008/layout/HorizontalMultiLevelHierarchy"/>
    <dgm:cxn modelId="{218E70C3-A11C-42C4-8AB1-DED9A9CF6147}" type="presOf" srcId="{05AE6E89-D361-4C35-B831-A78C8F5CF288}" destId="{1EA89F3B-3583-4FDC-9404-5433EC489A82}" srcOrd="0" destOrd="0" presId="urn:microsoft.com/office/officeart/2008/layout/HorizontalMultiLevelHierarchy"/>
    <dgm:cxn modelId="{4A6187C2-70A8-447A-BC1B-585E1B78CEF8}" type="presOf" srcId="{6C81901E-7277-45E4-A9C7-63D5F0D94A15}" destId="{6089A7F0-9ADD-4EFE-9EBF-7457A5DC33D2}" srcOrd="1" destOrd="0" presId="urn:microsoft.com/office/officeart/2008/layout/HorizontalMultiLevelHierarchy"/>
    <dgm:cxn modelId="{BE451E65-E871-4FAC-9A5C-345052B1658B}" type="presOf" srcId="{386DA468-5D9A-440C-B8A4-64F67528624E}" destId="{2D007DE2-5618-4687-B1DE-80EB0DF5689E}" srcOrd="0" destOrd="0" presId="urn:microsoft.com/office/officeart/2008/layout/HorizontalMultiLevelHierarchy"/>
    <dgm:cxn modelId="{639408AD-DE5E-4587-B19B-3611F07B2A99}" srcId="{386DA468-5D9A-440C-B8A4-64F67528624E}" destId="{F37D4C2E-B770-43B1-AF44-9291F0D6F42A}" srcOrd="1" destOrd="0" parTransId="{5D3D224A-29B6-42F1-B831-7EF54EC3A797}" sibTransId="{482EFA3D-97D1-42DC-9ED7-04D4DB7E4AC3}"/>
    <dgm:cxn modelId="{15B58FB2-054F-478E-9125-FD862C01ECFF}" type="presOf" srcId="{8474545E-B955-43F1-8720-7D6F9A6E71B2}" destId="{D06893BF-C559-4911-A32A-44624C9EAFB8}" srcOrd="0" destOrd="0" presId="urn:microsoft.com/office/officeart/2008/layout/HorizontalMultiLevelHierarchy"/>
    <dgm:cxn modelId="{4E95D450-D3A2-4AC6-80AC-A4FD1ABDB5D7}" srcId="{386DA468-5D9A-440C-B8A4-64F67528624E}" destId="{83D0CBB2-DDC2-484D-9C71-8CE82E9E5DC9}" srcOrd="0" destOrd="0" parTransId="{05AE6E89-D361-4C35-B831-A78C8F5CF288}" sibTransId="{7F2EC16F-1A1B-43D4-BCF7-313889AFFB40}"/>
    <dgm:cxn modelId="{CD898B6F-25AC-473E-A376-A4D4C400B4E5}" type="presOf" srcId="{8DA6F973-9461-4C0C-B467-40EBD8690609}" destId="{94F7D1FE-7157-49D7-B4C3-8940350D6B9E}" srcOrd="0" destOrd="0" presId="urn:microsoft.com/office/officeart/2008/layout/HorizontalMultiLevelHierarchy"/>
    <dgm:cxn modelId="{75AE87C2-9B8D-4653-AED5-9065E3932680}" type="presOf" srcId="{6C81901E-7277-45E4-A9C7-63D5F0D94A15}" destId="{E681137F-8EFD-4BEF-A435-6C47CF5479A3}" srcOrd="0" destOrd="0" presId="urn:microsoft.com/office/officeart/2008/layout/HorizontalMultiLevelHierarchy"/>
    <dgm:cxn modelId="{6DB762F5-3D85-4E3E-99A1-42907ACE2295}" type="presOf" srcId="{F37D4C2E-B770-43B1-AF44-9291F0D6F42A}" destId="{60DCD7A7-EF3D-4F96-B875-44FE414D6CC8}" srcOrd="0" destOrd="0" presId="urn:microsoft.com/office/officeart/2008/layout/HorizontalMultiLevelHierarchy"/>
    <dgm:cxn modelId="{544E76BC-F503-4168-849F-DD7BF8A8A64E}" type="presOf" srcId="{8474545E-B955-43F1-8720-7D6F9A6E71B2}" destId="{94F4DAA9-2953-4FFE-8FB9-6FC14F3248BF}" srcOrd="1" destOrd="0" presId="urn:microsoft.com/office/officeart/2008/layout/HorizontalMultiLevelHierarchy"/>
    <dgm:cxn modelId="{18D04460-D1F5-429B-9AF5-337189F9884D}" type="presOf" srcId="{39BB9FB4-FEE9-4F5F-888B-0BEBD1C6D332}" destId="{1EEBADF5-ACE6-47C6-AA09-1477DC341034}" srcOrd="0" destOrd="0" presId="urn:microsoft.com/office/officeart/2008/layout/HorizontalMultiLevelHierarchy"/>
    <dgm:cxn modelId="{DC0CC7F0-5A6B-40B4-871C-D1B1B9D6FAF5}" srcId="{F37D4C2E-B770-43B1-AF44-9291F0D6F42A}" destId="{6C33A5B3-F248-40D0-BA28-9E79C4BFDA62}" srcOrd="1" destOrd="0" parTransId="{6C81901E-7277-45E4-A9C7-63D5F0D94A15}" sibTransId="{011647EE-7702-4E1C-9A79-ED0F78A1E990}"/>
    <dgm:cxn modelId="{024881EC-822D-48AF-A99A-0D1BFA0553C0}" srcId="{83D0CBB2-DDC2-484D-9C71-8CE82E9E5DC9}" destId="{6E6F49A1-C99C-4FF5-857E-90409E36EAD9}" srcOrd="1" destOrd="0" parTransId="{A05CB58C-FEB1-44AC-B778-5C59F836310B}" sibTransId="{AE2F934C-D991-4115-8704-BC810748FF8D}"/>
    <dgm:cxn modelId="{A993C458-8653-4149-80E8-B5B1E116DFE4}" type="presOf" srcId="{A05CB58C-FEB1-44AC-B778-5C59F836310B}" destId="{518740CB-7C33-4ABF-8AB2-73318DBDA452}" srcOrd="0" destOrd="0" presId="urn:microsoft.com/office/officeart/2008/layout/HorizontalMultiLevelHierarchy"/>
    <dgm:cxn modelId="{CCDD437F-2CC2-4074-8032-96AB796A31BE}" srcId="{83D0CBB2-DDC2-484D-9C71-8CE82E9E5DC9}" destId="{FCED0C6B-30BB-4891-8621-3D557E1DB244}" srcOrd="2" destOrd="0" parTransId="{E0633EAF-D5E9-451E-9DD3-CC9032B7787A}" sibTransId="{580747D3-2E4F-4AE4-8CD7-F030F41AF6E9}"/>
    <dgm:cxn modelId="{2421AA21-377C-409B-8BDD-7346196B3638}" type="presOf" srcId="{6C33A5B3-F248-40D0-BA28-9E79C4BFDA62}" destId="{DA667BA1-1651-443E-A5E3-31CE6D22DB7D}" srcOrd="0" destOrd="0" presId="urn:microsoft.com/office/officeart/2008/layout/HorizontalMultiLevelHierarchy"/>
    <dgm:cxn modelId="{F924B8C0-AE57-4844-A067-D7E10C4FD7B6}" type="presOf" srcId="{E0633EAF-D5E9-451E-9DD3-CC9032B7787A}" destId="{3EE6DF79-A912-4395-B43C-E7032D4A287B}" srcOrd="0" destOrd="0" presId="urn:microsoft.com/office/officeart/2008/layout/HorizontalMultiLevelHierarchy"/>
    <dgm:cxn modelId="{AEBA8AC7-602C-460E-B972-4E30C8B90ED9}" type="presOf" srcId="{83D0CBB2-DDC2-484D-9C71-8CE82E9E5DC9}" destId="{6C2293DA-7BC7-4E9E-8C75-D6FE998172D3}" srcOrd="0" destOrd="0" presId="urn:microsoft.com/office/officeart/2008/layout/HorizontalMultiLevelHierarchy"/>
    <dgm:cxn modelId="{66BAAD50-EB65-4BCF-B259-FB622670997C}" type="presOf" srcId="{6E6F49A1-C99C-4FF5-857E-90409E36EAD9}" destId="{BB52039A-6AAC-4A16-8283-F4DBA786E10C}" srcOrd="0" destOrd="0" presId="urn:microsoft.com/office/officeart/2008/layout/HorizontalMultiLevelHierarchy"/>
    <dgm:cxn modelId="{F2336C3C-06F4-404B-9D54-898D8295ACE4}" type="presParOf" srcId="{49C59581-75F1-412C-8420-CBB4B3D95BBD}" destId="{D3FE343C-DF84-4F1C-8FF8-46A880287FD4}" srcOrd="0" destOrd="0" presId="urn:microsoft.com/office/officeart/2008/layout/HorizontalMultiLevelHierarchy"/>
    <dgm:cxn modelId="{FCE7C1D0-2093-4813-9131-F69E738F0E3E}" type="presParOf" srcId="{D3FE343C-DF84-4F1C-8FF8-46A880287FD4}" destId="{2D007DE2-5618-4687-B1DE-80EB0DF5689E}" srcOrd="0" destOrd="0" presId="urn:microsoft.com/office/officeart/2008/layout/HorizontalMultiLevelHierarchy"/>
    <dgm:cxn modelId="{061A9C2C-07F9-4B02-B519-F2B18B17F305}" type="presParOf" srcId="{D3FE343C-DF84-4F1C-8FF8-46A880287FD4}" destId="{8E5E2C9F-03E1-4D7A-BABE-52986CB594D7}" srcOrd="1" destOrd="0" presId="urn:microsoft.com/office/officeart/2008/layout/HorizontalMultiLevelHierarchy"/>
    <dgm:cxn modelId="{8E3C56DC-ACE5-4B48-A82E-78FC2F1BBA25}" type="presParOf" srcId="{8E5E2C9F-03E1-4D7A-BABE-52986CB594D7}" destId="{1EA89F3B-3583-4FDC-9404-5433EC489A82}" srcOrd="0" destOrd="0" presId="urn:microsoft.com/office/officeart/2008/layout/HorizontalMultiLevelHierarchy"/>
    <dgm:cxn modelId="{BA923A59-9CAE-4716-883E-8174263725E3}" type="presParOf" srcId="{1EA89F3B-3583-4FDC-9404-5433EC489A82}" destId="{96725515-A550-4FC2-8D33-C6B8F7EC4D66}" srcOrd="0" destOrd="0" presId="urn:microsoft.com/office/officeart/2008/layout/HorizontalMultiLevelHierarchy"/>
    <dgm:cxn modelId="{C5D4FA16-956F-4144-A20E-D1582D44472B}" type="presParOf" srcId="{8E5E2C9F-03E1-4D7A-BABE-52986CB594D7}" destId="{390C8F10-CA73-47AA-94C1-B8E65D126C65}" srcOrd="1" destOrd="0" presId="urn:microsoft.com/office/officeart/2008/layout/HorizontalMultiLevelHierarchy"/>
    <dgm:cxn modelId="{A5ED503F-60E4-442F-BBDC-C3561DEB3285}" type="presParOf" srcId="{390C8F10-CA73-47AA-94C1-B8E65D126C65}" destId="{6C2293DA-7BC7-4E9E-8C75-D6FE998172D3}" srcOrd="0" destOrd="0" presId="urn:microsoft.com/office/officeart/2008/layout/HorizontalMultiLevelHierarchy"/>
    <dgm:cxn modelId="{3D024F9A-AD49-4878-B0F7-2B2222EA297D}" type="presParOf" srcId="{390C8F10-CA73-47AA-94C1-B8E65D126C65}" destId="{85055C23-E913-433F-A278-D9E2E7D5D79F}" srcOrd="1" destOrd="0" presId="urn:microsoft.com/office/officeart/2008/layout/HorizontalMultiLevelHierarchy"/>
    <dgm:cxn modelId="{478C0DDD-5A17-408F-8E8F-3AF2B50B15DC}" type="presParOf" srcId="{85055C23-E913-433F-A278-D9E2E7D5D79F}" destId="{D06893BF-C559-4911-A32A-44624C9EAFB8}" srcOrd="0" destOrd="0" presId="urn:microsoft.com/office/officeart/2008/layout/HorizontalMultiLevelHierarchy"/>
    <dgm:cxn modelId="{EEF10F5B-7E97-4A4D-980D-439AA2B0E40B}" type="presParOf" srcId="{D06893BF-C559-4911-A32A-44624C9EAFB8}" destId="{94F4DAA9-2953-4FFE-8FB9-6FC14F3248BF}" srcOrd="0" destOrd="0" presId="urn:microsoft.com/office/officeart/2008/layout/HorizontalMultiLevelHierarchy"/>
    <dgm:cxn modelId="{641D5540-4E81-4A25-8E27-14C26BFEBBB8}" type="presParOf" srcId="{85055C23-E913-433F-A278-D9E2E7D5D79F}" destId="{48397C53-346B-45A2-82A6-AEE9CD18719E}" srcOrd="1" destOrd="0" presId="urn:microsoft.com/office/officeart/2008/layout/HorizontalMultiLevelHierarchy"/>
    <dgm:cxn modelId="{9ECC0F6E-55DC-4909-8FC8-981E8FA573F9}" type="presParOf" srcId="{48397C53-346B-45A2-82A6-AEE9CD18719E}" destId="{94F7D1FE-7157-49D7-B4C3-8940350D6B9E}" srcOrd="0" destOrd="0" presId="urn:microsoft.com/office/officeart/2008/layout/HorizontalMultiLevelHierarchy"/>
    <dgm:cxn modelId="{492A87BB-A969-4ACD-AD46-2407098E1AE6}" type="presParOf" srcId="{48397C53-346B-45A2-82A6-AEE9CD18719E}" destId="{1D9C962B-E0CA-49B4-8805-684EA24EBEB4}" srcOrd="1" destOrd="0" presId="urn:microsoft.com/office/officeart/2008/layout/HorizontalMultiLevelHierarchy"/>
    <dgm:cxn modelId="{2569C679-E260-4E28-A1AF-9CEBA892A708}" type="presParOf" srcId="{85055C23-E913-433F-A278-D9E2E7D5D79F}" destId="{518740CB-7C33-4ABF-8AB2-73318DBDA452}" srcOrd="2" destOrd="0" presId="urn:microsoft.com/office/officeart/2008/layout/HorizontalMultiLevelHierarchy"/>
    <dgm:cxn modelId="{9DB3C671-6D41-4631-93A7-F4FAED788FC8}" type="presParOf" srcId="{518740CB-7C33-4ABF-8AB2-73318DBDA452}" destId="{09BB710A-AF89-4510-8044-42F112978F74}" srcOrd="0" destOrd="0" presId="urn:microsoft.com/office/officeart/2008/layout/HorizontalMultiLevelHierarchy"/>
    <dgm:cxn modelId="{81C2628F-FD9C-464E-8DCE-B95552580EF6}" type="presParOf" srcId="{85055C23-E913-433F-A278-D9E2E7D5D79F}" destId="{2E128465-F588-40FD-A5EC-FD1574533C27}" srcOrd="3" destOrd="0" presId="urn:microsoft.com/office/officeart/2008/layout/HorizontalMultiLevelHierarchy"/>
    <dgm:cxn modelId="{5BA50C30-3C97-406D-9B1D-B3D6375A85FE}" type="presParOf" srcId="{2E128465-F588-40FD-A5EC-FD1574533C27}" destId="{BB52039A-6AAC-4A16-8283-F4DBA786E10C}" srcOrd="0" destOrd="0" presId="urn:microsoft.com/office/officeart/2008/layout/HorizontalMultiLevelHierarchy"/>
    <dgm:cxn modelId="{B0D57F56-EB7A-404E-AE42-FB32E7D65BA8}" type="presParOf" srcId="{2E128465-F588-40FD-A5EC-FD1574533C27}" destId="{6BF04A9B-C652-4AB6-A93E-D7839C6ECED0}" srcOrd="1" destOrd="0" presId="urn:microsoft.com/office/officeart/2008/layout/HorizontalMultiLevelHierarchy"/>
    <dgm:cxn modelId="{6B7671AD-95D4-4979-8841-271768089FD6}" type="presParOf" srcId="{85055C23-E913-433F-A278-D9E2E7D5D79F}" destId="{3EE6DF79-A912-4395-B43C-E7032D4A287B}" srcOrd="4" destOrd="0" presId="urn:microsoft.com/office/officeart/2008/layout/HorizontalMultiLevelHierarchy"/>
    <dgm:cxn modelId="{BBD818E4-CBA7-4C8D-AD79-EA48F6DBACB3}" type="presParOf" srcId="{3EE6DF79-A912-4395-B43C-E7032D4A287B}" destId="{92AB2F76-1844-4C67-8389-570B7CD5C944}" srcOrd="0" destOrd="0" presId="urn:microsoft.com/office/officeart/2008/layout/HorizontalMultiLevelHierarchy"/>
    <dgm:cxn modelId="{6D7E6725-7CEF-476E-B550-95B16CA4E7C8}" type="presParOf" srcId="{85055C23-E913-433F-A278-D9E2E7D5D79F}" destId="{712646FF-9022-49EF-8F53-3E11A7EA04BA}" srcOrd="5" destOrd="0" presId="urn:microsoft.com/office/officeart/2008/layout/HorizontalMultiLevelHierarchy"/>
    <dgm:cxn modelId="{C406B135-63EA-4648-B8DE-23F6135C3C41}" type="presParOf" srcId="{712646FF-9022-49EF-8F53-3E11A7EA04BA}" destId="{C079120C-F8B9-4993-826B-E569BE7BD0B0}" srcOrd="0" destOrd="0" presId="urn:microsoft.com/office/officeart/2008/layout/HorizontalMultiLevelHierarchy"/>
    <dgm:cxn modelId="{638D565F-3BB0-47FC-966D-658BEE663FDC}" type="presParOf" srcId="{712646FF-9022-49EF-8F53-3E11A7EA04BA}" destId="{D305081D-D252-47B8-BC9B-3DD7E330872D}" srcOrd="1" destOrd="0" presId="urn:microsoft.com/office/officeart/2008/layout/HorizontalMultiLevelHierarchy"/>
    <dgm:cxn modelId="{4D523076-C0E3-4A7F-A0B8-7461AE749FEC}" type="presParOf" srcId="{8E5E2C9F-03E1-4D7A-BABE-52986CB594D7}" destId="{C753E98C-CEF1-45B2-9DB7-6A710013078D}" srcOrd="2" destOrd="0" presId="urn:microsoft.com/office/officeart/2008/layout/HorizontalMultiLevelHierarchy"/>
    <dgm:cxn modelId="{3186ADF0-8217-49E1-8E3B-DB2AF3CEFD3E}" type="presParOf" srcId="{C753E98C-CEF1-45B2-9DB7-6A710013078D}" destId="{70307C96-F780-4F54-B404-BA3AECD71965}" srcOrd="0" destOrd="0" presId="urn:microsoft.com/office/officeart/2008/layout/HorizontalMultiLevelHierarchy"/>
    <dgm:cxn modelId="{F5E9CC31-D2B9-40A1-B685-1B644583636D}" type="presParOf" srcId="{8E5E2C9F-03E1-4D7A-BABE-52986CB594D7}" destId="{3A9CC4D4-D264-442A-8B27-626FD888D399}" srcOrd="3" destOrd="0" presId="urn:microsoft.com/office/officeart/2008/layout/HorizontalMultiLevelHierarchy"/>
    <dgm:cxn modelId="{9A77E6F3-84EF-4C93-8A69-5EE235C7EC6E}" type="presParOf" srcId="{3A9CC4D4-D264-442A-8B27-626FD888D399}" destId="{60DCD7A7-EF3D-4F96-B875-44FE414D6CC8}" srcOrd="0" destOrd="0" presId="urn:microsoft.com/office/officeart/2008/layout/HorizontalMultiLevelHierarchy"/>
    <dgm:cxn modelId="{D95711DB-BE62-4A92-8EF1-FD4B1A9A7E43}" type="presParOf" srcId="{3A9CC4D4-D264-442A-8B27-626FD888D399}" destId="{364CC61E-B2F2-4050-90CB-FAA06588AC30}" srcOrd="1" destOrd="0" presId="urn:microsoft.com/office/officeart/2008/layout/HorizontalMultiLevelHierarchy"/>
    <dgm:cxn modelId="{D3C7FC13-6FF9-4385-9362-158F182BD0EC}" type="presParOf" srcId="{364CC61E-B2F2-4050-90CB-FAA06588AC30}" destId="{34706D19-0FFF-4FE4-A48B-A2DC308E4B4A}" srcOrd="0" destOrd="0" presId="urn:microsoft.com/office/officeart/2008/layout/HorizontalMultiLevelHierarchy"/>
    <dgm:cxn modelId="{3DD83287-6E40-44A5-9C0E-3794AC5E4DB9}" type="presParOf" srcId="{34706D19-0FFF-4FE4-A48B-A2DC308E4B4A}" destId="{67ABBF6C-4449-41C4-A8D9-015A8FC47B68}" srcOrd="0" destOrd="0" presId="urn:microsoft.com/office/officeart/2008/layout/HorizontalMultiLevelHierarchy"/>
    <dgm:cxn modelId="{D514C7C6-0DEB-4700-9B80-1F53E87D46F7}" type="presParOf" srcId="{364CC61E-B2F2-4050-90CB-FAA06588AC30}" destId="{8C0465BD-6A28-4344-BA58-E9AE0DC84F71}" srcOrd="1" destOrd="0" presId="urn:microsoft.com/office/officeart/2008/layout/HorizontalMultiLevelHierarchy"/>
    <dgm:cxn modelId="{D3FC35D4-351D-4CDB-96A9-A8D2B772D5BC}" type="presParOf" srcId="{8C0465BD-6A28-4344-BA58-E9AE0DC84F71}" destId="{1EEBADF5-ACE6-47C6-AA09-1477DC341034}" srcOrd="0" destOrd="0" presId="urn:microsoft.com/office/officeart/2008/layout/HorizontalMultiLevelHierarchy"/>
    <dgm:cxn modelId="{A794D984-2202-452F-99B5-BFE19FD0E728}" type="presParOf" srcId="{8C0465BD-6A28-4344-BA58-E9AE0DC84F71}" destId="{721B7FD6-BA64-4A93-A95A-ECCA589CFD10}" srcOrd="1" destOrd="0" presId="urn:microsoft.com/office/officeart/2008/layout/HorizontalMultiLevelHierarchy"/>
    <dgm:cxn modelId="{4DAF95F3-1A30-4EF8-A11D-602EAA413AB1}" type="presParOf" srcId="{364CC61E-B2F2-4050-90CB-FAA06588AC30}" destId="{E681137F-8EFD-4BEF-A435-6C47CF5479A3}" srcOrd="2" destOrd="0" presId="urn:microsoft.com/office/officeart/2008/layout/HorizontalMultiLevelHierarchy"/>
    <dgm:cxn modelId="{491FF0DE-A5A7-49CE-B56D-72EAEE90E5A7}" type="presParOf" srcId="{E681137F-8EFD-4BEF-A435-6C47CF5479A3}" destId="{6089A7F0-9ADD-4EFE-9EBF-7457A5DC33D2}" srcOrd="0" destOrd="0" presId="urn:microsoft.com/office/officeart/2008/layout/HorizontalMultiLevelHierarchy"/>
    <dgm:cxn modelId="{D4EA4A26-5AFC-42C2-AFC1-6CB79A5F151C}" type="presParOf" srcId="{364CC61E-B2F2-4050-90CB-FAA06588AC30}" destId="{C9B608D5-290C-460A-BB1E-AE482F28EA50}" srcOrd="3" destOrd="0" presId="urn:microsoft.com/office/officeart/2008/layout/HorizontalMultiLevelHierarchy"/>
    <dgm:cxn modelId="{DA2F5DA7-47DA-4FDF-A5EA-0D04BD45CA4F}" type="presParOf" srcId="{C9B608D5-290C-460A-BB1E-AE482F28EA50}" destId="{DA667BA1-1651-443E-A5E3-31CE6D22DB7D}" srcOrd="0" destOrd="0" presId="urn:microsoft.com/office/officeart/2008/layout/HorizontalMultiLevelHierarchy"/>
    <dgm:cxn modelId="{334238F7-D3B6-4B93-9D8B-6C5400D6A3E9}" type="presParOf" srcId="{C9B608D5-290C-460A-BB1E-AE482F28EA50}" destId="{748B2067-5465-4458-B240-0FEA8F98944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765B79-4878-4BC6-A044-4E15FA18BD20}" type="doc">
      <dgm:prSet loTypeId="urn:microsoft.com/office/officeart/2005/8/layout/lProcess2" loCatId="list" qsTypeId="urn:microsoft.com/office/officeart/2005/8/quickstyle/simple1" qsCatId="simple" csTypeId="urn:microsoft.com/office/officeart/2005/8/colors/accent2_2" csCatId="accent2" phldr="1"/>
      <dgm:spPr/>
      <dgm:t>
        <a:bodyPr/>
        <a:lstStyle/>
        <a:p>
          <a:endParaRPr lang="en-US"/>
        </a:p>
      </dgm:t>
    </dgm:pt>
    <dgm:pt modelId="{C5845089-0A31-4618-877B-73C0CCDA88ED}">
      <dgm:prSet phldrT="[Text]"/>
      <dgm:spPr/>
      <dgm:t>
        <a:bodyPr/>
        <a:lstStyle/>
        <a:p>
          <a:r>
            <a:rPr lang="en-US" dirty="0" smtClean="0"/>
            <a:t>1. # of tweets mentioning candidate keywords</a:t>
          </a:r>
          <a:endParaRPr lang="en-US" dirty="0"/>
        </a:p>
      </dgm:t>
    </dgm:pt>
    <dgm:pt modelId="{F0AEF11E-B2A6-4EAF-9702-BF6C5A7C8C9E}" type="parTrans" cxnId="{B1D3F88F-EB0B-4E1F-B3AB-1AE5338AF5A2}">
      <dgm:prSet/>
      <dgm:spPr/>
      <dgm:t>
        <a:bodyPr/>
        <a:lstStyle/>
        <a:p>
          <a:endParaRPr lang="en-US"/>
        </a:p>
      </dgm:t>
    </dgm:pt>
    <dgm:pt modelId="{BC761E56-D662-4513-920D-327560A82AE7}" type="sibTrans" cxnId="{B1D3F88F-EB0B-4E1F-B3AB-1AE5338AF5A2}">
      <dgm:prSet/>
      <dgm:spPr/>
      <dgm:t>
        <a:bodyPr/>
        <a:lstStyle/>
        <a:p>
          <a:endParaRPr lang="en-US"/>
        </a:p>
      </dgm:t>
    </dgm:pt>
    <dgm:pt modelId="{12340E58-E231-4F3E-A8A7-024AED316602}">
      <dgm:prSet phldrT="[Text]" custT="1"/>
      <dgm:spPr/>
      <dgm:t>
        <a:bodyPr anchor="ctr"/>
        <a:lstStyle/>
        <a:p>
          <a:pPr algn="ctr"/>
          <a:r>
            <a:rPr lang="en-US" sz="2000" b="1" dirty="0" smtClean="0"/>
            <a:t>Assumption: </a:t>
          </a:r>
          <a:r>
            <a:rPr lang="en-US" sz="2000" dirty="0" smtClean="0"/>
            <a:t>Candidates’ vote proportions in an election considered to be in proportion to the number of tweets mentioning party</a:t>
          </a:r>
        </a:p>
      </dgm:t>
    </dgm:pt>
    <dgm:pt modelId="{EAD91EC1-01E4-499F-8E64-C5B1AB0C02D3}" type="parTrans" cxnId="{9FBD83C1-77E2-4C07-9BF9-B89556E011CD}">
      <dgm:prSet/>
      <dgm:spPr/>
      <dgm:t>
        <a:bodyPr/>
        <a:lstStyle/>
        <a:p>
          <a:endParaRPr lang="en-US"/>
        </a:p>
      </dgm:t>
    </dgm:pt>
    <dgm:pt modelId="{FA99F7A5-9AB5-4EA9-8498-3B629C116C9B}" type="sibTrans" cxnId="{9FBD83C1-77E2-4C07-9BF9-B89556E011CD}">
      <dgm:prSet/>
      <dgm:spPr/>
      <dgm:t>
        <a:bodyPr/>
        <a:lstStyle/>
        <a:p>
          <a:endParaRPr lang="en-US"/>
        </a:p>
      </dgm:t>
    </dgm:pt>
    <dgm:pt modelId="{DFC959AB-EA6B-4A87-81EB-3B6C147D2B09}">
      <dgm:prSet/>
      <dgm:spPr/>
      <dgm:t>
        <a:bodyPr/>
        <a:lstStyle/>
        <a:p>
          <a:r>
            <a:rPr lang="en-US" dirty="0" smtClean="0"/>
            <a:t>2. # of unique users mentioning the party</a:t>
          </a:r>
          <a:endParaRPr lang="en-US" dirty="0"/>
        </a:p>
      </dgm:t>
    </dgm:pt>
    <dgm:pt modelId="{4504952F-F478-49AB-8BE2-3EA2452E62BF}" type="parTrans" cxnId="{29AFD941-936F-4E70-8A15-D8BD1EE18EE5}">
      <dgm:prSet/>
      <dgm:spPr/>
      <dgm:t>
        <a:bodyPr/>
        <a:lstStyle/>
        <a:p>
          <a:endParaRPr lang="en-US"/>
        </a:p>
      </dgm:t>
    </dgm:pt>
    <dgm:pt modelId="{E37BC7FD-FCF7-4F28-AB83-94923C2C6FEE}" type="sibTrans" cxnId="{29AFD941-936F-4E70-8A15-D8BD1EE18EE5}">
      <dgm:prSet/>
      <dgm:spPr/>
      <dgm:t>
        <a:bodyPr/>
        <a:lstStyle/>
        <a:p>
          <a:endParaRPr lang="en-US"/>
        </a:p>
      </dgm:t>
    </dgm:pt>
    <dgm:pt modelId="{284F1195-6C1B-4810-BC38-0567DE7F897D}">
      <dgm:prSet custT="1"/>
      <dgm:spPr/>
      <dgm:t>
        <a:bodyPr/>
        <a:lstStyle/>
        <a:p>
          <a:pPr algn="ctr"/>
          <a:r>
            <a:rPr lang="en-US" sz="2000" b="1" dirty="0" smtClean="0"/>
            <a:t>Assumption: </a:t>
          </a:r>
          <a:r>
            <a:rPr lang="en-US" sz="2000" dirty="0" smtClean="0"/>
            <a:t>Number of users is better than tweet counting because each user has only one vote</a:t>
          </a:r>
          <a:endParaRPr lang="en-US" sz="2000" dirty="0"/>
        </a:p>
      </dgm:t>
    </dgm:pt>
    <dgm:pt modelId="{5A03F1A6-9F4F-474D-A417-5A18F59252E9}" type="parTrans" cxnId="{C4AD467A-F47F-42BC-8240-A7E2AAC25DE3}">
      <dgm:prSet/>
      <dgm:spPr/>
      <dgm:t>
        <a:bodyPr/>
        <a:lstStyle/>
        <a:p>
          <a:endParaRPr lang="en-US"/>
        </a:p>
      </dgm:t>
    </dgm:pt>
    <dgm:pt modelId="{66F06720-4561-4A90-A565-4114B2178969}" type="sibTrans" cxnId="{C4AD467A-F47F-42BC-8240-A7E2AAC25DE3}">
      <dgm:prSet/>
      <dgm:spPr/>
      <dgm:t>
        <a:bodyPr/>
        <a:lstStyle/>
        <a:p>
          <a:endParaRPr lang="en-US"/>
        </a:p>
      </dgm:t>
    </dgm:pt>
    <dgm:pt modelId="{C7BF1337-C6FE-48AF-934C-5940AE8E65B6}" type="pres">
      <dgm:prSet presAssocID="{C4765B79-4878-4BC6-A044-4E15FA18BD20}" presName="theList" presStyleCnt="0">
        <dgm:presLayoutVars>
          <dgm:dir/>
          <dgm:animLvl val="lvl"/>
          <dgm:resizeHandles val="exact"/>
        </dgm:presLayoutVars>
      </dgm:prSet>
      <dgm:spPr/>
      <dgm:t>
        <a:bodyPr/>
        <a:lstStyle/>
        <a:p>
          <a:endParaRPr lang="en-US"/>
        </a:p>
      </dgm:t>
    </dgm:pt>
    <dgm:pt modelId="{86392214-F25A-4DCD-A1A9-9B3ABBB5BB63}" type="pres">
      <dgm:prSet presAssocID="{C5845089-0A31-4618-877B-73C0CCDA88ED}" presName="compNode" presStyleCnt="0"/>
      <dgm:spPr/>
    </dgm:pt>
    <dgm:pt modelId="{00FF62B7-0561-40A2-BC83-554744ABF652}" type="pres">
      <dgm:prSet presAssocID="{C5845089-0A31-4618-877B-73C0CCDA88ED}" presName="aNode" presStyleLbl="bgShp" presStyleIdx="0" presStyleCnt="2"/>
      <dgm:spPr/>
      <dgm:t>
        <a:bodyPr/>
        <a:lstStyle/>
        <a:p>
          <a:endParaRPr lang="en-US"/>
        </a:p>
      </dgm:t>
    </dgm:pt>
    <dgm:pt modelId="{4F87903A-B736-420F-B51F-14CBF0E73939}" type="pres">
      <dgm:prSet presAssocID="{C5845089-0A31-4618-877B-73C0CCDA88ED}" presName="textNode" presStyleLbl="bgShp" presStyleIdx="0" presStyleCnt="2"/>
      <dgm:spPr/>
      <dgm:t>
        <a:bodyPr/>
        <a:lstStyle/>
        <a:p>
          <a:endParaRPr lang="en-US"/>
        </a:p>
      </dgm:t>
    </dgm:pt>
    <dgm:pt modelId="{EC8076EE-5CD5-43A5-A208-05FCF7A13B23}" type="pres">
      <dgm:prSet presAssocID="{C5845089-0A31-4618-877B-73C0CCDA88ED}" presName="compChildNode" presStyleCnt="0"/>
      <dgm:spPr/>
    </dgm:pt>
    <dgm:pt modelId="{719C9CBA-9236-4FA4-9E6A-D864160D8A27}" type="pres">
      <dgm:prSet presAssocID="{C5845089-0A31-4618-877B-73C0CCDA88ED}" presName="theInnerList" presStyleCnt="0"/>
      <dgm:spPr/>
    </dgm:pt>
    <dgm:pt modelId="{5DC067E7-37DE-468D-AFC7-C3084E8B2B93}" type="pres">
      <dgm:prSet presAssocID="{12340E58-E231-4F3E-A8A7-024AED316602}" presName="childNode" presStyleLbl="node1" presStyleIdx="0" presStyleCnt="2">
        <dgm:presLayoutVars>
          <dgm:bulletEnabled val="1"/>
        </dgm:presLayoutVars>
      </dgm:prSet>
      <dgm:spPr/>
      <dgm:t>
        <a:bodyPr/>
        <a:lstStyle/>
        <a:p>
          <a:endParaRPr lang="en-US"/>
        </a:p>
      </dgm:t>
    </dgm:pt>
    <dgm:pt modelId="{ACCF0B8C-8CF8-46B2-B917-D114F531DE40}" type="pres">
      <dgm:prSet presAssocID="{C5845089-0A31-4618-877B-73C0CCDA88ED}" presName="aSpace" presStyleCnt="0"/>
      <dgm:spPr/>
    </dgm:pt>
    <dgm:pt modelId="{76BD8F67-F0FD-47CC-9AE6-5058D8FE3AF5}" type="pres">
      <dgm:prSet presAssocID="{DFC959AB-EA6B-4A87-81EB-3B6C147D2B09}" presName="compNode" presStyleCnt="0"/>
      <dgm:spPr/>
    </dgm:pt>
    <dgm:pt modelId="{539C436D-3478-4FE8-9884-C5A276AA8D84}" type="pres">
      <dgm:prSet presAssocID="{DFC959AB-EA6B-4A87-81EB-3B6C147D2B09}" presName="aNode" presStyleLbl="bgShp" presStyleIdx="1" presStyleCnt="2"/>
      <dgm:spPr/>
      <dgm:t>
        <a:bodyPr/>
        <a:lstStyle/>
        <a:p>
          <a:endParaRPr lang="en-US"/>
        </a:p>
      </dgm:t>
    </dgm:pt>
    <dgm:pt modelId="{3D4AF978-20D3-42E9-8748-5AF9FF068AAB}" type="pres">
      <dgm:prSet presAssocID="{DFC959AB-EA6B-4A87-81EB-3B6C147D2B09}" presName="textNode" presStyleLbl="bgShp" presStyleIdx="1" presStyleCnt="2"/>
      <dgm:spPr/>
      <dgm:t>
        <a:bodyPr/>
        <a:lstStyle/>
        <a:p>
          <a:endParaRPr lang="en-US"/>
        </a:p>
      </dgm:t>
    </dgm:pt>
    <dgm:pt modelId="{885F2F46-E663-4AB1-AFE2-F52AAAA8E5D5}" type="pres">
      <dgm:prSet presAssocID="{DFC959AB-EA6B-4A87-81EB-3B6C147D2B09}" presName="compChildNode" presStyleCnt="0"/>
      <dgm:spPr/>
    </dgm:pt>
    <dgm:pt modelId="{04DB08F2-9D4C-4C9D-B008-C8A591C089C8}" type="pres">
      <dgm:prSet presAssocID="{DFC959AB-EA6B-4A87-81EB-3B6C147D2B09}" presName="theInnerList" presStyleCnt="0"/>
      <dgm:spPr/>
    </dgm:pt>
    <dgm:pt modelId="{3A0FF817-A0DE-47D7-BA40-E35D8E34D779}" type="pres">
      <dgm:prSet presAssocID="{284F1195-6C1B-4810-BC38-0567DE7F897D}" presName="childNode" presStyleLbl="node1" presStyleIdx="1" presStyleCnt="2">
        <dgm:presLayoutVars>
          <dgm:bulletEnabled val="1"/>
        </dgm:presLayoutVars>
      </dgm:prSet>
      <dgm:spPr/>
      <dgm:t>
        <a:bodyPr/>
        <a:lstStyle/>
        <a:p>
          <a:endParaRPr lang="en-US"/>
        </a:p>
      </dgm:t>
    </dgm:pt>
  </dgm:ptLst>
  <dgm:cxnLst>
    <dgm:cxn modelId="{A93D01BA-5B64-4EAE-ACE8-E5C62394042D}" type="presOf" srcId="{C4765B79-4878-4BC6-A044-4E15FA18BD20}" destId="{C7BF1337-C6FE-48AF-934C-5940AE8E65B6}" srcOrd="0" destOrd="0" presId="urn:microsoft.com/office/officeart/2005/8/layout/lProcess2"/>
    <dgm:cxn modelId="{9FBD83C1-77E2-4C07-9BF9-B89556E011CD}" srcId="{C5845089-0A31-4618-877B-73C0CCDA88ED}" destId="{12340E58-E231-4F3E-A8A7-024AED316602}" srcOrd="0" destOrd="0" parTransId="{EAD91EC1-01E4-499F-8E64-C5B1AB0C02D3}" sibTransId="{FA99F7A5-9AB5-4EA9-8498-3B629C116C9B}"/>
    <dgm:cxn modelId="{B1D3F88F-EB0B-4E1F-B3AB-1AE5338AF5A2}" srcId="{C4765B79-4878-4BC6-A044-4E15FA18BD20}" destId="{C5845089-0A31-4618-877B-73C0CCDA88ED}" srcOrd="0" destOrd="0" parTransId="{F0AEF11E-B2A6-4EAF-9702-BF6C5A7C8C9E}" sibTransId="{BC761E56-D662-4513-920D-327560A82AE7}"/>
    <dgm:cxn modelId="{5919814D-3BFA-4176-ACDD-F1817B014D78}" type="presOf" srcId="{12340E58-E231-4F3E-A8A7-024AED316602}" destId="{5DC067E7-37DE-468D-AFC7-C3084E8B2B93}" srcOrd="0" destOrd="0" presId="urn:microsoft.com/office/officeart/2005/8/layout/lProcess2"/>
    <dgm:cxn modelId="{63E84BB9-F165-4215-A6A1-39BBF50D8671}" type="presOf" srcId="{DFC959AB-EA6B-4A87-81EB-3B6C147D2B09}" destId="{539C436D-3478-4FE8-9884-C5A276AA8D84}" srcOrd="0" destOrd="0" presId="urn:microsoft.com/office/officeart/2005/8/layout/lProcess2"/>
    <dgm:cxn modelId="{F32C7591-1CAE-4806-85F3-251467065ED7}" type="presOf" srcId="{C5845089-0A31-4618-877B-73C0CCDA88ED}" destId="{00FF62B7-0561-40A2-BC83-554744ABF652}" srcOrd="0" destOrd="0" presId="urn:microsoft.com/office/officeart/2005/8/layout/lProcess2"/>
    <dgm:cxn modelId="{191F3365-5A9C-4799-A28E-A744C5910CE2}" type="presOf" srcId="{DFC959AB-EA6B-4A87-81EB-3B6C147D2B09}" destId="{3D4AF978-20D3-42E9-8748-5AF9FF068AAB}" srcOrd="1" destOrd="0" presId="urn:microsoft.com/office/officeart/2005/8/layout/lProcess2"/>
    <dgm:cxn modelId="{3B766DF0-AC6A-45B2-B904-62C8A3286218}" type="presOf" srcId="{C5845089-0A31-4618-877B-73C0CCDA88ED}" destId="{4F87903A-B736-420F-B51F-14CBF0E73939}" srcOrd="1" destOrd="0" presId="urn:microsoft.com/office/officeart/2005/8/layout/lProcess2"/>
    <dgm:cxn modelId="{29AFD941-936F-4E70-8A15-D8BD1EE18EE5}" srcId="{C4765B79-4878-4BC6-A044-4E15FA18BD20}" destId="{DFC959AB-EA6B-4A87-81EB-3B6C147D2B09}" srcOrd="1" destOrd="0" parTransId="{4504952F-F478-49AB-8BE2-3EA2452E62BF}" sibTransId="{E37BC7FD-FCF7-4F28-AB83-94923C2C6FEE}"/>
    <dgm:cxn modelId="{C4AD467A-F47F-42BC-8240-A7E2AAC25DE3}" srcId="{DFC959AB-EA6B-4A87-81EB-3B6C147D2B09}" destId="{284F1195-6C1B-4810-BC38-0567DE7F897D}" srcOrd="0" destOrd="0" parTransId="{5A03F1A6-9F4F-474D-A417-5A18F59252E9}" sibTransId="{66F06720-4561-4A90-A565-4114B2178969}"/>
    <dgm:cxn modelId="{2C15B69C-B69B-4529-B101-D33D4A691970}" type="presOf" srcId="{284F1195-6C1B-4810-BC38-0567DE7F897D}" destId="{3A0FF817-A0DE-47D7-BA40-E35D8E34D779}" srcOrd="0" destOrd="0" presId="urn:microsoft.com/office/officeart/2005/8/layout/lProcess2"/>
    <dgm:cxn modelId="{B95CE6C9-ADD9-4B43-94E9-F6AAE8FDD095}" type="presParOf" srcId="{C7BF1337-C6FE-48AF-934C-5940AE8E65B6}" destId="{86392214-F25A-4DCD-A1A9-9B3ABBB5BB63}" srcOrd="0" destOrd="0" presId="urn:microsoft.com/office/officeart/2005/8/layout/lProcess2"/>
    <dgm:cxn modelId="{25AF5274-BB69-47F4-A3D9-AEC2FBE9E31A}" type="presParOf" srcId="{86392214-F25A-4DCD-A1A9-9B3ABBB5BB63}" destId="{00FF62B7-0561-40A2-BC83-554744ABF652}" srcOrd="0" destOrd="0" presId="urn:microsoft.com/office/officeart/2005/8/layout/lProcess2"/>
    <dgm:cxn modelId="{7FDCF139-3239-431B-AF4B-3AAE4B750510}" type="presParOf" srcId="{86392214-F25A-4DCD-A1A9-9B3ABBB5BB63}" destId="{4F87903A-B736-420F-B51F-14CBF0E73939}" srcOrd="1" destOrd="0" presId="urn:microsoft.com/office/officeart/2005/8/layout/lProcess2"/>
    <dgm:cxn modelId="{BFD3C246-25F6-4FE2-8A5D-CF21258F84A7}" type="presParOf" srcId="{86392214-F25A-4DCD-A1A9-9B3ABBB5BB63}" destId="{EC8076EE-5CD5-43A5-A208-05FCF7A13B23}" srcOrd="2" destOrd="0" presId="urn:microsoft.com/office/officeart/2005/8/layout/lProcess2"/>
    <dgm:cxn modelId="{6CBA9189-389B-4543-B42E-B1D9FFEDC7F2}" type="presParOf" srcId="{EC8076EE-5CD5-43A5-A208-05FCF7A13B23}" destId="{719C9CBA-9236-4FA4-9E6A-D864160D8A27}" srcOrd="0" destOrd="0" presId="urn:microsoft.com/office/officeart/2005/8/layout/lProcess2"/>
    <dgm:cxn modelId="{947FDAEF-408F-4E4E-9465-A69EE5501B86}" type="presParOf" srcId="{719C9CBA-9236-4FA4-9E6A-D864160D8A27}" destId="{5DC067E7-37DE-468D-AFC7-C3084E8B2B93}" srcOrd="0" destOrd="0" presId="urn:microsoft.com/office/officeart/2005/8/layout/lProcess2"/>
    <dgm:cxn modelId="{3BAA9BAA-F584-4557-8E42-299AD40D22B7}" type="presParOf" srcId="{C7BF1337-C6FE-48AF-934C-5940AE8E65B6}" destId="{ACCF0B8C-8CF8-46B2-B917-D114F531DE40}" srcOrd="1" destOrd="0" presId="urn:microsoft.com/office/officeart/2005/8/layout/lProcess2"/>
    <dgm:cxn modelId="{61354327-50C9-462A-8113-76C2A2C6E093}" type="presParOf" srcId="{C7BF1337-C6FE-48AF-934C-5940AE8E65B6}" destId="{76BD8F67-F0FD-47CC-9AE6-5058D8FE3AF5}" srcOrd="2" destOrd="0" presId="urn:microsoft.com/office/officeart/2005/8/layout/lProcess2"/>
    <dgm:cxn modelId="{B681EA3E-49EF-40E4-B17E-348142646C94}" type="presParOf" srcId="{76BD8F67-F0FD-47CC-9AE6-5058D8FE3AF5}" destId="{539C436D-3478-4FE8-9884-C5A276AA8D84}" srcOrd="0" destOrd="0" presId="urn:microsoft.com/office/officeart/2005/8/layout/lProcess2"/>
    <dgm:cxn modelId="{53077A06-7A43-4CD7-9578-C2C0C70AAD05}" type="presParOf" srcId="{76BD8F67-F0FD-47CC-9AE6-5058D8FE3AF5}" destId="{3D4AF978-20D3-42E9-8748-5AF9FF068AAB}" srcOrd="1" destOrd="0" presId="urn:microsoft.com/office/officeart/2005/8/layout/lProcess2"/>
    <dgm:cxn modelId="{6440DAA1-A15E-4C77-B95F-9B82E9D197F7}" type="presParOf" srcId="{76BD8F67-F0FD-47CC-9AE6-5058D8FE3AF5}" destId="{885F2F46-E663-4AB1-AFE2-F52AAAA8E5D5}" srcOrd="2" destOrd="0" presId="urn:microsoft.com/office/officeart/2005/8/layout/lProcess2"/>
    <dgm:cxn modelId="{57825C11-1FE5-4BF1-9AEB-F076E53C9009}" type="presParOf" srcId="{885F2F46-E663-4AB1-AFE2-F52AAAA8E5D5}" destId="{04DB08F2-9D4C-4C9D-B008-C8A591C089C8}" srcOrd="0" destOrd="0" presId="urn:microsoft.com/office/officeart/2005/8/layout/lProcess2"/>
    <dgm:cxn modelId="{63244578-A49B-4A55-B48F-A567600B916C}" type="presParOf" srcId="{04DB08F2-9D4C-4C9D-B008-C8A591C089C8}" destId="{3A0FF817-A0DE-47D7-BA40-E35D8E34D779}"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765B79-4878-4BC6-A044-4E15FA18BD20}"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C5845089-0A31-4618-877B-73C0CCDA88ED}">
      <dgm:prSet phldrT="[Text]" custT="1"/>
      <dgm:spPr/>
      <dgm:t>
        <a:bodyPr/>
        <a:lstStyle/>
        <a:p>
          <a:r>
            <a:rPr lang="en-US" sz="3000" dirty="0" smtClean="0"/>
            <a:t>Lexicon Based</a:t>
          </a:r>
          <a:endParaRPr lang="en-US" sz="3000" dirty="0"/>
        </a:p>
      </dgm:t>
    </dgm:pt>
    <dgm:pt modelId="{F0AEF11E-B2A6-4EAF-9702-BF6C5A7C8C9E}" type="parTrans" cxnId="{B1D3F88F-EB0B-4E1F-B3AB-1AE5338AF5A2}">
      <dgm:prSet/>
      <dgm:spPr/>
      <dgm:t>
        <a:bodyPr/>
        <a:lstStyle/>
        <a:p>
          <a:endParaRPr lang="en-US"/>
        </a:p>
      </dgm:t>
    </dgm:pt>
    <dgm:pt modelId="{BC761E56-D662-4513-920D-327560A82AE7}" type="sibTrans" cxnId="{B1D3F88F-EB0B-4E1F-B3AB-1AE5338AF5A2}">
      <dgm:prSet/>
      <dgm:spPr/>
      <dgm:t>
        <a:bodyPr/>
        <a:lstStyle/>
        <a:p>
          <a:endParaRPr lang="en-US"/>
        </a:p>
      </dgm:t>
    </dgm:pt>
    <dgm:pt modelId="{12340E58-E231-4F3E-A8A7-024AED316602}">
      <dgm:prSet phldrT="[Text]" custT="1"/>
      <dgm:spPr/>
      <dgm:t>
        <a:bodyPr anchor="t"/>
        <a:lstStyle/>
        <a:p>
          <a:pPr algn="just"/>
          <a:r>
            <a:rPr lang="en-US" sz="1800" b="0" dirty="0" smtClean="0"/>
            <a:t>Each word in the tweet is compared with a lexicon database to know the sentiment value of each word. If the total value is positive, then that tweet will be categorized as positive tweet</a:t>
          </a:r>
          <a:endParaRPr lang="en-US" sz="1800" b="0" dirty="0"/>
        </a:p>
      </dgm:t>
    </dgm:pt>
    <dgm:pt modelId="{EAD91EC1-01E4-499F-8E64-C5B1AB0C02D3}" type="parTrans" cxnId="{9FBD83C1-77E2-4C07-9BF9-B89556E011CD}">
      <dgm:prSet/>
      <dgm:spPr/>
      <dgm:t>
        <a:bodyPr/>
        <a:lstStyle/>
        <a:p>
          <a:endParaRPr lang="en-US"/>
        </a:p>
      </dgm:t>
    </dgm:pt>
    <dgm:pt modelId="{FA99F7A5-9AB5-4EA9-8498-3B629C116C9B}" type="sibTrans" cxnId="{9FBD83C1-77E2-4C07-9BF9-B89556E011CD}">
      <dgm:prSet/>
      <dgm:spPr/>
      <dgm:t>
        <a:bodyPr/>
        <a:lstStyle/>
        <a:p>
          <a:endParaRPr lang="en-US"/>
        </a:p>
      </dgm:t>
    </dgm:pt>
    <dgm:pt modelId="{545DCA69-BC98-49AA-A8D4-99667B1E6B0A}">
      <dgm:prSet phldrT="[Text]" custT="1"/>
      <dgm:spPr/>
      <dgm:t>
        <a:bodyPr/>
        <a:lstStyle/>
        <a:p>
          <a:r>
            <a:rPr lang="en-US" sz="3000" dirty="0" smtClean="0"/>
            <a:t>Machine Learning-Naïve Bayes</a:t>
          </a:r>
          <a:endParaRPr lang="en-US" sz="3000" dirty="0"/>
        </a:p>
      </dgm:t>
    </dgm:pt>
    <dgm:pt modelId="{4A40A082-8D5D-4A45-BC6A-4B78D126A36A}" type="parTrans" cxnId="{9669B00B-8B3E-4E5A-A378-BF3155189019}">
      <dgm:prSet/>
      <dgm:spPr/>
      <dgm:t>
        <a:bodyPr/>
        <a:lstStyle/>
        <a:p>
          <a:endParaRPr lang="en-US"/>
        </a:p>
      </dgm:t>
    </dgm:pt>
    <dgm:pt modelId="{979B4F22-D788-4F41-93A5-90A1825A1303}" type="sibTrans" cxnId="{9669B00B-8B3E-4E5A-A378-BF3155189019}">
      <dgm:prSet/>
      <dgm:spPr/>
      <dgm:t>
        <a:bodyPr/>
        <a:lstStyle/>
        <a:p>
          <a:endParaRPr lang="en-US"/>
        </a:p>
      </dgm:t>
    </dgm:pt>
    <dgm:pt modelId="{867EADDE-F7DC-4F37-A31C-3A3F74C5B18A}">
      <dgm:prSet phldrT="[Text]" custT="1"/>
      <dgm:spPr/>
      <dgm:t>
        <a:bodyPr anchor="t"/>
        <a:lstStyle/>
        <a:p>
          <a:pPr algn="just"/>
          <a:r>
            <a:rPr lang="en-US" sz="1800" b="0" dirty="0" smtClean="0"/>
            <a:t>Naïve Bayes is a supervised classifier that applies Bayes’ theorem with a (naïve) assumptions that the features are independent with one another</a:t>
          </a:r>
          <a:endParaRPr lang="en-US" sz="1800" b="0" dirty="0"/>
        </a:p>
      </dgm:t>
    </dgm:pt>
    <dgm:pt modelId="{320F7834-8B76-42DA-A4CA-C09EFE922517}" type="parTrans" cxnId="{0A3FADF2-AB5B-428A-85B5-05FEB655D7EE}">
      <dgm:prSet/>
      <dgm:spPr/>
      <dgm:t>
        <a:bodyPr/>
        <a:lstStyle/>
        <a:p>
          <a:endParaRPr lang="en-US"/>
        </a:p>
      </dgm:t>
    </dgm:pt>
    <dgm:pt modelId="{DCFA8502-D636-4D3D-8E50-E319A4DAA591}" type="sibTrans" cxnId="{0A3FADF2-AB5B-428A-85B5-05FEB655D7EE}">
      <dgm:prSet/>
      <dgm:spPr/>
      <dgm:t>
        <a:bodyPr/>
        <a:lstStyle/>
        <a:p>
          <a:endParaRPr lang="en-US"/>
        </a:p>
      </dgm:t>
    </dgm:pt>
    <dgm:pt modelId="{A8675633-6579-419A-96D4-69A7B5F3037E}">
      <dgm:prSet phldrT="[Text]" custT="1"/>
      <dgm:spPr/>
      <dgm:t>
        <a:bodyPr/>
        <a:lstStyle/>
        <a:p>
          <a:pPr algn="just"/>
          <a:r>
            <a:rPr lang="en-US" sz="1800" b="0" dirty="0" smtClean="0"/>
            <a:t>Using a training data, supervised machine learning uses a classifier to divide between positive and negative tweet</a:t>
          </a:r>
          <a:endParaRPr lang="en-US" sz="1800" b="0" dirty="0"/>
        </a:p>
      </dgm:t>
    </dgm:pt>
    <dgm:pt modelId="{268B2ACB-E5A1-4F13-92BD-EE0C15335D60}" type="parTrans" cxnId="{224B1C06-2B0E-41B0-B33A-76C1D773B02F}">
      <dgm:prSet/>
      <dgm:spPr/>
      <dgm:t>
        <a:bodyPr/>
        <a:lstStyle/>
        <a:p>
          <a:endParaRPr lang="en-US"/>
        </a:p>
      </dgm:t>
    </dgm:pt>
    <dgm:pt modelId="{8639EE9B-5B27-4118-9510-85DBE73D94DB}" type="sibTrans" cxnId="{224B1C06-2B0E-41B0-B33A-76C1D773B02F}">
      <dgm:prSet/>
      <dgm:spPr/>
      <dgm:t>
        <a:bodyPr/>
        <a:lstStyle/>
        <a:p>
          <a:endParaRPr lang="en-US"/>
        </a:p>
      </dgm:t>
    </dgm:pt>
    <dgm:pt modelId="{1A7113F8-3649-47AE-80CF-DB8479BB275C}" type="pres">
      <dgm:prSet presAssocID="{C4765B79-4878-4BC6-A044-4E15FA18BD20}" presName="Name0" presStyleCnt="0">
        <dgm:presLayoutVars>
          <dgm:dir/>
          <dgm:animLvl val="lvl"/>
          <dgm:resizeHandles val="exact"/>
        </dgm:presLayoutVars>
      </dgm:prSet>
      <dgm:spPr/>
      <dgm:t>
        <a:bodyPr/>
        <a:lstStyle/>
        <a:p>
          <a:endParaRPr lang="en-US"/>
        </a:p>
      </dgm:t>
    </dgm:pt>
    <dgm:pt modelId="{9A1B85DA-AD7B-4BDE-8EA6-1996DF4015C4}" type="pres">
      <dgm:prSet presAssocID="{C5845089-0A31-4618-877B-73C0CCDA88ED}" presName="linNode" presStyleCnt="0"/>
      <dgm:spPr/>
    </dgm:pt>
    <dgm:pt modelId="{F2B3B40B-E61D-4782-A78B-B7594F54A9FA}" type="pres">
      <dgm:prSet presAssocID="{C5845089-0A31-4618-877B-73C0CCDA88ED}" presName="parentText" presStyleLbl="node1" presStyleIdx="0" presStyleCnt="2">
        <dgm:presLayoutVars>
          <dgm:chMax val="1"/>
          <dgm:bulletEnabled val="1"/>
        </dgm:presLayoutVars>
      </dgm:prSet>
      <dgm:spPr/>
      <dgm:t>
        <a:bodyPr/>
        <a:lstStyle/>
        <a:p>
          <a:endParaRPr lang="en-US"/>
        </a:p>
      </dgm:t>
    </dgm:pt>
    <dgm:pt modelId="{12B723CE-1869-47A5-8D3B-DC2BE0937704}" type="pres">
      <dgm:prSet presAssocID="{C5845089-0A31-4618-877B-73C0CCDA88ED}" presName="descendantText" presStyleLbl="alignAccFollowNode1" presStyleIdx="0" presStyleCnt="2" custScaleY="112946">
        <dgm:presLayoutVars>
          <dgm:bulletEnabled val="1"/>
        </dgm:presLayoutVars>
      </dgm:prSet>
      <dgm:spPr/>
      <dgm:t>
        <a:bodyPr/>
        <a:lstStyle/>
        <a:p>
          <a:endParaRPr lang="en-US"/>
        </a:p>
      </dgm:t>
    </dgm:pt>
    <dgm:pt modelId="{4061B8CD-D2FB-4087-814E-D8887A92A973}" type="pres">
      <dgm:prSet presAssocID="{BC761E56-D662-4513-920D-327560A82AE7}" presName="sp" presStyleCnt="0"/>
      <dgm:spPr/>
    </dgm:pt>
    <dgm:pt modelId="{AFB40265-A720-46ED-94C4-93533BA10269}" type="pres">
      <dgm:prSet presAssocID="{545DCA69-BC98-49AA-A8D4-99667B1E6B0A}" presName="linNode" presStyleCnt="0"/>
      <dgm:spPr/>
    </dgm:pt>
    <dgm:pt modelId="{4ACBCB20-7C98-4F57-983D-C22D5015E35F}" type="pres">
      <dgm:prSet presAssocID="{545DCA69-BC98-49AA-A8D4-99667B1E6B0A}" presName="parentText" presStyleLbl="node1" presStyleIdx="1" presStyleCnt="2">
        <dgm:presLayoutVars>
          <dgm:chMax val="1"/>
          <dgm:bulletEnabled val="1"/>
        </dgm:presLayoutVars>
      </dgm:prSet>
      <dgm:spPr/>
      <dgm:t>
        <a:bodyPr/>
        <a:lstStyle/>
        <a:p>
          <a:endParaRPr lang="en-US"/>
        </a:p>
      </dgm:t>
    </dgm:pt>
    <dgm:pt modelId="{404CE074-3D63-43F8-AB86-94700F1E6C9F}" type="pres">
      <dgm:prSet presAssocID="{545DCA69-BC98-49AA-A8D4-99667B1E6B0A}" presName="descendantText" presStyleLbl="alignAccFollowNode1" presStyleIdx="1" presStyleCnt="2" custScaleY="112946">
        <dgm:presLayoutVars>
          <dgm:bulletEnabled val="1"/>
        </dgm:presLayoutVars>
      </dgm:prSet>
      <dgm:spPr/>
      <dgm:t>
        <a:bodyPr/>
        <a:lstStyle/>
        <a:p>
          <a:endParaRPr lang="en-US"/>
        </a:p>
      </dgm:t>
    </dgm:pt>
  </dgm:ptLst>
  <dgm:cxnLst>
    <dgm:cxn modelId="{BD4F4226-C695-44F4-B638-1E070AB77286}" type="presOf" srcId="{545DCA69-BC98-49AA-A8D4-99667B1E6B0A}" destId="{4ACBCB20-7C98-4F57-983D-C22D5015E35F}" srcOrd="0" destOrd="0" presId="urn:microsoft.com/office/officeart/2005/8/layout/vList5"/>
    <dgm:cxn modelId="{8F1E7716-70D4-4B8B-A349-E28D87FE0DFC}" type="presOf" srcId="{12340E58-E231-4F3E-A8A7-024AED316602}" destId="{12B723CE-1869-47A5-8D3B-DC2BE0937704}" srcOrd="0" destOrd="0" presId="urn:microsoft.com/office/officeart/2005/8/layout/vList5"/>
    <dgm:cxn modelId="{9FBD83C1-77E2-4C07-9BF9-B89556E011CD}" srcId="{C5845089-0A31-4618-877B-73C0CCDA88ED}" destId="{12340E58-E231-4F3E-A8A7-024AED316602}" srcOrd="0" destOrd="0" parTransId="{EAD91EC1-01E4-499F-8E64-C5B1AB0C02D3}" sibTransId="{FA99F7A5-9AB5-4EA9-8498-3B629C116C9B}"/>
    <dgm:cxn modelId="{B1D3F88F-EB0B-4E1F-B3AB-1AE5338AF5A2}" srcId="{C4765B79-4878-4BC6-A044-4E15FA18BD20}" destId="{C5845089-0A31-4618-877B-73C0CCDA88ED}" srcOrd="0" destOrd="0" parTransId="{F0AEF11E-B2A6-4EAF-9702-BF6C5A7C8C9E}" sibTransId="{BC761E56-D662-4513-920D-327560A82AE7}"/>
    <dgm:cxn modelId="{224B1C06-2B0E-41B0-B33A-76C1D773B02F}" srcId="{545DCA69-BC98-49AA-A8D4-99667B1E6B0A}" destId="{A8675633-6579-419A-96D4-69A7B5F3037E}" srcOrd="0" destOrd="0" parTransId="{268B2ACB-E5A1-4F13-92BD-EE0C15335D60}" sibTransId="{8639EE9B-5B27-4118-9510-85DBE73D94DB}"/>
    <dgm:cxn modelId="{0A3FADF2-AB5B-428A-85B5-05FEB655D7EE}" srcId="{545DCA69-BC98-49AA-A8D4-99667B1E6B0A}" destId="{867EADDE-F7DC-4F37-A31C-3A3F74C5B18A}" srcOrd="1" destOrd="0" parTransId="{320F7834-8B76-42DA-A4CA-C09EFE922517}" sibTransId="{DCFA8502-D636-4D3D-8E50-E319A4DAA591}"/>
    <dgm:cxn modelId="{AECD9179-C150-481B-B21C-96C1AA95EC43}" type="presOf" srcId="{A8675633-6579-419A-96D4-69A7B5F3037E}" destId="{404CE074-3D63-43F8-AB86-94700F1E6C9F}" srcOrd="0" destOrd="0" presId="urn:microsoft.com/office/officeart/2005/8/layout/vList5"/>
    <dgm:cxn modelId="{B4D1FE48-4D41-4B70-8FD1-C8BC37BC91A6}" type="presOf" srcId="{C4765B79-4878-4BC6-A044-4E15FA18BD20}" destId="{1A7113F8-3649-47AE-80CF-DB8479BB275C}" srcOrd="0" destOrd="0" presId="urn:microsoft.com/office/officeart/2005/8/layout/vList5"/>
    <dgm:cxn modelId="{CD608057-F6C6-4CDB-90D7-7DBCC7FCA079}" type="presOf" srcId="{C5845089-0A31-4618-877B-73C0CCDA88ED}" destId="{F2B3B40B-E61D-4782-A78B-B7594F54A9FA}" srcOrd="0" destOrd="0" presId="urn:microsoft.com/office/officeart/2005/8/layout/vList5"/>
    <dgm:cxn modelId="{7BB6BDC6-1D89-40B3-8CC9-13A2EF4FB327}" type="presOf" srcId="{867EADDE-F7DC-4F37-A31C-3A3F74C5B18A}" destId="{404CE074-3D63-43F8-AB86-94700F1E6C9F}" srcOrd="0" destOrd="1" presId="urn:microsoft.com/office/officeart/2005/8/layout/vList5"/>
    <dgm:cxn modelId="{9669B00B-8B3E-4E5A-A378-BF3155189019}" srcId="{C4765B79-4878-4BC6-A044-4E15FA18BD20}" destId="{545DCA69-BC98-49AA-A8D4-99667B1E6B0A}" srcOrd="1" destOrd="0" parTransId="{4A40A082-8D5D-4A45-BC6A-4B78D126A36A}" sibTransId="{979B4F22-D788-4F41-93A5-90A1825A1303}"/>
    <dgm:cxn modelId="{A2429B23-A2D2-47C1-B094-D2445ABF708D}" type="presParOf" srcId="{1A7113F8-3649-47AE-80CF-DB8479BB275C}" destId="{9A1B85DA-AD7B-4BDE-8EA6-1996DF4015C4}" srcOrd="0" destOrd="0" presId="urn:microsoft.com/office/officeart/2005/8/layout/vList5"/>
    <dgm:cxn modelId="{9A93847F-4B2E-4CD0-94BA-95E8CEABCF98}" type="presParOf" srcId="{9A1B85DA-AD7B-4BDE-8EA6-1996DF4015C4}" destId="{F2B3B40B-E61D-4782-A78B-B7594F54A9FA}" srcOrd="0" destOrd="0" presId="urn:microsoft.com/office/officeart/2005/8/layout/vList5"/>
    <dgm:cxn modelId="{4B845926-C31C-446B-B7C4-C4690F851D2F}" type="presParOf" srcId="{9A1B85DA-AD7B-4BDE-8EA6-1996DF4015C4}" destId="{12B723CE-1869-47A5-8D3B-DC2BE0937704}" srcOrd="1" destOrd="0" presId="urn:microsoft.com/office/officeart/2005/8/layout/vList5"/>
    <dgm:cxn modelId="{CE78C811-1B4A-4249-8DE7-52C48880EE03}" type="presParOf" srcId="{1A7113F8-3649-47AE-80CF-DB8479BB275C}" destId="{4061B8CD-D2FB-4087-814E-D8887A92A973}" srcOrd="1" destOrd="0" presId="urn:microsoft.com/office/officeart/2005/8/layout/vList5"/>
    <dgm:cxn modelId="{BF91CF69-6418-4498-9BEB-2C446A544AFA}" type="presParOf" srcId="{1A7113F8-3649-47AE-80CF-DB8479BB275C}" destId="{AFB40265-A720-46ED-94C4-93533BA10269}" srcOrd="2" destOrd="0" presId="urn:microsoft.com/office/officeart/2005/8/layout/vList5"/>
    <dgm:cxn modelId="{63AD2006-DC6E-4C8A-A81D-50C034936663}" type="presParOf" srcId="{AFB40265-A720-46ED-94C4-93533BA10269}" destId="{4ACBCB20-7C98-4F57-983D-C22D5015E35F}" srcOrd="0" destOrd="0" presId="urn:microsoft.com/office/officeart/2005/8/layout/vList5"/>
    <dgm:cxn modelId="{E1DBAF93-3A5C-4CB8-BBD7-2C6B9F0ED947}" type="presParOf" srcId="{AFB40265-A720-46ED-94C4-93533BA10269}" destId="{404CE074-3D63-43F8-AB86-94700F1E6C9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3A5780-05A1-4C88-85CA-A4F738707534}" type="doc">
      <dgm:prSet loTypeId="urn:microsoft.com/office/officeart/2005/8/layout/hProcess9" loCatId="process" qsTypeId="urn:microsoft.com/office/officeart/2005/8/quickstyle/simple1" qsCatId="simple" csTypeId="urn:microsoft.com/office/officeart/2005/8/colors/accent2_2" csCatId="accent2" phldr="1"/>
      <dgm:spPr/>
    </dgm:pt>
    <dgm:pt modelId="{C81DD057-71A9-4001-8066-685BFC872F08}">
      <dgm:prSet phldrT="[Text]" custT="1"/>
      <dgm:spPr/>
      <dgm:t>
        <a:bodyPr/>
        <a:lstStyle/>
        <a:p>
          <a:r>
            <a:rPr lang="en-US" sz="1600" dirty="0" smtClean="0"/>
            <a:t>Remove Punctuations and numbers</a:t>
          </a:r>
          <a:endParaRPr lang="en-US" sz="1600" dirty="0"/>
        </a:p>
      </dgm:t>
    </dgm:pt>
    <dgm:pt modelId="{252EEAD2-CFEF-4B2D-B01D-25A48A7BA780}" type="parTrans" cxnId="{ABAA1632-EB43-4DF1-A22C-B7302261099B}">
      <dgm:prSet/>
      <dgm:spPr/>
      <dgm:t>
        <a:bodyPr/>
        <a:lstStyle/>
        <a:p>
          <a:endParaRPr lang="en-US"/>
        </a:p>
      </dgm:t>
    </dgm:pt>
    <dgm:pt modelId="{EC7FDABF-EA38-4B09-B972-6492F9FB4790}" type="sibTrans" cxnId="{ABAA1632-EB43-4DF1-A22C-B7302261099B}">
      <dgm:prSet/>
      <dgm:spPr/>
      <dgm:t>
        <a:bodyPr/>
        <a:lstStyle/>
        <a:p>
          <a:endParaRPr lang="en-US"/>
        </a:p>
      </dgm:t>
    </dgm:pt>
    <dgm:pt modelId="{883ACD6F-FC67-4191-A319-B9285FB189B1}">
      <dgm:prSet phldrT="[Text]" custT="1"/>
      <dgm:spPr/>
      <dgm:t>
        <a:bodyPr/>
        <a:lstStyle/>
        <a:p>
          <a:r>
            <a:rPr lang="en-US" sz="1600" dirty="0" smtClean="0"/>
            <a:t>Remove URLs, </a:t>
          </a:r>
          <a:r>
            <a:rPr lang="en-US" sz="1600" dirty="0" err="1" smtClean="0"/>
            <a:t>Hashtags</a:t>
          </a:r>
          <a:r>
            <a:rPr lang="en-US" sz="1600" dirty="0" smtClean="0"/>
            <a:t>, user mentions</a:t>
          </a:r>
          <a:endParaRPr lang="en-US" sz="1600" dirty="0"/>
        </a:p>
      </dgm:t>
    </dgm:pt>
    <dgm:pt modelId="{C3A5C028-2636-4A62-83A6-843BEA4EDF34}" type="parTrans" cxnId="{DC137314-9CE6-4F06-B275-BD6721AB0AE1}">
      <dgm:prSet/>
      <dgm:spPr/>
      <dgm:t>
        <a:bodyPr/>
        <a:lstStyle/>
        <a:p>
          <a:endParaRPr lang="en-US"/>
        </a:p>
      </dgm:t>
    </dgm:pt>
    <dgm:pt modelId="{30412A4B-D5B1-4E7E-8FFE-55DFF16AB363}" type="sibTrans" cxnId="{DC137314-9CE6-4F06-B275-BD6721AB0AE1}">
      <dgm:prSet/>
      <dgm:spPr/>
      <dgm:t>
        <a:bodyPr/>
        <a:lstStyle/>
        <a:p>
          <a:endParaRPr lang="en-US"/>
        </a:p>
      </dgm:t>
    </dgm:pt>
    <dgm:pt modelId="{9246E738-9B41-4A3B-B5A8-7633F47099A4}">
      <dgm:prSet phldrT="[Text]" custT="1"/>
      <dgm:spPr/>
      <dgm:t>
        <a:bodyPr/>
        <a:lstStyle/>
        <a:p>
          <a:r>
            <a:rPr lang="en-US" sz="1600" dirty="0" smtClean="0"/>
            <a:t>Remove stop words like ‘</a:t>
          </a:r>
          <a:r>
            <a:rPr lang="en-US" sz="1600" dirty="0" err="1" smtClean="0"/>
            <a:t>the’,’a’,’he’,’she</a:t>
          </a:r>
          <a:r>
            <a:rPr lang="en-US" sz="1600" dirty="0" smtClean="0"/>
            <a:t>’, etc.</a:t>
          </a:r>
          <a:endParaRPr lang="en-US" sz="1600" dirty="0"/>
        </a:p>
      </dgm:t>
    </dgm:pt>
    <dgm:pt modelId="{478B36A9-35A3-4036-BEA6-84C912AB99F4}" type="parTrans" cxnId="{DEC1EEA9-45B2-4907-A44A-F054E5760ABE}">
      <dgm:prSet/>
      <dgm:spPr/>
      <dgm:t>
        <a:bodyPr/>
        <a:lstStyle/>
        <a:p>
          <a:endParaRPr lang="en-US"/>
        </a:p>
      </dgm:t>
    </dgm:pt>
    <dgm:pt modelId="{D110ED60-EBE0-48AA-8C25-328D7F9BFA83}" type="sibTrans" cxnId="{DEC1EEA9-45B2-4907-A44A-F054E5760ABE}">
      <dgm:prSet/>
      <dgm:spPr/>
      <dgm:t>
        <a:bodyPr/>
        <a:lstStyle/>
        <a:p>
          <a:endParaRPr lang="en-US"/>
        </a:p>
      </dgm:t>
    </dgm:pt>
    <dgm:pt modelId="{6C04B367-4B72-457D-83C0-2FCBF20CA619}">
      <dgm:prSet phldrT="[Text]" custT="1"/>
      <dgm:spPr/>
      <dgm:t>
        <a:bodyPr/>
        <a:lstStyle/>
        <a:p>
          <a:r>
            <a:rPr lang="en-US" sz="1600" dirty="0" smtClean="0"/>
            <a:t>Lower the case, Remove unnecessary spaces</a:t>
          </a:r>
          <a:endParaRPr lang="en-US" sz="1600" dirty="0"/>
        </a:p>
      </dgm:t>
    </dgm:pt>
    <dgm:pt modelId="{455FB114-4114-48D9-A66E-376ABCD642A0}" type="parTrans" cxnId="{321A9A09-84A1-4479-865D-9F422AD602B2}">
      <dgm:prSet/>
      <dgm:spPr/>
      <dgm:t>
        <a:bodyPr/>
        <a:lstStyle/>
        <a:p>
          <a:endParaRPr lang="en-US"/>
        </a:p>
      </dgm:t>
    </dgm:pt>
    <dgm:pt modelId="{5B96E83F-A64D-4C14-8292-5CC508C6EAA1}" type="sibTrans" cxnId="{321A9A09-84A1-4479-865D-9F422AD602B2}">
      <dgm:prSet/>
      <dgm:spPr/>
      <dgm:t>
        <a:bodyPr/>
        <a:lstStyle/>
        <a:p>
          <a:endParaRPr lang="en-US"/>
        </a:p>
      </dgm:t>
    </dgm:pt>
    <dgm:pt modelId="{788EB5EC-558C-4A58-BDB9-89F11D44DC6A}" type="pres">
      <dgm:prSet presAssocID="{593A5780-05A1-4C88-85CA-A4F738707534}" presName="CompostProcess" presStyleCnt="0">
        <dgm:presLayoutVars>
          <dgm:dir/>
          <dgm:resizeHandles val="exact"/>
        </dgm:presLayoutVars>
      </dgm:prSet>
      <dgm:spPr/>
    </dgm:pt>
    <dgm:pt modelId="{F4724778-FEB4-4680-8C17-8CB11298525D}" type="pres">
      <dgm:prSet presAssocID="{593A5780-05A1-4C88-85CA-A4F738707534}" presName="arrow" presStyleLbl="bgShp" presStyleIdx="0" presStyleCnt="1"/>
      <dgm:spPr/>
    </dgm:pt>
    <dgm:pt modelId="{DD13ECEA-072F-4712-B52A-1ABA9E900CF0}" type="pres">
      <dgm:prSet presAssocID="{593A5780-05A1-4C88-85CA-A4F738707534}" presName="linearProcess" presStyleCnt="0"/>
      <dgm:spPr/>
    </dgm:pt>
    <dgm:pt modelId="{8F68A63B-55D6-439D-A022-3014D88FFEB2}" type="pres">
      <dgm:prSet presAssocID="{C81DD057-71A9-4001-8066-685BFC872F08}" presName="textNode" presStyleLbl="node1" presStyleIdx="0" presStyleCnt="4">
        <dgm:presLayoutVars>
          <dgm:bulletEnabled val="1"/>
        </dgm:presLayoutVars>
      </dgm:prSet>
      <dgm:spPr/>
      <dgm:t>
        <a:bodyPr/>
        <a:lstStyle/>
        <a:p>
          <a:endParaRPr lang="en-US"/>
        </a:p>
      </dgm:t>
    </dgm:pt>
    <dgm:pt modelId="{6D5B9EDD-68CA-421F-943F-7E7BD989FFB9}" type="pres">
      <dgm:prSet presAssocID="{EC7FDABF-EA38-4B09-B972-6492F9FB4790}" presName="sibTrans" presStyleCnt="0"/>
      <dgm:spPr/>
    </dgm:pt>
    <dgm:pt modelId="{0F2D2804-EBF0-42BA-9935-77B5E3C06FAB}" type="pres">
      <dgm:prSet presAssocID="{883ACD6F-FC67-4191-A319-B9285FB189B1}" presName="textNode" presStyleLbl="node1" presStyleIdx="1" presStyleCnt="4">
        <dgm:presLayoutVars>
          <dgm:bulletEnabled val="1"/>
        </dgm:presLayoutVars>
      </dgm:prSet>
      <dgm:spPr/>
      <dgm:t>
        <a:bodyPr/>
        <a:lstStyle/>
        <a:p>
          <a:endParaRPr lang="en-US"/>
        </a:p>
      </dgm:t>
    </dgm:pt>
    <dgm:pt modelId="{8201B747-DDB9-4965-BE88-9694B65C38F7}" type="pres">
      <dgm:prSet presAssocID="{30412A4B-D5B1-4E7E-8FFE-55DFF16AB363}" presName="sibTrans" presStyleCnt="0"/>
      <dgm:spPr/>
    </dgm:pt>
    <dgm:pt modelId="{1531A68D-1066-4A89-B038-C414ED5192D1}" type="pres">
      <dgm:prSet presAssocID="{9246E738-9B41-4A3B-B5A8-7633F47099A4}" presName="textNode" presStyleLbl="node1" presStyleIdx="2" presStyleCnt="4">
        <dgm:presLayoutVars>
          <dgm:bulletEnabled val="1"/>
        </dgm:presLayoutVars>
      </dgm:prSet>
      <dgm:spPr/>
      <dgm:t>
        <a:bodyPr/>
        <a:lstStyle/>
        <a:p>
          <a:endParaRPr lang="en-US"/>
        </a:p>
      </dgm:t>
    </dgm:pt>
    <dgm:pt modelId="{EC9452F3-8726-4E9B-804E-375D375CF494}" type="pres">
      <dgm:prSet presAssocID="{D110ED60-EBE0-48AA-8C25-328D7F9BFA83}" presName="sibTrans" presStyleCnt="0"/>
      <dgm:spPr/>
    </dgm:pt>
    <dgm:pt modelId="{25590916-CC5E-474B-932A-E156979CDD4A}" type="pres">
      <dgm:prSet presAssocID="{6C04B367-4B72-457D-83C0-2FCBF20CA619}" presName="textNode" presStyleLbl="node1" presStyleIdx="3" presStyleCnt="4">
        <dgm:presLayoutVars>
          <dgm:bulletEnabled val="1"/>
        </dgm:presLayoutVars>
      </dgm:prSet>
      <dgm:spPr/>
      <dgm:t>
        <a:bodyPr/>
        <a:lstStyle/>
        <a:p>
          <a:endParaRPr lang="en-US"/>
        </a:p>
      </dgm:t>
    </dgm:pt>
  </dgm:ptLst>
  <dgm:cxnLst>
    <dgm:cxn modelId="{6666E154-AE47-4F84-9CCD-9D82DCDC6DFA}" type="presOf" srcId="{9246E738-9B41-4A3B-B5A8-7633F47099A4}" destId="{1531A68D-1066-4A89-B038-C414ED5192D1}" srcOrd="0" destOrd="0" presId="urn:microsoft.com/office/officeart/2005/8/layout/hProcess9"/>
    <dgm:cxn modelId="{ABAA1632-EB43-4DF1-A22C-B7302261099B}" srcId="{593A5780-05A1-4C88-85CA-A4F738707534}" destId="{C81DD057-71A9-4001-8066-685BFC872F08}" srcOrd="0" destOrd="0" parTransId="{252EEAD2-CFEF-4B2D-B01D-25A48A7BA780}" sibTransId="{EC7FDABF-EA38-4B09-B972-6492F9FB4790}"/>
    <dgm:cxn modelId="{321A9A09-84A1-4479-865D-9F422AD602B2}" srcId="{593A5780-05A1-4C88-85CA-A4F738707534}" destId="{6C04B367-4B72-457D-83C0-2FCBF20CA619}" srcOrd="3" destOrd="0" parTransId="{455FB114-4114-48D9-A66E-376ABCD642A0}" sibTransId="{5B96E83F-A64D-4C14-8292-5CC508C6EAA1}"/>
    <dgm:cxn modelId="{5831AEDC-0C8C-415E-8C27-77A620E28C8C}" type="presOf" srcId="{6C04B367-4B72-457D-83C0-2FCBF20CA619}" destId="{25590916-CC5E-474B-932A-E156979CDD4A}" srcOrd="0" destOrd="0" presId="urn:microsoft.com/office/officeart/2005/8/layout/hProcess9"/>
    <dgm:cxn modelId="{018CBBE1-8CC9-4C58-8940-3A9D12026F18}" type="presOf" srcId="{593A5780-05A1-4C88-85CA-A4F738707534}" destId="{788EB5EC-558C-4A58-BDB9-89F11D44DC6A}" srcOrd="0" destOrd="0" presId="urn:microsoft.com/office/officeart/2005/8/layout/hProcess9"/>
    <dgm:cxn modelId="{DEC1EEA9-45B2-4907-A44A-F054E5760ABE}" srcId="{593A5780-05A1-4C88-85CA-A4F738707534}" destId="{9246E738-9B41-4A3B-B5A8-7633F47099A4}" srcOrd="2" destOrd="0" parTransId="{478B36A9-35A3-4036-BEA6-84C912AB99F4}" sibTransId="{D110ED60-EBE0-48AA-8C25-328D7F9BFA83}"/>
    <dgm:cxn modelId="{3BDC84BD-5071-407E-BB5A-93C1B15B4EB6}" type="presOf" srcId="{C81DD057-71A9-4001-8066-685BFC872F08}" destId="{8F68A63B-55D6-439D-A022-3014D88FFEB2}" srcOrd="0" destOrd="0" presId="urn:microsoft.com/office/officeart/2005/8/layout/hProcess9"/>
    <dgm:cxn modelId="{0032B26D-4433-401F-8888-361A9EF70FBC}" type="presOf" srcId="{883ACD6F-FC67-4191-A319-B9285FB189B1}" destId="{0F2D2804-EBF0-42BA-9935-77B5E3C06FAB}" srcOrd="0" destOrd="0" presId="urn:microsoft.com/office/officeart/2005/8/layout/hProcess9"/>
    <dgm:cxn modelId="{DC137314-9CE6-4F06-B275-BD6721AB0AE1}" srcId="{593A5780-05A1-4C88-85CA-A4F738707534}" destId="{883ACD6F-FC67-4191-A319-B9285FB189B1}" srcOrd="1" destOrd="0" parTransId="{C3A5C028-2636-4A62-83A6-843BEA4EDF34}" sibTransId="{30412A4B-D5B1-4E7E-8FFE-55DFF16AB363}"/>
    <dgm:cxn modelId="{F554D597-6BFC-472F-9F07-AE847D8B3C7B}" type="presParOf" srcId="{788EB5EC-558C-4A58-BDB9-89F11D44DC6A}" destId="{F4724778-FEB4-4680-8C17-8CB11298525D}" srcOrd="0" destOrd="0" presId="urn:microsoft.com/office/officeart/2005/8/layout/hProcess9"/>
    <dgm:cxn modelId="{CC6AEAD8-0159-44A8-83D7-1ED69602B4A8}" type="presParOf" srcId="{788EB5EC-558C-4A58-BDB9-89F11D44DC6A}" destId="{DD13ECEA-072F-4712-B52A-1ABA9E900CF0}" srcOrd="1" destOrd="0" presId="urn:microsoft.com/office/officeart/2005/8/layout/hProcess9"/>
    <dgm:cxn modelId="{D1CAF1D7-C4AA-4D3C-98BC-A62F0ED1CC0E}" type="presParOf" srcId="{DD13ECEA-072F-4712-B52A-1ABA9E900CF0}" destId="{8F68A63B-55D6-439D-A022-3014D88FFEB2}" srcOrd="0" destOrd="0" presId="urn:microsoft.com/office/officeart/2005/8/layout/hProcess9"/>
    <dgm:cxn modelId="{7D031871-AFBA-4180-8556-21DCA37E6A1F}" type="presParOf" srcId="{DD13ECEA-072F-4712-B52A-1ABA9E900CF0}" destId="{6D5B9EDD-68CA-421F-943F-7E7BD989FFB9}" srcOrd="1" destOrd="0" presId="urn:microsoft.com/office/officeart/2005/8/layout/hProcess9"/>
    <dgm:cxn modelId="{8C6D2AD6-DA82-478B-B283-A38BCFBB9B31}" type="presParOf" srcId="{DD13ECEA-072F-4712-B52A-1ABA9E900CF0}" destId="{0F2D2804-EBF0-42BA-9935-77B5E3C06FAB}" srcOrd="2" destOrd="0" presId="urn:microsoft.com/office/officeart/2005/8/layout/hProcess9"/>
    <dgm:cxn modelId="{E7FD7B68-4870-43B5-966B-DBCB5E898407}" type="presParOf" srcId="{DD13ECEA-072F-4712-B52A-1ABA9E900CF0}" destId="{8201B747-DDB9-4965-BE88-9694B65C38F7}" srcOrd="3" destOrd="0" presId="urn:microsoft.com/office/officeart/2005/8/layout/hProcess9"/>
    <dgm:cxn modelId="{5F783EEB-D2C0-47B7-90F1-291F996918E8}" type="presParOf" srcId="{DD13ECEA-072F-4712-B52A-1ABA9E900CF0}" destId="{1531A68D-1066-4A89-B038-C414ED5192D1}" srcOrd="4" destOrd="0" presId="urn:microsoft.com/office/officeart/2005/8/layout/hProcess9"/>
    <dgm:cxn modelId="{B3EF0BF1-0FE4-4C8A-A847-F030C2160BAA}" type="presParOf" srcId="{DD13ECEA-072F-4712-B52A-1ABA9E900CF0}" destId="{EC9452F3-8726-4E9B-804E-375D375CF494}" srcOrd="5" destOrd="0" presId="urn:microsoft.com/office/officeart/2005/8/layout/hProcess9"/>
    <dgm:cxn modelId="{75A12D2C-23FE-4E96-B511-1781511E7435}" type="presParOf" srcId="{DD13ECEA-072F-4712-B52A-1ABA9E900CF0}" destId="{25590916-CC5E-474B-932A-E156979CDD4A}"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B1F36D-0B6B-4E3C-930E-26547DAB8E53}"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en-US"/>
        </a:p>
      </dgm:t>
    </dgm:pt>
    <dgm:pt modelId="{396E959B-D3FE-4CD4-A759-32C1CD584CC6}">
      <dgm:prSet phldrT="[Text]" custT="1"/>
      <dgm:spPr/>
      <dgm:t>
        <a:bodyPr/>
        <a:lstStyle/>
        <a:p>
          <a:r>
            <a:rPr lang="en-US" sz="2000" b="1" dirty="0" smtClean="0"/>
            <a:t>Lemmatization</a:t>
          </a:r>
          <a:endParaRPr lang="en-US" sz="2000" b="1" dirty="0"/>
        </a:p>
      </dgm:t>
    </dgm:pt>
    <dgm:pt modelId="{FF21556C-B3B5-47C2-B030-B32CB2751EC6}" type="parTrans" cxnId="{C497913D-AF24-4B8E-AB4B-F60B58896E8D}">
      <dgm:prSet/>
      <dgm:spPr/>
      <dgm:t>
        <a:bodyPr/>
        <a:lstStyle/>
        <a:p>
          <a:endParaRPr lang="en-US"/>
        </a:p>
      </dgm:t>
    </dgm:pt>
    <dgm:pt modelId="{E68C2A92-0F88-4C07-AF45-D07C2BCA1F54}" type="sibTrans" cxnId="{C497913D-AF24-4B8E-AB4B-F60B58896E8D}">
      <dgm:prSet/>
      <dgm:spPr/>
      <dgm:t>
        <a:bodyPr/>
        <a:lstStyle/>
        <a:p>
          <a:endParaRPr lang="en-US"/>
        </a:p>
      </dgm:t>
    </dgm:pt>
    <dgm:pt modelId="{3640FC06-1CF2-4419-A969-2AA86994328A}">
      <dgm:prSet phldrT="[Text]" custT="1"/>
      <dgm:spPr/>
      <dgm:t>
        <a:bodyPr/>
        <a:lstStyle/>
        <a:p>
          <a:r>
            <a:rPr lang="en-US" sz="1600" dirty="0" smtClean="0"/>
            <a:t>Lemma is the basic form of a word. </a:t>
          </a:r>
          <a:r>
            <a:rPr lang="en-US" sz="1600" dirty="0" err="1" smtClean="0"/>
            <a:t>Eg</a:t>
          </a:r>
          <a:r>
            <a:rPr lang="en-US" sz="1600" dirty="0" smtClean="0"/>
            <a:t>. Walk is the lemma of walked, walking</a:t>
          </a:r>
          <a:endParaRPr lang="en-US" sz="1600" dirty="0"/>
        </a:p>
      </dgm:t>
    </dgm:pt>
    <dgm:pt modelId="{1715D2BE-7C97-42D0-920A-2A8D2C0D6537}" type="parTrans" cxnId="{76784B4E-E606-4822-994C-7F49BA0BF8A2}">
      <dgm:prSet/>
      <dgm:spPr/>
      <dgm:t>
        <a:bodyPr/>
        <a:lstStyle/>
        <a:p>
          <a:endParaRPr lang="en-US"/>
        </a:p>
      </dgm:t>
    </dgm:pt>
    <dgm:pt modelId="{01E7C21E-F915-4FCA-878F-0F2CA1086573}" type="sibTrans" cxnId="{76784B4E-E606-4822-994C-7F49BA0BF8A2}">
      <dgm:prSet/>
      <dgm:spPr/>
      <dgm:t>
        <a:bodyPr/>
        <a:lstStyle/>
        <a:p>
          <a:endParaRPr lang="en-US"/>
        </a:p>
      </dgm:t>
    </dgm:pt>
    <dgm:pt modelId="{4FC0DA52-AB8C-4775-A05F-76F6875213C1}">
      <dgm:prSet phldrT="[Text]" custT="1"/>
      <dgm:spPr/>
      <dgm:t>
        <a:bodyPr/>
        <a:lstStyle/>
        <a:p>
          <a:r>
            <a:rPr lang="en-US" sz="1600" dirty="0" smtClean="0"/>
            <a:t>Lemmas are used in the model instead of the word</a:t>
          </a:r>
          <a:endParaRPr lang="en-US" sz="1600" dirty="0"/>
        </a:p>
      </dgm:t>
    </dgm:pt>
    <dgm:pt modelId="{5EF92556-C277-4D36-B8A6-B971CA8E339D}" type="parTrans" cxnId="{82ADDABF-DE3C-4FF8-9A0D-375B61DFF5BC}">
      <dgm:prSet/>
      <dgm:spPr/>
      <dgm:t>
        <a:bodyPr/>
        <a:lstStyle/>
        <a:p>
          <a:endParaRPr lang="en-US"/>
        </a:p>
      </dgm:t>
    </dgm:pt>
    <dgm:pt modelId="{5194AADD-AAA0-4512-BAB4-1076FCDF5D2A}" type="sibTrans" cxnId="{82ADDABF-DE3C-4FF8-9A0D-375B61DFF5BC}">
      <dgm:prSet/>
      <dgm:spPr/>
      <dgm:t>
        <a:bodyPr/>
        <a:lstStyle/>
        <a:p>
          <a:endParaRPr lang="en-US"/>
        </a:p>
      </dgm:t>
    </dgm:pt>
    <dgm:pt modelId="{A0F3F964-551C-4B4D-A661-18FC00AF585C}">
      <dgm:prSet phldrT="[Text]" custT="1"/>
      <dgm:spPr/>
      <dgm:t>
        <a:bodyPr/>
        <a:lstStyle/>
        <a:p>
          <a:r>
            <a:rPr lang="en-US" sz="1600" dirty="0" smtClean="0"/>
            <a:t>Reduces the number of features/words in the model by 14%</a:t>
          </a:r>
          <a:endParaRPr lang="en-US" sz="1600" dirty="0"/>
        </a:p>
      </dgm:t>
    </dgm:pt>
    <dgm:pt modelId="{4A592D34-0B09-422A-9F9E-37AF89612A17}" type="parTrans" cxnId="{6FBD8057-388F-4118-B300-9F127BCE560E}">
      <dgm:prSet/>
      <dgm:spPr/>
      <dgm:t>
        <a:bodyPr/>
        <a:lstStyle/>
        <a:p>
          <a:endParaRPr lang="en-US"/>
        </a:p>
      </dgm:t>
    </dgm:pt>
    <dgm:pt modelId="{612975D5-AF22-426E-8CAF-AEA063178BAB}" type="sibTrans" cxnId="{6FBD8057-388F-4118-B300-9F127BCE560E}">
      <dgm:prSet/>
      <dgm:spPr/>
      <dgm:t>
        <a:bodyPr/>
        <a:lstStyle/>
        <a:p>
          <a:endParaRPr lang="en-US"/>
        </a:p>
      </dgm:t>
    </dgm:pt>
    <dgm:pt modelId="{D7F4985A-CF49-410F-8557-9609F68CC1B4}" type="pres">
      <dgm:prSet presAssocID="{A0B1F36D-0B6B-4E3C-930E-26547DAB8E53}" presName="Name0" presStyleCnt="0">
        <dgm:presLayoutVars>
          <dgm:dir/>
          <dgm:animLvl val="lvl"/>
          <dgm:resizeHandles/>
        </dgm:presLayoutVars>
      </dgm:prSet>
      <dgm:spPr/>
      <dgm:t>
        <a:bodyPr/>
        <a:lstStyle/>
        <a:p>
          <a:endParaRPr lang="en-US"/>
        </a:p>
      </dgm:t>
    </dgm:pt>
    <dgm:pt modelId="{C835229B-2B96-4048-9B51-C1C1B60FD8D0}" type="pres">
      <dgm:prSet presAssocID="{396E959B-D3FE-4CD4-A759-32C1CD584CC6}" presName="linNode" presStyleCnt="0"/>
      <dgm:spPr/>
    </dgm:pt>
    <dgm:pt modelId="{6758A3DD-6342-409F-88AD-9155594BE8DE}" type="pres">
      <dgm:prSet presAssocID="{396E959B-D3FE-4CD4-A759-32C1CD584CC6}" presName="parentShp" presStyleLbl="node1" presStyleIdx="0" presStyleCnt="1" custScaleX="61374" custLinFactNeighborX="-15237" custLinFactNeighborY="-49">
        <dgm:presLayoutVars>
          <dgm:bulletEnabled val="1"/>
        </dgm:presLayoutVars>
      </dgm:prSet>
      <dgm:spPr/>
      <dgm:t>
        <a:bodyPr/>
        <a:lstStyle/>
        <a:p>
          <a:endParaRPr lang="en-US"/>
        </a:p>
      </dgm:t>
    </dgm:pt>
    <dgm:pt modelId="{8BA38977-40BC-4361-8E40-4C1A6FD37C86}" type="pres">
      <dgm:prSet presAssocID="{396E959B-D3FE-4CD4-A759-32C1CD584CC6}" presName="childShp" presStyleLbl="bgAccFollowNode1" presStyleIdx="0" presStyleCnt="1" custScaleX="128668" custScaleY="100196" custLinFactNeighborX="2731" custLinFactNeighborY="4063">
        <dgm:presLayoutVars>
          <dgm:bulletEnabled val="1"/>
        </dgm:presLayoutVars>
      </dgm:prSet>
      <dgm:spPr/>
      <dgm:t>
        <a:bodyPr/>
        <a:lstStyle/>
        <a:p>
          <a:endParaRPr lang="en-US"/>
        </a:p>
      </dgm:t>
    </dgm:pt>
  </dgm:ptLst>
  <dgm:cxnLst>
    <dgm:cxn modelId="{79A4C5F2-8D9C-4AB7-9935-61DF2D855FA5}" type="presOf" srcId="{4FC0DA52-AB8C-4775-A05F-76F6875213C1}" destId="{8BA38977-40BC-4361-8E40-4C1A6FD37C86}" srcOrd="0" destOrd="1" presId="urn:microsoft.com/office/officeart/2005/8/layout/vList6"/>
    <dgm:cxn modelId="{E21B45ED-C65F-49A2-AC04-12E6A43EEABB}" type="presOf" srcId="{3640FC06-1CF2-4419-A969-2AA86994328A}" destId="{8BA38977-40BC-4361-8E40-4C1A6FD37C86}" srcOrd="0" destOrd="0" presId="urn:microsoft.com/office/officeart/2005/8/layout/vList6"/>
    <dgm:cxn modelId="{6FBD8057-388F-4118-B300-9F127BCE560E}" srcId="{396E959B-D3FE-4CD4-A759-32C1CD584CC6}" destId="{A0F3F964-551C-4B4D-A661-18FC00AF585C}" srcOrd="2" destOrd="0" parTransId="{4A592D34-0B09-422A-9F9E-37AF89612A17}" sibTransId="{612975D5-AF22-426E-8CAF-AEA063178BAB}"/>
    <dgm:cxn modelId="{C497913D-AF24-4B8E-AB4B-F60B58896E8D}" srcId="{A0B1F36D-0B6B-4E3C-930E-26547DAB8E53}" destId="{396E959B-D3FE-4CD4-A759-32C1CD584CC6}" srcOrd="0" destOrd="0" parTransId="{FF21556C-B3B5-47C2-B030-B32CB2751EC6}" sibTransId="{E68C2A92-0F88-4C07-AF45-D07C2BCA1F54}"/>
    <dgm:cxn modelId="{580A0A38-DB91-4A5A-90AE-7DA6189EA40F}" type="presOf" srcId="{A0F3F964-551C-4B4D-A661-18FC00AF585C}" destId="{8BA38977-40BC-4361-8E40-4C1A6FD37C86}" srcOrd="0" destOrd="2" presId="urn:microsoft.com/office/officeart/2005/8/layout/vList6"/>
    <dgm:cxn modelId="{76784B4E-E606-4822-994C-7F49BA0BF8A2}" srcId="{396E959B-D3FE-4CD4-A759-32C1CD584CC6}" destId="{3640FC06-1CF2-4419-A969-2AA86994328A}" srcOrd="0" destOrd="0" parTransId="{1715D2BE-7C97-42D0-920A-2A8D2C0D6537}" sibTransId="{01E7C21E-F915-4FCA-878F-0F2CA1086573}"/>
    <dgm:cxn modelId="{953B8A6D-280F-44CD-9F39-DEB50CAA530F}" type="presOf" srcId="{A0B1F36D-0B6B-4E3C-930E-26547DAB8E53}" destId="{D7F4985A-CF49-410F-8557-9609F68CC1B4}" srcOrd="0" destOrd="0" presId="urn:microsoft.com/office/officeart/2005/8/layout/vList6"/>
    <dgm:cxn modelId="{82ADDABF-DE3C-4FF8-9A0D-375B61DFF5BC}" srcId="{396E959B-D3FE-4CD4-A759-32C1CD584CC6}" destId="{4FC0DA52-AB8C-4775-A05F-76F6875213C1}" srcOrd="1" destOrd="0" parTransId="{5EF92556-C277-4D36-B8A6-B971CA8E339D}" sibTransId="{5194AADD-AAA0-4512-BAB4-1076FCDF5D2A}"/>
    <dgm:cxn modelId="{90904477-6678-4037-B4F5-FF37CF6C4E3E}" type="presOf" srcId="{396E959B-D3FE-4CD4-A759-32C1CD584CC6}" destId="{6758A3DD-6342-409F-88AD-9155594BE8DE}" srcOrd="0" destOrd="0" presId="urn:microsoft.com/office/officeart/2005/8/layout/vList6"/>
    <dgm:cxn modelId="{7A8FCFA3-C848-48F5-8622-A3ECB022F2CB}" type="presParOf" srcId="{D7F4985A-CF49-410F-8557-9609F68CC1B4}" destId="{C835229B-2B96-4048-9B51-C1C1B60FD8D0}" srcOrd="0" destOrd="0" presId="urn:microsoft.com/office/officeart/2005/8/layout/vList6"/>
    <dgm:cxn modelId="{C08C9B49-09F9-4FBE-B9DA-BBD00600743A}" type="presParOf" srcId="{C835229B-2B96-4048-9B51-C1C1B60FD8D0}" destId="{6758A3DD-6342-409F-88AD-9155594BE8DE}" srcOrd="0" destOrd="0" presId="urn:microsoft.com/office/officeart/2005/8/layout/vList6"/>
    <dgm:cxn modelId="{A79C654A-D680-421A-8D1C-8732414E450B}" type="presParOf" srcId="{C835229B-2B96-4048-9B51-C1C1B60FD8D0}" destId="{8BA38977-40BC-4361-8E40-4C1A6FD37C86}"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B1F36D-0B6B-4E3C-930E-26547DAB8E53}"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en-US"/>
        </a:p>
      </dgm:t>
    </dgm:pt>
    <dgm:pt modelId="{396E959B-D3FE-4CD4-A759-32C1CD584CC6}">
      <dgm:prSet phldrT="[Text]" custT="1"/>
      <dgm:spPr/>
      <dgm:t>
        <a:bodyPr/>
        <a:lstStyle/>
        <a:p>
          <a:r>
            <a:rPr lang="en-US" sz="2000" b="1" dirty="0" smtClean="0"/>
            <a:t>Negation Handling</a:t>
          </a:r>
          <a:endParaRPr lang="en-US" sz="2000" b="1" dirty="0"/>
        </a:p>
      </dgm:t>
    </dgm:pt>
    <dgm:pt modelId="{FF21556C-B3B5-47C2-B030-B32CB2751EC6}" type="parTrans" cxnId="{C497913D-AF24-4B8E-AB4B-F60B58896E8D}">
      <dgm:prSet/>
      <dgm:spPr/>
      <dgm:t>
        <a:bodyPr/>
        <a:lstStyle/>
        <a:p>
          <a:endParaRPr lang="en-US"/>
        </a:p>
      </dgm:t>
    </dgm:pt>
    <dgm:pt modelId="{E68C2A92-0F88-4C07-AF45-D07C2BCA1F54}" type="sibTrans" cxnId="{C497913D-AF24-4B8E-AB4B-F60B58896E8D}">
      <dgm:prSet/>
      <dgm:spPr/>
      <dgm:t>
        <a:bodyPr/>
        <a:lstStyle/>
        <a:p>
          <a:endParaRPr lang="en-US"/>
        </a:p>
      </dgm:t>
    </dgm:pt>
    <dgm:pt modelId="{3640FC06-1CF2-4419-A969-2AA86994328A}">
      <dgm:prSet phldrT="[Text]" custT="1"/>
      <dgm:spPr/>
      <dgm:t>
        <a:bodyPr/>
        <a:lstStyle/>
        <a:p>
          <a:r>
            <a:rPr lang="en-US" sz="1600" dirty="0" smtClean="0"/>
            <a:t>Not correct to use ‘not’ as a feature</a:t>
          </a:r>
          <a:endParaRPr lang="en-US" sz="1600" dirty="0"/>
        </a:p>
      </dgm:t>
    </dgm:pt>
    <dgm:pt modelId="{1715D2BE-7C97-42D0-920A-2A8D2C0D6537}" type="parTrans" cxnId="{76784B4E-E606-4822-994C-7F49BA0BF8A2}">
      <dgm:prSet/>
      <dgm:spPr/>
      <dgm:t>
        <a:bodyPr/>
        <a:lstStyle/>
        <a:p>
          <a:endParaRPr lang="en-US"/>
        </a:p>
      </dgm:t>
    </dgm:pt>
    <dgm:pt modelId="{01E7C21E-F915-4FCA-878F-0F2CA1086573}" type="sibTrans" cxnId="{76784B4E-E606-4822-994C-7F49BA0BF8A2}">
      <dgm:prSet/>
      <dgm:spPr/>
      <dgm:t>
        <a:bodyPr/>
        <a:lstStyle/>
        <a:p>
          <a:endParaRPr lang="en-US"/>
        </a:p>
      </dgm:t>
    </dgm:pt>
    <dgm:pt modelId="{CFE8BA9F-276A-489B-812F-F0F864952FA9}">
      <dgm:prSet phldrT="[Text]" custT="1"/>
      <dgm:spPr/>
      <dgm:t>
        <a:bodyPr/>
        <a:lstStyle/>
        <a:p>
          <a:r>
            <a:rPr lang="en-US" sz="1600" dirty="0" err="1" smtClean="0"/>
            <a:t>Eg</a:t>
          </a:r>
          <a:r>
            <a:rPr lang="en-US" sz="1600" dirty="0" smtClean="0"/>
            <a:t>.: “This is not good”. The feature in the model should be ‘</a:t>
          </a:r>
          <a:r>
            <a:rPr lang="en-US" sz="1600" dirty="0" err="1" smtClean="0"/>
            <a:t>not_good</a:t>
          </a:r>
          <a:r>
            <a:rPr lang="en-US" sz="1600" dirty="0" smtClean="0"/>
            <a:t>’ instead of ‘not’ and ‘good’ separately</a:t>
          </a:r>
          <a:endParaRPr lang="en-US" sz="1600" dirty="0"/>
        </a:p>
      </dgm:t>
    </dgm:pt>
    <dgm:pt modelId="{78E07C6E-A2A8-4A4E-8371-EFA3FBB85504}" type="parTrans" cxnId="{0E3F4B59-A6B9-404A-8B4D-59F93BB9A718}">
      <dgm:prSet/>
      <dgm:spPr/>
      <dgm:t>
        <a:bodyPr/>
        <a:lstStyle/>
        <a:p>
          <a:endParaRPr lang="en-US"/>
        </a:p>
      </dgm:t>
    </dgm:pt>
    <dgm:pt modelId="{35509007-5F37-4ECC-B7DD-00B92DE567CB}" type="sibTrans" cxnId="{0E3F4B59-A6B9-404A-8B4D-59F93BB9A718}">
      <dgm:prSet/>
      <dgm:spPr/>
      <dgm:t>
        <a:bodyPr/>
        <a:lstStyle/>
        <a:p>
          <a:endParaRPr lang="en-US"/>
        </a:p>
      </dgm:t>
    </dgm:pt>
    <dgm:pt modelId="{D7F4985A-CF49-410F-8557-9609F68CC1B4}" type="pres">
      <dgm:prSet presAssocID="{A0B1F36D-0B6B-4E3C-930E-26547DAB8E53}" presName="Name0" presStyleCnt="0">
        <dgm:presLayoutVars>
          <dgm:dir/>
          <dgm:animLvl val="lvl"/>
          <dgm:resizeHandles/>
        </dgm:presLayoutVars>
      </dgm:prSet>
      <dgm:spPr/>
      <dgm:t>
        <a:bodyPr/>
        <a:lstStyle/>
        <a:p>
          <a:endParaRPr lang="en-US"/>
        </a:p>
      </dgm:t>
    </dgm:pt>
    <dgm:pt modelId="{C835229B-2B96-4048-9B51-C1C1B60FD8D0}" type="pres">
      <dgm:prSet presAssocID="{396E959B-D3FE-4CD4-A759-32C1CD584CC6}" presName="linNode" presStyleCnt="0"/>
      <dgm:spPr/>
    </dgm:pt>
    <dgm:pt modelId="{6758A3DD-6342-409F-88AD-9155594BE8DE}" type="pres">
      <dgm:prSet presAssocID="{396E959B-D3FE-4CD4-A759-32C1CD584CC6}" presName="parentShp" presStyleLbl="node1" presStyleIdx="0" presStyleCnt="1" custScaleX="61374" custLinFactNeighborX="-15237" custLinFactNeighborY="-49">
        <dgm:presLayoutVars>
          <dgm:bulletEnabled val="1"/>
        </dgm:presLayoutVars>
      </dgm:prSet>
      <dgm:spPr/>
      <dgm:t>
        <a:bodyPr/>
        <a:lstStyle/>
        <a:p>
          <a:endParaRPr lang="en-US"/>
        </a:p>
      </dgm:t>
    </dgm:pt>
    <dgm:pt modelId="{8BA38977-40BC-4361-8E40-4C1A6FD37C86}" type="pres">
      <dgm:prSet presAssocID="{396E959B-D3FE-4CD4-A759-32C1CD584CC6}" presName="childShp" presStyleLbl="bgAccFollowNode1" presStyleIdx="0" presStyleCnt="1" custScaleX="124785" custScaleY="100196" custLinFactNeighborX="-917" custLinFactNeighborY="-49">
        <dgm:presLayoutVars>
          <dgm:bulletEnabled val="1"/>
        </dgm:presLayoutVars>
      </dgm:prSet>
      <dgm:spPr/>
      <dgm:t>
        <a:bodyPr/>
        <a:lstStyle/>
        <a:p>
          <a:endParaRPr lang="en-US"/>
        </a:p>
      </dgm:t>
    </dgm:pt>
  </dgm:ptLst>
  <dgm:cxnLst>
    <dgm:cxn modelId="{8ED6D561-3780-4617-98AA-8ECD3CD66F37}" type="presOf" srcId="{A0B1F36D-0B6B-4E3C-930E-26547DAB8E53}" destId="{D7F4985A-CF49-410F-8557-9609F68CC1B4}" srcOrd="0" destOrd="0" presId="urn:microsoft.com/office/officeart/2005/8/layout/vList6"/>
    <dgm:cxn modelId="{76784B4E-E606-4822-994C-7F49BA0BF8A2}" srcId="{396E959B-D3FE-4CD4-A759-32C1CD584CC6}" destId="{3640FC06-1CF2-4419-A969-2AA86994328A}" srcOrd="0" destOrd="0" parTransId="{1715D2BE-7C97-42D0-920A-2A8D2C0D6537}" sibTransId="{01E7C21E-F915-4FCA-878F-0F2CA1086573}"/>
    <dgm:cxn modelId="{6A783756-C1E9-472A-B39B-B45A633E99E1}" type="presOf" srcId="{3640FC06-1CF2-4419-A969-2AA86994328A}" destId="{8BA38977-40BC-4361-8E40-4C1A6FD37C86}" srcOrd="0" destOrd="0" presId="urn:microsoft.com/office/officeart/2005/8/layout/vList6"/>
    <dgm:cxn modelId="{104BC8B9-24D8-4F6E-82ED-8AA015A57CE9}" type="presOf" srcId="{CFE8BA9F-276A-489B-812F-F0F864952FA9}" destId="{8BA38977-40BC-4361-8E40-4C1A6FD37C86}" srcOrd="0" destOrd="1" presId="urn:microsoft.com/office/officeart/2005/8/layout/vList6"/>
    <dgm:cxn modelId="{0E3F4B59-A6B9-404A-8B4D-59F93BB9A718}" srcId="{396E959B-D3FE-4CD4-A759-32C1CD584CC6}" destId="{CFE8BA9F-276A-489B-812F-F0F864952FA9}" srcOrd="1" destOrd="0" parTransId="{78E07C6E-A2A8-4A4E-8371-EFA3FBB85504}" sibTransId="{35509007-5F37-4ECC-B7DD-00B92DE567CB}"/>
    <dgm:cxn modelId="{C497913D-AF24-4B8E-AB4B-F60B58896E8D}" srcId="{A0B1F36D-0B6B-4E3C-930E-26547DAB8E53}" destId="{396E959B-D3FE-4CD4-A759-32C1CD584CC6}" srcOrd="0" destOrd="0" parTransId="{FF21556C-B3B5-47C2-B030-B32CB2751EC6}" sibTransId="{E68C2A92-0F88-4C07-AF45-D07C2BCA1F54}"/>
    <dgm:cxn modelId="{10677414-3B70-4DD6-A2EA-E472AD8B7DC9}" type="presOf" srcId="{396E959B-D3FE-4CD4-A759-32C1CD584CC6}" destId="{6758A3DD-6342-409F-88AD-9155594BE8DE}" srcOrd="0" destOrd="0" presId="urn:microsoft.com/office/officeart/2005/8/layout/vList6"/>
    <dgm:cxn modelId="{E744F91A-D2EF-4ECB-9C6A-975A9FC10668}" type="presParOf" srcId="{D7F4985A-CF49-410F-8557-9609F68CC1B4}" destId="{C835229B-2B96-4048-9B51-C1C1B60FD8D0}" srcOrd="0" destOrd="0" presId="urn:microsoft.com/office/officeart/2005/8/layout/vList6"/>
    <dgm:cxn modelId="{AA16BE59-1E73-42A4-B5F2-FDA79B4ED701}" type="presParOf" srcId="{C835229B-2B96-4048-9B51-C1C1B60FD8D0}" destId="{6758A3DD-6342-409F-88AD-9155594BE8DE}" srcOrd="0" destOrd="0" presId="urn:microsoft.com/office/officeart/2005/8/layout/vList6"/>
    <dgm:cxn modelId="{4574B173-24FD-467C-9595-D6B31948AC0C}" type="presParOf" srcId="{C835229B-2B96-4048-9B51-C1C1B60FD8D0}" destId="{8BA38977-40BC-4361-8E40-4C1A6FD37C86}" srcOrd="1" destOrd="0" presId="urn:microsoft.com/office/officeart/2005/8/layout/vList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BAFBEC-535C-4F99-AA75-B223AC7BACD3}" type="doc">
      <dgm:prSet loTypeId="urn:microsoft.com/office/officeart/2005/8/layout/chevron1" loCatId="process" qsTypeId="urn:microsoft.com/office/officeart/2005/8/quickstyle/simple1" qsCatId="simple" csTypeId="urn:microsoft.com/office/officeart/2005/8/colors/accent2_2" csCatId="accent2" phldr="1"/>
      <dgm:spPr/>
    </dgm:pt>
    <dgm:pt modelId="{A2532E9A-9094-490B-B1F2-754E064D2E1E}">
      <dgm:prSet phldrT="[Text]" custT="1"/>
      <dgm:spPr/>
      <dgm:t>
        <a:bodyPr/>
        <a:lstStyle/>
        <a:p>
          <a:r>
            <a:rPr lang="en-US" sz="1600" dirty="0" smtClean="0"/>
            <a:t>“Tweets refers to” is available</a:t>
          </a:r>
          <a:endParaRPr lang="en-US" sz="1600" dirty="0"/>
        </a:p>
      </dgm:t>
    </dgm:pt>
    <dgm:pt modelId="{DB68123D-2851-4D94-8422-07F8460E35F4}" type="parTrans" cxnId="{CD602661-40B0-4054-82F7-0F9BBE0D53BF}">
      <dgm:prSet/>
      <dgm:spPr/>
      <dgm:t>
        <a:bodyPr/>
        <a:lstStyle/>
        <a:p>
          <a:endParaRPr lang="en-US" sz="1600"/>
        </a:p>
      </dgm:t>
    </dgm:pt>
    <dgm:pt modelId="{40F3A137-8485-4B71-8AF7-1EB7A3737B85}" type="sibTrans" cxnId="{CD602661-40B0-4054-82F7-0F9BBE0D53BF}">
      <dgm:prSet/>
      <dgm:spPr/>
      <dgm:t>
        <a:bodyPr/>
        <a:lstStyle/>
        <a:p>
          <a:endParaRPr lang="en-US" sz="1600"/>
        </a:p>
      </dgm:t>
    </dgm:pt>
    <dgm:pt modelId="{7E13BEA9-E6DF-4D69-B65D-0B8189FE8840}">
      <dgm:prSet phldrT="[Text]" custT="1"/>
      <dgm:spPr/>
      <dgm:t>
        <a:bodyPr/>
        <a:lstStyle/>
        <a:p>
          <a:r>
            <a:rPr lang="en-US" sz="1600" dirty="0" smtClean="0"/>
            <a:t>Tweets which refer to multiple parties were removed</a:t>
          </a:r>
          <a:endParaRPr lang="en-US" sz="1600" dirty="0"/>
        </a:p>
      </dgm:t>
    </dgm:pt>
    <dgm:pt modelId="{4C33740F-B10B-43D6-AB93-165633615AAB}" type="parTrans" cxnId="{44EBBA3E-5296-4C42-84A7-BD9586164666}">
      <dgm:prSet/>
      <dgm:spPr/>
      <dgm:t>
        <a:bodyPr/>
        <a:lstStyle/>
        <a:p>
          <a:endParaRPr lang="en-US" sz="1600"/>
        </a:p>
      </dgm:t>
    </dgm:pt>
    <dgm:pt modelId="{B4F5560B-A8B2-4B5F-82E4-110699521DBD}" type="sibTrans" cxnId="{44EBBA3E-5296-4C42-84A7-BD9586164666}">
      <dgm:prSet/>
      <dgm:spPr/>
      <dgm:t>
        <a:bodyPr/>
        <a:lstStyle/>
        <a:p>
          <a:endParaRPr lang="en-US" sz="1600"/>
        </a:p>
      </dgm:t>
    </dgm:pt>
    <dgm:pt modelId="{0DF1207F-0ECB-499D-8EC1-528E2F962494}">
      <dgm:prSet phldrT="[Text]" custT="1"/>
      <dgm:spPr/>
      <dgm:t>
        <a:bodyPr/>
        <a:lstStyle/>
        <a:p>
          <a:r>
            <a:rPr lang="en-US" sz="1600" dirty="0" smtClean="0"/>
            <a:t>Vote Share Logic was used</a:t>
          </a:r>
          <a:endParaRPr lang="en-US" sz="1600" dirty="0"/>
        </a:p>
      </dgm:t>
    </dgm:pt>
    <dgm:pt modelId="{395A73B0-F2C9-4D23-9D61-2BE2B6340639}" type="parTrans" cxnId="{57AF1218-B813-4A7A-AA0E-F7076ED78D29}">
      <dgm:prSet/>
      <dgm:spPr/>
      <dgm:t>
        <a:bodyPr/>
        <a:lstStyle/>
        <a:p>
          <a:endParaRPr lang="en-US" sz="1600"/>
        </a:p>
      </dgm:t>
    </dgm:pt>
    <dgm:pt modelId="{72FBB21A-527C-473B-A72E-28C0697C9948}" type="sibTrans" cxnId="{57AF1218-B813-4A7A-AA0E-F7076ED78D29}">
      <dgm:prSet/>
      <dgm:spPr/>
      <dgm:t>
        <a:bodyPr/>
        <a:lstStyle/>
        <a:p>
          <a:endParaRPr lang="en-US" sz="1600"/>
        </a:p>
      </dgm:t>
    </dgm:pt>
    <dgm:pt modelId="{A0D89F9A-BAB8-42E2-8264-AF6145F92B7D}" type="pres">
      <dgm:prSet presAssocID="{2DBAFBEC-535C-4F99-AA75-B223AC7BACD3}" presName="Name0" presStyleCnt="0">
        <dgm:presLayoutVars>
          <dgm:dir/>
          <dgm:animLvl val="lvl"/>
          <dgm:resizeHandles val="exact"/>
        </dgm:presLayoutVars>
      </dgm:prSet>
      <dgm:spPr/>
    </dgm:pt>
    <dgm:pt modelId="{47F67A31-0224-4898-A99D-9DBAFAC67765}" type="pres">
      <dgm:prSet presAssocID="{A2532E9A-9094-490B-B1F2-754E064D2E1E}" presName="parTxOnly" presStyleLbl="node1" presStyleIdx="0" presStyleCnt="3" custLinFactNeighborX="-821">
        <dgm:presLayoutVars>
          <dgm:chMax val="0"/>
          <dgm:chPref val="0"/>
          <dgm:bulletEnabled val="1"/>
        </dgm:presLayoutVars>
      </dgm:prSet>
      <dgm:spPr/>
      <dgm:t>
        <a:bodyPr/>
        <a:lstStyle/>
        <a:p>
          <a:endParaRPr lang="en-US"/>
        </a:p>
      </dgm:t>
    </dgm:pt>
    <dgm:pt modelId="{59BCB808-2367-4D06-9FF5-4F8435AEAA7A}" type="pres">
      <dgm:prSet presAssocID="{40F3A137-8485-4B71-8AF7-1EB7A3737B85}" presName="parTxOnlySpace" presStyleCnt="0"/>
      <dgm:spPr/>
    </dgm:pt>
    <dgm:pt modelId="{0299FBA8-5C6E-4471-B10B-ECB4CCB0E7E6}" type="pres">
      <dgm:prSet presAssocID="{7E13BEA9-E6DF-4D69-B65D-0B8189FE8840}" presName="parTxOnly" presStyleLbl="node1" presStyleIdx="1" presStyleCnt="3">
        <dgm:presLayoutVars>
          <dgm:chMax val="0"/>
          <dgm:chPref val="0"/>
          <dgm:bulletEnabled val="1"/>
        </dgm:presLayoutVars>
      </dgm:prSet>
      <dgm:spPr/>
      <dgm:t>
        <a:bodyPr/>
        <a:lstStyle/>
        <a:p>
          <a:endParaRPr lang="en-US"/>
        </a:p>
      </dgm:t>
    </dgm:pt>
    <dgm:pt modelId="{F1D0D037-AC2C-406E-B8BE-DDF361C28201}" type="pres">
      <dgm:prSet presAssocID="{B4F5560B-A8B2-4B5F-82E4-110699521DBD}" presName="parTxOnlySpace" presStyleCnt="0"/>
      <dgm:spPr/>
    </dgm:pt>
    <dgm:pt modelId="{C129154F-0B6D-4D5A-9F56-5E249C88F4D0}" type="pres">
      <dgm:prSet presAssocID="{0DF1207F-0ECB-499D-8EC1-528E2F962494}" presName="parTxOnly" presStyleLbl="node1" presStyleIdx="2" presStyleCnt="3">
        <dgm:presLayoutVars>
          <dgm:chMax val="0"/>
          <dgm:chPref val="0"/>
          <dgm:bulletEnabled val="1"/>
        </dgm:presLayoutVars>
      </dgm:prSet>
      <dgm:spPr/>
      <dgm:t>
        <a:bodyPr/>
        <a:lstStyle/>
        <a:p>
          <a:endParaRPr lang="en-US"/>
        </a:p>
      </dgm:t>
    </dgm:pt>
  </dgm:ptLst>
  <dgm:cxnLst>
    <dgm:cxn modelId="{5D29B516-C330-4900-B8D8-9689DBD865F2}" type="presOf" srcId="{A2532E9A-9094-490B-B1F2-754E064D2E1E}" destId="{47F67A31-0224-4898-A99D-9DBAFAC67765}" srcOrd="0" destOrd="0" presId="urn:microsoft.com/office/officeart/2005/8/layout/chevron1"/>
    <dgm:cxn modelId="{5E8F7833-7724-4AAA-BDC6-676765CBEB15}" type="presOf" srcId="{2DBAFBEC-535C-4F99-AA75-B223AC7BACD3}" destId="{A0D89F9A-BAB8-42E2-8264-AF6145F92B7D}" srcOrd="0" destOrd="0" presId="urn:microsoft.com/office/officeart/2005/8/layout/chevron1"/>
    <dgm:cxn modelId="{44EBBA3E-5296-4C42-84A7-BD9586164666}" srcId="{2DBAFBEC-535C-4F99-AA75-B223AC7BACD3}" destId="{7E13BEA9-E6DF-4D69-B65D-0B8189FE8840}" srcOrd="1" destOrd="0" parTransId="{4C33740F-B10B-43D6-AB93-165633615AAB}" sibTransId="{B4F5560B-A8B2-4B5F-82E4-110699521DBD}"/>
    <dgm:cxn modelId="{57AF1218-B813-4A7A-AA0E-F7076ED78D29}" srcId="{2DBAFBEC-535C-4F99-AA75-B223AC7BACD3}" destId="{0DF1207F-0ECB-499D-8EC1-528E2F962494}" srcOrd="2" destOrd="0" parTransId="{395A73B0-F2C9-4D23-9D61-2BE2B6340639}" sibTransId="{72FBB21A-527C-473B-A72E-28C0697C9948}"/>
    <dgm:cxn modelId="{35B702A7-D0C9-401E-A720-4A88FFB446C9}" type="presOf" srcId="{7E13BEA9-E6DF-4D69-B65D-0B8189FE8840}" destId="{0299FBA8-5C6E-4471-B10B-ECB4CCB0E7E6}" srcOrd="0" destOrd="0" presId="urn:microsoft.com/office/officeart/2005/8/layout/chevron1"/>
    <dgm:cxn modelId="{A76CDD89-D590-400A-8002-1D56AF25DB5A}" type="presOf" srcId="{0DF1207F-0ECB-499D-8EC1-528E2F962494}" destId="{C129154F-0B6D-4D5A-9F56-5E249C88F4D0}" srcOrd="0" destOrd="0" presId="urn:microsoft.com/office/officeart/2005/8/layout/chevron1"/>
    <dgm:cxn modelId="{CD602661-40B0-4054-82F7-0F9BBE0D53BF}" srcId="{2DBAFBEC-535C-4F99-AA75-B223AC7BACD3}" destId="{A2532E9A-9094-490B-B1F2-754E064D2E1E}" srcOrd="0" destOrd="0" parTransId="{DB68123D-2851-4D94-8422-07F8460E35F4}" sibTransId="{40F3A137-8485-4B71-8AF7-1EB7A3737B85}"/>
    <dgm:cxn modelId="{0AF2917B-15AF-4067-8BB5-027D96736A76}" type="presParOf" srcId="{A0D89F9A-BAB8-42E2-8264-AF6145F92B7D}" destId="{47F67A31-0224-4898-A99D-9DBAFAC67765}" srcOrd="0" destOrd="0" presId="urn:microsoft.com/office/officeart/2005/8/layout/chevron1"/>
    <dgm:cxn modelId="{F4130634-2E2C-4D78-986E-DB846ABCB649}" type="presParOf" srcId="{A0D89F9A-BAB8-42E2-8264-AF6145F92B7D}" destId="{59BCB808-2367-4D06-9FF5-4F8435AEAA7A}" srcOrd="1" destOrd="0" presId="urn:microsoft.com/office/officeart/2005/8/layout/chevron1"/>
    <dgm:cxn modelId="{BA636330-B1A0-485C-A1F0-6A3231237916}" type="presParOf" srcId="{A0D89F9A-BAB8-42E2-8264-AF6145F92B7D}" destId="{0299FBA8-5C6E-4471-B10B-ECB4CCB0E7E6}" srcOrd="2" destOrd="0" presId="urn:microsoft.com/office/officeart/2005/8/layout/chevron1"/>
    <dgm:cxn modelId="{5A538D09-F639-4031-8279-0FCB3F9FC65A}" type="presParOf" srcId="{A0D89F9A-BAB8-42E2-8264-AF6145F92B7D}" destId="{F1D0D037-AC2C-406E-B8BE-DDF361C28201}" srcOrd="3" destOrd="0" presId="urn:microsoft.com/office/officeart/2005/8/layout/chevron1"/>
    <dgm:cxn modelId="{C4A65C49-7735-40FF-B2EF-4D8BDDA18131}" type="presParOf" srcId="{A0D89F9A-BAB8-42E2-8264-AF6145F92B7D}" destId="{C129154F-0B6D-4D5A-9F56-5E249C88F4D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1137F-8EFD-4BEF-A435-6C47CF5479A3}">
      <dsp:nvSpPr>
        <dsp:cNvPr id="0" name=""/>
        <dsp:cNvSpPr/>
      </dsp:nvSpPr>
      <dsp:spPr>
        <a:xfrm>
          <a:off x="4708562" y="4395325"/>
          <a:ext cx="591353" cy="563408"/>
        </a:xfrm>
        <a:custGeom>
          <a:avLst/>
          <a:gdLst/>
          <a:ahLst/>
          <a:cxnLst/>
          <a:rect l="0" t="0" r="0" b="0"/>
          <a:pathLst>
            <a:path>
              <a:moveTo>
                <a:pt x="0" y="0"/>
              </a:moveTo>
              <a:lnTo>
                <a:pt x="295676" y="0"/>
              </a:lnTo>
              <a:lnTo>
                <a:pt x="295676" y="563408"/>
              </a:lnTo>
              <a:lnTo>
                <a:pt x="591353" y="56340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83819" y="4656609"/>
        <a:ext cx="40838" cy="40838"/>
      </dsp:txXfrm>
    </dsp:sp>
    <dsp:sp modelId="{34706D19-0FFF-4FE4-A48B-A2DC308E4B4A}">
      <dsp:nvSpPr>
        <dsp:cNvPr id="0" name=""/>
        <dsp:cNvSpPr/>
      </dsp:nvSpPr>
      <dsp:spPr>
        <a:xfrm>
          <a:off x="4708562" y="3831916"/>
          <a:ext cx="591353" cy="563408"/>
        </a:xfrm>
        <a:custGeom>
          <a:avLst/>
          <a:gdLst/>
          <a:ahLst/>
          <a:cxnLst/>
          <a:rect l="0" t="0" r="0" b="0"/>
          <a:pathLst>
            <a:path>
              <a:moveTo>
                <a:pt x="0" y="563408"/>
              </a:moveTo>
              <a:lnTo>
                <a:pt x="295676" y="563408"/>
              </a:lnTo>
              <a:lnTo>
                <a:pt x="295676" y="0"/>
              </a:lnTo>
              <a:lnTo>
                <a:pt x="591353"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83819" y="4093201"/>
        <a:ext cx="40838" cy="40838"/>
      </dsp:txXfrm>
    </dsp:sp>
    <dsp:sp modelId="{C753E98C-CEF1-45B2-9DB7-6A710013078D}">
      <dsp:nvSpPr>
        <dsp:cNvPr id="0" name=""/>
        <dsp:cNvSpPr/>
      </dsp:nvSpPr>
      <dsp:spPr>
        <a:xfrm>
          <a:off x="1160441" y="2986804"/>
          <a:ext cx="591353" cy="1408521"/>
        </a:xfrm>
        <a:custGeom>
          <a:avLst/>
          <a:gdLst/>
          <a:ahLst/>
          <a:cxnLst/>
          <a:rect l="0" t="0" r="0" b="0"/>
          <a:pathLst>
            <a:path>
              <a:moveTo>
                <a:pt x="0" y="0"/>
              </a:moveTo>
              <a:lnTo>
                <a:pt x="295676" y="0"/>
              </a:lnTo>
              <a:lnTo>
                <a:pt x="295676" y="1408521"/>
              </a:lnTo>
              <a:lnTo>
                <a:pt x="591353" y="140852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17928" y="3652874"/>
        <a:ext cx="76381" cy="76381"/>
      </dsp:txXfrm>
    </dsp:sp>
    <dsp:sp modelId="{3EE6DF79-A912-4395-B43C-E7032D4A287B}">
      <dsp:nvSpPr>
        <dsp:cNvPr id="0" name=""/>
        <dsp:cNvSpPr/>
      </dsp:nvSpPr>
      <dsp:spPr>
        <a:xfrm>
          <a:off x="4708562" y="1578283"/>
          <a:ext cx="591353" cy="1126816"/>
        </a:xfrm>
        <a:custGeom>
          <a:avLst/>
          <a:gdLst/>
          <a:ahLst/>
          <a:cxnLst/>
          <a:rect l="0" t="0" r="0" b="0"/>
          <a:pathLst>
            <a:path>
              <a:moveTo>
                <a:pt x="0" y="0"/>
              </a:moveTo>
              <a:lnTo>
                <a:pt x="295676" y="0"/>
              </a:lnTo>
              <a:lnTo>
                <a:pt x="295676" y="1126816"/>
              </a:lnTo>
              <a:lnTo>
                <a:pt x="591353" y="112681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72425" y="2109877"/>
        <a:ext cx="63628" cy="63628"/>
      </dsp:txXfrm>
    </dsp:sp>
    <dsp:sp modelId="{518740CB-7C33-4ABF-8AB2-73318DBDA452}">
      <dsp:nvSpPr>
        <dsp:cNvPr id="0" name=""/>
        <dsp:cNvSpPr/>
      </dsp:nvSpPr>
      <dsp:spPr>
        <a:xfrm>
          <a:off x="4708562" y="1532563"/>
          <a:ext cx="591353" cy="91440"/>
        </a:xfrm>
        <a:custGeom>
          <a:avLst/>
          <a:gdLst/>
          <a:ahLst/>
          <a:cxnLst/>
          <a:rect l="0" t="0" r="0" b="0"/>
          <a:pathLst>
            <a:path>
              <a:moveTo>
                <a:pt x="0" y="45720"/>
              </a:moveTo>
              <a:lnTo>
                <a:pt x="591353" y="4572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89455" y="1563499"/>
        <a:ext cx="29567" cy="29567"/>
      </dsp:txXfrm>
    </dsp:sp>
    <dsp:sp modelId="{D06893BF-C559-4911-A32A-44624C9EAFB8}">
      <dsp:nvSpPr>
        <dsp:cNvPr id="0" name=""/>
        <dsp:cNvSpPr/>
      </dsp:nvSpPr>
      <dsp:spPr>
        <a:xfrm>
          <a:off x="4708562" y="451466"/>
          <a:ext cx="591353" cy="1126816"/>
        </a:xfrm>
        <a:custGeom>
          <a:avLst/>
          <a:gdLst/>
          <a:ahLst/>
          <a:cxnLst/>
          <a:rect l="0" t="0" r="0" b="0"/>
          <a:pathLst>
            <a:path>
              <a:moveTo>
                <a:pt x="0" y="1126816"/>
              </a:moveTo>
              <a:lnTo>
                <a:pt x="295676" y="1126816"/>
              </a:lnTo>
              <a:lnTo>
                <a:pt x="295676" y="0"/>
              </a:lnTo>
              <a:lnTo>
                <a:pt x="591353"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72425" y="983060"/>
        <a:ext cx="63628" cy="63628"/>
      </dsp:txXfrm>
    </dsp:sp>
    <dsp:sp modelId="{1EA89F3B-3583-4FDC-9404-5433EC489A82}">
      <dsp:nvSpPr>
        <dsp:cNvPr id="0" name=""/>
        <dsp:cNvSpPr/>
      </dsp:nvSpPr>
      <dsp:spPr>
        <a:xfrm>
          <a:off x="1160441" y="1578283"/>
          <a:ext cx="591353" cy="1408521"/>
        </a:xfrm>
        <a:custGeom>
          <a:avLst/>
          <a:gdLst/>
          <a:ahLst/>
          <a:cxnLst/>
          <a:rect l="0" t="0" r="0" b="0"/>
          <a:pathLst>
            <a:path>
              <a:moveTo>
                <a:pt x="0" y="1408521"/>
              </a:moveTo>
              <a:lnTo>
                <a:pt x="295676" y="1408521"/>
              </a:lnTo>
              <a:lnTo>
                <a:pt x="295676" y="0"/>
              </a:lnTo>
              <a:lnTo>
                <a:pt x="591353"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17928" y="2244353"/>
        <a:ext cx="76381" cy="76381"/>
      </dsp:txXfrm>
    </dsp:sp>
    <dsp:sp modelId="{2D007DE2-5618-4687-B1DE-80EB0DF5689E}">
      <dsp:nvSpPr>
        <dsp:cNvPr id="0" name=""/>
        <dsp:cNvSpPr/>
      </dsp:nvSpPr>
      <dsp:spPr>
        <a:xfrm rot="16200000">
          <a:off x="-1662530" y="2536077"/>
          <a:ext cx="4744491" cy="9014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Vote Percentage Calculation</a:t>
          </a:r>
          <a:endParaRPr lang="en-US" sz="2800" kern="1200" dirty="0"/>
        </a:p>
      </dsp:txBody>
      <dsp:txXfrm>
        <a:off x="-1662530" y="2536077"/>
        <a:ext cx="4744491" cy="901453"/>
      </dsp:txXfrm>
    </dsp:sp>
    <dsp:sp modelId="{6C2293DA-7BC7-4E9E-8C75-D6FE998172D3}">
      <dsp:nvSpPr>
        <dsp:cNvPr id="0" name=""/>
        <dsp:cNvSpPr/>
      </dsp:nvSpPr>
      <dsp:spPr>
        <a:xfrm>
          <a:off x="1751795" y="1127556"/>
          <a:ext cx="2956767" cy="9014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Volume Based</a:t>
          </a:r>
          <a:endParaRPr lang="en-US" sz="2400" kern="1200" dirty="0"/>
        </a:p>
      </dsp:txBody>
      <dsp:txXfrm>
        <a:off x="1751795" y="1127556"/>
        <a:ext cx="2956767" cy="901453"/>
      </dsp:txXfrm>
    </dsp:sp>
    <dsp:sp modelId="{94F7D1FE-7157-49D7-B4C3-8940350D6B9E}">
      <dsp:nvSpPr>
        <dsp:cNvPr id="0" name=""/>
        <dsp:cNvSpPr/>
      </dsp:nvSpPr>
      <dsp:spPr>
        <a:xfrm>
          <a:off x="5299916" y="739"/>
          <a:ext cx="2956767" cy="9014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 tweets mentioning candidate keywords</a:t>
          </a:r>
          <a:endParaRPr lang="en-US" sz="2000" kern="1200" dirty="0"/>
        </a:p>
      </dsp:txBody>
      <dsp:txXfrm>
        <a:off x="5299916" y="739"/>
        <a:ext cx="2956767" cy="901453"/>
      </dsp:txXfrm>
    </dsp:sp>
    <dsp:sp modelId="{BB52039A-6AAC-4A16-8283-F4DBA786E10C}">
      <dsp:nvSpPr>
        <dsp:cNvPr id="0" name=""/>
        <dsp:cNvSpPr/>
      </dsp:nvSpPr>
      <dsp:spPr>
        <a:xfrm>
          <a:off x="5299916" y="1127556"/>
          <a:ext cx="2956767" cy="9014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 of unique users mentioning the party</a:t>
          </a:r>
          <a:endParaRPr lang="en-US" sz="2000" kern="1200" dirty="0"/>
        </a:p>
      </dsp:txBody>
      <dsp:txXfrm>
        <a:off x="5299916" y="1127556"/>
        <a:ext cx="2956767" cy="901453"/>
      </dsp:txXfrm>
    </dsp:sp>
    <dsp:sp modelId="{C079120C-F8B9-4993-826B-E569BE7BD0B0}">
      <dsp:nvSpPr>
        <dsp:cNvPr id="0" name=""/>
        <dsp:cNvSpPr/>
      </dsp:nvSpPr>
      <dsp:spPr>
        <a:xfrm>
          <a:off x="5299916" y="2254373"/>
          <a:ext cx="2956767" cy="9014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 of followers of party/candidate</a:t>
          </a:r>
          <a:endParaRPr lang="en-US" sz="2000" kern="1200" dirty="0"/>
        </a:p>
      </dsp:txBody>
      <dsp:txXfrm>
        <a:off x="5299916" y="2254373"/>
        <a:ext cx="2956767" cy="901453"/>
      </dsp:txXfrm>
    </dsp:sp>
    <dsp:sp modelId="{60DCD7A7-EF3D-4F96-B875-44FE414D6CC8}">
      <dsp:nvSpPr>
        <dsp:cNvPr id="0" name=""/>
        <dsp:cNvSpPr/>
      </dsp:nvSpPr>
      <dsp:spPr>
        <a:xfrm>
          <a:off x="1751795" y="3944598"/>
          <a:ext cx="2956767" cy="9014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Sentiment + Volume</a:t>
          </a:r>
        </a:p>
        <a:p>
          <a:pPr lvl="0" algn="ctr" defTabSz="1066800">
            <a:lnSpc>
              <a:spcPct val="90000"/>
            </a:lnSpc>
            <a:spcBef>
              <a:spcPct val="0"/>
            </a:spcBef>
            <a:spcAft>
              <a:spcPct val="35000"/>
            </a:spcAft>
          </a:pPr>
          <a:r>
            <a:rPr lang="en-US" sz="2400" kern="1200" dirty="0" smtClean="0"/>
            <a:t>based</a:t>
          </a:r>
          <a:endParaRPr lang="en-US" sz="2400" kern="1200" dirty="0"/>
        </a:p>
      </dsp:txBody>
      <dsp:txXfrm>
        <a:off x="1751795" y="3944598"/>
        <a:ext cx="2956767" cy="901453"/>
      </dsp:txXfrm>
    </dsp:sp>
    <dsp:sp modelId="{1EEBADF5-ACE6-47C6-AA09-1477DC341034}">
      <dsp:nvSpPr>
        <dsp:cNvPr id="0" name=""/>
        <dsp:cNvSpPr/>
      </dsp:nvSpPr>
      <dsp:spPr>
        <a:xfrm>
          <a:off x="5299916" y="3381190"/>
          <a:ext cx="2956767" cy="9014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Lexicon based sentiment detection</a:t>
          </a:r>
          <a:endParaRPr lang="en-US" sz="2000" kern="1200" dirty="0"/>
        </a:p>
      </dsp:txBody>
      <dsp:txXfrm>
        <a:off x="5299916" y="3381190"/>
        <a:ext cx="2956767" cy="901453"/>
      </dsp:txXfrm>
    </dsp:sp>
    <dsp:sp modelId="{DA667BA1-1651-443E-A5E3-31CE6D22DB7D}">
      <dsp:nvSpPr>
        <dsp:cNvPr id="0" name=""/>
        <dsp:cNvSpPr/>
      </dsp:nvSpPr>
      <dsp:spPr>
        <a:xfrm>
          <a:off x="5299916" y="4508006"/>
          <a:ext cx="2956767" cy="90145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Machine learning sentiment detection</a:t>
          </a:r>
          <a:endParaRPr lang="en-US" sz="2000" kern="1200" dirty="0"/>
        </a:p>
      </dsp:txBody>
      <dsp:txXfrm>
        <a:off x="5299916" y="4508006"/>
        <a:ext cx="2956767" cy="9014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F62B7-0561-40A2-BC83-554744ABF652}">
      <dsp:nvSpPr>
        <dsp:cNvPr id="0" name=""/>
        <dsp:cNvSpPr/>
      </dsp:nvSpPr>
      <dsp:spPr>
        <a:xfrm>
          <a:off x="4288" y="0"/>
          <a:ext cx="4125481" cy="36447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1. # of tweets mentioning candidate keywords</a:t>
          </a:r>
          <a:endParaRPr lang="en-US" sz="2900" kern="1200" dirty="0"/>
        </a:p>
      </dsp:txBody>
      <dsp:txXfrm>
        <a:off x="4288" y="0"/>
        <a:ext cx="4125481" cy="1093437"/>
      </dsp:txXfrm>
    </dsp:sp>
    <dsp:sp modelId="{5DC067E7-37DE-468D-AFC7-C3084E8B2B93}">
      <dsp:nvSpPr>
        <dsp:cNvPr id="0" name=""/>
        <dsp:cNvSpPr/>
      </dsp:nvSpPr>
      <dsp:spPr>
        <a:xfrm>
          <a:off x="416836" y="1093437"/>
          <a:ext cx="3300385" cy="236911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b="1" kern="1200" dirty="0" smtClean="0"/>
            <a:t>Assumption: </a:t>
          </a:r>
          <a:r>
            <a:rPr lang="en-US" sz="2000" kern="1200" dirty="0" smtClean="0"/>
            <a:t>Candidates’ vote proportions in an election considered to be in proportion to the number of tweets mentioning party</a:t>
          </a:r>
        </a:p>
      </dsp:txBody>
      <dsp:txXfrm>
        <a:off x="486225" y="1162826"/>
        <a:ext cx="3161607" cy="2230335"/>
      </dsp:txXfrm>
    </dsp:sp>
    <dsp:sp modelId="{539C436D-3478-4FE8-9884-C5A276AA8D84}">
      <dsp:nvSpPr>
        <dsp:cNvPr id="0" name=""/>
        <dsp:cNvSpPr/>
      </dsp:nvSpPr>
      <dsp:spPr>
        <a:xfrm>
          <a:off x="4439181" y="0"/>
          <a:ext cx="4125481" cy="36447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2. # of unique users mentioning the party</a:t>
          </a:r>
          <a:endParaRPr lang="en-US" sz="2900" kern="1200" dirty="0"/>
        </a:p>
      </dsp:txBody>
      <dsp:txXfrm>
        <a:off x="4439181" y="0"/>
        <a:ext cx="4125481" cy="1093437"/>
      </dsp:txXfrm>
    </dsp:sp>
    <dsp:sp modelId="{3A0FF817-A0DE-47D7-BA40-E35D8E34D779}">
      <dsp:nvSpPr>
        <dsp:cNvPr id="0" name=""/>
        <dsp:cNvSpPr/>
      </dsp:nvSpPr>
      <dsp:spPr>
        <a:xfrm>
          <a:off x="4851729" y="1093437"/>
          <a:ext cx="3300385" cy="236911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b="1" kern="1200" dirty="0" smtClean="0"/>
            <a:t>Assumption: </a:t>
          </a:r>
          <a:r>
            <a:rPr lang="en-US" sz="2000" kern="1200" dirty="0" smtClean="0"/>
            <a:t>Number of users is better than tweet counting because each user has only one vote</a:t>
          </a:r>
          <a:endParaRPr lang="en-US" sz="2000" kern="1200" dirty="0"/>
        </a:p>
      </dsp:txBody>
      <dsp:txXfrm>
        <a:off x="4921118" y="1162826"/>
        <a:ext cx="3161607" cy="2230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723CE-1869-47A5-8D3B-DC2BE0937704}">
      <dsp:nvSpPr>
        <dsp:cNvPr id="0" name=""/>
        <dsp:cNvSpPr/>
      </dsp:nvSpPr>
      <dsp:spPr>
        <a:xfrm rot="5400000">
          <a:off x="4607209" y="-1547908"/>
          <a:ext cx="1949700" cy="5253703"/>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t" anchorCtr="0">
          <a:noAutofit/>
        </a:bodyPr>
        <a:lstStyle/>
        <a:p>
          <a:pPr marL="171450" lvl="1" indent="-171450" algn="just" defTabSz="800100">
            <a:lnSpc>
              <a:spcPct val="90000"/>
            </a:lnSpc>
            <a:spcBef>
              <a:spcPct val="0"/>
            </a:spcBef>
            <a:spcAft>
              <a:spcPct val="15000"/>
            </a:spcAft>
            <a:buChar char="••"/>
          </a:pPr>
          <a:r>
            <a:rPr lang="en-US" sz="1800" b="0" kern="1200" dirty="0" smtClean="0"/>
            <a:t>Each word in the tweet is compared with a lexicon database to know the sentiment value of each word. If the total value is positive, then that tweet will be categorized as positive tweet</a:t>
          </a:r>
          <a:endParaRPr lang="en-US" sz="1800" b="0" kern="1200" dirty="0"/>
        </a:p>
      </dsp:txBody>
      <dsp:txXfrm rot="-5400000">
        <a:off x="2955208" y="199270"/>
        <a:ext cx="5158526" cy="1759346"/>
      </dsp:txXfrm>
    </dsp:sp>
    <dsp:sp modelId="{F2B3B40B-E61D-4782-A78B-B7594F54A9FA}">
      <dsp:nvSpPr>
        <dsp:cNvPr id="0" name=""/>
        <dsp:cNvSpPr/>
      </dsp:nvSpPr>
      <dsp:spPr>
        <a:xfrm>
          <a:off x="0" y="53"/>
          <a:ext cx="2955208" cy="215777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Lexicon Based</a:t>
          </a:r>
          <a:endParaRPr lang="en-US" sz="3000" kern="1200" dirty="0"/>
        </a:p>
      </dsp:txBody>
      <dsp:txXfrm>
        <a:off x="105334" y="105387"/>
        <a:ext cx="2744540" cy="1947111"/>
      </dsp:txXfrm>
    </dsp:sp>
    <dsp:sp modelId="{404CE074-3D63-43F8-AB86-94700F1E6C9F}">
      <dsp:nvSpPr>
        <dsp:cNvPr id="0" name=""/>
        <dsp:cNvSpPr/>
      </dsp:nvSpPr>
      <dsp:spPr>
        <a:xfrm rot="5400000">
          <a:off x="4607209" y="717760"/>
          <a:ext cx="1949700" cy="5253703"/>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b="0" kern="1200" dirty="0" smtClean="0"/>
            <a:t>Using a training data, supervised machine learning uses a classifier to divide between positive and negative tweet</a:t>
          </a:r>
          <a:endParaRPr lang="en-US" sz="1800" b="0" kern="1200" dirty="0"/>
        </a:p>
        <a:p>
          <a:pPr marL="171450" lvl="1" indent="-171450" algn="just" defTabSz="800100">
            <a:lnSpc>
              <a:spcPct val="90000"/>
            </a:lnSpc>
            <a:spcBef>
              <a:spcPct val="0"/>
            </a:spcBef>
            <a:spcAft>
              <a:spcPct val="15000"/>
            </a:spcAft>
            <a:buChar char="••"/>
          </a:pPr>
          <a:r>
            <a:rPr lang="en-US" sz="1800" b="0" kern="1200" dirty="0" smtClean="0"/>
            <a:t>Naïve Bayes is a supervised classifier that applies Bayes’ theorem with a (naïve) assumptions that the features are independent with one another</a:t>
          </a:r>
          <a:endParaRPr lang="en-US" sz="1800" b="0" kern="1200" dirty="0"/>
        </a:p>
      </dsp:txBody>
      <dsp:txXfrm rot="-5400000">
        <a:off x="2955208" y="2464939"/>
        <a:ext cx="5158526" cy="1759346"/>
      </dsp:txXfrm>
    </dsp:sp>
    <dsp:sp modelId="{4ACBCB20-7C98-4F57-983D-C22D5015E35F}">
      <dsp:nvSpPr>
        <dsp:cNvPr id="0" name=""/>
        <dsp:cNvSpPr/>
      </dsp:nvSpPr>
      <dsp:spPr>
        <a:xfrm>
          <a:off x="0" y="2265722"/>
          <a:ext cx="2955208" cy="215777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Machine Learning-Naïve Bayes</a:t>
          </a:r>
          <a:endParaRPr lang="en-US" sz="3000" kern="1200" dirty="0"/>
        </a:p>
      </dsp:txBody>
      <dsp:txXfrm>
        <a:off x="105334" y="2371056"/>
        <a:ext cx="2744540" cy="19471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24778-FEB4-4680-8C17-8CB11298525D}">
      <dsp:nvSpPr>
        <dsp:cNvPr id="0" name=""/>
        <dsp:cNvSpPr/>
      </dsp:nvSpPr>
      <dsp:spPr>
        <a:xfrm>
          <a:off x="642042" y="0"/>
          <a:ext cx="7276482" cy="1728191"/>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68A63B-55D6-439D-A022-3014D88FFEB2}">
      <dsp:nvSpPr>
        <dsp:cNvPr id="0" name=""/>
        <dsp:cNvSpPr/>
      </dsp:nvSpPr>
      <dsp:spPr>
        <a:xfrm>
          <a:off x="2925" y="518457"/>
          <a:ext cx="1901048" cy="69127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Remove Punctuations and numbers</a:t>
          </a:r>
          <a:endParaRPr lang="en-US" sz="1600" kern="1200" dirty="0"/>
        </a:p>
      </dsp:txBody>
      <dsp:txXfrm>
        <a:off x="36670" y="552202"/>
        <a:ext cx="1833558" cy="623786"/>
      </dsp:txXfrm>
    </dsp:sp>
    <dsp:sp modelId="{0F2D2804-EBF0-42BA-9935-77B5E3C06FAB}">
      <dsp:nvSpPr>
        <dsp:cNvPr id="0" name=""/>
        <dsp:cNvSpPr/>
      </dsp:nvSpPr>
      <dsp:spPr>
        <a:xfrm>
          <a:off x="2220815" y="518457"/>
          <a:ext cx="1901048" cy="69127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Remove URLs, </a:t>
          </a:r>
          <a:r>
            <a:rPr lang="en-US" sz="1600" kern="1200" dirty="0" err="1" smtClean="0"/>
            <a:t>Hashtags</a:t>
          </a:r>
          <a:r>
            <a:rPr lang="en-US" sz="1600" kern="1200" dirty="0" smtClean="0"/>
            <a:t>, user mentions</a:t>
          </a:r>
          <a:endParaRPr lang="en-US" sz="1600" kern="1200" dirty="0"/>
        </a:p>
      </dsp:txBody>
      <dsp:txXfrm>
        <a:off x="2254560" y="552202"/>
        <a:ext cx="1833558" cy="623786"/>
      </dsp:txXfrm>
    </dsp:sp>
    <dsp:sp modelId="{1531A68D-1066-4A89-B038-C414ED5192D1}">
      <dsp:nvSpPr>
        <dsp:cNvPr id="0" name=""/>
        <dsp:cNvSpPr/>
      </dsp:nvSpPr>
      <dsp:spPr>
        <a:xfrm>
          <a:off x="4438704" y="518457"/>
          <a:ext cx="1901048" cy="69127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Remove stop words like ‘</a:t>
          </a:r>
          <a:r>
            <a:rPr lang="en-US" sz="1600" kern="1200" dirty="0" err="1" smtClean="0"/>
            <a:t>the’,’a’,’he’,’she</a:t>
          </a:r>
          <a:r>
            <a:rPr lang="en-US" sz="1600" kern="1200" dirty="0" smtClean="0"/>
            <a:t>’, etc.</a:t>
          </a:r>
          <a:endParaRPr lang="en-US" sz="1600" kern="1200" dirty="0"/>
        </a:p>
      </dsp:txBody>
      <dsp:txXfrm>
        <a:off x="4472449" y="552202"/>
        <a:ext cx="1833558" cy="623786"/>
      </dsp:txXfrm>
    </dsp:sp>
    <dsp:sp modelId="{25590916-CC5E-474B-932A-E156979CDD4A}">
      <dsp:nvSpPr>
        <dsp:cNvPr id="0" name=""/>
        <dsp:cNvSpPr/>
      </dsp:nvSpPr>
      <dsp:spPr>
        <a:xfrm>
          <a:off x="6656594" y="518457"/>
          <a:ext cx="1901048" cy="69127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Lower the case, Remove unnecessary spaces</a:t>
          </a:r>
          <a:endParaRPr lang="en-US" sz="1600" kern="1200" dirty="0"/>
        </a:p>
      </dsp:txBody>
      <dsp:txXfrm>
        <a:off x="6690339" y="552202"/>
        <a:ext cx="1833558" cy="6237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38977-40BC-4361-8E40-4C1A6FD37C86}">
      <dsp:nvSpPr>
        <dsp:cNvPr id="0" name=""/>
        <dsp:cNvSpPr/>
      </dsp:nvSpPr>
      <dsp:spPr>
        <a:xfrm>
          <a:off x="2043845" y="1193"/>
          <a:ext cx="6417094" cy="1222099"/>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Lemma is the basic form of a word. </a:t>
          </a:r>
          <a:r>
            <a:rPr lang="en-US" sz="1600" kern="1200" dirty="0" err="1" smtClean="0"/>
            <a:t>Eg</a:t>
          </a:r>
          <a:r>
            <a:rPr lang="en-US" sz="1600" kern="1200" dirty="0" smtClean="0"/>
            <a:t>. Walk is the lemma of walked, walking</a:t>
          </a:r>
          <a:endParaRPr lang="en-US" sz="1600" kern="1200" dirty="0"/>
        </a:p>
        <a:p>
          <a:pPr marL="171450" lvl="1" indent="-171450" algn="l" defTabSz="711200">
            <a:lnSpc>
              <a:spcPct val="90000"/>
            </a:lnSpc>
            <a:spcBef>
              <a:spcPct val="0"/>
            </a:spcBef>
            <a:spcAft>
              <a:spcPct val="15000"/>
            </a:spcAft>
            <a:buChar char="••"/>
          </a:pPr>
          <a:r>
            <a:rPr lang="en-US" sz="1600" kern="1200" dirty="0" smtClean="0"/>
            <a:t>Lemmas are used in the model instead of the word</a:t>
          </a:r>
          <a:endParaRPr lang="en-US" sz="1600" kern="1200" dirty="0"/>
        </a:p>
        <a:p>
          <a:pPr marL="171450" lvl="1" indent="-171450" algn="l" defTabSz="711200">
            <a:lnSpc>
              <a:spcPct val="90000"/>
            </a:lnSpc>
            <a:spcBef>
              <a:spcPct val="0"/>
            </a:spcBef>
            <a:spcAft>
              <a:spcPct val="15000"/>
            </a:spcAft>
            <a:buChar char="••"/>
          </a:pPr>
          <a:r>
            <a:rPr lang="en-US" sz="1600" kern="1200" dirty="0" smtClean="0"/>
            <a:t>Reduces the number of features/words in the model by 14%</a:t>
          </a:r>
          <a:endParaRPr lang="en-US" sz="1600" kern="1200" dirty="0"/>
        </a:p>
      </dsp:txBody>
      <dsp:txXfrm>
        <a:off x="2043845" y="153955"/>
        <a:ext cx="5958807" cy="916575"/>
      </dsp:txXfrm>
    </dsp:sp>
    <dsp:sp modelId="{6758A3DD-6342-409F-88AD-9155594BE8DE}">
      <dsp:nvSpPr>
        <dsp:cNvPr id="0" name=""/>
        <dsp:cNvSpPr/>
      </dsp:nvSpPr>
      <dsp:spPr>
        <a:xfrm>
          <a:off x="0" y="1194"/>
          <a:ext cx="2040614" cy="121970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Lemmatization</a:t>
          </a:r>
          <a:endParaRPr lang="en-US" sz="2000" b="1" kern="1200" dirty="0"/>
        </a:p>
      </dsp:txBody>
      <dsp:txXfrm>
        <a:off x="59541" y="60735"/>
        <a:ext cx="1921532" cy="11006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38977-40BC-4361-8E40-4C1A6FD37C86}">
      <dsp:nvSpPr>
        <dsp:cNvPr id="0" name=""/>
        <dsp:cNvSpPr/>
      </dsp:nvSpPr>
      <dsp:spPr>
        <a:xfrm>
          <a:off x="2055072" y="0"/>
          <a:ext cx="6274743" cy="1012854"/>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Not correct to use ‘not’ as a feature</a:t>
          </a:r>
          <a:endParaRPr lang="en-US" sz="1600" kern="1200" dirty="0"/>
        </a:p>
        <a:p>
          <a:pPr marL="171450" lvl="1" indent="-171450" algn="l" defTabSz="711200">
            <a:lnSpc>
              <a:spcPct val="90000"/>
            </a:lnSpc>
            <a:spcBef>
              <a:spcPct val="0"/>
            </a:spcBef>
            <a:spcAft>
              <a:spcPct val="15000"/>
            </a:spcAft>
            <a:buChar char="••"/>
          </a:pPr>
          <a:r>
            <a:rPr lang="en-US" sz="1600" kern="1200" dirty="0" err="1" smtClean="0"/>
            <a:t>Eg</a:t>
          </a:r>
          <a:r>
            <a:rPr lang="en-US" sz="1600" kern="1200" dirty="0" smtClean="0"/>
            <a:t>.: “This is not good”. The feature in the model should be ‘</a:t>
          </a:r>
          <a:r>
            <a:rPr lang="en-US" sz="1600" kern="1200" dirty="0" err="1" smtClean="0"/>
            <a:t>not_good</a:t>
          </a:r>
          <a:r>
            <a:rPr lang="en-US" sz="1600" kern="1200" dirty="0" smtClean="0"/>
            <a:t>’ instead of ‘not’ and ‘good’ separately</a:t>
          </a:r>
          <a:endParaRPr lang="en-US" sz="1600" kern="1200" dirty="0"/>
        </a:p>
      </dsp:txBody>
      <dsp:txXfrm>
        <a:off x="2055072" y="126607"/>
        <a:ext cx="5894923" cy="759640"/>
      </dsp:txXfrm>
    </dsp:sp>
    <dsp:sp modelId="{6758A3DD-6342-409F-88AD-9155594BE8DE}">
      <dsp:nvSpPr>
        <dsp:cNvPr id="0" name=""/>
        <dsp:cNvSpPr/>
      </dsp:nvSpPr>
      <dsp:spPr>
        <a:xfrm>
          <a:off x="0" y="989"/>
          <a:ext cx="2057438" cy="101087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Negation Handling</a:t>
          </a:r>
          <a:endParaRPr lang="en-US" sz="2000" b="1" kern="1200" dirty="0"/>
        </a:p>
      </dsp:txBody>
      <dsp:txXfrm>
        <a:off x="49347" y="50336"/>
        <a:ext cx="1958744" cy="9121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67A31-0224-4898-A99D-9DBAFAC67765}">
      <dsp:nvSpPr>
        <dsp:cNvPr id="0" name=""/>
        <dsp:cNvSpPr/>
      </dsp:nvSpPr>
      <dsp:spPr>
        <a:xfrm>
          <a:off x="0" y="0"/>
          <a:ext cx="2878632" cy="110658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“Tweets refers to” is available</a:t>
          </a:r>
          <a:endParaRPr lang="en-US" sz="1600" kern="1200" dirty="0"/>
        </a:p>
      </dsp:txBody>
      <dsp:txXfrm>
        <a:off x="553294" y="0"/>
        <a:ext cx="1772044" cy="1106588"/>
      </dsp:txXfrm>
    </dsp:sp>
    <dsp:sp modelId="{0299FBA8-5C6E-4471-B10B-ECB4CCB0E7E6}">
      <dsp:nvSpPr>
        <dsp:cNvPr id="0" name=""/>
        <dsp:cNvSpPr/>
      </dsp:nvSpPr>
      <dsp:spPr>
        <a:xfrm>
          <a:off x="2593131" y="0"/>
          <a:ext cx="2878632" cy="110658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Tweets which refer to multiple parties were removed</a:t>
          </a:r>
          <a:endParaRPr lang="en-US" sz="1600" kern="1200" dirty="0"/>
        </a:p>
      </dsp:txBody>
      <dsp:txXfrm>
        <a:off x="3146425" y="0"/>
        <a:ext cx="1772044" cy="1106588"/>
      </dsp:txXfrm>
    </dsp:sp>
    <dsp:sp modelId="{C129154F-0B6D-4D5A-9F56-5E249C88F4D0}">
      <dsp:nvSpPr>
        <dsp:cNvPr id="0" name=""/>
        <dsp:cNvSpPr/>
      </dsp:nvSpPr>
      <dsp:spPr>
        <a:xfrm>
          <a:off x="5183900" y="0"/>
          <a:ext cx="2878632" cy="1106588"/>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Vote Share Logic was used</a:t>
          </a:r>
          <a:endParaRPr lang="en-US" sz="1600" kern="1200" dirty="0"/>
        </a:p>
      </dsp:txBody>
      <dsp:txXfrm>
        <a:off x="5737194" y="0"/>
        <a:ext cx="1772044" cy="110658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98B592-F0F3-46E6-BE1B-1178EB428889}" type="datetimeFigureOut">
              <a:rPr lang="en-US" smtClean="0"/>
              <a:t>2/27/2015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85856A-7FFE-42A4-89F9-3FFF5F9D59ED}" type="slidenum">
              <a:rPr lang="en-US" smtClean="0"/>
              <a:t>‹#›</a:t>
            </a:fld>
            <a:endParaRPr lang="en-US"/>
          </a:p>
        </p:txBody>
      </p:sp>
    </p:spTree>
    <p:extLst>
      <p:ext uri="{BB962C8B-B14F-4D97-AF65-F5344CB8AC3E}">
        <p14:creationId xmlns:p14="http://schemas.microsoft.com/office/powerpoint/2010/main" val="253527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5697EFA-4CC8-4AE2-9279-7F60717371CE}"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247900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5697EFA-4CC8-4AE2-9279-7F60717371CE}"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247900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Remove punctuations/numbers</a:t>
            </a:r>
            <a:r>
              <a:rPr lang="en-US" baseline="0" dirty="0" smtClean="0"/>
              <a:t> 2. Remove URLs/</a:t>
            </a:r>
            <a:r>
              <a:rPr lang="en-US" baseline="0" dirty="0" err="1" smtClean="0"/>
              <a:t>hashtags</a:t>
            </a:r>
            <a:r>
              <a:rPr lang="en-US" baseline="0" dirty="0" smtClean="0"/>
              <a:t>/mentions 3. Remove stop words 4. Lemmatization 5. Negation handling</a:t>
            </a:r>
            <a:endParaRPr lang="en-US" dirty="0"/>
          </a:p>
        </p:txBody>
      </p:sp>
      <p:sp>
        <p:nvSpPr>
          <p:cNvPr id="4" name="Slide Number Placeholder 3"/>
          <p:cNvSpPr>
            <a:spLocks noGrp="1"/>
          </p:cNvSpPr>
          <p:nvPr>
            <p:ph type="sldNum" sz="quarter" idx="10"/>
          </p:nvPr>
        </p:nvSpPr>
        <p:spPr/>
        <p:txBody>
          <a:bodyPr/>
          <a:lstStyle/>
          <a:p>
            <a:fld id="{66F4E630-C28C-4DAD-B851-325A7AB06E63}" type="slidenum">
              <a:rPr lang="en-US" smtClean="0"/>
              <a:pPr/>
              <a:t>15</a:t>
            </a:fld>
            <a:endParaRPr lang="en-US"/>
          </a:p>
        </p:txBody>
      </p:sp>
    </p:spTree>
    <p:extLst>
      <p:ext uri="{BB962C8B-B14F-4D97-AF65-F5344CB8AC3E}">
        <p14:creationId xmlns:p14="http://schemas.microsoft.com/office/powerpoint/2010/main" val="212430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5697EFA-4CC8-4AE2-9279-7F60717371CE}" type="slidenum">
              <a:rPr lang="en-US" smtClean="0">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247900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73935" y="2006603"/>
            <a:ext cx="4953000" cy="1470025"/>
          </a:xfrm>
        </p:spPr>
        <p:txBody>
          <a:bodyPr anchor="t">
            <a:normAutofit/>
          </a:bodyPr>
          <a:lstStyle>
            <a:lvl1pPr algn="l">
              <a:defRPr sz="3600" b="1">
                <a:solidFill>
                  <a:srgbClr val="9E164A"/>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173936" y="3606800"/>
            <a:ext cx="4953000" cy="1752600"/>
          </a:xfrm>
          <a:prstGeom prst="rect">
            <a:avLst/>
          </a:prstGeom>
        </p:spPr>
        <p:txBody>
          <a:bodyPr>
            <a:normAutofit/>
          </a:bodyPr>
          <a:lstStyle>
            <a:lvl1pPr marL="0" indent="0" algn="l">
              <a:buNone/>
              <a:defRPr sz="2800" b="1">
                <a:solidFill>
                  <a:srgbClr val="9E164A"/>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212768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142" y="857232"/>
            <a:ext cx="8904276" cy="5742862"/>
          </a:xfrm>
          <a:prstGeom prst="rect">
            <a:avLst/>
          </a:prstGeom>
        </p:spPr>
        <p:txBody>
          <a:bodyPr/>
          <a:lstStyle>
            <a:lvl1pPr marL="285750" indent="-285750">
              <a:spcBef>
                <a:spcPts val="600"/>
              </a:spcBef>
              <a:spcAft>
                <a:spcPts val="600"/>
              </a:spcAft>
              <a:buFont typeface="Arial" pitchFamily="34" charset="0"/>
              <a:buChar char="•"/>
              <a:defRPr sz="2000"/>
            </a:lvl1pPr>
            <a:lvl2pPr>
              <a:spcBef>
                <a:spcPts val="600"/>
              </a:spcBef>
              <a:spcAft>
                <a:spcPts val="600"/>
              </a:spcAft>
              <a:defRPr sz="1800"/>
            </a:lvl2pPr>
            <a:lvl3pPr>
              <a:spcBef>
                <a:spcPts val="600"/>
              </a:spcBef>
              <a:spcAft>
                <a:spcPts val="600"/>
              </a:spcAft>
              <a:defRPr sz="1600"/>
            </a:lvl3pPr>
            <a:lvl4pPr>
              <a:spcBef>
                <a:spcPts val="600"/>
              </a:spcBef>
              <a:spcAft>
                <a:spcPts val="600"/>
              </a:spcAft>
              <a:defRPr sz="1100"/>
            </a:lvl4pPr>
            <a:lvl5pPr>
              <a:spcBef>
                <a:spcPts val="600"/>
              </a:spcBef>
              <a:spcAft>
                <a:spcPts val="600"/>
              </a:spcAft>
              <a:defRPr sz="11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itle 7"/>
          <p:cNvSpPr>
            <a:spLocks noGrp="1"/>
          </p:cNvSpPr>
          <p:nvPr>
            <p:ph type="title"/>
          </p:nvPr>
        </p:nvSpPr>
        <p:spPr>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2400" dirty="0">
                <a:solidFill>
                  <a:srgbClr val="AE275F"/>
                </a:solidFill>
              </a:defRPr>
            </a:lvl1pPr>
          </a:lstStyle>
          <a:p>
            <a:pPr lvl="0" algn="l"/>
            <a:r>
              <a:rPr lang="en-US" dirty="0" smtClean="0"/>
              <a:t>Click to edit Master title style</a:t>
            </a:r>
            <a:endParaRPr lang="en-US" dirty="0"/>
          </a:p>
        </p:txBody>
      </p:sp>
      <p:sp>
        <p:nvSpPr>
          <p:cNvPr id="7" name="Slide Number Placeholder 5"/>
          <p:cNvSpPr>
            <a:spLocks noGrp="1"/>
          </p:cNvSpPr>
          <p:nvPr>
            <p:ph type="sldNum" sz="quarter" idx="4"/>
          </p:nvPr>
        </p:nvSpPr>
        <p:spPr>
          <a:xfrm>
            <a:off x="8693074" y="6525345"/>
            <a:ext cx="393865" cy="276999"/>
          </a:xfrm>
          <a:prstGeom prst="rect">
            <a:avLst/>
          </a:prstGeom>
          <a:noFill/>
        </p:spPr>
        <p:txBody>
          <a:bodyPr wrap="square" rtlCol="0">
            <a:spAutoFit/>
          </a:bodyPr>
          <a:lstStyle>
            <a:lvl1pPr>
              <a:defRPr lang="en-US" sz="1200" smtClean="0">
                <a:solidFill>
                  <a:schemeClr val="tx1">
                    <a:lumMod val="50000"/>
                    <a:lumOff val="50000"/>
                  </a:schemeClr>
                </a:solidFill>
                <a:latin typeface="Trebuchet MS" pitchFamily="34" charset="0"/>
              </a:defRPr>
            </a:lvl1pPr>
          </a:lstStyle>
          <a:p>
            <a:pPr algn="r"/>
            <a:fld id="{DB2990D0-9C0E-4135-8FB6-937CA36D9B92}" type="slidenum">
              <a:rPr lang="en-IN">
                <a:solidFill>
                  <a:prstClr val="black">
                    <a:lumMod val="50000"/>
                    <a:lumOff val="50000"/>
                  </a:prstClr>
                </a:solidFill>
              </a:rPr>
              <a:pPr algn="r"/>
              <a:t>‹#›</a:t>
            </a:fld>
            <a:endParaRPr lang="en-IN" dirty="0">
              <a:solidFill>
                <a:prstClr val="black">
                  <a:lumMod val="50000"/>
                  <a:lumOff val="50000"/>
                </a:prstClr>
              </a:solidFill>
            </a:endParaRPr>
          </a:p>
        </p:txBody>
      </p:sp>
    </p:spTree>
    <p:extLst>
      <p:ext uri="{BB962C8B-B14F-4D97-AF65-F5344CB8AC3E}">
        <p14:creationId xmlns:p14="http://schemas.microsoft.com/office/powerpoint/2010/main" val="21905346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3" y="2130437"/>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7" y="3886200"/>
            <a:ext cx="6400799" cy="1752600"/>
          </a:xfrm>
          <a:prstGeom prst="rect">
            <a:avLst/>
          </a:prstGeom>
        </p:spPr>
        <p:txBody>
          <a:bodyPr/>
          <a:lstStyle>
            <a:lvl1pPr marL="0" indent="0" algn="ctr">
              <a:buNone/>
              <a:defRPr>
                <a:solidFill>
                  <a:schemeClr val="tx1">
                    <a:tint val="75000"/>
                  </a:schemeClr>
                </a:solidFill>
              </a:defRPr>
            </a:lvl1pPr>
            <a:lvl2pPr marL="478886" indent="0" algn="ctr">
              <a:buNone/>
              <a:defRPr>
                <a:solidFill>
                  <a:schemeClr val="tx1">
                    <a:tint val="75000"/>
                  </a:schemeClr>
                </a:solidFill>
              </a:defRPr>
            </a:lvl2pPr>
            <a:lvl3pPr marL="957771" indent="0" algn="ctr">
              <a:buNone/>
              <a:defRPr>
                <a:solidFill>
                  <a:schemeClr val="tx1">
                    <a:tint val="75000"/>
                  </a:schemeClr>
                </a:solidFill>
              </a:defRPr>
            </a:lvl3pPr>
            <a:lvl4pPr marL="1436658" indent="0" algn="ctr">
              <a:buNone/>
              <a:defRPr>
                <a:solidFill>
                  <a:schemeClr val="tx1">
                    <a:tint val="75000"/>
                  </a:schemeClr>
                </a:solidFill>
              </a:defRPr>
            </a:lvl4pPr>
            <a:lvl5pPr marL="1915544" indent="0" algn="ctr">
              <a:buNone/>
              <a:defRPr>
                <a:solidFill>
                  <a:schemeClr val="tx1">
                    <a:tint val="75000"/>
                  </a:schemeClr>
                </a:solidFill>
              </a:defRPr>
            </a:lvl5pPr>
            <a:lvl6pPr marL="2394431" indent="0" algn="ctr">
              <a:buNone/>
              <a:defRPr>
                <a:solidFill>
                  <a:schemeClr val="tx1">
                    <a:tint val="75000"/>
                  </a:schemeClr>
                </a:solidFill>
              </a:defRPr>
            </a:lvl6pPr>
            <a:lvl7pPr marL="2873316" indent="0" algn="ctr">
              <a:buNone/>
              <a:defRPr>
                <a:solidFill>
                  <a:schemeClr val="tx1">
                    <a:tint val="75000"/>
                  </a:schemeClr>
                </a:solidFill>
              </a:defRPr>
            </a:lvl7pPr>
            <a:lvl8pPr marL="3352202" indent="0" algn="ctr">
              <a:buNone/>
              <a:defRPr>
                <a:solidFill>
                  <a:schemeClr val="tx1">
                    <a:tint val="75000"/>
                  </a:schemeClr>
                </a:solidFill>
              </a:defRPr>
            </a:lvl8pPr>
            <a:lvl9pPr marL="3831087" indent="0" algn="ctr">
              <a:buNone/>
              <a:defRPr>
                <a:solidFill>
                  <a:schemeClr val="tx1">
                    <a:tint val="75000"/>
                  </a:schemeClr>
                </a:solidFill>
              </a:defRPr>
            </a:lvl9pPr>
          </a:lstStyle>
          <a:p>
            <a:r>
              <a:rPr lang="en-US" smtClean="0"/>
              <a:t>Click to edit Master subtitle style</a:t>
            </a:r>
            <a:endParaRPr lang="en-US" dirty="0"/>
          </a:p>
        </p:txBody>
      </p:sp>
      <p:sp>
        <p:nvSpPr>
          <p:cNvPr id="8" name="Parallelogram 7"/>
          <p:cNvSpPr/>
          <p:nvPr userDrawn="1"/>
        </p:nvSpPr>
        <p:spPr>
          <a:xfrm flipH="1">
            <a:off x="3194541" y="6677989"/>
            <a:ext cx="5365598" cy="180019"/>
          </a:xfrm>
          <a:prstGeom prst="parallelogram">
            <a:avLst>
              <a:gd name="adj" fmla="val 5515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183" fontAlgn="base">
              <a:spcBef>
                <a:spcPct val="0"/>
              </a:spcBef>
              <a:spcAft>
                <a:spcPct val="0"/>
              </a:spcAft>
            </a:pPr>
            <a:endParaRPr lang="en-IN" sz="1900" dirty="0">
              <a:solidFill>
                <a:prstClr val="white"/>
              </a:solidFill>
            </a:endParaRPr>
          </a:p>
        </p:txBody>
      </p:sp>
      <p:sp>
        <p:nvSpPr>
          <p:cNvPr id="16" name="Slide Number Placeholder 5"/>
          <p:cNvSpPr>
            <a:spLocks noGrp="1"/>
          </p:cNvSpPr>
          <p:nvPr>
            <p:ph type="sldNum" sz="quarter" idx="4"/>
          </p:nvPr>
        </p:nvSpPr>
        <p:spPr>
          <a:xfrm>
            <a:off x="8693074" y="6525345"/>
            <a:ext cx="393865" cy="276999"/>
          </a:xfrm>
          <a:prstGeom prst="rect">
            <a:avLst/>
          </a:prstGeom>
          <a:noFill/>
        </p:spPr>
        <p:txBody>
          <a:bodyPr wrap="square" rtlCol="0">
            <a:spAutoFit/>
          </a:bodyPr>
          <a:lstStyle>
            <a:lvl1pPr>
              <a:defRPr lang="en-US" sz="1200" smtClean="0">
                <a:solidFill>
                  <a:schemeClr val="tx1">
                    <a:lumMod val="50000"/>
                    <a:lumOff val="50000"/>
                  </a:schemeClr>
                </a:solidFill>
                <a:latin typeface="Trebuchet MS" pitchFamily="34" charset="0"/>
              </a:defRPr>
            </a:lvl1pPr>
          </a:lstStyle>
          <a:p>
            <a:pPr algn="r"/>
            <a:fld id="{DB2990D0-9C0E-4135-8FB6-937CA36D9B92}" type="slidenum">
              <a:rPr lang="en-IN">
                <a:solidFill>
                  <a:prstClr val="black">
                    <a:lumMod val="50000"/>
                    <a:lumOff val="50000"/>
                  </a:prstClr>
                </a:solidFill>
              </a:rPr>
              <a:pPr algn="r"/>
              <a:t>‹#›</a:t>
            </a:fld>
            <a:endParaRPr lang="en-IN" dirty="0">
              <a:solidFill>
                <a:prstClr val="black">
                  <a:lumMod val="50000"/>
                  <a:lumOff val="50000"/>
                </a:prstClr>
              </a:solidFill>
            </a:endParaRPr>
          </a:p>
        </p:txBody>
      </p:sp>
      <p:sp>
        <p:nvSpPr>
          <p:cNvPr id="17" name="TextBox 16"/>
          <p:cNvSpPr txBox="1"/>
          <p:nvPr userDrawn="1"/>
        </p:nvSpPr>
        <p:spPr>
          <a:xfrm>
            <a:off x="3501754" y="6656846"/>
            <a:ext cx="2140492" cy="400110"/>
          </a:xfrm>
          <a:prstGeom prst="rect">
            <a:avLst/>
          </a:prstGeom>
          <a:noFill/>
        </p:spPr>
        <p:txBody>
          <a:bodyPr wrap="square" rtlCol="0">
            <a:spAutoFit/>
          </a:bodyPr>
          <a:lstStyle/>
          <a:p>
            <a:pPr algn="ctr" defTabSz="957183" fontAlgn="base">
              <a:spcBef>
                <a:spcPct val="0"/>
              </a:spcBef>
              <a:spcAft>
                <a:spcPct val="0"/>
              </a:spcAft>
              <a:defRPr/>
            </a:pPr>
            <a:r>
              <a:rPr lang="en-US" sz="1000" dirty="0">
                <a:solidFill>
                  <a:prstClr val="white">
                    <a:lumMod val="75000"/>
                  </a:prstClr>
                </a:solidFill>
                <a:latin typeface="Trebuchet MS" pitchFamily="34" charset="0"/>
                <a:cs typeface="Arial" charset="0"/>
              </a:rPr>
              <a:t>Confidential - For Internal Use Only</a:t>
            </a:r>
          </a:p>
        </p:txBody>
      </p:sp>
    </p:spTree>
    <p:extLst>
      <p:ext uri="{BB962C8B-B14F-4D97-AF65-F5344CB8AC3E}">
        <p14:creationId xmlns:p14="http://schemas.microsoft.com/office/powerpoint/2010/main" val="31642429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1015" y="198438"/>
            <a:ext cx="8229600" cy="639762"/>
          </a:xfrm>
          <a:prstGeom prst="rect">
            <a:avLst/>
          </a:prstGeom>
        </p:spPr>
        <p:txBody>
          <a:bodyPr/>
          <a:lstStyle>
            <a:lvl1pPr algn="l">
              <a:defRPr sz="2400" b="1">
                <a:solidFill>
                  <a:srgbClr val="AE275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1357" y="1189037"/>
            <a:ext cx="8651631" cy="4525963"/>
          </a:xfrm>
          <a:prstGeom prst="rect">
            <a:avLst/>
          </a:prstGeom>
        </p:spPr>
        <p:txBody>
          <a:bodyPr anchor="t"/>
          <a:lstStyle>
            <a:lvl1pPr>
              <a:defRPr sz="20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60"/>
            <a:ext cx="2133600" cy="365125"/>
          </a:xfrm>
          <a:prstGeom prst="rect">
            <a:avLst/>
          </a:prstGeom>
        </p:spPr>
        <p:txBody>
          <a:bodyPr/>
          <a:lstStyle>
            <a:lvl1pPr>
              <a:defRPr/>
            </a:lvl1pPr>
          </a:lstStyle>
          <a:p>
            <a:pPr defTabSz="957183" fontAlgn="base">
              <a:spcBef>
                <a:spcPct val="0"/>
              </a:spcBef>
              <a:spcAft>
                <a:spcPct val="0"/>
              </a:spcAft>
              <a:defRPr/>
            </a:pPr>
            <a:endParaRPr lang="en-US" sz="1900" dirty="0">
              <a:solidFill>
                <a:prstClr val="black"/>
              </a:solidFill>
              <a:latin typeface="Arial" charset="0"/>
              <a:cs typeface="Arial" charset="0"/>
            </a:endParaRPr>
          </a:p>
        </p:txBody>
      </p:sp>
      <p:sp>
        <p:nvSpPr>
          <p:cNvPr id="5" name="Footer Placeholder 4"/>
          <p:cNvSpPr>
            <a:spLocks noGrp="1"/>
          </p:cNvSpPr>
          <p:nvPr>
            <p:ph type="ftr" sz="quarter" idx="11"/>
          </p:nvPr>
        </p:nvSpPr>
        <p:spPr>
          <a:xfrm>
            <a:off x="3124200" y="6356360"/>
            <a:ext cx="2895600" cy="365125"/>
          </a:xfrm>
          <a:prstGeom prst="rect">
            <a:avLst/>
          </a:prstGeom>
        </p:spPr>
        <p:txBody>
          <a:bodyPr/>
          <a:lstStyle>
            <a:lvl1pPr>
              <a:defRPr/>
            </a:lvl1pPr>
          </a:lstStyle>
          <a:p>
            <a:pPr defTabSz="957183" fontAlgn="base">
              <a:spcBef>
                <a:spcPct val="0"/>
              </a:spcBef>
              <a:spcAft>
                <a:spcPct val="0"/>
              </a:spcAft>
              <a:defRPr/>
            </a:pPr>
            <a:endParaRPr lang="en-US" sz="1900" dirty="0">
              <a:solidFill>
                <a:prstClr val="black"/>
              </a:solidFill>
              <a:latin typeface="Arial" charset="0"/>
              <a:cs typeface="Arial" charset="0"/>
            </a:endParaRPr>
          </a:p>
        </p:txBody>
      </p:sp>
      <p:sp>
        <p:nvSpPr>
          <p:cNvPr id="9" name="Slide Number Placeholder 5"/>
          <p:cNvSpPr>
            <a:spLocks noGrp="1"/>
          </p:cNvSpPr>
          <p:nvPr>
            <p:ph type="sldNum" sz="quarter" idx="4"/>
          </p:nvPr>
        </p:nvSpPr>
        <p:spPr>
          <a:xfrm>
            <a:off x="8693074" y="6525345"/>
            <a:ext cx="393865" cy="276999"/>
          </a:xfrm>
          <a:prstGeom prst="rect">
            <a:avLst/>
          </a:prstGeom>
          <a:noFill/>
        </p:spPr>
        <p:txBody>
          <a:bodyPr wrap="square" rtlCol="0">
            <a:spAutoFit/>
          </a:bodyPr>
          <a:lstStyle>
            <a:lvl1pPr>
              <a:defRPr lang="en-US" sz="1200" smtClean="0">
                <a:solidFill>
                  <a:schemeClr val="tx1">
                    <a:lumMod val="50000"/>
                    <a:lumOff val="50000"/>
                  </a:schemeClr>
                </a:solidFill>
                <a:latin typeface="Trebuchet MS" pitchFamily="34" charset="0"/>
              </a:defRPr>
            </a:lvl1pPr>
          </a:lstStyle>
          <a:p>
            <a:pPr algn="r"/>
            <a:fld id="{DB2990D0-9C0E-4135-8FB6-937CA36D9B92}" type="slidenum">
              <a:rPr lang="en-IN">
                <a:solidFill>
                  <a:prstClr val="black">
                    <a:lumMod val="50000"/>
                    <a:lumOff val="50000"/>
                  </a:prstClr>
                </a:solidFill>
              </a:rPr>
              <a:pPr algn="r"/>
              <a:t>‹#›</a:t>
            </a:fld>
            <a:endParaRPr lang="en-IN" dirty="0">
              <a:solidFill>
                <a:prstClr val="black">
                  <a:lumMod val="50000"/>
                  <a:lumOff val="50000"/>
                </a:prstClr>
              </a:solidFill>
            </a:endParaRPr>
          </a:p>
        </p:txBody>
      </p:sp>
    </p:spTree>
    <p:extLst>
      <p:ext uri="{BB962C8B-B14F-4D97-AF65-F5344CB8AC3E}">
        <p14:creationId xmlns:p14="http://schemas.microsoft.com/office/powerpoint/2010/main" val="5387606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356358"/>
            <a:ext cx="2133600" cy="365125"/>
          </a:xfrm>
          <a:prstGeom prst="rect">
            <a:avLst/>
          </a:prstGeom>
        </p:spPr>
        <p:txBody>
          <a:bodyPr/>
          <a:lstStyle>
            <a:lvl1pPr>
              <a:defRPr/>
            </a:lvl1pPr>
          </a:lstStyle>
          <a:p>
            <a:pPr defTabSz="957183" fontAlgn="base">
              <a:spcBef>
                <a:spcPct val="0"/>
              </a:spcBef>
              <a:spcAft>
                <a:spcPct val="0"/>
              </a:spcAft>
              <a:defRPr/>
            </a:pPr>
            <a:r>
              <a:rPr lang="en-US" sz="1900" smtClean="0">
                <a:solidFill>
                  <a:prstClr val="black"/>
                </a:solidFill>
                <a:latin typeface="Arial" charset="0"/>
                <a:cs typeface="Arial" charset="0"/>
              </a:rPr>
              <a:t>1/18/2012</a:t>
            </a:r>
            <a:endParaRPr lang="en-US" sz="1900" dirty="0">
              <a:solidFill>
                <a:prstClr val="black"/>
              </a:solidFill>
              <a:latin typeface="Arial" charset="0"/>
              <a:cs typeface="Arial" charset="0"/>
            </a:endParaRPr>
          </a:p>
        </p:txBody>
      </p:sp>
      <p:sp>
        <p:nvSpPr>
          <p:cNvPr id="4" name="Footer Placeholder 4"/>
          <p:cNvSpPr>
            <a:spLocks noGrp="1"/>
          </p:cNvSpPr>
          <p:nvPr>
            <p:ph type="ftr" sz="quarter" idx="11"/>
          </p:nvPr>
        </p:nvSpPr>
        <p:spPr>
          <a:xfrm>
            <a:off x="3124200" y="6356358"/>
            <a:ext cx="2895600" cy="365125"/>
          </a:xfrm>
          <a:prstGeom prst="rect">
            <a:avLst/>
          </a:prstGeom>
        </p:spPr>
        <p:txBody>
          <a:bodyPr/>
          <a:lstStyle>
            <a:lvl1pPr>
              <a:defRPr/>
            </a:lvl1pPr>
          </a:lstStyle>
          <a:p>
            <a:pPr defTabSz="957183" fontAlgn="base">
              <a:spcBef>
                <a:spcPct val="0"/>
              </a:spcBef>
              <a:spcAft>
                <a:spcPct val="0"/>
              </a:spcAft>
              <a:defRPr/>
            </a:pPr>
            <a:endParaRPr lang="en-US" sz="1900" dirty="0">
              <a:solidFill>
                <a:prstClr val="black"/>
              </a:solidFill>
              <a:latin typeface="Arial" charset="0"/>
              <a:cs typeface="Arial" charset="0"/>
            </a:endParaRPr>
          </a:p>
        </p:txBody>
      </p:sp>
      <p:sp>
        <p:nvSpPr>
          <p:cNvPr id="5" name="Slide Number Placeholder 5"/>
          <p:cNvSpPr>
            <a:spLocks noGrp="1"/>
          </p:cNvSpPr>
          <p:nvPr>
            <p:ph type="sldNum" sz="quarter" idx="12"/>
          </p:nvPr>
        </p:nvSpPr>
        <p:spPr/>
        <p:txBody>
          <a:bodyPr/>
          <a:lstStyle>
            <a:lvl1pPr>
              <a:defRPr/>
            </a:lvl1pPr>
          </a:lstStyle>
          <a:p>
            <a:pPr>
              <a:defRPr/>
            </a:pPr>
            <a:fld id="{2D6A3113-D7C4-4476-BA39-A87ED02DDC76}" type="slidenum">
              <a:rPr>
                <a:solidFill>
                  <a:prstClr val="black">
                    <a:lumMod val="50000"/>
                    <a:lumOff val="50000"/>
                  </a:prstClr>
                </a:solidFill>
              </a:rPr>
              <a:pPr>
                <a:defRPr/>
              </a:pPr>
              <a:t>‹#›</a:t>
            </a:fld>
            <a:endParaRPr dirty="0">
              <a:solidFill>
                <a:prstClr val="black">
                  <a:lumMod val="50000"/>
                  <a:lumOff val="50000"/>
                </a:prstClr>
              </a:solidFill>
            </a:endParaRPr>
          </a:p>
        </p:txBody>
      </p:sp>
      <p:sp>
        <p:nvSpPr>
          <p:cNvPr id="6" name="Title 1"/>
          <p:cNvSpPr>
            <a:spLocks noGrp="1"/>
          </p:cNvSpPr>
          <p:nvPr>
            <p:ph type="title"/>
          </p:nvPr>
        </p:nvSpPr>
        <p:spPr>
          <a:xfrm>
            <a:off x="211015" y="198438"/>
            <a:ext cx="8229600" cy="639762"/>
          </a:xfrm>
        </p:spPr>
        <p:txBody>
          <a:bodyPr/>
          <a:lstStyle>
            <a:lvl1pPr algn="l">
              <a:defRPr sz="2400" b="1">
                <a:solidFill>
                  <a:srgbClr val="660033"/>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62141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2"/>
          </p:nvPr>
        </p:nvSpPr>
        <p:spPr>
          <a:noFill/>
        </p:spPr>
        <p:txBody>
          <a:bodyPr wrap="square" rtlCol="0">
            <a:spAutoFit/>
          </a:bodyPr>
          <a:lstStyle>
            <a:lvl1pPr>
              <a:defRPr lang="en-IN" smtClean="0"/>
            </a:lvl1pPr>
          </a:lstStyle>
          <a:p>
            <a:fld id="{517F927C-4A98-4539-B8C0-2482BCB23B12}" type="slidenum">
              <a:rPr lang="en-US">
                <a:solidFill>
                  <a:prstClr val="black">
                    <a:lumMod val="50000"/>
                    <a:lumOff val="50000"/>
                  </a:prstClr>
                </a:solidFill>
              </a:rPr>
              <a:pPr/>
              <a:t>‹#›</a:t>
            </a:fld>
            <a:endParaRPr lang="en-US">
              <a:solidFill>
                <a:prstClr val="black">
                  <a:lumMod val="50000"/>
                  <a:lumOff val="50000"/>
                </a:prstClr>
              </a:solidFill>
            </a:endParaRPr>
          </a:p>
        </p:txBody>
      </p:sp>
    </p:spTree>
    <p:extLst>
      <p:ext uri="{BB962C8B-B14F-4D97-AF65-F5344CB8AC3E}">
        <p14:creationId xmlns:p14="http://schemas.microsoft.com/office/powerpoint/2010/main" val="8975412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6"/>
            <a:ext cx="2133600" cy="365125"/>
          </a:xfrm>
          <a:prstGeom prst="rect">
            <a:avLst/>
          </a:prstGeom>
        </p:spPr>
        <p:txBody>
          <a:bodyPr/>
          <a:lstStyle>
            <a:lvl1pPr>
              <a:defRPr/>
            </a:lvl1pPr>
          </a:lstStyle>
          <a:p>
            <a:pPr defTabSz="957183" fontAlgn="base">
              <a:spcBef>
                <a:spcPct val="0"/>
              </a:spcBef>
              <a:spcAft>
                <a:spcPct val="0"/>
              </a:spcAft>
              <a:defRPr/>
            </a:pPr>
            <a:fld id="{8BD208EB-1AD2-4A8B-9EC7-2AD07EF32190}" type="datetime1">
              <a:rPr lang="en-US" sz="1900" smtClean="0">
                <a:solidFill>
                  <a:prstClr val="black"/>
                </a:solidFill>
                <a:latin typeface="Arial" charset="0"/>
                <a:cs typeface="Arial" charset="0"/>
              </a:rPr>
              <a:pPr defTabSz="957183" fontAlgn="base">
                <a:spcBef>
                  <a:spcPct val="0"/>
                </a:spcBef>
                <a:spcAft>
                  <a:spcPct val="0"/>
                </a:spcAft>
                <a:defRPr/>
              </a:pPr>
              <a:t>2/27/2015</a:t>
            </a:fld>
            <a:endParaRPr lang="en-US" sz="1900">
              <a:solidFill>
                <a:prstClr val="black"/>
              </a:solidFill>
              <a:latin typeface="Arial" charset="0"/>
              <a:cs typeface="Arial" charset="0"/>
            </a:endParaRPr>
          </a:p>
        </p:txBody>
      </p:sp>
      <p:sp>
        <p:nvSpPr>
          <p:cNvPr id="3" name="Footer Placeholder 4"/>
          <p:cNvSpPr>
            <a:spLocks noGrp="1"/>
          </p:cNvSpPr>
          <p:nvPr>
            <p:ph type="ftr" sz="quarter" idx="11"/>
          </p:nvPr>
        </p:nvSpPr>
        <p:spPr>
          <a:xfrm>
            <a:off x="3124200" y="6356356"/>
            <a:ext cx="2895600" cy="365125"/>
          </a:xfrm>
          <a:prstGeom prst="rect">
            <a:avLst/>
          </a:prstGeom>
        </p:spPr>
        <p:txBody>
          <a:bodyPr/>
          <a:lstStyle>
            <a:lvl1pPr>
              <a:defRPr/>
            </a:lvl1pPr>
          </a:lstStyle>
          <a:p>
            <a:pPr defTabSz="957183" fontAlgn="base">
              <a:spcBef>
                <a:spcPct val="0"/>
              </a:spcBef>
              <a:spcAft>
                <a:spcPct val="0"/>
              </a:spcAft>
              <a:defRPr/>
            </a:pPr>
            <a:endParaRPr lang="en-US" sz="1900">
              <a:solidFill>
                <a:prstClr val="black"/>
              </a:solidFill>
              <a:latin typeface="Arial" charset="0"/>
              <a:cs typeface="Arial" charset="0"/>
            </a:endParaRPr>
          </a:p>
        </p:txBody>
      </p:sp>
      <p:sp>
        <p:nvSpPr>
          <p:cNvPr id="4" name="Slide Number Placeholder 5"/>
          <p:cNvSpPr>
            <a:spLocks noGrp="1"/>
          </p:cNvSpPr>
          <p:nvPr>
            <p:ph type="sldNum" sz="quarter" idx="12"/>
          </p:nvPr>
        </p:nvSpPr>
        <p:spPr/>
        <p:txBody>
          <a:bodyPr/>
          <a:lstStyle>
            <a:lvl1pPr>
              <a:defRPr>
                <a:solidFill>
                  <a:schemeClr val="tx1"/>
                </a:solidFill>
              </a:defRPr>
            </a:lvl1pPr>
          </a:lstStyle>
          <a:p>
            <a:pPr>
              <a:defRPr/>
            </a:pPr>
            <a:fld id="{E7A5B739-2C39-4D08-A62F-CE2C7D7FFFB9}" type="slidenum">
              <a:rPr smtClean="0">
                <a:solidFill>
                  <a:prstClr val="black"/>
                </a:solidFill>
              </a:rPr>
              <a:pPr>
                <a:defRPr/>
              </a:pPr>
              <a:t>‹#›</a:t>
            </a:fld>
            <a:endParaRPr>
              <a:solidFill>
                <a:prstClr val="black"/>
              </a:solidFill>
            </a:endParaRPr>
          </a:p>
        </p:txBody>
      </p:sp>
    </p:spTree>
    <p:extLst>
      <p:ext uri="{BB962C8B-B14F-4D97-AF65-F5344CB8AC3E}">
        <p14:creationId xmlns:p14="http://schemas.microsoft.com/office/powerpoint/2010/main" val="2537348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Parallelogram 18"/>
          <p:cNvSpPr/>
          <p:nvPr/>
        </p:nvSpPr>
        <p:spPr>
          <a:xfrm flipH="1">
            <a:off x="3194541" y="6677989"/>
            <a:ext cx="5365598" cy="180019"/>
          </a:xfrm>
          <a:prstGeom prst="parallelogram">
            <a:avLst>
              <a:gd name="adj" fmla="val 5515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183" fontAlgn="base">
              <a:spcBef>
                <a:spcPct val="0"/>
              </a:spcBef>
              <a:spcAft>
                <a:spcPct val="0"/>
              </a:spcAft>
            </a:pPr>
            <a:endParaRPr lang="en-IN" sz="1900" dirty="0">
              <a:solidFill>
                <a:prstClr val="white"/>
              </a:solidFill>
            </a:endParaRPr>
          </a:p>
        </p:txBody>
      </p:sp>
      <p:grpSp>
        <p:nvGrpSpPr>
          <p:cNvPr id="20" name="Group 19"/>
          <p:cNvGrpSpPr/>
          <p:nvPr/>
        </p:nvGrpSpPr>
        <p:grpSpPr>
          <a:xfrm>
            <a:off x="0" y="2525486"/>
            <a:ext cx="3265224" cy="4347754"/>
            <a:chOff x="0" y="2525486"/>
            <a:chExt cx="3537326" cy="4347754"/>
          </a:xfrm>
        </p:grpSpPr>
        <p:sp>
          <p:nvSpPr>
            <p:cNvPr id="21" name="Freeform 20"/>
            <p:cNvSpPr/>
            <p:nvPr/>
          </p:nvSpPr>
          <p:spPr>
            <a:xfrm>
              <a:off x="0" y="2525486"/>
              <a:ext cx="1761260" cy="4347754"/>
            </a:xfrm>
            <a:custGeom>
              <a:avLst/>
              <a:gdLst>
                <a:gd name="connsiteX0" fmla="*/ 0 w 3581400"/>
                <a:gd name="connsiteY0" fmla="*/ 3505200 h 3505200"/>
                <a:gd name="connsiteX1" fmla="*/ 2091448 w 3581400"/>
                <a:gd name="connsiteY1" fmla="*/ 0 h 3505200"/>
                <a:gd name="connsiteX2" fmla="*/ 3581400 w 3581400"/>
                <a:gd name="connsiteY2" fmla="*/ 0 h 3505200"/>
                <a:gd name="connsiteX3" fmla="*/ 1489952 w 3581400"/>
                <a:gd name="connsiteY3" fmla="*/ 3505200 h 3505200"/>
                <a:gd name="connsiteX4" fmla="*/ 0 w 3581400"/>
                <a:gd name="connsiteY4" fmla="*/ 3505200 h 3505200"/>
                <a:gd name="connsiteX0" fmla="*/ 0 w 3162300"/>
                <a:gd name="connsiteY0" fmla="*/ 3505200 h 3505200"/>
                <a:gd name="connsiteX1" fmla="*/ 2091448 w 3162300"/>
                <a:gd name="connsiteY1" fmla="*/ 0 h 3505200"/>
                <a:gd name="connsiteX2" fmla="*/ 3162300 w 3162300"/>
                <a:gd name="connsiteY2" fmla="*/ 685800 h 3505200"/>
                <a:gd name="connsiteX3" fmla="*/ 1489952 w 3162300"/>
                <a:gd name="connsiteY3" fmla="*/ 3505200 h 3505200"/>
                <a:gd name="connsiteX4" fmla="*/ 0 w 3162300"/>
                <a:gd name="connsiteY4" fmla="*/ 3505200 h 3505200"/>
                <a:gd name="connsiteX0" fmla="*/ 0 w 3162300"/>
                <a:gd name="connsiteY0" fmla="*/ 4089400 h 4089400"/>
                <a:gd name="connsiteX1" fmla="*/ 2408948 w 3162300"/>
                <a:gd name="connsiteY1" fmla="*/ 0 h 4089400"/>
                <a:gd name="connsiteX2" fmla="*/ 3162300 w 3162300"/>
                <a:gd name="connsiteY2" fmla="*/ 1270000 h 4089400"/>
                <a:gd name="connsiteX3" fmla="*/ 1489952 w 3162300"/>
                <a:gd name="connsiteY3" fmla="*/ 4089400 h 4089400"/>
                <a:gd name="connsiteX4" fmla="*/ 0 w 3162300"/>
                <a:gd name="connsiteY4" fmla="*/ 4089400 h 4089400"/>
                <a:gd name="connsiteX0" fmla="*/ 0 w 3162300"/>
                <a:gd name="connsiteY0" fmla="*/ 4089400 h 4089400"/>
                <a:gd name="connsiteX1" fmla="*/ 2408948 w 3162300"/>
                <a:gd name="connsiteY1" fmla="*/ 0 h 4089400"/>
                <a:gd name="connsiteX2" fmla="*/ 3162300 w 3162300"/>
                <a:gd name="connsiteY2" fmla="*/ 1270000 h 4089400"/>
                <a:gd name="connsiteX3" fmla="*/ 3131344 w 3162300"/>
                <a:gd name="connsiteY3" fmla="*/ 1244600 h 4089400"/>
                <a:gd name="connsiteX4" fmla="*/ 1489952 w 3162300"/>
                <a:gd name="connsiteY4" fmla="*/ 4089400 h 4089400"/>
                <a:gd name="connsiteX5" fmla="*/ 0 w 3162300"/>
                <a:gd name="connsiteY5" fmla="*/ 4089400 h 4089400"/>
                <a:gd name="connsiteX0" fmla="*/ 0 w 3162300"/>
                <a:gd name="connsiteY0" fmla="*/ 4089400 h 4089400"/>
                <a:gd name="connsiteX1" fmla="*/ 2408948 w 3162300"/>
                <a:gd name="connsiteY1" fmla="*/ 0 h 4089400"/>
                <a:gd name="connsiteX2" fmla="*/ 3162300 w 3162300"/>
                <a:gd name="connsiteY2" fmla="*/ 1270000 h 4089400"/>
                <a:gd name="connsiteX3" fmla="*/ 1489952 w 3162300"/>
                <a:gd name="connsiteY3" fmla="*/ 4089400 h 4089400"/>
                <a:gd name="connsiteX4" fmla="*/ 0 w 3162300"/>
                <a:gd name="connsiteY4" fmla="*/ 4089400 h 4089400"/>
                <a:gd name="connsiteX0" fmla="*/ 0 w 3124200"/>
                <a:gd name="connsiteY0" fmla="*/ 4089400 h 4089400"/>
                <a:gd name="connsiteX1" fmla="*/ 2408948 w 3124200"/>
                <a:gd name="connsiteY1" fmla="*/ 0 h 4089400"/>
                <a:gd name="connsiteX2" fmla="*/ 3124200 w 3124200"/>
                <a:gd name="connsiteY2" fmla="*/ 1244600 h 4089400"/>
                <a:gd name="connsiteX3" fmla="*/ 1489952 w 3124200"/>
                <a:gd name="connsiteY3" fmla="*/ 4089400 h 4089400"/>
                <a:gd name="connsiteX4" fmla="*/ 0 w 3124200"/>
                <a:gd name="connsiteY4" fmla="*/ 4089400 h 4089400"/>
                <a:gd name="connsiteX0" fmla="*/ 0 w 3124200"/>
                <a:gd name="connsiteY0" fmla="*/ 4089400 h 4089400"/>
                <a:gd name="connsiteX1" fmla="*/ 1461775 w 3124200"/>
                <a:gd name="connsiteY1" fmla="*/ 1615210 h 4089400"/>
                <a:gd name="connsiteX2" fmla="*/ 2408948 w 3124200"/>
                <a:gd name="connsiteY2" fmla="*/ 0 h 4089400"/>
                <a:gd name="connsiteX3" fmla="*/ 3124200 w 3124200"/>
                <a:gd name="connsiteY3" fmla="*/ 1244600 h 4089400"/>
                <a:gd name="connsiteX4" fmla="*/ 1489952 w 3124200"/>
                <a:gd name="connsiteY4" fmla="*/ 4089400 h 4089400"/>
                <a:gd name="connsiteX5" fmla="*/ 0 w 3124200"/>
                <a:gd name="connsiteY5" fmla="*/ 4089400 h 4089400"/>
                <a:gd name="connsiteX0" fmla="*/ 28177 w 1662425"/>
                <a:gd name="connsiteY0" fmla="*/ 4089400 h 4089400"/>
                <a:gd name="connsiteX1" fmla="*/ 0 w 1662425"/>
                <a:gd name="connsiteY1" fmla="*/ 1615210 h 4089400"/>
                <a:gd name="connsiteX2" fmla="*/ 947173 w 1662425"/>
                <a:gd name="connsiteY2" fmla="*/ 0 h 4089400"/>
                <a:gd name="connsiteX3" fmla="*/ 1662425 w 1662425"/>
                <a:gd name="connsiteY3" fmla="*/ 1244600 h 4089400"/>
                <a:gd name="connsiteX4" fmla="*/ 28177 w 1662425"/>
                <a:gd name="connsiteY4" fmla="*/ 4089400 h 4089400"/>
                <a:gd name="connsiteX0" fmla="*/ 13792 w 1662425"/>
                <a:gd name="connsiteY0" fmla="*/ 4082208 h 4082208"/>
                <a:gd name="connsiteX1" fmla="*/ 0 w 1662425"/>
                <a:gd name="connsiteY1" fmla="*/ 1615210 h 4082208"/>
                <a:gd name="connsiteX2" fmla="*/ 947173 w 1662425"/>
                <a:gd name="connsiteY2" fmla="*/ 0 h 4082208"/>
                <a:gd name="connsiteX3" fmla="*/ 1662425 w 1662425"/>
                <a:gd name="connsiteY3" fmla="*/ 1244600 h 4082208"/>
                <a:gd name="connsiteX4" fmla="*/ 13792 w 1662425"/>
                <a:gd name="connsiteY4" fmla="*/ 4082208 h 4082208"/>
                <a:gd name="connsiteX0" fmla="*/ 6600 w 1662425"/>
                <a:gd name="connsiteY0" fmla="*/ 4103785 h 4103785"/>
                <a:gd name="connsiteX1" fmla="*/ 0 w 1662425"/>
                <a:gd name="connsiteY1" fmla="*/ 1615210 h 4103785"/>
                <a:gd name="connsiteX2" fmla="*/ 947173 w 1662425"/>
                <a:gd name="connsiteY2" fmla="*/ 0 h 4103785"/>
                <a:gd name="connsiteX3" fmla="*/ 1662425 w 1662425"/>
                <a:gd name="connsiteY3" fmla="*/ 1244600 h 4103785"/>
                <a:gd name="connsiteX4" fmla="*/ 6600 w 1662425"/>
                <a:gd name="connsiteY4" fmla="*/ 4103785 h 4103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2425" h="4103785">
                  <a:moveTo>
                    <a:pt x="6600" y="4103785"/>
                  </a:moveTo>
                  <a:cubicBezTo>
                    <a:pt x="2003" y="3281452"/>
                    <a:pt x="4597" y="2437543"/>
                    <a:pt x="0" y="1615210"/>
                  </a:cubicBezTo>
                  <a:lnTo>
                    <a:pt x="947173" y="0"/>
                  </a:lnTo>
                  <a:lnTo>
                    <a:pt x="1662425" y="1244600"/>
                  </a:lnTo>
                  <a:lnTo>
                    <a:pt x="6600" y="4103785"/>
                  </a:lnTo>
                  <a:close/>
                </a:path>
              </a:pathLst>
            </a:cu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183" fontAlgn="base">
                <a:spcBef>
                  <a:spcPct val="0"/>
                </a:spcBef>
                <a:spcAft>
                  <a:spcPct val="0"/>
                </a:spcAft>
              </a:pPr>
              <a:endParaRPr lang="en-US" sz="1900" dirty="0">
                <a:solidFill>
                  <a:prstClr val="white"/>
                </a:solidFill>
              </a:endParaRPr>
            </a:p>
          </p:txBody>
        </p:sp>
        <p:sp>
          <p:nvSpPr>
            <p:cNvPr id="22" name="Freeform 21"/>
            <p:cNvSpPr/>
            <p:nvPr/>
          </p:nvSpPr>
          <p:spPr>
            <a:xfrm flipH="1">
              <a:off x="1023756" y="5230783"/>
              <a:ext cx="2513570" cy="1627216"/>
            </a:xfrm>
            <a:custGeom>
              <a:avLst/>
              <a:gdLst>
                <a:gd name="connsiteX0" fmla="*/ 0 w 3581400"/>
                <a:gd name="connsiteY0" fmla="*/ 3505200 h 3505200"/>
                <a:gd name="connsiteX1" fmla="*/ 2091448 w 3581400"/>
                <a:gd name="connsiteY1" fmla="*/ 0 h 3505200"/>
                <a:gd name="connsiteX2" fmla="*/ 3581400 w 3581400"/>
                <a:gd name="connsiteY2" fmla="*/ 0 h 3505200"/>
                <a:gd name="connsiteX3" fmla="*/ 1489952 w 3581400"/>
                <a:gd name="connsiteY3" fmla="*/ 3505200 h 3505200"/>
                <a:gd name="connsiteX4" fmla="*/ 0 w 3581400"/>
                <a:gd name="connsiteY4" fmla="*/ 3505200 h 3505200"/>
                <a:gd name="connsiteX0" fmla="*/ 0 w 3162300"/>
                <a:gd name="connsiteY0" fmla="*/ 3505200 h 3505200"/>
                <a:gd name="connsiteX1" fmla="*/ 2091448 w 3162300"/>
                <a:gd name="connsiteY1" fmla="*/ 0 h 3505200"/>
                <a:gd name="connsiteX2" fmla="*/ 3162300 w 3162300"/>
                <a:gd name="connsiteY2" fmla="*/ 685800 h 3505200"/>
                <a:gd name="connsiteX3" fmla="*/ 1489952 w 3162300"/>
                <a:gd name="connsiteY3" fmla="*/ 3505200 h 3505200"/>
                <a:gd name="connsiteX4" fmla="*/ 0 w 3162300"/>
                <a:gd name="connsiteY4" fmla="*/ 3505200 h 3505200"/>
                <a:gd name="connsiteX0" fmla="*/ 0 w 3162300"/>
                <a:gd name="connsiteY0" fmla="*/ 4089400 h 4089400"/>
                <a:gd name="connsiteX1" fmla="*/ 2408948 w 3162300"/>
                <a:gd name="connsiteY1" fmla="*/ 0 h 4089400"/>
                <a:gd name="connsiteX2" fmla="*/ 3162300 w 3162300"/>
                <a:gd name="connsiteY2" fmla="*/ 1270000 h 4089400"/>
                <a:gd name="connsiteX3" fmla="*/ 1489952 w 3162300"/>
                <a:gd name="connsiteY3" fmla="*/ 4089400 h 4089400"/>
                <a:gd name="connsiteX4" fmla="*/ 0 w 3162300"/>
                <a:gd name="connsiteY4" fmla="*/ 4089400 h 4089400"/>
                <a:gd name="connsiteX0" fmla="*/ 0 w 3162300"/>
                <a:gd name="connsiteY0" fmla="*/ 4089400 h 4089400"/>
                <a:gd name="connsiteX1" fmla="*/ 2408948 w 3162300"/>
                <a:gd name="connsiteY1" fmla="*/ 0 h 4089400"/>
                <a:gd name="connsiteX2" fmla="*/ 3162300 w 3162300"/>
                <a:gd name="connsiteY2" fmla="*/ 1270000 h 4089400"/>
                <a:gd name="connsiteX3" fmla="*/ 2362200 w 3162300"/>
                <a:gd name="connsiteY3" fmla="*/ 2578100 h 4089400"/>
                <a:gd name="connsiteX4" fmla="*/ 1489952 w 3162300"/>
                <a:gd name="connsiteY4" fmla="*/ 4089400 h 4089400"/>
                <a:gd name="connsiteX5" fmla="*/ 0 w 3162300"/>
                <a:gd name="connsiteY5" fmla="*/ 4089400 h 4089400"/>
                <a:gd name="connsiteX0" fmla="*/ 0 w 3162300"/>
                <a:gd name="connsiteY0" fmla="*/ 4089400 h 4089400"/>
                <a:gd name="connsiteX1" fmla="*/ 952500 w 3162300"/>
                <a:gd name="connsiteY1" fmla="*/ 2540000 h 4089400"/>
                <a:gd name="connsiteX2" fmla="*/ 2408948 w 3162300"/>
                <a:gd name="connsiteY2" fmla="*/ 0 h 4089400"/>
                <a:gd name="connsiteX3" fmla="*/ 3162300 w 3162300"/>
                <a:gd name="connsiteY3" fmla="*/ 1270000 h 4089400"/>
                <a:gd name="connsiteX4" fmla="*/ 2362200 w 3162300"/>
                <a:gd name="connsiteY4" fmla="*/ 2578100 h 4089400"/>
                <a:gd name="connsiteX5" fmla="*/ 1489952 w 3162300"/>
                <a:gd name="connsiteY5" fmla="*/ 4089400 h 4089400"/>
                <a:gd name="connsiteX6" fmla="*/ 0 w 3162300"/>
                <a:gd name="connsiteY6" fmla="*/ 4089400 h 4089400"/>
                <a:gd name="connsiteX0" fmla="*/ 0 w 2408948"/>
                <a:gd name="connsiteY0" fmla="*/ 4089400 h 4089400"/>
                <a:gd name="connsiteX1" fmla="*/ 952500 w 2408948"/>
                <a:gd name="connsiteY1" fmla="*/ 2540000 h 4089400"/>
                <a:gd name="connsiteX2" fmla="*/ 2408948 w 2408948"/>
                <a:gd name="connsiteY2" fmla="*/ 0 h 4089400"/>
                <a:gd name="connsiteX3" fmla="*/ 2362200 w 2408948"/>
                <a:gd name="connsiteY3" fmla="*/ 2578100 h 4089400"/>
                <a:gd name="connsiteX4" fmla="*/ 1489952 w 2408948"/>
                <a:gd name="connsiteY4" fmla="*/ 4089400 h 4089400"/>
                <a:gd name="connsiteX5" fmla="*/ 0 w 2408948"/>
                <a:gd name="connsiteY5" fmla="*/ 4089400 h 4089400"/>
                <a:gd name="connsiteX0" fmla="*/ 0 w 2362200"/>
                <a:gd name="connsiteY0" fmla="*/ 1549400 h 1549400"/>
                <a:gd name="connsiteX1" fmla="*/ 952500 w 2362200"/>
                <a:gd name="connsiteY1" fmla="*/ 0 h 1549400"/>
                <a:gd name="connsiteX2" fmla="*/ 2362200 w 2362200"/>
                <a:gd name="connsiteY2" fmla="*/ 38100 h 1549400"/>
                <a:gd name="connsiteX3" fmla="*/ 1489952 w 2362200"/>
                <a:gd name="connsiteY3" fmla="*/ 1549400 h 1549400"/>
                <a:gd name="connsiteX4" fmla="*/ 0 w 2362200"/>
                <a:gd name="connsiteY4" fmla="*/ 1549400 h 1549400"/>
                <a:gd name="connsiteX0" fmla="*/ 0 w 2362200"/>
                <a:gd name="connsiteY0" fmla="*/ 1549400 h 1549400"/>
                <a:gd name="connsiteX1" fmla="*/ 952500 w 2362200"/>
                <a:gd name="connsiteY1" fmla="*/ 0 h 1549400"/>
                <a:gd name="connsiteX2" fmla="*/ 2362200 w 2362200"/>
                <a:gd name="connsiteY2" fmla="*/ 38100 h 1549400"/>
                <a:gd name="connsiteX3" fmla="*/ 1489952 w 2362200"/>
                <a:gd name="connsiteY3" fmla="*/ 1549400 h 1549400"/>
                <a:gd name="connsiteX4" fmla="*/ 0 w 2362200"/>
                <a:gd name="connsiteY4" fmla="*/ 1549400 h 1549400"/>
                <a:gd name="connsiteX0" fmla="*/ 0 w 2362200"/>
                <a:gd name="connsiteY0" fmla="*/ 1524000 h 1524000"/>
                <a:gd name="connsiteX1" fmla="*/ 927100 w 2362200"/>
                <a:gd name="connsiteY1" fmla="*/ 0 h 1524000"/>
                <a:gd name="connsiteX2" fmla="*/ 2362200 w 2362200"/>
                <a:gd name="connsiteY2" fmla="*/ 12700 h 1524000"/>
                <a:gd name="connsiteX3" fmla="*/ 1489952 w 2362200"/>
                <a:gd name="connsiteY3" fmla="*/ 1524000 h 1524000"/>
                <a:gd name="connsiteX4" fmla="*/ 0 w 2362200"/>
                <a:gd name="connsiteY4" fmla="*/ 1524000 h 1524000"/>
                <a:gd name="connsiteX0" fmla="*/ 0 w 2362200"/>
                <a:gd name="connsiteY0" fmla="*/ 1524000 h 1524000"/>
                <a:gd name="connsiteX1" fmla="*/ 927100 w 2362200"/>
                <a:gd name="connsiteY1" fmla="*/ 0 h 1524000"/>
                <a:gd name="connsiteX2" fmla="*/ 867229 w 2362200"/>
                <a:gd name="connsiteY2" fmla="*/ 7257 h 1524000"/>
                <a:gd name="connsiteX3" fmla="*/ 2362200 w 2362200"/>
                <a:gd name="connsiteY3" fmla="*/ 12700 h 1524000"/>
                <a:gd name="connsiteX4" fmla="*/ 1489952 w 2362200"/>
                <a:gd name="connsiteY4" fmla="*/ 1524000 h 1524000"/>
                <a:gd name="connsiteX5" fmla="*/ 0 w 2362200"/>
                <a:gd name="connsiteY5" fmla="*/ 1524000 h 1524000"/>
                <a:gd name="connsiteX0" fmla="*/ 0 w 2362200"/>
                <a:gd name="connsiteY0" fmla="*/ 1524000 h 1524000"/>
                <a:gd name="connsiteX1" fmla="*/ 927100 w 2362200"/>
                <a:gd name="connsiteY1" fmla="*/ 0 h 1524000"/>
                <a:gd name="connsiteX2" fmla="*/ 867229 w 2362200"/>
                <a:gd name="connsiteY2" fmla="*/ 7257 h 1524000"/>
                <a:gd name="connsiteX3" fmla="*/ 882650 w 2362200"/>
                <a:gd name="connsiteY3" fmla="*/ 6350 h 1524000"/>
                <a:gd name="connsiteX4" fmla="*/ 2362200 w 2362200"/>
                <a:gd name="connsiteY4" fmla="*/ 12700 h 1524000"/>
                <a:gd name="connsiteX5" fmla="*/ 1489952 w 2362200"/>
                <a:gd name="connsiteY5" fmla="*/ 1524000 h 1524000"/>
                <a:gd name="connsiteX6" fmla="*/ 0 w 2362200"/>
                <a:gd name="connsiteY6" fmla="*/ 1524000 h 1524000"/>
                <a:gd name="connsiteX0" fmla="*/ 0 w 2362200"/>
                <a:gd name="connsiteY0" fmla="*/ 1524000 h 1524000"/>
                <a:gd name="connsiteX1" fmla="*/ 895350 w 2362200"/>
                <a:gd name="connsiteY1" fmla="*/ 0 h 1524000"/>
                <a:gd name="connsiteX2" fmla="*/ 867229 w 2362200"/>
                <a:gd name="connsiteY2" fmla="*/ 7257 h 1524000"/>
                <a:gd name="connsiteX3" fmla="*/ 882650 w 2362200"/>
                <a:gd name="connsiteY3" fmla="*/ 6350 h 1524000"/>
                <a:gd name="connsiteX4" fmla="*/ 2362200 w 2362200"/>
                <a:gd name="connsiteY4" fmla="*/ 12700 h 1524000"/>
                <a:gd name="connsiteX5" fmla="*/ 1489952 w 2362200"/>
                <a:gd name="connsiteY5" fmla="*/ 1524000 h 1524000"/>
                <a:gd name="connsiteX6" fmla="*/ 0 w 2362200"/>
                <a:gd name="connsiteY6" fmla="*/ 1524000 h 1524000"/>
                <a:gd name="connsiteX0" fmla="*/ 0 w 2374900"/>
                <a:gd name="connsiteY0" fmla="*/ 1530350 h 1530350"/>
                <a:gd name="connsiteX1" fmla="*/ 895350 w 2374900"/>
                <a:gd name="connsiteY1" fmla="*/ 6350 h 1530350"/>
                <a:gd name="connsiteX2" fmla="*/ 867229 w 2374900"/>
                <a:gd name="connsiteY2" fmla="*/ 13607 h 1530350"/>
                <a:gd name="connsiteX3" fmla="*/ 882650 w 2374900"/>
                <a:gd name="connsiteY3" fmla="*/ 12700 h 1530350"/>
                <a:gd name="connsiteX4" fmla="*/ 2374900 w 2374900"/>
                <a:gd name="connsiteY4" fmla="*/ 0 h 1530350"/>
                <a:gd name="connsiteX5" fmla="*/ 1489952 w 2374900"/>
                <a:gd name="connsiteY5" fmla="*/ 1530350 h 1530350"/>
                <a:gd name="connsiteX6" fmla="*/ 0 w 2374900"/>
                <a:gd name="connsiteY6" fmla="*/ 1530350 h 1530350"/>
                <a:gd name="connsiteX0" fmla="*/ 0 w 2374900"/>
                <a:gd name="connsiteY0" fmla="*/ 1530350 h 1530350"/>
                <a:gd name="connsiteX1" fmla="*/ 895350 w 2374900"/>
                <a:gd name="connsiteY1" fmla="*/ 6350 h 1530350"/>
                <a:gd name="connsiteX2" fmla="*/ 867229 w 2374900"/>
                <a:gd name="connsiteY2" fmla="*/ 13607 h 1530350"/>
                <a:gd name="connsiteX3" fmla="*/ 882650 w 2374900"/>
                <a:gd name="connsiteY3" fmla="*/ 12700 h 1530350"/>
                <a:gd name="connsiteX4" fmla="*/ 870744 w 2374900"/>
                <a:gd name="connsiteY4" fmla="*/ 11906 h 1530350"/>
                <a:gd name="connsiteX5" fmla="*/ 2374900 w 2374900"/>
                <a:gd name="connsiteY5" fmla="*/ 0 h 1530350"/>
                <a:gd name="connsiteX6" fmla="*/ 1489952 w 2374900"/>
                <a:gd name="connsiteY6" fmla="*/ 1530350 h 1530350"/>
                <a:gd name="connsiteX7" fmla="*/ 0 w 2374900"/>
                <a:gd name="connsiteY7" fmla="*/ 1530350 h 1530350"/>
                <a:gd name="connsiteX0" fmla="*/ 0 w 2374900"/>
                <a:gd name="connsiteY0" fmla="*/ 1530350 h 1530350"/>
                <a:gd name="connsiteX1" fmla="*/ 895350 w 2374900"/>
                <a:gd name="connsiteY1" fmla="*/ 6350 h 1530350"/>
                <a:gd name="connsiteX2" fmla="*/ 867229 w 2374900"/>
                <a:gd name="connsiteY2" fmla="*/ 13607 h 1530350"/>
                <a:gd name="connsiteX3" fmla="*/ 882650 w 2374900"/>
                <a:gd name="connsiteY3" fmla="*/ 12700 h 1530350"/>
                <a:gd name="connsiteX4" fmla="*/ 870744 w 2374900"/>
                <a:gd name="connsiteY4" fmla="*/ 11906 h 1530350"/>
                <a:gd name="connsiteX5" fmla="*/ 2374900 w 2374900"/>
                <a:gd name="connsiteY5" fmla="*/ 0 h 1530350"/>
                <a:gd name="connsiteX6" fmla="*/ 1489952 w 2374900"/>
                <a:gd name="connsiteY6" fmla="*/ 1530350 h 1530350"/>
                <a:gd name="connsiteX7" fmla="*/ 0 w 2374900"/>
                <a:gd name="connsiteY7" fmla="*/ 1530350 h 1530350"/>
                <a:gd name="connsiteX0" fmla="*/ 0 w 2374900"/>
                <a:gd name="connsiteY0" fmla="*/ 1783292 h 1783292"/>
                <a:gd name="connsiteX1" fmla="*/ 895350 w 2374900"/>
                <a:gd name="connsiteY1" fmla="*/ 259292 h 1783292"/>
                <a:gd name="connsiteX2" fmla="*/ 867229 w 2374900"/>
                <a:gd name="connsiteY2" fmla="*/ 266549 h 1783292"/>
                <a:gd name="connsiteX3" fmla="*/ 882650 w 2374900"/>
                <a:gd name="connsiteY3" fmla="*/ 265642 h 1783292"/>
                <a:gd name="connsiteX4" fmla="*/ 2374900 w 2374900"/>
                <a:gd name="connsiteY4" fmla="*/ 252942 h 1783292"/>
                <a:gd name="connsiteX5" fmla="*/ 1489952 w 2374900"/>
                <a:gd name="connsiteY5" fmla="*/ 1783292 h 1783292"/>
                <a:gd name="connsiteX6" fmla="*/ 0 w 2374900"/>
                <a:gd name="connsiteY6" fmla="*/ 1783292 h 1783292"/>
                <a:gd name="connsiteX0" fmla="*/ 0 w 2374900"/>
                <a:gd name="connsiteY0" fmla="*/ 1783424 h 1783424"/>
                <a:gd name="connsiteX1" fmla="*/ 895350 w 2374900"/>
                <a:gd name="connsiteY1" fmla="*/ 259424 h 1783424"/>
                <a:gd name="connsiteX2" fmla="*/ 867229 w 2374900"/>
                <a:gd name="connsiteY2" fmla="*/ 266681 h 1783424"/>
                <a:gd name="connsiteX3" fmla="*/ 882650 w 2374900"/>
                <a:gd name="connsiteY3" fmla="*/ 265774 h 1783424"/>
                <a:gd name="connsiteX4" fmla="*/ 870744 w 2374900"/>
                <a:gd name="connsiteY4" fmla="*/ 264980 h 1783424"/>
                <a:gd name="connsiteX5" fmla="*/ 2374900 w 2374900"/>
                <a:gd name="connsiteY5" fmla="*/ 253074 h 1783424"/>
                <a:gd name="connsiteX6" fmla="*/ 1489952 w 2374900"/>
                <a:gd name="connsiteY6" fmla="*/ 1783424 h 1783424"/>
                <a:gd name="connsiteX7" fmla="*/ 0 w 2374900"/>
                <a:gd name="connsiteY7" fmla="*/ 1783424 h 1783424"/>
                <a:gd name="connsiteX0" fmla="*/ 0 w 2374900"/>
                <a:gd name="connsiteY0" fmla="*/ 1530350 h 1530350"/>
                <a:gd name="connsiteX1" fmla="*/ 895350 w 2374900"/>
                <a:gd name="connsiteY1" fmla="*/ 6350 h 1530350"/>
                <a:gd name="connsiteX2" fmla="*/ 867229 w 2374900"/>
                <a:gd name="connsiteY2" fmla="*/ 13607 h 1530350"/>
                <a:gd name="connsiteX3" fmla="*/ 882650 w 2374900"/>
                <a:gd name="connsiteY3" fmla="*/ 12700 h 1530350"/>
                <a:gd name="connsiteX4" fmla="*/ 870744 w 2374900"/>
                <a:gd name="connsiteY4" fmla="*/ 11906 h 1530350"/>
                <a:gd name="connsiteX5" fmla="*/ 2374900 w 2374900"/>
                <a:gd name="connsiteY5" fmla="*/ 0 h 1530350"/>
                <a:gd name="connsiteX6" fmla="*/ 1489952 w 2374900"/>
                <a:gd name="connsiteY6" fmla="*/ 1530350 h 1530350"/>
                <a:gd name="connsiteX7" fmla="*/ 0 w 2374900"/>
                <a:gd name="connsiteY7" fmla="*/ 1530350 h 1530350"/>
                <a:gd name="connsiteX0" fmla="*/ 0 w 2374900"/>
                <a:gd name="connsiteY0" fmla="*/ 1530350 h 1530350"/>
                <a:gd name="connsiteX1" fmla="*/ 895350 w 2374900"/>
                <a:gd name="connsiteY1" fmla="*/ 6350 h 1530350"/>
                <a:gd name="connsiteX2" fmla="*/ 867229 w 2374900"/>
                <a:gd name="connsiteY2" fmla="*/ 13607 h 1530350"/>
                <a:gd name="connsiteX3" fmla="*/ 882650 w 2374900"/>
                <a:gd name="connsiteY3" fmla="*/ 12700 h 1530350"/>
                <a:gd name="connsiteX4" fmla="*/ 870744 w 2374900"/>
                <a:gd name="connsiteY4" fmla="*/ 11906 h 1530350"/>
                <a:gd name="connsiteX5" fmla="*/ 880269 w 2374900"/>
                <a:gd name="connsiteY5" fmla="*/ 9525 h 1530350"/>
                <a:gd name="connsiteX6" fmla="*/ 2374900 w 2374900"/>
                <a:gd name="connsiteY6" fmla="*/ 0 h 1530350"/>
                <a:gd name="connsiteX7" fmla="*/ 1489952 w 2374900"/>
                <a:gd name="connsiteY7" fmla="*/ 1530350 h 1530350"/>
                <a:gd name="connsiteX8" fmla="*/ 0 w 2374900"/>
                <a:gd name="connsiteY8" fmla="*/ 1530350 h 1530350"/>
                <a:gd name="connsiteX0" fmla="*/ 0 w 2374900"/>
                <a:gd name="connsiteY0" fmla="*/ 1530350 h 1530350"/>
                <a:gd name="connsiteX1" fmla="*/ 895350 w 2374900"/>
                <a:gd name="connsiteY1" fmla="*/ 6350 h 1530350"/>
                <a:gd name="connsiteX2" fmla="*/ 867229 w 2374900"/>
                <a:gd name="connsiteY2" fmla="*/ 13607 h 1530350"/>
                <a:gd name="connsiteX3" fmla="*/ 882650 w 2374900"/>
                <a:gd name="connsiteY3" fmla="*/ 12700 h 1530350"/>
                <a:gd name="connsiteX4" fmla="*/ 870744 w 2374900"/>
                <a:gd name="connsiteY4" fmla="*/ 11906 h 1530350"/>
                <a:gd name="connsiteX5" fmla="*/ 880269 w 2374900"/>
                <a:gd name="connsiteY5" fmla="*/ 9525 h 1530350"/>
                <a:gd name="connsiteX6" fmla="*/ 2374900 w 2374900"/>
                <a:gd name="connsiteY6" fmla="*/ 0 h 1530350"/>
                <a:gd name="connsiteX7" fmla="*/ 1489952 w 2374900"/>
                <a:gd name="connsiteY7" fmla="*/ 1530350 h 1530350"/>
                <a:gd name="connsiteX8" fmla="*/ 0 w 2374900"/>
                <a:gd name="connsiteY8" fmla="*/ 1530350 h 1530350"/>
                <a:gd name="connsiteX0" fmla="*/ 0 w 2374900"/>
                <a:gd name="connsiteY0" fmla="*/ 1530350 h 1530350"/>
                <a:gd name="connsiteX1" fmla="*/ 895350 w 2374900"/>
                <a:gd name="connsiteY1" fmla="*/ 6350 h 1530350"/>
                <a:gd name="connsiteX2" fmla="*/ 867229 w 2374900"/>
                <a:gd name="connsiteY2" fmla="*/ 13607 h 1530350"/>
                <a:gd name="connsiteX3" fmla="*/ 882650 w 2374900"/>
                <a:gd name="connsiteY3" fmla="*/ 12700 h 1530350"/>
                <a:gd name="connsiteX4" fmla="*/ 880269 w 2374900"/>
                <a:gd name="connsiteY4" fmla="*/ 9525 h 1530350"/>
                <a:gd name="connsiteX5" fmla="*/ 2374900 w 2374900"/>
                <a:gd name="connsiteY5" fmla="*/ 0 h 1530350"/>
                <a:gd name="connsiteX6" fmla="*/ 1489952 w 2374900"/>
                <a:gd name="connsiteY6" fmla="*/ 1530350 h 1530350"/>
                <a:gd name="connsiteX7" fmla="*/ 0 w 2374900"/>
                <a:gd name="connsiteY7" fmla="*/ 1530350 h 1530350"/>
                <a:gd name="connsiteX0" fmla="*/ 0 w 2374900"/>
                <a:gd name="connsiteY0" fmla="*/ 1783292 h 1783292"/>
                <a:gd name="connsiteX1" fmla="*/ 895350 w 2374900"/>
                <a:gd name="connsiteY1" fmla="*/ 259292 h 1783292"/>
                <a:gd name="connsiteX2" fmla="*/ 867229 w 2374900"/>
                <a:gd name="connsiteY2" fmla="*/ 266549 h 1783292"/>
                <a:gd name="connsiteX3" fmla="*/ 882650 w 2374900"/>
                <a:gd name="connsiteY3" fmla="*/ 265642 h 1783292"/>
                <a:gd name="connsiteX4" fmla="*/ 2374900 w 2374900"/>
                <a:gd name="connsiteY4" fmla="*/ 252942 h 1783292"/>
                <a:gd name="connsiteX5" fmla="*/ 1489952 w 2374900"/>
                <a:gd name="connsiteY5" fmla="*/ 1783292 h 1783292"/>
                <a:gd name="connsiteX6" fmla="*/ 0 w 2374900"/>
                <a:gd name="connsiteY6" fmla="*/ 1783292 h 1783292"/>
                <a:gd name="connsiteX0" fmla="*/ 0 w 2374900"/>
                <a:gd name="connsiteY0" fmla="*/ 1530350 h 1530350"/>
                <a:gd name="connsiteX1" fmla="*/ 895350 w 2374900"/>
                <a:gd name="connsiteY1" fmla="*/ 6350 h 1530350"/>
                <a:gd name="connsiteX2" fmla="*/ 867229 w 2374900"/>
                <a:gd name="connsiteY2" fmla="*/ 13607 h 1530350"/>
                <a:gd name="connsiteX3" fmla="*/ 2374900 w 2374900"/>
                <a:gd name="connsiteY3" fmla="*/ 0 h 1530350"/>
                <a:gd name="connsiteX4" fmla="*/ 1489952 w 2374900"/>
                <a:gd name="connsiteY4" fmla="*/ 1530350 h 1530350"/>
                <a:gd name="connsiteX5" fmla="*/ 0 w 2374900"/>
                <a:gd name="connsiteY5" fmla="*/ 1530350 h 1530350"/>
                <a:gd name="connsiteX0" fmla="*/ 0 w 2374900"/>
                <a:gd name="connsiteY0" fmla="*/ 1530350 h 1530350"/>
                <a:gd name="connsiteX1" fmla="*/ 895350 w 2374900"/>
                <a:gd name="connsiteY1" fmla="*/ 6350 h 1530350"/>
                <a:gd name="connsiteX2" fmla="*/ 2374900 w 2374900"/>
                <a:gd name="connsiteY2" fmla="*/ 0 h 1530350"/>
                <a:gd name="connsiteX3" fmla="*/ 1489952 w 2374900"/>
                <a:gd name="connsiteY3" fmla="*/ 1530350 h 1530350"/>
                <a:gd name="connsiteX4" fmla="*/ 0 w 2374900"/>
                <a:gd name="connsiteY4" fmla="*/ 1530350 h 1530350"/>
                <a:gd name="connsiteX0" fmla="*/ 0 w 2374900"/>
                <a:gd name="connsiteY0" fmla="*/ 1535907 h 1535907"/>
                <a:gd name="connsiteX1" fmla="*/ 907256 w 2374900"/>
                <a:gd name="connsiteY1" fmla="*/ 0 h 1535907"/>
                <a:gd name="connsiteX2" fmla="*/ 2374900 w 2374900"/>
                <a:gd name="connsiteY2" fmla="*/ 5557 h 1535907"/>
                <a:gd name="connsiteX3" fmla="*/ 1489952 w 2374900"/>
                <a:gd name="connsiteY3" fmla="*/ 1535907 h 1535907"/>
                <a:gd name="connsiteX4" fmla="*/ 0 w 2374900"/>
                <a:gd name="connsiteY4" fmla="*/ 1535907 h 1535907"/>
                <a:gd name="connsiteX0" fmla="*/ 0 w 2372519"/>
                <a:gd name="connsiteY0" fmla="*/ 1535907 h 1535907"/>
                <a:gd name="connsiteX1" fmla="*/ 907256 w 2372519"/>
                <a:gd name="connsiteY1" fmla="*/ 0 h 1535907"/>
                <a:gd name="connsiteX2" fmla="*/ 2372519 w 2372519"/>
                <a:gd name="connsiteY2" fmla="*/ 5557 h 1535907"/>
                <a:gd name="connsiteX3" fmla="*/ 1489952 w 2372519"/>
                <a:gd name="connsiteY3" fmla="*/ 1535907 h 1535907"/>
                <a:gd name="connsiteX4" fmla="*/ 0 w 2372519"/>
                <a:gd name="connsiteY4" fmla="*/ 1535907 h 15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519" h="1535907">
                  <a:moveTo>
                    <a:pt x="0" y="1535907"/>
                  </a:moveTo>
                  <a:lnTo>
                    <a:pt x="907256" y="0"/>
                  </a:lnTo>
                  <a:lnTo>
                    <a:pt x="2372519" y="5557"/>
                  </a:lnTo>
                  <a:lnTo>
                    <a:pt x="1489952" y="1535907"/>
                  </a:lnTo>
                  <a:lnTo>
                    <a:pt x="0" y="1535907"/>
                  </a:lnTo>
                  <a:close/>
                </a:path>
              </a:pathLst>
            </a:cu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183" fontAlgn="base">
                <a:spcBef>
                  <a:spcPct val="0"/>
                </a:spcBef>
                <a:spcAft>
                  <a:spcPct val="0"/>
                </a:spcAft>
              </a:pPr>
              <a:endParaRPr lang="en-US" sz="1900" dirty="0">
                <a:solidFill>
                  <a:prstClr val="white"/>
                </a:solidFill>
              </a:endParaRPr>
            </a:p>
          </p:txBody>
        </p:sp>
      </p:grpSp>
      <p:sp>
        <p:nvSpPr>
          <p:cNvPr id="24" name="Slide Number Placeholder 5"/>
          <p:cNvSpPr>
            <a:spLocks noGrp="1"/>
          </p:cNvSpPr>
          <p:nvPr>
            <p:ph type="sldNum" sz="quarter" idx="4"/>
          </p:nvPr>
        </p:nvSpPr>
        <p:spPr>
          <a:xfrm>
            <a:off x="8693074" y="6525345"/>
            <a:ext cx="393865" cy="276999"/>
          </a:xfrm>
          <a:prstGeom prst="rect">
            <a:avLst/>
          </a:prstGeom>
          <a:noFill/>
        </p:spPr>
        <p:txBody>
          <a:bodyPr wrap="square" rtlCol="0">
            <a:spAutoFit/>
          </a:bodyPr>
          <a:lstStyle>
            <a:lvl1pPr>
              <a:defRPr lang="en-US" sz="1200" smtClean="0">
                <a:solidFill>
                  <a:schemeClr val="tx1">
                    <a:lumMod val="50000"/>
                    <a:lumOff val="50000"/>
                  </a:schemeClr>
                </a:solidFill>
                <a:latin typeface="Trebuchet MS" pitchFamily="34" charset="0"/>
              </a:defRPr>
            </a:lvl1pPr>
          </a:lstStyle>
          <a:p>
            <a:pPr algn="r" defTabSz="957183" fontAlgn="base">
              <a:spcBef>
                <a:spcPct val="0"/>
              </a:spcBef>
              <a:spcAft>
                <a:spcPct val="0"/>
              </a:spcAft>
            </a:pPr>
            <a:fld id="{DB2990D0-9C0E-4135-8FB6-937CA36D9B92}" type="slidenum">
              <a:rPr lang="en-IN">
                <a:solidFill>
                  <a:prstClr val="black">
                    <a:lumMod val="50000"/>
                    <a:lumOff val="50000"/>
                  </a:prstClr>
                </a:solidFill>
                <a:cs typeface="Arial" charset="0"/>
              </a:rPr>
              <a:pPr algn="r" defTabSz="957183" fontAlgn="base">
                <a:spcBef>
                  <a:spcPct val="0"/>
                </a:spcBef>
                <a:spcAft>
                  <a:spcPct val="0"/>
                </a:spcAft>
              </a:pPr>
              <a:t>‹#›</a:t>
            </a:fld>
            <a:endParaRPr lang="en-IN" dirty="0">
              <a:solidFill>
                <a:prstClr val="black">
                  <a:lumMod val="50000"/>
                  <a:lumOff val="50000"/>
                </a:prstClr>
              </a:solidFill>
              <a:cs typeface="Arial" charset="0"/>
            </a:endParaRPr>
          </a:p>
        </p:txBody>
      </p:sp>
      <p:sp>
        <p:nvSpPr>
          <p:cNvPr id="25" name="TextBox 24"/>
          <p:cNvSpPr txBox="1"/>
          <p:nvPr/>
        </p:nvSpPr>
        <p:spPr>
          <a:xfrm>
            <a:off x="3501754" y="6656846"/>
            <a:ext cx="2140492" cy="400110"/>
          </a:xfrm>
          <a:prstGeom prst="rect">
            <a:avLst/>
          </a:prstGeom>
          <a:noFill/>
        </p:spPr>
        <p:txBody>
          <a:bodyPr wrap="square" rtlCol="0">
            <a:spAutoFit/>
          </a:bodyPr>
          <a:lstStyle/>
          <a:p>
            <a:pPr algn="ctr" defTabSz="957183" fontAlgn="base">
              <a:spcBef>
                <a:spcPct val="0"/>
              </a:spcBef>
              <a:spcAft>
                <a:spcPct val="0"/>
              </a:spcAft>
              <a:defRPr/>
            </a:pPr>
            <a:r>
              <a:rPr lang="en-US" sz="1000" dirty="0">
                <a:solidFill>
                  <a:prstClr val="white">
                    <a:lumMod val="75000"/>
                  </a:prstClr>
                </a:solidFill>
                <a:latin typeface="Trebuchet MS" pitchFamily="34" charset="0"/>
                <a:cs typeface="Arial" charset="0"/>
              </a:rPr>
              <a:t>Confidential - For Internal Use Only</a:t>
            </a:r>
          </a:p>
        </p:txBody>
      </p:sp>
      <p:sp>
        <p:nvSpPr>
          <p:cNvPr id="26" name="Title Placeholder 1"/>
          <p:cNvSpPr>
            <a:spLocks noGrp="1"/>
          </p:cNvSpPr>
          <p:nvPr>
            <p:ph type="title"/>
          </p:nvPr>
        </p:nvSpPr>
        <p:spPr bwMode="auto">
          <a:xfrm>
            <a:off x="120585" y="47680"/>
            <a:ext cx="8904837" cy="717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l"/>
            <a:r>
              <a:rPr lang="en-US" dirty="0" smtClean="0"/>
              <a:t>Click to edit Master title style</a:t>
            </a:r>
          </a:p>
        </p:txBody>
      </p:sp>
      <p:grpSp>
        <p:nvGrpSpPr>
          <p:cNvPr id="27" name="Group 26"/>
          <p:cNvGrpSpPr/>
          <p:nvPr/>
        </p:nvGrpSpPr>
        <p:grpSpPr>
          <a:xfrm>
            <a:off x="49185" y="6418986"/>
            <a:ext cx="999963" cy="322383"/>
            <a:chOff x="7203214" y="1585"/>
            <a:chExt cx="1945548" cy="578986"/>
          </a:xfrm>
          <a:effectLst/>
        </p:grpSpPr>
        <p:sp>
          <p:nvSpPr>
            <p:cNvPr id="28" name="Freeform 27"/>
            <p:cNvSpPr/>
            <p:nvPr userDrawn="1"/>
          </p:nvSpPr>
          <p:spPr>
            <a:xfrm flipH="1" flipV="1">
              <a:off x="7203214" y="1585"/>
              <a:ext cx="1945548" cy="578986"/>
            </a:xfrm>
            <a:custGeom>
              <a:avLst/>
              <a:gdLst>
                <a:gd name="connsiteX0" fmla="*/ 0 w 4914900"/>
                <a:gd name="connsiteY0" fmla="*/ 0 h 755650"/>
                <a:gd name="connsiteX1" fmla="*/ 4914900 w 4914900"/>
                <a:gd name="connsiteY1" fmla="*/ 0 h 755650"/>
                <a:gd name="connsiteX2" fmla="*/ 4914900 w 4914900"/>
                <a:gd name="connsiteY2" fmla="*/ 755650 h 755650"/>
                <a:gd name="connsiteX3" fmla="*/ 0 w 4914900"/>
                <a:gd name="connsiteY3" fmla="*/ 755650 h 755650"/>
                <a:gd name="connsiteX4" fmla="*/ 0 w 4914900"/>
                <a:gd name="connsiteY4" fmla="*/ 0 h 755650"/>
                <a:gd name="connsiteX0" fmla="*/ 0 w 4914900"/>
                <a:gd name="connsiteY0" fmla="*/ 0 h 755650"/>
                <a:gd name="connsiteX1" fmla="*/ 4914900 w 4914900"/>
                <a:gd name="connsiteY1" fmla="*/ 0 h 755650"/>
                <a:gd name="connsiteX2" fmla="*/ 4914900 w 4914900"/>
                <a:gd name="connsiteY2" fmla="*/ 755650 h 755650"/>
                <a:gd name="connsiteX3" fmla="*/ 4476750 w 4914900"/>
                <a:gd name="connsiteY3" fmla="*/ 749300 h 755650"/>
                <a:gd name="connsiteX4" fmla="*/ 0 w 4914900"/>
                <a:gd name="connsiteY4" fmla="*/ 755650 h 755650"/>
                <a:gd name="connsiteX5" fmla="*/ 0 w 4914900"/>
                <a:gd name="connsiteY5" fmla="*/ 0 h 755650"/>
                <a:gd name="connsiteX0" fmla="*/ 0 w 4914900"/>
                <a:gd name="connsiteY0" fmla="*/ 0 h 755650"/>
                <a:gd name="connsiteX1" fmla="*/ 4914900 w 4914900"/>
                <a:gd name="connsiteY1" fmla="*/ 0 h 755650"/>
                <a:gd name="connsiteX2" fmla="*/ 4914900 w 4914900"/>
                <a:gd name="connsiteY2" fmla="*/ 755650 h 755650"/>
                <a:gd name="connsiteX3" fmla="*/ 4476750 w 4914900"/>
                <a:gd name="connsiteY3" fmla="*/ 749300 h 755650"/>
                <a:gd name="connsiteX4" fmla="*/ 4476750 w 4914900"/>
                <a:gd name="connsiteY4" fmla="*/ 749300 h 755650"/>
                <a:gd name="connsiteX5" fmla="*/ 0 w 4914900"/>
                <a:gd name="connsiteY5" fmla="*/ 755650 h 755650"/>
                <a:gd name="connsiteX6" fmla="*/ 0 w 4914900"/>
                <a:gd name="connsiteY6" fmla="*/ 0 h 755650"/>
                <a:gd name="connsiteX0" fmla="*/ 0 w 4914900"/>
                <a:gd name="connsiteY0" fmla="*/ 0 h 755650"/>
                <a:gd name="connsiteX1" fmla="*/ 4914900 w 4914900"/>
                <a:gd name="connsiteY1" fmla="*/ 0 h 755650"/>
                <a:gd name="connsiteX2" fmla="*/ 4914900 w 4914900"/>
                <a:gd name="connsiteY2" fmla="*/ 755650 h 755650"/>
                <a:gd name="connsiteX3" fmla="*/ 4749800 w 4914900"/>
                <a:gd name="connsiteY3" fmla="*/ 749300 h 755650"/>
                <a:gd name="connsiteX4" fmla="*/ 4476750 w 4914900"/>
                <a:gd name="connsiteY4" fmla="*/ 749300 h 755650"/>
                <a:gd name="connsiteX5" fmla="*/ 4476750 w 4914900"/>
                <a:gd name="connsiteY5" fmla="*/ 749300 h 755650"/>
                <a:gd name="connsiteX6" fmla="*/ 0 w 4914900"/>
                <a:gd name="connsiteY6" fmla="*/ 755650 h 755650"/>
                <a:gd name="connsiteX7" fmla="*/ 0 w 4914900"/>
                <a:gd name="connsiteY7" fmla="*/ 0 h 755650"/>
                <a:gd name="connsiteX0" fmla="*/ 0 w 4914900"/>
                <a:gd name="connsiteY0" fmla="*/ 0 h 755650"/>
                <a:gd name="connsiteX1" fmla="*/ 4914900 w 4914900"/>
                <a:gd name="connsiteY1" fmla="*/ 0 h 755650"/>
                <a:gd name="connsiteX2" fmla="*/ 4914900 w 4914900"/>
                <a:gd name="connsiteY2" fmla="*/ 755650 h 755650"/>
                <a:gd name="connsiteX3" fmla="*/ 4476750 w 4914900"/>
                <a:gd name="connsiteY3" fmla="*/ 749300 h 755650"/>
                <a:gd name="connsiteX4" fmla="*/ 4476750 w 4914900"/>
                <a:gd name="connsiteY4" fmla="*/ 749300 h 755650"/>
                <a:gd name="connsiteX5" fmla="*/ 0 w 4914900"/>
                <a:gd name="connsiteY5" fmla="*/ 755650 h 755650"/>
                <a:gd name="connsiteX6" fmla="*/ 0 w 4914900"/>
                <a:gd name="connsiteY6" fmla="*/ 0 h 755650"/>
                <a:gd name="connsiteX0" fmla="*/ 0 w 4914900"/>
                <a:gd name="connsiteY0" fmla="*/ 0 h 755650"/>
                <a:gd name="connsiteX1" fmla="*/ 4914900 w 4914900"/>
                <a:gd name="connsiteY1" fmla="*/ 0 h 755650"/>
                <a:gd name="connsiteX2" fmla="*/ 4476750 w 4914900"/>
                <a:gd name="connsiteY2" fmla="*/ 749300 h 755650"/>
                <a:gd name="connsiteX3" fmla="*/ 4476750 w 4914900"/>
                <a:gd name="connsiteY3" fmla="*/ 749300 h 755650"/>
                <a:gd name="connsiteX4" fmla="*/ 0 w 4914900"/>
                <a:gd name="connsiteY4" fmla="*/ 755650 h 755650"/>
                <a:gd name="connsiteX5" fmla="*/ 0 w 4914900"/>
                <a:gd name="connsiteY5" fmla="*/ 0 h 755650"/>
                <a:gd name="connsiteX0" fmla="*/ 0 w 4914900"/>
                <a:gd name="connsiteY0" fmla="*/ 0 h 772160"/>
                <a:gd name="connsiteX1" fmla="*/ 4914900 w 4914900"/>
                <a:gd name="connsiteY1" fmla="*/ 0 h 772160"/>
                <a:gd name="connsiteX2" fmla="*/ 4476750 w 4914900"/>
                <a:gd name="connsiteY2" fmla="*/ 749300 h 772160"/>
                <a:gd name="connsiteX3" fmla="*/ 4476750 w 4914900"/>
                <a:gd name="connsiteY3" fmla="*/ 772160 h 772160"/>
                <a:gd name="connsiteX4" fmla="*/ 0 w 4914900"/>
                <a:gd name="connsiteY4" fmla="*/ 755650 h 772160"/>
                <a:gd name="connsiteX5" fmla="*/ 0 w 4914900"/>
                <a:gd name="connsiteY5" fmla="*/ 0 h 772160"/>
                <a:gd name="connsiteX0" fmla="*/ 0 w 4914900"/>
                <a:gd name="connsiteY0" fmla="*/ 0 h 772160"/>
                <a:gd name="connsiteX1" fmla="*/ 4914900 w 4914900"/>
                <a:gd name="connsiteY1" fmla="*/ 0 h 772160"/>
                <a:gd name="connsiteX2" fmla="*/ 4476750 w 4914900"/>
                <a:gd name="connsiteY2" fmla="*/ 749300 h 772160"/>
                <a:gd name="connsiteX3" fmla="*/ 4476750 w 4914900"/>
                <a:gd name="connsiteY3" fmla="*/ 772160 h 772160"/>
                <a:gd name="connsiteX4" fmla="*/ 0 w 4914900"/>
                <a:gd name="connsiteY4" fmla="*/ 755650 h 772160"/>
                <a:gd name="connsiteX5" fmla="*/ 0 w 4914900"/>
                <a:gd name="connsiteY5" fmla="*/ 0 h 772160"/>
                <a:gd name="connsiteX0" fmla="*/ 0 w 4914900"/>
                <a:gd name="connsiteY0" fmla="*/ 0 h 778631"/>
                <a:gd name="connsiteX1" fmla="*/ 4914900 w 4914900"/>
                <a:gd name="connsiteY1" fmla="*/ 0 h 778631"/>
                <a:gd name="connsiteX2" fmla="*/ 4476750 w 4914900"/>
                <a:gd name="connsiteY2" fmla="*/ 749300 h 778631"/>
                <a:gd name="connsiteX3" fmla="*/ 4553813 w 4914900"/>
                <a:gd name="connsiteY3" fmla="*/ 778631 h 778631"/>
                <a:gd name="connsiteX4" fmla="*/ 0 w 4914900"/>
                <a:gd name="connsiteY4" fmla="*/ 755650 h 778631"/>
                <a:gd name="connsiteX5" fmla="*/ 0 w 4914900"/>
                <a:gd name="connsiteY5" fmla="*/ 0 h 778631"/>
                <a:gd name="connsiteX0" fmla="*/ 0 w 4914900"/>
                <a:gd name="connsiteY0" fmla="*/ 0 h 778631"/>
                <a:gd name="connsiteX1" fmla="*/ 4914900 w 4914900"/>
                <a:gd name="connsiteY1" fmla="*/ 0 h 778631"/>
                <a:gd name="connsiteX2" fmla="*/ 4553813 w 4914900"/>
                <a:gd name="connsiteY2" fmla="*/ 778631 h 778631"/>
                <a:gd name="connsiteX3" fmla="*/ 0 w 4914900"/>
                <a:gd name="connsiteY3" fmla="*/ 755650 h 778631"/>
                <a:gd name="connsiteX4" fmla="*/ 0 w 4914900"/>
                <a:gd name="connsiteY4" fmla="*/ 0 h 778631"/>
                <a:gd name="connsiteX0" fmla="*/ 0 w 4914900"/>
                <a:gd name="connsiteY0" fmla="*/ 0 h 765690"/>
                <a:gd name="connsiteX1" fmla="*/ 4914900 w 4914900"/>
                <a:gd name="connsiteY1" fmla="*/ 0 h 765690"/>
                <a:gd name="connsiteX2" fmla="*/ 4558950 w 4914900"/>
                <a:gd name="connsiteY2" fmla="*/ 765690 h 765690"/>
                <a:gd name="connsiteX3" fmla="*/ 0 w 4914900"/>
                <a:gd name="connsiteY3" fmla="*/ 755650 h 765690"/>
                <a:gd name="connsiteX4" fmla="*/ 0 w 4914900"/>
                <a:gd name="connsiteY4" fmla="*/ 0 h 765690"/>
                <a:gd name="connsiteX0" fmla="*/ 0 w 4914900"/>
                <a:gd name="connsiteY0" fmla="*/ 0 h 765690"/>
                <a:gd name="connsiteX1" fmla="*/ 4914900 w 4914900"/>
                <a:gd name="connsiteY1" fmla="*/ 0 h 765690"/>
                <a:gd name="connsiteX2" fmla="*/ 4142874 w 4914900"/>
                <a:gd name="connsiteY2" fmla="*/ 765690 h 765690"/>
                <a:gd name="connsiteX3" fmla="*/ 0 w 4914900"/>
                <a:gd name="connsiteY3" fmla="*/ 755650 h 765690"/>
                <a:gd name="connsiteX4" fmla="*/ 0 w 4914900"/>
                <a:gd name="connsiteY4" fmla="*/ 0 h 765690"/>
                <a:gd name="connsiteX0" fmla="*/ 0 w 4914900"/>
                <a:gd name="connsiteY0" fmla="*/ 0 h 765690"/>
                <a:gd name="connsiteX1" fmla="*/ 4914900 w 4914900"/>
                <a:gd name="connsiteY1" fmla="*/ 0 h 765690"/>
                <a:gd name="connsiteX2" fmla="*/ 4142874 w 4914900"/>
                <a:gd name="connsiteY2" fmla="*/ 765690 h 765690"/>
                <a:gd name="connsiteX3" fmla="*/ 4056743 w 4914900"/>
                <a:gd name="connsiteY3" fmla="*/ 765690 h 765690"/>
                <a:gd name="connsiteX4" fmla="*/ 0 w 4914900"/>
                <a:gd name="connsiteY4" fmla="*/ 755650 h 765690"/>
                <a:gd name="connsiteX5" fmla="*/ 0 w 4914900"/>
                <a:gd name="connsiteY5" fmla="*/ 0 h 765690"/>
                <a:gd name="connsiteX0" fmla="*/ 0 w 4914900"/>
                <a:gd name="connsiteY0" fmla="*/ 0 h 765690"/>
                <a:gd name="connsiteX1" fmla="*/ 4914900 w 4914900"/>
                <a:gd name="connsiteY1" fmla="*/ 0 h 765690"/>
                <a:gd name="connsiteX2" fmla="*/ 4142874 w 4914900"/>
                <a:gd name="connsiteY2" fmla="*/ 765690 h 765690"/>
                <a:gd name="connsiteX3" fmla="*/ 4056743 w 4914900"/>
                <a:gd name="connsiteY3" fmla="*/ 765690 h 765690"/>
                <a:gd name="connsiteX4" fmla="*/ 0 w 4914900"/>
                <a:gd name="connsiteY4" fmla="*/ 755650 h 765690"/>
                <a:gd name="connsiteX5" fmla="*/ 0 w 4914900"/>
                <a:gd name="connsiteY5" fmla="*/ 0 h 765690"/>
                <a:gd name="connsiteX0" fmla="*/ 0 w 4914900"/>
                <a:gd name="connsiteY0" fmla="*/ 0 h 891632"/>
                <a:gd name="connsiteX1" fmla="*/ 4914900 w 4914900"/>
                <a:gd name="connsiteY1" fmla="*/ 0 h 891632"/>
                <a:gd name="connsiteX2" fmla="*/ 4142874 w 4914900"/>
                <a:gd name="connsiteY2" fmla="*/ 765690 h 891632"/>
                <a:gd name="connsiteX3" fmla="*/ 0 w 4914900"/>
                <a:gd name="connsiteY3" fmla="*/ 755650 h 891632"/>
                <a:gd name="connsiteX4" fmla="*/ 0 w 4914900"/>
                <a:gd name="connsiteY4" fmla="*/ 0 h 891632"/>
                <a:gd name="connsiteX0" fmla="*/ 0 w 4914900"/>
                <a:gd name="connsiteY0" fmla="*/ 0 h 765690"/>
                <a:gd name="connsiteX1" fmla="*/ 4914900 w 4914900"/>
                <a:gd name="connsiteY1" fmla="*/ 0 h 765690"/>
                <a:gd name="connsiteX2" fmla="*/ 4142874 w 4914900"/>
                <a:gd name="connsiteY2" fmla="*/ 765690 h 765690"/>
                <a:gd name="connsiteX3" fmla="*/ 0 w 4914900"/>
                <a:gd name="connsiteY3" fmla="*/ 755650 h 765690"/>
                <a:gd name="connsiteX4" fmla="*/ 0 w 4914900"/>
                <a:gd name="connsiteY4" fmla="*/ 0 h 765690"/>
                <a:gd name="connsiteX0" fmla="*/ 0 w 4914900"/>
                <a:gd name="connsiteY0" fmla="*/ 0 h 765690"/>
                <a:gd name="connsiteX1" fmla="*/ 4914900 w 4914900"/>
                <a:gd name="connsiteY1" fmla="*/ 0 h 765690"/>
                <a:gd name="connsiteX2" fmla="*/ 4142874 w 4914900"/>
                <a:gd name="connsiteY2" fmla="*/ 765690 h 765690"/>
                <a:gd name="connsiteX3" fmla="*/ 4141258 w 4914900"/>
                <a:gd name="connsiteY3" fmla="*/ 753314 h 765690"/>
                <a:gd name="connsiteX4" fmla="*/ 0 w 4914900"/>
                <a:gd name="connsiteY4" fmla="*/ 755650 h 765690"/>
                <a:gd name="connsiteX5" fmla="*/ 0 w 4914900"/>
                <a:gd name="connsiteY5" fmla="*/ 0 h 765690"/>
                <a:gd name="connsiteX0" fmla="*/ 0 w 4914900"/>
                <a:gd name="connsiteY0" fmla="*/ 0 h 765690"/>
                <a:gd name="connsiteX1" fmla="*/ 4914900 w 4914900"/>
                <a:gd name="connsiteY1" fmla="*/ 0 h 765690"/>
                <a:gd name="connsiteX2" fmla="*/ 4142874 w 4914900"/>
                <a:gd name="connsiteY2" fmla="*/ 765690 h 765690"/>
                <a:gd name="connsiteX3" fmla="*/ 0 w 4914900"/>
                <a:gd name="connsiteY3" fmla="*/ 755650 h 765690"/>
                <a:gd name="connsiteX4" fmla="*/ 0 w 4914900"/>
                <a:gd name="connsiteY4" fmla="*/ 0 h 765690"/>
                <a:gd name="connsiteX0" fmla="*/ 0 w 4914900"/>
                <a:gd name="connsiteY0" fmla="*/ 0 h 755788"/>
                <a:gd name="connsiteX1" fmla="*/ 4914900 w 4914900"/>
                <a:gd name="connsiteY1" fmla="*/ 0 h 755788"/>
                <a:gd name="connsiteX2" fmla="*/ 4137999 w 4914900"/>
                <a:gd name="connsiteY2" fmla="*/ 755788 h 755788"/>
                <a:gd name="connsiteX3" fmla="*/ 0 w 4914900"/>
                <a:gd name="connsiteY3" fmla="*/ 755650 h 755788"/>
                <a:gd name="connsiteX4" fmla="*/ 0 w 4914900"/>
                <a:gd name="connsiteY4" fmla="*/ 0 h 755788"/>
                <a:gd name="connsiteX0" fmla="*/ 0 w 5002667"/>
                <a:gd name="connsiteY0" fmla="*/ 0 h 755788"/>
                <a:gd name="connsiteX1" fmla="*/ 5002667 w 5002667"/>
                <a:gd name="connsiteY1" fmla="*/ 0 h 755788"/>
                <a:gd name="connsiteX2" fmla="*/ 4137999 w 5002667"/>
                <a:gd name="connsiteY2" fmla="*/ 755788 h 755788"/>
                <a:gd name="connsiteX3" fmla="*/ 0 w 5002667"/>
                <a:gd name="connsiteY3" fmla="*/ 755650 h 755788"/>
                <a:gd name="connsiteX4" fmla="*/ 0 w 5002667"/>
                <a:gd name="connsiteY4" fmla="*/ 0 h 755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2667" h="755788">
                  <a:moveTo>
                    <a:pt x="0" y="0"/>
                  </a:moveTo>
                  <a:lnTo>
                    <a:pt x="5002667" y="0"/>
                  </a:lnTo>
                  <a:lnTo>
                    <a:pt x="4137999" y="755788"/>
                  </a:lnTo>
                  <a:lnTo>
                    <a:pt x="0" y="755650"/>
                  </a:lnTo>
                  <a:lnTo>
                    <a:pt x="0"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183" fontAlgn="base">
                <a:spcBef>
                  <a:spcPct val="0"/>
                </a:spcBef>
                <a:spcAft>
                  <a:spcPct val="0"/>
                </a:spcAft>
              </a:pPr>
              <a:endParaRPr lang="en-US" sz="1900" b="1"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endParaRPr>
            </a:p>
          </p:txBody>
        </p:sp>
        <p:pic>
          <p:nvPicPr>
            <p:cNvPr id="29" name="Picture 28" descr="Axis logo.png"/>
            <p:cNvPicPr>
              <a:picLocks noChangeAspect="1"/>
            </p:cNvPicPr>
            <p:nvPr userDrawn="1"/>
          </p:nvPicPr>
          <p:blipFill>
            <a:blip r:embed="rId9" cstate="print"/>
            <a:stretch>
              <a:fillRect/>
            </a:stretch>
          </p:blipFill>
          <p:spPr>
            <a:xfrm>
              <a:off x="7376886" y="70688"/>
              <a:ext cx="1651860" cy="422798"/>
            </a:xfrm>
            <a:prstGeom prst="rect">
              <a:avLst/>
            </a:prstGeom>
            <a:ln>
              <a:noFill/>
            </a:ln>
          </p:spPr>
        </p:pic>
      </p:grpSp>
    </p:spTree>
    <p:extLst>
      <p:ext uri="{BB962C8B-B14F-4D97-AF65-F5344CB8AC3E}">
        <p14:creationId xmlns:p14="http://schemas.microsoft.com/office/powerpoint/2010/main" val="141310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Lst>
  <p:timing>
    <p:tnLst>
      <p:par>
        <p:cTn id="1" dur="indefinite" restart="never" nodeType="tmRoot"/>
      </p:par>
    </p:tnLst>
  </p:timing>
  <p:hf hdr="0" ftr="0" dt="0"/>
  <p:txStyles>
    <p:titleStyle>
      <a:lvl1pPr algn="ctr" defTabSz="957183" rtl="0" eaLnBrk="1" fontAlgn="base" hangingPunct="1">
        <a:spcBef>
          <a:spcPct val="0"/>
        </a:spcBef>
        <a:spcAft>
          <a:spcPct val="0"/>
        </a:spcAft>
        <a:defRPr lang="en-US" sz="2800" b="1" kern="1200" dirty="0" smtClean="0">
          <a:solidFill>
            <a:srgbClr val="AE275F"/>
          </a:solidFill>
          <a:latin typeface="+mj-lt"/>
          <a:ea typeface="+mj-ea"/>
          <a:cs typeface="+mj-cs"/>
        </a:defRPr>
      </a:lvl1pPr>
      <a:lvl2pPr algn="ctr" defTabSz="957183" rtl="0" eaLnBrk="1" fontAlgn="base" hangingPunct="1">
        <a:spcBef>
          <a:spcPct val="0"/>
        </a:spcBef>
        <a:spcAft>
          <a:spcPct val="0"/>
        </a:spcAft>
        <a:defRPr sz="4600">
          <a:solidFill>
            <a:schemeClr val="tx1"/>
          </a:solidFill>
          <a:latin typeface="Calibri" pitchFamily="34" charset="0"/>
        </a:defRPr>
      </a:lvl2pPr>
      <a:lvl3pPr algn="ctr" defTabSz="957183" rtl="0" eaLnBrk="1" fontAlgn="base" hangingPunct="1">
        <a:spcBef>
          <a:spcPct val="0"/>
        </a:spcBef>
        <a:spcAft>
          <a:spcPct val="0"/>
        </a:spcAft>
        <a:defRPr sz="4600">
          <a:solidFill>
            <a:schemeClr val="tx1"/>
          </a:solidFill>
          <a:latin typeface="Calibri" pitchFamily="34" charset="0"/>
        </a:defRPr>
      </a:lvl3pPr>
      <a:lvl4pPr algn="ctr" defTabSz="957183" rtl="0" eaLnBrk="1" fontAlgn="base" hangingPunct="1">
        <a:spcBef>
          <a:spcPct val="0"/>
        </a:spcBef>
        <a:spcAft>
          <a:spcPct val="0"/>
        </a:spcAft>
        <a:defRPr sz="4600">
          <a:solidFill>
            <a:schemeClr val="tx1"/>
          </a:solidFill>
          <a:latin typeface="Calibri" pitchFamily="34" charset="0"/>
        </a:defRPr>
      </a:lvl4pPr>
      <a:lvl5pPr algn="ctr" defTabSz="957183" rtl="0" eaLnBrk="1" fontAlgn="base" hangingPunct="1">
        <a:spcBef>
          <a:spcPct val="0"/>
        </a:spcBef>
        <a:spcAft>
          <a:spcPct val="0"/>
        </a:spcAft>
        <a:defRPr sz="4600">
          <a:solidFill>
            <a:schemeClr val="tx1"/>
          </a:solidFill>
          <a:latin typeface="Calibri" pitchFamily="34" charset="0"/>
        </a:defRPr>
      </a:lvl5pPr>
      <a:lvl6pPr marL="337933" algn="ctr" defTabSz="957479" rtl="0" eaLnBrk="1" fontAlgn="base" hangingPunct="1">
        <a:spcBef>
          <a:spcPct val="0"/>
        </a:spcBef>
        <a:spcAft>
          <a:spcPct val="0"/>
        </a:spcAft>
        <a:defRPr sz="4600">
          <a:solidFill>
            <a:schemeClr val="tx1"/>
          </a:solidFill>
          <a:latin typeface="Calibri" pitchFamily="34" charset="0"/>
        </a:defRPr>
      </a:lvl6pPr>
      <a:lvl7pPr marL="675867" algn="ctr" defTabSz="957479" rtl="0" eaLnBrk="1" fontAlgn="base" hangingPunct="1">
        <a:spcBef>
          <a:spcPct val="0"/>
        </a:spcBef>
        <a:spcAft>
          <a:spcPct val="0"/>
        </a:spcAft>
        <a:defRPr sz="4600">
          <a:solidFill>
            <a:schemeClr val="tx1"/>
          </a:solidFill>
          <a:latin typeface="Calibri" pitchFamily="34" charset="0"/>
        </a:defRPr>
      </a:lvl7pPr>
      <a:lvl8pPr marL="1013802" algn="ctr" defTabSz="957479" rtl="0" eaLnBrk="1" fontAlgn="base" hangingPunct="1">
        <a:spcBef>
          <a:spcPct val="0"/>
        </a:spcBef>
        <a:spcAft>
          <a:spcPct val="0"/>
        </a:spcAft>
        <a:defRPr sz="4600">
          <a:solidFill>
            <a:schemeClr val="tx1"/>
          </a:solidFill>
          <a:latin typeface="Calibri" pitchFamily="34" charset="0"/>
        </a:defRPr>
      </a:lvl8pPr>
      <a:lvl9pPr marL="1351735" algn="ctr" defTabSz="957479" rtl="0" eaLnBrk="1" fontAlgn="base" hangingPunct="1">
        <a:spcBef>
          <a:spcPct val="0"/>
        </a:spcBef>
        <a:spcAft>
          <a:spcPct val="0"/>
        </a:spcAft>
        <a:defRPr sz="4600">
          <a:solidFill>
            <a:schemeClr val="tx1"/>
          </a:solidFill>
          <a:latin typeface="Calibri" pitchFamily="34" charset="0"/>
        </a:defRPr>
      </a:lvl9pPr>
    </p:titleStyle>
    <p:bodyStyle>
      <a:lvl1pPr marL="358745" indent="-358745" algn="l" defTabSz="957183" rtl="0" eaLnBrk="1" fontAlgn="base" hangingPunct="1">
        <a:spcBef>
          <a:spcPct val="20000"/>
        </a:spcBef>
        <a:spcAft>
          <a:spcPct val="0"/>
        </a:spcAft>
        <a:buClr>
          <a:srgbClr val="AE275F"/>
        </a:buClr>
        <a:buFont typeface="Wingdings 3" pitchFamily="18" charset="2"/>
        <a:buChar char=""/>
        <a:defRPr sz="1600" kern="1200">
          <a:solidFill>
            <a:srgbClr val="AE275F"/>
          </a:solidFill>
          <a:latin typeface="Trebuchet MS" pitchFamily="34" charset="0"/>
          <a:ea typeface="+mn-ea"/>
          <a:cs typeface="+mn-cs"/>
        </a:defRPr>
      </a:lvl1pPr>
      <a:lvl2pPr marL="777810" indent="-298425" algn="l" defTabSz="957183" rtl="0" eaLnBrk="1" fontAlgn="base" hangingPunct="1">
        <a:spcBef>
          <a:spcPct val="20000"/>
        </a:spcBef>
        <a:spcAft>
          <a:spcPct val="0"/>
        </a:spcAft>
        <a:buClr>
          <a:srgbClr val="AE275F"/>
        </a:buClr>
        <a:buFont typeface="Arial" charset="0"/>
        <a:buChar char="–"/>
        <a:defRPr sz="1400" kern="1200">
          <a:solidFill>
            <a:schemeClr val="tx1">
              <a:lumMod val="65000"/>
              <a:lumOff val="35000"/>
            </a:schemeClr>
          </a:solidFill>
          <a:latin typeface="+mn-lt"/>
          <a:ea typeface="+mn-ea"/>
          <a:cs typeface="+mn-cs"/>
        </a:defRPr>
      </a:lvl2pPr>
      <a:lvl3pPr marL="1195287" indent="-238105" algn="l" defTabSz="957183" rtl="0" eaLnBrk="1" fontAlgn="base" hangingPunct="1">
        <a:spcBef>
          <a:spcPct val="20000"/>
        </a:spcBef>
        <a:spcAft>
          <a:spcPct val="0"/>
        </a:spcAft>
        <a:buClr>
          <a:srgbClr val="AE275F"/>
        </a:buClr>
        <a:buFont typeface="Arial" charset="0"/>
        <a:buChar char="•"/>
        <a:defRPr sz="1200" kern="1200">
          <a:solidFill>
            <a:schemeClr val="tx1">
              <a:lumMod val="65000"/>
              <a:lumOff val="35000"/>
            </a:schemeClr>
          </a:solidFill>
          <a:latin typeface="+mn-lt"/>
          <a:ea typeface="+mn-ea"/>
          <a:cs typeface="+mn-cs"/>
        </a:defRPr>
      </a:lvl3pPr>
      <a:lvl4pPr marL="1674672" indent="-238105" algn="l" defTabSz="957183" rtl="0" eaLnBrk="1" fontAlgn="base" hangingPunct="1">
        <a:spcBef>
          <a:spcPct val="20000"/>
        </a:spcBef>
        <a:spcAft>
          <a:spcPct val="0"/>
        </a:spcAft>
        <a:buClr>
          <a:srgbClr val="AE275F"/>
        </a:buClr>
        <a:buFont typeface="Arial" charset="0"/>
        <a:buChar char="–"/>
        <a:defRPr sz="1100" kern="1200">
          <a:solidFill>
            <a:schemeClr val="tx1">
              <a:lumMod val="65000"/>
              <a:lumOff val="35000"/>
            </a:schemeClr>
          </a:solidFill>
          <a:latin typeface="+mn-lt"/>
          <a:ea typeface="+mn-ea"/>
          <a:cs typeface="+mn-cs"/>
        </a:defRPr>
      </a:lvl4pPr>
      <a:lvl5pPr marL="2154057" indent="-238105" algn="l" defTabSz="957183" rtl="0" eaLnBrk="1" fontAlgn="base" hangingPunct="1">
        <a:spcBef>
          <a:spcPct val="20000"/>
        </a:spcBef>
        <a:spcAft>
          <a:spcPct val="0"/>
        </a:spcAft>
        <a:buClr>
          <a:srgbClr val="AE275F"/>
        </a:buClr>
        <a:buFont typeface="Arial" charset="0"/>
        <a:buChar char="»"/>
        <a:defRPr sz="1100" kern="1200">
          <a:solidFill>
            <a:schemeClr val="tx1">
              <a:lumMod val="65000"/>
              <a:lumOff val="35000"/>
            </a:schemeClr>
          </a:solidFill>
          <a:latin typeface="+mn-lt"/>
          <a:ea typeface="+mn-ea"/>
          <a:cs typeface="+mn-cs"/>
        </a:defRPr>
      </a:lvl5pPr>
      <a:lvl6pPr marL="2633873" indent="-239443" algn="l" defTabSz="957771"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2759" indent="-239443" algn="l" defTabSz="957771"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645" indent="-239443" algn="l" defTabSz="957771"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530" indent="-239443" algn="l" defTabSz="957771"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771" rtl="0" eaLnBrk="1" latinLnBrk="0" hangingPunct="1">
        <a:defRPr sz="1900" kern="1200">
          <a:solidFill>
            <a:schemeClr val="tx1"/>
          </a:solidFill>
          <a:latin typeface="+mn-lt"/>
          <a:ea typeface="+mn-ea"/>
          <a:cs typeface="+mn-cs"/>
        </a:defRPr>
      </a:lvl1pPr>
      <a:lvl2pPr marL="478886" algn="l" defTabSz="957771" rtl="0" eaLnBrk="1" latinLnBrk="0" hangingPunct="1">
        <a:defRPr sz="1900" kern="1200">
          <a:solidFill>
            <a:schemeClr val="tx1"/>
          </a:solidFill>
          <a:latin typeface="+mn-lt"/>
          <a:ea typeface="+mn-ea"/>
          <a:cs typeface="+mn-cs"/>
        </a:defRPr>
      </a:lvl2pPr>
      <a:lvl3pPr marL="957771" algn="l" defTabSz="957771" rtl="0" eaLnBrk="1" latinLnBrk="0" hangingPunct="1">
        <a:defRPr sz="1900" kern="1200">
          <a:solidFill>
            <a:schemeClr val="tx1"/>
          </a:solidFill>
          <a:latin typeface="+mn-lt"/>
          <a:ea typeface="+mn-ea"/>
          <a:cs typeface="+mn-cs"/>
        </a:defRPr>
      </a:lvl3pPr>
      <a:lvl4pPr marL="1436658" algn="l" defTabSz="957771" rtl="0" eaLnBrk="1" latinLnBrk="0" hangingPunct="1">
        <a:defRPr sz="1900" kern="1200">
          <a:solidFill>
            <a:schemeClr val="tx1"/>
          </a:solidFill>
          <a:latin typeface="+mn-lt"/>
          <a:ea typeface="+mn-ea"/>
          <a:cs typeface="+mn-cs"/>
        </a:defRPr>
      </a:lvl4pPr>
      <a:lvl5pPr marL="1915544" algn="l" defTabSz="957771" rtl="0" eaLnBrk="1" latinLnBrk="0" hangingPunct="1">
        <a:defRPr sz="1900" kern="1200">
          <a:solidFill>
            <a:schemeClr val="tx1"/>
          </a:solidFill>
          <a:latin typeface="+mn-lt"/>
          <a:ea typeface="+mn-ea"/>
          <a:cs typeface="+mn-cs"/>
        </a:defRPr>
      </a:lvl5pPr>
      <a:lvl6pPr marL="2394431" algn="l" defTabSz="957771" rtl="0" eaLnBrk="1" latinLnBrk="0" hangingPunct="1">
        <a:defRPr sz="1900" kern="1200">
          <a:solidFill>
            <a:schemeClr val="tx1"/>
          </a:solidFill>
          <a:latin typeface="+mn-lt"/>
          <a:ea typeface="+mn-ea"/>
          <a:cs typeface="+mn-cs"/>
        </a:defRPr>
      </a:lvl6pPr>
      <a:lvl7pPr marL="2873316" algn="l" defTabSz="957771" rtl="0" eaLnBrk="1" latinLnBrk="0" hangingPunct="1">
        <a:defRPr sz="1900" kern="1200">
          <a:solidFill>
            <a:schemeClr val="tx1"/>
          </a:solidFill>
          <a:latin typeface="+mn-lt"/>
          <a:ea typeface="+mn-ea"/>
          <a:cs typeface="+mn-cs"/>
        </a:defRPr>
      </a:lvl7pPr>
      <a:lvl8pPr marL="3352202" algn="l" defTabSz="957771" rtl="0" eaLnBrk="1" latinLnBrk="0" hangingPunct="1">
        <a:defRPr sz="1900" kern="1200">
          <a:solidFill>
            <a:schemeClr val="tx1"/>
          </a:solidFill>
          <a:latin typeface="+mn-lt"/>
          <a:ea typeface="+mn-ea"/>
          <a:cs typeface="+mn-cs"/>
        </a:defRPr>
      </a:lvl8pPr>
      <a:lvl9pPr marL="3831087" algn="l" defTabSz="95777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3.xml"/><Relationship Id="rId16" Type="http://schemas.openxmlformats.org/officeDocument/2006/relationships/diagramColors" Target="../diagrams/colors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989" y="857232"/>
            <a:ext cx="8508022" cy="5742862"/>
          </a:xfrm>
        </p:spPr>
        <p:txBody>
          <a:bodyPr/>
          <a:lstStyle/>
          <a:p>
            <a:pPr marL="0" indent="0" algn="ctr">
              <a:buNone/>
            </a:pPr>
            <a:r>
              <a:rPr lang="en-US" sz="1800" b="1" dirty="0" smtClean="0">
                <a:latin typeface="+mj-lt"/>
              </a:rPr>
              <a:t>Completed/ In-progress project/ event/ contest:</a:t>
            </a:r>
          </a:p>
          <a:p>
            <a:pPr marL="457200" indent="-457200">
              <a:lnSpc>
                <a:spcPct val="150000"/>
              </a:lnSpc>
              <a:buFont typeface="+mj-lt"/>
              <a:buAutoNum type="arabicPeriod"/>
            </a:pPr>
            <a:r>
              <a:rPr lang="en-US" sz="1800" dirty="0" smtClean="0">
                <a:solidFill>
                  <a:schemeClr val="tx1"/>
                </a:solidFill>
                <a:latin typeface="+mj-lt"/>
              </a:rPr>
              <a:t>CIA#1 - Capability to work with social media data (Delhi election)</a:t>
            </a:r>
            <a:endParaRPr lang="en-US" sz="1800" dirty="0">
              <a:solidFill>
                <a:schemeClr val="tx1"/>
              </a:solidFill>
              <a:latin typeface="+mj-lt"/>
            </a:endParaRPr>
          </a:p>
          <a:p>
            <a:pPr marL="457200" indent="-457200">
              <a:lnSpc>
                <a:spcPct val="150000"/>
              </a:lnSpc>
              <a:buFont typeface="+mj-lt"/>
              <a:buAutoNum type="arabicPeriod"/>
            </a:pPr>
            <a:r>
              <a:rPr lang="en-US" sz="1800" dirty="0" smtClean="0">
                <a:solidFill>
                  <a:schemeClr val="tx1"/>
                </a:solidFill>
                <a:latin typeface="+mj-lt"/>
              </a:rPr>
              <a:t>CIA#2 – Beyond regression – Naïve Bayes (predicting hidden affluence)</a:t>
            </a:r>
          </a:p>
          <a:p>
            <a:pPr marL="457200" indent="-457200">
              <a:lnSpc>
                <a:spcPct val="150000"/>
              </a:lnSpc>
              <a:buFont typeface="+mj-lt"/>
              <a:buAutoNum type="arabicPeriod"/>
            </a:pPr>
            <a:r>
              <a:rPr lang="en-US" sz="1800" dirty="0" smtClean="0">
                <a:solidFill>
                  <a:schemeClr val="tx1"/>
                </a:solidFill>
                <a:latin typeface="+mj-lt"/>
              </a:rPr>
              <a:t>CIA#3 </a:t>
            </a:r>
            <a:r>
              <a:rPr lang="en-US" sz="1800" dirty="0">
                <a:solidFill>
                  <a:schemeClr val="tx1"/>
                </a:solidFill>
                <a:latin typeface="+mj-lt"/>
              </a:rPr>
              <a:t>– Super bureau </a:t>
            </a:r>
            <a:r>
              <a:rPr lang="en-US" sz="1800" dirty="0" smtClean="0">
                <a:solidFill>
                  <a:schemeClr val="tx1"/>
                </a:solidFill>
                <a:latin typeface="+mj-lt"/>
              </a:rPr>
              <a:t>datamart </a:t>
            </a:r>
          </a:p>
          <a:p>
            <a:pPr marL="457200" indent="-457200">
              <a:lnSpc>
                <a:spcPct val="150000"/>
              </a:lnSpc>
              <a:buFont typeface="+mj-lt"/>
              <a:buAutoNum type="arabicPeriod"/>
            </a:pPr>
            <a:r>
              <a:rPr lang="en-US" sz="1800" dirty="0" smtClean="0">
                <a:solidFill>
                  <a:schemeClr val="tx1"/>
                </a:solidFill>
                <a:latin typeface="+mj-lt"/>
              </a:rPr>
              <a:t>CIA#4 – MMS.IND data use cases</a:t>
            </a:r>
          </a:p>
          <a:p>
            <a:pPr marL="0" indent="0" algn="ctr">
              <a:buNone/>
            </a:pPr>
            <a:r>
              <a:rPr lang="en-US" sz="1800" b="1" dirty="0" smtClean="0">
                <a:latin typeface="+mj-lt"/>
              </a:rPr>
              <a:t>Upcoming event/ contest:</a:t>
            </a:r>
            <a:endParaRPr lang="en-US" sz="1800" b="1" dirty="0">
              <a:latin typeface="+mj-lt"/>
            </a:endParaRPr>
          </a:p>
          <a:p>
            <a:pPr marL="457200" indent="-457200">
              <a:lnSpc>
                <a:spcPct val="150000"/>
              </a:lnSpc>
              <a:buFont typeface="+mj-lt"/>
              <a:buAutoNum type="arabicPeriod"/>
            </a:pPr>
            <a:r>
              <a:rPr lang="en-US" sz="1800" dirty="0" smtClean="0">
                <a:solidFill>
                  <a:schemeClr val="tx1"/>
                </a:solidFill>
                <a:latin typeface="+mj-lt"/>
              </a:rPr>
              <a:t>CIA#5 – Innovative risk splitting variable for CA base for retail unsecured product</a:t>
            </a:r>
            <a:endParaRPr lang="en-US" sz="1800" dirty="0">
              <a:solidFill>
                <a:schemeClr val="tx1"/>
              </a:solidFill>
              <a:latin typeface="+mj-lt"/>
            </a:endParaRPr>
          </a:p>
          <a:p>
            <a:pPr marL="457200" indent="-457200">
              <a:lnSpc>
                <a:spcPct val="150000"/>
              </a:lnSpc>
              <a:buFont typeface="+mj-lt"/>
              <a:buAutoNum type="arabicPeriod"/>
            </a:pPr>
            <a:r>
              <a:rPr lang="en-US" sz="1800" dirty="0" smtClean="0">
                <a:solidFill>
                  <a:schemeClr val="tx1"/>
                </a:solidFill>
                <a:latin typeface="+mj-lt"/>
              </a:rPr>
              <a:t>CIA#6 – Business project based on learning of working with social media data</a:t>
            </a:r>
          </a:p>
          <a:p>
            <a:pPr marL="457200" indent="-457200">
              <a:lnSpc>
                <a:spcPct val="150000"/>
              </a:lnSpc>
              <a:buFont typeface="+mj-lt"/>
              <a:buAutoNum type="arabicPeriod"/>
            </a:pPr>
            <a:r>
              <a:rPr lang="en-US" sz="1800" dirty="0" smtClean="0">
                <a:solidFill>
                  <a:schemeClr val="tx1"/>
                </a:solidFill>
                <a:latin typeface="+mj-lt"/>
              </a:rPr>
              <a:t>CIA#7 -  Drop your ideas in CIA Box</a:t>
            </a:r>
          </a:p>
          <a:p>
            <a:pPr marL="0" indent="0">
              <a:lnSpc>
                <a:spcPct val="150000"/>
              </a:lnSpc>
              <a:buNone/>
            </a:pPr>
            <a:endParaRPr lang="en-US" sz="1800" dirty="0">
              <a:solidFill>
                <a:schemeClr val="tx1"/>
              </a:solidFill>
              <a:latin typeface="+mj-lt"/>
            </a:endParaRPr>
          </a:p>
        </p:txBody>
      </p:sp>
      <p:sp>
        <p:nvSpPr>
          <p:cNvPr id="11" name="Title 10"/>
          <p:cNvSpPr>
            <a:spLocks noGrp="1"/>
          </p:cNvSpPr>
          <p:nvPr>
            <p:ph type="title"/>
          </p:nvPr>
        </p:nvSpPr>
        <p:spPr/>
        <p:txBody>
          <a:bodyPr/>
          <a:lstStyle/>
          <a:p>
            <a:pPr algn="l"/>
            <a:r>
              <a:rPr lang="en-US" dirty="0" smtClean="0">
                <a:solidFill>
                  <a:srgbClr val="A80054"/>
                </a:solidFill>
                <a:cs typeface="Calibri" pitchFamily="34" charset="0"/>
              </a:rPr>
              <a:t>CIA - Creating Information </a:t>
            </a:r>
            <a:r>
              <a:rPr lang="en-US" dirty="0">
                <a:solidFill>
                  <a:srgbClr val="A80054"/>
                </a:solidFill>
                <a:cs typeface="Calibri" pitchFamily="34" charset="0"/>
              </a:rPr>
              <a:t>A</a:t>
            </a:r>
            <a:r>
              <a:rPr lang="en-US" dirty="0" smtClean="0">
                <a:solidFill>
                  <a:srgbClr val="A80054"/>
                </a:solidFill>
                <a:cs typeface="Calibri" pitchFamily="34" charset="0"/>
              </a:rPr>
              <a:t>ssets </a:t>
            </a:r>
            <a:r>
              <a:rPr lang="en-US" dirty="0">
                <a:solidFill>
                  <a:srgbClr val="A80054"/>
                </a:solidFill>
                <a:cs typeface="Calibri" pitchFamily="34" charset="0"/>
              </a:rPr>
              <a:t>through crowd </a:t>
            </a:r>
            <a:r>
              <a:rPr lang="en-US" dirty="0" smtClean="0">
                <a:solidFill>
                  <a:srgbClr val="A80054"/>
                </a:solidFill>
                <a:cs typeface="Calibri" pitchFamily="34" charset="0"/>
              </a:rPr>
              <a:t>sourcing and </a:t>
            </a:r>
            <a:r>
              <a:rPr lang="en-US" dirty="0">
                <a:solidFill>
                  <a:srgbClr val="A80054"/>
                </a:solidFill>
                <a:cs typeface="Calibri" pitchFamily="34" charset="0"/>
              </a:rPr>
              <a:t>projects... </a:t>
            </a:r>
          </a:p>
        </p:txBody>
      </p:sp>
      <p:sp>
        <p:nvSpPr>
          <p:cNvPr id="4" name="Slide Number Placeholder 3"/>
          <p:cNvSpPr>
            <a:spLocks noGrp="1"/>
          </p:cNvSpPr>
          <p:nvPr>
            <p:ph type="sldNum" sz="quarter" idx="4"/>
          </p:nvPr>
        </p:nvSpPr>
        <p:spPr/>
        <p:txBody>
          <a:bodyPr/>
          <a:lstStyle/>
          <a:p>
            <a:pPr algn="r"/>
            <a:fld id="{DB2990D0-9C0E-4135-8FB6-937CA36D9B92}" type="slidenum">
              <a:rPr lang="en-IN">
                <a:solidFill>
                  <a:prstClr val="black">
                    <a:lumMod val="50000"/>
                    <a:lumOff val="50000"/>
                  </a:prstClr>
                </a:solidFill>
              </a:rPr>
              <a:pPr algn="r"/>
              <a:t>1</a:t>
            </a:fld>
            <a:endParaRPr lang="en-IN" dirty="0">
              <a:solidFill>
                <a:prstClr val="black">
                  <a:lumMod val="50000"/>
                  <a:lumOff val="50000"/>
                </a:prstClr>
              </a:solidFill>
            </a:endParaRPr>
          </a:p>
        </p:txBody>
      </p:sp>
      <p:sp>
        <p:nvSpPr>
          <p:cNvPr id="2" name="Rectangle 1"/>
          <p:cNvSpPr/>
          <p:nvPr/>
        </p:nvSpPr>
        <p:spPr>
          <a:xfrm>
            <a:off x="205049" y="1299824"/>
            <a:ext cx="8161322" cy="504056"/>
          </a:xfrm>
          <a:prstGeom prst="rect">
            <a:avLst/>
          </a:prstGeom>
          <a:noFill/>
          <a:ln>
            <a:solidFill>
              <a:srgbClr val="AF27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183" fontAlgn="base">
              <a:spcBef>
                <a:spcPct val="0"/>
              </a:spcBef>
              <a:spcAft>
                <a:spcPct val="0"/>
              </a:spcAft>
            </a:pPr>
            <a:endParaRPr lang="en-US" sz="1900">
              <a:solidFill>
                <a:prstClr val="white"/>
              </a:solidFill>
            </a:endParaRPr>
          </a:p>
        </p:txBody>
      </p:sp>
    </p:spTree>
    <p:extLst>
      <p:ext uri="{BB962C8B-B14F-4D97-AF65-F5344CB8AC3E}">
        <p14:creationId xmlns:p14="http://schemas.microsoft.com/office/powerpoint/2010/main" val="1071506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31" y="47681"/>
            <a:ext cx="9013371" cy="789033"/>
          </a:xfrm>
        </p:spPr>
        <p:txBody>
          <a:bodyPr/>
          <a:lstStyle/>
          <a:p>
            <a:r>
              <a:rPr lang="en-US" sz="1800" dirty="0" smtClean="0">
                <a:latin typeface="Century Gothic" pitchFamily="34" charset="0"/>
              </a:rPr>
              <a:t>Sentiment + Volume Based</a:t>
            </a:r>
            <a:r>
              <a:rPr lang="en-US" sz="1400" dirty="0" smtClean="0">
                <a:latin typeface="Century Gothic" pitchFamily="34" charset="0"/>
              </a:rPr>
              <a:t>:</a:t>
            </a:r>
            <a:r>
              <a:rPr lang="en-US" sz="1600" dirty="0" smtClean="0">
                <a:latin typeface="Century Gothic" pitchFamily="34" charset="0"/>
              </a:rPr>
              <a:t> Another approach is to apply sentiment detection in each twitter text to positive, negative &amp; neutral and estimate vote share based on the sentiment</a:t>
            </a:r>
            <a:endParaRPr lang="en-US" sz="1600" dirty="0">
              <a:latin typeface="Century Gothic" pitchFamily="34" charset="0"/>
              <a:cs typeface="Calibri" pitchFamily="34" charset="0"/>
            </a:endParaRPr>
          </a:p>
        </p:txBody>
      </p:sp>
      <p:graphicFrame>
        <p:nvGraphicFramePr>
          <p:cNvPr id="10" name="Diagram 9"/>
          <p:cNvGraphicFramePr/>
          <p:nvPr>
            <p:extLst>
              <p:ext uri="{D42A27DB-BD31-4B8C-83A1-F6EECF244321}">
                <p14:modId xmlns:p14="http://schemas.microsoft.com/office/powerpoint/2010/main" val="2419653650"/>
              </p:ext>
            </p:extLst>
          </p:nvPr>
        </p:nvGraphicFramePr>
        <p:xfrm>
          <a:off x="467544" y="1052736"/>
          <a:ext cx="8208912" cy="4423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p:cNvSpPr/>
          <p:nvPr/>
        </p:nvSpPr>
        <p:spPr>
          <a:xfrm>
            <a:off x="304800" y="5733256"/>
            <a:ext cx="85344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57183" fontAlgn="base">
              <a:spcBef>
                <a:spcPct val="0"/>
              </a:spcBef>
              <a:spcAft>
                <a:spcPct val="0"/>
              </a:spcAft>
            </a:pPr>
            <a:r>
              <a:rPr lang="en-US" sz="1600" b="1" dirty="0">
                <a:solidFill>
                  <a:prstClr val="black"/>
                </a:solidFill>
              </a:rPr>
              <a:t>Naive Bayes algorithm is one of the most widely used algorithm for document classification and based on the literature review of the research has been found out to be more accurate than Lexicon approach </a:t>
            </a:r>
            <a:endParaRPr lang="en-US" sz="1600" b="1" dirty="0">
              <a:solidFill>
                <a:prstClr val="white"/>
              </a:solidFill>
            </a:endParaRPr>
          </a:p>
        </p:txBody>
      </p:sp>
      <p:sp>
        <p:nvSpPr>
          <p:cNvPr id="14" name="Slide Number Placeholder 3"/>
          <p:cNvSpPr>
            <a:spLocks noGrp="1"/>
          </p:cNvSpPr>
          <p:nvPr>
            <p:ph type="sldNum" sz="quarter" idx="4294967295"/>
          </p:nvPr>
        </p:nvSpPr>
        <p:spPr>
          <a:xfrm>
            <a:off x="8698027" y="6525347"/>
            <a:ext cx="393865" cy="276999"/>
          </a:xfrm>
          <a:prstGeom prst="rect">
            <a:avLst/>
          </a:prstGeom>
          <a:noFill/>
        </p:spPr>
        <p:txBody>
          <a:bodyPr wrap="square" rtlCol="0">
            <a:spAutoFit/>
          </a:bodyPr>
          <a:lstStyle/>
          <a:p>
            <a:pPr algn="r"/>
            <a:fld id="{DB2990D0-9C0E-4135-8FB6-937CA36D9B92}" type="slidenum">
              <a:rPr lang="en-IN">
                <a:solidFill>
                  <a:prstClr val="black">
                    <a:lumMod val="50000"/>
                    <a:lumOff val="50000"/>
                  </a:prstClr>
                </a:solidFill>
              </a:rPr>
              <a:pPr algn="r"/>
              <a:t>10</a:t>
            </a:fld>
            <a:endParaRPr lang="en-IN" dirty="0">
              <a:solidFill>
                <a:prstClr val="black">
                  <a:lumMod val="50000"/>
                  <a:lumOff val="50000"/>
                </a:prstClr>
              </a:solidFill>
            </a:endParaRPr>
          </a:p>
        </p:txBody>
      </p:sp>
    </p:spTree>
    <p:extLst>
      <p:ext uri="{BB962C8B-B14F-4D97-AF65-F5344CB8AC3E}">
        <p14:creationId xmlns:p14="http://schemas.microsoft.com/office/powerpoint/2010/main" val="3778235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31" y="-78934"/>
            <a:ext cx="9013371" cy="789033"/>
          </a:xfrm>
        </p:spPr>
        <p:txBody>
          <a:bodyPr/>
          <a:lstStyle/>
          <a:p>
            <a:pPr lvl="0"/>
            <a:r>
              <a:rPr lang="en-US" dirty="0" smtClean="0">
                <a:latin typeface="Century Gothic" pitchFamily="34" charset="0"/>
              </a:rPr>
              <a:t>Method 3- Naïve Bayesian</a:t>
            </a:r>
            <a:endParaRPr lang="en-US" dirty="0">
              <a:latin typeface="Century Gothic" pitchFamily="34" charset="0"/>
              <a:cs typeface="Calibri" pitchFamily="34" charset="0"/>
            </a:endParaRPr>
          </a:p>
        </p:txBody>
      </p:sp>
      <p:sp>
        <p:nvSpPr>
          <p:cNvPr id="16" name="Rectangle 15"/>
          <p:cNvSpPr/>
          <p:nvPr/>
        </p:nvSpPr>
        <p:spPr>
          <a:xfrm>
            <a:off x="304802" y="617498"/>
            <a:ext cx="8443664" cy="3387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57183" fontAlgn="base">
              <a:spcBef>
                <a:spcPct val="0"/>
              </a:spcBef>
              <a:spcAft>
                <a:spcPct val="0"/>
              </a:spcAft>
            </a:pPr>
            <a:r>
              <a:rPr lang="en-US" sz="2400" b="1" dirty="0">
                <a:solidFill>
                  <a:prstClr val="black"/>
                </a:solidFill>
              </a:rPr>
              <a:t>Rationale:</a:t>
            </a:r>
          </a:p>
          <a:p>
            <a:pPr marL="342900" indent="-342900" algn="just" defTabSz="957183" fontAlgn="base">
              <a:spcBef>
                <a:spcPct val="0"/>
              </a:spcBef>
              <a:spcAft>
                <a:spcPct val="0"/>
              </a:spcAft>
              <a:buFont typeface="Arial" pitchFamily="34" charset="0"/>
              <a:buChar char="•"/>
            </a:pPr>
            <a:r>
              <a:rPr lang="en-US" sz="1900" dirty="0">
                <a:solidFill>
                  <a:prstClr val="black"/>
                </a:solidFill>
              </a:rPr>
              <a:t>As already discussed, the supervised learning approach has been found to be more accurate in terms of its classifying power for text classification/ document classification</a:t>
            </a: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r>
              <a:rPr lang="en-US" sz="1900" dirty="0">
                <a:solidFill>
                  <a:prstClr val="black"/>
                </a:solidFill>
              </a:rPr>
              <a:t>We have identified the sentiment of the tweet as Positive &amp; Negative sentiment based on the classifier. A publicly available database for sentiment words was selected and was further appended with words relevant to Delhi’s  election</a:t>
            </a: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r>
              <a:rPr lang="en-US" sz="1900" dirty="0" err="1">
                <a:solidFill>
                  <a:prstClr val="black"/>
                </a:solidFill>
              </a:rPr>
              <a:t>Kazem</a:t>
            </a:r>
            <a:r>
              <a:rPr lang="en-US" sz="1900" dirty="0">
                <a:solidFill>
                  <a:prstClr val="black"/>
                </a:solidFill>
              </a:rPr>
              <a:t> </a:t>
            </a:r>
            <a:r>
              <a:rPr lang="en-US" sz="1900" dirty="0" err="1">
                <a:solidFill>
                  <a:prstClr val="black"/>
                </a:solidFill>
              </a:rPr>
              <a:t>Jahanbakhsh</a:t>
            </a:r>
            <a:r>
              <a:rPr lang="en-US" sz="1900" dirty="0">
                <a:solidFill>
                  <a:prstClr val="black"/>
                </a:solidFill>
              </a:rPr>
              <a:t>  used this approach for predicting US elections of 2012 &amp; correctly predicted winners of ~80% states in US</a:t>
            </a:r>
            <a:endParaRPr lang="en-US" sz="1600" dirty="0">
              <a:solidFill>
                <a:prstClr val="black"/>
              </a:solidFill>
            </a:endParaRPr>
          </a:p>
        </p:txBody>
      </p:sp>
      <p:sp>
        <p:nvSpPr>
          <p:cNvPr id="18" name="Rectangle 17"/>
          <p:cNvSpPr/>
          <p:nvPr/>
        </p:nvSpPr>
        <p:spPr>
          <a:xfrm>
            <a:off x="307187" y="4149083"/>
            <a:ext cx="8443664" cy="2388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57183" fontAlgn="base">
              <a:spcBef>
                <a:spcPct val="0"/>
              </a:spcBef>
              <a:spcAft>
                <a:spcPct val="0"/>
              </a:spcAft>
            </a:pPr>
            <a:r>
              <a:rPr lang="en-US" sz="2400" b="1" dirty="0">
                <a:solidFill>
                  <a:prstClr val="black"/>
                </a:solidFill>
              </a:rPr>
              <a:t>Predictions: </a:t>
            </a:r>
          </a:p>
          <a:p>
            <a:pPr marL="285750" indent="-285750" defTabSz="957183" fontAlgn="base">
              <a:spcBef>
                <a:spcPct val="0"/>
              </a:spcBef>
              <a:spcAft>
                <a:spcPct val="0"/>
              </a:spcAft>
              <a:buFont typeface="Arial" pitchFamily="34" charset="0"/>
              <a:buChar char="•"/>
            </a:pPr>
            <a:r>
              <a:rPr lang="en-US" sz="1600" dirty="0">
                <a:solidFill>
                  <a:prstClr val="black"/>
                </a:solidFill>
              </a:rPr>
              <a:t>The Vote share was predicted and further seats were estimated using Regression Model using the historical data for Delhi Elections-Votes and Seats</a:t>
            </a:r>
          </a:p>
          <a:p>
            <a:pPr defTabSz="957183" fontAlgn="base">
              <a:spcBef>
                <a:spcPct val="0"/>
              </a:spcBef>
              <a:spcAft>
                <a:spcPct val="0"/>
              </a:spcAft>
            </a:pPr>
            <a:endParaRPr lang="en-US" sz="1600" dirty="0">
              <a:solidFill>
                <a:prstClr val="black"/>
              </a:solidFill>
            </a:endParaRPr>
          </a:p>
          <a:p>
            <a:pPr defTabSz="957183" fontAlgn="base">
              <a:spcBef>
                <a:spcPct val="0"/>
              </a:spcBef>
              <a:spcAft>
                <a:spcPct val="0"/>
              </a:spcAft>
            </a:pPr>
            <a:endParaRPr lang="en-US" sz="1600" dirty="0">
              <a:solidFill>
                <a:prstClr val="black"/>
              </a:solidFill>
            </a:endParaRPr>
          </a:p>
          <a:p>
            <a:pPr defTabSz="957183" fontAlgn="base">
              <a:spcBef>
                <a:spcPct val="0"/>
              </a:spcBef>
              <a:spcAft>
                <a:spcPct val="0"/>
              </a:spcAft>
            </a:pPr>
            <a:endParaRPr lang="en-US" sz="1600" dirty="0">
              <a:solidFill>
                <a:prstClr val="black"/>
              </a:solidFill>
            </a:endParaRPr>
          </a:p>
          <a:p>
            <a:pPr defTabSz="957183" fontAlgn="base">
              <a:spcBef>
                <a:spcPct val="0"/>
              </a:spcBef>
              <a:spcAft>
                <a:spcPct val="0"/>
              </a:spcAft>
            </a:pPr>
            <a:endParaRPr lang="en-US" sz="1600" dirty="0">
              <a:solidFill>
                <a:prstClr val="black"/>
              </a:solidFill>
            </a:endParaRPr>
          </a:p>
          <a:p>
            <a:pPr marL="342900" indent="-342900" algn="just" defTabSz="957183" fontAlgn="base">
              <a:spcBef>
                <a:spcPct val="0"/>
              </a:spcBef>
              <a:spcAft>
                <a:spcPct val="0"/>
              </a:spcAft>
              <a:buFont typeface="Arial" pitchFamily="34" charset="0"/>
              <a:buChar char="•"/>
            </a:pPr>
            <a:endParaRPr lang="en-US" sz="1600" dirty="0">
              <a:solidFill>
                <a:prstClr val="black"/>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140062776"/>
              </p:ext>
            </p:extLst>
          </p:nvPr>
        </p:nvGraphicFramePr>
        <p:xfrm>
          <a:off x="1547665" y="5233164"/>
          <a:ext cx="5112569" cy="1168825"/>
        </p:xfrm>
        <a:graphic>
          <a:graphicData uri="http://schemas.openxmlformats.org/drawingml/2006/table">
            <a:tbl>
              <a:tblPr>
                <a:tableStyleId>{284E427A-3D55-4303-BF80-6455036E1DE7}</a:tableStyleId>
              </a:tblPr>
              <a:tblGrid>
                <a:gridCol w="1718979"/>
                <a:gridCol w="1696795"/>
                <a:gridCol w="1696795"/>
              </a:tblGrid>
              <a:tr h="277285">
                <a:tc>
                  <a:txBody>
                    <a:bodyPr/>
                    <a:lstStyle/>
                    <a:p>
                      <a:pPr algn="ctr" fontAlgn="b"/>
                      <a:r>
                        <a:rPr lang="en-US" sz="1600" b="1" u="none" strike="noStrike" dirty="0">
                          <a:effectLst/>
                        </a:rPr>
                        <a:t>Party Name</a:t>
                      </a:r>
                      <a:endParaRPr lang="en-US" sz="1600" b="1" i="0" u="none" strike="noStrike" dirty="0">
                        <a:solidFill>
                          <a:srgbClr val="000000"/>
                        </a:solidFill>
                        <a:effectLst/>
                        <a:latin typeface="Calibri"/>
                      </a:endParaRPr>
                    </a:p>
                  </a:txBody>
                  <a:tcPr marL="9525" marR="9525" marT="9525" marB="0" anchor="b"/>
                </a:tc>
                <a:tc>
                  <a:txBody>
                    <a:bodyPr/>
                    <a:lstStyle/>
                    <a:p>
                      <a:pPr marL="0" algn="ctr" defTabSz="914400" rtl="0" eaLnBrk="1" fontAlgn="b" latinLnBrk="0" hangingPunct="1"/>
                      <a:r>
                        <a:rPr lang="en-US" sz="1600" b="1" u="none" strike="noStrike" kern="1200" dirty="0" smtClean="0">
                          <a:solidFill>
                            <a:schemeClr val="dk1"/>
                          </a:solidFill>
                          <a:effectLst/>
                          <a:latin typeface="+mn-lt"/>
                          <a:ea typeface="+mn-ea"/>
                          <a:cs typeface="+mn-cs"/>
                        </a:rPr>
                        <a:t>Vote Share</a:t>
                      </a:r>
                      <a:endParaRPr lang="en-US" sz="1600" b="1" u="none" strike="noStrike" kern="1200" dirty="0">
                        <a:solidFill>
                          <a:schemeClr val="dk1"/>
                        </a:solidFill>
                        <a:effectLst/>
                        <a:latin typeface="+mn-lt"/>
                        <a:ea typeface="+mn-ea"/>
                        <a:cs typeface="+mn-cs"/>
                      </a:endParaRPr>
                    </a:p>
                  </a:txBody>
                  <a:tcPr marL="9525" marR="9525" marT="9525" marB="0" anchor="b"/>
                </a:tc>
                <a:tc>
                  <a:txBody>
                    <a:bodyPr/>
                    <a:lstStyle/>
                    <a:p>
                      <a:pPr algn="ctr" fontAlgn="b"/>
                      <a:r>
                        <a:rPr lang="en-US" sz="1600" b="1" i="0" u="none" strike="noStrike" dirty="0" smtClean="0">
                          <a:solidFill>
                            <a:srgbClr val="000000"/>
                          </a:solidFill>
                          <a:effectLst/>
                          <a:latin typeface="Calibri"/>
                        </a:rPr>
                        <a:t>No of Seats</a:t>
                      </a:r>
                      <a:endParaRPr lang="en-US" sz="1600" b="1" i="0" u="none" strike="noStrike" dirty="0">
                        <a:solidFill>
                          <a:srgbClr val="000000"/>
                        </a:solidFill>
                        <a:effectLst/>
                        <a:latin typeface="Calibri"/>
                      </a:endParaRPr>
                    </a:p>
                  </a:txBody>
                  <a:tcPr marL="9525" marR="9525" marT="9525" marB="0" anchor="b"/>
                </a:tc>
              </a:tr>
              <a:tr h="196558">
                <a:tc>
                  <a:txBody>
                    <a:bodyPr/>
                    <a:lstStyle/>
                    <a:p>
                      <a:pPr algn="l" fontAlgn="b"/>
                      <a:r>
                        <a:rPr lang="en-US" sz="1400" u="none" strike="noStrike" dirty="0">
                          <a:effectLst/>
                        </a:rPr>
                        <a:t>AAP </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52%</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57</a:t>
                      </a:r>
                      <a:endParaRPr lang="en-US" sz="1400" b="0" i="0" u="none" strike="noStrike" dirty="0">
                        <a:solidFill>
                          <a:srgbClr val="000000"/>
                        </a:solidFill>
                        <a:effectLst/>
                        <a:latin typeface="Calibri"/>
                      </a:endParaRPr>
                    </a:p>
                  </a:txBody>
                  <a:tcPr marL="9525" marR="9525" marT="9525" marB="0" anchor="b"/>
                </a:tc>
              </a:tr>
              <a:tr h="196558">
                <a:tc>
                  <a:txBody>
                    <a:bodyPr/>
                    <a:lstStyle/>
                    <a:p>
                      <a:pPr algn="l" fontAlgn="b"/>
                      <a:r>
                        <a:rPr lang="en-US" sz="1400" u="none" strike="noStrike" dirty="0">
                          <a:effectLst/>
                        </a:rPr>
                        <a:t>BJP</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29%</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13</a:t>
                      </a:r>
                      <a:endParaRPr lang="en-US" sz="1400" b="0" i="0" u="none" strike="noStrike" dirty="0">
                        <a:solidFill>
                          <a:srgbClr val="000000"/>
                        </a:solidFill>
                        <a:effectLst/>
                        <a:latin typeface="Calibri"/>
                      </a:endParaRPr>
                    </a:p>
                  </a:txBody>
                  <a:tcPr marL="9525" marR="9525" marT="9525" marB="0" anchor="b"/>
                </a:tc>
              </a:tr>
              <a:tr h="196558">
                <a:tc>
                  <a:txBody>
                    <a:bodyPr/>
                    <a:lstStyle/>
                    <a:p>
                      <a:pPr algn="l" fontAlgn="b"/>
                      <a:r>
                        <a:rPr lang="en-US" sz="1400" u="none" strike="noStrike" dirty="0">
                          <a:effectLst/>
                        </a:rPr>
                        <a:t>INC</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16%</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0</a:t>
                      </a:r>
                      <a:endParaRPr lang="en-US" sz="1400" b="0" i="0" u="none" strike="noStrike" dirty="0">
                        <a:solidFill>
                          <a:srgbClr val="000000"/>
                        </a:solidFill>
                        <a:effectLst/>
                        <a:latin typeface="Calibri"/>
                      </a:endParaRPr>
                    </a:p>
                  </a:txBody>
                  <a:tcPr marL="9525" marR="9525" marT="9525" marB="0" anchor="b"/>
                </a:tc>
              </a:tr>
              <a:tr h="196558">
                <a:tc>
                  <a:txBody>
                    <a:bodyPr/>
                    <a:lstStyle/>
                    <a:p>
                      <a:pPr algn="l" fontAlgn="b"/>
                      <a:r>
                        <a:rPr lang="en-US" sz="1400" u="none" strike="noStrike" dirty="0">
                          <a:effectLst/>
                        </a:rPr>
                        <a:t>Others</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3%</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0</a:t>
                      </a:r>
                      <a:endParaRPr lang="en-US" sz="1400" b="0" i="0" u="none" strike="noStrike" dirty="0">
                        <a:solidFill>
                          <a:srgbClr val="000000"/>
                        </a:solidFill>
                        <a:effectLst/>
                        <a:latin typeface="Calibri"/>
                      </a:endParaRPr>
                    </a:p>
                  </a:txBody>
                  <a:tcPr marL="9525" marR="9525" marT="9525" marB="0" anchor="b"/>
                </a:tc>
              </a:tr>
            </a:tbl>
          </a:graphicData>
        </a:graphic>
      </p:graphicFrame>
      <p:sp>
        <p:nvSpPr>
          <p:cNvPr id="14" name="Right Arrow 13">
            <a:hlinkClick r:id="rId2" action="ppaction://hlinksldjump"/>
          </p:cNvPr>
          <p:cNvSpPr/>
          <p:nvPr/>
        </p:nvSpPr>
        <p:spPr>
          <a:xfrm>
            <a:off x="7740354" y="2790362"/>
            <a:ext cx="1008112" cy="331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183" fontAlgn="base">
              <a:spcBef>
                <a:spcPct val="0"/>
              </a:spcBef>
              <a:spcAft>
                <a:spcPct val="0"/>
              </a:spcAft>
            </a:pPr>
            <a:endParaRPr lang="en-US" sz="1900">
              <a:solidFill>
                <a:prstClr val="white"/>
              </a:solidFill>
            </a:endParaRPr>
          </a:p>
        </p:txBody>
      </p:sp>
      <p:sp>
        <p:nvSpPr>
          <p:cNvPr id="15" name="Slide Number Placeholder 3"/>
          <p:cNvSpPr>
            <a:spLocks noGrp="1"/>
          </p:cNvSpPr>
          <p:nvPr>
            <p:ph type="sldNum" sz="quarter" idx="4294967295"/>
          </p:nvPr>
        </p:nvSpPr>
        <p:spPr>
          <a:xfrm>
            <a:off x="8698027" y="6525347"/>
            <a:ext cx="393865" cy="276999"/>
          </a:xfrm>
          <a:prstGeom prst="rect">
            <a:avLst/>
          </a:prstGeom>
          <a:noFill/>
        </p:spPr>
        <p:txBody>
          <a:bodyPr wrap="square" rtlCol="0">
            <a:spAutoFit/>
          </a:bodyPr>
          <a:lstStyle/>
          <a:p>
            <a:pPr algn="r"/>
            <a:fld id="{DB2990D0-9C0E-4135-8FB6-937CA36D9B92}" type="slidenum">
              <a:rPr lang="en-IN">
                <a:solidFill>
                  <a:prstClr val="black">
                    <a:lumMod val="50000"/>
                    <a:lumOff val="50000"/>
                  </a:prstClr>
                </a:solidFill>
              </a:rPr>
              <a:pPr algn="r"/>
              <a:t>11</a:t>
            </a:fld>
            <a:endParaRPr lang="en-IN" dirty="0">
              <a:solidFill>
                <a:prstClr val="black">
                  <a:lumMod val="50000"/>
                  <a:lumOff val="50000"/>
                </a:prstClr>
              </a:solidFill>
            </a:endParaRPr>
          </a:p>
        </p:txBody>
      </p:sp>
    </p:spTree>
    <p:extLst>
      <p:ext uri="{BB962C8B-B14F-4D97-AF65-F5344CB8AC3E}">
        <p14:creationId xmlns:p14="http://schemas.microsoft.com/office/powerpoint/2010/main" val="3683383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31" y="-78934"/>
            <a:ext cx="9013371" cy="789033"/>
          </a:xfrm>
        </p:spPr>
        <p:txBody>
          <a:bodyPr/>
          <a:lstStyle/>
          <a:p>
            <a:pPr lvl="0"/>
            <a:r>
              <a:rPr lang="en-US" dirty="0" smtClean="0">
                <a:latin typeface="Century Gothic" pitchFamily="34" charset="0"/>
              </a:rPr>
              <a:t>Method 4- Naïve Bayesian + Unique Users</a:t>
            </a:r>
            <a:endParaRPr lang="en-US" dirty="0">
              <a:latin typeface="Century Gothic" pitchFamily="34" charset="0"/>
              <a:cs typeface="Calibri" pitchFamily="34" charset="0"/>
            </a:endParaRPr>
          </a:p>
        </p:txBody>
      </p:sp>
      <p:sp>
        <p:nvSpPr>
          <p:cNvPr id="16" name="Rectangle 15"/>
          <p:cNvSpPr/>
          <p:nvPr/>
        </p:nvSpPr>
        <p:spPr>
          <a:xfrm>
            <a:off x="304802" y="617498"/>
            <a:ext cx="8443664" cy="33875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57183" fontAlgn="base">
              <a:spcBef>
                <a:spcPct val="0"/>
              </a:spcBef>
              <a:spcAft>
                <a:spcPct val="0"/>
              </a:spcAft>
            </a:pPr>
            <a:r>
              <a:rPr lang="en-US" sz="2400" b="1" dirty="0">
                <a:solidFill>
                  <a:prstClr val="black"/>
                </a:solidFill>
              </a:rPr>
              <a:t>Rationale:</a:t>
            </a:r>
          </a:p>
          <a:p>
            <a:pPr marL="342900" indent="-342900" algn="just" defTabSz="957183" fontAlgn="base">
              <a:spcBef>
                <a:spcPct val="0"/>
              </a:spcBef>
              <a:spcAft>
                <a:spcPct val="0"/>
              </a:spcAft>
              <a:buFont typeface="Arial" pitchFamily="34" charset="0"/>
              <a:buChar char="•"/>
            </a:pPr>
            <a:r>
              <a:rPr lang="en-IN" sz="1900" dirty="0">
                <a:solidFill>
                  <a:prstClr val="black"/>
                </a:solidFill>
              </a:rPr>
              <a:t>The previous method estimated the vote share basis the sentiment analysis done on all the tweets ignoring the unique users which might lead to a biased result towards party with more activity by less number of users affiliated to it</a:t>
            </a: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r>
              <a:rPr lang="en-US" sz="1900" dirty="0">
                <a:solidFill>
                  <a:prstClr val="black"/>
                </a:solidFill>
              </a:rPr>
              <a:t>A better approach would be to take only unique users affiliated to a party and gauge their sentiment at the user level thereby keeping both the important drivers intact i.e. overall sentiment along with the one vote per user concept</a:t>
            </a: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r>
              <a:rPr lang="en-US" sz="1900" dirty="0">
                <a:solidFill>
                  <a:prstClr val="black"/>
                </a:solidFill>
              </a:rPr>
              <a:t>The method can be far more strengthened if there are large number of unique users in the dataset</a:t>
            </a:r>
            <a:endParaRPr lang="en-US" sz="1600" dirty="0">
              <a:solidFill>
                <a:prstClr val="black"/>
              </a:solidFill>
            </a:endParaRPr>
          </a:p>
        </p:txBody>
      </p:sp>
      <p:sp>
        <p:nvSpPr>
          <p:cNvPr id="18" name="Rectangle 17"/>
          <p:cNvSpPr/>
          <p:nvPr/>
        </p:nvSpPr>
        <p:spPr>
          <a:xfrm>
            <a:off x="307187" y="4149083"/>
            <a:ext cx="8443664" cy="2388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57183" fontAlgn="base">
              <a:spcBef>
                <a:spcPct val="0"/>
              </a:spcBef>
              <a:spcAft>
                <a:spcPct val="0"/>
              </a:spcAft>
            </a:pPr>
            <a:r>
              <a:rPr lang="en-US" sz="2400" b="1" dirty="0">
                <a:solidFill>
                  <a:prstClr val="black"/>
                </a:solidFill>
              </a:rPr>
              <a:t>Predictions: </a:t>
            </a:r>
          </a:p>
          <a:p>
            <a:pPr marL="285750" indent="-285750" defTabSz="957183" fontAlgn="base">
              <a:spcBef>
                <a:spcPct val="0"/>
              </a:spcBef>
              <a:spcAft>
                <a:spcPct val="0"/>
              </a:spcAft>
              <a:buFont typeface="Arial" pitchFamily="34" charset="0"/>
              <a:buChar char="•"/>
            </a:pPr>
            <a:r>
              <a:rPr lang="en-US" sz="1600" dirty="0">
                <a:solidFill>
                  <a:prstClr val="black"/>
                </a:solidFill>
              </a:rPr>
              <a:t>The Vote share was predicted and further seats were estimated using Regression Model using the historical data for Delhi Elections-Votes and Seats</a:t>
            </a:r>
          </a:p>
          <a:p>
            <a:pPr defTabSz="957183" fontAlgn="base">
              <a:spcBef>
                <a:spcPct val="0"/>
              </a:spcBef>
              <a:spcAft>
                <a:spcPct val="0"/>
              </a:spcAft>
            </a:pPr>
            <a:endParaRPr lang="en-US" sz="1600" dirty="0">
              <a:solidFill>
                <a:prstClr val="black"/>
              </a:solidFill>
            </a:endParaRPr>
          </a:p>
          <a:p>
            <a:pPr defTabSz="957183" fontAlgn="base">
              <a:spcBef>
                <a:spcPct val="0"/>
              </a:spcBef>
              <a:spcAft>
                <a:spcPct val="0"/>
              </a:spcAft>
            </a:pPr>
            <a:endParaRPr lang="en-US" sz="1600" dirty="0">
              <a:solidFill>
                <a:prstClr val="black"/>
              </a:solidFill>
            </a:endParaRPr>
          </a:p>
          <a:p>
            <a:pPr defTabSz="957183" fontAlgn="base">
              <a:spcBef>
                <a:spcPct val="0"/>
              </a:spcBef>
              <a:spcAft>
                <a:spcPct val="0"/>
              </a:spcAft>
            </a:pPr>
            <a:endParaRPr lang="en-US" sz="1600" dirty="0">
              <a:solidFill>
                <a:prstClr val="black"/>
              </a:solidFill>
            </a:endParaRPr>
          </a:p>
          <a:p>
            <a:pPr defTabSz="957183" fontAlgn="base">
              <a:spcBef>
                <a:spcPct val="0"/>
              </a:spcBef>
              <a:spcAft>
                <a:spcPct val="0"/>
              </a:spcAft>
            </a:pPr>
            <a:endParaRPr lang="en-US" sz="1600" dirty="0">
              <a:solidFill>
                <a:prstClr val="black"/>
              </a:solidFill>
            </a:endParaRPr>
          </a:p>
          <a:p>
            <a:pPr marL="342900" indent="-342900" algn="just" defTabSz="957183" fontAlgn="base">
              <a:spcBef>
                <a:spcPct val="0"/>
              </a:spcBef>
              <a:spcAft>
                <a:spcPct val="0"/>
              </a:spcAft>
              <a:buFont typeface="Arial" pitchFamily="34" charset="0"/>
              <a:buChar char="•"/>
            </a:pPr>
            <a:endParaRPr lang="en-US" sz="1600" dirty="0">
              <a:solidFill>
                <a:prstClr val="black"/>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109041850"/>
              </p:ext>
            </p:extLst>
          </p:nvPr>
        </p:nvGraphicFramePr>
        <p:xfrm>
          <a:off x="1547665" y="5233164"/>
          <a:ext cx="5112569" cy="1168825"/>
        </p:xfrm>
        <a:graphic>
          <a:graphicData uri="http://schemas.openxmlformats.org/drawingml/2006/table">
            <a:tbl>
              <a:tblPr>
                <a:tableStyleId>{284E427A-3D55-4303-BF80-6455036E1DE7}</a:tableStyleId>
              </a:tblPr>
              <a:tblGrid>
                <a:gridCol w="1718979"/>
                <a:gridCol w="1696795"/>
                <a:gridCol w="1696795"/>
              </a:tblGrid>
              <a:tr h="277285">
                <a:tc>
                  <a:txBody>
                    <a:bodyPr/>
                    <a:lstStyle/>
                    <a:p>
                      <a:pPr algn="ctr" fontAlgn="b"/>
                      <a:r>
                        <a:rPr lang="en-US" sz="1600" b="1" u="none" strike="noStrike" dirty="0">
                          <a:effectLst/>
                        </a:rPr>
                        <a:t>Party Name</a:t>
                      </a:r>
                      <a:endParaRPr lang="en-US" sz="1600" b="1" i="0" u="none" strike="noStrike" dirty="0">
                        <a:solidFill>
                          <a:srgbClr val="000000"/>
                        </a:solidFill>
                        <a:effectLst/>
                        <a:latin typeface="Calibri"/>
                      </a:endParaRPr>
                    </a:p>
                  </a:txBody>
                  <a:tcPr marL="9525" marR="9525" marT="9525" marB="0" anchor="b"/>
                </a:tc>
                <a:tc>
                  <a:txBody>
                    <a:bodyPr/>
                    <a:lstStyle/>
                    <a:p>
                      <a:pPr marL="0" algn="ctr" defTabSz="914400" rtl="0" eaLnBrk="1" fontAlgn="b" latinLnBrk="0" hangingPunct="1"/>
                      <a:r>
                        <a:rPr lang="en-US" sz="1600" b="1" u="none" strike="noStrike" kern="1200" dirty="0" smtClean="0">
                          <a:solidFill>
                            <a:schemeClr val="dk1"/>
                          </a:solidFill>
                          <a:effectLst/>
                          <a:latin typeface="+mn-lt"/>
                          <a:ea typeface="+mn-ea"/>
                          <a:cs typeface="+mn-cs"/>
                        </a:rPr>
                        <a:t>Vote Share</a:t>
                      </a:r>
                      <a:endParaRPr lang="en-US" sz="1600" b="1" u="none" strike="noStrike" kern="1200" dirty="0">
                        <a:solidFill>
                          <a:schemeClr val="dk1"/>
                        </a:solidFill>
                        <a:effectLst/>
                        <a:latin typeface="+mn-lt"/>
                        <a:ea typeface="+mn-ea"/>
                        <a:cs typeface="+mn-cs"/>
                      </a:endParaRPr>
                    </a:p>
                  </a:txBody>
                  <a:tcPr marL="9525" marR="9525" marT="9525" marB="0" anchor="b"/>
                </a:tc>
                <a:tc>
                  <a:txBody>
                    <a:bodyPr/>
                    <a:lstStyle/>
                    <a:p>
                      <a:pPr algn="ctr" fontAlgn="b"/>
                      <a:r>
                        <a:rPr lang="en-US" sz="1600" b="1" i="0" u="none" strike="noStrike" dirty="0" smtClean="0">
                          <a:solidFill>
                            <a:srgbClr val="000000"/>
                          </a:solidFill>
                          <a:effectLst/>
                          <a:latin typeface="Calibri"/>
                        </a:rPr>
                        <a:t>No of Seats</a:t>
                      </a:r>
                      <a:endParaRPr lang="en-US" sz="1600" b="1" i="0" u="none" strike="noStrike" dirty="0">
                        <a:solidFill>
                          <a:srgbClr val="000000"/>
                        </a:solidFill>
                        <a:effectLst/>
                        <a:latin typeface="Calibri"/>
                      </a:endParaRPr>
                    </a:p>
                  </a:txBody>
                  <a:tcPr marL="9525" marR="9525" marT="9525" marB="0" anchor="b"/>
                </a:tc>
              </a:tr>
              <a:tr h="196558">
                <a:tc>
                  <a:txBody>
                    <a:bodyPr/>
                    <a:lstStyle/>
                    <a:p>
                      <a:pPr algn="l" fontAlgn="b"/>
                      <a:r>
                        <a:rPr lang="en-US" sz="1400" u="none" strike="noStrike" dirty="0">
                          <a:effectLst/>
                        </a:rPr>
                        <a:t>AAP </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55%</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63</a:t>
                      </a:r>
                      <a:endParaRPr lang="en-US" sz="1400" b="0" i="0" u="none" strike="noStrike" dirty="0">
                        <a:solidFill>
                          <a:srgbClr val="000000"/>
                        </a:solidFill>
                        <a:effectLst/>
                        <a:latin typeface="Calibri"/>
                      </a:endParaRPr>
                    </a:p>
                  </a:txBody>
                  <a:tcPr marL="9525" marR="9525" marT="9525" marB="0" anchor="b"/>
                </a:tc>
              </a:tr>
              <a:tr h="196558">
                <a:tc>
                  <a:txBody>
                    <a:bodyPr/>
                    <a:lstStyle/>
                    <a:p>
                      <a:pPr algn="l" fontAlgn="b"/>
                      <a:r>
                        <a:rPr lang="en-US" sz="1400" u="none" strike="noStrike" dirty="0">
                          <a:effectLst/>
                        </a:rPr>
                        <a:t>BJP</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32%</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7</a:t>
                      </a:r>
                      <a:endParaRPr lang="en-US" sz="1400" b="0" i="0" u="none" strike="noStrike" dirty="0">
                        <a:solidFill>
                          <a:srgbClr val="000000"/>
                        </a:solidFill>
                        <a:effectLst/>
                        <a:latin typeface="Calibri"/>
                      </a:endParaRPr>
                    </a:p>
                  </a:txBody>
                  <a:tcPr marL="9525" marR="9525" marT="9525" marB="0" anchor="b"/>
                </a:tc>
              </a:tr>
              <a:tr h="196558">
                <a:tc>
                  <a:txBody>
                    <a:bodyPr/>
                    <a:lstStyle/>
                    <a:p>
                      <a:pPr algn="l" fontAlgn="b"/>
                      <a:r>
                        <a:rPr lang="en-US" sz="1400" u="none" strike="noStrike" dirty="0">
                          <a:effectLst/>
                        </a:rPr>
                        <a:t>INC</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10%</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0</a:t>
                      </a:r>
                      <a:endParaRPr lang="en-US" sz="1400" b="0" i="0" u="none" strike="noStrike" dirty="0">
                        <a:solidFill>
                          <a:srgbClr val="000000"/>
                        </a:solidFill>
                        <a:effectLst/>
                        <a:latin typeface="Calibri"/>
                      </a:endParaRPr>
                    </a:p>
                  </a:txBody>
                  <a:tcPr marL="9525" marR="9525" marT="9525" marB="0" anchor="b"/>
                </a:tc>
              </a:tr>
              <a:tr h="196558">
                <a:tc>
                  <a:txBody>
                    <a:bodyPr/>
                    <a:lstStyle/>
                    <a:p>
                      <a:pPr algn="l" fontAlgn="b"/>
                      <a:r>
                        <a:rPr lang="en-US" sz="1400" u="none" strike="noStrike" dirty="0">
                          <a:effectLst/>
                        </a:rPr>
                        <a:t>Others</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2%</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b="0" i="0" u="none" strike="noStrike" dirty="0" smtClean="0">
                          <a:solidFill>
                            <a:srgbClr val="000000"/>
                          </a:solidFill>
                          <a:effectLst/>
                          <a:latin typeface="Calibri"/>
                        </a:rPr>
                        <a:t>0</a:t>
                      </a:r>
                      <a:endParaRPr lang="en-US" sz="1400" b="0" i="0" u="none" strike="noStrike" dirty="0">
                        <a:solidFill>
                          <a:srgbClr val="000000"/>
                        </a:solidFill>
                        <a:effectLst/>
                        <a:latin typeface="Calibri"/>
                      </a:endParaRPr>
                    </a:p>
                  </a:txBody>
                  <a:tcPr marL="9525" marR="9525" marT="9525" marB="0" anchor="b"/>
                </a:tc>
              </a:tr>
            </a:tbl>
          </a:graphicData>
        </a:graphic>
      </p:graphicFrame>
      <p:sp>
        <p:nvSpPr>
          <p:cNvPr id="14" name="Slide Number Placeholder 3"/>
          <p:cNvSpPr>
            <a:spLocks noGrp="1"/>
          </p:cNvSpPr>
          <p:nvPr>
            <p:ph type="sldNum" sz="quarter" idx="4294967295"/>
          </p:nvPr>
        </p:nvSpPr>
        <p:spPr>
          <a:xfrm>
            <a:off x="8698027" y="6525347"/>
            <a:ext cx="393865" cy="276999"/>
          </a:xfrm>
          <a:prstGeom prst="rect">
            <a:avLst/>
          </a:prstGeom>
          <a:noFill/>
        </p:spPr>
        <p:txBody>
          <a:bodyPr wrap="square" rtlCol="0">
            <a:spAutoFit/>
          </a:bodyPr>
          <a:lstStyle/>
          <a:p>
            <a:pPr algn="r"/>
            <a:fld id="{DB2990D0-9C0E-4135-8FB6-937CA36D9B92}" type="slidenum">
              <a:rPr lang="en-IN">
                <a:solidFill>
                  <a:prstClr val="black">
                    <a:lumMod val="50000"/>
                    <a:lumOff val="50000"/>
                  </a:prstClr>
                </a:solidFill>
              </a:rPr>
              <a:pPr algn="r"/>
              <a:t>12</a:t>
            </a:fld>
            <a:endParaRPr lang="en-IN" dirty="0">
              <a:solidFill>
                <a:prstClr val="black">
                  <a:lumMod val="50000"/>
                  <a:lumOff val="50000"/>
                </a:prstClr>
              </a:solidFill>
            </a:endParaRPr>
          </a:p>
        </p:txBody>
      </p:sp>
    </p:spTree>
    <p:extLst>
      <p:ext uri="{BB962C8B-B14F-4D97-AF65-F5344CB8AC3E}">
        <p14:creationId xmlns:p14="http://schemas.microsoft.com/office/powerpoint/2010/main" val="1792546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
          <p:cNvSpPr>
            <a:spLocks noGrp="1" noChangeArrowheads="1"/>
          </p:cNvSpPr>
          <p:nvPr>
            <p:ph type="title" idx="4294967295"/>
          </p:nvPr>
        </p:nvSpPr>
        <p:spPr>
          <a:xfrm>
            <a:off x="2112651" y="2420888"/>
            <a:ext cx="5516921" cy="1368152"/>
          </a:xfrm>
          <a:prstGeom prst="rect">
            <a:avLst/>
          </a:prstGeom>
          <a:noFill/>
          <a:ln w="9525">
            <a:noFill/>
            <a:miter lim="800000"/>
            <a:headEnd/>
            <a:tailEnd/>
          </a:ln>
        </p:spPr>
        <p:txBody>
          <a:bodyPr vert="horz" wrap="square" lIns="95778" tIns="47889" rIns="95778" bIns="47889" numCol="1" anchor="ctr" anchorCtr="0" compatLnSpc="1">
            <a:prstTxWarp prst="textNoShape">
              <a:avLst/>
            </a:prstTxWarp>
          </a:bodyPr>
          <a:lstStyle/>
          <a:p>
            <a:r>
              <a:rPr lang="en-GB" altLang="zh-TW" sz="3200" b="1" dirty="0" smtClean="0">
                <a:solidFill>
                  <a:srgbClr val="AE275F"/>
                </a:solidFill>
              </a:rPr>
              <a:t>Approach Taken by the Team “</a:t>
            </a:r>
            <a:r>
              <a:rPr lang="en-US" sz="3200" dirty="0" err="1" smtClean="0">
                <a:solidFill>
                  <a:srgbClr val="AF275E"/>
                </a:solidFill>
              </a:rPr>
              <a:t>Senti-mentals</a:t>
            </a:r>
            <a:r>
              <a:rPr lang="en-GB" altLang="zh-TW" sz="3200" b="1" dirty="0" smtClean="0">
                <a:solidFill>
                  <a:srgbClr val="AE275F"/>
                </a:solidFill>
              </a:rPr>
              <a:t>”</a:t>
            </a:r>
            <a:endParaRPr lang="en-GB" altLang="zh-TW" sz="3200" b="1" dirty="0">
              <a:solidFill>
                <a:srgbClr val="AE275F"/>
              </a:solidFill>
            </a:endParaRPr>
          </a:p>
        </p:txBody>
      </p:sp>
      <p:sp>
        <p:nvSpPr>
          <p:cNvPr id="6" name="Slide Number Placeholder 3"/>
          <p:cNvSpPr>
            <a:spLocks noGrp="1"/>
          </p:cNvSpPr>
          <p:nvPr>
            <p:ph type="sldNum" sz="quarter" idx="4"/>
          </p:nvPr>
        </p:nvSpPr>
        <p:spPr>
          <a:xfrm>
            <a:off x="8698027" y="6597362"/>
            <a:ext cx="393865" cy="276999"/>
          </a:xfrm>
        </p:spPr>
        <p:txBody>
          <a:bodyPr/>
          <a:lstStyle/>
          <a:p>
            <a:pPr algn="r"/>
            <a:fld id="{DB2990D0-9C0E-4135-8FB6-937CA36D9B92}" type="slidenum">
              <a:rPr lang="en-IN">
                <a:solidFill>
                  <a:prstClr val="black">
                    <a:lumMod val="50000"/>
                    <a:lumOff val="50000"/>
                  </a:prstClr>
                </a:solidFill>
              </a:rPr>
              <a:pPr algn="r"/>
              <a:t>13</a:t>
            </a:fld>
            <a:endParaRPr lang="en-IN" dirty="0">
              <a:solidFill>
                <a:prstClr val="black">
                  <a:lumMod val="50000"/>
                  <a:lumOff val="50000"/>
                </a:prstClr>
              </a:solidFill>
            </a:endParaRPr>
          </a:p>
        </p:txBody>
      </p:sp>
    </p:spTree>
    <p:extLst>
      <p:ext uri="{BB962C8B-B14F-4D97-AF65-F5344CB8AC3E}">
        <p14:creationId xmlns:p14="http://schemas.microsoft.com/office/powerpoint/2010/main" val="4059437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idx="4294967295"/>
          </p:nvPr>
        </p:nvSpPr>
        <p:spPr>
          <a:xfrm>
            <a:off x="0" y="4"/>
            <a:ext cx="9144000" cy="639763"/>
          </a:xfrm>
          <a:noFill/>
          <a:ln>
            <a:noFill/>
          </a:ln>
        </p:spPr>
        <p:txBody>
          <a:bodyPr vert="horz" wrap="square" lIns="91440" tIns="45720" rIns="91440" bIns="45720" numCol="1" rtlCol="0" anchor="ctr" anchorCtr="0" compatLnSpc="1">
            <a:prstTxWarp prst="textNoShape">
              <a:avLst/>
            </a:prstTxWarp>
            <a:normAutofit/>
          </a:bodyPr>
          <a:lstStyle/>
          <a:p>
            <a:pPr algn="l" defTabSz="914400"/>
            <a:r>
              <a:rPr lang="en-IN" sz="2400" b="1" i="1" u="sng" dirty="0" smtClean="0">
                <a:solidFill>
                  <a:srgbClr val="912F46"/>
                </a:solidFill>
                <a:latin typeface="Calibri" pitchFamily="34" charset="0"/>
                <a:cs typeface="Calibri" pitchFamily="34" charset="0"/>
              </a:rPr>
              <a:t>Prediction Framework</a:t>
            </a:r>
            <a:endParaRPr lang="en-IN" sz="2400" b="1" dirty="0">
              <a:solidFill>
                <a:srgbClr val="912F46"/>
              </a:solidFill>
              <a:latin typeface="Calibri" pitchFamily="34" charset="0"/>
              <a:cs typeface="Calibri" pitchFamily="34" charset="0"/>
            </a:endParaRPr>
          </a:p>
        </p:txBody>
      </p:sp>
      <p:sp>
        <p:nvSpPr>
          <p:cNvPr id="3" name="Slide Number Placeholder 2"/>
          <p:cNvSpPr>
            <a:spLocks noGrp="1"/>
          </p:cNvSpPr>
          <p:nvPr>
            <p:ph type="sldNum" sz="quarter" idx="12"/>
          </p:nvPr>
        </p:nvSpPr>
        <p:spPr/>
        <p:txBody>
          <a:bodyPr/>
          <a:lstStyle/>
          <a:p>
            <a:pPr>
              <a:defRPr/>
            </a:pPr>
            <a:fld id="{E7A5B739-2C39-4D08-A62F-CE2C7D7FFFB9}" type="slidenum">
              <a:rPr smtClean="0">
                <a:solidFill>
                  <a:prstClr val="black"/>
                </a:solidFill>
              </a:rPr>
              <a:pPr>
                <a:defRPr/>
              </a:pPr>
              <a:t>14</a:t>
            </a:fld>
            <a:endParaRPr>
              <a:solidFill>
                <a:prstClr val="black"/>
              </a:solidFill>
            </a:endParaRPr>
          </a:p>
        </p:txBody>
      </p:sp>
      <p:sp>
        <p:nvSpPr>
          <p:cNvPr id="2" name="TextBox 1"/>
          <p:cNvSpPr txBox="1"/>
          <p:nvPr/>
        </p:nvSpPr>
        <p:spPr>
          <a:xfrm>
            <a:off x="179512" y="2147377"/>
            <a:ext cx="2448272" cy="2246769"/>
          </a:xfrm>
          <a:prstGeom prst="rect">
            <a:avLst/>
          </a:prstGeom>
          <a:solidFill>
            <a:schemeClr val="accent2">
              <a:lumMod val="20000"/>
              <a:lumOff val="8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defTabSz="957183" fontAlgn="base">
              <a:spcBef>
                <a:spcPct val="0"/>
              </a:spcBef>
              <a:spcAft>
                <a:spcPct val="0"/>
              </a:spcAft>
            </a:pPr>
            <a:r>
              <a:rPr lang="en-US" sz="1400" u="sng" dirty="0">
                <a:solidFill>
                  <a:prstClr val="black"/>
                </a:solidFill>
              </a:rPr>
              <a:t>Data Preparation</a:t>
            </a:r>
          </a:p>
          <a:p>
            <a:pPr defTabSz="957183" fontAlgn="base">
              <a:spcBef>
                <a:spcPct val="0"/>
              </a:spcBef>
              <a:spcAft>
                <a:spcPct val="0"/>
              </a:spcAft>
            </a:pPr>
            <a:endParaRPr lang="en-US" sz="1400" dirty="0">
              <a:solidFill>
                <a:prstClr val="black"/>
              </a:solidFill>
            </a:endParaRPr>
          </a:p>
          <a:p>
            <a:pPr marL="285750" indent="-285750" defTabSz="957183" fontAlgn="base">
              <a:spcBef>
                <a:spcPct val="0"/>
              </a:spcBef>
              <a:spcAft>
                <a:spcPct val="0"/>
              </a:spcAft>
              <a:buFont typeface="Arial" panose="020B0604020202020204" pitchFamily="34" charset="0"/>
              <a:buChar char="•"/>
            </a:pPr>
            <a:r>
              <a:rPr lang="en-US" sz="1400" dirty="0">
                <a:solidFill>
                  <a:prstClr val="black"/>
                </a:solidFill>
              </a:rPr>
              <a:t>Converted JSON to CSV </a:t>
            </a:r>
          </a:p>
          <a:p>
            <a:pPr marL="285750" indent="-285750" defTabSz="957183" fontAlgn="base">
              <a:spcBef>
                <a:spcPct val="0"/>
              </a:spcBef>
              <a:spcAft>
                <a:spcPct val="0"/>
              </a:spcAft>
              <a:buFont typeface="Arial" panose="020B0604020202020204" pitchFamily="34" charset="0"/>
              <a:buChar char="•"/>
            </a:pPr>
            <a:r>
              <a:rPr lang="en-US" sz="1400" dirty="0">
                <a:solidFill>
                  <a:prstClr val="black"/>
                </a:solidFill>
              </a:rPr>
              <a:t>Discarded tweets in Hindi </a:t>
            </a:r>
          </a:p>
          <a:p>
            <a:pPr marL="285750" indent="-285750" defTabSz="957183" fontAlgn="base">
              <a:spcBef>
                <a:spcPct val="0"/>
              </a:spcBef>
              <a:spcAft>
                <a:spcPct val="0"/>
              </a:spcAft>
              <a:buFont typeface="Arial" panose="020B0604020202020204" pitchFamily="34" charset="0"/>
              <a:buChar char="•"/>
            </a:pPr>
            <a:r>
              <a:rPr lang="en-US" sz="1400" dirty="0">
                <a:solidFill>
                  <a:prstClr val="black"/>
                </a:solidFill>
              </a:rPr>
              <a:t>Removed URL &amp; image tweets</a:t>
            </a:r>
          </a:p>
          <a:p>
            <a:pPr marL="285750" indent="-285750" defTabSz="957183" fontAlgn="base">
              <a:spcBef>
                <a:spcPct val="0"/>
              </a:spcBef>
              <a:spcAft>
                <a:spcPct val="0"/>
              </a:spcAft>
              <a:buFont typeface="Arial" panose="020B0604020202020204" pitchFamily="34" charset="0"/>
              <a:buChar char="•"/>
            </a:pPr>
            <a:r>
              <a:rPr lang="en-US" sz="1400" dirty="0" smtClean="0">
                <a:solidFill>
                  <a:prstClr val="black"/>
                </a:solidFill>
              </a:rPr>
              <a:t>Removing stop words, punctuations, http link </a:t>
            </a:r>
            <a:r>
              <a:rPr lang="en-US" sz="1400" dirty="0" err="1" smtClean="0">
                <a:solidFill>
                  <a:prstClr val="black"/>
                </a:solidFill>
              </a:rPr>
              <a:t>etc</a:t>
            </a:r>
            <a:endParaRPr lang="en-US" sz="1400" dirty="0" smtClean="0">
              <a:solidFill>
                <a:prstClr val="black"/>
              </a:solidFill>
            </a:endParaRPr>
          </a:p>
          <a:p>
            <a:pPr marL="285750" indent="-285750" defTabSz="957183" fontAlgn="base">
              <a:spcBef>
                <a:spcPct val="0"/>
              </a:spcBef>
              <a:spcAft>
                <a:spcPct val="0"/>
              </a:spcAft>
              <a:buFont typeface="Arial" panose="020B0604020202020204" pitchFamily="34" charset="0"/>
              <a:buChar char="•"/>
            </a:pPr>
            <a:endParaRPr lang="en-US" sz="1400" dirty="0">
              <a:solidFill>
                <a:prstClr val="black"/>
              </a:solidFill>
            </a:endParaRPr>
          </a:p>
          <a:p>
            <a:pPr defTabSz="957183" fontAlgn="base">
              <a:spcBef>
                <a:spcPct val="0"/>
              </a:spcBef>
              <a:spcAft>
                <a:spcPct val="0"/>
              </a:spcAft>
            </a:pPr>
            <a:endParaRPr lang="en-US" sz="1400" dirty="0">
              <a:solidFill>
                <a:prstClr val="black"/>
              </a:solidFill>
            </a:endParaRPr>
          </a:p>
        </p:txBody>
      </p:sp>
      <p:sp>
        <p:nvSpPr>
          <p:cNvPr id="17" name="TextBox 16"/>
          <p:cNvSpPr txBox="1"/>
          <p:nvPr/>
        </p:nvSpPr>
        <p:spPr>
          <a:xfrm>
            <a:off x="3115963" y="1211270"/>
            <a:ext cx="2448272" cy="1600438"/>
          </a:xfrm>
          <a:prstGeom prst="rect">
            <a:avLst/>
          </a:prstGeom>
          <a:solidFill>
            <a:schemeClr val="accent2">
              <a:lumMod val="20000"/>
              <a:lumOff val="8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defTabSz="957183" fontAlgn="base">
              <a:spcBef>
                <a:spcPct val="0"/>
              </a:spcBef>
              <a:spcAft>
                <a:spcPct val="0"/>
              </a:spcAft>
            </a:pPr>
            <a:r>
              <a:rPr lang="en-US" sz="1400" u="sng" dirty="0">
                <a:solidFill>
                  <a:prstClr val="black"/>
                </a:solidFill>
              </a:rPr>
              <a:t>Text Mining</a:t>
            </a:r>
          </a:p>
          <a:p>
            <a:pPr defTabSz="957183" fontAlgn="base">
              <a:spcBef>
                <a:spcPct val="0"/>
              </a:spcBef>
              <a:spcAft>
                <a:spcPct val="0"/>
              </a:spcAft>
            </a:pPr>
            <a:endParaRPr lang="en-US" sz="1400" dirty="0">
              <a:solidFill>
                <a:prstClr val="black"/>
              </a:solidFill>
            </a:endParaRPr>
          </a:p>
          <a:p>
            <a:pPr marL="285750" indent="-285750" defTabSz="957183" fontAlgn="base">
              <a:spcBef>
                <a:spcPct val="0"/>
              </a:spcBef>
              <a:spcAft>
                <a:spcPct val="0"/>
              </a:spcAft>
              <a:buFont typeface="Arial" panose="020B0604020202020204" pitchFamily="34" charset="0"/>
              <a:buChar char="•"/>
            </a:pPr>
            <a:r>
              <a:rPr lang="en-US" sz="1400" dirty="0">
                <a:solidFill>
                  <a:prstClr val="black"/>
                </a:solidFill>
              </a:rPr>
              <a:t>Mapped Hashtag to Party  </a:t>
            </a:r>
          </a:p>
          <a:p>
            <a:pPr marL="285750" indent="-285750" defTabSz="957183" fontAlgn="base">
              <a:spcBef>
                <a:spcPct val="0"/>
              </a:spcBef>
              <a:spcAft>
                <a:spcPct val="0"/>
              </a:spcAft>
              <a:buFont typeface="Arial" panose="020B0604020202020204" pitchFamily="34" charset="0"/>
              <a:buChar char="•"/>
            </a:pPr>
            <a:r>
              <a:rPr lang="en-US" sz="1400" dirty="0">
                <a:solidFill>
                  <a:prstClr val="black"/>
                </a:solidFill>
              </a:rPr>
              <a:t>Tagged Tweets to Party based on keywords</a:t>
            </a:r>
          </a:p>
          <a:p>
            <a:pPr defTabSz="957183" fontAlgn="base">
              <a:spcBef>
                <a:spcPct val="0"/>
              </a:spcBef>
              <a:spcAft>
                <a:spcPct val="0"/>
              </a:spcAft>
            </a:pPr>
            <a:endParaRPr lang="en-US" sz="1400" dirty="0">
              <a:solidFill>
                <a:prstClr val="black"/>
              </a:solidFill>
            </a:endParaRPr>
          </a:p>
          <a:p>
            <a:pPr defTabSz="957183" fontAlgn="base">
              <a:spcBef>
                <a:spcPct val="0"/>
              </a:spcBef>
              <a:spcAft>
                <a:spcPct val="0"/>
              </a:spcAft>
            </a:pPr>
            <a:endParaRPr lang="en-US" sz="1400" dirty="0">
              <a:solidFill>
                <a:prstClr val="black"/>
              </a:solidFill>
            </a:endParaRPr>
          </a:p>
        </p:txBody>
      </p:sp>
      <p:sp>
        <p:nvSpPr>
          <p:cNvPr id="21" name="TextBox 20"/>
          <p:cNvSpPr txBox="1"/>
          <p:nvPr/>
        </p:nvSpPr>
        <p:spPr>
          <a:xfrm>
            <a:off x="6444208" y="1484787"/>
            <a:ext cx="2448272" cy="954107"/>
          </a:xfrm>
          <a:prstGeom prst="rect">
            <a:avLst/>
          </a:prstGeom>
          <a:solidFill>
            <a:schemeClr val="accent2">
              <a:lumMod val="20000"/>
              <a:lumOff val="8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957183" fontAlgn="base">
              <a:spcBef>
                <a:spcPct val="0"/>
              </a:spcBef>
              <a:spcAft>
                <a:spcPct val="0"/>
              </a:spcAft>
            </a:pPr>
            <a:r>
              <a:rPr lang="en-US" sz="1400" b="1" dirty="0">
                <a:solidFill>
                  <a:prstClr val="black"/>
                </a:solidFill>
              </a:rPr>
              <a:t>Frequency Based</a:t>
            </a:r>
          </a:p>
          <a:p>
            <a:pPr marL="285750" indent="-285750" defTabSz="957183" fontAlgn="base">
              <a:spcBef>
                <a:spcPct val="0"/>
              </a:spcBef>
              <a:spcAft>
                <a:spcPct val="0"/>
              </a:spcAft>
              <a:buFont typeface="Arial" pitchFamily="34" charset="0"/>
              <a:buChar char="•"/>
            </a:pPr>
            <a:r>
              <a:rPr lang="en-US" sz="1400" dirty="0">
                <a:solidFill>
                  <a:prstClr val="black"/>
                </a:solidFill>
              </a:rPr>
              <a:t>Tweet Frequency</a:t>
            </a:r>
          </a:p>
          <a:p>
            <a:pPr marL="285750" indent="-285750" defTabSz="957183" fontAlgn="base">
              <a:spcBef>
                <a:spcPct val="0"/>
              </a:spcBef>
              <a:spcAft>
                <a:spcPct val="0"/>
              </a:spcAft>
              <a:buFont typeface="Arial" pitchFamily="34" charset="0"/>
              <a:buChar char="•"/>
            </a:pPr>
            <a:r>
              <a:rPr lang="en-US" sz="1400" dirty="0">
                <a:solidFill>
                  <a:prstClr val="black"/>
                </a:solidFill>
              </a:rPr>
              <a:t>Re-Tweet Frequency</a:t>
            </a:r>
          </a:p>
          <a:p>
            <a:pPr marL="285750" indent="-285750" defTabSz="957183" fontAlgn="base">
              <a:spcBef>
                <a:spcPct val="0"/>
              </a:spcBef>
              <a:spcAft>
                <a:spcPct val="0"/>
              </a:spcAft>
              <a:buFont typeface="Arial" pitchFamily="34" charset="0"/>
              <a:buChar char="•"/>
            </a:pPr>
            <a:r>
              <a:rPr lang="en-US" sz="1400" dirty="0">
                <a:solidFill>
                  <a:prstClr val="black"/>
                </a:solidFill>
              </a:rPr>
              <a:t>Favorite Frequency</a:t>
            </a:r>
          </a:p>
        </p:txBody>
      </p:sp>
      <p:sp>
        <p:nvSpPr>
          <p:cNvPr id="32" name="TextBox 31"/>
          <p:cNvSpPr txBox="1"/>
          <p:nvPr/>
        </p:nvSpPr>
        <p:spPr>
          <a:xfrm>
            <a:off x="3131842" y="3067216"/>
            <a:ext cx="2448272" cy="1600438"/>
          </a:xfrm>
          <a:prstGeom prst="rect">
            <a:avLst/>
          </a:prstGeom>
          <a:solidFill>
            <a:schemeClr val="accent2">
              <a:lumMod val="20000"/>
              <a:lumOff val="8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defTabSz="957183" fontAlgn="base">
              <a:spcBef>
                <a:spcPct val="0"/>
              </a:spcBef>
              <a:spcAft>
                <a:spcPct val="0"/>
              </a:spcAft>
            </a:pPr>
            <a:r>
              <a:rPr lang="en-US" sz="1400" u="sng" dirty="0">
                <a:solidFill>
                  <a:prstClr val="black"/>
                </a:solidFill>
              </a:rPr>
              <a:t>Assumptions</a:t>
            </a:r>
          </a:p>
          <a:p>
            <a:pPr defTabSz="957183" fontAlgn="base">
              <a:spcBef>
                <a:spcPct val="0"/>
              </a:spcBef>
              <a:spcAft>
                <a:spcPct val="0"/>
              </a:spcAft>
            </a:pPr>
            <a:endParaRPr lang="en-US" sz="1400" dirty="0">
              <a:solidFill>
                <a:prstClr val="black"/>
              </a:solidFill>
            </a:endParaRPr>
          </a:p>
          <a:p>
            <a:pPr marL="285750" indent="-285750" defTabSz="957183" fontAlgn="base">
              <a:spcBef>
                <a:spcPct val="0"/>
              </a:spcBef>
              <a:spcAft>
                <a:spcPct val="0"/>
              </a:spcAft>
              <a:buFont typeface="Arial" panose="020B0604020202020204" pitchFamily="34" charset="0"/>
              <a:buChar char="•"/>
            </a:pPr>
            <a:r>
              <a:rPr lang="en-US" sz="1400" dirty="0">
                <a:solidFill>
                  <a:prstClr val="black"/>
                </a:solidFill>
              </a:rPr>
              <a:t>Deleted untagged tweets</a:t>
            </a:r>
          </a:p>
          <a:p>
            <a:pPr marL="285750" indent="-285750" defTabSz="957183" fontAlgn="base">
              <a:spcBef>
                <a:spcPct val="0"/>
              </a:spcBef>
              <a:spcAft>
                <a:spcPct val="0"/>
              </a:spcAft>
              <a:buFont typeface="Arial" panose="020B0604020202020204" pitchFamily="34" charset="0"/>
              <a:buChar char="•"/>
            </a:pPr>
            <a:r>
              <a:rPr lang="en-US" sz="1400" dirty="0">
                <a:solidFill>
                  <a:prstClr val="black"/>
                </a:solidFill>
              </a:rPr>
              <a:t>Inclusion and Exclusion of Tweets tagged to multiple parties </a:t>
            </a:r>
          </a:p>
          <a:p>
            <a:pPr defTabSz="957183" fontAlgn="base">
              <a:spcBef>
                <a:spcPct val="0"/>
              </a:spcBef>
              <a:spcAft>
                <a:spcPct val="0"/>
              </a:spcAft>
            </a:pPr>
            <a:r>
              <a:rPr lang="en-US" sz="1400" dirty="0">
                <a:solidFill>
                  <a:prstClr val="black"/>
                </a:solidFill>
              </a:rPr>
              <a:t> </a:t>
            </a:r>
          </a:p>
        </p:txBody>
      </p:sp>
      <p:cxnSp>
        <p:nvCxnSpPr>
          <p:cNvPr id="6" name="Straight Connector 5"/>
          <p:cNvCxnSpPr/>
          <p:nvPr/>
        </p:nvCxnSpPr>
        <p:spPr>
          <a:xfrm>
            <a:off x="5868143" y="1859345"/>
            <a:ext cx="2" cy="1326339"/>
          </a:xfrm>
          <a:prstGeom prst="line">
            <a:avLst/>
          </a:prstGeom>
          <a:ln>
            <a:solidFill>
              <a:srgbClr val="660033"/>
            </a:solidFill>
            <a:tailEnd type="none"/>
          </a:ln>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5868146" y="1859342"/>
            <a:ext cx="513649" cy="0"/>
          </a:xfrm>
          <a:prstGeom prst="line">
            <a:avLst/>
          </a:prstGeom>
          <a:ln>
            <a:solidFill>
              <a:srgbClr val="660033"/>
            </a:solidFill>
            <a:tailEnd type="stealth"/>
          </a:ln>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5868146" y="3185681"/>
            <a:ext cx="513649" cy="0"/>
          </a:xfrm>
          <a:prstGeom prst="line">
            <a:avLst/>
          </a:prstGeom>
          <a:ln>
            <a:solidFill>
              <a:srgbClr val="660033"/>
            </a:solidFill>
            <a:tailEnd type="stealth"/>
          </a:ln>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V="1">
            <a:off x="2627784" y="2939466"/>
            <a:ext cx="216024" cy="4065"/>
          </a:xfrm>
          <a:prstGeom prst="line">
            <a:avLst/>
          </a:prstGeom>
          <a:ln>
            <a:solidFill>
              <a:srgbClr val="660033"/>
            </a:solidFill>
            <a:tailEnd type="stealth"/>
          </a:ln>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2822161" y="2011493"/>
            <a:ext cx="21649" cy="1864077"/>
          </a:xfrm>
          <a:prstGeom prst="line">
            <a:avLst/>
          </a:prstGeom>
          <a:ln>
            <a:solidFill>
              <a:srgbClr val="660033"/>
            </a:solidFill>
            <a:tailEnd type="none"/>
          </a:ln>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V="1">
            <a:off x="2822161" y="2003359"/>
            <a:ext cx="293253" cy="8130"/>
          </a:xfrm>
          <a:prstGeom prst="line">
            <a:avLst/>
          </a:prstGeom>
          <a:ln>
            <a:solidFill>
              <a:srgbClr val="660033"/>
            </a:solidFill>
            <a:tailEnd type="stealth"/>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4355976" y="2787882"/>
            <a:ext cx="0" cy="279334"/>
          </a:xfrm>
          <a:prstGeom prst="line">
            <a:avLst/>
          </a:prstGeom>
          <a:ln>
            <a:solidFill>
              <a:srgbClr val="660033"/>
            </a:solidFill>
            <a:tailEnd type="stealth"/>
          </a:ln>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2843808" y="3867436"/>
            <a:ext cx="271604" cy="8131"/>
          </a:xfrm>
          <a:prstGeom prst="line">
            <a:avLst/>
          </a:prstGeom>
          <a:ln>
            <a:solidFill>
              <a:srgbClr val="660033"/>
            </a:solidFill>
            <a:tailEnd type="stealth"/>
          </a:ln>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5536060" y="2430763"/>
            <a:ext cx="298851" cy="8131"/>
          </a:xfrm>
          <a:prstGeom prst="line">
            <a:avLst/>
          </a:prstGeom>
          <a:ln>
            <a:solidFill>
              <a:srgbClr val="660033"/>
            </a:solidFill>
            <a:tailEnd type="stealth"/>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6444208" y="2816349"/>
            <a:ext cx="2448272" cy="738664"/>
          </a:xfrm>
          <a:prstGeom prst="rect">
            <a:avLst/>
          </a:prstGeom>
          <a:solidFill>
            <a:schemeClr val="accent2">
              <a:lumMod val="20000"/>
              <a:lumOff val="8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defTabSz="957183" fontAlgn="base">
              <a:spcBef>
                <a:spcPct val="0"/>
              </a:spcBef>
              <a:spcAft>
                <a:spcPct val="0"/>
              </a:spcAft>
            </a:pPr>
            <a:r>
              <a:rPr lang="en-US" sz="1400" b="1" dirty="0">
                <a:solidFill>
                  <a:prstClr val="black"/>
                </a:solidFill>
              </a:rPr>
              <a:t>Naïve Based</a:t>
            </a:r>
          </a:p>
          <a:p>
            <a:pPr marL="285750" indent="-285750" defTabSz="957183" fontAlgn="base">
              <a:spcBef>
                <a:spcPct val="0"/>
              </a:spcBef>
              <a:spcAft>
                <a:spcPct val="0"/>
              </a:spcAft>
              <a:buFont typeface="Arial" pitchFamily="34" charset="0"/>
              <a:buChar char="•"/>
            </a:pPr>
            <a:r>
              <a:rPr lang="en-US" sz="1400" dirty="0">
                <a:solidFill>
                  <a:prstClr val="black"/>
                </a:solidFill>
              </a:rPr>
              <a:t>Sentiment Analysis</a:t>
            </a:r>
          </a:p>
          <a:p>
            <a:pPr marL="285750" indent="-285750" defTabSz="957183" fontAlgn="base">
              <a:spcBef>
                <a:spcPct val="0"/>
              </a:spcBef>
              <a:spcAft>
                <a:spcPct val="0"/>
              </a:spcAft>
              <a:buFont typeface="Arial" pitchFamily="34" charset="0"/>
              <a:buChar char="•"/>
            </a:pPr>
            <a:r>
              <a:rPr lang="en-US" sz="1400" dirty="0">
                <a:solidFill>
                  <a:prstClr val="black"/>
                </a:solidFill>
              </a:rPr>
              <a:t>Polarity tagging</a:t>
            </a:r>
          </a:p>
        </p:txBody>
      </p:sp>
      <p:sp>
        <p:nvSpPr>
          <p:cNvPr id="4" name="Isosceles Triangle 3"/>
          <p:cNvSpPr/>
          <p:nvPr/>
        </p:nvSpPr>
        <p:spPr>
          <a:xfrm rot="10800000">
            <a:off x="6499599" y="3789040"/>
            <a:ext cx="2315334" cy="18002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183" fontAlgn="base">
              <a:spcBef>
                <a:spcPct val="0"/>
              </a:spcBef>
              <a:spcAft>
                <a:spcPct val="0"/>
              </a:spcAft>
            </a:pPr>
            <a:endParaRPr lang="en-US" sz="1900">
              <a:solidFill>
                <a:prstClr val="white"/>
              </a:solidFill>
            </a:endParaRPr>
          </a:p>
        </p:txBody>
      </p:sp>
      <p:sp>
        <p:nvSpPr>
          <p:cNvPr id="9" name="Rectangle 8"/>
          <p:cNvSpPr/>
          <p:nvPr/>
        </p:nvSpPr>
        <p:spPr>
          <a:xfrm>
            <a:off x="6750174" y="1074222"/>
            <a:ext cx="2267993" cy="338554"/>
          </a:xfrm>
          <a:prstGeom prst="rect">
            <a:avLst/>
          </a:prstGeom>
        </p:spPr>
        <p:txBody>
          <a:bodyPr wrap="none">
            <a:spAutoFit/>
          </a:bodyPr>
          <a:lstStyle/>
          <a:p>
            <a:pPr defTabSz="957183" fontAlgn="base">
              <a:spcBef>
                <a:spcPct val="0"/>
              </a:spcBef>
              <a:spcAft>
                <a:spcPct val="0"/>
              </a:spcAft>
            </a:pPr>
            <a:r>
              <a:rPr lang="en-US" sz="1600" b="1" dirty="0">
                <a:solidFill>
                  <a:prstClr val="black"/>
                </a:solidFill>
                <a:cs typeface="Arial" charset="0"/>
              </a:rPr>
              <a:t>% Vote Share Prediction </a:t>
            </a:r>
          </a:p>
        </p:txBody>
      </p:sp>
      <p:sp>
        <p:nvSpPr>
          <p:cNvPr id="33" name="Rectangle 32"/>
          <p:cNvSpPr/>
          <p:nvPr/>
        </p:nvSpPr>
        <p:spPr>
          <a:xfrm>
            <a:off x="6780065" y="4098558"/>
            <a:ext cx="1668021" cy="338554"/>
          </a:xfrm>
          <a:prstGeom prst="rect">
            <a:avLst/>
          </a:prstGeom>
        </p:spPr>
        <p:txBody>
          <a:bodyPr wrap="none">
            <a:spAutoFit/>
          </a:bodyPr>
          <a:lstStyle/>
          <a:p>
            <a:pPr defTabSz="957183" fontAlgn="base">
              <a:spcBef>
                <a:spcPct val="0"/>
              </a:spcBef>
              <a:spcAft>
                <a:spcPct val="0"/>
              </a:spcAft>
            </a:pPr>
            <a:r>
              <a:rPr lang="en-US" sz="1600" b="1" dirty="0">
                <a:solidFill>
                  <a:prstClr val="black"/>
                </a:solidFill>
                <a:cs typeface="Arial" charset="0"/>
              </a:rPr>
              <a:t># Seat Prediction </a:t>
            </a:r>
          </a:p>
        </p:txBody>
      </p:sp>
      <p:sp>
        <p:nvSpPr>
          <p:cNvPr id="34" name="TextBox 33"/>
          <p:cNvSpPr txBox="1"/>
          <p:nvPr/>
        </p:nvSpPr>
        <p:spPr>
          <a:xfrm>
            <a:off x="6433130" y="4419692"/>
            <a:ext cx="2448272" cy="954107"/>
          </a:xfrm>
          <a:prstGeom prst="rect">
            <a:avLst/>
          </a:prstGeom>
          <a:solidFill>
            <a:schemeClr val="accent2">
              <a:lumMod val="20000"/>
              <a:lumOff val="8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marL="285750" indent="-285750" defTabSz="957183" fontAlgn="base">
              <a:spcBef>
                <a:spcPct val="0"/>
              </a:spcBef>
              <a:spcAft>
                <a:spcPct val="0"/>
              </a:spcAft>
              <a:buFont typeface="Arial" pitchFamily="34" charset="0"/>
              <a:buChar char="•"/>
            </a:pPr>
            <a:endParaRPr lang="en-US" sz="1400" dirty="0">
              <a:solidFill>
                <a:prstClr val="black"/>
              </a:solidFill>
            </a:endParaRPr>
          </a:p>
          <a:p>
            <a:pPr marL="285750" indent="-285750" defTabSz="957183" fontAlgn="base">
              <a:spcBef>
                <a:spcPct val="0"/>
              </a:spcBef>
              <a:spcAft>
                <a:spcPct val="0"/>
              </a:spcAft>
              <a:buFont typeface="Arial" pitchFamily="34" charset="0"/>
              <a:buChar char="•"/>
            </a:pPr>
            <a:r>
              <a:rPr lang="en-US" sz="1400" dirty="0" smtClean="0">
                <a:solidFill>
                  <a:prstClr val="black"/>
                </a:solidFill>
              </a:rPr>
              <a:t>Multivariate </a:t>
            </a:r>
            <a:r>
              <a:rPr lang="en-US" sz="1400" dirty="0">
                <a:solidFill>
                  <a:prstClr val="black"/>
                </a:solidFill>
              </a:rPr>
              <a:t>Linear Regression</a:t>
            </a:r>
          </a:p>
          <a:p>
            <a:pPr marL="285750" indent="-285750" defTabSz="957183" fontAlgn="base">
              <a:spcBef>
                <a:spcPct val="0"/>
              </a:spcBef>
              <a:spcAft>
                <a:spcPct val="0"/>
              </a:spcAft>
              <a:buFont typeface="Arial" pitchFamily="34" charset="0"/>
              <a:buChar char="•"/>
            </a:pPr>
            <a:r>
              <a:rPr lang="en-US" sz="1400" dirty="0">
                <a:solidFill>
                  <a:prstClr val="black"/>
                </a:solidFill>
              </a:rPr>
              <a:t>Swing Analysis</a:t>
            </a:r>
          </a:p>
        </p:txBody>
      </p:sp>
    </p:spTree>
    <p:extLst>
      <p:ext uri="{BB962C8B-B14F-4D97-AF65-F5344CB8AC3E}">
        <p14:creationId xmlns:p14="http://schemas.microsoft.com/office/powerpoint/2010/main" val="1590941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1142" y="886538"/>
            <a:ext cx="8904276" cy="5742862"/>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Slide Number Placeholder 1"/>
          <p:cNvSpPr>
            <a:spLocks noGrp="1"/>
          </p:cNvSpPr>
          <p:nvPr>
            <p:ph type="sldNum" sz="quarter" idx="4"/>
          </p:nvPr>
        </p:nvSpPr>
        <p:spPr/>
        <p:txBody>
          <a:bodyPr/>
          <a:lstStyle/>
          <a:p>
            <a:pPr>
              <a:defRPr/>
            </a:pPr>
            <a:fld id="{E7A5B739-2C39-4D08-A62F-CE2C7D7FFFB9}" type="slidenum">
              <a:rPr lang="en-US" smtClean="0"/>
              <a:pPr>
                <a:defRPr/>
              </a:pPr>
              <a:t>15</a:t>
            </a:fld>
            <a:endParaRPr lang="en-US"/>
          </a:p>
        </p:txBody>
      </p:sp>
      <p:sp>
        <p:nvSpPr>
          <p:cNvPr id="3" name="Title 1"/>
          <p:cNvSpPr txBox="1">
            <a:spLocks/>
          </p:cNvSpPr>
          <p:nvPr/>
        </p:nvSpPr>
        <p:spPr bwMode="auto">
          <a:xfrm>
            <a:off x="0" y="0"/>
            <a:ext cx="9144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912813" rtl="0" eaLnBrk="1" fontAlgn="base" hangingPunct="1">
              <a:spcBef>
                <a:spcPct val="0"/>
              </a:spcBef>
              <a:spcAft>
                <a:spcPct val="0"/>
              </a:spcAft>
              <a:defRPr sz="4400" kern="1200">
                <a:solidFill>
                  <a:schemeClr val="tx1"/>
                </a:solidFill>
                <a:latin typeface="+mj-lt"/>
                <a:ea typeface="+mj-ea"/>
                <a:cs typeface="+mj-cs"/>
              </a:defRPr>
            </a:lvl1pPr>
            <a:lvl2pPr algn="ctr" defTabSz="912813" rtl="0" eaLnBrk="1" fontAlgn="base" hangingPunct="1">
              <a:spcBef>
                <a:spcPct val="0"/>
              </a:spcBef>
              <a:spcAft>
                <a:spcPct val="0"/>
              </a:spcAft>
              <a:defRPr sz="4400">
                <a:solidFill>
                  <a:schemeClr val="tx1"/>
                </a:solidFill>
                <a:latin typeface="Calibri" pitchFamily="34" charset="0"/>
              </a:defRPr>
            </a:lvl2pPr>
            <a:lvl3pPr algn="ctr" defTabSz="912813" rtl="0" eaLnBrk="1" fontAlgn="base" hangingPunct="1">
              <a:spcBef>
                <a:spcPct val="0"/>
              </a:spcBef>
              <a:spcAft>
                <a:spcPct val="0"/>
              </a:spcAft>
              <a:defRPr sz="4400">
                <a:solidFill>
                  <a:schemeClr val="tx1"/>
                </a:solidFill>
                <a:latin typeface="Calibri" pitchFamily="34" charset="0"/>
              </a:defRPr>
            </a:lvl3pPr>
            <a:lvl4pPr algn="ctr" defTabSz="912813" rtl="0" eaLnBrk="1" fontAlgn="base" hangingPunct="1">
              <a:spcBef>
                <a:spcPct val="0"/>
              </a:spcBef>
              <a:spcAft>
                <a:spcPct val="0"/>
              </a:spcAft>
              <a:defRPr sz="4400">
                <a:solidFill>
                  <a:schemeClr val="tx1"/>
                </a:solidFill>
                <a:latin typeface="Calibri" pitchFamily="34" charset="0"/>
              </a:defRPr>
            </a:lvl4pPr>
            <a:lvl5pPr algn="ctr" defTabSz="912813" rtl="0" eaLnBrk="1" fontAlgn="base" hangingPunct="1">
              <a:spcBef>
                <a:spcPct val="0"/>
              </a:spcBef>
              <a:spcAft>
                <a:spcPct val="0"/>
              </a:spcAft>
              <a:defRPr sz="4400">
                <a:solidFill>
                  <a:schemeClr val="tx1"/>
                </a:solidFill>
                <a:latin typeface="Calibri" pitchFamily="34" charset="0"/>
              </a:defRPr>
            </a:lvl5pPr>
            <a:lvl6pPr marL="457200" algn="ctr" defTabSz="912813" rtl="0" eaLnBrk="1" fontAlgn="base" hangingPunct="1">
              <a:spcBef>
                <a:spcPct val="0"/>
              </a:spcBef>
              <a:spcAft>
                <a:spcPct val="0"/>
              </a:spcAft>
              <a:defRPr sz="4400">
                <a:solidFill>
                  <a:schemeClr val="tx1"/>
                </a:solidFill>
                <a:latin typeface="Calibri" pitchFamily="34" charset="0"/>
              </a:defRPr>
            </a:lvl6pPr>
            <a:lvl7pPr marL="914400" algn="ctr" defTabSz="912813" rtl="0" eaLnBrk="1" fontAlgn="base" hangingPunct="1">
              <a:spcBef>
                <a:spcPct val="0"/>
              </a:spcBef>
              <a:spcAft>
                <a:spcPct val="0"/>
              </a:spcAft>
              <a:defRPr sz="4400">
                <a:solidFill>
                  <a:schemeClr val="tx1"/>
                </a:solidFill>
                <a:latin typeface="Calibri" pitchFamily="34" charset="0"/>
              </a:defRPr>
            </a:lvl7pPr>
            <a:lvl8pPr marL="1371600" algn="ctr" defTabSz="912813" rtl="0" eaLnBrk="1" fontAlgn="base" hangingPunct="1">
              <a:spcBef>
                <a:spcPct val="0"/>
              </a:spcBef>
              <a:spcAft>
                <a:spcPct val="0"/>
              </a:spcAft>
              <a:defRPr sz="4400">
                <a:solidFill>
                  <a:schemeClr val="tx1"/>
                </a:solidFill>
                <a:latin typeface="Calibri" pitchFamily="34" charset="0"/>
              </a:defRPr>
            </a:lvl8pPr>
            <a:lvl9pPr marL="1828800" algn="ctr" defTabSz="912813" rtl="0" eaLnBrk="1" fontAlgn="base" hangingPunct="1">
              <a:spcBef>
                <a:spcPct val="0"/>
              </a:spcBef>
              <a:spcAft>
                <a:spcPct val="0"/>
              </a:spcAft>
              <a:defRPr sz="4400">
                <a:solidFill>
                  <a:schemeClr val="tx1"/>
                </a:solidFill>
                <a:latin typeface="Calibri" pitchFamily="34" charset="0"/>
              </a:defRPr>
            </a:lvl9pPr>
          </a:lstStyle>
          <a:p>
            <a:pPr algn="l" defTabSz="914400"/>
            <a:r>
              <a:rPr lang="en-IN" sz="2400" b="1" i="1" u="sng" dirty="0" smtClean="0">
                <a:solidFill>
                  <a:srgbClr val="990033"/>
                </a:solidFill>
                <a:latin typeface="Calibri" pitchFamily="34" charset="0"/>
                <a:cs typeface="Calibri" pitchFamily="34" charset="0"/>
              </a:rPr>
              <a:t>Sentiment Analysis</a:t>
            </a:r>
            <a:r>
              <a:rPr lang="en-IN" sz="2400" b="1" i="1" dirty="0" smtClean="0">
                <a:solidFill>
                  <a:srgbClr val="990033"/>
                </a:solidFill>
                <a:latin typeface="Calibri" pitchFamily="34" charset="0"/>
                <a:cs typeface="Calibri" pitchFamily="34" charset="0"/>
              </a:rPr>
              <a:t> : </a:t>
            </a:r>
            <a:r>
              <a:rPr lang="en-IN" sz="2400" b="1" i="1" dirty="0" smtClean="0">
                <a:solidFill>
                  <a:srgbClr val="990033"/>
                </a:solidFill>
                <a:latin typeface="Calibri" pitchFamily="34" charset="0"/>
                <a:cs typeface="Calibri" pitchFamily="34" charset="0"/>
              </a:rPr>
              <a:t>Naïve Bayes Model: Pre-processing</a:t>
            </a:r>
            <a:endParaRPr lang="en-IN" sz="2400" b="1" dirty="0">
              <a:solidFill>
                <a:srgbClr val="990033"/>
              </a:solidFill>
              <a:latin typeface="Calibri" pitchFamily="34" charset="0"/>
              <a:cs typeface="Calibri" pitchFamily="34" charset="0"/>
            </a:endParaRPr>
          </a:p>
        </p:txBody>
      </p:sp>
      <p:graphicFrame>
        <p:nvGraphicFramePr>
          <p:cNvPr id="5" name="Diagram 4"/>
          <p:cNvGraphicFramePr/>
          <p:nvPr>
            <p:extLst>
              <p:ext uri="{D42A27DB-BD31-4B8C-83A1-F6EECF244321}">
                <p14:modId xmlns:p14="http://schemas.microsoft.com/office/powerpoint/2010/main" val="3490789199"/>
              </p:ext>
            </p:extLst>
          </p:nvPr>
        </p:nvGraphicFramePr>
        <p:xfrm>
          <a:off x="431032" y="506714"/>
          <a:ext cx="8560568" cy="1728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p:cNvSpPr/>
          <p:nvPr/>
        </p:nvSpPr>
        <p:spPr>
          <a:xfrm>
            <a:off x="251520" y="533400"/>
            <a:ext cx="504056" cy="484981"/>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9" name="Oval 8"/>
          <p:cNvSpPr/>
          <p:nvPr/>
        </p:nvSpPr>
        <p:spPr>
          <a:xfrm>
            <a:off x="251520" y="1772816"/>
            <a:ext cx="504056" cy="484981"/>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graphicFrame>
        <p:nvGraphicFramePr>
          <p:cNvPr id="10" name="Diagram 9"/>
          <p:cNvGraphicFramePr/>
          <p:nvPr>
            <p:extLst>
              <p:ext uri="{D42A27DB-BD31-4B8C-83A1-F6EECF244321}">
                <p14:modId xmlns:p14="http://schemas.microsoft.com/office/powerpoint/2010/main" val="1419161847"/>
              </p:ext>
            </p:extLst>
          </p:nvPr>
        </p:nvGraphicFramePr>
        <p:xfrm>
          <a:off x="503548" y="2276872"/>
          <a:ext cx="8460940" cy="12232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Oval 10"/>
          <p:cNvSpPr/>
          <p:nvPr/>
        </p:nvSpPr>
        <p:spPr>
          <a:xfrm>
            <a:off x="251520" y="3501008"/>
            <a:ext cx="504056" cy="484981"/>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graphicFrame>
        <p:nvGraphicFramePr>
          <p:cNvPr id="12" name="Diagram 11"/>
          <p:cNvGraphicFramePr/>
          <p:nvPr>
            <p:extLst>
              <p:ext uri="{D42A27DB-BD31-4B8C-83A1-F6EECF244321}">
                <p14:modId xmlns:p14="http://schemas.microsoft.com/office/powerpoint/2010/main" val="358392995"/>
              </p:ext>
            </p:extLst>
          </p:nvPr>
        </p:nvGraphicFramePr>
        <p:xfrm>
          <a:off x="503548" y="4005064"/>
          <a:ext cx="8388932" cy="101384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3" name="Rectangle 9"/>
          <p:cNvSpPr>
            <a:spLocks noChangeArrowheads="1"/>
          </p:cNvSpPr>
          <p:nvPr/>
        </p:nvSpPr>
        <p:spPr bwMode="auto">
          <a:xfrm>
            <a:off x="457992" y="5334000"/>
            <a:ext cx="8686008" cy="910059"/>
          </a:xfrm>
          <a:prstGeom prst="rect">
            <a:avLst/>
          </a:prstGeom>
          <a:noFill/>
          <a:ln w="9525" algn="ctr">
            <a:noFill/>
            <a:miter lim="800000"/>
            <a:headEnd/>
            <a:tailEnd/>
          </a:ln>
          <a:effectLst/>
        </p:spPr>
        <p:txBody>
          <a:bodyPr lIns="84564" tIns="42282" rIns="84564" bIns="42282"/>
          <a:lstStyle/>
          <a:p>
            <a:pPr defTabSz="914323" fontAlgn="auto">
              <a:lnSpc>
                <a:spcPct val="150000"/>
              </a:lnSpc>
              <a:spcBef>
                <a:spcPts val="0"/>
              </a:spcBef>
              <a:spcAft>
                <a:spcPts val="0"/>
              </a:spcAft>
              <a:defRPr/>
            </a:pPr>
            <a:r>
              <a:rPr lang="en-US" sz="1400" b="1" kern="0" dirty="0" smtClean="0">
                <a:solidFill>
                  <a:sysClr val="windowText" lastClr="000000"/>
                </a:solidFill>
              </a:rPr>
              <a:t>Manually tagged 2000 tweets to build the model</a:t>
            </a:r>
          </a:p>
          <a:p>
            <a:pPr defTabSz="914323" fontAlgn="auto">
              <a:lnSpc>
                <a:spcPct val="150000"/>
              </a:lnSpc>
              <a:spcBef>
                <a:spcPts val="0"/>
              </a:spcBef>
              <a:spcAft>
                <a:spcPts val="0"/>
              </a:spcAft>
              <a:defRPr/>
            </a:pPr>
            <a:r>
              <a:rPr lang="en-US" sz="1400" b="1" kern="0" dirty="0">
                <a:solidFill>
                  <a:sysClr val="windowText" lastClr="000000"/>
                </a:solidFill>
              </a:rPr>
              <a:t>Results:</a:t>
            </a:r>
            <a:endParaRPr lang="en-US" sz="1400" b="1" kern="0" dirty="0">
              <a:solidFill>
                <a:sysClr val="windowText" lastClr="000000"/>
              </a:solidFill>
            </a:endParaRPr>
          </a:p>
          <a:p>
            <a:pPr marL="285750" indent="-285750" defTabSz="914323" fontAlgn="auto">
              <a:lnSpc>
                <a:spcPct val="150000"/>
              </a:lnSpc>
              <a:spcBef>
                <a:spcPts val="0"/>
              </a:spcBef>
              <a:spcAft>
                <a:spcPts val="0"/>
              </a:spcAft>
              <a:buFont typeface="Arial" pitchFamily="34" charset="0"/>
              <a:buChar char="•"/>
              <a:defRPr/>
            </a:pPr>
            <a:r>
              <a:rPr lang="en-US" sz="1400" kern="0" dirty="0" smtClean="0">
                <a:solidFill>
                  <a:sysClr val="windowText" lastClr="000000"/>
                </a:solidFill>
              </a:rPr>
              <a:t>Sentiment prediction accuracy </a:t>
            </a:r>
            <a:r>
              <a:rPr lang="en-US" sz="1400" kern="0" dirty="0" smtClean="0">
                <a:solidFill>
                  <a:sysClr val="windowText" lastClr="000000"/>
                </a:solidFill>
              </a:rPr>
              <a:t>on the external sentiment data:		</a:t>
            </a:r>
            <a:r>
              <a:rPr lang="en-US" sz="1400" kern="0" dirty="0" smtClean="0">
                <a:solidFill>
                  <a:sysClr val="windowText" lastClr="000000"/>
                </a:solidFill>
              </a:rPr>
              <a:t>65.7%</a:t>
            </a:r>
            <a:endParaRPr lang="en-US" sz="1400" kern="0" dirty="0" smtClean="0">
              <a:solidFill>
                <a:sysClr val="windowText" lastClr="000000"/>
              </a:solidFill>
            </a:endParaRPr>
          </a:p>
        </p:txBody>
      </p:sp>
    </p:spTree>
    <p:extLst>
      <p:ext uri="{BB962C8B-B14F-4D97-AF65-F5344CB8AC3E}">
        <p14:creationId xmlns:p14="http://schemas.microsoft.com/office/powerpoint/2010/main" val="5980268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7A5B739-2C39-4D08-A62F-CE2C7D7FFFB9}" type="slidenum">
              <a:rPr smtClean="0">
                <a:solidFill>
                  <a:prstClr val="black"/>
                </a:solidFill>
              </a:rPr>
              <a:pPr>
                <a:defRPr/>
              </a:pPr>
              <a:t>16</a:t>
            </a:fld>
            <a:endParaRPr>
              <a:solidFill>
                <a:prstClr val="black"/>
              </a:solidFill>
            </a:endParaRPr>
          </a:p>
        </p:txBody>
      </p:sp>
      <p:sp>
        <p:nvSpPr>
          <p:cNvPr id="3" name="Title 1"/>
          <p:cNvSpPr txBox="1">
            <a:spLocks/>
          </p:cNvSpPr>
          <p:nvPr/>
        </p:nvSpPr>
        <p:spPr bwMode="auto">
          <a:xfrm>
            <a:off x="0" y="4"/>
            <a:ext cx="9144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defTabSz="912813" rtl="0" eaLnBrk="1" fontAlgn="base" hangingPunct="1">
              <a:spcBef>
                <a:spcPct val="0"/>
              </a:spcBef>
              <a:spcAft>
                <a:spcPct val="0"/>
              </a:spcAft>
              <a:defRPr sz="4400" kern="1200">
                <a:solidFill>
                  <a:schemeClr val="tx1"/>
                </a:solidFill>
                <a:latin typeface="+mj-lt"/>
                <a:ea typeface="+mj-ea"/>
                <a:cs typeface="+mj-cs"/>
              </a:defRPr>
            </a:lvl1pPr>
            <a:lvl2pPr algn="ctr" defTabSz="912813" rtl="0" eaLnBrk="1" fontAlgn="base" hangingPunct="1">
              <a:spcBef>
                <a:spcPct val="0"/>
              </a:spcBef>
              <a:spcAft>
                <a:spcPct val="0"/>
              </a:spcAft>
              <a:defRPr sz="4400">
                <a:solidFill>
                  <a:schemeClr val="tx1"/>
                </a:solidFill>
                <a:latin typeface="Calibri" pitchFamily="34" charset="0"/>
              </a:defRPr>
            </a:lvl2pPr>
            <a:lvl3pPr algn="ctr" defTabSz="912813" rtl="0" eaLnBrk="1" fontAlgn="base" hangingPunct="1">
              <a:spcBef>
                <a:spcPct val="0"/>
              </a:spcBef>
              <a:spcAft>
                <a:spcPct val="0"/>
              </a:spcAft>
              <a:defRPr sz="4400">
                <a:solidFill>
                  <a:schemeClr val="tx1"/>
                </a:solidFill>
                <a:latin typeface="Calibri" pitchFamily="34" charset="0"/>
              </a:defRPr>
            </a:lvl3pPr>
            <a:lvl4pPr algn="ctr" defTabSz="912813" rtl="0" eaLnBrk="1" fontAlgn="base" hangingPunct="1">
              <a:spcBef>
                <a:spcPct val="0"/>
              </a:spcBef>
              <a:spcAft>
                <a:spcPct val="0"/>
              </a:spcAft>
              <a:defRPr sz="4400">
                <a:solidFill>
                  <a:schemeClr val="tx1"/>
                </a:solidFill>
                <a:latin typeface="Calibri" pitchFamily="34" charset="0"/>
              </a:defRPr>
            </a:lvl4pPr>
            <a:lvl5pPr algn="ctr" defTabSz="912813" rtl="0" eaLnBrk="1" fontAlgn="base" hangingPunct="1">
              <a:spcBef>
                <a:spcPct val="0"/>
              </a:spcBef>
              <a:spcAft>
                <a:spcPct val="0"/>
              </a:spcAft>
              <a:defRPr sz="4400">
                <a:solidFill>
                  <a:schemeClr val="tx1"/>
                </a:solidFill>
                <a:latin typeface="Calibri" pitchFamily="34" charset="0"/>
              </a:defRPr>
            </a:lvl5pPr>
            <a:lvl6pPr marL="457200" algn="ctr" defTabSz="912813" rtl="0" eaLnBrk="1" fontAlgn="base" hangingPunct="1">
              <a:spcBef>
                <a:spcPct val="0"/>
              </a:spcBef>
              <a:spcAft>
                <a:spcPct val="0"/>
              </a:spcAft>
              <a:defRPr sz="4400">
                <a:solidFill>
                  <a:schemeClr val="tx1"/>
                </a:solidFill>
                <a:latin typeface="Calibri" pitchFamily="34" charset="0"/>
              </a:defRPr>
            </a:lvl6pPr>
            <a:lvl7pPr marL="914400" algn="ctr" defTabSz="912813" rtl="0" eaLnBrk="1" fontAlgn="base" hangingPunct="1">
              <a:spcBef>
                <a:spcPct val="0"/>
              </a:spcBef>
              <a:spcAft>
                <a:spcPct val="0"/>
              </a:spcAft>
              <a:defRPr sz="4400">
                <a:solidFill>
                  <a:schemeClr val="tx1"/>
                </a:solidFill>
                <a:latin typeface="Calibri" pitchFamily="34" charset="0"/>
              </a:defRPr>
            </a:lvl7pPr>
            <a:lvl8pPr marL="1371600" algn="ctr" defTabSz="912813" rtl="0" eaLnBrk="1" fontAlgn="base" hangingPunct="1">
              <a:spcBef>
                <a:spcPct val="0"/>
              </a:spcBef>
              <a:spcAft>
                <a:spcPct val="0"/>
              </a:spcAft>
              <a:defRPr sz="4400">
                <a:solidFill>
                  <a:schemeClr val="tx1"/>
                </a:solidFill>
                <a:latin typeface="Calibri" pitchFamily="34" charset="0"/>
              </a:defRPr>
            </a:lvl8pPr>
            <a:lvl9pPr marL="1828800" algn="ctr" defTabSz="912813" rtl="0" eaLnBrk="1" fontAlgn="base" hangingPunct="1">
              <a:spcBef>
                <a:spcPct val="0"/>
              </a:spcBef>
              <a:spcAft>
                <a:spcPct val="0"/>
              </a:spcAft>
              <a:defRPr sz="4400">
                <a:solidFill>
                  <a:schemeClr val="tx1"/>
                </a:solidFill>
                <a:latin typeface="Calibri" pitchFamily="34" charset="0"/>
              </a:defRPr>
            </a:lvl9pPr>
          </a:lstStyle>
          <a:p>
            <a:pPr algn="l" defTabSz="914400"/>
            <a:r>
              <a:rPr lang="en-IN" sz="2400" b="1" i="1" u="sng" dirty="0" smtClean="0">
                <a:solidFill>
                  <a:srgbClr val="990033"/>
                </a:solidFill>
                <a:cs typeface="Calibri" pitchFamily="34" charset="0"/>
              </a:rPr>
              <a:t>Sentiment Analysis</a:t>
            </a:r>
            <a:r>
              <a:rPr lang="en-IN" sz="2400" b="1" i="1" dirty="0" smtClean="0">
                <a:solidFill>
                  <a:srgbClr val="990033"/>
                </a:solidFill>
                <a:cs typeface="Calibri" pitchFamily="34" charset="0"/>
              </a:rPr>
              <a:t> : Vote Share</a:t>
            </a:r>
            <a:endParaRPr lang="en-IN" sz="2400" b="1" dirty="0">
              <a:solidFill>
                <a:srgbClr val="990033"/>
              </a:solidFill>
              <a:cs typeface="Calibri" pitchFamily="34" charset="0"/>
            </a:endParaRPr>
          </a:p>
        </p:txBody>
      </p:sp>
      <p:sp>
        <p:nvSpPr>
          <p:cNvPr id="4" name="Rectangle 9"/>
          <p:cNvSpPr>
            <a:spLocks noChangeArrowheads="1"/>
          </p:cNvSpPr>
          <p:nvPr/>
        </p:nvSpPr>
        <p:spPr bwMode="auto">
          <a:xfrm>
            <a:off x="206472" y="639762"/>
            <a:ext cx="8686008" cy="6101605"/>
          </a:xfrm>
          <a:prstGeom prst="rect">
            <a:avLst/>
          </a:prstGeom>
          <a:noFill/>
          <a:ln w="9525" algn="ctr">
            <a:noFill/>
            <a:miter lim="800000"/>
            <a:headEnd/>
            <a:tailEnd/>
          </a:ln>
          <a:effectLst/>
        </p:spPr>
        <p:txBody>
          <a:bodyPr lIns="84564" tIns="42282" rIns="84564" bIns="42282"/>
          <a:lstStyle/>
          <a:p>
            <a:pPr defTabSz="914323">
              <a:lnSpc>
                <a:spcPct val="150000"/>
              </a:lnSpc>
              <a:defRPr/>
            </a:pPr>
            <a:endParaRPr lang="en-US" sz="1600" b="1" kern="0" dirty="0">
              <a:solidFill>
                <a:sysClr val="windowText" lastClr="000000"/>
              </a:solidFill>
              <a:latin typeface="Arial" charset="0"/>
              <a:cs typeface="Arial" charset="0"/>
            </a:endParaRPr>
          </a:p>
        </p:txBody>
      </p:sp>
      <p:graphicFrame>
        <p:nvGraphicFramePr>
          <p:cNvPr id="5" name="Diagram 4"/>
          <p:cNvGraphicFramePr/>
          <p:nvPr>
            <p:extLst>
              <p:ext uri="{D42A27DB-BD31-4B8C-83A1-F6EECF244321}">
                <p14:modId xmlns:p14="http://schemas.microsoft.com/office/powerpoint/2010/main" val="744857904"/>
              </p:ext>
            </p:extLst>
          </p:nvPr>
        </p:nvGraphicFramePr>
        <p:xfrm>
          <a:off x="539554" y="774781"/>
          <a:ext cx="8064896" cy="1106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9"/>
          <p:cNvSpPr>
            <a:spLocks noChangeArrowheads="1"/>
          </p:cNvSpPr>
          <p:nvPr/>
        </p:nvSpPr>
        <p:spPr bwMode="auto">
          <a:xfrm>
            <a:off x="358872" y="1124748"/>
            <a:ext cx="8686008" cy="5769023"/>
          </a:xfrm>
          <a:prstGeom prst="rect">
            <a:avLst/>
          </a:prstGeom>
          <a:noFill/>
          <a:ln w="9525" algn="ctr">
            <a:noFill/>
            <a:miter lim="800000"/>
            <a:headEnd/>
            <a:tailEnd/>
          </a:ln>
          <a:effectLst/>
        </p:spPr>
        <p:txBody>
          <a:bodyPr lIns="84564" tIns="42282" rIns="84564" bIns="42282"/>
          <a:lstStyle/>
          <a:p>
            <a:pPr defTabSz="914323">
              <a:lnSpc>
                <a:spcPct val="150000"/>
              </a:lnSpc>
              <a:defRPr/>
            </a:pPr>
            <a:endParaRPr lang="en-US" sz="1600" b="1" kern="0" dirty="0">
              <a:solidFill>
                <a:sysClr val="windowText" lastClr="000000"/>
              </a:solidFill>
              <a:latin typeface="Arial" charset="0"/>
              <a:cs typeface="Arial" charset="0"/>
            </a:endParaRPr>
          </a:p>
          <a:p>
            <a:pPr defTabSz="914323">
              <a:lnSpc>
                <a:spcPct val="150000"/>
              </a:lnSpc>
              <a:defRPr/>
            </a:pPr>
            <a:endParaRPr lang="en-US" sz="1600" b="1" kern="0" dirty="0">
              <a:solidFill>
                <a:sysClr val="windowText" lastClr="000000"/>
              </a:solidFill>
              <a:latin typeface="Arial" charset="0"/>
              <a:cs typeface="Arial" charset="0"/>
            </a:endParaRPr>
          </a:p>
          <a:p>
            <a:pPr defTabSz="914323">
              <a:lnSpc>
                <a:spcPct val="150000"/>
              </a:lnSpc>
              <a:defRPr/>
            </a:pPr>
            <a:endParaRPr lang="en-US" sz="1600" b="1" kern="0" dirty="0">
              <a:solidFill>
                <a:sysClr val="windowText" lastClr="000000"/>
              </a:solidFill>
              <a:latin typeface="Arial" charset="0"/>
              <a:cs typeface="Arial" charset="0"/>
            </a:endParaRPr>
          </a:p>
          <a:p>
            <a:pPr defTabSz="914323">
              <a:lnSpc>
                <a:spcPct val="150000"/>
              </a:lnSpc>
              <a:defRPr/>
            </a:pPr>
            <a:r>
              <a:rPr lang="en-US" sz="1600" b="1" kern="0" dirty="0">
                <a:solidFill>
                  <a:sysClr val="windowText" lastClr="000000"/>
                </a:solidFill>
                <a:latin typeface="Arial" charset="0"/>
                <a:cs typeface="Arial" charset="0"/>
              </a:rPr>
              <a:t>Vote Share Logic:</a:t>
            </a:r>
          </a:p>
          <a:p>
            <a:pPr marL="285750" indent="-285750" defTabSz="914323">
              <a:lnSpc>
                <a:spcPct val="150000"/>
              </a:lnSpc>
              <a:buFont typeface="Arial" pitchFamily="34" charset="0"/>
              <a:buChar char="•"/>
              <a:defRPr/>
            </a:pPr>
            <a:r>
              <a:rPr lang="en-US" sz="1600" kern="0" dirty="0">
                <a:solidFill>
                  <a:sysClr val="windowText" lastClr="000000"/>
                </a:solidFill>
                <a:latin typeface="Arial" charset="0"/>
                <a:cs typeface="Arial" charset="0"/>
              </a:rPr>
              <a:t>Method 1: Vote share is proportional to </a:t>
            </a:r>
            <a:r>
              <a:rPr lang="en-US" sz="1600" b="1" kern="0" dirty="0">
                <a:solidFill>
                  <a:sysClr val="windowText" lastClr="000000"/>
                </a:solidFill>
                <a:latin typeface="Arial" charset="0"/>
                <a:cs typeface="Arial" charset="0"/>
              </a:rPr>
              <a:t>Positive tweets – Negative tweets + Neutral tweets/2</a:t>
            </a:r>
            <a:endParaRPr lang="en-US" sz="1600" kern="0" dirty="0">
              <a:solidFill>
                <a:sysClr val="windowText" lastClr="000000"/>
              </a:solidFill>
              <a:latin typeface="Arial" charset="0"/>
              <a:cs typeface="Arial" charset="0"/>
            </a:endParaRPr>
          </a:p>
          <a:p>
            <a:pPr marL="285750" indent="-285750" defTabSz="914323" fontAlgn="base">
              <a:lnSpc>
                <a:spcPct val="150000"/>
              </a:lnSpc>
              <a:spcBef>
                <a:spcPct val="0"/>
              </a:spcBef>
              <a:spcAft>
                <a:spcPct val="0"/>
              </a:spcAft>
              <a:buFont typeface="Arial" pitchFamily="34" charset="0"/>
              <a:buChar char="•"/>
              <a:defRPr/>
            </a:pPr>
            <a:r>
              <a:rPr lang="en-US" sz="1600" kern="0" dirty="0">
                <a:solidFill>
                  <a:sysClr val="windowText" lastClr="000000"/>
                </a:solidFill>
                <a:latin typeface="Arial" charset="0"/>
                <a:cs typeface="Arial" charset="0"/>
              </a:rPr>
              <a:t>Method 2: Vote share is proportional to </a:t>
            </a:r>
            <a:r>
              <a:rPr lang="en-US" sz="1600" b="1" kern="0" dirty="0">
                <a:solidFill>
                  <a:sysClr val="windowText" lastClr="000000"/>
                </a:solidFill>
                <a:latin typeface="Arial" charset="0"/>
                <a:cs typeface="Arial" charset="0"/>
              </a:rPr>
              <a:t>Positive tweets – Negative tweets</a:t>
            </a:r>
          </a:p>
          <a:p>
            <a:pPr defTabSz="914323" fontAlgn="base">
              <a:lnSpc>
                <a:spcPct val="150000"/>
              </a:lnSpc>
              <a:spcBef>
                <a:spcPct val="0"/>
              </a:spcBef>
              <a:spcAft>
                <a:spcPct val="0"/>
              </a:spcAft>
              <a:defRPr/>
            </a:pPr>
            <a:endParaRPr lang="en-US" sz="1600" b="1" kern="0" dirty="0">
              <a:solidFill>
                <a:sysClr val="windowText" lastClr="000000"/>
              </a:solidFill>
              <a:latin typeface="Arial" charset="0"/>
              <a:cs typeface="Arial" charset="0"/>
            </a:endParaRPr>
          </a:p>
          <a:p>
            <a:pPr defTabSz="914323" fontAlgn="base">
              <a:lnSpc>
                <a:spcPct val="150000"/>
              </a:lnSpc>
              <a:spcBef>
                <a:spcPct val="0"/>
              </a:spcBef>
              <a:spcAft>
                <a:spcPct val="0"/>
              </a:spcAft>
              <a:defRPr/>
            </a:pPr>
            <a:r>
              <a:rPr lang="en-US" sz="1600" b="1" kern="0" dirty="0">
                <a:solidFill>
                  <a:sysClr val="windowText" lastClr="000000"/>
                </a:solidFill>
                <a:latin typeface="Arial" charset="0"/>
                <a:cs typeface="Arial" charset="0"/>
              </a:rPr>
              <a:t>Vote Share:</a:t>
            </a:r>
          </a:p>
          <a:p>
            <a:pPr defTabSz="914323" fontAlgn="base">
              <a:lnSpc>
                <a:spcPct val="150000"/>
              </a:lnSpc>
              <a:spcBef>
                <a:spcPct val="0"/>
              </a:spcBef>
              <a:spcAft>
                <a:spcPct val="0"/>
              </a:spcAft>
              <a:defRPr/>
            </a:pPr>
            <a:endParaRPr lang="en-US" sz="1600" b="1" kern="0" dirty="0">
              <a:solidFill>
                <a:sysClr val="windowText" lastClr="000000"/>
              </a:solidFill>
              <a:latin typeface="Arial" charset="0"/>
              <a:cs typeface="Arial" charset="0"/>
            </a:endParaRPr>
          </a:p>
          <a:p>
            <a:pPr defTabSz="914323">
              <a:lnSpc>
                <a:spcPct val="150000"/>
              </a:lnSpc>
              <a:defRPr/>
            </a:pPr>
            <a:r>
              <a:rPr lang="en-US" sz="1600" b="1" kern="0" dirty="0">
                <a:solidFill>
                  <a:sysClr val="windowText" lastClr="000000"/>
                </a:solidFill>
                <a:latin typeface="Arial" charset="0"/>
                <a:cs typeface="Arial"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4094751348"/>
              </p:ext>
            </p:extLst>
          </p:nvPr>
        </p:nvGraphicFramePr>
        <p:xfrm>
          <a:off x="1295400" y="4572000"/>
          <a:ext cx="6096000" cy="1143000"/>
        </p:xfrm>
        <a:graphic>
          <a:graphicData uri="http://schemas.openxmlformats.org/drawingml/2006/table">
            <a:tbl>
              <a:tblPr firstRow="1" bandRow="1">
                <a:tableStyleId>{21E4AEA4-8DFA-4A89-87EB-49C32662AFE0}</a:tableStyleId>
              </a:tblPr>
              <a:tblGrid>
                <a:gridCol w="1524000"/>
                <a:gridCol w="1524000"/>
                <a:gridCol w="1524000"/>
                <a:gridCol w="1524000"/>
              </a:tblGrid>
              <a:tr h="370840">
                <a:tc>
                  <a:txBody>
                    <a:bodyPr/>
                    <a:lstStyle/>
                    <a:p>
                      <a:pPr algn="ctr"/>
                      <a:r>
                        <a:rPr lang="en-US" dirty="0" smtClean="0"/>
                        <a:t>Method</a:t>
                      </a:r>
                      <a:endParaRPr lang="en-US" dirty="0"/>
                    </a:p>
                  </a:txBody>
                  <a:tcPr/>
                </a:tc>
                <a:tc>
                  <a:txBody>
                    <a:bodyPr/>
                    <a:lstStyle/>
                    <a:p>
                      <a:pPr algn="ctr"/>
                      <a:r>
                        <a:rPr lang="en-US" dirty="0" smtClean="0"/>
                        <a:t>AAP</a:t>
                      </a:r>
                      <a:endParaRPr lang="en-US" dirty="0"/>
                    </a:p>
                  </a:txBody>
                  <a:tcPr/>
                </a:tc>
                <a:tc>
                  <a:txBody>
                    <a:bodyPr/>
                    <a:lstStyle/>
                    <a:p>
                      <a:pPr algn="ctr"/>
                      <a:r>
                        <a:rPr lang="en-US" dirty="0" smtClean="0"/>
                        <a:t>BJP</a:t>
                      </a:r>
                      <a:endParaRPr lang="en-US" dirty="0"/>
                    </a:p>
                  </a:txBody>
                  <a:tcPr/>
                </a:tc>
                <a:tc>
                  <a:txBody>
                    <a:bodyPr/>
                    <a:lstStyle/>
                    <a:p>
                      <a:pPr algn="ctr"/>
                      <a:r>
                        <a:rPr lang="en-US" dirty="0" smtClean="0"/>
                        <a:t>INC</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50%</a:t>
                      </a:r>
                      <a:endParaRPr lang="en-US" dirty="0"/>
                    </a:p>
                  </a:txBody>
                  <a:tcPr/>
                </a:tc>
                <a:tc>
                  <a:txBody>
                    <a:bodyPr/>
                    <a:lstStyle/>
                    <a:p>
                      <a:pPr algn="ctr"/>
                      <a:r>
                        <a:rPr lang="en-US" dirty="0" smtClean="0"/>
                        <a:t>39%</a:t>
                      </a:r>
                      <a:endParaRPr lang="en-US" dirty="0"/>
                    </a:p>
                  </a:txBody>
                  <a:tcPr/>
                </a:tc>
                <a:tc>
                  <a:txBody>
                    <a:bodyPr/>
                    <a:lstStyle/>
                    <a:p>
                      <a:pPr algn="ctr"/>
                      <a:r>
                        <a:rPr lang="en-US" dirty="0" smtClean="0"/>
                        <a:t>11%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48%</a:t>
                      </a:r>
                      <a:endParaRPr lang="en-US" dirty="0"/>
                    </a:p>
                  </a:txBody>
                  <a:tcPr/>
                </a:tc>
                <a:tc>
                  <a:txBody>
                    <a:bodyPr/>
                    <a:lstStyle/>
                    <a:p>
                      <a:pPr algn="ctr"/>
                      <a:r>
                        <a:rPr lang="en-US" dirty="0" smtClean="0"/>
                        <a:t>42%</a:t>
                      </a:r>
                      <a:endParaRPr lang="en-US" dirty="0"/>
                    </a:p>
                  </a:txBody>
                  <a:tcPr/>
                </a:tc>
                <a:tc>
                  <a:txBody>
                    <a:bodyPr/>
                    <a:lstStyle/>
                    <a:p>
                      <a:pPr algn="ctr"/>
                      <a:r>
                        <a:rPr lang="en-US" dirty="0" smtClean="0"/>
                        <a:t>10%</a:t>
                      </a:r>
                      <a:endParaRPr lang="en-US" dirty="0"/>
                    </a:p>
                  </a:txBody>
                  <a:tcPr/>
                </a:tc>
              </a:tr>
            </a:tbl>
          </a:graphicData>
        </a:graphic>
      </p:graphicFrame>
    </p:spTree>
    <p:extLst>
      <p:ext uri="{BB962C8B-B14F-4D97-AF65-F5344CB8AC3E}">
        <p14:creationId xmlns:p14="http://schemas.microsoft.com/office/powerpoint/2010/main" val="696675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idx="4294967295"/>
          </p:nvPr>
        </p:nvSpPr>
        <p:spPr>
          <a:xfrm>
            <a:off x="0" y="0"/>
            <a:ext cx="9144000" cy="639763"/>
          </a:xfrm>
          <a:noFill/>
          <a:ln>
            <a:noFill/>
          </a:ln>
        </p:spPr>
        <p:txBody>
          <a:bodyPr vert="horz" wrap="square" lIns="91440" tIns="45720" rIns="91440" bIns="45720" numCol="1" rtlCol="0" anchor="ctr" anchorCtr="0" compatLnSpc="1">
            <a:prstTxWarp prst="textNoShape">
              <a:avLst/>
            </a:prstTxWarp>
            <a:normAutofit/>
          </a:bodyPr>
          <a:lstStyle/>
          <a:p>
            <a:pPr algn="l" defTabSz="914400"/>
            <a:r>
              <a:rPr lang="en-IN" sz="2400" b="1" i="1" u="sng" dirty="0" smtClean="0">
                <a:solidFill>
                  <a:srgbClr val="990033"/>
                </a:solidFill>
                <a:latin typeface="Calibri" pitchFamily="34" charset="0"/>
                <a:cs typeface="Calibri" pitchFamily="34" charset="0"/>
              </a:rPr>
              <a:t>Converting vote share to number of seats</a:t>
            </a:r>
            <a:r>
              <a:rPr lang="en-IN" sz="2400" b="1" dirty="0" smtClean="0">
                <a:solidFill>
                  <a:srgbClr val="990033"/>
                </a:solidFill>
                <a:latin typeface="Calibri" pitchFamily="34" charset="0"/>
                <a:cs typeface="Calibri" pitchFamily="34" charset="0"/>
              </a:rPr>
              <a:t>: Regression</a:t>
            </a:r>
            <a:endParaRPr lang="en-IN" sz="2400" b="1" dirty="0">
              <a:solidFill>
                <a:srgbClr val="990033"/>
              </a:solidFill>
              <a:latin typeface="Calibri" pitchFamily="34" charset="0"/>
              <a:cs typeface="Calibri" pitchFamily="34" charset="0"/>
            </a:endParaRPr>
          </a:p>
        </p:txBody>
      </p:sp>
      <p:sp>
        <p:nvSpPr>
          <p:cNvPr id="3" name="Slide Number Placeholder 2"/>
          <p:cNvSpPr>
            <a:spLocks noGrp="1"/>
          </p:cNvSpPr>
          <p:nvPr>
            <p:ph type="sldNum" sz="quarter" idx="12"/>
          </p:nvPr>
        </p:nvSpPr>
        <p:spPr/>
        <p:txBody>
          <a:bodyPr/>
          <a:lstStyle/>
          <a:p>
            <a:pPr>
              <a:defRPr/>
            </a:pPr>
            <a:fld id="{E7A5B739-2C39-4D08-A62F-CE2C7D7FFFB9}" type="slidenum">
              <a:rPr lang="en-US" smtClean="0"/>
              <a:pPr>
                <a:defRPr/>
              </a:pPr>
              <a:t>17</a:t>
            </a:fld>
            <a:endParaRPr lang="en-US"/>
          </a:p>
        </p:txBody>
      </p:sp>
      <p:sp>
        <p:nvSpPr>
          <p:cNvPr id="4" name="TextBox 3"/>
          <p:cNvSpPr txBox="1"/>
          <p:nvPr/>
        </p:nvSpPr>
        <p:spPr>
          <a:xfrm>
            <a:off x="323528" y="908720"/>
            <a:ext cx="8496944" cy="646331"/>
          </a:xfrm>
          <a:prstGeom prst="rect">
            <a:avLst/>
          </a:prstGeom>
          <a:noFill/>
        </p:spPr>
        <p:txBody>
          <a:bodyPr wrap="square" rtlCol="0">
            <a:spAutoFit/>
          </a:bodyPr>
          <a:lstStyle/>
          <a:p>
            <a:pPr marL="285750" indent="-285750">
              <a:buFont typeface="Arial" pitchFamily="34" charset="0"/>
              <a:buChar char="•"/>
            </a:pPr>
            <a:r>
              <a:rPr lang="en-US" dirty="0" smtClean="0"/>
              <a:t>Multivariate Linear Regression model based on vote share and seat share data of past Delhi Assembly Elections (‘93,’98,’03,’08,’13)</a:t>
            </a:r>
          </a:p>
        </p:txBody>
      </p:sp>
      <p:graphicFrame>
        <p:nvGraphicFramePr>
          <p:cNvPr id="12" name="Table 11"/>
          <p:cNvGraphicFramePr>
            <a:graphicFrameLocks noGrp="1"/>
          </p:cNvGraphicFramePr>
          <p:nvPr>
            <p:extLst>
              <p:ext uri="{D42A27DB-BD31-4B8C-83A1-F6EECF244321}">
                <p14:modId xmlns:p14="http://schemas.microsoft.com/office/powerpoint/2010/main" val="1807147435"/>
              </p:ext>
            </p:extLst>
          </p:nvPr>
        </p:nvGraphicFramePr>
        <p:xfrm>
          <a:off x="2195736" y="5373216"/>
          <a:ext cx="4536505" cy="859533"/>
        </p:xfrm>
        <a:graphic>
          <a:graphicData uri="http://schemas.openxmlformats.org/drawingml/2006/table">
            <a:tbl>
              <a:tblPr/>
              <a:tblGrid>
                <a:gridCol w="1274299"/>
                <a:gridCol w="1087402"/>
                <a:gridCol w="1087402"/>
                <a:gridCol w="1087402"/>
              </a:tblGrid>
              <a:tr h="286511">
                <a:tc>
                  <a:txBody>
                    <a:bodyPr/>
                    <a:lstStyle/>
                    <a:p>
                      <a:pPr algn="ctr" fontAlgn="b"/>
                      <a:r>
                        <a:rPr lang="en-US" sz="1600" b="0" i="0" u="none" strike="noStrike" dirty="0">
                          <a:solidFill>
                            <a:schemeClr val="bg1"/>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3634"/>
                    </a:solidFill>
                  </a:tcPr>
                </a:tc>
                <a:tc>
                  <a:txBody>
                    <a:bodyPr/>
                    <a:lstStyle/>
                    <a:p>
                      <a:pPr algn="ctr" fontAlgn="b"/>
                      <a:r>
                        <a:rPr lang="en-US" sz="1600" b="0" i="0" u="none" strike="noStrike" dirty="0">
                          <a:solidFill>
                            <a:schemeClr val="bg1"/>
                          </a:solidFill>
                          <a:effectLst/>
                          <a:latin typeface="Calibri"/>
                        </a:rPr>
                        <a:t>1st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3634"/>
                    </a:solidFill>
                  </a:tcPr>
                </a:tc>
                <a:tc>
                  <a:txBody>
                    <a:bodyPr/>
                    <a:lstStyle/>
                    <a:p>
                      <a:pPr algn="ctr" fontAlgn="b"/>
                      <a:r>
                        <a:rPr lang="en-US" sz="1600" b="0" i="0" u="none" strike="noStrike" dirty="0">
                          <a:solidFill>
                            <a:schemeClr val="bg1"/>
                          </a:solidFill>
                          <a:effectLst/>
                          <a:latin typeface="Calibri"/>
                        </a:rPr>
                        <a:t>2nd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3634"/>
                    </a:solidFill>
                  </a:tcPr>
                </a:tc>
                <a:tc>
                  <a:txBody>
                    <a:bodyPr/>
                    <a:lstStyle/>
                    <a:p>
                      <a:pPr algn="ctr" fontAlgn="b"/>
                      <a:r>
                        <a:rPr lang="en-US" sz="1600" b="0" i="0" u="none" strike="noStrike" dirty="0">
                          <a:solidFill>
                            <a:schemeClr val="bg1"/>
                          </a:solidFill>
                          <a:effectLst/>
                          <a:latin typeface="Calibri"/>
                        </a:rPr>
                        <a:t>3rd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3634"/>
                    </a:solidFill>
                  </a:tcPr>
                </a:tc>
              </a:tr>
              <a:tr h="286511">
                <a:tc>
                  <a:txBody>
                    <a:bodyPr/>
                    <a:lstStyle/>
                    <a:p>
                      <a:pPr algn="ctr" fontAlgn="b"/>
                      <a:r>
                        <a:rPr lang="en-US" sz="1600" b="0" i="0" u="none" strike="noStrike">
                          <a:solidFill>
                            <a:srgbClr val="000000"/>
                          </a:solidFill>
                          <a:effectLst/>
                          <a:latin typeface="Calibri"/>
                        </a:rPr>
                        <a:t>Vote Share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ctr" fontAlgn="b"/>
                      <a:r>
                        <a:rPr lang="en-US" sz="1600" b="0" i="0" u="none" strike="noStrike" dirty="0">
                          <a:solidFill>
                            <a:srgbClr val="000000"/>
                          </a:solidFill>
                          <a:effectLst/>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6511">
                <a:tc>
                  <a:txBody>
                    <a:bodyPr/>
                    <a:lstStyle/>
                    <a:p>
                      <a:pPr algn="ctr" fontAlgn="b"/>
                      <a:r>
                        <a:rPr lang="en-US" sz="1600" b="0" i="0" u="none" strike="noStrike" dirty="0">
                          <a:solidFill>
                            <a:srgbClr val="000000"/>
                          </a:solidFill>
                          <a:effectLst/>
                          <a:latin typeface="Calibri"/>
                        </a:rPr>
                        <a:t>Seats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ctr" fontAlgn="b"/>
                      <a:r>
                        <a:rPr lang="en-US" sz="1600" b="0" i="0" u="none" strike="noStrike">
                          <a:solidFill>
                            <a:srgbClr val="000000"/>
                          </a:solidFill>
                          <a:effectLst/>
                          <a:latin typeface="Calibri"/>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6" name="TextBox 15"/>
          <p:cNvSpPr txBox="1"/>
          <p:nvPr/>
        </p:nvSpPr>
        <p:spPr>
          <a:xfrm>
            <a:off x="2679545" y="1772816"/>
            <a:ext cx="2304256" cy="923330"/>
          </a:xfrm>
          <a:prstGeom prst="rect">
            <a:avLst/>
          </a:prstGeom>
          <a:noFill/>
          <a:ln>
            <a:solidFill>
              <a:srgbClr val="912F46"/>
            </a:solidFill>
          </a:ln>
        </p:spPr>
        <p:txBody>
          <a:bodyPr wrap="square" rtlCol="0">
            <a:spAutoFit/>
          </a:bodyPr>
          <a:lstStyle/>
          <a:p>
            <a:r>
              <a:rPr lang="en-US" dirty="0"/>
              <a:t>y</a:t>
            </a:r>
            <a:r>
              <a:rPr lang="en-US" sz="1200" dirty="0" smtClean="0"/>
              <a:t>1</a:t>
            </a:r>
            <a:r>
              <a:rPr lang="en-US" dirty="0" smtClean="0"/>
              <a:t> = B1x</a:t>
            </a:r>
            <a:r>
              <a:rPr lang="en-US" sz="1200" dirty="0" smtClean="0"/>
              <a:t>1</a:t>
            </a:r>
            <a:r>
              <a:rPr lang="en-US" dirty="0" smtClean="0"/>
              <a:t> + B2x</a:t>
            </a:r>
            <a:r>
              <a:rPr lang="en-US" sz="1200" dirty="0" smtClean="0"/>
              <a:t>2</a:t>
            </a:r>
            <a:r>
              <a:rPr lang="en-US" dirty="0" smtClean="0"/>
              <a:t> + C</a:t>
            </a:r>
            <a:r>
              <a:rPr lang="en-US" sz="1200" dirty="0" smtClean="0"/>
              <a:t>1</a:t>
            </a:r>
          </a:p>
          <a:p>
            <a:r>
              <a:rPr lang="en-US" dirty="0"/>
              <a:t>y</a:t>
            </a:r>
            <a:r>
              <a:rPr lang="en-US" sz="1200" dirty="0" smtClean="0"/>
              <a:t>2</a:t>
            </a:r>
            <a:r>
              <a:rPr lang="en-US" dirty="0" smtClean="0"/>
              <a:t> = B3x</a:t>
            </a:r>
            <a:r>
              <a:rPr lang="en-US" sz="1200" dirty="0" smtClean="0"/>
              <a:t>1</a:t>
            </a:r>
            <a:r>
              <a:rPr lang="en-US" dirty="0" smtClean="0"/>
              <a:t> + B4x</a:t>
            </a:r>
            <a:r>
              <a:rPr lang="en-US" sz="1200" dirty="0" smtClean="0"/>
              <a:t>2</a:t>
            </a:r>
            <a:r>
              <a:rPr lang="en-US" dirty="0" smtClean="0"/>
              <a:t> + C</a:t>
            </a:r>
            <a:r>
              <a:rPr lang="en-US" sz="1200" dirty="0" smtClean="0"/>
              <a:t>2</a:t>
            </a:r>
          </a:p>
          <a:p>
            <a:r>
              <a:rPr lang="en-US" dirty="0"/>
              <a:t>y</a:t>
            </a:r>
            <a:r>
              <a:rPr lang="en-US" sz="1200" dirty="0" smtClean="0"/>
              <a:t>3</a:t>
            </a:r>
            <a:r>
              <a:rPr lang="en-US" dirty="0" smtClean="0"/>
              <a:t> = B5x</a:t>
            </a:r>
            <a:r>
              <a:rPr lang="en-US" sz="1200" dirty="0" smtClean="0"/>
              <a:t>1</a:t>
            </a:r>
            <a:r>
              <a:rPr lang="en-US" dirty="0" smtClean="0"/>
              <a:t> + B6x</a:t>
            </a:r>
            <a:r>
              <a:rPr lang="en-US" sz="1200" dirty="0" smtClean="0"/>
              <a:t>2</a:t>
            </a:r>
            <a:r>
              <a:rPr lang="en-US" dirty="0" smtClean="0"/>
              <a:t> + C</a:t>
            </a:r>
            <a:r>
              <a:rPr lang="en-US" sz="1200" dirty="0" smtClean="0"/>
              <a:t>3</a:t>
            </a:r>
            <a:endParaRPr lang="en-US" sz="1200" dirty="0"/>
          </a:p>
        </p:txBody>
      </p:sp>
      <p:graphicFrame>
        <p:nvGraphicFramePr>
          <p:cNvPr id="18" name="Table 17"/>
          <p:cNvGraphicFramePr>
            <a:graphicFrameLocks noGrp="1"/>
          </p:cNvGraphicFramePr>
          <p:nvPr>
            <p:extLst>
              <p:ext uri="{D42A27DB-BD31-4B8C-83A1-F6EECF244321}">
                <p14:modId xmlns:p14="http://schemas.microsoft.com/office/powerpoint/2010/main" val="1568390808"/>
              </p:ext>
            </p:extLst>
          </p:nvPr>
        </p:nvGraphicFramePr>
        <p:xfrm>
          <a:off x="591202" y="3034700"/>
          <a:ext cx="7704853" cy="1773555"/>
        </p:xfrm>
        <a:graphic>
          <a:graphicData uri="http://schemas.openxmlformats.org/drawingml/2006/table">
            <a:tbl>
              <a:tblPr/>
              <a:tblGrid>
                <a:gridCol w="1041197"/>
                <a:gridCol w="832957"/>
                <a:gridCol w="832957"/>
                <a:gridCol w="832957"/>
                <a:gridCol w="832957"/>
                <a:gridCol w="832957"/>
                <a:gridCol w="832957"/>
                <a:gridCol w="832957"/>
                <a:gridCol w="832957"/>
              </a:tblGrid>
              <a:tr h="190500">
                <a:tc>
                  <a:txBody>
                    <a:bodyPr/>
                    <a:lstStyle/>
                    <a:p>
                      <a:pPr algn="ctr" fontAlgn="b"/>
                      <a:r>
                        <a:rPr lang="en-US" sz="1600" b="0" i="0" u="none" strike="noStrike" dirty="0">
                          <a:solidFill>
                            <a:srgbClr val="000000"/>
                          </a:solidFill>
                          <a:effectLst/>
                          <a:latin typeface="Calibri"/>
                        </a:rPr>
                        <a:t>Actual Seats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a:txBody>
                    <a:bodyPr/>
                    <a:lstStyle/>
                    <a:p>
                      <a:pPr algn="ctr"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b"/>
                      <a:r>
                        <a:rPr lang="en-US" sz="1600" b="0" i="0" u="none" strike="noStrike">
                          <a:solidFill>
                            <a:srgbClr val="000000"/>
                          </a:solidFill>
                          <a:effectLst/>
                          <a:latin typeface="Calibri"/>
                        </a:rPr>
                        <a:t>Model Predicted Seats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9694"/>
                    </a:solidFill>
                  </a:tcPr>
                </a:tc>
                <a:tc hMerge="1">
                  <a:txBody>
                    <a:bodyPr/>
                    <a:lstStyle/>
                    <a:p>
                      <a:endParaRPr lang="en-US"/>
                    </a:p>
                  </a:txBody>
                  <a:tcPr/>
                </a:tc>
                <a:tc hMerge="1">
                  <a:txBody>
                    <a:bodyPr/>
                    <a:lstStyle/>
                    <a:p>
                      <a:endParaRPr lang="en-US"/>
                    </a:p>
                  </a:txBody>
                  <a:tcPr/>
                </a:tc>
                <a:tc>
                  <a:txBody>
                    <a:bodyPr/>
                    <a:lstStyle/>
                    <a:p>
                      <a:pPr algn="ctr"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effectLst/>
                          <a:latin typeface="Calibri"/>
                        </a:rPr>
                        <a:t>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600" b="0" i="0" u="none" strike="noStrike">
                          <a:solidFill>
                            <a:srgbClr val="000000"/>
                          </a:solidFill>
                          <a:effectLst/>
                          <a:latin typeface="Calibri"/>
                        </a:rPr>
                        <a:t>1st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600" b="0" i="0" u="none" strike="noStrike">
                          <a:solidFill>
                            <a:srgbClr val="000000"/>
                          </a:solidFill>
                          <a:effectLst/>
                          <a:latin typeface="Calibri"/>
                        </a:rPr>
                        <a:t>2nd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600" b="0" i="0" u="none" strike="noStrike">
                          <a:solidFill>
                            <a:srgbClr val="000000"/>
                          </a:solidFill>
                          <a:effectLst/>
                          <a:latin typeface="Calibri"/>
                        </a:rPr>
                        <a:t>3rd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a:rPr>
                        <a:t>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600" b="0" i="0" u="none" strike="noStrike">
                          <a:solidFill>
                            <a:srgbClr val="000000"/>
                          </a:solidFill>
                          <a:effectLst/>
                          <a:latin typeface="Calibri"/>
                        </a:rPr>
                        <a:t>1st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600" b="0" i="0" u="none" strike="noStrike">
                          <a:solidFill>
                            <a:srgbClr val="000000"/>
                          </a:solidFill>
                          <a:effectLst/>
                          <a:latin typeface="Calibri"/>
                        </a:rPr>
                        <a:t>2nd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1600" b="0" i="0" u="none" strike="noStrike">
                          <a:solidFill>
                            <a:srgbClr val="000000"/>
                          </a:solidFill>
                          <a:effectLst/>
                          <a:latin typeface="Calibri"/>
                        </a:rPr>
                        <a:t>3rd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r>
              <a:tr h="190500">
                <a:tc>
                  <a:txBody>
                    <a:bodyPr/>
                    <a:lstStyle/>
                    <a:p>
                      <a:pPr algn="ctr" fontAlgn="b"/>
                      <a:r>
                        <a:rPr lang="en-US" sz="1600" b="0" i="0" u="none" strike="noStrike">
                          <a:solidFill>
                            <a:srgbClr val="000000"/>
                          </a:solidFill>
                          <a:effectLst/>
                          <a:latin typeface="Calibri"/>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effectLst/>
                          <a:latin typeface="Calibri"/>
                        </a:rPr>
                        <a:t>2008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a:rPr>
                        <a:t>2008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effectLst/>
                          <a:latin typeface="Calibri"/>
                        </a:rPr>
                        <a:t>2003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a:rPr>
                        <a:t>2003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effectLst/>
                          <a:latin typeface="Calibri"/>
                        </a:rPr>
                        <a:t>1998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a:rPr>
                        <a:t>1998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effectLst/>
                          <a:latin typeface="Calibri"/>
                        </a:rPr>
                        <a:t>1993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solidFill>
                            <a:srgbClr val="000000"/>
                          </a:solidFill>
                          <a:effectLst/>
                          <a:latin typeface="Calibri"/>
                        </a:rPr>
                        <a:t>1993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9" name="TextBox 18"/>
          <p:cNvSpPr txBox="1"/>
          <p:nvPr/>
        </p:nvSpPr>
        <p:spPr>
          <a:xfrm>
            <a:off x="586273" y="2696146"/>
            <a:ext cx="1016112" cy="338554"/>
          </a:xfrm>
          <a:prstGeom prst="rect">
            <a:avLst/>
          </a:prstGeom>
          <a:noFill/>
        </p:spPr>
        <p:txBody>
          <a:bodyPr wrap="none" rtlCol="0">
            <a:spAutoFit/>
          </a:bodyPr>
          <a:lstStyle/>
          <a:p>
            <a:r>
              <a:rPr lang="en-US" sz="1600" u="sng" dirty="0" smtClean="0"/>
              <a:t>Validation</a:t>
            </a:r>
            <a:endParaRPr lang="en-US" sz="1600" u="sng" dirty="0"/>
          </a:p>
        </p:txBody>
      </p:sp>
      <p:sp>
        <p:nvSpPr>
          <p:cNvPr id="20" name="TextBox 19"/>
          <p:cNvSpPr txBox="1"/>
          <p:nvPr/>
        </p:nvSpPr>
        <p:spPr>
          <a:xfrm>
            <a:off x="744906" y="4915907"/>
            <a:ext cx="698846" cy="338554"/>
          </a:xfrm>
          <a:prstGeom prst="rect">
            <a:avLst/>
          </a:prstGeom>
          <a:noFill/>
        </p:spPr>
        <p:txBody>
          <a:bodyPr wrap="none" rtlCol="0">
            <a:spAutoFit/>
          </a:bodyPr>
          <a:lstStyle/>
          <a:p>
            <a:r>
              <a:rPr lang="en-US" sz="1600" u="sng" dirty="0" smtClean="0"/>
              <a:t>Result</a:t>
            </a:r>
            <a:endParaRPr lang="en-US" sz="1600" u="sng" dirty="0"/>
          </a:p>
        </p:txBody>
      </p:sp>
    </p:spTree>
    <p:extLst>
      <p:ext uri="{BB962C8B-B14F-4D97-AF65-F5344CB8AC3E}">
        <p14:creationId xmlns:p14="http://schemas.microsoft.com/office/powerpoint/2010/main" val="4222498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idx="4294967295"/>
          </p:nvPr>
        </p:nvSpPr>
        <p:spPr>
          <a:xfrm>
            <a:off x="0" y="0"/>
            <a:ext cx="9144000" cy="639763"/>
          </a:xfrm>
          <a:noFill/>
          <a:ln>
            <a:noFill/>
          </a:ln>
        </p:spPr>
        <p:txBody>
          <a:bodyPr vert="horz" wrap="square" lIns="91440" tIns="45720" rIns="91440" bIns="45720" numCol="1" rtlCol="0" anchor="ctr" anchorCtr="0" compatLnSpc="1">
            <a:prstTxWarp prst="textNoShape">
              <a:avLst/>
            </a:prstTxWarp>
            <a:normAutofit/>
          </a:bodyPr>
          <a:lstStyle/>
          <a:p>
            <a:pPr algn="l" defTabSz="914400"/>
            <a:r>
              <a:rPr lang="en-IN" sz="2400" b="1" i="1" u="sng" dirty="0" smtClean="0">
                <a:solidFill>
                  <a:srgbClr val="990033"/>
                </a:solidFill>
                <a:latin typeface="Calibri" pitchFamily="34" charset="0"/>
                <a:cs typeface="Calibri" pitchFamily="34" charset="0"/>
              </a:rPr>
              <a:t>Converting vote share to number of seats</a:t>
            </a:r>
            <a:r>
              <a:rPr lang="en-IN" sz="2400" b="1" dirty="0" smtClean="0">
                <a:solidFill>
                  <a:srgbClr val="990033"/>
                </a:solidFill>
                <a:latin typeface="Calibri" pitchFamily="34" charset="0"/>
                <a:cs typeface="Calibri" pitchFamily="34" charset="0"/>
              </a:rPr>
              <a:t>: Swing Analysis</a:t>
            </a:r>
            <a:endParaRPr lang="en-IN" sz="2400" b="1" dirty="0">
              <a:solidFill>
                <a:srgbClr val="990033"/>
              </a:solidFill>
              <a:latin typeface="Calibri" pitchFamily="34" charset="0"/>
              <a:cs typeface="Calibri" pitchFamily="34" charset="0"/>
            </a:endParaRPr>
          </a:p>
        </p:txBody>
      </p:sp>
      <p:sp>
        <p:nvSpPr>
          <p:cNvPr id="3" name="Slide Number Placeholder 2"/>
          <p:cNvSpPr>
            <a:spLocks noGrp="1"/>
          </p:cNvSpPr>
          <p:nvPr>
            <p:ph type="sldNum" sz="quarter" idx="12"/>
          </p:nvPr>
        </p:nvSpPr>
        <p:spPr/>
        <p:txBody>
          <a:bodyPr/>
          <a:lstStyle/>
          <a:p>
            <a:pPr>
              <a:defRPr/>
            </a:pPr>
            <a:fld id="{E7A5B739-2C39-4D08-A62F-CE2C7D7FFFB9}" type="slidenum">
              <a:rPr lang="en-US" smtClean="0"/>
              <a:pPr>
                <a:defRPr/>
              </a:pPr>
              <a:t>18</a:t>
            </a:fld>
            <a:endParaRPr lang="en-US"/>
          </a:p>
        </p:txBody>
      </p:sp>
      <p:sp>
        <p:nvSpPr>
          <p:cNvPr id="4" name="TextBox 3"/>
          <p:cNvSpPr txBox="1"/>
          <p:nvPr/>
        </p:nvSpPr>
        <p:spPr>
          <a:xfrm>
            <a:off x="323528" y="908720"/>
            <a:ext cx="8496944" cy="1477328"/>
          </a:xfrm>
          <a:prstGeom prst="rect">
            <a:avLst/>
          </a:prstGeom>
          <a:noFill/>
        </p:spPr>
        <p:txBody>
          <a:bodyPr wrap="square" rtlCol="0">
            <a:spAutoFit/>
          </a:bodyPr>
          <a:lstStyle/>
          <a:p>
            <a:pPr marL="285750" indent="-285750">
              <a:buFont typeface="Arial" pitchFamily="34" charset="0"/>
              <a:buChar char="•"/>
            </a:pPr>
            <a:r>
              <a:rPr lang="en-US" dirty="0"/>
              <a:t>Extent of change in voter support, typically from one </a:t>
            </a:r>
            <a:r>
              <a:rPr lang="en-US" dirty="0" smtClean="0"/>
              <a:t>election to </a:t>
            </a:r>
            <a:r>
              <a:rPr lang="en-US" dirty="0"/>
              <a:t>another, expressed as a positive or negative </a:t>
            </a:r>
            <a:r>
              <a:rPr lang="en-US" dirty="0" smtClean="0"/>
              <a:t>percentage</a:t>
            </a:r>
          </a:p>
          <a:p>
            <a:pPr marL="285750" indent="-285750">
              <a:buFont typeface="Arial" pitchFamily="34" charset="0"/>
              <a:buChar char="•"/>
            </a:pPr>
            <a:endParaRPr lang="en-US" dirty="0"/>
          </a:p>
          <a:p>
            <a:endParaRPr lang="en-US" dirty="0"/>
          </a:p>
          <a:p>
            <a:pPr marL="285750" indent="-285750">
              <a:buFont typeface="Arial" pitchFamily="34" charset="0"/>
              <a:buChar char="•"/>
            </a:pPr>
            <a:endParaRPr lang="en-US" dirty="0"/>
          </a:p>
        </p:txBody>
      </p:sp>
      <p:sp>
        <p:nvSpPr>
          <p:cNvPr id="2" name="Rectangle 1"/>
          <p:cNvSpPr/>
          <p:nvPr/>
        </p:nvSpPr>
        <p:spPr>
          <a:xfrm>
            <a:off x="486264" y="1647384"/>
            <a:ext cx="8334207" cy="646331"/>
          </a:xfrm>
          <a:prstGeom prst="rect">
            <a:avLst/>
          </a:prstGeom>
          <a:ln>
            <a:solidFill>
              <a:srgbClr val="912F46"/>
            </a:solidFill>
          </a:ln>
        </p:spPr>
        <p:txBody>
          <a:bodyPr wrap="square">
            <a:spAutoFit/>
          </a:bodyPr>
          <a:lstStyle/>
          <a:p>
            <a:r>
              <a:rPr lang="en-US" dirty="0"/>
              <a:t>One Party Swing = Percentage of vote (current election) − percentage of vote (previous election)</a:t>
            </a:r>
          </a:p>
        </p:txBody>
      </p:sp>
      <p:sp>
        <p:nvSpPr>
          <p:cNvPr id="6" name="Rectangle 5"/>
          <p:cNvSpPr/>
          <p:nvPr/>
        </p:nvSpPr>
        <p:spPr>
          <a:xfrm>
            <a:off x="352272" y="4083124"/>
            <a:ext cx="7992888" cy="369332"/>
          </a:xfrm>
          <a:prstGeom prst="rect">
            <a:avLst/>
          </a:prstGeom>
        </p:spPr>
        <p:txBody>
          <a:bodyPr wrap="square">
            <a:spAutoFit/>
          </a:bodyPr>
          <a:lstStyle/>
          <a:p>
            <a:pPr marL="285750" indent="-285750">
              <a:buFont typeface="Arial" pitchFamily="34" charset="0"/>
              <a:buChar char="•"/>
            </a:pPr>
            <a:r>
              <a:rPr lang="en-US" dirty="0" smtClean="0"/>
              <a:t>Uniform </a:t>
            </a:r>
            <a:r>
              <a:rPr lang="en-US" dirty="0"/>
              <a:t>Swing Assumption: </a:t>
            </a:r>
            <a:r>
              <a:rPr lang="en-US" dirty="0" smtClean="0"/>
              <a:t>State </a:t>
            </a:r>
            <a:r>
              <a:rPr lang="en-US" dirty="0"/>
              <a:t>level swing </a:t>
            </a:r>
            <a:r>
              <a:rPr lang="en-US" dirty="0" smtClean="0"/>
              <a:t>assumed at </a:t>
            </a:r>
            <a:r>
              <a:rPr lang="en-US" dirty="0"/>
              <a:t>constituency </a:t>
            </a:r>
          </a:p>
        </p:txBody>
      </p:sp>
      <p:graphicFrame>
        <p:nvGraphicFramePr>
          <p:cNvPr id="8" name="Table 7"/>
          <p:cNvGraphicFramePr>
            <a:graphicFrameLocks noGrp="1"/>
          </p:cNvGraphicFramePr>
          <p:nvPr>
            <p:extLst>
              <p:ext uri="{D42A27DB-BD31-4B8C-83A1-F6EECF244321}">
                <p14:modId xmlns:p14="http://schemas.microsoft.com/office/powerpoint/2010/main" val="531869024"/>
              </p:ext>
            </p:extLst>
          </p:nvPr>
        </p:nvGraphicFramePr>
        <p:xfrm>
          <a:off x="471729" y="4653136"/>
          <a:ext cx="8363276" cy="1495766"/>
        </p:xfrm>
        <a:graphic>
          <a:graphicData uri="http://schemas.openxmlformats.org/drawingml/2006/table">
            <a:tbl>
              <a:tblPr/>
              <a:tblGrid>
                <a:gridCol w="921870"/>
                <a:gridCol w="531529"/>
                <a:gridCol w="531529"/>
                <a:gridCol w="531529"/>
                <a:gridCol w="531529"/>
                <a:gridCol w="531529"/>
                <a:gridCol w="531529"/>
                <a:gridCol w="531529"/>
                <a:gridCol w="531529"/>
                <a:gridCol w="531529"/>
                <a:gridCol w="531529"/>
                <a:gridCol w="531529"/>
                <a:gridCol w="531529"/>
                <a:gridCol w="531529"/>
                <a:gridCol w="531529"/>
              </a:tblGrid>
              <a:tr h="252028">
                <a:tc>
                  <a:txBody>
                    <a:bodyPr/>
                    <a:lstStyle/>
                    <a:p>
                      <a:pPr algn="ctr" fontAlgn="b"/>
                      <a:r>
                        <a:rPr lang="en-US" sz="1600" b="0" i="0" u="none" strike="noStrike" dirty="0">
                          <a:solidFill>
                            <a:srgbClr val="000000"/>
                          </a:solidFill>
                          <a:effectLst/>
                          <a:latin typeface="Calibri"/>
                        </a:rPr>
                        <a:t> </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7">
                  <a:txBody>
                    <a:bodyPr/>
                    <a:lstStyle/>
                    <a:p>
                      <a:pPr algn="ctr" fontAlgn="b"/>
                      <a:r>
                        <a:rPr lang="en-US" sz="1600" b="0" i="0" u="none" strike="noStrike">
                          <a:solidFill>
                            <a:srgbClr val="000000"/>
                          </a:solidFill>
                          <a:effectLst/>
                          <a:latin typeface="Calibri"/>
                        </a:rPr>
                        <a:t>2013</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ctr" fontAlgn="b"/>
                      <a:r>
                        <a:rPr lang="en-US" sz="1600" b="0" i="0" u="none" strike="noStrike">
                          <a:solidFill>
                            <a:srgbClr val="000000"/>
                          </a:solidFill>
                          <a:effectLst/>
                          <a:latin typeface="Calibri"/>
                        </a:rPr>
                        <a:t>2015</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028">
                <a:tc>
                  <a:txBody>
                    <a:bodyPr/>
                    <a:lstStyle/>
                    <a:p>
                      <a:pPr algn="ctr" fontAlgn="b"/>
                      <a:r>
                        <a:rPr lang="en-US" sz="1600" b="0" i="0" u="none" strike="noStrike">
                          <a:solidFill>
                            <a:srgbClr val="000000"/>
                          </a:solidFill>
                          <a:effectLst/>
                          <a:latin typeface="Calibri"/>
                        </a:rPr>
                        <a:t>Name</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AAP</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BJP</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INC</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SAD</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IND</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JDU</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BSP</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AAP</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BJP</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INC</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SAD</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IND</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JDU</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BSP</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2028">
                <a:tc>
                  <a:txBody>
                    <a:bodyPr/>
                    <a:lstStyle/>
                    <a:p>
                      <a:pPr algn="ctr" fontAlgn="b"/>
                      <a:r>
                        <a:rPr lang="en-US" sz="1600" b="0" i="0" u="none" strike="noStrike">
                          <a:solidFill>
                            <a:srgbClr val="000000"/>
                          </a:solidFill>
                          <a:effectLst/>
                          <a:latin typeface="Calibri"/>
                        </a:rPr>
                        <a:t>Adarsh Nagar</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28%</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38%</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26%</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6%</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44%</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39%</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9%</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6%</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2028">
                <a:tc>
                  <a:txBody>
                    <a:bodyPr/>
                    <a:lstStyle/>
                    <a:p>
                      <a:pPr algn="ctr" fontAlgn="b"/>
                      <a:r>
                        <a:rPr lang="en-US" sz="1600" b="0" i="0" u="none" strike="noStrike">
                          <a:solidFill>
                            <a:srgbClr val="000000"/>
                          </a:solidFill>
                          <a:effectLst/>
                          <a:latin typeface="Calibri"/>
                        </a:rPr>
                        <a:t>Ambedkar Nagar</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42%</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29%</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23%</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59%</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30%</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6%</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4%</a:t>
                      </a:r>
                    </a:p>
                  </a:txBody>
                  <a:tcPr marL="8175" marR="8175" marT="81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76987199"/>
              </p:ext>
            </p:extLst>
          </p:nvPr>
        </p:nvGraphicFramePr>
        <p:xfrm>
          <a:off x="728931" y="2564904"/>
          <a:ext cx="7848871" cy="1257300"/>
        </p:xfrm>
        <a:graphic>
          <a:graphicData uri="http://schemas.openxmlformats.org/drawingml/2006/table">
            <a:tbl>
              <a:tblPr/>
              <a:tblGrid>
                <a:gridCol w="911665"/>
                <a:gridCol w="1481458"/>
                <a:gridCol w="2834709"/>
                <a:gridCol w="959441"/>
                <a:gridCol w="1661598"/>
              </a:tblGrid>
              <a:tr h="183515">
                <a:tc>
                  <a:txBody>
                    <a:bodyPr/>
                    <a:lstStyle/>
                    <a:p>
                      <a:pPr algn="ctr" fontAlgn="b"/>
                      <a:r>
                        <a:rPr lang="en-US" sz="16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2013  vote share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a:solidFill>
                            <a:srgbClr val="000000"/>
                          </a:solidFill>
                          <a:effectLst/>
                          <a:latin typeface="Calibri"/>
                        </a:rPr>
                        <a:t>2013  vote share (normalized)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dirty="0">
                          <a:solidFill>
                            <a:srgbClr val="000000"/>
                          </a:solidFill>
                          <a:effectLst/>
                          <a:latin typeface="Calibri"/>
                        </a:rPr>
                        <a:t>P</a:t>
                      </a:r>
                      <a:r>
                        <a:rPr lang="en-US" sz="1600" b="0" i="0" u="none" strike="noStrike" dirty="0" smtClean="0">
                          <a:solidFill>
                            <a:srgbClr val="000000"/>
                          </a:solidFill>
                          <a:effectLst/>
                          <a:latin typeface="Calibri"/>
                        </a:rPr>
                        <a:t>redicted </a:t>
                      </a:r>
                      <a:r>
                        <a:rPr lang="en-US" sz="1600" b="0" i="0" u="none" strike="noStrike" dirty="0">
                          <a:solidFill>
                            <a:srgbClr val="000000"/>
                          </a:solidFill>
                          <a:effectLst/>
                          <a:latin typeface="Calibri"/>
                        </a:rPr>
                        <a:t>vote share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600" b="0" i="0" u="none" strike="noStrike" dirty="0">
                          <a:solidFill>
                            <a:srgbClr val="000000"/>
                          </a:solidFill>
                          <a:effectLst/>
                          <a:latin typeface="Calibri"/>
                        </a:rPr>
                        <a:t>S</a:t>
                      </a:r>
                      <a:r>
                        <a:rPr lang="en-US" sz="1600" b="0" i="0" u="none" strike="noStrike" dirty="0" smtClean="0">
                          <a:solidFill>
                            <a:srgbClr val="000000"/>
                          </a:solidFill>
                          <a:effectLst/>
                          <a:latin typeface="Calibri"/>
                        </a:rPr>
                        <a:t>tate </a:t>
                      </a:r>
                      <a:r>
                        <a:rPr lang="en-US" sz="1600" b="0" i="0" u="none" strike="noStrike" dirty="0">
                          <a:solidFill>
                            <a:srgbClr val="000000"/>
                          </a:solidFill>
                          <a:effectLst/>
                          <a:latin typeface="Calibri"/>
                        </a:rPr>
                        <a:t>level swing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83515">
                <a:tc>
                  <a:txBody>
                    <a:bodyPr/>
                    <a:lstStyle/>
                    <a:p>
                      <a:pPr algn="ctr" fontAlgn="b"/>
                      <a:r>
                        <a:rPr lang="en-US" sz="1600" b="0" i="0" u="none" strike="noStrike">
                          <a:solidFill>
                            <a:srgbClr val="000000"/>
                          </a:solidFill>
                          <a:effectLst/>
                          <a:latin typeface="Calibri"/>
                        </a:rPr>
                        <a:t>AAP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2F75B5"/>
                          </a:solidFill>
                          <a:effectLst/>
                          <a:latin typeface="Calibri"/>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0000"/>
                          </a:solidFill>
                          <a:effectLst/>
                          <a:latin typeface="Calibri"/>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515">
                <a:tc>
                  <a:txBody>
                    <a:bodyPr/>
                    <a:lstStyle/>
                    <a:p>
                      <a:pPr algn="ctr" fontAlgn="b"/>
                      <a:r>
                        <a:rPr lang="en-US" sz="1600" b="0" i="0" u="none" strike="noStrike">
                          <a:solidFill>
                            <a:srgbClr val="000000"/>
                          </a:solidFill>
                          <a:effectLst/>
                          <a:latin typeface="Calibri"/>
                        </a:rPr>
                        <a:t>BJP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2F75B5"/>
                          </a:solidFill>
                          <a:effectLst/>
                          <a:latin typeface="Calibri"/>
                        </a:rPr>
                        <a:t>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515">
                <a:tc>
                  <a:txBody>
                    <a:bodyPr/>
                    <a:lstStyle/>
                    <a:p>
                      <a:pPr algn="ctr" fontAlgn="b"/>
                      <a:r>
                        <a:rPr lang="en-US" sz="1600" b="0" i="0" u="none" strike="noStrike">
                          <a:solidFill>
                            <a:srgbClr val="000000"/>
                          </a:solidFill>
                          <a:effectLst/>
                          <a:latin typeface="Calibri"/>
                        </a:rPr>
                        <a:t>INC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2F75B5"/>
                          </a:solidFill>
                          <a:effectLst/>
                          <a:latin typeface="Calibri"/>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solidFill>
                            <a:srgbClr val="000000"/>
                          </a:solidFill>
                          <a:effectLst/>
                          <a:latin typeface="Calibri"/>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58133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idx="4294967295"/>
          </p:nvPr>
        </p:nvSpPr>
        <p:spPr>
          <a:xfrm>
            <a:off x="29760" y="0"/>
            <a:ext cx="9144000" cy="639763"/>
          </a:xfrm>
          <a:noFill/>
          <a:ln>
            <a:noFill/>
          </a:ln>
        </p:spPr>
        <p:txBody>
          <a:bodyPr vert="horz" wrap="square" lIns="91440" tIns="45720" rIns="91440" bIns="45720" numCol="1" rtlCol="0" anchor="ctr" anchorCtr="0" compatLnSpc="1">
            <a:prstTxWarp prst="textNoShape">
              <a:avLst/>
            </a:prstTxWarp>
            <a:normAutofit/>
          </a:bodyPr>
          <a:lstStyle/>
          <a:p>
            <a:pPr algn="l" defTabSz="914400"/>
            <a:r>
              <a:rPr lang="en-IN" sz="2400" b="1" i="1" u="sng" dirty="0" smtClean="0">
                <a:solidFill>
                  <a:srgbClr val="990033"/>
                </a:solidFill>
                <a:latin typeface="Calibri" pitchFamily="34" charset="0"/>
                <a:cs typeface="Calibri" pitchFamily="34" charset="0"/>
              </a:rPr>
              <a:t>Converting vote share to number of seats</a:t>
            </a:r>
            <a:r>
              <a:rPr lang="en-IN" sz="2400" b="1" dirty="0" smtClean="0">
                <a:solidFill>
                  <a:srgbClr val="990033"/>
                </a:solidFill>
                <a:latin typeface="Calibri" pitchFamily="34" charset="0"/>
                <a:cs typeface="Calibri" pitchFamily="34" charset="0"/>
              </a:rPr>
              <a:t>: Swing Analysis</a:t>
            </a:r>
            <a:endParaRPr lang="en-IN" sz="2400" b="1" dirty="0">
              <a:solidFill>
                <a:srgbClr val="990033"/>
              </a:solidFill>
              <a:latin typeface="Calibri" pitchFamily="34" charset="0"/>
              <a:cs typeface="Calibri" pitchFamily="34" charset="0"/>
            </a:endParaRPr>
          </a:p>
        </p:txBody>
      </p:sp>
      <p:sp>
        <p:nvSpPr>
          <p:cNvPr id="3" name="Slide Number Placeholder 2"/>
          <p:cNvSpPr>
            <a:spLocks noGrp="1"/>
          </p:cNvSpPr>
          <p:nvPr>
            <p:ph type="sldNum" sz="quarter" idx="12"/>
          </p:nvPr>
        </p:nvSpPr>
        <p:spPr/>
        <p:txBody>
          <a:bodyPr/>
          <a:lstStyle/>
          <a:p>
            <a:pPr>
              <a:defRPr/>
            </a:pPr>
            <a:fld id="{E7A5B739-2C39-4D08-A62F-CE2C7D7FFFB9}" type="slidenum">
              <a:rPr lang="en-US" smtClean="0"/>
              <a:pPr>
                <a:defRPr/>
              </a:pPr>
              <a:t>19</a:t>
            </a:fld>
            <a:endParaRPr lang="en-US"/>
          </a:p>
        </p:txBody>
      </p:sp>
      <p:sp>
        <p:nvSpPr>
          <p:cNvPr id="2" name="Rectangle 1"/>
          <p:cNvSpPr/>
          <p:nvPr/>
        </p:nvSpPr>
        <p:spPr>
          <a:xfrm>
            <a:off x="395536" y="1371351"/>
            <a:ext cx="8568952" cy="646331"/>
          </a:xfrm>
          <a:prstGeom prst="rect">
            <a:avLst/>
          </a:prstGeom>
        </p:spPr>
        <p:txBody>
          <a:bodyPr wrap="square">
            <a:spAutoFit/>
          </a:bodyPr>
          <a:lstStyle/>
          <a:p>
            <a:r>
              <a:rPr lang="en-US" b="1" dirty="0" smtClean="0"/>
              <a:t>Safe </a:t>
            </a:r>
            <a:r>
              <a:rPr lang="en-US" b="1" dirty="0"/>
              <a:t>Constituency</a:t>
            </a:r>
            <a:r>
              <a:rPr lang="en-US" dirty="0"/>
              <a:t>: State with a vote share margin of &gt;2.5%</a:t>
            </a:r>
          </a:p>
          <a:p>
            <a:r>
              <a:rPr lang="en-US" b="1" dirty="0"/>
              <a:t>Swing Constituency</a:t>
            </a:r>
            <a:r>
              <a:rPr lang="en-US" dirty="0"/>
              <a:t>: State with a vote share margin of </a:t>
            </a:r>
            <a:r>
              <a:rPr lang="en-US" dirty="0" smtClean="0"/>
              <a:t>&lt;2.5</a:t>
            </a:r>
            <a:r>
              <a:rPr lang="en-US" dirty="0"/>
              <a:t>%</a:t>
            </a:r>
          </a:p>
        </p:txBody>
      </p:sp>
      <p:sp>
        <p:nvSpPr>
          <p:cNvPr id="6" name="Rectangle 5"/>
          <p:cNvSpPr/>
          <p:nvPr/>
        </p:nvSpPr>
        <p:spPr>
          <a:xfrm>
            <a:off x="575556" y="810145"/>
            <a:ext cx="7884876" cy="400110"/>
          </a:xfrm>
          <a:prstGeom prst="rect">
            <a:avLst/>
          </a:prstGeom>
          <a:ln>
            <a:solidFill>
              <a:srgbClr val="912F46"/>
            </a:solidFill>
          </a:ln>
        </p:spPr>
        <p:txBody>
          <a:bodyPr wrap="square">
            <a:spAutoFit/>
          </a:bodyPr>
          <a:lstStyle/>
          <a:p>
            <a:r>
              <a:rPr lang="en-US" sz="2000" b="1" dirty="0" smtClean="0"/>
              <a:t>Vote Share Margin</a:t>
            </a:r>
            <a:r>
              <a:rPr lang="en-US" sz="2000" dirty="0" smtClean="0"/>
              <a:t>: Difference in the vote share of winner and runner up</a:t>
            </a:r>
          </a:p>
        </p:txBody>
      </p:sp>
      <p:sp>
        <p:nvSpPr>
          <p:cNvPr id="5" name="Rectangle 4"/>
          <p:cNvSpPr/>
          <p:nvPr/>
        </p:nvSpPr>
        <p:spPr>
          <a:xfrm>
            <a:off x="575556" y="3254673"/>
            <a:ext cx="8208912" cy="923330"/>
          </a:xfrm>
          <a:prstGeom prst="rect">
            <a:avLst/>
          </a:prstGeom>
        </p:spPr>
        <p:txBody>
          <a:bodyPr wrap="square">
            <a:spAutoFit/>
          </a:bodyPr>
          <a:lstStyle/>
          <a:p>
            <a:r>
              <a:rPr lang="en-US" dirty="0" smtClean="0"/>
              <a:t>Since </a:t>
            </a:r>
            <a:r>
              <a:rPr lang="en-US" dirty="0"/>
              <a:t>swing constituencies can go either way, a range of possible seats is given for each of the 3 </a:t>
            </a:r>
            <a:r>
              <a:rPr lang="en-US" dirty="0" smtClean="0"/>
              <a:t>parties</a:t>
            </a:r>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62438018"/>
              </p:ext>
            </p:extLst>
          </p:nvPr>
        </p:nvGraphicFramePr>
        <p:xfrm>
          <a:off x="723543" y="5301208"/>
          <a:ext cx="4352512" cy="1013460"/>
        </p:xfrm>
        <a:graphic>
          <a:graphicData uri="http://schemas.openxmlformats.org/drawingml/2006/table">
            <a:tbl>
              <a:tblPr/>
              <a:tblGrid>
                <a:gridCol w="1141996"/>
                <a:gridCol w="1034260"/>
                <a:gridCol w="1034260"/>
                <a:gridCol w="1141996"/>
              </a:tblGrid>
              <a:tr h="190500">
                <a:tc>
                  <a:txBody>
                    <a:bodyPr/>
                    <a:lstStyle/>
                    <a:p>
                      <a:pPr algn="ctr" fontAlgn="b"/>
                      <a:r>
                        <a:rPr lang="en-US" sz="1600" b="0" i="0" u="none" strike="noStrike" dirty="0">
                          <a:solidFill>
                            <a:srgbClr val="000000"/>
                          </a:solidFill>
                          <a:effectLst/>
                          <a:latin typeface="Calibri"/>
                        </a:rPr>
                        <a:t>final seats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600" b="0" i="0" u="none" strike="noStrike">
                          <a:solidFill>
                            <a:srgbClr val="000000"/>
                          </a:solidFill>
                          <a:effectLst/>
                          <a:latin typeface="Calibri"/>
                        </a:rPr>
                        <a:t>max seats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600" b="0" i="0" u="none" strike="noStrike">
                          <a:solidFill>
                            <a:srgbClr val="000000"/>
                          </a:solidFill>
                          <a:effectLst/>
                          <a:latin typeface="Calibri"/>
                        </a:rPr>
                        <a:t>min seats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600" b="0" i="0" u="none" strike="noStrike">
                          <a:solidFill>
                            <a:srgbClr val="000000"/>
                          </a:solidFill>
                          <a:effectLst/>
                          <a:latin typeface="Calibri"/>
                        </a:rPr>
                        <a:t>final seats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190500">
                <a:tc>
                  <a:txBody>
                    <a:bodyPr/>
                    <a:lstStyle/>
                    <a:p>
                      <a:pPr algn="ctr" fontAlgn="b"/>
                      <a:r>
                        <a:rPr lang="en-US" sz="1600" b="0" i="0" u="none" strike="noStrike">
                          <a:solidFill>
                            <a:srgbClr val="000000"/>
                          </a:solidFill>
                          <a:effectLst/>
                          <a:latin typeface="Calibri"/>
                        </a:rPr>
                        <a:t>AAP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52-56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a:solidFill>
                            <a:srgbClr val="000000"/>
                          </a:solidFill>
                          <a:effectLst/>
                          <a:latin typeface="Calibri"/>
                        </a:rPr>
                        <a:t>BJP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12-15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600" b="0" i="0" u="none" strike="noStrike" dirty="0">
                          <a:solidFill>
                            <a:srgbClr val="000000"/>
                          </a:solidFill>
                          <a:effectLst/>
                          <a:latin typeface="Calibri"/>
                        </a:rPr>
                        <a:t>INC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3911365"/>
              </p:ext>
            </p:extLst>
          </p:nvPr>
        </p:nvGraphicFramePr>
        <p:xfrm>
          <a:off x="540991" y="2132856"/>
          <a:ext cx="8135466" cy="936105"/>
        </p:xfrm>
        <a:graphic>
          <a:graphicData uri="http://schemas.openxmlformats.org/drawingml/2006/table">
            <a:tbl>
              <a:tblPr/>
              <a:tblGrid>
                <a:gridCol w="1312729"/>
                <a:gridCol w="829092"/>
                <a:gridCol w="829092"/>
                <a:gridCol w="915456"/>
                <a:gridCol w="829092"/>
                <a:gridCol w="829092"/>
                <a:gridCol w="829092"/>
                <a:gridCol w="829092"/>
                <a:gridCol w="932729"/>
              </a:tblGrid>
              <a:tr h="312035">
                <a:tc>
                  <a:txBody>
                    <a:bodyPr/>
                    <a:lstStyle/>
                    <a:p>
                      <a:pPr algn="ctr" fontAlgn="b"/>
                      <a:r>
                        <a:rPr lang="en-US" sz="1600" b="0" i="0" u="none" strike="noStrike" dirty="0">
                          <a:solidFill>
                            <a:srgbClr val="000000"/>
                          </a:solidFill>
                          <a:effectLst/>
                          <a:latin typeface="Calibri"/>
                        </a:rPr>
                        <a:t>Constituency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600" b="0" i="0" u="none" strike="noStrike">
                          <a:solidFill>
                            <a:srgbClr val="000000"/>
                          </a:solidFill>
                          <a:effectLst/>
                          <a:latin typeface="Calibri"/>
                        </a:rPr>
                        <a:t>AAP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600" b="0" i="0" u="none" strike="noStrike">
                          <a:solidFill>
                            <a:srgbClr val="000000"/>
                          </a:solidFill>
                          <a:effectLst/>
                          <a:latin typeface="Calibri"/>
                        </a:rPr>
                        <a:t>BJP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600" b="0" i="0" u="none" strike="noStrike">
                          <a:solidFill>
                            <a:srgbClr val="000000"/>
                          </a:solidFill>
                          <a:effectLst/>
                          <a:latin typeface="Calibri"/>
                        </a:rPr>
                        <a:t>INC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600" b="0" i="0" u="none" strike="noStrike">
                          <a:solidFill>
                            <a:srgbClr val="000000"/>
                          </a:solidFill>
                          <a:effectLst/>
                          <a:latin typeface="Calibri"/>
                        </a:rPr>
                        <a:t>SAD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600" b="0" i="0" u="none" strike="noStrike">
                          <a:solidFill>
                            <a:srgbClr val="000000"/>
                          </a:solidFill>
                          <a:effectLst/>
                          <a:latin typeface="Calibri"/>
                        </a:rPr>
                        <a:t>IND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600" b="0" i="0" u="none" strike="noStrike">
                          <a:solidFill>
                            <a:srgbClr val="000000"/>
                          </a:solidFill>
                          <a:effectLst/>
                          <a:latin typeface="Calibri"/>
                        </a:rPr>
                        <a:t>JDU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600" b="0" i="0" u="none" strike="noStrike">
                          <a:solidFill>
                            <a:srgbClr val="000000"/>
                          </a:solidFill>
                          <a:effectLst/>
                          <a:latin typeface="Calibri"/>
                        </a:rPr>
                        <a:t>BSP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600" b="0" i="0" u="none" strike="noStrike">
                          <a:solidFill>
                            <a:srgbClr val="000000"/>
                          </a:solidFill>
                          <a:effectLst/>
                          <a:latin typeface="Calibri"/>
                        </a:rPr>
                        <a:t>Swing Flag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312035">
                <a:tc>
                  <a:txBody>
                    <a:bodyPr/>
                    <a:lstStyle/>
                    <a:p>
                      <a:pPr algn="ctr" fontAlgn="b"/>
                      <a:r>
                        <a:rPr lang="en-US" sz="1600" b="0" i="0" u="none" strike="noStrike">
                          <a:solidFill>
                            <a:srgbClr val="000000"/>
                          </a:solidFill>
                          <a:effectLst/>
                          <a:latin typeface="Calibri"/>
                        </a:rPr>
                        <a:t>Kasturba Nagar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54.2%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33.8%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035">
                <a:tc>
                  <a:txBody>
                    <a:bodyPr/>
                    <a:lstStyle/>
                    <a:p>
                      <a:pPr algn="ctr" fontAlgn="b"/>
                      <a:r>
                        <a:rPr lang="en-US" sz="1600" b="0" i="0" u="none" strike="noStrike" dirty="0" err="1">
                          <a:solidFill>
                            <a:srgbClr val="000000"/>
                          </a:solidFill>
                          <a:effectLst/>
                          <a:latin typeface="Calibri"/>
                        </a:rPr>
                        <a:t>Bawana</a:t>
                      </a:r>
                      <a:endParaRPr lang="en-US" sz="16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42.1%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6" name="Rectangle 15"/>
          <p:cNvSpPr/>
          <p:nvPr/>
        </p:nvSpPr>
        <p:spPr>
          <a:xfrm>
            <a:off x="755576" y="4064298"/>
            <a:ext cx="4572000" cy="646331"/>
          </a:xfrm>
          <a:prstGeom prst="rect">
            <a:avLst/>
          </a:prstGeom>
          <a:ln>
            <a:solidFill>
              <a:srgbClr val="912F46"/>
            </a:solidFill>
          </a:ln>
        </p:spPr>
        <p:txBody>
          <a:bodyPr>
            <a:spAutoFit/>
          </a:bodyPr>
          <a:lstStyle/>
          <a:p>
            <a:r>
              <a:rPr lang="en-US" dirty="0"/>
              <a:t>Max Seats: Safe Seats + Swing Seats</a:t>
            </a:r>
          </a:p>
          <a:p>
            <a:r>
              <a:rPr lang="en-US" dirty="0"/>
              <a:t>Min Seats: Safe Seats</a:t>
            </a:r>
          </a:p>
        </p:txBody>
      </p:sp>
      <p:sp>
        <p:nvSpPr>
          <p:cNvPr id="17" name="TextBox 16"/>
          <p:cNvSpPr txBox="1"/>
          <p:nvPr/>
        </p:nvSpPr>
        <p:spPr>
          <a:xfrm>
            <a:off x="738428" y="4812017"/>
            <a:ext cx="698846" cy="338554"/>
          </a:xfrm>
          <a:prstGeom prst="rect">
            <a:avLst/>
          </a:prstGeom>
          <a:noFill/>
        </p:spPr>
        <p:txBody>
          <a:bodyPr wrap="none" rtlCol="0">
            <a:spAutoFit/>
          </a:bodyPr>
          <a:lstStyle/>
          <a:p>
            <a:r>
              <a:rPr lang="en-US" sz="1600" u="sng" dirty="0" smtClean="0"/>
              <a:t>Result</a:t>
            </a:r>
            <a:endParaRPr lang="en-US" sz="1600" u="sng" dirty="0"/>
          </a:p>
        </p:txBody>
      </p:sp>
    </p:spTree>
    <p:extLst>
      <p:ext uri="{BB962C8B-B14F-4D97-AF65-F5344CB8AC3E}">
        <p14:creationId xmlns:p14="http://schemas.microsoft.com/office/powerpoint/2010/main" val="1848267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latin typeface="Century Gothic" pitchFamily="34" charset="0"/>
              </a:rPr>
              <a:t>Barack Obama's 2008 campaign was one of the first to master social media and the investments and the sentiments captured by various social media forums truly reflected the </a:t>
            </a:r>
            <a:r>
              <a:rPr lang="en-US" sz="1600" dirty="0" smtClean="0"/>
              <a:t>results</a:t>
            </a:r>
            <a:endParaRPr lang="en-US" sz="1600" dirty="0">
              <a:latin typeface="Century Gothic" pitchFamily="34" charset="0"/>
              <a:cs typeface="Calibri" pitchFamily="34" charset="0"/>
            </a:endParaRPr>
          </a:p>
        </p:txBody>
      </p:sp>
      <p:pic>
        <p:nvPicPr>
          <p:cNvPr id="13" name="Picture 6" descr="http://cdn.searchenginejournal.com/wp-content/uploads/2012/12/election-infographic-637x7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00" y="914400"/>
            <a:ext cx="5592838" cy="5410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s://freshbuzzmedia.com/wp-content/uploads/2012/11/2012-social-media-spe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040" y="914404"/>
            <a:ext cx="3211561" cy="540884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a:spLocks noGrp="1"/>
          </p:cNvSpPr>
          <p:nvPr>
            <p:ph type="sldNum" sz="quarter" idx="4294967295"/>
          </p:nvPr>
        </p:nvSpPr>
        <p:spPr>
          <a:xfrm>
            <a:off x="8693075" y="6525347"/>
            <a:ext cx="393865" cy="276999"/>
          </a:xfrm>
          <a:prstGeom prst="rect">
            <a:avLst/>
          </a:prstGeom>
          <a:noFill/>
        </p:spPr>
        <p:txBody>
          <a:bodyPr wrap="square" rtlCol="0">
            <a:spAutoFit/>
          </a:bodyPr>
          <a:lstStyle/>
          <a:p>
            <a:pPr algn="r"/>
            <a:fld id="{DB2990D0-9C0E-4135-8FB6-937CA36D9B92}" type="slidenum">
              <a:rPr lang="en-IN">
                <a:solidFill>
                  <a:prstClr val="black">
                    <a:lumMod val="50000"/>
                    <a:lumOff val="50000"/>
                  </a:prstClr>
                </a:solidFill>
              </a:rPr>
              <a:pPr algn="r"/>
              <a:t>2</a:t>
            </a:fld>
            <a:endParaRPr lang="en-IN" dirty="0">
              <a:solidFill>
                <a:prstClr val="black">
                  <a:lumMod val="50000"/>
                  <a:lumOff val="50000"/>
                </a:prstClr>
              </a:solidFill>
            </a:endParaRPr>
          </a:p>
        </p:txBody>
      </p:sp>
    </p:spTree>
    <p:extLst>
      <p:ext uri="{BB962C8B-B14F-4D97-AF65-F5344CB8AC3E}">
        <p14:creationId xmlns:p14="http://schemas.microsoft.com/office/powerpoint/2010/main" val="2850493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
          <p:cNvSpPr>
            <a:spLocks noGrp="1" noChangeArrowheads="1"/>
          </p:cNvSpPr>
          <p:nvPr>
            <p:ph type="title" idx="4294967295"/>
          </p:nvPr>
        </p:nvSpPr>
        <p:spPr>
          <a:xfrm>
            <a:off x="2112651" y="2420888"/>
            <a:ext cx="5516921" cy="1368152"/>
          </a:xfrm>
          <a:prstGeom prst="rect">
            <a:avLst/>
          </a:prstGeom>
          <a:noFill/>
          <a:ln w="9525">
            <a:noFill/>
            <a:miter lim="800000"/>
            <a:headEnd/>
            <a:tailEnd/>
          </a:ln>
        </p:spPr>
        <p:txBody>
          <a:bodyPr vert="horz" wrap="square" lIns="95778" tIns="47889" rIns="95778" bIns="47889" numCol="1" anchor="ctr" anchorCtr="0" compatLnSpc="1">
            <a:prstTxWarp prst="textNoShape">
              <a:avLst/>
            </a:prstTxWarp>
          </a:bodyPr>
          <a:lstStyle/>
          <a:p>
            <a:r>
              <a:rPr lang="en-GB" altLang="zh-TW" sz="3200" b="1" dirty="0" smtClean="0">
                <a:solidFill>
                  <a:srgbClr val="AE275F"/>
                </a:solidFill>
              </a:rPr>
              <a:t>Some interesting outputs </a:t>
            </a:r>
            <a:endParaRPr lang="en-GB" altLang="zh-TW" sz="3200" b="1" dirty="0">
              <a:solidFill>
                <a:srgbClr val="AE275F"/>
              </a:solidFill>
            </a:endParaRPr>
          </a:p>
        </p:txBody>
      </p:sp>
      <p:sp>
        <p:nvSpPr>
          <p:cNvPr id="6" name="Slide Number Placeholder 3"/>
          <p:cNvSpPr>
            <a:spLocks noGrp="1"/>
          </p:cNvSpPr>
          <p:nvPr>
            <p:ph type="sldNum" sz="quarter" idx="4"/>
          </p:nvPr>
        </p:nvSpPr>
        <p:spPr>
          <a:xfrm>
            <a:off x="8698027" y="6597362"/>
            <a:ext cx="393865" cy="276999"/>
          </a:xfrm>
        </p:spPr>
        <p:txBody>
          <a:bodyPr/>
          <a:lstStyle/>
          <a:p>
            <a:pPr algn="r"/>
            <a:fld id="{DB2990D0-9C0E-4135-8FB6-937CA36D9B92}" type="slidenum">
              <a:rPr lang="en-IN">
                <a:solidFill>
                  <a:prstClr val="black">
                    <a:lumMod val="50000"/>
                    <a:lumOff val="50000"/>
                  </a:prstClr>
                </a:solidFill>
              </a:rPr>
              <a:pPr algn="r"/>
              <a:t>20</a:t>
            </a:fld>
            <a:endParaRPr lang="en-IN" dirty="0">
              <a:solidFill>
                <a:prstClr val="black">
                  <a:lumMod val="50000"/>
                  <a:lumOff val="50000"/>
                </a:prstClr>
              </a:solidFill>
            </a:endParaRPr>
          </a:p>
        </p:txBody>
      </p:sp>
    </p:spTree>
    <p:extLst>
      <p:ext uri="{BB962C8B-B14F-4D97-AF65-F5344CB8AC3E}">
        <p14:creationId xmlns:p14="http://schemas.microsoft.com/office/powerpoint/2010/main" val="3294945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l"/>
            <a:r>
              <a:rPr lang="en-US" dirty="0" smtClean="0"/>
              <a:t>Team </a:t>
            </a:r>
            <a:r>
              <a:rPr lang="en-US" dirty="0"/>
              <a:t>“</a:t>
            </a:r>
            <a:r>
              <a:rPr lang="en-US" dirty="0" err="1"/>
              <a:t>ThinkTanks</a:t>
            </a:r>
            <a:r>
              <a:rPr lang="en-US" dirty="0"/>
              <a:t>” </a:t>
            </a:r>
            <a:r>
              <a:rPr lang="en-US" dirty="0" smtClean="0"/>
              <a:t>applied Naïve Bayes based method to derive emotions from Tweets followed by a formula to arrive at vote share</a:t>
            </a:r>
            <a:endParaRPr lang="en-US" dirty="0"/>
          </a:p>
        </p:txBody>
      </p:sp>
      <p:sp>
        <p:nvSpPr>
          <p:cNvPr id="7" name="Slide Number Placeholder 6"/>
          <p:cNvSpPr>
            <a:spLocks noGrp="1"/>
          </p:cNvSpPr>
          <p:nvPr>
            <p:ph type="sldNum" sz="quarter" idx="4"/>
          </p:nvPr>
        </p:nvSpPr>
        <p:spPr/>
        <p:txBody>
          <a:bodyPr/>
          <a:lstStyle/>
          <a:p>
            <a:pPr>
              <a:defRPr/>
            </a:pPr>
            <a:fld id="{8618B078-493E-4A66-821F-F60FD7DD27C8}" type="slidenum">
              <a:rPr>
                <a:solidFill>
                  <a:prstClr val="black">
                    <a:lumMod val="50000"/>
                    <a:lumOff val="50000"/>
                  </a:prstClr>
                </a:solidFill>
              </a:rPr>
              <a:pPr>
                <a:defRPr/>
              </a:pPr>
              <a:t>21</a:t>
            </a:fld>
            <a:endParaRPr>
              <a:solidFill>
                <a:prstClr val="black">
                  <a:lumMod val="50000"/>
                  <a:lumOff val="50000"/>
                </a:prst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2" y="967244"/>
            <a:ext cx="6181610" cy="936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Table 13"/>
          <p:cNvGraphicFramePr>
            <a:graphicFrameLocks noGrp="1"/>
          </p:cNvGraphicFramePr>
          <p:nvPr>
            <p:extLst>
              <p:ext uri="{D42A27DB-BD31-4B8C-83A1-F6EECF244321}">
                <p14:modId xmlns:p14="http://schemas.microsoft.com/office/powerpoint/2010/main" val="3355558624"/>
              </p:ext>
            </p:extLst>
          </p:nvPr>
        </p:nvGraphicFramePr>
        <p:xfrm>
          <a:off x="6433130" y="751220"/>
          <a:ext cx="2525818" cy="1645920"/>
        </p:xfrm>
        <a:graphic>
          <a:graphicData uri="http://schemas.openxmlformats.org/drawingml/2006/table">
            <a:tbl>
              <a:tblPr firstRow="1" bandRow="1">
                <a:tableStyleId>{21E4AEA4-8DFA-4A89-87EB-49C32662AFE0}</a:tableStyleId>
              </a:tblPr>
              <a:tblGrid>
                <a:gridCol w="646139"/>
                <a:gridCol w="949114"/>
                <a:gridCol w="930565"/>
              </a:tblGrid>
              <a:tr h="539247">
                <a:tc>
                  <a:txBody>
                    <a:bodyPr/>
                    <a:lstStyle/>
                    <a:p>
                      <a:r>
                        <a:rPr lang="en-US" sz="1400" dirty="0" smtClean="0"/>
                        <a:t>Party</a:t>
                      </a:r>
                      <a:endParaRPr lang="en-US" sz="1400" dirty="0"/>
                    </a:p>
                  </a:txBody>
                  <a:tcPr marL="84406" marR="84406"/>
                </a:tc>
                <a:tc>
                  <a:txBody>
                    <a:bodyPr/>
                    <a:lstStyle/>
                    <a:p>
                      <a:r>
                        <a:rPr lang="en-US" sz="1400" dirty="0" smtClean="0"/>
                        <a:t>Vote Share (Actual)</a:t>
                      </a:r>
                      <a:endParaRPr lang="en-US" sz="1400" dirty="0"/>
                    </a:p>
                  </a:txBody>
                  <a:tcPr marL="84406" marR="84406"/>
                </a:tc>
                <a:tc>
                  <a:txBody>
                    <a:bodyPr/>
                    <a:lstStyle/>
                    <a:p>
                      <a:r>
                        <a:rPr lang="en-US" sz="1400" dirty="0" smtClean="0"/>
                        <a:t>Vote Share (</a:t>
                      </a:r>
                      <a:r>
                        <a:rPr lang="en-US" sz="1400" dirty="0" err="1" smtClean="0"/>
                        <a:t>Pred</a:t>
                      </a:r>
                      <a:r>
                        <a:rPr lang="en-US" sz="1400" dirty="0" smtClean="0"/>
                        <a:t>)</a:t>
                      </a:r>
                      <a:endParaRPr lang="en-US" sz="1400" dirty="0"/>
                    </a:p>
                  </a:txBody>
                  <a:tcPr marL="84406" marR="84406"/>
                </a:tc>
              </a:tr>
              <a:tr h="273213">
                <a:tc>
                  <a:txBody>
                    <a:bodyPr/>
                    <a:lstStyle/>
                    <a:p>
                      <a:r>
                        <a:rPr lang="en-US" sz="1400" dirty="0" smtClean="0"/>
                        <a:t>AAP</a:t>
                      </a:r>
                      <a:endParaRPr lang="en-US" sz="1400" dirty="0"/>
                    </a:p>
                  </a:txBody>
                  <a:tcPr marL="84406" marR="84406"/>
                </a:tc>
                <a:tc>
                  <a:txBody>
                    <a:bodyPr/>
                    <a:lstStyle/>
                    <a:p>
                      <a:r>
                        <a:rPr lang="en-US" sz="1400" dirty="0" smtClean="0"/>
                        <a:t>54.3%</a:t>
                      </a:r>
                      <a:endParaRPr lang="en-US" sz="1400" dirty="0"/>
                    </a:p>
                  </a:txBody>
                  <a:tcPr marL="84406" marR="84406"/>
                </a:tc>
                <a:tc>
                  <a:txBody>
                    <a:bodyPr/>
                    <a:lstStyle/>
                    <a:p>
                      <a:r>
                        <a:rPr lang="en-US" sz="1400" dirty="0" smtClean="0"/>
                        <a:t>59%</a:t>
                      </a:r>
                      <a:endParaRPr lang="en-US" sz="1400" dirty="0"/>
                    </a:p>
                  </a:txBody>
                  <a:tcPr marL="84406" marR="84406"/>
                </a:tc>
              </a:tr>
              <a:tr h="273213">
                <a:tc>
                  <a:txBody>
                    <a:bodyPr/>
                    <a:lstStyle/>
                    <a:p>
                      <a:r>
                        <a:rPr lang="en-US" sz="1400" dirty="0" smtClean="0"/>
                        <a:t>BJP</a:t>
                      </a:r>
                      <a:endParaRPr lang="en-US" sz="1400" dirty="0"/>
                    </a:p>
                  </a:txBody>
                  <a:tcPr marL="84406" marR="84406"/>
                </a:tc>
                <a:tc>
                  <a:txBody>
                    <a:bodyPr/>
                    <a:lstStyle/>
                    <a:p>
                      <a:r>
                        <a:rPr lang="en-US" sz="1400" dirty="0" smtClean="0"/>
                        <a:t>32.1%</a:t>
                      </a:r>
                      <a:endParaRPr lang="en-US" sz="1400" dirty="0"/>
                    </a:p>
                  </a:txBody>
                  <a:tcPr marL="84406" marR="84406"/>
                </a:tc>
                <a:tc>
                  <a:txBody>
                    <a:bodyPr/>
                    <a:lstStyle/>
                    <a:p>
                      <a:r>
                        <a:rPr lang="en-US" sz="1400" dirty="0" smtClean="0"/>
                        <a:t>28%</a:t>
                      </a:r>
                      <a:endParaRPr lang="en-US" sz="1400" dirty="0"/>
                    </a:p>
                  </a:txBody>
                  <a:tcPr marL="84406" marR="84406"/>
                </a:tc>
              </a:tr>
              <a:tr h="273213">
                <a:tc>
                  <a:txBody>
                    <a:bodyPr/>
                    <a:lstStyle/>
                    <a:p>
                      <a:r>
                        <a:rPr lang="en-US" sz="1400" dirty="0" smtClean="0"/>
                        <a:t>INC</a:t>
                      </a:r>
                      <a:endParaRPr lang="en-US" sz="1400" dirty="0"/>
                    </a:p>
                  </a:txBody>
                  <a:tcPr marL="84406" marR="84406"/>
                </a:tc>
                <a:tc>
                  <a:txBody>
                    <a:bodyPr/>
                    <a:lstStyle/>
                    <a:p>
                      <a:r>
                        <a:rPr lang="en-US" sz="1400" dirty="0" smtClean="0"/>
                        <a:t>9.8%</a:t>
                      </a:r>
                      <a:endParaRPr lang="en-US" sz="1400" dirty="0"/>
                    </a:p>
                  </a:txBody>
                  <a:tcPr marL="84406" marR="84406"/>
                </a:tc>
                <a:tc>
                  <a:txBody>
                    <a:bodyPr/>
                    <a:lstStyle/>
                    <a:p>
                      <a:r>
                        <a:rPr lang="en-US" sz="1400" dirty="0" smtClean="0"/>
                        <a:t>13%</a:t>
                      </a:r>
                      <a:endParaRPr lang="en-US" sz="1400" dirty="0"/>
                    </a:p>
                  </a:txBody>
                  <a:tcPr marL="84406" marR="84406"/>
                </a:tc>
              </a:tr>
            </a:tbl>
          </a:graphicData>
        </a:graphic>
      </p:graphicFrame>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028" y="2189834"/>
            <a:ext cx="5516921" cy="4412677"/>
          </a:xfrm>
          <a:prstGeom prst="rect">
            <a:avLst/>
          </a:prstGeom>
        </p:spPr>
      </p:pic>
      <p:sp>
        <p:nvSpPr>
          <p:cNvPr id="13" name="Rectangle 12"/>
          <p:cNvSpPr/>
          <p:nvPr/>
        </p:nvSpPr>
        <p:spPr>
          <a:xfrm>
            <a:off x="317990" y="2564906"/>
            <a:ext cx="3090805" cy="3970318"/>
          </a:xfrm>
          <a:prstGeom prst="rect">
            <a:avLst/>
          </a:prstGeom>
        </p:spPr>
        <p:txBody>
          <a:bodyPr wrap="square">
            <a:spAutoFit/>
          </a:bodyPr>
          <a:lstStyle/>
          <a:p>
            <a:pPr defTabSz="957183" fontAlgn="base">
              <a:spcBef>
                <a:spcPct val="0"/>
              </a:spcBef>
              <a:spcAft>
                <a:spcPct val="0"/>
              </a:spcAft>
            </a:pPr>
            <a:r>
              <a:rPr lang="en-US" b="1" u="sng" dirty="0">
                <a:solidFill>
                  <a:prstClr val="black"/>
                </a:solidFill>
                <a:cs typeface="Arial" charset="0"/>
              </a:rPr>
              <a:t>Prediction Technique:</a:t>
            </a:r>
          </a:p>
          <a:p>
            <a:pPr marL="342900" indent="-342900" defTabSz="957183" fontAlgn="base">
              <a:spcBef>
                <a:spcPct val="0"/>
              </a:spcBef>
              <a:spcAft>
                <a:spcPct val="0"/>
              </a:spcAft>
              <a:buFont typeface="+mj-lt"/>
              <a:buAutoNum type="arabicPeriod"/>
            </a:pPr>
            <a:r>
              <a:rPr lang="nl-NL" dirty="0">
                <a:solidFill>
                  <a:srgbClr val="AF275E"/>
                </a:solidFill>
                <a:cs typeface="Arial" charset="0"/>
              </a:rPr>
              <a:t>Tag Parties per Tweet based on custom dictionary </a:t>
            </a:r>
          </a:p>
          <a:p>
            <a:pPr marL="342900" indent="-342900" defTabSz="957183" fontAlgn="base">
              <a:spcBef>
                <a:spcPct val="0"/>
              </a:spcBef>
              <a:spcAft>
                <a:spcPct val="0"/>
              </a:spcAft>
              <a:buFont typeface="+mj-lt"/>
              <a:buAutoNum type="arabicPeriod"/>
            </a:pPr>
            <a:endParaRPr lang="en-US" dirty="0">
              <a:solidFill>
                <a:prstClr val="black"/>
              </a:solidFill>
              <a:cs typeface="Arial" charset="0"/>
            </a:endParaRPr>
          </a:p>
          <a:p>
            <a:pPr marL="342900" indent="-342900" defTabSz="957183" fontAlgn="base">
              <a:spcBef>
                <a:spcPct val="0"/>
              </a:spcBef>
              <a:spcAft>
                <a:spcPct val="0"/>
              </a:spcAft>
              <a:buFont typeface="+mj-lt"/>
              <a:buAutoNum type="arabicPeriod"/>
            </a:pPr>
            <a:r>
              <a:rPr lang="en-US" dirty="0">
                <a:solidFill>
                  <a:srgbClr val="AF275E"/>
                </a:solidFill>
                <a:cs typeface="Arial" charset="0"/>
              </a:rPr>
              <a:t>Used “Naïve Bayes” for Tweet Emotions and Polarity</a:t>
            </a:r>
          </a:p>
          <a:p>
            <a:pPr marL="763547" lvl="1" indent="-285750" defTabSz="957183" fontAlgn="base">
              <a:spcBef>
                <a:spcPct val="0"/>
              </a:spcBef>
              <a:spcAft>
                <a:spcPct val="0"/>
              </a:spcAft>
              <a:buFont typeface="Arial" pitchFamily="34" charset="0"/>
              <a:buChar char="•"/>
            </a:pPr>
            <a:r>
              <a:rPr lang="en-US" dirty="0">
                <a:solidFill>
                  <a:prstClr val="black"/>
                </a:solidFill>
                <a:cs typeface="Arial" charset="0"/>
              </a:rPr>
              <a:t>Emotions: Anger, Disgust, Fear, Joy, Sadness, Surprise, Unknown.</a:t>
            </a:r>
          </a:p>
          <a:p>
            <a:pPr marL="763547" lvl="1" indent="-285750" defTabSz="957183" fontAlgn="base">
              <a:spcBef>
                <a:spcPct val="0"/>
              </a:spcBef>
              <a:spcAft>
                <a:spcPct val="0"/>
              </a:spcAft>
              <a:buFont typeface="Arial" pitchFamily="34" charset="0"/>
              <a:buChar char="•"/>
            </a:pPr>
            <a:r>
              <a:rPr lang="en-US" dirty="0">
                <a:solidFill>
                  <a:prstClr val="black"/>
                </a:solidFill>
                <a:cs typeface="Arial" charset="0"/>
              </a:rPr>
              <a:t>Polarity: Positive, Negative, Neutral.</a:t>
            </a:r>
          </a:p>
        </p:txBody>
      </p:sp>
    </p:spTree>
    <p:extLst>
      <p:ext uri="{BB962C8B-B14F-4D97-AF65-F5344CB8AC3E}">
        <p14:creationId xmlns:p14="http://schemas.microsoft.com/office/powerpoint/2010/main" val="2655017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a:noFill/>
          <a:ln w="9525">
            <a:noFill/>
            <a:miter lim="800000"/>
            <a:headEnd/>
            <a:tailEnd/>
          </a:ln>
        </p:spPr>
        <p:txBody>
          <a:bodyPr vert="horz" wrap="square" lIns="95778" tIns="47889" rIns="95778" bIns="47889" numCol="1" anchor="t" anchorCtr="0" compatLnSpc="1">
            <a:prstTxWarp prst="textNoShape">
              <a:avLst/>
            </a:prstTxWarp>
          </a:bodyPr>
          <a:lstStyle/>
          <a:p>
            <a:r>
              <a:rPr lang="en-IN" dirty="0" smtClean="0"/>
              <a:t>Team </a:t>
            </a:r>
            <a:r>
              <a:rPr lang="en-IN" dirty="0"/>
              <a:t>“Crawlers” </a:t>
            </a:r>
            <a:r>
              <a:rPr lang="en-IN" dirty="0" smtClean="0"/>
              <a:t>created word cloud of the sentiments for AAP and BJP</a:t>
            </a: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179514" y="1124744"/>
            <a:ext cx="4248472" cy="4968552"/>
          </a:xfrm>
          <a:prstGeom prst="rect">
            <a:avLst/>
          </a:prstGeom>
          <a:noFill/>
          <a:ln w="3175">
            <a:solidFill>
              <a:schemeClr val="tx1"/>
            </a:solid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788026" y="1124744"/>
            <a:ext cx="4176464" cy="4968552"/>
          </a:xfrm>
          <a:prstGeom prst="rect">
            <a:avLst/>
          </a:prstGeom>
          <a:noFill/>
          <a:ln w="3175">
            <a:solidFill>
              <a:schemeClr val="tx1"/>
            </a:solidFill>
            <a:miter lim="800000"/>
            <a:headEnd/>
            <a:tailEnd/>
          </a:ln>
        </p:spPr>
      </p:pic>
      <p:sp>
        <p:nvSpPr>
          <p:cNvPr id="13" name="TextBox 12"/>
          <p:cNvSpPr txBox="1"/>
          <p:nvPr/>
        </p:nvSpPr>
        <p:spPr>
          <a:xfrm>
            <a:off x="1619674" y="764706"/>
            <a:ext cx="1656184" cy="384721"/>
          </a:xfrm>
          <a:prstGeom prst="rect">
            <a:avLst/>
          </a:prstGeom>
          <a:noFill/>
        </p:spPr>
        <p:txBody>
          <a:bodyPr wrap="square" rtlCol="0">
            <a:spAutoFit/>
          </a:bodyPr>
          <a:lstStyle/>
          <a:p>
            <a:pPr defTabSz="957183" fontAlgn="base">
              <a:spcBef>
                <a:spcPct val="0"/>
              </a:spcBef>
              <a:spcAft>
                <a:spcPct val="0"/>
              </a:spcAft>
            </a:pPr>
            <a:r>
              <a:rPr lang="en-IN" sz="1900" b="1" dirty="0">
                <a:solidFill>
                  <a:prstClr val="black"/>
                </a:solidFill>
                <a:latin typeface="Arial" charset="0"/>
                <a:cs typeface="Arial" charset="0"/>
              </a:rPr>
              <a:t>For AAP</a:t>
            </a:r>
          </a:p>
        </p:txBody>
      </p:sp>
      <p:sp>
        <p:nvSpPr>
          <p:cNvPr id="14" name="TextBox 13"/>
          <p:cNvSpPr txBox="1"/>
          <p:nvPr/>
        </p:nvSpPr>
        <p:spPr>
          <a:xfrm>
            <a:off x="6228185" y="764706"/>
            <a:ext cx="1268449" cy="384721"/>
          </a:xfrm>
          <a:prstGeom prst="rect">
            <a:avLst/>
          </a:prstGeom>
          <a:noFill/>
        </p:spPr>
        <p:txBody>
          <a:bodyPr wrap="square" rtlCol="0">
            <a:spAutoFit/>
          </a:bodyPr>
          <a:lstStyle/>
          <a:p>
            <a:pPr defTabSz="957183" fontAlgn="base">
              <a:spcBef>
                <a:spcPct val="0"/>
              </a:spcBef>
              <a:spcAft>
                <a:spcPct val="0"/>
              </a:spcAft>
            </a:pPr>
            <a:r>
              <a:rPr lang="en-IN" sz="1900" b="1" dirty="0">
                <a:solidFill>
                  <a:prstClr val="black"/>
                </a:solidFill>
                <a:latin typeface="Arial" charset="0"/>
                <a:cs typeface="Arial" charset="0"/>
              </a:rPr>
              <a:t>For BJP</a:t>
            </a:r>
          </a:p>
        </p:txBody>
      </p:sp>
      <p:sp>
        <p:nvSpPr>
          <p:cNvPr id="7" name="Slide Number Placeholder 6"/>
          <p:cNvSpPr>
            <a:spLocks noGrp="1"/>
          </p:cNvSpPr>
          <p:nvPr>
            <p:ph type="sldNum" sz="quarter" idx="4"/>
          </p:nvPr>
        </p:nvSpPr>
        <p:spPr>
          <a:xfrm>
            <a:off x="8693075" y="6525347"/>
            <a:ext cx="393865" cy="276999"/>
          </a:xfrm>
        </p:spPr>
        <p:txBody>
          <a:bodyPr/>
          <a:lstStyle/>
          <a:p>
            <a:pPr>
              <a:defRPr/>
            </a:pPr>
            <a:fld id="{8618B078-493E-4A66-821F-F60FD7DD27C8}" type="slidenum">
              <a:rPr>
                <a:solidFill>
                  <a:prstClr val="black">
                    <a:lumMod val="50000"/>
                    <a:lumOff val="50000"/>
                  </a:prstClr>
                </a:solidFill>
              </a:rPr>
              <a:pPr>
                <a:defRPr/>
              </a:pPr>
              <a:t>22</a:t>
            </a:fld>
            <a:endParaRPr>
              <a:solidFill>
                <a:prstClr val="black">
                  <a:lumMod val="50000"/>
                  <a:lumOff val="50000"/>
                </a:prstClr>
              </a:solidFill>
            </a:endParaRPr>
          </a:p>
        </p:txBody>
      </p:sp>
    </p:spTree>
    <p:extLst>
      <p:ext uri="{BB962C8B-B14F-4D97-AF65-F5344CB8AC3E}">
        <p14:creationId xmlns:p14="http://schemas.microsoft.com/office/powerpoint/2010/main" val="3198647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953000" y="2074734"/>
            <a:ext cx="1905000" cy="290946"/>
          </a:xfrm>
          <a:prstGeom prst="rect">
            <a:avLst/>
          </a:prstGeom>
          <a:solidFill>
            <a:schemeClr val="accent3"/>
          </a:solidFill>
          <a:ln w="9525"/>
        </p:spPr>
        <p:style>
          <a:lnRef idx="2">
            <a:schemeClr val="accent6"/>
          </a:lnRef>
          <a:fillRef idx="1">
            <a:schemeClr val="lt1"/>
          </a:fillRef>
          <a:effectRef idx="0">
            <a:schemeClr val="accent6"/>
          </a:effectRef>
          <a:fontRef idx="minor">
            <a:schemeClr val="dk1"/>
          </a:fontRef>
        </p:style>
        <p:txBody>
          <a:bodyPr rtlCol="0" anchor="ctr"/>
          <a:lstStyle/>
          <a:p>
            <a:pPr algn="ctr" defTabSz="957183" fontAlgn="base">
              <a:spcBef>
                <a:spcPct val="0"/>
              </a:spcBef>
              <a:spcAft>
                <a:spcPct val="0"/>
              </a:spcAft>
            </a:pPr>
            <a:endParaRPr lang="en-US" sz="1900">
              <a:solidFill>
                <a:prstClr val="black"/>
              </a:solidFill>
            </a:endParaRPr>
          </a:p>
        </p:txBody>
      </p:sp>
      <p:sp>
        <p:nvSpPr>
          <p:cNvPr id="13" name="Rectangle 12"/>
          <p:cNvSpPr/>
          <p:nvPr/>
        </p:nvSpPr>
        <p:spPr>
          <a:xfrm>
            <a:off x="4876800" y="3812386"/>
            <a:ext cx="1905000" cy="472148"/>
          </a:xfrm>
          <a:prstGeom prst="rect">
            <a:avLst/>
          </a:prstGeom>
          <a:solidFill>
            <a:schemeClr val="accent3"/>
          </a:solidFill>
          <a:ln w="9525"/>
        </p:spPr>
        <p:style>
          <a:lnRef idx="2">
            <a:schemeClr val="accent6"/>
          </a:lnRef>
          <a:fillRef idx="1">
            <a:schemeClr val="lt1"/>
          </a:fillRef>
          <a:effectRef idx="0">
            <a:schemeClr val="accent6"/>
          </a:effectRef>
          <a:fontRef idx="minor">
            <a:schemeClr val="dk1"/>
          </a:fontRef>
        </p:style>
        <p:txBody>
          <a:bodyPr rtlCol="0" anchor="ctr"/>
          <a:lstStyle/>
          <a:p>
            <a:pPr algn="ctr" defTabSz="957183" fontAlgn="base">
              <a:spcBef>
                <a:spcPct val="0"/>
              </a:spcBef>
              <a:spcAft>
                <a:spcPct val="0"/>
              </a:spcAft>
            </a:pPr>
            <a:endParaRPr lang="en-US" sz="1900">
              <a:solidFill>
                <a:prstClr val="black"/>
              </a:solidFill>
            </a:endParaRPr>
          </a:p>
        </p:txBody>
      </p:sp>
      <p:sp>
        <p:nvSpPr>
          <p:cNvPr id="12" name="Rectangle 11"/>
          <p:cNvSpPr/>
          <p:nvPr/>
        </p:nvSpPr>
        <p:spPr>
          <a:xfrm>
            <a:off x="2743200" y="3964786"/>
            <a:ext cx="1905000" cy="319748"/>
          </a:xfrm>
          <a:prstGeom prst="rect">
            <a:avLst/>
          </a:prstGeom>
          <a:solidFill>
            <a:schemeClr val="accent6">
              <a:lumMod val="40000"/>
              <a:lumOff val="60000"/>
            </a:schemeClr>
          </a:solidFill>
          <a:ln w="9525"/>
        </p:spPr>
        <p:style>
          <a:lnRef idx="2">
            <a:schemeClr val="accent6"/>
          </a:lnRef>
          <a:fillRef idx="1">
            <a:schemeClr val="lt1"/>
          </a:fillRef>
          <a:effectRef idx="0">
            <a:schemeClr val="accent6"/>
          </a:effectRef>
          <a:fontRef idx="minor">
            <a:schemeClr val="dk1"/>
          </a:fontRef>
        </p:style>
        <p:txBody>
          <a:bodyPr rtlCol="0" anchor="ctr"/>
          <a:lstStyle/>
          <a:p>
            <a:pPr algn="ctr" defTabSz="957183" fontAlgn="base">
              <a:spcBef>
                <a:spcPct val="0"/>
              </a:spcBef>
              <a:spcAft>
                <a:spcPct val="0"/>
              </a:spcAft>
            </a:pPr>
            <a:endParaRPr lang="en-US" sz="1900">
              <a:solidFill>
                <a:prstClr val="black"/>
              </a:solidFill>
            </a:endParaRPr>
          </a:p>
        </p:txBody>
      </p:sp>
      <p:sp>
        <p:nvSpPr>
          <p:cNvPr id="2" name="Rectangle 1"/>
          <p:cNvSpPr/>
          <p:nvPr/>
        </p:nvSpPr>
        <p:spPr>
          <a:xfrm>
            <a:off x="2819400" y="1922334"/>
            <a:ext cx="1905000" cy="472148"/>
          </a:xfrm>
          <a:prstGeom prst="rect">
            <a:avLst/>
          </a:prstGeom>
          <a:solidFill>
            <a:schemeClr val="accent6">
              <a:lumMod val="40000"/>
              <a:lumOff val="60000"/>
            </a:schemeClr>
          </a:solidFill>
          <a:ln w="9525"/>
        </p:spPr>
        <p:style>
          <a:lnRef idx="2">
            <a:schemeClr val="accent6"/>
          </a:lnRef>
          <a:fillRef idx="1">
            <a:schemeClr val="lt1"/>
          </a:fillRef>
          <a:effectRef idx="0">
            <a:schemeClr val="accent6"/>
          </a:effectRef>
          <a:fontRef idx="minor">
            <a:schemeClr val="dk1"/>
          </a:fontRef>
        </p:style>
        <p:txBody>
          <a:bodyPr rtlCol="0" anchor="ctr"/>
          <a:lstStyle/>
          <a:p>
            <a:pPr algn="ctr" defTabSz="957183" fontAlgn="base">
              <a:spcBef>
                <a:spcPct val="0"/>
              </a:spcBef>
              <a:spcAft>
                <a:spcPct val="0"/>
              </a:spcAft>
            </a:pPr>
            <a:endParaRPr lang="en-US" sz="1900">
              <a:solidFill>
                <a:prstClr val="black"/>
              </a:solidFill>
            </a:endParaRPr>
          </a:p>
        </p:txBody>
      </p:sp>
      <p:pic>
        <p:nvPicPr>
          <p:cNvPr id="6" name="Picture 5"/>
          <p:cNvPicPr>
            <a:picLocks noChangeAspect="1"/>
          </p:cNvPicPr>
          <p:nvPr/>
        </p:nvPicPr>
        <p:blipFill rotWithShape="1">
          <a:blip r:embed="rId2">
            <a:clrChange>
              <a:clrFrom>
                <a:srgbClr val="FFFFFF"/>
              </a:clrFrom>
              <a:clrTo>
                <a:srgbClr val="FFFFFF">
                  <a:alpha val="0"/>
                </a:srgbClr>
              </a:clrTo>
            </a:clrChange>
          </a:blip>
          <a:srcRect t="21622" b="17199"/>
          <a:stretch/>
        </p:blipFill>
        <p:spPr>
          <a:xfrm>
            <a:off x="990602" y="1111846"/>
            <a:ext cx="6971905" cy="1724891"/>
          </a:xfrm>
          <a:prstGeom prst="rect">
            <a:avLst/>
          </a:prstGeom>
        </p:spPr>
      </p:pic>
      <p:pic>
        <p:nvPicPr>
          <p:cNvPr id="7" name="Picture 6"/>
          <p:cNvPicPr>
            <a:picLocks noChangeAspect="1"/>
          </p:cNvPicPr>
          <p:nvPr/>
        </p:nvPicPr>
        <p:blipFill rotWithShape="1">
          <a:blip r:embed="rId3">
            <a:clrChange>
              <a:clrFrom>
                <a:srgbClr val="FFFFFF"/>
              </a:clrFrom>
              <a:clrTo>
                <a:srgbClr val="FFFFFF">
                  <a:alpha val="0"/>
                </a:srgbClr>
              </a:clrTo>
            </a:clrChange>
          </a:blip>
          <a:srcRect t="16932" b="15024"/>
          <a:stretch/>
        </p:blipFill>
        <p:spPr>
          <a:xfrm>
            <a:off x="990600" y="2820644"/>
            <a:ext cx="6940406" cy="1976508"/>
          </a:xfrm>
          <a:prstGeom prst="rect">
            <a:avLst/>
          </a:prstGeom>
        </p:spPr>
      </p:pic>
      <p:pic>
        <p:nvPicPr>
          <p:cNvPr id="8" name="Picture 7"/>
          <p:cNvPicPr>
            <a:picLocks noChangeAspect="1"/>
          </p:cNvPicPr>
          <p:nvPr/>
        </p:nvPicPr>
        <p:blipFill rotWithShape="1">
          <a:blip r:embed="rId4">
            <a:clrChange>
              <a:clrFrom>
                <a:srgbClr val="FFFFFF"/>
              </a:clrFrom>
              <a:clrTo>
                <a:srgbClr val="FFFFFF">
                  <a:alpha val="0"/>
                </a:srgbClr>
              </a:clrTo>
            </a:clrChange>
          </a:blip>
          <a:srcRect t="17247"/>
          <a:stretch/>
        </p:blipFill>
        <p:spPr>
          <a:xfrm>
            <a:off x="990600" y="4790612"/>
            <a:ext cx="6940406" cy="2022764"/>
          </a:xfrm>
          <a:prstGeom prst="rect">
            <a:avLst/>
          </a:prstGeom>
        </p:spPr>
      </p:pic>
      <p:sp>
        <p:nvSpPr>
          <p:cNvPr id="9" name="TextBox 8"/>
          <p:cNvSpPr txBox="1"/>
          <p:nvPr/>
        </p:nvSpPr>
        <p:spPr>
          <a:xfrm>
            <a:off x="5196254" y="1268760"/>
            <a:ext cx="633046" cy="369332"/>
          </a:xfrm>
          <a:prstGeom prst="rect">
            <a:avLst/>
          </a:prstGeom>
          <a:noFill/>
        </p:spPr>
        <p:txBody>
          <a:bodyPr wrap="square" rtlCol="0">
            <a:spAutoFit/>
          </a:bodyPr>
          <a:lstStyle/>
          <a:p>
            <a:pPr algn="ctr" defTabSz="957183" fontAlgn="base">
              <a:spcBef>
                <a:spcPct val="0"/>
              </a:spcBef>
              <a:spcAft>
                <a:spcPct val="0"/>
              </a:spcAft>
            </a:pPr>
            <a:r>
              <a:rPr lang="en-US" b="1" dirty="0">
                <a:solidFill>
                  <a:prstClr val="black"/>
                </a:solidFill>
                <a:cs typeface="Arial" charset="0"/>
              </a:rPr>
              <a:t>BJP</a:t>
            </a:r>
          </a:p>
        </p:txBody>
      </p:sp>
      <p:sp>
        <p:nvSpPr>
          <p:cNvPr id="10" name="TextBox 9"/>
          <p:cNvSpPr txBox="1"/>
          <p:nvPr/>
        </p:nvSpPr>
        <p:spPr>
          <a:xfrm>
            <a:off x="5196255" y="3068960"/>
            <a:ext cx="888822" cy="369332"/>
          </a:xfrm>
          <a:prstGeom prst="rect">
            <a:avLst/>
          </a:prstGeom>
          <a:noFill/>
        </p:spPr>
        <p:txBody>
          <a:bodyPr wrap="square" rtlCol="0">
            <a:spAutoFit/>
          </a:bodyPr>
          <a:lstStyle/>
          <a:p>
            <a:pPr algn="ctr" defTabSz="957183" fontAlgn="base">
              <a:spcBef>
                <a:spcPct val="0"/>
              </a:spcBef>
              <a:spcAft>
                <a:spcPct val="0"/>
              </a:spcAft>
            </a:pPr>
            <a:r>
              <a:rPr lang="en-US" b="1" dirty="0">
                <a:solidFill>
                  <a:prstClr val="black"/>
                </a:solidFill>
                <a:cs typeface="Arial" charset="0"/>
              </a:rPr>
              <a:t>AAP</a:t>
            </a:r>
          </a:p>
        </p:txBody>
      </p:sp>
      <p:sp>
        <p:nvSpPr>
          <p:cNvPr id="11" name="TextBox 10"/>
          <p:cNvSpPr txBox="1"/>
          <p:nvPr/>
        </p:nvSpPr>
        <p:spPr>
          <a:xfrm>
            <a:off x="4953000" y="4896807"/>
            <a:ext cx="1413164" cy="369332"/>
          </a:xfrm>
          <a:prstGeom prst="rect">
            <a:avLst/>
          </a:prstGeom>
          <a:noFill/>
        </p:spPr>
        <p:txBody>
          <a:bodyPr wrap="square" rtlCol="0">
            <a:spAutoFit/>
          </a:bodyPr>
          <a:lstStyle/>
          <a:p>
            <a:pPr algn="ctr" defTabSz="957183" fontAlgn="base">
              <a:spcBef>
                <a:spcPct val="0"/>
              </a:spcBef>
              <a:spcAft>
                <a:spcPct val="0"/>
              </a:spcAft>
            </a:pPr>
            <a:r>
              <a:rPr lang="en-US" b="1" dirty="0">
                <a:solidFill>
                  <a:prstClr val="black"/>
                </a:solidFill>
                <a:cs typeface="Arial" charset="0"/>
              </a:rPr>
              <a:t>INC</a:t>
            </a:r>
          </a:p>
        </p:txBody>
      </p:sp>
      <p:sp>
        <p:nvSpPr>
          <p:cNvPr id="15" name="Slide Number Placeholder 6"/>
          <p:cNvSpPr>
            <a:spLocks noGrp="1"/>
          </p:cNvSpPr>
          <p:nvPr>
            <p:ph type="sldNum" sz="quarter" idx="4"/>
          </p:nvPr>
        </p:nvSpPr>
        <p:spPr>
          <a:xfrm>
            <a:off x="8693075" y="6525347"/>
            <a:ext cx="393865" cy="276999"/>
          </a:xfrm>
        </p:spPr>
        <p:txBody>
          <a:bodyPr/>
          <a:lstStyle/>
          <a:p>
            <a:pPr>
              <a:defRPr/>
            </a:pPr>
            <a:fld id="{8618B078-493E-4A66-821F-F60FD7DD27C8}" type="slidenum">
              <a:rPr>
                <a:solidFill>
                  <a:prstClr val="black">
                    <a:lumMod val="50000"/>
                    <a:lumOff val="50000"/>
                  </a:prstClr>
                </a:solidFill>
              </a:rPr>
              <a:pPr>
                <a:defRPr/>
              </a:pPr>
              <a:t>23</a:t>
            </a:fld>
            <a:endParaRPr>
              <a:solidFill>
                <a:prstClr val="black">
                  <a:lumMod val="50000"/>
                  <a:lumOff val="50000"/>
                </a:prstClr>
              </a:solidFill>
            </a:endParaRPr>
          </a:p>
        </p:txBody>
      </p:sp>
      <p:sp>
        <p:nvSpPr>
          <p:cNvPr id="16" name="Title 7"/>
          <p:cNvSpPr>
            <a:spLocks noGrp="1"/>
          </p:cNvSpPr>
          <p:nvPr>
            <p:ph type="title"/>
          </p:nvPr>
        </p:nvSpPr>
        <p:spPr>
          <a:xfrm>
            <a:off x="120586" y="47682"/>
            <a:ext cx="8904837" cy="717025"/>
          </a:xfrm>
        </p:spPr>
        <p:txBody>
          <a:bodyPr/>
          <a:lstStyle/>
          <a:p>
            <a:r>
              <a:rPr lang="en-US" dirty="0">
                <a:solidFill>
                  <a:srgbClr val="993366"/>
                </a:solidFill>
              </a:rPr>
              <a:t>Team “</a:t>
            </a:r>
            <a:r>
              <a:rPr lang="en-US" dirty="0" err="1">
                <a:solidFill>
                  <a:srgbClr val="993366"/>
                </a:solidFill>
              </a:rPr>
              <a:t>Twitlyzer</a:t>
            </a:r>
            <a:r>
              <a:rPr lang="en-US" dirty="0">
                <a:solidFill>
                  <a:srgbClr val="993366"/>
                </a:solidFill>
              </a:rPr>
              <a:t>” computed </a:t>
            </a:r>
            <a:r>
              <a:rPr lang="en-US" dirty="0" smtClean="0">
                <a:solidFill>
                  <a:srgbClr val="993366"/>
                </a:solidFill>
              </a:rPr>
              <a:t>an elementary sentiment </a:t>
            </a:r>
            <a:r>
              <a:rPr lang="en-US" dirty="0">
                <a:solidFill>
                  <a:srgbClr val="993366"/>
                </a:solidFill>
              </a:rPr>
              <a:t>score for each </a:t>
            </a:r>
            <a:r>
              <a:rPr lang="en-US" dirty="0" smtClean="0">
                <a:solidFill>
                  <a:srgbClr val="993366"/>
                </a:solidFill>
              </a:rPr>
              <a:t>tweet.. </a:t>
            </a:r>
            <a:endParaRPr lang="en-US" dirty="0">
              <a:solidFill>
                <a:srgbClr val="993366"/>
              </a:solidFill>
            </a:endParaRPr>
          </a:p>
        </p:txBody>
      </p:sp>
      <p:sp>
        <p:nvSpPr>
          <p:cNvPr id="5" name="Rectangle 4"/>
          <p:cNvSpPr/>
          <p:nvPr/>
        </p:nvSpPr>
        <p:spPr>
          <a:xfrm>
            <a:off x="1352962" y="692696"/>
            <a:ext cx="6808360" cy="338554"/>
          </a:xfrm>
          <a:prstGeom prst="rect">
            <a:avLst/>
          </a:prstGeom>
          <a:noFill/>
          <a:ln>
            <a:solidFill>
              <a:srgbClr val="AF275E"/>
            </a:solidFill>
          </a:ln>
        </p:spPr>
        <p:txBody>
          <a:bodyPr wrap="square">
            <a:spAutoFit/>
          </a:bodyPr>
          <a:lstStyle/>
          <a:p>
            <a:pPr defTabSz="957183" fontAlgn="base">
              <a:spcBef>
                <a:spcPct val="0"/>
              </a:spcBef>
              <a:spcAft>
                <a:spcPct val="0"/>
              </a:spcAft>
            </a:pPr>
            <a:r>
              <a:rPr lang="en-US" sz="1600" dirty="0">
                <a:solidFill>
                  <a:srgbClr val="993366"/>
                </a:solidFill>
                <a:cs typeface="Arial" charset="0"/>
              </a:rPr>
              <a:t>Sentiment Score = ( # of positive word matches) - ( # of negative word matches) </a:t>
            </a:r>
          </a:p>
        </p:txBody>
      </p:sp>
    </p:spTree>
    <p:extLst>
      <p:ext uri="{BB962C8B-B14F-4D97-AF65-F5344CB8AC3E}">
        <p14:creationId xmlns:p14="http://schemas.microsoft.com/office/powerpoint/2010/main" val="3339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http://im.rediff.com/news/2013/dec/17tweet-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844734"/>
            <a:ext cx="8839200" cy="54798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1600" dirty="0">
                <a:latin typeface="Century Gothic" pitchFamily="34" charset="0"/>
              </a:rPr>
              <a:t>Re tweets, a proxy for endorsement for an opinion  proved to be the right barometer to gauge the sentiments of the public last </a:t>
            </a:r>
            <a:r>
              <a:rPr lang="en-US" sz="1600" dirty="0" smtClean="0">
                <a:latin typeface="Century Gothic" pitchFamily="34" charset="0"/>
              </a:rPr>
              <a:t>time in Delhi Assembly elections 2013 as </a:t>
            </a:r>
            <a:r>
              <a:rPr lang="en-US" sz="1600" dirty="0">
                <a:latin typeface="Century Gothic" pitchFamily="34" charset="0"/>
              </a:rPr>
              <a:t>the election outcome </a:t>
            </a:r>
            <a:r>
              <a:rPr lang="en-US" sz="1600" dirty="0" smtClean="0">
                <a:latin typeface="Century Gothic" pitchFamily="34" charset="0"/>
              </a:rPr>
              <a:t>mimicked the </a:t>
            </a:r>
            <a:r>
              <a:rPr lang="en-US" sz="1600" dirty="0">
                <a:latin typeface="Century Gothic" pitchFamily="34" charset="0"/>
              </a:rPr>
              <a:t>social media activities</a:t>
            </a:r>
            <a:endParaRPr lang="en-US" sz="1600" dirty="0">
              <a:latin typeface="Century Gothic" pitchFamily="34" charset="0"/>
              <a:cs typeface="Calibri" pitchFamily="34" charset="0"/>
            </a:endParaRPr>
          </a:p>
        </p:txBody>
      </p:sp>
      <p:sp>
        <p:nvSpPr>
          <p:cNvPr id="4" name="Slide Number Placeholder 3"/>
          <p:cNvSpPr>
            <a:spLocks noGrp="1"/>
          </p:cNvSpPr>
          <p:nvPr>
            <p:ph type="sldNum" sz="quarter" idx="4294967295"/>
          </p:nvPr>
        </p:nvSpPr>
        <p:spPr>
          <a:xfrm>
            <a:off x="8693075" y="6525347"/>
            <a:ext cx="393865" cy="276999"/>
          </a:xfrm>
          <a:prstGeom prst="rect">
            <a:avLst/>
          </a:prstGeom>
          <a:noFill/>
        </p:spPr>
        <p:txBody>
          <a:bodyPr wrap="square" rtlCol="0">
            <a:spAutoFit/>
          </a:bodyPr>
          <a:lstStyle/>
          <a:p>
            <a:pPr algn="r"/>
            <a:fld id="{DB2990D0-9C0E-4135-8FB6-937CA36D9B92}" type="slidenum">
              <a:rPr lang="en-IN">
                <a:solidFill>
                  <a:prstClr val="black">
                    <a:lumMod val="50000"/>
                    <a:lumOff val="50000"/>
                  </a:prstClr>
                </a:solidFill>
              </a:rPr>
              <a:pPr algn="r"/>
              <a:t>3</a:t>
            </a:fld>
            <a:endParaRPr lang="en-IN" dirty="0">
              <a:solidFill>
                <a:prstClr val="black">
                  <a:lumMod val="50000"/>
                  <a:lumOff val="50000"/>
                </a:prstClr>
              </a:solidFill>
            </a:endParaRPr>
          </a:p>
        </p:txBody>
      </p:sp>
    </p:spTree>
    <p:extLst>
      <p:ext uri="{BB962C8B-B14F-4D97-AF65-F5344CB8AC3E}">
        <p14:creationId xmlns:p14="http://schemas.microsoft.com/office/powerpoint/2010/main" val="442962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21142" y="692696"/>
            <a:ext cx="8904276" cy="5742862"/>
          </a:xfrm>
        </p:spPr>
        <p:txBody>
          <a:bodyPr/>
          <a:lstStyle/>
          <a:p>
            <a:pPr lvl="0"/>
            <a:r>
              <a:rPr lang="en-US" sz="1800" dirty="0"/>
              <a:t>Use a real life event (Delhi Assembly Elections in this context) to establish usability and credibility of the following</a:t>
            </a:r>
            <a:endParaRPr lang="en-US" sz="2400" dirty="0"/>
          </a:p>
          <a:p>
            <a:pPr lvl="1">
              <a:spcBef>
                <a:spcPts val="0"/>
              </a:spcBef>
              <a:spcAft>
                <a:spcPts val="0"/>
              </a:spcAft>
            </a:pPr>
            <a:r>
              <a:rPr lang="en-US" sz="1600" dirty="0"/>
              <a:t>Text Analytics using Natural Language Processing (NLP)</a:t>
            </a:r>
            <a:endParaRPr lang="en-US" sz="2000" dirty="0"/>
          </a:p>
          <a:p>
            <a:pPr lvl="1">
              <a:spcBef>
                <a:spcPts val="0"/>
              </a:spcBef>
              <a:spcAft>
                <a:spcPts val="0"/>
              </a:spcAft>
            </a:pPr>
            <a:r>
              <a:rPr lang="en-US" sz="1600" dirty="0"/>
              <a:t>Sentiment as a measure of possible </a:t>
            </a:r>
            <a:r>
              <a:rPr lang="en-US" sz="1600" dirty="0" smtClean="0"/>
              <a:t>outcome</a:t>
            </a:r>
            <a:endParaRPr lang="en-US" sz="2000" dirty="0"/>
          </a:p>
          <a:p>
            <a:pPr lvl="1">
              <a:spcBef>
                <a:spcPts val="0"/>
              </a:spcBef>
              <a:spcAft>
                <a:spcPts val="0"/>
              </a:spcAft>
            </a:pPr>
            <a:r>
              <a:rPr lang="en-US" sz="1600" dirty="0" smtClean="0"/>
              <a:t>Social </a:t>
            </a:r>
            <a:r>
              <a:rPr lang="en-US" sz="1600" dirty="0"/>
              <a:t>media as a data </a:t>
            </a:r>
            <a:r>
              <a:rPr lang="en-US" sz="1600" dirty="0" smtClean="0"/>
              <a:t>source</a:t>
            </a:r>
          </a:p>
          <a:p>
            <a:pPr lvl="0"/>
            <a:r>
              <a:rPr lang="en-US" sz="1800" dirty="0" smtClean="0"/>
              <a:t>Twitter </a:t>
            </a:r>
            <a:r>
              <a:rPr lang="en-US" sz="1800" dirty="0"/>
              <a:t>Data</a:t>
            </a:r>
            <a:endParaRPr lang="en-US" sz="2400" dirty="0"/>
          </a:p>
          <a:p>
            <a:pPr lvl="1">
              <a:spcBef>
                <a:spcPts val="0"/>
              </a:spcBef>
              <a:spcAft>
                <a:spcPts val="0"/>
              </a:spcAft>
            </a:pPr>
            <a:r>
              <a:rPr lang="en-US" sz="1600" dirty="0"/>
              <a:t>Data was provided from Jan 14 to Feb 7</a:t>
            </a:r>
          </a:p>
          <a:p>
            <a:pPr lvl="1">
              <a:spcBef>
                <a:spcPts val="0"/>
              </a:spcBef>
              <a:spcAft>
                <a:spcPts val="0"/>
              </a:spcAft>
            </a:pPr>
            <a:r>
              <a:rPr lang="en-US" sz="1600" dirty="0"/>
              <a:t>Tweets will be provided </a:t>
            </a:r>
            <a:r>
              <a:rPr lang="en-US" sz="1600" dirty="0" smtClean="0"/>
              <a:t>for – Contestants, Stakeholders, </a:t>
            </a:r>
            <a:r>
              <a:rPr lang="en-US" sz="1600" dirty="0" err="1" smtClean="0"/>
              <a:t>Hashtags</a:t>
            </a:r>
            <a:r>
              <a:rPr lang="en-US" sz="1600" dirty="0" smtClean="0"/>
              <a:t> </a:t>
            </a:r>
            <a:r>
              <a:rPr lang="en-US" sz="1600" dirty="0"/>
              <a:t>(trending in Delhi and India</a:t>
            </a:r>
            <a:r>
              <a:rPr lang="en-US" sz="1600" dirty="0" smtClean="0"/>
              <a:t>)</a:t>
            </a:r>
          </a:p>
          <a:p>
            <a:r>
              <a:rPr lang="en-US" dirty="0" smtClean="0"/>
              <a:t>Participation</a:t>
            </a:r>
          </a:p>
          <a:p>
            <a:pPr lvl="1">
              <a:spcBef>
                <a:spcPts val="0"/>
              </a:spcBef>
              <a:spcAft>
                <a:spcPts val="0"/>
              </a:spcAft>
            </a:pPr>
            <a:r>
              <a:rPr lang="en-US" sz="1600" dirty="0"/>
              <a:t>10 teams with 57 participants having team of 4-6 </a:t>
            </a:r>
          </a:p>
          <a:p>
            <a:pPr lvl="1">
              <a:spcBef>
                <a:spcPts val="0"/>
              </a:spcBef>
              <a:spcAft>
                <a:spcPts val="0"/>
              </a:spcAft>
            </a:pPr>
            <a:r>
              <a:rPr lang="en-US" sz="1600" dirty="0"/>
              <a:t>6 </a:t>
            </a:r>
            <a:r>
              <a:rPr lang="en-US" sz="1600" dirty="0" smtClean="0"/>
              <a:t>teams made final submissions</a:t>
            </a:r>
          </a:p>
          <a:p>
            <a:r>
              <a:rPr lang="en-US" dirty="0" smtClean="0"/>
              <a:t>Evaluation &amp; Prizes </a:t>
            </a:r>
            <a:endParaRPr lang="en-US" dirty="0"/>
          </a:p>
          <a:p>
            <a:pPr lvl="1">
              <a:spcBef>
                <a:spcPts val="0"/>
              </a:spcBef>
              <a:spcAft>
                <a:spcPts val="0"/>
              </a:spcAft>
            </a:pPr>
            <a:r>
              <a:rPr lang="en-US" sz="1600" dirty="0" smtClean="0"/>
              <a:t>Category 1: Best prediction</a:t>
            </a:r>
            <a:endParaRPr lang="en-US" sz="1600" dirty="0"/>
          </a:p>
          <a:p>
            <a:pPr lvl="1">
              <a:spcBef>
                <a:spcPts val="0"/>
              </a:spcBef>
              <a:spcAft>
                <a:spcPts val="0"/>
              </a:spcAft>
            </a:pPr>
            <a:r>
              <a:rPr lang="en-US" sz="1600" dirty="0" smtClean="0"/>
              <a:t>Category 2: Best </a:t>
            </a:r>
            <a:r>
              <a:rPr lang="en-US" sz="1600" dirty="0"/>
              <a:t>usages of "natural language processing" and prediction methods category </a:t>
            </a:r>
            <a:endParaRPr lang="en-US" sz="1600" dirty="0" smtClean="0"/>
          </a:p>
          <a:p>
            <a:r>
              <a:rPr lang="en-US" dirty="0" smtClean="0"/>
              <a:t>Closest Prediction </a:t>
            </a:r>
            <a:endParaRPr lang="en-US" dirty="0"/>
          </a:p>
          <a:p>
            <a:pPr lvl="1">
              <a:spcBef>
                <a:spcPts val="0"/>
              </a:spcBef>
              <a:spcAft>
                <a:spcPts val="0"/>
              </a:spcAft>
            </a:pPr>
            <a:r>
              <a:rPr lang="en-US" sz="1600" dirty="0"/>
              <a:t> </a:t>
            </a:r>
            <a:r>
              <a:rPr lang="en-US" sz="1600" dirty="0" smtClean="0"/>
              <a:t>Predicted </a:t>
            </a:r>
            <a:r>
              <a:rPr lang="en-US" sz="1600" dirty="0"/>
              <a:t>66 </a:t>
            </a:r>
            <a:r>
              <a:rPr lang="en-US" sz="1600" dirty="0" err="1"/>
              <a:t>vs</a:t>
            </a:r>
            <a:r>
              <a:rPr lang="en-US" sz="1600" dirty="0"/>
              <a:t> actual 67 for AAP</a:t>
            </a:r>
            <a:endParaRPr lang="en-US" sz="1600" dirty="0" smtClean="0"/>
          </a:p>
          <a:p>
            <a:pPr>
              <a:spcBef>
                <a:spcPts val="0"/>
              </a:spcBef>
              <a:spcAft>
                <a:spcPts val="0"/>
              </a:spcAft>
            </a:pPr>
            <a:endParaRPr lang="en-US" dirty="0"/>
          </a:p>
          <a:p>
            <a:endParaRPr lang="en-US" sz="2600" dirty="0"/>
          </a:p>
          <a:p>
            <a:pPr lvl="1"/>
            <a:endParaRPr lang="en-US" dirty="0"/>
          </a:p>
          <a:p>
            <a:endParaRPr lang="en-US" sz="1800" dirty="0"/>
          </a:p>
          <a:p>
            <a:pPr lvl="1"/>
            <a:endParaRPr lang="en-US" sz="1600" dirty="0"/>
          </a:p>
        </p:txBody>
      </p:sp>
      <p:sp>
        <p:nvSpPr>
          <p:cNvPr id="11" name="Title 10"/>
          <p:cNvSpPr>
            <a:spLocks noGrp="1"/>
          </p:cNvSpPr>
          <p:nvPr>
            <p:ph type="title"/>
          </p:nvPr>
        </p:nvSpPr>
        <p:spPr/>
        <p:txBody>
          <a:bodyPr/>
          <a:lstStyle/>
          <a:p>
            <a:pPr algn="l"/>
            <a:r>
              <a:rPr lang="en-US" sz="2800" dirty="0">
                <a:solidFill>
                  <a:srgbClr val="A80054"/>
                </a:solidFill>
                <a:cs typeface="Calibri" pitchFamily="34" charset="0"/>
              </a:rPr>
              <a:t>CIA #1 – Capability to work with social media data</a:t>
            </a:r>
          </a:p>
        </p:txBody>
      </p:sp>
      <p:sp>
        <p:nvSpPr>
          <p:cNvPr id="4" name="Slide Number Placeholder 3"/>
          <p:cNvSpPr>
            <a:spLocks noGrp="1"/>
          </p:cNvSpPr>
          <p:nvPr>
            <p:ph type="sldNum" sz="quarter" idx="4"/>
          </p:nvPr>
        </p:nvSpPr>
        <p:spPr/>
        <p:txBody>
          <a:bodyPr/>
          <a:lstStyle/>
          <a:p>
            <a:pPr algn="r"/>
            <a:fld id="{DB2990D0-9C0E-4135-8FB6-937CA36D9B92}" type="slidenum">
              <a:rPr lang="en-IN">
                <a:solidFill>
                  <a:prstClr val="black">
                    <a:lumMod val="50000"/>
                    <a:lumOff val="50000"/>
                  </a:prstClr>
                </a:solidFill>
              </a:rPr>
              <a:pPr algn="r"/>
              <a:t>4</a:t>
            </a:fld>
            <a:endParaRPr lang="en-IN" dirty="0">
              <a:solidFill>
                <a:prstClr val="black">
                  <a:lumMod val="50000"/>
                  <a:lumOff val="50000"/>
                </a:prstClr>
              </a:solidFill>
            </a:endParaRPr>
          </a:p>
        </p:txBody>
      </p:sp>
      <p:pic>
        <p:nvPicPr>
          <p:cNvPr id="12" name="Picture 11"/>
          <p:cNvPicPr/>
          <p:nvPr/>
        </p:nvPicPr>
        <p:blipFill>
          <a:blip r:embed="rId2">
            <a:extLst>
              <a:ext uri="{28A0092B-C50C-407E-A947-70E740481C1C}">
                <a14:useLocalDpi xmlns:a14="http://schemas.microsoft.com/office/drawing/2010/main" val="0"/>
              </a:ext>
            </a:extLst>
          </a:blip>
          <a:srcRect/>
          <a:stretch>
            <a:fillRect/>
          </a:stretch>
        </p:blipFill>
        <p:spPr bwMode="auto">
          <a:xfrm>
            <a:off x="1182086" y="5602888"/>
            <a:ext cx="7112175" cy="953806"/>
          </a:xfrm>
          <a:prstGeom prst="rect">
            <a:avLst/>
          </a:prstGeom>
          <a:noFill/>
          <a:ln>
            <a:noFill/>
          </a:ln>
        </p:spPr>
      </p:pic>
    </p:spTree>
    <p:extLst>
      <p:ext uri="{BB962C8B-B14F-4D97-AF65-F5344CB8AC3E}">
        <p14:creationId xmlns:p14="http://schemas.microsoft.com/office/powerpoint/2010/main" val="2961354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
          <p:cNvSpPr>
            <a:spLocks noGrp="1" noChangeArrowheads="1"/>
          </p:cNvSpPr>
          <p:nvPr>
            <p:ph type="title" idx="4294967295"/>
          </p:nvPr>
        </p:nvSpPr>
        <p:spPr>
          <a:xfrm>
            <a:off x="2112651" y="2420888"/>
            <a:ext cx="5516921" cy="1368152"/>
          </a:xfrm>
          <a:prstGeom prst="rect">
            <a:avLst/>
          </a:prstGeom>
          <a:noFill/>
          <a:ln w="9525">
            <a:noFill/>
            <a:miter lim="800000"/>
            <a:headEnd/>
            <a:tailEnd/>
          </a:ln>
        </p:spPr>
        <p:txBody>
          <a:bodyPr vert="horz" wrap="square" lIns="95778" tIns="47889" rIns="95778" bIns="47889" numCol="1" anchor="ctr" anchorCtr="0" compatLnSpc="1">
            <a:prstTxWarp prst="textNoShape">
              <a:avLst/>
            </a:prstTxWarp>
          </a:bodyPr>
          <a:lstStyle/>
          <a:p>
            <a:r>
              <a:rPr lang="en-GB" altLang="zh-TW" sz="3200" b="1" dirty="0" smtClean="0">
                <a:solidFill>
                  <a:srgbClr val="AE275F"/>
                </a:solidFill>
              </a:rPr>
              <a:t>Approach Taken by the Team “</a:t>
            </a:r>
            <a:r>
              <a:rPr lang="en-US" sz="3200" dirty="0" err="1">
                <a:solidFill>
                  <a:srgbClr val="AF275E"/>
                </a:solidFill>
              </a:rPr>
              <a:t>ElecTrolls</a:t>
            </a:r>
            <a:r>
              <a:rPr lang="en-GB" altLang="zh-TW" sz="3200" b="1" dirty="0" smtClean="0">
                <a:solidFill>
                  <a:srgbClr val="AE275F"/>
                </a:solidFill>
              </a:rPr>
              <a:t>”</a:t>
            </a:r>
            <a:endParaRPr lang="en-GB" altLang="zh-TW" sz="3200" b="1" dirty="0">
              <a:solidFill>
                <a:srgbClr val="AE275F"/>
              </a:solidFill>
            </a:endParaRPr>
          </a:p>
        </p:txBody>
      </p:sp>
      <p:sp>
        <p:nvSpPr>
          <p:cNvPr id="6" name="Slide Number Placeholder 3"/>
          <p:cNvSpPr>
            <a:spLocks noGrp="1"/>
          </p:cNvSpPr>
          <p:nvPr>
            <p:ph type="sldNum" sz="quarter" idx="4"/>
          </p:nvPr>
        </p:nvSpPr>
        <p:spPr>
          <a:xfrm>
            <a:off x="8698027" y="6597362"/>
            <a:ext cx="393865" cy="276999"/>
          </a:xfrm>
        </p:spPr>
        <p:txBody>
          <a:bodyPr/>
          <a:lstStyle/>
          <a:p>
            <a:pPr algn="r"/>
            <a:fld id="{DB2990D0-9C0E-4135-8FB6-937CA36D9B92}" type="slidenum">
              <a:rPr lang="en-IN">
                <a:solidFill>
                  <a:prstClr val="black">
                    <a:lumMod val="50000"/>
                    <a:lumOff val="50000"/>
                  </a:prstClr>
                </a:solidFill>
              </a:rPr>
              <a:pPr algn="r"/>
              <a:t>5</a:t>
            </a:fld>
            <a:endParaRPr lang="en-IN" dirty="0">
              <a:solidFill>
                <a:prstClr val="black">
                  <a:lumMod val="50000"/>
                  <a:lumOff val="50000"/>
                </a:prstClr>
              </a:solidFill>
            </a:endParaRPr>
          </a:p>
        </p:txBody>
      </p:sp>
    </p:spTree>
    <p:extLst>
      <p:ext uri="{BB962C8B-B14F-4D97-AF65-F5344CB8AC3E}">
        <p14:creationId xmlns:p14="http://schemas.microsoft.com/office/powerpoint/2010/main" val="2505842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70" y="908720"/>
            <a:ext cx="7776863" cy="1569660"/>
          </a:xfrm>
          <a:prstGeom prst="rect">
            <a:avLst/>
          </a:prstGeom>
          <a:noFill/>
        </p:spPr>
        <p:txBody>
          <a:bodyPr wrap="square" rtlCol="0">
            <a:spAutoFit/>
          </a:bodyPr>
          <a:lstStyle/>
          <a:p>
            <a:pPr algn="ctr" defTabSz="957183" fontAlgn="base">
              <a:spcBef>
                <a:spcPct val="0"/>
              </a:spcBef>
              <a:spcAft>
                <a:spcPct val="0"/>
              </a:spcAft>
            </a:pPr>
            <a:r>
              <a:rPr lang="en-US" sz="3200" b="1" u="sng" dirty="0">
                <a:solidFill>
                  <a:srgbClr val="AF275E"/>
                </a:solidFill>
                <a:latin typeface="Arial" charset="0"/>
                <a:cs typeface="Arial" charset="0"/>
              </a:rPr>
              <a:t>Team</a:t>
            </a:r>
            <a:r>
              <a:rPr lang="en-US" sz="3200" b="1" dirty="0">
                <a:solidFill>
                  <a:srgbClr val="AF275E"/>
                </a:solidFill>
                <a:latin typeface="Arial" charset="0"/>
                <a:cs typeface="Arial" charset="0"/>
              </a:rPr>
              <a:t>: </a:t>
            </a:r>
            <a:r>
              <a:rPr lang="en-US" sz="3200" b="1" dirty="0" err="1">
                <a:solidFill>
                  <a:srgbClr val="AF275E"/>
                </a:solidFill>
                <a:latin typeface="Arial" charset="0"/>
                <a:cs typeface="Arial" charset="0"/>
              </a:rPr>
              <a:t>ElecTrolls</a:t>
            </a:r>
            <a:endParaRPr lang="en-US" sz="3200" b="1" dirty="0">
              <a:solidFill>
                <a:srgbClr val="AF275E"/>
              </a:solidFill>
              <a:latin typeface="Arial" charset="0"/>
              <a:cs typeface="Arial" charset="0"/>
            </a:endParaRPr>
          </a:p>
          <a:p>
            <a:pPr algn="ctr" defTabSz="957183" fontAlgn="base">
              <a:spcBef>
                <a:spcPct val="0"/>
              </a:spcBef>
              <a:spcAft>
                <a:spcPct val="0"/>
              </a:spcAft>
            </a:pPr>
            <a:endParaRPr lang="en-US" sz="3200" b="1" dirty="0">
              <a:solidFill>
                <a:srgbClr val="AF275E"/>
              </a:solidFill>
              <a:latin typeface="Arial" charset="0"/>
              <a:cs typeface="Arial" charset="0"/>
            </a:endParaRPr>
          </a:p>
          <a:p>
            <a:pPr algn="ctr" defTabSz="957183" fontAlgn="base">
              <a:spcBef>
                <a:spcPct val="0"/>
              </a:spcBef>
              <a:spcAft>
                <a:spcPct val="0"/>
              </a:spcAft>
            </a:pPr>
            <a:r>
              <a:rPr lang="en-US" sz="3200" b="1" u="sng" dirty="0">
                <a:solidFill>
                  <a:srgbClr val="AF275E"/>
                </a:solidFill>
                <a:latin typeface="Arial" charset="0"/>
                <a:cs typeface="Arial" charset="0"/>
              </a:rPr>
              <a:t>Verdict</a:t>
            </a:r>
            <a:r>
              <a:rPr lang="en-US" sz="3200" b="1" dirty="0">
                <a:solidFill>
                  <a:srgbClr val="AF275E"/>
                </a:solidFill>
                <a:latin typeface="Arial" charset="0"/>
                <a:cs typeface="Arial" charset="0"/>
              </a:rPr>
              <a:t>: Delhi </a:t>
            </a:r>
            <a:r>
              <a:rPr lang="en-US" sz="3200" b="1" dirty="0" err="1">
                <a:solidFill>
                  <a:srgbClr val="AF275E"/>
                </a:solidFill>
                <a:latin typeface="Arial" charset="0"/>
                <a:cs typeface="Arial" charset="0"/>
              </a:rPr>
              <a:t>ElecTrolled</a:t>
            </a:r>
            <a:r>
              <a:rPr lang="en-US" sz="3200" b="1" dirty="0">
                <a:solidFill>
                  <a:srgbClr val="AF275E"/>
                </a:solidFill>
                <a:latin typeface="Arial" charset="0"/>
                <a:cs typeface="Arial" charset="0"/>
              </a:rPr>
              <a:t> by AAP !</a:t>
            </a:r>
          </a:p>
        </p:txBody>
      </p:sp>
      <p:graphicFrame>
        <p:nvGraphicFramePr>
          <p:cNvPr id="2" name="Table 1"/>
          <p:cNvGraphicFramePr>
            <a:graphicFrameLocks noGrp="1"/>
          </p:cNvGraphicFramePr>
          <p:nvPr>
            <p:extLst>
              <p:ext uri="{D42A27DB-BD31-4B8C-83A1-F6EECF244321}">
                <p14:modId xmlns:p14="http://schemas.microsoft.com/office/powerpoint/2010/main" val="3511193807"/>
              </p:ext>
            </p:extLst>
          </p:nvPr>
        </p:nvGraphicFramePr>
        <p:xfrm>
          <a:off x="1043608" y="2912547"/>
          <a:ext cx="7200800" cy="1884609"/>
        </p:xfrm>
        <a:graphic>
          <a:graphicData uri="http://schemas.openxmlformats.org/drawingml/2006/table">
            <a:tbl>
              <a:tblPr firstRow="1" bandRow="1">
                <a:tableStyleId>{21E4AEA4-8DFA-4A89-87EB-49C32662AFE0}</a:tableStyleId>
              </a:tblPr>
              <a:tblGrid>
                <a:gridCol w="1800200"/>
                <a:gridCol w="1800200"/>
                <a:gridCol w="1800200"/>
                <a:gridCol w="1800200"/>
              </a:tblGrid>
              <a:tr h="694329">
                <a:tc>
                  <a:txBody>
                    <a:bodyPr/>
                    <a:lstStyle/>
                    <a:p>
                      <a:pPr algn="just"/>
                      <a:r>
                        <a:rPr lang="en-US" dirty="0" smtClean="0"/>
                        <a:t># of seats</a:t>
                      </a:r>
                      <a:endParaRPr lang="en-US" dirty="0"/>
                    </a:p>
                  </a:txBody>
                  <a:tcPr/>
                </a:tc>
                <a:tc>
                  <a:txBody>
                    <a:bodyPr/>
                    <a:lstStyle/>
                    <a:p>
                      <a:pPr algn="just"/>
                      <a:r>
                        <a:rPr lang="en-US" dirty="0" smtClean="0"/>
                        <a:t>Actual</a:t>
                      </a:r>
                      <a:endParaRPr lang="en-US" dirty="0"/>
                    </a:p>
                  </a:txBody>
                  <a:tcPr/>
                </a:tc>
                <a:tc>
                  <a:txBody>
                    <a:bodyPr/>
                    <a:lstStyle/>
                    <a:p>
                      <a:pPr algn="just"/>
                      <a:r>
                        <a:rPr lang="en-US" dirty="0" smtClean="0"/>
                        <a:t>Predicted- Volume based</a:t>
                      </a:r>
                      <a:endParaRPr lang="en-US" dirty="0"/>
                    </a:p>
                  </a:txBody>
                  <a:tcPr/>
                </a:tc>
                <a:tc>
                  <a:txBody>
                    <a:bodyPr/>
                    <a:lstStyle/>
                    <a:p>
                      <a:pPr algn="just"/>
                      <a:r>
                        <a:rPr lang="en-US" dirty="0" smtClean="0"/>
                        <a:t>Naïve Bayesian</a:t>
                      </a:r>
                    </a:p>
                    <a:p>
                      <a:pPr algn="just"/>
                      <a:r>
                        <a:rPr lang="en-US" dirty="0" smtClean="0"/>
                        <a:t>Approach</a:t>
                      </a:r>
                      <a:endParaRPr lang="en-US" dirty="0"/>
                    </a:p>
                  </a:txBody>
                  <a:tcPr/>
                </a:tc>
              </a:tr>
              <a:tr h="396760">
                <a:tc>
                  <a:txBody>
                    <a:bodyPr/>
                    <a:lstStyle/>
                    <a:p>
                      <a:r>
                        <a:rPr lang="en-US" dirty="0" smtClean="0"/>
                        <a:t>AAP</a:t>
                      </a:r>
                      <a:endParaRPr lang="en-US" dirty="0"/>
                    </a:p>
                  </a:txBody>
                  <a:tcPr/>
                </a:tc>
                <a:tc>
                  <a:txBody>
                    <a:bodyPr/>
                    <a:lstStyle/>
                    <a:p>
                      <a:r>
                        <a:rPr lang="en-US" dirty="0" smtClean="0"/>
                        <a:t>67</a:t>
                      </a:r>
                      <a:endParaRPr lang="en-US" dirty="0"/>
                    </a:p>
                  </a:txBody>
                  <a:tcPr/>
                </a:tc>
                <a:tc>
                  <a:txBody>
                    <a:bodyPr/>
                    <a:lstStyle/>
                    <a:p>
                      <a:r>
                        <a:rPr lang="en-US" dirty="0" smtClean="0"/>
                        <a:t>66</a:t>
                      </a:r>
                      <a:endParaRPr lang="en-US" dirty="0"/>
                    </a:p>
                  </a:txBody>
                  <a:tcPr/>
                </a:tc>
                <a:tc>
                  <a:txBody>
                    <a:bodyPr/>
                    <a:lstStyle/>
                    <a:p>
                      <a:r>
                        <a:rPr lang="en-US" dirty="0" smtClean="0"/>
                        <a:t>63</a:t>
                      </a:r>
                      <a:endParaRPr lang="en-US" dirty="0"/>
                    </a:p>
                  </a:txBody>
                  <a:tcPr/>
                </a:tc>
              </a:tr>
              <a:tr h="396760">
                <a:tc>
                  <a:txBody>
                    <a:bodyPr/>
                    <a:lstStyle/>
                    <a:p>
                      <a:r>
                        <a:rPr lang="en-US" dirty="0" smtClean="0"/>
                        <a:t>BJP</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r>
              <a:tr h="396760">
                <a:tc>
                  <a:txBody>
                    <a:bodyPr/>
                    <a:lstStyle/>
                    <a:p>
                      <a:r>
                        <a:rPr lang="en-US" dirty="0" smtClean="0"/>
                        <a:t>INC</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4094187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31" y="47681"/>
            <a:ext cx="9013371" cy="789033"/>
          </a:xfrm>
        </p:spPr>
        <p:txBody>
          <a:bodyPr/>
          <a:lstStyle/>
          <a:p>
            <a:r>
              <a:rPr lang="en-US" sz="1600" dirty="0">
                <a:latin typeface="Century Gothic" pitchFamily="34" charset="0"/>
              </a:rPr>
              <a:t>Based on our understanding, the vote share may be estimated by broadly two ways: only parameter count i.e. volume based and the other using sentiment analysis coupled with parameter</a:t>
            </a:r>
            <a:endParaRPr lang="en-US" sz="1600" dirty="0">
              <a:latin typeface="Century Gothic" pitchFamily="34" charset="0"/>
              <a:cs typeface="Calibri" pitchFamily="34" charset="0"/>
            </a:endParaRPr>
          </a:p>
        </p:txBody>
      </p:sp>
      <p:graphicFrame>
        <p:nvGraphicFramePr>
          <p:cNvPr id="18" name="Diagram 17"/>
          <p:cNvGraphicFramePr/>
          <p:nvPr>
            <p:extLst>
              <p:ext uri="{D42A27DB-BD31-4B8C-83A1-F6EECF244321}">
                <p14:modId xmlns:p14="http://schemas.microsoft.com/office/powerpoint/2010/main" val="1646049092"/>
              </p:ext>
            </p:extLst>
          </p:nvPr>
        </p:nvGraphicFramePr>
        <p:xfrm>
          <a:off x="323530" y="838200"/>
          <a:ext cx="8515672"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Slide Number Placeholder 3"/>
          <p:cNvSpPr>
            <a:spLocks noGrp="1"/>
          </p:cNvSpPr>
          <p:nvPr>
            <p:ph type="sldNum" sz="quarter" idx="4294967295"/>
          </p:nvPr>
        </p:nvSpPr>
        <p:spPr>
          <a:xfrm>
            <a:off x="8698027" y="6525347"/>
            <a:ext cx="393865" cy="276999"/>
          </a:xfrm>
          <a:prstGeom prst="rect">
            <a:avLst/>
          </a:prstGeom>
          <a:noFill/>
        </p:spPr>
        <p:txBody>
          <a:bodyPr wrap="square" rtlCol="0">
            <a:spAutoFit/>
          </a:bodyPr>
          <a:lstStyle/>
          <a:p>
            <a:pPr algn="r"/>
            <a:fld id="{DB2990D0-9C0E-4135-8FB6-937CA36D9B92}" type="slidenum">
              <a:rPr lang="en-IN">
                <a:solidFill>
                  <a:prstClr val="black">
                    <a:lumMod val="50000"/>
                    <a:lumOff val="50000"/>
                  </a:prstClr>
                </a:solidFill>
              </a:rPr>
              <a:pPr algn="r"/>
              <a:t>7</a:t>
            </a:fld>
            <a:endParaRPr lang="en-IN" dirty="0">
              <a:solidFill>
                <a:prstClr val="black">
                  <a:lumMod val="50000"/>
                  <a:lumOff val="50000"/>
                </a:prstClr>
              </a:solidFill>
            </a:endParaRPr>
          </a:p>
        </p:txBody>
      </p:sp>
    </p:spTree>
    <p:extLst>
      <p:ext uri="{BB962C8B-B14F-4D97-AF65-F5344CB8AC3E}">
        <p14:creationId xmlns:p14="http://schemas.microsoft.com/office/powerpoint/2010/main" val="3482718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31" y="47681"/>
            <a:ext cx="9013371" cy="789033"/>
          </a:xfrm>
        </p:spPr>
        <p:txBody>
          <a:bodyPr/>
          <a:lstStyle/>
          <a:p>
            <a:r>
              <a:rPr lang="en-US" sz="1600" dirty="0" smtClean="0">
                <a:latin typeface="Century Gothic" pitchFamily="34" charset="0"/>
              </a:rPr>
              <a:t>Volume Based: Volume based prediction which is more related with the social media activity of parties have been empirically found to estimate the vote share with very low error </a:t>
            </a:r>
            <a:endParaRPr lang="en-US" sz="1600" dirty="0">
              <a:latin typeface="Century Gothic" pitchFamily="34" charset="0"/>
              <a:cs typeface="Calibri" pitchFamily="34" charset="0"/>
            </a:endParaRPr>
          </a:p>
        </p:txBody>
      </p:sp>
      <p:graphicFrame>
        <p:nvGraphicFramePr>
          <p:cNvPr id="10" name="Diagram 9"/>
          <p:cNvGraphicFramePr/>
          <p:nvPr>
            <p:extLst>
              <p:ext uri="{D42A27DB-BD31-4B8C-83A1-F6EECF244321}">
                <p14:modId xmlns:p14="http://schemas.microsoft.com/office/powerpoint/2010/main" val="3184083165"/>
              </p:ext>
            </p:extLst>
          </p:nvPr>
        </p:nvGraphicFramePr>
        <p:xfrm>
          <a:off x="323530" y="764704"/>
          <a:ext cx="8568952" cy="3644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89387638"/>
              </p:ext>
            </p:extLst>
          </p:nvPr>
        </p:nvGraphicFramePr>
        <p:xfrm>
          <a:off x="323529" y="5364159"/>
          <a:ext cx="8568952" cy="1196247"/>
        </p:xfrm>
        <a:graphic>
          <a:graphicData uri="http://schemas.openxmlformats.org/drawingml/2006/table">
            <a:tbl>
              <a:tblPr>
                <a:tableStyleId>{284E427A-3D55-4303-BF80-6455036E1DE7}</a:tableStyleId>
              </a:tblPr>
              <a:tblGrid>
                <a:gridCol w="1208442"/>
                <a:gridCol w="1428158"/>
                <a:gridCol w="1395848"/>
                <a:gridCol w="504056"/>
                <a:gridCol w="2054998"/>
                <a:gridCol w="1977450"/>
              </a:tblGrid>
              <a:tr h="426627">
                <a:tc>
                  <a:txBody>
                    <a:bodyPr/>
                    <a:lstStyle/>
                    <a:p>
                      <a:pPr algn="ctr" fontAlgn="b"/>
                      <a:r>
                        <a:rPr lang="en-US" sz="1600" b="1" u="none" strike="noStrike" dirty="0">
                          <a:effectLst/>
                        </a:rPr>
                        <a:t>Party </a:t>
                      </a:r>
                      <a:endParaRPr lang="en-US" sz="1600" b="1" i="0" u="none" strike="noStrike" dirty="0">
                        <a:solidFill>
                          <a:srgbClr val="000000"/>
                        </a:solidFill>
                        <a:effectLst/>
                        <a:latin typeface="Calibri"/>
                      </a:endParaRPr>
                    </a:p>
                  </a:txBody>
                  <a:tcPr marL="9525" marR="9525" marT="9525" marB="0" anchor="ctr"/>
                </a:tc>
                <a:tc>
                  <a:txBody>
                    <a:bodyPr/>
                    <a:lstStyle/>
                    <a:p>
                      <a:pPr algn="ctr" fontAlgn="b"/>
                      <a:r>
                        <a:rPr lang="en-US" sz="1600" b="1" u="none" strike="noStrike" dirty="0">
                          <a:effectLst/>
                        </a:rPr>
                        <a:t>Vote Share</a:t>
                      </a:r>
                      <a:endParaRPr lang="en-US" sz="1600" b="1" i="0" u="none" strike="noStrike" dirty="0">
                        <a:solidFill>
                          <a:srgbClr val="000000"/>
                        </a:solidFill>
                        <a:effectLst/>
                        <a:latin typeface="Calibri"/>
                      </a:endParaRPr>
                    </a:p>
                  </a:txBody>
                  <a:tcPr marL="9525" marR="9525" marT="9525" marB="0" anchor="ctr"/>
                </a:tc>
                <a:tc>
                  <a:txBody>
                    <a:bodyPr/>
                    <a:lstStyle/>
                    <a:p>
                      <a:pPr algn="ctr" fontAlgn="b"/>
                      <a:r>
                        <a:rPr lang="en-US" sz="1600" b="1" i="0" u="none" strike="noStrike" dirty="0" smtClean="0">
                          <a:solidFill>
                            <a:srgbClr val="000000"/>
                          </a:solidFill>
                          <a:effectLst/>
                          <a:latin typeface="Calibri"/>
                        </a:rPr>
                        <a:t>Seats</a:t>
                      </a:r>
                      <a:endParaRPr lang="en-US" sz="1600" b="1" i="0" u="none" strike="noStrike" dirty="0">
                        <a:solidFill>
                          <a:srgbClr val="000000"/>
                        </a:solidFill>
                        <a:effectLst/>
                        <a:latin typeface="Calibri"/>
                      </a:endParaRPr>
                    </a:p>
                  </a:txBody>
                  <a:tcPr marL="9525" marR="9525" marT="9525" marB="0" anchor="ctr"/>
                </a:tc>
                <a:tc rowSpan="5">
                  <a:txBody>
                    <a:bodyPr/>
                    <a:lstStyle/>
                    <a:p>
                      <a:pPr algn="ctr" fontAlgn="b"/>
                      <a:endParaRPr lang="en-US" sz="1400" b="1" i="0" u="none" strike="noStrike" dirty="0">
                        <a:solidFill>
                          <a:srgbClr val="000000"/>
                        </a:solidFill>
                        <a:effectLst/>
                        <a:latin typeface="Calibri"/>
                      </a:endParaRPr>
                    </a:p>
                  </a:txBody>
                  <a:tcPr marL="9525" marR="9525" marT="9525" marB="0" anchor="ctr"/>
                </a:tc>
                <a:tc>
                  <a:txBody>
                    <a:bodyPr/>
                    <a:lstStyle/>
                    <a:p>
                      <a:pPr algn="ctr" fontAlgn="b"/>
                      <a:r>
                        <a:rPr lang="en-US" sz="1600" b="1" u="none" strike="noStrike" dirty="0">
                          <a:effectLst/>
                        </a:rPr>
                        <a:t>Vote Share</a:t>
                      </a:r>
                      <a:endParaRPr lang="en-US" sz="1600" b="1" i="0" u="none" strike="noStrike" dirty="0">
                        <a:solidFill>
                          <a:srgbClr val="000000"/>
                        </a:solidFill>
                        <a:effectLst/>
                        <a:latin typeface="Calibri"/>
                      </a:endParaRPr>
                    </a:p>
                  </a:txBody>
                  <a:tcPr marL="9525" marR="9525" marT="9525" marB="0" anchor="ctr"/>
                </a:tc>
                <a:tc>
                  <a:txBody>
                    <a:bodyPr/>
                    <a:lstStyle/>
                    <a:p>
                      <a:pPr algn="ctr" fontAlgn="b"/>
                      <a:r>
                        <a:rPr lang="en-US" sz="1600" b="1" i="0" u="none" strike="noStrike" dirty="0" smtClean="0">
                          <a:solidFill>
                            <a:srgbClr val="000000"/>
                          </a:solidFill>
                          <a:effectLst/>
                          <a:latin typeface="Calibri"/>
                        </a:rPr>
                        <a:t>Seats</a:t>
                      </a:r>
                      <a:endParaRPr lang="en-US" sz="1600" b="1" i="0" u="none" strike="noStrike" dirty="0">
                        <a:solidFill>
                          <a:srgbClr val="000000"/>
                        </a:solidFill>
                        <a:effectLst/>
                        <a:latin typeface="Calibri"/>
                      </a:endParaRPr>
                    </a:p>
                  </a:txBody>
                  <a:tcPr marL="9525" marR="9525" marT="9525" marB="0" anchor="ctr"/>
                </a:tc>
              </a:tr>
              <a:tr h="172555">
                <a:tc>
                  <a:txBody>
                    <a:bodyPr/>
                    <a:lstStyle/>
                    <a:p>
                      <a:pPr algn="ctr" fontAlgn="b"/>
                      <a:r>
                        <a:rPr lang="en-US" sz="1200" b="1" u="none" strike="noStrike" dirty="0">
                          <a:effectLst/>
                        </a:rPr>
                        <a:t>AAP </a:t>
                      </a:r>
                      <a:endParaRPr lang="en-US" sz="1200" b="1" i="0" u="none" strike="noStrike" dirty="0">
                        <a:solidFill>
                          <a:srgbClr val="000000"/>
                        </a:solidFill>
                        <a:effectLst/>
                        <a:latin typeface="Calibri"/>
                      </a:endParaRPr>
                    </a:p>
                  </a:txBody>
                  <a:tcPr marL="9525" marR="9525" marT="9525" marB="0" anchor="ctr"/>
                </a:tc>
                <a:tc>
                  <a:txBody>
                    <a:bodyPr/>
                    <a:lstStyle/>
                    <a:p>
                      <a:pPr algn="ctr" fontAlgn="b"/>
                      <a:r>
                        <a:rPr lang="en-US" sz="1200" u="none" strike="noStrike" dirty="0">
                          <a:effectLst/>
                        </a:rPr>
                        <a:t>59%</a:t>
                      </a:r>
                      <a:endParaRPr lang="en-US" sz="1200" b="0" i="0" u="none" strike="noStrike" dirty="0">
                        <a:solidFill>
                          <a:srgbClr val="000000"/>
                        </a:solidFill>
                        <a:effectLst/>
                        <a:latin typeface="Calibri"/>
                      </a:endParaRPr>
                    </a:p>
                  </a:txBody>
                  <a:tcPr marL="9525" marR="9525" marT="9525" marB="0" anchor="ctr"/>
                </a:tc>
                <a:tc>
                  <a:txBody>
                    <a:bodyPr/>
                    <a:lstStyle/>
                    <a:p>
                      <a:pPr marL="0" algn="ctr" defTabSz="914400" rtl="0" eaLnBrk="1" fontAlgn="b" latinLnBrk="0" hangingPunct="1"/>
                      <a:r>
                        <a:rPr lang="en-US" sz="1200" u="none" strike="noStrike" kern="1200" dirty="0" smtClean="0">
                          <a:solidFill>
                            <a:schemeClr val="dk1"/>
                          </a:solidFill>
                          <a:effectLst/>
                          <a:latin typeface="+mn-lt"/>
                          <a:ea typeface="+mn-ea"/>
                          <a:cs typeface="+mn-cs"/>
                        </a:rPr>
                        <a:t>69</a:t>
                      </a:r>
                      <a:endParaRPr lang="en-US" sz="1200" u="none" strike="noStrike" kern="1200" dirty="0">
                        <a:solidFill>
                          <a:schemeClr val="dk1"/>
                        </a:solidFill>
                        <a:effectLst/>
                        <a:latin typeface="+mn-lt"/>
                        <a:ea typeface="+mn-ea"/>
                        <a:cs typeface="+mn-cs"/>
                      </a:endParaRPr>
                    </a:p>
                  </a:txBody>
                  <a:tcPr marL="9525" marR="9525" marT="9525" marB="0" anchor="ctr"/>
                </a:tc>
                <a:tc vMerge="1">
                  <a:txBody>
                    <a:bodyPr/>
                    <a:lstStyle/>
                    <a:p>
                      <a:pPr algn="r" fontAlgn="b"/>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b="1" i="0" u="none" strike="noStrike" dirty="0">
                          <a:solidFill>
                            <a:srgbClr val="000000"/>
                          </a:solidFill>
                          <a:effectLst/>
                          <a:latin typeface="Calibri"/>
                        </a:rPr>
                        <a:t>57%</a:t>
                      </a:r>
                    </a:p>
                  </a:txBody>
                  <a:tcPr marL="9525" marR="9525" marT="9525" marB="0" anchor="ctr"/>
                </a:tc>
                <a:tc>
                  <a:txBody>
                    <a:bodyPr/>
                    <a:lstStyle/>
                    <a:p>
                      <a:pPr algn="ctr" fontAlgn="b"/>
                      <a:r>
                        <a:rPr lang="en-US" sz="1200" b="1" i="0" u="none" strike="noStrike" dirty="0" smtClean="0">
                          <a:solidFill>
                            <a:srgbClr val="000000"/>
                          </a:solidFill>
                          <a:effectLst/>
                          <a:latin typeface="Calibri"/>
                        </a:rPr>
                        <a:t>66</a:t>
                      </a:r>
                      <a:endParaRPr lang="en-US" sz="1200" b="1" i="0" u="none" strike="noStrike" dirty="0">
                        <a:solidFill>
                          <a:srgbClr val="000000"/>
                        </a:solidFill>
                        <a:effectLst/>
                        <a:latin typeface="Calibri"/>
                      </a:endParaRPr>
                    </a:p>
                  </a:txBody>
                  <a:tcPr marL="9525" marR="9525" marT="9525" marB="0" anchor="ctr"/>
                </a:tc>
              </a:tr>
              <a:tr h="172555">
                <a:tc>
                  <a:txBody>
                    <a:bodyPr/>
                    <a:lstStyle/>
                    <a:p>
                      <a:pPr algn="ctr" fontAlgn="b"/>
                      <a:r>
                        <a:rPr lang="en-US" sz="1200" b="1" u="none" strike="noStrike" dirty="0">
                          <a:effectLst/>
                        </a:rPr>
                        <a:t>BJP</a:t>
                      </a:r>
                      <a:endParaRPr lang="en-US" sz="1200" b="1" i="0" u="none" strike="noStrike" dirty="0">
                        <a:solidFill>
                          <a:srgbClr val="000000"/>
                        </a:solidFill>
                        <a:effectLst/>
                        <a:latin typeface="Calibri"/>
                      </a:endParaRPr>
                    </a:p>
                  </a:txBody>
                  <a:tcPr marL="9525" marR="9525" marT="9525" marB="0" anchor="ctr"/>
                </a:tc>
                <a:tc>
                  <a:txBody>
                    <a:bodyPr/>
                    <a:lstStyle/>
                    <a:p>
                      <a:pPr algn="ctr" fontAlgn="b"/>
                      <a:r>
                        <a:rPr lang="en-US" sz="1200" u="none" strike="noStrike" dirty="0">
                          <a:effectLst/>
                        </a:rPr>
                        <a:t>21%</a:t>
                      </a:r>
                      <a:endParaRPr lang="en-US" sz="1200" b="0" i="0" u="none" strike="noStrike" dirty="0">
                        <a:solidFill>
                          <a:srgbClr val="000000"/>
                        </a:solidFill>
                        <a:effectLst/>
                        <a:latin typeface="Calibri"/>
                      </a:endParaRPr>
                    </a:p>
                  </a:txBody>
                  <a:tcPr marL="9525" marR="9525" marT="9525" marB="0" anchor="ctr"/>
                </a:tc>
                <a:tc>
                  <a:txBody>
                    <a:bodyPr/>
                    <a:lstStyle/>
                    <a:p>
                      <a:pPr marL="0" algn="ctr" defTabSz="914400" rtl="0" eaLnBrk="1" fontAlgn="b" latinLnBrk="0" hangingPunct="1"/>
                      <a:r>
                        <a:rPr lang="en-US" sz="1200" u="none" strike="noStrike" kern="1200" dirty="0" smtClean="0">
                          <a:solidFill>
                            <a:schemeClr val="dk1"/>
                          </a:solidFill>
                          <a:effectLst/>
                          <a:latin typeface="+mn-lt"/>
                          <a:ea typeface="+mn-ea"/>
                          <a:cs typeface="+mn-cs"/>
                        </a:rPr>
                        <a:t>1</a:t>
                      </a:r>
                      <a:endParaRPr lang="en-US" sz="1200" u="none" strike="noStrike" kern="1200" dirty="0">
                        <a:solidFill>
                          <a:schemeClr val="dk1"/>
                        </a:solidFill>
                        <a:effectLst/>
                        <a:latin typeface="+mn-lt"/>
                        <a:ea typeface="+mn-ea"/>
                        <a:cs typeface="+mn-cs"/>
                      </a:endParaRPr>
                    </a:p>
                  </a:txBody>
                  <a:tcPr marL="9525" marR="9525" marT="9525" marB="0" anchor="ctr"/>
                </a:tc>
                <a:tc vMerge="1">
                  <a:txBody>
                    <a:bodyPr/>
                    <a:lstStyle/>
                    <a:p>
                      <a:pPr algn="r" fontAlgn="b"/>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b="1" i="0" u="none" strike="noStrike" dirty="0">
                          <a:solidFill>
                            <a:srgbClr val="000000"/>
                          </a:solidFill>
                          <a:effectLst/>
                          <a:latin typeface="Calibri"/>
                        </a:rPr>
                        <a:t>27%</a:t>
                      </a:r>
                    </a:p>
                  </a:txBody>
                  <a:tcPr marL="9525" marR="9525" marT="9525" marB="0" anchor="ctr"/>
                </a:tc>
                <a:tc>
                  <a:txBody>
                    <a:bodyPr/>
                    <a:lstStyle/>
                    <a:p>
                      <a:pPr algn="ctr" fontAlgn="b"/>
                      <a:r>
                        <a:rPr lang="en-US" sz="1200" b="1" i="0" u="none" strike="noStrike" dirty="0" smtClean="0">
                          <a:solidFill>
                            <a:srgbClr val="000000"/>
                          </a:solidFill>
                          <a:effectLst/>
                          <a:latin typeface="Calibri"/>
                        </a:rPr>
                        <a:t>4</a:t>
                      </a:r>
                      <a:endParaRPr lang="en-US" sz="1200" b="1" i="0" u="none" strike="noStrike" dirty="0">
                        <a:solidFill>
                          <a:srgbClr val="000000"/>
                        </a:solidFill>
                        <a:effectLst/>
                        <a:latin typeface="Calibri"/>
                      </a:endParaRPr>
                    </a:p>
                  </a:txBody>
                  <a:tcPr marL="9525" marR="9525" marT="9525" marB="0" anchor="ctr"/>
                </a:tc>
              </a:tr>
              <a:tr h="172555">
                <a:tc>
                  <a:txBody>
                    <a:bodyPr/>
                    <a:lstStyle/>
                    <a:p>
                      <a:pPr algn="ctr" fontAlgn="b"/>
                      <a:r>
                        <a:rPr lang="en-US" sz="1200" b="1" u="none" strike="noStrike" dirty="0">
                          <a:effectLst/>
                        </a:rPr>
                        <a:t>INC</a:t>
                      </a:r>
                      <a:endParaRPr lang="en-US" sz="1200" b="1" i="0" u="none" strike="noStrike" dirty="0">
                        <a:solidFill>
                          <a:srgbClr val="000000"/>
                        </a:solidFill>
                        <a:effectLst/>
                        <a:latin typeface="Calibri"/>
                      </a:endParaRPr>
                    </a:p>
                  </a:txBody>
                  <a:tcPr marL="9525" marR="9525" marT="9525" marB="0" anchor="ctr"/>
                </a:tc>
                <a:tc>
                  <a:txBody>
                    <a:bodyPr/>
                    <a:lstStyle/>
                    <a:p>
                      <a:pPr algn="ctr" fontAlgn="b"/>
                      <a:r>
                        <a:rPr lang="en-US" sz="1200" u="none" strike="noStrike" dirty="0">
                          <a:effectLst/>
                        </a:rPr>
                        <a:t>15%</a:t>
                      </a:r>
                      <a:endParaRPr lang="en-US" sz="1200" b="0" i="0" u="none" strike="noStrike" dirty="0">
                        <a:solidFill>
                          <a:srgbClr val="000000"/>
                        </a:solidFill>
                        <a:effectLst/>
                        <a:latin typeface="Calibri"/>
                      </a:endParaRPr>
                    </a:p>
                  </a:txBody>
                  <a:tcPr marL="9525" marR="9525" marT="9525" marB="0" anchor="ctr"/>
                </a:tc>
                <a:tc>
                  <a:txBody>
                    <a:bodyPr/>
                    <a:lstStyle/>
                    <a:p>
                      <a:pPr marL="0" algn="ctr" defTabSz="914400" rtl="0" eaLnBrk="1" fontAlgn="b" latinLnBrk="0" hangingPunct="1"/>
                      <a:r>
                        <a:rPr lang="en-US" sz="1200" u="none" strike="noStrike" kern="1200" dirty="0" smtClean="0">
                          <a:solidFill>
                            <a:schemeClr val="dk1"/>
                          </a:solidFill>
                          <a:effectLst/>
                          <a:latin typeface="+mn-lt"/>
                          <a:ea typeface="+mn-ea"/>
                          <a:cs typeface="+mn-cs"/>
                        </a:rPr>
                        <a:t>0</a:t>
                      </a:r>
                      <a:endParaRPr lang="en-US" sz="1200" u="none" strike="noStrike" kern="1200" dirty="0">
                        <a:solidFill>
                          <a:schemeClr val="dk1"/>
                        </a:solidFill>
                        <a:effectLst/>
                        <a:latin typeface="+mn-lt"/>
                        <a:ea typeface="+mn-ea"/>
                        <a:cs typeface="+mn-cs"/>
                      </a:endParaRPr>
                    </a:p>
                  </a:txBody>
                  <a:tcPr marL="9525" marR="9525" marT="9525" marB="0" anchor="ctr"/>
                </a:tc>
                <a:tc vMerge="1">
                  <a:txBody>
                    <a:bodyPr/>
                    <a:lstStyle/>
                    <a:p>
                      <a:pPr algn="r" fontAlgn="b"/>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b="1" i="0" u="none" strike="noStrike" dirty="0">
                          <a:solidFill>
                            <a:srgbClr val="000000"/>
                          </a:solidFill>
                          <a:effectLst/>
                          <a:latin typeface="Calibri"/>
                        </a:rPr>
                        <a:t>10%</a:t>
                      </a:r>
                    </a:p>
                  </a:txBody>
                  <a:tcPr marL="9525" marR="9525" marT="9525" marB="0" anchor="ctr"/>
                </a:tc>
                <a:tc>
                  <a:txBody>
                    <a:bodyPr/>
                    <a:lstStyle/>
                    <a:p>
                      <a:pPr algn="ctr" fontAlgn="b"/>
                      <a:r>
                        <a:rPr lang="en-US" sz="1200" b="1" i="0" u="none" strike="noStrike" dirty="0" smtClean="0">
                          <a:solidFill>
                            <a:srgbClr val="000000"/>
                          </a:solidFill>
                          <a:effectLst/>
                          <a:latin typeface="Calibri"/>
                        </a:rPr>
                        <a:t>0</a:t>
                      </a:r>
                      <a:endParaRPr lang="en-US" sz="1200" b="1" i="0" u="none" strike="noStrike" dirty="0">
                        <a:solidFill>
                          <a:srgbClr val="000000"/>
                        </a:solidFill>
                        <a:effectLst/>
                        <a:latin typeface="Calibri"/>
                      </a:endParaRPr>
                    </a:p>
                  </a:txBody>
                  <a:tcPr marL="9525" marR="9525" marT="9525" marB="0" anchor="ctr"/>
                </a:tc>
              </a:tr>
              <a:tr h="172555">
                <a:tc>
                  <a:txBody>
                    <a:bodyPr/>
                    <a:lstStyle/>
                    <a:p>
                      <a:pPr algn="ctr" fontAlgn="b"/>
                      <a:r>
                        <a:rPr lang="en-US" sz="1200" b="1" u="none" strike="noStrike" dirty="0">
                          <a:effectLst/>
                        </a:rPr>
                        <a:t>Others</a:t>
                      </a:r>
                      <a:endParaRPr lang="en-US" sz="1200" b="1" i="0" u="none" strike="noStrike" dirty="0">
                        <a:solidFill>
                          <a:srgbClr val="000000"/>
                        </a:solidFill>
                        <a:effectLst/>
                        <a:latin typeface="Calibri"/>
                      </a:endParaRPr>
                    </a:p>
                  </a:txBody>
                  <a:tcPr marL="9525" marR="9525" marT="9525" marB="0" anchor="ctr"/>
                </a:tc>
                <a:tc>
                  <a:txBody>
                    <a:bodyPr/>
                    <a:lstStyle/>
                    <a:p>
                      <a:pPr algn="ctr" fontAlgn="b"/>
                      <a:r>
                        <a:rPr lang="en-US" sz="1200" u="none" strike="noStrike" dirty="0">
                          <a:effectLst/>
                        </a:rPr>
                        <a:t>5%</a:t>
                      </a:r>
                      <a:endParaRPr lang="en-US" sz="1200" b="0" i="0" u="none" strike="noStrike" dirty="0">
                        <a:solidFill>
                          <a:srgbClr val="000000"/>
                        </a:solidFill>
                        <a:effectLst/>
                        <a:latin typeface="Calibri"/>
                      </a:endParaRPr>
                    </a:p>
                  </a:txBody>
                  <a:tcPr marL="9525" marR="9525" marT="9525" marB="0" anchor="ctr"/>
                </a:tc>
                <a:tc>
                  <a:txBody>
                    <a:bodyPr/>
                    <a:lstStyle/>
                    <a:p>
                      <a:pPr marL="0" algn="ctr" defTabSz="914400" rtl="0" eaLnBrk="1" fontAlgn="b" latinLnBrk="0" hangingPunct="1"/>
                      <a:r>
                        <a:rPr lang="en-US" sz="1200" u="none" strike="noStrike" kern="1200" dirty="0" smtClean="0">
                          <a:solidFill>
                            <a:schemeClr val="dk1"/>
                          </a:solidFill>
                          <a:effectLst/>
                          <a:latin typeface="+mn-lt"/>
                          <a:ea typeface="+mn-ea"/>
                          <a:cs typeface="+mn-cs"/>
                        </a:rPr>
                        <a:t>0</a:t>
                      </a:r>
                      <a:endParaRPr lang="en-US" sz="1200" u="none" strike="noStrike" kern="1200" dirty="0">
                        <a:solidFill>
                          <a:schemeClr val="dk1"/>
                        </a:solidFill>
                        <a:effectLst/>
                        <a:latin typeface="+mn-lt"/>
                        <a:ea typeface="+mn-ea"/>
                        <a:cs typeface="+mn-cs"/>
                      </a:endParaRPr>
                    </a:p>
                  </a:txBody>
                  <a:tcPr marL="9525" marR="9525" marT="9525" marB="0" anchor="ctr"/>
                </a:tc>
                <a:tc vMerge="1">
                  <a:txBody>
                    <a:bodyPr/>
                    <a:lstStyle/>
                    <a:p>
                      <a:pPr algn="r" fontAlgn="b"/>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b="1" i="0" u="none" strike="noStrike" dirty="0">
                          <a:solidFill>
                            <a:srgbClr val="000000"/>
                          </a:solidFill>
                          <a:effectLst/>
                          <a:latin typeface="Calibri"/>
                        </a:rPr>
                        <a:t>6%</a:t>
                      </a:r>
                    </a:p>
                  </a:txBody>
                  <a:tcPr marL="9525" marR="9525" marT="9525" marB="0" anchor="ctr"/>
                </a:tc>
                <a:tc>
                  <a:txBody>
                    <a:bodyPr/>
                    <a:lstStyle/>
                    <a:p>
                      <a:pPr algn="ctr" fontAlgn="b"/>
                      <a:r>
                        <a:rPr lang="en-US" sz="1200" b="1" i="0" u="none" strike="noStrike" dirty="0" smtClean="0">
                          <a:solidFill>
                            <a:srgbClr val="000000"/>
                          </a:solidFill>
                          <a:effectLst/>
                          <a:latin typeface="Calibri"/>
                        </a:rPr>
                        <a:t>0</a:t>
                      </a:r>
                      <a:endParaRPr lang="en-US" sz="1200" b="1" i="0" u="none" strike="noStrike" dirty="0">
                        <a:solidFill>
                          <a:srgbClr val="000000"/>
                        </a:solidFill>
                        <a:effectLst/>
                        <a:latin typeface="Calibri"/>
                      </a:endParaRPr>
                    </a:p>
                  </a:txBody>
                  <a:tcPr marL="9525" marR="9525" marT="9525"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876350798"/>
              </p:ext>
            </p:extLst>
          </p:nvPr>
        </p:nvGraphicFramePr>
        <p:xfrm>
          <a:off x="337317" y="4509119"/>
          <a:ext cx="8555167" cy="750542"/>
        </p:xfrm>
        <a:graphic>
          <a:graphicData uri="http://schemas.openxmlformats.org/drawingml/2006/table">
            <a:tbl>
              <a:tblPr>
                <a:tableStyleId>{284E427A-3D55-4303-BF80-6455036E1DE7}</a:tableStyleId>
              </a:tblPr>
              <a:tblGrid>
                <a:gridCol w="1138341"/>
                <a:gridCol w="2880320"/>
                <a:gridCol w="504056"/>
                <a:gridCol w="4032450"/>
              </a:tblGrid>
              <a:tr h="375257">
                <a:tc>
                  <a:txBody>
                    <a:bodyPr/>
                    <a:lstStyle/>
                    <a:p>
                      <a:pPr algn="ctr" fontAlgn="b"/>
                      <a:r>
                        <a:rPr lang="en-US" sz="1400" b="1" u="none" strike="noStrike" dirty="0" smtClean="0">
                          <a:effectLst/>
                        </a:rPr>
                        <a:t>Election</a:t>
                      </a:r>
                      <a:endParaRPr lang="en-US" sz="1400" b="1" i="0" u="none" strike="noStrike" dirty="0">
                        <a:solidFill>
                          <a:srgbClr val="000000"/>
                        </a:solidFill>
                        <a:effectLst/>
                        <a:latin typeface="Calibri"/>
                      </a:endParaRPr>
                    </a:p>
                  </a:txBody>
                  <a:tcPr marL="9525" marR="9525" marT="9525" marB="0" anchor="ctr"/>
                </a:tc>
                <a:tc>
                  <a:txBody>
                    <a:bodyPr/>
                    <a:lstStyle/>
                    <a:p>
                      <a:pPr algn="ctr" fontAlgn="b"/>
                      <a:r>
                        <a:rPr lang="en-US" sz="1200" b="0" u="none" strike="noStrike" dirty="0" smtClean="0">
                          <a:effectLst/>
                        </a:rPr>
                        <a:t>German Federal Elections-2009</a:t>
                      </a:r>
                      <a:endParaRPr lang="en-US" sz="1200" b="0" i="0" u="none" strike="noStrike" dirty="0">
                        <a:solidFill>
                          <a:srgbClr val="000000"/>
                        </a:solidFill>
                        <a:effectLst/>
                        <a:latin typeface="Calibri"/>
                      </a:endParaRPr>
                    </a:p>
                  </a:txBody>
                  <a:tcPr marL="9525" marR="9525" marT="9525" marB="0" anchor="ctr"/>
                </a:tc>
                <a:tc rowSpan="2">
                  <a:txBody>
                    <a:bodyPr/>
                    <a:lstStyle/>
                    <a:p>
                      <a:pPr algn="ctr" fontAlgn="b"/>
                      <a:endParaRPr lang="en-US" sz="1200" b="0" i="0" u="none" strike="noStrike" dirty="0">
                        <a:solidFill>
                          <a:srgbClr val="000000"/>
                        </a:solidFill>
                        <a:effectLst/>
                        <a:latin typeface="Calibri"/>
                      </a:endParaRPr>
                    </a:p>
                  </a:txBody>
                  <a:tcPr marL="9525" marR="9525" marT="9525" marB="0" anchor="ctr"/>
                </a:tc>
                <a:tc>
                  <a:txBody>
                    <a:bodyPr/>
                    <a:lstStyle/>
                    <a:p>
                      <a:pPr algn="ctr" fontAlgn="b"/>
                      <a:r>
                        <a:rPr lang="en-US" sz="1200" b="0" dirty="0" smtClean="0">
                          <a:solidFill>
                            <a:schemeClr val="tx1"/>
                          </a:solidFill>
                        </a:rPr>
                        <a:t>Dutch Senate Elections-2011</a:t>
                      </a:r>
                      <a:endParaRPr lang="en-US" sz="1200" b="0" i="0" u="none" strike="noStrike" dirty="0">
                        <a:solidFill>
                          <a:srgbClr val="000000"/>
                        </a:solidFill>
                        <a:effectLst/>
                        <a:latin typeface="Calibri"/>
                      </a:endParaRPr>
                    </a:p>
                  </a:txBody>
                  <a:tcPr marL="9525" marR="9525" marT="9525" marB="0" anchor="ctr"/>
                </a:tc>
              </a:tr>
              <a:tr h="375285">
                <a:tc>
                  <a:txBody>
                    <a:bodyPr/>
                    <a:lstStyle/>
                    <a:p>
                      <a:pPr algn="ctr" fontAlgn="b"/>
                      <a:r>
                        <a:rPr lang="en-US" sz="1400" b="1" i="0" u="none" strike="noStrike" dirty="0" smtClean="0">
                          <a:solidFill>
                            <a:schemeClr val="dk1"/>
                          </a:solidFill>
                          <a:effectLst/>
                          <a:latin typeface="+mn-lt"/>
                        </a:rPr>
                        <a:t>Prediction</a:t>
                      </a:r>
                      <a:endParaRPr lang="en-US" sz="1400" b="1" i="0" u="none" strike="noStrike" dirty="0">
                        <a:solidFill>
                          <a:srgbClr val="000000"/>
                        </a:solidFill>
                        <a:effectLst/>
                        <a:latin typeface="Calibri"/>
                      </a:endParaRPr>
                    </a:p>
                  </a:txBody>
                  <a:tcPr marL="9525" marR="9525" marT="9525" marB="0" anchor="ctr"/>
                </a:tc>
                <a:tc>
                  <a:txBody>
                    <a:bodyPr/>
                    <a:lstStyle/>
                    <a:p>
                      <a:pPr algn="ctr" fontAlgn="b"/>
                      <a:r>
                        <a:rPr lang="en-US" sz="1200" b="1" i="0" u="none" strike="noStrike" dirty="0" smtClean="0">
                          <a:solidFill>
                            <a:schemeClr val="dk1"/>
                          </a:solidFill>
                          <a:effectLst/>
                          <a:latin typeface="+mn-lt"/>
                        </a:rPr>
                        <a:t>MAE:</a:t>
                      </a:r>
                      <a:r>
                        <a:rPr lang="en-US" sz="1200" b="0" i="0" u="none" strike="noStrike" dirty="0" smtClean="0">
                          <a:solidFill>
                            <a:schemeClr val="dk1"/>
                          </a:solidFill>
                          <a:effectLst/>
                          <a:latin typeface="+mn-lt"/>
                        </a:rPr>
                        <a:t> 1.65%</a:t>
                      </a:r>
                      <a:r>
                        <a:rPr lang="en-US" sz="1200" b="0" i="0" u="none" strike="noStrike" baseline="0" dirty="0" smtClean="0">
                          <a:solidFill>
                            <a:schemeClr val="dk1"/>
                          </a:solidFill>
                          <a:effectLst/>
                          <a:latin typeface="+mn-lt"/>
                        </a:rPr>
                        <a:t> </a:t>
                      </a:r>
                      <a:endParaRPr lang="en-US" sz="1200" b="0" i="0" u="none" strike="noStrike" dirty="0">
                        <a:solidFill>
                          <a:srgbClr val="000000"/>
                        </a:solidFill>
                        <a:effectLst/>
                        <a:latin typeface="Calibri"/>
                      </a:endParaRPr>
                    </a:p>
                  </a:txBody>
                  <a:tcPr marL="9525" marR="9525" marT="9525" marB="0" anchor="ctr"/>
                </a:tc>
                <a:tc vMerge="1">
                  <a:txBody>
                    <a:bodyPr/>
                    <a:lstStyle/>
                    <a:p>
                      <a:pPr algn="r" fontAlgn="b"/>
                      <a:endParaRPr lang="en-US" sz="1200" b="0" i="0" u="none" strike="noStrike" dirty="0">
                        <a:solidFill>
                          <a:srgbClr val="000000"/>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smtClean="0">
                          <a:solidFill>
                            <a:schemeClr val="dk1"/>
                          </a:solidFill>
                          <a:effectLst/>
                          <a:latin typeface="+mn-lt"/>
                        </a:rPr>
                        <a:t>MAE</a:t>
                      </a:r>
                      <a:r>
                        <a:rPr lang="en-US" sz="1200" b="0" i="0" u="none" strike="noStrike" dirty="0" smtClean="0">
                          <a:solidFill>
                            <a:schemeClr val="dk1"/>
                          </a:solidFill>
                          <a:effectLst/>
                          <a:latin typeface="+mn-lt"/>
                        </a:rPr>
                        <a:t>: 2-3%</a:t>
                      </a:r>
                      <a:r>
                        <a:rPr lang="en-US" sz="1200" b="0" i="0" u="none" strike="noStrike" baseline="0" dirty="0" smtClean="0">
                          <a:solidFill>
                            <a:schemeClr val="dk1"/>
                          </a:solidFill>
                          <a:effectLst/>
                          <a:latin typeface="+mn-lt"/>
                        </a:rPr>
                        <a:t> </a:t>
                      </a:r>
                      <a:endParaRPr lang="en-US" sz="1200" b="0" i="0" u="none" strike="noStrike" dirty="0">
                        <a:solidFill>
                          <a:srgbClr val="000000"/>
                        </a:solidFill>
                        <a:effectLst/>
                        <a:latin typeface="Calibri"/>
                      </a:endParaRPr>
                    </a:p>
                  </a:txBody>
                  <a:tcPr marL="9525" marR="9525" marT="9525" marB="0" anchor="ctr"/>
                </a:tc>
              </a:tr>
            </a:tbl>
          </a:graphicData>
        </a:graphic>
      </p:graphicFrame>
      <p:sp>
        <p:nvSpPr>
          <p:cNvPr id="16" name="Slide Number Placeholder 3"/>
          <p:cNvSpPr>
            <a:spLocks noGrp="1"/>
          </p:cNvSpPr>
          <p:nvPr>
            <p:ph type="sldNum" sz="quarter" idx="4294967295"/>
          </p:nvPr>
        </p:nvSpPr>
        <p:spPr>
          <a:xfrm>
            <a:off x="8698027" y="6525347"/>
            <a:ext cx="393865" cy="276999"/>
          </a:xfrm>
          <a:prstGeom prst="rect">
            <a:avLst/>
          </a:prstGeom>
          <a:noFill/>
        </p:spPr>
        <p:txBody>
          <a:bodyPr wrap="square" rtlCol="0">
            <a:spAutoFit/>
          </a:bodyPr>
          <a:lstStyle/>
          <a:p>
            <a:pPr algn="r"/>
            <a:fld id="{DB2990D0-9C0E-4135-8FB6-937CA36D9B92}" type="slidenum">
              <a:rPr lang="en-IN">
                <a:solidFill>
                  <a:prstClr val="black">
                    <a:lumMod val="50000"/>
                    <a:lumOff val="50000"/>
                  </a:prstClr>
                </a:solidFill>
              </a:rPr>
              <a:pPr algn="r"/>
              <a:t>8</a:t>
            </a:fld>
            <a:endParaRPr lang="en-IN" dirty="0">
              <a:solidFill>
                <a:prstClr val="black">
                  <a:lumMod val="50000"/>
                  <a:lumOff val="50000"/>
                </a:prstClr>
              </a:solidFill>
            </a:endParaRPr>
          </a:p>
        </p:txBody>
      </p:sp>
    </p:spTree>
    <p:extLst>
      <p:ext uri="{BB962C8B-B14F-4D97-AF65-F5344CB8AC3E}">
        <p14:creationId xmlns:p14="http://schemas.microsoft.com/office/powerpoint/2010/main" val="541244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31" y="47681"/>
            <a:ext cx="9013371" cy="789033"/>
          </a:xfrm>
        </p:spPr>
        <p:txBody>
          <a:bodyPr/>
          <a:lstStyle/>
          <a:p>
            <a:r>
              <a:rPr lang="en-US" dirty="0" smtClean="0">
                <a:latin typeface="Century Gothic" pitchFamily="34" charset="0"/>
              </a:rPr>
              <a:t>Estimating the number of seats from Votes</a:t>
            </a:r>
            <a:endParaRPr lang="en-US" dirty="0">
              <a:latin typeface="Century Gothic" pitchFamily="34" charset="0"/>
              <a:cs typeface="Calibri" pitchFamily="34" charset="0"/>
            </a:endParaRPr>
          </a:p>
        </p:txBody>
      </p:sp>
      <p:sp>
        <p:nvSpPr>
          <p:cNvPr id="28" name="TextBox 27"/>
          <p:cNvSpPr txBox="1"/>
          <p:nvPr/>
        </p:nvSpPr>
        <p:spPr>
          <a:xfrm>
            <a:off x="611560" y="1113335"/>
            <a:ext cx="864096" cy="384721"/>
          </a:xfrm>
          <a:prstGeom prst="rect">
            <a:avLst/>
          </a:prstGeom>
          <a:noFill/>
        </p:spPr>
        <p:txBody>
          <a:bodyPr wrap="square" rtlCol="0">
            <a:spAutoFit/>
          </a:bodyPr>
          <a:lstStyle/>
          <a:p>
            <a:pPr defTabSz="957183" fontAlgn="base">
              <a:spcBef>
                <a:spcPct val="0"/>
              </a:spcBef>
              <a:spcAft>
                <a:spcPct val="0"/>
              </a:spcAft>
            </a:pPr>
            <a:endParaRPr lang="en-US" sz="1900" dirty="0">
              <a:solidFill>
                <a:prstClr val="black"/>
              </a:solidFill>
              <a:latin typeface="Arial" charset="0"/>
              <a:cs typeface="Arial" charset="0"/>
            </a:endParaRPr>
          </a:p>
        </p:txBody>
      </p:sp>
      <p:sp>
        <p:nvSpPr>
          <p:cNvPr id="23" name="Rectangle 22"/>
          <p:cNvSpPr/>
          <p:nvPr/>
        </p:nvSpPr>
        <p:spPr>
          <a:xfrm>
            <a:off x="304802" y="617498"/>
            <a:ext cx="8443664" cy="5745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57183" fontAlgn="base">
              <a:spcBef>
                <a:spcPct val="0"/>
              </a:spcBef>
              <a:spcAft>
                <a:spcPct val="0"/>
              </a:spcAft>
            </a:pPr>
            <a:r>
              <a:rPr lang="en-US" sz="2400" b="1" dirty="0">
                <a:solidFill>
                  <a:prstClr val="black"/>
                </a:solidFill>
              </a:rPr>
              <a:t>Uni-variate Regression:</a:t>
            </a:r>
          </a:p>
          <a:p>
            <a:pPr marL="342900" indent="-342900" algn="just" defTabSz="957183" fontAlgn="base">
              <a:spcBef>
                <a:spcPct val="0"/>
              </a:spcBef>
              <a:spcAft>
                <a:spcPct val="0"/>
              </a:spcAft>
              <a:buFont typeface="Arial" pitchFamily="34" charset="0"/>
              <a:buChar char="•"/>
            </a:pPr>
            <a:r>
              <a:rPr lang="en-US" sz="1900" dirty="0">
                <a:solidFill>
                  <a:prstClr val="black"/>
                </a:solidFill>
              </a:rPr>
              <a:t>Regression Model is used to estimate seats from votes at overall level as constituency level estimated vote share was not there</a:t>
            </a: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r>
              <a:rPr lang="en-US" sz="1900" b="1" dirty="0">
                <a:solidFill>
                  <a:prstClr val="black"/>
                </a:solidFill>
              </a:rPr>
              <a:t>The Regression Model is</a:t>
            </a:r>
            <a:r>
              <a:rPr lang="en-US" sz="1900" dirty="0">
                <a:solidFill>
                  <a:prstClr val="black"/>
                </a:solidFill>
              </a:rPr>
              <a:t>: </a:t>
            </a:r>
            <a:r>
              <a:rPr lang="en-US" sz="1900" dirty="0">
                <a:solidFill>
                  <a:prstClr val="black"/>
                </a:solidFill>
                <a:ea typeface="Calibri"/>
                <a:cs typeface="Times New Roman"/>
              </a:rPr>
              <a:t>N=a</a:t>
            </a:r>
            <a:r>
              <a:rPr lang="en-US" sz="1900" baseline="-25000" dirty="0">
                <a:solidFill>
                  <a:prstClr val="black"/>
                </a:solidFill>
                <a:ea typeface="Calibri"/>
                <a:cs typeface="Times New Roman"/>
              </a:rPr>
              <a:t>0</a:t>
            </a:r>
            <a:r>
              <a:rPr lang="en-US" sz="1900" dirty="0">
                <a:solidFill>
                  <a:prstClr val="black"/>
                </a:solidFill>
                <a:ea typeface="Calibri"/>
                <a:cs typeface="Times New Roman"/>
              </a:rPr>
              <a:t>+a</a:t>
            </a:r>
            <a:r>
              <a:rPr lang="en-US" sz="1900" baseline="-25000" dirty="0">
                <a:solidFill>
                  <a:prstClr val="black"/>
                </a:solidFill>
                <a:ea typeface="Calibri"/>
                <a:cs typeface="Times New Roman"/>
              </a:rPr>
              <a:t>1</a:t>
            </a:r>
            <a:r>
              <a:rPr lang="en-US" sz="1900" dirty="0">
                <a:solidFill>
                  <a:prstClr val="black"/>
                </a:solidFill>
                <a:ea typeface="Calibri"/>
                <a:cs typeface="Times New Roman"/>
              </a:rPr>
              <a:t>V where N is the number of seats &amp; V is the vote share. </a:t>
            </a:r>
            <a:r>
              <a:rPr lang="en-US" sz="1900" dirty="0">
                <a:solidFill>
                  <a:prstClr val="black"/>
                </a:solidFill>
              </a:rPr>
              <a:t>Let the vote share for the largest parties be V</a:t>
            </a:r>
            <a:r>
              <a:rPr lang="en-US" sz="1900" baseline="-25000" dirty="0">
                <a:solidFill>
                  <a:prstClr val="black"/>
                </a:solidFill>
              </a:rPr>
              <a:t>1</a:t>
            </a:r>
            <a:r>
              <a:rPr lang="en-US" sz="1900" dirty="0">
                <a:solidFill>
                  <a:prstClr val="black"/>
                </a:solidFill>
              </a:rPr>
              <a:t>, V</a:t>
            </a:r>
            <a:r>
              <a:rPr lang="en-US" sz="1900" baseline="-25000" dirty="0">
                <a:solidFill>
                  <a:prstClr val="black"/>
                </a:solidFill>
              </a:rPr>
              <a:t>2</a:t>
            </a:r>
            <a:r>
              <a:rPr lang="en-US" sz="1900" dirty="0">
                <a:solidFill>
                  <a:prstClr val="black"/>
                </a:solidFill>
              </a:rPr>
              <a:t>, V</a:t>
            </a:r>
            <a:r>
              <a:rPr lang="en-US" sz="1900" baseline="-25000" dirty="0">
                <a:solidFill>
                  <a:prstClr val="black"/>
                </a:solidFill>
              </a:rPr>
              <a:t>3</a:t>
            </a:r>
            <a:r>
              <a:rPr lang="en-US" sz="1900" dirty="0">
                <a:solidFill>
                  <a:prstClr val="black"/>
                </a:solidFill>
              </a:rPr>
              <a:t>  and correspondingly the number of seats be N</a:t>
            </a:r>
            <a:r>
              <a:rPr lang="en-US" sz="1900" baseline="-25000" dirty="0">
                <a:solidFill>
                  <a:prstClr val="black"/>
                </a:solidFill>
              </a:rPr>
              <a:t>1</a:t>
            </a:r>
            <a:r>
              <a:rPr lang="en-US" sz="1900" dirty="0">
                <a:solidFill>
                  <a:prstClr val="black"/>
                </a:solidFill>
              </a:rPr>
              <a:t>, N</a:t>
            </a:r>
            <a:r>
              <a:rPr lang="en-US" sz="1900" baseline="-25000" dirty="0">
                <a:solidFill>
                  <a:prstClr val="black"/>
                </a:solidFill>
              </a:rPr>
              <a:t>2</a:t>
            </a:r>
            <a:r>
              <a:rPr lang="en-US" sz="1900" dirty="0">
                <a:solidFill>
                  <a:prstClr val="black"/>
                </a:solidFill>
              </a:rPr>
              <a:t>, N</a:t>
            </a:r>
            <a:r>
              <a:rPr lang="en-US" sz="1900" baseline="-25000" dirty="0">
                <a:solidFill>
                  <a:prstClr val="black"/>
                </a:solidFill>
              </a:rPr>
              <a:t>3</a:t>
            </a:r>
            <a:r>
              <a:rPr lang="en-US" sz="1900" dirty="0">
                <a:solidFill>
                  <a:prstClr val="black"/>
                </a:solidFill>
              </a:rPr>
              <a:t> </a:t>
            </a: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r>
              <a:rPr lang="en-US" sz="1900" dirty="0">
                <a:solidFill>
                  <a:prstClr val="black"/>
                </a:solidFill>
              </a:rPr>
              <a:t>The seats for the 2</a:t>
            </a:r>
            <a:r>
              <a:rPr lang="en-US" sz="1900" baseline="30000" dirty="0">
                <a:solidFill>
                  <a:prstClr val="black"/>
                </a:solidFill>
              </a:rPr>
              <a:t>nd</a:t>
            </a:r>
            <a:r>
              <a:rPr lang="en-US" sz="1900" dirty="0">
                <a:solidFill>
                  <a:prstClr val="black"/>
                </a:solidFill>
              </a:rPr>
              <a:t> &amp; 3</a:t>
            </a:r>
            <a:r>
              <a:rPr lang="en-US" sz="1900" baseline="30000" dirty="0">
                <a:solidFill>
                  <a:prstClr val="black"/>
                </a:solidFill>
              </a:rPr>
              <a:t>rd</a:t>
            </a:r>
            <a:r>
              <a:rPr lang="en-US" sz="1900" dirty="0">
                <a:solidFill>
                  <a:prstClr val="black"/>
                </a:solidFill>
              </a:rPr>
              <a:t> largest parties were estimated with the constraint N</a:t>
            </a:r>
            <a:r>
              <a:rPr lang="en-US" sz="1900" baseline="-25000" dirty="0">
                <a:solidFill>
                  <a:prstClr val="black"/>
                </a:solidFill>
              </a:rPr>
              <a:t>i</a:t>
            </a:r>
            <a:r>
              <a:rPr lang="en-US" sz="1900" dirty="0">
                <a:solidFill>
                  <a:prstClr val="black"/>
                </a:solidFill>
              </a:rPr>
              <a:t> ≥0 &amp; N</a:t>
            </a:r>
            <a:r>
              <a:rPr lang="en-US" sz="1900" baseline="-25000" dirty="0">
                <a:solidFill>
                  <a:prstClr val="black"/>
                </a:solidFill>
              </a:rPr>
              <a:t>i </a:t>
            </a:r>
            <a:r>
              <a:rPr lang="en-US" sz="1900" dirty="0">
                <a:solidFill>
                  <a:prstClr val="black"/>
                </a:solidFill>
              </a:rPr>
              <a:t>≤70-N</a:t>
            </a:r>
            <a:r>
              <a:rPr lang="en-US" sz="1900" baseline="-25000" dirty="0">
                <a:solidFill>
                  <a:prstClr val="black"/>
                </a:solidFill>
              </a:rPr>
              <a:t>1</a:t>
            </a:r>
            <a:r>
              <a:rPr lang="en-US" sz="1900" dirty="0">
                <a:solidFill>
                  <a:prstClr val="black"/>
                </a:solidFill>
              </a:rPr>
              <a:t> ∀ i≠1 </a:t>
            </a: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r>
              <a:rPr lang="en-US" sz="1900" b="1" dirty="0">
                <a:solidFill>
                  <a:prstClr val="black"/>
                </a:solidFill>
              </a:rPr>
              <a:t>Model Parameters Significance</a:t>
            </a:r>
            <a:r>
              <a:rPr lang="en-US" sz="1900" dirty="0">
                <a:solidFill>
                  <a:prstClr val="black"/>
                </a:solidFill>
              </a:rPr>
              <a:t> :</a:t>
            </a: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a:p>
            <a:pPr marL="342900" indent="-342900" algn="just" defTabSz="957183" fontAlgn="base">
              <a:spcBef>
                <a:spcPct val="0"/>
              </a:spcBef>
              <a:spcAft>
                <a:spcPct val="0"/>
              </a:spcAft>
              <a:buFont typeface="Arial" pitchFamily="34" charset="0"/>
              <a:buChar char="•"/>
            </a:pPr>
            <a:endParaRPr lang="en-US" sz="1900" dirty="0">
              <a:solidFill>
                <a:prstClr val="black"/>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714145124"/>
              </p:ext>
            </p:extLst>
          </p:nvPr>
        </p:nvGraphicFramePr>
        <p:xfrm>
          <a:off x="755577" y="4191869"/>
          <a:ext cx="7848872" cy="1080119"/>
        </p:xfrm>
        <a:graphic>
          <a:graphicData uri="http://schemas.openxmlformats.org/drawingml/2006/table">
            <a:tbl>
              <a:tblPr>
                <a:tableStyleId>{284E427A-3D55-4303-BF80-6455036E1DE7}</a:tableStyleId>
              </a:tblPr>
              <a:tblGrid>
                <a:gridCol w="1846793"/>
                <a:gridCol w="1962218"/>
                <a:gridCol w="1854963"/>
                <a:gridCol w="1131745"/>
                <a:gridCol w="1053153"/>
              </a:tblGrid>
              <a:tr h="566145">
                <a:tc>
                  <a:txBody>
                    <a:bodyPr/>
                    <a:lstStyle/>
                    <a:p>
                      <a:pPr algn="ctr" fontAlgn="b"/>
                      <a:r>
                        <a:rPr lang="en-US" sz="1800" b="1" u="none" strike="noStrike" dirty="0">
                          <a:effectLst/>
                        </a:rPr>
                        <a:t> </a:t>
                      </a:r>
                      <a:r>
                        <a:rPr lang="en-US" sz="1800" b="1" u="none" strike="noStrike" dirty="0" smtClean="0">
                          <a:effectLst/>
                        </a:rPr>
                        <a:t>Parameters</a:t>
                      </a:r>
                      <a:endParaRPr lang="en-US" sz="1800" b="1" i="1" u="none" strike="noStrike" dirty="0">
                        <a:solidFill>
                          <a:srgbClr val="000000"/>
                        </a:solidFill>
                        <a:effectLst/>
                        <a:latin typeface="Calibri"/>
                      </a:endParaRPr>
                    </a:p>
                  </a:txBody>
                  <a:tcPr marL="9525" marR="9525" marT="9525" marB="0" anchor="ctr"/>
                </a:tc>
                <a:tc>
                  <a:txBody>
                    <a:bodyPr/>
                    <a:lstStyle/>
                    <a:p>
                      <a:pPr algn="ctr" fontAlgn="b"/>
                      <a:r>
                        <a:rPr lang="en-US" sz="1800" b="1" u="none" strike="noStrike" dirty="0">
                          <a:effectLst/>
                        </a:rPr>
                        <a:t>Coefficients</a:t>
                      </a:r>
                      <a:endParaRPr lang="en-US" sz="1800" b="1" i="1" u="none" strike="noStrike" dirty="0">
                        <a:solidFill>
                          <a:srgbClr val="000000"/>
                        </a:solidFill>
                        <a:effectLst/>
                        <a:latin typeface="Calibri"/>
                      </a:endParaRPr>
                    </a:p>
                  </a:txBody>
                  <a:tcPr marL="9525" marR="9525" marT="9525" marB="0" anchor="ctr"/>
                </a:tc>
                <a:tc>
                  <a:txBody>
                    <a:bodyPr/>
                    <a:lstStyle/>
                    <a:p>
                      <a:pPr algn="ctr" fontAlgn="b"/>
                      <a:r>
                        <a:rPr lang="en-US" sz="1800" b="1" u="none" strike="noStrike" dirty="0">
                          <a:effectLst/>
                        </a:rPr>
                        <a:t>Standard Error</a:t>
                      </a:r>
                      <a:endParaRPr lang="en-US" sz="1800" b="1" i="1" u="none" strike="noStrike" dirty="0">
                        <a:solidFill>
                          <a:srgbClr val="000000"/>
                        </a:solidFill>
                        <a:effectLst/>
                        <a:latin typeface="Calibri"/>
                      </a:endParaRPr>
                    </a:p>
                  </a:txBody>
                  <a:tcPr marL="9525" marR="9525" marT="9525" marB="0" anchor="ctr"/>
                </a:tc>
                <a:tc>
                  <a:txBody>
                    <a:bodyPr/>
                    <a:lstStyle/>
                    <a:p>
                      <a:pPr algn="ctr" fontAlgn="b"/>
                      <a:r>
                        <a:rPr lang="en-US" sz="1800" b="1" u="none" strike="noStrike" dirty="0">
                          <a:effectLst/>
                        </a:rPr>
                        <a:t>t Stat</a:t>
                      </a:r>
                      <a:endParaRPr lang="en-US" sz="1800" b="1" i="1" u="none" strike="noStrike" dirty="0">
                        <a:solidFill>
                          <a:srgbClr val="000000"/>
                        </a:solidFill>
                        <a:effectLst/>
                        <a:latin typeface="Calibri"/>
                      </a:endParaRPr>
                    </a:p>
                  </a:txBody>
                  <a:tcPr marL="9525" marR="9525" marT="9525" marB="0" anchor="ctr"/>
                </a:tc>
                <a:tc>
                  <a:txBody>
                    <a:bodyPr/>
                    <a:lstStyle/>
                    <a:p>
                      <a:pPr algn="ctr" fontAlgn="b"/>
                      <a:r>
                        <a:rPr lang="en-US" sz="1800" b="1" u="none" strike="noStrike" dirty="0">
                          <a:effectLst/>
                        </a:rPr>
                        <a:t>P-value</a:t>
                      </a:r>
                      <a:endParaRPr lang="en-US" sz="1800" b="1" i="1" u="none" strike="noStrike" dirty="0">
                        <a:solidFill>
                          <a:srgbClr val="000000"/>
                        </a:solidFill>
                        <a:effectLst/>
                        <a:latin typeface="Calibri"/>
                      </a:endParaRPr>
                    </a:p>
                  </a:txBody>
                  <a:tcPr marL="9525" marR="9525" marT="9525" marB="0" anchor="ctr"/>
                </a:tc>
              </a:tr>
              <a:tr h="256987">
                <a:tc>
                  <a:txBody>
                    <a:bodyPr/>
                    <a:lstStyle/>
                    <a:p>
                      <a:pPr algn="l" fontAlgn="b"/>
                      <a:r>
                        <a:rPr lang="en-US" sz="1600" u="none" strike="noStrike" dirty="0">
                          <a:effectLst/>
                        </a:rPr>
                        <a:t>Intercept</a:t>
                      </a:r>
                      <a:endParaRPr lang="en-US" sz="1600" b="0" i="0" u="none" strike="noStrike" dirty="0">
                        <a:solidFill>
                          <a:srgbClr val="000000"/>
                        </a:solidFill>
                        <a:effectLst/>
                        <a:latin typeface="Calibri"/>
                      </a:endParaRPr>
                    </a:p>
                  </a:txBody>
                  <a:tcPr marL="9525" marR="9525" marT="9525" marB="0" anchor="ctr"/>
                </a:tc>
                <a:tc>
                  <a:txBody>
                    <a:bodyPr/>
                    <a:lstStyle/>
                    <a:p>
                      <a:pPr algn="r" fontAlgn="b"/>
                      <a:r>
                        <a:rPr lang="en-US" sz="1600" u="none" strike="noStrike" dirty="0">
                          <a:effectLst/>
                        </a:rPr>
                        <a:t>-36.493</a:t>
                      </a:r>
                      <a:endParaRPr lang="en-US" sz="1600" b="0" i="0" u="none" strike="noStrike" dirty="0">
                        <a:solidFill>
                          <a:srgbClr val="000000"/>
                        </a:solidFill>
                        <a:effectLst/>
                        <a:latin typeface="Calibri"/>
                      </a:endParaRPr>
                    </a:p>
                  </a:txBody>
                  <a:tcPr marL="9525" marR="9525" marT="9525" marB="0" anchor="ctr"/>
                </a:tc>
                <a:tc>
                  <a:txBody>
                    <a:bodyPr/>
                    <a:lstStyle/>
                    <a:p>
                      <a:pPr algn="r" fontAlgn="b"/>
                      <a:r>
                        <a:rPr lang="en-US" sz="1600" u="none" strike="noStrike" dirty="0">
                          <a:effectLst/>
                        </a:rPr>
                        <a:t>14.882</a:t>
                      </a:r>
                      <a:endParaRPr lang="en-US" sz="1600" b="0" i="0" u="none" strike="noStrike" dirty="0">
                        <a:solidFill>
                          <a:srgbClr val="000000"/>
                        </a:solidFill>
                        <a:effectLst/>
                        <a:latin typeface="Calibri"/>
                      </a:endParaRPr>
                    </a:p>
                  </a:txBody>
                  <a:tcPr marL="9525" marR="9525" marT="9525" marB="0" anchor="ctr"/>
                </a:tc>
                <a:tc>
                  <a:txBody>
                    <a:bodyPr/>
                    <a:lstStyle/>
                    <a:p>
                      <a:pPr algn="r" fontAlgn="b"/>
                      <a:r>
                        <a:rPr lang="en-US" sz="1600" u="none" strike="noStrike">
                          <a:effectLst/>
                        </a:rPr>
                        <a:t>-2.452</a:t>
                      </a:r>
                      <a:endParaRPr lang="en-US" sz="1600" b="0" i="0" u="none" strike="noStrike">
                        <a:solidFill>
                          <a:srgbClr val="000000"/>
                        </a:solidFill>
                        <a:effectLst/>
                        <a:latin typeface="Calibri"/>
                      </a:endParaRPr>
                    </a:p>
                  </a:txBody>
                  <a:tcPr marL="9525" marR="9525" marT="9525" marB="0" anchor="ctr"/>
                </a:tc>
                <a:tc>
                  <a:txBody>
                    <a:bodyPr/>
                    <a:lstStyle/>
                    <a:p>
                      <a:pPr algn="r" fontAlgn="b"/>
                      <a:r>
                        <a:rPr lang="en-US" sz="1600" u="none" strike="noStrike">
                          <a:effectLst/>
                        </a:rPr>
                        <a:t>0.037</a:t>
                      </a:r>
                      <a:endParaRPr lang="en-US" sz="1600" b="0" i="0" u="none" strike="noStrike">
                        <a:solidFill>
                          <a:srgbClr val="000000"/>
                        </a:solidFill>
                        <a:effectLst/>
                        <a:latin typeface="Calibri"/>
                      </a:endParaRPr>
                    </a:p>
                  </a:txBody>
                  <a:tcPr marL="9525" marR="9525" marT="9525" marB="0" anchor="ctr"/>
                </a:tc>
              </a:tr>
              <a:tr h="256987">
                <a:tc>
                  <a:txBody>
                    <a:bodyPr/>
                    <a:lstStyle/>
                    <a:p>
                      <a:pPr algn="l" fontAlgn="b"/>
                      <a:r>
                        <a:rPr lang="en-US" sz="1600" u="none" strike="noStrike" dirty="0">
                          <a:effectLst/>
                        </a:rPr>
                        <a:t>X Variable 1</a:t>
                      </a:r>
                      <a:endParaRPr lang="en-US" sz="1600" b="0" i="0" u="none" strike="noStrike" dirty="0">
                        <a:solidFill>
                          <a:srgbClr val="000000"/>
                        </a:solidFill>
                        <a:effectLst/>
                        <a:latin typeface="Calibri"/>
                      </a:endParaRPr>
                    </a:p>
                  </a:txBody>
                  <a:tcPr marL="9525" marR="9525" marT="9525" marB="0" anchor="ctr"/>
                </a:tc>
                <a:tc>
                  <a:txBody>
                    <a:bodyPr/>
                    <a:lstStyle/>
                    <a:p>
                      <a:pPr algn="r" fontAlgn="b"/>
                      <a:r>
                        <a:rPr lang="en-US" sz="1600" u="none" strike="noStrike" dirty="0">
                          <a:effectLst/>
                        </a:rPr>
                        <a:t>1.793</a:t>
                      </a:r>
                      <a:endParaRPr lang="en-US" sz="1600" b="0" i="0" u="none" strike="noStrike" dirty="0">
                        <a:solidFill>
                          <a:srgbClr val="000000"/>
                        </a:solidFill>
                        <a:effectLst/>
                        <a:latin typeface="Calibri"/>
                      </a:endParaRPr>
                    </a:p>
                  </a:txBody>
                  <a:tcPr marL="9525" marR="9525" marT="9525" marB="0" anchor="ctr"/>
                </a:tc>
                <a:tc>
                  <a:txBody>
                    <a:bodyPr/>
                    <a:lstStyle/>
                    <a:p>
                      <a:pPr algn="r" fontAlgn="b"/>
                      <a:r>
                        <a:rPr lang="en-US" sz="1600" u="none" strike="noStrike" dirty="0">
                          <a:effectLst/>
                        </a:rPr>
                        <a:t>0.394</a:t>
                      </a:r>
                      <a:endParaRPr lang="en-US" sz="1600" b="0" i="0" u="none" strike="noStrike" dirty="0">
                        <a:solidFill>
                          <a:srgbClr val="000000"/>
                        </a:solidFill>
                        <a:effectLst/>
                        <a:latin typeface="Calibri"/>
                      </a:endParaRPr>
                    </a:p>
                  </a:txBody>
                  <a:tcPr marL="9525" marR="9525" marT="9525" marB="0" anchor="ctr"/>
                </a:tc>
                <a:tc>
                  <a:txBody>
                    <a:bodyPr/>
                    <a:lstStyle/>
                    <a:p>
                      <a:pPr algn="r" fontAlgn="b"/>
                      <a:r>
                        <a:rPr lang="en-US" sz="1600" u="none" strike="noStrike" dirty="0">
                          <a:effectLst/>
                        </a:rPr>
                        <a:t>4.545</a:t>
                      </a:r>
                      <a:endParaRPr lang="en-US" sz="1600" b="0" i="0" u="none" strike="noStrike" dirty="0">
                        <a:solidFill>
                          <a:srgbClr val="000000"/>
                        </a:solidFill>
                        <a:effectLst/>
                        <a:latin typeface="Calibri"/>
                      </a:endParaRPr>
                    </a:p>
                  </a:txBody>
                  <a:tcPr marL="9525" marR="9525" marT="9525" marB="0" anchor="ctr"/>
                </a:tc>
                <a:tc>
                  <a:txBody>
                    <a:bodyPr/>
                    <a:lstStyle/>
                    <a:p>
                      <a:pPr algn="r" fontAlgn="b"/>
                      <a:r>
                        <a:rPr lang="en-US" sz="1600" u="none" strike="noStrike" dirty="0">
                          <a:effectLst/>
                        </a:rPr>
                        <a:t>0.001</a:t>
                      </a:r>
                      <a:endParaRPr lang="en-US" sz="1600" b="0" i="0" u="none" strike="noStrike" dirty="0">
                        <a:solidFill>
                          <a:srgbClr val="000000"/>
                        </a:solidFill>
                        <a:effectLst/>
                        <a:latin typeface="Calibri"/>
                      </a:endParaRPr>
                    </a:p>
                  </a:txBody>
                  <a:tcPr marL="9525" marR="9525" marT="9525" marB="0" anchor="ct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085566210"/>
              </p:ext>
            </p:extLst>
          </p:nvPr>
        </p:nvGraphicFramePr>
        <p:xfrm>
          <a:off x="755576" y="5476296"/>
          <a:ext cx="7848873" cy="572615"/>
        </p:xfrm>
        <a:graphic>
          <a:graphicData uri="http://schemas.openxmlformats.org/drawingml/2006/table">
            <a:tbl>
              <a:tblPr>
                <a:tableStyleId>{284E427A-3D55-4303-BF80-6455036E1DE7}</a:tableStyleId>
              </a:tblPr>
              <a:tblGrid>
                <a:gridCol w="1143040"/>
                <a:gridCol w="1371647"/>
                <a:gridCol w="2667093"/>
                <a:gridCol w="2667093"/>
              </a:tblGrid>
              <a:tr h="256964">
                <a:tc>
                  <a:txBody>
                    <a:bodyPr/>
                    <a:lstStyle/>
                    <a:p>
                      <a:pPr algn="ctr" fontAlgn="b"/>
                      <a:r>
                        <a:rPr lang="en-US" sz="1800" b="1" u="none" strike="noStrike" dirty="0">
                          <a:effectLst/>
                        </a:rPr>
                        <a:t> </a:t>
                      </a:r>
                      <a:r>
                        <a:rPr lang="en-US" sz="1800" b="1" u="none" strike="noStrike" dirty="0" smtClean="0">
                          <a:effectLst/>
                        </a:rPr>
                        <a:t>Model</a:t>
                      </a:r>
                      <a:endParaRPr lang="en-US" sz="1800" b="1" i="1" u="none" strike="noStrike" dirty="0">
                        <a:solidFill>
                          <a:srgbClr val="000000"/>
                        </a:solidFill>
                        <a:effectLst/>
                        <a:latin typeface="Calibri"/>
                      </a:endParaRPr>
                    </a:p>
                  </a:txBody>
                  <a:tcPr marL="9525" marR="9525" marT="9525" marB="0" anchor="ctr"/>
                </a:tc>
                <a:tc>
                  <a:txBody>
                    <a:bodyPr/>
                    <a:lstStyle/>
                    <a:p>
                      <a:pPr algn="r" fontAlgn="b"/>
                      <a:r>
                        <a:rPr lang="en-US" sz="1800" b="1" u="none" strike="noStrike" dirty="0" smtClean="0">
                          <a:effectLst/>
                        </a:rPr>
                        <a:t>F</a:t>
                      </a:r>
                      <a:endParaRPr lang="en-US" sz="1800" b="1" i="1" u="none" strike="noStrike" dirty="0">
                        <a:solidFill>
                          <a:srgbClr val="000000"/>
                        </a:solidFill>
                        <a:effectLst/>
                        <a:latin typeface="Calibri"/>
                      </a:endParaRPr>
                    </a:p>
                  </a:txBody>
                  <a:tcPr marL="9525" marR="9525" marT="9525" marB="0" anchor="ctr"/>
                </a:tc>
                <a:tc>
                  <a:txBody>
                    <a:bodyPr/>
                    <a:lstStyle/>
                    <a:p>
                      <a:pPr algn="r" fontAlgn="b"/>
                      <a:r>
                        <a:rPr lang="en-US" sz="1800" b="1" i="1" u="none" strike="noStrike" dirty="0" smtClean="0">
                          <a:solidFill>
                            <a:srgbClr val="000000"/>
                          </a:solidFill>
                          <a:effectLst/>
                          <a:latin typeface="Calibri"/>
                        </a:rPr>
                        <a:t>Significance F</a:t>
                      </a:r>
                      <a:endParaRPr lang="en-US" sz="1800" b="1" i="1" u="none" strike="noStrike" dirty="0">
                        <a:solidFill>
                          <a:srgbClr val="000000"/>
                        </a:solidFill>
                        <a:effectLst/>
                        <a:latin typeface="Calibri"/>
                      </a:endParaRPr>
                    </a:p>
                  </a:txBody>
                  <a:tcPr marL="9525" marR="9525" marT="9525" marB="0" anchor="ctr"/>
                </a:tc>
                <a:tc>
                  <a:txBody>
                    <a:bodyPr/>
                    <a:lstStyle/>
                    <a:p>
                      <a:pPr algn="r" fontAlgn="b"/>
                      <a:r>
                        <a:rPr lang="en-US" sz="1800" b="1" i="1" u="none" strike="noStrike" dirty="0" smtClean="0">
                          <a:solidFill>
                            <a:srgbClr val="000000"/>
                          </a:solidFill>
                          <a:effectLst/>
                          <a:latin typeface="Calibri"/>
                        </a:rPr>
                        <a:t>R square</a:t>
                      </a:r>
                      <a:endParaRPr lang="en-US" sz="1800" b="1" i="1" u="none" strike="noStrike" dirty="0">
                        <a:solidFill>
                          <a:srgbClr val="000000"/>
                        </a:solidFill>
                        <a:effectLst/>
                        <a:latin typeface="Calibri"/>
                      </a:endParaRPr>
                    </a:p>
                  </a:txBody>
                  <a:tcPr marL="9525" marR="9525" marT="9525" marB="0" anchor="ctr"/>
                </a:tc>
              </a:tr>
              <a:tr h="288770">
                <a:tc>
                  <a:txBody>
                    <a:bodyPr/>
                    <a:lstStyle/>
                    <a:p>
                      <a:pPr algn="ctr" fontAlgn="b"/>
                      <a:r>
                        <a:rPr lang="en-US" sz="1600" b="0" i="0" u="none" strike="noStrike" dirty="0" smtClean="0">
                          <a:solidFill>
                            <a:schemeClr val="dk1"/>
                          </a:solidFill>
                          <a:effectLst/>
                          <a:latin typeface="+mn-lt"/>
                        </a:rPr>
                        <a:t>Regression</a:t>
                      </a:r>
                    </a:p>
                  </a:txBody>
                  <a:tcPr marL="9525" marR="9525" marT="9525" marB="0" anchor="ctr"/>
                </a:tc>
                <a:tc>
                  <a:txBody>
                    <a:bodyPr/>
                    <a:lstStyle/>
                    <a:p>
                      <a:pPr algn="r" fontAlgn="b"/>
                      <a:r>
                        <a:rPr lang="en-US" sz="1600" b="0" i="0" u="none" strike="noStrike" dirty="0" smtClean="0">
                          <a:solidFill>
                            <a:srgbClr val="000000"/>
                          </a:solidFill>
                          <a:effectLst/>
                          <a:latin typeface="Calibri"/>
                        </a:rPr>
                        <a:t>24.07</a:t>
                      </a:r>
                      <a:endParaRPr lang="en-US" sz="1600" b="0" i="0" u="none" strike="noStrike" dirty="0">
                        <a:solidFill>
                          <a:srgbClr val="000000"/>
                        </a:solidFill>
                        <a:effectLst/>
                        <a:latin typeface="Calibri"/>
                      </a:endParaRPr>
                    </a:p>
                  </a:txBody>
                  <a:tcPr marL="9525" marR="9525" marT="9525" marB="0" anchor="ctr"/>
                </a:tc>
                <a:tc>
                  <a:txBody>
                    <a:bodyPr/>
                    <a:lstStyle/>
                    <a:p>
                      <a:pPr algn="r" fontAlgn="b"/>
                      <a:r>
                        <a:rPr lang="en-US" sz="1600" b="0" i="0" u="none" strike="noStrike" dirty="0" smtClean="0">
                          <a:solidFill>
                            <a:srgbClr val="000000"/>
                          </a:solidFill>
                          <a:effectLst/>
                          <a:latin typeface="Calibri"/>
                        </a:rPr>
                        <a:t>0.040</a:t>
                      </a:r>
                      <a:endParaRPr lang="en-US" sz="1600" b="0" i="0" u="none" strike="noStrike" dirty="0">
                        <a:solidFill>
                          <a:srgbClr val="000000"/>
                        </a:solidFill>
                        <a:effectLst/>
                        <a:latin typeface="Calibri"/>
                      </a:endParaRPr>
                    </a:p>
                  </a:txBody>
                  <a:tcPr marL="9525" marR="9525" marT="9525" marB="0" anchor="ctr"/>
                </a:tc>
                <a:tc>
                  <a:txBody>
                    <a:bodyPr/>
                    <a:lstStyle/>
                    <a:p>
                      <a:pPr algn="r" fontAlgn="b"/>
                      <a:r>
                        <a:rPr lang="en-US" sz="1600" b="0" i="0" u="none" strike="noStrike" dirty="0" smtClean="0">
                          <a:solidFill>
                            <a:srgbClr val="000000"/>
                          </a:solidFill>
                          <a:effectLst/>
                          <a:latin typeface="Calibri"/>
                        </a:rPr>
                        <a:t>0.7</a:t>
                      </a:r>
                      <a:endParaRPr lang="en-US" sz="1600" b="0" i="0" u="none" strike="noStrike" dirty="0">
                        <a:solidFill>
                          <a:srgbClr val="000000"/>
                        </a:solidFill>
                        <a:effectLst/>
                        <a:latin typeface="Calibri"/>
                      </a:endParaRPr>
                    </a:p>
                  </a:txBody>
                  <a:tcPr marL="9525" marR="9525" marT="9525" marB="0" anchor="ctr"/>
                </a:tc>
              </a:tr>
            </a:tbl>
          </a:graphicData>
        </a:graphic>
      </p:graphicFrame>
      <p:sp>
        <p:nvSpPr>
          <p:cNvPr id="14" name="Slide Number Placeholder 3"/>
          <p:cNvSpPr>
            <a:spLocks noGrp="1"/>
          </p:cNvSpPr>
          <p:nvPr>
            <p:ph type="sldNum" sz="quarter" idx="4294967295"/>
          </p:nvPr>
        </p:nvSpPr>
        <p:spPr>
          <a:xfrm>
            <a:off x="8698027" y="6525347"/>
            <a:ext cx="393865" cy="276999"/>
          </a:xfrm>
          <a:prstGeom prst="rect">
            <a:avLst/>
          </a:prstGeom>
          <a:noFill/>
        </p:spPr>
        <p:txBody>
          <a:bodyPr wrap="square" rtlCol="0">
            <a:spAutoFit/>
          </a:bodyPr>
          <a:lstStyle/>
          <a:p>
            <a:pPr algn="r"/>
            <a:fld id="{DB2990D0-9C0E-4135-8FB6-937CA36D9B92}" type="slidenum">
              <a:rPr lang="en-IN">
                <a:solidFill>
                  <a:prstClr val="black">
                    <a:lumMod val="50000"/>
                    <a:lumOff val="50000"/>
                  </a:prstClr>
                </a:solidFill>
              </a:rPr>
              <a:pPr algn="r"/>
              <a:t>9</a:t>
            </a:fld>
            <a:endParaRPr lang="en-IN" dirty="0">
              <a:solidFill>
                <a:prstClr val="black">
                  <a:lumMod val="50000"/>
                  <a:lumOff val="50000"/>
                </a:prstClr>
              </a:solidFill>
            </a:endParaRPr>
          </a:p>
        </p:txBody>
      </p:sp>
    </p:spTree>
    <p:extLst>
      <p:ext uri="{BB962C8B-B14F-4D97-AF65-F5344CB8AC3E}">
        <p14:creationId xmlns:p14="http://schemas.microsoft.com/office/powerpoint/2010/main" val="3371478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view Docu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2049</Words>
  <Application>Microsoft Office PowerPoint</Application>
  <PresentationFormat>On-screen Show (4:3)</PresentationFormat>
  <Paragraphs>526</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Review Document</vt:lpstr>
      <vt:lpstr>CIA - Creating Information Assets through crowd sourcing and projects... </vt:lpstr>
      <vt:lpstr>Barack Obama's 2008 campaign was one of the first to master social media and the investments and the sentiments captured by various social media forums truly reflected the results</vt:lpstr>
      <vt:lpstr>Re tweets, a proxy for endorsement for an opinion  proved to be the right barometer to gauge the sentiments of the public last time in Delhi Assembly elections 2013 as the election outcome mimicked the social media activities</vt:lpstr>
      <vt:lpstr>CIA #1 – Capability to work with social media data</vt:lpstr>
      <vt:lpstr>Approach Taken by the Team “ElecTrolls”</vt:lpstr>
      <vt:lpstr>PowerPoint Presentation</vt:lpstr>
      <vt:lpstr>Based on our understanding, the vote share may be estimated by broadly two ways: only parameter count i.e. volume based and the other using sentiment analysis coupled with parameter</vt:lpstr>
      <vt:lpstr>Volume Based: Volume based prediction which is more related with the social media activity of parties have been empirically found to estimate the vote share with very low error </vt:lpstr>
      <vt:lpstr>Estimating the number of seats from Votes</vt:lpstr>
      <vt:lpstr>Sentiment + Volume Based: Another approach is to apply sentiment detection in each twitter text to positive, negative &amp; neutral and estimate vote share based on the sentiment</vt:lpstr>
      <vt:lpstr>Method 3- Naïve Bayesian</vt:lpstr>
      <vt:lpstr>Method 4- Naïve Bayesian + Unique Users</vt:lpstr>
      <vt:lpstr>Approach Taken by the Team “Senti-mentals”</vt:lpstr>
      <vt:lpstr>Prediction Framework</vt:lpstr>
      <vt:lpstr>PowerPoint Presentation</vt:lpstr>
      <vt:lpstr>PowerPoint Presentation</vt:lpstr>
      <vt:lpstr>Converting vote share to number of seats: Regression</vt:lpstr>
      <vt:lpstr>Converting vote share to number of seats: Swing Analysis</vt:lpstr>
      <vt:lpstr>Converting vote share to number of seats: Swing Analysis</vt:lpstr>
      <vt:lpstr>Some interesting outputs </vt:lpstr>
      <vt:lpstr>Team “ThinkTanks” applied Naïve Bayes based method to derive emotions from Tweets followed by a formula to arrive at vote share</vt:lpstr>
      <vt:lpstr>Team “Crawlers” created word cloud of the sentiments for AAP and BJP</vt:lpstr>
      <vt:lpstr>Team “Twitlyzer” computed an elementary sentiment score for each tweet..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CIA - Creating Information Assets through crowd sourcing and projects...</dc:title>
  <dc:creator>Rajendra Sankhlecha</dc:creator>
  <cp:lastModifiedBy>Abhay Sampatrao Pawar</cp:lastModifiedBy>
  <cp:revision>14</cp:revision>
  <dcterms:created xsi:type="dcterms:W3CDTF">2015-02-26T13:27:15Z</dcterms:created>
  <dcterms:modified xsi:type="dcterms:W3CDTF">2015-02-27T08:29:22Z</dcterms:modified>
</cp:coreProperties>
</file>