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0"/>
  </p:notesMasterIdLst>
  <p:sldIdLst>
    <p:sldId id="256" r:id="rId2"/>
    <p:sldId id="257" r:id="rId3"/>
    <p:sldId id="258" r:id="rId4"/>
    <p:sldId id="259" r:id="rId5"/>
    <p:sldId id="260" r:id="rId6"/>
    <p:sldId id="334" r:id="rId7"/>
    <p:sldId id="335" r:id="rId8"/>
    <p:sldId id="336" r:id="rId9"/>
    <p:sldId id="325" r:id="rId10"/>
    <p:sldId id="332" r:id="rId11"/>
    <p:sldId id="333" r:id="rId12"/>
    <p:sldId id="261" r:id="rId13"/>
    <p:sldId id="262" r:id="rId14"/>
    <p:sldId id="263" r:id="rId15"/>
    <p:sldId id="337" r:id="rId16"/>
    <p:sldId id="338" r:id="rId17"/>
    <p:sldId id="339" r:id="rId18"/>
    <p:sldId id="340" r:id="rId19"/>
    <p:sldId id="341" r:id="rId20"/>
    <p:sldId id="268" r:id="rId21"/>
    <p:sldId id="342" r:id="rId22"/>
    <p:sldId id="355" r:id="rId23"/>
    <p:sldId id="356" r:id="rId24"/>
    <p:sldId id="357" r:id="rId25"/>
    <p:sldId id="345" r:id="rId26"/>
    <p:sldId id="346" r:id="rId27"/>
    <p:sldId id="274" r:id="rId28"/>
    <p:sldId id="347" r:id="rId29"/>
    <p:sldId id="348" r:id="rId30"/>
    <p:sldId id="277" r:id="rId31"/>
    <p:sldId id="349" r:id="rId32"/>
    <p:sldId id="280" r:id="rId33"/>
    <p:sldId id="281" r:id="rId34"/>
    <p:sldId id="353" r:id="rId35"/>
    <p:sldId id="283" r:id="rId36"/>
    <p:sldId id="350" r:id="rId37"/>
    <p:sldId id="284" r:id="rId38"/>
    <p:sldId id="285" r:id="rId39"/>
    <p:sldId id="286" r:id="rId40"/>
    <p:sldId id="287" r:id="rId41"/>
    <p:sldId id="288" r:id="rId42"/>
    <p:sldId id="289" r:id="rId43"/>
    <p:sldId id="290" r:id="rId44"/>
    <p:sldId id="291" r:id="rId45"/>
    <p:sldId id="292" r:id="rId46"/>
    <p:sldId id="293" r:id="rId47"/>
    <p:sldId id="354"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userDrawn="1">
          <p15:clr>
            <a:srgbClr val="000000"/>
          </p15:clr>
        </p15:guide>
        <p15:guide id="2" pos="3840" userDrawn="1">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2" roundtripDataSignature="AMtx7miKSJztRgj3Y3gsxr/oKTsQ3p9F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E6FABC2-2F31-40BF-AE58-049FE1229BE6}">
  <a:tblStyle styleId="{AE6FABC2-2F31-40BF-AE58-049FE1229BE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20" y="-21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customschemas.google.com/relationships/presentationmetadata" Target="meta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3ffeccf302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13ffeccf30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3ffeccf302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13ffeccf30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94" name="Google Shape;39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https://www.computerhope.com/issues/ch001838.htm</a:t>
            </a:r>
            <a:endParaRPr/>
          </a:p>
          <a:p>
            <a:pPr marL="0" lvl="0" indent="0" algn="l" rtl="0">
              <a:spcBef>
                <a:spcPts val="0"/>
              </a:spcBef>
              <a:spcAft>
                <a:spcPts val="0"/>
              </a:spcAft>
              <a:buSzPts val="1800"/>
              <a:buNone/>
            </a:pPr>
            <a:r>
              <a:rPr lang="en-US"/>
              <a:t>https://www.wikihow.com/Install-Windows-10</a:t>
            </a:r>
            <a:endParaRPr/>
          </a:p>
        </p:txBody>
      </p:sp>
      <p:sp>
        <p:nvSpPr>
          <p:cNvPr id="395" name="Google Shape;395;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48</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49</a:t>
            </a:fld>
            <a:endParaRPr/>
          </a:p>
        </p:txBody>
      </p:sp>
      <p:sp>
        <p:nvSpPr>
          <p:cNvPr id="404" name="Google Shape;404;p35:notes"/>
          <p:cNvSpPr>
            <a:spLocks noGrp="1" noRot="1" noChangeAspect="1"/>
          </p:cNvSpPr>
          <p:nvPr>
            <p:ph type="sldImg" idx="2"/>
          </p:nvPr>
        </p:nvSpPr>
        <p:spPr>
          <a:xfrm>
            <a:off x="458788" y="720725"/>
            <a:ext cx="6394450"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05" name="Google Shape;405;p35:notes"/>
          <p:cNvSpPr txBox="1">
            <a:spLocks noGrp="1"/>
          </p:cNvSpPr>
          <p:nvPr>
            <p:ph type="body" idx="1"/>
          </p:nvPr>
        </p:nvSpPr>
        <p:spPr>
          <a:xfrm>
            <a:off x="974725" y="4560887"/>
            <a:ext cx="5362575" cy="4316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50</a:t>
            </a:fld>
            <a:endParaRPr/>
          </a:p>
        </p:txBody>
      </p:sp>
      <p:sp>
        <p:nvSpPr>
          <p:cNvPr id="434" name="Google Shape;434;p36: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50</a:t>
            </a:fld>
            <a:endParaRPr/>
          </a:p>
        </p:txBody>
      </p:sp>
      <p:sp>
        <p:nvSpPr>
          <p:cNvPr id="435" name="Google Shape;435;p36:notes"/>
          <p:cNvSpPr>
            <a:spLocks noGrp="1" noRot="1" noChangeAspect="1"/>
          </p:cNvSpPr>
          <p:nvPr>
            <p:ph type="sldImg" idx="2"/>
          </p:nvPr>
        </p:nvSpPr>
        <p:spPr>
          <a:xfrm>
            <a:off x="458788" y="720725"/>
            <a:ext cx="6394450"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36" name="Google Shape;436;p36: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37" name="Google Shape;437;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3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51</a:t>
            </a:fld>
            <a:endParaRPr/>
          </a:p>
        </p:txBody>
      </p:sp>
      <p:sp>
        <p:nvSpPr>
          <p:cNvPr id="445" name="Google Shape;445;p37: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51</a:t>
            </a:fld>
            <a:endParaRPr/>
          </a:p>
        </p:txBody>
      </p:sp>
      <p:sp>
        <p:nvSpPr>
          <p:cNvPr id="446" name="Google Shape;446;p37:notes"/>
          <p:cNvSpPr>
            <a:spLocks noGrp="1" noRot="1" noChangeAspect="1"/>
          </p:cNvSpPr>
          <p:nvPr>
            <p:ph type="sldImg" idx="2"/>
          </p:nvPr>
        </p:nvSpPr>
        <p:spPr>
          <a:xfrm>
            <a:off x="458788" y="720725"/>
            <a:ext cx="6394450"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47" name="Google Shape;447;p37: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48" name="Google Shape;448;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52</a:t>
            </a:fld>
            <a:endParaRPr/>
          </a:p>
        </p:txBody>
      </p:sp>
      <p:sp>
        <p:nvSpPr>
          <p:cNvPr id="460" name="Google Shape;460;p38: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52</a:t>
            </a:fld>
            <a:endParaRPr/>
          </a:p>
        </p:txBody>
      </p:sp>
      <p:sp>
        <p:nvSpPr>
          <p:cNvPr id="461" name="Google Shape;461;p38:notes"/>
          <p:cNvSpPr>
            <a:spLocks noGrp="1" noRot="1" noChangeAspect="1"/>
          </p:cNvSpPr>
          <p:nvPr>
            <p:ph type="sldImg" idx="2"/>
          </p:nvPr>
        </p:nvSpPr>
        <p:spPr>
          <a:xfrm>
            <a:off x="458788" y="720725"/>
            <a:ext cx="6394450"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62" name="Google Shape;462;p38: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63" name="Google Shape;463;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53</a:t>
            </a:fld>
            <a:endParaRPr/>
          </a:p>
        </p:txBody>
      </p:sp>
      <p:sp>
        <p:nvSpPr>
          <p:cNvPr id="472" name="Google Shape;472;p39: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53</a:t>
            </a:fld>
            <a:endParaRPr/>
          </a:p>
        </p:txBody>
      </p:sp>
      <p:sp>
        <p:nvSpPr>
          <p:cNvPr id="473" name="Google Shape;473;p39:notes"/>
          <p:cNvSpPr>
            <a:spLocks noGrp="1" noRot="1" noChangeAspect="1"/>
          </p:cNvSpPr>
          <p:nvPr>
            <p:ph type="sldImg" idx="2"/>
          </p:nvPr>
        </p:nvSpPr>
        <p:spPr>
          <a:xfrm>
            <a:off x="458788" y="720725"/>
            <a:ext cx="6394450"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74" name="Google Shape;474;p39: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75" name="Google Shape;475;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54</a:t>
            </a:fld>
            <a:endParaRPr/>
          </a:p>
        </p:txBody>
      </p:sp>
      <p:sp>
        <p:nvSpPr>
          <p:cNvPr id="484" name="Google Shape;484;p40: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54</a:t>
            </a:fld>
            <a:endParaRPr/>
          </a:p>
        </p:txBody>
      </p:sp>
      <p:sp>
        <p:nvSpPr>
          <p:cNvPr id="485" name="Google Shape;485;p40:notes"/>
          <p:cNvSpPr>
            <a:spLocks noGrp="1" noRot="1" noChangeAspect="1"/>
          </p:cNvSpPr>
          <p:nvPr>
            <p:ph type="sldImg" idx="2"/>
          </p:nvPr>
        </p:nvSpPr>
        <p:spPr>
          <a:xfrm>
            <a:off x="458788" y="720725"/>
            <a:ext cx="6394450"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86" name="Google Shape;486;p40: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87" name="Google Shape;487;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55</a:t>
            </a:fld>
            <a:endParaRPr/>
          </a:p>
        </p:txBody>
      </p:sp>
      <p:sp>
        <p:nvSpPr>
          <p:cNvPr id="495" name="Google Shape;495;p41: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55</a:t>
            </a:fld>
            <a:endParaRPr/>
          </a:p>
        </p:txBody>
      </p:sp>
      <p:sp>
        <p:nvSpPr>
          <p:cNvPr id="496" name="Google Shape;496;p41:notes"/>
          <p:cNvSpPr>
            <a:spLocks noGrp="1" noRot="1" noChangeAspect="1"/>
          </p:cNvSpPr>
          <p:nvPr>
            <p:ph type="sldImg" idx="2"/>
          </p:nvPr>
        </p:nvSpPr>
        <p:spPr>
          <a:xfrm>
            <a:off x="458788" y="720725"/>
            <a:ext cx="6394450"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97" name="Google Shape;497;p41: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98" name="Google Shape;49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56</a:t>
            </a:fld>
            <a:endParaRPr/>
          </a:p>
        </p:txBody>
      </p:sp>
      <p:sp>
        <p:nvSpPr>
          <p:cNvPr id="506" name="Google Shape;506;p42:notes"/>
          <p:cNvSpPr>
            <a:spLocks noGrp="1" noRot="1" noChangeAspect="1"/>
          </p:cNvSpPr>
          <p:nvPr>
            <p:ph type="sldImg" idx="2"/>
          </p:nvPr>
        </p:nvSpPr>
        <p:spPr>
          <a:xfrm>
            <a:off x="458788" y="720725"/>
            <a:ext cx="6394450"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07" name="Google Shape;507;p42:notes"/>
          <p:cNvSpPr txBox="1">
            <a:spLocks noGrp="1"/>
          </p:cNvSpPr>
          <p:nvPr>
            <p:ph type="body" idx="1"/>
          </p:nvPr>
        </p:nvSpPr>
        <p:spPr>
          <a:xfrm>
            <a:off x="974725" y="4560887"/>
            <a:ext cx="5362575" cy="4316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57</a:t>
            </a:fld>
            <a:endParaRPr/>
          </a:p>
        </p:txBody>
      </p:sp>
      <p:sp>
        <p:nvSpPr>
          <p:cNvPr id="516" name="Google Shape;516;p43: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57</a:t>
            </a:fld>
            <a:endParaRPr/>
          </a:p>
        </p:txBody>
      </p:sp>
      <p:sp>
        <p:nvSpPr>
          <p:cNvPr id="517" name="Google Shape;517;p43:notes"/>
          <p:cNvSpPr>
            <a:spLocks noGrp="1" noRot="1" noChangeAspect="1"/>
          </p:cNvSpPr>
          <p:nvPr>
            <p:ph type="sldImg" idx="2"/>
          </p:nvPr>
        </p:nvSpPr>
        <p:spPr>
          <a:xfrm>
            <a:off x="458788" y="720725"/>
            <a:ext cx="6394450"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18" name="Google Shape;518;p43: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9" name="Google Shape;519;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58</a:t>
            </a:fld>
            <a:endParaRPr/>
          </a:p>
        </p:txBody>
      </p:sp>
      <p:sp>
        <p:nvSpPr>
          <p:cNvPr id="529" name="Google Shape;529;p44: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58</a:t>
            </a:fld>
            <a:endParaRPr/>
          </a:p>
        </p:txBody>
      </p:sp>
      <p:sp>
        <p:nvSpPr>
          <p:cNvPr id="530" name="Google Shape;530;p44:notes"/>
          <p:cNvSpPr>
            <a:spLocks noGrp="1" noRot="1" noChangeAspect="1"/>
          </p:cNvSpPr>
          <p:nvPr>
            <p:ph type="sldImg" idx="2"/>
          </p:nvPr>
        </p:nvSpPr>
        <p:spPr>
          <a:xfrm>
            <a:off x="458788" y="720725"/>
            <a:ext cx="6394450"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31" name="Google Shape;531;p44: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532" name="Google Shape;532;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40" name="Google Shape;540;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59</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3ffeccf30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50" name="Google Shape;550;g13ffeccf302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1" name="Google Shape;551;g13ffeccf302_0_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60</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3ffeccf302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60" name="Google Shape;560;g13ffeccf302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1" name="Google Shape;561;g13ffeccf302_0_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61</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70" name="Google Shape;570;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https://www.tutorialspoint.com/operating_system/os_linux.htm</a:t>
            </a:r>
            <a:endParaRPr/>
          </a:p>
        </p:txBody>
      </p:sp>
      <p:sp>
        <p:nvSpPr>
          <p:cNvPr id="571" name="Google Shape;571;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62</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3ffeccf30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80" name="Google Shape;580;g13ffeccf302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https://www.tutorialspoint.com/operating_system/os_linux.htm</a:t>
            </a:r>
            <a:endParaRPr/>
          </a:p>
        </p:txBody>
      </p:sp>
      <p:sp>
        <p:nvSpPr>
          <p:cNvPr id="581" name="Google Shape;581;g13ffeccf302_0_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63</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9" name="Google Shape;11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Reference Links:</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Centos: </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https://vitux.com/install-centos-with-virtualbox-on-windows/</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Ubuntu: </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https://www.wikihow.com/Install-Ubuntu-on-VirtualBox</a:t>
            </a:r>
            <a:endParaRPr/>
          </a:p>
          <a:p>
            <a:pPr marL="0" lvl="0" indent="0" algn="l" rtl="0">
              <a:spcBef>
                <a:spcPts val="0"/>
              </a:spcBef>
              <a:spcAft>
                <a:spcPts val="0"/>
              </a:spcAft>
              <a:buNone/>
            </a:pPr>
            <a:endParaRPr/>
          </a:p>
        </p:txBody>
      </p:sp>
      <p:sp>
        <p:nvSpPr>
          <p:cNvPr id="624" name="Google Shape;624;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68</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3" name="Google Shape;633;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642" name="Google Shape;642;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https://www.linuxtrainingacademy.com/linux-directory-structure-and-file-system-hierarchy/</a:t>
            </a:r>
            <a:endParaRPr/>
          </a:p>
        </p:txBody>
      </p:sp>
      <p:sp>
        <p:nvSpPr>
          <p:cNvPr id="643" name="Google Shape;643;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70</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2" name="Google Shape;652;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https://opensource.com/article/18/6/how-partition-disk-linux</a:t>
            </a:r>
            <a:endParaRPr/>
          </a:p>
        </p:txBody>
      </p:sp>
      <p:sp>
        <p:nvSpPr>
          <p:cNvPr id="653" name="Google Shape;653;p5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71</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3ffeccf30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2" name="Google Shape;662;g13ffeccf302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https://opensource.com/article/18/6/how-partition-disk-linux</a:t>
            </a:r>
            <a:endParaRPr/>
          </a:p>
        </p:txBody>
      </p:sp>
      <p:sp>
        <p:nvSpPr>
          <p:cNvPr id="663" name="Google Shape;663;g13ffeccf302_0_6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72</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0" name="Google Shape;680;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8" name="Google Shape;688;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https://www.geeksforgeeks.org/difference-between-linux-and-windows/</a:t>
            </a:r>
            <a:endParaRPr/>
          </a:p>
        </p:txBody>
      </p:sp>
      <p:sp>
        <p:nvSpPr>
          <p:cNvPr id="689" name="Google Shape;689;p5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75</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8" name="Google Shape;698;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https://www.vmware.com/topics/glossary/content/virtual-machine.html#:~:text=A%20Virtual%20Machine%20(VM)%20is,a%20physical%20%E2%80%9Chost%E2%80%9D%20machine.</a:t>
            </a:r>
            <a:endParaRPr/>
          </a:p>
        </p:txBody>
      </p:sp>
      <p:sp>
        <p:nvSpPr>
          <p:cNvPr id="699" name="Google Shape;699;p5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76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xmlns="" id="{BC80CB84-F22A-4E50-BCC7-BE380B839A6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2ED08A-93DF-4843-AA94-E1F59DEAFF3D}"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12291" name="Rectangle 2">
            <a:extLst>
              <a:ext uri="{FF2B5EF4-FFF2-40B4-BE49-F238E27FC236}">
                <a16:creationId xmlns:a16="http://schemas.microsoft.com/office/drawing/2014/main" xmlns="" id="{2BCE3858-17A1-4688-9E78-D1CB3192F242}"/>
              </a:ext>
            </a:extLst>
          </p:cNvPr>
          <p:cNvSpPr>
            <a:spLocks noGrp="1" noRot="1" noChangeAspect="1" noChangeArrowheads="1" noTextEdit="1"/>
          </p:cNvSpPr>
          <p:nvPr>
            <p:ph type="sldImg"/>
          </p:nvPr>
        </p:nvSpPr>
        <p:spPr>
          <a:xfrm>
            <a:off x="381000" y="685800"/>
            <a:ext cx="6096000" cy="3429000"/>
          </a:xfrm>
          <a:ln/>
        </p:spPr>
      </p:sp>
      <p:sp>
        <p:nvSpPr>
          <p:cNvPr id="12292" name="Rectangle 3">
            <a:extLst>
              <a:ext uri="{FF2B5EF4-FFF2-40B4-BE49-F238E27FC236}">
                <a16:creationId xmlns:a16="http://schemas.microsoft.com/office/drawing/2014/main" xmlns="" id="{A3A259DE-418E-40E8-9000-C1E0B35B4FD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13ffeccf302_0_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6" name="Google Shape;716;g13ffeccf302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xmlns="" id="{4E9377DB-301A-432B-896E-B411521787E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BCF9BC1-3B73-458F-8E78-3016D7399B9A}"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14339" name="Rectangle 2">
            <a:extLst>
              <a:ext uri="{FF2B5EF4-FFF2-40B4-BE49-F238E27FC236}">
                <a16:creationId xmlns:a16="http://schemas.microsoft.com/office/drawing/2014/main" xmlns="" id="{391F4615-F5F9-4EB9-B78C-EB9FE2EAD4E8}"/>
              </a:ext>
            </a:extLst>
          </p:cNvPr>
          <p:cNvSpPr>
            <a:spLocks noGrp="1" noRot="1" noChangeAspect="1" noChangeArrowheads="1" noTextEdit="1"/>
          </p:cNvSpPr>
          <p:nvPr>
            <p:ph type="sldImg"/>
          </p:nvPr>
        </p:nvSpPr>
        <p:spPr>
          <a:xfrm>
            <a:off x="381000" y="685800"/>
            <a:ext cx="6096000" cy="3429000"/>
          </a:xfrm>
          <a:ln/>
        </p:spPr>
      </p:sp>
      <p:sp>
        <p:nvSpPr>
          <p:cNvPr id="14340" name="Rectangle 3">
            <a:extLst>
              <a:ext uri="{FF2B5EF4-FFF2-40B4-BE49-F238E27FC236}">
                <a16:creationId xmlns:a16="http://schemas.microsoft.com/office/drawing/2014/main" xmlns="" id="{EF9DFDBA-3559-40A7-BFB4-DC81E20F7AA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xmlns="" id="{6B596B35-4CD3-4163-AF7F-24933E1BA8B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743B5A6-DAB1-4C28-92DE-EA01C365D9F5}"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16387" name="Rectangle 2">
            <a:extLst>
              <a:ext uri="{FF2B5EF4-FFF2-40B4-BE49-F238E27FC236}">
                <a16:creationId xmlns:a16="http://schemas.microsoft.com/office/drawing/2014/main" xmlns="" id="{C9E165D1-8C08-4127-8C5B-7DE96DC7594F}"/>
              </a:ext>
            </a:extLst>
          </p:cNvPr>
          <p:cNvSpPr>
            <a:spLocks noGrp="1" noRot="1" noChangeAspect="1" noChangeArrowheads="1" noTextEdit="1"/>
          </p:cNvSpPr>
          <p:nvPr>
            <p:ph type="sldImg"/>
          </p:nvPr>
        </p:nvSpPr>
        <p:spPr>
          <a:xfrm>
            <a:off x="381000" y="685800"/>
            <a:ext cx="6096000" cy="3429000"/>
          </a:xfrm>
          <a:ln/>
        </p:spPr>
      </p:sp>
      <p:sp>
        <p:nvSpPr>
          <p:cNvPr id="16388" name="Rectangle 3">
            <a:extLst>
              <a:ext uri="{FF2B5EF4-FFF2-40B4-BE49-F238E27FC236}">
                <a16:creationId xmlns:a16="http://schemas.microsoft.com/office/drawing/2014/main" xmlns="" id="{50D7D365-DEDC-42FE-8651-B0FD5E85582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6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61"/>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6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70"/>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70"/>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5" name="Google Shape;75;p7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7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71"/>
          <p:cNvSpPr txBox="1">
            <a:spLocks noGrp="1"/>
          </p:cNvSpPr>
          <p:nvPr>
            <p:ph type="ctrTitle"/>
          </p:nvPr>
        </p:nvSpPr>
        <p:spPr>
          <a:xfrm>
            <a:off x="914400" y="2130428"/>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71"/>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81" name="Google Shape;81;p7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6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6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6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0"/>
        <p:cNvGrpSpPr/>
        <p:nvPr/>
      </p:nvGrpSpPr>
      <p:grpSpPr>
        <a:xfrm>
          <a:off x="0" y="0"/>
          <a:ext cx="0" cy="0"/>
          <a:chOff x="0" y="0"/>
          <a:chExt cx="0" cy="0"/>
        </a:xfrm>
      </p:grpSpPr>
      <p:sp>
        <p:nvSpPr>
          <p:cNvPr id="31" name="Google Shape;31;p64"/>
          <p:cNvSpPr txBox="1">
            <a:spLocks noGrp="1"/>
          </p:cNvSpPr>
          <p:nvPr>
            <p:ph type="title"/>
          </p:nvPr>
        </p:nvSpPr>
        <p:spPr>
          <a:xfrm rot="5400000">
            <a:off x="7285040" y="1828801"/>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64"/>
          <p:cNvSpPr txBox="1">
            <a:spLocks noGrp="1"/>
          </p:cNvSpPr>
          <p:nvPr>
            <p:ph type="body" idx="1"/>
          </p:nvPr>
        </p:nvSpPr>
        <p:spPr>
          <a:xfrm rot="5400000">
            <a:off x="1697040" y="-812800"/>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6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6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65"/>
          <p:cNvSpPr txBox="1">
            <a:spLocks noGrp="1"/>
          </p:cNvSpPr>
          <p:nvPr>
            <p:ph type="body" idx="1"/>
          </p:nvPr>
        </p:nvSpPr>
        <p:spPr>
          <a:xfrm rot="5400000">
            <a:off x="3833019" y="-1623219"/>
            <a:ext cx="4525962"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6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2"/>
        <p:cNvGrpSpPr/>
        <p:nvPr/>
      </p:nvGrpSpPr>
      <p:grpSpPr>
        <a:xfrm>
          <a:off x="0" y="0"/>
          <a:ext cx="0" cy="0"/>
          <a:chOff x="0" y="0"/>
          <a:chExt cx="0" cy="0"/>
        </a:xfrm>
      </p:grpSpPr>
      <p:sp>
        <p:nvSpPr>
          <p:cNvPr id="43" name="Google Shape;43;p66"/>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66"/>
          <p:cNvSpPr>
            <a:spLocks noGrp="1"/>
          </p:cNvSpPr>
          <p:nvPr>
            <p:ph type="pic" idx="2"/>
          </p:nvPr>
        </p:nvSpPr>
        <p:spPr>
          <a:xfrm>
            <a:off x="2389717" y="612775"/>
            <a:ext cx="7315200" cy="4114800"/>
          </a:xfrm>
          <a:prstGeom prst="rect">
            <a:avLst/>
          </a:prstGeom>
          <a:noFill/>
          <a:ln>
            <a:noFill/>
          </a:ln>
        </p:spPr>
      </p:sp>
      <p:sp>
        <p:nvSpPr>
          <p:cNvPr id="45" name="Google Shape;45;p66"/>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6" name="Google Shape;46;p6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67"/>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67"/>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2" name="Google Shape;52;p67"/>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3" name="Google Shape;53;p6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6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6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9" name="Google Shape;59;p6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0" name="Google Shape;60;p68"/>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1" name="Google Shape;61;p68"/>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2" name="Google Shape;62;p6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6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6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6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69"/>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8" name="Google Shape;68;p69"/>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9" name="Google Shape;69;p6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6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6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60"/>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6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6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27.jpe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a:t>
            </a:fld>
            <a:endParaRPr/>
          </a:p>
        </p:txBody>
      </p:sp>
      <p:sp>
        <p:nvSpPr>
          <p:cNvPr id="89" name="Google Shape;89;p1"/>
          <p:cNvSpPr txBox="1">
            <a:spLocks noGrp="1"/>
          </p:cNvSpPr>
          <p:nvPr>
            <p:ph type="body" idx="1"/>
          </p:nvPr>
        </p:nvSpPr>
        <p:spPr>
          <a:xfrm>
            <a:off x="1981200" y="1844676"/>
            <a:ext cx="8229600" cy="3170058"/>
          </a:xfrm>
          <a:prstGeom prst="rect">
            <a:avLst/>
          </a:prstGeom>
          <a:solidFill>
            <a:srgbClr val="EBF1DE"/>
          </a:solidFill>
          <a:ln>
            <a:noFill/>
          </a:ln>
        </p:spPr>
        <p:txBody>
          <a:bodyPr spcFirstLastPara="1" wrap="square" lIns="91425" tIns="45700" rIns="91425" bIns="45700" anchor="t" anchorCtr="0">
            <a:spAutoFit/>
          </a:bodyPr>
          <a:lstStyle/>
          <a:p>
            <a:pPr marL="342900" algn="ctr">
              <a:spcBef>
                <a:spcPts val="0"/>
              </a:spcBef>
              <a:buSzPts val="4000"/>
              <a:buNone/>
            </a:pPr>
            <a:endParaRPr sz="4000" b="1">
              <a:latin typeface="Times New Roman"/>
              <a:ea typeface="Times New Roman"/>
              <a:cs typeface="Times New Roman"/>
              <a:sym typeface="Times New Roman"/>
            </a:endParaRPr>
          </a:p>
          <a:p>
            <a:pPr marL="342900" algn="ctr">
              <a:spcBef>
                <a:spcPts val="0"/>
              </a:spcBef>
              <a:buSzPts val="4000"/>
              <a:buNone/>
            </a:pPr>
            <a:r>
              <a:rPr lang="en-US" sz="4000" b="1">
                <a:latin typeface="Times New Roman"/>
                <a:ea typeface="Times New Roman"/>
                <a:cs typeface="Times New Roman"/>
                <a:sym typeface="Times New Roman"/>
              </a:rPr>
              <a:t>Orientation to Computing-I</a:t>
            </a:r>
            <a:endParaRPr/>
          </a:p>
          <a:p>
            <a:pPr marL="342900" algn="ctr">
              <a:spcBef>
                <a:spcPts val="0"/>
              </a:spcBef>
              <a:buSzPts val="4000"/>
              <a:buNone/>
            </a:pPr>
            <a:endParaRPr sz="4000" b="1">
              <a:latin typeface="Times New Roman"/>
              <a:ea typeface="Times New Roman"/>
              <a:cs typeface="Times New Roman"/>
              <a:sym typeface="Times New Roman"/>
            </a:endParaRPr>
          </a:p>
          <a:p>
            <a:pPr marL="342900" algn="ctr">
              <a:spcBef>
                <a:spcPts val="0"/>
              </a:spcBef>
              <a:buSzPts val="4000"/>
              <a:buNone/>
            </a:pPr>
            <a:endParaRPr sz="4000" b="1">
              <a:latin typeface="Times New Roman"/>
              <a:ea typeface="Times New Roman"/>
              <a:cs typeface="Times New Roman"/>
              <a:sym typeface="Times New Roman"/>
            </a:endParaRPr>
          </a:p>
          <a:p>
            <a:pPr marL="342900" algn="ctr">
              <a:spcBef>
                <a:spcPts val="0"/>
              </a:spcBef>
              <a:buSzPts val="4000"/>
              <a:buNone/>
            </a:pPr>
            <a:r>
              <a:rPr lang="en-US" sz="4000" b="1">
                <a:latin typeface="Times New Roman"/>
                <a:ea typeface="Times New Roman"/>
                <a:cs typeface="Times New Roman"/>
                <a:sym typeface="Times New Roman"/>
              </a:rPr>
              <a:t>L T P :2 0 0</a:t>
            </a:r>
            <a:endParaRPr/>
          </a:p>
        </p:txBody>
      </p:sp>
      <p:pic>
        <p:nvPicPr>
          <p:cNvPr id="90" name="Google Shape;90;p1" descr="India's Best Private University in Punjab - LPU"/>
          <p:cNvPicPr preferRelativeResize="0"/>
          <p:nvPr/>
        </p:nvPicPr>
        <p:blipFill rotWithShape="1">
          <a:blip r:embed="rId3">
            <a:alphaModFix/>
          </a:blip>
          <a:srcRect/>
          <a:stretch/>
        </p:blipFill>
        <p:spPr>
          <a:xfrm>
            <a:off x="7486650" y="0"/>
            <a:ext cx="2724151" cy="1676400"/>
          </a:xfrm>
          <a:prstGeom prst="rect">
            <a:avLst/>
          </a:prstGeom>
          <a:noFill/>
          <a:ln>
            <a:noFill/>
          </a:ln>
        </p:spPr>
      </p:pic>
      <p:sp>
        <p:nvSpPr>
          <p:cNvPr id="91" name="Google Shape;91;p1"/>
          <p:cNvSpPr txBox="1"/>
          <p:nvPr/>
        </p:nvSpPr>
        <p:spPr>
          <a:xfrm>
            <a:off x="1703387" y="5834062"/>
            <a:ext cx="8507412"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853D310B-2F05-42DF-BD11-7984E309A7AB}"/>
              </a:ext>
            </a:extLst>
          </p:cNvPr>
          <p:cNvSpPr>
            <a:spLocks noGrp="1" noChangeArrowheads="1"/>
          </p:cNvSpPr>
          <p:nvPr>
            <p:ph type="title"/>
          </p:nvPr>
        </p:nvSpPr>
        <p:spPr>
          <a:xfrm>
            <a:off x="2470150" y="220663"/>
            <a:ext cx="7869239" cy="576262"/>
          </a:xfrm>
        </p:spPr>
        <p:txBody>
          <a:bodyPr/>
          <a:lstStyle/>
          <a:p>
            <a:pPr eaLnBrk="1" hangingPunct="1"/>
            <a:r>
              <a:rPr lang="en-US" altLang="en-US" dirty="0"/>
              <a:t>Operating System Services </a:t>
            </a:r>
          </a:p>
        </p:txBody>
      </p:sp>
      <p:sp>
        <p:nvSpPr>
          <p:cNvPr id="13315" name="Rectangle 3">
            <a:extLst>
              <a:ext uri="{FF2B5EF4-FFF2-40B4-BE49-F238E27FC236}">
                <a16:creationId xmlns:a16="http://schemas.microsoft.com/office/drawing/2014/main" xmlns="" id="{E7DE154C-EBA1-44B0-9AA5-AD6DB9C31D20}"/>
              </a:ext>
            </a:extLst>
          </p:cNvPr>
          <p:cNvSpPr>
            <a:spLocks noGrp="1" noChangeArrowheads="1"/>
          </p:cNvSpPr>
          <p:nvPr>
            <p:ph type="body" idx="1"/>
          </p:nvPr>
        </p:nvSpPr>
        <p:spPr>
          <a:xfrm>
            <a:off x="2045111" y="1138239"/>
            <a:ext cx="8006940" cy="5418137"/>
          </a:xfrm>
          <a:noFill/>
        </p:spPr>
        <p:txBody>
          <a:bodyPr/>
          <a:lstStyle/>
          <a:p>
            <a:pPr lvl="1"/>
            <a:r>
              <a:rPr lang="en-US" altLang="en-US" sz="2000" b="1" dirty="0"/>
              <a:t>Communications</a:t>
            </a:r>
            <a:r>
              <a:rPr lang="en-US" altLang="en-US" sz="2000" dirty="0"/>
              <a:t> – Processes may exchange information, on the same computer or between computers over a network</a:t>
            </a:r>
          </a:p>
          <a:p>
            <a:pPr lvl="2"/>
            <a:r>
              <a:rPr lang="en-US" altLang="en-US" sz="1800" dirty="0"/>
              <a:t>Communications may be via shared memory or through message passing (packets moved by the OS)</a:t>
            </a:r>
          </a:p>
          <a:p>
            <a:pPr lvl="1"/>
            <a:r>
              <a:rPr lang="en-US" altLang="en-US" sz="2000" b="1" dirty="0"/>
              <a:t>Error detection </a:t>
            </a:r>
            <a:r>
              <a:rPr lang="en-US" altLang="en-US" sz="2000" dirty="0"/>
              <a:t>– OS needs to be constantly aware of possible errors</a:t>
            </a:r>
          </a:p>
          <a:p>
            <a:pPr lvl="2"/>
            <a:r>
              <a:rPr lang="en-US" altLang="en-US" sz="1800" dirty="0"/>
              <a:t>May occur in the CPU and memory hardware, in I/O devices, in user program</a:t>
            </a:r>
          </a:p>
          <a:p>
            <a:pPr lvl="2"/>
            <a:r>
              <a:rPr lang="en-US" altLang="en-US" sz="1800" dirty="0"/>
              <a:t>For each type of error, OS should take the appropriate action to ensure correct and consistent computing</a:t>
            </a:r>
          </a:p>
          <a:p>
            <a:pPr lvl="2"/>
            <a:r>
              <a:rPr lang="en-US" altLang="en-US" sz="1800" dirty="0"/>
              <a:t>Debugging facilities can greatly enhance the user</a:t>
            </a:r>
            <a:r>
              <a:rPr lang="ja-JP" altLang="en-US" sz="1800" dirty="0"/>
              <a:t>’</a:t>
            </a:r>
            <a:r>
              <a:rPr lang="en-US" altLang="ja-JP" sz="1800" dirty="0"/>
              <a:t>s and programmer</a:t>
            </a:r>
            <a:r>
              <a:rPr lang="ja-JP" altLang="en-US" sz="1800" dirty="0"/>
              <a:t>’</a:t>
            </a:r>
            <a:r>
              <a:rPr lang="en-US" altLang="ja-JP" sz="1800" dirty="0"/>
              <a:t>s abilities to efficiently use the system</a:t>
            </a:r>
            <a:endParaRPr lang="en-US" alt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6A9EE909-C5A2-41F1-A857-667DFBB541BB}"/>
              </a:ext>
            </a:extLst>
          </p:cNvPr>
          <p:cNvSpPr>
            <a:spLocks noGrp="1" noChangeArrowheads="1"/>
          </p:cNvSpPr>
          <p:nvPr>
            <p:ph type="title"/>
          </p:nvPr>
        </p:nvSpPr>
        <p:spPr>
          <a:xfrm>
            <a:off x="2527302" y="220663"/>
            <a:ext cx="7739063" cy="576262"/>
          </a:xfrm>
        </p:spPr>
        <p:txBody>
          <a:bodyPr/>
          <a:lstStyle/>
          <a:p>
            <a:pPr eaLnBrk="1" hangingPunct="1"/>
            <a:r>
              <a:rPr lang="en-US" altLang="en-US" dirty="0"/>
              <a:t>Operating System Services </a:t>
            </a:r>
          </a:p>
        </p:txBody>
      </p:sp>
      <p:sp>
        <p:nvSpPr>
          <p:cNvPr id="15363" name="Rectangle 3">
            <a:extLst>
              <a:ext uri="{FF2B5EF4-FFF2-40B4-BE49-F238E27FC236}">
                <a16:creationId xmlns:a16="http://schemas.microsoft.com/office/drawing/2014/main" xmlns="" id="{13A7443B-7ADA-4411-B376-7A65FA9BD8C7}"/>
              </a:ext>
            </a:extLst>
          </p:cNvPr>
          <p:cNvSpPr>
            <a:spLocks noGrp="1" noChangeArrowheads="1"/>
          </p:cNvSpPr>
          <p:nvPr>
            <p:ph type="body" idx="1"/>
          </p:nvPr>
        </p:nvSpPr>
        <p:spPr>
          <a:xfrm>
            <a:off x="2094273" y="1158876"/>
            <a:ext cx="8172091" cy="4905375"/>
          </a:xfrm>
        </p:spPr>
        <p:txBody>
          <a:bodyPr/>
          <a:lstStyle/>
          <a:p>
            <a:pPr algn="just">
              <a:lnSpc>
                <a:spcPct val="90000"/>
              </a:lnSpc>
            </a:pPr>
            <a:r>
              <a:rPr lang="en-US" altLang="en-US" sz="2400" dirty="0"/>
              <a:t>Another set of OS functions exists for ensuring the efficient operation of the system itself via resource sharing</a:t>
            </a:r>
          </a:p>
          <a:p>
            <a:pPr lvl="1" algn="just">
              <a:lnSpc>
                <a:spcPct val="90000"/>
              </a:lnSpc>
            </a:pPr>
            <a:r>
              <a:rPr lang="en-US" altLang="en-US" sz="2000" b="1" dirty="0"/>
              <a:t>Resource allocation - </a:t>
            </a:r>
            <a:r>
              <a:rPr lang="en-US" altLang="en-US" sz="2000" dirty="0"/>
              <a:t>When  multiple users or multiple jobs running concurrently, resources must be allocated to each of them</a:t>
            </a:r>
          </a:p>
          <a:p>
            <a:pPr lvl="2" algn="just">
              <a:lnSpc>
                <a:spcPct val="90000"/>
              </a:lnSpc>
            </a:pPr>
            <a:r>
              <a:rPr lang="en-US" altLang="en-US" sz="1800" dirty="0"/>
              <a:t>Many types of resources -   CPU cycles, main memory, file storage, I/O devices.</a:t>
            </a:r>
          </a:p>
          <a:p>
            <a:pPr lvl="1" algn="just">
              <a:lnSpc>
                <a:spcPct val="90000"/>
              </a:lnSpc>
            </a:pPr>
            <a:r>
              <a:rPr lang="en-US" altLang="en-US" sz="2000" b="1" dirty="0"/>
              <a:t>Protection and security - </a:t>
            </a:r>
            <a:r>
              <a:rPr lang="en-US" altLang="en-US" sz="2000" dirty="0"/>
              <a:t>The owners of information stored in a multiuser or networked computer system may want to control use of that information, concurrent processes should not interfere with each other</a:t>
            </a:r>
          </a:p>
          <a:p>
            <a:pPr lvl="2" algn="just">
              <a:lnSpc>
                <a:spcPct val="90000"/>
              </a:lnSpc>
            </a:pPr>
            <a:r>
              <a:rPr lang="en-US" altLang="en-US" sz="1800" b="1" dirty="0"/>
              <a:t>Protection</a:t>
            </a:r>
            <a:r>
              <a:rPr lang="en-US" altLang="en-US" sz="1800" dirty="0"/>
              <a:t> involves ensuring that all access to system resources is controlled</a:t>
            </a:r>
          </a:p>
          <a:p>
            <a:pPr lvl="2" algn="just">
              <a:lnSpc>
                <a:spcPct val="90000"/>
              </a:lnSpc>
            </a:pPr>
            <a:r>
              <a:rPr lang="en-US" altLang="en-US" sz="1800" b="1" dirty="0"/>
              <a:t>Security</a:t>
            </a:r>
            <a:r>
              <a:rPr lang="en-US" altLang="en-US" sz="1800" dirty="0"/>
              <a:t> of the system from outsiders requires user authentication, extends to defending external I/O devices from invalid access attempts</a:t>
            </a:r>
          </a:p>
          <a:p>
            <a:pPr>
              <a:lnSpc>
                <a:spcPct val="90000"/>
              </a:lnSpc>
              <a:buFont typeface="Monotype Sorts" pitchFamily="-84" charset="2"/>
              <a:buNone/>
            </a:pPr>
            <a:endParaRPr lang="en-US"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1843087" y="155575"/>
            <a:ext cx="8229600" cy="576262"/>
          </a:xfrm>
          <a:prstGeom prst="rect">
            <a:avLst/>
          </a:prstGeom>
          <a:noFill/>
          <a:ln>
            <a:noFill/>
          </a:ln>
        </p:spPr>
        <p:txBody>
          <a:bodyPr spcFirstLastPara="1" wrap="square" lIns="91425" tIns="45700" rIns="91425" bIns="45700" anchor="ctr" anchorCtr="0">
            <a:noAutofit/>
          </a:bodyPr>
          <a:lstStyle/>
          <a:p>
            <a:pPr>
              <a:buClr>
                <a:schemeClr val="dk1"/>
              </a:buClr>
              <a:buSzPts val="3600"/>
            </a:pPr>
            <a:r>
              <a:rPr lang="en-US" sz="3600">
                <a:latin typeface="Times New Roman"/>
                <a:ea typeface="Times New Roman"/>
                <a:cs typeface="Times New Roman"/>
                <a:sym typeface="Times New Roman"/>
              </a:rPr>
              <a:t>Computer System Organization</a:t>
            </a:r>
            <a:endParaRPr/>
          </a:p>
        </p:txBody>
      </p:sp>
      <p:sp>
        <p:nvSpPr>
          <p:cNvPr id="130" name="Google Shape;130;p6"/>
          <p:cNvSpPr txBox="1">
            <a:spLocks noGrp="1"/>
          </p:cNvSpPr>
          <p:nvPr>
            <p:ph type="body" idx="1"/>
          </p:nvPr>
        </p:nvSpPr>
        <p:spPr>
          <a:xfrm>
            <a:off x="1981200" y="1600200"/>
            <a:ext cx="8229600" cy="4525962"/>
          </a:xfrm>
          <a:prstGeom prst="rect">
            <a:avLst/>
          </a:prstGeom>
          <a:noFill/>
          <a:ln>
            <a:noFill/>
          </a:ln>
        </p:spPr>
        <p:txBody>
          <a:bodyPr spcFirstLastPara="1" wrap="square" lIns="91425" tIns="45700" rIns="91425" bIns="45700" anchor="t" anchorCtr="0">
            <a:noAutofit/>
          </a:bodyPr>
          <a:lstStyle/>
          <a:p>
            <a:pPr marL="342900">
              <a:spcBef>
                <a:spcPts val="0"/>
              </a:spcBef>
            </a:pPr>
            <a:r>
              <a:rPr lang="en-US" sz="1800">
                <a:latin typeface="Times New Roman"/>
                <a:ea typeface="Times New Roman"/>
                <a:cs typeface="Times New Roman"/>
                <a:sym typeface="Times New Roman"/>
              </a:rPr>
              <a:t>Computer-system operation</a:t>
            </a:r>
            <a:endParaRPr/>
          </a:p>
          <a:p>
            <a:pPr marL="742950" lvl="1" indent="-285750"/>
            <a:r>
              <a:rPr lang="en-US" sz="1800">
                <a:latin typeface="Times New Roman"/>
                <a:ea typeface="Times New Roman"/>
                <a:cs typeface="Times New Roman"/>
                <a:sym typeface="Times New Roman"/>
              </a:rPr>
              <a:t>One or more CPUs, device controllers connect through common bus providing access to shared memory</a:t>
            </a:r>
            <a:endParaRPr/>
          </a:p>
          <a:p>
            <a:pPr marL="742950" lvl="1" indent="-285750"/>
            <a:r>
              <a:rPr lang="en-US" sz="1800">
                <a:latin typeface="Times New Roman"/>
                <a:ea typeface="Times New Roman"/>
                <a:cs typeface="Times New Roman"/>
                <a:sym typeface="Times New Roman"/>
              </a:rPr>
              <a:t>Concurrent execution of CPUs and devices competing for memory cycles</a:t>
            </a:r>
            <a:endParaRPr/>
          </a:p>
          <a:p>
            <a:pPr marL="342900" indent="-228600">
              <a:buNone/>
            </a:pPr>
            <a:endParaRPr sz="1800">
              <a:latin typeface="Times New Roman"/>
              <a:ea typeface="Times New Roman"/>
              <a:cs typeface="Times New Roman"/>
              <a:sym typeface="Times New Roman"/>
            </a:endParaRPr>
          </a:p>
        </p:txBody>
      </p:sp>
      <p:pic>
        <p:nvPicPr>
          <p:cNvPr id="131" name="Google Shape;131;p6"/>
          <p:cNvPicPr preferRelativeResize="0"/>
          <p:nvPr/>
        </p:nvPicPr>
        <p:blipFill rotWithShape="1">
          <a:blip r:embed="rId3">
            <a:alphaModFix/>
          </a:blip>
          <a:srcRect/>
          <a:stretch/>
        </p:blipFill>
        <p:spPr>
          <a:xfrm>
            <a:off x="2711450" y="3146428"/>
            <a:ext cx="6737351" cy="2930525"/>
          </a:xfrm>
          <a:prstGeom prst="rect">
            <a:avLst/>
          </a:prstGeom>
          <a:noFill/>
          <a:ln>
            <a:noFill/>
          </a:ln>
        </p:spPr>
      </p:pic>
      <p:pic>
        <p:nvPicPr>
          <p:cNvPr id="132" name="Google Shape;132;p6" descr="Lovely Professional University - Wikipedia"/>
          <p:cNvPicPr preferRelativeResize="0"/>
          <p:nvPr/>
        </p:nvPicPr>
        <p:blipFill rotWithShape="1">
          <a:blip r:embed="rId4">
            <a:alphaModFix/>
          </a:blip>
          <a:srcRect/>
          <a:stretch/>
        </p:blipFill>
        <p:spPr>
          <a:xfrm>
            <a:off x="9912349" y="74615"/>
            <a:ext cx="704851" cy="701675"/>
          </a:xfrm>
          <a:prstGeom prst="rect">
            <a:avLst/>
          </a:prstGeom>
          <a:noFill/>
          <a:ln>
            <a:noFill/>
          </a:ln>
        </p:spPr>
      </p:pic>
      <p:sp>
        <p:nvSpPr>
          <p:cNvPr id="133" name="Google Shape;133;p6"/>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xfrm>
            <a:off x="1843087" y="3"/>
            <a:ext cx="8229600" cy="1095375"/>
          </a:xfrm>
          <a:prstGeom prst="rect">
            <a:avLst/>
          </a:prstGeom>
          <a:noFill/>
          <a:ln>
            <a:noFill/>
          </a:ln>
        </p:spPr>
        <p:txBody>
          <a:bodyPr spcFirstLastPara="1" wrap="square" lIns="91425" tIns="45700" rIns="91425" bIns="45700" anchor="ctr" anchorCtr="0">
            <a:noAutofit/>
          </a:bodyPr>
          <a:lstStyle/>
          <a:p>
            <a:pPr>
              <a:buClr>
                <a:srgbClr val="202124"/>
              </a:buClr>
              <a:buSzPts val="3200"/>
            </a:pPr>
            <a:r>
              <a:rPr lang="en-US" sz="3200" b="1">
                <a:solidFill>
                  <a:srgbClr val="202124"/>
                </a:solidFill>
                <a:latin typeface="Times New Roman"/>
                <a:ea typeface="Times New Roman"/>
                <a:cs typeface="Times New Roman"/>
                <a:sym typeface="Times New Roman"/>
              </a:rPr>
              <a:t>Components of Operating System</a:t>
            </a:r>
            <a:endParaRPr/>
          </a:p>
        </p:txBody>
      </p:sp>
      <p:sp>
        <p:nvSpPr>
          <p:cNvPr id="139" name="Google Shape;139;p7"/>
          <p:cNvSpPr txBox="1">
            <a:spLocks noGrp="1"/>
          </p:cNvSpPr>
          <p:nvPr>
            <p:ph type="body" idx="1"/>
          </p:nvPr>
        </p:nvSpPr>
        <p:spPr>
          <a:xfrm>
            <a:off x="1981200" y="1600200"/>
            <a:ext cx="8229600" cy="4525962"/>
          </a:xfrm>
          <a:prstGeom prst="rect">
            <a:avLst/>
          </a:prstGeom>
          <a:noFill/>
          <a:ln>
            <a:noFill/>
          </a:ln>
        </p:spPr>
        <p:txBody>
          <a:bodyPr spcFirstLastPara="1" wrap="square" lIns="91425" tIns="45700" rIns="91425" bIns="45700" anchor="t" anchorCtr="0">
            <a:noAutofit/>
          </a:bodyPr>
          <a:lstStyle/>
          <a:p>
            <a:pPr marL="342900" algn="just">
              <a:spcBef>
                <a:spcPts val="0"/>
              </a:spcBef>
              <a:buClr>
                <a:srgbClr val="000000"/>
              </a:buClr>
              <a:buSzPts val="2800"/>
              <a:buFont typeface="Calibri"/>
              <a:buAutoNum type="arabicPeriod"/>
            </a:pPr>
            <a:r>
              <a:rPr lang="en-US" sz="2800">
                <a:solidFill>
                  <a:srgbClr val="000000"/>
                </a:solidFill>
                <a:latin typeface="Times New Roman"/>
                <a:ea typeface="Times New Roman"/>
                <a:cs typeface="Times New Roman"/>
                <a:sym typeface="Times New Roman"/>
              </a:rPr>
              <a:t>Process Management</a:t>
            </a:r>
            <a:endParaRPr/>
          </a:p>
          <a:p>
            <a:pPr marL="342900" algn="just">
              <a:spcBef>
                <a:spcPts val="560"/>
              </a:spcBef>
              <a:buClr>
                <a:srgbClr val="000000"/>
              </a:buClr>
              <a:buSzPts val="2800"/>
              <a:buFont typeface="Calibri"/>
              <a:buAutoNum type="arabicPeriod"/>
            </a:pPr>
            <a:r>
              <a:rPr lang="en-US" sz="2800">
                <a:solidFill>
                  <a:srgbClr val="000000"/>
                </a:solidFill>
                <a:latin typeface="Times New Roman"/>
                <a:ea typeface="Times New Roman"/>
                <a:cs typeface="Times New Roman"/>
                <a:sym typeface="Times New Roman"/>
              </a:rPr>
              <a:t>File Management</a:t>
            </a:r>
            <a:endParaRPr/>
          </a:p>
          <a:p>
            <a:pPr marL="342900" algn="just">
              <a:spcBef>
                <a:spcPts val="560"/>
              </a:spcBef>
              <a:buClr>
                <a:srgbClr val="000000"/>
              </a:buClr>
              <a:buSzPts val="2800"/>
              <a:buFont typeface="Calibri"/>
              <a:buAutoNum type="arabicPeriod"/>
            </a:pPr>
            <a:r>
              <a:rPr lang="en-US" sz="2800">
                <a:solidFill>
                  <a:srgbClr val="000000"/>
                </a:solidFill>
                <a:latin typeface="Times New Roman"/>
                <a:ea typeface="Times New Roman"/>
                <a:cs typeface="Times New Roman"/>
                <a:sym typeface="Times New Roman"/>
              </a:rPr>
              <a:t>Network Management</a:t>
            </a:r>
            <a:endParaRPr/>
          </a:p>
          <a:p>
            <a:pPr marL="342900" algn="just">
              <a:spcBef>
                <a:spcPts val="560"/>
              </a:spcBef>
              <a:buClr>
                <a:srgbClr val="000000"/>
              </a:buClr>
              <a:buSzPts val="2800"/>
              <a:buFont typeface="Calibri"/>
              <a:buAutoNum type="arabicPeriod"/>
            </a:pPr>
            <a:r>
              <a:rPr lang="en-US" sz="2800">
                <a:solidFill>
                  <a:srgbClr val="000000"/>
                </a:solidFill>
                <a:latin typeface="Times New Roman"/>
                <a:ea typeface="Times New Roman"/>
                <a:cs typeface="Times New Roman"/>
                <a:sym typeface="Times New Roman"/>
              </a:rPr>
              <a:t>Main Memory Management</a:t>
            </a:r>
            <a:endParaRPr/>
          </a:p>
          <a:p>
            <a:pPr marL="342900" algn="just">
              <a:spcBef>
                <a:spcPts val="560"/>
              </a:spcBef>
              <a:buClr>
                <a:srgbClr val="000000"/>
              </a:buClr>
              <a:buSzPts val="2800"/>
              <a:buFont typeface="Calibri"/>
              <a:buAutoNum type="arabicPeriod"/>
            </a:pPr>
            <a:r>
              <a:rPr lang="en-US" sz="2800">
                <a:solidFill>
                  <a:srgbClr val="000000"/>
                </a:solidFill>
                <a:latin typeface="Times New Roman"/>
                <a:ea typeface="Times New Roman"/>
                <a:cs typeface="Times New Roman"/>
                <a:sym typeface="Times New Roman"/>
              </a:rPr>
              <a:t>Secondary Storage Management</a:t>
            </a:r>
            <a:endParaRPr/>
          </a:p>
          <a:p>
            <a:pPr marL="342900" algn="just">
              <a:spcBef>
                <a:spcPts val="560"/>
              </a:spcBef>
              <a:buClr>
                <a:srgbClr val="000000"/>
              </a:buClr>
              <a:buSzPts val="2800"/>
              <a:buFont typeface="Calibri"/>
              <a:buAutoNum type="arabicPeriod"/>
            </a:pPr>
            <a:r>
              <a:rPr lang="en-US" sz="2800">
                <a:solidFill>
                  <a:srgbClr val="000000"/>
                </a:solidFill>
                <a:latin typeface="Times New Roman"/>
                <a:ea typeface="Times New Roman"/>
                <a:cs typeface="Times New Roman"/>
                <a:sym typeface="Times New Roman"/>
              </a:rPr>
              <a:t>I/O Device Management</a:t>
            </a:r>
            <a:endParaRPr/>
          </a:p>
          <a:p>
            <a:pPr marL="342900" algn="just">
              <a:spcBef>
                <a:spcPts val="560"/>
              </a:spcBef>
              <a:buClr>
                <a:srgbClr val="000000"/>
              </a:buClr>
              <a:buSzPts val="2800"/>
              <a:buFont typeface="Calibri"/>
              <a:buAutoNum type="arabicPeriod"/>
            </a:pPr>
            <a:r>
              <a:rPr lang="en-US" sz="2800">
                <a:solidFill>
                  <a:srgbClr val="000000"/>
                </a:solidFill>
                <a:latin typeface="Times New Roman"/>
                <a:ea typeface="Times New Roman"/>
                <a:cs typeface="Times New Roman"/>
                <a:sym typeface="Times New Roman"/>
              </a:rPr>
              <a:t>Security Management</a:t>
            </a:r>
            <a:endParaRPr/>
          </a:p>
          <a:p>
            <a:pPr marL="342900" algn="just">
              <a:spcBef>
                <a:spcPts val="560"/>
              </a:spcBef>
              <a:buClr>
                <a:srgbClr val="000000"/>
              </a:buClr>
              <a:buSzPts val="2800"/>
              <a:buFont typeface="Calibri"/>
              <a:buAutoNum type="arabicPeriod"/>
            </a:pPr>
            <a:r>
              <a:rPr lang="en-US" sz="2800">
                <a:solidFill>
                  <a:srgbClr val="000000"/>
                </a:solidFill>
                <a:latin typeface="Times New Roman"/>
                <a:ea typeface="Times New Roman"/>
                <a:cs typeface="Times New Roman"/>
                <a:sym typeface="Times New Roman"/>
              </a:rPr>
              <a:t>Command Interpreter System</a:t>
            </a:r>
            <a:endParaRPr/>
          </a:p>
          <a:p>
            <a:pPr marL="342900" indent="-165100">
              <a:spcBef>
                <a:spcPts val="560"/>
              </a:spcBef>
              <a:buSzPts val="2800"/>
              <a:buNone/>
            </a:pPr>
            <a:endParaRPr sz="2800">
              <a:solidFill>
                <a:srgbClr val="000000"/>
              </a:solidFill>
              <a:latin typeface="Times New Roman"/>
              <a:ea typeface="Times New Roman"/>
              <a:cs typeface="Times New Roman"/>
              <a:sym typeface="Times New Roman"/>
            </a:endParaRPr>
          </a:p>
        </p:txBody>
      </p:sp>
      <p:sp>
        <p:nvSpPr>
          <p:cNvPr id="140" name="Google Shape;140;p7"/>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13</a:t>
            </a:fld>
            <a:endParaRPr/>
          </a:p>
        </p:txBody>
      </p:sp>
      <p:pic>
        <p:nvPicPr>
          <p:cNvPr id="141" name="Google Shape;141;p7"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142" name="Google Shape;142;p7"/>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14</a:t>
            </a:fld>
            <a:endParaRPr/>
          </a:p>
        </p:txBody>
      </p:sp>
      <p:pic>
        <p:nvPicPr>
          <p:cNvPr id="148" name="Google Shape;148;p8" descr="Components of Operating System"/>
          <p:cNvPicPr preferRelativeResize="0">
            <a:picLocks noGrp="1"/>
          </p:cNvPicPr>
          <p:nvPr>
            <p:ph type="body" idx="1"/>
          </p:nvPr>
        </p:nvPicPr>
        <p:blipFill rotWithShape="1">
          <a:blip r:embed="rId3">
            <a:alphaModFix/>
          </a:blip>
          <a:srcRect/>
          <a:stretch/>
        </p:blipFill>
        <p:spPr>
          <a:xfrm>
            <a:off x="2279650" y="549278"/>
            <a:ext cx="7561263" cy="5538787"/>
          </a:xfrm>
          <a:prstGeom prst="rect">
            <a:avLst/>
          </a:prstGeom>
          <a:noFill/>
          <a:ln>
            <a:noFill/>
          </a:ln>
        </p:spPr>
      </p:pic>
      <p:pic>
        <p:nvPicPr>
          <p:cNvPr id="149" name="Google Shape;149;p8" descr="Lovely Professional University - Wikipedia"/>
          <p:cNvPicPr preferRelativeResize="0"/>
          <p:nvPr/>
        </p:nvPicPr>
        <p:blipFill rotWithShape="1">
          <a:blip r:embed="rId4">
            <a:alphaModFix/>
          </a:blip>
          <a:srcRect/>
          <a:stretch/>
        </p:blipFill>
        <p:spPr>
          <a:xfrm>
            <a:off x="9912349" y="74615"/>
            <a:ext cx="704851" cy="701675"/>
          </a:xfrm>
          <a:prstGeom prst="rect">
            <a:avLst/>
          </a:prstGeom>
          <a:noFill/>
          <a:ln>
            <a:noFill/>
          </a:ln>
        </p:spPr>
      </p:pic>
      <p:sp>
        <p:nvSpPr>
          <p:cNvPr id="150" name="Google Shape;150;p8"/>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2FBF29F-8C29-F6B9-F951-AEC14701ADFF}"/>
              </a:ext>
            </a:extLst>
          </p:cNvPr>
          <p:cNvSpPr>
            <a:spLocks noGrp="1"/>
          </p:cNvSpPr>
          <p:nvPr>
            <p:ph type="title"/>
          </p:nvPr>
        </p:nvSpPr>
        <p:spPr/>
        <p:txBody>
          <a:bodyPr/>
          <a:lstStyle/>
          <a:p>
            <a:r>
              <a:rPr lang="en-US" dirty="0"/>
              <a:t>Process management</a:t>
            </a:r>
          </a:p>
        </p:txBody>
      </p:sp>
      <p:sp>
        <p:nvSpPr>
          <p:cNvPr id="5" name="Text Placeholder 4">
            <a:extLst>
              <a:ext uri="{FF2B5EF4-FFF2-40B4-BE49-F238E27FC236}">
                <a16:creationId xmlns:a16="http://schemas.microsoft.com/office/drawing/2014/main" xmlns="" id="{0990EB80-3FCB-D33C-A2B5-C1698DC9508D}"/>
              </a:ext>
            </a:extLst>
          </p:cNvPr>
          <p:cNvSpPr>
            <a:spLocks noGrp="1"/>
          </p:cNvSpPr>
          <p:nvPr>
            <p:ph type="body" idx="1"/>
          </p:nvPr>
        </p:nvSpPr>
        <p:spPr/>
        <p:txBody>
          <a:bodyPr/>
          <a:lstStyle/>
          <a:p>
            <a:r>
              <a:rPr lang="en-US" dirty="0"/>
              <a:t>A program in running state is called a process.</a:t>
            </a:r>
          </a:p>
          <a:p>
            <a:pPr algn="just"/>
            <a:r>
              <a:rPr lang="en-US" dirty="0"/>
              <a:t>A process needs certain resources including CPU time, Memory, Files, and I/O devices to accomplish its task. The process management component manages the multiple processes running simultaneously on the Operating System.</a:t>
            </a:r>
          </a:p>
        </p:txBody>
      </p:sp>
      <p:sp>
        <p:nvSpPr>
          <p:cNvPr id="3" name="Slide Number Placeholder 2">
            <a:extLst>
              <a:ext uri="{FF2B5EF4-FFF2-40B4-BE49-F238E27FC236}">
                <a16:creationId xmlns:a16="http://schemas.microsoft.com/office/drawing/2014/main" xmlns="" id="{1F8AD773-FB47-F0BF-BC8F-CE5C54FBA221}"/>
              </a:ext>
            </a:extLst>
          </p:cNvPr>
          <p:cNvSpPr>
            <a:spLocks noGrp="1"/>
          </p:cNvSpPr>
          <p:nvPr>
            <p:ph type="sldNum" idx="12"/>
          </p:nvPr>
        </p:nvSpPr>
        <p:spPr/>
        <p:txBody>
          <a:bodyPr/>
          <a:lstStyle/>
          <a:p>
            <a:fld id="{00000000-1234-1234-1234-123412341234}" type="slidenum">
              <a:rPr lang="en-US" smtClean="0"/>
              <a:pPr/>
              <a:t>15</a:t>
            </a:fld>
            <a:endParaRPr lang="en-US"/>
          </a:p>
        </p:txBody>
      </p:sp>
    </p:spTree>
    <p:extLst>
      <p:ext uri="{BB962C8B-B14F-4D97-AF65-F5344CB8AC3E}">
        <p14:creationId xmlns:p14="http://schemas.microsoft.com/office/powerpoint/2010/main" xmlns="" val="28111417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89AE637-E178-126A-1016-644EB0DA3BCD}"/>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xmlns="" id="{E1EE38C0-A147-17E5-A7C9-84468B98E824}"/>
              </a:ext>
            </a:extLst>
          </p:cNvPr>
          <p:cNvSpPr>
            <a:spLocks noGrp="1"/>
          </p:cNvSpPr>
          <p:nvPr>
            <p:ph type="body" idx="1"/>
          </p:nvPr>
        </p:nvSpPr>
        <p:spPr/>
        <p:txBody>
          <a:bodyPr/>
          <a:lstStyle/>
          <a:p>
            <a:r>
              <a:rPr lang="en-US" sz="2400" dirty="0"/>
              <a:t>The operating system is responsible for the following activities in connection with process management:</a:t>
            </a:r>
          </a:p>
          <a:p>
            <a:pPr marL="571500" indent="-457200">
              <a:buFont typeface="+mj-lt"/>
              <a:buAutoNum type="arabicPeriod"/>
            </a:pPr>
            <a:r>
              <a:rPr lang="en-US" sz="2400" dirty="0"/>
              <a:t>Create, load, execute, suspend, resume, and terminate processes.</a:t>
            </a:r>
          </a:p>
          <a:p>
            <a:pPr marL="571500" indent="-457200">
              <a:buFont typeface="+mj-lt"/>
              <a:buAutoNum type="arabicPeriod"/>
            </a:pPr>
            <a:r>
              <a:rPr lang="en-US" sz="2400" dirty="0"/>
              <a:t>Switch system among multiple processes in main memory.</a:t>
            </a:r>
          </a:p>
          <a:p>
            <a:pPr marL="571500" indent="-457200">
              <a:buFont typeface="+mj-lt"/>
              <a:buAutoNum type="arabicPeriod"/>
            </a:pPr>
            <a:r>
              <a:rPr lang="en-US" sz="2400" dirty="0"/>
              <a:t>Provides communication mechanisms so that processes can communicate with each others</a:t>
            </a:r>
          </a:p>
          <a:p>
            <a:pPr marL="571500" indent="-457200">
              <a:buFont typeface="+mj-lt"/>
              <a:buAutoNum type="arabicPeriod"/>
            </a:pPr>
            <a:r>
              <a:rPr lang="en-US" sz="2400" dirty="0"/>
              <a:t>Provides synchronization mechanisms to control concurrent access to shared data to keep shared data consistent.</a:t>
            </a:r>
          </a:p>
          <a:p>
            <a:pPr marL="571500" indent="-457200">
              <a:buFont typeface="+mj-lt"/>
              <a:buAutoNum type="arabicPeriod"/>
            </a:pPr>
            <a:r>
              <a:rPr lang="en-US" sz="2400" dirty="0"/>
              <a:t>Allocate/de-allocate resources properly to prevent or avoid deadlock situation.</a:t>
            </a:r>
          </a:p>
          <a:p>
            <a:endParaRPr lang="en-US" dirty="0"/>
          </a:p>
        </p:txBody>
      </p:sp>
      <p:sp>
        <p:nvSpPr>
          <p:cNvPr id="3" name="Slide Number Placeholder 2">
            <a:extLst>
              <a:ext uri="{FF2B5EF4-FFF2-40B4-BE49-F238E27FC236}">
                <a16:creationId xmlns:a16="http://schemas.microsoft.com/office/drawing/2014/main" xmlns="" id="{6ACD16A4-693C-A6EB-FF06-38690CFB171E}"/>
              </a:ext>
            </a:extLst>
          </p:cNvPr>
          <p:cNvSpPr>
            <a:spLocks noGrp="1"/>
          </p:cNvSpPr>
          <p:nvPr>
            <p:ph type="sldNum" idx="12"/>
          </p:nvPr>
        </p:nvSpPr>
        <p:spPr/>
        <p:txBody>
          <a:bodyPr/>
          <a:lstStyle/>
          <a:p>
            <a:fld id="{00000000-1234-1234-1234-123412341234}" type="slidenum">
              <a:rPr lang="en-US" smtClean="0"/>
              <a:pPr/>
              <a:t>16</a:t>
            </a:fld>
            <a:endParaRPr lang="en-US"/>
          </a:p>
        </p:txBody>
      </p:sp>
    </p:spTree>
    <p:extLst>
      <p:ext uri="{BB962C8B-B14F-4D97-AF65-F5344CB8AC3E}">
        <p14:creationId xmlns:p14="http://schemas.microsoft.com/office/powerpoint/2010/main" xmlns="" val="10983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4725BE-CB68-BF79-D876-6D0A9DF1C869}"/>
              </a:ext>
            </a:extLst>
          </p:cNvPr>
          <p:cNvSpPr>
            <a:spLocks noGrp="1"/>
          </p:cNvSpPr>
          <p:nvPr>
            <p:ph type="title"/>
          </p:nvPr>
        </p:nvSpPr>
        <p:spPr/>
        <p:txBody>
          <a:bodyPr/>
          <a:lstStyle/>
          <a:p>
            <a:r>
              <a:rPr lang="en-US" dirty="0"/>
              <a:t>Process life cycle</a:t>
            </a:r>
          </a:p>
        </p:txBody>
      </p:sp>
      <p:sp>
        <p:nvSpPr>
          <p:cNvPr id="3" name="Slide Number Placeholder 2">
            <a:extLst>
              <a:ext uri="{FF2B5EF4-FFF2-40B4-BE49-F238E27FC236}">
                <a16:creationId xmlns:a16="http://schemas.microsoft.com/office/drawing/2014/main" xmlns="" id="{EE6212A1-EDB7-09D5-5AA8-A9BD1A0DBA74}"/>
              </a:ext>
            </a:extLst>
          </p:cNvPr>
          <p:cNvSpPr>
            <a:spLocks noGrp="1"/>
          </p:cNvSpPr>
          <p:nvPr>
            <p:ph type="sldNum" idx="12"/>
          </p:nvPr>
        </p:nvSpPr>
        <p:spPr/>
        <p:txBody>
          <a:bodyPr/>
          <a:lstStyle/>
          <a:p>
            <a:fld id="{00000000-1234-1234-1234-123412341234}" type="slidenum">
              <a:rPr lang="en-US" smtClean="0"/>
              <a:pPr/>
              <a:t>17</a:t>
            </a:fld>
            <a:endParaRPr lang="en-US"/>
          </a:p>
        </p:txBody>
      </p:sp>
      <p:pic>
        <p:nvPicPr>
          <p:cNvPr id="4" name="Picture 3">
            <a:extLst>
              <a:ext uri="{FF2B5EF4-FFF2-40B4-BE49-F238E27FC236}">
                <a16:creationId xmlns:a16="http://schemas.microsoft.com/office/drawing/2014/main" xmlns="" id="{0A9F4233-3162-C243-2FB6-7515C67A0A64}"/>
              </a:ext>
            </a:extLst>
          </p:cNvPr>
          <p:cNvPicPr>
            <a:picLocks noChangeAspect="1"/>
          </p:cNvPicPr>
          <p:nvPr/>
        </p:nvPicPr>
        <p:blipFill>
          <a:blip r:embed="rId2"/>
          <a:stretch>
            <a:fillRect/>
          </a:stretch>
        </p:blipFill>
        <p:spPr>
          <a:xfrm>
            <a:off x="1646062" y="1667566"/>
            <a:ext cx="8899877" cy="3522868"/>
          </a:xfrm>
          <a:prstGeom prst="rect">
            <a:avLst/>
          </a:prstGeom>
        </p:spPr>
      </p:pic>
    </p:spTree>
    <p:extLst>
      <p:ext uri="{BB962C8B-B14F-4D97-AF65-F5344CB8AC3E}">
        <p14:creationId xmlns:p14="http://schemas.microsoft.com/office/powerpoint/2010/main" xmlns="" val="1643673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B592D-2D13-D1BD-7A19-DDAB7DE3A081}"/>
              </a:ext>
            </a:extLst>
          </p:cNvPr>
          <p:cNvSpPr>
            <a:spLocks noGrp="1"/>
          </p:cNvSpPr>
          <p:nvPr>
            <p:ph type="title"/>
          </p:nvPr>
        </p:nvSpPr>
        <p:spPr/>
        <p:txBody>
          <a:bodyPr/>
          <a:lstStyle/>
          <a:p>
            <a:r>
              <a:rPr lang="en-US" dirty="0"/>
              <a:t>File management </a:t>
            </a:r>
          </a:p>
        </p:txBody>
      </p:sp>
      <p:sp>
        <p:nvSpPr>
          <p:cNvPr id="4" name="Text Placeholder 3">
            <a:extLst>
              <a:ext uri="{FF2B5EF4-FFF2-40B4-BE49-F238E27FC236}">
                <a16:creationId xmlns:a16="http://schemas.microsoft.com/office/drawing/2014/main" xmlns="" id="{BBD42682-BB2A-60E2-E580-DEBEC8349230}"/>
              </a:ext>
            </a:extLst>
          </p:cNvPr>
          <p:cNvSpPr>
            <a:spLocks noGrp="1"/>
          </p:cNvSpPr>
          <p:nvPr>
            <p:ph type="body" idx="1"/>
          </p:nvPr>
        </p:nvSpPr>
        <p:spPr/>
        <p:txBody>
          <a:bodyPr/>
          <a:lstStyle/>
          <a:p>
            <a:r>
              <a:rPr lang="en-US" dirty="0"/>
              <a:t>A files is a sequence of bits, bytes, lines or records whose meaning is defined by its creator and user.</a:t>
            </a:r>
          </a:p>
          <a:p>
            <a:r>
              <a:rPr lang="en-US" dirty="0"/>
              <a:t>Computers can store information in several different physical forms; magnetic tape, disk, and drum are the most common forms.</a:t>
            </a:r>
          </a:p>
          <a:p>
            <a:r>
              <a:rPr lang="en-US" dirty="0"/>
              <a:t>A file is defined as a set of correlated information and it is defined by the creator of the file. Mostly files represent data, source and object forms, and programs. Data files can be of any type like alphabetic, numeric, and alphanumeric.</a:t>
            </a:r>
          </a:p>
        </p:txBody>
      </p:sp>
      <p:sp>
        <p:nvSpPr>
          <p:cNvPr id="3" name="Slide Number Placeholder 2">
            <a:extLst>
              <a:ext uri="{FF2B5EF4-FFF2-40B4-BE49-F238E27FC236}">
                <a16:creationId xmlns:a16="http://schemas.microsoft.com/office/drawing/2014/main" xmlns="" id="{5FDA0C11-F48C-82BB-E5E0-5EE21C81EEF2}"/>
              </a:ext>
            </a:extLst>
          </p:cNvPr>
          <p:cNvSpPr>
            <a:spLocks noGrp="1"/>
          </p:cNvSpPr>
          <p:nvPr>
            <p:ph type="sldNum" idx="12"/>
          </p:nvPr>
        </p:nvSpPr>
        <p:spPr/>
        <p:txBody>
          <a:bodyPr/>
          <a:lstStyle/>
          <a:p>
            <a:fld id="{00000000-1234-1234-1234-123412341234}" type="slidenum">
              <a:rPr lang="en-US" smtClean="0"/>
              <a:pPr/>
              <a:t>18</a:t>
            </a:fld>
            <a:endParaRPr lang="en-US"/>
          </a:p>
        </p:txBody>
      </p:sp>
    </p:spTree>
    <p:extLst>
      <p:ext uri="{BB962C8B-B14F-4D97-AF65-F5344CB8AC3E}">
        <p14:creationId xmlns:p14="http://schemas.microsoft.com/office/powerpoint/2010/main" xmlns="" val="19128852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0178439-C280-85C9-399C-AE6DCA0EFE75}"/>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xmlns="" id="{4332E9D6-D6C4-D4B3-E5A4-A032340061D7}"/>
              </a:ext>
            </a:extLst>
          </p:cNvPr>
          <p:cNvSpPr>
            <a:spLocks noGrp="1"/>
          </p:cNvSpPr>
          <p:nvPr>
            <p:ph type="body" idx="1"/>
          </p:nvPr>
        </p:nvSpPr>
        <p:spPr/>
        <p:txBody>
          <a:bodyPr/>
          <a:lstStyle/>
          <a:p>
            <a:pPr algn="just"/>
            <a:r>
              <a:rPr lang="en-US" dirty="0"/>
              <a:t>The operating system is responsible for the following activities in connection with file management:</a:t>
            </a:r>
          </a:p>
          <a:p>
            <a:pPr algn="just"/>
            <a:r>
              <a:rPr lang="en-US" dirty="0"/>
              <a:t>    File creation and deletion</a:t>
            </a:r>
          </a:p>
          <a:p>
            <a:pPr algn="just"/>
            <a:r>
              <a:rPr lang="en-US" dirty="0"/>
              <a:t>    Directory creation and deletion</a:t>
            </a:r>
          </a:p>
          <a:p>
            <a:pPr algn="just"/>
            <a:r>
              <a:rPr lang="en-US" dirty="0"/>
              <a:t>    The support of primitives for manipulating files and directories</a:t>
            </a:r>
          </a:p>
          <a:p>
            <a:pPr algn="just"/>
            <a:r>
              <a:rPr lang="en-US" dirty="0"/>
              <a:t>    Mapping files onto secondary storage</a:t>
            </a:r>
          </a:p>
          <a:p>
            <a:pPr algn="just"/>
            <a:r>
              <a:rPr lang="en-US" dirty="0"/>
              <a:t>    File backup on stable (nonvolatile) storage media</a:t>
            </a:r>
          </a:p>
          <a:p>
            <a:endParaRPr lang="en-US" dirty="0"/>
          </a:p>
        </p:txBody>
      </p:sp>
      <p:sp>
        <p:nvSpPr>
          <p:cNvPr id="3" name="Slide Number Placeholder 2">
            <a:extLst>
              <a:ext uri="{FF2B5EF4-FFF2-40B4-BE49-F238E27FC236}">
                <a16:creationId xmlns:a16="http://schemas.microsoft.com/office/drawing/2014/main" xmlns="" id="{4EAD619B-F041-F8B6-2566-DEB250C41DA8}"/>
              </a:ext>
            </a:extLst>
          </p:cNvPr>
          <p:cNvSpPr>
            <a:spLocks noGrp="1"/>
          </p:cNvSpPr>
          <p:nvPr>
            <p:ph type="sldNum" idx="12"/>
          </p:nvPr>
        </p:nvSpPr>
        <p:spPr/>
        <p:txBody>
          <a:bodyPr/>
          <a:lstStyle/>
          <a:p>
            <a:fld id="{00000000-1234-1234-1234-123412341234}" type="slidenum">
              <a:rPr lang="en-US" smtClean="0"/>
              <a:pPr/>
              <a:t>19</a:t>
            </a:fld>
            <a:endParaRPr lang="en-US"/>
          </a:p>
        </p:txBody>
      </p:sp>
    </p:spTree>
    <p:extLst>
      <p:ext uri="{BB962C8B-B14F-4D97-AF65-F5344CB8AC3E}">
        <p14:creationId xmlns:p14="http://schemas.microsoft.com/office/powerpoint/2010/main" xmlns="" val="737443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a:buClr>
                <a:schemeClr val="dk1"/>
              </a:buClr>
              <a:buSzPts val="4000"/>
            </a:pPr>
            <a:r>
              <a:rPr lang="en-US" sz="4000" b="1">
                <a:latin typeface="Times New Roman"/>
                <a:ea typeface="Times New Roman"/>
                <a:cs typeface="Times New Roman"/>
                <a:sym typeface="Times New Roman"/>
              </a:rPr>
              <a:t>Unit-2 (Operating System)</a:t>
            </a:r>
            <a:endParaRPr/>
          </a:p>
        </p:txBody>
      </p:sp>
      <p:sp>
        <p:nvSpPr>
          <p:cNvPr id="97" name="Google Shape;97;p2"/>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2</a:t>
            </a:fld>
            <a:endParaRPr/>
          </a:p>
        </p:txBody>
      </p:sp>
      <p:sp>
        <p:nvSpPr>
          <p:cNvPr id="98" name="Google Shape;98;p2"/>
          <p:cNvSpPr txBox="1"/>
          <p:nvPr/>
        </p:nvSpPr>
        <p:spPr>
          <a:xfrm>
            <a:off x="1703387" y="5834062"/>
            <a:ext cx="8507412"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99" name="Google Shape;99;p2"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100" name="Google Shape;100;p2"/>
          <p:cNvSpPr txBox="1">
            <a:spLocks noGrp="1"/>
          </p:cNvSpPr>
          <p:nvPr>
            <p:ph type="body" idx="1"/>
          </p:nvPr>
        </p:nvSpPr>
        <p:spPr>
          <a:xfrm>
            <a:off x="1981200" y="1600200"/>
            <a:ext cx="8229600" cy="4525962"/>
          </a:xfrm>
          <a:prstGeom prst="rect">
            <a:avLst/>
          </a:prstGeom>
          <a:noFill/>
          <a:ln>
            <a:noFill/>
          </a:ln>
        </p:spPr>
        <p:txBody>
          <a:bodyPr spcFirstLastPara="1" wrap="square" lIns="91425" tIns="45700" rIns="91425" bIns="45700" anchor="t" anchorCtr="0">
            <a:noAutofit/>
          </a:bodyPr>
          <a:lstStyle/>
          <a:p>
            <a:pPr marL="0" indent="0" algn="just">
              <a:lnSpc>
                <a:spcPct val="115000"/>
              </a:lnSpc>
              <a:spcBef>
                <a:spcPts val="0"/>
              </a:spcBef>
              <a:buSzPts val="2200"/>
              <a:buNone/>
            </a:pPr>
            <a:endParaRPr sz="2200" dirty="0">
              <a:latin typeface="Times New Roman"/>
              <a:ea typeface="Times New Roman"/>
              <a:cs typeface="Times New Roman"/>
              <a:sym typeface="Times New Roman"/>
            </a:endParaRPr>
          </a:p>
          <a:p>
            <a:pPr marL="0" indent="-139700" algn="just">
              <a:lnSpc>
                <a:spcPct val="115000"/>
              </a:lnSpc>
              <a:spcBef>
                <a:spcPts val="0"/>
              </a:spcBef>
              <a:buSzPts val="2200"/>
            </a:pPr>
            <a:r>
              <a:rPr lang="en-US" sz="2200" b="1" dirty="0">
                <a:latin typeface="Times New Roman"/>
                <a:ea typeface="Times New Roman"/>
                <a:cs typeface="Times New Roman"/>
                <a:sym typeface="Times New Roman"/>
              </a:rPr>
              <a:t>Operating System:</a:t>
            </a:r>
            <a:r>
              <a:rPr lang="en-US" sz="2200" dirty="0">
                <a:latin typeface="Times New Roman"/>
                <a:ea typeface="Times New Roman"/>
                <a:cs typeface="Times New Roman"/>
                <a:sym typeface="Times New Roman"/>
              </a:rPr>
              <a:t> Operating Systems and its components, Windows Operating Systems Versions and features, Installation process, Directory Hierarchy of Windows Operating System (single level and multiple level), Bootloader</a:t>
            </a:r>
            <a:endParaRPr dirty="0"/>
          </a:p>
          <a:p>
            <a:pPr marL="0" indent="-139700" algn="just">
              <a:lnSpc>
                <a:spcPct val="115000"/>
              </a:lnSpc>
              <a:spcBef>
                <a:spcPts val="0"/>
              </a:spcBef>
              <a:buSzPts val="2200"/>
            </a:pPr>
            <a:r>
              <a:rPr lang="en-US" sz="2200" b="1" dirty="0">
                <a:latin typeface="Times New Roman"/>
                <a:ea typeface="Times New Roman"/>
                <a:cs typeface="Times New Roman"/>
                <a:sym typeface="Times New Roman"/>
              </a:rPr>
              <a:t>Linux Operating System:</a:t>
            </a:r>
            <a:r>
              <a:rPr lang="en-US" sz="2200" dirty="0">
                <a:latin typeface="Times New Roman"/>
                <a:ea typeface="Times New Roman"/>
                <a:cs typeface="Times New Roman"/>
                <a:sym typeface="Times New Roman"/>
              </a:rPr>
              <a:t> Linux OS and its features, Distribution versions, installation process, Directory Hierarchy of Linux System (single level and multiple level). Partitions: Understanding disk partitions and obtaining partition information using system tools, Comparison of windows and Linux OS, Virtual Machines</a:t>
            </a:r>
            <a:endParaRPr dirty="0"/>
          </a:p>
          <a:p>
            <a:pPr marL="342900" indent="-203200">
              <a:spcBef>
                <a:spcPts val="440"/>
              </a:spcBef>
              <a:buSzPts val="2200"/>
              <a:buNone/>
            </a:pPr>
            <a:endParaRPr sz="22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2"/>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20</a:t>
            </a:fld>
            <a:endParaRPr/>
          </a:p>
        </p:txBody>
      </p:sp>
      <p:pic>
        <p:nvPicPr>
          <p:cNvPr id="188" name="Google Shape;188;p12" descr="Components of Operating System"/>
          <p:cNvPicPr preferRelativeResize="0">
            <a:picLocks noGrp="1"/>
          </p:cNvPicPr>
          <p:nvPr>
            <p:ph type="body" idx="1"/>
          </p:nvPr>
        </p:nvPicPr>
        <p:blipFill rotWithShape="1">
          <a:blip r:embed="rId3">
            <a:alphaModFix/>
          </a:blip>
          <a:srcRect/>
          <a:stretch/>
        </p:blipFill>
        <p:spPr>
          <a:xfrm>
            <a:off x="2190751" y="908053"/>
            <a:ext cx="7810500" cy="4465637"/>
          </a:xfrm>
          <a:prstGeom prst="rect">
            <a:avLst/>
          </a:prstGeom>
          <a:noFill/>
          <a:ln>
            <a:noFill/>
          </a:ln>
        </p:spPr>
      </p:pic>
      <p:pic>
        <p:nvPicPr>
          <p:cNvPr id="189" name="Google Shape;189;p12" descr="Lovely Professional University - Wikipedia"/>
          <p:cNvPicPr preferRelativeResize="0"/>
          <p:nvPr/>
        </p:nvPicPr>
        <p:blipFill rotWithShape="1">
          <a:blip r:embed="rId4">
            <a:alphaModFix/>
          </a:blip>
          <a:srcRect/>
          <a:stretch/>
        </p:blipFill>
        <p:spPr>
          <a:xfrm>
            <a:off x="9912349" y="74615"/>
            <a:ext cx="704851" cy="701675"/>
          </a:xfrm>
          <a:prstGeom prst="rect">
            <a:avLst/>
          </a:prstGeom>
          <a:noFill/>
          <a:ln>
            <a:noFill/>
          </a:ln>
        </p:spPr>
      </p:pic>
      <p:sp>
        <p:nvSpPr>
          <p:cNvPr id="190" name="Google Shape;190;p12"/>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009E24B-DC04-FBF4-0E5B-589FF3CC0AE9}"/>
              </a:ext>
            </a:extLst>
          </p:cNvPr>
          <p:cNvSpPr>
            <a:spLocks noGrp="1"/>
          </p:cNvSpPr>
          <p:nvPr>
            <p:ph type="title"/>
          </p:nvPr>
        </p:nvSpPr>
        <p:spPr/>
        <p:txBody>
          <a:bodyPr/>
          <a:lstStyle/>
          <a:p>
            <a:r>
              <a:rPr lang="en-US" dirty="0"/>
              <a:t>I/O Device Management</a:t>
            </a:r>
          </a:p>
        </p:txBody>
      </p:sp>
      <p:sp>
        <p:nvSpPr>
          <p:cNvPr id="5" name="Text Placeholder 4">
            <a:extLst>
              <a:ext uri="{FF2B5EF4-FFF2-40B4-BE49-F238E27FC236}">
                <a16:creationId xmlns:a16="http://schemas.microsoft.com/office/drawing/2014/main" xmlns="" id="{ACA3FD57-A1F9-E696-28BA-6F1E86DD009B}"/>
              </a:ext>
            </a:extLst>
          </p:cNvPr>
          <p:cNvSpPr>
            <a:spLocks noGrp="1"/>
          </p:cNvSpPr>
          <p:nvPr>
            <p:ph type="body" idx="1"/>
          </p:nvPr>
        </p:nvSpPr>
        <p:spPr/>
        <p:txBody>
          <a:bodyPr/>
          <a:lstStyle/>
          <a:p>
            <a:r>
              <a:rPr lang="en-US" sz="2400" dirty="0"/>
              <a:t>One of the purposes of an operating system is to hide the peculiarities of specific hardware devices from the user. I/O Device Management provides an abstract level of H/W devices and keep the details from applications to ensure proper use of devices, to prevent errors, and to provide users with convenient and efficient programming environment.</a:t>
            </a:r>
          </a:p>
          <a:p>
            <a:endParaRPr lang="en-US" sz="2400" dirty="0"/>
          </a:p>
          <a:p>
            <a:r>
              <a:rPr lang="en-US" sz="2400" dirty="0"/>
              <a:t>Following are the tasks of I/O Device Management component:</a:t>
            </a:r>
          </a:p>
          <a:p>
            <a:endParaRPr lang="en-US" sz="2400" dirty="0"/>
          </a:p>
          <a:p>
            <a:r>
              <a:rPr lang="en-US" sz="2400" dirty="0"/>
              <a:t>    Hide the details of H/W devices</a:t>
            </a:r>
          </a:p>
          <a:p>
            <a:r>
              <a:rPr lang="en-US" sz="2400" dirty="0"/>
              <a:t>    Manage main memory for the devices using cache, buffer, and spooling</a:t>
            </a:r>
          </a:p>
          <a:p>
            <a:r>
              <a:rPr lang="en-US" sz="2400" dirty="0"/>
              <a:t>    Maintain and provide custom drivers for each device.</a:t>
            </a:r>
          </a:p>
          <a:p>
            <a:endParaRPr lang="en-US" dirty="0"/>
          </a:p>
        </p:txBody>
      </p:sp>
      <p:sp>
        <p:nvSpPr>
          <p:cNvPr id="3" name="Slide Number Placeholder 2">
            <a:extLst>
              <a:ext uri="{FF2B5EF4-FFF2-40B4-BE49-F238E27FC236}">
                <a16:creationId xmlns:a16="http://schemas.microsoft.com/office/drawing/2014/main" xmlns="" id="{650100D0-7769-638B-AD63-528E92B1AF4E}"/>
              </a:ext>
            </a:extLst>
          </p:cNvPr>
          <p:cNvSpPr>
            <a:spLocks noGrp="1"/>
          </p:cNvSpPr>
          <p:nvPr>
            <p:ph type="sldNum" idx="12"/>
          </p:nvPr>
        </p:nvSpPr>
        <p:spPr/>
        <p:txBody>
          <a:bodyPr/>
          <a:lstStyle/>
          <a:p>
            <a:fld id="{00000000-1234-1234-1234-123412341234}" type="slidenum">
              <a:rPr lang="en-US" smtClean="0"/>
              <a:pPr/>
              <a:t>21</a:t>
            </a:fld>
            <a:endParaRPr lang="en-US"/>
          </a:p>
        </p:txBody>
      </p:sp>
    </p:spTree>
    <p:extLst>
      <p:ext uri="{BB962C8B-B14F-4D97-AF65-F5344CB8AC3E}">
        <p14:creationId xmlns:p14="http://schemas.microsoft.com/office/powerpoint/2010/main" xmlns="" val="33670056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body" idx="1"/>
          </p:nvPr>
        </p:nvSpPr>
        <p:spPr>
          <a:xfrm>
            <a:off x="609600" y="476250"/>
            <a:ext cx="10972800" cy="564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1800"/>
              <a:buFont typeface="Arial"/>
              <a:buChar char="•"/>
            </a:pPr>
            <a:r>
              <a:rPr lang="en-US" sz="1800" b="1" i="0" u="none">
                <a:solidFill>
                  <a:srgbClr val="610B4B"/>
                </a:solidFill>
                <a:latin typeface="Times New Roman"/>
                <a:ea typeface="Times New Roman"/>
                <a:cs typeface="Times New Roman"/>
                <a:sym typeface="Times New Roman"/>
              </a:rPr>
              <a:t>Network Management</a:t>
            </a:r>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Network management is the process of administering and managing computer networks. It includes performance management, provisioning of networks, fault analysis, and maintaining the quality of service.</a:t>
            </a:r>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A distributed system is a collection of computers or processors that never share their memory and clock. </a:t>
            </a:r>
            <a:endParaRPr sz="18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In this type of system, all the processors have their local memory, and the processors communicate with each other using different communication cables, such as fibre optics or telephone lines.</a:t>
            </a:r>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The computers in the network are connected through a communication network, which can configure in many different ways. </a:t>
            </a:r>
            <a:endParaRPr sz="18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The network can fully or partially connect in network management, which helps users design routing and connection strategies that overcome connection and security issues.</a:t>
            </a:r>
            <a:endParaRPr/>
          </a:p>
          <a:p>
            <a:pPr marL="342900" marR="0" lvl="0" indent="-228600" algn="l" rtl="0">
              <a:spcBef>
                <a:spcPts val="360"/>
              </a:spcBef>
              <a:spcAft>
                <a:spcPts val="0"/>
              </a:spcAft>
              <a:buClr>
                <a:schemeClr val="dk1"/>
              </a:buClr>
              <a:buSzPts val="1800"/>
              <a:buFont typeface="Arial"/>
              <a:buNone/>
            </a:pPr>
            <a:endParaRPr sz="1800" b="0" i="0" u="none">
              <a:solidFill>
                <a:srgbClr val="000000"/>
              </a:solidFill>
              <a:latin typeface="Times New Roman"/>
              <a:ea typeface="Times New Roman"/>
              <a:cs typeface="Times New Roman"/>
              <a:sym typeface="Times New Roman"/>
            </a:endParaRPr>
          </a:p>
        </p:txBody>
      </p:sp>
      <p:sp>
        <p:nvSpPr>
          <p:cNvPr id="196" name="Google Shape;196;p13"/>
          <p:cNvSpPr txBox="1"/>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1200"/>
                <a:buFont typeface="Calibri"/>
                <a:buNone/>
              </a:pPr>
              <a:t>22</a:t>
            </a:fld>
            <a:endParaRPr/>
          </a:p>
        </p:txBody>
      </p:sp>
      <p:pic>
        <p:nvPicPr>
          <p:cNvPr id="197" name="Google Shape;197;p13" descr="Lovely Professional University - Wikipedia"/>
          <p:cNvPicPr preferRelativeResize="0"/>
          <p:nvPr/>
        </p:nvPicPr>
        <p:blipFill rotWithShape="1">
          <a:blip r:embed="rId3">
            <a:alphaModFix/>
          </a:blip>
          <a:srcRect/>
          <a:stretch/>
        </p:blipFill>
        <p:spPr>
          <a:xfrm>
            <a:off x="11184467" y="74613"/>
            <a:ext cx="939800" cy="701675"/>
          </a:xfrm>
          <a:prstGeom prst="rect">
            <a:avLst/>
          </a:prstGeom>
          <a:noFill/>
          <a:ln>
            <a:noFill/>
          </a:ln>
        </p:spPr>
      </p:pic>
      <p:sp>
        <p:nvSpPr>
          <p:cNvPr id="198" name="Google Shape;198;p13"/>
          <p:cNvSpPr txBox="1"/>
          <p:nvPr/>
        </p:nvSpPr>
        <p:spPr>
          <a:xfrm>
            <a:off x="425450" y="6076950"/>
            <a:ext cx="11341100"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3ffeccf302_0_7"/>
          <p:cNvSpPr txBox="1">
            <a:spLocks noGrp="1"/>
          </p:cNvSpPr>
          <p:nvPr>
            <p:ph type="body" idx="1"/>
          </p:nvPr>
        </p:nvSpPr>
        <p:spPr>
          <a:xfrm>
            <a:off x="609600" y="476250"/>
            <a:ext cx="10972800" cy="56499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360"/>
              </a:spcBef>
              <a:spcAft>
                <a:spcPts val="0"/>
              </a:spcAft>
              <a:buClr>
                <a:srgbClr val="333333"/>
              </a:buClr>
              <a:buSzPts val="1800"/>
              <a:buFont typeface="Arial"/>
              <a:buChar char="•"/>
            </a:pPr>
            <a:r>
              <a:rPr lang="en-US" sz="1800" b="1" i="0" u="none">
                <a:solidFill>
                  <a:srgbClr val="333333"/>
                </a:solidFill>
                <a:latin typeface="Times New Roman"/>
                <a:ea typeface="Times New Roman"/>
                <a:cs typeface="Times New Roman"/>
                <a:sym typeface="Times New Roman"/>
              </a:rPr>
              <a:t>Functions of Network management</a:t>
            </a:r>
            <a:endParaRPr sz="1800" b="0" i="0" u="none">
              <a:solidFill>
                <a:srgbClr val="333333"/>
              </a:solidFill>
              <a:latin typeface="Times New Roman"/>
              <a:ea typeface="Times New Roman"/>
              <a:cs typeface="Times New Roman"/>
              <a:sym typeface="Times New Roman"/>
            </a:endParaRPr>
          </a:p>
          <a:p>
            <a:pPr marL="342900" marR="0" lvl="0" indent="0" algn="just" rtl="0">
              <a:lnSpc>
                <a:spcPct val="100000"/>
              </a:lnSpc>
              <a:spcBef>
                <a:spcPts val="360"/>
              </a:spcBef>
              <a:spcAft>
                <a:spcPts val="0"/>
              </a:spcAft>
              <a:buNone/>
            </a:pPr>
            <a:endParaRPr sz="18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Distributed systems help you to various computing resources in size and function. They may involve minicomputers, microprocessors, and many general-purpose computer systems.</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A distributed system also offers the user access to the various resources the network shares.</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It helps to access shared resources that help computation to speed up or offers data availability and reliability.</a:t>
            </a:r>
            <a:endParaRPr/>
          </a:p>
          <a:p>
            <a:pPr marL="342900" marR="0" lvl="0" indent="-228600" algn="l" rtl="0">
              <a:spcBef>
                <a:spcPts val="360"/>
              </a:spcBef>
              <a:spcAft>
                <a:spcPts val="0"/>
              </a:spcAft>
              <a:buClr>
                <a:schemeClr val="dk1"/>
              </a:buClr>
              <a:buSzPts val="1800"/>
              <a:buFont typeface="Arial"/>
              <a:buNone/>
            </a:pPr>
            <a:endParaRPr sz="1800" b="0" i="0" u="none">
              <a:solidFill>
                <a:srgbClr val="000000"/>
              </a:solidFill>
              <a:latin typeface="Times New Roman"/>
              <a:ea typeface="Times New Roman"/>
              <a:cs typeface="Times New Roman"/>
              <a:sym typeface="Times New Roman"/>
            </a:endParaRPr>
          </a:p>
        </p:txBody>
      </p:sp>
      <p:sp>
        <p:nvSpPr>
          <p:cNvPr id="204" name="Google Shape;204;g13ffeccf302_0_7"/>
          <p:cNvSpPr txBox="1"/>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1200"/>
                <a:buFont typeface="Calibri"/>
                <a:buNone/>
              </a:pPr>
              <a:t>23</a:t>
            </a:fld>
            <a:endParaRPr/>
          </a:p>
        </p:txBody>
      </p:sp>
      <p:pic>
        <p:nvPicPr>
          <p:cNvPr id="205" name="Google Shape;205;g13ffeccf302_0_7" descr="Lovely Professional University - Wikipedia"/>
          <p:cNvPicPr preferRelativeResize="0"/>
          <p:nvPr/>
        </p:nvPicPr>
        <p:blipFill rotWithShape="1">
          <a:blip r:embed="rId3">
            <a:alphaModFix/>
          </a:blip>
          <a:srcRect/>
          <a:stretch/>
        </p:blipFill>
        <p:spPr>
          <a:xfrm>
            <a:off x="11184467" y="74613"/>
            <a:ext cx="939800" cy="701675"/>
          </a:xfrm>
          <a:prstGeom prst="rect">
            <a:avLst/>
          </a:prstGeom>
          <a:noFill/>
          <a:ln>
            <a:noFill/>
          </a:ln>
        </p:spPr>
      </p:pic>
      <p:sp>
        <p:nvSpPr>
          <p:cNvPr id="206" name="Google Shape;206;g13ffeccf302_0_7"/>
          <p:cNvSpPr txBox="1"/>
          <p:nvPr/>
        </p:nvSpPr>
        <p:spPr>
          <a:xfrm>
            <a:off x="425449" y="6076950"/>
            <a:ext cx="113412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1200"/>
                <a:buFont typeface="Calibri"/>
                <a:buNone/>
              </a:pPr>
              <a:t>24</a:t>
            </a:fld>
            <a:endParaRPr/>
          </a:p>
        </p:txBody>
      </p:sp>
      <p:pic>
        <p:nvPicPr>
          <p:cNvPr id="212" name="Google Shape;212;p14" descr="Components of Operating System"/>
          <p:cNvPicPr preferRelativeResize="0">
            <a:picLocks noGrp="1"/>
          </p:cNvPicPr>
          <p:nvPr>
            <p:ph type="body" idx="1"/>
          </p:nvPr>
        </p:nvPicPr>
        <p:blipFill rotWithShape="1">
          <a:blip r:embed="rId3">
            <a:alphaModFix/>
          </a:blip>
          <a:srcRect/>
          <a:stretch/>
        </p:blipFill>
        <p:spPr>
          <a:xfrm>
            <a:off x="372534" y="836613"/>
            <a:ext cx="11004549" cy="4752975"/>
          </a:xfrm>
          <a:prstGeom prst="rect">
            <a:avLst/>
          </a:prstGeom>
          <a:noFill/>
          <a:ln>
            <a:noFill/>
          </a:ln>
        </p:spPr>
      </p:pic>
      <p:pic>
        <p:nvPicPr>
          <p:cNvPr id="213" name="Google Shape;213;p14" descr="Lovely Professional University - Wikipedia"/>
          <p:cNvPicPr preferRelativeResize="0"/>
          <p:nvPr/>
        </p:nvPicPr>
        <p:blipFill rotWithShape="1">
          <a:blip r:embed="rId4">
            <a:alphaModFix/>
          </a:blip>
          <a:srcRect/>
          <a:stretch/>
        </p:blipFill>
        <p:spPr>
          <a:xfrm>
            <a:off x="11184467" y="74613"/>
            <a:ext cx="939800" cy="701675"/>
          </a:xfrm>
          <a:prstGeom prst="rect">
            <a:avLst/>
          </a:prstGeom>
          <a:noFill/>
          <a:ln>
            <a:noFill/>
          </a:ln>
        </p:spPr>
      </p:pic>
      <p:sp>
        <p:nvSpPr>
          <p:cNvPr id="214" name="Google Shape;214;p14"/>
          <p:cNvSpPr txBox="1"/>
          <p:nvPr/>
        </p:nvSpPr>
        <p:spPr>
          <a:xfrm>
            <a:off x="425450" y="6076950"/>
            <a:ext cx="11341100"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B98F682-ADC7-9C10-F0A7-84E31F19381F}"/>
              </a:ext>
            </a:extLst>
          </p:cNvPr>
          <p:cNvSpPr>
            <a:spLocks noGrp="1"/>
          </p:cNvSpPr>
          <p:nvPr>
            <p:ph type="title"/>
          </p:nvPr>
        </p:nvSpPr>
        <p:spPr/>
        <p:txBody>
          <a:bodyPr/>
          <a:lstStyle/>
          <a:p>
            <a:r>
              <a:rPr lang="en-US" dirty="0"/>
              <a:t>Main Memory Management</a:t>
            </a:r>
          </a:p>
        </p:txBody>
      </p:sp>
      <p:sp>
        <p:nvSpPr>
          <p:cNvPr id="5" name="Text Placeholder 4">
            <a:extLst>
              <a:ext uri="{FF2B5EF4-FFF2-40B4-BE49-F238E27FC236}">
                <a16:creationId xmlns:a16="http://schemas.microsoft.com/office/drawing/2014/main" xmlns="" id="{4A4BE62B-A6D5-A3FD-849B-EAF83FF07795}"/>
              </a:ext>
            </a:extLst>
          </p:cNvPr>
          <p:cNvSpPr>
            <a:spLocks noGrp="1"/>
          </p:cNvSpPr>
          <p:nvPr>
            <p:ph type="body" idx="1"/>
          </p:nvPr>
        </p:nvSpPr>
        <p:spPr/>
        <p:txBody>
          <a:bodyPr/>
          <a:lstStyle/>
          <a:p>
            <a:r>
              <a:rPr lang="en-US" sz="2800" dirty="0"/>
              <a:t>Main memory is a large array of storage or bytes, which has an address. </a:t>
            </a:r>
          </a:p>
          <a:p>
            <a:r>
              <a:rPr lang="en-US" sz="2800" dirty="0"/>
              <a:t>The memory management process is conducted by using a sequence of reads or writes of specific memory addresses.</a:t>
            </a:r>
          </a:p>
          <a:p>
            <a:r>
              <a:rPr lang="en-US" sz="2800" dirty="0"/>
              <a:t>Main memory is a volatile storage device which means it loses its contents in the case of system failure or as soon as system power goes down.</a:t>
            </a:r>
          </a:p>
          <a:p>
            <a:r>
              <a:rPr lang="en-US" sz="2800" dirty="0"/>
              <a:t> The main motivation behind Memory Management is to maximize memory utilization on the computer system.</a:t>
            </a:r>
          </a:p>
        </p:txBody>
      </p:sp>
      <p:sp>
        <p:nvSpPr>
          <p:cNvPr id="3" name="Slide Number Placeholder 2">
            <a:extLst>
              <a:ext uri="{FF2B5EF4-FFF2-40B4-BE49-F238E27FC236}">
                <a16:creationId xmlns:a16="http://schemas.microsoft.com/office/drawing/2014/main" xmlns="" id="{FFE056B4-E4CA-8C67-DA76-88B8182DEB0F}"/>
              </a:ext>
            </a:extLst>
          </p:cNvPr>
          <p:cNvSpPr>
            <a:spLocks noGrp="1"/>
          </p:cNvSpPr>
          <p:nvPr>
            <p:ph type="sldNum" idx="12"/>
          </p:nvPr>
        </p:nvSpPr>
        <p:spPr/>
        <p:txBody>
          <a:bodyPr/>
          <a:lstStyle/>
          <a:p>
            <a:fld id="{00000000-1234-1234-1234-123412341234}" type="slidenum">
              <a:rPr lang="en-US" smtClean="0"/>
              <a:pPr/>
              <a:t>25</a:t>
            </a:fld>
            <a:endParaRPr lang="en-US"/>
          </a:p>
        </p:txBody>
      </p:sp>
    </p:spTree>
    <p:extLst>
      <p:ext uri="{BB962C8B-B14F-4D97-AF65-F5344CB8AC3E}">
        <p14:creationId xmlns:p14="http://schemas.microsoft.com/office/powerpoint/2010/main" xmlns="" val="31213802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1B716F1-AE5C-F328-058D-4B1CAD36C675}"/>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xmlns="" id="{0ABE3AF9-BD14-401D-10D8-3595B2316B6A}"/>
              </a:ext>
            </a:extLst>
          </p:cNvPr>
          <p:cNvSpPr>
            <a:spLocks noGrp="1"/>
          </p:cNvSpPr>
          <p:nvPr>
            <p:ph type="body" idx="1"/>
          </p:nvPr>
        </p:nvSpPr>
        <p:spPr/>
        <p:txBody>
          <a:bodyPr/>
          <a:lstStyle/>
          <a:p>
            <a:r>
              <a:rPr lang="en-US" dirty="0"/>
              <a:t>The operating system is responsible for the following activities in connections with memory management:</a:t>
            </a:r>
          </a:p>
          <a:p>
            <a:endParaRPr lang="en-US" dirty="0"/>
          </a:p>
          <a:p>
            <a:r>
              <a:rPr lang="en-US" dirty="0"/>
              <a:t>    Keep track of which parts of memory are currently being used and by whom.</a:t>
            </a:r>
          </a:p>
          <a:p>
            <a:r>
              <a:rPr lang="en-US" dirty="0"/>
              <a:t>    Decide which processes to load when memory space becomes available.</a:t>
            </a:r>
          </a:p>
          <a:p>
            <a:r>
              <a:rPr lang="en-US" dirty="0"/>
              <a:t>    Allocate and deallocate memory space as needed.</a:t>
            </a:r>
          </a:p>
          <a:p>
            <a:endParaRPr lang="en-US" dirty="0"/>
          </a:p>
        </p:txBody>
      </p:sp>
      <p:sp>
        <p:nvSpPr>
          <p:cNvPr id="3" name="Slide Number Placeholder 2">
            <a:extLst>
              <a:ext uri="{FF2B5EF4-FFF2-40B4-BE49-F238E27FC236}">
                <a16:creationId xmlns:a16="http://schemas.microsoft.com/office/drawing/2014/main" xmlns="" id="{2B670314-B39E-008F-27AB-4BAD32EEAF42}"/>
              </a:ext>
            </a:extLst>
          </p:cNvPr>
          <p:cNvSpPr>
            <a:spLocks noGrp="1"/>
          </p:cNvSpPr>
          <p:nvPr>
            <p:ph type="sldNum" idx="12"/>
          </p:nvPr>
        </p:nvSpPr>
        <p:spPr/>
        <p:txBody>
          <a:bodyPr/>
          <a:lstStyle/>
          <a:p>
            <a:fld id="{00000000-1234-1234-1234-123412341234}" type="slidenum">
              <a:rPr lang="en-US" smtClean="0"/>
              <a:pPr/>
              <a:t>26</a:t>
            </a:fld>
            <a:endParaRPr lang="en-US"/>
          </a:p>
        </p:txBody>
      </p:sp>
    </p:spTree>
    <p:extLst>
      <p:ext uri="{BB962C8B-B14F-4D97-AF65-F5344CB8AC3E}">
        <p14:creationId xmlns:p14="http://schemas.microsoft.com/office/powerpoint/2010/main" xmlns="" val="39948280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27</a:t>
            </a:fld>
            <a:endParaRPr/>
          </a:p>
        </p:txBody>
      </p:sp>
      <p:pic>
        <p:nvPicPr>
          <p:cNvPr id="236" name="Google Shape;236;p16" descr="Components of Operating System"/>
          <p:cNvPicPr preferRelativeResize="0">
            <a:picLocks noGrp="1"/>
          </p:cNvPicPr>
          <p:nvPr>
            <p:ph type="body" idx="1"/>
          </p:nvPr>
        </p:nvPicPr>
        <p:blipFill rotWithShape="1">
          <a:blip r:embed="rId3">
            <a:alphaModFix/>
          </a:blip>
          <a:srcRect/>
          <a:stretch/>
        </p:blipFill>
        <p:spPr>
          <a:xfrm>
            <a:off x="2566989" y="828675"/>
            <a:ext cx="6746875" cy="4837112"/>
          </a:xfrm>
          <a:prstGeom prst="rect">
            <a:avLst/>
          </a:prstGeom>
          <a:noFill/>
          <a:ln>
            <a:noFill/>
          </a:ln>
        </p:spPr>
      </p:pic>
      <p:pic>
        <p:nvPicPr>
          <p:cNvPr id="237" name="Google Shape;237;p16" descr="Lovely Professional University - Wikipedia"/>
          <p:cNvPicPr preferRelativeResize="0"/>
          <p:nvPr/>
        </p:nvPicPr>
        <p:blipFill rotWithShape="1">
          <a:blip r:embed="rId4">
            <a:alphaModFix/>
          </a:blip>
          <a:srcRect/>
          <a:stretch/>
        </p:blipFill>
        <p:spPr>
          <a:xfrm>
            <a:off x="9912349" y="74615"/>
            <a:ext cx="704851" cy="701675"/>
          </a:xfrm>
          <a:prstGeom prst="rect">
            <a:avLst/>
          </a:prstGeom>
          <a:noFill/>
          <a:ln>
            <a:noFill/>
          </a:ln>
        </p:spPr>
      </p:pic>
      <p:sp>
        <p:nvSpPr>
          <p:cNvPr id="238" name="Google Shape;238;p16"/>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1C4303-4067-DD12-BBE8-2714FEA13B3F}"/>
              </a:ext>
            </a:extLst>
          </p:cNvPr>
          <p:cNvSpPr>
            <a:spLocks noGrp="1"/>
          </p:cNvSpPr>
          <p:nvPr>
            <p:ph type="title"/>
          </p:nvPr>
        </p:nvSpPr>
        <p:spPr/>
        <p:txBody>
          <a:bodyPr/>
          <a:lstStyle/>
          <a:p>
            <a:r>
              <a:rPr lang="en-US" dirty="0"/>
              <a:t>Secondary Storage Management</a:t>
            </a:r>
          </a:p>
        </p:txBody>
      </p:sp>
      <p:sp>
        <p:nvSpPr>
          <p:cNvPr id="6" name="Text Placeholder 5">
            <a:extLst>
              <a:ext uri="{FF2B5EF4-FFF2-40B4-BE49-F238E27FC236}">
                <a16:creationId xmlns:a16="http://schemas.microsoft.com/office/drawing/2014/main" xmlns="" id="{BC891AEF-F236-A53B-3840-F0EC06E75FB1}"/>
              </a:ext>
            </a:extLst>
          </p:cNvPr>
          <p:cNvSpPr>
            <a:spLocks noGrp="1"/>
          </p:cNvSpPr>
          <p:nvPr>
            <p:ph type="body" idx="1"/>
          </p:nvPr>
        </p:nvSpPr>
        <p:spPr/>
        <p:txBody>
          <a:bodyPr/>
          <a:lstStyle/>
          <a:p>
            <a:pPr algn="just"/>
            <a:r>
              <a:rPr lang="en-US" sz="2800" dirty="0"/>
              <a:t>Since the main memory is too small to permanently accommodate all data and program, the computer system must provide secondary storage to backup main memory.</a:t>
            </a:r>
          </a:p>
          <a:p>
            <a:pPr algn="just"/>
            <a:endParaRPr lang="en-US" sz="2800" dirty="0"/>
          </a:p>
          <a:p>
            <a:pPr algn="just"/>
            <a:r>
              <a:rPr lang="en-US" sz="2800" dirty="0"/>
              <a:t>Most modern computer systems use disks as the principle on-line storage medium, for both programs and data. Most programs, like compilers, assemblers, sort routines, editors, formatters, and so on, are stored on the disk until loaded into memory, and then use the disk as both the source and destination of their processing. </a:t>
            </a:r>
          </a:p>
        </p:txBody>
      </p:sp>
      <p:sp>
        <p:nvSpPr>
          <p:cNvPr id="3" name="Slide Number Placeholder 2">
            <a:extLst>
              <a:ext uri="{FF2B5EF4-FFF2-40B4-BE49-F238E27FC236}">
                <a16:creationId xmlns:a16="http://schemas.microsoft.com/office/drawing/2014/main" xmlns="" id="{948CC44D-2812-D000-883B-A1539F10AA6F}"/>
              </a:ext>
            </a:extLst>
          </p:cNvPr>
          <p:cNvSpPr>
            <a:spLocks noGrp="1"/>
          </p:cNvSpPr>
          <p:nvPr>
            <p:ph type="sldNum" idx="12"/>
          </p:nvPr>
        </p:nvSpPr>
        <p:spPr/>
        <p:txBody>
          <a:bodyPr/>
          <a:lstStyle/>
          <a:p>
            <a:fld id="{00000000-1234-1234-1234-123412341234}" type="slidenum">
              <a:rPr lang="en-US" smtClean="0"/>
              <a:pPr/>
              <a:t>28</a:t>
            </a:fld>
            <a:endParaRPr lang="en-US"/>
          </a:p>
        </p:txBody>
      </p:sp>
    </p:spTree>
    <p:extLst>
      <p:ext uri="{BB962C8B-B14F-4D97-AF65-F5344CB8AC3E}">
        <p14:creationId xmlns:p14="http://schemas.microsoft.com/office/powerpoint/2010/main" xmlns="" val="36433460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9D65E8C-76FC-0736-6058-216C35991096}"/>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xmlns="" id="{C5F12718-2103-A189-F50E-1D14C0646946}"/>
              </a:ext>
            </a:extLst>
          </p:cNvPr>
          <p:cNvSpPr>
            <a:spLocks noGrp="1"/>
          </p:cNvSpPr>
          <p:nvPr>
            <p:ph type="body" idx="1"/>
          </p:nvPr>
        </p:nvSpPr>
        <p:spPr/>
        <p:txBody>
          <a:bodyPr/>
          <a:lstStyle/>
          <a:p>
            <a:r>
              <a:rPr lang="en-US" dirty="0"/>
              <a:t>Today modern computers use hard drives/SSD as the primary storage of both programs and data. </a:t>
            </a:r>
          </a:p>
          <a:p>
            <a:r>
              <a:rPr lang="en-US" dirty="0"/>
              <a:t>However, the secondary storage management also works with storage devices, such as USB flash drives and CD/DVD drives. </a:t>
            </a:r>
          </a:p>
          <a:p>
            <a:r>
              <a:rPr lang="en-US" dirty="0"/>
              <a:t>The operating system is responsible for the following activities in connection with disk management:</a:t>
            </a:r>
          </a:p>
          <a:p>
            <a:r>
              <a:rPr lang="en-US" dirty="0"/>
              <a:t>    Free space management</a:t>
            </a:r>
          </a:p>
          <a:p>
            <a:r>
              <a:rPr lang="en-US" dirty="0"/>
              <a:t>    Storage allocation</a:t>
            </a:r>
          </a:p>
          <a:p>
            <a:r>
              <a:rPr lang="en-US" dirty="0"/>
              <a:t>    Disk scheduling </a:t>
            </a:r>
          </a:p>
        </p:txBody>
      </p:sp>
      <p:sp>
        <p:nvSpPr>
          <p:cNvPr id="3" name="Slide Number Placeholder 2">
            <a:extLst>
              <a:ext uri="{FF2B5EF4-FFF2-40B4-BE49-F238E27FC236}">
                <a16:creationId xmlns:a16="http://schemas.microsoft.com/office/drawing/2014/main" xmlns="" id="{577B71C0-9C18-C0E8-EED1-47538AD05C4F}"/>
              </a:ext>
            </a:extLst>
          </p:cNvPr>
          <p:cNvSpPr>
            <a:spLocks noGrp="1"/>
          </p:cNvSpPr>
          <p:nvPr>
            <p:ph type="sldNum" idx="12"/>
          </p:nvPr>
        </p:nvSpPr>
        <p:spPr/>
        <p:txBody>
          <a:bodyPr/>
          <a:lstStyle/>
          <a:p>
            <a:fld id="{00000000-1234-1234-1234-123412341234}" type="slidenum">
              <a:rPr lang="en-US" smtClean="0"/>
              <a:pPr/>
              <a:t>29</a:t>
            </a:fld>
            <a:endParaRPr lang="en-US"/>
          </a:p>
        </p:txBody>
      </p:sp>
    </p:spTree>
    <p:extLst>
      <p:ext uri="{BB962C8B-B14F-4D97-AF65-F5344CB8AC3E}">
        <p14:creationId xmlns:p14="http://schemas.microsoft.com/office/powerpoint/2010/main" xmlns="" val="1800123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1981200" y="277812"/>
            <a:ext cx="8229600" cy="773112"/>
          </a:xfrm>
          <a:prstGeom prst="rect">
            <a:avLst/>
          </a:prstGeom>
          <a:noFill/>
          <a:ln>
            <a:noFill/>
          </a:ln>
        </p:spPr>
        <p:txBody>
          <a:bodyPr spcFirstLastPara="1" wrap="square" lIns="91425" tIns="45700" rIns="91425" bIns="45700" anchor="ctr" anchorCtr="0">
            <a:noAutofit/>
          </a:bodyPr>
          <a:lstStyle/>
          <a:p>
            <a:pPr>
              <a:buClr>
                <a:schemeClr val="dk1"/>
              </a:buClr>
              <a:buSzPts val="4400"/>
            </a:pPr>
            <a:r>
              <a:rPr lang="en-US">
                <a:latin typeface="Times New Roman"/>
                <a:ea typeface="Times New Roman"/>
                <a:cs typeface="Times New Roman"/>
                <a:sym typeface="Times New Roman"/>
              </a:rPr>
              <a:t>What is an Operating System?</a:t>
            </a:r>
            <a:endParaRPr/>
          </a:p>
        </p:txBody>
      </p:sp>
      <p:sp>
        <p:nvSpPr>
          <p:cNvPr id="106" name="Google Shape;106;p3"/>
          <p:cNvSpPr txBox="1">
            <a:spLocks noGrp="1"/>
          </p:cNvSpPr>
          <p:nvPr>
            <p:ph type="body" idx="1"/>
          </p:nvPr>
        </p:nvSpPr>
        <p:spPr>
          <a:xfrm>
            <a:off x="2093912" y="1050928"/>
            <a:ext cx="8159751" cy="4751387"/>
          </a:xfrm>
          <a:prstGeom prst="rect">
            <a:avLst/>
          </a:prstGeom>
          <a:noFill/>
          <a:ln>
            <a:noFill/>
          </a:ln>
        </p:spPr>
        <p:txBody>
          <a:bodyPr spcFirstLastPara="1" wrap="square" lIns="91425" tIns="45700" rIns="91425" bIns="45700" anchor="t" anchorCtr="0">
            <a:noAutofit/>
          </a:bodyPr>
          <a:lstStyle/>
          <a:p>
            <a:pPr marL="342900">
              <a:spcBef>
                <a:spcPts val="0"/>
              </a:spcBef>
            </a:pPr>
            <a:r>
              <a:rPr lang="en-US" sz="1800" b="1" dirty="0">
                <a:latin typeface="Times New Roman"/>
                <a:ea typeface="Times New Roman"/>
                <a:cs typeface="Times New Roman"/>
                <a:sym typeface="Times New Roman"/>
              </a:rPr>
              <a:t>What is an Operating system?</a:t>
            </a:r>
            <a:endParaRPr dirty="0"/>
          </a:p>
          <a:p>
            <a:pPr marL="742950" lvl="1" indent="-285750"/>
            <a:r>
              <a:rPr lang="en-US" sz="1800" b="1" dirty="0">
                <a:solidFill>
                  <a:srgbClr val="FF0000"/>
                </a:solidFill>
                <a:latin typeface="Times New Roman"/>
                <a:ea typeface="Times New Roman"/>
                <a:cs typeface="Times New Roman"/>
                <a:sym typeface="Times New Roman"/>
              </a:rPr>
              <a:t>A program that acts as an intermediate/ interface between a user of a computer and the computer hardware.</a:t>
            </a:r>
            <a:endParaRPr dirty="0">
              <a:solidFill>
                <a:srgbClr val="FF0000"/>
              </a:solidFill>
            </a:endParaRPr>
          </a:p>
          <a:p>
            <a:pPr marL="742950" lvl="1" indent="-285750"/>
            <a:r>
              <a:rPr lang="en-US" sz="1800" b="1" dirty="0">
                <a:latin typeface="Times New Roman"/>
                <a:ea typeface="Times New Roman"/>
                <a:cs typeface="Times New Roman"/>
                <a:sym typeface="Times New Roman"/>
              </a:rPr>
              <a:t>Resource allocator (Managing the resources efficiently)</a:t>
            </a:r>
            <a:endParaRPr dirty="0"/>
          </a:p>
          <a:p>
            <a:pPr marL="742950" lvl="1" indent="-285750"/>
            <a:r>
              <a:rPr lang="en-US" sz="1800" b="1" dirty="0">
                <a:latin typeface="Times New Roman"/>
                <a:ea typeface="Times New Roman"/>
                <a:cs typeface="Times New Roman"/>
                <a:sym typeface="Times New Roman"/>
              </a:rPr>
              <a:t>Control Program</a:t>
            </a:r>
            <a:endParaRPr dirty="0"/>
          </a:p>
          <a:p>
            <a:pPr marL="342900" indent="-228600">
              <a:buNone/>
            </a:pPr>
            <a:endParaRPr sz="1800" b="1" dirty="0">
              <a:latin typeface="Times New Roman"/>
              <a:ea typeface="Times New Roman"/>
              <a:cs typeface="Times New Roman"/>
              <a:sym typeface="Times New Roman"/>
            </a:endParaRPr>
          </a:p>
          <a:p>
            <a:pPr marL="342900"/>
            <a:r>
              <a:rPr lang="en-US" sz="1800" b="1" dirty="0">
                <a:latin typeface="Times New Roman"/>
                <a:ea typeface="Times New Roman"/>
                <a:cs typeface="Times New Roman"/>
                <a:sym typeface="Times New Roman"/>
              </a:rPr>
              <a:t>Operating system goals:</a:t>
            </a:r>
            <a:endParaRPr dirty="0"/>
          </a:p>
          <a:p>
            <a:pPr marL="742950" lvl="1" indent="-285750"/>
            <a:r>
              <a:rPr lang="en-US" sz="1800" b="1" dirty="0">
                <a:latin typeface="Times New Roman"/>
                <a:ea typeface="Times New Roman"/>
                <a:cs typeface="Times New Roman"/>
                <a:sym typeface="Times New Roman"/>
              </a:rPr>
              <a:t>Execute user programs and make problem solving easier.</a:t>
            </a:r>
            <a:endParaRPr dirty="0"/>
          </a:p>
          <a:p>
            <a:pPr marL="742950" lvl="1" indent="-285750"/>
            <a:r>
              <a:rPr lang="en-US" sz="1800" b="1" dirty="0">
                <a:latin typeface="Times New Roman"/>
                <a:ea typeface="Times New Roman"/>
                <a:cs typeface="Times New Roman"/>
                <a:sym typeface="Times New Roman"/>
              </a:rPr>
              <a:t>Make the computer system convenient to use</a:t>
            </a:r>
            <a:endParaRPr dirty="0"/>
          </a:p>
          <a:p>
            <a:pPr marL="742950" lvl="1" indent="-285750"/>
            <a:r>
              <a:rPr lang="en-US" sz="1800" b="1" dirty="0">
                <a:latin typeface="Times New Roman"/>
                <a:ea typeface="Times New Roman"/>
                <a:cs typeface="Times New Roman"/>
                <a:sym typeface="Times New Roman"/>
              </a:rPr>
              <a:t>Efficiently use available resources</a:t>
            </a:r>
            <a:endParaRPr dirty="0"/>
          </a:p>
          <a:p>
            <a:pPr marL="342900">
              <a:spcBef>
                <a:spcPts val="400"/>
              </a:spcBef>
              <a:buSzPts val="2000"/>
              <a:buNone/>
            </a:pPr>
            <a:endParaRPr sz="2000" dirty="0">
              <a:latin typeface="Times New Roman"/>
              <a:ea typeface="Times New Roman"/>
              <a:cs typeface="Times New Roman"/>
              <a:sym typeface="Times New Roman"/>
            </a:endParaRPr>
          </a:p>
          <a:p>
            <a:pPr marL="342900">
              <a:spcBef>
                <a:spcPts val="400"/>
              </a:spcBef>
              <a:buSzPts val="2000"/>
            </a:pPr>
            <a:r>
              <a:rPr lang="en-US" sz="2000" dirty="0">
                <a:latin typeface="Times New Roman"/>
                <a:ea typeface="Times New Roman"/>
                <a:cs typeface="Times New Roman"/>
                <a:sym typeface="Times New Roman"/>
              </a:rPr>
              <a:t>An operating system is the one program that is running at all the times on the computer- usually called the </a:t>
            </a:r>
            <a:r>
              <a:rPr lang="en-US" sz="2000" b="1" dirty="0">
                <a:latin typeface="Times New Roman"/>
                <a:ea typeface="Times New Roman"/>
                <a:cs typeface="Times New Roman"/>
                <a:sym typeface="Times New Roman"/>
              </a:rPr>
              <a:t>kernel.</a:t>
            </a:r>
            <a:endParaRPr b="1" dirty="0"/>
          </a:p>
          <a:p>
            <a:pPr marL="342900">
              <a:spcBef>
                <a:spcPts val="400"/>
              </a:spcBef>
              <a:buSzPts val="2000"/>
            </a:pPr>
            <a:r>
              <a:rPr lang="en-US" sz="2000" dirty="0">
                <a:latin typeface="Times New Roman"/>
                <a:ea typeface="Times New Roman"/>
                <a:cs typeface="Times New Roman"/>
                <a:sym typeface="Times New Roman"/>
              </a:rPr>
              <a:t>Kernel is a program that (allow) let the hardware to recognize and read the program/process.</a:t>
            </a:r>
            <a:endParaRPr dirty="0"/>
          </a:p>
        </p:txBody>
      </p:sp>
      <p:pic>
        <p:nvPicPr>
          <p:cNvPr id="107" name="Google Shape;107;p3"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108" name="Google Shape;108;p3"/>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8"/>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30</a:t>
            </a:fld>
            <a:endParaRPr/>
          </a:p>
        </p:txBody>
      </p:sp>
      <p:pic>
        <p:nvPicPr>
          <p:cNvPr id="260" name="Google Shape;260;p18" descr="Components of Operating System"/>
          <p:cNvPicPr preferRelativeResize="0">
            <a:picLocks noGrp="1"/>
          </p:cNvPicPr>
          <p:nvPr>
            <p:ph type="body" idx="1"/>
          </p:nvPr>
        </p:nvPicPr>
        <p:blipFill rotWithShape="1">
          <a:blip r:embed="rId3">
            <a:alphaModFix/>
          </a:blip>
          <a:srcRect/>
          <a:stretch/>
        </p:blipFill>
        <p:spPr>
          <a:xfrm>
            <a:off x="2640013" y="1557340"/>
            <a:ext cx="7056437" cy="3671887"/>
          </a:xfrm>
          <a:prstGeom prst="rect">
            <a:avLst/>
          </a:prstGeom>
          <a:noFill/>
          <a:ln>
            <a:noFill/>
          </a:ln>
        </p:spPr>
      </p:pic>
      <p:pic>
        <p:nvPicPr>
          <p:cNvPr id="261" name="Google Shape;261;p18" descr="Lovely Professional University - Wikipedia"/>
          <p:cNvPicPr preferRelativeResize="0"/>
          <p:nvPr/>
        </p:nvPicPr>
        <p:blipFill rotWithShape="1">
          <a:blip r:embed="rId4">
            <a:alphaModFix/>
          </a:blip>
          <a:srcRect/>
          <a:stretch/>
        </p:blipFill>
        <p:spPr>
          <a:xfrm>
            <a:off x="9912349" y="74615"/>
            <a:ext cx="704851" cy="701675"/>
          </a:xfrm>
          <a:prstGeom prst="rect">
            <a:avLst/>
          </a:prstGeom>
          <a:noFill/>
          <a:ln>
            <a:noFill/>
          </a:ln>
        </p:spPr>
      </p:pic>
      <p:sp>
        <p:nvSpPr>
          <p:cNvPr id="262" name="Google Shape;262;p18"/>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7AAAB5-A947-1A75-2664-4D5BF968F393}"/>
              </a:ext>
            </a:extLst>
          </p:cNvPr>
          <p:cNvSpPr>
            <a:spLocks noGrp="1"/>
          </p:cNvSpPr>
          <p:nvPr>
            <p:ph type="title"/>
          </p:nvPr>
        </p:nvSpPr>
        <p:spPr/>
        <p:txBody>
          <a:bodyPr/>
          <a:lstStyle/>
          <a:p>
            <a:r>
              <a:rPr lang="en-US" dirty="0"/>
              <a:t>Security Management</a:t>
            </a:r>
          </a:p>
        </p:txBody>
      </p:sp>
      <p:sp>
        <p:nvSpPr>
          <p:cNvPr id="4" name="Text Placeholder 3">
            <a:extLst>
              <a:ext uri="{FF2B5EF4-FFF2-40B4-BE49-F238E27FC236}">
                <a16:creationId xmlns:a16="http://schemas.microsoft.com/office/drawing/2014/main" xmlns="" id="{65033575-E1BB-9F2D-57D3-F3D8864C6D1B}"/>
              </a:ext>
            </a:extLst>
          </p:cNvPr>
          <p:cNvSpPr>
            <a:spLocks noGrp="1"/>
          </p:cNvSpPr>
          <p:nvPr>
            <p:ph type="body" idx="1"/>
          </p:nvPr>
        </p:nvSpPr>
        <p:spPr/>
        <p:txBody>
          <a:bodyPr/>
          <a:lstStyle/>
          <a:p>
            <a:r>
              <a:rPr lang="en-US" dirty="0"/>
              <a:t>Security Management refers to a mechanism for controlling the access of programs, processes, or users to the resources defined by a computer controls to be imposed, together with some means of enforcement.</a:t>
            </a:r>
          </a:p>
        </p:txBody>
      </p:sp>
      <p:sp>
        <p:nvSpPr>
          <p:cNvPr id="3" name="Slide Number Placeholder 2">
            <a:extLst>
              <a:ext uri="{FF2B5EF4-FFF2-40B4-BE49-F238E27FC236}">
                <a16:creationId xmlns:a16="http://schemas.microsoft.com/office/drawing/2014/main" xmlns="" id="{AC560A0D-DD0C-7F9D-0F7F-6C3282F51D29}"/>
              </a:ext>
            </a:extLst>
          </p:cNvPr>
          <p:cNvSpPr>
            <a:spLocks noGrp="1"/>
          </p:cNvSpPr>
          <p:nvPr>
            <p:ph type="sldNum" idx="12"/>
          </p:nvPr>
        </p:nvSpPr>
        <p:spPr/>
        <p:txBody>
          <a:bodyPr/>
          <a:lstStyle/>
          <a:p>
            <a:fld id="{00000000-1234-1234-1234-123412341234}" type="slidenum">
              <a:rPr lang="en-US" smtClean="0"/>
              <a:pPr/>
              <a:t>31</a:t>
            </a:fld>
            <a:endParaRPr lang="en-US"/>
          </a:p>
        </p:txBody>
      </p:sp>
    </p:spTree>
    <p:extLst>
      <p:ext uri="{BB962C8B-B14F-4D97-AF65-F5344CB8AC3E}">
        <p14:creationId xmlns:p14="http://schemas.microsoft.com/office/powerpoint/2010/main" xmlns="" val="27907055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1"/>
          <p:cNvSpPr txBox="1">
            <a:spLocks noGrp="1"/>
          </p:cNvSpPr>
          <p:nvPr>
            <p:ph type="body" idx="1"/>
          </p:nvPr>
        </p:nvSpPr>
        <p:spPr>
          <a:xfrm>
            <a:off x="570271" y="692150"/>
            <a:ext cx="10913807" cy="5434012"/>
          </a:xfrm>
          <a:prstGeom prst="rect">
            <a:avLst/>
          </a:prstGeom>
          <a:noFill/>
          <a:ln>
            <a:noFill/>
          </a:ln>
        </p:spPr>
        <p:txBody>
          <a:bodyPr spcFirstLastPara="1" wrap="square" lIns="91425" tIns="45700" rIns="91425" bIns="45700" anchor="t" anchorCtr="0">
            <a:noAutofit/>
          </a:bodyPr>
          <a:lstStyle/>
          <a:p>
            <a:pPr marL="342900" algn="just">
              <a:spcBef>
                <a:spcPts val="0"/>
              </a:spcBef>
              <a:buClr>
                <a:srgbClr val="610B4B"/>
              </a:buClr>
              <a:buSzPts val="2000"/>
            </a:pPr>
            <a:r>
              <a:rPr lang="en-US" sz="2400" b="1" dirty="0">
                <a:solidFill>
                  <a:srgbClr val="610B4B"/>
                </a:solidFill>
                <a:latin typeface="Times New Roman"/>
                <a:ea typeface="Times New Roman"/>
                <a:cs typeface="Times New Roman"/>
                <a:sym typeface="Times New Roman"/>
              </a:rPr>
              <a:t>Security Management</a:t>
            </a:r>
            <a:endParaRPr sz="3600" b="1" dirty="0"/>
          </a:p>
          <a:p>
            <a:pPr marL="342900" algn="just">
              <a:spcBef>
                <a:spcPts val="400"/>
              </a:spcBef>
              <a:buClr>
                <a:srgbClr val="333333"/>
              </a:buClr>
              <a:buSzPts val="2000"/>
            </a:pPr>
            <a:r>
              <a:rPr lang="en-US" sz="2400" dirty="0">
                <a:solidFill>
                  <a:srgbClr val="333333"/>
                </a:solidFill>
                <a:latin typeface="Times New Roman"/>
                <a:ea typeface="Times New Roman"/>
                <a:cs typeface="Times New Roman"/>
                <a:sym typeface="Times New Roman"/>
              </a:rPr>
              <a:t>The various processes in an operating system need to be secured from other activities. </a:t>
            </a:r>
            <a:endParaRPr sz="2400" dirty="0">
              <a:solidFill>
                <a:srgbClr val="333333"/>
              </a:solidFill>
              <a:latin typeface="Times New Roman"/>
              <a:ea typeface="Times New Roman"/>
              <a:cs typeface="Times New Roman"/>
              <a:sym typeface="Times New Roman"/>
            </a:endParaRPr>
          </a:p>
          <a:p>
            <a:pPr marL="342900" algn="just">
              <a:spcBef>
                <a:spcPts val="400"/>
              </a:spcBef>
              <a:buClr>
                <a:srgbClr val="333333"/>
              </a:buClr>
              <a:buSzPts val="2000"/>
            </a:pPr>
            <a:r>
              <a:rPr lang="en-US" sz="2400" dirty="0">
                <a:solidFill>
                  <a:srgbClr val="333333"/>
                </a:solidFill>
                <a:latin typeface="Times New Roman"/>
                <a:ea typeface="Times New Roman"/>
                <a:cs typeface="Times New Roman"/>
                <a:sym typeface="Times New Roman"/>
              </a:rPr>
              <a:t>Therefore, various mechanisms can ensure those processes that want to operate files, memory CPU, and other hardware resources should have proper authorization from the operating system.</a:t>
            </a:r>
            <a:endParaRPr sz="3600" dirty="0"/>
          </a:p>
          <a:p>
            <a:pPr marL="342900" algn="just">
              <a:spcBef>
                <a:spcPts val="400"/>
              </a:spcBef>
              <a:buClr>
                <a:srgbClr val="333333"/>
              </a:buClr>
              <a:buSzPts val="2000"/>
            </a:pPr>
            <a:r>
              <a:rPr lang="en-US" sz="2400" dirty="0">
                <a:solidFill>
                  <a:srgbClr val="333333"/>
                </a:solidFill>
                <a:latin typeface="Times New Roman"/>
                <a:ea typeface="Times New Roman"/>
                <a:cs typeface="Times New Roman"/>
                <a:sym typeface="Times New Roman"/>
              </a:rPr>
              <a:t>Security refers to a mechanism for controlling the access of programs, processes, or users to the resources defined by computer controls to be imposed, together with some means of enforcement.</a:t>
            </a:r>
            <a:endParaRPr sz="3600" dirty="0"/>
          </a:p>
          <a:p>
            <a:pPr marL="342900" algn="just">
              <a:spcBef>
                <a:spcPts val="400"/>
              </a:spcBef>
              <a:buClr>
                <a:srgbClr val="333333"/>
              </a:buClr>
              <a:buSzPts val="2000"/>
            </a:pPr>
            <a:r>
              <a:rPr lang="en-US" sz="2400" dirty="0">
                <a:solidFill>
                  <a:srgbClr val="333333"/>
                </a:solidFill>
                <a:latin typeface="Times New Roman"/>
                <a:ea typeface="Times New Roman"/>
                <a:cs typeface="Times New Roman"/>
                <a:sym typeface="Times New Roman"/>
              </a:rPr>
              <a:t>For example, memory addressing hardware helps to confirm that a process can be executed within its own address space. </a:t>
            </a:r>
            <a:endParaRPr sz="2400" dirty="0">
              <a:solidFill>
                <a:srgbClr val="333333"/>
              </a:solidFill>
              <a:latin typeface="Times New Roman"/>
              <a:ea typeface="Times New Roman"/>
              <a:cs typeface="Times New Roman"/>
              <a:sym typeface="Times New Roman"/>
            </a:endParaRPr>
          </a:p>
          <a:p>
            <a:pPr marL="342900" algn="just">
              <a:spcBef>
                <a:spcPts val="400"/>
              </a:spcBef>
              <a:buClr>
                <a:srgbClr val="333333"/>
              </a:buClr>
              <a:buSzPts val="2000"/>
            </a:pPr>
            <a:r>
              <a:rPr lang="en-US" sz="2400" dirty="0">
                <a:solidFill>
                  <a:srgbClr val="333333"/>
                </a:solidFill>
                <a:latin typeface="Times New Roman"/>
                <a:ea typeface="Times New Roman"/>
                <a:cs typeface="Times New Roman"/>
                <a:sym typeface="Times New Roman"/>
              </a:rPr>
              <a:t>The time ensures that no process has control of the CPU without renouncing it.</a:t>
            </a:r>
            <a:endParaRPr sz="2400" dirty="0">
              <a:solidFill>
                <a:srgbClr val="333333"/>
              </a:solidFill>
              <a:latin typeface="Times New Roman"/>
              <a:ea typeface="Times New Roman"/>
              <a:cs typeface="Times New Roman"/>
              <a:sym typeface="Times New Roman"/>
            </a:endParaRPr>
          </a:p>
        </p:txBody>
      </p:sp>
      <p:sp>
        <p:nvSpPr>
          <p:cNvPr id="284" name="Google Shape;284;p21"/>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32</a:t>
            </a:fld>
            <a:endParaRPr/>
          </a:p>
        </p:txBody>
      </p:sp>
      <p:pic>
        <p:nvPicPr>
          <p:cNvPr id="285" name="Google Shape;285;p21"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286" name="Google Shape;286;p21"/>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13ffeccf302_0_28"/>
          <p:cNvSpPr txBox="1">
            <a:spLocks noGrp="1"/>
          </p:cNvSpPr>
          <p:nvPr>
            <p:ph type="body" idx="1"/>
          </p:nvPr>
        </p:nvSpPr>
        <p:spPr>
          <a:xfrm>
            <a:off x="629266" y="692150"/>
            <a:ext cx="11139948" cy="5433900"/>
          </a:xfrm>
          <a:prstGeom prst="rect">
            <a:avLst/>
          </a:prstGeom>
          <a:noFill/>
          <a:ln>
            <a:noFill/>
          </a:ln>
        </p:spPr>
        <p:txBody>
          <a:bodyPr spcFirstLastPara="1" wrap="square" lIns="91425" tIns="45700" rIns="91425" bIns="45700" anchor="t" anchorCtr="0">
            <a:noAutofit/>
          </a:bodyPr>
          <a:lstStyle/>
          <a:p>
            <a:pPr marL="342900" algn="just">
              <a:spcBef>
                <a:spcPts val="0"/>
              </a:spcBef>
              <a:buClr>
                <a:srgbClr val="610B4B"/>
              </a:buClr>
              <a:buSzPts val="2000"/>
            </a:pPr>
            <a:r>
              <a:rPr lang="en-US" sz="2400" b="1" dirty="0">
                <a:solidFill>
                  <a:srgbClr val="610B4B"/>
                </a:solidFill>
                <a:latin typeface="Times New Roman"/>
                <a:ea typeface="Times New Roman"/>
                <a:cs typeface="Times New Roman"/>
                <a:sym typeface="Times New Roman"/>
              </a:rPr>
              <a:t>Security Management</a:t>
            </a:r>
            <a:endParaRPr sz="3600" b="1" dirty="0"/>
          </a:p>
          <a:p>
            <a:pPr marL="342900" algn="just">
              <a:spcBef>
                <a:spcPts val="400"/>
              </a:spcBef>
              <a:buClr>
                <a:srgbClr val="333333"/>
              </a:buClr>
              <a:buSzPts val="2000"/>
            </a:pPr>
            <a:r>
              <a:rPr lang="en-US" sz="2400" dirty="0">
                <a:solidFill>
                  <a:srgbClr val="333333"/>
                </a:solidFill>
                <a:latin typeface="Times New Roman"/>
                <a:ea typeface="Times New Roman"/>
                <a:cs typeface="Times New Roman"/>
                <a:sym typeface="Times New Roman"/>
              </a:rPr>
              <a:t>No process is allowed to do its own I/O to protect, which helps you to keep the integrity of the various peripheral devices.</a:t>
            </a:r>
            <a:endParaRPr sz="3600" dirty="0"/>
          </a:p>
          <a:p>
            <a:pPr marL="342900" algn="just">
              <a:spcBef>
                <a:spcPts val="400"/>
              </a:spcBef>
              <a:buClr>
                <a:srgbClr val="333333"/>
              </a:buClr>
              <a:buSzPts val="2000"/>
            </a:pPr>
            <a:r>
              <a:rPr lang="en-US" sz="2400" dirty="0">
                <a:solidFill>
                  <a:srgbClr val="333333"/>
                </a:solidFill>
                <a:latin typeface="Times New Roman"/>
                <a:ea typeface="Times New Roman"/>
                <a:cs typeface="Times New Roman"/>
                <a:sym typeface="Times New Roman"/>
              </a:rPr>
              <a:t>Security can improve reliability by detecting latent errors at the interfaces between component subsystems. </a:t>
            </a:r>
            <a:endParaRPr sz="2400" dirty="0">
              <a:solidFill>
                <a:srgbClr val="333333"/>
              </a:solidFill>
              <a:latin typeface="Times New Roman"/>
              <a:ea typeface="Times New Roman"/>
              <a:cs typeface="Times New Roman"/>
              <a:sym typeface="Times New Roman"/>
            </a:endParaRPr>
          </a:p>
          <a:p>
            <a:pPr marL="342900" algn="just">
              <a:spcBef>
                <a:spcPts val="400"/>
              </a:spcBef>
              <a:buClr>
                <a:srgbClr val="333333"/>
              </a:buClr>
              <a:buSzPts val="2000"/>
            </a:pPr>
            <a:r>
              <a:rPr lang="en-US" sz="2400" dirty="0">
                <a:solidFill>
                  <a:srgbClr val="333333"/>
                </a:solidFill>
                <a:latin typeface="Times New Roman"/>
                <a:ea typeface="Times New Roman"/>
                <a:cs typeface="Times New Roman"/>
                <a:sym typeface="Times New Roman"/>
              </a:rPr>
              <a:t>Early detection of interface errors can prevent the foulness of a healthy subsystem by a malfunctioning subsystem. </a:t>
            </a:r>
            <a:endParaRPr sz="2400" dirty="0">
              <a:solidFill>
                <a:srgbClr val="333333"/>
              </a:solidFill>
              <a:latin typeface="Times New Roman"/>
              <a:ea typeface="Times New Roman"/>
              <a:cs typeface="Times New Roman"/>
              <a:sym typeface="Times New Roman"/>
            </a:endParaRPr>
          </a:p>
          <a:p>
            <a:pPr marL="342900" algn="just">
              <a:spcBef>
                <a:spcPts val="400"/>
              </a:spcBef>
              <a:buClr>
                <a:srgbClr val="333333"/>
              </a:buClr>
              <a:buSzPts val="2000"/>
            </a:pPr>
            <a:r>
              <a:rPr lang="en-US" sz="2400" dirty="0">
                <a:solidFill>
                  <a:srgbClr val="333333"/>
                </a:solidFill>
                <a:latin typeface="Times New Roman"/>
                <a:ea typeface="Times New Roman"/>
                <a:cs typeface="Times New Roman"/>
                <a:sym typeface="Times New Roman"/>
              </a:rPr>
              <a:t>An unprotected resource cannot misuse by an unauthorized or incompetent user.</a:t>
            </a:r>
            <a:endParaRPr sz="3600" dirty="0"/>
          </a:p>
          <a:p>
            <a:pPr marL="342900" indent="-215900">
              <a:spcBef>
                <a:spcPts val="400"/>
              </a:spcBef>
              <a:buSzPts val="2000"/>
              <a:buNone/>
            </a:pPr>
            <a:endParaRPr sz="2000" dirty="0">
              <a:solidFill>
                <a:srgbClr val="333333"/>
              </a:solidFill>
              <a:latin typeface="Times New Roman"/>
              <a:ea typeface="Times New Roman"/>
              <a:cs typeface="Times New Roman"/>
              <a:sym typeface="Times New Roman"/>
            </a:endParaRPr>
          </a:p>
        </p:txBody>
      </p:sp>
      <p:sp>
        <p:nvSpPr>
          <p:cNvPr id="292" name="Google Shape;292;g13ffeccf302_0_28"/>
          <p:cNvSpPr txBox="1"/>
          <p:nvPr/>
        </p:nvSpPr>
        <p:spPr>
          <a:xfrm>
            <a:off x="8077200" y="6356350"/>
            <a:ext cx="2133600" cy="365100"/>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33</a:t>
            </a:fld>
            <a:endParaRPr/>
          </a:p>
        </p:txBody>
      </p:sp>
      <p:pic>
        <p:nvPicPr>
          <p:cNvPr id="293" name="Google Shape;293;g13ffeccf302_0_28"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294" name="Google Shape;294;g13ffeccf302_0_28"/>
          <p:cNvSpPr txBox="1"/>
          <p:nvPr/>
        </p:nvSpPr>
        <p:spPr>
          <a:xfrm>
            <a:off x="1843087" y="6076950"/>
            <a:ext cx="8505900"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3664DEC-999D-29E9-A12C-42F6E7783B1E}"/>
              </a:ext>
            </a:extLst>
          </p:cNvPr>
          <p:cNvSpPr>
            <a:spLocks noGrp="1"/>
          </p:cNvSpPr>
          <p:nvPr>
            <p:ph type="sldNum" idx="12"/>
          </p:nvPr>
        </p:nvSpPr>
        <p:spPr/>
        <p:txBody>
          <a:bodyPr/>
          <a:lstStyle/>
          <a:p>
            <a:fld id="{00000000-1234-1234-1234-123412341234}" type="slidenum">
              <a:rPr lang="en-US" smtClean="0"/>
              <a:pPr/>
              <a:t>34</a:t>
            </a:fld>
            <a:endParaRPr lang="en-US"/>
          </a:p>
        </p:txBody>
      </p:sp>
      <p:pic>
        <p:nvPicPr>
          <p:cNvPr id="4" name="Picture 3">
            <a:extLst>
              <a:ext uri="{FF2B5EF4-FFF2-40B4-BE49-F238E27FC236}">
                <a16:creationId xmlns:a16="http://schemas.microsoft.com/office/drawing/2014/main" xmlns="" id="{9A3C4E38-1BAC-A9DD-601D-9C33376CC6AD}"/>
              </a:ext>
            </a:extLst>
          </p:cNvPr>
          <p:cNvPicPr>
            <a:picLocks noChangeAspect="1"/>
          </p:cNvPicPr>
          <p:nvPr/>
        </p:nvPicPr>
        <p:blipFill>
          <a:blip r:embed="rId2"/>
          <a:stretch>
            <a:fillRect/>
          </a:stretch>
        </p:blipFill>
        <p:spPr>
          <a:xfrm>
            <a:off x="2047875" y="136525"/>
            <a:ext cx="8096251" cy="6584953"/>
          </a:xfrm>
          <a:prstGeom prst="rect">
            <a:avLst/>
          </a:prstGeom>
        </p:spPr>
      </p:pic>
    </p:spTree>
    <p:extLst>
      <p:ext uri="{BB962C8B-B14F-4D97-AF65-F5344CB8AC3E}">
        <p14:creationId xmlns:p14="http://schemas.microsoft.com/office/powerpoint/2010/main" xmlns="" val="28364023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3"/>
          <p:cNvSpPr txBox="1">
            <a:spLocks noGrp="1"/>
          </p:cNvSpPr>
          <p:nvPr>
            <p:ph type="body" idx="1"/>
          </p:nvPr>
        </p:nvSpPr>
        <p:spPr>
          <a:xfrm>
            <a:off x="442453" y="463553"/>
            <a:ext cx="9906460" cy="5360987"/>
          </a:xfrm>
          <a:prstGeom prst="rect">
            <a:avLst/>
          </a:prstGeom>
          <a:noFill/>
          <a:ln>
            <a:noFill/>
          </a:ln>
        </p:spPr>
        <p:txBody>
          <a:bodyPr spcFirstLastPara="1" wrap="square" lIns="91425" tIns="45700" rIns="91425" bIns="45700" anchor="t" anchorCtr="0">
            <a:noAutofit/>
          </a:bodyPr>
          <a:lstStyle/>
          <a:p>
            <a:pPr marL="342900" algn="just">
              <a:spcBef>
                <a:spcPts val="0"/>
              </a:spcBef>
              <a:buClr>
                <a:srgbClr val="610B4B"/>
              </a:buClr>
              <a:buSzPts val="2000"/>
            </a:pPr>
            <a:r>
              <a:rPr lang="en-US" sz="2000" b="1" dirty="0">
                <a:solidFill>
                  <a:srgbClr val="610B4B"/>
                </a:solidFill>
                <a:latin typeface="Times New Roman"/>
                <a:ea typeface="Times New Roman"/>
                <a:cs typeface="Times New Roman"/>
                <a:sym typeface="Times New Roman"/>
              </a:rPr>
              <a:t>Command Interpreter System</a:t>
            </a:r>
            <a:endParaRPr dirty="0"/>
          </a:p>
          <a:p>
            <a:pPr marL="342900" algn="just">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One of the most important components of an operating system is its command interpreter. The command interpreter is the primary interface between the user and the rest of the system.</a:t>
            </a:r>
            <a:endParaRPr dirty="0"/>
          </a:p>
          <a:p>
            <a:pPr marL="342900" algn="just">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Many commands are given to the operating system by control statements. A program that reads and interprets control statements is automatically executed when a new job is started in a batch system or a user logs in to a time-shared system. This program is variously called:</a:t>
            </a:r>
            <a:endParaRPr dirty="0"/>
          </a:p>
          <a:p>
            <a:pPr marL="342900" algn="just">
              <a:spcBef>
                <a:spcPts val="400"/>
              </a:spcBef>
              <a:buClr>
                <a:srgbClr val="000000"/>
              </a:buClr>
              <a:buSzPts val="2000"/>
            </a:pPr>
            <a:r>
              <a:rPr lang="en-US" sz="2000" dirty="0">
                <a:solidFill>
                  <a:srgbClr val="000000"/>
                </a:solidFill>
                <a:latin typeface="Times New Roman"/>
                <a:ea typeface="Times New Roman"/>
                <a:cs typeface="Times New Roman"/>
                <a:sym typeface="Times New Roman"/>
              </a:rPr>
              <a:t>The control card interpreter,</a:t>
            </a:r>
            <a:endParaRPr dirty="0"/>
          </a:p>
          <a:p>
            <a:pPr marL="342900" algn="just">
              <a:spcBef>
                <a:spcPts val="400"/>
              </a:spcBef>
              <a:buClr>
                <a:srgbClr val="000000"/>
              </a:buClr>
              <a:buSzPts val="2000"/>
            </a:pPr>
            <a:r>
              <a:rPr lang="en-US" sz="2000" dirty="0">
                <a:solidFill>
                  <a:srgbClr val="000000"/>
                </a:solidFill>
                <a:latin typeface="Times New Roman"/>
                <a:ea typeface="Times New Roman"/>
                <a:cs typeface="Times New Roman"/>
                <a:sym typeface="Times New Roman"/>
              </a:rPr>
              <a:t>The command-line interpreter,</a:t>
            </a:r>
            <a:endParaRPr dirty="0"/>
          </a:p>
          <a:p>
            <a:pPr marL="342900" algn="just">
              <a:spcBef>
                <a:spcPts val="400"/>
              </a:spcBef>
              <a:buClr>
                <a:srgbClr val="000000"/>
              </a:buClr>
              <a:buSzPts val="2000"/>
            </a:pPr>
            <a:r>
              <a:rPr lang="en-US" sz="2000" dirty="0">
                <a:solidFill>
                  <a:srgbClr val="000000"/>
                </a:solidFill>
                <a:latin typeface="Times New Roman"/>
                <a:ea typeface="Times New Roman"/>
                <a:cs typeface="Times New Roman"/>
                <a:sym typeface="Times New Roman"/>
              </a:rPr>
              <a:t>The shell (in UNIX), and so on.</a:t>
            </a:r>
            <a:endParaRPr dirty="0"/>
          </a:p>
          <a:p>
            <a:pPr marL="342900" algn="just">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Its function is quite simple, get the next command statement, and execute it. The command statements deal with process management, I/O handling, secondary storage management, main memory management, file system access, protection, and networking.</a:t>
            </a:r>
            <a:endParaRPr dirty="0"/>
          </a:p>
          <a:p>
            <a:pPr marL="342900">
              <a:spcBef>
                <a:spcPts val="400"/>
              </a:spcBef>
              <a:buSzPts val="2000"/>
              <a:buNone/>
            </a:pPr>
            <a:r>
              <a:rPr lang="en-US" sz="2000" dirty="0">
                <a:latin typeface="Times New Roman"/>
                <a:ea typeface="Times New Roman"/>
                <a:cs typeface="Times New Roman"/>
                <a:sym typeface="Times New Roman"/>
              </a:rPr>
              <a:t/>
            </a:r>
            <a:br>
              <a:rPr lang="en-US" sz="2000" dirty="0">
                <a:latin typeface="Times New Roman"/>
                <a:ea typeface="Times New Roman"/>
                <a:cs typeface="Times New Roman"/>
                <a:sym typeface="Times New Roman"/>
              </a:rPr>
            </a:br>
            <a:endParaRPr dirty="0"/>
          </a:p>
        </p:txBody>
      </p:sp>
      <p:sp>
        <p:nvSpPr>
          <p:cNvPr id="308" name="Google Shape;308;p23"/>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35</a:t>
            </a:fld>
            <a:endParaRPr/>
          </a:p>
        </p:txBody>
      </p:sp>
      <p:pic>
        <p:nvPicPr>
          <p:cNvPr id="309" name="Google Shape;309;p23"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310" name="Google Shape;310;p23"/>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34AEBC6-A185-6ED8-D7C8-6AA310ADB340}"/>
              </a:ext>
            </a:extLst>
          </p:cNvPr>
          <p:cNvSpPr>
            <a:spLocks noGrp="1"/>
          </p:cNvSpPr>
          <p:nvPr>
            <p:ph type="title"/>
          </p:nvPr>
        </p:nvSpPr>
        <p:spPr/>
        <p:txBody>
          <a:bodyPr/>
          <a:lstStyle/>
          <a:p>
            <a:r>
              <a:rPr lang="en-US" dirty="0"/>
              <a:t>Command line Interpreter </a:t>
            </a:r>
          </a:p>
        </p:txBody>
      </p:sp>
      <p:sp>
        <p:nvSpPr>
          <p:cNvPr id="5" name="Text Placeholder 4">
            <a:extLst>
              <a:ext uri="{FF2B5EF4-FFF2-40B4-BE49-F238E27FC236}">
                <a16:creationId xmlns:a16="http://schemas.microsoft.com/office/drawing/2014/main" xmlns="" id="{FFFF6D21-6178-6110-8333-E68B92ED0C6A}"/>
              </a:ext>
            </a:extLst>
          </p:cNvPr>
          <p:cNvSpPr>
            <a:spLocks noGrp="1"/>
          </p:cNvSpPr>
          <p:nvPr>
            <p:ph type="body" idx="1"/>
          </p:nvPr>
        </p:nvSpPr>
        <p:spPr/>
        <p:txBody>
          <a:bodyPr/>
          <a:lstStyle/>
          <a:p>
            <a:r>
              <a:rPr lang="en-US" sz="2800" dirty="0"/>
              <a:t>.</a:t>
            </a:r>
          </a:p>
        </p:txBody>
      </p:sp>
      <p:sp>
        <p:nvSpPr>
          <p:cNvPr id="3" name="Slide Number Placeholder 2">
            <a:extLst>
              <a:ext uri="{FF2B5EF4-FFF2-40B4-BE49-F238E27FC236}">
                <a16:creationId xmlns:a16="http://schemas.microsoft.com/office/drawing/2014/main" xmlns="" id="{D502162C-27C8-D2B7-7A04-085ED2D5D7BE}"/>
              </a:ext>
            </a:extLst>
          </p:cNvPr>
          <p:cNvSpPr>
            <a:spLocks noGrp="1"/>
          </p:cNvSpPr>
          <p:nvPr>
            <p:ph type="sldNum" idx="12"/>
          </p:nvPr>
        </p:nvSpPr>
        <p:spPr/>
        <p:txBody>
          <a:bodyPr/>
          <a:lstStyle/>
          <a:p>
            <a:fld id="{00000000-1234-1234-1234-123412341234}" type="slidenum">
              <a:rPr lang="en-US" smtClean="0"/>
              <a:pPr/>
              <a:t>36</a:t>
            </a:fld>
            <a:endParaRPr lang="en-US"/>
          </a:p>
        </p:txBody>
      </p:sp>
      <p:pic>
        <p:nvPicPr>
          <p:cNvPr id="6" name="Picture 5">
            <a:extLst>
              <a:ext uri="{FF2B5EF4-FFF2-40B4-BE49-F238E27FC236}">
                <a16:creationId xmlns:a16="http://schemas.microsoft.com/office/drawing/2014/main" xmlns="" id="{CFFD9E4A-E303-1695-49AB-C63568E89EAF}"/>
              </a:ext>
            </a:extLst>
          </p:cNvPr>
          <p:cNvPicPr>
            <a:picLocks noChangeAspect="1"/>
          </p:cNvPicPr>
          <p:nvPr/>
        </p:nvPicPr>
        <p:blipFill>
          <a:blip r:embed="rId2"/>
          <a:stretch>
            <a:fillRect/>
          </a:stretch>
        </p:blipFill>
        <p:spPr>
          <a:xfrm>
            <a:off x="2556389" y="1912118"/>
            <a:ext cx="5925575" cy="3587493"/>
          </a:xfrm>
          <a:prstGeom prst="rect">
            <a:avLst/>
          </a:prstGeom>
        </p:spPr>
      </p:pic>
    </p:spTree>
    <p:extLst>
      <p:ext uri="{BB962C8B-B14F-4D97-AF65-F5344CB8AC3E}">
        <p14:creationId xmlns:p14="http://schemas.microsoft.com/office/powerpoint/2010/main" xmlns="" val="6840791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4"/>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37</a:t>
            </a:fld>
            <a:endParaRPr/>
          </a:p>
        </p:txBody>
      </p:sp>
      <p:pic>
        <p:nvPicPr>
          <p:cNvPr id="316" name="Google Shape;316;p24" descr="Components of Operating System"/>
          <p:cNvPicPr preferRelativeResize="0">
            <a:picLocks noGrp="1"/>
          </p:cNvPicPr>
          <p:nvPr>
            <p:ph type="body" idx="1"/>
          </p:nvPr>
        </p:nvPicPr>
        <p:blipFill rotWithShape="1">
          <a:blip r:embed="rId3">
            <a:alphaModFix/>
          </a:blip>
          <a:srcRect/>
          <a:stretch/>
        </p:blipFill>
        <p:spPr>
          <a:xfrm>
            <a:off x="3071812" y="923928"/>
            <a:ext cx="5903912" cy="4929187"/>
          </a:xfrm>
          <a:prstGeom prst="rect">
            <a:avLst/>
          </a:prstGeom>
          <a:noFill/>
          <a:ln>
            <a:noFill/>
          </a:ln>
        </p:spPr>
      </p:pic>
      <p:pic>
        <p:nvPicPr>
          <p:cNvPr id="317" name="Google Shape;317;p24" descr="Lovely Professional University - Wikipedia"/>
          <p:cNvPicPr preferRelativeResize="0"/>
          <p:nvPr/>
        </p:nvPicPr>
        <p:blipFill rotWithShape="1">
          <a:blip r:embed="rId4">
            <a:alphaModFix/>
          </a:blip>
          <a:srcRect/>
          <a:stretch/>
        </p:blipFill>
        <p:spPr>
          <a:xfrm>
            <a:off x="9912349" y="74615"/>
            <a:ext cx="704851" cy="701675"/>
          </a:xfrm>
          <a:prstGeom prst="rect">
            <a:avLst/>
          </a:prstGeom>
          <a:noFill/>
          <a:ln>
            <a:noFill/>
          </a:ln>
        </p:spPr>
      </p:pic>
      <p:sp>
        <p:nvSpPr>
          <p:cNvPr id="318" name="Google Shape;318;p24"/>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a:lnSpc>
                <a:spcPct val="115000"/>
              </a:lnSpc>
              <a:buClr>
                <a:schemeClr val="dk1"/>
              </a:buClr>
              <a:buSzPts val="2800"/>
            </a:pPr>
            <a:r>
              <a:rPr lang="en-US" sz="2800">
                <a:latin typeface="Times New Roman"/>
                <a:ea typeface="Times New Roman"/>
                <a:cs typeface="Times New Roman"/>
                <a:sym typeface="Times New Roman"/>
              </a:rPr>
              <a:t>Windows Operating Systems</a:t>
            </a:r>
            <a:br>
              <a:rPr lang="en-US" sz="2800">
                <a:latin typeface="Times New Roman"/>
                <a:ea typeface="Times New Roman"/>
                <a:cs typeface="Times New Roman"/>
                <a:sym typeface="Times New Roman"/>
              </a:rPr>
            </a:br>
            <a:r>
              <a:rPr lang="en-US" sz="2800">
                <a:latin typeface="Times New Roman"/>
                <a:ea typeface="Times New Roman"/>
                <a:cs typeface="Times New Roman"/>
                <a:sym typeface="Times New Roman"/>
              </a:rPr>
              <a:t>Versions and features</a:t>
            </a:r>
            <a:endParaRPr/>
          </a:p>
        </p:txBody>
      </p:sp>
      <p:pic>
        <p:nvPicPr>
          <p:cNvPr id="324" name="Google Shape;324;p25"/>
          <p:cNvPicPr preferRelativeResize="0">
            <a:picLocks noGrp="1"/>
          </p:cNvPicPr>
          <p:nvPr>
            <p:ph type="body" idx="1"/>
          </p:nvPr>
        </p:nvPicPr>
        <p:blipFill rotWithShape="1">
          <a:blip r:embed="rId3">
            <a:alphaModFix/>
          </a:blip>
          <a:srcRect/>
          <a:stretch/>
        </p:blipFill>
        <p:spPr>
          <a:xfrm>
            <a:off x="1981200" y="1949450"/>
            <a:ext cx="8229600" cy="3827462"/>
          </a:xfrm>
          <a:prstGeom prst="rect">
            <a:avLst/>
          </a:prstGeom>
          <a:noFill/>
          <a:ln>
            <a:noFill/>
          </a:ln>
        </p:spPr>
      </p:pic>
      <p:sp>
        <p:nvSpPr>
          <p:cNvPr id="325" name="Google Shape;325;p25"/>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38</a:t>
            </a:fld>
            <a:endParaRPr/>
          </a:p>
        </p:txBody>
      </p:sp>
      <p:pic>
        <p:nvPicPr>
          <p:cNvPr id="326" name="Google Shape;326;p25" descr="Lovely Professional University - Wikipedia"/>
          <p:cNvPicPr preferRelativeResize="0"/>
          <p:nvPr/>
        </p:nvPicPr>
        <p:blipFill rotWithShape="1">
          <a:blip r:embed="rId4">
            <a:alphaModFix/>
          </a:blip>
          <a:srcRect/>
          <a:stretch/>
        </p:blipFill>
        <p:spPr>
          <a:xfrm>
            <a:off x="9912349" y="74615"/>
            <a:ext cx="704851" cy="701675"/>
          </a:xfrm>
          <a:prstGeom prst="rect">
            <a:avLst/>
          </a:prstGeom>
          <a:noFill/>
          <a:ln>
            <a:noFill/>
          </a:ln>
        </p:spPr>
      </p:pic>
      <p:sp>
        <p:nvSpPr>
          <p:cNvPr id="327" name="Google Shape;327;p25"/>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6"/>
          <p:cNvSpPr txBox="1">
            <a:spLocks noGrp="1"/>
          </p:cNvSpPr>
          <p:nvPr>
            <p:ph type="body" idx="1"/>
          </p:nvPr>
        </p:nvSpPr>
        <p:spPr>
          <a:xfrm>
            <a:off x="812007" y="431800"/>
            <a:ext cx="8229600" cy="5505450"/>
          </a:xfrm>
          <a:prstGeom prst="rect">
            <a:avLst/>
          </a:prstGeom>
          <a:noFill/>
          <a:ln>
            <a:noFill/>
          </a:ln>
        </p:spPr>
        <p:txBody>
          <a:bodyPr spcFirstLastPara="1" wrap="square" lIns="91425" tIns="45700" rIns="91425" bIns="45700" anchor="t" anchorCtr="0">
            <a:noAutofit/>
          </a:bodyPr>
          <a:lstStyle/>
          <a:p>
            <a:pPr marL="342900" algn="just">
              <a:spcBef>
                <a:spcPts val="0"/>
              </a:spcBef>
              <a:buClr>
                <a:srgbClr val="333333"/>
              </a:buClr>
              <a:buSzPts val="2000"/>
            </a:pPr>
            <a:r>
              <a:rPr lang="en-US" sz="2000" b="1" dirty="0">
                <a:solidFill>
                  <a:srgbClr val="333333"/>
                </a:solidFill>
                <a:latin typeface="Times New Roman"/>
                <a:ea typeface="Times New Roman"/>
                <a:cs typeface="Times New Roman"/>
                <a:sym typeface="Times New Roman"/>
              </a:rPr>
              <a:t>1. Windows 1.0</a:t>
            </a:r>
            <a:endParaRPr dirty="0"/>
          </a:p>
          <a:p>
            <a:pPr marL="342900" algn="just">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It was released on November 20, 1985 </a:t>
            </a:r>
            <a:endParaRPr dirty="0"/>
          </a:p>
          <a:p>
            <a:pPr marL="342900" algn="just">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Pure Operating Environment</a:t>
            </a:r>
            <a:endParaRPr dirty="0"/>
          </a:p>
          <a:p>
            <a:pPr marL="342900" algn="just">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Used Graphical User Interface</a:t>
            </a:r>
            <a:endParaRPr dirty="0"/>
          </a:p>
          <a:p>
            <a:pPr marL="342900" algn="just">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Simple Graphics</a:t>
            </a:r>
            <a:endParaRPr dirty="0"/>
          </a:p>
          <a:p>
            <a:pPr marL="342900" algn="just">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Offered limited multi-tasking was expected to have a better future potential</a:t>
            </a:r>
            <a:endParaRPr dirty="0"/>
          </a:p>
          <a:p>
            <a:pPr marL="342900" algn="just">
              <a:spcBef>
                <a:spcPts val="400"/>
              </a:spcBef>
              <a:buClr>
                <a:srgbClr val="333333"/>
              </a:buClr>
              <a:buSzPts val="2000"/>
            </a:pPr>
            <a:r>
              <a:rPr lang="en-US" sz="2000" b="1" dirty="0">
                <a:solidFill>
                  <a:srgbClr val="333333"/>
                </a:solidFill>
                <a:latin typeface="Times New Roman"/>
                <a:ea typeface="Times New Roman"/>
                <a:cs typeface="Times New Roman"/>
                <a:sym typeface="Times New Roman"/>
              </a:rPr>
              <a:t>2. Windows 2.0</a:t>
            </a:r>
            <a:endParaRPr dirty="0"/>
          </a:p>
          <a:p>
            <a:pPr marL="342900" algn="just">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It was released on December 9, 1987</a:t>
            </a:r>
            <a:endParaRPr dirty="0"/>
          </a:p>
          <a:p>
            <a:pPr marL="342900" algn="just">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16-bit Graphic User Interface (GUI) based operating environment</a:t>
            </a:r>
            <a:endParaRPr dirty="0"/>
          </a:p>
          <a:p>
            <a:pPr marL="342900" algn="just">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Introduced Control Panel, and the first version of MS Word and Excel</a:t>
            </a:r>
            <a:endParaRPr dirty="0"/>
          </a:p>
          <a:p>
            <a:pPr marL="342900" algn="just">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Unlike Windows 1.0, it had the capacity to allow applications to overlap each other</a:t>
            </a:r>
            <a:endParaRPr dirty="0"/>
          </a:p>
          <a:p>
            <a:pPr marL="342900" algn="just">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It was also the last Windows OS which did not require a hard disk</a:t>
            </a:r>
            <a:endParaRPr dirty="0"/>
          </a:p>
          <a:p>
            <a:pPr marL="342900" algn="just">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Hardware played an important role</a:t>
            </a:r>
            <a:endParaRPr dirty="0"/>
          </a:p>
          <a:p>
            <a:pPr marL="342900" indent="-215900">
              <a:spcBef>
                <a:spcPts val="400"/>
              </a:spcBef>
              <a:buSzPts val="2000"/>
              <a:buNone/>
            </a:pPr>
            <a:endParaRPr sz="2000" dirty="0">
              <a:solidFill>
                <a:srgbClr val="333333"/>
              </a:solidFill>
              <a:latin typeface="Times New Roman"/>
              <a:ea typeface="Times New Roman"/>
              <a:cs typeface="Times New Roman"/>
              <a:sym typeface="Times New Roman"/>
            </a:endParaRPr>
          </a:p>
        </p:txBody>
      </p:sp>
      <p:sp>
        <p:nvSpPr>
          <p:cNvPr id="333" name="Google Shape;333;p26"/>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39</a:t>
            </a:fld>
            <a:endParaRPr/>
          </a:p>
        </p:txBody>
      </p:sp>
      <p:pic>
        <p:nvPicPr>
          <p:cNvPr id="334" name="Google Shape;334;p26"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pic>
        <p:nvPicPr>
          <p:cNvPr id="2" name="Picture 1">
            <a:extLst>
              <a:ext uri="{FF2B5EF4-FFF2-40B4-BE49-F238E27FC236}">
                <a16:creationId xmlns:a16="http://schemas.microsoft.com/office/drawing/2014/main" xmlns="" id="{821F3892-54C6-5F8B-705E-1FBCDA9FFB04}"/>
              </a:ext>
            </a:extLst>
          </p:cNvPr>
          <p:cNvPicPr>
            <a:picLocks noChangeAspect="1"/>
          </p:cNvPicPr>
          <p:nvPr/>
        </p:nvPicPr>
        <p:blipFill>
          <a:blip r:embed="rId4"/>
          <a:stretch>
            <a:fillRect/>
          </a:stretch>
        </p:blipFill>
        <p:spPr>
          <a:xfrm>
            <a:off x="9041607" y="136524"/>
            <a:ext cx="2983245" cy="2225960"/>
          </a:xfrm>
          <a:prstGeom prst="rect">
            <a:avLst/>
          </a:prstGeom>
        </p:spPr>
      </p:pic>
      <p:pic>
        <p:nvPicPr>
          <p:cNvPr id="3" name="Picture 2">
            <a:extLst>
              <a:ext uri="{FF2B5EF4-FFF2-40B4-BE49-F238E27FC236}">
                <a16:creationId xmlns:a16="http://schemas.microsoft.com/office/drawing/2014/main" xmlns="" id="{E4E601F2-62C1-FDCD-3B45-64517DB8C803}"/>
              </a:ext>
            </a:extLst>
          </p:cNvPr>
          <p:cNvPicPr>
            <a:picLocks noChangeAspect="1"/>
          </p:cNvPicPr>
          <p:nvPr/>
        </p:nvPicPr>
        <p:blipFill>
          <a:blip r:embed="rId5"/>
          <a:stretch>
            <a:fillRect/>
          </a:stretch>
        </p:blipFill>
        <p:spPr>
          <a:xfrm>
            <a:off x="9041607" y="3617692"/>
            <a:ext cx="2983245" cy="2246072"/>
          </a:xfrm>
          <a:prstGeom prst="rect">
            <a:avLst/>
          </a:prstGeom>
        </p:spPr>
      </p:pic>
      <p:pic>
        <p:nvPicPr>
          <p:cNvPr id="4" name="Picture 3">
            <a:extLst>
              <a:ext uri="{FF2B5EF4-FFF2-40B4-BE49-F238E27FC236}">
                <a16:creationId xmlns:a16="http://schemas.microsoft.com/office/drawing/2014/main" xmlns="" id="{929DF244-81A4-63F5-7FE7-A7C3ACC0CC7B}"/>
              </a:ext>
            </a:extLst>
          </p:cNvPr>
          <p:cNvPicPr>
            <a:picLocks noChangeAspect="1"/>
          </p:cNvPicPr>
          <p:nvPr/>
        </p:nvPicPr>
        <p:blipFill>
          <a:blip r:embed="rId6"/>
          <a:stretch>
            <a:fillRect/>
          </a:stretch>
        </p:blipFill>
        <p:spPr>
          <a:xfrm>
            <a:off x="6044970" y="136524"/>
            <a:ext cx="2466975" cy="1847850"/>
          </a:xfrm>
          <a:prstGeom prst="rect">
            <a:avLst/>
          </a:prstGeom>
        </p:spPr>
      </p:pic>
      <p:pic>
        <p:nvPicPr>
          <p:cNvPr id="5" name="Picture 4">
            <a:extLst>
              <a:ext uri="{FF2B5EF4-FFF2-40B4-BE49-F238E27FC236}">
                <a16:creationId xmlns:a16="http://schemas.microsoft.com/office/drawing/2014/main" xmlns="" id="{467BA7FE-F281-45F8-B726-A0BFA1C5139C}"/>
              </a:ext>
            </a:extLst>
          </p:cNvPr>
          <p:cNvPicPr>
            <a:picLocks noChangeAspect="1"/>
          </p:cNvPicPr>
          <p:nvPr/>
        </p:nvPicPr>
        <p:blipFill>
          <a:blip r:embed="rId7"/>
          <a:stretch>
            <a:fillRect/>
          </a:stretch>
        </p:blipFill>
        <p:spPr>
          <a:xfrm>
            <a:off x="5968770" y="4978403"/>
            <a:ext cx="2619375" cy="17430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1981200" y="-315912"/>
            <a:ext cx="8229600" cy="190500"/>
          </a:xfrm>
          <a:prstGeom prst="rect">
            <a:avLst/>
          </a:prstGeom>
          <a:noFill/>
          <a:ln>
            <a:noFill/>
          </a:ln>
        </p:spPr>
        <p:txBody>
          <a:bodyPr spcFirstLastPara="1" wrap="square" lIns="91425" tIns="45700" rIns="91425" bIns="45700" anchor="ctr" anchorCtr="0">
            <a:noAutofit/>
          </a:bodyPr>
          <a:lstStyle/>
          <a:p>
            <a:pPr>
              <a:buClr>
                <a:schemeClr val="dk1"/>
              </a:buClr>
              <a:buSzPts val="2800"/>
            </a:pPr>
            <a:r>
              <a:rPr lang="en-US" sz="2800">
                <a:latin typeface="Times New Roman"/>
                <a:ea typeface="Times New Roman"/>
                <a:cs typeface="Times New Roman"/>
                <a:sym typeface="Times New Roman"/>
              </a:rPr>
              <a:t/>
            </a:r>
            <a:br>
              <a:rPr lang="en-US" sz="2800">
                <a:latin typeface="Times New Roman"/>
                <a:ea typeface="Times New Roman"/>
                <a:cs typeface="Times New Roman"/>
                <a:sym typeface="Times New Roman"/>
              </a:rPr>
            </a:br>
            <a:r>
              <a:rPr lang="en-US" sz="2800">
                <a:latin typeface="Times New Roman"/>
                <a:ea typeface="Times New Roman"/>
                <a:cs typeface="Times New Roman"/>
                <a:sym typeface="Times New Roman"/>
              </a:rPr>
              <a:t/>
            </a:r>
            <a:br>
              <a:rPr lang="en-US" sz="2800">
                <a:latin typeface="Times New Roman"/>
                <a:ea typeface="Times New Roman"/>
                <a:cs typeface="Times New Roman"/>
                <a:sym typeface="Times New Roman"/>
              </a:rPr>
            </a:br>
            <a:r>
              <a:rPr lang="en-US" sz="2800">
                <a:latin typeface="Times New Roman"/>
                <a:ea typeface="Times New Roman"/>
                <a:cs typeface="Times New Roman"/>
                <a:sym typeface="Times New Roman"/>
              </a:rPr>
              <a:t/>
            </a:r>
            <a:br>
              <a:rPr lang="en-US" sz="2800">
                <a:latin typeface="Times New Roman"/>
                <a:ea typeface="Times New Roman"/>
                <a:cs typeface="Times New Roman"/>
                <a:sym typeface="Times New Roman"/>
              </a:rPr>
            </a:br>
            <a:r>
              <a:rPr lang="en-US" sz="2800">
                <a:latin typeface="Times New Roman"/>
                <a:ea typeface="Times New Roman"/>
                <a:cs typeface="Times New Roman"/>
                <a:sym typeface="Times New Roman"/>
              </a:rPr>
              <a:t>Computer System Structure</a:t>
            </a:r>
            <a:endParaRPr/>
          </a:p>
        </p:txBody>
      </p:sp>
      <p:sp>
        <p:nvSpPr>
          <p:cNvPr id="114" name="Google Shape;114;p4"/>
          <p:cNvSpPr txBox="1">
            <a:spLocks noGrp="1"/>
          </p:cNvSpPr>
          <p:nvPr>
            <p:ph type="body" idx="1"/>
          </p:nvPr>
        </p:nvSpPr>
        <p:spPr>
          <a:xfrm>
            <a:off x="2133600" y="1150375"/>
            <a:ext cx="8077200" cy="4395020"/>
          </a:xfrm>
          <a:prstGeom prst="rect">
            <a:avLst/>
          </a:prstGeom>
          <a:noFill/>
          <a:ln>
            <a:noFill/>
          </a:ln>
        </p:spPr>
        <p:txBody>
          <a:bodyPr spcFirstLastPara="1" wrap="square" lIns="91425" tIns="45700" rIns="91425" bIns="45700" anchor="t" anchorCtr="0">
            <a:noAutofit/>
          </a:bodyPr>
          <a:lstStyle/>
          <a:p>
            <a:pPr marL="342900">
              <a:spcBef>
                <a:spcPts val="0"/>
              </a:spcBef>
            </a:pPr>
            <a:r>
              <a:rPr lang="en-US" sz="1800" b="1" dirty="0">
                <a:latin typeface="Times New Roman"/>
                <a:ea typeface="Times New Roman"/>
                <a:cs typeface="Times New Roman"/>
                <a:sym typeface="Times New Roman"/>
              </a:rPr>
              <a:t>Computer system can be divided into four components:</a:t>
            </a:r>
            <a:endParaRPr dirty="0"/>
          </a:p>
          <a:p>
            <a:pPr marL="342900" indent="-228600">
              <a:buNone/>
            </a:pPr>
            <a:endParaRPr sz="1800" b="1" dirty="0">
              <a:latin typeface="Times New Roman"/>
              <a:ea typeface="Times New Roman"/>
              <a:cs typeface="Times New Roman"/>
              <a:sym typeface="Times New Roman"/>
            </a:endParaRPr>
          </a:p>
          <a:p>
            <a:pPr marL="742950" lvl="1" indent="-285750"/>
            <a:r>
              <a:rPr lang="en-US" sz="1800" b="1" dirty="0">
                <a:latin typeface="Times New Roman"/>
                <a:ea typeface="Times New Roman"/>
                <a:cs typeface="Times New Roman"/>
                <a:sym typeface="Times New Roman"/>
              </a:rPr>
              <a:t>Hardware</a:t>
            </a:r>
            <a:r>
              <a:rPr lang="en-US" sz="1800" dirty="0">
                <a:latin typeface="Times New Roman"/>
                <a:ea typeface="Times New Roman"/>
                <a:cs typeface="Times New Roman"/>
                <a:sym typeface="Times New Roman"/>
              </a:rPr>
              <a:t> – provides </a:t>
            </a:r>
            <a:r>
              <a:rPr lang="en-US" sz="1800" b="1" dirty="0">
                <a:latin typeface="Times New Roman"/>
                <a:ea typeface="Times New Roman"/>
                <a:cs typeface="Times New Roman"/>
                <a:sym typeface="Times New Roman"/>
              </a:rPr>
              <a:t>basic computing resources</a:t>
            </a:r>
            <a:endParaRPr dirty="0"/>
          </a:p>
          <a:p>
            <a:pPr marL="1143000" lvl="2" indent="-228600"/>
            <a:r>
              <a:rPr lang="en-US" sz="1800" dirty="0">
                <a:latin typeface="Times New Roman"/>
                <a:ea typeface="Times New Roman"/>
                <a:cs typeface="Times New Roman"/>
                <a:sym typeface="Times New Roman"/>
              </a:rPr>
              <a:t>CPU, memory, I/O devices</a:t>
            </a:r>
            <a:endParaRPr dirty="0"/>
          </a:p>
          <a:p>
            <a:pPr marL="742950" lvl="1" indent="-285750"/>
            <a:r>
              <a:rPr lang="en-US" sz="1800" b="1" dirty="0">
                <a:latin typeface="Times New Roman"/>
                <a:ea typeface="Times New Roman"/>
                <a:cs typeface="Times New Roman"/>
                <a:sym typeface="Times New Roman"/>
              </a:rPr>
              <a:t>Operating system</a:t>
            </a:r>
            <a:endParaRPr dirty="0"/>
          </a:p>
          <a:p>
            <a:pPr marL="1143000" lvl="2" indent="-228600"/>
            <a:r>
              <a:rPr lang="en-US" sz="1800" b="1" dirty="0">
                <a:latin typeface="Times New Roman"/>
                <a:ea typeface="Times New Roman"/>
                <a:cs typeface="Times New Roman"/>
                <a:sym typeface="Times New Roman"/>
              </a:rPr>
              <a:t>Controls and coordinates use of resources</a:t>
            </a:r>
            <a:r>
              <a:rPr lang="en-US" sz="1800" dirty="0">
                <a:latin typeface="Times New Roman"/>
                <a:ea typeface="Times New Roman"/>
                <a:cs typeface="Times New Roman"/>
                <a:sym typeface="Times New Roman"/>
              </a:rPr>
              <a:t> among various applications and users</a:t>
            </a:r>
            <a:endParaRPr dirty="0"/>
          </a:p>
          <a:p>
            <a:pPr marL="742950" lvl="1" indent="-285750"/>
            <a:r>
              <a:rPr lang="en-US" sz="1800" b="1" dirty="0">
                <a:latin typeface="Times New Roman"/>
                <a:ea typeface="Times New Roman"/>
                <a:cs typeface="Times New Roman"/>
                <a:sym typeface="Times New Roman"/>
              </a:rPr>
              <a:t>System/Application programs</a:t>
            </a:r>
            <a:r>
              <a:rPr lang="en-US" sz="1800" dirty="0">
                <a:latin typeface="Times New Roman"/>
                <a:ea typeface="Times New Roman"/>
                <a:cs typeface="Times New Roman"/>
                <a:sym typeface="Times New Roman"/>
              </a:rPr>
              <a:t> – define the ways in which the system resources are used to solving user problems</a:t>
            </a:r>
            <a:endParaRPr dirty="0"/>
          </a:p>
          <a:p>
            <a:pPr marL="1143000" lvl="2" indent="-228600"/>
            <a:r>
              <a:rPr lang="en-US" sz="1800" dirty="0">
                <a:latin typeface="Times New Roman"/>
                <a:ea typeface="Times New Roman"/>
                <a:cs typeface="Times New Roman"/>
                <a:sym typeface="Times New Roman"/>
              </a:rPr>
              <a:t>Word processors, compilers, web browsers, database systems, video games</a:t>
            </a:r>
            <a:endParaRPr dirty="0"/>
          </a:p>
          <a:p>
            <a:pPr marL="742950" lvl="1" indent="-285750"/>
            <a:r>
              <a:rPr lang="en-US" sz="1800" b="1" dirty="0">
                <a:latin typeface="Times New Roman"/>
                <a:ea typeface="Times New Roman"/>
                <a:cs typeface="Times New Roman"/>
                <a:sym typeface="Times New Roman"/>
              </a:rPr>
              <a:t>Users</a:t>
            </a:r>
            <a:endParaRPr dirty="0"/>
          </a:p>
          <a:p>
            <a:pPr marL="1143000" lvl="2" indent="-228600"/>
            <a:r>
              <a:rPr lang="en-US" sz="1800" dirty="0">
                <a:latin typeface="Times New Roman"/>
                <a:ea typeface="Times New Roman"/>
                <a:cs typeface="Times New Roman"/>
                <a:sym typeface="Times New Roman"/>
              </a:rPr>
              <a:t>People, machines, other computers</a:t>
            </a:r>
            <a:endParaRPr dirty="0"/>
          </a:p>
        </p:txBody>
      </p:sp>
      <p:pic>
        <p:nvPicPr>
          <p:cNvPr id="115" name="Google Shape;115;p4"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116" name="Google Shape;116;p4"/>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7"/>
          <p:cNvSpPr txBox="1">
            <a:spLocks noGrp="1"/>
          </p:cNvSpPr>
          <p:nvPr>
            <p:ph type="body" idx="1"/>
          </p:nvPr>
        </p:nvSpPr>
        <p:spPr>
          <a:xfrm>
            <a:off x="648930" y="750887"/>
            <a:ext cx="8681884" cy="4525962"/>
          </a:xfrm>
          <a:prstGeom prst="rect">
            <a:avLst/>
          </a:prstGeom>
          <a:noFill/>
          <a:ln>
            <a:noFill/>
          </a:ln>
        </p:spPr>
        <p:txBody>
          <a:bodyPr spcFirstLastPara="1" wrap="square" lIns="91425" tIns="45700" rIns="91425" bIns="45700" anchor="t" anchorCtr="0">
            <a:noAutofit/>
          </a:bodyPr>
          <a:lstStyle/>
          <a:p>
            <a:pPr marL="342900" algn="just">
              <a:spcBef>
                <a:spcPts val="0"/>
              </a:spcBef>
              <a:buClr>
                <a:srgbClr val="333333"/>
              </a:buClr>
              <a:buSzPts val="2000"/>
            </a:pPr>
            <a:r>
              <a:rPr lang="en-US" sz="2000" b="1" dirty="0">
                <a:solidFill>
                  <a:srgbClr val="333333"/>
                </a:solidFill>
                <a:latin typeface="Times New Roman"/>
                <a:ea typeface="Times New Roman"/>
                <a:cs typeface="Times New Roman"/>
                <a:sym typeface="Times New Roman"/>
              </a:rPr>
              <a:t>3. Windows 3.0</a:t>
            </a:r>
            <a:endParaRPr dirty="0"/>
          </a:p>
          <a:p>
            <a:pPr marL="342900" algn="just">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It was released in 1990</a:t>
            </a:r>
            <a:endParaRPr dirty="0"/>
          </a:p>
          <a:p>
            <a:pPr marL="342900" algn="just">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It was better at multitasking</a:t>
            </a:r>
            <a:endParaRPr dirty="0"/>
          </a:p>
          <a:p>
            <a:pPr marL="342900" algn="just">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Used 8086 microprocessors</a:t>
            </a:r>
            <a:endParaRPr dirty="0"/>
          </a:p>
          <a:p>
            <a:pPr marL="342900" algn="just">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It has both, conventional and extendable memory</a:t>
            </a:r>
            <a:endParaRPr dirty="0"/>
          </a:p>
          <a:p>
            <a:pPr marL="342900" algn="just">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First version of Windows to gather critical appreciation</a:t>
            </a:r>
            <a:endParaRPr dirty="0"/>
          </a:p>
          <a:p>
            <a:pPr marL="342900" algn="just">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Better memory/ storage</a:t>
            </a:r>
            <a:endParaRPr dirty="0"/>
          </a:p>
          <a:p>
            <a:pPr marL="342900" algn="just">
              <a:spcBef>
                <a:spcPts val="400"/>
              </a:spcBef>
              <a:buClr>
                <a:srgbClr val="333333"/>
              </a:buClr>
              <a:buSzPts val="2000"/>
            </a:pPr>
            <a:r>
              <a:rPr lang="en-US" sz="2000" b="1" dirty="0">
                <a:solidFill>
                  <a:srgbClr val="333333"/>
                </a:solidFill>
                <a:latin typeface="Times New Roman"/>
                <a:ea typeface="Times New Roman"/>
                <a:cs typeface="Times New Roman"/>
                <a:sym typeface="Times New Roman"/>
              </a:rPr>
              <a:t>Note*</a:t>
            </a:r>
            <a:r>
              <a:rPr lang="en-US" sz="2000" dirty="0">
                <a:solidFill>
                  <a:srgbClr val="333333"/>
                </a:solidFill>
                <a:latin typeface="Times New Roman"/>
                <a:ea typeface="Times New Roman"/>
                <a:cs typeface="Times New Roman"/>
                <a:sym typeface="Times New Roman"/>
              </a:rPr>
              <a:t> – None of the above mentioned Windows was Operating Systems. They all came under the category of Windows, working based on a graphical operating environment. It was Windows 95, which was the first Operating System released by Microsoft.</a:t>
            </a:r>
            <a:endParaRPr dirty="0"/>
          </a:p>
          <a:p>
            <a:pPr marL="342900" indent="-215900">
              <a:spcBef>
                <a:spcPts val="400"/>
              </a:spcBef>
              <a:buSzPts val="2000"/>
              <a:buNone/>
            </a:pPr>
            <a:endParaRPr sz="2000" dirty="0">
              <a:solidFill>
                <a:srgbClr val="333333"/>
              </a:solidFill>
              <a:latin typeface="Times New Roman"/>
              <a:ea typeface="Times New Roman"/>
              <a:cs typeface="Times New Roman"/>
              <a:sym typeface="Times New Roman"/>
            </a:endParaRPr>
          </a:p>
        </p:txBody>
      </p:sp>
      <p:sp>
        <p:nvSpPr>
          <p:cNvPr id="341" name="Google Shape;341;p27"/>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40</a:t>
            </a:fld>
            <a:endParaRPr/>
          </a:p>
        </p:txBody>
      </p:sp>
      <p:pic>
        <p:nvPicPr>
          <p:cNvPr id="342" name="Google Shape;342;p27"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343" name="Google Shape;343;p27"/>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2" name="Picture 1">
            <a:extLst>
              <a:ext uri="{FF2B5EF4-FFF2-40B4-BE49-F238E27FC236}">
                <a16:creationId xmlns:a16="http://schemas.microsoft.com/office/drawing/2014/main" xmlns="" id="{41553CEC-BFD9-1589-5B4F-ADAE7F6BC1BB}"/>
              </a:ext>
            </a:extLst>
          </p:cNvPr>
          <p:cNvPicPr>
            <a:picLocks noChangeAspect="1"/>
          </p:cNvPicPr>
          <p:nvPr/>
        </p:nvPicPr>
        <p:blipFill>
          <a:blip r:embed="rId4"/>
          <a:stretch>
            <a:fillRect/>
          </a:stretch>
        </p:blipFill>
        <p:spPr>
          <a:xfrm>
            <a:off x="8945563" y="900574"/>
            <a:ext cx="3268335" cy="2147426"/>
          </a:xfrm>
          <a:prstGeom prst="rect">
            <a:avLst/>
          </a:prstGeom>
        </p:spPr>
      </p:pic>
      <p:pic>
        <p:nvPicPr>
          <p:cNvPr id="3" name="Picture 2">
            <a:extLst>
              <a:ext uri="{FF2B5EF4-FFF2-40B4-BE49-F238E27FC236}">
                <a16:creationId xmlns:a16="http://schemas.microsoft.com/office/drawing/2014/main" xmlns="" id="{84D7E674-BBEB-0C50-44FD-B3016870D2B6}"/>
              </a:ext>
            </a:extLst>
          </p:cNvPr>
          <p:cNvPicPr>
            <a:picLocks noChangeAspect="1"/>
          </p:cNvPicPr>
          <p:nvPr/>
        </p:nvPicPr>
        <p:blipFill>
          <a:blip r:embed="rId5"/>
          <a:stretch>
            <a:fillRect/>
          </a:stretch>
        </p:blipFill>
        <p:spPr>
          <a:xfrm>
            <a:off x="9757944" y="3429002"/>
            <a:ext cx="2028825" cy="225742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8"/>
          <p:cNvSpPr txBox="1">
            <a:spLocks noGrp="1"/>
          </p:cNvSpPr>
          <p:nvPr>
            <p:ph type="body" idx="1"/>
          </p:nvPr>
        </p:nvSpPr>
        <p:spPr>
          <a:xfrm>
            <a:off x="447368" y="576264"/>
            <a:ext cx="8229600" cy="5360987"/>
          </a:xfrm>
          <a:prstGeom prst="rect">
            <a:avLst/>
          </a:prstGeom>
          <a:noFill/>
          <a:ln>
            <a:noFill/>
          </a:ln>
        </p:spPr>
        <p:txBody>
          <a:bodyPr spcFirstLastPara="1" wrap="square" lIns="91425" tIns="45700" rIns="91425" bIns="45700" anchor="t" anchorCtr="0">
            <a:noAutofit/>
          </a:bodyPr>
          <a:lstStyle/>
          <a:p>
            <a:pPr marL="342900">
              <a:spcBef>
                <a:spcPts val="0"/>
              </a:spcBef>
              <a:buClr>
                <a:srgbClr val="333333"/>
              </a:buClr>
              <a:buSzPts val="2000"/>
            </a:pPr>
            <a:r>
              <a:rPr lang="en-US" sz="2000" b="1" dirty="0">
                <a:solidFill>
                  <a:srgbClr val="333333"/>
                </a:solidFill>
                <a:latin typeface="Times New Roman"/>
                <a:ea typeface="Times New Roman"/>
                <a:cs typeface="Times New Roman"/>
                <a:sym typeface="Times New Roman"/>
              </a:rPr>
              <a:t>4. Window 95</a:t>
            </a:r>
            <a:endParaRPr dirty="0"/>
          </a:p>
          <a:p>
            <a:pPr marL="342900">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It was the first complete Operating System </a:t>
            </a:r>
            <a:endParaRPr dirty="0"/>
          </a:p>
          <a:p>
            <a:pPr marL="342900">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It was released on August 15, 1995</a:t>
            </a:r>
            <a:endParaRPr dirty="0"/>
          </a:p>
          <a:p>
            <a:pPr marL="342900">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It merged MS-DOS and Windows products</a:t>
            </a:r>
            <a:endParaRPr dirty="0"/>
          </a:p>
          <a:p>
            <a:pPr marL="342900">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It simplified plug and play features</a:t>
            </a:r>
            <a:endParaRPr dirty="0"/>
          </a:p>
          <a:p>
            <a:pPr marL="342900">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Taskbar and Start menu was introduced with this Windows OS</a:t>
            </a:r>
            <a:endParaRPr dirty="0"/>
          </a:p>
          <a:p>
            <a:pPr marL="342900">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Advanced from 16 bit GUI to 32 bit GUI</a:t>
            </a:r>
            <a:endParaRPr dirty="0"/>
          </a:p>
          <a:p>
            <a:pPr marL="342900">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Long file names could be saved</a:t>
            </a:r>
            <a:endParaRPr dirty="0"/>
          </a:p>
          <a:p>
            <a:pPr marL="342900">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Initially, computers with Windows 95 did not have Internet Explorer installed but by the release date of Windows 95, the first version of Internet Explorer was installed in the software</a:t>
            </a:r>
            <a:endParaRPr dirty="0"/>
          </a:p>
          <a:p>
            <a:pPr marL="342900">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On December 31, 2001, Windows declared this version of OS outdated and ended its support for the same</a:t>
            </a:r>
            <a:endParaRPr dirty="0"/>
          </a:p>
          <a:p>
            <a:pPr marL="342900" indent="-215900">
              <a:spcBef>
                <a:spcPts val="400"/>
              </a:spcBef>
              <a:buSzPts val="2000"/>
              <a:buNone/>
            </a:pPr>
            <a:endParaRPr sz="2000" dirty="0">
              <a:solidFill>
                <a:srgbClr val="333333"/>
              </a:solidFill>
              <a:latin typeface="Times New Roman"/>
              <a:ea typeface="Times New Roman"/>
              <a:cs typeface="Times New Roman"/>
              <a:sym typeface="Times New Roman"/>
            </a:endParaRPr>
          </a:p>
        </p:txBody>
      </p:sp>
      <p:sp>
        <p:nvSpPr>
          <p:cNvPr id="349" name="Google Shape;349;p28"/>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41</a:t>
            </a:fld>
            <a:endParaRPr/>
          </a:p>
        </p:txBody>
      </p:sp>
      <p:pic>
        <p:nvPicPr>
          <p:cNvPr id="350" name="Google Shape;350;p28"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351" name="Google Shape;351;p28"/>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2" name="Picture 1">
            <a:extLst>
              <a:ext uri="{FF2B5EF4-FFF2-40B4-BE49-F238E27FC236}">
                <a16:creationId xmlns:a16="http://schemas.microsoft.com/office/drawing/2014/main" xmlns="" id="{679D4CD2-AEF9-7DB2-BF1D-42FFDBCF85DE}"/>
              </a:ext>
            </a:extLst>
          </p:cNvPr>
          <p:cNvPicPr>
            <a:picLocks noChangeAspect="1"/>
          </p:cNvPicPr>
          <p:nvPr/>
        </p:nvPicPr>
        <p:blipFill>
          <a:blip r:embed="rId4"/>
          <a:stretch>
            <a:fillRect/>
          </a:stretch>
        </p:blipFill>
        <p:spPr>
          <a:xfrm>
            <a:off x="9016872" y="48595"/>
            <a:ext cx="3041333" cy="2278064"/>
          </a:xfrm>
          <a:prstGeom prst="rect">
            <a:avLst/>
          </a:prstGeom>
        </p:spPr>
      </p:pic>
      <p:pic>
        <p:nvPicPr>
          <p:cNvPr id="3" name="Picture 2">
            <a:extLst>
              <a:ext uri="{FF2B5EF4-FFF2-40B4-BE49-F238E27FC236}">
                <a16:creationId xmlns:a16="http://schemas.microsoft.com/office/drawing/2014/main" xmlns="" id="{2B4C744A-402C-2446-C152-0E2D22BC50E4}"/>
              </a:ext>
            </a:extLst>
          </p:cNvPr>
          <p:cNvPicPr>
            <a:picLocks noChangeAspect="1"/>
          </p:cNvPicPr>
          <p:nvPr/>
        </p:nvPicPr>
        <p:blipFill>
          <a:blip r:embed="rId5"/>
          <a:stretch>
            <a:fillRect/>
          </a:stretch>
        </p:blipFill>
        <p:spPr>
          <a:xfrm>
            <a:off x="9016873" y="2935955"/>
            <a:ext cx="2857500" cy="160020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9"/>
          <p:cNvSpPr txBox="1">
            <a:spLocks noGrp="1"/>
          </p:cNvSpPr>
          <p:nvPr>
            <p:ph type="body" idx="1"/>
          </p:nvPr>
        </p:nvSpPr>
        <p:spPr>
          <a:xfrm>
            <a:off x="430111" y="319088"/>
            <a:ext cx="8229600" cy="4525962"/>
          </a:xfrm>
          <a:prstGeom prst="rect">
            <a:avLst/>
          </a:prstGeom>
          <a:noFill/>
          <a:ln>
            <a:noFill/>
          </a:ln>
        </p:spPr>
        <p:txBody>
          <a:bodyPr spcFirstLastPara="1" wrap="square" lIns="91425" tIns="45700" rIns="91425" bIns="45700" anchor="t" anchorCtr="0">
            <a:noAutofit/>
          </a:bodyPr>
          <a:lstStyle/>
          <a:p>
            <a:pPr marL="342900">
              <a:spcBef>
                <a:spcPts val="0"/>
              </a:spcBef>
              <a:buClr>
                <a:srgbClr val="333333"/>
              </a:buClr>
              <a:buSzPts val="2000"/>
            </a:pPr>
            <a:r>
              <a:rPr lang="en-US" sz="2000" b="1" dirty="0">
                <a:solidFill>
                  <a:srgbClr val="333333"/>
                </a:solidFill>
                <a:latin typeface="Times New Roman"/>
                <a:ea typeface="Times New Roman"/>
                <a:cs typeface="Times New Roman"/>
                <a:sym typeface="Times New Roman"/>
              </a:rPr>
              <a:t>5. Windows 98</a:t>
            </a:r>
            <a:endParaRPr dirty="0"/>
          </a:p>
          <a:p>
            <a:pPr marL="342900">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It was released to manufacturing on May 15, 1998</a:t>
            </a:r>
            <a:endParaRPr dirty="0"/>
          </a:p>
          <a:p>
            <a:pPr marL="342900">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It was a 16 bit and 32 bit product based on MS DOS</a:t>
            </a:r>
            <a:endParaRPr dirty="0"/>
          </a:p>
          <a:p>
            <a:pPr marL="342900">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It was not an entirely new version but just a tuned-up version to Windows 95</a:t>
            </a:r>
            <a:endParaRPr dirty="0"/>
          </a:p>
          <a:p>
            <a:pPr marL="342900">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Internet Explorer 4.01 was released along with this Windows version</a:t>
            </a:r>
            <a:endParaRPr dirty="0"/>
          </a:p>
          <a:p>
            <a:pPr marL="342900">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It did not support USB printers or mass storage devices </a:t>
            </a:r>
            <a:endParaRPr dirty="0"/>
          </a:p>
          <a:p>
            <a:pPr marL="342900">
              <a:spcBef>
                <a:spcPts val="400"/>
              </a:spcBef>
              <a:buClr>
                <a:srgbClr val="333333"/>
              </a:buClr>
              <a:buSzPts val="2000"/>
            </a:pPr>
            <a:r>
              <a:rPr lang="en-US" sz="2000" dirty="0">
                <a:solidFill>
                  <a:srgbClr val="333333"/>
                </a:solidFill>
                <a:latin typeface="Times New Roman"/>
                <a:ea typeface="Times New Roman"/>
                <a:cs typeface="Times New Roman"/>
                <a:sym typeface="Times New Roman"/>
              </a:rPr>
              <a:t>An update to this version “Windows SE” was released in 1999</a:t>
            </a:r>
            <a:endParaRPr dirty="0"/>
          </a:p>
          <a:p>
            <a:pPr marL="342900" indent="-215900">
              <a:spcBef>
                <a:spcPts val="400"/>
              </a:spcBef>
              <a:buSzPts val="2000"/>
              <a:buNone/>
            </a:pPr>
            <a:endParaRPr sz="2000" dirty="0">
              <a:solidFill>
                <a:srgbClr val="333333"/>
              </a:solidFill>
              <a:latin typeface="Times New Roman"/>
              <a:ea typeface="Times New Roman"/>
              <a:cs typeface="Times New Roman"/>
              <a:sym typeface="Times New Roman"/>
            </a:endParaRPr>
          </a:p>
        </p:txBody>
      </p:sp>
      <p:sp>
        <p:nvSpPr>
          <p:cNvPr id="357" name="Google Shape;357;p29"/>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42</a:t>
            </a:fld>
            <a:endParaRPr/>
          </a:p>
        </p:txBody>
      </p:sp>
      <p:pic>
        <p:nvPicPr>
          <p:cNvPr id="358" name="Google Shape;358;p29"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359" name="Google Shape;359;p29"/>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2" name="Picture 1">
            <a:extLst>
              <a:ext uri="{FF2B5EF4-FFF2-40B4-BE49-F238E27FC236}">
                <a16:creationId xmlns:a16="http://schemas.microsoft.com/office/drawing/2014/main" xmlns="" id="{8769B2D3-B90D-249F-6166-94B8718C85AC}"/>
              </a:ext>
            </a:extLst>
          </p:cNvPr>
          <p:cNvPicPr>
            <a:picLocks noChangeAspect="1"/>
          </p:cNvPicPr>
          <p:nvPr/>
        </p:nvPicPr>
        <p:blipFill>
          <a:blip r:embed="rId4"/>
          <a:stretch>
            <a:fillRect/>
          </a:stretch>
        </p:blipFill>
        <p:spPr>
          <a:xfrm>
            <a:off x="8996363" y="2932113"/>
            <a:ext cx="2705100" cy="1685925"/>
          </a:xfrm>
          <a:prstGeom prst="rect">
            <a:avLst/>
          </a:prstGeom>
        </p:spPr>
      </p:pic>
      <p:pic>
        <p:nvPicPr>
          <p:cNvPr id="3" name="Picture 2">
            <a:extLst>
              <a:ext uri="{FF2B5EF4-FFF2-40B4-BE49-F238E27FC236}">
                <a16:creationId xmlns:a16="http://schemas.microsoft.com/office/drawing/2014/main" xmlns="" id="{BD4618FE-7DAA-FAD9-0E0F-FFF240271B0E}"/>
              </a:ext>
            </a:extLst>
          </p:cNvPr>
          <p:cNvPicPr>
            <a:picLocks noChangeAspect="1"/>
          </p:cNvPicPr>
          <p:nvPr/>
        </p:nvPicPr>
        <p:blipFill>
          <a:blip r:embed="rId5"/>
          <a:stretch>
            <a:fillRect/>
          </a:stretch>
        </p:blipFill>
        <p:spPr>
          <a:xfrm>
            <a:off x="8659711" y="776288"/>
            <a:ext cx="2922691" cy="184785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0"/>
          <p:cNvSpPr txBox="1">
            <a:spLocks noGrp="1"/>
          </p:cNvSpPr>
          <p:nvPr>
            <p:ph type="body" idx="1"/>
          </p:nvPr>
        </p:nvSpPr>
        <p:spPr>
          <a:xfrm>
            <a:off x="476403" y="564331"/>
            <a:ext cx="8229600" cy="4525962"/>
          </a:xfrm>
          <a:prstGeom prst="rect">
            <a:avLst/>
          </a:prstGeom>
          <a:noFill/>
          <a:ln>
            <a:noFill/>
          </a:ln>
        </p:spPr>
        <p:txBody>
          <a:bodyPr spcFirstLastPara="1" wrap="square" lIns="91425" tIns="45700" rIns="91425" bIns="45700" anchor="t" anchorCtr="0">
            <a:noAutofit/>
          </a:bodyPr>
          <a:lstStyle/>
          <a:p>
            <a:pPr marL="342900">
              <a:spcBef>
                <a:spcPts val="0"/>
              </a:spcBef>
              <a:buClr>
                <a:srgbClr val="333333"/>
              </a:buClr>
              <a:buSzPts val="2400"/>
            </a:pPr>
            <a:r>
              <a:rPr lang="en-US" sz="2400" b="1" dirty="0">
                <a:solidFill>
                  <a:srgbClr val="333333"/>
                </a:solidFill>
                <a:latin typeface="Times New Roman"/>
                <a:ea typeface="Times New Roman"/>
                <a:cs typeface="Times New Roman"/>
                <a:sym typeface="Times New Roman"/>
              </a:rPr>
              <a:t>6. Windows 2000</a:t>
            </a:r>
            <a:endParaRPr dirty="0"/>
          </a:p>
          <a:p>
            <a:pPr marL="342900">
              <a:spcBef>
                <a:spcPts val="480"/>
              </a:spcBef>
              <a:buClr>
                <a:srgbClr val="333333"/>
              </a:buClr>
              <a:buSzPts val="2400"/>
            </a:pPr>
            <a:r>
              <a:rPr lang="en-US" sz="2400" dirty="0">
                <a:solidFill>
                  <a:srgbClr val="333333"/>
                </a:solidFill>
                <a:latin typeface="Times New Roman"/>
                <a:ea typeface="Times New Roman"/>
                <a:cs typeface="Times New Roman"/>
                <a:sym typeface="Times New Roman"/>
              </a:rPr>
              <a:t>It was officially released on February 17, 2000. However, its manufacturing had begun in late 1999</a:t>
            </a:r>
            <a:endParaRPr dirty="0"/>
          </a:p>
          <a:p>
            <a:pPr marL="342900">
              <a:spcBef>
                <a:spcPts val="480"/>
              </a:spcBef>
              <a:buClr>
                <a:srgbClr val="333333"/>
              </a:buClr>
              <a:buSzPts val="2400"/>
            </a:pPr>
            <a:r>
              <a:rPr lang="en-US" sz="2400" dirty="0">
                <a:solidFill>
                  <a:srgbClr val="333333"/>
                </a:solidFill>
                <a:latin typeface="Times New Roman"/>
                <a:ea typeface="Times New Roman"/>
                <a:cs typeface="Times New Roman"/>
                <a:sym typeface="Times New Roman"/>
              </a:rPr>
              <a:t>A core set of features was followed for manufacturing Windows 2000 but 4 different editions, targeting different sectors of the market were released. These included: Server, Professional, Advanced Server and Datacenter Server</a:t>
            </a:r>
            <a:endParaRPr dirty="0"/>
          </a:p>
          <a:p>
            <a:pPr marL="342900">
              <a:spcBef>
                <a:spcPts val="480"/>
              </a:spcBef>
              <a:buClr>
                <a:srgbClr val="333333"/>
              </a:buClr>
              <a:buSzPts val="2400"/>
            </a:pPr>
            <a:r>
              <a:rPr lang="en-US" sz="2400" dirty="0">
                <a:solidFill>
                  <a:srgbClr val="333333"/>
                </a:solidFill>
                <a:latin typeface="Times New Roman"/>
                <a:ea typeface="Times New Roman"/>
                <a:cs typeface="Times New Roman"/>
                <a:sym typeface="Times New Roman"/>
              </a:rPr>
              <a:t>It was considered as one of the most secure OS ever</a:t>
            </a:r>
            <a:endParaRPr dirty="0"/>
          </a:p>
          <a:p>
            <a:pPr marL="342900">
              <a:spcBef>
                <a:spcPts val="480"/>
              </a:spcBef>
              <a:buClr>
                <a:srgbClr val="333333"/>
              </a:buClr>
              <a:buSzPts val="2400"/>
            </a:pPr>
            <a:r>
              <a:rPr lang="en-US" sz="2400" dirty="0">
                <a:solidFill>
                  <a:srgbClr val="333333"/>
                </a:solidFill>
                <a:latin typeface="Times New Roman"/>
                <a:ea typeface="Times New Roman"/>
                <a:cs typeface="Times New Roman"/>
                <a:sym typeface="Times New Roman"/>
              </a:rPr>
              <a:t>A local disk manager was introduced with these Windows</a:t>
            </a:r>
            <a:endParaRPr dirty="0"/>
          </a:p>
          <a:p>
            <a:pPr marL="342900">
              <a:spcBef>
                <a:spcPts val="480"/>
              </a:spcBef>
              <a:buClr>
                <a:srgbClr val="333333"/>
              </a:buClr>
              <a:buSzPts val="2400"/>
            </a:pPr>
            <a:r>
              <a:rPr lang="en-US" sz="2400" dirty="0">
                <a:solidFill>
                  <a:srgbClr val="333333"/>
                </a:solidFill>
                <a:latin typeface="Times New Roman"/>
                <a:ea typeface="Times New Roman"/>
                <a:cs typeface="Times New Roman"/>
                <a:sym typeface="Times New Roman"/>
              </a:rPr>
              <a:t>Multilingual User Interface – it supported many different languages</a:t>
            </a:r>
            <a:endParaRPr dirty="0"/>
          </a:p>
          <a:p>
            <a:pPr marL="342900" indent="-190500">
              <a:spcBef>
                <a:spcPts val="480"/>
              </a:spcBef>
              <a:buSzPts val="2400"/>
              <a:buNone/>
            </a:pPr>
            <a:endParaRPr sz="2400" dirty="0">
              <a:solidFill>
                <a:srgbClr val="333333"/>
              </a:solidFill>
              <a:latin typeface="Times New Roman"/>
              <a:ea typeface="Times New Roman"/>
              <a:cs typeface="Times New Roman"/>
              <a:sym typeface="Times New Roman"/>
            </a:endParaRPr>
          </a:p>
        </p:txBody>
      </p:sp>
      <p:sp>
        <p:nvSpPr>
          <p:cNvPr id="365" name="Google Shape;365;p30"/>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43</a:t>
            </a:fld>
            <a:endParaRPr/>
          </a:p>
        </p:txBody>
      </p:sp>
      <p:pic>
        <p:nvPicPr>
          <p:cNvPr id="366" name="Google Shape;366;p30"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367" name="Google Shape;367;p30"/>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3" name="Picture 2">
            <a:extLst>
              <a:ext uri="{FF2B5EF4-FFF2-40B4-BE49-F238E27FC236}">
                <a16:creationId xmlns:a16="http://schemas.microsoft.com/office/drawing/2014/main" xmlns="" id="{40EA9A9C-F580-2DAB-368F-CD4C965525C4}"/>
              </a:ext>
            </a:extLst>
          </p:cNvPr>
          <p:cNvPicPr>
            <a:picLocks noChangeAspect="1"/>
          </p:cNvPicPr>
          <p:nvPr/>
        </p:nvPicPr>
        <p:blipFill>
          <a:blip r:embed="rId4"/>
          <a:stretch>
            <a:fillRect/>
          </a:stretch>
        </p:blipFill>
        <p:spPr>
          <a:xfrm>
            <a:off x="8495073" y="957339"/>
            <a:ext cx="3220527" cy="2412286"/>
          </a:xfrm>
          <a:prstGeom prst="rect">
            <a:avLst/>
          </a:prstGeom>
        </p:spPr>
      </p:pic>
      <p:pic>
        <p:nvPicPr>
          <p:cNvPr id="5" name="Picture 4">
            <a:extLst>
              <a:ext uri="{FF2B5EF4-FFF2-40B4-BE49-F238E27FC236}">
                <a16:creationId xmlns:a16="http://schemas.microsoft.com/office/drawing/2014/main" xmlns="" id="{366F8B47-52AD-8211-D6BD-F4F4C48C5EA8}"/>
              </a:ext>
            </a:extLst>
          </p:cNvPr>
          <p:cNvPicPr>
            <a:picLocks noChangeAspect="1"/>
          </p:cNvPicPr>
          <p:nvPr/>
        </p:nvPicPr>
        <p:blipFill>
          <a:blip r:embed="rId5"/>
          <a:stretch>
            <a:fillRect/>
          </a:stretch>
        </p:blipFill>
        <p:spPr>
          <a:xfrm>
            <a:off x="9067801" y="3827937"/>
            <a:ext cx="2562225" cy="179070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1"/>
          <p:cNvSpPr txBox="1">
            <a:spLocks noGrp="1"/>
          </p:cNvSpPr>
          <p:nvPr>
            <p:ph type="body" idx="1"/>
          </p:nvPr>
        </p:nvSpPr>
        <p:spPr>
          <a:xfrm>
            <a:off x="1857375" y="620712"/>
            <a:ext cx="8229600" cy="4525962"/>
          </a:xfrm>
          <a:prstGeom prst="rect">
            <a:avLst/>
          </a:prstGeom>
          <a:noFill/>
          <a:ln>
            <a:noFill/>
          </a:ln>
        </p:spPr>
        <p:txBody>
          <a:bodyPr spcFirstLastPara="1" wrap="square" lIns="91425" tIns="45700" rIns="91425" bIns="45700" anchor="t" anchorCtr="0">
            <a:noAutofit/>
          </a:bodyPr>
          <a:lstStyle/>
          <a:p>
            <a:pPr marL="342900" algn="just">
              <a:spcBef>
                <a:spcPts val="0"/>
              </a:spcBef>
              <a:buClr>
                <a:srgbClr val="333333"/>
              </a:buClr>
              <a:buSzPts val="2000"/>
            </a:pPr>
            <a:r>
              <a:rPr lang="en-US" sz="2000" b="1">
                <a:solidFill>
                  <a:srgbClr val="333333"/>
                </a:solidFill>
                <a:latin typeface="Times New Roman"/>
                <a:ea typeface="Times New Roman"/>
                <a:cs typeface="Times New Roman"/>
                <a:sym typeface="Times New Roman"/>
              </a:rPr>
              <a:t>7. Windows XP</a:t>
            </a:r>
            <a:endParaRPr/>
          </a:p>
          <a:p>
            <a:pPr marL="342900" algn="just">
              <a:spcBef>
                <a:spcPts val="400"/>
              </a:spcBef>
              <a:buClr>
                <a:srgbClr val="333333"/>
              </a:buClr>
              <a:buSzPts val="2000"/>
            </a:pPr>
            <a:r>
              <a:rPr lang="en-US" sz="2000">
                <a:solidFill>
                  <a:srgbClr val="333333"/>
                </a:solidFill>
                <a:latin typeface="Times New Roman"/>
                <a:ea typeface="Times New Roman"/>
                <a:cs typeface="Times New Roman"/>
                <a:sym typeface="Times New Roman"/>
              </a:rPr>
              <a:t>While the manufacturing started on August 24, 2001, the official product was released on October 25, 2001</a:t>
            </a:r>
            <a:endParaRPr/>
          </a:p>
          <a:p>
            <a:pPr marL="342900" algn="just">
              <a:spcBef>
                <a:spcPts val="400"/>
              </a:spcBef>
              <a:buClr>
                <a:srgbClr val="333333"/>
              </a:buClr>
              <a:buSzPts val="2000"/>
            </a:pPr>
            <a:r>
              <a:rPr lang="en-US" sz="2000">
                <a:solidFill>
                  <a:srgbClr val="333333"/>
                </a:solidFill>
                <a:latin typeface="Times New Roman"/>
                <a:ea typeface="Times New Roman"/>
                <a:cs typeface="Times New Roman"/>
                <a:sym typeface="Times New Roman"/>
              </a:rPr>
              <a:t>Advanced portable PC support</a:t>
            </a:r>
            <a:endParaRPr/>
          </a:p>
          <a:p>
            <a:pPr marL="342900" algn="just">
              <a:spcBef>
                <a:spcPts val="400"/>
              </a:spcBef>
              <a:buClr>
                <a:srgbClr val="333333"/>
              </a:buClr>
              <a:buSzPts val="2000"/>
            </a:pPr>
            <a:r>
              <a:rPr lang="en-US" sz="2000">
                <a:solidFill>
                  <a:srgbClr val="333333"/>
                </a:solidFill>
                <a:latin typeface="Times New Roman"/>
                <a:ea typeface="Times New Roman"/>
                <a:cs typeface="Times New Roman"/>
                <a:sym typeface="Times New Roman"/>
              </a:rPr>
              <a:t>Automatic wireless connection support</a:t>
            </a:r>
            <a:endParaRPr/>
          </a:p>
          <a:p>
            <a:pPr marL="342900" algn="just">
              <a:spcBef>
                <a:spcPts val="400"/>
              </a:spcBef>
              <a:buClr>
                <a:srgbClr val="333333"/>
              </a:buClr>
              <a:buSzPts val="2000"/>
            </a:pPr>
            <a:r>
              <a:rPr lang="en-US" sz="2000">
                <a:solidFill>
                  <a:srgbClr val="333333"/>
                </a:solidFill>
                <a:latin typeface="Times New Roman"/>
                <a:ea typeface="Times New Roman"/>
                <a:cs typeface="Times New Roman"/>
                <a:sym typeface="Times New Roman"/>
              </a:rPr>
              <a:t>Fast start-up</a:t>
            </a:r>
            <a:endParaRPr/>
          </a:p>
          <a:p>
            <a:pPr marL="342900" algn="just">
              <a:spcBef>
                <a:spcPts val="400"/>
              </a:spcBef>
              <a:buClr>
                <a:srgbClr val="333333"/>
              </a:buClr>
              <a:buSzPts val="2000"/>
            </a:pPr>
            <a:r>
              <a:rPr lang="en-US" sz="2000">
                <a:solidFill>
                  <a:srgbClr val="333333"/>
                </a:solidFill>
                <a:latin typeface="Times New Roman"/>
                <a:ea typeface="Times New Roman"/>
                <a:cs typeface="Times New Roman"/>
                <a:sym typeface="Times New Roman"/>
              </a:rPr>
              <a:t>Better Graphical User Interface (GUI)</a:t>
            </a:r>
            <a:endParaRPr/>
          </a:p>
          <a:p>
            <a:pPr marL="342900" algn="just">
              <a:spcBef>
                <a:spcPts val="400"/>
              </a:spcBef>
              <a:buClr>
                <a:srgbClr val="333333"/>
              </a:buClr>
              <a:buSzPts val="2000"/>
            </a:pPr>
            <a:r>
              <a:rPr lang="en-US" sz="2000">
                <a:solidFill>
                  <a:srgbClr val="333333"/>
                </a:solidFill>
                <a:latin typeface="Times New Roman"/>
                <a:ea typeface="Times New Roman"/>
                <a:cs typeface="Times New Roman"/>
                <a:sym typeface="Times New Roman"/>
              </a:rPr>
              <a:t>Help and support centre</a:t>
            </a:r>
            <a:endParaRPr/>
          </a:p>
          <a:p>
            <a:pPr marL="342900" algn="just">
              <a:spcBef>
                <a:spcPts val="400"/>
              </a:spcBef>
              <a:buClr>
                <a:srgbClr val="333333"/>
              </a:buClr>
              <a:buSzPts val="2000"/>
            </a:pPr>
            <a:r>
              <a:rPr lang="en-US" sz="2000" b="1">
                <a:solidFill>
                  <a:srgbClr val="333333"/>
                </a:solidFill>
                <a:latin typeface="Times New Roman"/>
                <a:ea typeface="Times New Roman"/>
                <a:cs typeface="Times New Roman"/>
                <a:sym typeface="Times New Roman"/>
              </a:rPr>
              <a:t>8. Windows Vista</a:t>
            </a:r>
            <a:endParaRPr/>
          </a:p>
          <a:p>
            <a:pPr marL="342900" algn="just">
              <a:spcBef>
                <a:spcPts val="400"/>
              </a:spcBef>
              <a:buClr>
                <a:srgbClr val="333333"/>
              </a:buClr>
              <a:buSzPts val="2000"/>
            </a:pPr>
            <a:r>
              <a:rPr lang="en-US" sz="2000">
                <a:solidFill>
                  <a:srgbClr val="333333"/>
                </a:solidFill>
                <a:latin typeface="Times New Roman"/>
                <a:ea typeface="Times New Roman"/>
                <a:cs typeface="Times New Roman"/>
                <a:sym typeface="Times New Roman"/>
              </a:rPr>
              <a:t>It was released on January 30, 2007</a:t>
            </a:r>
            <a:endParaRPr/>
          </a:p>
          <a:p>
            <a:pPr marL="342900" algn="just">
              <a:spcBef>
                <a:spcPts val="400"/>
              </a:spcBef>
              <a:buClr>
                <a:srgbClr val="333333"/>
              </a:buClr>
              <a:buSzPts val="2000"/>
            </a:pPr>
            <a:r>
              <a:rPr lang="en-US" sz="2000">
                <a:solidFill>
                  <a:srgbClr val="333333"/>
                </a:solidFill>
                <a:latin typeface="Times New Roman"/>
                <a:ea typeface="Times New Roman"/>
                <a:cs typeface="Times New Roman"/>
                <a:sym typeface="Times New Roman"/>
              </a:rPr>
              <a:t>It had an upgraded version of Graphical User Interface</a:t>
            </a:r>
            <a:endParaRPr/>
          </a:p>
          <a:p>
            <a:pPr marL="342900" algn="just">
              <a:spcBef>
                <a:spcPts val="400"/>
              </a:spcBef>
              <a:buClr>
                <a:srgbClr val="333333"/>
              </a:buClr>
              <a:buSzPts val="2000"/>
            </a:pPr>
            <a:r>
              <a:rPr lang="en-US" sz="2000">
                <a:solidFill>
                  <a:srgbClr val="333333"/>
                </a:solidFill>
                <a:latin typeface="Times New Roman"/>
                <a:ea typeface="Times New Roman"/>
                <a:cs typeface="Times New Roman"/>
                <a:sym typeface="Times New Roman"/>
              </a:rPr>
              <a:t>It was the first operating system to use DVD-ROM for installation</a:t>
            </a:r>
            <a:endParaRPr/>
          </a:p>
          <a:p>
            <a:pPr marL="342900" indent="-215900">
              <a:spcBef>
                <a:spcPts val="400"/>
              </a:spcBef>
              <a:buSzPts val="2000"/>
              <a:buNone/>
            </a:pPr>
            <a:endParaRPr sz="2000">
              <a:solidFill>
                <a:srgbClr val="333333"/>
              </a:solidFill>
              <a:latin typeface="Times New Roman"/>
              <a:ea typeface="Times New Roman"/>
              <a:cs typeface="Times New Roman"/>
              <a:sym typeface="Times New Roman"/>
            </a:endParaRPr>
          </a:p>
        </p:txBody>
      </p:sp>
      <p:sp>
        <p:nvSpPr>
          <p:cNvPr id="373" name="Google Shape;373;p31"/>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44</a:t>
            </a:fld>
            <a:endParaRPr/>
          </a:p>
        </p:txBody>
      </p:sp>
      <p:pic>
        <p:nvPicPr>
          <p:cNvPr id="374" name="Google Shape;374;p31"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375" name="Google Shape;375;p31"/>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3" name="Picture 2">
            <a:extLst>
              <a:ext uri="{FF2B5EF4-FFF2-40B4-BE49-F238E27FC236}">
                <a16:creationId xmlns:a16="http://schemas.microsoft.com/office/drawing/2014/main" xmlns="" id="{C581A1C4-FCE0-52AD-9EA7-D412B67EA51A}"/>
              </a:ext>
            </a:extLst>
          </p:cNvPr>
          <p:cNvPicPr>
            <a:picLocks noChangeAspect="1"/>
          </p:cNvPicPr>
          <p:nvPr/>
        </p:nvPicPr>
        <p:blipFill>
          <a:blip r:embed="rId4"/>
          <a:stretch>
            <a:fillRect/>
          </a:stretch>
        </p:blipFill>
        <p:spPr>
          <a:xfrm>
            <a:off x="9060733" y="1882570"/>
            <a:ext cx="2762251" cy="1657350"/>
          </a:xfrm>
          <a:prstGeom prst="rect">
            <a:avLst/>
          </a:prstGeom>
        </p:spPr>
      </p:pic>
      <p:pic>
        <p:nvPicPr>
          <p:cNvPr id="4" name="Picture 3">
            <a:extLst>
              <a:ext uri="{FF2B5EF4-FFF2-40B4-BE49-F238E27FC236}">
                <a16:creationId xmlns:a16="http://schemas.microsoft.com/office/drawing/2014/main" xmlns="" id="{A0F958FE-4B49-A745-6B3A-EC3E77F14481}"/>
              </a:ext>
            </a:extLst>
          </p:cNvPr>
          <p:cNvPicPr>
            <a:picLocks noChangeAspect="1"/>
          </p:cNvPicPr>
          <p:nvPr/>
        </p:nvPicPr>
        <p:blipFill>
          <a:blip r:embed="rId5"/>
          <a:stretch>
            <a:fillRect/>
          </a:stretch>
        </p:blipFill>
        <p:spPr>
          <a:xfrm>
            <a:off x="9575085" y="3951286"/>
            <a:ext cx="2343151" cy="194310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2"/>
          <p:cNvSpPr txBox="1">
            <a:spLocks noGrp="1"/>
          </p:cNvSpPr>
          <p:nvPr>
            <p:ph type="body" idx="1"/>
          </p:nvPr>
        </p:nvSpPr>
        <p:spPr>
          <a:xfrm>
            <a:off x="476864" y="297656"/>
            <a:ext cx="8229600" cy="5649912"/>
          </a:xfrm>
          <a:prstGeom prst="rect">
            <a:avLst/>
          </a:prstGeom>
          <a:noFill/>
          <a:ln>
            <a:noFill/>
          </a:ln>
        </p:spPr>
        <p:txBody>
          <a:bodyPr spcFirstLastPara="1" wrap="square" lIns="91425" tIns="45700" rIns="91425" bIns="45700" anchor="t" anchorCtr="0">
            <a:noAutofit/>
          </a:bodyPr>
          <a:lstStyle/>
          <a:p>
            <a:pPr marL="342900" algn="just">
              <a:spcBef>
                <a:spcPts val="0"/>
              </a:spcBef>
              <a:buClr>
                <a:srgbClr val="333333"/>
              </a:buClr>
              <a:buSzPts val="2000"/>
            </a:pPr>
            <a:r>
              <a:rPr lang="en-US" sz="2000" b="1">
                <a:solidFill>
                  <a:srgbClr val="333333"/>
                </a:solidFill>
                <a:latin typeface="Times New Roman"/>
                <a:ea typeface="Times New Roman"/>
                <a:cs typeface="Times New Roman"/>
                <a:sym typeface="Times New Roman"/>
              </a:rPr>
              <a:t>9.</a:t>
            </a:r>
            <a:r>
              <a:rPr lang="en-US" sz="2000">
                <a:solidFill>
                  <a:srgbClr val="333333"/>
                </a:solidFill>
                <a:latin typeface="Times New Roman"/>
                <a:ea typeface="Times New Roman"/>
                <a:cs typeface="Times New Roman"/>
                <a:sym typeface="Times New Roman"/>
              </a:rPr>
              <a:t> </a:t>
            </a:r>
            <a:r>
              <a:rPr lang="en-US" sz="2000" b="1">
                <a:solidFill>
                  <a:srgbClr val="333333"/>
                </a:solidFill>
                <a:latin typeface="Times New Roman"/>
                <a:ea typeface="Times New Roman"/>
                <a:cs typeface="Times New Roman"/>
                <a:sym typeface="Times New Roman"/>
              </a:rPr>
              <a:t>Windows 7</a:t>
            </a:r>
            <a:endParaRPr/>
          </a:p>
          <a:p>
            <a:pPr marL="342900" algn="just">
              <a:spcBef>
                <a:spcPts val="400"/>
              </a:spcBef>
              <a:buClr>
                <a:srgbClr val="333333"/>
              </a:buClr>
              <a:buSzPts val="2000"/>
            </a:pPr>
            <a:r>
              <a:rPr lang="en-US" sz="2000">
                <a:solidFill>
                  <a:srgbClr val="333333"/>
                </a:solidFill>
                <a:latin typeface="Times New Roman"/>
                <a:ea typeface="Times New Roman"/>
                <a:cs typeface="Times New Roman"/>
                <a:sym typeface="Times New Roman"/>
              </a:rPr>
              <a:t>It was released on October 22, 2009</a:t>
            </a:r>
            <a:endParaRPr/>
          </a:p>
          <a:p>
            <a:pPr marL="342900" algn="just">
              <a:spcBef>
                <a:spcPts val="400"/>
              </a:spcBef>
              <a:buClr>
                <a:srgbClr val="333333"/>
              </a:buClr>
              <a:buSzPts val="2000"/>
            </a:pPr>
            <a:r>
              <a:rPr lang="en-US" sz="2000">
                <a:solidFill>
                  <a:srgbClr val="333333"/>
                </a:solidFill>
                <a:latin typeface="Times New Roman"/>
                <a:ea typeface="Times New Roman"/>
                <a:cs typeface="Times New Roman"/>
                <a:sym typeface="Times New Roman"/>
              </a:rPr>
              <a:t>A large number of new features were introduced</a:t>
            </a:r>
            <a:endParaRPr/>
          </a:p>
          <a:p>
            <a:pPr marL="342900" algn="just">
              <a:spcBef>
                <a:spcPts val="400"/>
              </a:spcBef>
              <a:buClr>
                <a:srgbClr val="333333"/>
              </a:buClr>
              <a:buSzPts val="2000"/>
            </a:pPr>
            <a:r>
              <a:rPr lang="en-US" sz="2000">
                <a:solidFill>
                  <a:srgbClr val="333333"/>
                </a:solidFill>
                <a:latin typeface="Times New Roman"/>
                <a:ea typeface="Times New Roman"/>
                <a:cs typeface="Times New Roman"/>
                <a:sym typeface="Times New Roman"/>
              </a:rPr>
              <a:t>Redesigned Windows shell with an updated taskbar</a:t>
            </a:r>
            <a:endParaRPr/>
          </a:p>
          <a:p>
            <a:pPr marL="342900" algn="just">
              <a:spcBef>
                <a:spcPts val="400"/>
              </a:spcBef>
              <a:buClr>
                <a:srgbClr val="333333"/>
              </a:buClr>
              <a:buSzPts val="2000"/>
            </a:pPr>
            <a:r>
              <a:rPr lang="en-US" sz="2000">
                <a:solidFill>
                  <a:srgbClr val="333333"/>
                </a:solidFill>
                <a:latin typeface="Times New Roman"/>
                <a:ea typeface="Times New Roman"/>
                <a:cs typeface="Times New Roman"/>
                <a:sym typeface="Times New Roman"/>
              </a:rPr>
              <a:t>Incremental upgrade to the Windows line</a:t>
            </a:r>
            <a:endParaRPr/>
          </a:p>
          <a:p>
            <a:pPr marL="342900" algn="just">
              <a:spcBef>
                <a:spcPts val="400"/>
              </a:spcBef>
              <a:buClr>
                <a:srgbClr val="333333"/>
              </a:buClr>
              <a:buSzPts val="2000"/>
            </a:pPr>
            <a:r>
              <a:rPr lang="en-US" sz="2000">
                <a:solidFill>
                  <a:srgbClr val="333333"/>
                </a:solidFill>
                <a:latin typeface="Times New Roman"/>
                <a:ea typeface="Times New Roman"/>
                <a:cs typeface="Times New Roman"/>
                <a:sym typeface="Times New Roman"/>
              </a:rPr>
              <a:t>Libraries were added in the file management system</a:t>
            </a:r>
            <a:endParaRPr/>
          </a:p>
          <a:p>
            <a:pPr marL="342900" algn="just">
              <a:spcBef>
                <a:spcPts val="400"/>
              </a:spcBef>
              <a:buClr>
                <a:srgbClr val="333333"/>
              </a:buClr>
              <a:buSzPts val="2000"/>
            </a:pPr>
            <a:r>
              <a:rPr lang="en-US" sz="2000">
                <a:solidFill>
                  <a:srgbClr val="333333"/>
                </a:solidFill>
                <a:latin typeface="Times New Roman"/>
                <a:ea typeface="Times New Roman"/>
                <a:cs typeface="Times New Roman"/>
                <a:sym typeface="Times New Roman"/>
              </a:rPr>
              <a:t>A few features from the past Windows were removed</a:t>
            </a:r>
            <a:endParaRPr/>
          </a:p>
          <a:p>
            <a:pPr marL="342900" algn="just">
              <a:spcBef>
                <a:spcPts val="400"/>
              </a:spcBef>
              <a:buClr>
                <a:srgbClr val="333333"/>
              </a:buClr>
              <a:buSzPts val="2000"/>
            </a:pPr>
            <a:r>
              <a:rPr lang="en-US" sz="2000">
                <a:solidFill>
                  <a:srgbClr val="333333"/>
                </a:solidFill>
                <a:latin typeface="Times New Roman"/>
                <a:ea typeface="Times New Roman"/>
                <a:cs typeface="Times New Roman"/>
                <a:sym typeface="Times New Roman"/>
              </a:rPr>
              <a:t>Extended hardware support</a:t>
            </a:r>
            <a:endParaRPr/>
          </a:p>
          <a:p>
            <a:pPr marL="342900" algn="just">
              <a:spcBef>
                <a:spcPts val="400"/>
              </a:spcBef>
              <a:buClr>
                <a:srgbClr val="333333"/>
              </a:buClr>
              <a:buSzPts val="2000"/>
            </a:pPr>
            <a:r>
              <a:rPr lang="en-US" sz="2000" b="1">
                <a:solidFill>
                  <a:srgbClr val="333333"/>
                </a:solidFill>
                <a:latin typeface="Times New Roman"/>
                <a:ea typeface="Times New Roman"/>
                <a:cs typeface="Times New Roman"/>
                <a:sym typeface="Times New Roman"/>
              </a:rPr>
              <a:t>10. Windows 8</a:t>
            </a:r>
            <a:endParaRPr/>
          </a:p>
          <a:p>
            <a:pPr marL="342900" algn="just">
              <a:spcBef>
                <a:spcPts val="400"/>
              </a:spcBef>
              <a:buClr>
                <a:srgbClr val="333333"/>
              </a:buClr>
              <a:buSzPts val="2000"/>
            </a:pPr>
            <a:r>
              <a:rPr lang="en-US" sz="2000">
                <a:solidFill>
                  <a:srgbClr val="333333"/>
                </a:solidFill>
                <a:latin typeface="Times New Roman"/>
                <a:ea typeface="Times New Roman"/>
                <a:cs typeface="Times New Roman"/>
                <a:sym typeface="Times New Roman"/>
              </a:rPr>
              <a:t>It was released for retail on October 26, 2012</a:t>
            </a:r>
            <a:endParaRPr/>
          </a:p>
          <a:p>
            <a:pPr marL="342900" algn="just">
              <a:spcBef>
                <a:spcPts val="400"/>
              </a:spcBef>
              <a:buClr>
                <a:srgbClr val="333333"/>
              </a:buClr>
              <a:buSzPts val="2000"/>
            </a:pPr>
            <a:r>
              <a:rPr lang="en-US" sz="2000">
                <a:solidFill>
                  <a:srgbClr val="333333"/>
                </a:solidFill>
                <a:latin typeface="Times New Roman"/>
                <a:ea typeface="Times New Roman"/>
                <a:cs typeface="Times New Roman"/>
                <a:sym typeface="Times New Roman"/>
              </a:rPr>
              <a:t>Optimisations for touch-based. Installed in new devices like Laptops, Mobile phones, tablets, etc.</a:t>
            </a:r>
            <a:endParaRPr/>
          </a:p>
          <a:p>
            <a:pPr marL="342900" algn="just">
              <a:spcBef>
                <a:spcPts val="400"/>
              </a:spcBef>
              <a:buClr>
                <a:srgbClr val="333333"/>
              </a:buClr>
              <a:buSzPts val="2000"/>
            </a:pPr>
            <a:r>
              <a:rPr lang="en-US" sz="2000">
                <a:solidFill>
                  <a:srgbClr val="333333"/>
                </a:solidFill>
                <a:latin typeface="Times New Roman"/>
                <a:ea typeface="Times New Roman"/>
                <a:cs typeface="Times New Roman"/>
                <a:sym typeface="Times New Roman"/>
              </a:rPr>
              <a:t>Increased integration with cloud services. Windows Store service for software distribution. Task manager had been redesigned</a:t>
            </a:r>
            <a:endParaRPr/>
          </a:p>
          <a:p>
            <a:pPr marL="342900" algn="just">
              <a:spcBef>
                <a:spcPts val="400"/>
              </a:spcBef>
              <a:buClr>
                <a:srgbClr val="333333"/>
              </a:buClr>
              <a:buSzPts val="2000"/>
            </a:pPr>
            <a:r>
              <a:rPr lang="en-US" sz="2000">
                <a:solidFill>
                  <a:srgbClr val="333333"/>
                </a:solidFill>
                <a:latin typeface="Times New Roman"/>
                <a:ea typeface="Times New Roman"/>
                <a:cs typeface="Times New Roman"/>
                <a:sym typeface="Times New Roman"/>
              </a:rPr>
              <a:t>New security features were introduced</a:t>
            </a:r>
            <a:endParaRPr/>
          </a:p>
          <a:p>
            <a:pPr marL="342900" algn="just">
              <a:spcBef>
                <a:spcPts val="400"/>
              </a:spcBef>
              <a:buClr>
                <a:srgbClr val="333333"/>
              </a:buClr>
              <a:buSzPts val="2000"/>
            </a:pPr>
            <a:r>
              <a:rPr lang="en-US" sz="2000">
                <a:solidFill>
                  <a:srgbClr val="333333"/>
                </a:solidFill>
                <a:latin typeface="Times New Roman"/>
                <a:ea typeface="Times New Roman"/>
                <a:cs typeface="Times New Roman"/>
                <a:sym typeface="Times New Roman"/>
              </a:rPr>
              <a:t>Online Applications could be directly downloaded</a:t>
            </a:r>
            <a:endParaRPr/>
          </a:p>
          <a:p>
            <a:pPr marL="342900" indent="-215900">
              <a:spcBef>
                <a:spcPts val="400"/>
              </a:spcBef>
              <a:buSzPts val="2000"/>
              <a:buNone/>
            </a:pPr>
            <a:endParaRPr sz="2000">
              <a:solidFill>
                <a:srgbClr val="333333"/>
              </a:solidFill>
              <a:latin typeface="Times New Roman"/>
              <a:ea typeface="Times New Roman"/>
              <a:cs typeface="Times New Roman"/>
              <a:sym typeface="Times New Roman"/>
            </a:endParaRPr>
          </a:p>
        </p:txBody>
      </p:sp>
      <p:sp>
        <p:nvSpPr>
          <p:cNvPr id="381" name="Google Shape;381;p32"/>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45</a:t>
            </a:fld>
            <a:endParaRPr/>
          </a:p>
        </p:txBody>
      </p:sp>
      <p:pic>
        <p:nvPicPr>
          <p:cNvPr id="382" name="Google Shape;382;p32"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383" name="Google Shape;383;p32"/>
          <p:cNvSpPr txBox="1"/>
          <p:nvPr/>
        </p:nvSpPr>
        <p:spPr>
          <a:xfrm>
            <a:off x="1843089" y="6296025"/>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2" name="Picture 1">
            <a:extLst>
              <a:ext uri="{FF2B5EF4-FFF2-40B4-BE49-F238E27FC236}">
                <a16:creationId xmlns:a16="http://schemas.microsoft.com/office/drawing/2014/main" xmlns="" id="{9F8B29E5-FB88-4DE7-B099-7FD12FAAA346}"/>
              </a:ext>
            </a:extLst>
          </p:cNvPr>
          <p:cNvPicPr>
            <a:picLocks noChangeAspect="1"/>
          </p:cNvPicPr>
          <p:nvPr/>
        </p:nvPicPr>
        <p:blipFill>
          <a:blip r:embed="rId4"/>
          <a:stretch>
            <a:fillRect/>
          </a:stretch>
        </p:blipFill>
        <p:spPr>
          <a:xfrm>
            <a:off x="8789271" y="902982"/>
            <a:ext cx="2695575" cy="1695450"/>
          </a:xfrm>
          <a:prstGeom prst="rect">
            <a:avLst/>
          </a:prstGeom>
        </p:spPr>
      </p:pic>
      <p:pic>
        <p:nvPicPr>
          <p:cNvPr id="3" name="Picture 2">
            <a:extLst>
              <a:ext uri="{FF2B5EF4-FFF2-40B4-BE49-F238E27FC236}">
                <a16:creationId xmlns:a16="http://schemas.microsoft.com/office/drawing/2014/main" xmlns="" id="{EB0BE346-9FC6-C3BA-81FE-A7E03BBCAABE}"/>
              </a:ext>
            </a:extLst>
          </p:cNvPr>
          <p:cNvPicPr>
            <a:picLocks noChangeAspect="1"/>
          </p:cNvPicPr>
          <p:nvPr/>
        </p:nvPicPr>
        <p:blipFill>
          <a:blip r:embed="rId5"/>
          <a:stretch>
            <a:fillRect/>
          </a:stretch>
        </p:blipFill>
        <p:spPr>
          <a:xfrm>
            <a:off x="8957188" y="3411932"/>
            <a:ext cx="3069661" cy="204272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3"/>
          <p:cNvSpPr txBox="1">
            <a:spLocks noGrp="1"/>
          </p:cNvSpPr>
          <p:nvPr>
            <p:ph type="body" idx="1"/>
          </p:nvPr>
        </p:nvSpPr>
        <p:spPr>
          <a:xfrm>
            <a:off x="624348" y="595710"/>
            <a:ext cx="8229600" cy="4525962"/>
          </a:xfrm>
          <a:prstGeom prst="rect">
            <a:avLst/>
          </a:prstGeom>
          <a:noFill/>
          <a:ln>
            <a:noFill/>
          </a:ln>
        </p:spPr>
        <p:txBody>
          <a:bodyPr spcFirstLastPara="1" wrap="square" lIns="91425" tIns="45700" rIns="91425" bIns="45700" anchor="t" anchorCtr="0">
            <a:noAutofit/>
          </a:bodyPr>
          <a:lstStyle/>
          <a:p>
            <a:pPr marL="342900">
              <a:spcBef>
                <a:spcPts val="0"/>
              </a:spcBef>
              <a:buClr>
                <a:srgbClr val="333333"/>
              </a:buClr>
              <a:buSzPts val="2400"/>
            </a:pPr>
            <a:r>
              <a:rPr lang="en-US" sz="2400" b="1" dirty="0">
                <a:solidFill>
                  <a:srgbClr val="333333"/>
                </a:solidFill>
                <a:latin typeface="Times New Roman"/>
                <a:ea typeface="Times New Roman"/>
                <a:cs typeface="Times New Roman"/>
                <a:sym typeface="Times New Roman"/>
              </a:rPr>
              <a:t>11. Windows 10</a:t>
            </a:r>
            <a:endParaRPr dirty="0"/>
          </a:p>
          <a:p>
            <a:pPr marL="342900">
              <a:spcBef>
                <a:spcPts val="480"/>
              </a:spcBef>
              <a:buClr>
                <a:srgbClr val="333333"/>
              </a:buClr>
              <a:buSzPts val="2400"/>
            </a:pPr>
            <a:r>
              <a:rPr lang="en-US" sz="2400" dirty="0">
                <a:solidFill>
                  <a:srgbClr val="333333"/>
                </a:solidFill>
                <a:latin typeface="Times New Roman"/>
                <a:ea typeface="Times New Roman"/>
                <a:cs typeface="Times New Roman"/>
                <a:sym typeface="Times New Roman"/>
              </a:rPr>
              <a:t>It was released on July 29, 2015</a:t>
            </a:r>
            <a:endParaRPr dirty="0"/>
          </a:p>
          <a:p>
            <a:pPr marL="342900">
              <a:spcBef>
                <a:spcPts val="480"/>
              </a:spcBef>
              <a:buClr>
                <a:srgbClr val="333333"/>
              </a:buClr>
              <a:buSzPts val="2400"/>
            </a:pPr>
            <a:r>
              <a:rPr lang="en-US" sz="2400" dirty="0">
                <a:solidFill>
                  <a:srgbClr val="333333"/>
                </a:solidFill>
                <a:latin typeface="Times New Roman"/>
                <a:ea typeface="Times New Roman"/>
                <a:cs typeface="Times New Roman"/>
                <a:sym typeface="Times New Roman"/>
              </a:rPr>
              <a:t>Addresses shortcomings in the user interface first introduced with Windows 8</a:t>
            </a:r>
            <a:endParaRPr dirty="0"/>
          </a:p>
          <a:p>
            <a:pPr marL="342900">
              <a:spcBef>
                <a:spcPts val="480"/>
              </a:spcBef>
              <a:buClr>
                <a:srgbClr val="333333"/>
              </a:buClr>
              <a:buSzPts val="2400"/>
            </a:pPr>
            <a:r>
              <a:rPr lang="en-US" sz="2400" dirty="0">
                <a:solidFill>
                  <a:srgbClr val="333333"/>
                </a:solidFill>
                <a:latin typeface="Times New Roman"/>
                <a:ea typeface="Times New Roman"/>
                <a:cs typeface="Times New Roman"/>
                <a:sym typeface="Times New Roman"/>
              </a:rPr>
              <a:t>A virtual desktop system</a:t>
            </a:r>
            <a:endParaRPr dirty="0"/>
          </a:p>
          <a:p>
            <a:pPr marL="342900">
              <a:spcBef>
                <a:spcPts val="480"/>
              </a:spcBef>
              <a:buClr>
                <a:srgbClr val="333333"/>
              </a:buClr>
              <a:buSzPts val="2400"/>
            </a:pPr>
            <a:r>
              <a:rPr lang="en-US" sz="2400" dirty="0">
                <a:solidFill>
                  <a:srgbClr val="333333"/>
                </a:solidFill>
                <a:latin typeface="Times New Roman"/>
                <a:ea typeface="Times New Roman"/>
                <a:cs typeface="Times New Roman"/>
                <a:sym typeface="Times New Roman"/>
              </a:rPr>
              <a:t>It had the ability to run windows store apps within windows on the desktop rather than in the full-screen mode</a:t>
            </a:r>
            <a:endParaRPr dirty="0"/>
          </a:p>
          <a:p>
            <a:pPr marL="342900">
              <a:spcBef>
                <a:spcPts val="480"/>
              </a:spcBef>
              <a:buClr>
                <a:srgbClr val="333333"/>
              </a:buClr>
              <a:buSzPts val="2400"/>
            </a:pPr>
            <a:r>
              <a:rPr lang="en-US" sz="2400" dirty="0">
                <a:solidFill>
                  <a:srgbClr val="333333"/>
                </a:solidFill>
                <a:latin typeface="Times New Roman"/>
                <a:ea typeface="Times New Roman"/>
                <a:cs typeface="Times New Roman"/>
                <a:sym typeface="Times New Roman"/>
              </a:rPr>
              <a:t>Included new icons</a:t>
            </a:r>
            <a:endParaRPr dirty="0"/>
          </a:p>
          <a:p>
            <a:pPr marL="342900">
              <a:spcBef>
                <a:spcPts val="480"/>
              </a:spcBef>
              <a:buClr>
                <a:srgbClr val="333333"/>
              </a:buClr>
              <a:buSzPts val="2400"/>
            </a:pPr>
            <a:r>
              <a:rPr lang="en-US" sz="2400" dirty="0">
                <a:solidFill>
                  <a:srgbClr val="333333"/>
                </a:solidFill>
                <a:latin typeface="Times New Roman"/>
                <a:ea typeface="Times New Roman"/>
                <a:cs typeface="Times New Roman"/>
                <a:sym typeface="Times New Roman"/>
              </a:rPr>
              <a:t>To reduce storage shortcomings, Windows 10 automatically compresses the file size</a:t>
            </a:r>
            <a:endParaRPr dirty="0"/>
          </a:p>
          <a:p>
            <a:pPr marL="342900" indent="-190500">
              <a:spcBef>
                <a:spcPts val="480"/>
              </a:spcBef>
              <a:buSzPts val="2400"/>
              <a:buNone/>
            </a:pPr>
            <a:endParaRPr sz="2400" dirty="0">
              <a:solidFill>
                <a:srgbClr val="333333"/>
              </a:solidFill>
              <a:latin typeface="Times New Roman"/>
              <a:ea typeface="Times New Roman"/>
              <a:cs typeface="Times New Roman"/>
              <a:sym typeface="Times New Roman"/>
            </a:endParaRPr>
          </a:p>
        </p:txBody>
      </p:sp>
      <p:sp>
        <p:nvSpPr>
          <p:cNvPr id="389" name="Google Shape;389;p33"/>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46</a:t>
            </a:fld>
            <a:endParaRPr/>
          </a:p>
        </p:txBody>
      </p:sp>
      <p:pic>
        <p:nvPicPr>
          <p:cNvPr id="390" name="Google Shape;390;p33"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391" name="Google Shape;391;p33"/>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2" name="Picture 1">
            <a:extLst>
              <a:ext uri="{FF2B5EF4-FFF2-40B4-BE49-F238E27FC236}">
                <a16:creationId xmlns:a16="http://schemas.microsoft.com/office/drawing/2014/main" xmlns="" id="{BC65CB0D-00FA-C626-08E4-FCFEE3E6868C}"/>
              </a:ext>
            </a:extLst>
          </p:cNvPr>
          <p:cNvPicPr>
            <a:picLocks noChangeAspect="1"/>
          </p:cNvPicPr>
          <p:nvPr/>
        </p:nvPicPr>
        <p:blipFill>
          <a:blip r:embed="rId4"/>
          <a:stretch>
            <a:fillRect/>
          </a:stretch>
        </p:blipFill>
        <p:spPr>
          <a:xfrm>
            <a:off x="10210800" y="2023271"/>
            <a:ext cx="2133600" cy="214312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00734F1-D562-BAD5-F0B5-2674A52C4F3E}"/>
              </a:ext>
            </a:extLst>
          </p:cNvPr>
          <p:cNvSpPr>
            <a:spLocks noGrp="1"/>
          </p:cNvSpPr>
          <p:nvPr>
            <p:ph type="sldNum" idx="12"/>
          </p:nvPr>
        </p:nvSpPr>
        <p:spPr/>
        <p:txBody>
          <a:bodyPr/>
          <a:lstStyle/>
          <a:p>
            <a:fld id="{00000000-1234-1234-1234-123412341234}" type="slidenum">
              <a:rPr lang="en-US" smtClean="0"/>
              <a:pPr/>
              <a:t>47</a:t>
            </a:fld>
            <a:endParaRPr lang="en-US"/>
          </a:p>
        </p:txBody>
      </p:sp>
      <p:pic>
        <p:nvPicPr>
          <p:cNvPr id="4" name="Picture 3">
            <a:extLst>
              <a:ext uri="{FF2B5EF4-FFF2-40B4-BE49-F238E27FC236}">
                <a16:creationId xmlns:a16="http://schemas.microsoft.com/office/drawing/2014/main" xmlns="" id="{4D2F0336-BAC4-0C81-6B56-0196A43E81E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xmlns="" val="635110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4"/>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a:buClr>
                <a:schemeClr val="dk1"/>
              </a:buClr>
              <a:buSzPts val="3200"/>
            </a:pPr>
            <a:r>
              <a:rPr lang="en-US" sz="3200">
                <a:latin typeface="Times New Roman"/>
                <a:ea typeface="Times New Roman"/>
                <a:cs typeface="Times New Roman"/>
                <a:sym typeface="Times New Roman"/>
              </a:rPr>
              <a:t>Installation process</a:t>
            </a:r>
            <a:endParaRPr/>
          </a:p>
        </p:txBody>
      </p:sp>
      <p:sp>
        <p:nvSpPr>
          <p:cNvPr id="398" name="Google Shape;398;p34"/>
          <p:cNvSpPr txBox="1">
            <a:spLocks noGrp="1"/>
          </p:cNvSpPr>
          <p:nvPr>
            <p:ph type="body" idx="1"/>
          </p:nvPr>
        </p:nvSpPr>
        <p:spPr>
          <a:xfrm>
            <a:off x="1981200" y="1600200"/>
            <a:ext cx="8229600" cy="4525962"/>
          </a:xfrm>
          <a:prstGeom prst="rect">
            <a:avLst/>
          </a:prstGeom>
          <a:noFill/>
          <a:ln>
            <a:noFill/>
          </a:ln>
        </p:spPr>
        <p:txBody>
          <a:bodyPr spcFirstLastPara="1" wrap="square" lIns="91425" tIns="45700" rIns="91425" bIns="45700" anchor="t" anchorCtr="0">
            <a:noAutofit/>
          </a:bodyPr>
          <a:lstStyle/>
          <a:p>
            <a:pPr marL="342900">
              <a:spcBef>
                <a:spcPts val="0"/>
              </a:spcBef>
              <a:buClr>
                <a:srgbClr val="202124"/>
              </a:buClr>
              <a:buSzPts val="2400"/>
              <a:buFont typeface="Calibri"/>
              <a:buAutoNum type="arabicPeriod"/>
            </a:pPr>
            <a:r>
              <a:rPr lang="en-US" sz="2400">
                <a:solidFill>
                  <a:srgbClr val="202124"/>
                </a:solidFill>
                <a:latin typeface="Times New Roman"/>
                <a:ea typeface="Times New Roman"/>
                <a:cs typeface="Times New Roman"/>
                <a:sym typeface="Times New Roman"/>
              </a:rPr>
              <a:t>Set up the display environment</a:t>
            </a:r>
            <a:endParaRPr/>
          </a:p>
          <a:p>
            <a:pPr marL="342900">
              <a:spcBef>
                <a:spcPts val="480"/>
              </a:spcBef>
              <a:buClr>
                <a:srgbClr val="202124"/>
              </a:buClr>
              <a:buSzPts val="2400"/>
              <a:buFont typeface="Calibri"/>
              <a:buAutoNum type="arabicPeriod"/>
            </a:pPr>
            <a:r>
              <a:rPr lang="en-US" sz="2400">
                <a:solidFill>
                  <a:srgbClr val="202124"/>
                </a:solidFill>
                <a:latin typeface="Times New Roman"/>
                <a:ea typeface="Times New Roman"/>
                <a:cs typeface="Times New Roman"/>
                <a:sym typeface="Times New Roman"/>
              </a:rPr>
              <a:t>Erase the primary boot disk</a:t>
            </a:r>
            <a:endParaRPr/>
          </a:p>
          <a:p>
            <a:pPr marL="342900">
              <a:spcBef>
                <a:spcPts val="480"/>
              </a:spcBef>
              <a:buClr>
                <a:srgbClr val="202124"/>
              </a:buClr>
              <a:buSzPts val="2400"/>
              <a:buFont typeface="Calibri"/>
              <a:buAutoNum type="arabicPeriod"/>
            </a:pPr>
            <a:r>
              <a:rPr lang="en-US" sz="2400">
                <a:solidFill>
                  <a:srgbClr val="202124"/>
                </a:solidFill>
                <a:latin typeface="Times New Roman"/>
                <a:ea typeface="Times New Roman"/>
                <a:cs typeface="Times New Roman"/>
                <a:sym typeface="Times New Roman"/>
              </a:rPr>
              <a:t>Set up the BIOS</a:t>
            </a:r>
            <a:endParaRPr/>
          </a:p>
          <a:p>
            <a:pPr marL="342900">
              <a:spcBef>
                <a:spcPts val="480"/>
              </a:spcBef>
              <a:buClr>
                <a:srgbClr val="202124"/>
              </a:buClr>
              <a:buSzPts val="2400"/>
              <a:buFont typeface="Calibri"/>
              <a:buAutoNum type="arabicPeriod"/>
            </a:pPr>
            <a:r>
              <a:rPr lang="en-US" sz="2400">
                <a:solidFill>
                  <a:srgbClr val="202124"/>
                </a:solidFill>
                <a:latin typeface="Times New Roman"/>
                <a:ea typeface="Times New Roman"/>
                <a:cs typeface="Times New Roman"/>
                <a:sym typeface="Times New Roman"/>
              </a:rPr>
              <a:t>Install the operating system</a:t>
            </a:r>
            <a:endParaRPr/>
          </a:p>
          <a:p>
            <a:pPr marL="342900">
              <a:spcBef>
                <a:spcPts val="480"/>
              </a:spcBef>
              <a:buClr>
                <a:srgbClr val="202124"/>
              </a:buClr>
              <a:buSzPts val="2400"/>
              <a:buFont typeface="Calibri"/>
              <a:buAutoNum type="arabicPeriod"/>
            </a:pPr>
            <a:r>
              <a:rPr lang="en-US" sz="2400">
                <a:solidFill>
                  <a:srgbClr val="202124"/>
                </a:solidFill>
                <a:latin typeface="Times New Roman"/>
                <a:ea typeface="Times New Roman"/>
                <a:cs typeface="Times New Roman"/>
                <a:sym typeface="Times New Roman"/>
              </a:rPr>
              <a:t>Install the operating system, update the drivers, and run operating system updates, as necessary.</a:t>
            </a:r>
            <a:endParaRPr/>
          </a:p>
          <a:p>
            <a:pPr marL="342900" indent="-190500">
              <a:spcBef>
                <a:spcPts val="480"/>
              </a:spcBef>
              <a:buSzPts val="2400"/>
              <a:buNone/>
            </a:pPr>
            <a:endParaRPr sz="2400">
              <a:solidFill>
                <a:srgbClr val="202124"/>
              </a:solidFill>
              <a:latin typeface="Times New Roman"/>
              <a:ea typeface="Times New Roman"/>
              <a:cs typeface="Times New Roman"/>
              <a:sym typeface="Times New Roman"/>
            </a:endParaRPr>
          </a:p>
        </p:txBody>
      </p:sp>
      <p:sp>
        <p:nvSpPr>
          <p:cNvPr id="399" name="Google Shape;399;p34"/>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48</a:t>
            </a:fld>
            <a:endParaRPr/>
          </a:p>
        </p:txBody>
      </p:sp>
      <p:pic>
        <p:nvPicPr>
          <p:cNvPr id="400" name="Google Shape;400;p34"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401" name="Google Shape;401;p34"/>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5"/>
          <p:cNvSpPr txBox="1"/>
          <p:nvPr/>
        </p:nvSpPr>
        <p:spPr>
          <a:xfrm>
            <a:off x="1752602" y="381000"/>
            <a:ext cx="7769225" cy="685800"/>
          </a:xfrm>
          <a:prstGeom prst="rect">
            <a:avLst/>
          </a:prstGeom>
          <a:noFill/>
          <a:ln>
            <a:noFill/>
          </a:ln>
        </p:spPr>
        <p:txBody>
          <a:bodyPr spcFirstLastPara="1" wrap="square" lIns="90000" tIns="46800" rIns="90000" bIns="46800" anchor="b" anchorCtr="0">
            <a:noAutofit/>
          </a:bodyPr>
          <a:lstStyle/>
          <a:p>
            <a:pPr algn="ctr">
              <a:lnSpc>
                <a:spcPct val="93000"/>
              </a:lnSpc>
              <a:buClr>
                <a:srgbClr val="993300"/>
              </a:buClr>
              <a:buSzPts val="3200"/>
            </a:pPr>
            <a:r>
              <a:rPr lang="en-US" sz="3200" b="1">
                <a:solidFill>
                  <a:srgbClr val="993300"/>
                </a:solidFill>
              </a:rPr>
              <a:t>Directory Structure</a:t>
            </a:r>
            <a:endParaRPr/>
          </a:p>
        </p:txBody>
      </p:sp>
      <p:sp>
        <p:nvSpPr>
          <p:cNvPr id="408" name="Google Shape;408;p35"/>
          <p:cNvSpPr txBox="1"/>
          <p:nvPr/>
        </p:nvSpPr>
        <p:spPr>
          <a:xfrm>
            <a:off x="1752600" y="1066800"/>
            <a:ext cx="8382000" cy="762000"/>
          </a:xfrm>
          <a:prstGeom prst="rect">
            <a:avLst/>
          </a:prstGeom>
          <a:noFill/>
          <a:ln>
            <a:noFill/>
          </a:ln>
        </p:spPr>
        <p:txBody>
          <a:bodyPr spcFirstLastPara="1" wrap="square" lIns="0" tIns="0" rIns="0" bIns="0" anchor="t" anchorCtr="0">
            <a:noAutofit/>
          </a:bodyPr>
          <a:lstStyle/>
          <a:p>
            <a:pPr marL="341312" indent="-341312">
              <a:lnSpc>
                <a:spcPct val="93000"/>
              </a:lnSpc>
              <a:buSzPts val="2200"/>
              <a:buFont typeface="Times New Roman"/>
              <a:buChar char="•"/>
            </a:pPr>
            <a:r>
              <a:rPr lang="en-US" sz="2200"/>
              <a:t>Symbol table of files that stores all related information about a file it holds with its contents</a:t>
            </a:r>
            <a:endParaRPr/>
          </a:p>
        </p:txBody>
      </p:sp>
      <p:grpSp>
        <p:nvGrpSpPr>
          <p:cNvPr id="409" name="Google Shape;409;p35"/>
          <p:cNvGrpSpPr/>
          <p:nvPr/>
        </p:nvGrpSpPr>
        <p:grpSpPr>
          <a:xfrm>
            <a:off x="4343400" y="2057400"/>
            <a:ext cx="3948112" cy="3141662"/>
            <a:chOff x="1776" y="1296"/>
            <a:chExt cx="2487" cy="1979"/>
          </a:xfrm>
        </p:grpSpPr>
        <p:sp>
          <p:nvSpPr>
            <p:cNvPr id="410" name="Google Shape;410;p35"/>
            <p:cNvSpPr/>
            <p:nvPr/>
          </p:nvSpPr>
          <p:spPr>
            <a:xfrm>
              <a:off x="2037" y="1478"/>
              <a:ext cx="303" cy="256"/>
            </a:xfrm>
            <a:prstGeom prst="ellipse">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411" name="Google Shape;411;p35"/>
            <p:cNvSpPr/>
            <p:nvPr/>
          </p:nvSpPr>
          <p:spPr>
            <a:xfrm>
              <a:off x="2471" y="1478"/>
              <a:ext cx="303" cy="256"/>
            </a:xfrm>
            <a:prstGeom prst="ellipse">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412" name="Google Shape;412;p35"/>
            <p:cNvSpPr/>
            <p:nvPr/>
          </p:nvSpPr>
          <p:spPr>
            <a:xfrm>
              <a:off x="2906" y="1478"/>
              <a:ext cx="303" cy="256"/>
            </a:xfrm>
            <a:prstGeom prst="ellipse">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413" name="Google Shape;413;p35"/>
            <p:cNvSpPr/>
            <p:nvPr/>
          </p:nvSpPr>
          <p:spPr>
            <a:xfrm>
              <a:off x="3341" y="1478"/>
              <a:ext cx="303" cy="256"/>
            </a:xfrm>
            <a:prstGeom prst="ellipse">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414" name="Google Shape;414;p35"/>
            <p:cNvSpPr/>
            <p:nvPr/>
          </p:nvSpPr>
          <p:spPr>
            <a:xfrm>
              <a:off x="3775" y="1649"/>
              <a:ext cx="303" cy="256"/>
            </a:xfrm>
            <a:prstGeom prst="ellipse">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415" name="Google Shape;415;p35"/>
            <p:cNvSpPr txBox="1"/>
            <p:nvPr/>
          </p:nvSpPr>
          <p:spPr>
            <a:xfrm>
              <a:off x="2037" y="2591"/>
              <a:ext cx="260" cy="341"/>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algn="ctr">
                <a:buClr>
                  <a:srgbClr val="FFFFFF"/>
                </a:buClr>
                <a:buSzPts val="2400"/>
              </a:pPr>
              <a:r>
                <a:rPr lang="en-US" sz="2400">
                  <a:solidFill>
                    <a:srgbClr val="FFFFFF"/>
                  </a:solidFill>
                </a:rPr>
                <a:t>F 1</a:t>
              </a:r>
              <a:endParaRPr/>
            </a:p>
          </p:txBody>
        </p:sp>
        <p:sp>
          <p:nvSpPr>
            <p:cNvPr id="416" name="Google Shape;416;p35"/>
            <p:cNvSpPr txBox="1"/>
            <p:nvPr/>
          </p:nvSpPr>
          <p:spPr>
            <a:xfrm>
              <a:off x="2471" y="2591"/>
              <a:ext cx="260" cy="299"/>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algn="ctr">
                <a:buClr>
                  <a:srgbClr val="FFFFFF"/>
                </a:buClr>
                <a:buSzPts val="2400"/>
              </a:pPr>
              <a:r>
                <a:rPr lang="en-US" sz="2400">
                  <a:solidFill>
                    <a:srgbClr val="FFFFFF"/>
                  </a:solidFill>
                </a:rPr>
                <a:t>F 2</a:t>
              </a:r>
              <a:endParaRPr/>
            </a:p>
          </p:txBody>
        </p:sp>
        <p:sp>
          <p:nvSpPr>
            <p:cNvPr id="417" name="Google Shape;417;p35"/>
            <p:cNvSpPr txBox="1"/>
            <p:nvPr/>
          </p:nvSpPr>
          <p:spPr>
            <a:xfrm>
              <a:off x="2906" y="2591"/>
              <a:ext cx="260" cy="47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algn="ctr">
                <a:buClr>
                  <a:srgbClr val="FFFFFF"/>
                </a:buClr>
                <a:buSzPts val="2400"/>
              </a:pPr>
              <a:r>
                <a:rPr lang="en-US" sz="2400">
                  <a:solidFill>
                    <a:srgbClr val="FFFFFF"/>
                  </a:solidFill>
                </a:rPr>
                <a:t>F 3</a:t>
              </a:r>
              <a:endParaRPr/>
            </a:p>
          </p:txBody>
        </p:sp>
        <p:sp>
          <p:nvSpPr>
            <p:cNvPr id="418" name="Google Shape;418;p35"/>
            <p:cNvSpPr txBox="1"/>
            <p:nvPr/>
          </p:nvSpPr>
          <p:spPr>
            <a:xfrm>
              <a:off x="3341" y="2591"/>
              <a:ext cx="260" cy="256"/>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algn="ctr">
                <a:buClr>
                  <a:srgbClr val="FFFFFF"/>
                </a:buClr>
                <a:buSzPts val="2400"/>
              </a:pPr>
              <a:r>
                <a:rPr lang="en-US" sz="2400">
                  <a:solidFill>
                    <a:srgbClr val="FFFFFF"/>
                  </a:solidFill>
                </a:rPr>
                <a:t>F 4</a:t>
              </a:r>
              <a:endParaRPr/>
            </a:p>
          </p:txBody>
        </p:sp>
        <p:sp>
          <p:nvSpPr>
            <p:cNvPr id="419" name="Google Shape;419;p35"/>
            <p:cNvSpPr txBox="1"/>
            <p:nvPr/>
          </p:nvSpPr>
          <p:spPr>
            <a:xfrm>
              <a:off x="3775" y="2805"/>
              <a:ext cx="260" cy="341"/>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algn="ctr">
                <a:buClr>
                  <a:srgbClr val="FFFFFF"/>
                </a:buClr>
                <a:buSzPts val="2400"/>
              </a:pPr>
              <a:r>
                <a:rPr lang="en-US" sz="2400">
                  <a:solidFill>
                    <a:srgbClr val="FFFFFF"/>
                  </a:solidFill>
                </a:rPr>
                <a:t>F n</a:t>
              </a:r>
              <a:endParaRPr/>
            </a:p>
          </p:txBody>
        </p:sp>
        <p:cxnSp>
          <p:nvCxnSpPr>
            <p:cNvPr id="420" name="Google Shape;420;p35"/>
            <p:cNvCxnSpPr/>
            <p:nvPr/>
          </p:nvCxnSpPr>
          <p:spPr>
            <a:xfrm>
              <a:off x="2618" y="1735"/>
              <a:ext cx="0" cy="855"/>
            </a:xfrm>
            <a:prstGeom prst="straightConnector1">
              <a:avLst/>
            </a:prstGeom>
            <a:noFill/>
            <a:ln w="9525" cap="sq" cmpd="sng">
              <a:solidFill>
                <a:srgbClr val="000000"/>
              </a:solidFill>
              <a:prstDash val="solid"/>
              <a:miter lim="800000"/>
              <a:headEnd type="none" w="med" len="med"/>
              <a:tailEnd type="stealth" w="med" len="med"/>
            </a:ln>
          </p:spPr>
        </p:cxnSp>
        <p:cxnSp>
          <p:nvCxnSpPr>
            <p:cNvPr id="421" name="Google Shape;421;p35"/>
            <p:cNvCxnSpPr/>
            <p:nvPr/>
          </p:nvCxnSpPr>
          <p:spPr>
            <a:xfrm>
              <a:off x="3036" y="1735"/>
              <a:ext cx="0" cy="855"/>
            </a:xfrm>
            <a:prstGeom prst="straightConnector1">
              <a:avLst/>
            </a:prstGeom>
            <a:noFill/>
            <a:ln w="9525" cap="sq" cmpd="sng">
              <a:solidFill>
                <a:srgbClr val="000000"/>
              </a:solidFill>
              <a:prstDash val="solid"/>
              <a:miter lim="800000"/>
              <a:headEnd type="none" w="med" len="med"/>
              <a:tailEnd type="stealth" w="med" len="med"/>
            </a:ln>
          </p:spPr>
        </p:cxnSp>
        <p:cxnSp>
          <p:nvCxnSpPr>
            <p:cNvPr id="422" name="Google Shape;422;p35"/>
            <p:cNvCxnSpPr/>
            <p:nvPr/>
          </p:nvCxnSpPr>
          <p:spPr>
            <a:xfrm>
              <a:off x="3905" y="1906"/>
              <a:ext cx="0" cy="898"/>
            </a:xfrm>
            <a:prstGeom prst="straightConnector1">
              <a:avLst/>
            </a:prstGeom>
            <a:noFill/>
            <a:ln w="9525" cap="sq" cmpd="sng">
              <a:solidFill>
                <a:srgbClr val="000000"/>
              </a:solidFill>
              <a:prstDash val="solid"/>
              <a:miter lim="800000"/>
              <a:headEnd type="none" w="med" len="med"/>
              <a:tailEnd type="stealth" w="med" len="med"/>
            </a:ln>
          </p:spPr>
        </p:cxnSp>
        <p:cxnSp>
          <p:nvCxnSpPr>
            <p:cNvPr id="423" name="Google Shape;423;p35"/>
            <p:cNvCxnSpPr/>
            <p:nvPr/>
          </p:nvCxnSpPr>
          <p:spPr>
            <a:xfrm>
              <a:off x="3471" y="1735"/>
              <a:ext cx="0" cy="855"/>
            </a:xfrm>
            <a:prstGeom prst="straightConnector1">
              <a:avLst/>
            </a:prstGeom>
            <a:noFill/>
            <a:ln w="9525" cap="sq" cmpd="sng">
              <a:solidFill>
                <a:srgbClr val="000000"/>
              </a:solidFill>
              <a:prstDash val="solid"/>
              <a:miter lim="800000"/>
              <a:headEnd type="none" w="med" len="med"/>
              <a:tailEnd type="stealth" w="med" len="med"/>
            </a:ln>
          </p:spPr>
        </p:cxnSp>
        <p:cxnSp>
          <p:nvCxnSpPr>
            <p:cNvPr id="424" name="Google Shape;424;p35"/>
            <p:cNvCxnSpPr/>
            <p:nvPr/>
          </p:nvCxnSpPr>
          <p:spPr>
            <a:xfrm>
              <a:off x="2167" y="1735"/>
              <a:ext cx="0" cy="855"/>
            </a:xfrm>
            <a:prstGeom prst="straightConnector1">
              <a:avLst/>
            </a:prstGeom>
            <a:noFill/>
            <a:ln w="9525" cap="sq" cmpd="sng">
              <a:solidFill>
                <a:srgbClr val="000000"/>
              </a:solidFill>
              <a:prstDash val="solid"/>
              <a:miter lim="800000"/>
              <a:headEnd type="none" w="med" len="med"/>
              <a:tailEnd type="stealth" w="med" len="med"/>
            </a:ln>
          </p:spPr>
        </p:cxnSp>
        <p:sp>
          <p:nvSpPr>
            <p:cNvPr id="425" name="Google Shape;425;p35"/>
            <p:cNvSpPr/>
            <p:nvPr/>
          </p:nvSpPr>
          <p:spPr>
            <a:xfrm>
              <a:off x="1877" y="1296"/>
              <a:ext cx="2386" cy="827"/>
            </a:xfrm>
            <a:custGeom>
              <a:avLst/>
              <a:gdLst/>
              <a:ahLst/>
              <a:cxnLst/>
              <a:rect l="l" t="t" r="r" b="b"/>
              <a:pathLst>
                <a:path w="2637" h="928" extrusionOk="0">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ap="sq"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426" name="Google Shape;426;p35"/>
            <p:cNvSpPr/>
            <p:nvPr/>
          </p:nvSpPr>
          <p:spPr>
            <a:xfrm>
              <a:off x="1776" y="2377"/>
              <a:ext cx="2430" cy="898"/>
            </a:xfrm>
            <a:custGeom>
              <a:avLst/>
              <a:gdLst/>
              <a:ahLst/>
              <a:cxnLst/>
              <a:rect l="l" t="t" r="r" b="b"/>
              <a:pathLst>
                <a:path w="2637" h="928" extrusionOk="0">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ap="sq"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grpSp>
      <p:sp>
        <p:nvSpPr>
          <p:cNvPr id="427" name="Google Shape;427;p35"/>
          <p:cNvSpPr txBox="1"/>
          <p:nvPr/>
        </p:nvSpPr>
        <p:spPr>
          <a:xfrm>
            <a:off x="2713039" y="2583786"/>
            <a:ext cx="1400175" cy="833178"/>
          </a:xfrm>
          <a:prstGeom prst="rect">
            <a:avLst/>
          </a:prstGeom>
          <a:noFill/>
          <a:ln>
            <a:noFill/>
          </a:ln>
        </p:spPr>
        <p:txBody>
          <a:bodyPr spcFirstLastPara="1" wrap="square" lIns="90000" tIns="46800" rIns="90000" bIns="46800" anchor="ctr" anchorCtr="0">
            <a:spAutoFit/>
          </a:bodyPr>
          <a:lstStyle/>
          <a:p>
            <a:pPr algn="ctr">
              <a:buClr>
                <a:srgbClr val="FFFFFF"/>
              </a:buClr>
              <a:buSzPts val="2400"/>
            </a:pPr>
            <a:r>
              <a:rPr lang="en-US" sz="2400">
                <a:solidFill>
                  <a:srgbClr val="FFFFFF"/>
                </a:solidFill>
              </a:rPr>
              <a:t>Directory</a:t>
            </a:r>
            <a:endParaRPr/>
          </a:p>
        </p:txBody>
      </p:sp>
      <p:sp>
        <p:nvSpPr>
          <p:cNvPr id="428" name="Google Shape;428;p35"/>
          <p:cNvSpPr txBox="1"/>
          <p:nvPr/>
        </p:nvSpPr>
        <p:spPr>
          <a:xfrm>
            <a:off x="2925764" y="4488786"/>
            <a:ext cx="822325" cy="833178"/>
          </a:xfrm>
          <a:prstGeom prst="rect">
            <a:avLst/>
          </a:prstGeom>
          <a:noFill/>
          <a:ln>
            <a:noFill/>
          </a:ln>
        </p:spPr>
        <p:txBody>
          <a:bodyPr spcFirstLastPara="1" wrap="square" lIns="90000" tIns="46800" rIns="90000" bIns="46800" anchor="ctr" anchorCtr="0">
            <a:spAutoFit/>
          </a:bodyPr>
          <a:lstStyle/>
          <a:p>
            <a:pPr algn="ctr">
              <a:buClr>
                <a:srgbClr val="FFFFFF"/>
              </a:buClr>
              <a:buSzPts val="2400"/>
            </a:pPr>
            <a:r>
              <a:rPr lang="en-US" sz="2400">
                <a:solidFill>
                  <a:srgbClr val="FFFFFF"/>
                </a:solidFill>
              </a:rPr>
              <a:t>Files</a:t>
            </a:r>
            <a:endParaRPr/>
          </a:p>
        </p:txBody>
      </p:sp>
      <p:sp>
        <p:nvSpPr>
          <p:cNvPr id="429" name="Google Shape;429;p35"/>
          <p:cNvSpPr txBox="1"/>
          <p:nvPr/>
        </p:nvSpPr>
        <p:spPr>
          <a:xfrm>
            <a:off x="2057401" y="5562603"/>
            <a:ext cx="7531100" cy="987425"/>
          </a:xfrm>
          <a:prstGeom prst="rect">
            <a:avLst/>
          </a:prstGeom>
          <a:noFill/>
          <a:ln>
            <a:noFill/>
          </a:ln>
        </p:spPr>
        <p:txBody>
          <a:bodyPr spcFirstLastPara="1" wrap="square" lIns="90000" tIns="46800" rIns="90000" bIns="46800" anchor="t" anchorCtr="0">
            <a:noAutofit/>
          </a:bodyPr>
          <a:lstStyle/>
          <a:p>
            <a:pPr>
              <a:buSzPts val="2000"/>
            </a:pPr>
            <a:r>
              <a:rPr lang="en-US" sz="2000"/>
              <a:t>Both the directory structure and the files reside on disk</a:t>
            </a:r>
            <a:endParaRPr/>
          </a:p>
          <a:p>
            <a:pPr>
              <a:buSzPts val="2000"/>
            </a:pPr>
            <a:r>
              <a:rPr lang="en-US" sz="2000"/>
              <a:t>Backups of these two structures are kept on tapes</a:t>
            </a:r>
            <a:endParaRPr/>
          </a:p>
        </p:txBody>
      </p:sp>
      <p:pic>
        <p:nvPicPr>
          <p:cNvPr id="430" name="Google Shape;430;p35"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431" name="Google Shape;431;p35"/>
          <p:cNvSpPr txBox="1"/>
          <p:nvPr/>
        </p:nvSpPr>
        <p:spPr>
          <a:xfrm>
            <a:off x="1884365" y="6296025"/>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2135189" y="301625"/>
            <a:ext cx="7653337" cy="576262"/>
          </a:xfrm>
          <a:prstGeom prst="rect">
            <a:avLst/>
          </a:prstGeom>
          <a:noFill/>
          <a:ln>
            <a:noFill/>
          </a:ln>
        </p:spPr>
        <p:txBody>
          <a:bodyPr spcFirstLastPara="1" wrap="square" lIns="91425" tIns="45700" rIns="91425" bIns="45700" anchor="ctr" anchorCtr="0">
            <a:noAutofit/>
          </a:bodyPr>
          <a:lstStyle/>
          <a:p>
            <a:pPr>
              <a:buClr>
                <a:schemeClr val="dk1"/>
              </a:buClr>
              <a:buSzPts val="2800"/>
            </a:pPr>
            <a:r>
              <a:rPr lang="en-US" sz="2800">
                <a:latin typeface="Times New Roman"/>
                <a:ea typeface="Times New Roman"/>
                <a:cs typeface="Times New Roman"/>
                <a:sym typeface="Times New Roman"/>
              </a:rPr>
              <a:t>        Four Components of a Computer System</a:t>
            </a:r>
            <a:endParaRPr/>
          </a:p>
        </p:txBody>
      </p:sp>
      <p:pic>
        <p:nvPicPr>
          <p:cNvPr id="122" name="Google Shape;122;p5"/>
          <p:cNvPicPr preferRelativeResize="0"/>
          <p:nvPr/>
        </p:nvPicPr>
        <p:blipFill rotWithShape="1">
          <a:blip r:embed="rId3">
            <a:alphaModFix/>
          </a:blip>
          <a:srcRect/>
          <a:stretch/>
        </p:blipFill>
        <p:spPr>
          <a:xfrm>
            <a:off x="2924962" y="1280312"/>
            <a:ext cx="6342063" cy="4394200"/>
          </a:xfrm>
          <a:prstGeom prst="rect">
            <a:avLst/>
          </a:prstGeom>
          <a:noFill/>
          <a:ln>
            <a:noFill/>
          </a:ln>
        </p:spPr>
      </p:pic>
      <p:pic>
        <p:nvPicPr>
          <p:cNvPr id="123" name="Google Shape;123;p5" descr="Lovely Professional University - Wikipedia"/>
          <p:cNvPicPr preferRelativeResize="0"/>
          <p:nvPr/>
        </p:nvPicPr>
        <p:blipFill rotWithShape="1">
          <a:blip r:embed="rId4">
            <a:alphaModFix/>
          </a:blip>
          <a:srcRect/>
          <a:stretch/>
        </p:blipFill>
        <p:spPr>
          <a:xfrm>
            <a:off x="9912349" y="74615"/>
            <a:ext cx="704851" cy="701675"/>
          </a:xfrm>
          <a:prstGeom prst="rect">
            <a:avLst/>
          </a:prstGeom>
          <a:noFill/>
          <a:ln>
            <a:noFill/>
          </a:ln>
        </p:spPr>
      </p:pic>
      <p:sp>
        <p:nvSpPr>
          <p:cNvPr id="124" name="Google Shape;124;p5"/>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6"/>
          <p:cNvSpPr txBox="1"/>
          <p:nvPr/>
        </p:nvSpPr>
        <p:spPr>
          <a:xfrm>
            <a:off x="2057400" y="609600"/>
            <a:ext cx="8229600" cy="576262"/>
          </a:xfrm>
          <a:prstGeom prst="rect">
            <a:avLst/>
          </a:prstGeom>
          <a:noFill/>
          <a:ln>
            <a:noFill/>
          </a:ln>
        </p:spPr>
        <p:txBody>
          <a:bodyPr spcFirstLastPara="1" wrap="square" lIns="90000" tIns="46800" rIns="90000" bIns="46800" anchor="b" anchorCtr="0">
            <a:noAutofit/>
          </a:bodyPr>
          <a:lstStyle/>
          <a:p>
            <a:pPr algn="ctr">
              <a:lnSpc>
                <a:spcPct val="93000"/>
              </a:lnSpc>
              <a:buClr>
                <a:srgbClr val="993300"/>
              </a:buClr>
              <a:buSzPts val="3200"/>
            </a:pPr>
            <a:r>
              <a:rPr lang="en-US" sz="3200" b="1">
                <a:solidFill>
                  <a:srgbClr val="993300"/>
                </a:solidFill>
              </a:rPr>
              <a:t>Operations Performed on Directory</a:t>
            </a:r>
            <a:endParaRPr/>
          </a:p>
        </p:txBody>
      </p:sp>
      <p:sp>
        <p:nvSpPr>
          <p:cNvPr id="440" name="Google Shape;440;p36"/>
          <p:cNvSpPr txBox="1"/>
          <p:nvPr/>
        </p:nvSpPr>
        <p:spPr>
          <a:xfrm>
            <a:off x="1981202" y="1371600"/>
            <a:ext cx="8226425" cy="4756150"/>
          </a:xfrm>
          <a:prstGeom prst="rect">
            <a:avLst/>
          </a:prstGeom>
          <a:noFill/>
          <a:ln>
            <a:noFill/>
          </a:ln>
        </p:spPr>
        <p:txBody>
          <a:bodyPr spcFirstLastPara="1" wrap="square" lIns="0" tIns="0" rIns="0" bIns="0" anchor="t" anchorCtr="0">
            <a:noAutofit/>
          </a:bodyPr>
          <a:lstStyle/>
          <a:p>
            <a:pPr marL="342900" indent="-341312">
              <a:lnSpc>
                <a:spcPct val="93000"/>
              </a:lnSpc>
              <a:buSzPts val="2200"/>
            </a:pPr>
            <a:r>
              <a:rPr lang="en-US" sz="2200" b="1" dirty="0"/>
              <a:t>Directory: collection of files </a:t>
            </a:r>
            <a:r>
              <a:rPr lang="en-US" sz="2200" b="1" dirty="0" smtClean="0"/>
              <a:t>and folders in </a:t>
            </a:r>
            <a:r>
              <a:rPr lang="en-US" sz="2200" b="1" dirty="0" err="1" smtClean="0"/>
              <a:t>hiereachy</a:t>
            </a:r>
            <a:endParaRPr dirty="0"/>
          </a:p>
          <a:p>
            <a:pPr marL="342900" indent="-341312">
              <a:lnSpc>
                <a:spcPct val="93000"/>
              </a:lnSpc>
              <a:spcBef>
                <a:spcPts val="700"/>
              </a:spcBef>
              <a:buSzPts val="2200"/>
              <a:buFont typeface="Times New Roman"/>
              <a:buChar char="•"/>
            </a:pPr>
            <a:r>
              <a:rPr lang="en-US" sz="2200" dirty="0"/>
              <a:t>A Symbol Table that translates file names into their directory entry.</a:t>
            </a:r>
            <a:endParaRPr dirty="0"/>
          </a:p>
          <a:p>
            <a:pPr marL="342900" indent="-341312">
              <a:lnSpc>
                <a:spcPct val="93000"/>
              </a:lnSpc>
              <a:spcBef>
                <a:spcPts val="700"/>
              </a:spcBef>
              <a:buClr>
                <a:schemeClr val="dk1"/>
              </a:buClr>
              <a:buSzPts val="2200"/>
            </a:pPr>
            <a:endParaRPr sz="2200" dirty="0"/>
          </a:p>
          <a:p>
            <a:pPr marL="342900" indent="-341312">
              <a:lnSpc>
                <a:spcPct val="93000"/>
              </a:lnSpc>
              <a:spcBef>
                <a:spcPts val="700"/>
              </a:spcBef>
              <a:buSzPts val="2200"/>
            </a:pPr>
            <a:r>
              <a:rPr lang="en-US" sz="2200" b="1" dirty="0"/>
              <a:t>Operations:</a:t>
            </a:r>
            <a:endParaRPr dirty="0"/>
          </a:p>
          <a:p>
            <a:pPr marL="342900" indent="-341312">
              <a:lnSpc>
                <a:spcPct val="93000"/>
              </a:lnSpc>
              <a:spcBef>
                <a:spcPts val="700"/>
              </a:spcBef>
              <a:buSzPts val="2200"/>
              <a:buFont typeface="Times New Roman"/>
              <a:buChar char="•"/>
            </a:pPr>
            <a:r>
              <a:rPr lang="en-US" sz="2200" dirty="0"/>
              <a:t>Search for a file</a:t>
            </a:r>
            <a:endParaRPr dirty="0"/>
          </a:p>
          <a:p>
            <a:pPr marL="342900" indent="-341312">
              <a:lnSpc>
                <a:spcPct val="93000"/>
              </a:lnSpc>
              <a:spcBef>
                <a:spcPts val="700"/>
              </a:spcBef>
              <a:buSzPts val="2200"/>
              <a:buFont typeface="Times New Roman"/>
              <a:buChar char="•"/>
            </a:pPr>
            <a:r>
              <a:rPr lang="en-US" sz="2200" dirty="0"/>
              <a:t>Create a file</a:t>
            </a:r>
            <a:endParaRPr dirty="0"/>
          </a:p>
          <a:p>
            <a:pPr marL="342900" indent="-341312">
              <a:lnSpc>
                <a:spcPct val="93000"/>
              </a:lnSpc>
              <a:spcBef>
                <a:spcPts val="700"/>
              </a:spcBef>
              <a:buSzPts val="2200"/>
              <a:buFont typeface="Times New Roman"/>
              <a:buChar char="•"/>
            </a:pPr>
            <a:r>
              <a:rPr lang="en-US" sz="2200" dirty="0"/>
              <a:t>Delete a file</a:t>
            </a:r>
            <a:endParaRPr dirty="0"/>
          </a:p>
          <a:p>
            <a:pPr marL="342900" indent="-341312">
              <a:lnSpc>
                <a:spcPct val="93000"/>
              </a:lnSpc>
              <a:spcBef>
                <a:spcPts val="700"/>
              </a:spcBef>
              <a:buSzPts val="2200"/>
              <a:buFont typeface="Times New Roman"/>
              <a:buChar char="•"/>
            </a:pPr>
            <a:r>
              <a:rPr lang="en-US" sz="2200" dirty="0"/>
              <a:t>List a directory</a:t>
            </a:r>
            <a:endParaRPr dirty="0"/>
          </a:p>
          <a:p>
            <a:pPr marL="342900" indent="-341312">
              <a:lnSpc>
                <a:spcPct val="93000"/>
              </a:lnSpc>
              <a:spcBef>
                <a:spcPts val="700"/>
              </a:spcBef>
              <a:buSzPts val="2200"/>
              <a:buFont typeface="Times New Roman"/>
              <a:buChar char="•"/>
            </a:pPr>
            <a:r>
              <a:rPr lang="en-US" sz="2200" dirty="0"/>
              <a:t>Rename a file</a:t>
            </a:r>
            <a:endParaRPr dirty="0"/>
          </a:p>
          <a:p>
            <a:pPr marL="342900" indent="-341312">
              <a:lnSpc>
                <a:spcPct val="93000"/>
              </a:lnSpc>
              <a:spcBef>
                <a:spcPts val="700"/>
              </a:spcBef>
              <a:buSzPts val="2200"/>
              <a:buFont typeface="Times New Roman"/>
              <a:buChar char="•"/>
            </a:pPr>
            <a:r>
              <a:rPr lang="en-US" sz="2200" dirty="0"/>
              <a:t>Traverse the file system : Search all directories/ sub directories and files</a:t>
            </a:r>
            <a:endParaRPr dirty="0"/>
          </a:p>
        </p:txBody>
      </p:sp>
      <p:pic>
        <p:nvPicPr>
          <p:cNvPr id="441" name="Google Shape;441;p36"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442" name="Google Shape;442;p36"/>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7"/>
          <p:cNvSpPr txBox="1"/>
          <p:nvPr/>
        </p:nvSpPr>
        <p:spPr>
          <a:xfrm>
            <a:off x="2209802" y="2286003"/>
            <a:ext cx="7769225" cy="1139825"/>
          </a:xfrm>
          <a:prstGeom prst="rect">
            <a:avLst/>
          </a:prstGeom>
          <a:noFill/>
          <a:ln>
            <a:noFill/>
          </a:ln>
        </p:spPr>
        <p:txBody>
          <a:bodyPr spcFirstLastPara="1" wrap="square" lIns="90000" tIns="46800" rIns="90000" bIns="46800" anchor="b" anchorCtr="0">
            <a:noAutofit/>
          </a:bodyPr>
          <a:lstStyle/>
          <a:p>
            <a:pPr algn="ctr">
              <a:lnSpc>
                <a:spcPct val="93000"/>
              </a:lnSpc>
              <a:buClr>
                <a:srgbClr val="993300"/>
              </a:buClr>
              <a:buSzPts val="3200"/>
            </a:pPr>
            <a:r>
              <a:rPr lang="en-US" sz="3200" b="1">
                <a:solidFill>
                  <a:srgbClr val="993300"/>
                </a:solidFill>
              </a:rPr>
              <a:t>Single-Level Directory</a:t>
            </a:r>
            <a:endParaRPr/>
          </a:p>
        </p:txBody>
      </p:sp>
      <p:sp>
        <p:nvSpPr>
          <p:cNvPr id="451" name="Google Shape;451;p37"/>
          <p:cNvSpPr txBox="1"/>
          <p:nvPr/>
        </p:nvSpPr>
        <p:spPr>
          <a:xfrm>
            <a:off x="2295525" y="1482728"/>
            <a:ext cx="7029451" cy="879475"/>
          </a:xfrm>
          <a:prstGeom prst="rect">
            <a:avLst/>
          </a:prstGeom>
          <a:noFill/>
          <a:ln>
            <a:noFill/>
          </a:ln>
        </p:spPr>
        <p:txBody>
          <a:bodyPr spcFirstLastPara="1" wrap="square" lIns="0" tIns="0" rIns="0" bIns="0" anchor="t" anchorCtr="0">
            <a:noAutofit/>
          </a:bodyPr>
          <a:lstStyle/>
          <a:p>
            <a:pPr marL="455612" indent="-455612">
              <a:lnSpc>
                <a:spcPct val="93000"/>
              </a:lnSpc>
              <a:buSzPts val="2000"/>
              <a:buFont typeface="Times New Roman"/>
              <a:buAutoNum type="arabicPeriod"/>
            </a:pPr>
            <a:r>
              <a:rPr lang="en-US" sz="2000" b="1"/>
              <a:t>Single Level Directory</a:t>
            </a:r>
            <a:endParaRPr/>
          </a:p>
          <a:p>
            <a:pPr marL="455612" indent="-455612">
              <a:lnSpc>
                <a:spcPct val="93000"/>
              </a:lnSpc>
              <a:spcBef>
                <a:spcPts val="700"/>
              </a:spcBef>
              <a:buSzPts val="1800"/>
            </a:pPr>
            <a:r>
              <a:rPr lang="en-US" sz="1800"/>
              <a:t>One directory many files</a:t>
            </a:r>
            <a:endParaRPr/>
          </a:p>
        </p:txBody>
      </p:sp>
      <p:sp>
        <p:nvSpPr>
          <p:cNvPr id="452" name="Google Shape;452;p37"/>
          <p:cNvSpPr txBox="1"/>
          <p:nvPr/>
        </p:nvSpPr>
        <p:spPr>
          <a:xfrm>
            <a:off x="2560637" y="4210053"/>
            <a:ext cx="7123112" cy="1019175"/>
          </a:xfrm>
          <a:prstGeom prst="rect">
            <a:avLst/>
          </a:prstGeom>
          <a:noFill/>
          <a:ln>
            <a:noFill/>
          </a:ln>
        </p:spPr>
        <p:txBody>
          <a:bodyPr spcFirstLastPara="1" wrap="square" lIns="90000" tIns="46800" rIns="90000" bIns="46800" anchor="t" anchorCtr="0">
            <a:noAutofit/>
          </a:bodyPr>
          <a:lstStyle/>
          <a:p>
            <a:pPr>
              <a:buClr>
                <a:srgbClr val="FFFFFF"/>
              </a:buClr>
              <a:buSzPts val="2000"/>
            </a:pPr>
            <a:r>
              <a:rPr lang="en-US" sz="2000">
                <a:solidFill>
                  <a:srgbClr val="FFFFFF"/>
                </a:solidFill>
              </a:rPr>
              <a:t>Easy to support and understand.</a:t>
            </a:r>
            <a:endParaRPr/>
          </a:p>
          <a:p>
            <a:pPr>
              <a:buClr>
                <a:srgbClr val="FFFFFF"/>
              </a:buClr>
              <a:buSzPts val="2000"/>
            </a:pPr>
            <a:r>
              <a:rPr lang="en-US" sz="2000">
                <a:solidFill>
                  <a:srgbClr val="FFFFFF"/>
                </a:solidFill>
              </a:rPr>
              <a:t>Limitation:</a:t>
            </a:r>
            <a:endParaRPr/>
          </a:p>
          <a:p>
            <a:pPr>
              <a:buClr>
                <a:srgbClr val="FFFFFF"/>
              </a:buClr>
              <a:buSzPts val="2000"/>
            </a:pPr>
            <a:r>
              <a:rPr lang="en-US" sz="2000">
                <a:solidFill>
                  <a:srgbClr val="FFFFFF"/>
                </a:solidFill>
              </a:rPr>
              <a:t>When number of files increases or when the system has more than one user,  then Naming problem occurs. All files should have unique names.</a:t>
            </a:r>
            <a:endParaRPr/>
          </a:p>
        </p:txBody>
      </p:sp>
      <p:pic>
        <p:nvPicPr>
          <p:cNvPr id="453" name="Google Shape;453;p37"/>
          <p:cNvPicPr preferRelativeResize="0"/>
          <p:nvPr/>
        </p:nvPicPr>
        <p:blipFill rotWithShape="1">
          <a:blip r:embed="rId3">
            <a:alphaModFix/>
          </a:blip>
          <a:srcRect/>
          <a:stretch/>
        </p:blipFill>
        <p:spPr>
          <a:xfrm>
            <a:off x="2743201" y="2743200"/>
            <a:ext cx="7077075" cy="1524000"/>
          </a:xfrm>
          <a:prstGeom prst="rect">
            <a:avLst/>
          </a:prstGeom>
          <a:noFill/>
          <a:ln>
            <a:noFill/>
          </a:ln>
        </p:spPr>
      </p:pic>
      <p:sp>
        <p:nvSpPr>
          <p:cNvPr id="454" name="Google Shape;454;p37"/>
          <p:cNvSpPr txBox="1"/>
          <p:nvPr/>
        </p:nvSpPr>
        <p:spPr>
          <a:xfrm>
            <a:off x="2057400" y="609600"/>
            <a:ext cx="8229600" cy="576262"/>
          </a:xfrm>
          <a:prstGeom prst="rect">
            <a:avLst/>
          </a:prstGeom>
          <a:noFill/>
          <a:ln>
            <a:noFill/>
          </a:ln>
        </p:spPr>
        <p:txBody>
          <a:bodyPr spcFirstLastPara="1" wrap="square" lIns="90000" tIns="46800" rIns="90000" bIns="46800" anchor="b" anchorCtr="0">
            <a:noAutofit/>
          </a:bodyPr>
          <a:lstStyle/>
          <a:p>
            <a:pPr algn="ctr">
              <a:lnSpc>
                <a:spcPct val="93000"/>
              </a:lnSpc>
              <a:buClr>
                <a:srgbClr val="993300"/>
              </a:buClr>
              <a:buSzPts val="3200"/>
            </a:pPr>
            <a:r>
              <a:rPr lang="en-US" sz="3200" b="1">
                <a:solidFill>
                  <a:srgbClr val="993300"/>
                </a:solidFill>
              </a:rPr>
              <a:t>Directory Schemes</a:t>
            </a:r>
            <a:endParaRPr/>
          </a:p>
        </p:txBody>
      </p:sp>
      <p:sp>
        <p:nvSpPr>
          <p:cNvPr id="455" name="Google Shape;455;p37"/>
          <p:cNvSpPr txBox="1"/>
          <p:nvPr/>
        </p:nvSpPr>
        <p:spPr>
          <a:xfrm>
            <a:off x="2514600" y="4495800"/>
            <a:ext cx="7924800" cy="2057400"/>
          </a:xfrm>
          <a:prstGeom prst="rect">
            <a:avLst/>
          </a:prstGeom>
          <a:noFill/>
          <a:ln>
            <a:noFill/>
          </a:ln>
        </p:spPr>
        <p:txBody>
          <a:bodyPr spcFirstLastPara="1" wrap="square" lIns="0" tIns="0" rIns="0" bIns="0" anchor="t" anchorCtr="0">
            <a:noAutofit/>
          </a:bodyPr>
          <a:lstStyle/>
          <a:p>
            <a:pPr marL="342900" indent="-341312">
              <a:lnSpc>
                <a:spcPct val="93000"/>
              </a:lnSpc>
              <a:buSzPts val="1800"/>
            </a:pPr>
            <a:r>
              <a:rPr lang="en-US" sz="1800" b="1"/>
              <a:t>Disadvantage:</a:t>
            </a:r>
            <a:endParaRPr/>
          </a:p>
          <a:p>
            <a:pPr marL="342900" indent="-341312">
              <a:lnSpc>
                <a:spcPct val="93000"/>
              </a:lnSpc>
              <a:spcBef>
                <a:spcPts val="700"/>
              </a:spcBef>
              <a:buSzPts val="1800"/>
              <a:buFont typeface="Times New Roman"/>
              <a:buAutoNum type="arabicPeriod"/>
            </a:pPr>
            <a:r>
              <a:rPr lang="en-US" sz="1800"/>
              <a:t>Difficult to remember the name of files when files increases</a:t>
            </a:r>
            <a:endParaRPr/>
          </a:p>
          <a:p>
            <a:pPr marL="342900" indent="-341312">
              <a:lnSpc>
                <a:spcPct val="93000"/>
              </a:lnSpc>
              <a:spcBef>
                <a:spcPts val="700"/>
              </a:spcBef>
              <a:buSzPts val="1800"/>
              <a:buFont typeface="Times New Roman"/>
              <a:buAutoNum type="arabicPeriod"/>
            </a:pPr>
            <a:r>
              <a:rPr lang="en-US" sz="1800"/>
              <a:t>Single directory for all users</a:t>
            </a:r>
            <a:endParaRPr/>
          </a:p>
          <a:p>
            <a:pPr marL="342900" indent="-341312">
              <a:lnSpc>
                <a:spcPct val="93000"/>
              </a:lnSpc>
              <a:spcBef>
                <a:spcPts val="700"/>
              </a:spcBef>
              <a:buSzPts val="1800"/>
              <a:buFont typeface="Times New Roman"/>
              <a:buAutoNum type="arabicPeriod"/>
            </a:pPr>
            <a:r>
              <a:rPr lang="en-US" sz="1800"/>
              <a:t>File names created by different users should be different.</a:t>
            </a:r>
            <a:endParaRPr/>
          </a:p>
        </p:txBody>
      </p:sp>
      <p:pic>
        <p:nvPicPr>
          <p:cNvPr id="456" name="Google Shape;456;p37" descr="Lovely Professional University - Wikipedia"/>
          <p:cNvPicPr preferRelativeResize="0"/>
          <p:nvPr/>
        </p:nvPicPr>
        <p:blipFill rotWithShape="1">
          <a:blip r:embed="rId4">
            <a:alphaModFix/>
          </a:blip>
          <a:srcRect/>
          <a:stretch/>
        </p:blipFill>
        <p:spPr>
          <a:xfrm>
            <a:off x="9912349" y="74615"/>
            <a:ext cx="704851" cy="701675"/>
          </a:xfrm>
          <a:prstGeom prst="rect">
            <a:avLst/>
          </a:prstGeom>
          <a:noFill/>
          <a:ln>
            <a:noFill/>
          </a:ln>
        </p:spPr>
      </p:pic>
      <p:sp>
        <p:nvSpPr>
          <p:cNvPr id="457" name="Google Shape;457;p37"/>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8"/>
          <p:cNvSpPr txBox="1"/>
          <p:nvPr/>
        </p:nvSpPr>
        <p:spPr>
          <a:xfrm>
            <a:off x="2362202" y="1295403"/>
            <a:ext cx="7869237" cy="1176337"/>
          </a:xfrm>
          <a:prstGeom prst="rect">
            <a:avLst/>
          </a:prstGeom>
          <a:noFill/>
          <a:ln>
            <a:noFill/>
          </a:ln>
        </p:spPr>
        <p:txBody>
          <a:bodyPr spcFirstLastPara="1" wrap="square" lIns="0" tIns="0" rIns="0" bIns="0" anchor="t" anchorCtr="0">
            <a:noAutofit/>
          </a:bodyPr>
          <a:lstStyle/>
          <a:p>
            <a:pPr marL="341312" indent="-341312">
              <a:lnSpc>
                <a:spcPct val="93000"/>
              </a:lnSpc>
              <a:buSzPts val="2000"/>
              <a:buFont typeface="Times New Roman"/>
              <a:buChar char="•"/>
            </a:pPr>
            <a:r>
              <a:rPr lang="en-US" sz="2000" b="1"/>
              <a:t>2.</a:t>
            </a:r>
            <a:r>
              <a:rPr lang="en-US" sz="1800"/>
              <a:t> </a:t>
            </a:r>
            <a:r>
              <a:rPr lang="en-US" sz="2000" b="1"/>
              <a:t>Two level directory</a:t>
            </a:r>
            <a:r>
              <a:rPr lang="en-US" sz="1800"/>
              <a:t>, </a:t>
            </a:r>
            <a:r>
              <a:rPr lang="en-US" sz="1800" b="1"/>
              <a:t>each user has his own user file directory(UFD).</a:t>
            </a:r>
            <a:endParaRPr/>
          </a:p>
          <a:p>
            <a:pPr marL="341312" indent="-341312">
              <a:lnSpc>
                <a:spcPct val="93000"/>
              </a:lnSpc>
              <a:spcBef>
                <a:spcPts val="700"/>
              </a:spcBef>
              <a:buClr>
                <a:schemeClr val="dk1"/>
              </a:buClr>
              <a:buSzPts val="1800"/>
            </a:pPr>
            <a:endParaRPr sz="1800" b="1"/>
          </a:p>
          <a:p>
            <a:pPr marL="341312" indent="-341312">
              <a:lnSpc>
                <a:spcPct val="93000"/>
              </a:lnSpc>
              <a:spcBef>
                <a:spcPts val="700"/>
              </a:spcBef>
              <a:buSzPts val="1800"/>
              <a:buFont typeface="Times New Roman"/>
              <a:buChar char="•"/>
            </a:pPr>
            <a:r>
              <a:rPr lang="en-US" sz="1800"/>
              <a:t>UFDs have the similar structure, but each </a:t>
            </a:r>
            <a:r>
              <a:rPr lang="en-US" sz="1800" b="1"/>
              <a:t>lists files of a single user</a:t>
            </a:r>
            <a:r>
              <a:rPr lang="en-US" sz="1800"/>
              <a:t>.</a:t>
            </a:r>
            <a:endParaRPr/>
          </a:p>
        </p:txBody>
      </p:sp>
      <p:pic>
        <p:nvPicPr>
          <p:cNvPr id="466" name="Google Shape;466;p38"/>
          <p:cNvPicPr preferRelativeResize="0"/>
          <p:nvPr/>
        </p:nvPicPr>
        <p:blipFill rotWithShape="1">
          <a:blip r:embed="rId3">
            <a:alphaModFix/>
          </a:blip>
          <a:srcRect/>
          <a:stretch/>
        </p:blipFill>
        <p:spPr>
          <a:xfrm>
            <a:off x="2809877" y="3190316"/>
            <a:ext cx="7102475" cy="2422525"/>
          </a:xfrm>
          <a:prstGeom prst="rect">
            <a:avLst/>
          </a:prstGeom>
          <a:noFill/>
          <a:ln>
            <a:noFill/>
          </a:ln>
        </p:spPr>
      </p:pic>
      <p:sp>
        <p:nvSpPr>
          <p:cNvPr id="467" name="Google Shape;467;p38"/>
          <p:cNvSpPr txBox="1"/>
          <p:nvPr/>
        </p:nvSpPr>
        <p:spPr>
          <a:xfrm>
            <a:off x="1676400" y="490537"/>
            <a:ext cx="8229600" cy="576262"/>
          </a:xfrm>
          <a:prstGeom prst="rect">
            <a:avLst/>
          </a:prstGeom>
          <a:noFill/>
          <a:ln>
            <a:noFill/>
          </a:ln>
        </p:spPr>
        <p:txBody>
          <a:bodyPr spcFirstLastPara="1" wrap="square" lIns="90000" tIns="46800" rIns="90000" bIns="46800" anchor="b" anchorCtr="0">
            <a:noAutofit/>
          </a:bodyPr>
          <a:lstStyle/>
          <a:p>
            <a:pPr algn="ctr">
              <a:lnSpc>
                <a:spcPct val="93000"/>
              </a:lnSpc>
              <a:buClr>
                <a:srgbClr val="993300"/>
              </a:buClr>
              <a:buSzPts val="3200"/>
            </a:pPr>
            <a:r>
              <a:rPr lang="en-US" sz="3200" b="1">
                <a:solidFill>
                  <a:srgbClr val="993300"/>
                </a:solidFill>
              </a:rPr>
              <a:t>Two Level</a:t>
            </a:r>
            <a:endParaRPr/>
          </a:p>
        </p:txBody>
      </p:sp>
      <p:pic>
        <p:nvPicPr>
          <p:cNvPr id="468" name="Google Shape;468;p38" descr="Lovely Professional University - Wikipedia"/>
          <p:cNvPicPr preferRelativeResize="0"/>
          <p:nvPr/>
        </p:nvPicPr>
        <p:blipFill rotWithShape="1">
          <a:blip r:embed="rId4">
            <a:alphaModFix/>
          </a:blip>
          <a:srcRect/>
          <a:stretch/>
        </p:blipFill>
        <p:spPr>
          <a:xfrm>
            <a:off x="9912349" y="74615"/>
            <a:ext cx="704851" cy="701675"/>
          </a:xfrm>
          <a:prstGeom prst="rect">
            <a:avLst/>
          </a:prstGeom>
          <a:noFill/>
          <a:ln>
            <a:noFill/>
          </a:ln>
        </p:spPr>
      </p:pic>
      <p:sp>
        <p:nvSpPr>
          <p:cNvPr id="469" name="Google Shape;469;p38"/>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Google Shape;477;p39"/>
          <p:cNvPicPr preferRelativeResize="0"/>
          <p:nvPr/>
        </p:nvPicPr>
        <p:blipFill rotWithShape="1">
          <a:blip r:embed="rId3">
            <a:alphaModFix/>
          </a:blip>
          <a:srcRect/>
          <a:stretch/>
        </p:blipFill>
        <p:spPr>
          <a:xfrm>
            <a:off x="2711452" y="1628778"/>
            <a:ext cx="7305675" cy="4651375"/>
          </a:xfrm>
          <a:prstGeom prst="rect">
            <a:avLst/>
          </a:prstGeom>
          <a:noFill/>
          <a:ln>
            <a:noFill/>
          </a:ln>
        </p:spPr>
      </p:pic>
      <p:sp>
        <p:nvSpPr>
          <p:cNvPr id="478" name="Google Shape;478;p39"/>
          <p:cNvSpPr txBox="1"/>
          <p:nvPr/>
        </p:nvSpPr>
        <p:spPr>
          <a:xfrm>
            <a:off x="1676400" y="381000"/>
            <a:ext cx="8229600" cy="576262"/>
          </a:xfrm>
          <a:prstGeom prst="rect">
            <a:avLst/>
          </a:prstGeom>
          <a:noFill/>
          <a:ln>
            <a:noFill/>
          </a:ln>
        </p:spPr>
        <p:txBody>
          <a:bodyPr spcFirstLastPara="1" wrap="square" lIns="90000" tIns="46800" rIns="90000" bIns="46800" anchor="b" anchorCtr="0">
            <a:noAutofit/>
          </a:bodyPr>
          <a:lstStyle/>
          <a:p>
            <a:pPr algn="ctr">
              <a:lnSpc>
                <a:spcPct val="93000"/>
              </a:lnSpc>
              <a:buClr>
                <a:srgbClr val="993300"/>
              </a:buClr>
              <a:buSzPts val="3200"/>
            </a:pPr>
            <a:r>
              <a:rPr lang="en-US" sz="3200" b="1">
                <a:solidFill>
                  <a:srgbClr val="993300"/>
                </a:solidFill>
              </a:rPr>
              <a:t>Tree Structure</a:t>
            </a:r>
            <a:endParaRPr/>
          </a:p>
        </p:txBody>
      </p:sp>
      <p:sp>
        <p:nvSpPr>
          <p:cNvPr id="479" name="Google Shape;479;p39"/>
          <p:cNvSpPr txBox="1"/>
          <p:nvPr/>
        </p:nvSpPr>
        <p:spPr>
          <a:xfrm>
            <a:off x="2362202" y="990600"/>
            <a:ext cx="7869237" cy="838200"/>
          </a:xfrm>
          <a:prstGeom prst="rect">
            <a:avLst/>
          </a:prstGeom>
          <a:noFill/>
          <a:ln>
            <a:noFill/>
          </a:ln>
        </p:spPr>
        <p:txBody>
          <a:bodyPr spcFirstLastPara="1" wrap="square" lIns="0" tIns="0" rIns="0" bIns="0" anchor="t" anchorCtr="0">
            <a:noAutofit/>
          </a:bodyPr>
          <a:lstStyle/>
          <a:p>
            <a:pPr marL="341312" indent="-341312">
              <a:lnSpc>
                <a:spcPct val="93000"/>
              </a:lnSpc>
              <a:buSzPts val="1800"/>
              <a:buFont typeface="Times New Roman"/>
              <a:buChar char="•"/>
            </a:pPr>
            <a:r>
              <a:rPr lang="en-US" sz="1800"/>
              <a:t>Users can create their sub directories to manage the files.</a:t>
            </a:r>
            <a:endParaRPr/>
          </a:p>
          <a:p>
            <a:pPr marL="341312" indent="-341312">
              <a:lnSpc>
                <a:spcPct val="93000"/>
              </a:lnSpc>
              <a:spcBef>
                <a:spcPts val="700"/>
              </a:spcBef>
              <a:buSzPts val="1800"/>
              <a:buFont typeface="Times New Roman"/>
              <a:buChar char="•"/>
            </a:pPr>
            <a:r>
              <a:rPr lang="en-US" sz="1800"/>
              <a:t>Three has Root directory and files have unique file names</a:t>
            </a:r>
            <a:endParaRPr/>
          </a:p>
        </p:txBody>
      </p:sp>
      <p:pic>
        <p:nvPicPr>
          <p:cNvPr id="480" name="Google Shape;480;p39" descr="Lovely Professional University - Wikipedia"/>
          <p:cNvPicPr preferRelativeResize="0"/>
          <p:nvPr/>
        </p:nvPicPr>
        <p:blipFill rotWithShape="1">
          <a:blip r:embed="rId4">
            <a:alphaModFix/>
          </a:blip>
          <a:srcRect/>
          <a:stretch/>
        </p:blipFill>
        <p:spPr>
          <a:xfrm>
            <a:off x="9912349" y="74615"/>
            <a:ext cx="704851" cy="701675"/>
          </a:xfrm>
          <a:prstGeom prst="rect">
            <a:avLst/>
          </a:prstGeom>
          <a:noFill/>
          <a:ln>
            <a:noFill/>
          </a:ln>
        </p:spPr>
      </p:pic>
      <p:sp>
        <p:nvSpPr>
          <p:cNvPr id="481" name="Google Shape;481;p39"/>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0"/>
          <p:cNvSpPr txBox="1"/>
          <p:nvPr/>
        </p:nvSpPr>
        <p:spPr>
          <a:xfrm>
            <a:off x="1524002" y="152400"/>
            <a:ext cx="7769225" cy="762000"/>
          </a:xfrm>
          <a:prstGeom prst="rect">
            <a:avLst/>
          </a:prstGeom>
          <a:noFill/>
          <a:ln>
            <a:noFill/>
          </a:ln>
        </p:spPr>
        <p:txBody>
          <a:bodyPr spcFirstLastPara="1" wrap="square" lIns="90000" tIns="46800" rIns="90000" bIns="46800" anchor="b" anchorCtr="0">
            <a:noAutofit/>
          </a:bodyPr>
          <a:lstStyle/>
          <a:p>
            <a:pPr algn="ctr">
              <a:lnSpc>
                <a:spcPct val="93000"/>
              </a:lnSpc>
              <a:buClr>
                <a:srgbClr val="993300"/>
              </a:buClr>
              <a:buSzPts val="3200"/>
            </a:pPr>
            <a:r>
              <a:rPr lang="en-US" sz="3200" b="1">
                <a:solidFill>
                  <a:srgbClr val="993300"/>
                </a:solidFill>
              </a:rPr>
              <a:t>Acyclic-Graph Directories</a:t>
            </a:r>
            <a:endParaRPr/>
          </a:p>
        </p:txBody>
      </p:sp>
      <p:sp>
        <p:nvSpPr>
          <p:cNvPr id="490" name="Google Shape;490;p40"/>
          <p:cNvSpPr txBox="1"/>
          <p:nvPr/>
        </p:nvSpPr>
        <p:spPr>
          <a:xfrm>
            <a:off x="1905000" y="1371600"/>
            <a:ext cx="8375651" cy="5029200"/>
          </a:xfrm>
          <a:prstGeom prst="rect">
            <a:avLst/>
          </a:prstGeom>
          <a:noFill/>
          <a:ln>
            <a:noFill/>
          </a:ln>
        </p:spPr>
        <p:txBody>
          <a:bodyPr spcFirstLastPara="1" wrap="square" lIns="0" tIns="0" rIns="0" bIns="0" anchor="t" anchorCtr="0">
            <a:noAutofit/>
          </a:bodyPr>
          <a:lstStyle/>
          <a:p>
            <a:pPr marL="341312" indent="-341312" algn="just">
              <a:lnSpc>
                <a:spcPct val="93000"/>
              </a:lnSpc>
              <a:buSzPts val="2400"/>
              <a:buFont typeface="Times New Roman"/>
              <a:buChar char="•"/>
            </a:pPr>
            <a:r>
              <a:rPr lang="en-US" sz="2400"/>
              <a:t>Multiple users can Have </a:t>
            </a:r>
            <a:r>
              <a:rPr lang="en-US" sz="2400" b="1"/>
              <a:t>shared subdirectories and files</a:t>
            </a:r>
            <a:endParaRPr/>
          </a:p>
          <a:p>
            <a:pPr marL="341312" indent="-341312" algn="just">
              <a:lnSpc>
                <a:spcPct val="93000"/>
              </a:lnSpc>
              <a:spcBef>
                <a:spcPts val="700"/>
              </a:spcBef>
              <a:buSzPts val="2400"/>
              <a:buFont typeface="Times New Roman"/>
              <a:buChar char="•"/>
            </a:pPr>
            <a:r>
              <a:rPr lang="en-US" sz="2400" b="1"/>
              <a:t>Users have their own working directory</a:t>
            </a:r>
            <a:r>
              <a:rPr lang="en-US" sz="2400"/>
              <a:t> and may have one shared directory</a:t>
            </a:r>
            <a:endParaRPr/>
          </a:p>
          <a:p>
            <a:pPr marL="341312" indent="-341312" algn="just">
              <a:lnSpc>
                <a:spcPct val="93000"/>
              </a:lnSpc>
              <a:spcBef>
                <a:spcPts val="700"/>
              </a:spcBef>
              <a:buSzPts val="2400"/>
              <a:buFont typeface="Times New Roman"/>
              <a:buChar char="•"/>
            </a:pPr>
            <a:r>
              <a:rPr lang="en-US" sz="2400"/>
              <a:t>Shared subdirectory created by one user in one directory is automatically visible to all users sharing that directory.</a:t>
            </a:r>
            <a:endParaRPr/>
          </a:p>
          <a:p>
            <a:pPr marL="341312" indent="-341312" algn="just">
              <a:lnSpc>
                <a:spcPct val="93000"/>
              </a:lnSpc>
              <a:spcBef>
                <a:spcPts val="700"/>
              </a:spcBef>
              <a:buSzPts val="2400"/>
              <a:buFont typeface="Times New Roman"/>
              <a:buChar char="•"/>
            </a:pPr>
            <a:r>
              <a:rPr lang="en-US" sz="2400"/>
              <a:t>Shared directory or file may exist at multiple places simultaneously</a:t>
            </a:r>
            <a:endParaRPr/>
          </a:p>
          <a:p>
            <a:pPr marL="341312" indent="-341312" algn="just">
              <a:lnSpc>
                <a:spcPct val="93000"/>
              </a:lnSpc>
              <a:spcBef>
                <a:spcPts val="700"/>
              </a:spcBef>
              <a:buSzPts val="2400"/>
              <a:buFont typeface="Times New Roman"/>
              <a:buChar char="•"/>
            </a:pPr>
            <a:r>
              <a:rPr lang="en-US" sz="2400"/>
              <a:t>Because of  sharing, a file may have multiple absolute paths</a:t>
            </a:r>
            <a:endParaRPr/>
          </a:p>
          <a:p>
            <a:pPr marL="341312" indent="-341312" algn="just">
              <a:lnSpc>
                <a:spcPct val="93000"/>
              </a:lnSpc>
              <a:spcBef>
                <a:spcPts val="700"/>
              </a:spcBef>
              <a:buSzPts val="2400"/>
              <a:buFont typeface="Times New Roman"/>
              <a:buChar char="•"/>
            </a:pPr>
            <a:r>
              <a:rPr lang="en-US" sz="2400"/>
              <a:t>So different names can refer to same file</a:t>
            </a:r>
            <a:endParaRPr/>
          </a:p>
        </p:txBody>
      </p:sp>
      <p:pic>
        <p:nvPicPr>
          <p:cNvPr id="491" name="Google Shape;491;p40"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492" name="Google Shape;492;p40"/>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1"/>
          <p:cNvSpPr txBox="1"/>
          <p:nvPr/>
        </p:nvSpPr>
        <p:spPr>
          <a:xfrm>
            <a:off x="1524002" y="152400"/>
            <a:ext cx="7769225" cy="762000"/>
          </a:xfrm>
          <a:prstGeom prst="rect">
            <a:avLst/>
          </a:prstGeom>
          <a:noFill/>
          <a:ln>
            <a:noFill/>
          </a:ln>
        </p:spPr>
        <p:txBody>
          <a:bodyPr spcFirstLastPara="1" wrap="square" lIns="90000" tIns="46800" rIns="90000" bIns="46800" anchor="b" anchorCtr="0">
            <a:noAutofit/>
          </a:bodyPr>
          <a:lstStyle/>
          <a:p>
            <a:pPr algn="ctr">
              <a:lnSpc>
                <a:spcPct val="93000"/>
              </a:lnSpc>
              <a:buClr>
                <a:srgbClr val="993300"/>
              </a:buClr>
              <a:buSzPts val="3200"/>
            </a:pPr>
            <a:r>
              <a:rPr lang="en-US" sz="3200" b="1">
                <a:solidFill>
                  <a:srgbClr val="993300"/>
                </a:solidFill>
              </a:rPr>
              <a:t>Acyclic-Graph Directories</a:t>
            </a:r>
            <a:endParaRPr/>
          </a:p>
        </p:txBody>
      </p:sp>
      <p:pic>
        <p:nvPicPr>
          <p:cNvPr id="501" name="Google Shape;501;p41"/>
          <p:cNvPicPr preferRelativeResize="0"/>
          <p:nvPr/>
        </p:nvPicPr>
        <p:blipFill rotWithShape="1">
          <a:blip r:embed="rId3">
            <a:alphaModFix/>
          </a:blip>
          <a:srcRect/>
          <a:stretch/>
        </p:blipFill>
        <p:spPr>
          <a:xfrm>
            <a:off x="2446338" y="1219203"/>
            <a:ext cx="7078663" cy="4611329"/>
          </a:xfrm>
          <a:prstGeom prst="rect">
            <a:avLst/>
          </a:prstGeom>
          <a:noFill/>
          <a:ln>
            <a:noFill/>
          </a:ln>
        </p:spPr>
      </p:pic>
      <p:pic>
        <p:nvPicPr>
          <p:cNvPr id="502" name="Google Shape;502;p41" descr="Lovely Professional University - Wikipedia"/>
          <p:cNvPicPr preferRelativeResize="0"/>
          <p:nvPr/>
        </p:nvPicPr>
        <p:blipFill rotWithShape="1">
          <a:blip r:embed="rId4">
            <a:alphaModFix/>
          </a:blip>
          <a:srcRect/>
          <a:stretch/>
        </p:blipFill>
        <p:spPr>
          <a:xfrm>
            <a:off x="9912349" y="74615"/>
            <a:ext cx="704851" cy="701675"/>
          </a:xfrm>
          <a:prstGeom prst="rect">
            <a:avLst/>
          </a:prstGeom>
          <a:noFill/>
          <a:ln>
            <a:noFill/>
          </a:ln>
        </p:spPr>
      </p:pic>
      <p:sp>
        <p:nvSpPr>
          <p:cNvPr id="503" name="Google Shape;503;p41"/>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2"/>
          <p:cNvSpPr txBox="1"/>
          <p:nvPr/>
        </p:nvSpPr>
        <p:spPr>
          <a:xfrm>
            <a:off x="2209802" y="2286003"/>
            <a:ext cx="7769225" cy="1139825"/>
          </a:xfrm>
          <a:prstGeom prst="rect">
            <a:avLst/>
          </a:prstGeom>
          <a:noFill/>
          <a:ln>
            <a:noFill/>
          </a:ln>
        </p:spPr>
        <p:txBody>
          <a:bodyPr spcFirstLastPara="1" wrap="square" lIns="90000" tIns="46800" rIns="90000" bIns="46800" anchor="b" anchorCtr="0">
            <a:noAutofit/>
          </a:bodyPr>
          <a:lstStyle/>
          <a:p>
            <a:pPr algn="ctr">
              <a:lnSpc>
                <a:spcPct val="93000"/>
              </a:lnSpc>
              <a:buClr>
                <a:srgbClr val="993300"/>
              </a:buClr>
              <a:buSzPts val="3200"/>
            </a:pPr>
            <a:r>
              <a:rPr lang="en-US" sz="3200" b="1">
                <a:solidFill>
                  <a:srgbClr val="993300"/>
                </a:solidFill>
              </a:rPr>
              <a:t> </a:t>
            </a:r>
            <a:endParaRPr/>
          </a:p>
        </p:txBody>
      </p:sp>
      <p:sp>
        <p:nvSpPr>
          <p:cNvPr id="510" name="Google Shape;510;p42"/>
          <p:cNvSpPr txBox="1"/>
          <p:nvPr/>
        </p:nvSpPr>
        <p:spPr>
          <a:xfrm>
            <a:off x="1981202" y="1143000"/>
            <a:ext cx="8226425" cy="4984750"/>
          </a:xfrm>
          <a:prstGeom prst="rect">
            <a:avLst/>
          </a:prstGeom>
          <a:noFill/>
          <a:ln>
            <a:noFill/>
          </a:ln>
        </p:spPr>
        <p:txBody>
          <a:bodyPr spcFirstLastPara="1" wrap="square" lIns="0" tIns="0" rIns="0" bIns="0" anchor="t" anchorCtr="0">
            <a:noAutofit/>
          </a:bodyPr>
          <a:lstStyle/>
          <a:p>
            <a:pPr marL="341312" indent="-341312">
              <a:lnSpc>
                <a:spcPct val="93000"/>
              </a:lnSpc>
              <a:buSzPts val="2400"/>
              <a:buFont typeface="Times New Roman"/>
              <a:buChar char="•"/>
            </a:pPr>
            <a:r>
              <a:rPr lang="en-US" sz="2400"/>
              <a:t>Created by adding links to the existing directory</a:t>
            </a:r>
            <a:endParaRPr/>
          </a:p>
          <a:p>
            <a:pPr marL="341312" indent="-341312">
              <a:lnSpc>
                <a:spcPct val="93000"/>
              </a:lnSpc>
              <a:spcBef>
                <a:spcPts val="700"/>
              </a:spcBef>
              <a:buSzPts val="2400"/>
              <a:buFont typeface="Times New Roman"/>
              <a:buChar char="•"/>
            </a:pPr>
            <a:r>
              <a:rPr lang="en-US" sz="2400"/>
              <a:t>Allows cycles in the same directory</a:t>
            </a:r>
            <a:endParaRPr/>
          </a:p>
          <a:p>
            <a:pPr marL="341312" indent="-341312">
              <a:lnSpc>
                <a:spcPct val="93000"/>
              </a:lnSpc>
              <a:spcBef>
                <a:spcPts val="700"/>
              </a:spcBef>
              <a:buClr>
                <a:schemeClr val="dk1"/>
              </a:buClr>
              <a:buSzPts val="2400"/>
            </a:pPr>
            <a:endParaRPr sz="2400"/>
          </a:p>
          <a:p>
            <a:pPr marL="341312" indent="-341312">
              <a:lnSpc>
                <a:spcPct val="93000"/>
              </a:lnSpc>
              <a:spcBef>
                <a:spcPts val="700"/>
              </a:spcBef>
              <a:buSzPts val="2400"/>
              <a:buFont typeface="Times New Roman"/>
              <a:buChar char="•"/>
            </a:pPr>
            <a:r>
              <a:rPr lang="en-US" sz="2400"/>
              <a:t>As all files are dependent / linked deleting a main file may harm other files</a:t>
            </a:r>
            <a:endParaRPr/>
          </a:p>
          <a:p>
            <a:pPr marL="341312" indent="-341312">
              <a:lnSpc>
                <a:spcPct val="93000"/>
              </a:lnSpc>
              <a:spcBef>
                <a:spcPts val="700"/>
              </a:spcBef>
              <a:buClr>
                <a:schemeClr val="dk1"/>
              </a:buClr>
              <a:buSzPts val="2400"/>
            </a:pPr>
            <a:endParaRPr sz="2400"/>
          </a:p>
          <a:p>
            <a:pPr marL="341312" indent="-341312">
              <a:lnSpc>
                <a:spcPct val="93000"/>
              </a:lnSpc>
              <a:spcBef>
                <a:spcPts val="700"/>
              </a:spcBef>
              <a:buSzPts val="2400"/>
              <a:buFont typeface="Times New Roman"/>
              <a:buChar char="•"/>
            </a:pPr>
            <a:r>
              <a:rPr lang="en-US" sz="2400"/>
              <a:t>In case of deletion: Garbage Collection is used</a:t>
            </a:r>
            <a:endParaRPr/>
          </a:p>
          <a:p>
            <a:pPr marL="341312" indent="-341312">
              <a:lnSpc>
                <a:spcPct val="93000"/>
              </a:lnSpc>
              <a:spcBef>
                <a:spcPts val="700"/>
              </a:spcBef>
              <a:buSzPts val="2400"/>
              <a:buFont typeface="Times New Roman"/>
              <a:buChar char="•"/>
            </a:pPr>
            <a:r>
              <a:rPr lang="en-US" sz="2400"/>
              <a:t>In First Pass: Traversing the entire file and marking everything that can be accessed</a:t>
            </a:r>
            <a:endParaRPr/>
          </a:p>
          <a:p>
            <a:pPr marL="341312" indent="-341312">
              <a:lnSpc>
                <a:spcPct val="93000"/>
              </a:lnSpc>
              <a:spcBef>
                <a:spcPts val="700"/>
              </a:spcBef>
              <a:buClr>
                <a:schemeClr val="dk1"/>
              </a:buClr>
              <a:buSzPts val="2400"/>
            </a:pPr>
            <a:endParaRPr sz="2400"/>
          </a:p>
          <a:p>
            <a:pPr marL="341312" indent="-341312">
              <a:lnSpc>
                <a:spcPct val="93000"/>
              </a:lnSpc>
              <a:spcBef>
                <a:spcPts val="700"/>
              </a:spcBef>
              <a:buSzPts val="2400"/>
              <a:buFont typeface="Times New Roman"/>
              <a:buChar char="•"/>
            </a:pPr>
            <a:r>
              <a:rPr lang="en-US" sz="2400"/>
              <a:t>In Second Pass: Collect everything that  is not marked as the free space</a:t>
            </a:r>
            <a:endParaRPr/>
          </a:p>
        </p:txBody>
      </p:sp>
      <p:sp>
        <p:nvSpPr>
          <p:cNvPr id="511" name="Google Shape;511;p42"/>
          <p:cNvSpPr txBox="1"/>
          <p:nvPr/>
        </p:nvSpPr>
        <p:spPr>
          <a:xfrm>
            <a:off x="1524002" y="152400"/>
            <a:ext cx="7769225" cy="762000"/>
          </a:xfrm>
          <a:prstGeom prst="rect">
            <a:avLst/>
          </a:prstGeom>
          <a:noFill/>
          <a:ln>
            <a:noFill/>
          </a:ln>
        </p:spPr>
        <p:txBody>
          <a:bodyPr spcFirstLastPara="1" wrap="square" lIns="90000" tIns="46800" rIns="90000" bIns="46800" anchor="b" anchorCtr="0">
            <a:noAutofit/>
          </a:bodyPr>
          <a:lstStyle/>
          <a:p>
            <a:pPr algn="ctr">
              <a:lnSpc>
                <a:spcPct val="93000"/>
              </a:lnSpc>
              <a:buClr>
                <a:srgbClr val="993300"/>
              </a:buClr>
              <a:buSzPts val="3200"/>
            </a:pPr>
            <a:r>
              <a:rPr lang="en-US" sz="3200" b="1">
                <a:solidFill>
                  <a:srgbClr val="993300"/>
                </a:solidFill>
              </a:rPr>
              <a:t>General Graph Directories</a:t>
            </a:r>
            <a:endParaRPr/>
          </a:p>
        </p:txBody>
      </p:sp>
      <p:pic>
        <p:nvPicPr>
          <p:cNvPr id="512" name="Google Shape;512;p42"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513" name="Google Shape;513;p42"/>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3"/>
          <p:cNvSpPr txBox="1"/>
          <p:nvPr/>
        </p:nvSpPr>
        <p:spPr>
          <a:xfrm>
            <a:off x="2209802" y="2286003"/>
            <a:ext cx="7769225" cy="1139825"/>
          </a:xfrm>
          <a:prstGeom prst="rect">
            <a:avLst/>
          </a:prstGeom>
          <a:noFill/>
          <a:ln>
            <a:noFill/>
          </a:ln>
        </p:spPr>
        <p:txBody>
          <a:bodyPr spcFirstLastPara="1" wrap="square" lIns="90000" tIns="46800" rIns="90000" bIns="46800" anchor="b" anchorCtr="0">
            <a:noAutofit/>
          </a:bodyPr>
          <a:lstStyle/>
          <a:p>
            <a:pPr algn="ctr">
              <a:lnSpc>
                <a:spcPct val="93000"/>
              </a:lnSpc>
              <a:buClr>
                <a:srgbClr val="993300"/>
              </a:buClr>
              <a:buSzPts val="3200"/>
            </a:pPr>
            <a:r>
              <a:rPr lang="en-US" sz="3200" b="1">
                <a:solidFill>
                  <a:srgbClr val="993300"/>
                </a:solidFill>
              </a:rPr>
              <a:t>General Graph Directory</a:t>
            </a:r>
            <a:endParaRPr/>
          </a:p>
        </p:txBody>
      </p:sp>
      <p:pic>
        <p:nvPicPr>
          <p:cNvPr id="522" name="Google Shape;522;p43"/>
          <p:cNvPicPr preferRelativeResize="0"/>
          <p:nvPr/>
        </p:nvPicPr>
        <p:blipFill rotWithShape="1">
          <a:blip r:embed="rId3">
            <a:alphaModFix/>
          </a:blip>
          <a:srcRect/>
          <a:stretch/>
        </p:blipFill>
        <p:spPr>
          <a:xfrm>
            <a:off x="2782889" y="1447802"/>
            <a:ext cx="6619875" cy="4448175"/>
          </a:xfrm>
          <a:prstGeom prst="rect">
            <a:avLst/>
          </a:prstGeom>
          <a:noFill/>
          <a:ln>
            <a:noFill/>
          </a:ln>
        </p:spPr>
      </p:pic>
      <p:sp>
        <p:nvSpPr>
          <p:cNvPr id="523" name="Google Shape;523;p43"/>
          <p:cNvSpPr txBox="1"/>
          <p:nvPr/>
        </p:nvSpPr>
        <p:spPr>
          <a:xfrm>
            <a:off x="1524002" y="152400"/>
            <a:ext cx="7769225" cy="762000"/>
          </a:xfrm>
          <a:prstGeom prst="rect">
            <a:avLst/>
          </a:prstGeom>
          <a:noFill/>
          <a:ln>
            <a:noFill/>
          </a:ln>
        </p:spPr>
        <p:txBody>
          <a:bodyPr spcFirstLastPara="1" wrap="square" lIns="90000" tIns="46800" rIns="90000" bIns="46800" anchor="b" anchorCtr="0">
            <a:noAutofit/>
          </a:bodyPr>
          <a:lstStyle/>
          <a:p>
            <a:pPr algn="ctr">
              <a:lnSpc>
                <a:spcPct val="93000"/>
              </a:lnSpc>
              <a:buClr>
                <a:srgbClr val="993300"/>
              </a:buClr>
              <a:buSzPts val="3200"/>
            </a:pPr>
            <a:r>
              <a:rPr lang="en-US" sz="3200" b="1">
                <a:solidFill>
                  <a:srgbClr val="993300"/>
                </a:solidFill>
              </a:rPr>
              <a:t>General Graph Directories</a:t>
            </a:r>
            <a:endParaRPr/>
          </a:p>
        </p:txBody>
      </p:sp>
      <p:sp>
        <p:nvSpPr>
          <p:cNvPr id="524" name="Google Shape;524;p43"/>
          <p:cNvSpPr txBox="1"/>
          <p:nvPr/>
        </p:nvSpPr>
        <p:spPr>
          <a:xfrm>
            <a:off x="1905000" y="990600"/>
            <a:ext cx="8375651" cy="914400"/>
          </a:xfrm>
          <a:prstGeom prst="rect">
            <a:avLst/>
          </a:prstGeom>
          <a:noFill/>
          <a:ln>
            <a:noFill/>
          </a:ln>
        </p:spPr>
        <p:txBody>
          <a:bodyPr spcFirstLastPara="1" wrap="square" lIns="0" tIns="0" rIns="0" bIns="0" anchor="t" anchorCtr="0">
            <a:noAutofit/>
          </a:bodyPr>
          <a:lstStyle/>
          <a:p>
            <a:pPr marL="341312" indent="-341312">
              <a:lnSpc>
                <a:spcPct val="93000"/>
              </a:lnSpc>
              <a:buSzPts val="1800"/>
              <a:buFont typeface="Times New Roman"/>
              <a:buChar char="•"/>
            </a:pPr>
            <a:r>
              <a:rPr lang="en-US" sz="1800"/>
              <a:t>There can be cycle in the directory arrangement </a:t>
            </a:r>
            <a:endParaRPr/>
          </a:p>
        </p:txBody>
      </p:sp>
      <p:pic>
        <p:nvPicPr>
          <p:cNvPr id="525" name="Google Shape;525;p43" descr="Lovely Professional University - Wikipedia"/>
          <p:cNvPicPr preferRelativeResize="0"/>
          <p:nvPr/>
        </p:nvPicPr>
        <p:blipFill rotWithShape="1">
          <a:blip r:embed="rId4">
            <a:alphaModFix/>
          </a:blip>
          <a:srcRect/>
          <a:stretch/>
        </p:blipFill>
        <p:spPr>
          <a:xfrm>
            <a:off x="9912349" y="74615"/>
            <a:ext cx="704851" cy="701675"/>
          </a:xfrm>
          <a:prstGeom prst="rect">
            <a:avLst/>
          </a:prstGeom>
          <a:noFill/>
          <a:ln>
            <a:noFill/>
          </a:ln>
        </p:spPr>
      </p:pic>
      <p:sp>
        <p:nvSpPr>
          <p:cNvPr id="526" name="Google Shape;526;p43"/>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4"/>
          <p:cNvSpPr txBox="1"/>
          <p:nvPr/>
        </p:nvSpPr>
        <p:spPr>
          <a:xfrm>
            <a:off x="1828802" y="381000"/>
            <a:ext cx="7769225" cy="609600"/>
          </a:xfrm>
          <a:prstGeom prst="rect">
            <a:avLst/>
          </a:prstGeom>
          <a:noFill/>
          <a:ln>
            <a:noFill/>
          </a:ln>
        </p:spPr>
        <p:txBody>
          <a:bodyPr spcFirstLastPara="1" wrap="square" lIns="90000" tIns="46800" rIns="90000" bIns="46800" anchor="b" anchorCtr="0">
            <a:noAutofit/>
          </a:bodyPr>
          <a:lstStyle/>
          <a:p>
            <a:pPr algn="ctr">
              <a:lnSpc>
                <a:spcPct val="93000"/>
              </a:lnSpc>
              <a:buClr>
                <a:srgbClr val="993300"/>
              </a:buClr>
              <a:buSzPts val="3200"/>
            </a:pPr>
            <a:r>
              <a:rPr lang="en-US" sz="3200" b="1">
                <a:solidFill>
                  <a:srgbClr val="993300"/>
                </a:solidFill>
              </a:rPr>
              <a:t>Directory Implementation</a:t>
            </a:r>
            <a:endParaRPr/>
          </a:p>
        </p:txBody>
      </p:sp>
      <p:sp>
        <p:nvSpPr>
          <p:cNvPr id="535" name="Google Shape;535;p44"/>
          <p:cNvSpPr txBox="1"/>
          <p:nvPr/>
        </p:nvSpPr>
        <p:spPr>
          <a:xfrm>
            <a:off x="1981202" y="1066800"/>
            <a:ext cx="8226425" cy="5334000"/>
          </a:xfrm>
          <a:prstGeom prst="rect">
            <a:avLst/>
          </a:prstGeom>
          <a:noFill/>
          <a:ln>
            <a:noFill/>
          </a:ln>
        </p:spPr>
        <p:txBody>
          <a:bodyPr spcFirstLastPara="1" wrap="square" lIns="0" tIns="0" rIns="0" bIns="0" anchor="t" anchorCtr="0">
            <a:noAutofit/>
          </a:bodyPr>
          <a:lstStyle/>
          <a:p>
            <a:pPr marL="341312" indent="-341312">
              <a:lnSpc>
                <a:spcPct val="93000"/>
              </a:lnSpc>
              <a:buSzPts val="1800"/>
              <a:buFont typeface="Times New Roman"/>
              <a:buChar char="•"/>
            </a:pPr>
            <a:r>
              <a:rPr lang="en-US" sz="1800"/>
              <a:t>Directories need to be fast to search, insert, and delete, with a minimum of wasted disk space.</a:t>
            </a:r>
            <a:endParaRPr/>
          </a:p>
          <a:p>
            <a:pPr marL="341312" indent="-341312">
              <a:lnSpc>
                <a:spcPct val="93000"/>
              </a:lnSpc>
              <a:spcBef>
                <a:spcPts val="700"/>
              </a:spcBef>
              <a:buSzPts val="1800"/>
            </a:pPr>
            <a:r>
              <a:rPr lang="en-US" sz="1800" b="1"/>
              <a:t>1 Linear List</a:t>
            </a:r>
            <a:endParaRPr/>
          </a:p>
          <a:p>
            <a:pPr marL="341312" indent="-341312">
              <a:lnSpc>
                <a:spcPct val="93000"/>
              </a:lnSpc>
              <a:spcBef>
                <a:spcPts val="700"/>
              </a:spcBef>
              <a:buSzPts val="1800"/>
              <a:buFont typeface="Times New Roman"/>
              <a:buChar char="•"/>
            </a:pPr>
            <a:r>
              <a:rPr lang="en-US" sz="1800"/>
              <a:t>A linear list is the simplest and easiest directory structure </a:t>
            </a:r>
            <a:endParaRPr/>
          </a:p>
          <a:p>
            <a:pPr marL="341312" indent="-341312">
              <a:lnSpc>
                <a:spcPct val="93000"/>
              </a:lnSpc>
              <a:spcBef>
                <a:spcPts val="700"/>
              </a:spcBef>
              <a:buSzPts val="1800"/>
              <a:buFont typeface="Times New Roman"/>
              <a:buChar char="•"/>
            </a:pPr>
            <a:r>
              <a:rPr lang="en-US" sz="1800"/>
              <a:t>Finding a file requires a linear search.</a:t>
            </a:r>
            <a:endParaRPr/>
          </a:p>
          <a:p>
            <a:pPr marL="341312" indent="-341312">
              <a:lnSpc>
                <a:spcPct val="93000"/>
              </a:lnSpc>
              <a:spcBef>
                <a:spcPts val="700"/>
              </a:spcBef>
              <a:buSzPts val="1800"/>
              <a:buFont typeface="Times New Roman"/>
              <a:buChar char="•"/>
            </a:pPr>
            <a:r>
              <a:rPr lang="en-US" sz="1800"/>
              <a:t>Deletions can be done by moving all or one entry to vacant position and deleting the pointer.</a:t>
            </a:r>
            <a:endParaRPr/>
          </a:p>
          <a:p>
            <a:pPr marL="341312" indent="-341312">
              <a:lnSpc>
                <a:spcPct val="93000"/>
              </a:lnSpc>
              <a:spcBef>
                <a:spcPts val="700"/>
              </a:spcBef>
              <a:buClr>
                <a:schemeClr val="dk1"/>
              </a:buClr>
              <a:buSzPts val="1800"/>
            </a:pPr>
            <a:endParaRPr sz="1800" b="1"/>
          </a:p>
          <a:p>
            <a:pPr marL="341312" indent="-341312">
              <a:lnSpc>
                <a:spcPct val="93000"/>
              </a:lnSpc>
              <a:spcBef>
                <a:spcPts val="700"/>
              </a:spcBef>
              <a:buSzPts val="1800"/>
            </a:pPr>
            <a:r>
              <a:rPr lang="en-US" sz="1800" b="1"/>
              <a:t>2 Hash Table</a:t>
            </a:r>
            <a:endParaRPr/>
          </a:p>
          <a:p>
            <a:pPr marL="341312" indent="-341312">
              <a:lnSpc>
                <a:spcPct val="93000"/>
              </a:lnSpc>
              <a:spcBef>
                <a:spcPts val="700"/>
              </a:spcBef>
              <a:buSzPts val="1800"/>
              <a:buFont typeface="Times New Roman"/>
              <a:buChar char="•"/>
            </a:pPr>
            <a:r>
              <a:rPr lang="en-US" sz="1800"/>
              <a:t>A hash table can also be used to speed up searches.</a:t>
            </a:r>
            <a:endParaRPr/>
          </a:p>
          <a:p>
            <a:pPr marL="341312" indent="-341312">
              <a:lnSpc>
                <a:spcPct val="93000"/>
              </a:lnSpc>
              <a:spcBef>
                <a:spcPts val="700"/>
              </a:spcBef>
              <a:buSzPts val="1800"/>
              <a:buFont typeface="Times New Roman"/>
              <a:buChar char="•"/>
            </a:pPr>
            <a:r>
              <a:rPr lang="en-US" sz="1800"/>
              <a:t>Implementation is by using Hash value.</a:t>
            </a:r>
            <a:endParaRPr/>
          </a:p>
          <a:p>
            <a:pPr marL="341312" indent="-341312">
              <a:lnSpc>
                <a:spcPct val="93000"/>
              </a:lnSpc>
              <a:spcBef>
                <a:spcPts val="700"/>
              </a:spcBef>
              <a:buSzPts val="1800"/>
              <a:buFont typeface="Times New Roman"/>
              <a:buChar char="•"/>
            </a:pPr>
            <a:r>
              <a:rPr lang="en-US" sz="1800" b="1"/>
              <a:t>(Division/Variant Method)</a:t>
            </a:r>
            <a:endParaRPr/>
          </a:p>
          <a:p>
            <a:pPr marL="341312" indent="-341312">
              <a:lnSpc>
                <a:spcPct val="93000"/>
              </a:lnSpc>
              <a:spcBef>
                <a:spcPts val="700"/>
              </a:spcBef>
              <a:buSzPts val="1800"/>
            </a:pPr>
            <a:r>
              <a:rPr lang="en-US" sz="1800"/>
              <a:t/>
            </a:r>
            <a:br>
              <a:rPr lang="en-US" sz="1800"/>
            </a:br>
            <a:endParaRPr/>
          </a:p>
        </p:txBody>
      </p:sp>
      <p:pic>
        <p:nvPicPr>
          <p:cNvPr id="536" name="Google Shape;536;p44"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537" name="Google Shape;537;p44"/>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5"/>
          <p:cNvSpPr txBox="1">
            <a:spLocks noGrp="1"/>
          </p:cNvSpPr>
          <p:nvPr>
            <p:ph type="title"/>
          </p:nvPr>
        </p:nvSpPr>
        <p:spPr>
          <a:xfrm>
            <a:off x="1981200" y="274640"/>
            <a:ext cx="8229600" cy="509587"/>
          </a:xfrm>
          <a:prstGeom prst="rect">
            <a:avLst/>
          </a:prstGeom>
          <a:noFill/>
          <a:ln>
            <a:noFill/>
          </a:ln>
        </p:spPr>
        <p:txBody>
          <a:bodyPr spcFirstLastPara="1" wrap="square" lIns="91425" tIns="45700" rIns="91425" bIns="45700" anchor="ctr" anchorCtr="0">
            <a:noAutofit/>
          </a:bodyPr>
          <a:lstStyle/>
          <a:p>
            <a:pPr>
              <a:buClr>
                <a:schemeClr val="dk1"/>
              </a:buClr>
              <a:buSzPts val="3200"/>
            </a:pPr>
            <a:r>
              <a:rPr lang="en-US" sz="3200">
                <a:latin typeface="Times New Roman"/>
                <a:ea typeface="Times New Roman"/>
                <a:cs typeface="Times New Roman"/>
                <a:sym typeface="Times New Roman"/>
              </a:rPr>
              <a:t>Bootloader</a:t>
            </a:r>
            <a:endParaRPr/>
          </a:p>
        </p:txBody>
      </p:sp>
      <p:sp>
        <p:nvSpPr>
          <p:cNvPr id="544" name="Google Shape;544;p45"/>
          <p:cNvSpPr txBox="1">
            <a:spLocks noGrp="1"/>
          </p:cNvSpPr>
          <p:nvPr>
            <p:ph type="body" idx="1"/>
          </p:nvPr>
        </p:nvSpPr>
        <p:spPr>
          <a:xfrm>
            <a:off x="1981200" y="981088"/>
            <a:ext cx="8229600" cy="5145000"/>
          </a:xfrm>
          <a:prstGeom prst="rect">
            <a:avLst/>
          </a:prstGeom>
          <a:noFill/>
          <a:ln>
            <a:noFill/>
          </a:ln>
        </p:spPr>
        <p:txBody>
          <a:bodyPr spcFirstLastPara="1" wrap="square" lIns="91425" tIns="45700" rIns="91425" bIns="45700" anchor="t" anchorCtr="0">
            <a:noAutofit/>
          </a:bodyPr>
          <a:lstStyle/>
          <a:p>
            <a:pPr marL="342900" algn="just">
              <a:spcBef>
                <a:spcPts val="0"/>
              </a:spcBef>
              <a:buSzPts val="2000"/>
            </a:pPr>
            <a:r>
              <a:rPr lang="en-US" sz="2000">
                <a:latin typeface="Times New Roman"/>
                <a:ea typeface="Times New Roman"/>
                <a:cs typeface="Times New Roman"/>
                <a:sym typeface="Times New Roman"/>
              </a:rPr>
              <a:t>A boot loader, also called a boot manager, is a small program that places the operating system (OS) of a computer into memory. </a:t>
            </a:r>
            <a:endParaRPr sz="2000">
              <a:latin typeface="Times New Roman"/>
              <a:ea typeface="Times New Roman"/>
              <a:cs typeface="Times New Roman"/>
              <a:sym typeface="Times New Roman"/>
            </a:endParaRPr>
          </a:p>
          <a:p>
            <a:pPr marL="342900" indent="0" algn="just">
              <a:spcBef>
                <a:spcPts val="0"/>
              </a:spcBef>
              <a:buNone/>
            </a:pPr>
            <a:endParaRPr sz="2000">
              <a:latin typeface="Times New Roman"/>
              <a:ea typeface="Times New Roman"/>
              <a:cs typeface="Times New Roman"/>
              <a:sym typeface="Times New Roman"/>
            </a:endParaRPr>
          </a:p>
          <a:p>
            <a:pPr marL="342900" algn="just">
              <a:spcBef>
                <a:spcPts val="0"/>
              </a:spcBef>
              <a:buSzPts val="2000"/>
            </a:pPr>
            <a:r>
              <a:rPr lang="en-US" sz="2000">
                <a:latin typeface="Times New Roman"/>
                <a:ea typeface="Times New Roman"/>
                <a:cs typeface="Times New Roman"/>
                <a:sym typeface="Times New Roman"/>
              </a:rPr>
              <a:t>When a computer is powered-up or restarted, the basic input/output system (BIOS) performs some initial tests, and then transfers control to the Master Boot Record (MBR) where the boot loader resides. </a:t>
            </a:r>
            <a:endParaRPr sz="2000">
              <a:latin typeface="Times New Roman"/>
              <a:ea typeface="Times New Roman"/>
              <a:cs typeface="Times New Roman"/>
              <a:sym typeface="Times New Roman"/>
            </a:endParaRPr>
          </a:p>
          <a:p>
            <a:pPr marL="342900" indent="0" algn="just">
              <a:spcBef>
                <a:spcPts val="0"/>
              </a:spcBef>
              <a:buNone/>
            </a:pPr>
            <a:endParaRPr sz="2000">
              <a:latin typeface="Times New Roman"/>
              <a:ea typeface="Times New Roman"/>
              <a:cs typeface="Times New Roman"/>
              <a:sym typeface="Times New Roman"/>
            </a:endParaRPr>
          </a:p>
          <a:p>
            <a:pPr marL="342900" algn="just">
              <a:spcBef>
                <a:spcPts val="0"/>
              </a:spcBef>
              <a:buSzPts val="2000"/>
            </a:pPr>
            <a:r>
              <a:rPr lang="en-US" sz="2000">
                <a:latin typeface="Times New Roman"/>
                <a:ea typeface="Times New Roman"/>
                <a:cs typeface="Times New Roman"/>
                <a:sym typeface="Times New Roman"/>
              </a:rPr>
              <a:t>Most new computers are shipped with boot loaders for some version of Microsoft Windows or the Mac OS. </a:t>
            </a:r>
            <a:endParaRPr sz="2000">
              <a:latin typeface="Times New Roman"/>
              <a:ea typeface="Times New Roman"/>
              <a:cs typeface="Times New Roman"/>
              <a:sym typeface="Times New Roman"/>
            </a:endParaRPr>
          </a:p>
          <a:p>
            <a:pPr marL="342900" indent="0" algn="just">
              <a:spcBef>
                <a:spcPts val="0"/>
              </a:spcBef>
              <a:buNone/>
            </a:pPr>
            <a:endParaRPr sz="2000">
              <a:latin typeface="Times New Roman"/>
              <a:ea typeface="Times New Roman"/>
              <a:cs typeface="Times New Roman"/>
              <a:sym typeface="Times New Roman"/>
            </a:endParaRPr>
          </a:p>
          <a:p>
            <a:pPr marL="342900" algn="just">
              <a:spcBef>
                <a:spcPts val="0"/>
              </a:spcBef>
              <a:buSzPts val="2000"/>
            </a:pPr>
            <a:r>
              <a:rPr lang="en-US" sz="2000">
                <a:latin typeface="Times New Roman"/>
                <a:ea typeface="Times New Roman"/>
                <a:cs typeface="Times New Roman"/>
                <a:sym typeface="Times New Roman"/>
              </a:rPr>
              <a:t>If a computer is to be used with Linux, a special boot loader must be installed.</a:t>
            </a:r>
            <a:endParaRPr/>
          </a:p>
          <a:p>
            <a:pPr marL="342900" indent="0" algn="just">
              <a:spcBef>
                <a:spcPts val="400"/>
              </a:spcBef>
              <a:buNone/>
            </a:pPr>
            <a:endParaRPr/>
          </a:p>
        </p:txBody>
      </p:sp>
      <p:sp>
        <p:nvSpPr>
          <p:cNvPr id="545" name="Google Shape;545;p45"/>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just">
              <a:buClr>
                <a:srgbClr val="898989"/>
              </a:buClr>
              <a:buSzPts val="1200"/>
            </a:pPr>
            <a:fld id="{00000000-1234-1234-1234-123412341234}" type="slidenum">
              <a:rPr lang="en-US" sz="1200">
                <a:solidFill>
                  <a:srgbClr val="898989"/>
                </a:solidFill>
                <a:latin typeface="Calibri"/>
                <a:ea typeface="Calibri"/>
                <a:cs typeface="Calibri"/>
                <a:sym typeface="Calibri"/>
              </a:rPr>
              <a:pPr algn="just">
                <a:buClr>
                  <a:srgbClr val="898989"/>
                </a:buClr>
                <a:buSzPts val="1200"/>
              </a:pPr>
              <a:t>59</a:t>
            </a:fld>
            <a:endParaRPr/>
          </a:p>
        </p:txBody>
      </p:sp>
      <p:pic>
        <p:nvPicPr>
          <p:cNvPr id="546" name="Google Shape;546;p45"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547" name="Google Shape;547;p45"/>
          <p:cNvSpPr txBox="1"/>
          <p:nvPr/>
        </p:nvSpPr>
        <p:spPr>
          <a:xfrm>
            <a:off x="1981202" y="6307137"/>
            <a:ext cx="8505825" cy="461624"/>
          </a:xfrm>
          <a:prstGeom prst="rect">
            <a:avLst/>
          </a:prstGeom>
          <a:solidFill>
            <a:srgbClr val="F79646"/>
          </a:solidFill>
          <a:ln>
            <a:noFill/>
          </a:ln>
        </p:spPr>
        <p:txBody>
          <a:bodyPr spcFirstLastPara="1" wrap="square" lIns="91425" tIns="45700" rIns="91425" bIns="45700" anchor="t" anchorCtr="0">
            <a:spAutoFit/>
          </a:bodyPr>
          <a:lstStyle/>
          <a:p>
            <a:pPr algn="just">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AF83B5-35B9-45D4-A175-5C74CADBC763}"/>
              </a:ext>
            </a:extLst>
          </p:cNvPr>
          <p:cNvSpPr>
            <a:spLocks noGrp="1"/>
          </p:cNvSpPr>
          <p:nvPr>
            <p:ph type="title"/>
          </p:nvPr>
        </p:nvSpPr>
        <p:spPr/>
        <p:txBody>
          <a:bodyPr/>
          <a:lstStyle/>
          <a:p>
            <a:r>
              <a:rPr lang="en-US" sz="3600" dirty="0"/>
              <a:t>Difference between System Software and Application Software</a:t>
            </a:r>
          </a:p>
        </p:txBody>
      </p:sp>
      <p:sp>
        <p:nvSpPr>
          <p:cNvPr id="4" name="Text Placeholder 3">
            <a:extLst>
              <a:ext uri="{FF2B5EF4-FFF2-40B4-BE49-F238E27FC236}">
                <a16:creationId xmlns:a16="http://schemas.microsoft.com/office/drawing/2014/main" xmlns="" id="{6BD70209-D300-46E2-77DA-99F2E9263813}"/>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xmlns="" id="{F4A03B40-9E38-C432-0BA3-0CBB10E97231}"/>
              </a:ext>
            </a:extLst>
          </p:cNvPr>
          <p:cNvSpPr>
            <a:spLocks noGrp="1"/>
          </p:cNvSpPr>
          <p:nvPr>
            <p:ph type="sldNum" idx="12"/>
          </p:nvPr>
        </p:nvSpPr>
        <p:spPr/>
        <p:txBody>
          <a:bodyPr/>
          <a:lstStyle/>
          <a:p>
            <a:fld id="{00000000-1234-1234-1234-123412341234}" type="slidenum">
              <a:rPr lang="en-US" smtClean="0"/>
              <a:pPr/>
              <a:t>6</a:t>
            </a:fld>
            <a:endParaRPr lang="en-US"/>
          </a:p>
        </p:txBody>
      </p:sp>
      <p:pic>
        <p:nvPicPr>
          <p:cNvPr id="5" name="Picture 4">
            <a:extLst>
              <a:ext uri="{FF2B5EF4-FFF2-40B4-BE49-F238E27FC236}">
                <a16:creationId xmlns:a16="http://schemas.microsoft.com/office/drawing/2014/main" xmlns="" id="{D2E3AA3A-221C-7CD3-3EDD-02CFA81F8538}"/>
              </a:ext>
            </a:extLst>
          </p:cNvPr>
          <p:cNvPicPr>
            <a:picLocks noChangeAspect="1"/>
          </p:cNvPicPr>
          <p:nvPr/>
        </p:nvPicPr>
        <p:blipFill>
          <a:blip r:embed="rId2"/>
          <a:stretch>
            <a:fillRect/>
          </a:stretch>
        </p:blipFill>
        <p:spPr>
          <a:xfrm>
            <a:off x="1720646" y="1577181"/>
            <a:ext cx="8750711" cy="4572000"/>
          </a:xfrm>
          <a:prstGeom prst="rect">
            <a:avLst/>
          </a:prstGeom>
        </p:spPr>
      </p:pic>
    </p:spTree>
    <p:extLst>
      <p:ext uri="{BB962C8B-B14F-4D97-AF65-F5344CB8AC3E}">
        <p14:creationId xmlns:p14="http://schemas.microsoft.com/office/powerpoint/2010/main" xmlns="" val="3145737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g13ffeccf302_0_35"/>
          <p:cNvSpPr txBox="1">
            <a:spLocks noGrp="1"/>
          </p:cNvSpPr>
          <p:nvPr>
            <p:ph type="title"/>
          </p:nvPr>
        </p:nvSpPr>
        <p:spPr>
          <a:xfrm>
            <a:off x="1981200" y="274637"/>
            <a:ext cx="8229600" cy="509700"/>
          </a:xfrm>
          <a:prstGeom prst="rect">
            <a:avLst/>
          </a:prstGeom>
          <a:noFill/>
          <a:ln>
            <a:noFill/>
          </a:ln>
        </p:spPr>
        <p:txBody>
          <a:bodyPr spcFirstLastPara="1" wrap="square" lIns="91425" tIns="45700" rIns="91425" bIns="45700" anchor="ctr" anchorCtr="0">
            <a:noAutofit/>
          </a:bodyPr>
          <a:lstStyle/>
          <a:p>
            <a:pPr>
              <a:buClr>
                <a:schemeClr val="dk1"/>
              </a:buClr>
              <a:buSzPts val="3200"/>
            </a:pPr>
            <a:r>
              <a:rPr lang="en-US" sz="3200">
                <a:latin typeface="Times New Roman"/>
                <a:ea typeface="Times New Roman"/>
                <a:cs typeface="Times New Roman"/>
                <a:sym typeface="Times New Roman"/>
              </a:rPr>
              <a:t>Bootloader</a:t>
            </a:r>
            <a:endParaRPr/>
          </a:p>
        </p:txBody>
      </p:sp>
      <p:sp>
        <p:nvSpPr>
          <p:cNvPr id="554" name="Google Shape;554;g13ffeccf302_0_35"/>
          <p:cNvSpPr txBox="1">
            <a:spLocks noGrp="1"/>
          </p:cNvSpPr>
          <p:nvPr>
            <p:ph type="body" idx="1"/>
          </p:nvPr>
        </p:nvSpPr>
        <p:spPr>
          <a:xfrm>
            <a:off x="1981200" y="965963"/>
            <a:ext cx="8229600" cy="5160300"/>
          </a:xfrm>
          <a:prstGeom prst="rect">
            <a:avLst/>
          </a:prstGeom>
          <a:noFill/>
          <a:ln>
            <a:noFill/>
          </a:ln>
        </p:spPr>
        <p:txBody>
          <a:bodyPr spcFirstLastPara="1" wrap="square" lIns="91425" tIns="45700" rIns="91425" bIns="45700" anchor="t" anchorCtr="0">
            <a:noAutofit/>
          </a:bodyPr>
          <a:lstStyle/>
          <a:p>
            <a:pPr marL="342900" algn="just">
              <a:spcBef>
                <a:spcPts val="400"/>
              </a:spcBef>
              <a:buSzPts val="2000"/>
            </a:pPr>
            <a:r>
              <a:rPr lang="en-US" sz="2000">
                <a:latin typeface="Times New Roman"/>
                <a:ea typeface="Times New Roman"/>
                <a:cs typeface="Times New Roman"/>
                <a:sym typeface="Times New Roman"/>
              </a:rPr>
              <a:t>The two most common boot loaders are known as:</a:t>
            </a:r>
            <a:endParaRPr sz="2000">
              <a:latin typeface="Times New Roman"/>
              <a:ea typeface="Times New Roman"/>
              <a:cs typeface="Times New Roman"/>
              <a:sym typeface="Times New Roman"/>
            </a:endParaRPr>
          </a:p>
          <a:p>
            <a:pPr marL="742950" lvl="1" indent="-298450" algn="just">
              <a:spcBef>
                <a:spcPts val="400"/>
              </a:spcBef>
              <a:buSzPts val="2000"/>
            </a:pPr>
            <a:r>
              <a:rPr lang="en-US" sz="2000">
                <a:latin typeface="Times New Roman"/>
                <a:ea typeface="Times New Roman"/>
                <a:cs typeface="Times New Roman"/>
                <a:sym typeface="Times New Roman"/>
              </a:rPr>
              <a:t>LILO (LInux LOader) and </a:t>
            </a:r>
            <a:endParaRPr sz="2000">
              <a:latin typeface="Times New Roman"/>
              <a:ea typeface="Times New Roman"/>
              <a:cs typeface="Times New Roman"/>
              <a:sym typeface="Times New Roman"/>
            </a:endParaRPr>
          </a:p>
          <a:p>
            <a:pPr marL="742950" lvl="1" indent="-298450" algn="just">
              <a:spcBef>
                <a:spcPts val="400"/>
              </a:spcBef>
              <a:buSzPts val="2000"/>
            </a:pPr>
            <a:r>
              <a:rPr lang="en-US" sz="2000">
                <a:latin typeface="Times New Roman"/>
                <a:ea typeface="Times New Roman"/>
                <a:cs typeface="Times New Roman"/>
                <a:sym typeface="Times New Roman"/>
              </a:rPr>
              <a:t>LOADLIN (LOAD LINux). </a:t>
            </a:r>
            <a:endParaRPr sz="2000">
              <a:latin typeface="Times New Roman"/>
              <a:ea typeface="Times New Roman"/>
              <a:cs typeface="Times New Roman"/>
              <a:sym typeface="Times New Roman"/>
            </a:endParaRPr>
          </a:p>
          <a:p>
            <a:pPr marL="0" indent="0" algn="just">
              <a:spcBef>
                <a:spcPts val="400"/>
              </a:spcBef>
              <a:buNone/>
            </a:pPr>
            <a:r>
              <a:rPr lang="en-US" sz="2000">
                <a:latin typeface="Times New Roman"/>
                <a:ea typeface="Times New Roman"/>
                <a:cs typeface="Times New Roman"/>
                <a:sym typeface="Times New Roman"/>
              </a:rPr>
              <a:t>An alternative boot loader, called GRUB (GRand Unified Bootloader), is used with Red Hat Linux. </a:t>
            </a:r>
            <a:endParaRPr sz="2000">
              <a:latin typeface="Times New Roman"/>
              <a:ea typeface="Times New Roman"/>
              <a:cs typeface="Times New Roman"/>
              <a:sym typeface="Times New Roman"/>
            </a:endParaRPr>
          </a:p>
          <a:p>
            <a:pPr marL="0" indent="0" algn="just">
              <a:spcBef>
                <a:spcPts val="400"/>
              </a:spcBef>
              <a:buNone/>
            </a:pPr>
            <a:endParaRPr sz="2000">
              <a:latin typeface="Times New Roman"/>
              <a:ea typeface="Times New Roman"/>
              <a:cs typeface="Times New Roman"/>
              <a:sym typeface="Times New Roman"/>
            </a:endParaRPr>
          </a:p>
          <a:p>
            <a:pPr marL="0" indent="0" algn="just">
              <a:spcBef>
                <a:spcPts val="400"/>
              </a:spcBef>
              <a:buNone/>
            </a:pPr>
            <a:r>
              <a:rPr lang="en-US" sz="2000">
                <a:latin typeface="Times New Roman"/>
                <a:ea typeface="Times New Roman"/>
                <a:cs typeface="Times New Roman"/>
                <a:sym typeface="Times New Roman"/>
              </a:rPr>
              <a:t>LILO is the most popular boot loader among computer users that employ Linux as the main, or only, operating system.</a:t>
            </a:r>
            <a:endParaRPr/>
          </a:p>
        </p:txBody>
      </p:sp>
      <p:sp>
        <p:nvSpPr>
          <p:cNvPr id="555" name="Google Shape;555;g13ffeccf302_0_35"/>
          <p:cNvSpPr txBox="1"/>
          <p:nvPr/>
        </p:nvSpPr>
        <p:spPr>
          <a:xfrm>
            <a:off x="8077200" y="6356350"/>
            <a:ext cx="2133600" cy="365100"/>
          </a:xfrm>
          <a:prstGeom prst="rect">
            <a:avLst/>
          </a:prstGeom>
          <a:noFill/>
          <a:ln>
            <a:noFill/>
          </a:ln>
        </p:spPr>
        <p:txBody>
          <a:bodyPr spcFirstLastPara="1" wrap="square" lIns="91425" tIns="45700" rIns="91425" bIns="45700" anchor="ctr" anchorCtr="0">
            <a:noAutofit/>
          </a:bodyPr>
          <a:lstStyle/>
          <a:p>
            <a:pPr algn="just">
              <a:buClr>
                <a:srgbClr val="898989"/>
              </a:buClr>
              <a:buSzPts val="1200"/>
            </a:pPr>
            <a:fld id="{00000000-1234-1234-1234-123412341234}" type="slidenum">
              <a:rPr lang="en-US" sz="1200">
                <a:solidFill>
                  <a:srgbClr val="898989"/>
                </a:solidFill>
                <a:latin typeface="Calibri"/>
                <a:ea typeface="Calibri"/>
                <a:cs typeface="Calibri"/>
                <a:sym typeface="Calibri"/>
              </a:rPr>
              <a:pPr algn="just">
                <a:buClr>
                  <a:srgbClr val="898989"/>
                </a:buClr>
                <a:buSzPts val="1200"/>
              </a:pPr>
              <a:t>60</a:t>
            </a:fld>
            <a:endParaRPr/>
          </a:p>
        </p:txBody>
      </p:sp>
      <p:pic>
        <p:nvPicPr>
          <p:cNvPr id="556" name="Google Shape;556;g13ffeccf302_0_35"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557" name="Google Shape;557;g13ffeccf302_0_35"/>
          <p:cNvSpPr txBox="1"/>
          <p:nvPr/>
        </p:nvSpPr>
        <p:spPr>
          <a:xfrm>
            <a:off x="1981201" y="6307137"/>
            <a:ext cx="8505900" cy="461624"/>
          </a:xfrm>
          <a:prstGeom prst="rect">
            <a:avLst/>
          </a:prstGeom>
          <a:solidFill>
            <a:srgbClr val="F79646"/>
          </a:solidFill>
          <a:ln>
            <a:noFill/>
          </a:ln>
        </p:spPr>
        <p:txBody>
          <a:bodyPr spcFirstLastPara="1" wrap="square" lIns="91425" tIns="45700" rIns="91425" bIns="45700" anchor="t" anchorCtr="0">
            <a:spAutoFit/>
          </a:bodyPr>
          <a:lstStyle/>
          <a:p>
            <a:pPr algn="just">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g13ffeccf302_0_44"/>
          <p:cNvSpPr txBox="1">
            <a:spLocks noGrp="1"/>
          </p:cNvSpPr>
          <p:nvPr>
            <p:ph type="title"/>
          </p:nvPr>
        </p:nvSpPr>
        <p:spPr>
          <a:xfrm>
            <a:off x="1981200" y="274637"/>
            <a:ext cx="8229600" cy="509700"/>
          </a:xfrm>
          <a:prstGeom prst="rect">
            <a:avLst/>
          </a:prstGeom>
          <a:noFill/>
          <a:ln>
            <a:noFill/>
          </a:ln>
        </p:spPr>
        <p:txBody>
          <a:bodyPr spcFirstLastPara="1" wrap="square" lIns="91425" tIns="45700" rIns="91425" bIns="45700" anchor="ctr" anchorCtr="0">
            <a:noAutofit/>
          </a:bodyPr>
          <a:lstStyle/>
          <a:p>
            <a:pPr>
              <a:buClr>
                <a:schemeClr val="dk1"/>
              </a:buClr>
              <a:buSzPts val="3200"/>
            </a:pPr>
            <a:r>
              <a:rPr lang="en-US" sz="3200">
                <a:latin typeface="Times New Roman"/>
                <a:ea typeface="Times New Roman"/>
                <a:cs typeface="Times New Roman"/>
                <a:sym typeface="Times New Roman"/>
              </a:rPr>
              <a:t>Bootloader</a:t>
            </a:r>
            <a:endParaRPr/>
          </a:p>
        </p:txBody>
      </p:sp>
      <p:sp>
        <p:nvSpPr>
          <p:cNvPr id="564" name="Google Shape;564;g13ffeccf302_0_44"/>
          <p:cNvSpPr txBox="1">
            <a:spLocks noGrp="1"/>
          </p:cNvSpPr>
          <p:nvPr>
            <p:ph type="body" idx="1"/>
          </p:nvPr>
        </p:nvSpPr>
        <p:spPr>
          <a:xfrm>
            <a:off x="1981200" y="965963"/>
            <a:ext cx="8229600" cy="5160300"/>
          </a:xfrm>
          <a:prstGeom prst="rect">
            <a:avLst/>
          </a:prstGeom>
          <a:noFill/>
          <a:ln>
            <a:noFill/>
          </a:ln>
        </p:spPr>
        <p:txBody>
          <a:bodyPr spcFirstLastPara="1" wrap="square" lIns="91425" tIns="45700" rIns="91425" bIns="45700" anchor="t" anchorCtr="0">
            <a:noAutofit/>
          </a:bodyPr>
          <a:lstStyle/>
          <a:p>
            <a:pPr marL="342900" algn="just">
              <a:spcBef>
                <a:spcPts val="400"/>
              </a:spcBef>
              <a:buSzPts val="2000"/>
            </a:pPr>
            <a:r>
              <a:rPr lang="en-US" sz="2000">
                <a:latin typeface="Times New Roman"/>
                <a:ea typeface="Times New Roman"/>
                <a:cs typeface="Times New Roman"/>
                <a:sym typeface="Times New Roman"/>
              </a:rPr>
              <a:t>LOADLIN is preferred by some users whose computers have multiple operating systems, and who spend relatively little time in Linux.</a:t>
            </a:r>
            <a:endParaRPr sz="2000">
              <a:latin typeface="Times New Roman"/>
              <a:ea typeface="Times New Roman"/>
              <a:cs typeface="Times New Roman"/>
              <a:sym typeface="Times New Roman"/>
            </a:endParaRPr>
          </a:p>
          <a:p>
            <a:pPr marL="342900" indent="0" algn="just">
              <a:spcBef>
                <a:spcPts val="400"/>
              </a:spcBef>
              <a:buNone/>
            </a:pPr>
            <a:endParaRPr sz="2000">
              <a:latin typeface="Times New Roman"/>
              <a:ea typeface="Times New Roman"/>
              <a:cs typeface="Times New Roman"/>
              <a:sym typeface="Times New Roman"/>
            </a:endParaRPr>
          </a:p>
          <a:p>
            <a:pPr marL="342900" algn="just">
              <a:spcBef>
                <a:spcPts val="400"/>
              </a:spcBef>
              <a:buSzPts val="2000"/>
            </a:pPr>
            <a:r>
              <a:rPr lang="en-US" sz="2000">
                <a:latin typeface="Times New Roman"/>
                <a:ea typeface="Times New Roman"/>
                <a:cs typeface="Times New Roman"/>
                <a:sym typeface="Times New Roman"/>
              </a:rPr>
              <a:t>LOADLIN is sometimes used as a backup boot loader for Linux in case LILO fails. </a:t>
            </a:r>
            <a:endParaRPr sz="2000">
              <a:latin typeface="Times New Roman"/>
              <a:ea typeface="Times New Roman"/>
              <a:cs typeface="Times New Roman"/>
              <a:sym typeface="Times New Roman"/>
            </a:endParaRPr>
          </a:p>
          <a:p>
            <a:pPr marL="342900" indent="0" algn="just">
              <a:spcBef>
                <a:spcPts val="400"/>
              </a:spcBef>
              <a:buNone/>
            </a:pPr>
            <a:endParaRPr sz="2000">
              <a:latin typeface="Times New Roman"/>
              <a:ea typeface="Times New Roman"/>
              <a:cs typeface="Times New Roman"/>
              <a:sym typeface="Times New Roman"/>
            </a:endParaRPr>
          </a:p>
          <a:p>
            <a:pPr marL="342900" algn="just">
              <a:spcBef>
                <a:spcPts val="400"/>
              </a:spcBef>
              <a:buSzPts val="2000"/>
            </a:pPr>
            <a:r>
              <a:rPr lang="en-US" sz="2000">
                <a:latin typeface="Times New Roman"/>
                <a:ea typeface="Times New Roman"/>
                <a:cs typeface="Times New Roman"/>
                <a:sym typeface="Times New Roman"/>
              </a:rPr>
              <a:t>GRUB is preferred by many users of Red Hat Linux, because it is the default boot loader for that distribution.</a:t>
            </a:r>
            <a:endParaRPr/>
          </a:p>
        </p:txBody>
      </p:sp>
      <p:sp>
        <p:nvSpPr>
          <p:cNvPr id="565" name="Google Shape;565;g13ffeccf302_0_44"/>
          <p:cNvSpPr txBox="1"/>
          <p:nvPr/>
        </p:nvSpPr>
        <p:spPr>
          <a:xfrm>
            <a:off x="8077200" y="6356350"/>
            <a:ext cx="2133600" cy="365100"/>
          </a:xfrm>
          <a:prstGeom prst="rect">
            <a:avLst/>
          </a:prstGeom>
          <a:noFill/>
          <a:ln>
            <a:noFill/>
          </a:ln>
        </p:spPr>
        <p:txBody>
          <a:bodyPr spcFirstLastPara="1" wrap="square" lIns="91425" tIns="45700" rIns="91425" bIns="45700" anchor="ctr" anchorCtr="0">
            <a:noAutofit/>
          </a:bodyPr>
          <a:lstStyle/>
          <a:p>
            <a:pPr algn="just">
              <a:buClr>
                <a:srgbClr val="898989"/>
              </a:buClr>
              <a:buSzPts val="1200"/>
            </a:pPr>
            <a:fld id="{00000000-1234-1234-1234-123412341234}" type="slidenum">
              <a:rPr lang="en-US" sz="1200">
                <a:solidFill>
                  <a:srgbClr val="898989"/>
                </a:solidFill>
                <a:latin typeface="Calibri"/>
                <a:ea typeface="Calibri"/>
                <a:cs typeface="Calibri"/>
                <a:sym typeface="Calibri"/>
              </a:rPr>
              <a:pPr algn="just">
                <a:buClr>
                  <a:srgbClr val="898989"/>
                </a:buClr>
                <a:buSzPts val="1200"/>
              </a:pPr>
              <a:t>61</a:t>
            </a:fld>
            <a:endParaRPr/>
          </a:p>
        </p:txBody>
      </p:sp>
      <p:pic>
        <p:nvPicPr>
          <p:cNvPr id="566" name="Google Shape;566;g13ffeccf302_0_44"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567" name="Google Shape;567;g13ffeccf302_0_44"/>
          <p:cNvSpPr txBox="1"/>
          <p:nvPr/>
        </p:nvSpPr>
        <p:spPr>
          <a:xfrm>
            <a:off x="1981201" y="6307137"/>
            <a:ext cx="8505900" cy="461624"/>
          </a:xfrm>
          <a:prstGeom prst="rect">
            <a:avLst/>
          </a:prstGeom>
          <a:solidFill>
            <a:srgbClr val="F79646"/>
          </a:solidFill>
          <a:ln>
            <a:noFill/>
          </a:ln>
        </p:spPr>
        <p:txBody>
          <a:bodyPr spcFirstLastPara="1" wrap="square" lIns="91425" tIns="45700" rIns="91425" bIns="45700" anchor="t" anchorCtr="0">
            <a:spAutoFit/>
          </a:bodyPr>
          <a:lstStyle/>
          <a:p>
            <a:pPr algn="just">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6"/>
          <p:cNvSpPr txBox="1">
            <a:spLocks noGrp="1"/>
          </p:cNvSpPr>
          <p:nvPr>
            <p:ph type="title"/>
          </p:nvPr>
        </p:nvSpPr>
        <p:spPr>
          <a:xfrm>
            <a:off x="1981200" y="274640"/>
            <a:ext cx="8229600" cy="471487"/>
          </a:xfrm>
          <a:prstGeom prst="rect">
            <a:avLst/>
          </a:prstGeom>
          <a:noFill/>
          <a:ln>
            <a:noFill/>
          </a:ln>
        </p:spPr>
        <p:txBody>
          <a:bodyPr spcFirstLastPara="1" wrap="square" lIns="91425" tIns="45700" rIns="91425" bIns="45700" anchor="ctr" anchorCtr="0">
            <a:noAutofit/>
          </a:bodyPr>
          <a:lstStyle/>
          <a:p>
            <a:pPr>
              <a:buClr>
                <a:schemeClr val="dk1"/>
              </a:buClr>
              <a:buSzPts val="2800"/>
            </a:pPr>
            <a:r>
              <a:rPr lang="en-US" sz="2800" b="1">
                <a:latin typeface="Times New Roman"/>
                <a:ea typeface="Times New Roman"/>
                <a:cs typeface="Times New Roman"/>
                <a:sym typeface="Times New Roman"/>
              </a:rPr>
              <a:t>Linux OS and its features</a:t>
            </a:r>
            <a:endParaRPr/>
          </a:p>
        </p:txBody>
      </p:sp>
      <p:sp>
        <p:nvSpPr>
          <p:cNvPr id="574" name="Google Shape;574;p46"/>
          <p:cNvSpPr txBox="1">
            <a:spLocks noGrp="1"/>
          </p:cNvSpPr>
          <p:nvPr>
            <p:ph type="body" idx="1"/>
          </p:nvPr>
        </p:nvSpPr>
        <p:spPr>
          <a:xfrm>
            <a:off x="1981200" y="746128"/>
            <a:ext cx="8229600" cy="5183187"/>
          </a:xfrm>
          <a:prstGeom prst="rect">
            <a:avLst/>
          </a:prstGeom>
          <a:noFill/>
          <a:ln>
            <a:noFill/>
          </a:ln>
        </p:spPr>
        <p:txBody>
          <a:bodyPr spcFirstLastPara="1" wrap="square" lIns="91425" tIns="45700" rIns="91425" bIns="45700" anchor="t" anchorCtr="0">
            <a:noAutofit/>
          </a:bodyPr>
          <a:lstStyle/>
          <a:p>
            <a:pPr marL="342900" algn="just">
              <a:spcBef>
                <a:spcPts val="0"/>
              </a:spcBef>
              <a:buClr>
                <a:srgbClr val="000000"/>
              </a:buClr>
              <a:buSzPts val="2000"/>
            </a:pPr>
            <a:r>
              <a:rPr lang="en-US" sz="2000">
                <a:solidFill>
                  <a:srgbClr val="000000"/>
                </a:solidFill>
                <a:latin typeface="Times New Roman"/>
                <a:ea typeface="Times New Roman"/>
                <a:cs typeface="Times New Roman"/>
                <a:sym typeface="Times New Roman"/>
              </a:rPr>
              <a:t>Linux is one of popular version of UNIX operating System. </a:t>
            </a:r>
            <a:endParaRPr sz="2000">
              <a:solidFill>
                <a:srgbClr val="000000"/>
              </a:solidFill>
              <a:latin typeface="Times New Roman"/>
              <a:ea typeface="Times New Roman"/>
              <a:cs typeface="Times New Roman"/>
              <a:sym typeface="Times New Roman"/>
            </a:endParaRPr>
          </a:p>
          <a:p>
            <a:pPr marL="342900" indent="0" algn="just">
              <a:spcBef>
                <a:spcPts val="0"/>
              </a:spcBef>
              <a:buNone/>
            </a:pPr>
            <a:endParaRPr sz="2000">
              <a:solidFill>
                <a:srgbClr val="000000"/>
              </a:solidFill>
              <a:latin typeface="Times New Roman"/>
              <a:ea typeface="Times New Roman"/>
              <a:cs typeface="Times New Roman"/>
              <a:sym typeface="Times New Roman"/>
            </a:endParaRPr>
          </a:p>
          <a:p>
            <a:pPr marL="342900" algn="just">
              <a:spcBef>
                <a:spcPts val="0"/>
              </a:spcBef>
              <a:buClr>
                <a:srgbClr val="000000"/>
              </a:buClr>
              <a:buSzPts val="2000"/>
            </a:pPr>
            <a:r>
              <a:rPr lang="en-US" sz="2000">
                <a:solidFill>
                  <a:srgbClr val="000000"/>
                </a:solidFill>
                <a:latin typeface="Times New Roman"/>
                <a:ea typeface="Times New Roman"/>
                <a:cs typeface="Times New Roman"/>
                <a:sym typeface="Times New Roman"/>
              </a:rPr>
              <a:t>It is open source as its source code is freely available. </a:t>
            </a:r>
            <a:endParaRPr sz="2000">
              <a:solidFill>
                <a:srgbClr val="000000"/>
              </a:solidFill>
              <a:latin typeface="Times New Roman"/>
              <a:ea typeface="Times New Roman"/>
              <a:cs typeface="Times New Roman"/>
              <a:sym typeface="Times New Roman"/>
            </a:endParaRPr>
          </a:p>
          <a:p>
            <a:pPr marL="342900" indent="0" algn="just">
              <a:spcBef>
                <a:spcPts val="0"/>
              </a:spcBef>
              <a:buNone/>
            </a:pPr>
            <a:endParaRPr sz="2000">
              <a:solidFill>
                <a:srgbClr val="000000"/>
              </a:solidFill>
              <a:latin typeface="Times New Roman"/>
              <a:ea typeface="Times New Roman"/>
              <a:cs typeface="Times New Roman"/>
              <a:sym typeface="Times New Roman"/>
            </a:endParaRPr>
          </a:p>
          <a:p>
            <a:pPr marL="342900" algn="just">
              <a:spcBef>
                <a:spcPts val="0"/>
              </a:spcBef>
              <a:buClr>
                <a:srgbClr val="000000"/>
              </a:buClr>
              <a:buSzPts val="2000"/>
            </a:pPr>
            <a:r>
              <a:rPr lang="en-US" sz="2000">
                <a:solidFill>
                  <a:srgbClr val="000000"/>
                </a:solidFill>
                <a:latin typeface="Times New Roman"/>
                <a:ea typeface="Times New Roman"/>
                <a:cs typeface="Times New Roman"/>
                <a:sym typeface="Times New Roman"/>
              </a:rPr>
              <a:t>It is free to use. </a:t>
            </a:r>
            <a:endParaRPr sz="2000">
              <a:solidFill>
                <a:srgbClr val="000000"/>
              </a:solidFill>
              <a:latin typeface="Times New Roman"/>
              <a:ea typeface="Times New Roman"/>
              <a:cs typeface="Times New Roman"/>
              <a:sym typeface="Times New Roman"/>
            </a:endParaRPr>
          </a:p>
          <a:p>
            <a:pPr marL="342900" indent="0" algn="just">
              <a:spcBef>
                <a:spcPts val="0"/>
              </a:spcBef>
              <a:buNone/>
            </a:pPr>
            <a:endParaRPr sz="2000">
              <a:solidFill>
                <a:srgbClr val="000000"/>
              </a:solidFill>
              <a:latin typeface="Times New Roman"/>
              <a:ea typeface="Times New Roman"/>
              <a:cs typeface="Times New Roman"/>
              <a:sym typeface="Times New Roman"/>
            </a:endParaRPr>
          </a:p>
          <a:p>
            <a:pPr marL="342900" algn="just">
              <a:spcBef>
                <a:spcPts val="0"/>
              </a:spcBef>
              <a:buClr>
                <a:srgbClr val="000000"/>
              </a:buClr>
              <a:buSzPts val="2000"/>
            </a:pPr>
            <a:r>
              <a:rPr lang="en-US" sz="2000">
                <a:solidFill>
                  <a:srgbClr val="000000"/>
                </a:solidFill>
                <a:latin typeface="Times New Roman"/>
                <a:ea typeface="Times New Roman"/>
                <a:cs typeface="Times New Roman"/>
                <a:sym typeface="Times New Roman"/>
              </a:rPr>
              <a:t>Linux was designed considering UNIX compatibility. </a:t>
            </a:r>
            <a:endParaRPr sz="2000">
              <a:solidFill>
                <a:srgbClr val="000000"/>
              </a:solidFill>
              <a:latin typeface="Times New Roman"/>
              <a:ea typeface="Times New Roman"/>
              <a:cs typeface="Times New Roman"/>
              <a:sym typeface="Times New Roman"/>
            </a:endParaRPr>
          </a:p>
          <a:p>
            <a:pPr marL="342900" indent="0" algn="just">
              <a:spcBef>
                <a:spcPts val="0"/>
              </a:spcBef>
              <a:buNone/>
            </a:pPr>
            <a:endParaRPr sz="2000">
              <a:solidFill>
                <a:srgbClr val="000000"/>
              </a:solidFill>
              <a:latin typeface="Times New Roman"/>
              <a:ea typeface="Times New Roman"/>
              <a:cs typeface="Times New Roman"/>
              <a:sym typeface="Times New Roman"/>
            </a:endParaRPr>
          </a:p>
          <a:p>
            <a:pPr marL="342900" algn="just">
              <a:spcBef>
                <a:spcPts val="0"/>
              </a:spcBef>
              <a:buClr>
                <a:srgbClr val="000000"/>
              </a:buClr>
              <a:buSzPts val="2000"/>
            </a:pPr>
            <a:r>
              <a:rPr lang="en-US" sz="2000">
                <a:solidFill>
                  <a:srgbClr val="000000"/>
                </a:solidFill>
                <a:latin typeface="Times New Roman"/>
                <a:ea typeface="Times New Roman"/>
                <a:cs typeface="Times New Roman"/>
                <a:sym typeface="Times New Roman"/>
              </a:rPr>
              <a:t>Its functionality list is quite similar to that of UNIX.</a:t>
            </a:r>
            <a:endParaRPr/>
          </a:p>
          <a:p>
            <a:pPr marL="342900" indent="-215900">
              <a:spcBef>
                <a:spcPts val="400"/>
              </a:spcBef>
              <a:buSzPts val="2000"/>
              <a:buNone/>
            </a:pPr>
            <a:endParaRPr sz="2000">
              <a:solidFill>
                <a:srgbClr val="000000"/>
              </a:solidFill>
              <a:latin typeface="Times New Roman"/>
              <a:ea typeface="Times New Roman"/>
              <a:cs typeface="Times New Roman"/>
              <a:sym typeface="Times New Roman"/>
            </a:endParaRPr>
          </a:p>
        </p:txBody>
      </p:sp>
      <p:sp>
        <p:nvSpPr>
          <p:cNvPr id="575" name="Google Shape;575;p46"/>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62</a:t>
            </a:fld>
            <a:endParaRPr/>
          </a:p>
        </p:txBody>
      </p:sp>
      <p:pic>
        <p:nvPicPr>
          <p:cNvPr id="576" name="Google Shape;576;p46"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577" name="Google Shape;577;p46"/>
          <p:cNvSpPr txBox="1"/>
          <p:nvPr/>
        </p:nvSpPr>
        <p:spPr>
          <a:xfrm>
            <a:off x="1843089" y="6348412"/>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g13ffeccf302_0_53"/>
          <p:cNvSpPr txBox="1">
            <a:spLocks noGrp="1"/>
          </p:cNvSpPr>
          <p:nvPr>
            <p:ph type="title"/>
          </p:nvPr>
        </p:nvSpPr>
        <p:spPr>
          <a:xfrm>
            <a:off x="1981200" y="274637"/>
            <a:ext cx="8229600" cy="471600"/>
          </a:xfrm>
          <a:prstGeom prst="rect">
            <a:avLst/>
          </a:prstGeom>
          <a:noFill/>
          <a:ln>
            <a:noFill/>
          </a:ln>
        </p:spPr>
        <p:txBody>
          <a:bodyPr spcFirstLastPara="1" wrap="square" lIns="91425" tIns="45700" rIns="91425" bIns="45700" anchor="ctr" anchorCtr="0">
            <a:noAutofit/>
          </a:bodyPr>
          <a:lstStyle/>
          <a:p>
            <a:pPr>
              <a:buClr>
                <a:schemeClr val="dk1"/>
              </a:buClr>
              <a:buSzPts val="2800"/>
            </a:pPr>
            <a:r>
              <a:rPr lang="en-US" sz="2800" b="1">
                <a:latin typeface="Times New Roman"/>
                <a:ea typeface="Times New Roman"/>
                <a:cs typeface="Times New Roman"/>
                <a:sym typeface="Times New Roman"/>
              </a:rPr>
              <a:t>Linux OS and its features</a:t>
            </a:r>
            <a:endParaRPr/>
          </a:p>
        </p:txBody>
      </p:sp>
      <p:sp>
        <p:nvSpPr>
          <p:cNvPr id="584" name="Google Shape;584;g13ffeccf302_0_53"/>
          <p:cNvSpPr txBox="1">
            <a:spLocks noGrp="1"/>
          </p:cNvSpPr>
          <p:nvPr>
            <p:ph type="body" idx="1"/>
          </p:nvPr>
        </p:nvSpPr>
        <p:spPr>
          <a:xfrm>
            <a:off x="1981200" y="746125"/>
            <a:ext cx="8229600" cy="5183100"/>
          </a:xfrm>
          <a:prstGeom prst="rect">
            <a:avLst/>
          </a:prstGeom>
          <a:noFill/>
          <a:ln>
            <a:noFill/>
          </a:ln>
        </p:spPr>
        <p:txBody>
          <a:bodyPr spcFirstLastPara="1" wrap="square" lIns="91425" tIns="45700" rIns="91425" bIns="45700" anchor="t" anchorCtr="0">
            <a:noAutofit/>
          </a:bodyPr>
          <a:lstStyle/>
          <a:p>
            <a:pPr marL="342900" indent="0">
              <a:spcBef>
                <a:spcPts val="400"/>
              </a:spcBef>
              <a:buNone/>
            </a:pPr>
            <a:r>
              <a:rPr lang="en-US" sz="2000" b="1">
                <a:solidFill>
                  <a:srgbClr val="000000"/>
                </a:solidFill>
                <a:latin typeface="Times New Roman"/>
                <a:ea typeface="Times New Roman"/>
                <a:cs typeface="Times New Roman"/>
                <a:sym typeface="Times New Roman"/>
              </a:rPr>
              <a:t>Components of Linux System</a:t>
            </a:r>
            <a:endParaRPr b="1"/>
          </a:p>
          <a:p>
            <a:pPr marL="0" indent="0" algn="just">
              <a:spcBef>
                <a:spcPts val="400"/>
              </a:spcBef>
              <a:buNone/>
            </a:pPr>
            <a:r>
              <a:rPr lang="en-US" sz="2000">
                <a:solidFill>
                  <a:srgbClr val="000000"/>
                </a:solidFill>
                <a:latin typeface="Times New Roman"/>
                <a:ea typeface="Times New Roman"/>
                <a:cs typeface="Times New Roman"/>
                <a:sym typeface="Times New Roman"/>
              </a:rPr>
              <a:t>Linux Operating System has primarily three components</a:t>
            </a:r>
            <a:endParaRPr/>
          </a:p>
          <a:p>
            <a:pPr marL="342900" algn="just">
              <a:spcBef>
                <a:spcPts val="400"/>
              </a:spcBef>
              <a:buClr>
                <a:srgbClr val="000000"/>
              </a:buClr>
              <a:buSzPts val="2000"/>
            </a:pPr>
            <a:r>
              <a:rPr lang="en-US" sz="2000" b="1">
                <a:solidFill>
                  <a:srgbClr val="000000"/>
                </a:solidFill>
                <a:latin typeface="Times New Roman"/>
                <a:ea typeface="Times New Roman"/>
                <a:cs typeface="Times New Roman"/>
                <a:sym typeface="Times New Roman"/>
              </a:rPr>
              <a:t>Kernel</a:t>
            </a:r>
            <a:r>
              <a:rPr lang="en-US" sz="2000">
                <a:solidFill>
                  <a:srgbClr val="000000"/>
                </a:solidFill>
                <a:latin typeface="Times New Roman"/>
                <a:ea typeface="Times New Roman"/>
                <a:cs typeface="Times New Roman"/>
                <a:sym typeface="Times New Roman"/>
              </a:rPr>
              <a:t> − Kernel is the core part of Linux. It is responsible for all major activities of this operating system. It consists of various modules and it interacts directly with the underlying hardware. Kernel provides the required abstraction to hide low level hardware details to system or application programs.</a:t>
            </a:r>
            <a:endParaRPr/>
          </a:p>
          <a:p>
            <a:pPr marL="342900" algn="just">
              <a:spcBef>
                <a:spcPts val="400"/>
              </a:spcBef>
              <a:buClr>
                <a:srgbClr val="000000"/>
              </a:buClr>
              <a:buSzPts val="2000"/>
            </a:pPr>
            <a:r>
              <a:rPr lang="en-US" sz="2000" b="1">
                <a:solidFill>
                  <a:srgbClr val="000000"/>
                </a:solidFill>
                <a:latin typeface="Times New Roman"/>
                <a:ea typeface="Times New Roman"/>
                <a:cs typeface="Times New Roman"/>
                <a:sym typeface="Times New Roman"/>
              </a:rPr>
              <a:t>System Library</a:t>
            </a:r>
            <a:r>
              <a:rPr lang="en-US" sz="2000">
                <a:solidFill>
                  <a:srgbClr val="000000"/>
                </a:solidFill>
                <a:latin typeface="Times New Roman"/>
                <a:ea typeface="Times New Roman"/>
                <a:cs typeface="Times New Roman"/>
                <a:sym typeface="Times New Roman"/>
              </a:rPr>
              <a:t> − System libraries are special functions or programs using which application programs or system utilities accesses Kernel's features. These libraries implement most of the functionalities of the operating system and do not requires kernel module's code access rights.</a:t>
            </a:r>
            <a:endParaRPr/>
          </a:p>
          <a:p>
            <a:pPr marL="342900" algn="just">
              <a:spcBef>
                <a:spcPts val="400"/>
              </a:spcBef>
              <a:buClr>
                <a:srgbClr val="000000"/>
              </a:buClr>
              <a:buSzPts val="2000"/>
            </a:pPr>
            <a:r>
              <a:rPr lang="en-US" sz="2000" b="1">
                <a:solidFill>
                  <a:srgbClr val="000000"/>
                </a:solidFill>
                <a:latin typeface="Times New Roman"/>
                <a:ea typeface="Times New Roman"/>
                <a:cs typeface="Times New Roman"/>
                <a:sym typeface="Times New Roman"/>
              </a:rPr>
              <a:t>System Utility</a:t>
            </a:r>
            <a:r>
              <a:rPr lang="en-US" sz="2000">
                <a:solidFill>
                  <a:srgbClr val="000000"/>
                </a:solidFill>
                <a:latin typeface="Times New Roman"/>
                <a:ea typeface="Times New Roman"/>
                <a:cs typeface="Times New Roman"/>
                <a:sym typeface="Times New Roman"/>
              </a:rPr>
              <a:t> − System Utility programs are responsible to do specialized, individual level tasks.</a:t>
            </a:r>
            <a:endParaRPr/>
          </a:p>
          <a:p>
            <a:pPr marL="342900" indent="-215900">
              <a:spcBef>
                <a:spcPts val="400"/>
              </a:spcBef>
              <a:buSzPts val="2000"/>
              <a:buNone/>
            </a:pPr>
            <a:endParaRPr sz="2000">
              <a:solidFill>
                <a:srgbClr val="000000"/>
              </a:solidFill>
              <a:latin typeface="Times New Roman"/>
              <a:ea typeface="Times New Roman"/>
              <a:cs typeface="Times New Roman"/>
              <a:sym typeface="Times New Roman"/>
            </a:endParaRPr>
          </a:p>
        </p:txBody>
      </p:sp>
      <p:sp>
        <p:nvSpPr>
          <p:cNvPr id="585" name="Google Shape;585;g13ffeccf302_0_53"/>
          <p:cNvSpPr txBox="1"/>
          <p:nvPr/>
        </p:nvSpPr>
        <p:spPr>
          <a:xfrm>
            <a:off x="8077200" y="6356350"/>
            <a:ext cx="2133600" cy="365100"/>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63</a:t>
            </a:fld>
            <a:endParaRPr/>
          </a:p>
        </p:txBody>
      </p:sp>
      <p:pic>
        <p:nvPicPr>
          <p:cNvPr id="586" name="Google Shape;586;g13ffeccf302_0_53"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587" name="Google Shape;587;g13ffeccf302_0_53"/>
          <p:cNvSpPr txBox="1"/>
          <p:nvPr/>
        </p:nvSpPr>
        <p:spPr>
          <a:xfrm>
            <a:off x="1843087" y="6348412"/>
            <a:ext cx="8505900"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7"/>
          <p:cNvSpPr txBox="1">
            <a:spLocks noGrp="1"/>
          </p:cNvSpPr>
          <p:nvPr>
            <p:ph type="body" idx="1"/>
          </p:nvPr>
        </p:nvSpPr>
        <p:spPr>
          <a:xfrm>
            <a:off x="1981200" y="260350"/>
            <a:ext cx="8229600" cy="5865812"/>
          </a:xfrm>
          <a:prstGeom prst="rect">
            <a:avLst/>
          </a:prstGeom>
          <a:noFill/>
          <a:ln>
            <a:noFill/>
          </a:ln>
        </p:spPr>
        <p:txBody>
          <a:bodyPr spcFirstLastPara="1" wrap="square" lIns="91425" tIns="45700" rIns="91425" bIns="45700" anchor="t" anchorCtr="0">
            <a:noAutofit/>
          </a:bodyPr>
          <a:lstStyle/>
          <a:p>
            <a:pPr marL="342900" algn="just">
              <a:spcBef>
                <a:spcPts val="0"/>
              </a:spcBef>
              <a:buSzPts val="2000"/>
            </a:pPr>
            <a:r>
              <a:rPr lang="en-US" sz="2000" b="1">
                <a:latin typeface="Times New Roman"/>
                <a:ea typeface="Times New Roman"/>
                <a:cs typeface="Times New Roman"/>
                <a:sym typeface="Times New Roman"/>
              </a:rPr>
              <a:t>Kernel Mode vs User Mode</a:t>
            </a:r>
            <a:endParaRPr/>
          </a:p>
          <a:p>
            <a:pPr marL="342900" algn="just">
              <a:spcBef>
                <a:spcPts val="400"/>
              </a:spcBef>
              <a:buSzPts val="2000"/>
            </a:pPr>
            <a:r>
              <a:rPr lang="en-US" sz="2000">
                <a:latin typeface="Times New Roman"/>
                <a:ea typeface="Times New Roman"/>
                <a:cs typeface="Times New Roman"/>
                <a:sym typeface="Times New Roman"/>
              </a:rPr>
              <a:t>Kernel component code executes in a special privileged mode called kernel mode with full access to all resources of the computer. This code represents a single process, executes in single address space and do not require any context switch and hence is very efficient and fast. Kernel runs each processes and provides system services to processes, provides protected access to hardware to processes.</a:t>
            </a:r>
            <a:endParaRPr/>
          </a:p>
          <a:p>
            <a:pPr marL="342900" algn="just">
              <a:spcBef>
                <a:spcPts val="400"/>
              </a:spcBef>
              <a:buSzPts val="2000"/>
            </a:pPr>
            <a:r>
              <a:rPr lang="en-US" sz="2000">
                <a:latin typeface="Times New Roman"/>
                <a:ea typeface="Times New Roman"/>
                <a:cs typeface="Times New Roman"/>
                <a:sym typeface="Times New Roman"/>
              </a:rPr>
              <a:t>Support code which is not required to run in kernel mode is in System Library. User programs and other system programs works in User Mode which has no access to system hardware and kernel code. User programs/ utilities use System libraries to access Kernel functions to get system's low level tasks.</a:t>
            </a:r>
            <a:endParaRPr/>
          </a:p>
        </p:txBody>
      </p:sp>
      <p:sp>
        <p:nvSpPr>
          <p:cNvPr id="593" name="Google Shape;593;p47"/>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64</a:t>
            </a:fld>
            <a:endParaRPr/>
          </a:p>
        </p:txBody>
      </p:sp>
      <p:pic>
        <p:nvPicPr>
          <p:cNvPr id="594" name="Google Shape;594;p47"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595" name="Google Shape;595;p47"/>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8"/>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65</a:t>
            </a:fld>
            <a:endParaRPr/>
          </a:p>
        </p:txBody>
      </p:sp>
      <p:pic>
        <p:nvPicPr>
          <p:cNvPr id="601" name="Google Shape;601;p48" descr="Linux Operating System"/>
          <p:cNvPicPr preferRelativeResize="0"/>
          <p:nvPr/>
        </p:nvPicPr>
        <p:blipFill rotWithShape="1">
          <a:blip r:embed="rId3">
            <a:alphaModFix/>
          </a:blip>
          <a:srcRect/>
          <a:stretch/>
        </p:blipFill>
        <p:spPr>
          <a:xfrm>
            <a:off x="2855914" y="723900"/>
            <a:ext cx="6408737" cy="5226050"/>
          </a:xfrm>
          <a:prstGeom prst="rect">
            <a:avLst/>
          </a:prstGeom>
          <a:noFill/>
          <a:ln>
            <a:noFill/>
          </a:ln>
        </p:spPr>
      </p:pic>
      <p:pic>
        <p:nvPicPr>
          <p:cNvPr id="602" name="Google Shape;602;p48" descr="Lovely Professional University - Wikipedia"/>
          <p:cNvPicPr preferRelativeResize="0"/>
          <p:nvPr/>
        </p:nvPicPr>
        <p:blipFill rotWithShape="1">
          <a:blip r:embed="rId4">
            <a:alphaModFix/>
          </a:blip>
          <a:srcRect/>
          <a:stretch/>
        </p:blipFill>
        <p:spPr>
          <a:xfrm>
            <a:off x="9912349" y="74615"/>
            <a:ext cx="704851" cy="701675"/>
          </a:xfrm>
          <a:prstGeom prst="rect">
            <a:avLst/>
          </a:prstGeom>
          <a:noFill/>
          <a:ln>
            <a:noFill/>
          </a:ln>
        </p:spPr>
      </p:pic>
      <p:sp>
        <p:nvSpPr>
          <p:cNvPr id="603" name="Google Shape;603;p48"/>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9"/>
          <p:cNvSpPr txBox="1">
            <a:spLocks noGrp="1"/>
          </p:cNvSpPr>
          <p:nvPr>
            <p:ph type="body" idx="1"/>
          </p:nvPr>
        </p:nvSpPr>
        <p:spPr>
          <a:xfrm>
            <a:off x="1981200" y="136528"/>
            <a:ext cx="8229600" cy="5989637"/>
          </a:xfrm>
          <a:prstGeom prst="rect">
            <a:avLst/>
          </a:prstGeom>
          <a:noFill/>
          <a:ln>
            <a:noFill/>
          </a:ln>
        </p:spPr>
        <p:txBody>
          <a:bodyPr spcFirstLastPara="1" wrap="square" lIns="91425" tIns="45700" rIns="91425" bIns="45700" anchor="t" anchorCtr="0">
            <a:noAutofit/>
          </a:bodyPr>
          <a:lstStyle/>
          <a:p>
            <a:pPr marL="342900" algn="just">
              <a:spcBef>
                <a:spcPts val="0"/>
              </a:spcBef>
              <a:buClr>
                <a:srgbClr val="7030A0"/>
              </a:buClr>
              <a:buSzPts val="2000"/>
            </a:pPr>
            <a:r>
              <a:rPr lang="en-US" sz="2000" b="1">
                <a:solidFill>
                  <a:srgbClr val="7030A0"/>
                </a:solidFill>
                <a:latin typeface="Times New Roman"/>
                <a:ea typeface="Times New Roman"/>
                <a:cs typeface="Times New Roman"/>
                <a:sym typeface="Times New Roman"/>
              </a:rPr>
              <a:t>Basic Features</a:t>
            </a:r>
            <a:endParaRPr/>
          </a:p>
          <a:p>
            <a:pPr marL="342900" algn="just">
              <a:spcBef>
                <a:spcPts val="400"/>
              </a:spcBef>
              <a:buClr>
                <a:srgbClr val="000000"/>
              </a:buClr>
              <a:buSzPts val="2000"/>
            </a:pPr>
            <a:r>
              <a:rPr lang="en-US" sz="2000" b="1">
                <a:solidFill>
                  <a:srgbClr val="000000"/>
                </a:solidFill>
                <a:latin typeface="Times New Roman"/>
                <a:ea typeface="Times New Roman"/>
                <a:cs typeface="Times New Roman"/>
                <a:sym typeface="Times New Roman"/>
              </a:rPr>
              <a:t>Portable</a:t>
            </a:r>
            <a:r>
              <a:rPr lang="en-US" sz="2000">
                <a:solidFill>
                  <a:srgbClr val="000000"/>
                </a:solidFill>
                <a:latin typeface="Times New Roman"/>
                <a:ea typeface="Times New Roman"/>
                <a:cs typeface="Times New Roman"/>
                <a:sym typeface="Times New Roman"/>
              </a:rPr>
              <a:t> − Portability means software can works on different types of hardware in same way. Linux kernel and application programs supports their installation on any kind of hardware platform.</a:t>
            </a:r>
            <a:endParaRPr/>
          </a:p>
          <a:p>
            <a:pPr marL="342900" algn="just">
              <a:spcBef>
                <a:spcPts val="400"/>
              </a:spcBef>
              <a:buClr>
                <a:srgbClr val="000000"/>
              </a:buClr>
              <a:buSzPts val="2000"/>
            </a:pPr>
            <a:r>
              <a:rPr lang="en-US" sz="2000" b="1">
                <a:solidFill>
                  <a:srgbClr val="000000"/>
                </a:solidFill>
                <a:latin typeface="Times New Roman"/>
                <a:ea typeface="Times New Roman"/>
                <a:cs typeface="Times New Roman"/>
                <a:sym typeface="Times New Roman"/>
              </a:rPr>
              <a:t>Open Source</a:t>
            </a:r>
            <a:r>
              <a:rPr lang="en-US" sz="2000">
                <a:solidFill>
                  <a:srgbClr val="000000"/>
                </a:solidFill>
                <a:latin typeface="Times New Roman"/>
                <a:ea typeface="Times New Roman"/>
                <a:cs typeface="Times New Roman"/>
                <a:sym typeface="Times New Roman"/>
              </a:rPr>
              <a:t> − Linux source code is freely available and it is community based development project. Multiple teams work in collaboration to enhance the capability of Linux operating system and it is continuously evolving.</a:t>
            </a:r>
            <a:endParaRPr/>
          </a:p>
          <a:p>
            <a:pPr marL="342900" algn="just">
              <a:spcBef>
                <a:spcPts val="400"/>
              </a:spcBef>
              <a:buClr>
                <a:srgbClr val="000000"/>
              </a:buClr>
              <a:buSzPts val="2000"/>
            </a:pPr>
            <a:r>
              <a:rPr lang="en-US" sz="2000" b="1">
                <a:solidFill>
                  <a:srgbClr val="000000"/>
                </a:solidFill>
                <a:latin typeface="Times New Roman"/>
                <a:ea typeface="Times New Roman"/>
                <a:cs typeface="Times New Roman"/>
                <a:sym typeface="Times New Roman"/>
              </a:rPr>
              <a:t>Multi-User</a:t>
            </a:r>
            <a:r>
              <a:rPr lang="en-US" sz="2000">
                <a:solidFill>
                  <a:srgbClr val="000000"/>
                </a:solidFill>
                <a:latin typeface="Times New Roman"/>
                <a:ea typeface="Times New Roman"/>
                <a:cs typeface="Times New Roman"/>
                <a:sym typeface="Times New Roman"/>
              </a:rPr>
              <a:t> − Linux is a multiuser system means multiple users can access system resources like memory/ ram/ application programs at same time.</a:t>
            </a:r>
            <a:endParaRPr/>
          </a:p>
          <a:p>
            <a:pPr marL="342900" algn="just">
              <a:spcBef>
                <a:spcPts val="400"/>
              </a:spcBef>
              <a:buClr>
                <a:srgbClr val="000000"/>
              </a:buClr>
              <a:buSzPts val="2000"/>
            </a:pPr>
            <a:r>
              <a:rPr lang="en-US" sz="2000" b="1">
                <a:solidFill>
                  <a:srgbClr val="000000"/>
                </a:solidFill>
                <a:latin typeface="Times New Roman"/>
                <a:ea typeface="Times New Roman"/>
                <a:cs typeface="Times New Roman"/>
                <a:sym typeface="Times New Roman"/>
              </a:rPr>
              <a:t>Multiprogramming</a:t>
            </a:r>
            <a:r>
              <a:rPr lang="en-US" sz="2000">
                <a:solidFill>
                  <a:srgbClr val="000000"/>
                </a:solidFill>
                <a:latin typeface="Times New Roman"/>
                <a:ea typeface="Times New Roman"/>
                <a:cs typeface="Times New Roman"/>
                <a:sym typeface="Times New Roman"/>
              </a:rPr>
              <a:t> − Linux is a multiprogramming system means multiple applications can run at same time.</a:t>
            </a:r>
            <a:endParaRPr/>
          </a:p>
          <a:p>
            <a:pPr marL="342900" algn="just">
              <a:spcBef>
                <a:spcPts val="400"/>
              </a:spcBef>
              <a:buClr>
                <a:srgbClr val="000000"/>
              </a:buClr>
              <a:buSzPts val="2000"/>
            </a:pPr>
            <a:r>
              <a:rPr lang="en-US" sz="2000" b="1">
                <a:solidFill>
                  <a:srgbClr val="000000"/>
                </a:solidFill>
                <a:latin typeface="Times New Roman"/>
                <a:ea typeface="Times New Roman"/>
                <a:cs typeface="Times New Roman"/>
                <a:sym typeface="Times New Roman"/>
              </a:rPr>
              <a:t>Hierarchical File System</a:t>
            </a:r>
            <a:r>
              <a:rPr lang="en-US" sz="2000">
                <a:solidFill>
                  <a:srgbClr val="000000"/>
                </a:solidFill>
                <a:latin typeface="Times New Roman"/>
                <a:ea typeface="Times New Roman"/>
                <a:cs typeface="Times New Roman"/>
                <a:sym typeface="Times New Roman"/>
              </a:rPr>
              <a:t> − Linux provides a standard file structure in which system files/ user files are arranged.</a:t>
            </a:r>
            <a:endParaRPr/>
          </a:p>
          <a:p>
            <a:pPr marL="342900" algn="just">
              <a:spcBef>
                <a:spcPts val="400"/>
              </a:spcBef>
              <a:buClr>
                <a:srgbClr val="000000"/>
              </a:buClr>
              <a:buSzPts val="2000"/>
            </a:pPr>
            <a:r>
              <a:rPr lang="en-US" sz="2000" b="1">
                <a:solidFill>
                  <a:srgbClr val="000000"/>
                </a:solidFill>
                <a:latin typeface="Times New Roman"/>
                <a:ea typeface="Times New Roman"/>
                <a:cs typeface="Times New Roman"/>
                <a:sym typeface="Times New Roman"/>
              </a:rPr>
              <a:t>Shell</a:t>
            </a:r>
            <a:r>
              <a:rPr lang="en-US" sz="2000">
                <a:solidFill>
                  <a:srgbClr val="000000"/>
                </a:solidFill>
                <a:latin typeface="Times New Roman"/>
                <a:ea typeface="Times New Roman"/>
                <a:cs typeface="Times New Roman"/>
                <a:sym typeface="Times New Roman"/>
              </a:rPr>
              <a:t> − Linux provides a special interpreter program which can be used to execute commands of the operating system. It can be used to do various types of operations, call application programs. etc.</a:t>
            </a:r>
            <a:endParaRPr/>
          </a:p>
          <a:p>
            <a:pPr marL="342900" algn="just">
              <a:spcBef>
                <a:spcPts val="400"/>
              </a:spcBef>
              <a:buClr>
                <a:srgbClr val="000000"/>
              </a:buClr>
              <a:buSzPts val="2000"/>
            </a:pPr>
            <a:r>
              <a:rPr lang="en-US" sz="2000" b="1">
                <a:solidFill>
                  <a:srgbClr val="000000"/>
                </a:solidFill>
                <a:latin typeface="Times New Roman"/>
                <a:ea typeface="Times New Roman"/>
                <a:cs typeface="Times New Roman"/>
                <a:sym typeface="Times New Roman"/>
              </a:rPr>
              <a:t>Security</a:t>
            </a:r>
            <a:r>
              <a:rPr lang="en-US" sz="2000">
                <a:solidFill>
                  <a:srgbClr val="000000"/>
                </a:solidFill>
                <a:latin typeface="Times New Roman"/>
                <a:ea typeface="Times New Roman"/>
                <a:cs typeface="Times New Roman"/>
                <a:sym typeface="Times New Roman"/>
              </a:rPr>
              <a:t> − Linux provides user security using authentication features like password protection/ controlled access to specific files/ encryption of data.</a:t>
            </a:r>
            <a:endParaRPr/>
          </a:p>
          <a:p>
            <a:pPr marL="342900" indent="-215900">
              <a:spcBef>
                <a:spcPts val="400"/>
              </a:spcBef>
              <a:buSzPts val="2000"/>
              <a:buNone/>
            </a:pPr>
            <a:endParaRPr sz="2000">
              <a:solidFill>
                <a:srgbClr val="000000"/>
              </a:solidFill>
              <a:latin typeface="Times New Roman"/>
              <a:ea typeface="Times New Roman"/>
              <a:cs typeface="Times New Roman"/>
              <a:sym typeface="Times New Roman"/>
            </a:endParaRPr>
          </a:p>
        </p:txBody>
      </p:sp>
      <p:sp>
        <p:nvSpPr>
          <p:cNvPr id="609" name="Google Shape;609;p49"/>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66</a:t>
            </a:fld>
            <a:endParaRPr/>
          </a:p>
        </p:txBody>
      </p:sp>
      <p:pic>
        <p:nvPicPr>
          <p:cNvPr id="610" name="Google Shape;610;p49"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611" name="Google Shape;611;p49"/>
          <p:cNvSpPr txBox="1"/>
          <p:nvPr/>
        </p:nvSpPr>
        <p:spPr>
          <a:xfrm>
            <a:off x="1949453" y="637540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50"/>
          <p:cNvSpPr txBox="1">
            <a:spLocks noGrp="1"/>
          </p:cNvSpPr>
          <p:nvPr>
            <p:ph type="title"/>
          </p:nvPr>
        </p:nvSpPr>
        <p:spPr>
          <a:xfrm>
            <a:off x="1981200" y="274637"/>
            <a:ext cx="8229600" cy="850900"/>
          </a:xfrm>
          <a:prstGeom prst="rect">
            <a:avLst/>
          </a:prstGeom>
          <a:noFill/>
          <a:ln>
            <a:noFill/>
          </a:ln>
        </p:spPr>
        <p:txBody>
          <a:bodyPr spcFirstLastPara="1" wrap="square" lIns="91425" tIns="45700" rIns="91425" bIns="45700" anchor="ctr" anchorCtr="0">
            <a:noAutofit/>
          </a:bodyPr>
          <a:lstStyle/>
          <a:p>
            <a:pPr>
              <a:buClr>
                <a:schemeClr val="dk1"/>
              </a:buClr>
              <a:buSzPts val="2800"/>
            </a:pPr>
            <a:r>
              <a:rPr lang="en-US" sz="2800">
                <a:latin typeface="Times New Roman"/>
                <a:ea typeface="Times New Roman"/>
                <a:cs typeface="Times New Roman"/>
                <a:sym typeface="Times New Roman"/>
              </a:rPr>
              <a:t>Distribution versions</a:t>
            </a:r>
            <a:endParaRPr/>
          </a:p>
        </p:txBody>
      </p:sp>
      <p:sp>
        <p:nvSpPr>
          <p:cNvPr id="617" name="Google Shape;617;p50"/>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67</a:t>
            </a:fld>
            <a:endParaRPr/>
          </a:p>
        </p:txBody>
      </p:sp>
      <p:pic>
        <p:nvPicPr>
          <p:cNvPr id="618" name="Google Shape;618;p50" descr="Top 10 Linux Distributions | Atlantic.Net"/>
          <p:cNvPicPr preferRelativeResize="0">
            <a:picLocks noGrp="1"/>
          </p:cNvPicPr>
          <p:nvPr>
            <p:ph type="body" idx="1"/>
          </p:nvPr>
        </p:nvPicPr>
        <p:blipFill rotWithShape="1">
          <a:blip r:embed="rId3">
            <a:alphaModFix/>
          </a:blip>
          <a:srcRect/>
          <a:stretch/>
        </p:blipFill>
        <p:spPr>
          <a:xfrm>
            <a:off x="3359149" y="1125538"/>
            <a:ext cx="6049963" cy="5000625"/>
          </a:xfrm>
          <a:prstGeom prst="rect">
            <a:avLst/>
          </a:prstGeom>
          <a:noFill/>
          <a:ln>
            <a:noFill/>
          </a:ln>
        </p:spPr>
      </p:pic>
      <p:pic>
        <p:nvPicPr>
          <p:cNvPr id="619" name="Google Shape;619;p50" descr="Lovely Professional University - Wikipedia"/>
          <p:cNvPicPr preferRelativeResize="0"/>
          <p:nvPr/>
        </p:nvPicPr>
        <p:blipFill rotWithShape="1">
          <a:blip r:embed="rId4">
            <a:alphaModFix/>
          </a:blip>
          <a:srcRect/>
          <a:stretch/>
        </p:blipFill>
        <p:spPr>
          <a:xfrm>
            <a:off x="9912349" y="74615"/>
            <a:ext cx="704851" cy="701675"/>
          </a:xfrm>
          <a:prstGeom prst="rect">
            <a:avLst/>
          </a:prstGeom>
          <a:noFill/>
          <a:ln>
            <a:noFill/>
          </a:ln>
        </p:spPr>
      </p:pic>
      <p:sp>
        <p:nvSpPr>
          <p:cNvPr id="620" name="Google Shape;620;p50"/>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51"/>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a:buClr>
                <a:schemeClr val="dk1"/>
              </a:buClr>
              <a:buSzPts val="3200"/>
            </a:pPr>
            <a:r>
              <a:rPr lang="en-US" sz="3200">
                <a:latin typeface="Times New Roman"/>
                <a:ea typeface="Times New Roman"/>
                <a:cs typeface="Times New Roman"/>
                <a:sym typeface="Times New Roman"/>
              </a:rPr>
              <a:t>Installation </a:t>
            </a:r>
            <a:endParaRPr/>
          </a:p>
        </p:txBody>
      </p:sp>
      <p:sp>
        <p:nvSpPr>
          <p:cNvPr id="627" name="Google Shape;627;p51"/>
          <p:cNvSpPr txBox="1">
            <a:spLocks noGrp="1"/>
          </p:cNvSpPr>
          <p:nvPr>
            <p:ph type="body" idx="1"/>
          </p:nvPr>
        </p:nvSpPr>
        <p:spPr>
          <a:xfrm>
            <a:off x="1981200" y="1600200"/>
            <a:ext cx="8229600" cy="4525962"/>
          </a:xfrm>
          <a:prstGeom prst="rect">
            <a:avLst/>
          </a:prstGeom>
          <a:noFill/>
          <a:ln>
            <a:noFill/>
          </a:ln>
        </p:spPr>
        <p:txBody>
          <a:bodyPr spcFirstLastPara="1" wrap="square" lIns="91425" tIns="45700" rIns="91425" bIns="45700" anchor="t" anchorCtr="0">
            <a:noAutofit/>
          </a:bodyPr>
          <a:lstStyle/>
          <a:p>
            <a:pPr marL="342900">
              <a:spcBef>
                <a:spcPts val="0"/>
              </a:spcBef>
              <a:buClr>
                <a:srgbClr val="202124"/>
              </a:buClr>
              <a:buSzPts val="2400"/>
              <a:buFont typeface="Calibri"/>
              <a:buAutoNum type="arabicPeriod"/>
            </a:pPr>
            <a:r>
              <a:rPr lang="en-US" sz="2400">
                <a:solidFill>
                  <a:srgbClr val="202124"/>
                </a:solidFill>
                <a:latin typeface="Times New Roman"/>
                <a:ea typeface="Times New Roman"/>
                <a:cs typeface="Times New Roman"/>
                <a:sym typeface="Times New Roman"/>
              </a:rPr>
              <a:t>Insert a bootable Linux USB drive</a:t>
            </a:r>
            <a:endParaRPr/>
          </a:p>
          <a:p>
            <a:pPr marL="342900">
              <a:spcBef>
                <a:spcPts val="480"/>
              </a:spcBef>
              <a:buClr>
                <a:srgbClr val="202124"/>
              </a:buClr>
              <a:buSzPts val="2400"/>
              <a:buFont typeface="Calibri"/>
              <a:buAutoNum type="arabicPeriod"/>
            </a:pPr>
            <a:r>
              <a:rPr lang="en-US" sz="2400">
                <a:solidFill>
                  <a:srgbClr val="202124"/>
                </a:solidFill>
                <a:latin typeface="Times New Roman"/>
                <a:ea typeface="Times New Roman"/>
                <a:cs typeface="Times New Roman"/>
                <a:sym typeface="Times New Roman"/>
              </a:rPr>
              <a:t>Click the start menu</a:t>
            </a:r>
            <a:endParaRPr/>
          </a:p>
          <a:p>
            <a:pPr marL="342900">
              <a:spcBef>
                <a:spcPts val="480"/>
              </a:spcBef>
              <a:buClr>
                <a:srgbClr val="202124"/>
              </a:buClr>
              <a:buSzPts val="2400"/>
              <a:buFont typeface="Calibri"/>
              <a:buAutoNum type="arabicPeriod"/>
            </a:pPr>
            <a:r>
              <a:rPr lang="en-US" sz="2400">
                <a:solidFill>
                  <a:srgbClr val="202124"/>
                </a:solidFill>
                <a:latin typeface="Times New Roman"/>
                <a:ea typeface="Times New Roman"/>
                <a:cs typeface="Times New Roman"/>
                <a:sym typeface="Times New Roman"/>
              </a:rPr>
              <a:t>Then hold down the SHIFT key while clicking Restart</a:t>
            </a:r>
            <a:endParaRPr/>
          </a:p>
          <a:p>
            <a:pPr marL="342900">
              <a:spcBef>
                <a:spcPts val="480"/>
              </a:spcBef>
              <a:buClr>
                <a:srgbClr val="202124"/>
              </a:buClr>
              <a:buSzPts val="2400"/>
              <a:buFont typeface="Calibri"/>
              <a:buAutoNum type="arabicPeriod"/>
            </a:pPr>
            <a:r>
              <a:rPr lang="en-US" sz="2400">
                <a:solidFill>
                  <a:srgbClr val="202124"/>
                </a:solidFill>
                <a:latin typeface="Times New Roman"/>
                <a:ea typeface="Times New Roman"/>
                <a:cs typeface="Times New Roman"/>
                <a:sym typeface="Times New Roman"/>
              </a:rPr>
              <a:t>Then select Use a Device</a:t>
            </a:r>
            <a:endParaRPr/>
          </a:p>
          <a:p>
            <a:pPr marL="342900">
              <a:spcBef>
                <a:spcPts val="480"/>
              </a:spcBef>
              <a:buClr>
                <a:srgbClr val="202124"/>
              </a:buClr>
              <a:buSzPts val="2400"/>
              <a:buFont typeface="Calibri"/>
              <a:buAutoNum type="arabicPeriod"/>
            </a:pPr>
            <a:r>
              <a:rPr lang="en-US" sz="2400">
                <a:solidFill>
                  <a:srgbClr val="202124"/>
                </a:solidFill>
                <a:latin typeface="Times New Roman"/>
                <a:ea typeface="Times New Roman"/>
                <a:cs typeface="Times New Roman"/>
                <a:sym typeface="Times New Roman"/>
              </a:rPr>
              <a:t>Find your device in the list</a:t>
            </a:r>
            <a:endParaRPr/>
          </a:p>
          <a:p>
            <a:pPr marL="342900">
              <a:spcBef>
                <a:spcPts val="480"/>
              </a:spcBef>
              <a:buClr>
                <a:srgbClr val="202124"/>
              </a:buClr>
              <a:buSzPts val="2400"/>
              <a:buFont typeface="Calibri"/>
              <a:buAutoNum type="arabicPeriod"/>
            </a:pPr>
            <a:r>
              <a:rPr lang="en-US" sz="2400">
                <a:solidFill>
                  <a:srgbClr val="202124"/>
                </a:solidFill>
                <a:latin typeface="Times New Roman"/>
                <a:ea typeface="Times New Roman"/>
                <a:cs typeface="Times New Roman"/>
                <a:sym typeface="Times New Roman"/>
              </a:rPr>
              <a:t>Your computer will now boot Linux</a:t>
            </a:r>
            <a:endParaRPr/>
          </a:p>
          <a:p>
            <a:pPr marL="342900">
              <a:spcBef>
                <a:spcPts val="480"/>
              </a:spcBef>
              <a:buClr>
                <a:srgbClr val="202124"/>
              </a:buClr>
              <a:buSzPts val="2400"/>
              <a:buFont typeface="Calibri"/>
              <a:buAutoNum type="arabicPeriod"/>
            </a:pPr>
            <a:r>
              <a:rPr lang="en-US" sz="2400">
                <a:solidFill>
                  <a:srgbClr val="202124"/>
                </a:solidFill>
                <a:latin typeface="Times New Roman"/>
                <a:ea typeface="Times New Roman"/>
                <a:cs typeface="Times New Roman"/>
                <a:sym typeface="Times New Roman"/>
              </a:rPr>
              <a:t>Select Install Linux</a:t>
            </a:r>
            <a:endParaRPr/>
          </a:p>
          <a:p>
            <a:pPr marL="342900">
              <a:spcBef>
                <a:spcPts val="480"/>
              </a:spcBef>
              <a:buClr>
                <a:srgbClr val="202124"/>
              </a:buClr>
              <a:buSzPts val="2400"/>
              <a:buFont typeface="Calibri"/>
              <a:buAutoNum type="arabicPeriod"/>
            </a:pPr>
            <a:r>
              <a:rPr lang="en-US" sz="2400">
                <a:solidFill>
                  <a:srgbClr val="202124"/>
                </a:solidFill>
                <a:latin typeface="Times New Roman"/>
                <a:ea typeface="Times New Roman"/>
                <a:cs typeface="Times New Roman"/>
                <a:sym typeface="Times New Roman"/>
              </a:rPr>
              <a:t>Go through the installation process</a:t>
            </a:r>
            <a:endParaRPr/>
          </a:p>
          <a:p>
            <a:pPr marL="342900" indent="-190500">
              <a:spcBef>
                <a:spcPts val="480"/>
              </a:spcBef>
              <a:buSzPts val="2400"/>
              <a:buNone/>
            </a:pPr>
            <a:endParaRPr sz="2400">
              <a:solidFill>
                <a:srgbClr val="202124"/>
              </a:solidFill>
              <a:latin typeface="Times New Roman"/>
              <a:ea typeface="Times New Roman"/>
              <a:cs typeface="Times New Roman"/>
              <a:sym typeface="Times New Roman"/>
            </a:endParaRPr>
          </a:p>
        </p:txBody>
      </p:sp>
      <p:sp>
        <p:nvSpPr>
          <p:cNvPr id="628" name="Google Shape;628;p51"/>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68</a:t>
            </a:fld>
            <a:endParaRPr/>
          </a:p>
        </p:txBody>
      </p:sp>
      <p:sp>
        <p:nvSpPr>
          <p:cNvPr id="629" name="Google Shape;629;p51"/>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630" name="Google Shape;630;p51"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52"/>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a:buClr>
                <a:schemeClr val="dk1"/>
              </a:buClr>
              <a:buSzPts val="2400"/>
            </a:pPr>
            <a:r>
              <a:rPr lang="en-US" sz="2400">
                <a:latin typeface="Times New Roman"/>
                <a:ea typeface="Times New Roman"/>
                <a:cs typeface="Times New Roman"/>
                <a:sym typeface="Times New Roman"/>
              </a:rPr>
              <a:t>Linux Directory Structure and File System Hierarchy</a:t>
            </a:r>
            <a:endParaRPr/>
          </a:p>
        </p:txBody>
      </p:sp>
      <p:graphicFrame>
        <p:nvGraphicFramePr>
          <p:cNvPr id="636" name="Google Shape;636;p52"/>
          <p:cNvGraphicFramePr/>
          <p:nvPr/>
        </p:nvGraphicFramePr>
        <p:xfrm>
          <a:off x="2711452" y="1033462"/>
          <a:ext cx="6307125" cy="4551800"/>
        </p:xfrm>
        <a:graphic>
          <a:graphicData uri="http://schemas.openxmlformats.org/drawingml/2006/table">
            <a:tbl>
              <a:tblPr>
                <a:noFill/>
                <a:tableStyleId>{AE6FABC2-2F31-40BF-AE58-049FE1229BE6}</a:tableStyleId>
              </a:tblPr>
              <a:tblGrid>
                <a:gridCol w="3154351">
                  <a:extLst>
                    <a:ext uri="{9D8B030D-6E8A-4147-A177-3AD203B41FA5}">
                      <a16:colId xmlns:a16="http://schemas.microsoft.com/office/drawing/2014/main" xmlns="" val="20000"/>
                    </a:ext>
                  </a:extLst>
                </a:gridCol>
                <a:gridCol w="3152775">
                  <a:extLst>
                    <a:ext uri="{9D8B030D-6E8A-4147-A177-3AD203B41FA5}">
                      <a16:colId xmlns:a16="http://schemas.microsoft.com/office/drawing/2014/main" xmlns="" val="20001"/>
                    </a:ext>
                  </a:extLst>
                </a:gridCol>
              </a:tblGrid>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1" i="0" u="none" strike="noStrike" cap="none">
                          <a:solidFill>
                            <a:schemeClr val="dk1"/>
                          </a:solidFill>
                          <a:latin typeface="Calibri"/>
                          <a:ea typeface="Calibri"/>
                          <a:cs typeface="Calibri"/>
                          <a:sym typeface="Calibri"/>
                        </a:rPr>
                        <a:t>Dir</a:t>
                      </a:r>
                      <a:endParaRPr/>
                    </a:p>
                  </a:txBody>
                  <a:tcPr marL="62851" marR="62851" marT="62875" marB="62875" anchor="ctr">
                    <a:lnL w="9525" cap="flat" cmpd="sng">
                      <a:solidFill>
                        <a:srgbClr val="A06664"/>
                      </a:solidFill>
                      <a:prstDash val="solid"/>
                      <a:round/>
                      <a:headEnd type="none" w="sm" len="sm"/>
                      <a:tailEnd type="none" w="sm" len="sm"/>
                    </a:lnL>
                    <a:lnR w="9525" cap="flat" cmpd="sng">
                      <a:solidFill>
                        <a:srgbClr val="E06564"/>
                      </a:solidFill>
                      <a:prstDash val="solid"/>
                      <a:round/>
                      <a:headEnd type="none" w="sm" len="sm"/>
                      <a:tailEnd type="none" w="sm" len="sm"/>
                    </a:lnR>
                    <a:lnT w="9525" cap="flat" cmpd="sng">
                      <a:solidFill>
                        <a:srgbClr val="A06664"/>
                      </a:solidFill>
                      <a:prstDash val="solid"/>
                      <a:round/>
                      <a:headEnd type="none" w="sm" len="sm"/>
                      <a:tailEnd type="none" w="sm" len="sm"/>
                    </a:lnT>
                    <a:lnB w="9525" cap="flat" cmpd="sng">
                      <a:solidFill>
                        <a:srgbClr val="A066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1" i="0" u="none" strike="noStrike" cap="none">
                          <a:solidFill>
                            <a:schemeClr val="dk1"/>
                          </a:solidFill>
                          <a:latin typeface="Calibri"/>
                          <a:ea typeface="Calibri"/>
                          <a:cs typeface="Calibri"/>
                          <a:sym typeface="Calibri"/>
                        </a:rPr>
                        <a:t>Description</a:t>
                      </a:r>
                      <a:endParaRPr/>
                    </a:p>
                  </a:txBody>
                  <a:tcPr marL="62851" marR="62851" marT="62875" marB="62875" anchor="ctr">
                    <a:lnL w="9525" cap="flat" cmpd="sng">
                      <a:solidFill>
                        <a:srgbClr val="E06564"/>
                      </a:solidFill>
                      <a:prstDash val="solid"/>
                      <a:round/>
                      <a:headEnd type="none" w="sm" len="sm"/>
                      <a:tailEnd type="none" w="sm" len="sm"/>
                    </a:lnL>
                    <a:lnR w="9525" cap="flat" cmpd="sng">
                      <a:solidFill>
                        <a:srgbClr val="E06564"/>
                      </a:solidFill>
                      <a:prstDash val="solid"/>
                      <a:round/>
                      <a:headEnd type="none" w="sm" len="sm"/>
                      <a:tailEnd type="none" w="sm" len="sm"/>
                    </a:lnR>
                    <a:lnT w="9525" cap="flat" cmpd="sng">
                      <a:solidFill>
                        <a:srgbClr val="E06564"/>
                      </a:solidFill>
                      <a:prstDash val="solid"/>
                      <a:round/>
                      <a:headEnd type="none" w="sm" len="sm"/>
                      <a:tailEnd type="none" w="sm" len="sm"/>
                    </a:lnT>
                    <a:lnB w="9525" cap="flat" cmpd="sng">
                      <a:solidFill>
                        <a:srgbClr val="006A64"/>
                      </a:solidFill>
                      <a:prstDash val="solid"/>
                      <a:round/>
                      <a:headEnd type="none" w="sm" len="sm"/>
                      <a:tailEnd type="none" w="sm" len="sm"/>
                    </a:lnB>
                    <a:solidFill>
                      <a:srgbClr val="FFFFFF"/>
                    </a:solidFill>
                  </a:tcPr>
                </a:tc>
                <a:extLst>
                  <a:ext uri="{0D108BD9-81ED-4DB2-BD59-A6C34878D82A}">
                    <a16:rowId xmlns:a16="http://schemas.microsoft.com/office/drawing/2014/main" xmlns="" val="10000"/>
                  </a:ext>
                </a:extLst>
              </a:tr>
              <a:tr h="12573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a:t>
                      </a:r>
                      <a:endParaRPr/>
                    </a:p>
                  </a:txBody>
                  <a:tcPr marL="62851" marR="62851" marT="62875" marB="62875" anchor="ctr">
                    <a:lnL w="9525" cap="flat" cmpd="sng">
                      <a:solidFill>
                        <a:srgbClr val="A06664"/>
                      </a:solidFill>
                      <a:prstDash val="solid"/>
                      <a:round/>
                      <a:headEnd type="none" w="sm" len="sm"/>
                      <a:tailEnd type="none" w="sm" len="sm"/>
                    </a:lnL>
                    <a:lnR w="9525" cap="flat" cmpd="sng">
                      <a:solidFill>
                        <a:srgbClr val="006A64"/>
                      </a:solidFill>
                      <a:prstDash val="solid"/>
                      <a:round/>
                      <a:headEnd type="none" w="sm" len="sm"/>
                      <a:tailEnd type="none" w="sm" len="sm"/>
                    </a:lnR>
                    <a:lnT w="9525" cap="flat" cmpd="sng">
                      <a:solidFill>
                        <a:srgbClr val="A06664"/>
                      </a:solidFill>
                      <a:prstDash val="solid"/>
                      <a:round/>
                      <a:headEnd type="none" w="sm" len="sm"/>
                      <a:tailEnd type="none" w="sm" len="sm"/>
                    </a:lnT>
                    <a:lnB w="9525" cap="flat" cmpd="sng">
                      <a:solidFill>
                        <a:srgbClr val="A066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The directory called "root." It is the starting point for the file system hierarchy. Note that this is not related to the root, or superuser, account.</a:t>
                      </a:r>
                      <a:endParaRPr/>
                    </a:p>
                  </a:txBody>
                  <a:tcPr marL="62851" marR="62851" marT="62875" marB="62875" anchor="ctr">
                    <a:lnL w="9525" cap="flat" cmpd="sng">
                      <a:solidFill>
                        <a:srgbClr val="006A64"/>
                      </a:solidFill>
                      <a:prstDash val="solid"/>
                      <a:round/>
                      <a:headEnd type="none" w="sm" len="sm"/>
                      <a:tailEnd type="none" w="sm" len="sm"/>
                    </a:lnL>
                    <a:lnR w="9525" cap="flat" cmpd="sng">
                      <a:solidFill>
                        <a:srgbClr val="006A64"/>
                      </a:solidFill>
                      <a:prstDash val="solid"/>
                      <a:round/>
                      <a:headEnd type="none" w="sm" len="sm"/>
                      <a:tailEnd type="none" w="sm" len="sm"/>
                    </a:lnR>
                    <a:lnT w="9525" cap="flat" cmpd="sng">
                      <a:solidFill>
                        <a:srgbClr val="006A64"/>
                      </a:solidFill>
                      <a:prstDash val="solid"/>
                      <a:round/>
                      <a:headEnd type="none" w="sm" len="sm"/>
                      <a:tailEnd type="none" w="sm" len="sm"/>
                    </a:lnT>
                    <a:lnB w="9525" cap="flat" cmpd="sng">
                      <a:solidFill>
                        <a:srgbClr val="006764"/>
                      </a:solidFill>
                      <a:prstDash val="solid"/>
                      <a:round/>
                      <a:headEnd type="none" w="sm" len="sm"/>
                      <a:tailEnd type="none" w="sm" len="sm"/>
                    </a:lnB>
                    <a:solidFill>
                      <a:srgbClr val="FFFFFF"/>
                    </a:solidFill>
                  </a:tcPr>
                </a:tc>
                <a:extLst>
                  <a:ext uri="{0D108BD9-81ED-4DB2-BD59-A6C34878D82A}">
                    <a16:rowId xmlns:a16="http://schemas.microsoft.com/office/drawing/2014/main" xmlns="" val="10001"/>
                  </a:ext>
                </a:extLst>
              </a:tr>
              <a:tr h="5842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/bin</a:t>
                      </a:r>
                      <a:endParaRPr/>
                    </a:p>
                  </a:txBody>
                  <a:tcPr marL="62851" marR="62851" marT="62875" marB="62875" anchor="ctr">
                    <a:lnL w="9525" cap="flat" cmpd="sng">
                      <a:solidFill>
                        <a:srgbClr val="A06664"/>
                      </a:solidFill>
                      <a:prstDash val="solid"/>
                      <a:round/>
                      <a:headEnd type="none" w="sm" len="sm"/>
                      <a:tailEnd type="none" w="sm" len="sm"/>
                    </a:lnL>
                    <a:lnR w="9525" cap="flat" cmpd="sng">
                      <a:solidFill>
                        <a:srgbClr val="006764"/>
                      </a:solidFill>
                      <a:prstDash val="solid"/>
                      <a:round/>
                      <a:headEnd type="none" w="sm" len="sm"/>
                      <a:tailEnd type="none" w="sm" len="sm"/>
                    </a:lnR>
                    <a:lnT w="9525" cap="flat" cmpd="sng">
                      <a:solidFill>
                        <a:srgbClr val="A06664"/>
                      </a:solidFill>
                      <a:prstDash val="solid"/>
                      <a:round/>
                      <a:headEnd type="none" w="sm" len="sm"/>
                      <a:tailEnd type="none" w="sm" len="sm"/>
                    </a:lnT>
                    <a:lnB w="9525" cap="flat" cmpd="sng">
                      <a:solidFill>
                        <a:srgbClr val="3070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Binaries and other executable programs.</a:t>
                      </a:r>
                      <a:endParaRPr/>
                    </a:p>
                  </a:txBody>
                  <a:tcPr marL="62851" marR="62851" marT="62875" marB="62875" anchor="ctr">
                    <a:lnL w="9525" cap="flat" cmpd="sng">
                      <a:solidFill>
                        <a:srgbClr val="006764"/>
                      </a:solidFill>
                      <a:prstDash val="solid"/>
                      <a:round/>
                      <a:headEnd type="none" w="sm" len="sm"/>
                      <a:tailEnd type="none" w="sm" len="sm"/>
                    </a:lnL>
                    <a:lnR w="9525" cap="flat" cmpd="sng">
                      <a:solidFill>
                        <a:srgbClr val="006764"/>
                      </a:solidFill>
                      <a:prstDash val="solid"/>
                      <a:round/>
                      <a:headEnd type="none" w="sm" len="sm"/>
                      <a:tailEnd type="none" w="sm" len="sm"/>
                    </a:lnR>
                    <a:lnT w="9525" cap="flat" cmpd="sng">
                      <a:solidFill>
                        <a:srgbClr val="006764"/>
                      </a:solidFill>
                      <a:prstDash val="solid"/>
                      <a:round/>
                      <a:headEnd type="none" w="sm" len="sm"/>
                      <a:tailEnd type="none" w="sm" len="sm"/>
                    </a:lnT>
                    <a:lnB w="9525" cap="flat" cmpd="sng">
                      <a:solidFill>
                        <a:srgbClr val="007064"/>
                      </a:solidFill>
                      <a:prstDash val="solid"/>
                      <a:round/>
                      <a:headEnd type="none" w="sm" len="sm"/>
                      <a:tailEnd type="none" w="sm" len="sm"/>
                    </a:lnB>
                    <a:solidFill>
                      <a:srgbClr val="FFFFFF"/>
                    </a:solidFill>
                  </a:tcPr>
                </a:tc>
                <a:extLst>
                  <a:ext uri="{0D108BD9-81ED-4DB2-BD59-A6C34878D82A}">
                    <a16:rowId xmlns:a16="http://schemas.microsoft.com/office/drawing/2014/main" xmlns="" val="10002"/>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/etc</a:t>
                      </a:r>
                      <a:endParaRPr/>
                    </a:p>
                  </a:txBody>
                  <a:tcPr marL="62851" marR="62851" marT="62875" marB="62875" anchor="ctr">
                    <a:lnL w="9525" cap="flat" cmpd="sng">
                      <a:solidFill>
                        <a:srgbClr val="307064"/>
                      </a:solidFill>
                      <a:prstDash val="solid"/>
                      <a:round/>
                      <a:headEnd type="none" w="sm" len="sm"/>
                      <a:tailEnd type="none" w="sm" len="sm"/>
                    </a:lnL>
                    <a:lnR w="9525" cap="flat" cmpd="sng">
                      <a:solidFill>
                        <a:srgbClr val="007064"/>
                      </a:solidFill>
                      <a:prstDash val="solid"/>
                      <a:round/>
                      <a:headEnd type="none" w="sm" len="sm"/>
                      <a:tailEnd type="none" w="sm" len="sm"/>
                    </a:lnR>
                    <a:lnT w="9525" cap="flat" cmpd="sng">
                      <a:solidFill>
                        <a:srgbClr val="307064"/>
                      </a:solidFill>
                      <a:prstDash val="solid"/>
                      <a:round/>
                      <a:headEnd type="none" w="sm" len="sm"/>
                      <a:tailEnd type="none" w="sm" len="sm"/>
                    </a:lnT>
                    <a:lnB w="9525" cap="flat" cmpd="sng">
                      <a:solidFill>
                        <a:srgbClr val="206B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System configuration files.</a:t>
                      </a:r>
                      <a:endParaRPr/>
                    </a:p>
                  </a:txBody>
                  <a:tcPr marL="62851" marR="62851" marT="62875" marB="62875" anchor="ctr">
                    <a:lnL w="9525" cap="flat" cmpd="sng">
                      <a:solidFill>
                        <a:srgbClr val="007064"/>
                      </a:solidFill>
                      <a:prstDash val="solid"/>
                      <a:round/>
                      <a:headEnd type="none" w="sm" len="sm"/>
                      <a:tailEnd type="none" w="sm" len="sm"/>
                    </a:lnL>
                    <a:lnR w="9525" cap="flat" cmpd="sng">
                      <a:solidFill>
                        <a:srgbClr val="007064"/>
                      </a:solidFill>
                      <a:prstDash val="solid"/>
                      <a:round/>
                      <a:headEnd type="none" w="sm" len="sm"/>
                      <a:tailEnd type="none" w="sm" len="sm"/>
                    </a:lnR>
                    <a:lnT w="9525" cap="flat" cmpd="sng">
                      <a:solidFill>
                        <a:srgbClr val="007064"/>
                      </a:solidFill>
                      <a:prstDash val="solid"/>
                      <a:round/>
                      <a:headEnd type="none" w="sm" len="sm"/>
                      <a:tailEnd type="none" w="sm" len="sm"/>
                    </a:lnT>
                    <a:lnB w="9525" cap="flat" cmpd="sng">
                      <a:solidFill>
                        <a:srgbClr val="506B64"/>
                      </a:solidFill>
                      <a:prstDash val="solid"/>
                      <a:round/>
                      <a:headEnd type="none" w="sm" len="sm"/>
                      <a:tailEnd type="none" w="sm" len="sm"/>
                    </a:lnB>
                    <a:solidFill>
                      <a:srgbClr val="FFFFFF"/>
                    </a:solidFill>
                  </a:tcPr>
                </a:tc>
                <a:extLst>
                  <a:ext uri="{0D108BD9-81ED-4DB2-BD59-A6C34878D82A}">
                    <a16:rowId xmlns:a16="http://schemas.microsoft.com/office/drawing/2014/main" xmlns="" val="10003"/>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/home</a:t>
                      </a:r>
                      <a:endParaRPr/>
                    </a:p>
                  </a:txBody>
                  <a:tcPr marL="62851" marR="62851" marT="62875" marB="62875" anchor="ctr">
                    <a:lnL w="9525" cap="flat" cmpd="sng">
                      <a:solidFill>
                        <a:srgbClr val="206B64"/>
                      </a:solidFill>
                      <a:prstDash val="solid"/>
                      <a:round/>
                      <a:headEnd type="none" w="sm" len="sm"/>
                      <a:tailEnd type="none" w="sm" len="sm"/>
                    </a:lnL>
                    <a:lnR w="9525" cap="flat" cmpd="sng">
                      <a:solidFill>
                        <a:srgbClr val="506B64"/>
                      </a:solidFill>
                      <a:prstDash val="solid"/>
                      <a:round/>
                      <a:headEnd type="none" w="sm" len="sm"/>
                      <a:tailEnd type="none" w="sm" len="sm"/>
                    </a:lnR>
                    <a:lnT w="9525" cap="flat" cmpd="sng">
                      <a:solidFill>
                        <a:srgbClr val="206B64"/>
                      </a:solidFill>
                      <a:prstDash val="solid"/>
                      <a:round/>
                      <a:headEnd type="none" w="sm" len="sm"/>
                      <a:tailEnd type="none" w="sm" len="sm"/>
                    </a:lnT>
                    <a:lnB w="9525" cap="flat" cmpd="sng">
                      <a:solidFill>
                        <a:srgbClr val="0070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Home directories.</a:t>
                      </a:r>
                      <a:endParaRPr/>
                    </a:p>
                  </a:txBody>
                  <a:tcPr marL="62851" marR="62851" marT="62875" marB="62875" anchor="ctr">
                    <a:lnL w="9525" cap="flat" cmpd="sng">
                      <a:solidFill>
                        <a:srgbClr val="506B64"/>
                      </a:solidFill>
                      <a:prstDash val="solid"/>
                      <a:round/>
                      <a:headEnd type="none" w="sm" len="sm"/>
                      <a:tailEnd type="none" w="sm" len="sm"/>
                    </a:lnL>
                    <a:lnR w="9525" cap="flat" cmpd="sng">
                      <a:solidFill>
                        <a:srgbClr val="506B64"/>
                      </a:solidFill>
                      <a:prstDash val="solid"/>
                      <a:round/>
                      <a:headEnd type="none" w="sm" len="sm"/>
                      <a:tailEnd type="none" w="sm" len="sm"/>
                    </a:lnR>
                    <a:lnT w="9525" cap="flat" cmpd="sng">
                      <a:solidFill>
                        <a:srgbClr val="506B64"/>
                      </a:solidFill>
                      <a:prstDash val="solid"/>
                      <a:round/>
                      <a:headEnd type="none" w="sm" len="sm"/>
                      <a:tailEnd type="none" w="sm" len="sm"/>
                    </a:lnT>
                    <a:lnB w="9525" cap="flat" cmpd="sng">
                      <a:solidFill>
                        <a:srgbClr val="606D64"/>
                      </a:solidFill>
                      <a:prstDash val="solid"/>
                      <a:round/>
                      <a:headEnd type="none" w="sm" len="sm"/>
                      <a:tailEnd type="none" w="sm" len="sm"/>
                    </a:lnB>
                    <a:solidFill>
                      <a:srgbClr val="FFFFFF"/>
                    </a:solidFill>
                  </a:tcPr>
                </a:tc>
                <a:extLst>
                  <a:ext uri="{0D108BD9-81ED-4DB2-BD59-A6C34878D82A}">
                    <a16:rowId xmlns:a16="http://schemas.microsoft.com/office/drawing/2014/main" xmlns="" val="10004"/>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/opt</a:t>
                      </a:r>
                      <a:endParaRPr/>
                    </a:p>
                  </a:txBody>
                  <a:tcPr marL="62851" marR="62851" marT="62875" marB="62875" anchor="ctr">
                    <a:lnL w="9525" cap="flat" cmpd="sng">
                      <a:solidFill>
                        <a:srgbClr val="007064"/>
                      </a:solidFill>
                      <a:prstDash val="solid"/>
                      <a:round/>
                      <a:headEnd type="none" w="sm" len="sm"/>
                      <a:tailEnd type="none" w="sm" len="sm"/>
                    </a:lnL>
                    <a:lnR w="9525" cap="flat" cmpd="sng">
                      <a:solidFill>
                        <a:srgbClr val="606D64"/>
                      </a:solidFill>
                      <a:prstDash val="solid"/>
                      <a:round/>
                      <a:headEnd type="none" w="sm" len="sm"/>
                      <a:tailEnd type="none" w="sm" len="sm"/>
                    </a:lnR>
                    <a:lnT w="9525" cap="flat" cmpd="sng">
                      <a:solidFill>
                        <a:srgbClr val="007064"/>
                      </a:solidFill>
                      <a:prstDash val="solid"/>
                      <a:round/>
                      <a:headEnd type="none" w="sm" len="sm"/>
                      <a:tailEnd type="none" w="sm" len="sm"/>
                    </a:lnT>
                    <a:lnB w="9525" cap="flat" cmpd="sng">
                      <a:solidFill>
                        <a:srgbClr val="6070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Optional or third party software.</a:t>
                      </a:r>
                      <a:endParaRPr/>
                    </a:p>
                  </a:txBody>
                  <a:tcPr marL="62851" marR="62851" marT="62875" marB="62875" anchor="ctr">
                    <a:lnL w="9525" cap="flat" cmpd="sng">
                      <a:solidFill>
                        <a:srgbClr val="606D64"/>
                      </a:solidFill>
                      <a:prstDash val="solid"/>
                      <a:round/>
                      <a:headEnd type="none" w="sm" len="sm"/>
                      <a:tailEnd type="none" w="sm" len="sm"/>
                    </a:lnL>
                    <a:lnR w="9525" cap="flat" cmpd="sng">
                      <a:solidFill>
                        <a:srgbClr val="606D64"/>
                      </a:solidFill>
                      <a:prstDash val="solid"/>
                      <a:round/>
                      <a:headEnd type="none" w="sm" len="sm"/>
                      <a:tailEnd type="none" w="sm" len="sm"/>
                    </a:lnR>
                    <a:lnT w="9525" cap="flat" cmpd="sng">
                      <a:solidFill>
                        <a:srgbClr val="606D64"/>
                      </a:solidFill>
                      <a:prstDash val="solid"/>
                      <a:round/>
                      <a:headEnd type="none" w="sm" len="sm"/>
                      <a:tailEnd type="none" w="sm" len="sm"/>
                    </a:lnT>
                    <a:lnB w="9525" cap="flat" cmpd="sng">
                      <a:solidFill>
                        <a:srgbClr val="706F64"/>
                      </a:solidFill>
                      <a:prstDash val="solid"/>
                      <a:round/>
                      <a:headEnd type="none" w="sm" len="sm"/>
                      <a:tailEnd type="none" w="sm" len="sm"/>
                    </a:lnB>
                    <a:solidFill>
                      <a:srgbClr val="FFFFFF"/>
                    </a:solidFill>
                  </a:tcPr>
                </a:tc>
                <a:extLst>
                  <a:ext uri="{0D108BD9-81ED-4DB2-BD59-A6C34878D82A}">
                    <a16:rowId xmlns:a16="http://schemas.microsoft.com/office/drawing/2014/main" xmlns="" val="10005"/>
                  </a:ext>
                </a:extLst>
              </a:tr>
              <a:tr h="5842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/tmp</a:t>
                      </a:r>
                      <a:endParaRPr/>
                    </a:p>
                  </a:txBody>
                  <a:tcPr marL="62851" marR="62851" marT="62875" marB="62875" anchor="ctr">
                    <a:lnL w="9525" cap="flat" cmpd="sng">
                      <a:solidFill>
                        <a:srgbClr val="607064"/>
                      </a:solidFill>
                      <a:prstDash val="solid"/>
                      <a:round/>
                      <a:headEnd type="none" w="sm" len="sm"/>
                      <a:tailEnd type="none" w="sm" len="sm"/>
                    </a:lnL>
                    <a:lnR w="9525" cap="flat" cmpd="sng">
                      <a:solidFill>
                        <a:srgbClr val="706F64"/>
                      </a:solidFill>
                      <a:prstDash val="solid"/>
                      <a:round/>
                      <a:headEnd type="none" w="sm" len="sm"/>
                      <a:tailEnd type="none" w="sm" len="sm"/>
                    </a:lnR>
                    <a:lnT w="9525" cap="flat" cmpd="sng">
                      <a:solidFill>
                        <a:srgbClr val="607064"/>
                      </a:solidFill>
                      <a:prstDash val="solid"/>
                      <a:round/>
                      <a:headEnd type="none" w="sm" len="sm"/>
                      <a:tailEnd type="none" w="sm" len="sm"/>
                    </a:lnT>
                    <a:lnB w="9525" cap="flat" cmpd="sng">
                      <a:solidFill>
                        <a:srgbClr val="506B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Temporary space, typically cleared on reboot.</a:t>
                      </a:r>
                      <a:endParaRPr/>
                    </a:p>
                  </a:txBody>
                  <a:tcPr marL="62851" marR="62851" marT="62875" marB="62875" anchor="ctr">
                    <a:lnL w="9525" cap="flat" cmpd="sng">
                      <a:solidFill>
                        <a:srgbClr val="706F64"/>
                      </a:solidFill>
                      <a:prstDash val="solid"/>
                      <a:round/>
                      <a:headEnd type="none" w="sm" len="sm"/>
                      <a:tailEnd type="none" w="sm" len="sm"/>
                    </a:lnL>
                    <a:lnR w="9525" cap="flat" cmpd="sng">
                      <a:solidFill>
                        <a:srgbClr val="706F64"/>
                      </a:solidFill>
                      <a:prstDash val="solid"/>
                      <a:round/>
                      <a:headEnd type="none" w="sm" len="sm"/>
                      <a:tailEnd type="none" w="sm" len="sm"/>
                    </a:lnR>
                    <a:lnT w="9525" cap="flat" cmpd="sng">
                      <a:solidFill>
                        <a:srgbClr val="706F64"/>
                      </a:solidFill>
                      <a:prstDash val="solid"/>
                      <a:round/>
                      <a:headEnd type="none" w="sm" len="sm"/>
                      <a:tailEnd type="none" w="sm" len="sm"/>
                    </a:lnT>
                    <a:lnB w="9525" cap="flat" cmpd="sng">
                      <a:solidFill>
                        <a:srgbClr val="706F64"/>
                      </a:solidFill>
                      <a:prstDash val="solid"/>
                      <a:round/>
                      <a:headEnd type="none" w="sm" len="sm"/>
                      <a:tailEnd type="none" w="sm" len="sm"/>
                    </a:lnB>
                    <a:solidFill>
                      <a:srgbClr val="FFFFFF"/>
                    </a:solidFill>
                  </a:tcPr>
                </a:tc>
                <a:extLst>
                  <a:ext uri="{0D108BD9-81ED-4DB2-BD59-A6C34878D82A}">
                    <a16:rowId xmlns:a16="http://schemas.microsoft.com/office/drawing/2014/main" xmlns="" val="10006"/>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/usr</a:t>
                      </a:r>
                      <a:endParaRPr/>
                    </a:p>
                  </a:txBody>
                  <a:tcPr marL="62851" marR="62851" marT="62875" marB="62875" anchor="ctr">
                    <a:lnL w="9525" cap="flat" cmpd="sng">
                      <a:solidFill>
                        <a:srgbClr val="506B64"/>
                      </a:solidFill>
                      <a:prstDash val="solid"/>
                      <a:round/>
                      <a:headEnd type="none" w="sm" len="sm"/>
                      <a:tailEnd type="none" w="sm" len="sm"/>
                    </a:lnL>
                    <a:lnR w="9525" cap="flat" cmpd="sng">
                      <a:solidFill>
                        <a:srgbClr val="706F64"/>
                      </a:solidFill>
                      <a:prstDash val="solid"/>
                      <a:round/>
                      <a:headEnd type="none" w="sm" len="sm"/>
                      <a:tailEnd type="none" w="sm" len="sm"/>
                    </a:lnR>
                    <a:lnT w="9525" cap="flat" cmpd="sng">
                      <a:solidFill>
                        <a:srgbClr val="506B64"/>
                      </a:solidFill>
                      <a:prstDash val="solid"/>
                      <a:round/>
                      <a:headEnd type="none" w="sm" len="sm"/>
                      <a:tailEnd type="none" w="sm" len="sm"/>
                    </a:lnT>
                    <a:lnB w="9525" cap="flat" cmpd="sng">
                      <a:solidFill>
                        <a:srgbClr val="606D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User related programs.</a:t>
                      </a:r>
                      <a:endParaRPr/>
                    </a:p>
                  </a:txBody>
                  <a:tcPr marL="62851" marR="62851" marT="62875" marB="62875" anchor="ctr">
                    <a:lnL w="9525" cap="flat" cmpd="sng">
                      <a:solidFill>
                        <a:srgbClr val="706F64"/>
                      </a:solidFill>
                      <a:prstDash val="solid"/>
                      <a:round/>
                      <a:headEnd type="none" w="sm" len="sm"/>
                      <a:tailEnd type="none" w="sm" len="sm"/>
                    </a:lnL>
                    <a:lnR w="9525" cap="flat" cmpd="sng">
                      <a:solidFill>
                        <a:srgbClr val="706F64"/>
                      </a:solidFill>
                      <a:prstDash val="solid"/>
                      <a:round/>
                      <a:headEnd type="none" w="sm" len="sm"/>
                      <a:tailEnd type="none" w="sm" len="sm"/>
                    </a:lnR>
                    <a:lnT w="9525" cap="flat" cmpd="sng">
                      <a:solidFill>
                        <a:srgbClr val="706F64"/>
                      </a:solidFill>
                      <a:prstDash val="solid"/>
                      <a:round/>
                      <a:headEnd type="none" w="sm" len="sm"/>
                      <a:tailEnd type="none" w="sm" len="sm"/>
                    </a:lnT>
                    <a:lnB w="9525" cap="flat" cmpd="sng">
                      <a:solidFill>
                        <a:srgbClr val="806B64"/>
                      </a:solidFill>
                      <a:prstDash val="solid"/>
                      <a:round/>
                      <a:headEnd type="none" w="sm" len="sm"/>
                      <a:tailEnd type="none" w="sm" len="sm"/>
                    </a:lnB>
                    <a:solidFill>
                      <a:srgbClr val="FFFFFF"/>
                    </a:solidFill>
                  </a:tcPr>
                </a:tc>
                <a:extLst>
                  <a:ext uri="{0D108BD9-81ED-4DB2-BD59-A6C34878D82A}">
                    <a16:rowId xmlns:a16="http://schemas.microsoft.com/office/drawing/2014/main" xmlns="" val="10007"/>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/var</a:t>
                      </a:r>
                      <a:endParaRPr/>
                    </a:p>
                  </a:txBody>
                  <a:tcPr marL="62851" marR="62851" marT="62875" marB="62875" anchor="ctr">
                    <a:lnL w="9525" cap="flat" cmpd="sng">
                      <a:solidFill>
                        <a:srgbClr val="606D64"/>
                      </a:solidFill>
                      <a:prstDash val="solid"/>
                      <a:round/>
                      <a:headEnd type="none" w="sm" len="sm"/>
                      <a:tailEnd type="none" w="sm" len="sm"/>
                    </a:lnL>
                    <a:lnR w="9525" cap="flat" cmpd="sng">
                      <a:solidFill>
                        <a:srgbClr val="806B64"/>
                      </a:solidFill>
                      <a:prstDash val="solid"/>
                      <a:round/>
                      <a:headEnd type="none" w="sm" len="sm"/>
                      <a:tailEnd type="none" w="sm" len="sm"/>
                    </a:lnR>
                    <a:lnT w="9525" cap="flat" cmpd="sng">
                      <a:solidFill>
                        <a:srgbClr val="606D64"/>
                      </a:solidFill>
                      <a:prstDash val="solid"/>
                      <a:round/>
                      <a:headEnd type="none" w="sm" len="sm"/>
                      <a:tailEnd type="none" w="sm" len="sm"/>
                    </a:lnT>
                    <a:lnB w="9525" cap="flat" cmpd="sng">
                      <a:solidFill>
                        <a:srgbClr val="606D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Variable data, most notably log files.</a:t>
                      </a:r>
                      <a:endParaRPr/>
                    </a:p>
                  </a:txBody>
                  <a:tcPr marL="62851" marR="62851" marT="62875" marB="62875" anchor="ctr">
                    <a:lnL w="9525" cap="flat" cmpd="sng">
                      <a:solidFill>
                        <a:srgbClr val="806B64"/>
                      </a:solidFill>
                      <a:prstDash val="solid"/>
                      <a:round/>
                      <a:headEnd type="none" w="sm" len="sm"/>
                      <a:tailEnd type="none" w="sm" len="sm"/>
                    </a:lnL>
                    <a:lnR w="9525" cap="flat" cmpd="sng">
                      <a:solidFill>
                        <a:srgbClr val="806B64"/>
                      </a:solidFill>
                      <a:prstDash val="solid"/>
                      <a:round/>
                      <a:headEnd type="none" w="sm" len="sm"/>
                      <a:tailEnd type="none" w="sm" len="sm"/>
                    </a:lnR>
                    <a:lnT w="9525" cap="flat" cmpd="sng">
                      <a:solidFill>
                        <a:srgbClr val="806B64"/>
                      </a:solidFill>
                      <a:prstDash val="solid"/>
                      <a:round/>
                      <a:headEnd type="none" w="sm" len="sm"/>
                      <a:tailEnd type="none" w="sm" len="sm"/>
                    </a:lnT>
                    <a:lnB w="9525" cap="flat" cmpd="sng">
                      <a:solidFill>
                        <a:srgbClr val="806B64"/>
                      </a:solidFill>
                      <a:prstDash val="solid"/>
                      <a:round/>
                      <a:headEnd type="none" w="sm" len="sm"/>
                      <a:tailEnd type="none" w="sm" len="sm"/>
                    </a:lnB>
                    <a:solidFill>
                      <a:srgbClr val="FFFFFF"/>
                    </a:solidFill>
                  </a:tcPr>
                </a:tc>
                <a:extLst>
                  <a:ext uri="{0D108BD9-81ED-4DB2-BD59-A6C34878D82A}">
                    <a16:rowId xmlns:a16="http://schemas.microsoft.com/office/drawing/2014/main" xmlns="" val="10008"/>
                  </a:ext>
                </a:extLst>
              </a:tr>
            </a:tbl>
          </a:graphicData>
        </a:graphic>
      </p:graphicFrame>
      <p:sp>
        <p:nvSpPr>
          <p:cNvPr id="637" name="Google Shape;637;p52"/>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69</a:t>
            </a:fld>
            <a:endParaRPr/>
          </a:p>
        </p:txBody>
      </p:sp>
      <p:pic>
        <p:nvPicPr>
          <p:cNvPr id="638" name="Google Shape;638;p52"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
        <p:nvSpPr>
          <p:cNvPr id="639" name="Google Shape;639;p52"/>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0074DA8B-5805-89A6-EF88-25E2333FB506}"/>
              </a:ext>
            </a:extLst>
          </p:cNvPr>
          <p:cNvSpPr>
            <a:spLocks noGrp="1"/>
          </p:cNvSpPr>
          <p:nvPr>
            <p:ph type="body" idx="1"/>
          </p:nvPr>
        </p:nvSpPr>
        <p:spPr>
          <a:xfrm>
            <a:off x="1981200" y="314632"/>
            <a:ext cx="8229600" cy="5811530"/>
          </a:xfrm>
        </p:spPr>
        <p:txBody>
          <a:bodyPr/>
          <a:lstStyle/>
          <a:p>
            <a:r>
              <a:rPr lang="en-US" dirty="0"/>
              <a:t>Application Programs</a:t>
            </a:r>
          </a:p>
          <a:p>
            <a:pPr algn="just"/>
            <a:r>
              <a:rPr lang="en-US" dirty="0"/>
              <a:t>These programs perform a particular function directly for the users. Some of the common application programs include Email, web browsers, gaming software, word processors, graphics software, media player etc.</a:t>
            </a:r>
          </a:p>
          <a:p>
            <a:pPr algn="just"/>
            <a:r>
              <a:rPr lang="en-US" dirty="0"/>
              <a:t>System software acts as the interface between the application software and hardware of the computer system. Form example Operating system, device drivers.</a:t>
            </a:r>
          </a:p>
          <a:p>
            <a:pPr algn="just"/>
            <a:endParaRPr lang="en-US" dirty="0"/>
          </a:p>
        </p:txBody>
      </p:sp>
      <p:sp>
        <p:nvSpPr>
          <p:cNvPr id="3" name="Slide Number Placeholder 2">
            <a:extLst>
              <a:ext uri="{FF2B5EF4-FFF2-40B4-BE49-F238E27FC236}">
                <a16:creationId xmlns:a16="http://schemas.microsoft.com/office/drawing/2014/main" xmlns="" id="{FC8DA2B2-B701-ADDD-ADA6-7382CFAC82A6}"/>
              </a:ext>
            </a:extLst>
          </p:cNvPr>
          <p:cNvSpPr>
            <a:spLocks noGrp="1"/>
          </p:cNvSpPr>
          <p:nvPr>
            <p:ph type="sldNum" idx="12"/>
          </p:nvPr>
        </p:nvSpPr>
        <p:spPr/>
        <p:txBody>
          <a:bodyPr/>
          <a:lstStyle/>
          <a:p>
            <a:fld id="{00000000-1234-1234-1234-123412341234}" type="slidenum">
              <a:rPr lang="en-US" smtClean="0"/>
              <a:pPr/>
              <a:t>7</a:t>
            </a:fld>
            <a:endParaRPr lang="en-US"/>
          </a:p>
        </p:txBody>
      </p:sp>
    </p:spTree>
    <p:extLst>
      <p:ext uri="{BB962C8B-B14F-4D97-AF65-F5344CB8AC3E}">
        <p14:creationId xmlns:p14="http://schemas.microsoft.com/office/powerpoint/2010/main" xmlns="" val="7471918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3"/>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endParaRPr/>
          </a:p>
        </p:txBody>
      </p:sp>
      <p:sp>
        <p:nvSpPr>
          <p:cNvPr id="646" name="Google Shape;646;p53"/>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70</a:t>
            </a:fld>
            <a:endParaRPr/>
          </a:p>
        </p:txBody>
      </p:sp>
      <p:pic>
        <p:nvPicPr>
          <p:cNvPr id="647" name="Google Shape;647;p53" descr="Linux Folders"/>
          <p:cNvPicPr preferRelativeResize="0">
            <a:picLocks noGrp="1"/>
          </p:cNvPicPr>
          <p:nvPr>
            <p:ph type="body" idx="1"/>
          </p:nvPr>
        </p:nvPicPr>
        <p:blipFill rotWithShape="1">
          <a:blip r:embed="rId3">
            <a:alphaModFix/>
          </a:blip>
          <a:srcRect/>
          <a:stretch/>
        </p:blipFill>
        <p:spPr>
          <a:xfrm>
            <a:off x="2073275" y="1600200"/>
            <a:ext cx="8045451" cy="4525962"/>
          </a:xfrm>
          <a:prstGeom prst="rect">
            <a:avLst/>
          </a:prstGeom>
          <a:noFill/>
          <a:ln>
            <a:noFill/>
          </a:ln>
        </p:spPr>
      </p:pic>
      <p:pic>
        <p:nvPicPr>
          <p:cNvPr id="648" name="Google Shape;648;p53" descr="Lovely Professional University - Wikipedia"/>
          <p:cNvPicPr preferRelativeResize="0"/>
          <p:nvPr/>
        </p:nvPicPr>
        <p:blipFill rotWithShape="1">
          <a:blip r:embed="rId4">
            <a:alphaModFix/>
          </a:blip>
          <a:srcRect/>
          <a:stretch/>
        </p:blipFill>
        <p:spPr>
          <a:xfrm>
            <a:off x="9912349" y="74615"/>
            <a:ext cx="704851" cy="701675"/>
          </a:xfrm>
          <a:prstGeom prst="rect">
            <a:avLst/>
          </a:prstGeom>
          <a:noFill/>
          <a:ln>
            <a:noFill/>
          </a:ln>
        </p:spPr>
      </p:pic>
      <p:sp>
        <p:nvSpPr>
          <p:cNvPr id="649" name="Google Shape;649;p53"/>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54"/>
          <p:cNvSpPr txBox="1">
            <a:spLocks noGrp="1"/>
          </p:cNvSpPr>
          <p:nvPr>
            <p:ph type="title"/>
          </p:nvPr>
        </p:nvSpPr>
        <p:spPr>
          <a:xfrm>
            <a:off x="1981200" y="274640"/>
            <a:ext cx="8229600" cy="731837"/>
          </a:xfrm>
          <a:prstGeom prst="rect">
            <a:avLst/>
          </a:prstGeom>
          <a:noFill/>
          <a:ln>
            <a:noFill/>
          </a:ln>
        </p:spPr>
        <p:txBody>
          <a:bodyPr spcFirstLastPara="1" wrap="square" lIns="91425" tIns="45700" rIns="91425" bIns="45700" anchor="ctr" anchorCtr="0">
            <a:noAutofit/>
          </a:bodyPr>
          <a:lstStyle/>
          <a:p>
            <a:pPr>
              <a:buSzPts val="2400"/>
            </a:pPr>
            <a:r>
              <a:rPr lang="en-US" sz="2400" b="1">
                <a:solidFill>
                  <a:srgbClr val="000000"/>
                </a:solidFill>
                <a:latin typeface="Times New Roman"/>
                <a:ea typeface="Times New Roman"/>
                <a:cs typeface="Times New Roman"/>
                <a:sym typeface="Times New Roman"/>
              </a:rPr>
              <a:t>How to partition a disk in Linux</a:t>
            </a:r>
            <a:br>
              <a:rPr lang="en-US" sz="2400" b="1">
                <a:solidFill>
                  <a:srgbClr val="000000"/>
                </a:solidFill>
                <a:latin typeface="Times New Roman"/>
                <a:ea typeface="Times New Roman"/>
                <a:cs typeface="Times New Roman"/>
                <a:sym typeface="Times New Roman"/>
              </a:rPr>
            </a:br>
            <a:endParaRPr/>
          </a:p>
        </p:txBody>
      </p:sp>
      <p:sp>
        <p:nvSpPr>
          <p:cNvPr id="656" name="Google Shape;656;p54"/>
          <p:cNvSpPr txBox="1">
            <a:spLocks noGrp="1"/>
          </p:cNvSpPr>
          <p:nvPr>
            <p:ph type="body" idx="1"/>
          </p:nvPr>
        </p:nvSpPr>
        <p:spPr>
          <a:xfrm>
            <a:off x="1981200" y="976312"/>
            <a:ext cx="8229600" cy="5149850"/>
          </a:xfrm>
          <a:prstGeom prst="rect">
            <a:avLst/>
          </a:prstGeom>
          <a:noFill/>
          <a:ln>
            <a:noFill/>
          </a:ln>
        </p:spPr>
        <p:txBody>
          <a:bodyPr spcFirstLastPara="1" wrap="square" lIns="91425" tIns="45700" rIns="91425" bIns="45700" anchor="t" anchorCtr="0">
            <a:noAutofit/>
          </a:bodyPr>
          <a:lstStyle/>
          <a:p>
            <a:pPr marL="342900" algn="just">
              <a:spcBef>
                <a:spcPts val="0"/>
              </a:spcBef>
              <a:buSzPts val="2200"/>
            </a:pPr>
            <a:r>
              <a:rPr lang="en-US" sz="2200">
                <a:latin typeface="Times New Roman"/>
                <a:ea typeface="Times New Roman"/>
                <a:cs typeface="Times New Roman"/>
                <a:sym typeface="Times New Roman"/>
              </a:rPr>
              <a:t>Creating and deleting partitions in Linux is a regular practice because storage devices (such as hard drives and USB drives) must be structured in some way before they can be used. </a:t>
            </a:r>
            <a:endParaRPr sz="2200">
              <a:latin typeface="Times New Roman"/>
              <a:ea typeface="Times New Roman"/>
              <a:cs typeface="Times New Roman"/>
              <a:sym typeface="Times New Roman"/>
            </a:endParaRPr>
          </a:p>
          <a:p>
            <a:pPr marL="342900" indent="0" algn="just">
              <a:spcBef>
                <a:spcPts val="0"/>
              </a:spcBef>
              <a:buNone/>
            </a:pPr>
            <a:endParaRPr sz="2200">
              <a:latin typeface="Times New Roman"/>
              <a:ea typeface="Times New Roman"/>
              <a:cs typeface="Times New Roman"/>
              <a:sym typeface="Times New Roman"/>
            </a:endParaRPr>
          </a:p>
          <a:p>
            <a:pPr marL="342900" algn="just">
              <a:spcBef>
                <a:spcPts val="0"/>
              </a:spcBef>
              <a:buSzPts val="2200"/>
            </a:pPr>
            <a:r>
              <a:rPr lang="en-US" sz="2200">
                <a:latin typeface="Times New Roman"/>
                <a:ea typeface="Times New Roman"/>
                <a:cs typeface="Times New Roman"/>
                <a:sym typeface="Times New Roman"/>
              </a:rPr>
              <a:t>In most cases, large storage devices are divided into separate sections called partitions. Partitioning also allows you to divide your hard drive into isolated sections, where each section behaves as its own hard drive. </a:t>
            </a:r>
            <a:endParaRPr/>
          </a:p>
        </p:txBody>
      </p:sp>
      <p:sp>
        <p:nvSpPr>
          <p:cNvPr id="657" name="Google Shape;657;p54"/>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71</a:t>
            </a:fld>
            <a:endParaRPr/>
          </a:p>
        </p:txBody>
      </p:sp>
      <p:sp>
        <p:nvSpPr>
          <p:cNvPr id="658" name="Google Shape;658;p54"/>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659" name="Google Shape;659;p54"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g13ffeccf302_0_62"/>
          <p:cNvSpPr txBox="1">
            <a:spLocks noGrp="1"/>
          </p:cNvSpPr>
          <p:nvPr>
            <p:ph type="title"/>
          </p:nvPr>
        </p:nvSpPr>
        <p:spPr>
          <a:xfrm>
            <a:off x="1981200" y="274637"/>
            <a:ext cx="8229600" cy="731700"/>
          </a:xfrm>
          <a:prstGeom prst="rect">
            <a:avLst/>
          </a:prstGeom>
          <a:noFill/>
          <a:ln>
            <a:noFill/>
          </a:ln>
        </p:spPr>
        <p:txBody>
          <a:bodyPr spcFirstLastPara="1" wrap="square" lIns="91425" tIns="45700" rIns="91425" bIns="45700" anchor="ctr" anchorCtr="0">
            <a:noAutofit/>
          </a:bodyPr>
          <a:lstStyle/>
          <a:p>
            <a:pPr>
              <a:buSzPts val="2400"/>
            </a:pPr>
            <a:r>
              <a:rPr lang="en-US" sz="2400" b="1">
                <a:solidFill>
                  <a:srgbClr val="000000"/>
                </a:solidFill>
                <a:latin typeface="Times New Roman"/>
                <a:ea typeface="Times New Roman"/>
                <a:cs typeface="Times New Roman"/>
                <a:sym typeface="Times New Roman"/>
              </a:rPr>
              <a:t>How to partition a disk in Linux</a:t>
            </a:r>
            <a:br>
              <a:rPr lang="en-US" sz="2400" b="1">
                <a:solidFill>
                  <a:srgbClr val="000000"/>
                </a:solidFill>
                <a:latin typeface="Times New Roman"/>
                <a:ea typeface="Times New Roman"/>
                <a:cs typeface="Times New Roman"/>
                <a:sym typeface="Times New Roman"/>
              </a:rPr>
            </a:br>
            <a:endParaRPr/>
          </a:p>
        </p:txBody>
      </p:sp>
      <p:sp>
        <p:nvSpPr>
          <p:cNvPr id="666" name="Google Shape;666;g13ffeccf302_0_62"/>
          <p:cNvSpPr txBox="1">
            <a:spLocks noGrp="1"/>
          </p:cNvSpPr>
          <p:nvPr>
            <p:ph type="body" idx="1"/>
          </p:nvPr>
        </p:nvSpPr>
        <p:spPr>
          <a:xfrm>
            <a:off x="1981200" y="976312"/>
            <a:ext cx="8229600" cy="5149800"/>
          </a:xfrm>
          <a:prstGeom prst="rect">
            <a:avLst/>
          </a:prstGeom>
          <a:noFill/>
          <a:ln>
            <a:noFill/>
          </a:ln>
        </p:spPr>
        <p:txBody>
          <a:bodyPr spcFirstLastPara="1" wrap="square" lIns="91425" tIns="45700" rIns="91425" bIns="45700" anchor="t" anchorCtr="0">
            <a:noAutofit/>
          </a:bodyPr>
          <a:lstStyle/>
          <a:p>
            <a:pPr marL="342900" indent="0" algn="just">
              <a:spcBef>
                <a:spcPts val="440"/>
              </a:spcBef>
              <a:buNone/>
            </a:pPr>
            <a:r>
              <a:rPr lang="en-US" sz="2200">
                <a:latin typeface="Times New Roman"/>
                <a:ea typeface="Times New Roman"/>
                <a:cs typeface="Times New Roman"/>
                <a:sym typeface="Times New Roman"/>
              </a:rPr>
              <a:t>The following explains the process of partitioning a storage device with the parted command.</a:t>
            </a:r>
            <a:endParaRPr/>
          </a:p>
          <a:p>
            <a:pPr marL="342900" indent="0" algn="just">
              <a:spcBef>
                <a:spcPts val="440"/>
              </a:spcBef>
              <a:buNone/>
            </a:pPr>
            <a:endParaRPr sz="2200" b="1">
              <a:latin typeface="Times New Roman"/>
              <a:ea typeface="Times New Roman"/>
              <a:cs typeface="Times New Roman"/>
              <a:sym typeface="Times New Roman"/>
            </a:endParaRPr>
          </a:p>
          <a:p>
            <a:pPr marL="342900" algn="just">
              <a:spcBef>
                <a:spcPts val="440"/>
              </a:spcBef>
              <a:buSzPts val="2200"/>
            </a:pPr>
            <a:r>
              <a:rPr lang="en-US" sz="2200" b="1">
                <a:latin typeface="Times New Roman"/>
                <a:ea typeface="Times New Roman"/>
                <a:cs typeface="Times New Roman"/>
                <a:sym typeface="Times New Roman"/>
              </a:rPr>
              <a:t>List the partitions:</a:t>
            </a:r>
            <a:r>
              <a:rPr lang="en-US" sz="2200">
                <a:latin typeface="Times New Roman"/>
                <a:ea typeface="Times New Roman"/>
                <a:cs typeface="Times New Roman"/>
                <a:sym typeface="Times New Roman"/>
              </a:rPr>
              <a:t> Use parted -l to identify the storage device you want to partition. </a:t>
            </a:r>
            <a:endParaRPr sz="2200">
              <a:latin typeface="Times New Roman"/>
              <a:ea typeface="Times New Roman"/>
              <a:cs typeface="Times New Roman"/>
              <a:sym typeface="Times New Roman"/>
            </a:endParaRPr>
          </a:p>
          <a:p>
            <a:pPr marL="342900" algn="just">
              <a:spcBef>
                <a:spcPts val="440"/>
              </a:spcBef>
              <a:buSzPts val="2200"/>
            </a:pPr>
            <a:r>
              <a:rPr lang="en-US" sz="2200">
                <a:latin typeface="Times New Roman"/>
                <a:ea typeface="Times New Roman"/>
                <a:cs typeface="Times New Roman"/>
                <a:sym typeface="Times New Roman"/>
              </a:rPr>
              <a:t>Typically, the first hard disk (/dev/sda or /dev/vda) will contain the operating system, so look for another disk to find the one you want (e.g., /dev/sdb, /dev/sdc, /dev/vdb, /dev/vdc, etc.).</a:t>
            </a:r>
            <a:endParaRPr/>
          </a:p>
        </p:txBody>
      </p:sp>
      <p:sp>
        <p:nvSpPr>
          <p:cNvPr id="667" name="Google Shape;667;g13ffeccf302_0_62"/>
          <p:cNvSpPr txBox="1"/>
          <p:nvPr/>
        </p:nvSpPr>
        <p:spPr>
          <a:xfrm>
            <a:off x="8077200" y="6356350"/>
            <a:ext cx="2133600" cy="365100"/>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72</a:t>
            </a:fld>
            <a:endParaRPr/>
          </a:p>
        </p:txBody>
      </p:sp>
      <p:sp>
        <p:nvSpPr>
          <p:cNvPr id="668" name="Google Shape;668;g13ffeccf302_0_62"/>
          <p:cNvSpPr txBox="1"/>
          <p:nvPr/>
        </p:nvSpPr>
        <p:spPr>
          <a:xfrm>
            <a:off x="1843087" y="6076950"/>
            <a:ext cx="8505900"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669" name="Google Shape;669;g13ffeccf302_0_62"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55"/>
          <p:cNvSpPr txBox="1">
            <a:spLocks noGrp="1"/>
          </p:cNvSpPr>
          <p:nvPr>
            <p:ph type="body" idx="1"/>
          </p:nvPr>
        </p:nvSpPr>
        <p:spPr>
          <a:xfrm>
            <a:off x="1981200" y="476250"/>
            <a:ext cx="8229600" cy="5649912"/>
          </a:xfrm>
          <a:prstGeom prst="rect">
            <a:avLst/>
          </a:prstGeom>
          <a:noFill/>
          <a:ln>
            <a:noFill/>
          </a:ln>
        </p:spPr>
        <p:txBody>
          <a:bodyPr spcFirstLastPara="1" wrap="square" lIns="91425" tIns="45700" rIns="91425" bIns="45700" anchor="t" anchorCtr="0">
            <a:noAutofit/>
          </a:bodyPr>
          <a:lstStyle/>
          <a:p>
            <a:pPr marL="342900" algn="just">
              <a:spcBef>
                <a:spcPts val="0"/>
              </a:spcBef>
              <a:buSzPts val="2400"/>
            </a:pPr>
            <a:r>
              <a:rPr lang="en-US" sz="2400" b="1">
                <a:latin typeface="Times New Roman"/>
                <a:ea typeface="Times New Roman"/>
                <a:cs typeface="Times New Roman"/>
                <a:sym typeface="Times New Roman"/>
              </a:rPr>
              <a:t>2. Open the storage device: </a:t>
            </a:r>
            <a:r>
              <a:rPr lang="en-US" sz="2400">
                <a:latin typeface="Times New Roman"/>
                <a:ea typeface="Times New Roman"/>
                <a:cs typeface="Times New Roman"/>
                <a:sym typeface="Times New Roman"/>
              </a:rPr>
              <a:t>Use parted to begin working with the selected storage device. It is important to indicate the specific device you want to use. If you just type parted with no device name, it will randomly select a storage device to modify.</a:t>
            </a:r>
            <a:endParaRPr/>
          </a:p>
          <a:p>
            <a:pPr marL="342900" algn="just">
              <a:spcBef>
                <a:spcPts val="480"/>
              </a:spcBef>
              <a:buClr>
                <a:srgbClr val="000000"/>
              </a:buClr>
              <a:buSzPts val="2400"/>
            </a:pPr>
            <a:r>
              <a:rPr lang="en-US" sz="2400" b="1">
                <a:solidFill>
                  <a:srgbClr val="000000"/>
                </a:solidFill>
                <a:latin typeface="Times New Roman"/>
                <a:ea typeface="Times New Roman"/>
                <a:cs typeface="Times New Roman"/>
                <a:sym typeface="Times New Roman"/>
              </a:rPr>
              <a:t>3. Set the partition table:</a:t>
            </a:r>
            <a:r>
              <a:rPr lang="en-US" sz="2400">
                <a:solidFill>
                  <a:srgbClr val="000000"/>
                </a:solidFill>
                <a:latin typeface="Times New Roman"/>
                <a:ea typeface="Times New Roman"/>
                <a:cs typeface="Times New Roman"/>
                <a:sym typeface="Times New Roman"/>
              </a:rPr>
              <a:t> Set the partition table type to GPT, then type "Yes" to accept it. </a:t>
            </a:r>
            <a:r>
              <a:rPr lang="en-US" sz="2400">
                <a:latin typeface="Times New Roman"/>
                <a:ea typeface="Times New Roman"/>
                <a:cs typeface="Times New Roman"/>
                <a:sym typeface="Times New Roman"/>
              </a:rPr>
              <a:t>The mklabel and mktable commands are used for the same purpose (making a partition table on a storage device). The supported partition tables are: aix, amiga, bsd, dvh, gpt, mac, ms-dos, pc98, sun, and loop. Remember mklabel will not make a partition, rather it will make a partition table.</a:t>
            </a:r>
            <a:endParaRPr/>
          </a:p>
        </p:txBody>
      </p:sp>
      <p:sp>
        <p:nvSpPr>
          <p:cNvPr id="675" name="Google Shape;675;p55"/>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73</a:t>
            </a:fld>
            <a:endParaRPr/>
          </a:p>
        </p:txBody>
      </p:sp>
      <p:sp>
        <p:nvSpPr>
          <p:cNvPr id="676" name="Google Shape;676;p55"/>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677" name="Google Shape;677;p55"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56"/>
          <p:cNvSpPr txBox="1">
            <a:spLocks noGrp="1"/>
          </p:cNvSpPr>
          <p:nvPr>
            <p:ph type="body" idx="1"/>
          </p:nvPr>
        </p:nvSpPr>
        <p:spPr>
          <a:xfrm>
            <a:off x="1981200" y="765177"/>
            <a:ext cx="8229600" cy="5360987"/>
          </a:xfrm>
          <a:prstGeom prst="rect">
            <a:avLst/>
          </a:prstGeom>
          <a:noFill/>
          <a:ln>
            <a:noFill/>
          </a:ln>
        </p:spPr>
        <p:txBody>
          <a:bodyPr spcFirstLastPara="1" wrap="square" lIns="91425" tIns="45700" rIns="91425" bIns="45700" anchor="t" anchorCtr="0">
            <a:noAutofit/>
          </a:bodyPr>
          <a:lstStyle/>
          <a:p>
            <a:pPr marL="342900" algn="just">
              <a:spcBef>
                <a:spcPts val="0"/>
              </a:spcBef>
              <a:buClr>
                <a:srgbClr val="000000"/>
              </a:buClr>
              <a:buSzPts val="2400"/>
            </a:pPr>
            <a:r>
              <a:rPr lang="en-US" sz="2400" b="1">
                <a:solidFill>
                  <a:srgbClr val="000000"/>
                </a:solidFill>
                <a:latin typeface="Times New Roman"/>
                <a:ea typeface="Times New Roman"/>
                <a:cs typeface="Times New Roman"/>
                <a:sym typeface="Times New Roman"/>
              </a:rPr>
              <a:t>4. Review the partition table:</a:t>
            </a:r>
            <a:r>
              <a:rPr lang="en-US" sz="2400">
                <a:solidFill>
                  <a:srgbClr val="000000"/>
                </a:solidFill>
                <a:latin typeface="Times New Roman"/>
                <a:ea typeface="Times New Roman"/>
                <a:cs typeface="Times New Roman"/>
                <a:sym typeface="Times New Roman"/>
              </a:rPr>
              <a:t> Show information about the storage device.</a:t>
            </a:r>
            <a:endParaRPr/>
          </a:p>
          <a:p>
            <a:pPr marL="342900" algn="just">
              <a:spcBef>
                <a:spcPts val="480"/>
              </a:spcBef>
              <a:buSzPts val="2400"/>
              <a:buNone/>
            </a:pPr>
            <a:endParaRPr sz="2400">
              <a:solidFill>
                <a:srgbClr val="000000"/>
              </a:solidFill>
              <a:latin typeface="Times New Roman"/>
              <a:ea typeface="Times New Roman"/>
              <a:cs typeface="Times New Roman"/>
              <a:sym typeface="Times New Roman"/>
            </a:endParaRPr>
          </a:p>
          <a:p>
            <a:pPr marL="342900" algn="just">
              <a:spcBef>
                <a:spcPts val="480"/>
              </a:spcBef>
              <a:buSzPts val="2400"/>
            </a:pPr>
            <a:r>
              <a:rPr lang="en-US" sz="2400" b="1">
                <a:latin typeface="Times New Roman"/>
                <a:ea typeface="Times New Roman"/>
                <a:cs typeface="Times New Roman"/>
                <a:sym typeface="Times New Roman"/>
              </a:rPr>
              <a:t>5.</a:t>
            </a:r>
            <a:r>
              <a:rPr lang="en-US" sz="2400">
                <a:latin typeface="Times New Roman"/>
                <a:ea typeface="Times New Roman"/>
                <a:cs typeface="Times New Roman"/>
                <a:sym typeface="Times New Roman"/>
              </a:rPr>
              <a:t> </a:t>
            </a:r>
            <a:r>
              <a:rPr lang="en-US" sz="2400" b="1">
                <a:latin typeface="Times New Roman"/>
                <a:ea typeface="Times New Roman"/>
                <a:cs typeface="Times New Roman"/>
                <a:sym typeface="Times New Roman"/>
              </a:rPr>
              <a:t>Get help: </a:t>
            </a:r>
            <a:r>
              <a:rPr lang="en-US" sz="2400">
                <a:latin typeface="Times New Roman"/>
                <a:ea typeface="Times New Roman"/>
                <a:cs typeface="Times New Roman"/>
                <a:sym typeface="Times New Roman"/>
              </a:rPr>
              <a:t>To find out how to make a new partition, type: (parted) help mkpart.</a:t>
            </a:r>
            <a:endParaRPr/>
          </a:p>
          <a:p>
            <a:pPr marL="342900" algn="just">
              <a:spcBef>
                <a:spcPts val="480"/>
              </a:spcBef>
              <a:buSzPts val="2400"/>
              <a:buNone/>
            </a:pPr>
            <a:endParaRPr sz="2400">
              <a:latin typeface="Times New Roman"/>
              <a:ea typeface="Times New Roman"/>
              <a:cs typeface="Times New Roman"/>
              <a:sym typeface="Times New Roman"/>
            </a:endParaRPr>
          </a:p>
          <a:p>
            <a:pPr marL="342900" algn="just">
              <a:spcBef>
                <a:spcPts val="480"/>
              </a:spcBef>
              <a:buSzPts val="2400"/>
            </a:pPr>
            <a:r>
              <a:rPr lang="en-US" sz="2400">
                <a:latin typeface="Times New Roman"/>
                <a:ea typeface="Times New Roman"/>
                <a:cs typeface="Times New Roman"/>
                <a:sym typeface="Times New Roman"/>
              </a:rPr>
              <a:t> </a:t>
            </a:r>
            <a:r>
              <a:rPr lang="en-US" sz="2400" b="1">
                <a:latin typeface="Times New Roman"/>
                <a:ea typeface="Times New Roman"/>
                <a:cs typeface="Times New Roman"/>
                <a:sym typeface="Times New Roman"/>
              </a:rPr>
              <a:t>6.</a:t>
            </a:r>
            <a:r>
              <a:rPr lang="en-US" sz="2400">
                <a:latin typeface="Times New Roman"/>
                <a:ea typeface="Times New Roman"/>
                <a:cs typeface="Times New Roman"/>
                <a:sym typeface="Times New Roman"/>
              </a:rPr>
              <a:t> </a:t>
            </a:r>
            <a:r>
              <a:rPr lang="en-US" sz="2400" b="1">
                <a:latin typeface="Times New Roman"/>
                <a:ea typeface="Times New Roman"/>
                <a:cs typeface="Times New Roman"/>
                <a:sym typeface="Times New Roman"/>
              </a:rPr>
              <a:t>Make a partition: </a:t>
            </a:r>
            <a:r>
              <a:rPr lang="en-US" sz="2400">
                <a:latin typeface="Times New Roman"/>
                <a:ea typeface="Times New Roman"/>
                <a:cs typeface="Times New Roman"/>
                <a:sym typeface="Times New Roman"/>
              </a:rPr>
              <a:t>To make a new partition (in this example, 1,396MB on partition 0), type the following:</a:t>
            </a:r>
            <a:endParaRPr/>
          </a:p>
          <a:p>
            <a:pPr marL="342900" algn="just">
              <a:spcBef>
                <a:spcPts val="480"/>
              </a:spcBef>
              <a:buSzPts val="2400"/>
              <a:buNone/>
            </a:pPr>
            <a:r>
              <a:rPr lang="en-US" sz="2400">
                <a:latin typeface="Times New Roman"/>
                <a:ea typeface="Times New Roman"/>
                <a:cs typeface="Times New Roman"/>
                <a:sym typeface="Times New Roman"/>
              </a:rPr>
              <a:t>(parted) mkpart primary 0 1396MB</a:t>
            </a:r>
            <a:endParaRPr/>
          </a:p>
          <a:p>
            <a:pPr marL="342900" indent="-190500" algn="just">
              <a:spcBef>
                <a:spcPts val="480"/>
              </a:spcBef>
              <a:buSzPts val="2400"/>
              <a:buNone/>
            </a:pPr>
            <a:endParaRPr sz="2400">
              <a:latin typeface="Times New Roman"/>
              <a:ea typeface="Times New Roman"/>
              <a:cs typeface="Times New Roman"/>
              <a:sym typeface="Times New Roman"/>
            </a:endParaRPr>
          </a:p>
          <a:p>
            <a:pPr marL="342900" indent="-190500">
              <a:spcBef>
                <a:spcPts val="480"/>
              </a:spcBef>
              <a:buSzPts val="2400"/>
              <a:buNone/>
            </a:pPr>
            <a:endParaRPr sz="2400">
              <a:latin typeface="Times New Roman"/>
              <a:ea typeface="Times New Roman"/>
              <a:cs typeface="Times New Roman"/>
              <a:sym typeface="Times New Roman"/>
            </a:endParaRPr>
          </a:p>
        </p:txBody>
      </p:sp>
      <p:sp>
        <p:nvSpPr>
          <p:cNvPr id="683" name="Google Shape;683;p56"/>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74</a:t>
            </a:fld>
            <a:endParaRPr/>
          </a:p>
        </p:txBody>
      </p:sp>
      <p:sp>
        <p:nvSpPr>
          <p:cNvPr id="684" name="Google Shape;684;p56"/>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685" name="Google Shape;685;p56"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57"/>
          <p:cNvSpPr txBox="1">
            <a:spLocks noGrp="1"/>
          </p:cNvSpPr>
          <p:nvPr>
            <p:ph type="title"/>
          </p:nvPr>
        </p:nvSpPr>
        <p:spPr>
          <a:xfrm>
            <a:off x="1981200" y="274637"/>
            <a:ext cx="8229600" cy="457200"/>
          </a:xfrm>
          <a:prstGeom prst="rect">
            <a:avLst/>
          </a:prstGeom>
          <a:noFill/>
          <a:ln>
            <a:noFill/>
          </a:ln>
        </p:spPr>
        <p:txBody>
          <a:bodyPr spcFirstLastPara="1" wrap="square" lIns="91425" tIns="45700" rIns="91425" bIns="45700" anchor="ctr" anchorCtr="0">
            <a:noAutofit/>
          </a:bodyPr>
          <a:lstStyle/>
          <a:p>
            <a:pPr>
              <a:buClr>
                <a:schemeClr val="dk1"/>
              </a:buClr>
              <a:buSzPts val="1800"/>
            </a:pPr>
            <a:r>
              <a:rPr lang="en-US" sz="1800" b="1">
                <a:latin typeface="Times New Roman"/>
                <a:ea typeface="Times New Roman"/>
                <a:cs typeface="Times New Roman"/>
                <a:sym typeface="Times New Roman"/>
              </a:rPr>
              <a:t>Comparison of Windows and Linux OS</a:t>
            </a:r>
            <a:endParaRPr/>
          </a:p>
        </p:txBody>
      </p:sp>
      <p:graphicFrame>
        <p:nvGraphicFramePr>
          <p:cNvPr id="692" name="Google Shape;692;p57"/>
          <p:cNvGraphicFramePr/>
          <p:nvPr/>
        </p:nvGraphicFramePr>
        <p:xfrm>
          <a:off x="2711453" y="730250"/>
          <a:ext cx="6984975" cy="5310420"/>
        </p:xfrm>
        <a:graphic>
          <a:graphicData uri="http://schemas.openxmlformats.org/drawingml/2006/table">
            <a:tbl>
              <a:tblPr>
                <a:noFill/>
                <a:tableStyleId>{AE6FABC2-2F31-40BF-AE58-049FE1229BE6}</a:tableStyleId>
              </a:tblPr>
              <a:tblGrid>
                <a:gridCol w="792151">
                  <a:extLst>
                    <a:ext uri="{9D8B030D-6E8A-4147-A177-3AD203B41FA5}">
                      <a16:colId xmlns:a16="http://schemas.microsoft.com/office/drawing/2014/main" xmlns="" val="20000"/>
                    </a:ext>
                  </a:extLst>
                </a:gridCol>
                <a:gridCol w="3097200">
                  <a:extLst>
                    <a:ext uri="{9D8B030D-6E8A-4147-A177-3AD203B41FA5}">
                      <a16:colId xmlns:a16="http://schemas.microsoft.com/office/drawing/2014/main" xmlns="" val="20001"/>
                    </a:ext>
                  </a:extLst>
                </a:gridCol>
                <a:gridCol w="3095625">
                  <a:extLst>
                    <a:ext uri="{9D8B030D-6E8A-4147-A177-3AD203B41FA5}">
                      <a16:colId xmlns:a16="http://schemas.microsoft.com/office/drawing/2014/main" xmlns="" val="20002"/>
                    </a:ext>
                  </a:extLst>
                </a:gridCol>
              </a:tblGrid>
              <a:tr h="285750">
                <a:tc>
                  <a:txBody>
                    <a:bodyPr/>
                    <a:lstStyle/>
                    <a:p>
                      <a:pPr marL="0" marR="0" lvl="0" indent="0" algn="just"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S.NO</a:t>
                      </a:r>
                      <a:endParaRPr/>
                    </a:p>
                  </a:txBody>
                  <a:tcPr marL="66925" marR="66925" marT="66925" marB="66925" anchor="ctr">
                    <a:solidFill>
                      <a:srgbClr val="FFFFFF"/>
                    </a:solidFill>
                  </a:tcPr>
                </a:tc>
                <a:tc>
                  <a:txBody>
                    <a:bodyPr/>
                    <a:lstStyle/>
                    <a:p>
                      <a:pPr marL="0" marR="0" lvl="0" indent="0" algn="just"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Linux</a:t>
                      </a:r>
                      <a:endParaRPr/>
                    </a:p>
                  </a:txBody>
                  <a:tcPr marL="66925" marR="66925" marT="66925" marB="66925" anchor="ctr">
                    <a:solidFill>
                      <a:srgbClr val="FFFFFF"/>
                    </a:solidFill>
                  </a:tcPr>
                </a:tc>
                <a:tc>
                  <a:txBody>
                    <a:bodyPr/>
                    <a:lstStyle/>
                    <a:p>
                      <a:pPr marL="0" marR="0" lvl="0" indent="0" algn="just"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Windows</a:t>
                      </a:r>
                      <a:endParaRPr/>
                    </a:p>
                  </a:txBody>
                  <a:tcPr marL="66925" marR="66925" marT="66925" marB="66925" anchor="ctr">
                    <a:solidFill>
                      <a:srgbClr val="FFFFFF"/>
                    </a:solidFill>
                  </a:tcPr>
                </a:tc>
                <a:extLst>
                  <a:ext uri="{0D108BD9-81ED-4DB2-BD59-A6C34878D82A}">
                    <a16:rowId xmlns:a16="http://schemas.microsoft.com/office/drawing/2014/main" xmlns="" val="10000"/>
                  </a:ext>
                </a:extLst>
              </a:tr>
              <a:tr h="4556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is a open source operating system.</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windows are the not the open source operating system.</a:t>
                      </a:r>
                      <a:endParaRPr/>
                    </a:p>
                  </a:txBody>
                  <a:tcPr marL="66925" marR="66925" marT="93700" marB="93700" anchor="ctr">
                    <a:solidFill>
                      <a:srgbClr val="FFFFFF"/>
                    </a:solidFill>
                  </a:tcPr>
                </a:tc>
                <a:extLst>
                  <a:ext uri="{0D108BD9-81ED-4DB2-BD59-A6C34878D82A}">
                    <a16:rowId xmlns:a16="http://schemas.microsoft.com/office/drawing/2014/main" xmlns="" val="10001"/>
                  </a:ext>
                </a:extLst>
              </a:tr>
              <a:tr h="32385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2.</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is free of cost.</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it is costly.</a:t>
                      </a:r>
                      <a:endParaRPr/>
                    </a:p>
                  </a:txBody>
                  <a:tcPr marL="66925" marR="66925" marT="93700" marB="93700" anchor="ctr">
                    <a:solidFill>
                      <a:srgbClr val="FFFFFF"/>
                    </a:solidFill>
                  </a:tcPr>
                </a:tc>
                <a:extLst>
                  <a:ext uri="{0D108BD9-81ED-4DB2-BD59-A6C34878D82A}">
                    <a16:rowId xmlns:a16="http://schemas.microsoft.com/office/drawing/2014/main" xmlns="" val="10002"/>
                  </a:ext>
                </a:extLst>
              </a:tr>
              <a:tr h="325425">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3.</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It’s file name case-sensitive.</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it’s file name is case-insensitive.</a:t>
                      </a:r>
                      <a:endParaRPr/>
                    </a:p>
                  </a:txBody>
                  <a:tcPr marL="66925" marR="66925" marT="93700" marB="93700" anchor="ctr">
                    <a:solidFill>
                      <a:srgbClr val="FFFFFF"/>
                    </a:solidFill>
                  </a:tcPr>
                </a:tc>
                <a:extLst>
                  <a:ext uri="{0D108BD9-81ED-4DB2-BD59-A6C34878D82A}">
                    <a16:rowId xmlns:a16="http://schemas.microsoft.com/office/drawing/2014/main" xmlns="" val="10003"/>
                  </a:ext>
                </a:extLst>
              </a:tr>
              <a:tr h="32385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4.</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In linux, monolithic kernel is used.</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in this, micro kernel is used.</a:t>
                      </a:r>
                      <a:endParaRPr/>
                    </a:p>
                  </a:txBody>
                  <a:tcPr marL="66925" marR="66925" marT="93700" marB="93700" anchor="ctr">
                    <a:solidFill>
                      <a:srgbClr val="FFFFFF"/>
                    </a:solidFill>
                  </a:tcPr>
                </a:tc>
                <a:extLst>
                  <a:ext uri="{0D108BD9-81ED-4DB2-BD59-A6C34878D82A}">
                    <a16:rowId xmlns:a16="http://schemas.microsoft.com/office/drawing/2014/main" xmlns="" val="10004"/>
                  </a:ext>
                </a:extLst>
              </a:tr>
              <a:tr h="4556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5.</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is more efficient in comparison of windows.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windows are less efficient.</a:t>
                      </a:r>
                      <a:endParaRPr/>
                    </a:p>
                  </a:txBody>
                  <a:tcPr marL="66925" marR="66925" marT="93700" marB="93700" anchor="ctr">
                    <a:solidFill>
                      <a:srgbClr val="FFFFFF"/>
                    </a:solidFill>
                  </a:tcPr>
                </a:tc>
                <a:extLst>
                  <a:ext uri="{0D108BD9-81ED-4DB2-BD59-A6C34878D82A}">
                    <a16:rowId xmlns:a16="http://schemas.microsoft.com/office/drawing/2014/main" xmlns="" val="10005"/>
                  </a:ext>
                </a:extLst>
              </a:tr>
              <a:tr h="4556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6.</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There is forward slash is used for Separating the directories.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there is back slash is used for Separating the directories.</a:t>
                      </a:r>
                      <a:endParaRPr/>
                    </a:p>
                  </a:txBody>
                  <a:tcPr marL="66925" marR="66925" marT="93700" marB="93700" anchor="ctr">
                    <a:solidFill>
                      <a:srgbClr val="FFFFFF"/>
                    </a:solidFill>
                  </a:tcPr>
                </a:tc>
                <a:extLst>
                  <a:ext uri="{0D108BD9-81ED-4DB2-BD59-A6C34878D82A}">
                    <a16:rowId xmlns:a16="http://schemas.microsoft.com/office/drawing/2014/main" xmlns="" val="10006"/>
                  </a:ext>
                </a:extLst>
              </a:tr>
              <a:tr h="454025">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7.</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provides more security than windows.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it provides less security than linux.</a:t>
                      </a:r>
                      <a:endParaRPr/>
                    </a:p>
                  </a:txBody>
                  <a:tcPr marL="66925" marR="66925" marT="93700" marB="93700" anchor="ctr">
                    <a:solidFill>
                      <a:srgbClr val="FFFFFF"/>
                    </a:solidFill>
                  </a:tcPr>
                </a:tc>
                <a:extLst>
                  <a:ext uri="{0D108BD9-81ED-4DB2-BD59-A6C34878D82A}">
                    <a16:rowId xmlns:a16="http://schemas.microsoft.com/office/drawing/2014/main" xmlns="" val="10007"/>
                  </a:ext>
                </a:extLst>
              </a:tr>
              <a:tr h="4556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8.</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is widely used in hacking purpose based systems.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windows does not provide much efficiency in hacking.</a:t>
                      </a:r>
                      <a:endParaRPr/>
                    </a:p>
                  </a:txBody>
                  <a:tcPr marL="66925" marR="66925" marT="93700" marB="93700" anchor="ctr">
                    <a:solidFill>
                      <a:srgbClr val="FFFFFF"/>
                    </a:solidFill>
                  </a:tcPr>
                </a:tc>
                <a:extLst>
                  <a:ext uri="{0D108BD9-81ED-4DB2-BD59-A6C34878D82A}">
                    <a16:rowId xmlns:a16="http://schemas.microsoft.com/office/drawing/2014/main" xmlns="" val="10008"/>
                  </a:ext>
                </a:extLst>
              </a:tr>
              <a:tr h="58895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9.</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There are 3 types of user account – </a:t>
                      </a:r>
                      <a:endParaRPr/>
                    </a:p>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 Regular , (2) Root , (3) Service account</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There are 4 types of user account – </a:t>
                      </a:r>
                      <a:endParaRPr/>
                    </a:p>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 Administrator , (2) Standard , (3) Child , (4) Guest</a:t>
                      </a:r>
                      <a:endParaRPr/>
                    </a:p>
                  </a:txBody>
                  <a:tcPr marL="66925" marR="66925" marT="93700" marB="93700" anchor="ctr">
                    <a:solidFill>
                      <a:srgbClr val="FFFFFF"/>
                    </a:solidFill>
                  </a:tcPr>
                </a:tc>
                <a:extLst>
                  <a:ext uri="{0D108BD9-81ED-4DB2-BD59-A6C34878D82A}">
                    <a16:rowId xmlns:a16="http://schemas.microsoft.com/office/drawing/2014/main" xmlns="" val="10009"/>
                  </a:ext>
                </a:extLst>
              </a:tr>
              <a:tr h="46195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10.</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Root user is the super user and has all administrative privileges.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Administrator user has all administrative privileges of computers.</a:t>
                      </a:r>
                      <a:endParaRPr/>
                    </a:p>
                  </a:txBody>
                  <a:tcPr marL="66925" marR="66925" marT="93700" marB="93700" anchor="ctr">
                    <a:solidFill>
                      <a:srgbClr val="FFFFFF"/>
                    </a:solidFill>
                  </a:tcPr>
                </a:tc>
                <a:extLst>
                  <a:ext uri="{0D108BD9-81ED-4DB2-BD59-A6C34878D82A}">
                    <a16:rowId xmlns:a16="http://schemas.microsoft.com/office/drawing/2014/main" xmlns="" val="10010"/>
                  </a:ext>
                </a:extLst>
              </a:tr>
              <a:tr h="7223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11.</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file naming convention in case sensitive. Thus, sample and SAMPLE are 2 different files in Linux/Unix operating system.</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In Windows, you cannot have 2 files with the same name in the same folder.</a:t>
                      </a:r>
                      <a:endParaRPr/>
                    </a:p>
                  </a:txBody>
                  <a:tcPr marL="66925" marR="66925" marT="93700" marB="93700" anchor="ctr">
                    <a:solidFill>
                      <a:srgbClr val="FFFFFF"/>
                    </a:solidFill>
                  </a:tcPr>
                </a:tc>
                <a:extLst>
                  <a:ext uri="{0D108BD9-81ED-4DB2-BD59-A6C34878D82A}">
                    <a16:rowId xmlns:a16="http://schemas.microsoft.com/office/drawing/2014/main" xmlns="" val="10011"/>
                  </a:ext>
                </a:extLst>
              </a:tr>
            </a:tbl>
          </a:graphicData>
        </a:graphic>
      </p:graphicFrame>
      <p:sp>
        <p:nvSpPr>
          <p:cNvPr id="693" name="Google Shape;693;p57"/>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75</a:t>
            </a:fld>
            <a:endParaRPr/>
          </a:p>
        </p:txBody>
      </p:sp>
      <p:sp>
        <p:nvSpPr>
          <p:cNvPr id="694" name="Google Shape;694;p57"/>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695" name="Google Shape;695;p57"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58"/>
          <p:cNvSpPr txBox="1">
            <a:spLocks noGrp="1"/>
          </p:cNvSpPr>
          <p:nvPr>
            <p:ph type="title"/>
          </p:nvPr>
        </p:nvSpPr>
        <p:spPr>
          <a:xfrm>
            <a:off x="1981200" y="274640"/>
            <a:ext cx="8229600" cy="777875"/>
          </a:xfrm>
          <a:prstGeom prst="rect">
            <a:avLst/>
          </a:prstGeom>
          <a:noFill/>
          <a:ln>
            <a:noFill/>
          </a:ln>
        </p:spPr>
        <p:txBody>
          <a:bodyPr spcFirstLastPara="1" wrap="square" lIns="91425" tIns="45700" rIns="91425" bIns="45700" anchor="ctr" anchorCtr="0">
            <a:noAutofit/>
          </a:bodyPr>
          <a:lstStyle/>
          <a:p>
            <a:pPr>
              <a:buClr>
                <a:schemeClr val="dk1"/>
              </a:buClr>
              <a:buSzPts val="2800"/>
            </a:pPr>
            <a:r>
              <a:rPr lang="en-US" sz="2800">
                <a:latin typeface="Times New Roman"/>
                <a:ea typeface="Times New Roman"/>
                <a:cs typeface="Times New Roman"/>
                <a:sym typeface="Times New Roman"/>
              </a:rPr>
              <a:t>Virtual Machines</a:t>
            </a:r>
            <a:endParaRPr/>
          </a:p>
        </p:txBody>
      </p:sp>
      <p:sp>
        <p:nvSpPr>
          <p:cNvPr id="702" name="Google Shape;702;p58"/>
          <p:cNvSpPr txBox="1">
            <a:spLocks noGrp="1"/>
          </p:cNvSpPr>
          <p:nvPr>
            <p:ph type="body" idx="1"/>
          </p:nvPr>
        </p:nvSpPr>
        <p:spPr>
          <a:xfrm>
            <a:off x="1981200" y="1052512"/>
            <a:ext cx="8229600" cy="5073650"/>
          </a:xfrm>
          <a:prstGeom prst="rect">
            <a:avLst/>
          </a:prstGeom>
          <a:noFill/>
          <a:ln>
            <a:noFill/>
          </a:ln>
        </p:spPr>
        <p:txBody>
          <a:bodyPr spcFirstLastPara="1" wrap="square" lIns="91425" tIns="45700" rIns="91425" bIns="45700" anchor="t" anchorCtr="0">
            <a:noAutofit/>
          </a:bodyPr>
          <a:lstStyle/>
          <a:p>
            <a:pPr marL="342900" algn="just">
              <a:spcBef>
                <a:spcPts val="0"/>
              </a:spcBef>
              <a:buSzPts val="2000"/>
            </a:pPr>
            <a:r>
              <a:rPr lang="en-US" sz="2000">
                <a:latin typeface="Times New Roman"/>
                <a:ea typeface="Times New Roman"/>
                <a:cs typeface="Times New Roman"/>
                <a:sym typeface="Times New Roman"/>
              </a:rPr>
              <a:t>A Virtual Machine (VM) is a compute resource that uses software instead of a physical computer to run programs and deploy apps. One or more virtual “guest” machines run on a physical “host” machine.  Each virtual machine runs its own operating system and functions separately from the other VMs, even when they are all running on the same host. This means that, for example, a virtual MacOS virtual machine can run on a physical PC. </a:t>
            </a:r>
            <a:endParaRPr/>
          </a:p>
          <a:p>
            <a:pPr marL="342900" indent="-215900" algn="just">
              <a:spcBef>
                <a:spcPts val="400"/>
              </a:spcBef>
              <a:buSzPts val="2000"/>
              <a:buNone/>
            </a:pPr>
            <a:endParaRPr sz="2000">
              <a:latin typeface="Times New Roman"/>
              <a:ea typeface="Times New Roman"/>
              <a:cs typeface="Times New Roman"/>
              <a:sym typeface="Times New Roman"/>
            </a:endParaRPr>
          </a:p>
          <a:p>
            <a:pPr marL="342900" indent="-215900" algn="just">
              <a:spcBef>
                <a:spcPts val="400"/>
              </a:spcBef>
              <a:buSzPts val="2000"/>
              <a:buNone/>
            </a:pPr>
            <a:endParaRPr sz="2000">
              <a:latin typeface="Times New Roman"/>
              <a:ea typeface="Times New Roman"/>
              <a:cs typeface="Times New Roman"/>
              <a:sym typeface="Times New Roman"/>
            </a:endParaRPr>
          </a:p>
          <a:p>
            <a:pPr marL="342900" algn="just">
              <a:spcBef>
                <a:spcPts val="400"/>
              </a:spcBef>
              <a:buSzPts val="2000"/>
            </a:pPr>
            <a:r>
              <a:rPr lang="en-US" sz="2000">
                <a:latin typeface="Times New Roman"/>
                <a:ea typeface="Times New Roman"/>
                <a:cs typeface="Times New Roman"/>
                <a:sym typeface="Times New Roman"/>
              </a:rPr>
              <a:t>Virtual machine technology is used for many use cases across on-premises and cloud environments. More recently, public cloud services are using virtual machines to provide virtual application resources to multiple users at once, for even more cost efficient and flexible compute. </a:t>
            </a:r>
            <a:endParaRPr/>
          </a:p>
        </p:txBody>
      </p:sp>
      <p:sp>
        <p:nvSpPr>
          <p:cNvPr id="703" name="Google Shape;703;p58"/>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76</a:t>
            </a:fld>
            <a:endParaRPr/>
          </a:p>
        </p:txBody>
      </p:sp>
      <p:sp>
        <p:nvSpPr>
          <p:cNvPr id="704" name="Google Shape;704;p58"/>
          <p:cNvSpPr txBox="1"/>
          <p:nvPr/>
        </p:nvSpPr>
        <p:spPr>
          <a:xfrm>
            <a:off x="1843089" y="607695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705" name="Google Shape;705;p58"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59"/>
          <p:cNvSpPr txBox="1">
            <a:spLocks noGrp="1"/>
          </p:cNvSpPr>
          <p:nvPr>
            <p:ph type="body" idx="1"/>
          </p:nvPr>
        </p:nvSpPr>
        <p:spPr>
          <a:xfrm>
            <a:off x="1981200" y="476250"/>
            <a:ext cx="8229600" cy="5649912"/>
          </a:xfrm>
          <a:prstGeom prst="rect">
            <a:avLst/>
          </a:prstGeom>
          <a:noFill/>
          <a:ln>
            <a:noFill/>
          </a:ln>
        </p:spPr>
        <p:txBody>
          <a:bodyPr spcFirstLastPara="1" wrap="square" lIns="91425" tIns="45700" rIns="91425" bIns="45700" anchor="t" anchorCtr="0">
            <a:noAutofit/>
          </a:bodyPr>
          <a:lstStyle/>
          <a:p>
            <a:pPr marL="342900" algn="just">
              <a:spcBef>
                <a:spcPts val="0"/>
              </a:spcBef>
              <a:buSzPts val="2000"/>
            </a:pPr>
            <a:r>
              <a:rPr lang="en-US" sz="2000" b="1">
                <a:latin typeface="Times New Roman"/>
                <a:ea typeface="Times New Roman"/>
                <a:cs typeface="Times New Roman"/>
                <a:sym typeface="Times New Roman"/>
              </a:rPr>
              <a:t>What are virtual machines used for?</a:t>
            </a:r>
            <a:endParaRPr/>
          </a:p>
          <a:p>
            <a:pPr marL="342900" algn="just">
              <a:spcBef>
                <a:spcPts val="400"/>
              </a:spcBef>
              <a:buSzPts val="2000"/>
            </a:pPr>
            <a:r>
              <a:rPr lang="en-US" sz="2000">
                <a:latin typeface="Times New Roman"/>
                <a:ea typeface="Times New Roman"/>
                <a:cs typeface="Times New Roman"/>
                <a:sym typeface="Times New Roman"/>
              </a:rPr>
              <a:t>Virtual machines (VMs) allow a business to run an operating system that behaves like a completely separate computer in an app window on a desktop. </a:t>
            </a:r>
            <a:endParaRPr sz="2000">
              <a:latin typeface="Times New Roman"/>
              <a:ea typeface="Times New Roman"/>
              <a:cs typeface="Times New Roman"/>
              <a:sym typeface="Times New Roman"/>
            </a:endParaRPr>
          </a:p>
          <a:p>
            <a:pPr marL="342900" algn="just">
              <a:spcBef>
                <a:spcPts val="400"/>
              </a:spcBef>
              <a:buSzPts val="2000"/>
            </a:pPr>
            <a:r>
              <a:rPr lang="en-US" sz="2000">
                <a:latin typeface="Times New Roman"/>
                <a:ea typeface="Times New Roman"/>
                <a:cs typeface="Times New Roman"/>
                <a:sym typeface="Times New Roman"/>
              </a:rPr>
              <a:t>VMs may be deployed to accommodate different levels of processing power needs, to run software that requires a different operating system, or to test applications in a safe, sandboxed environment.  </a:t>
            </a:r>
            <a:endParaRPr/>
          </a:p>
          <a:p>
            <a:pPr marL="342900" algn="just">
              <a:spcBef>
                <a:spcPts val="400"/>
              </a:spcBef>
              <a:buSzPts val="2000"/>
            </a:pPr>
            <a:r>
              <a:rPr lang="en-US" sz="2000">
                <a:latin typeface="Times New Roman"/>
                <a:ea typeface="Times New Roman"/>
                <a:cs typeface="Times New Roman"/>
                <a:sym typeface="Times New Roman"/>
              </a:rPr>
              <a:t>Virtual machines have historically been used for server virtualization, which enables IT teams to consolidate their computing resources and improve efficiency. </a:t>
            </a:r>
            <a:endParaRPr/>
          </a:p>
        </p:txBody>
      </p:sp>
      <p:sp>
        <p:nvSpPr>
          <p:cNvPr id="711" name="Google Shape;711;p59"/>
          <p:cNvSpPr txBox="1"/>
          <p:nvPr/>
        </p:nvSpPr>
        <p:spPr>
          <a:xfrm>
            <a:off x="8077200" y="6356353"/>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77</a:t>
            </a:fld>
            <a:endParaRPr/>
          </a:p>
        </p:txBody>
      </p:sp>
      <p:sp>
        <p:nvSpPr>
          <p:cNvPr id="712" name="Google Shape;712;p59"/>
          <p:cNvSpPr txBox="1"/>
          <p:nvPr/>
        </p:nvSpPr>
        <p:spPr>
          <a:xfrm>
            <a:off x="1981202" y="6337300"/>
            <a:ext cx="8505825"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713" name="Google Shape;713;p59"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g13ffeccf302_0_71"/>
          <p:cNvSpPr txBox="1">
            <a:spLocks noGrp="1"/>
          </p:cNvSpPr>
          <p:nvPr>
            <p:ph type="body" idx="1"/>
          </p:nvPr>
        </p:nvSpPr>
        <p:spPr>
          <a:xfrm>
            <a:off x="1981200" y="476250"/>
            <a:ext cx="8229600" cy="5649900"/>
          </a:xfrm>
          <a:prstGeom prst="rect">
            <a:avLst/>
          </a:prstGeom>
          <a:noFill/>
          <a:ln>
            <a:noFill/>
          </a:ln>
        </p:spPr>
        <p:txBody>
          <a:bodyPr spcFirstLastPara="1" wrap="square" lIns="91425" tIns="45700" rIns="91425" bIns="45700" anchor="t" anchorCtr="0">
            <a:noAutofit/>
          </a:bodyPr>
          <a:lstStyle/>
          <a:p>
            <a:pPr marL="342900" algn="just">
              <a:spcBef>
                <a:spcPts val="0"/>
              </a:spcBef>
              <a:buSzPts val="2000"/>
            </a:pPr>
            <a:r>
              <a:rPr lang="en-US" sz="2000" b="1">
                <a:latin typeface="Times New Roman"/>
                <a:ea typeface="Times New Roman"/>
                <a:cs typeface="Times New Roman"/>
                <a:sym typeface="Times New Roman"/>
              </a:rPr>
              <a:t>What are virtual machines used for?</a:t>
            </a:r>
            <a:endParaRPr/>
          </a:p>
          <a:p>
            <a:pPr marL="0" indent="0" algn="just">
              <a:spcBef>
                <a:spcPts val="400"/>
              </a:spcBef>
              <a:buNone/>
            </a:pPr>
            <a:r>
              <a:rPr lang="en-US" sz="2000">
                <a:latin typeface="Times New Roman"/>
                <a:ea typeface="Times New Roman"/>
                <a:cs typeface="Times New Roman"/>
                <a:sym typeface="Times New Roman"/>
              </a:rPr>
              <a:t>Additionally, virtual machines can perform specific tasks considered too risky to carry out in a host environment, such as accessing virus-infected data or testing operating systems. Since the virtual machine is separated from the rest of the system, the software inside the virtual machine cannot tamper with the host computer. </a:t>
            </a:r>
            <a:endParaRPr sz="2000">
              <a:latin typeface="Times New Roman"/>
              <a:ea typeface="Times New Roman"/>
              <a:cs typeface="Times New Roman"/>
              <a:sym typeface="Times New Roman"/>
            </a:endParaRPr>
          </a:p>
          <a:p>
            <a:pPr marL="0" indent="0" algn="just">
              <a:spcBef>
                <a:spcPts val="400"/>
              </a:spcBef>
              <a:buNone/>
            </a:pPr>
            <a:r>
              <a:rPr lang="en-US" sz="2000">
                <a:latin typeface="Times New Roman"/>
                <a:ea typeface="Times New Roman"/>
                <a:cs typeface="Times New Roman"/>
                <a:sym typeface="Times New Roman"/>
              </a:rPr>
              <a:t> </a:t>
            </a:r>
            <a:endParaRPr/>
          </a:p>
          <a:p>
            <a:pPr marL="342900" algn="just">
              <a:spcBef>
                <a:spcPts val="400"/>
              </a:spcBef>
              <a:buSzPts val="2000"/>
            </a:pPr>
            <a:r>
              <a:rPr lang="en-US" sz="2000" b="1">
                <a:latin typeface="Times New Roman"/>
                <a:ea typeface="Times New Roman"/>
                <a:cs typeface="Times New Roman"/>
                <a:sym typeface="Times New Roman"/>
              </a:rPr>
              <a:t>How do virtual machines work?</a:t>
            </a:r>
            <a:endParaRPr/>
          </a:p>
          <a:p>
            <a:pPr marL="342900" algn="just">
              <a:spcBef>
                <a:spcPts val="400"/>
              </a:spcBef>
              <a:buSzPts val="2000"/>
            </a:pPr>
            <a:r>
              <a:rPr lang="en-US" sz="2000">
                <a:latin typeface="Times New Roman"/>
                <a:ea typeface="Times New Roman"/>
                <a:cs typeface="Times New Roman"/>
                <a:sym typeface="Times New Roman"/>
              </a:rPr>
              <a:t>The virtual machine runs as a process in an application window, similar to any other application, on the operating system of the physical machine. Key files that make up a virtual machine include a log file, NVRAM setting file, virtual disk file and configuration file.</a:t>
            </a:r>
            <a:endParaRPr/>
          </a:p>
        </p:txBody>
      </p:sp>
      <p:sp>
        <p:nvSpPr>
          <p:cNvPr id="719" name="Google Shape;719;g13ffeccf302_0_71"/>
          <p:cNvSpPr txBox="1"/>
          <p:nvPr/>
        </p:nvSpPr>
        <p:spPr>
          <a:xfrm>
            <a:off x="8077200" y="6356350"/>
            <a:ext cx="2133600" cy="365100"/>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78</a:t>
            </a:fld>
            <a:endParaRPr/>
          </a:p>
        </p:txBody>
      </p:sp>
      <p:sp>
        <p:nvSpPr>
          <p:cNvPr id="720" name="Google Shape;720;g13ffeccf302_0_71"/>
          <p:cNvSpPr txBox="1"/>
          <p:nvPr/>
        </p:nvSpPr>
        <p:spPr>
          <a:xfrm>
            <a:off x="1981201" y="6337300"/>
            <a:ext cx="8505900" cy="461624"/>
          </a:xfrm>
          <a:prstGeom prst="rect">
            <a:avLst/>
          </a:prstGeom>
          <a:solidFill>
            <a:srgbClr val="F79646"/>
          </a:solidFill>
          <a:ln>
            <a:noFill/>
          </a:ln>
        </p:spPr>
        <p:txBody>
          <a:bodyPr spcFirstLastPara="1" wrap="square" lIns="91425" tIns="45700" rIns="91425" bIns="45700" anchor="t" anchorCtr="0">
            <a:spAutoFit/>
          </a:bodyPr>
          <a:lstStyle/>
          <a:p>
            <a:pPr algn="ctr">
              <a:buClr>
                <a:schemeClr val="lt1"/>
              </a:buClr>
              <a:buSzPts val="2400"/>
            </a:pPr>
            <a:r>
              <a:rPr lang="en-US" sz="2400" b="1">
                <a:solidFill>
                  <a:schemeClr val="lt1"/>
                </a:solidFill>
                <a:latin typeface="Times New Roman"/>
                <a:ea typeface="Times New Roman"/>
                <a:cs typeface="Times New Roman"/>
                <a:sym typeface="Times New Roman"/>
              </a:rPr>
              <a:t>www.lpu.in                                    Lovely Professional University </a:t>
            </a:r>
            <a:endParaRPr/>
          </a:p>
        </p:txBody>
      </p:sp>
      <p:pic>
        <p:nvPicPr>
          <p:cNvPr id="721" name="Google Shape;721;g13ffeccf302_0_71" descr="Lovely Professional University - Wikipedia"/>
          <p:cNvPicPr preferRelativeResize="0"/>
          <p:nvPr/>
        </p:nvPicPr>
        <p:blipFill rotWithShape="1">
          <a:blip r:embed="rId3">
            <a:alphaModFix/>
          </a:blip>
          <a:srcRect/>
          <a:stretch/>
        </p:blipFill>
        <p:spPr>
          <a:xfrm>
            <a:off x="9912349" y="74615"/>
            <a:ext cx="704851" cy="70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4DA5A3E-7BD0-1847-F733-E5AF2CE9DB24}"/>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xmlns="" id="{1A6DECB2-3E36-641F-A212-5C6CADA8EBF9}"/>
              </a:ext>
            </a:extLst>
          </p:cNvPr>
          <p:cNvSpPr>
            <a:spLocks noGrp="1"/>
          </p:cNvSpPr>
          <p:nvPr>
            <p:ph type="body" idx="1"/>
          </p:nvPr>
        </p:nvSpPr>
        <p:spPr/>
        <p:txBody>
          <a:bodyPr/>
          <a:lstStyle/>
          <a:p>
            <a:pPr algn="just"/>
            <a:r>
              <a:rPr lang="en-US" dirty="0"/>
              <a:t>System software acts as the interface between the application software and hardware of the computer system.</a:t>
            </a:r>
          </a:p>
          <a:p>
            <a:pPr algn="just"/>
            <a:r>
              <a:rPr lang="en-US" dirty="0"/>
              <a:t>System software acts as the interface between the application software and hardware of the computer system.</a:t>
            </a:r>
          </a:p>
          <a:p>
            <a:pPr algn="just"/>
            <a:endParaRPr lang="en-US" dirty="0"/>
          </a:p>
        </p:txBody>
      </p:sp>
      <p:sp>
        <p:nvSpPr>
          <p:cNvPr id="3" name="Slide Number Placeholder 2">
            <a:extLst>
              <a:ext uri="{FF2B5EF4-FFF2-40B4-BE49-F238E27FC236}">
                <a16:creationId xmlns:a16="http://schemas.microsoft.com/office/drawing/2014/main" xmlns="" id="{AB18D18E-7AA3-AAB0-FD12-BA1558A68722}"/>
              </a:ext>
            </a:extLst>
          </p:cNvPr>
          <p:cNvSpPr>
            <a:spLocks noGrp="1"/>
          </p:cNvSpPr>
          <p:nvPr>
            <p:ph type="sldNum" idx="12"/>
          </p:nvPr>
        </p:nvSpPr>
        <p:spPr/>
        <p:txBody>
          <a:bodyPr/>
          <a:lstStyle/>
          <a:p>
            <a:fld id="{00000000-1234-1234-1234-123412341234}" type="slidenum">
              <a:rPr lang="en-US" smtClean="0"/>
              <a:pPr/>
              <a:t>8</a:t>
            </a:fld>
            <a:endParaRPr lang="en-US"/>
          </a:p>
        </p:txBody>
      </p:sp>
    </p:spTree>
    <p:extLst>
      <p:ext uri="{BB962C8B-B14F-4D97-AF65-F5344CB8AC3E}">
        <p14:creationId xmlns:p14="http://schemas.microsoft.com/office/powerpoint/2010/main" xmlns="" val="1526286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04C24230-0BCA-4F21-BEE9-496253FB2795}"/>
              </a:ext>
            </a:extLst>
          </p:cNvPr>
          <p:cNvSpPr>
            <a:spLocks noGrp="1" noChangeArrowheads="1"/>
          </p:cNvSpPr>
          <p:nvPr>
            <p:ph type="title"/>
          </p:nvPr>
        </p:nvSpPr>
        <p:spPr>
          <a:xfrm>
            <a:off x="2574926" y="147152"/>
            <a:ext cx="7448551" cy="576262"/>
          </a:xfrm>
        </p:spPr>
        <p:txBody>
          <a:bodyPr/>
          <a:lstStyle/>
          <a:p>
            <a:pPr eaLnBrk="1" hangingPunct="1"/>
            <a:r>
              <a:rPr lang="en-US" altLang="en-US" dirty="0"/>
              <a:t>Operating System Services</a:t>
            </a:r>
          </a:p>
        </p:txBody>
      </p:sp>
      <p:sp>
        <p:nvSpPr>
          <p:cNvPr id="11267" name="Rectangle 3">
            <a:extLst>
              <a:ext uri="{FF2B5EF4-FFF2-40B4-BE49-F238E27FC236}">
                <a16:creationId xmlns:a16="http://schemas.microsoft.com/office/drawing/2014/main" xmlns="" id="{4273FD5E-1C82-4A27-94EC-32DCB0EF2F72}"/>
              </a:ext>
            </a:extLst>
          </p:cNvPr>
          <p:cNvSpPr>
            <a:spLocks noGrp="1" noChangeArrowheads="1"/>
          </p:cNvSpPr>
          <p:nvPr>
            <p:ph type="body" idx="1"/>
          </p:nvPr>
        </p:nvSpPr>
        <p:spPr>
          <a:xfrm>
            <a:off x="2005784" y="843885"/>
            <a:ext cx="8318089" cy="5002212"/>
          </a:xfrm>
          <a:noFill/>
        </p:spPr>
        <p:txBody>
          <a:bodyPr/>
          <a:lstStyle/>
          <a:p>
            <a:r>
              <a:rPr lang="en-US" altLang="en-US" sz="2000" dirty="0"/>
              <a:t>Operating systems provide an environment for execution of programs and services to programs and users.</a:t>
            </a:r>
          </a:p>
          <a:p>
            <a:endParaRPr lang="en-US" altLang="en-US" sz="2000" dirty="0"/>
          </a:p>
          <a:p>
            <a:r>
              <a:rPr lang="en-US" altLang="en-US" sz="2000" dirty="0"/>
              <a:t>The operating-system provides functions that are helpful to the user are:</a:t>
            </a:r>
          </a:p>
          <a:p>
            <a:pPr lvl="1"/>
            <a:r>
              <a:rPr lang="en-US" altLang="en-US" sz="1800" b="1" dirty="0"/>
              <a:t>User interface </a:t>
            </a:r>
            <a:r>
              <a:rPr lang="en-US" altLang="en-US" sz="1800" dirty="0"/>
              <a:t>- Almost all operating systems have a user interface (</a:t>
            </a:r>
            <a:r>
              <a:rPr lang="en-US" altLang="en-US" sz="1800" b="1" dirty="0">
                <a:solidFill>
                  <a:srgbClr val="006699"/>
                </a:solidFill>
                <a:latin typeface="+mj-lt"/>
              </a:rPr>
              <a:t>UI</a:t>
            </a:r>
            <a:r>
              <a:rPr lang="en-US" altLang="en-US" sz="1800" dirty="0"/>
              <a:t>).</a:t>
            </a:r>
          </a:p>
          <a:p>
            <a:pPr lvl="2"/>
            <a:r>
              <a:rPr lang="en-US" altLang="en-US" sz="1600" dirty="0"/>
              <a:t>Varies between </a:t>
            </a:r>
            <a:r>
              <a:rPr lang="en-US" altLang="en-US" sz="1600" b="1" dirty="0">
                <a:solidFill>
                  <a:srgbClr val="006699"/>
                </a:solidFill>
                <a:latin typeface="+mj-lt"/>
              </a:rPr>
              <a:t>Command-Line</a:t>
            </a:r>
            <a:r>
              <a:rPr lang="en-US" altLang="en-US" sz="1600" b="1" dirty="0">
                <a:solidFill>
                  <a:srgbClr val="3366FF"/>
                </a:solidFill>
              </a:rPr>
              <a:t> </a:t>
            </a:r>
            <a:r>
              <a:rPr lang="en-US" altLang="en-US" sz="1600" dirty="0"/>
              <a:t>(</a:t>
            </a:r>
            <a:r>
              <a:rPr lang="en-US" altLang="en-US" sz="1600" b="1" dirty="0">
                <a:solidFill>
                  <a:srgbClr val="006699"/>
                </a:solidFill>
                <a:latin typeface="+mj-lt"/>
              </a:rPr>
              <a:t>CLI</a:t>
            </a:r>
            <a:r>
              <a:rPr lang="en-US" altLang="en-US" sz="1600" dirty="0"/>
              <a:t>)</a:t>
            </a:r>
            <a:r>
              <a:rPr lang="en-US" altLang="en-US" sz="1600" dirty="0">
                <a:solidFill>
                  <a:srgbClr val="000000"/>
                </a:solidFill>
              </a:rPr>
              <a:t>, </a:t>
            </a:r>
            <a:r>
              <a:rPr lang="en-US" altLang="en-US" sz="1600" b="1" dirty="0">
                <a:solidFill>
                  <a:srgbClr val="006699"/>
                </a:solidFill>
                <a:latin typeface="+mj-lt"/>
              </a:rPr>
              <a:t>Graphics</a:t>
            </a:r>
            <a:r>
              <a:rPr lang="en-US" altLang="en-US" sz="1600" b="1" dirty="0">
                <a:solidFill>
                  <a:srgbClr val="3366FF"/>
                </a:solidFill>
              </a:rPr>
              <a:t> </a:t>
            </a:r>
            <a:r>
              <a:rPr lang="en-US" altLang="en-US" sz="1600" b="1" dirty="0">
                <a:solidFill>
                  <a:srgbClr val="006699"/>
                </a:solidFill>
                <a:latin typeface="+mj-lt"/>
              </a:rPr>
              <a:t>User</a:t>
            </a:r>
            <a:r>
              <a:rPr lang="en-US" altLang="en-US" sz="1600" b="1" dirty="0">
                <a:solidFill>
                  <a:srgbClr val="3366FF"/>
                </a:solidFill>
              </a:rPr>
              <a:t> </a:t>
            </a:r>
            <a:r>
              <a:rPr lang="en-US" altLang="en-US" sz="1600" b="1" dirty="0">
                <a:solidFill>
                  <a:srgbClr val="006699"/>
                </a:solidFill>
                <a:latin typeface="+mj-lt"/>
              </a:rPr>
              <a:t>Interface</a:t>
            </a:r>
            <a:r>
              <a:rPr lang="en-US" altLang="en-US" sz="1600" b="1" dirty="0">
                <a:solidFill>
                  <a:srgbClr val="3366FF"/>
                </a:solidFill>
              </a:rPr>
              <a:t> </a:t>
            </a:r>
            <a:r>
              <a:rPr lang="en-US" altLang="en-US" sz="1600" dirty="0"/>
              <a:t>(</a:t>
            </a:r>
            <a:r>
              <a:rPr lang="en-US" altLang="en-US" sz="1600" b="1" dirty="0">
                <a:solidFill>
                  <a:srgbClr val="006699"/>
                </a:solidFill>
                <a:latin typeface="+mj-lt"/>
              </a:rPr>
              <a:t>GUI</a:t>
            </a:r>
            <a:r>
              <a:rPr lang="en-US" altLang="en-US" sz="1600" dirty="0"/>
              <a:t>)</a:t>
            </a:r>
            <a:r>
              <a:rPr lang="en-US" altLang="en-US" sz="1600" dirty="0">
                <a:solidFill>
                  <a:srgbClr val="000000"/>
                </a:solidFill>
              </a:rPr>
              <a:t>,</a:t>
            </a:r>
            <a:r>
              <a:rPr lang="en-US" altLang="en-US" sz="1600" b="1" dirty="0">
                <a:solidFill>
                  <a:srgbClr val="3366FF"/>
                </a:solidFill>
              </a:rPr>
              <a:t>  </a:t>
            </a:r>
            <a:r>
              <a:rPr lang="en-US" altLang="en-US" sz="1600" b="1" dirty="0">
                <a:solidFill>
                  <a:srgbClr val="006699"/>
                </a:solidFill>
                <a:latin typeface="+mj-lt"/>
              </a:rPr>
              <a:t>touch-screen</a:t>
            </a:r>
            <a:r>
              <a:rPr lang="en-US" altLang="en-US" sz="1600" b="1" dirty="0">
                <a:solidFill>
                  <a:srgbClr val="3366FF"/>
                </a:solidFill>
                <a:latin typeface="+mj-lt"/>
              </a:rPr>
              <a:t>.</a:t>
            </a:r>
            <a:endParaRPr lang="en-US" altLang="en-US" sz="1600" b="1" dirty="0">
              <a:solidFill>
                <a:srgbClr val="006699"/>
              </a:solidFill>
              <a:latin typeface="+mj-lt"/>
            </a:endParaRPr>
          </a:p>
          <a:p>
            <a:pPr lvl="1"/>
            <a:r>
              <a:rPr lang="en-US" altLang="en-US" sz="1800" b="1" dirty="0"/>
              <a:t>Program execution </a:t>
            </a:r>
            <a:r>
              <a:rPr lang="en-US" altLang="en-US" sz="1800" dirty="0"/>
              <a:t>- The system must be able to load a program into memory and to run that program, end execution, either normally or abnormally (indicating error)</a:t>
            </a:r>
          </a:p>
          <a:p>
            <a:pPr lvl="1"/>
            <a:r>
              <a:rPr lang="en-US" altLang="en-US" sz="1800" b="1" dirty="0"/>
              <a:t>I/O operations </a:t>
            </a:r>
            <a:r>
              <a:rPr lang="en-US" altLang="en-US" sz="1800" dirty="0"/>
              <a:t>-  A running program may require I/O, which may involve a file or an I/O device</a:t>
            </a:r>
          </a:p>
          <a:p>
            <a:pPr lvl="1"/>
            <a:r>
              <a:rPr lang="en-US" altLang="en-US" sz="1800" b="1" dirty="0"/>
              <a:t>File-system manipulation </a:t>
            </a:r>
            <a:r>
              <a:rPr lang="en-US" altLang="en-US" sz="1800" dirty="0"/>
              <a:t>-  The file system is of particular interest. Programs need to read and write files and directories, create and delete them, search them, list file Information, permission management.</a:t>
            </a:r>
            <a:endParaRPr lang="en-US" altLang="en-US" sz="1800" b="1" dirty="0"/>
          </a:p>
          <a:p>
            <a:pPr lvl="1"/>
            <a:endParaRPr lang="en-US"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4467</Words>
  <Application>Microsoft Office PowerPoint</Application>
  <PresentationFormat>Custom</PresentationFormat>
  <Paragraphs>631</Paragraphs>
  <Slides>78</Slides>
  <Notes>61</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Slide 1</vt:lpstr>
      <vt:lpstr>Unit-2 (Operating System)</vt:lpstr>
      <vt:lpstr>What is an Operating System?</vt:lpstr>
      <vt:lpstr>   Computer System Structure</vt:lpstr>
      <vt:lpstr>        Four Components of a Computer System</vt:lpstr>
      <vt:lpstr>Difference between System Software and Application Software</vt:lpstr>
      <vt:lpstr>Slide 7</vt:lpstr>
      <vt:lpstr>Slide 8</vt:lpstr>
      <vt:lpstr>Operating System Services</vt:lpstr>
      <vt:lpstr>Operating System Services </vt:lpstr>
      <vt:lpstr>Operating System Services </vt:lpstr>
      <vt:lpstr>Computer System Organization</vt:lpstr>
      <vt:lpstr>Components of Operating System</vt:lpstr>
      <vt:lpstr>Slide 14</vt:lpstr>
      <vt:lpstr>Process management</vt:lpstr>
      <vt:lpstr>Slide 16</vt:lpstr>
      <vt:lpstr>Process life cycle</vt:lpstr>
      <vt:lpstr>File management </vt:lpstr>
      <vt:lpstr>Slide 19</vt:lpstr>
      <vt:lpstr>Slide 20</vt:lpstr>
      <vt:lpstr>I/O Device Management</vt:lpstr>
      <vt:lpstr>Slide 22</vt:lpstr>
      <vt:lpstr>Slide 23</vt:lpstr>
      <vt:lpstr>Slide 24</vt:lpstr>
      <vt:lpstr>Main Memory Management</vt:lpstr>
      <vt:lpstr>Slide 26</vt:lpstr>
      <vt:lpstr>Slide 27</vt:lpstr>
      <vt:lpstr>Secondary Storage Management</vt:lpstr>
      <vt:lpstr>Slide 29</vt:lpstr>
      <vt:lpstr>Slide 30</vt:lpstr>
      <vt:lpstr>Security Management</vt:lpstr>
      <vt:lpstr>Slide 32</vt:lpstr>
      <vt:lpstr>Slide 33</vt:lpstr>
      <vt:lpstr>Slide 34</vt:lpstr>
      <vt:lpstr>Slide 35</vt:lpstr>
      <vt:lpstr>Command line Interpreter </vt:lpstr>
      <vt:lpstr>Slide 37</vt:lpstr>
      <vt:lpstr>Windows Operating Systems Versions and features</vt:lpstr>
      <vt:lpstr>Slide 39</vt:lpstr>
      <vt:lpstr>Slide 40</vt:lpstr>
      <vt:lpstr>Slide 41</vt:lpstr>
      <vt:lpstr>Slide 42</vt:lpstr>
      <vt:lpstr>Slide 43</vt:lpstr>
      <vt:lpstr>Slide 44</vt:lpstr>
      <vt:lpstr>Slide 45</vt:lpstr>
      <vt:lpstr>Slide 46</vt:lpstr>
      <vt:lpstr>Slide 47</vt:lpstr>
      <vt:lpstr>Installation process</vt:lpstr>
      <vt:lpstr>Slide 49</vt:lpstr>
      <vt:lpstr>Slide 50</vt:lpstr>
      <vt:lpstr>Slide 51</vt:lpstr>
      <vt:lpstr>Slide 52</vt:lpstr>
      <vt:lpstr>Slide 53</vt:lpstr>
      <vt:lpstr>Slide 54</vt:lpstr>
      <vt:lpstr>Slide 55</vt:lpstr>
      <vt:lpstr>Slide 56</vt:lpstr>
      <vt:lpstr>Slide 57</vt:lpstr>
      <vt:lpstr>Slide 58</vt:lpstr>
      <vt:lpstr>Bootloader</vt:lpstr>
      <vt:lpstr>Bootloader</vt:lpstr>
      <vt:lpstr>Bootloader</vt:lpstr>
      <vt:lpstr>Linux OS and its features</vt:lpstr>
      <vt:lpstr>Linux OS and its features</vt:lpstr>
      <vt:lpstr>Slide 64</vt:lpstr>
      <vt:lpstr>Slide 65</vt:lpstr>
      <vt:lpstr>Slide 66</vt:lpstr>
      <vt:lpstr>Distribution versions</vt:lpstr>
      <vt:lpstr>Installation </vt:lpstr>
      <vt:lpstr>Linux Directory Structure and File System Hierarchy</vt:lpstr>
      <vt:lpstr>Slide 70</vt:lpstr>
      <vt:lpstr>How to partition a disk in Linux </vt:lpstr>
      <vt:lpstr>How to partition a disk in Linux </vt:lpstr>
      <vt:lpstr>Slide 73</vt:lpstr>
      <vt:lpstr>Slide 74</vt:lpstr>
      <vt:lpstr>Comparison of Windows and Linux OS</vt:lpstr>
      <vt:lpstr>Virtual Machines</vt:lpstr>
      <vt:lpstr>Slide 77</vt:lpstr>
      <vt:lpstr>Slide 78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dc:creator>
  <cp:lastModifiedBy>Aarti</cp:lastModifiedBy>
  <cp:revision>16</cp:revision>
  <dcterms:created xsi:type="dcterms:W3CDTF">2006-08-16T00:00:00Z</dcterms:created>
  <dcterms:modified xsi:type="dcterms:W3CDTF">2023-09-29T08:30:14Z</dcterms:modified>
</cp:coreProperties>
</file>