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9" r:id="rId3"/>
    <p:sldId id="257" r:id="rId4"/>
    <p:sldId id="262" r:id="rId5"/>
    <p:sldId id="258" r:id="rId6"/>
    <p:sldId id="260" r:id="rId7"/>
    <p:sldId id="261"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89989"/>
  </p:normalViewPr>
  <p:slideViewPr>
    <p:cSldViewPr snapToGrid="0">
      <p:cViewPr>
        <p:scale>
          <a:sx n="104" d="100"/>
          <a:sy n="104" d="100"/>
        </p:scale>
        <p:origin x="1952"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013F5-1F0F-9449-8BD0-D586EABFD667}" type="datetimeFigureOut">
              <a:rPr lang="en-US" smtClean="0"/>
              <a:t>6/26/24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B3AD9-C453-D447-A207-C48093AB367D}" type="slidenum">
              <a:rPr lang="en-US" smtClean="0"/>
              <a:t>‹#›</a:t>
            </a:fld>
            <a:endParaRPr lang="en-US"/>
          </a:p>
        </p:txBody>
      </p:sp>
    </p:spTree>
    <p:extLst>
      <p:ext uri="{BB962C8B-B14F-4D97-AF65-F5344CB8AC3E}">
        <p14:creationId xmlns:p14="http://schemas.microsoft.com/office/powerpoint/2010/main" val="3215580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more about location hierarchy in slide 7. </a:t>
            </a:r>
            <a:r>
              <a:rPr lang="en-US" dirty="0" err="1"/>
              <a:t>Pprof</a:t>
            </a:r>
            <a:r>
              <a:rPr lang="en-US" dirty="0"/>
              <a:t> is agnostic to </a:t>
            </a:r>
            <a:r>
              <a:rPr lang="en-IN" b="0" i="0" dirty="0">
                <a:solidFill>
                  <a:srgbClr val="1F2328"/>
                </a:solidFill>
                <a:effectLst/>
                <a:highlight>
                  <a:srgbClr val="FFFFFF"/>
                </a:highlight>
                <a:latin typeface="-apple-system"/>
              </a:rPr>
              <a:t>to the profile semantics, so other uses are possible. The interpretation of the reports generated by </a:t>
            </a:r>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 depends on the semantics defined by the source of the profile.</a:t>
            </a:r>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4</a:t>
            </a:fld>
            <a:endParaRPr lang="en-US"/>
          </a:p>
        </p:txBody>
      </p:sp>
    </p:spTree>
    <p:extLst>
      <p:ext uri="{BB962C8B-B14F-4D97-AF65-F5344CB8AC3E}">
        <p14:creationId xmlns:p14="http://schemas.microsoft.com/office/powerpoint/2010/main" val="200926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point 3 you can think about it as XML, but smaller, faster, and simpler. You define how you want your data to be structured once, then you can use special generated source code to easily write and read your structured data to and from a variety of data streams and using a variety of languages.</a:t>
            </a:r>
          </a:p>
          <a:p>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5</a:t>
            </a:fld>
            <a:endParaRPr lang="en-US"/>
          </a:p>
        </p:txBody>
      </p:sp>
    </p:spTree>
    <p:extLst>
      <p:ext uri="{BB962C8B-B14F-4D97-AF65-F5344CB8AC3E}">
        <p14:creationId xmlns:p14="http://schemas.microsoft.com/office/powerpoint/2010/main" val="2016352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B3B3B"/>
                </a:solidFill>
                <a:effectLst/>
                <a:highlight>
                  <a:srgbClr val="F8F8F8"/>
                </a:highlight>
                <a:latin typeface="-apple-system"/>
              </a:rPr>
              <a:t>The location hierarchy in the context of a </a:t>
            </a:r>
            <a:r>
              <a:rPr lang="en-IN" dirty="0" err="1"/>
              <a:t>pprof</a:t>
            </a:r>
            <a:r>
              <a:rPr lang="en-IN" b="0" i="0" dirty="0">
                <a:solidFill>
                  <a:srgbClr val="3B3B3B"/>
                </a:solidFill>
                <a:effectLst/>
                <a:highlight>
                  <a:srgbClr val="F8F8F8"/>
                </a:highlight>
                <a:latin typeface="-apple-system"/>
              </a:rPr>
              <a:t> profile refers to the structured representation of program counters (PCs) or function call sites within the profile data. When profiling a Go program using </a:t>
            </a:r>
            <a:r>
              <a:rPr lang="en-IN" dirty="0" err="1"/>
              <a:t>pprof</a:t>
            </a:r>
            <a:r>
              <a:rPr lang="en-IN" b="0" i="0" dirty="0">
                <a:solidFill>
                  <a:srgbClr val="3B3B3B"/>
                </a:solidFill>
                <a:effectLst/>
                <a:highlight>
                  <a:srgbClr val="F8F8F8"/>
                </a:highlight>
                <a:latin typeface="-apple-system"/>
              </a:rPr>
              <a:t>, the tool collects samples of stack traces at regular intervals (for CPU profiling) or on certain events (like memory </a:t>
            </a:r>
            <a:r>
              <a:rPr lang="en-IN" b="0" i="0" dirty="0" err="1">
                <a:solidFill>
                  <a:srgbClr val="3B3B3B"/>
                </a:solidFill>
                <a:effectLst/>
                <a:highlight>
                  <a:srgbClr val="F8F8F8"/>
                </a:highlight>
                <a:latin typeface="-apple-system"/>
              </a:rPr>
              <a:t>alloc</a:t>
            </a:r>
            <a:r>
              <a:rPr lang="en-IN" b="0" i="0" dirty="0">
                <a:solidFill>
                  <a:srgbClr val="3B3B3B"/>
                </a:solidFill>
                <a:effectLst/>
                <a:highlight>
                  <a:srgbClr val="F8F8F8"/>
                </a:highlight>
                <a:latin typeface="-apple-system"/>
              </a:rPr>
              <a:t> Here's a breakdown of what the location hierarchy means in a </a:t>
            </a:r>
            <a:r>
              <a:rPr lang="en-IN" dirty="0" err="1"/>
              <a:t>pprof</a:t>
            </a:r>
            <a:r>
              <a:rPr lang="en-IN" b="0" i="0" dirty="0">
                <a:solidFill>
                  <a:srgbClr val="3B3B3B"/>
                </a:solidFill>
                <a:effectLst/>
                <a:highlight>
                  <a:srgbClr val="F8F8F8"/>
                </a:highlight>
                <a:latin typeface="-apple-system"/>
              </a:rPr>
              <a:t> </a:t>
            </a:r>
            <a:r>
              <a:rPr lang="en-IN" b="0" i="0" dirty="0" err="1">
                <a:solidFill>
                  <a:srgbClr val="3B3B3B"/>
                </a:solidFill>
                <a:effectLst/>
                <a:highlight>
                  <a:srgbClr val="F8F8F8"/>
                </a:highlight>
                <a:latin typeface="-apple-system"/>
              </a:rPr>
              <a:t>profile:ation</a:t>
            </a:r>
            <a:r>
              <a:rPr lang="en-IN" b="0" i="0" dirty="0">
                <a:solidFill>
                  <a:srgbClr val="3B3B3B"/>
                </a:solidFill>
                <a:effectLst/>
                <a:highlight>
                  <a:srgbClr val="F8F8F8"/>
                </a:highlight>
                <a:latin typeface="-apple-system"/>
              </a:rPr>
              <a:t> for memory profiling). Each sample consists of a series of program counters or function call sites that represent the call stack at the moment the sample was taken.</a:t>
            </a:r>
          </a:p>
          <a:p>
            <a:pPr algn="l">
              <a:buFont typeface="Arial" panose="020B0604020202020204" pitchFamily="34" charset="0"/>
              <a:buChar char="•"/>
            </a:pPr>
            <a:r>
              <a:rPr lang="en-IN" b="1" i="0" dirty="0">
                <a:solidFill>
                  <a:srgbClr val="3B3B3B"/>
                </a:solidFill>
                <a:effectLst/>
                <a:highlight>
                  <a:srgbClr val="F8F8F8"/>
                </a:highlight>
                <a:latin typeface="-apple-system"/>
              </a:rPr>
              <a:t>Root</a:t>
            </a:r>
            <a:r>
              <a:rPr lang="en-IN" b="0" i="0" dirty="0">
                <a:solidFill>
                  <a:srgbClr val="3B3B3B"/>
                </a:solidFill>
                <a:effectLst/>
                <a:highlight>
                  <a:srgbClr val="F8F8F8"/>
                </a:highlight>
                <a:latin typeface="-apple-system"/>
              </a:rPr>
              <a:t>: The root of the hierarchy is the entry point of the profile, which might not correspond to a specific function but rather to the start of the profiling session.</a:t>
            </a:r>
          </a:p>
          <a:p>
            <a:pPr algn="l">
              <a:buFont typeface="Arial" panose="020B0604020202020204" pitchFamily="34" charset="0"/>
              <a:buChar char="•"/>
            </a:pPr>
            <a:r>
              <a:rPr lang="en-IN" b="1" i="0" dirty="0">
                <a:solidFill>
                  <a:srgbClr val="3B3B3B"/>
                </a:solidFill>
                <a:effectLst/>
                <a:highlight>
                  <a:srgbClr val="F8F8F8"/>
                </a:highlight>
                <a:latin typeface="-apple-system"/>
              </a:rPr>
              <a:t>Nodes</a:t>
            </a:r>
            <a:r>
              <a:rPr lang="en-IN" b="0" i="0" dirty="0">
                <a:solidFill>
                  <a:srgbClr val="3B3B3B"/>
                </a:solidFill>
                <a:effectLst/>
                <a:highlight>
                  <a:srgbClr val="F8F8F8"/>
                </a:highlight>
                <a:latin typeface="-apple-system"/>
              </a:rPr>
              <a:t>: Each node in the hierarchy represents a specific function call site or program counter. The hierarchy reflects the call stack of the program, with parent nodes calling child nodes.</a:t>
            </a:r>
          </a:p>
          <a:p>
            <a:pPr algn="l">
              <a:buFont typeface="Arial" panose="020B0604020202020204" pitchFamily="34" charset="0"/>
              <a:buChar char="•"/>
            </a:pPr>
            <a:r>
              <a:rPr lang="en-IN" b="1" i="0" dirty="0">
                <a:solidFill>
                  <a:srgbClr val="3B3B3B"/>
                </a:solidFill>
                <a:effectLst/>
                <a:highlight>
                  <a:srgbClr val="F8F8F8"/>
                </a:highlight>
                <a:latin typeface="-apple-system"/>
              </a:rPr>
              <a:t>Edges</a:t>
            </a:r>
            <a:r>
              <a:rPr lang="en-IN" b="0" i="0" dirty="0">
                <a:solidFill>
                  <a:srgbClr val="3B3B3B"/>
                </a:solidFill>
                <a:effectLst/>
                <a:highlight>
                  <a:srgbClr val="F8F8F8"/>
                </a:highlight>
                <a:latin typeface="-apple-system"/>
              </a:rPr>
              <a:t>: The edges between nodes represent the call relationships between functions. An edge from function A to function B indicates that A called B.</a:t>
            </a:r>
          </a:p>
          <a:p>
            <a:pPr algn="l">
              <a:buFont typeface="Arial" panose="020B0604020202020204" pitchFamily="34" charset="0"/>
              <a:buChar char="•"/>
            </a:pPr>
            <a:r>
              <a:rPr lang="en-IN" b="1" i="0" dirty="0">
                <a:solidFill>
                  <a:srgbClr val="3B3B3B"/>
                </a:solidFill>
                <a:effectLst/>
                <a:highlight>
                  <a:srgbClr val="F8F8F8"/>
                </a:highlight>
                <a:latin typeface="-apple-system"/>
              </a:rPr>
              <a:t>Leaves</a:t>
            </a:r>
            <a:r>
              <a:rPr lang="en-IN" b="0" i="0" dirty="0">
                <a:solidFill>
                  <a:srgbClr val="3B3B3B"/>
                </a:solidFill>
                <a:effectLst/>
                <a:highlight>
                  <a:srgbClr val="F8F8F8"/>
                </a:highlight>
                <a:latin typeface="-apple-system"/>
              </a:rPr>
              <a:t>: The leaves of the hierarchy are the functions that were on top of the call stack when the sample was taken. These functions are currently executing or are the most recent in the call chain.</a:t>
            </a:r>
          </a:p>
          <a:p>
            <a:r>
              <a:rPr lang="en-IN" b="0" i="0" dirty="0">
                <a:solidFill>
                  <a:srgbClr val="3B3B3B"/>
                </a:solidFill>
                <a:effectLst/>
                <a:highlight>
                  <a:srgbClr val="F8F8F8"/>
                </a:highlight>
                <a:latin typeface="-apple-system"/>
              </a:rPr>
              <a:t>The location hierarchy allows developers to understand the call relationships and execution paths within their program. By </a:t>
            </a:r>
            <a:r>
              <a:rPr lang="en-IN" b="0" i="0" dirty="0" err="1">
                <a:solidFill>
                  <a:srgbClr val="3B3B3B"/>
                </a:solidFill>
                <a:effectLst/>
                <a:highlight>
                  <a:srgbClr val="F8F8F8"/>
                </a:highlight>
                <a:latin typeface="-apple-system"/>
              </a:rPr>
              <a:t>analyzing</a:t>
            </a:r>
            <a:r>
              <a:rPr lang="en-IN" b="0" i="0" dirty="0">
                <a:solidFill>
                  <a:srgbClr val="3B3B3B"/>
                </a:solidFill>
                <a:effectLst/>
                <a:highlight>
                  <a:srgbClr val="F8F8F8"/>
                </a:highlight>
                <a:latin typeface="-apple-system"/>
              </a:rPr>
              <a:t> the hierarchy, developers can identify hot spots, performance bottlenecks, and areas of the code that contribute most to resource usage (CPU time, memory allocations, etc.). This information is crucial for optimizing and debugging applications.</a:t>
            </a:r>
          </a:p>
          <a:p>
            <a:endParaRPr lang="en-IN" b="0" i="0" dirty="0">
              <a:solidFill>
                <a:srgbClr val="3B3B3B"/>
              </a:solidFill>
              <a:effectLst/>
              <a:highlight>
                <a:srgbClr val="F8F8F8"/>
              </a:highlight>
              <a:latin typeface="-apple-system"/>
            </a:endParaRPr>
          </a:p>
          <a:p>
            <a:endParaRPr lang="en-IN" b="0" i="0" dirty="0">
              <a:solidFill>
                <a:srgbClr val="3B3B3B"/>
              </a:solidFill>
              <a:effectLst/>
              <a:highlight>
                <a:srgbClr val="F8F8F8"/>
              </a:highlight>
              <a:latin typeface="-apple-system"/>
            </a:endParaRPr>
          </a:p>
          <a:p>
            <a:r>
              <a:rPr lang="en-IN" b="0" i="0" dirty="0">
                <a:solidFill>
                  <a:srgbClr val="3B3B3B"/>
                </a:solidFill>
                <a:effectLst/>
                <a:highlight>
                  <a:srgbClr val="F8F8F8"/>
                </a:highlight>
                <a:latin typeface="-apple-system"/>
              </a:rPr>
              <a:t>After last point mention that </a:t>
            </a:r>
            <a:r>
              <a:rPr lang="en-IN" b="0" i="0" dirty="0">
                <a:solidFill>
                  <a:srgbClr val="1F2328"/>
                </a:solidFill>
                <a:effectLst/>
                <a:highlight>
                  <a:srgbClr val="FFFFFF"/>
                </a:highlight>
                <a:latin typeface="-apple-system"/>
              </a:rPr>
              <a:t>samples in a profile may have tags. These tags have a name and a value. The value can be either numeric or a string; the numeric values can be associated with a unit. Tags are used as additional dimensions that the sample values can be broken by. The most common use of tags is selecting samples from a profile based on the tag values. </a:t>
            </a:r>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 also supports tags at the visualization time. The </a:t>
            </a:r>
            <a:r>
              <a:rPr lang="en-IN" b="1" dirty="0"/>
              <a:t>-</a:t>
            </a:r>
            <a:r>
              <a:rPr lang="en-IN" b="1" dirty="0" err="1"/>
              <a:t>tagfocus</a:t>
            </a:r>
            <a:r>
              <a:rPr lang="en-IN" b="1" i="0" dirty="0">
                <a:solidFill>
                  <a:srgbClr val="1F2328"/>
                </a:solidFill>
                <a:effectLst/>
                <a:highlight>
                  <a:srgbClr val="FFFFFF"/>
                </a:highlight>
                <a:latin typeface="-apple-system"/>
              </a:rPr>
              <a:t> </a:t>
            </a:r>
            <a:r>
              <a:rPr lang="en-IN" b="0" i="0" dirty="0">
                <a:solidFill>
                  <a:srgbClr val="1F2328"/>
                </a:solidFill>
                <a:effectLst/>
                <a:highlight>
                  <a:srgbClr val="FFFFFF"/>
                </a:highlight>
                <a:latin typeface="-apple-system"/>
              </a:rPr>
              <a:t>option is the most used option for selecting data in a profile based on tag values.</a:t>
            </a:r>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7</a:t>
            </a:fld>
            <a:endParaRPr lang="en-US"/>
          </a:p>
        </p:txBody>
      </p:sp>
    </p:spTree>
    <p:extLst>
      <p:ext uri="{BB962C8B-B14F-4D97-AF65-F5344CB8AC3E}">
        <p14:creationId xmlns:p14="http://schemas.microsoft.com/office/powerpoint/2010/main" val="2749023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10</a:t>
            </a:fld>
            <a:endParaRPr lang="en-US"/>
          </a:p>
        </p:txBody>
      </p:sp>
    </p:spTree>
    <p:extLst>
      <p:ext uri="{BB962C8B-B14F-4D97-AF65-F5344CB8AC3E}">
        <p14:creationId xmlns:p14="http://schemas.microsoft.com/office/powerpoint/2010/main" val="526395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1F2328"/>
                </a:solidFill>
                <a:effectLst/>
                <a:highlight>
                  <a:srgbClr val="FFFFFF"/>
                </a:highlight>
                <a:latin typeface="-apple-system"/>
              </a:rPr>
              <a:t>For nodes:</a:t>
            </a:r>
          </a:p>
          <a:p>
            <a:pPr marL="742950" lvl="1" indent="-285750" algn="l">
              <a:buFont typeface="Arial" panose="020B0604020202020204" pitchFamily="34" charset="0"/>
              <a:buChar char="•"/>
            </a:pPr>
            <a:r>
              <a:rPr lang="en-IN" b="0" i="0" dirty="0">
                <a:solidFill>
                  <a:srgbClr val="1F2328"/>
                </a:solidFill>
                <a:effectLst/>
                <a:highlight>
                  <a:srgbClr val="FFFFFF"/>
                </a:highlight>
                <a:latin typeface="-apple-system"/>
              </a:rPr>
              <a:t>(*Rand).Read has a small flat value and a small cum value because the the font is small and the node is grey.</a:t>
            </a:r>
          </a:p>
          <a:p>
            <a:pPr marL="742950" lvl="1" indent="-285750" algn="l">
              <a:buFont typeface="Arial" panose="020B0604020202020204" pitchFamily="34" charset="0"/>
              <a:buChar char="•"/>
            </a:pPr>
            <a:r>
              <a:rPr lang="en-IN" b="0" i="0" dirty="0">
                <a:solidFill>
                  <a:srgbClr val="1F2328"/>
                </a:solidFill>
                <a:effectLst/>
                <a:highlight>
                  <a:srgbClr val="FFFFFF"/>
                </a:highlight>
                <a:latin typeface="-apple-system"/>
              </a:rPr>
              <a:t>(*compressor).deflate has a large flat value and a large cum value because the font is large and the node is red.</a:t>
            </a:r>
          </a:p>
          <a:p>
            <a:pPr marL="742950" lvl="1" indent="-285750" algn="l">
              <a:buFont typeface="Arial" panose="020B0604020202020204" pitchFamily="34" charset="0"/>
              <a:buChar char="•"/>
            </a:pPr>
            <a:r>
              <a:rPr lang="en-IN" b="0" i="0" dirty="0">
                <a:solidFill>
                  <a:srgbClr val="1F2328"/>
                </a:solidFill>
                <a:effectLst/>
                <a:highlight>
                  <a:srgbClr val="FFFFFF"/>
                </a:highlight>
                <a:latin typeface="-apple-system"/>
              </a:rPr>
              <a:t>(*Writer).Flush has a small flat value and a large cum value because the font is small and the node is red.</a:t>
            </a:r>
          </a:p>
          <a:p>
            <a:pPr algn="l">
              <a:buFont typeface="Arial" panose="020B0604020202020204" pitchFamily="34" charset="0"/>
              <a:buChar char="•"/>
            </a:pPr>
            <a:r>
              <a:rPr lang="en-IN" b="0" i="0" dirty="0">
                <a:solidFill>
                  <a:srgbClr val="1F2328"/>
                </a:solidFill>
                <a:effectLst/>
                <a:highlight>
                  <a:srgbClr val="FFFFFF"/>
                </a:highlight>
                <a:latin typeface="-apple-system"/>
              </a:rPr>
              <a:t>For edges:</a:t>
            </a:r>
          </a:p>
          <a:p>
            <a:pPr marL="742950" lvl="1" indent="-285750" algn="l">
              <a:buFont typeface="Arial" panose="020B0604020202020204" pitchFamily="34" charset="0"/>
              <a:buChar char="•"/>
            </a:pPr>
            <a:r>
              <a:rPr lang="en-IN" b="0" i="0" dirty="0">
                <a:solidFill>
                  <a:srgbClr val="1F2328"/>
                </a:solidFill>
                <a:effectLst/>
                <a:highlight>
                  <a:srgbClr val="FFFFFF"/>
                </a:highlight>
                <a:latin typeface="-apple-system"/>
              </a:rPr>
              <a:t>the edge between (*Writer).Write and (*compressor).write:</a:t>
            </a:r>
          </a:p>
          <a:p>
            <a:pPr marL="1143000" lvl="2" indent="-228600" algn="l">
              <a:buFont typeface="Arial" panose="020B0604020202020204" pitchFamily="34" charset="0"/>
              <a:buChar char="•"/>
            </a:pPr>
            <a:r>
              <a:rPr lang="en-IN" b="0" i="0" dirty="0">
                <a:solidFill>
                  <a:srgbClr val="1F2328"/>
                </a:solidFill>
                <a:effectLst/>
                <a:highlight>
                  <a:srgbClr val="FFFFFF"/>
                </a:highlight>
                <a:latin typeface="-apple-system"/>
              </a:rPr>
              <a:t>Since it is a dashed edge, some nodes were removed between those two.</a:t>
            </a:r>
          </a:p>
          <a:p>
            <a:pPr marL="1143000" lvl="2" indent="-228600" algn="l">
              <a:buFont typeface="Arial" panose="020B0604020202020204" pitchFamily="34" charset="0"/>
              <a:buChar char="•"/>
            </a:pPr>
            <a:r>
              <a:rPr lang="en-IN" b="0" i="0" dirty="0">
                <a:solidFill>
                  <a:srgbClr val="1F2328"/>
                </a:solidFill>
                <a:effectLst/>
                <a:highlight>
                  <a:srgbClr val="FFFFFF"/>
                </a:highlight>
                <a:latin typeface="-apple-system"/>
              </a:rPr>
              <a:t>Since it is thick and red, more resources were used in call stacks between those two nodes.</a:t>
            </a:r>
          </a:p>
          <a:p>
            <a:pPr marL="742950" lvl="1" indent="-285750" algn="l">
              <a:buFont typeface="Arial" panose="020B0604020202020204" pitchFamily="34" charset="0"/>
              <a:buChar char="•"/>
            </a:pPr>
            <a:r>
              <a:rPr lang="en-IN" b="0" i="0" dirty="0">
                <a:solidFill>
                  <a:srgbClr val="1F2328"/>
                </a:solidFill>
                <a:effectLst/>
                <a:highlight>
                  <a:srgbClr val="FFFFFF"/>
                </a:highlight>
                <a:latin typeface="-apple-system"/>
              </a:rPr>
              <a:t>the edge between (*Rand).Read and read:</a:t>
            </a:r>
          </a:p>
          <a:p>
            <a:pPr marL="1143000" lvl="2" indent="-228600" algn="l">
              <a:buFont typeface="Arial" panose="020B0604020202020204" pitchFamily="34" charset="0"/>
              <a:buChar char="•"/>
            </a:pPr>
            <a:r>
              <a:rPr lang="en-IN" b="0" i="0" dirty="0">
                <a:solidFill>
                  <a:srgbClr val="1F2328"/>
                </a:solidFill>
                <a:effectLst/>
                <a:highlight>
                  <a:srgbClr val="FFFFFF"/>
                </a:highlight>
                <a:latin typeface="-apple-system"/>
              </a:rPr>
              <a:t>Since it is a dashed edge, some nodes were removed between those two.</a:t>
            </a:r>
          </a:p>
          <a:p>
            <a:pPr marL="1143000" lvl="2" indent="-228600" algn="l">
              <a:buFont typeface="Arial" panose="020B0604020202020204" pitchFamily="34" charset="0"/>
              <a:buChar char="•"/>
            </a:pPr>
            <a:r>
              <a:rPr lang="en-IN" b="0" i="0" dirty="0">
                <a:solidFill>
                  <a:srgbClr val="1F2328"/>
                </a:solidFill>
                <a:effectLst/>
                <a:highlight>
                  <a:srgbClr val="FFFFFF"/>
                </a:highlight>
                <a:latin typeface="-apple-system"/>
              </a:rPr>
              <a:t>Since it is thin and grey, fewer resources were used in call stacks between those two nodes.</a:t>
            </a:r>
          </a:p>
          <a:p>
            <a:pPr marL="742950" lvl="1" indent="-285750" algn="l">
              <a:buFont typeface="Arial" panose="020B0604020202020204" pitchFamily="34" charset="0"/>
              <a:buChar char="•"/>
            </a:pPr>
            <a:r>
              <a:rPr lang="en-IN" b="0" i="0" dirty="0">
                <a:solidFill>
                  <a:srgbClr val="1F2328"/>
                </a:solidFill>
                <a:effectLst/>
                <a:highlight>
                  <a:srgbClr val="FFFFFF"/>
                </a:highlight>
                <a:latin typeface="-apple-system"/>
              </a:rPr>
              <a:t>the edge between read and (*</a:t>
            </a:r>
            <a:r>
              <a:rPr lang="en-IN" b="0" i="0" dirty="0" err="1">
                <a:solidFill>
                  <a:srgbClr val="1F2328"/>
                </a:solidFill>
                <a:effectLst/>
                <a:highlight>
                  <a:srgbClr val="FFFFFF"/>
                </a:highlight>
                <a:latin typeface="-apple-system"/>
              </a:rPr>
              <a:t>rngSource</a:t>
            </a:r>
            <a:r>
              <a:rPr lang="en-IN" b="0" i="0" dirty="0">
                <a:solidFill>
                  <a:srgbClr val="1F2328"/>
                </a:solidFill>
                <a:effectLst/>
                <a:highlight>
                  <a:srgbClr val="FFFFFF"/>
                </a:highlight>
                <a:latin typeface="-apple-system"/>
              </a:rPr>
              <a:t>).Int63:</a:t>
            </a:r>
          </a:p>
          <a:p>
            <a:pPr marL="1143000" lvl="2" indent="-228600" algn="l">
              <a:buFont typeface="Arial" panose="020B0604020202020204" pitchFamily="34" charset="0"/>
              <a:buChar char="•"/>
            </a:pPr>
            <a:r>
              <a:rPr lang="en-IN" b="0" i="0" dirty="0">
                <a:solidFill>
                  <a:srgbClr val="1F2328"/>
                </a:solidFill>
                <a:effectLst/>
                <a:highlight>
                  <a:srgbClr val="FFFFFF"/>
                </a:highlight>
                <a:latin typeface="-apple-system"/>
              </a:rPr>
              <a:t>Since it is a solid edge, there are no nodes between those two (i.e. it was a direct call).</a:t>
            </a:r>
          </a:p>
          <a:p>
            <a:pPr marL="1143000" lvl="2" indent="-228600" algn="l">
              <a:buFont typeface="Arial" panose="020B0604020202020204" pitchFamily="34" charset="0"/>
              <a:buChar char="•"/>
            </a:pPr>
            <a:r>
              <a:rPr lang="en-IN" b="0" i="0" dirty="0">
                <a:solidFill>
                  <a:srgbClr val="1F2328"/>
                </a:solidFill>
                <a:effectLst/>
                <a:highlight>
                  <a:srgbClr val="FFFFFF"/>
                </a:highlight>
                <a:latin typeface="-apple-system"/>
              </a:rPr>
              <a:t>Since it is thin and grey, fewer resources were used in call stacks between those two nodes.</a:t>
            </a:r>
          </a:p>
          <a:p>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13</a:t>
            </a:fld>
            <a:endParaRPr lang="en-US"/>
          </a:p>
        </p:txBody>
      </p:sp>
    </p:spTree>
    <p:extLst>
      <p:ext uri="{BB962C8B-B14F-4D97-AF65-F5344CB8AC3E}">
        <p14:creationId xmlns:p14="http://schemas.microsoft.com/office/powerpoint/2010/main" val="278373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 will look for source files on its current working directory and all its ancestors. </a:t>
            </a:r>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 will look for binaries on the directories specified in the </a:t>
            </a:r>
            <a:r>
              <a:rPr lang="en-IN" dirty="0"/>
              <a:t>$PPROF_BINARY_PATH</a:t>
            </a:r>
            <a:r>
              <a:rPr lang="en-IN" b="0" i="0" dirty="0">
                <a:solidFill>
                  <a:srgbClr val="1F2328"/>
                </a:solidFill>
                <a:effectLst/>
                <a:highlight>
                  <a:srgbClr val="FFFFFF"/>
                </a:highlight>
                <a:latin typeface="-apple-system"/>
              </a:rPr>
              <a:t> environment variable, by default </a:t>
            </a:r>
            <a:r>
              <a:rPr lang="en-IN" dirty="0"/>
              <a:t>$HOME/</a:t>
            </a:r>
            <a:r>
              <a:rPr lang="en-IN" dirty="0" err="1"/>
              <a:t>pprof</a:t>
            </a:r>
            <a:r>
              <a:rPr lang="en-IN" dirty="0"/>
              <a:t>/binaries</a:t>
            </a:r>
            <a:r>
              <a:rPr lang="en-IN" b="0" i="0" dirty="0">
                <a:solidFill>
                  <a:srgbClr val="1F2328"/>
                </a:solidFill>
                <a:effectLst/>
                <a:highlight>
                  <a:srgbClr val="FFFFFF"/>
                </a:highlight>
                <a:latin typeface="-apple-system"/>
              </a:rPr>
              <a:t> (</a:t>
            </a:r>
            <a:r>
              <a:rPr lang="en-IN" dirty="0"/>
              <a:t>%USERPROFILE%\</a:t>
            </a:r>
            <a:r>
              <a:rPr lang="en-IN" dirty="0" err="1"/>
              <a:t>pprof</a:t>
            </a:r>
            <a:r>
              <a:rPr lang="en-IN" dirty="0"/>
              <a:t>\binaries</a:t>
            </a:r>
            <a:r>
              <a:rPr lang="en-IN" b="0" i="0" dirty="0">
                <a:solidFill>
                  <a:srgbClr val="1F2328"/>
                </a:solidFill>
                <a:effectLst/>
                <a:highlight>
                  <a:srgbClr val="FFFFFF"/>
                </a:highlight>
                <a:latin typeface="-apple-system"/>
              </a:rPr>
              <a:t> on Windows). It will look binaries up by name, and if the profile includes linker build ids, it will also search for them in a directory named as the build id.</a:t>
            </a:r>
          </a:p>
          <a:p>
            <a:endParaRPr lang="en-IN" b="0" i="0" dirty="0">
              <a:solidFill>
                <a:srgbClr val="1F2328"/>
              </a:solidFill>
              <a:effectLst/>
              <a:highlight>
                <a:srgbClr val="FFFFFF"/>
              </a:highlight>
              <a:latin typeface="-apple-system"/>
            </a:endParaRPr>
          </a:p>
          <a:p>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 will look for source files on its current working directory and all its ancestors. </a:t>
            </a:r>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 will look for binaries on the directories specified in the </a:t>
            </a:r>
            <a:r>
              <a:rPr lang="en-IN" dirty="0"/>
              <a:t>$PPROF_BINARY_PATH</a:t>
            </a:r>
            <a:r>
              <a:rPr lang="en-IN" b="0" i="0" dirty="0">
                <a:solidFill>
                  <a:srgbClr val="1F2328"/>
                </a:solidFill>
                <a:effectLst/>
                <a:highlight>
                  <a:srgbClr val="FFFFFF"/>
                </a:highlight>
                <a:latin typeface="-apple-system"/>
              </a:rPr>
              <a:t> environment variable, by default </a:t>
            </a:r>
            <a:r>
              <a:rPr lang="en-IN" dirty="0"/>
              <a:t>$HOME/</a:t>
            </a:r>
            <a:r>
              <a:rPr lang="en-IN" dirty="0" err="1"/>
              <a:t>pprof</a:t>
            </a:r>
            <a:r>
              <a:rPr lang="en-IN" dirty="0"/>
              <a:t>/binaries</a:t>
            </a:r>
            <a:r>
              <a:rPr lang="en-IN" b="0" i="0" dirty="0">
                <a:solidFill>
                  <a:srgbClr val="1F2328"/>
                </a:solidFill>
                <a:effectLst/>
                <a:highlight>
                  <a:srgbClr val="FFFFFF"/>
                </a:highlight>
                <a:latin typeface="-apple-system"/>
              </a:rPr>
              <a:t> (</a:t>
            </a:r>
            <a:r>
              <a:rPr lang="en-IN" dirty="0"/>
              <a:t>%USERPROFILE%\</a:t>
            </a:r>
            <a:r>
              <a:rPr lang="en-IN" dirty="0" err="1"/>
              <a:t>pprof</a:t>
            </a:r>
            <a:r>
              <a:rPr lang="en-IN" dirty="0"/>
              <a:t>\binaries</a:t>
            </a:r>
            <a:r>
              <a:rPr lang="en-IN" b="0" i="0" dirty="0">
                <a:solidFill>
                  <a:srgbClr val="1F2328"/>
                </a:solidFill>
                <a:effectLst/>
                <a:highlight>
                  <a:srgbClr val="FFFFFF"/>
                </a:highlight>
                <a:latin typeface="-apple-system"/>
              </a:rPr>
              <a:t> on Windows). It will look binaries up by name, and if the profile includes linker build ids, it will also search for them in a directory named as the build id.</a:t>
            </a:r>
          </a:p>
          <a:p>
            <a:endParaRPr lang="en-IN" b="0" i="0" dirty="0">
              <a:solidFill>
                <a:srgbClr val="1F2328"/>
              </a:solidFill>
              <a:effectLst/>
              <a:highlight>
                <a:srgbClr val="FFFFFF"/>
              </a:highlight>
              <a:latin typeface="-apple-system"/>
            </a:endParaRPr>
          </a:p>
          <a:p>
            <a:pPr algn="l">
              <a:buFont typeface="Arial" panose="020B0604020202020204" pitchFamily="34" charset="0"/>
              <a:buChar char="•"/>
            </a:pPr>
            <a:r>
              <a:rPr lang="en-IN" b="1" i="0" dirty="0">
                <a:solidFill>
                  <a:srgbClr val="1F2328"/>
                </a:solidFill>
                <a:effectLst/>
                <a:highlight>
                  <a:srgbClr val="FFFFFF"/>
                </a:highlight>
                <a:latin typeface="-apple-system"/>
              </a:rPr>
              <a:t>-list= </a:t>
            </a:r>
            <a:r>
              <a:rPr lang="en-IN" b="1" i="1" dirty="0">
                <a:solidFill>
                  <a:srgbClr val="1F2328"/>
                </a:solidFill>
                <a:effectLst/>
                <a:highlight>
                  <a:srgbClr val="FFFFFF"/>
                </a:highlight>
                <a:latin typeface="-apple-system"/>
              </a:rPr>
              <a:t>regex</a:t>
            </a:r>
            <a:r>
              <a:rPr lang="en-IN" b="1" i="0" dirty="0">
                <a:solidFill>
                  <a:srgbClr val="1F2328"/>
                </a:solidFill>
                <a:effectLst/>
                <a:highlight>
                  <a:srgbClr val="FFFFFF"/>
                </a:highlight>
                <a:latin typeface="-apple-system"/>
              </a:rPr>
              <a:t>:</a:t>
            </a:r>
            <a:r>
              <a:rPr lang="en-IN" b="0" i="0" dirty="0">
                <a:solidFill>
                  <a:srgbClr val="1F2328"/>
                </a:solidFill>
                <a:effectLst/>
                <a:highlight>
                  <a:srgbClr val="FFFFFF"/>
                </a:highlight>
                <a:latin typeface="-apple-system"/>
              </a:rPr>
              <a:t> Generates an annotated source listing for functions matching </a:t>
            </a:r>
            <a:r>
              <a:rPr lang="en-IN" b="0" i="1" dirty="0">
                <a:solidFill>
                  <a:srgbClr val="1F2328"/>
                </a:solidFill>
                <a:effectLst/>
                <a:highlight>
                  <a:srgbClr val="FFFFFF"/>
                </a:highlight>
                <a:latin typeface="-apple-system"/>
              </a:rPr>
              <a:t>regex</a:t>
            </a:r>
            <a:r>
              <a:rPr lang="en-IN" b="0" i="0" dirty="0">
                <a:solidFill>
                  <a:srgbClr val="1F2328"/>
                </a:solidFill>
                <a:effectLst/>
                <a:highlight>
                  <a:srgbClr val="FFFFFF"/>
                </a:highlight>
                <a:latin typeface="-apple-system"/>
              </a:rPr>
              <a:t>, with flat/cum values for each source line.</a:t>
            </a:r>
          </a:p>
          <a:p>
            <a:pPr algn="l">
              <a:buFont typeface="Arial" panose="020B0604020202020204" pitchFamily="34" charset="0"/>
              <a:buChar char="•"/>
            </a:pPr>
            <a:r>
              <a:rPr lang="en-IN" b="1" i="0" dirty="0">
                <a:solidFill>
                  <a:srgbClr val="1F2328"/>
                </a:solidFill>
                <a:effectLst/>
                <a:highlight>
                  <a:srgbClr val="FFFFFF"/>
                </a:highlight>
                <a:latin typeface="-apple-system"/>
              </a:rPr>
              <a:t>-</a:t>
            </a:r>
            <a:r>
              <a:rPr lang="en-IN" b="1" i="0" dirty="0" err="1">
                <a:solidFill>
                  <a:srgbClr val="1F2328"/>
                </a:solidFill>
                <a:effectLst/>
                <a:highlight>
                  <a:srgbClr val="FFFFFF"/>
                </a:highlight>
                <a:latin typeface="-apple-system"/>
              </a:rPr>
              <a:t>disasm</a:t>
            </a:r>
            <a:r>
              <a:rPr lang="en-IN" b="1" i="0" dirty="0">
                <a:solidFill>
                  <a:srgbClr val="1F2328"/>
                </a:solidFill>
                <a:effectLst/>
                <a:highlight>
                  <a:srgbClr val="FFFFFF"/>
                </a:highlight>
                <a:latin typeface="-apple-system"/>
              </a:rPr>
              <a:t>= </a:t>
            </a:r>
            <a:r>
              <a:rPr lang="en-IN" b="1" i="1" dirty="0">
                <a:solidFill>
                  <a:srgbClr val="1F2328"/>
                </a:solidFill>
                <a:effectLst/>
                <a:highlight>
                  <a:srgbClr val="FFFFFF"/>
                </a:highlight>
                <a:latin typeface="-apple-system"/>
              </a:rPr>
              <a:t>regex</a:t>
            </a:r>
            <a:r>
              <a:rPr lang="en-IN" b="1" i="0" dirty="0">
                <a:solidFill>
                  <a:srgbClr val="1F2328"/>
                </a:solidFill>
                <a:effectLst/>
                <a:highlight>
                  <a:srgbClr val="FFFFFF"/>
                </a:highlight>
                <a:latin typeface="-apple-system"/>
              </a:rPr>
              <a:t>:</a:t>
            </a:r>
            <a:r>
              <a:rPr lang="en-IN" b="0" i="0" dirty="0">
                <a:solidFill>
                  <a:srgbClr val="1F2328"/>
                </a:solidFill>
                <a:effectLst/>
                <a:highlight>
                  <a:srgbClr val="FFFFFF"/>
                </a:highlight>
                <a:latin typeface="-apple-system"/>
              </a:rPr>
              <a:t> Generates an annotated disassembly listing for functions matching </a:t>
            </a:r>
            <a:r>
              <a:rPr lang="en-IN" b="0" i="1" dirty="0">
                <a:solidFill>
                  <a:srgbClr val="1F2328"/>
                </a:solidFill>
                <a:effectLst/>
                <a:highlight>
                  <a:srgbClr val="FFFFFF"/>
                </a:highlight>
                <a:latin typeface="-apple-system"/>
              </a:rPr>
              <a:t>regex</a:t>
            </a:r>
            <a:r>
              <a:rPr lang="en-IN" b="0" i="0" dirty="0">
                <a:solidFill>
                  <a:srgbClr val="1F2328"/>
                </a:solidFill>
                <a:effectLst/>
                <a:highlight>
                  <a:srgbClr val="FFFFFF"/>
                </a:highlight>
                <a:latin typeface="-apple-system"/>
              </a:rPr>
              <a:t>.</a:t>
            </a:r>
          </a:p>
          <a:p>
            <a:pPr algn="l">
              <a:buFont typeface="Arial" panose="020B0604020202020204" pitchFamily="34" charset="0"/>
              <a:buChar char="•"/>
            </a:pPr>
            <a:r>
              <a:rPr lang="en-IN" b="1" i="0" dirty="0">
                <a:solidFill>
                  <a:srgbClr val="1F2328"/>
                </a:solidFill>
                <a:effectLst/>
                <a:highlight>
                  <a:srgbClr val="FFFFFF"/>
                </a:highlight>
                <a:latin typeface="-apple-system"/>
              </a:rPr>
              <a:t>-</a:t>
            </a:r>
            <a:r>
              <a:rPr lang="en-IN" b="1" i="0" dirty="0" err="1">
                <a:solidFill>
                  <a:srgbClr val="1F2328"/>
                </a:solidFill>
                <a:effectLst/>
                <a:highlight>
                  <a:srgbClr val="FFFFFF"/>
                </a:highlight>
                <a:latin typeface="-apple-system"/>
              </a:rPr>
              <a:t>weblist</a:t>
            </a:r>
            <a:r>
              <a:rPr lang="en-IN" b="1" i="0" dirty="0">
                <a:solidFill>
                  <a:srgbClr val="1F2328"/>
                </a:solidFill>
                <a:effectLst/>
                <a:highlight>
                  <a:srgbClr val="FFFFFF"/>
                </a:highlight>
                <a:latin typeface="-apple-system"/>
              </a:rPr>
              <a:t>= </a:t>
            </a:r>
            <a:r>
              <a:rPr lang="en-IN" b="1" i="1" dirty="0">
                <a:solidFill>
                  <a:srgbClr val="1F2328"/>
                </a:solidFill>
                <a:effectLst/>
                <a:highlight>
                  <a:srgbClr val="FFFFFF"/>
                </a:highlight>
                <a:latin typeface="-apple-system"/>
              </a:rPr>
              <a:t>regex</a:t>
            </a:r>
            <a:r>
              <a:rPr lang="en-IN" b="1" i="0" dirty="0">
                <a:solidFill>
                  <a:srgbClr val="1F2328"/>
                </a:solidFill>
                <a:effectLst/>
                <a:highlight>
                  <a:srgbClr val="FFFFFF"/>
                </a:highlight>
                <a:latin typeface="-apple-system"/>
              </a:rPr>
              <a:t>:</a:t>
            </a:r>
            <a:r>
              <a:rPr lang="en-IN" b="0" i="0" dirty="0">
                <a:solidFill>
                  <a:srgbClr val="1F2328"/>
                </a:solidFill>
                <a:effectLst/>
                <a:highlight>
                  <a:srgbClr val="FFFFFF"/>
                </a:highlight>
                <a:latin typeface="-apple-system"/>
              </a:rPr>
              <a:t> Generates a source/assembly combined annotated listing for functions matching </a:t>
            </a:r>
            <a:r>
              <a:rPr lang="en-IN" b="0" i="1" dirty="0">
                <a:solidFill>
                  <a:srgbClr val="1F2328"/>
                </a:solidFill>
                <a:effectLst/>
                <a:highlight>
                  <a:srgbClr val="FFFFFF"/>
                </a:highlight>
                <a:latin typeface="-apple-system"/>
              </a:rPr>
              <a:t>regex</a:t>
            </a:r>
            <a:r>
              <a:rPr lang="en-IN" b="0" i="0" dirty="0">
                <a:solidFill>
                  <a:srgbClr val="1F2328"/>
                </a:solidFill>
                <a:effectLst/>
                <a:highlight>
                  <a:srgbClr val="FFFFFF"/>
                </a:highlight>
                <a:latin typeface="-apple-system"/>
              </a:rPr>
              <a:t>, and starts a web browser to display it.</a:t>
            </a:r>
          </a:p>
          <a:p>
            <a:pPr algn="l"/>
            <a:br>
              <a:rPr lang="en-IN" b="0" i="0" dirty="0">
                <a:solidFill>
                  <a:srgbClr val="1F2328"/>
                </a:solidFill>
                <a:effectLst/>
                <a:highlight>
                  <a:srgbClr val="FFFFFF"/>
                </a:highlight>
                <a:latin typeface="-apple-system"/>
              </a:rPr>
            </a:br>
            <a:endParaRPr lang="en-IN" b="0" i="0" dirty="0">
              <a:solidFill>
                <a:srgbClr val="1F2328"/>
              </a:solidFill>
              <a:effectLst/>
              <a:highlight>
                <a:srgbClr val="FFFFFF"/>
              </a:highlight>
              <a:latin typeface="-apple-system"/>
            </a:endParaRPr>
          </a:p>
          <a:p>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18</a:t>
            </a:fld>
            <a:endParaRPr lang="en-US"/>
          </a:p>
        </p:txBody>
      </p:sp>
    </p:spTree>
    <p:extLst>
      <p:ext uri="{BB962C8B-B14F-4D97-AF65-F5344CB8AC3E}">
        <p14:creationId xmlns:p14="http://schemas.microsoft.com/office/powerpoint/2010/main" val="2013137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0" i="0" dirty="0">
                <a:solidFill>
                  <a:srgbClr val="1F2328"/>
                </a:solidFill>
                <a:effectLst/>
                <a:highlight>
                  <a:srgbClr val="FFFFFF"/>
                </a:highlight>
                <a:latin typeface="-apple-system"/>
              </a:rPr>
              <a:t>The </a:t>
            </a:r>
            <a:r>
              <a:rPr lang="en-IN" b="1" i="0" dirty="0">
                <a:solidFill>
                  <a:srgbClr val="1F2328"/>
                </a:solidFill>
                <a:effectLst/>
                <a:highlight>
                  <a:srgbClr val="FFFFFF"/>
                </a:highlight>
                <a:latin typeface="-apple-system"/>
              </a:rPr>
              <a:t>-normalize</a:t>
            </a:r>
            <a:r>
              <a:rPr lang="en-IN" b="0" i="0" dirty="0">
                <a:solidFill>
                  <a:srgbClr val="1F2328"/>
                </a:solidFill>
                <a:effectLst/>
                <a:highlight>
                  <a:srgbClr val="FFFFFF"/>
                </a:highlight>
                <a:latin typeface="-apple-system"/>
              </a:rPr>
              <a:t> flag can be used when a base profile is specified with either the -</a:t>
            </a:r>
            <a:r>
              <a:rPr lang="en-IN" b="0" i="0" dirty="0" err="1">
                <a:solidFill>
                  <a:srgbClr val="1F2328"/>
                </a:solidFill>
                <a:effectLst/>
                <a:highlight>
                  <a:srgbClr val="FFFFFF"/>
                </a:highlight>
                <a:latin typeface="-apple-system"/>
              </a:rPr>
              <a:t>diff_base</a:t>
            </a:r>
            <a:r>
              <a:rPr lang="en-IN" b="0" i="0" dirty="0">
                <a:solidFill>
                  <a:srgbClr val="1F2328"/>
                </a:solidFill>
                <a:effectLst/>
                <a:highlight>
                  <a:srgbClr val="FFFFFF"/>
                </a:highlight>
                <a:latin typeface="-apple-system"/>
              </a:rPr>
              <a:t> or the -base option. This flag scales the source profile so that the total of samples in the source profile is equal to the total of samples in the base profile prior to subtracting the base profile from the source profile. Useful for determining the relative differences between profiles, for example, which profile has a larger percentage of CPU time used in a particular function.</a:t>
            </a:r>
          </a:p>
          <a:p>
            <a:pPr algn="l"/>
            <a:endParaRPr lang="en-IN" b="0" i="0" dirty="0">
              <a:solidFill>
                <a:srgbClr val="1F2328"/>
              </a:solidFill>
              <a:effectLst/>
              <a:highlight>
                <a:srgbClr val="FFFFFF"/>
              </a:highlight>
              <a:latin typeface="-apple-system"/>
            </a:endParaRPr>
          </a:p>
          <a:p>
            <a:pPr algn="l"/>
            <a:r>
              <a:rPr lang="en-IN" b="0" i="0" dirty="0">
                <a:solidFill>
                  <a:srgbClr val="1F2328"/>
                </a:solidFill>
                <a:effectLst/>
                <a:highlight>
                  <a:srgbClr val="FFFFFF"/>
                </a:highlight>
                <a:latin typeface="-apple-system"/>
              </a:rPr>
              <a:t>When using the </a:t>
            </a:r>
            <a:r>
              <a:rPr lang="en-IN" b="1" i="0" dirty="0">
                <a:solidFill>
                  <a:srgbClr val="1F2328"/>
                </a:solidFill>
                <a:effectLst/>
                <a:highlight>
                  <a:srgbClr val="FFFFFF"/>
                </a:highlight>
                <a:latin typeface="-apple-system"/>
              </a:rPr>
              <a:t>-</a:t>
            </a:r>
            <a:r>
              <a:rPr lang="en-IN" b="1" i="0" dirty="0" err="1">
                <a:solidFill>
                  <a:srgbClr val="1F2328"/>
                </a:solidFill>
                <a:effectLst/>
                <a:highlight>
                  <a:srgbClr val="FFFFFF"/>
                </a:highlight>
                <a:latin typeface="-apple-system"/>
              </a:rPr>
              <a:t>diff_base</a:t>
            </a:r>
            <a:r>
              <a:rPr lang="en-IN" b="0" i="0" dirty="0">
                <a:solidFill>
                  <a:srgbClr val="1F2328"/>
                </a:solidFill>
                <a:effectLst/>
                <a:highlight>
                  <a:srgbClr val="FFFFFF"/>
                </a:highlight>
                <a:latin typeface="-apple-system"/>
              </a:rPr>
              <a:t> option, some report entries may have negative values. If the merged profile is output as a protocol buffer, all samples in the diff base profile will have a label with the key "</a:t>
            </a:r>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::base" and a value of "true". If </a:t>
            </a:r>
            <a:r>
              <a:rPr lang="en-IN" b="0" i="0" dirty="0" err="1">
                <a:solidFill>
                  <a:srgbClr val="1F2328"/>
                </a:solidFill>
                <a:effectLst/>
                <a:highlight>
                  <a:srgbClr val="FFFFFF"/>
                </a:highlight>
                <a:latin typeface="-apple-system"/>
              </a:rPr>
              <a:t>pprof</a:t>
            </a:r>
            <a:r>
              <a:rPr lang="en-IN" b="0" i="0" dirty="0">
                <a:solidFill>
                  <a:srgbClr val="1F2328"/>
                </a:solidFill>
                <a:effectLst/>
                <a:highlight>
                  <a:srgbClr val="FFFFFF"/>
                </a:highlight>
                <a:latin typeface="-apple-system"/>
              </a:rPr>
              <a:t> is then used to look at the merged profile, it will behave as if separate source and base profiles were passed in.</a:t>
            </a:r>
          </a:p>
          <a:p>
            <a:pPr algn="l"/>
            <a:endParaRPr lang="en-IN" b="0" i="0" dirty="0">
              <a:solidFill>
                <a:srgbClr val="1F2328"/>
              </a:solidFill>
              <a:effectLst/>
              <a:highlight>
                <a:srgbClr val="FFFFFF"/>
              </a:highlight>
              <a:latin typeface="-apple-system"/>
            </a:endParaRPr>
          </a:p>
          <a:p>
            <a:pPr algn="l"/>
            <a:r>
              <a:rPr lang="en-IN" b="0" i="0" dirty="0">
                <a:solidFill>
                  <a:srgbClr val="1F2328"/>
                </a:solidFill>
                <a:effectLst/>
                <a:highlight>
                  <a:srgbClr val="FFFFFF"/>
                </a:highlight>
                <a:latin typeface="-apple-system"/>
              </a:rPr>
              <a:t>When using the </a:t>
            </a:r>
            <a:r>
              <a:rPr lang="en-IN" b="1" i="0" dirty="0">
                <a:solidFill>
                  <a:srgbClr val="1F2328"/>
                </a:solidFill>
                <a:effectLst/>
                <a:highlight>
                  <a:srgbClr val="FFFFFF"/>
                </a:highlight>
                <a:latin typeface="-apple-system"/>
              </a:rPr>
              <a:t>-base</a:t>
            </a:r>
            <a:r>
              <a:rPr lang="en-IN" b="0" i="0" dirty="0">
                <a:solidFill>
                  <a:srgbClr val="1F2328"/>
                </a:solidFill>
                <a:effectLst/>
                <a:highlight>
                  <a:srgbClr val="FFFFFF"/>
                </a:highlight>
                <a:latin typeface="-apple-system"/>
              </a:rPr>
              <a:t> option to subtract one cumulative profile from another collected on the same program at a later time, percentages will be relative to the difference between the total for the source profile and the total for the base profile, and all values will be positive. In the general case, some report entries may have negative values and percentages will be relative to the total of the absolute value of all samples when aggregated at the address level.</a:t>
            </a:r>
          </a:p>
          <a:p>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19</a:t>
            </a:fld>
            <a:endParaRPr lang="en-US"/>
          </a:p>
        </p:txBody>
      </p:sp>
    </p:spTree>
    <p:extLst>
      <p:ext uri="{BB962C8B-B14F-4D97-AF65-F5344CB8AC3E}">
        <p14:creationId xmlns:p14="http://schemas.microsoft.com/office/powerpoint/2010/main" val="2135125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1F2328"/>
                </a:solidFill>
                <a:effectLst/>
                <a:highlight>
                  <a:srgbClr val="FFFFFF"/>
                </a:highlight>
                <a:latin typeface="-apple-system"/>
              </a:rPr>
              <a:t>The default view in the local web interface displays a graph where the nodes are functions, and edges indicate caller/callee relations.</a:t>
            </a:r>
            <a:endParaRPr lang="en-US" dirty="0"/>
          </a:p>
        </p:txBody>
      </p:sp>
      <p:sp>
        <p:nvSpPr>
          <p:cNvPr id="4" name="Slide Number Placeholder 3"/>
          <p:cNvSpPr>
            <a:spLocks noGrp="1"/>
          </p:cNvSpPr>
          <p:nvPr>
            <p:ph type="sldNum" sz="quarter" idx="5"/>
          </p:nvPr>
        </p:nvSpPr>
        <p:spPr/>
        <p:txBody>
          <a:bodyPr/>
          <a:lstStyle/>
          <a:p>
            <a:fld id="{6C3B3AD9-C453-D447-A207-C48093AB367D}" type="slidenum">
              <a:rPr lang="en-US" smtClean="0"/>
              <a:t>20</a:t>
            </a:fld>
            <a:endParaRPr lang="en-US"/>
          </a:p>
        </p:txBody>
      </p:sp>
    </p:spTree>
    <p:extLst>
      <p:ext uri="{BB962C8B-B14F-4D97-AF65-F5344CB8AC3E}">
        <p14:creationId xmlns:p14="http://schemas.microsoft.com/office/powerpoint/2010/main" val="37844207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6/26/24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nu.org/software/binuti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graphviz.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raphviz.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google/pprof/blob/main/proto/profile.prot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56F6-FFB7-86B2-A919-2DE0D37B546A}"/>
              </a:ext>
            </a:extLst>
          </p:cNvPr>
          <p:cNvSpPr>
            <a:spLocks noGrp="1"/>
          </p:cNvSpPr>
          <p:nvPr>
            <p:ph type="ctrTitle"/>
          </p:nvPr>
        </p:nvSpPr>
        <p:spPr/>
        <p:txBody>
          <a:bodyPr/>
          <a:lstStyle/>
          <a:p>
            <a:r>
              <a:rPr lang="en-US" dirty="0" err="1"/>
              <a:t>pprof</a:t>
            </a:r>
            <a:endParaRPr lang="en-US" dirty="0"/>
          </a:p>
        </p:txBody>
      </p:sp>
      <p:sp>
        <p:nvSpPr>
          <p:cNvPr id="3" name="Subtitle 2">
            <a:extLst>
              <a:ext uri="{FF2B5EF4-FFF2-40B4-BE49-F238E27FC236}">
                <a16:creationId xmlns:a16="http://schemas.microsoft.com/office/drawing/2014/main" id="{67A45BDF-5BB9-4422-C12B-C1D9023A2DFF}"/>
              </a:ext>
            </a:extLst>
          </p:cNvPr>
          <p:cNvSpPr>
            <a:spLocks noGrp="1"/>
          </p:cNvSpPr>
          <p:nvPr>
            <p:ph type="subTitle" idx="1"/>
          </p:nvPr>
        </p:nvSpPr>
        <p:spPr/>
        <p:txBody>
          <a:bodyPr/>
          <a:lstStyle/>
          <a:p>
            <a:r>
              <a:rPr lang="en-US" dirty="0"/>
              <a:t>Visualization and analysis tool for profiling data</a:t>
            </a:r>
          </a:p>
          <a:p>
            <a:r>
              <a:rPr lang="en-US" dirty="0"/>
              <a:t>(NOT an official google product)</a:t>
            </a:r>
          </a:p>
          <a:p>
            <a:r>
              <a:rPr lang="en-US" dirty="0"/>
              <a:t>https://</a:t>
            </a:r>
            <a:r>
              <a:rPr lang="en-US" dirty="0" err="1"/>
              <a:t>github.com</a:t>
            </a:r>
            <a:r>
              <a:rPr lang="en-US" dirty="0"/>
              <a:t>/google/</a:t>
            </a:r>
            <a:r>
              <a:rPr lang="en-US" dirty="0" err="1"/>
              <a:t>pprof</a:t>
            </a:r>
            <a:endParaRPr lang="en-US" dirty="0"/>
          </a:p>
        </p:txBody>
      </p:sp>
    </p:spTree>
    <p:extLst>
      <p:ext uri="{BB962C8B-B14F-4D97-AF65-F5344CB8AC3E}">
        <p14:creationId xmlns:p14="http://schemas.microsoft.com/office/powerpoint/2010/main" val="2346982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5E91-D04B-8B7B-FDDE-8C573D27E219}"/>
              </a:ext>
            </a:extLst>
          </p:cNvPr>
          <p:cNvSpPr>
            <a:spLocks noGrp="1"/>
          </p:cNvSpPr>
          <p:nvPr>
            <p:ph type="title"/>
          </p:nvPr>
        </p:nvSpPr>
        <p:spPr/>
        <p:txBody>
          <a:bodyPr/>
          <a:lstStyle/>
          <a:p>
            <a:r>
              <a:rPr lang="en-US" dirty="0"/>
              <a:t>FETCHING PROFILES</a:t>
            </a:r>
          </a:p>
        </p:txBody>
      </p:sp>
      <p:sp>
        <p:nvSpPr>
          <p:cNvPr id="3" name="Content Placeholder 2">
            <a:extLst>
              <a:ext uri="{FF2B5EF4-FFF2-40B4-BE49-F238E27FC236}">
                <a16:creationId xmlns:a16="http://schemas.microsoft.com/office/drawing/2014/main" id="{9D131BA6-CD54-7CC2-7F63-93FC2579F912}"/>
              </a:ext>
            </a:extLst>
          </p:cNvPr>
          <p:cNvSpPr>
            <a:spLocks noGrp="1"/>
          </p:cNvSpPr>
          <p:nvPr>
            <p:ph idx="1"/>
          </p:nvPr>
        </p:nvSpPr>
        <p:spPr/>
        <p:txBody>
          <a:bodyPr>
            <a:normAutofit fontScale="92500" lnSpcReduction="10000"/>
          </a:bodyPr>
          <a:lstStyle/>
          <a:p>
            <a:r>
              <a:rPr lang="en-US" dirty="0" err="1"/>
              <a:t>pprof</a:t>
            </a:r>
            <a:r>
              <a:rPr lang="en-US" dirty="0"/>
              <a:t> can read profiles from a file or directly from a URL over HTTP or HTTPS. The native format it supports is a </a:t>
            </a:r>
            <a:r>
              <a:rPr lang="en-US" dirty="0" err="1"/>
              <a:t>gzipped</a:t>
            </a:r>
            <a:r>
              <a:rPr lang="en-US" dirty="0"/>
              <a:t> </a:t>
            </a:r>
            <a:r>
              <a:rPr lang="en-US" dirty="0" err="1"/>
              <a:t>profile.proto</a:t>
            </a:r>
            <a:r>
              <a:rPr lang="en-US" dirty="0"/>
              <a:t> file.</a:t>
            </a:r>
          </a:p>
          <a:p>
            <a:r>
              <a:rPr lang="en-US" dirty="0"/>
              <a:t>When fetching from a URL handler, </a:t>
            </a:r>
            <a:r>
              <a:rPr lang="en-US" dirty="0" err="1"/>
              <a:t>pprof</a:t>
            </a:r>
            <a:r>
              <a:rPr lang="en-US" dirty="0"/>
              <a:t> accepts options to indicate how much to wait for the profile.</a:t>
            </a:r>
          </a:p>
          <a:p>
            <a:pPr lvl="1"/>
            <a:r>
              <a:rPr lang="en-US" b="1" dirty="0"/>
              <a:t>-seconds= int</a:t>
            </a:r>
            <a:r>
              <a:rPr lang="en-US" dirty="0"/>
              <a:t>: Makes </a:t>
            </a:r>
            <a:r>
              <a:rPr lang="en-US" dirty="0" err="1"/>
              <a:t>pprof</a:t>
            </a:r>
            <a:r>
              <a:rPr lang="en-US" dirty="0"/>
              <a:t> request for a profile with the specified duration in seconds. Only makes sense for profiles based on elapsed time, such as CPU profiles.</a:t>
            </a:r>
          </a:p>
          <a:p>
            <a:pPr lvl="1"/>
            <a:r>
              <a:rPr lang="en-US" b="1" dirty="0"/>
              <a:t>-timeout= int</a:t>
            </a:r>
            <a:r>
              <a:rPr lang="en-US" dirty="0"/>
              <a:t>: Makes </a:t>
            </a:r>
            <a:r>
              <a:rPr lang="en-US" dirty="0" err="1"/>
              <a:t>pprof</a:t>
            </a:r>
            <a:r>
              <a:rPr lang="en-US" dirty="0"/>
              <a:t> wait for the specified timeout when retrieving a profile over http. If not specified, </a:t>
            </a:r>
            <a:r>
              <a:rPr lang="en-US" dirty="0" err="1"/>
              <a:t>pprof</a:t>
            </a:r>
            <a:r>
              <a:rPr lang="en-US" dirty="0"/>
              <a:t> will use heuristics to determine a reasonable timeout.</a:t>
            </a:r>
          </a:p>
          <a:p>
            <a:r>
              <a:rPr lang="en-US" dirty="0"/>
              <a:t>NOTE : </a:t>
            </a:r>
            <a:r>
              <a:rPr lang="en-US" dirty="0" err="1"/>
              <a:t>pprof</a:t>
            </a:r>
            <a:r>
              <a:rPr lang="en-US" dirty="0"/>
              <a:t> also supports skipping verification of the server's certificate chain and host name when collecting or symbolizing a profile. To skip this verification, use "</a:t>
            </a:r>
            <a:r>
              <a:rPr lang="en-US" dirty="0" err="1"/>
              <a:t>https+insecure</a:t>
            </a:r>
            <a:r>
              <a:rPr lang="en-US" dirty="0"/>
              <a:t>" in place of "https" in the URL.</a:t>
            </a:r>
          </a:p>
          <a:p>
            <a:r>
              <a:rPr lang="en-US" dirty="0"/>
              <a:t>If multiple profiles are specified, </a:t>
            </a:r>
            <a:r>
              <a:rPr lang="en-US" dirty="0" err="1"/>
              <a:t>pprof</a:t>
            </a:r>
            <a:r>
              <a:rPr lang="en-US" dirty="0"/>
              <a:t> will fetch them all and merge them. This is useful to combine profiles from multiple processes of a distributed job. The profiles may be from different programs but must be compatible (for example, CPU profiles cannot be combined with heap profiles).</a:t>
            </a:r>
          </a:p>
          <a:p>
            <a:pPr lvl="1"/>
            <a:endParaRPr lang="en-US" dirty="0"/>
          </a:p>
          <a:p>
            <a:endParaRPr lang="en-US" dirty="0"/>
          </a:p>
          <a:p>
            <a:endParaRPr lang="en-US" dirty="0"/>
          </a:p>
        </p:txBody>
      </p:sp>
    </p:spTree>
    <p:extLst>
      <p:ext uri="{BB962C8B-B14F-4D97-AF65-F5344CB8AC3E}">
        <p14:creationId xmlns:p14="http://schemas.microsoft.com/office/powerpoint/2010/main" val="422609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09731-8A8D-2C4B-8F5C-63D49280619D}"/>
              </a:ext>
            </a:extLst>
          </p:cNvPr>
          <p:cNvSpPr>
            <a:spLocks noGrp="1"/>
          </p:cNvSpPr>
          <p:nvPr>
            <p:ph type="title"/>
          </p:nvPr>
        </p:nvSpPr>
        <p:spPr/>
        <p:txBody>
          <a:bodyPr/>
          <a:lstStyle/>
          <a:p>
            <a:r>
              <a:rPr lang="en-US" dirty="0"/>
              <a:t>symbolization</a:t>
            </a:r>
          </a:p>
        </p:txBody>
      </p:sp>
      <p:sp>
        <p:nvSpPr>
          <p:cNvPr id="3" name="Content Placeholder 2">
            <a:extLst>
              <a:ext uri="{FF2B5EF4-FFF2-40B4-BE49-F238E27FC236}">
                <a16:creationId xmlns:a16="http://schemas.microsoft.com/office/drawing/2014/main" id="{85AE1857-8A28-3D65-892C-87D5131362CA}"/>
              </a:ext>
            </a:extLst>
          </p:cNvPr>
          <p:cNvSpPr>
            <a:spLocks noGrp="1"/>
          </p:cNvSpPr>
          <p:nvPr>
            <p:ph idx="1"/>
          </p:nvPr>
        </p:nvSpPr>
        <p:spPr/>
        <p:txBody>
          <a:bodyPr>
            <a:normAutofit fontScale="85000" lnSpcReduction="10000"/>
          </a:bodyPr>
          <a:lstStyle/>
          <a:p>
            <a:r>
              <a:rPr lang="en-US" dirty="0"/>
              <a:t>It is the process of converting raw memory addresses or program counters (PCs) into human-readable function names and line numbers. When </a:t>
            </a:r>
            <a:r>
              <a:rPr lang="en-US" dirty="0" err="1"/>
              <a:t>pprof</a:t>
            </a:r>
            <a:r>
              <a:rPr lang="en-US" dirty="0"/>
              <a:t> collects profiling data, it captures stack traces that include memory addresses indicating where functions are located in the executable's address space. For a developer, these raw addresses are not very informative without the context of what code they correspond to. The symbolization process involves mapping these addresses back to the function names and locations in the source code that they represent.</a:t>
            </a:r>
          </a:p>
          <a:p>
            <a:r>
              <a:rPr lang="en-US" dirty="0" err="1"/>
              <a:t>pprof</a:t>
            </a:r>
            <a:r>
              <a:rPr lang="en-US" dirty="0"/>
              <a:t> can extract the symbol information locally by examining the binaries using the </a:t>
            </a:r>
            <a:r>
              <a:rPr lang="en-US" dirty="0" err="1"/>
              <a:t>binutils</a:t>
            </a:r>
            <a:r>
              <a:rPr lang="en-US" dirty="0"/>
              <a:t> tools, or it can ask running jobs that provide a symbolization interface.</a:t>
            </a:r>
          </a:p>
          <a:p>
            <a:r>
              <a:rPr lang="en-US" dirty="0"/>
              <a:t>Symbolization makes profiling data much more accessible and actionable, as it directly ties resource usage to specific parts of the source code. This is crucial for optimizing performance and diagnosing issues in complex applications.</a:t>
            </a:r>
          </a:p>
          <a:p>
            <a:r>
              <a:rPr lang="en-US" dirty="0" err="1"/>
              <a:t>pprof</a:t>
            </a:r>
            <a:r>
              <a:rPr lang="en-US" dirty="0"/>
              <a:t> will attempt symbolizing profiles by default, and its -symbolize option provides some control over symbolization:</a:t>
            </a:r>
          </a:p>
          <a:p>
            <a:pPr lvl="1"/>
            <a:r>
              <a:rPr lang="en-US" dirty="0"/>
              <a:t>-</a:t>
            </a:r>
            <a:r>
              <a:rPr lang="en-US" b="1" dirty="0"/>
              <a:t>symbolize=none</a:t>
            </a:r>
            <a:r>
              <a:rPr lang="en-US" dirty="0"/>
              <a:t>: Disables any symbolization from </a:t>
            </a:r>
            <a:r>
              <a:rPr lang="en-US" dirty="0" err="1"/>
              <a:t>pprof</a:t>
            </a:r>
            <a:r>
              <a:rPr lang="en-US" dirty="0"/>
              <a:t>.</a:t>
            </a:r>
          </a:p>
          <a:p>
            <a:pPr lvl="1"/>
            <a:r>
              <a:rPr lang="en-US" dirty="0"/>
              <a:t>-</a:t>
            </a:r>
            <a:r>
              <a:rPr lang="en-US" b="1" dirty="0"/>
              <a:t>symbolize=local</a:t>
            </a:r>
            <a:r>
              <a:rPr lang="en-US" dirty="0"/>
              <a:t>: Only attempts symbolizing the profile from local binaries using the </a:t>
            </a:r>
            <a:r>
              <a:rPr lang="en-US" dirty="0" err="1">
                <a:hlinkClick r:id="rId2"/>
              </a:rPr>
              <a:t>binutils</a:t>
            </a:r>
            <a:r>
              <a:rPr lang="en-US" dirty="0"/>
              <a:t> tools.</a:t>
            </a:r>
          </a:p>
          <a:p>
            <a:pPr lvl="1"/>
            <a:r>
              <a:rPr lang="en-US" dirty="0"/>
              <a:t>-</a:t>
            </a:r>
            <a:r>
              <a:rPr lang="en-US" b="1" dirty="0"/>
              <a:t>symbolize=remote</a:t>
            </a:r>
            <a:r>
              <a:rPr lang="en-US" dirty="0"/>
              <a:t>: Only attempts to symbolize running jobs by contacting their symbolization handler.</a:t>
            </a:r>
          </a:p>
          <a:p>
            <a:endParaRPr lang="en-US" dirty="0"/>
          </a:p>
        </p:txBody>
      </p:sp>
    </p:spTree>
    <p:extLst>
      <p:ext uri="{BB962C8B-B14F-4D97-AF65-F5344CB8AC3E}">
        <p14:creationId xmlns:p14="http://schemas.microsoft.com/office/powerpoint/2010/main" val="305444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5B2C8-51BF-6B6F-F58C-2A6DA3C23927}"/>
              </a:ext>
            </a:extLst>
          </p:cNvPr>
          <p:cNvSpPr>
            <a:spLocks noGrp="1"/>
          </p:cNvSpPr>
          <p:nvPr>
            <p:ph type="title"/>
          </p:nvPr>
        </p:nvSpPr>
        <p:spPr/>
        <p:txBody>
          <a:bodyPr/>
          <a:lstStyle/>
          <a:p>
            <a:r>
              <a:rPr lang="en-US" dirty="0" err="1"/>
              <a:t>Pprof</a:t>
            </a:r>
            <a:r>
              <a:rPr lang="en-US" dirty="0"/>
              <a:t> web interface</a:t>
            </a:r>
          </a:p>
        </p:txBody>
      </p:sp>
      <p:sp>
        <p:nvSpPr>
          <p:cNvPr id="3" name="Content Placeholder 2">
            <a:extLst>
              <a:ext uri="{FF2B5EF4-FFF2-40B4-BE49-F238E27FC236}">
                <a16:creationId xmlns:a16="http://schemas.microsoft.com/office/drawing/2014/main" id="{6A2DF55B-CBA9-5697-2378-80CD6A879969}"/>
              </a:ext>
            </a:extLst>
          </p:cNvPr>
          <p:cNvSpPr>
            <a:spLocks noGrp="1"/>
          </p:cNvSpPr>
          <p:nvPr>
            <p:ph idx="1"/>
          </p:nvPr>
        </p:nvSpPr>
        <p:spPr/>
        <p:txBody>
          <a:bodyPr/>
          <a:lstStyle/>
          <a:p>
            <a:r>
              <a:rPr lang="en-US" dirty="0"/>
              <a:t>When the user requests a web interface (by supplying an </a:t>
            </a:r>
            <a:r>
              <a:rPr lang="en-US" b="1" dirty="0"/>
              <a:t>-http=[host]:[port] </a:t>
            </a:r>
            <a:r>
              <a:rPr lang="en-US" dirty="0"/>
              <a:t>argument on the command-line), </a:t>
            </a:r>
            <a:r>
              <a:rPr lang="en-US" dirty="0" err="1"/>
              <a:t>pprof</a:t>
            </a:r>
            <a:r>
              <a:rPr lang="en-US" dirty="0"/>
              <a:t> starts a web server and opens a browser window pointing at that server. The web interface provided by the server allows the user to interactively view profile data in multiple formats.</a:t>
            </a:r>
          </a:p>
        </p:txBody>
      </p:sp>
    </p:spTree>
    <p:extLst>
      <p:ext uri="{BB962C8B-B14F-4D97-AF65-F5344CB8AC3E}">
        <p14:creationId xmlns:p14="http://schemas.microsoft.com/office/powerpoint/2010/main" val="236215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1B086-E210-9FE3-28B0-9925D0568762}"/>
              </a:ext>
            </a:extLst>
          </p:cNvPr>
          <p:cNvSpPr>
            <a:spLocks noGrp="1"/>
          </p:cNvSpPr>
          <p:nvPr>
            <p:ph type="title"/>
          </p:nvPr>
        </p:nvSpPr>
        <p:spPr/>
        <p:txBody>
          <a:bodyPr/>
          <a:lstStyle/>
          <a:p>
            <a:r>
              <a:rPr lang="en-US" dirty="0" err="1"/>
              <a:t>Callgraph</a:t>
            </a:r>
            <a:r>
              <a:rPr lang="en-US" dirty="0"/>
              <a:t> sample</a:t>
            </a:r>
          </a:p>
        </p:txBody>
      </p:sp>
      <p:pic>
        <p:nvPicPr>
          <p:cNvPr id="5" name="Content Placeholder 4" descr="A diagram of a computer flowchart&#10;&#10;Description automatically generated">
            <a:extLst>
              <a:ext uri="{FF2B5EF4-FFF2-40B4-BE49-F238E27FC236}">
                <a16:creationId xmlns:a16="http://schemas.microsoft.com/office/drawing/2014/main" id="{CC2E6813-D517-1D31-558F-86669658BF3C}"/>
              </a:ext>
            </a:extLst>
          </p:cNvPr>
          <p:cNvPicPr>
            <a:picLocks noGrp="1" noChangeAspect="1"/>
          </p:cNvPicPr>
          <p:nvPr>
            <p:ph idx="1"/>
          </p:nvPr>
        </p:nvPicPr>
        <p:blipFill>
          <a:blip r:embed="rId3"/>
          <a:stretch>
            <a:fillRect/>
          </a:stretch>
        </p:blipFill>
        <p:spPr>
          <a:xfrm>
            <a:off x="2865355" y="2141538"/>
            <a:ext cx="5772314" cy="3649662"/>
          </a:xfrm>
        </p:spPr>
      </p:pic>
    </p:spTree>
    <p:extLst>
      <p:ext uri="{BB962C8B-B14F-4D97-AF65-F5344CB8AC3E}">
        <p14:creationId xmlns:p14="http://schemas.microsoft.com/office/powerpoint/2010/main" val="213715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37DA-F9A4-E03F-587A-C2C5C2DE45A7}"/>
              </a:ext>
            </a:extLst>
          </p:cNvPr>
          <p:cNvSpPr>
            <a:spLocks noGrp="1"/>
          </p:cNvSpPr>
          <p:nvPr>
            <p:ph type="title"/>
          </p:nvPr>
        </p:nvSpPr>
        <p:spPr/>
        <p:txBody>
          <a:bodyPr/>
          <a:lstStyle/>
          <a:p>
            <a:r>
              <a:rPr lang="en-US" dirty="0"/>
              <a:t>Interpreting the </a:t>
            </a:r>
            <a:r>
              <a:rPr lang="en-US" dirty="0" err="1"/>
              <a:t>callgraph</a:t>
            </a:r>
            <a:endParaRPr lang="en-US" dirty="0"/>
          </a:p>
        </p:txBody>
      </p:sp>
      <p:sp>
        <p:nvSpPr>
          <p:cNvPr id="3" name="Content Placeholder 2">
            <a:extLst>
              <a:ext uri="{FF2B5EF4-FFF2-40B4-BE49-F238E27FC236}">
                <a16:creationId xmlns:a16="http://schemas.microsoft.com/office/drawing/2014/main" id="{85E0CBFC-FDED-FCB6-32C1-56E33DEC62EA}"/>
              </a:ext>
            </a:extLst>
          </p:cNvPr>
          <p:cNvSpPr>
            <a:spLocks noGrp="1"/>
          </p:cNvSpPr>
          <p:nvPr>
            <p:ph idx="1"/>
          </p:nvPr>
        </p:nvSpPr>
        <p:spPr/>
        <p:txBody>
          <a:bodyPr>
            <a:normAutofit/>
          </a:bodyPr>
          <a:lstStyle/>
          <a:p>
            <a:r>
              <a:rPr lang="en-US" dirty="0"/>
              <a:t>Node color</a:t>
            </a:r>
          </a:p>
          <a:p>
            <a:pPr lvl="1"/>
            <a:r>
              <a:rPr lang="en-US" dirty="0"/>
              <a:t>Large positive cumulative values are red.</a:t>
            </a:r>
          </a:p>
          <a:p>
            <a:pPr lvl="1"/>
            <a:r>
              <a:rPr lang="en-US" dirty="0"/>
              <a:t>Large negative cumulative values are green; negative values are most likely to appear during profile comparison.</a:t>
            </a:r>
          </a:p>
          <a:p>
            <a:pPr lvl="1"/>
            <a:r>
              <a:rPr lang="en-US" dirty="0"/>
              <a:t>Cumulative values close to zero are grey.</a:t>
            </a:r>
          </a:p>
          <a:p>
            <a:r>
              <a:rPr lang="en-US" dirty="0"/>
              <a:t>Node font size</a:t>
            </a:r>
          </a:p>
          <a:p>
            <a:pPr lvl="1"/>
            <a:r>
              <a:rPr lang="en-US" dirty="0"/>
              <a:t>Large font size means larger absolute flat values.</a:t>
            </a:r>
          </a:p>
          <a:p>
            <a:pPr lvl="1"/>
            <a:r>
              <a:rPr lang="en-US" dirty="0"/>
              <a:t>Smaller font size means smaller absolute flat values.</a:t>
            </a:r>
          </a:p>
        </p:txBody>
      </p:sp>
    </p:spTree>
    <p:extLst>
      <p:ext uri="{BB962C8B-B14F-4D97-AF65-F5344CB8AC3E}">
        <p14:creationId xmlns:p14="http://schemas.microsoft.com/office/powerpoint/2010/main" val="2532316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75FC-D0E1-750B-86F2-F014132228A2}"/>
              </a:ext>
            </a:extLst>
          </p:cNvPr>
          <p:cNvSpPr>
            <a:spLocks noGrp="1"/>
          </p:cNvSpPr>
          <p:nvPr>
            <p:ph type="title"/>
          </p:nvPr>
        </p:nvSpPr>
        <p:spPr/>
        <p:txBody>
          <a:bodyPr/>
          <a:lstStyle/>
          <a:p>
            <a:r>
              <a:rPr lang="en-US" dirty="0"/>
              <a:t>Interpreting the </a:t>
            </a:r>
            <a:r>
              <a:rPr lang="en-US" dirty="0" err="1"/>
              <a:t>callgraph</a:t>
            </a:r>
            <a:r>
              <a:rPr lang="en-US" dirty="0"/>
              <a:t> (continues…)</a:t>
            </a:r>
          </a:p>
        </p:txBody>
      </p:sp>
      <p:sp>
        <p:nvSpPr>
          <p:cNvPr id="3" name="Content Placeholder 2">
            <a:extLst>
              <a:ext uri="{FF2B5EF4-FFF2-40B4-BE49-F238E27FC236}">
                <a16:creationId xmlns:a16="http://schemas.microsoft.com/office/drawing/2014/main" id="{FCC28F71-0B19-4925-663A-38DBDFEB2B84}"/>
              </a:ext>
            </a:extLst>
          </p:cNvPr>
          <p:cNvSpPr>
            <a:spLocks noGrp="1"/>
          </p:cNvSpPr>
          <p:nvPr>
            <p:ph idx="1"/>
          </p:nvPr>
        </p:nvSpPr>
        <p:spPr/>
        <p:txBody>
          <a:bodyPr/>
          <a:lstStyle/>
          <a:p>
            <a:r>
              <a:rPr lang="en-US" dirty="0"/>
              <a:t>Edge weight</a:t>
            </a:r>
          </a:p>
          <a:p>
            <a:pPr lvl="1"/>
            <a:r>
              <a:rPr lang="en-US" dirty="0"/>
              <a:t>Thicker edges indicate that more resources were used long that path.</a:t>
            </a:r>
          </a:p>
          <a:p>
            <a:pPr lvl="1"/>
            <a:r>
              <a:rPr lang="en-US" dirty="0"/>
              <a:t>Thinner edges indicate that fewer resources were used along the path.</a:t>
            </a:r>
          </a:p>
          <a:p>
            <a:r>
              <a:rPr lang="en-US" dirty="0"/>
              <a:t>Edge color</a:t>
            </a:r>
          </a:p>
          <a:p>
            <a:pPr lvl="1"/>
            <a:r>
              <a:rPr lang="en-US" dirty="0"/>
              <a:t>Large positive values are red.</a:t>
            </a:r>
          </a:p>
          <a:p>
            <a:pPr lvl="1"/>
            <a:r>
              <a:rPr lang="en-US" dirty="0"/>
              <a:t>Large negative values are green.</a:t>
            </a:r>
          </a:p>
          <a:p>
            <a:pPr lvl="1"/>
            <a:r>
              <a:rPr lang="en-US" dirty="0"/>
              <a:t>Values close to zero are grey.</a:t>
            </a:r>
          </a:p>
          <a:p>
            <a:endParaRPr lang="en-US" dirty="0"/>
          </a:p>
        </p:txBody>
      </p:sp>
    </p:spTree>
    <p:extLst>
      <p:ext uri="{BB962C8B-B14F-4D97-AF65-F5344CB8AC3E}">
        <p14:creationId xmlns:p14="http://schemas.microsoft.com/office/powerpoint/2010/main" val="2690655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6217-2AD4-E0DC-DE29-6D0ECB600E4A}"/>
              </a:ext>
            </a:extLst>
          </p:cNvPr>
          <p:cNvSpPr>
            <a:spLocks noGrp="1"/>
          </p:cNvSpPr>
          <p:nvPr>
            <p:ph type="title"/>
          </p:nvPr>
        </p:nvSpPr>
        <p:spPr/>
        <p:txBody>
          <a:bodyPr/>
          <a:lstStyle/>
          <a:p>
            <a:r>
              <a:rPr lang="en-US" dirty="0"/>
              <a:t>Interpreting the </a:t>
            </a:r>
            <a:r>
              <a:rPr lang="en-US" dirty="0" err="1"/>
              <a:t>callgraph</a:t>
            </a:r>
            <a:endParaRPr lang="en-US" dirty="0"/>
          </a:p>
        </p:txBody>
      </p:sp>
      <p:sp>
        <p:nvSpPr>
          <p:cNvPr id="3" name="Content Placeholder 2">
            <a:extLst>
              <a:ext uri="{FF2B5EF4-FFF2-40B4-BE49-F238E27FC236}">
                <a16:creationId xmlns:a16="http://schemas.microsoft.com/office/drawing/2014/main" id="{A917E5F7-7299-F2A4-D727-243950D2CB61}"/>
              </a:ext>
            </a:extLst>
          </p:cNvPr>
          <p:cNvSpPr>
            <a:spLocks noGrp="1"/>
          </p:cNvSpPr>
          <p:nvPr>
            <p:ph idx="1"/>
          </p:nvPr>
        </p:nvSpPr>
        <p:spPr/>
        <p:txBody>
          <a:bodyPr/>
          <a:lstStyle/>
          <a:p>
            <a:r>
              <a:rPr lang="en-US" dirty="0"/>
              <a:t>Dashed edges</a:t>
            </a:r>
          </a:p>
          <a:p>
            <a:pPr lvl="1"/>
            <a:r>
              <a:rPr lang="en-US" dirty="0"/>
              <a:t>Some locations between the two connected locations were removed</a:t>
            </a:r>
          </a:p>
          <a:p>
            <a:r>
              <a:rPr lang="en-US" dirty="0"/>
              <a:t>Solid edge</a:t>
            </a:r>
          </a:p>
          <a:p>
            <a:pPr lvl="1"/>
            <a:r>
              <a:rPr lang="en-US" dirty="0"/>
              <a:t>One location directly calls the other</a:t>
            </a:r>
          </a:p>
          <a:p>
            <a:endParaRPr lang="en-US" dirty="0"/>
          </a:p>
        </p:txBody>
      </p:sp>
    </p:spTree>
    <p:extLst>
      <p:ext uri="{BB962C8B-B14F-4D97-AF65-F5344CB8AC3E}">
        <p14:creationId xmlns:p14="http://schemas.microsoft.com/office/powerpoint/2010/main" val="3560041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A8A7A-19F3-0F19-99B9-4FE1CF2BEB58}"/>
              </a:ext>
            </a:extLst>
          </p:cNvPr>
          <p:cNvSpPr>
            <a:spLocks noGrp="1"/>
          </p:cNvSpPr>
          <p:nvPr>
            <p:ph type="title"/>
          </p:nvPr>
        </p:nvSpPr>
        <p:spPr/>
        <p:txBody>
          <a:bodyPr/>
          <a:lstStyle/>
          <a:p>
            <a:r>
              <a:rPr lang="en-US" dirty="0"/>
              <a:t>Additional </a:t>
            </a:r>
            <a:r>
              <a:rPr lang="en-US" dirty="0" err="1"/>
              <a:t>pprof</a:t>
            </a:r>
            <a:r>
              <a:rPr lang="en-US" dirty="0"/>
              <a:t> features</a:t>
            </a:r>
          </a:p>
        </p:txBody>
      </p:sp>
      <p:sp>
        <p:nvSpPr>
          <p:cNvPr id="3" name="Content Placeholder 2">
            <a:extLst>
              <a:ext uri="{FF2B5EF4-FFF2-40B4-BE49-F238E27FC236}">
                <a16:creationId xmlns:a16="http://schemas.microsoft.com/office/drawing/2014/main" id="{E109D8F5-F89F-0714-288A-17372C5044F4}"/>
              </a:ext>
            </a:extLst>
          </p:cNvPr>
          <p:cNvSpPr>
            <a:spLocks noGrp="1"/>
          </p:cNvSpPr>
          <p:nvPr>
            <p:ph idx="1"/>
          </p:nvPr>
        </p:nvSpPr>
        <p:spPr/>
        <p:txBody>
          <a:bodyPr/>
          <a:lstStyle/>
          <a:p>
            <a:r>
              <a:rPr lang="en-US" dirty="0">
                <a:hlinkClick r:id="rId2" action="ppaction://hlinksldjump"/>
              </a:rPr>
              <a:t>Annotated Code</a:t>
            </a:r>
            <a:endParaRPr lang="en-US" dirty="0"/>
          </a:p>
          <a:p>
            <a:r>
              <a:rPr lang="en-US" dirty="0">
                <a:hlinkClick r:id="rId3" action="ppaction://hlinksldjump"/>
              </a:rPr>
              <a:t>Comparing profiles</a:t>
            </a:r>
            <a:endParaRPr lang="en-US" dirty="0"/>
          </a:p>
        </p:txBody>
      </p:sp>
    </p:spTree>
    <p:extLst>
      <p:ext uri="{BB962C8B-B14F-4D97-AF65-F5344CB8AC3E}">
        <p14:creationId xmlns:p14="http://schemas.microsoft.com/office/powerpoint/2010/main" val="2461148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A737-34A6-E462-0F3B-D61FE3810E09}"/>
              </a:ext>
            </a:extLst>
          </p:cNvPr>
          <p:cNvSpPr>
            <a:spLocks noGrp="1"/>
          </p:cNvSpPr>
          <p:nvPr>
            <p:ph type="title"/>
          </p:nvPr>
        </p:nvSpPr>
        <p:spPr/>
        <p:txBody>
          <a:bodyPr/>
          <a:lstStyle/>
          <a:p>
            <a:r>
              <a:rPr lang="en-US" dirty="0"/>
              <a:t>Annotated code</a:t>
            </a:r>
          </a:p>
        </p:txBody>
      </p:sp>
      <p:sp>
        <p:nvSpPr>
          <p:cNvPr id="3" name="Content Placeholder 2">
            <a:extLst>
              <a:ext uri="{FF2B5EF4-FFF2-40B4-BE49-F238E27FC236}">
                <a16:creationId xmlns:a16="http://schemas.microsoft.com/office/drawing/2014/main" id="{8A2BA878-9EE5-A852-33B3-F41FF8C24299}"/>
              </a:ext>
            </a:extLst>
          </p:cNvPr>
          <p:cNvSpPr>
            <a:spLocks noGrp="1"/>
          </p:cNvSpPr>
          <p:nvPr>
            <p:ph idx="1"/>
          </p:nvPr>
        </p:nvSpPr>
        <p:spPr/>
        <p:txBody>
          <a:bodyPr/>
          <a:lstStyle/>
          <a:p>
            <a:r>
              <a:rPr lang="en-US" dirty="0" err="1"/>
              <a:t>pprof</a:t>
            </a:r>
            <a:r>
              <a:rPr lang="en-US" dirty="0"/>
              <a:t> can also generate reports of annotated source with samples associated to them. For these, the source or binaries must be locally available, and the profile must contain data with the appropriate level of detail.</a:t>
            </a:r>
          </a:p>
          <a:p>
            <a:r>
              <a:rPr lang="en-US" dirty="0" err="1"/>
              <a:t>pprof</a:t>
            </a:r>
            <a:r>
              <a:rPr lang="en-US" dirty="0"/>
              <a:t> uses the </a:t>
            </a:r>
            <a:r>
              <a:rPr lang="en-US" dirty="0" err="1"/>
              <a:t>binutils</a:t>
            </a:r>
            <a:r>
              <a:rPr lang="en-US" dirty="0"/>
              <a:t> tools to examine and disassemble the binaries. By default it will search for those tools in the current path, but it can also search for them in a directory pointed to by the environment variable </a:t>
            </a:r>
            <a:r>
              <a:rPr lang="en-US" dirty="0">
                <a:highlight>
                  <a:srgbClr val="008080"/>
                </a:highlight>
              </a:rPr>
              <a:t>$PPROF_TOOLS</a:t>
            </a:r>
            <a:r>
              <a:rPr lang="en-US" dirty="0"/>
              <a:t>.</a:t>
            </a:r>
          </a:p>
          <a:p>
            <a:endParaRPr lang="en-US" dirty="0"/>
          </a:p>
        </p:txBody>
      </p:sp>
    </p:spTree>
    <p:extLst>
      <p:ext uri="{BB962C8B-B14F-4D97-AF65-F5344CB8AC3E}">
        <p14:creationId xmlns:p14="http://schemas.microsoft.com/office/powerpoint/2010/main" val="420161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0E43-7066-4DE8-253F-C69806439CE7}"/>
              </a:ext>
            </a:extLst>
          </p:cNvPr>
          <p:cNvSpPr>
            <a:spLocks noGrp="1"/>
          </p:cNvSpPr>
          <p:nvPr>
            <p:ph type="title"/>
          </p:nvPr>
        </p:nvSpPr>
        <p:spPr/>
        <p:txBody>
          <a:bodyPr/>
          <a:lstStyle/>
          <a:p>
            <a:r>
              <a:rPr lang="en-US" dirty="0"/>
              <a:t>Comparing profiles</a:t>
            </a:r>
          </a:p>
        </p:txBody>
      </p:sp>
      <p:sp>
        <p:nvSpPr>
          <p:cNvPr id="3" name="Content Placeholder 2">
            <a:extLst>
              <a:ext uri="{FF2B5EF4-FFF2-40B4-BE49-F238E27FC236}">
                <a16:creationId xmlns:a16="http://schemas.microsoft.com/office/drawing/2014/main" id="{A722F78D-91C5-417B-2F3D-2CCA7D8E6324}"/>
              </a:ext>
            </a:extLst>
          </p:cNvPr>
          <p:cNvSpPr>
            <a:spLocks noGrp="1"/>
          </p:cNvSpPr>
          <p:nvPr>
            <p:ph idx="1"/>
          </p:nvPr>
        </p:nvSpPr>
        <p:spPr/>
        <p:txBody>
          <a:bodyPr/>
          <a:lstStyle/>
          <a:p>
            <a:r>
              <a:rPr lang="en-US" dirty="0" err="1"/>
              <a:t>pprof</a:t>
            </a:r>
            <a:r>
              <a:rPr lang="en-US" dirty="0"/>
              <a:t> can subtract one profile from another, provided the profiles are of compatible types (i.e. two heap profiles)</a:t>
            </a:r>
          </a:p>
          <a:p>
            <a:r>
              <a:rPr lang="en-US" dirty="0" err="1"/>
              <a:t>pprof</a:t>
            </a:r>
            <a:r>
              <a:rPr lang="en-US" dirty="0"/>
              <a:t> has two options which can be used to specify the filename or URL for a profile to be subtracted from the source profile:</a:t>
            </a:r>
          </a:p>
          <a:p>
            <a:pPr lvl="1"/>
            <a:r>
              <a:rPr lang="en-US" b="1" dirty="0"/>
              <a:t>-</a:t>
            </a:r>
            <a:r>
              <a:rPr lang="en-US" b="1" dirty="0" err="1"/>
              <a:t>diff_base</a:t>
            </a:r>
            <a:r>
              <a:rPr lang="en-US" b="1" dirty="0"/>
              <a:t>= profile</a:t>
            </a:r>
            <a:r>
              <a:rPr lang="en-US" dirty="0"/>
              <a:t>: useful for comparing two profiles. Percentages in the output are relative to the total of samples in the diff base profile.</a:t>
            </a:r>
          </a:p>
          <a:p>
            <a:pPr lvl="1"/>
            <a:r>
              <a:rPr lang="en-US" b="1" dirty="0"/>
              <a:t>-base= profile</a:t>
            </a:r>
            <a:r>
              <a:rPr lang="en-US" dirty="0"/>
              <a:t>: useful for subtracting a cumulative profile, like a </a:t>
            </a:r>
            <a:r>
              <a:rPr lang="en-US" dirty="0" err="1"/>
              <a:t>golang</a:t>
            </a:r>
            <a:r>
              <a:rPr lang="en-US" dirty="0"/>
              <a:t> block profile, from another cumulative profile collected from the same program at a later time. When comparing cumulative profiles collected on the same program, percentages in the output are relative to the difference between the total for the source profile and the total for the base profile.</a:t>
            </a:r>
          </a:p>
          <a:p>
            <a:pPr lvl="1"/>
            <a:endParaRPr lang="en-US" dirty="0"/>
          </a:p>
        </p:txBody>
      </p:sp>
    </p:spTree>
    <p:extLst>
      <p:ext uri="{BB962C8B-B14F-4D97-AF65-F5344CB8AC3E}">
        <p14:creationId xmlns:p14="http://schemas.microsoft.com/office/powerpoint/2010/main" val="259969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C41A-6562-E70A-D91A-036DD3EB8908}"/>
              </a:ext>
            </a:extLst>
          </p:cNvPr>
          <p:cNvSpPr>
            <a:spLocks noGrp="1"/>
          </p:cNvSpPr>
          <p:nvPr>
            <p:ph type="title"/>
          </p:nvPr>
        </p:nvSpPr>
        <p:spPr/>
        <p:txBody>
          <a:bodyPr/>
          <a:lstStyle/>
          <a:p>
            <a:r>
              <a:rPr lang="en-US" dirty="0"/>
              <a:t>How to build and install</a:t>
            </a:r>
          </a:p>
        </p:txBody>
      </p:sp>
      <p:sp>
        <p:nvSpPr>
          <p:cNvPr id="3" name="Content Placeholder 2">
            <a:extLst>
              <a:ext uri="{FF2B5EF4-FFF2-40B4-BE49-F238E27FC236}">
                <a16:creationId xmlns:a16="http://schemas.microsoft.com/office/drawing/2014/main" id="{6503B33E-A3FE-B442-7873-3B6C99E7C10C}"/>
              </a:ext>
            </a:extLst>
          </p:cNvPr>
          <p:cNvSpPr>
            <a:spLocks noGrp="1"/>
          </p:cNvSpPr>
          <p:nvPr>
            <p:ph idx="1"/>
          </p:nvPr>
        </p:nvSpPr>
        <p:spPr/>
        <p:txBody>
          <a:bodyPr/>
          <a:lstStyle/>
          <a:p>
            <a:r>
              <a:rPr lang="en-US" dirty="0"/>
              <a:t>Install supported version of Go development kit</a:t>
            </a:r>
          </a:p>
          <a:p>
            <a:r>
              <a:rPr lang="en-US" dirty="0"/>
              <a:t>To build and install run command </a:t>
            </a:r>
            <a:r>
              <a:rPr lang="en-US" dirty="0">
                <a:highlight>
                  <a:srgbClr val="008080"/>
                </a:highlight>
              </a:rPr>
              <a:t>go install github.com/google/pprof@latest </a:t>
            </a:r>
            <a:r>
              <a:rPr lang="en-US" dirty="0"/>
              <a:t>This will install the binary in </a:t>
            </a:r>
            <a:r>
              <a:rPr lang="en-US" dirty="0">
                <a:highlight>
                  <a:srgbClr val="008080"/>
                </a:highlight>
              </a:rPr>
              <a:t>$GOPATH/bin</a:t>
            </a:r>
          </a:p>
          <a:p>
            <a:r>
              <a:rPr lang="en-US" dirty="0"/>
              <a:t>If you want to generate graphic visualization of profiles then also install </a:t>
            </a:r>
            <a:r>
              <a:rPr lang="en-US" dirty="0" err="1">
                <a:hlinkClick r:id="rId2"/>
              </a:rPr>
              <a:t>Graphviz</a:t>
            </a:r>
            <a:endParaRPr lang="en-US" dirty="0"/>
          </a:p>
        </p:txBody>
      </p:sp>
    </p:spTree>
    <p:extLst>
      <p:ext uri="{BB962C8B-B14F-4D97-AF65-F5344CB8AC3E}">
        <p14:creationId xmlns:p14="http://schemas.microsoft.com/office/powerpoint/2010/main" val="1206129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4D39-DAF9-6F6C-3FFD-0FF4AA07E11C}"/>
              </a:ext>
            </a:extLst>
          </p:cNvPr>
          <p:cNvSpPr>
            <a:spLocks noGrp="1"/>
          </p:cNvSpPr>
          <p:nvPr>
            <p:ph type="title"/>
          </p:nvPr>
        </p:nvSpPr>
        <p:spPr/>
        <p:txBody>
          <a:bodyPr/>
          <a:lstStyle/>
          <a:p>
            <a:r>
              <a:rPr lang="en-US" dirty="0" err="1"/>
              <a:t>Pprof</a:t>
            </a:r>
            <a:r>
              <a:rPr lang="en-US" dirty="0"/>
              <a:t> web interface views</a:t>
            </a:r>
          </a:p>
        </p:txBody>
      </p:sp>
      <p:sp>
        <p:nvSpPr>
          <p:cNvPr id="3" name="Content Placeholder 2">
            <a:extLst>
              <a:ext uri="{FF2B5EF4-FFF2-40B4-BE49-F238E27FC236}">
                <a16:creationId xmlns:a16="http://schemas.microsoft.com/office/drawing/2014/main" id="{564726E3-C9F0-6D20-8D07-68F984AC2873}"/>
              </a:ext>
            </a:extLst>
          </p:cNvPr>
          <p:cNvSpPr>
            <a:spLocks noGrp="1"/>
          </p:cNvSpPr>
          <p:nvPr>
            <p:ph idx="1"/>
          </p:nvPr>
        </p:nvSpPr>
        <p:spPr/>
        <p:txBody>
          <a:bodyPr/>
          <a:lstStyle/>
          <a:p>
            <a:r>
              <a:rPr lang="en-US" dirty="0"/>
              <a:t>Graph (Default)</a:t>
            </a:r>
          </a:p>
          <a:p>
            <a:r>
              <a:rPr lang="en-US" dirty="0"/>
              <a:t>Top</a:t>
            </a:r>
          </a:p>
          <a:p>
            <a:r>
              <a:rPr lang="en-US" dirty="0"/>
              <a:t>Flame Graph</a:t>
            </a:r>
          </a:p>
          <a:p>
            <a:r>
              <a:rPr lang="en-US" dirty="0"/>
              <a:t>Peek</a:t>
            </a:r>
          </a:p>
          <a:p>
            <a:r>
              <a:rPr lang="en-US" dirty="0"/>
              <a:t>Source</a:t>
            </a:r>
          </a:p>
          <a:p>
            <a:r>
              <a:rPr lang="en-US" dirty="0"/>
              <a:t>Disassemble</a:t>
            </a:r>
          </a:p>
        </p:txBody>
      </p:sp>
    </p:spTree>
    <p:extLst>
      <p:ext uri="{BB962C8B-B14F-4D97-AF65-F5344CB8AC3E}">
        <p14:creationId xmlns:p14="http://schemas.microsoft.com/office/powerpoint/2010/main" val="54193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E56A6-947A-EDBA-2741-B6639CCB3E04}"/>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EB9952D4-9D89-1936-1D86-9891042AD498}"/>
              </a:ext>
            </a:extLst>
          </p:cNvPr>
          <p:cNvSpPr>
            <a:spLocks noGrp="1"/>
          </p:cNvSpPr>
          <p:nvPr>
            <p:ph idx="1"/>
          </p:nvPr>
        </p:nvSpPr>
        <p:spPr/>
        <p:txBody>
          <a:bodyPr/>
          <a:lstStyle/>
          <a:p>
            <a:r>
              <a:rPr lang="en-US" dirty="0"/>
              <a:t>Reads a collection of profiling samples in </a:t>
            </a:r>
            <a:r>
              <a:rPr lang="en-US" dirty="0" err="1">
                <a:hlinkClick r:id="" action="ppaction://hlinkshowjump?jump=nextslide"/>
              </a:rPr>
              <a:t>profile.proto</a:t>
            </a:r>
            <a:r>
              <a:rPr lang="en-US" dirty="0"/>
              <a:t> format.</a:t>
            </a:r>
          </a:p>
          <a:p>
            <a:r>
              <a:rPr lang="en-US" dirty="0"/>
              <a:t>Generates reports to visualize and help analyze the profiling data. It can generate both text and graphical reports. For graphical reports it uses the dot visualization package such as </a:t>
            </a:r>
            <a:r>
              <a:rPr lang="en-US" dirty="0">
                <a:hlinkClick r:id="rId2"/>
              </a:rPr>
              <a:t>graphviz</a:t>
            </a:r>
            <a:r>
              <a:rPr lang="en-US" dirty="0"/>
              <a:t>. </a:t>
            </a:r>
          </a:p>
          <a:p>
            <a:r>
              <a:rPr lang="en-US" dirty="0"/>
              <a:t>It can read a profile from a file or from a server via http.</a:t>
            </a:r>
          </a:p>
          <a:p>
            <a:r>
              <a:rPr lang="en-US" dirty="0"/>
              <a:t>The objective of </a:t>
            </a:r>
            <a:r>
              <a:rPr lang="en-US" dirty="0" err="1"/>
              <a:t>pprof</a:t>
            </a:r>
            <a:r>
              <a:rPr lang="en-US" dirty="0"/>
              <a:t> is to generate a report for a profile.</a:t>
            </a:r>
          </a:p>
        </p:txBody>
      </p:sp>
    </p:spTree>
    <p:extLst>
      <p:ext uri="{BB962C8B-B14F-4D97-AF65-F5344CB8AC3E}">
        <p14:creationId xmlns:p14="http://schemas.microsoft.com/office/powerpoint/2010/main" val="1497540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CE42-1B4C-C24C-B8B4-05A5AD1F4D62}"/>
              </a:ext>
            </a:extLst>
          </p:cNvPr>
          <p:cNvSpPr>
            <a:spLocks noGrp="1"/>
          </p:cNvSpPr>
          <p:nvPr>
            <p:ph type="title"/>
          </p:nvPr>
        </p:nvSpPr>
        <p:spPr/>
        <p:txBody>
          <a:bodyPr/>
          <a:lstStyle/>
          <a:p>
            <a:r>
              <a:rPr lang="en-US" dirty="0"/>
              <a:t>What is profile in </a:t>
            </a:r>
            <a:r>
              <a:rPr lang="en-US" dirty="0" err="1"/>
              <a:t>pprof</a:t>
            </a:r>
            <a:r>
              <a:rPr lang="en-US" dirty="0"/>
              <a:t>?</a:t>
            </a:r>
          </a:p>
        </p:txBody>
      </p:sp>
      <p:sp>
        <p:nvSpPr>
          <p:cNvPr id="3" name="Content Placeholder 2">
            <a:extLst>
              <a:ext uri="{FF2B5EF4-FFF2-40B4-BE49-F238E27FC236}">
                <a16:creationId xmlns:a16="http://schemas.microsoft.com/office/drawing/2014/main" id="{EFCB7BE1-A5A3-36E1-0488-7AAFE8621617}"/>
              </a:ext>
            </a:extLst>
          </p:cNvPr>
          <p:cNvSpPr>
            <a:spLocks noGrp="1"/>
          </p:cNvSpPr>
          <p:nvPr>
            <p:ph idx="1"/>
          </p:nvPr>
        </p:nvSpPr>
        <p:spPr/>
        <p:txBody>
          <a:bodyPr/>
          <a:lstStyle/>
          <a:p>
            <a:r>
              <a:rPr lang="en-US" dirty="0"/>
              <a:t>A profile is a collection of samples, where each sample is associated to a point in a location hierarchy, one or more numeric values and a set of labels.</a:t>
            </a:r>
          </a:p>
          <a:p>
            <a:r>
              <a:rPr lang="en-US" dirty="0"/>
              <a:t>Profiles represents data collected through statistical sampling of a program where each sample describes a call stack and a number or value of samples collected at a location. </a:t>
            </a:r>
          </a:p>
        </p:txBody>
      </p:sp>
    </p:spTree>
    <p:extLst>
      <p:ext uri="{BB962C8B-B14F-4D97-AF65-F5344CB8AC3E}">
        <p14:creationId xmlns:p14="http://schemas.microsoft.com/office/powerpoint/2010/main" val="683781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D5E7-B747-6511-6746-09732D17BCBE}"/>
              </a:ext>
            </a:extLst>
          </p:cNvPr>
          <p:cNvSpPr>
            <a:spLocks noGrp="1"/>
          </p:cNvSpPr>
          <p:nvPr>
            <p:ph type="title"/>
          </p:nvPr>
        </p:nvSpPr>
        <p:spPr/>
        <p:txBody>
          <a:bodyPr/>
          <a:lstStyle/>
          <a:p>
            <a:r>
              <a:rPr lang="en-US" dirty="0"/>
              <a:t>What is </a:t>
            </a:r>
            <a:r>
              <a:rPr lang="en-US" dirty="0" err="1"/>
              <a:t>profile.proto</a:t>
            </a:r>
            <a:r>
              <a:rPr lang="en-US" dirty="0"/>
              <a:t>?</a:t>
            </a:r>
          </a:p>
        </p:txBody>
      </p:sp>
      <p:sp>
        <p:nvSpPr>
          <p:cNvPr id="3" name="Content Placeholder 2">
            <a:extLst>
              <a:ext uri="{FF2B5EF4-FFF2-40B4-BE49-F238E27FC236}">
                <a16:creationId xmlns:a16="http://schemas.microsoft.com/office/drawing/2014/main" id="{B6AC375E-271F-17A3-2185-8D38C9DDA273}"/>
              </a:ext>
            </a:extLst>
          </p:cNvPr>
          <p:cNvSpPr>
            <a:spLocks noGrp="1"/>
          </p:cNvSpPr>
          <p:nvPr>
            <p:ph idx="1"/>
          </p:nvPr>
        </p:nvSpPr>
        <p:spPr/>
        <p:txBody>
          <a:bodyPr/>
          <a:lstStyle/>
          <a:p>
            <a:r>
              <a:rPr lang="en-US" dirty="0"/>
              <a:t>It is a protocol buffer that describes a set of </a:t>
            </a:r>
            <a:r>
              <a:rPr lang="en-US" dirty="0" err="1"/>
              <a:t>callstacks</a:t>
            </a:r>
            <a:r>
              <a:rPr lang="en-US" dirty="0"/>
              <a:t> and symbolization information.</a:t>
            </a:r>
          </a:p>
          <a:p>
            <a:r>
              <a:rPr lang="en-US" dirty="0"/>
              <a:t>Format is described in </a:t>
            </a:r>
            <a:r>
              <a:rPr lang="en-US" dirty="0">
                <a:hlinkClick r:id="rId3"/>
              </a:rPr>
              <a:t>link</a:t>
            </a:r>
            <a:r>
              <a:rPr lang="en-US" dirty="0"/>
              <a:t> . It is currently using version 3 of protocol buffers language.</a:t>
            </a:r>
          </a:p>
          <a:p>
            <a:r>
              <a:rPr lang="en-US" dirty="0"/>
              <a:t>Protocol buffers are Google’s language-neutral, platform-neutral, extensible mechanism for serializing structured data.</a:t>
            </a:r>
          </a:p>
        </p:txBody>
      </p:sp>
    </p:spTree>
    <p:extLst>
      <p:ext uri="{BB962C8B-B14F-4D97-AF65-F5344CB8AC3E}">
        <p14:creationId xmlns:p14="http://schemas.microsoft.com/office/powerpoint/2010/main" val="84636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86CF-6FE4-A182-92D6-AF0B4156CD9A}"/>
              </a:ext>
            </a:extLst>
          </p:cNvPr>
          <p:cNvSpPr>
            <a:spLocks noGrp="1"/>
          </p:cNvSpPr>
          <p:nvPr>
            <p:ph type="title"/>
          </p:nvPr>
        </p:nvSpPr>
        <p:spPr/>
        <p:txBody>
          <a:bodyPr/>
          <a:lstStyle/>
          <a:p>
            <a:r>
              <a:rPr lang="en-US" dirty="0"/>
              <a:t>Ways of using </a:t>
            </a:r>
            <a:r>
              <a:rPr lang="en-US" dirty="0" err="1"/>
              <a:t>pprof</a:t>
            </a:r>
            <a:endParaRPr lang="en-US" dirty="0"/>
          </a:p>
        </p:txBody>
      </p:sp>
      <p:sp>
        <p:nvSpPr>
          <p:cNvPr id="3" name="Content Placeholder 2">
            <a:extLst>
              <a:ext uri="{FF2B5EF4-FFF2-40B4-BE49-F238E27FC236}">
                <a16:creationId xmlns:a16="http://schemas.microsoft.com/office/drawing/2014/main" id="{FC9CD6D5-44DA-67BB-5622-D04BE02BB65A}"/>
              </a:ext>
            </a:extLst>
          </p:cNvPr>
          <p:cNvSpPr>
            <a:spLocks noGrp="1"/>
          </p:cNvSpPr>
          <p:nvPr>
            <p:ph idx="1"/>
          </p:nvPr>
        </p:nvSpPr>
        <p:spPr/>
        <p:txBody>
          <a:bodyPr/>
          <a:lstStyle/>
          <a:p>
            <a:r>
              <a:rPr lang="en-US" dirty="0"/>
              <a:t>To generate a report in specified format and exit we can use syntax </a:t>
            </a:r>
            <a:r>
              <a:rPr lang="en-US" dirty="0" err="1">
                <a:highlight>
                  <a:srgbClr val="008080"/>
                </a:highlight>
              </a:rPr>
              <a:t>pprof</a:t>
            </a:r>
            <a:r>
              <a:rPr lang="en-US" dirty="0">
                <a:highlight>
                  <a:srgbClr val="008080"/>
                </a:highlight>
              </a:rPr>
              <a:t> &lt;format&gt; [options] source</a:t>
            </a:r>
          </a:p>
          <a:p>
            <a:r>
              <a:rPr lang="en-US" dirty="0"/>
              <a:t>To start an interactive shell we can use following syntax </a:t>
            </a:r>
            <a:r>
              <a:rPr lang="en-US" dirty="0" err="1">
                <a:highlight>
                  <a:srgbClr val="008080"/>
                </a:highlight>
              </a:rPr>
              <a:t>pprof</a:t>
            </a:r>
            <a:r>
              <a:rPr lang="en-US" dirty="0">
                <a:highlight>
                  <a:srgbClr val="008080"/>
                </a:highlight>
              </a:rPr>
              <a:t> [options] source</a:t>
            </a:r>
          </a:p>
          <a:p>
            <a:r>
              <a:rPr lang="en-US" dirty="0"/>
              <a:t>To use </a:t>
            </a:r>
            <a:r>
              <a:rPr lang="en-US" dirty="0" err="1"/>
              <a:t>pprof</a:t>
            </a:r>
            <a:r>
              <a:rPr lang="en-US" dirty="0"/>
              <a:t> via a web interface use following syntax </a:t>
            </a:r>
            <a:r>
              <a:rPr lang="en-US" dirty="0" err="1">
                <a:highlight>
                  <a:srgbClr val="008080"/>
                </a:highlight>
              </a:rPr>
              <a:t>pprof</a:t>
            </a:r>
            <a:r>
              <a:rPr lang="en-US" dirty="0">
                <a:highlight>
                  <a:srgbClr val="008080"/>
                </a:highlight>
              </a:rPr>
              <a:t> -http=[host]:[port] [options] source</a:t>
            </a:r>
            <a:r>
              <a:rPr lang="en-US" dirty="0"/>
              <a:t>. In this case </a:t>
            </a:r>
            <a:r>
              <a:rPr lang="en-US" dirty="0" err="1"/>
              <a:t>pprof</a:t>
            </a:r>
            <a:r>
              <a:rPr lang="en-US" dirty="0"/>
              <a:t> will start serving HTTP requests on specified port.</a:t>
            </a:r>
          </a:p>
        </p:txBody>
      </p:sp>
    </p:spTree>
    <p:extLst>
      <p:ext uri="{BB962C8B-B14F-4D97-AF65-F5344CB8AC3E}">
        <p14:creationId xmlns:p14="http://schemas.microsoft.com/office/powerpoint/2010/main" val="26059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DD73-0A9A-1B49-19E1-E6388E198A8C}"/>
              </a:ext>
            </a:extLst>
          </p:cNvPr>
          <p:cNvSpPr>
            <a:spLocks noGrp="1"/>
          </p:cNvSpPr>
          <p:nvPr>
            <p:ph type="title"/>
          </p:nvPr>
        </p:nvSpPr>
        <p:spPr/>
        <p:txBody>
          <a:bodyPr/>
          <a:lstStyle/>
          <a:p>
            <a:r>
              <a:rPr lang="en-US" dirty="0"/>
              <a:t>HOW PPROF generates A report</a:t>
            </a:r>
          </a:p>
        </p:txBody>
      </p:sp>
      <p:sp>
        <p:nvSpPr>
          <p:cNvPr id="3" name="Content Placeholder 2">
            <a:extLst>
              <a:ext uri="{FF2B5EF4-FFF2-40B4-BE49-F238E27FC236}">
                <a16:creationId xmlns:a16="http://schemas.microsoft.com/office/drawing/2014/main" id="{42BB3A5E-C57B-39E7-6D47-FE1FC5D59EDC}"/>
              </a:ext>
            </a:extLst>
          </p:cNvPr>
          <p:cNvSpPr>
            <a:spLocks noGrp="1"/>
          </p:cNvSpPr>
          <p:nvPr>
            <p:ph idx="1"/>
          </p:nvPr>
        </p:nvSpPr>
        <p:spPr/>
        <p:txBody>
          <a:bodyPr>
            <a:normAutofit fontScale="92500" lnSpcReduction="10000"/>
          </a:bodyPr>
          <a:lstStyle/>
          <a:p>
            <a:r>
              <a:rPr lang="en-US" dirty="0"/>
              <a:t>Report is generated from a location hierarchy which is reconstructed from the profile samples. Each location contains 2 values:</a:t>
            </a:r>
          </a:p>
          <a:p>
            <a:pPr lvl="1"/>
            <a:r>
              <a:rPr lang="en-US" b="1" dirty="0"/>
              <a:t>flat:</a:t>
            </a:r>
            <a:r>
              <a:rPr lang="en-US" dirty="0"/>
              <a:t> the value of location itself</a:t>
            </a:r>
          </a:p>
          <a:p>
            <a:pPr lvl="1"/>
            <a:r>
              <a:rPr lang="en-US" b="1" dirty="0"/>
              <a:t>cum:</a:t>
            </a:r>
            <a:r>
              <a:rPr lang="en-US" dirty="0"/>
              <a:t> the value of location plus all its descendants.</a:t>
            </a:r>
          </a:p>
          <a:p>
            <a:r>
              <a:rPr lang="en-US" dirty="0"/>
              <a:t>NOTE: Samples that include a location multiple times (e.g. recursive function) are counted only once per location.</a:t>
            </a:r>
          </a:p>
          <a:p>
            <a:r>
              <a:rPr lang="en-US" dirty="0"/>
              <a:t>Each sample in a profile may include multiple values, representing different entities associated to the sample. </a:t>
            </a:r>
            <a:r>
              <a:rPr lang="en-US" dirty="0" err="1"/>
              <a:t>pprof</a:t>
            </a:r>
            <a:r>
              <a:rPr lang="en-US" dirty="0"/>
              <a:t> reports include a single sample value, which by convention is the last one specified in the report.</a:t>
            </a:r>
          </a:p>
          <a:p>
            <a:r>
              <a:rPr lang="en-US" dirty="0"/>
              <a:t>Sample values are numeric values associated to a unit. If </a:t>
            </a:r>
            <a:r>
              <a:rPr lang="en-US" dirty="0" err="1"/>
              <a:t>pprof</a:t>
            </a:r>
            <a:r>
              <a:rPr lang="en-US" dirty="0"/>
              <a:t> can recognize these units, it will attempt to scale the values to a suitable unit for visualization. The </a:t>
            </a:r>
            <a:r>
              <a:rPr lang="en-US" b="1" dirty="0"/>
              <a:t>unit= option </a:t>
            </a:r>
            <a:r>
              <a:rPr lang="en-US" dirty="0"/>
              <a:t>will force the use of a specific unit. For example, </a:t>
            </a:r>
            <a:r>
              <a:rPr lang="en-US" b="1" dirty="0"/>
              <a:t>unit=sec </a:t>
            </a:r>
            <a:r>
              <a:rPr lang="en-US" dirty="0"/>
              <a:t>will force any time values to be reported in seconds. </a:t>
            </a:r>
            <a:r>
              <a:rPr lang="en-US" dirty="0" err="1"/>
              <a:t>pprof</a:t>
            </a:r>
            <a:r>
              <a:rPr lang="en-US" dirty="0"/>
              <a:t> recognizes most common time and memory size units.</a:t>
            </a:r>
          </a:p>
        </p:txBody>
      </p:sp>
    </p:spTree>
    <p:extLst>
      <p:ext uri="{BB962C8B-B14F-4D97-AF65-F5344CB8AC3E}">
        <p14:creationId xmlns:p14="http://schemas.microsoft.com/office/powerpoint/2010/main" val="373173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5FB9-3ECF-D545-08DD-52F8D5943CC1}"/>
              </a:ext>
            </a:extLst>
          </p:cNvPr>
          <p:cNvSpPr>
            <a:spLocks noGrp="1"/>
          </p:cNvSpPr>
          <p:nvPr>
            <p:ph type="title"/>
          </p:nvPr>
        </p:nvSpPr>
        <p:spPr/>
        <p:txBody>
          <a:bodyPr/>
          <a:lstStyle/>
          <a:p>
            <a:r>
              <a:rPr lang="en-US" dirty="0"/>
              <a:t>How to configure a report?</a:t>
            </a:r>
          </a:p>
        </p:txBody>
      </p:sp>
      <p:sp>
        <p:nvSpPr>
          <p:cNvPr id="3" name="Content Placeholder 2">
            <a:extLst>
              <a:ext uri="{FF2B5EF4-FFF2-40B4-BE49-F238E27FC236}">
                <a16:creationId xmlns:a16="http://schemas.microsoft.com/office/drawing/2014/main" id="{01BF72B1-11D1-0289-5D86-3C399F628C2D}"/>
              </a:ext>
            </a:extLst>
          </p:cNvPr>
          <p:cNvSpPr>
            <a:spLocks noGrp="1"/>
          </p:cNvSpPr>
          <p:nvPr>
            <p:ph idx="1"/>
          </p:nvPr>
        </p:nvSpPr>
        <p:spPr/>
        <p:txBody>
          <a:bodyPr>
            <a:normAutofit fontScale="92500" lnSpcReduction="20000"/>
          </a:bodyPr>
          <a:lstStyle/>
          <a:p>
            <a:r>
              <a:rPr lang="en-US" i="1" dirty="0"/>
              <a:t>options</a:t>
            </a:r>
            <a:r>
              <a:rPr lang="en-US" dirty="0"/>
              <a:t> configure the contents of a report.</a:t>
            </a:r>
          </a:p>
          <a:p>
            <a:r>
              <a:rPr lang="en-US" dirty="0"/>
              <a:t>Some common </a:t>
            </a:r>
            <a:r>
              <a:rPr lang="en-US" dirty="0" err="1"/>
              <a:t>pprof</a:t>
            </a:r>
            <a:r>
              <a:rPr lang="en-US" dirty="0"/>
              <a:t> options are:</a:t>
            </a:r>
          </a:p>
          <a:p>
            <a:pPr lvl="1"/>
            <a:r>
              <a:rPr lang="en-US" b="1" dirty="0"/>
              <a:t>-flat [default], -cum</a:t>
            </a:r>
            <a:r>
              <a:rPr lang="en-US" dirty="0"/>
              <a:t>: Sort entries based on their flat or cumulative value on text reports.</a:t>
            </a:r>
          </a:p>
          <a:p>
            <a:pPr lvl="1"/>
            <a:r>
              <a:rPr lang="en-US" b="1" dirty="0"/>
              <a:t>-functions [default], -</a:t>
            </a:r>
            <a:r>
              <a:rPr lang="en-US" b="1" dirty="0" err="1"/>
              <a:t>filefunctions</a:t>
            </a:r>
            <a:r>
              <a:rPr lang="en-US" b="1" dirty="0"/>
              <a:t>, -files, -lines, -addresses: </a:t>
            </a:r>
            <a:r>
              <a:rPr lang="en-US" dirty="0"/>
              <a:t>Generate the report using the specified granularity.</a:t>
            </a:r>
          </a:p>
          <a:p>
            <a:pPr lvl="1"/>
            <a:r>
              <a:rPr lang="en-US" b="1" dirty="0"/>
              <a:t>-</a:t>
            </a:r>
            <a:r>
              <a:rPr lang="en-US" b="1" dirty="0" err="1"/>
              <a:t>nodecount</a:t>
            </a:r>
            <a:r>
              <a:rPr lang="en-US" b="1" dirty="0"/>
              <a:t>=int: </a:t>
            </a:r>
            <a:r>
              <a:rPr lang="en-US" dirty="0"/>
              <a:t>Maximum number of entries in the report. </a:t>
            </a:r>
            <a:r>
              <a:rPr lang="en-US" dirty="0" err="1"/>
              <a:t>pprof</a:t>
            </a:r>
            <a:r>
              <a:rPr lang="en-US" dirty="0"/>
              <a:t> will only print this many entries and will use heuristics to select which entries to trim.</a:t>
            </a:r>
          </a:p>
          <a:p>
            <a:pPr lvl="1"/>
            <a:r>
              <a:rPr lang="en-US" b="1" dirty="0"/>
              <a:t>-focus= regex</a:t>
            </a:r>
            <a:r>
              <a:rPr lang="en-US" dirty="0"/>
              <a:t>: Only include samples that include a report entry matching regex.</a:t>
            </a:r>
          </a:p>
          <a:p>
            <a:pPr lvl="1"/>
            <a:r>
              <a:rPr lang="en-US" b="1" dirty="0"/>
              <a:t>-ignore= regex</a:t>
            </a:r>
            <a:r>
              <a:rPr lang="en-US" dirty="0"/>
              <a:t>: Do not include samples that include a report entry matching regex.</a:t>
            </a:r>
          </a:p>
          <a:p>
            <a:pPr lvl="1"/>
            <a:r>
              <a:rPr lang="en-US" b="1" dirty="0"/>
              <a:t>-</a:t>
            </a:r>
            <a:r>
              <a:rPr lang="en-US" b="1" dirty="0" err="1"/>
              <a:t>show_from</a:t>
            </a:r>
            <a:r>
              <a:rPr lang="en-US" b="1" dirty="0"/>
              <a:t>= regex</a:t>
            </a:r>
            <a:r>
              <a:rPr lang="en-US" dirty="0"/>
              <a:t>: Do not show entries above the first one that matches regex.</a:t>
            </a:r>
          </a:p>
          <a:p>
            <a:pPr lvl="1"/>
            <a:r>
              <a:rPr lang="en-US" b="1" dirty="0"/>
              <a:t>-show= regex</a:t>
            </a:r>
            <a:r>
              <a:rPr lang="en-US" dirty="0"/>
              <a:t>: Only show entries that match regex.</a:t>
            </a:r>
          </a:p>
          <a:p>
            <a:pPr lvl="1"/>
            <a:r>
              <a:rPr lang="en-US" b="1" dirty="0"/>
              <a:t>-hide= regex</a:t>
            </a:r>
            <a:r>
              <a:rPr lang="en-US" dirty="0"/>
              <a:t>: Do not show entries that match regex.</a:t>
            </a:r>
          </a:p>
          <a:p>
            <a:pPr lvl="1"/>
            <a:endParaRPr lang="en-US" dirty="0"/>
          </a:p>
          <a:p>
            <a:pPr lvl="1"/>
            <a:endParaRPr lang="en-US" dirty="0"/>
          </a:p>
        </p:txBody>
      </p:sp>
    </p:spTree>
    <p:extLst>
      <p:ext uri="{BB962C8B-B14F-4D97-AF65-F5344CB8AC3E}">
        <p14:creationId xmlns:p14="http://schemas.microsoft.com/office/powerpoint/2010/main" val="120776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0C43-7AB8-1819-C7E8-354F4F1DD755}"/>
              </a:ext>
            </a:extLst>
          </p:cNvPr>
          <p:cNvSpPr>
            <a:spLocks noGrp="1"/>
          </p:cNvSpPr>
          <p:nvPr>
            <p:ph type="title"/>
          </p:nvPr>
        </p:nvSpPr>
        <p:spPr/>
        <p:txBody>
          <a:bodyPr/>
          <a:lstStyle/>
          <a:p>
            <a:r>
              <a:rPr lang="en-US" dirty="0"/>
              <a:t>Types of reports</a:t>
            </a:r>
          </a:p>
        </p:txBody>
      </p:sp>
      <p:sp>
        <p:nvSpPr>
          <p:cNvPr id="3" name="Content Placeholder 2">
            <a:extLst>
              <a:ext uri="{FF2B5EF4-FFF2-40B4-BE49-F238E27FC236}">
                <a16:creationId xmlns:a16="http://schemas.microsoft.com/office/drawing/2014/main" id="{25BF913F-9728-5EF4-4015-7A0FC3A2C155}"/>
              </a:ext>
            </a:extLst>
          </p:cNvPr>
          <p:cNvSpPr>
            <a:spLocks noGrp="1"/>
          </p:cNvSpPr>
          <p:nvPr>
            <p:ph idx="1"/>
          </p:nvPr>
        </p:nvSpPr>
        <p:spPr/>
        <p:txBody>
          <a:bodyPr/>
          <a:lstStyle/>
          <a:p>
            <a:r>
              <a:rPr lang="en-US" b="1" dirty="0"/>
              <a:t>Text reports </a:t>
            </a:r>
            <a:r>
              <a:rPr lang="en-US" dirty="0"/>
              <a:t>– In such reports </a:t>
            </a:r>
            <a:r>
              <a:rPr lang="en-US" dirty="0" err="1"/>
              <a:t>pprof</a:t>
            </a:r>
            <a:r>
              <a:rPr lang="en-US" dirty="0"/>
              <a:t> show the location hierarchy in text format.</a:t>
            </a:r>
          </a:p>
          <a:p>
            <a:r>
              <a:rPr lang="en-US" b="1" dirty="0"/>
              <a:t>Graphical reports </a:t>
            </a:r>
            <a:r>
              <a:rPr lang="en-US" dirty="0"/>
              <a:t>– In such reports </a:t>
            </a:r>
            <a:r>
              <a:rPr lang="en-US" dirty="0" err="1"/>
              <a:t>pprof</a:t>
            </a:r>
            <a:r>
              <a:rPr lang="en-US" dirty="0"/>
              <a:t> will basically generate reports in DOT format and convert them to multiple formats using the </a:t>
            </a:r>
            <a:r>
              <a:rPr lang="en-US" dirty="0" err="1"/>
              <a:t>graphviz</a:t>
            </a:r>
            <a:r>
              <a:rPr lang="en-US" dirty="0"/>
              <a:t> package. These reports represent the location hierarchy as a graph, with a report entry represented as a node. Nodes are removed using heuristics to limit the size of the graph, controlled by the </a:t>
            </a:r>
            <a:r>
              <a:rPr lang="en-US" dirty="0" err="1"/>
              <a:t>nodecount</a:t>
            </a:r>
            <a:r>
              <a:rPr lang="en-US" dirty="0"/>
              <a:t> option. From dot you can generate reports in </a:t>
            </a:r>
            <a:r>
              <a:rPr lang="en-US" dirty="0" err="1"/>
              <a:t>svg</a:t>
            </a:r>
            <a:r>
              <a:rPr lang="en-US" dirty="0"/>
              <a:t>, </a:t>
            </a:r>
            <a:r>
              <a:rPr lang="en-US" dirty="0" err="1"/>
              <a:t>png</a:t>
            </a:r>
            <a:r>
              <a:rPr lang="en-US" dirty="0"/>
              <a:t>, jpeg, gif and pdf formats.</a:t>
            </a:r>
          </a:p>
        </p:txBody>
      </p:sp>
    </p:spTree>
    <p:extLst>
      <p:ext uri="{BB962C8B-B14F-4D97-AF65-F5344CB8AC3E}">
        <p14:creationId xmlns:p14="http://schemas.microsoft.com/office/powerpoint/2010/main" val="730327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2197</TotalTime>
  <Words>2954</Words>
  <Application>Microsoft Macintosh PowerPoint</Application>
  <PresentationFormat>Widescreen</PresentationFormat>
  <Paragraphs>150</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-apple-system</vt:lpstr>
      <vt:lpstr>Aptos</vt:lpstr>
      <vt:lpstr>Arial</vt:lpstr>
      <vt:lpstr>Calibri</vt:lpstr>
      <vt:lpstr>Calibri Light</vt:lpstr>
      <vt:lpstr>Celestial</vt:lpstr>
      <vt:lpstr>pprof</vt:lpstr>
      <vt:lpstr>How to build and install</vt:lpstr>
      <vt:lpstr>How it works?</vt:lpstr>
      <vt:lpstr>What is profile in pprof?</vt:lpstr>
      <vt:lpstr>What is profile.proto?</vt:lpstr>
      <vt:lpstr>Ways of using pprof</vt:lpstr>
      <vt:lpstr>HOW PPROF generates A report</vt:lpstr>
      <vt:lpstr>How to configure a report?</vt:lpstr>
      <vt:lpstr>Types of reports</vt:lpstr>
      <vt:lpstr>FETCHING PROFILES</vt:lpstr>
      <vt:lpstr>symbolization</vt:lpstr>
      <vt:lpstr>Pprof web interface</vt:lpstr>
      <vt:lpstr>Callgraph sample</vt:lpstr>
      <vt:lpstr>Interpreting the callgraph</vt:lpstr>
      <vt:lpstr>Interpreting the callgraph (continues…)</vt:lpstr>
      <vt:lpstr>Interpreting the callgraph</vt:lpstr>
      <vt:lpstr>Additional pprof features</vt:lpstr>
      <vt:lpstr>Annotated code</vt:lpstr>
      <vt:lpstr>Comparing profiles</vt:lpstr>
      <vt:lpstr>Pprof web interface 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Abhay Joshi</dc:creator>
  <cp:lastModifiedBy>Abhay Joshi</cp:lastModifiedBy>
  <cp:revision>2</cp:revision>
  <dcterms:created xsi:type="dcterms:W3CDTF">2024-06-26T05:11:59Z</dcterms:created>
  <dcterms:modified xsi:type="dcterms:W3CDTF">2024-06-27T17:49:01Z</dcterms:modified>
</cp:coreProperties>
</file>