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aytone One"/>
      <p:regular r:id="rId22"/>
    </p:embeddedFont>
    <p:embeddedFont>
      <p:font typeface="Bebas Neue"/>
      <p:regular r:id="rId23"/>
    </p:embeddedFont>
    <p:embeddedFont>
      <p:font typeface="Questrial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aytoneOn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Questrial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d7f5b5f13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d7f5b5f13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dbe55ed44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dbe55ed44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2dbc979fc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2dbc979fc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d7f89b4b0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d7f89b4b0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b8ad8aa3d3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b8ad8aa3d3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b8ad8aa3d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b8ad8aa3d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b8ad8aa3d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b8ad8aa3d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d7f5b5f13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d7f5b5f13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711f008f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2711f008f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b8ad8aa3d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b8ad8aa3d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711f008f1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2711f008f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2711f008f1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2711f008f1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1900" y="1386639"/>
            <a:ext cx="6196200" cy="19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1900" y="3294939"/>
            <a:ext cx="61962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725761" y="1349068"/>
            <a:ext cx="1173854" cy="2461458"/>
            <a:chOff x="6725761" y="1349068"/>
            <a:chExt cx="1173854" cy="2461458"/>
          </a:xfrm>
        </p:grpSpPr>
        <p:grpSp>
          <p:nvGrpSpPr>
            <p:cNvPr id="13" name="Google Shape;13;p2"/>
            <p:cNvGrpSpPr/>
            <p:nvPr/>
          </p:nvGrpSpPr>
          <p:grpSpPr>
            <a:xfrm rot="-5400000">
              <a:off x="6747803" y="1327027"/>
              <a:ext cx="1129770" cy="1173854"/>
              <a:chOff x="11" y="583339"/>
              <a:chExt cx="1129770" cy="117385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rect b="b" l="l" r="r" t="t"/>
                <a:pathLst>
                  <a:path extrusionOk="0" h="1649" w="1604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rect b="b" l="l" r="r" t="t"/>
                <a:pathLst>
                  <a:path extrusionOk="0" h="1578" w="1589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rect b="b" l="l" r="r" t="t"/>
                <a:pathLst>
                  <a:path extrusionOk="0" h="1646" w="1634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rect b="b" l="l" r="r" t="t"/>
                <a:pathLst>
                  <a:path extrusionOk="0" h="1646" w="1626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rect b="b" l="l" r="r" t="t"/>
                <a:pathLst>
                  <a:path extrusionOk="0" h="1578" w="1574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rect b="b" l="l" r="r" t="t"/>
                <a:pathLst>
                  <a:path extrusionOk="0" h="1664" w="1846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rect b="b" l="l" r="r" t="t"/>
                <a:pathLst>
                  <a:path extrusionOk="0" h="1575" w="1841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rect b="b" l="l" r="r" t="t"/>
                <a:pathLst>
                  <a:path extrusionOk="0" h="1575" w="1861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rect b="b" l="l" r="r" t="t"/>
                <a:pathLst>
                  <a:path extrusionOk="0" h="1649" w="1906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rect b="b" l="l" r="r" t="t"/>
                <a:pathLst>
                  <a:path extrusionOk="0" h="1575" w="1861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rect b="b" l="l" r="r" t="t"/>
                <a:pathLst>
                  <a:path extrusionOk="0" h="1649" w="1846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rect b="b" l="l" r="r" t="t"/>
                <a:pathLst>
                  <a:path extrusionOk="0" h="1575" w="1861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rect b="b" l="l" r="r" t="t"/>
                <a:pathLst>
                  <a:path extrusionOk="0" h="1650" w="1906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rect b="b" l="l" r="r" t="t"/>
                <a:pathLst>
                  <a:path extrusionOk="0" h="1586" w="1846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rect b="b" l="l" r="r" t="t"/>
                <a:pathLst>
                  <a:path extrusionOk="0" h="1586" w="1846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rect b="b" l="l" r="r" t="t"/>
                <a:pathLst>
                  <a:path extrusionOk="0" h="1586" w="1846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rect b="b" l="l" r="r" t="t"/>
                <a:pathLst>
                  <a:path extrusionOk="0" h="1586" w="1861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747803" y="2658714"/>
              <a:ext cx="1129770" cy="1173854"/>
              <a:chOff x="11" y="583339"/>
              <a:chExt cx="1129770" cy="1173854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rect b="b" l="l" r="r" t="t"/>
                <a:pathLst>
                  <a:path extrusionOk="0" h="1649" w="1604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rect b="b" l="l" r="r" t="t"/>
                <a:pathLst>
                  <a:path extrusionOk="0" h="1578" w="1589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rect b="b" l="l" r="r" t="t"/>
                <a:pathLst>
                  <a:path extrusionOk="0" h="1646" w="1634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rect b="b" l="l" r="r" t="t"/>
                <a:pathLst>
                  <a:path extrusionOk="0" h="1646" w="1626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rect b="b" l="l" r="r" t="t"/>
                <a:pathLst>
                  <a:path extrusionOk="0" h="1578" w="1574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rect b="b" l="l" r="r" t="t"/>
                <a:pathLst>
                  <a:path extrusionOk="0" h="1664" w="1846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rect b="b" l="l" r="r" t="t"/>
                <a:pathLst>
                  <a:path extrusionOk="0" h="1575" w="1841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rect b="b" l="l" r="r" t="t"/>
                <a:pathLst>
                  <a:path extrusionOk="0" h="1575" w="1861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rect b="b" l="l" r="r" t="t"/>
                <a:pathLst>
                  <a:path extrusionOk="0" h="1649" w="1906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rect b="b" l="l" r="r" t="t"/>
                <a:pathLst>
                  <a:path extrusionOk="0" h="1575" w="1861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rect b="b" l="l" r="r" t="t"/>
                <a:pathLst>
                  <a:path extrusionOk="0" h="1649" w="1846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rect b="b" l="l" r="r" t="t"/>
                <a:pathLst>
                  <a:path extrusionOk="0" h="1575" w="1846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rect b="b" l="l" r="r" t="t"/>
                <a:pathLst>
                  <a:path extrusionOk="0" h="1575" w="1861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rect b="b" l="l" r="r" t="t"/>
                <a:pathLst>
                  <a:path extrusionOk="0" h="1650" w="1906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rect b="b" l="l" r="r" t="t"/>
                <a:pathLst>
                  <a:path extrusionOk="0" h="1586" w="1846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rect b="b" l="l" r="r" t="t"/>
                <a:pathLst>
                  <a:path extrusionOk="0" h="1586" w="1846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rect b="b" l="l" r="r" t="t"/>
                <a:pathLst>
                  <a:path extrusionOk="0" h="1586" w="1846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rect b="b" l="l" r="r" t="t"/>
                <a:pathLst>
                  <a:path extrusionOk="0" h="1586" w="1861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" name="Google Shape;307;p11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308" name="Google Shape;308;p11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333" name="Google Shape;333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4" name="Google Shape;334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/>
          <p:nvPr>
            <p:ph type="title"/>
          </p:nvPr>
        </p:nvSpPr>
        <p:spPr>
          <a:xfrm>
            <a:off x="1746945" y="1731425"/>
            <a:ext cx="27234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13"/>
          <p:cNvSpPr txBox="1"/>
          <p:nvPr>
            <p:ph hasCustomPrompt="1" idx="2" type="title"/>
          </p:nvPr>
        </p:nvSpPr>
        <p:spPr>
          <a:xfrm>
            <a:off x="797895" y="1725525"/>
            <a:ext cx="9513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/>
          <p:nvPr>
            <p:ph idx="1" type="subTitle"/>
          </p:nvPr>
        </p:nvSpPr>
        <p:spPr>
          <a:xfrm>
            <a:off x="1749195" y="2248419"/>
            <a:ext cx="27234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3"/>
          <p:cNvSpPr txBox="1"/>
          <p:nvPr>
            <p:ph idx="3" type="title"/>
          </p:nvPr>
        </p:nvSpPr>
        <p:spPr>
          <a:xfrm>
            <a:off x="1746938" y="3388125"/>
            <a:ext cx="27234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1" name="Google Shape;341;p13"/>
          <p:cNvSpPr txBox="1"/>
          <p:nvPr>
            <p:ph hasCustomPrompt="1" idx="4" type="title"/>
          </p:nvPr>
        </p:nvSpPr>
        <p:spPr>
          <a:xfrm>
            <a:off x="797895" y="3388125"/>
            <a:ext cx="9513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/>
          <p:nvPr>
            <p:ph idx="5" type="subTitle"/>
          </p:nvPr>
        </p:nvSpPr>
        <p:spPr>
          <a:xfrm>
            <a:off x="1746938" y="3897362"/>
            <a:ext cx="27234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13"/>
          <p:cNvSpPr txBox="1"/>
          <p:nvPr>
            <p:ph idx="6" type="title"/>
          </p:nvPr>
        </p:nvSpPr>
        <p:spPr>
          <a:xfrm>
            <a:off x="5602945" y="1728250"/>
            <a:ext cx="27312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4" name="Google Shape;344;p13"/>
          <p:cNvSpPr txBox="1"/>
          <p:nvPr>
            <p:ph hasCustomPrompt="1" idx="7" type="title"/>
          </p:nvPr>
        </p:nvSpPr>
        <p:spPr>
          <a:xfrm>
            <a:off x="4659709" y="1731424"/>
            <a:ext cx="9513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/>
          <p:nvPr>
            <p:ph idx="8" type="subTitle"/>
          </p:nvPr>
        </p:nvSpPr>
        <p:spPr>
          <a:xfrm>
            <a:off x="5605195" y="2242520"/>
            <a:ext cx="27312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3"/>
          <p:cNvSpPr txBox="1"/>
          <p:nvPr>
            <p:ph idx="9" type="title"/>
          </p:nvPr>
        </p:nvSpPr>
        <p:spPr>
          <a:xfrm>
            <a:off x="5602945" y="3388875"/>
            <a:ext cx="27312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7" name="Google Shape;347;p13"/>
          <p:cNvSpPr txBox="1"/>
          <p:nvPr>
            <p:ph hasCustomPrompt="1" idx="13" type="title"/>
          </p:nvPr>
        </p:nvSpPr>
        <p:spPr>
          <a:xfrm>
            <a:off x="4659709" y="3389163"/>
            <a:ext cx="9513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/>
          <p:nvPr>
            <p:ph idx="14" type="subTitle"/>
          </p:nvPr>
        </p:nvSpPr>
        <p:spPr>
          <a:xfrm>
            <a:off x="5602945" y="3897362"/>
            <a:ext cx="27312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3"/>
          <p:cNvSpPr txBox="1"/>
          <p:nvPr>
            <p:ph idx="15" type="title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0" name="Google Shape;350;p13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351" name="Google Shape;351;p13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"/>
          <p:cNvSpPr/>
          <p:nvPr/>
        </p:nvSpPr>
        <p:spPr>
          <a:xfrm flipH="1">
            <a:off x="6119132" y="3108750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4"/>
          <p:cNvSpPr/>
          <p:nvPr/>
        </p:nvSpPr>
        <p:spPr>
          <a:xfrm flipH="1">
            <a:off x="2307100" y="2996400"/>
            <a:ext cx="3892200" cy="139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4"/>
          <p:cNvSpPr/>
          <p:nvPr/>
        </p:nvSpPr>
        <p:spPr>
          <a:xfrm>
            <a:off x="1850968" y="1502350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4"/>
          <p:cNvSpPr/>
          <p:nvPr/>
        </p:nvSpPr>
        <p:spPr>
          <a:xfrm>
            <a:off x="2944700" y="1390000"/>
            <a:ext cx="3892200" cy="139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4"/>
          <p:cNvSpPr txBox="1"/>
          <p:nvPr>
            <p:ph idx="1" type="subTitle"/>
          </p:nvPr>
        </p:nvSpPr>
        <p:spPr>
          <a:xfrm>
            <a:off x="3104651" y="1502350"/>
            <a:ext cx="3571500" cy="11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14"/>
          <p:cNvSpPr txBox="1"/>
          <p:nvPr>
            <p:ph idx="2" type="subTitle"/>
          </p:nvPr>
        </p:nvSpPr>
        <p:spPr>
          <a:xfrm>
            <a:off x="2462650" y="3163050"/>
            <a:ext cx="3571500" cy="10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14"/>
          <p:cNvSpPr txBox="1"/>
          <p:nvPr>
            <p:ph hasCustomPrompt="1" idx="3" type="title"/>
          </p:nvPr>
        </p:nvSpPr>
        <p:spPr>
          <a:xfrm>
            <a:off x="1140350" y="1502350"/>
            <a:ext cx="17193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5" name="Google Shape;385;p14"/>
          <p:cNvSpPr txBox="1"/>
          <p:nvPr>
            <p:ph hasCustomPrompt="1" idx="4" type="title"/>
          </p:nvPr>
        </p:nvSpPr>
        <p:spPr>
          <a:xfrm>
            <a:off x="6177550" y="3108750"/>
            <a:ext cx="17193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386" name="Google Shape;386;p14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387" name="Google Shape;387;p14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15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415" name="Google Shape;415;p15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440" name="Google Shape;440;p15"/>
          <p:cNvSpPr txBox="1"/>
          <p:nvPr>
            <p:ph type="title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1" name="Google Shape;441;p15"/>
          <p:cNvSpPr txBox="1"/>
          <p:nvPr>
            <p:ph idx="2" type="title"/>
          </p:nvPr>
        </p:nvSpPr>
        <p:spPr>
          <a:xfrm>
            <a:off x="716622" y="1735175"/>
            <a:ext cx="57882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2" name="Google Shape;442;p15"/>
          <p:cNvSpPr txBox="1"/>
          <p:nvPr>
            <p:ph idx="1" type="subTitle"/>
          </p:nvPr>
        </p:nvSpPr>
        <p:spPr>
          <a:xfrm>
            <a:off x="713225" y="2260475"/>
            <a:ext cx="57882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"/>
          <p:cNvSpPr txBox="1"/>
          <p:nvPr>
            <p:ph type="title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5" name="Google Shape;445;p16"/>
          <p:cNvSpPr txBox="1"/>
          <p:nvPr>
            <p:ph idx="2" type="title"/>
          </p:nvPr>
        </p:nvSpPr>
        <p:spPr>
          <a:xfrm>
            <a:off x="2620769" y="1735175"/>
            <a:ext cx="57855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6" name="Google Shape;446;p16"/>
          <p:cNvSpPr txBox="1"/>
          <p:nvPr>
            <p:ph idx="1" type="subTitle"/>
          </p:nvPr>
        </p:nvSpPr>
        <p:spPr>
          <a:xfrm>
            <a:off x="2618225" y="2260475"/>
            <a:ext cx="5785500" cy="23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7" name="Google Shape;447;p16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16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449" name="Google Shape;449;p16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7"/>
          <p:cNvSpPr/>
          <p:nvPr/>
        </p:nvSpPr>
        <p:spPr>
          <a:xfrm>
            <a:off x="717150" y="11637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7" name="Google Shape;477;p17"/>
          <p:cNvSpPr txBox="1"/>
          <p:nvPr>
            <p:ph idx="1" type="body"/>
          </p:nvPr>
        </p:nvSpPr>
        <p:spPr>
          <a:xfrm>
            <a:off x="1924350" y="1730850"/>
            <a:ext cx="5295300" cy="21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Font typeface="Roboto Slab Light"/>
              <a:buChar char="●"/>
              <a:defRPr sz="14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Slab Light"/>
              <a:buChar char="■"/>
              <a:defRPr/>
            </a:lvl9pPr>
          </a:lstStyle>
          <a:p/>
        </p:txBody>
      </p:sp>
      <p:grpSp>
        <p:nvGrpSpPr>
          <p:cNvPr id="478" name="Google Shape;478;p17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479" name="Google Shape;479;p17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504" name="Google Shape;504;p1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505" name="Google Shape;505;p17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32" name="Google Shape;532;p18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533" name="Google Shape;533;p18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9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561" name="Google Shape;561;p19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586" name="Google Shape;58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0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589" name="Google Shape;589;p20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614" name="Google Shape;61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0" y="3095775"/>
            <a:ext cx="6501300" cy="20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3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68" name="Google Shape;68;p3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93" name="Google Shape;93;p3"/>
          <p:cNvSpPr txBox="1"/>
          <p:nvPr>
            <p:ph type="title"/>
          </p:nvPr>
        </p:nvSpPr>
        <p:spPr>
          <a:xfrm>
            <a:off x="720500" y="2574469"/>
            <a:ext cx="3852000" cy="7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3"/>
          <p:cNvSpPr txBox="1"/>
          <p:nvPr>
            <p:ph hasCustomPrompt="1" idx="2" type="title"/>
          </p:nvPr>
        </p:nvSpPr>
        <p:spPr>
          <a:xfrm>
            <a:off x="720000" y="1799269"/>
            <a:ext cx="38520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" name="Google Shape;95;p3"/>
          <p:cNvSpPr txBox="1"/>
          <p:nvPr>
            <p:ph idx="1" type="subTitle"/>
          </p:nvPr>
        </p:nvSpPr>
        <p:spPr>
          <a:xfrm>
            <a:off x="5096513" y="2141500"/>
            <a:ext cx="3327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1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21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618" name="Google Shape;618;p21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643" name="Google Shape;6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46" name="Google Shape;646;p22"/>
          <p:cNvGrpSpPr/>
          <p:nvPr/>
        </p:nvGrpSpPr>
        <p:grpSpPr>
          <a:xfrm rot="-5400000">
            <a:off x="332988" y="295378"/>
            <a:ext cx="1129770" cy="1173854"/>
            <a:chOff x="11" y="583339"/>
            <a:chExt cx="1129770" cy="1173854"/>
          </a:xfrm>
        </p:grpSpPr>
        <p:sp>
          <p:nvSpPr>
            <p:cNvPr id="647" name="Google Shape;647;p22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3"/>
          <p:cNvSpPr txBox="1"/>
          <p:nvPr>
            <p:ph type="title"/>
          </p:nvPr>
        </p:nvSpPr>
        <p:spPr>
          <a:xfrm>
            <a:off x="2391900" y="3044542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4" name="Google Shape;674;p23"/>
          <p:cNvSpPr txBox="1"/>
          <p:nvPr>
            <p:ph idx="1" type="subTitle"/>
          </p:nvPr>
        </p:nvSpPr>
        <p:spPr>
          <a:xfrm>
            <a:off x="1996200" y="1567050"/>
            <a:ext cx="5151600" cy="14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23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23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677" name="Google Shape;677;p23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4" name="Google Shape;704;p24"/>
          <p:cNvSpPr txBox="1"/>
          <p:nvPr>
            <p:ph idx="2" type="title"/>
          </p:nvPr>
        </p:nvSpPr>
        <p:spPr>
          <a:xfrm>
            <a:off x="720000" y="2994484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5" name="Google Shape;705;p24"/>
          <p:cNvSpPr txBox="1"/>
          <p:nvPr>
            <p:ph idx="1" type="subTitle"/>
          </p:nvPr>
        </p:nvSpPr>
        <p:spPr>
          <a:xfrm>
            <a:off x="720000" y="3534450"/>
            <a:ext cx="23364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24"/>
          <p:cNvSpPr txBox="1"/>
          <p:nvPr>
            <p:ph idx="3" type="title"/>
          </p:nvPr>
        </p:nvSpPr>
        <p:spPr>
          <a:xfrm>
            <a:off x="3403800" y="2994484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7" name="Google Shape;707;p24"/>
          <p:cNvSpPr txBox="1"/>
          <p:nvPr>
            <p:ph idx="4" type="subTitle"/>
          </p:nvPr>
        </p:nvSpPr>
        <p:spPr>
          <a:xfrm>
            <a:off x="3403800" y="3534450"/>
            <a:ext cx="23364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4"/>
          <p:cNvSpPr txBox="1"/>
          <p:nvPr>
            <p:ph idx="5" type="title"/>
          </p:nvPr>
        </p:nvSpPr>
        <p:spPr>
          <a:xfrm>
            <a:off x="6087600" y="2994484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9" name="Google Shape;709;p24"/>
          <p:cNvSpPr txBox="1"/>
          <p:nvPr>
            <p:ph idx="6" type="subTitle"/>
          </p:nvPr>
        </p:nvSpPr>
        <p:spPr>
          <a:xfrm>
            <a:off x="6087600" y="3534450"/>
            <a:ext cx="23364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0" name="Google Shape;710;p24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711" name="Google Shape;711;p24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8" name="Google Shape;738;p25"/>
          <p:cNvSpPr txBox="1"/>
          <p:nvPr>
            <p:ph idx="2" type="title"/>
          </p:nvPr>
        </p:nvSpPr>
        <p:spPr>
          <a:xfrm>
            <a:off x="720000" y="1987581"/>
            <a:ext cx="2305500" cy="4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9" name="Google Shape;739;p25"/>
          <p:cNvSpPr txBox="1"/>
          <p:nvPr>
            <p:ph idx="1" type="subTitle"/>
          </p:nvPr>
        </p:nvSpPr>
        <p:spPr>
          <a:xfrm>
            <a:off x="720000" y="239858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0" name="Google Shape;740;p25"/>
          <p:cNvSpPr txBox="1"/>
          <p:nvPr>
            <p:ph idx="3" type="title"/>
          </p:nvPr>
        </p:nvSpPr>
        <p:spPr>
          <a:xfrm>
            <a:off x="3419271" y="1987581"/>
            <a:ext cx="2305500" cy="4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1" name="Google Shape;741;p25"/>
          <p:cNvSpPr txBox="1"/>
          <p:nvPr>
            <p:ph idx="4" type="subTitle"/>
          </p:nvPr>
        </p:nvSpPr>
        <p:spPr>
          <a:xfrm>
            <a:off x="3419271" y="239858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25"/>
          <p:cNvSpPr txBox="1"/>
          <p:nvPr>
            <p:ph idx="5" type="title"/>
          </p:nvPr>
        </p:nvSpPr>
        <p:spPr>
          <a:xfrm>
            <a:off x="720000" y="3755949"/>
            <a:ext cx="2305500" cy="4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3" name="Google Shape;743;p25"/>
          <p:cNvSpPr txBox="1"/>
          <p:nvPr>
            <p:ph idx="6" type="subTitle"/>
          </p:nvPr>
        </p:nvSpPr>
        <p:spPr>
          <a:xfrm>
            <a:off x="720000" y="416694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25"/>
          <p:cNvSpPr txBox="1"/>
          <p:nvPr>
            <p:ph idx="7" type="title"/>
          </p:nvPr>
        </p:nvSpPr>
        <p:spPr>
          <a:xfrm>
            <a:off x="3419271" y="3755949"/>
            <a:ext cx="2305500" cy="4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5" name="Google Shape;745;p25"/>
          <p:cNvSpPr txBox="1"/>
          <p:nvPr>
            <p:ph idx="8" type="subTitle"/>
          </p:nvPr>
        </p:nvSpPr>
        <p:spPr>
          <a:xfrm>
            <a:off x="3419271" y="416694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25"/>
          <p:cNvSpPr txBox="1"/>
          <p:nvPr>
            <p:ph idx="9" type="title"/>
          </p:nvPr>
        </p:nvSpPr>
        <p:spPr>
          <a:xfrm>
            <a:off x="6118549" y="1987581"/>
            <a:ext cx="2305500" cy="4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7" name="Google Shape;747;p25"/>
          <p:cNvSpPr txBox="1"/>
          <p:nvPr>
            <p:ph idx="13" type="subTitle"/>
          </p:nvPr>
        </p:nvSpPr>
        <p:spPr>
          <a:xfrm>
            <a:off x="6118549" y="239858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8" name="Google Shape;748;p25"/>
          <p:cNvSpPr txBox="1"/>
          <p:nvPr>
            <p:ph idx="14" type="title"/>
          </p:nvPr>
        </p:nvSpPr>
        <p:spPr>
          <a:xfrm>
            <a:off x="6118549" y="3755949"/>
            <a:ext cx="2305500" cy="4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9" name="Google Shape;749;p25"/>
          <p:cNvSpPr txBox="1"/>
          <p:nvPr>
            <p:ph idx="15" type="subTitle"/>
          </p:nvPr>
        </p:nvSpPr>
        <p:spPr>
          <a:xfrm>
            <a:off x="6118549" y="416694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0" name="Google Shape;750;p25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751" name="Google Shape;751;p25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776" name="Google Shape;776;p25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777" name="Google Shape;777;p25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6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4" name="Google Shape;804;p26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805" name="Google Shape;805;p26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830" name="Google Shape;830;p26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1" name="Google Shape;831;p26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832" name="Google Shape;832;p26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857" name="Google Shape;857;p26"/>
          <p:cNvSpPr txBox="1"/>
          <p:nvPr>
            <p:ph hasCustomPrompt="1" type="title"/>
          </p:nvPr>
        </p:nvSpPr>
        <p:spPr>
          <a:xfrm>
            <a:off x="2642625" y="540000"/>
            <a:ext cx="38589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58" name="Google Shape;858;p26"/>
          <p:cNvSpPr txBox="1"/>
          <p:nvPr>
            <p:ph idx="1" type="subTitle"/>
          </p:nvPr>
        </p:nvSpPr>
        <p:spPr>
          <a:xfrm>
            <a:off x="2642625" y="1246025"/>
            <a:ext cx="38589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26"/>
          <p:cNvSpPr txBox="1"/>
          <p:nvPr>
            <p:ph hasCustomPrompt="1" idx="2" type="title"/>
          </p:nvPr>
        </p:nvSpPr>
        <p:spPr>
          <a:xfrm>
            <a:off x="2642625" y="2036332"/>
            <a:ext cx="38589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0" name="Google Shape;860;p26"/>
          <p:cNvSpPr txBox="1"/>
          <p:nvPr>
            <p:ph idx="3" type="subTitle"/>
          </p:nvPr>
        </p:nvSpPr>
        <p:spPr>
          <a:xfrm>
            <a:off x="2642625" y="2742358"/>
            <a:ext cx="38589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26"/>
          <p:cNvSpPr txBox="1"/>
          <p:nvPr>
            <p:ph hasCustomPrompt="1" idx="4" type="title"/>
          </p:nvPr>
        </p:nvSpPr>
        <p:spPr>
          <a:xfrm>
            <a:off x="2642625" y="3539364"/>
            <a:ext cx="38589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2" name="Google Shape;862;p26"/>
          <p:cNvSpPr txBox="1"/>
          <p:nvPr>
            <p:ph idx="5" type="subTitle"/>
          </p:nvPr>
        </p:nvSpPr>
        <p:spPr>
          <a:xfrm>
            <a:off x="2642625" y="4245389"/>
            <a:ext cx="38589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7"/>
          <p:cNvSpPr txBox="1"/>
          <p:nvPr>
            <p:ph type="ctrTitle"/>
          </p:nvPr>
        </p:nvSpPr>
        <p:spPr>
          <a:xfrm>
            <a:off x="720000" y="535147"/>
            <a:ext cx="7704000" cy="8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5" name="Google Shape;865;p27"/>
          <p:cNvSpPr txBox="1"/>
          <p:nvPr>
            <p:ph idx="1" type="subTitle"/>
          </p:nvPr>
        </p:nvSpPr>
        <p:spPr>
          <a:xfrm>
            <a:off x="2642538" y="2088400"/>
            <a:ext cx="3858900" cy="1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6" name="Google Shape;866;p27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7" name="Google Shape;867;p27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868" name="Google Shape;868;p27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893" name="Google Shape;893;p2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894" name="Google Shape;894;p27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919" name="Google Shape;919;p27"/>
          <p:cNvSpPr txBox="1"/>
          <p:nvPr/>
        </p:nvSpPr>
        <p:spPr>
          <a:xfrm>
            <a:off x="2246550" y="3268602"/>
            <a:ext cx="46509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b="1" lang="en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b="1" lang="en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b="1" lang="en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29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923" name="Google Shape;923;p29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948" name="Google Shape;948;p29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949" name="Google Shape;949;p29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/>
          <p:nvPr/>
        </p:nvSpPr>
        <p:spPr>
          <a:xfrm>
            <a:off x="0" y="807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 rot="-5400000">
            <a:off x="7669066" y="296839"/>
            <a:ext cx="1129770" cy="1173854"/>
            <a:chOff x="11" y="583339"/>
            <a:chExt cx="1129770" cy="1173854"/>
          </a:xfrm>
        </p:grpSpPr>
        <p:sp>
          <p:nvSpPr>
            <p:cNvPr id="99" name="Google Shape;99;p4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124" name="Google Shape;1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720000" y="1144413"/>
            <a:ext cx="77040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3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 rot="5400000">
            <a:off x="2345225" y="-1157218"/>
            <a:ext cx="1823700" cy="651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 rot="5400000">
            <a:off x="4987725" y="973920"/>
            <a:ext cx="1823700" cy="651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130" name="Google Shape;130;p5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155" name="Google Shape;155;p5"/>
          <p:cNvSpPr txBox="1"/>
          <p:nvPr>
            <p:ph idx="1" type="subTitle"/>
          </p:nvPr>
        </p:nvSpPr>
        <p:spPr>
          <a:xfrm>
            <a:off x="720000" y="1451282"/>
            <a:ext cx="1729200" cy="12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5"/>
          <p:cNvSpPr txBox="1"/>
          <p:nvPr>
            <p:ph idx="2" type="subTitle"/>
          </p:nvPr>
        </p:nvSpPr>
        <p:spPr>
          <a:xfrm>
            <a:off x="3346901" y="3569025"/>
            <a:ext cx="1729200" cy="12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5"/>
          <p:cNvSpPr txBox="1"/>
          <p:nvPr>
            <p:ph idx="3" type="subTitle"/>
          </p:nvPr>
        </p:nvSpPr>
        <p:spPr>
          <a:xfrm>
            <a:off x="2449150" y="1451282"/>
            <a:ext cx="3342600" cy="12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"/>
          <p:cNvSpPr txBox="1"/>
          <p:nvPr>
            <p:ph idx="4" type="subTitle"/>
          </p:nvPr>
        </p:nvSpPr>
        <p:spPr>
          <a:xfrm>
            <a:off x="5104675" y="3569025"/>
            <a:ext cx="3342600" cy="12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" name="Google Shape;162;p6"/>
          <p:cNvGrpSpPr/>
          <p:nvPr/>
        </p:nvGrpSpPr>
        <p:grpSpPr>
          <a:xfrm rot="-5400000">
            <a:off x="332988" y="295378"/>
            <a:ext cx="1129770" cy="1173854"/>
            <a:chOff x="11" y="583339"/>
            <a:chExt cx="1129770" cy="1173854"/>
          </a:xfrm>
        </p:grpSpPr>
        <p:sp>
          <p:nvSpPr>
            <p:cNvPr id="163" name="Google Shape;163;p6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191" name="Google Shape;191;p7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216" name="Google Shape;216;p7"/>
          <p:cNvSpPr txBox="1"/>
          <p:nvPr>
            <p:ph type="title"/>
          </p:nvPr>
        </p:nvSpPr>
        <p:spPr>
          <a:xfrm>
            <a:off x="1602450" y="1456075"/>
            <a:ext cx="59391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1" type="subTitle"/>
          </p:nvPr>
        </p:nvSpPr>
        <p:spPr>
          <a:xfrm>
            <a:off x="1602450" y="1999350"/>
            <a:ext cx="5939100" cy="17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21" name="Google Shape;221;p8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222" name="Google Shape;222;p8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247" name="Google Shape;247;p8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248" name="Google Shape;248;p8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9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276" name="Google Shape;276;p9"/>
            <p:cNvSpPr/>
            <p:nvPr/>
          </p:nvSpPr>
          <p:spPr>
            <a:xfrm>
              <a:off x="9686" y="583339"/>
              <a:ext cx="51388" cy="52830"/>
            </a:xfrm>
            <a:custGeom>
              <a:rect b="b" l="l" r="r" t="t"/>
              <a:pathLst>
                <a:path extrusionOk="0" h="1649" w="1604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277103" y="584524"/>
              <a:ext cx="50908" cy="50555"/>
            </a:xfrm>
            <a:custGeom>
              <a:rect b="b" l="l" r="r" t="t"/>
              <a:pathLst>
                <a:path extrusionOk="0" h="1578" w="1589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543559" y="583435"/>
              <a:ext cx="52349" cy="52734"/>
            </a:xfrm>
            <a:custGeom>
              <a:rect b="b" l="l" r="r" t="t"/>
              <a:pathLst>
                <a:path extrusionOk="0" h="1646" w="1634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810752" y="583435"/>
              <a:ext cx="52093" cy="52734"/>
            </a:xfrm>
            <a:custGeom>
              <a:rect b="b" l="l" r="r" t="t"/>
              <a:pathLst>
                <a:path extrusionOk="0" h="1646" w="1626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1078874" y="584524"/>
              <a:ext cx="50427" cy="50555"/>
            </a:xfrm>
            <a:custGeom>
              <a:rect b="b" l="l" r="r" t="t"/>
              <a:pathLst>
                <a:path extrusionOk="0" h="1578" w="1574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1933" y="863347"/>
              <a:ext cx="59141" cy="53310"/>
            </a:xfrm>
            <a:custGeom>
              <a:rect b="b" l="l" r="r" t="t"/>
              <a:pathLst>
                <a:path extrusionOk="0" h="1664" w="1846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268870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536287" y="863827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803383" y="863827"/>
              <a:ext cx="58981" cy="50459"/>
            </a:xfrm>
            <a:custGeom>
              <a:rect b="b" l="l" r="r" t="t"/>
              <a:pathLst>
                <a:path extrusionOk="0" h="1575" w="1841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070160" y="863827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1" y="1143835"/>
              <a:ext cx="61063" cy="52830"/>
            </a:xfrm>
            <a:custGeom>
              <a:rect b="b" l="l" r="r" t="t"/>
              <a:pathLst>
                <a:path extrusionOk="0" h="1649" w="1906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268870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536287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803223" y="1143835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070160" y="1143835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1933" y="1424323"/>
              <a:ext cx="59141" cy="52830"/>
            </a:xfrm>
            <a:custGeom>
              <a:rect b="b" l="l" r="r" t="t"/>
              <a:pathLst>
                <a:path extrusionOk="0" h="1649" w="1846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268870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536287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803223" y="1424323"/>
              <a:ext cx="59141" cy="50459"/>
            </a:xfrm>
            <a:custGeom>
              <a:rect b="b" l="l" r="r" t="t"/>
              <a:pathLst>
                <a:path extrusionOk="0" h="1575" w="1846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070160" y="1424323"/>
              <a:ext cx="59622" cy="50459"/>
            </a:xfrm>
            <a:custGeom>
              <a:rect b="b" l="l" r="r" t="t"/>
              <a:pathLst>
                <a:path extrusionOk="0" h="1575" w="1861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1" y="1704331"/>
              <a:ext cx="61063" cy="52862"/>
            </a:xfrm>
            <a:custGeom>
              <a:rect b="b" l="l" r="r" t="t"/>
              <a:pathLst>
                <a:path extrusionOk="0" h="1650" w="1906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268870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536287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803223" y="1704331"/>
              <a:ext cx="59141" cy="50811"/>
            </a:xfrm>
            <a:custGeom>
              <a:rect b="b" l="l" r="r" t="t"/>
              <a:pathLst>
                <a:path extrusionOk="0" h="1586" w="1846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1070160" y="1704331"/>
              <a:ext cx="59622" cy="50811"/>
            </a:xfrm>
            <a:custGeom>
              <a:rect b="b" l="l" r="r" t="t"/>
              <a:pathLst>
                <a:path extrusionOk="0" h="1586" w="1861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301" name="Google Shape;301;p9"/>
          <p:cNvSpPr txBox="1"/>
          <p:nvPr>
            <p:ph type="title"/>
          </p:nvPr>
        </p:nvSpPr>
        <p:spPr>
          <a:xfrm>
            <a:off x="702175" y="1281300"/>
            <a:ext cx="4387800" cy="18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2" name="Google Shape;302;p9"/>
          <p:cNvSpPr txBox="1"/>
          <p:nvPr>
            <p:ph idx="1" type="subTitle"/>
          </p:nvPr>
        </p:nvSpPr>
        <p:spPr>
          <a:xfrm>
            <a:off x="702175" y="3148800"/>
            <a:ext cx="4387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"/>
          <p:cNvSpPr txBox="1"/>
          <p:nvPr>
            <p:ph type="title"/>
          </p:nvPr>
        </p:nvSpPr>
        <p:spPr>
          <a:xfrm>
            <a:off x="713225" y="3966775"/>
            <a:ext cx="7717500" cy="6378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07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●"/>
              <a:defRPr sz="18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ci-hub.se/downloads/2020-07-12/ee/10.1109@ICCES48766.2020.9137911.pdf" TargetMode="External"/><Relationship Id="rId4" Type="http://schemas.openxmlformats.org/officeDocument/2006/relationships/hyperlink" Target="https://www.researchgate.net/publication/341876645_Whatsapp_Chat_Analyze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0"/>
          <p:cNvSpPr txBox="1"/>
          <p:nvPr>
            <p:ph type="ctrTitle"/>
          </p:nvPr>
        </p:nvSpPr>
        <p:spPr>
          <a:xfrm>
            <a:off x="711900" y="567925"/>
            <a:ext cx="7576500" cy="10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Text Classification based Behavioural (Sentimental) Analysis of  Chats</a:t>
            </a:r>
            <a:endParaRPr sz="2700"/>
          </a:p>
        </p:txBody>
      </p:sp>
      <p:sp>
        <p:nvSpPr>
          <p:cNvPr id="979" name="Google Shape;979;p30"/>
          <p:cNvSpPr txBox="1"/>
          <p:nvPr>
            <p:ph idx="1" type="subTitle"/>
          </p:nvPr>
        </p:nvSpPr>
        <p:spPr>
          <a:xfrm>
            <a:off x="711900" y="1623302"/>
            <a:ext cx="61962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Chats conversations Analysis</a:t>
            </a:r>
            <a:r>
              <a:rPr lang="en"/>
              <a:t> Platform based on NLP</a:t>
            </a:r>
            <a:endParaRPr/>
          </a:p>
        </p:txBody>
      </p:sp>
      <p:sp>
        <p:nvSpPr>
          <p:cNvPr id="980" name="Google Shape;980;p30"/>
          <p:cNvSpPr txBox="1"/>
          <p:nvPr>
            <p:ph idx="4294967295" type="title"/>
          </p:nvPr>
        </p:nvSpPr>
        <p:spPr>
          <a:xfrm>
            <a:off x="711895" y="2202903"/>
            <a:ext cx="27234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: </a:t>
            </a:r>
            <a:endParaRPr/>
          </a:p>
        </p:txBody>
      </p:sp>
      <p:sp>
        <p:nvSpPr>
          <p:cNvPr id="981" name="Google Shape;981;p30"/>
          <p:cNvSpPr txBox="1"/>
          <p:nvPr>
            <p:ph idx="4294967295" type="subTitle"/>
          </p:nvPr>
        </p:nvSpPr>
        <p:spPr>
          <a:xfrm>
            <a:off x="711900" y="2773528"/>
            <a:ext cx="3822900" cy="19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Jaideep Yadav</a:t>
            </a:r>
            <a:r>
              <a:rPr lang="en"/>
              <a:t> (0101IT211026)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Harshvardhan (0101IT211023)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Abhay Tripathi (0101IT211004)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Sanjeev Singh (0101IT211045)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2" name="Google Shape;9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400" y="2379000"/>
            <a:ext cx="2938127" cy="20691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9"/>
          <p:cNvSpPr txBox="1"/>
          <p:nvPr>
            <p:ph type="title"/>
          </p:nvPr>
        </p:nvSpPr>
        <p:spPr>
          <a:xfrm>
            <a:off x="492025" y="325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Proposed System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092" name="Google Shape;1092;p39"/>
          <p:cNvSpPr txBox="1"/>
          <p:nvPr/>
        </p:nvSpPr>
        <p:spPr>
          <a:xfrm flipH="1">
            <a:off x="543913" y="1338253"/>
            <a:ext cx="26553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093" name="Google Shape;1093;p39"/>
          <p:cNvSpPr txBox="1"/>
          <p:nvPr/>
        </p:nvSpPr>
        <p:spPr>
          <a:xfrm>
            <a:off x="5896000" y="2135700"/>
            <a:ext cx="32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94" name="Google Shape;1094;p39"/>
          <p:cNvSpPr/>
          <p:nvPr/>
        </p:nvSpPr>
        <p:spPr>
          <a:xfrm>
            <a:off x="792075" y="2156700"/>
            <a:ext cx="3509100" cy="525300"/>
          </a:xfrm>
          <a:prstGeom prst="roundRect">
            <a:avLst>
              <a:gd fmla="val 16667" name="adj"/>
            </a:avLst>
          </a:prstGeom>
          <a:solidFill>
            <a:srgbClr val="B6124A"/>
          </a:solidFill>
          <a:ln cap="flat" cmpd="sng" w="9525">
            <a:solidFill>
              <a:srgbClr val="B61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Input: text file   →    Data Pre-processing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39"/>
          <p:cNvSpPr/>
          <p:nvPr/>
        </p:nvSpPr>
        <p:spPr>
          <a:xfrm>
            <a:off x="5406150" y="950200"/>
            <a:ext cx="1059300" cy="864600"/>
          </a:xfrm>
          <a:prstGeom prst="roundRect">
            <a:avLst>
              <a:gd fmla="val 16667" name="adj"/>
            </a:avLst>
          </a:prstGeom>
          <a:solidFill>
            <a:srgbClr val="E1165B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Statistical </a:t>
            </a: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b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(Matplotlib &amp; seaborn)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6" name="Google Shape;1096;p39"/>
          <p:cNvSpPr/>
          <p:nvPr/>
        </p:nvSpPr>
        <p:spPr>
          <a:xfrm>
            <a:off x="7274800" y="940000"/>
            <a:ext cx="1059300" cy="864600"/>
          </a:xfrm>
          <a:prstGeom prst="roundRect">
            <a:avLst>
              <a:gd fmla="val 16667" name="adj"/>
            </a:avLst>
          </a:prstGeom>
          <a:solidFill>
            <a:srgbClr val="E1165B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Output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All the graphs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39"/>
          <p:cNvSpPr/>
          <p:nvPr/>
        </p:nvSpPr>
        <p:spPr>
          <a:xfrm>
            <a:off x="5446275" y="3283074"/>
            <a:ext cx="1143000" cy="864600"/>
          </a:xfrm>
          <a:prstGeom prst="roundRect">
            <a:avLst>
              <a:gd fmla="val 16667" name="adj"/>
            </a:avLst>
          </a:prstGeom>
          <a:solidFill>
            <a:srgbClr val="E1165B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Sentimental Prediction Model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(NLTK)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39"/>
          <p:cNvSpPr/>
          <p:nvPr/>
        </p:nvSpPr>
        <p:spPr>
          <a:xfrm>
            <a:off x="7232950" y="3311675"/>
            <a:ext cx="1143000" cy="782400"/>
          </a:xfrm>
          <a:prstGeom prst="roundRect">
            <a:avLst>
              <a:gd fmla="val 16667" name="adj"/>
            </a:avLst>
          </a:prstGeom>
          <a:solidFill>
            <a:srgbClr val="E1165B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(positive, neutral &amp; negative)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9" name="Google Shape;1099;p39"/>
          <p:cNvCxnSpPr>
            <a:stCxn id="1094" idx="3"/>
            <a:endCxn id="1095" idx="1"/>
          </p:cNvCxnSpPr>
          <p:nvPr/>
        </p:nvCxnSpPr>
        <p:spPr>
          <a:xfrm flipH="1" rot="10800000">
            <a:off x="4301175" y="1382550"/>
            <a:ext cx="1104900" cy="1036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0" name="Google Shape;1100;p39"/>
          <p:cNvCxnSpPr>
            <a:stCxn id="1097" idx="1"/>
            <a:endCxn id="1094" idx="3"/>
          </p:cNvCxnSpPr>
          <p:nvPr/>
        </p:nvCxnSpPr>
        <p:spPr>
          <a:xfrm rot="10800000">
            <a:off x="4301175" y="2419374"/>
            <a:ext cx="1145100" cy="129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1" name="Google Shape;1101;p39"/>
          <p:cNvCxnSpPr>
            <a:stCxn id="1095" idx="3"/>
            <a:endCxn id="1096" idx="1"/>
          </p:cNvCxnSpPr>
          <p:nvPr/>
        </p:nvCxnSpPr>
        <p:spPr>
          <a:xfrm flipH="1" rot="10800000">
            <a:off x="6465450" y="1372300"/>
            <a:ext cx="8094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39"/>
          <p:cNvCxnSpPr>
            <a:stCxn id="1097" idx="3"/>
            <a:endCxn id="1098" idx="1"/>
          </p:cNvCxnSpPr>
          <p:nvPr/>
        </p:nvCxnSpPr>
        <p:spPr>
          <a:xfrm flipH="1" rot="10800000">
            <a:off x="6589275" y="3702774"/>
            <a:ext cx="6438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Advantages of Analyzer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8" name="Google Shape;1108;p40"/>
          <p:cNvSpPr txBox="1"/>
          <p:nvPr>
            <p:ph idx="1" type="body"/>
          </p:nvPr>
        </p:nvSpPr>
        <p:spPr>
          <a:xfrm>
            <a:off x="1507575" y="1959450"/>
            <a:ext cx="5337300" cy="20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 Analyzer do following things 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❖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Weekly activity   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❖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Total Messages                          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❖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Total words                              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❖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Media shared                         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❖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Link shared                               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❖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Monthly timeline            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❖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Most busy month  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❖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Most busy day 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❖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Most busy users 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❖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Most used words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❖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Emoji analysis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41"/>
          <p:cNvSpPr txBox="1"/>
          <p:nvPr>
            <p:ph type="title"/>
          </p:nvPr>
        </p:nvSpPr>
        <p:spPr>
          <a:xfrm>
            <a:off x="1602450" y="1227475"/>
            <a:ext cx="59391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14" name="Google Shape;1114;p41"/>
          <p:cNvSpPr txBox="1"/>
          <p:nvPr>
            <p:ph idx="1" type="subTitle"/>
          </p:nvPr>
        </p:nvSpPr>
        <p:spPr>
          <a:xfrm>
            <a:off x="1602450" y="1999350"/>
            <a:ext cx="5939100" cy="17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https://sci-hub.se/downloads/2020-07-12/ee/10.1109@ICCES48766.2020.9137911.pdf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https://www.researchgate.net/publication/341876645_Whatsapp_Chat_Analyzer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</a:rPr>
              <a:t>https://www.irjmets.com/uploadedfiles/paper//issue_5_may_2022/22029/final/fin_irjmets1651575263.pdf</a:t>
            </a:r>
            <a:endParaRPr sz="15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42"/>
          <p:cNvSpPr txBox="1"/>
          <p:nvPr>
            <p:ph type="ctrTitle"/>
          </p:nvPr>
        </p:nvSpPr>
        <p:spPr>
          <a:xfrm>
            <a:off x="2258800" y="864539"/>
            <a:ext cx="6196200" cy="19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1"/>
          <p:cNvSpPr/>
          <p:nvPr/>
        </p:nvSpPr>
        <p:spPr>
          <a:xfrm>
            <a:off x="35240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1"/>
          <p:cNvSpPr txBox="1"/>
          <p:nvPr>
            <p:ph type="title"/>
          </p:nvPr>
        </p:nvSpPr>
        <p:spPr>
          <a:xfrm>
            <a:off x="-88050" y="2006550"/>
            <a:ext cx="5010900" cy="18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Introduction</a:t>
            </a:r>
            <a:endParaRPr sz="5000"/>
          </a:p>
        </p:txBody>
      </p:sp>
      <p:sp>
        <p:nvSpPr>
          <p:cNvPr id="989" name="Google Shape;989;p31"/>
          <p:cNvSpPr txBox="1"/>
          <p:nvPr>
            <p:ph idx="2" type="title"/>
          </p:nvPr>
        </p:nvSpPr>
        <p:spPr>
          <a:xfrm>
            <a:off x="720000" y="1799269"/>
            <a:ext cx="38520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990" name="Google Shape;990;p31"/>
          <p:cNvSpPr txBox="1"/>
          <p:nvPr>
            <p:ph idx="1" type="subTitle"/>
          </p:nvPr>
        </p:nvSpPr>
        <p:spPr>
          <a:xfrm>
            <a:off x="5096513" y="2141500"/>
            <a:ext cx="33270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en">
                <a:solidFill>
                  <a:srgbClr val="0D0D0D"/>
                </a:solidFill>
              </a:rPr>
              <a:t>Problem Statement</a:t>
            </a:r>
            <a:endParaRPr>
              <a:solidFill>
                <a:srgbClr val="0D0D0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en">
                <a:solidFill>
                  <a:srgbClr val="0D0D0D"/>
                </a:solidFill>
              </a:rPr>
              <a:t>Project idea</a:t>
            </a:r>
            <a:endParaRPr>
              <a:solidFill>
                <a:srgbClr val="0D0D0D"/>
              </a:solidFill>
            </a:endParaRPr>
          </a:p>
        </p:txBody>
      </p:sp>
      <p:cxnSp>
        <p:nvCxnSpPr>
          <p:cNvPr id="991" name="Google Shape;991;p31"/>
          <p:cNvCxnSpPr/>
          <p:nvPr/>
        </p:nvCxnSpPr>
        <p:spPr>
          <a:xfrm>
            <a:off x="4834500" y="1800518"/>
            <a:ext cx="2700" cy="1507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2"/>
          <p:cNvSpPr txBox="1"/>
          <p:nvPr>
            <p:ph type="title"/>
          </p:nvPr>
        </p:nvSpPr>
        <p:spPr>
          <a:xfrm>
            <a:off x="828750" y="38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Major Problems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7" name="Google Shape;997;p32"/>
          <p:cNvSpPr txBox="1"/>
          <p:nvPr>
            <p:ph idx="2" type="title"/>
          </p:nvPr>
        </p:nvSpPr>
        <p:spPr>
          <a:xfrm>
            <a:off x="1127925" y="2490200"/>
            <a:ext cx="3343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Anomaly Detection</a:t>
            </a:r>
            <a:endParaRPr sz="2200"/>
          </a:p>
        </p:txBody>
      </p:sp>
      <p:sp>
        <p:nvSpPr>
          <p:cNvPr id="998" name="Google Shape;998;p32"/>
          <p:cNvSpPr txBox="1"/>
          <p:nvPr>
            <p:ph idx="3" type="title"/>
          </p:nvPr>
        </p:nvSpPr>
        <p:spPr>
          <a:xfrm>
            <a:off x="1061500" y="3681000"/>
            <a:ext cx="34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Sentiment </a:t>
            </a:r>
            <a:r>
              <a:rPr lang="en" sz="2200"/>
              <a:t> Analysis</a:t>
            </a:r>
            <a:endParaRPr sz="2200"/>
          </a:p>
        </p:txBody>
      </p:sp>
      <p:sp>
        <p:nvSpPr>
          <p:cNvPr id="999" name="Google Shape;999;p32"/>
          <p:cNvSpPr txBox="1"/>
          <p:nvPr>
            <p:ph idx="5" type="title"/>
          </p:nvPr>
        </p:nvSpPr>
        <p:spPr>
          <a:xfrm>
            <a:off x="5667625" y="3680800"/>
            <a:ext cx="2772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Market Research</a:t>
            </a:r>
            <a:endParaRPr sz="2200"/>
          </a:p>
        </p:txBody>
      </p:sp>
      <p:grpSp>
        <p:nvGrpSpPr>
          <p:cNvPr id="1000" name="Google Shape;1000;p32"/>
          <p:cNvGrpSpPr/>
          <p:nvPr/>
        </p:nvGrpSpPr>
        <p:grpSpPr>
          <a:xfrm>
            <a:off x="640893" y="3757421"/>
            <a:ext cx="405267" cy="355555"/>
            <a:chOff x="2682350" y="2643425"/>
            <a:chExt cx="473775" cy="436425"/>
          </a:xfrm>
        </p:grpSpPr>
        <p:sp>
          <p:nvSpPr>
            <p:cNvPr id="1001" name="Google Shape;1001;p32"/>
            <p:cNvSpPr/>
            <p:nvPr/>
          </p:nvSpPr>
          <p:spPr>
            <a:xfrm>
              <a:off x="2682350" y="2725775"/>
              <a:ext cx="70175" cy="73425"/>
            </a:xfrm>
            <a:custGeom>
              <a:rect b="b" l="l" r="r" t="t"/>
              <a:pathLst>
                <a:path extrusionOk="0" h="2937" w="2807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2682350" y="3006350"/>
              <a:ext cx="70175" cy="73500"/>
            </a:xfrm>
            <a:custGeom>
              <a:rect b="b" l="l" r="r" t="t"/>
              <a:pathLst>
                <a:path extrusionOk="0" h="2940" w="2807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3085925" y="272570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2825150" y="2843075"/>
              <a:ext cx="180700" cy="107375"/>
            </a:xfrm>
            <a:custGeom>
              <a:rect b="b" l="l" r="r" t="t"/>
              <a:pathLst>
                <a:path extrusionOk="0" h="4295" w="7228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2682350" y="2725700"/>
              <a:ext cx="473775" cy="354150"/>
            </a:xfrm>
            <a:custGeom>
              <a:rect b="b" l="l" r="r" t="t"/>
              <a:pathLst>
                <a:path extrusionOk="0" h="14166" w="18951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3085925" y="300635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2825450" y="2643425"/>
              <a:ext cx="187550" cy="54075"/>
            </a:xfrm>
            <a:custGeom>
              <a:rect b="b" l="l" r="r" t="t"/>
              <a:pathLst>
                <a:path extrusionOk="0" h="2163" w="7502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08" name="Google Shape;1008;p32"/>
          <p:cNvGrpSpPr/>
          <p:nvPr/>
        </p:nvGrpSpPr>
        <p:grpSpPr>
          <a:xfrm>
            <a:off x="640910" y="1488162"/>
            <a:ext cx="405234" cy="307309"/>
            <a:chOff x="2084325" y="363300"/>
            <a:chExt cx="484150" cy="254100"/>
          </a:xfrm>
        </p:grpSpPr>
        <p:sp>
          <p:nvSpPr>
            <p:cNvPr id="1009" name="Google Shape;1009;p32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1" name="Google Shape;1011;p32"/>
          <p:cNvGrpSpPr/>
          <p:nvPr/>
        </p:nvGrpSpPr>
        <p:grpSpPr>
          <a:xfrm>
            <a:off x="640896" y="2566401"/>
            <a:ext cx="405258" cy="355557"/>
            <a:chOff x="-33645475" y="3944800"/>
            <a:chExt cx="292225" cy="293025"/>
          </a:xfrm>
        </p:grpSpPr>
        <p:sp>
          <p:nvSpPr>
            <p:cNvPr id="1012" name="Google Shape;1012;p32"/>
            <p:cNvSpPr/>
            <p:nvPr/>
          </p:nvSpPr>
          <p:spPr>
            <a:xfrm>
              <a:off x="-33549375" y="3944800"/>
              <a:ext cx="98475" cy="70900"/>
            </a:xfrm>
            <a:custGeom>
              <a:rect b="b" l="l" r="r" t="t"/>
              <a:pathLst>
                <a:path extrusionOk="0" h="2836" w="3939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-33645475" y="4041675"/>
              <a:ext cx="70900" cy="98475"/>
            </a:xfrm>
            <a:custGeom>
              <a:rect b="b" l="l" r="r" t="t"/>
              <a:pathLst>
                <a:path extrusionOk="0" h="3939" w="2836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-33424150" y="4042450"/>
              <a:ext cx="70900" cy="52025"/>
            </a:xfrm>
            <a:custGeom>
              <a:rect b="b" l="l" r="r" t="t"/>
              <a:pathLst>
                <a:path extrusionOk="0" h="2081" w="2836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-33549375" y="4165325"/>
              <a:ext cx="86650" cy="70925"/>
            </a:xfrm>
            <a:custGeom>
              <a:rect b="b" l="l" r="r" t="t"/>
              <a:pathLst>
                <a:path extrusionOk="0" h="2837" w="3466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-33558825" y="4030650"/>
              <a:ext cx="118950" cy="120525"/>
            </a:xfrm>
            <a:custGeom>
              <a:rect b="b" l="l" r="r" t="t"/>
              <a:pathLst>
                <a:path extrusionOk="0" h="4821" w="4758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-33639950" y="4129900"/>
              <a:ext cx="100825" cy="100825"/>
            </a:xfrm>
            <a:custGeom>
              <a:rect b="b" l="l" r="r" t="t"/>
              <a:pathLst>
                <a:path extrusionOk="0" h="4033" w="4033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-33459600" y="3951875"/>
              <a:ext cx="100850" cy="100075"/>
            </a:xfrm>
            <a:custGeom>
              <a:rect b="b" l="l" r="r" t="t"/>
              <a:pathLst>
                <a:path extrusionOk="0" h="4003" w="4034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-33639950" y="3951100"/>
              <a:ext cx="100825" cy="100050"/>
            </a:xfrm>
            <a:custGeom>
              <a:rect b="b" l="l" r="r" t="t"/>
              <a:pathLst>
                <a:path extrusionOk="0" h="4002" w="4033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-33472975" y="4082625"/>
              <a:ext cx="119725" cy="155200"/>
            </a:xfrm>
            <a:custGeom>
              <a:rect b="b" l="l" r="r" t="t"/>
              <a:pathLst>
                <a:path extrusionOk="0" h="6208" w="4789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-33421775" y="41338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2" name="Google Shape;1022;p32"/>
          <p:cNvSpPr txBox="1"/>
          <p:nvPr/>
        </p:nvSpPr>
        <p:spPr>
          <a:xfrm>
            <a:off x="1290100" y="1337225"/>
            <a:ext cx="349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rPr>
              <a:t>Topic &amp; Trend Analysis</a:t>
            </a:r>
            <a:endParaRPr sz="2200">
              <a:solidFill>
                <a:schemeClr val="accent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grpSp>
        <p:nvGrpSpPr>
          <p:cNvPr id="1023" name="Google Shape;1023;p32"/>
          <p:cNvGrpSpPr/>
          <p:nvPr/>
        </p:nvGrpSpPr>
        <p:grpSpPr>
          <a:xfrm>
            <a:off x="5229985" y="1411962"/>
            <a:ext cx="405234" cy="307309"/>
            <a:chOff x="2084325" y="363300"/>
            <a:chExt cx="484150" cy="254100"/>
          </a:xfrm>
        </p:grpSpPr>
        <p:sp>
          <p:nvSpPr>
            <p:cNvPr id="1024" name="Google Shape;1024;p32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26" name="Google Shape;1026;p32"/>
          <p:cNvGrpSpPr/>
          <p:nvPr/>
        </p:nvGrpSpPr>
        <p:grpSpPr>
          <a:xfrm>
            <a:off x="5229971" y="2598201"/>
            <a:ext cx="405258" cy="355557"/>
            <a:chOff x="-33645475" y="3944800"/>
            <a:chExt cx="292225" cy="293025"/>
          </a:xfrm>
        </p:grpSpPr>
        <p:sp>
          <p:nvSpPr>
            <p:cNvPr id="1027" name="Google Shape;1027;p32"/>
            <p:cNvSpPr/>
            <p:nvPr/>
          </p:nvSpPr>
          <p:spPr>
            <a:xfrm>
              <a:off x="-33549375" y="3944800"/>
              <a:ext cx="98475" cy="70900"/>
            </a:xfrm>
            <a:custGeom>
              <a:rect b="b" l="l" r="r" t="t"/>
              <a:pathLst>
                <a:path extrusionOk="0" h="2836" w="3939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-33645475" y="4041675"/>
              <a:ext cx="70900" cy="98475"/>
            </a:xfrm>
            <a:custGeom>
              <a:rect b="b" l="l" r="r" t="t"/>
              <a:pathLst>
                <a:path extrusionOk="0" h="3939" w="2836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-33424150" y="4042450"/>
              <a:ext cx="70900" cy="52025"/>
            </a:xfrm>
            <a:custGeom>
              <a:rect b="b" l="l" r="r" t="t"/>
              <a:pathLst>
                <a:path extrusionOk="0" h="2081" w="2836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-33549375" y="4165325"/>
              <a:ext cx="86650" cy="70925"/>
            </a:xfrm>
            <a:custGeom>
              <a:rect b="b" l="l" r="r" t="t"/>
              <a:pathLst>
                <a:path extrusionOk="0" h="2837" w="3466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-33558825" y="4030650"/>
              <a:ext cx="118950" cy="120525"/>
            </a:xfrm>
            <a:custGeom>
              <a:rect b="b" l="l" r="r" t="t"/>
              <a:pathLst>
                <a:path extrusionOk="0" h="4821" w="4758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-33639950" y="4129900"/>
              <a:ext cx="100825" cy="100825"/>
            </a:xfrm>
            <a:custGeom>
              <a:rect b="b" l="l" r="r" t="t"/>
              <a:pathLst>
                <a:path extrusionOk="0" h="4033" w="4033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-33459600" y="3951875"/>
              <a:ext cx="100850" cy="100075"/>
            </a:xfrm>
            <a:custGeom>
              <a:rect b="b" l="l" r="r" t="t"/>
              <a:pathLst>
                <a:path extrusionOk="0" h="4003" w="4034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-33639950" y="3951100"/>
              <a:ext cx="100825" cy="100050"/>
            </a:xfrm>
            <a:custGeom>
              <a:rect b="b" l="l" r="r" t="t"/>
              <a:pathLst>
                <a:path extrusionOk="0" h="4002" w="4033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-33472975" y="4082625"/>
              <a:ext cx="119725" cy="155200"/>
            </a:xfrm>
            <a:custGeom>
              <a:rect b="b" l="l" r="r" t="t"/>
              <a:pathLst>
                <a:path extrusionOk="0" h="6208" w="4789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-33421775" y="41338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32"/>
          <p:cNvGrpSpPr/>
          <p:nvPr/>
        </p:nvGrpSpPr>
        <p:grpSpPr>
          <a:xfrm>
            <a:off x="5229968" y="3780071"/>
            <a:ext cx="405267" cy="355555"/>
            <a:chOff x="2682350" y="2643425"/>
            <a:chExt cx="473775" cy="436425"/>
          </a:xfrm>
        </p:grpSpPr>
        <p:sp>
          <p:nvSpPr>
            <p:cNvPr id="1038" name="Google Shape;1038;p32"/>
            <p:cNvSpPr/>
            <p:nvPr/>
          </p:nvSpPr>
          <p:spPr>
            <a:xfrm>
              <a:off x="2682350" y="2725775"/>
              <a:ext cx="70175" cy="73425"/>
            </a:xfrm>
            <a:custGeom>
              <a:rect b="b" l="l" r="r" t="t"/>
              <a:pathLst>
                <a:path extrusionOk="0" h="2937" w="2807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2682350" y="3006350"/>
              <a:ext cx="70175" cy="73500"/>
            </a:xfrm>
            <a:custGeom>
              <a:rect b="b" l="l" r="r" t="t"/>
              <a:pathLst>
                <a:path extrusionOk="0" h="2940" w="2807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3085925" y="272570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2825150" y="2843075"/>
              <a:ext cx="180700" cy="107375"/>
            </a:xfrm>
            <a:custGeom>
              <a:rect b="b" l="l" r="r" t="t"/>
              <a:pathLst>
                <a:path extrusionOk="0" h="4295" w="7228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2682350" y="2725700"/>
              <a:ext cx="473775" cy="354150"/>
            </a:xfrm>
            <a:custGeom>
              <a:rect b="b" l="l" r="r" t="t"/>
              <a:pathLst>
                <a:path extrusionOk="0" h="14166" w="18951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3085925" y="300635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2825450" y="2643425"/>
              <a:ext cx="187550" cy="54075"/>
            </a:xfrm>
            <a:custGeom>
              <a:rect b="b" l="l" r="r" t="t"/>
              <a:pathLst>
                <a:path extrusionOk="0" h="2163" w="7502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45" name="Google Shape;1045;p32"/>
          <p:cNvSpPr txBox="1"/>
          <p:nvPr/>
        </p:nvSpPr>
        <p:spPr>
          <a:xfrm>
            <a:off x="5754625" y="1320425"/>
            <a:ext cx="3000000" cy="5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6"/>
                </a:solidFill>
                <a:highlight>
                  <a:schemeClr val="accent1"/>
                </a:highlight>
                <a:latin typeface="Paytone One"/>
                <a:ea typeface="Paytone One"/>
                <a:cs typeface="Paytone One"/>
                <a:sym typeface="Paytone One"/>
              </a:rPr>
              <a:t>Group Engagement</a:t>
            </a:r>
            <a:endParaRPr sz="2200">
              <a:solidFill>
                <a:schemeClr val="accent6"/>
              </a:solidFill>
              <a:highlight>
                <a:schemeClr val="accent1"/>
              </a:highlight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046" name="Google Shape;1046;p32"/>
          <p:cNvSpPr txBox="1"/>
          <p:nvPr/>
        </p:nvSpPr>
        <p:spPr>
          <a:xfrm>
            <a:off x="5743825" y="2416550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highlight>
                  <a:schemeClr val="accent1"/>
                </a:highlight>
                <a:latin typeface="Paytone One"/>
                <a:ea typeface="Paytone One"/>
                <a:cs typeface="Paytone One"/>
                <a:sym typeface="Paytone One"/>
              </a:rPr>
              <a:t>User Engagement Monitoring</a:t>
            </a:r>
            <a:endParaRPr sz="2200">
              <a:solidFill>
                <a:schemeClr val="accent2"/>
              </a:solidFill>
              <a:highlight>
                <a:schemeClr val="accent1"/>
              </a:highlight>
              <a:latin typeface="Paytone One"/>
              <a:ea typeface="Paytone One"/>
              <a:cs typeface="Paytone One"/>
              <a:sym typeface="Paytone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3"/>
          <p:cNvSpPr txBox="1"/>
          <p:nvPr>
            <p:ph type="title"/>
          </p:nvPr>
        </p:nvSpPr>
        <p:spPr>
          <a:xfrm>
            <a:off x="1602450" y="1303675"/>
            <a:ext cx="59391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Project idea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2" name="Google Shape;1052;p33"/>
          <p:cNvSpPr txBox="1"/>
          <p:nvPr>
            <p:ph idx="1" type="subTitle"/>
          </p:nvPr>
        </p:nvSpPr>
        <p:spPr>
          <a:xfrm>
            <a:off x="1373850" y="1846950"/>
            <a:ext cx="6230700" cy="21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chemeClr val="accent5"/>
                </a:highlight>
                <a:latin typeface="Arial"/>
                <a:ea typeface="Arial"/>
                <a:cs typeface="Arial"/>
                <a:sym typeface="Arial"/>
              </a:rPr>
              <a:t>The chat analyzer project is a tool that allows users to analyze their  chat </a:t>
            </a:r>
            <a:r>
              <a:rPr b="1" lang="en" sz="1400">
                <a:solidFill>
                  <a:schemeClr val="dk1"/>
                </a:solidFill>
                <a:highlight>
                  <a:schemeClr val="accent5"/>
                </a:highlight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1" lang="en" sz="1400">
                <a:solidFill>
                  <a:schemeClr val="dk1"/>
                </a:solidFill>
                <a:highlight>
                  <a:schemeClr val="accent5"/>
                </a:highlight>
                <a:latin typeface="Arial"/>
                <a:ea typeface="Arial"/>
                <a:cs typeface="Arial"/>
                <a:sym typeface="Arial"/>
              </a:rPr>
              <a:t> to gain insights into their messaging habits, word frequency, sentiment analysis and more. This project can be implemented using various programming languages and libraries such as Python, NLTK, Pandas and Matplotlib.</a:t>
            </a:r>
            <a:endParaRPr b="1" sz="1400">
              <a:solidFill>
                <a:schemeClr val="dk1"/>
              </a:solidFill>
              <a:highlight>
                <a:schemeClr val="accent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chemeClr val="accent5"/>
                </a:highlight>
                <a:latin typeface="Arial"/>
                <a:ea typeface="Arial"/>
                <a:cs typeface="Arial"/>
                <a:sym typeface="Arial"/>
              </a:rPr>
              <a:t>Chat Analyzer is a data analysis-based engine where you can upload the chat in text format and generate a complete analysis report according to a group or an individua</a:t>
            </a:r>
            <a:r>
              <a:rPr b="1" lang="en" sz="1400">
                <a:highlight>
                  <a:schemeClr val="accent5"/>
                </a:highlight>
                <a:latin typeface="Arial"/>
                <a:ea typeface="Arial"/>
                <a:cs typeface="Arial"/>
                <a:sym typeface="Arial"/>
              </a:rPr>
              <a:t>l.</a:t>
            </a:r>
            <a:endParaRPr b="1" sz="1400">
              <a:highlight>
                <a:schemeClr val="accent5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4"/>
          <p:cNvSpPr/>
          <p:nvPr/>
        </p:nvSpPr>
        <p:spPr>
          <a:xfrm>
            <a:off x="35240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4"/>
          <p:cNvSpPr txBox="1"/>
          <p:nvPr>
            <p:ph type="title"/>
          </p:nvPr>
        </p:nvSpPr>
        <p:spPr>
          <a:xfrm>
            <a:off x="-236500" y="1572100"/>
            <a:ext cx="5010900" cy="18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59" name="Google Shape;1059;p34"/>
          <p:cNvSpPr txBox="1"/>
          <p:nvPr>
            <p:ph idx="2" type="title"/>
          </p:nvPr>
        </p:nvSpPr>
        <p:spPr>
          <a:xfrm>
            <a:off x="342950" y="668094"/>
            <a:ext cx="38520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02.</a:t>
            </a:r>
            <a:endParaRPr sz="6000"/>
          </a:p>
        </p:txBody>
      </p:sp>
      <p:sp>
        <p:nvSpPr>
          <p:cNvPr id="1060" name="Google Shape;1060;p34"/>
          <p:cNvSpPr txBox="1"/>
          <p:nvPr>
            <p:ph idx="1" type="subTitle"/>
          </p:nvPr>
        </p:nvSpPr>
        <p:spPr>
          <a:xfrm>
            <a:off x="5096513" y="2141500"/>
            <a:ext cx="33270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Project Design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Detailed Solution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61" name="Google Shape;1061;p34"/>
          <p:cNvCxnSpPr/>
          <p:nvPr/>
        </p:nvCxnSpPr>
        <p:spPr>
          <a:xfrm>
            <a:off x="4834500" y="1800518"/>
            <a:ext cx="2700" cy="1507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5"/>
          <p:cNvSpPr/>
          <p:nvPr/>
        </p:nvSpPr>
        <p:spPr>
          <a:xfrm>
            <a:off x="35240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5"/>
          <p:cNvSpPr txBox="1"/>
          <p:nvPr>
            <p:ph type="title"/>
          </p:nvPr>
        </p:nvSpPr>
        <p:spPr>
          <a:xfrm>
            <a:off x="1578150" y="1272750"/>
            <a:ext cx="6806100" cy="31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Extraction.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Data Cleaning.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Apply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Natural Language Processing(NLP) to process the pre-processed data.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Creating the statistical and sentiment model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Testing and Evaluation of the projects.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6) Further evaluation and evolution of the project.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68" name="Google Shape;1068;p35"/>
          <p:cNvSpPr txBox="1"/>
          <p:nvPr>
            <p:ph idx="1" type="subTitle"/>
          </p:nvPr>
        </p:nvSpPr>
        <p:spPr>
          <a:xfrm>
            <a:off x="250350" y="322925"/>
            <a:ext cx="86433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Design </a:t>
            </a:r>
            <a:endParaRPr b="1"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Extraction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4" name="Google Shape;1074;p36"/>
          <p:cNvSpPr txBox="1"/>
          <p:nvPr>
            <p:ph idx="1" type="body"/>
          </p:nvPr>
        </p:nvSpPr>
        <p:spPr>
          <a:xfrm>
            <a:off x="1362075" y="1275150"/>
            <a:ext cx="6536400" cy="30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52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Export chat document from social media platform and Upload: </a:t>
            </a:r>
            <a:endParaRPr sz="1252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SzPts val="358"/>
              <a:buNone/>
            </a:pPr>
            <a:r>
              <a:rPr lang="en" sz="1252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Like, document is exported from WhatsApp,Discord,Telegram,etc.</a:t>
            </a:r>
            <a:endParaRPr sz="1252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133" lvl="0" marL="457200" rtl="0" algn="just">
              <a:spcBef>
                <a:spcPts val="1600"/>
              </a:spcBef>
              <a:spcAft>
                <a:spcPts val="0"/>
              </a:spcAft>
              <a:buClr>
                <a:srgbClr val="0D0D0D"/>
              </a:buClr>
              <a:buSzPts val="1253"/>
              <a:buFont typeface="Arial"/>
              <a:buChar char="●"/>
            </a:pPr>
            <a:r>
              <a:rPr b="1" lang="en" sz="1452" u="sng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Whatsapp</a:t>
            </a:r>
            <a:r>
              <a:rPr b="1" lang="en" sz="1252" u="sng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52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Steps to export chat → Open individual/ Group chat → Tap Options → More → Export Chat → Choose export without media  → Document is downloaded.</a:t>
            </a:r>
            <a:endParaRPr sz="1252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2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133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53"/>
              <a:buFont typeface="Arial"/>
              <a:buChar char="●"/>
            </a:pPr>
            <a:r>
              <a:rPr b="1" lang="en" sz="1452" u="sng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Telegram: </a:t>
            </a:r>
            <a:r>
              <a:rPr lang="en" sz="1252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Log into your telegram account→Open the conversation you intend to download→Click on three dots on the top right corner and select Export Chat History.</a:t>
            </a:r>
            <a:endParaRPr sz="1252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76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43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43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SzPts val="358"/>
              <a:buNone/>
            </a:pPr>
            <a:r>
              <a:rPr lang="en" sz="1252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52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/>
          <p:nvPr>
            <p:ph type="title"/>
          </p:nvPr>
        </p:nvSpPr>
        <p:spPr>
          <a:xfrm>
            <a:off x="6438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Pre-processing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0" name="Google Shape;1080;p37"/>
          <p:cNvSpPr txBox="1"/>
          <p:nvPr>
            <p:ph idx="1" type="body"/>
          </p:nvPr>
        </p:nvSpPr>
        <p:spPr>
          <a:xfrm>
            <a:off x="1227600" y="1242525"/>
            <a:ext cx="6536400" cy="3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system is based on data analysis and pre-processing. The first step is pre-processing.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library that is used for preprocessing the data here is </a:t>
            </a: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open-source python library. Pandas used to convert string data into Data frame. Data frame is the representation of data into 2-dimensional table of rows and columns. We can work with large data sets using Pandas library. Pandas library has many built-in functions for data analysis, data cleaning, data exploration and data manipulation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8"/>
          <p:cNvSpPr txBox="1"/>
          <p:nvPr>
            <p:ph type="title"/>
          </p:nvPr>
        </p:nvSpPr>
        <p:spPr>
          <a:xfrm>
            <a:off x="720000" y="445025"/>
            <a:ext cx="72312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Apply Model and Analyse the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6" name="Google Shape;1086;p38"/>
          <p:cNvSpPr txBox="1"/>
          <p:nvPr>
            <p:ph idx="1" type="body"/>
          </p:nvPr>
        </p:nvSpPr>
        <p:spPr>
          <a:xfrm>
            <a:off x="774250" y="982775"/>
            <a:ext cx="7633500" cy="39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88">
                <a:solidFill>
                  <a:schemeClr val="dk1"/>
                </a:solidFill>
                <a:highlight>
                  <a:schemeClr val="accent1"/>
                </a:highlight>
              </a:rPr>
              <a:t>Modules that have we will use to apply the model and analyse the data are</a:t>
            </a:r>
            <a:r>
              <a:rPr lang="en">
                <a:highlight>
                  <a:schemeClr val="accent1"/>
                </a:highlight>
              </a:rPr>
              <a:t>:</a:t>
            </a:r>
            <a:endParaRPr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.a.</a:t>
            </a:r>
            <a:r>
              <a:rPr lang="en" sz="1517">
                <a:highlight>
                  <a:schemeClr val="accent1"/>
                </a:highlight>
              </a:rPr>
              <a:t> </a:t>
            </a:r>
            <a:r>
              <a:rPr b="1" lang="en" sz="1733">
                <a:solidFill>
                  <a:schemeClr val="dk1"/>
                </a:solidFill>
                <a:highlight>
                  <a:schemeClr val="accent1"/>
                </a:highlight>
              </a:rPr>
              <a:t>Streamlit:</a:t>
            </a:r>
            <a:r>
              <a:rPr lang="en" sz="1733">
                <a:highlight>
                  <a:schemeClr val="accent1"/>
                </a:highlight>
              </a:rPr>
              <a:t> Streamlit is a python framework. To develop web apps for Machine Learning and Data Science by using Streamlit. </a:t>
            </a:r>
            <a:endParaRPr sz="1733">
              <a:highlight>
                <a:schemeClr val="accen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33">
              <a:highlight>
                <a:schemeClr val="accen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>
                <a:highlight>
                  <a:schemeClr val="accent1"/>
                </a:highlight>
              </a:rPr>
              <a:t> b. </a:t>
            </a:r>
            <a:r>
              <a:rPr b="1" lang="en" sz="1733">
                <a:solidFill>
                  <a:schemeClr val="dk1"/>
                </a:solidFill>
                <a:highlight>
                  <a:schemeClr val="accent1"/>
                </a:highlight>
              </a:rPr>
              <a:t>Matplotlib:</a:t>
            </a:r>
            <a:r>
              <a:rPr lang="en" sz="1733">
                <a:highlight>
                  <a:schemeClr val="accent1"/>
                </a:highlight>
              </a:rPr>
              <a:t> Matplotlib is a popular Python packages used for data visualization. It is a cross-platform library for making plots from data in arrays. It helps in creating static, animated and interactive visualizations in python.</a:t>
            </a:r>
            <a:endParaRPr sz="1733">
              <a:highlight>
                <a:schemeClr val="accen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33">
              <a:highlight>
                <a:schemeClr val="accen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>
                <a:highlight>
                  <a:schemeClr val="accent1"/>
                </a:highlight>
              </a:rPr>
              <a:t> c. </a:t>
            </a:r>
            <a:r>
              <a:rPr b="1" lang="en" sz="1733">
                <a:solidFill>
                  <a:schemeClr val="dk1"/>
                </a:solidFill>
                <a:highlight>
                  <a:schemeClr val="accent1"/>
                </a:highlight>
              </a:rPr>
              <a:t>Seaborn:</a:t>
            </a:r>
            <a:r>
              <a:rPr lang="en" sz="1733">
                <a:highlight>
                  <a:schemeClr val="accent1"/>
                </a:highlight>
              </a:rPr>
              <a:t> Seaborn is the data visualization library. It is used for making statistical graphs. Visualization is the central part of seaborn. </a:t>
            </a:r>
            <a:endParaRPr sz="1733">
              <a:highlight>
                <a:schemeClr val="accen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33">
              <a:highlight>
                <a:schemeClr val="accen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>
                <a:highlight>
                  <a:schemeClr val="accent1"/>
                </a:highlight>
              </a:rPr>
              <a:t> d. </a:t>
            </a:r>
            <a:r>
              <a:rPr b="1" lang="en" sz="1733">
                <a:solidFill>
                  <a:schemeClr val="dk1"/>
                </a:solidFill>
                <a:highlight>
                  <a:schemeClr val="accent1"/>
                </a:highlight>
              </a:rPr>
              <a:t>Word cloud: </a:t>
            </a:r>
            <a:r>
              <a:rPr lang="en" sz="1733">
                <a:highlight>
                  <a:schemeClr val="accent1"/>
                </a:highlight>
              </a:rPr>
              <a:t>Word Cloud is a data visualization library used for representing most frequently used words within a given text. Most frequent and important words are represented in bigger and bolder size</a:t>
            </a:r>
            <a:endParaRPr sz="1733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Thesis Defense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E6FFFA"/>
      </a:accent1>
      <a:accent2>
        <a:srgbClr val="38B2AC"/>
      </a:accent2>
      <a:accent3>
        <a:srgbClr val="F4FFFF"/>
      </a:accent3>
      <a:accent4>
        <a:srgbClr val="FFFFFF"/>
      </a:accent4>
      <a:accent5>
        <a:srgbClr val="E6FFFA"/>
      </a:accent5>
      <a:accent6>
        <a:srgbClr val="15AFA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