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5" r:id="rId3"/>
  </p:sldMasterIdLst>
  <p:notesMasterIdLst>
    <p:notesMasterId r:id="rId15"/>
  </p:notesMasterIdLst>
  <p:handoutMasterIdLst>
    <p:handoutMasterId r:id="rId16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8" r:id="rId10"/>
    <p:sldId id="404" r:id="rId11"/>
    <p:sldId id="405" r:id="rId12"/>
    <p:sldId id="406" r:id="rId13"/>
    <p:sldId id="4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69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B8DF6-35DC-40C0-8F19-522E1EDC5FBB}" type="doc">
      <dgm:prSet loTypeId="urn:microsoft.com/office/officeart/2005/8/layout/arrow6#1" loCatId="relationship" qsTypeId="urn:microsoft.com/office/officeart/2005/8/quickstyle/simple5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AC457EA6-B62E-49FF-AAE4-FDCECA659245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Mordern </a:t>
          </a:r>
        </a:p>
      </dgm:t>
    </dgm:pt>
    <dgm:pt modelId="{AE6A6C96-96CB-45E6-8D7F-66757D89E4F4}" type="parTrans" cxnId="{353B9897-B966-4A1D-B92E-5DD4626B13E8}">
      <dgm:prSet/>
      <dgm:spPr/>
      <dgm:t>
        <a:bodyPr/>
        <a:lstStyle/>
        <a:p>
          <a:endParaRPr lang="en-US"/>
        </a:p>
      </dgm:t>
    </dgm:pt>
    <dgm:pt modelId="{86CBD87F-F42A-4DD5-899B-60D283C415B9}" type="sibTrans" cxnId="{353B9897-B966-4A1D-B92E-5DD4626B13E8}">
      <dgm:prSet/>
      <dgm:spPr/>
      <dgm:t>
        <a:bodyPr/>
        <a:lstStyle/>
        <a:p>
          <a:endParaRPr lang="en-US"/>
        </a:p>
      </dgm:t>
    </dgm:pt>
    <dgm:pt modelId="{73724102-6497-452A-AC49-7BA877B6E78D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Traditional</a:t>
          </a:r>
        </a:p>
      </dgm:t>
    </dgm:pt>
    <dgm:pt modelId="{E449FA48-E31D-41BB-ABDF-3FCA2E74E294}" type="parTrans" cxnId="{EB4C79AD-A693-4C05-B3C0-AE1ADF5AD533}">
      <dgm:prSet/>
      <dgm:spPr/>
      <dgm:t>
        <a:bodyPr/>
        <a:lstStyle/>
        <a:p>
          <a:endParaRPr lang="en-US"/>
        </a:p>
      </dgm:t>
    </dgm:pt>
    <dgm:pt modelId="{A4283399-1C1D-43B6-80F4-C0B25E1D9112}" type="sibTrans" cxnId="{EB4C79AD-A693-4C05-B3C0-AE1ADF5AD533}">
      <dgm:prSet/>
      <dgm:spPr/>
      <dgm:t>
        <a:bodyPr/>
        <a:lstStyle/>
        <a:p>
          <a:endParaRPr lang="en-US"/>
        </a:p>
      </dgm:t>
    </dgm:pt>
    <dgm:pt modelId="{32C0187A-203A-47E0-AE80-DE1BBE36DF21}" type="pres">
      <dgm:prSet presAssocID="{BC3B8DF6-35DC-40C0-8F19-522E1EDC5FBB}" presName="compositeShape" presStyleCnt="0">
        <dgm:presLayoutVars>
          <dgm:chMax val="2"/>
          <dgm:dir/>
          <dgm:resizeHandles val="exact"/>
        </dgm:presLayoutVars>
      </dgm:prSet>
      <dgm:spPr/>
    </dgm:pt>
    <dgm:pt modelId="{1B804FF8-9A50-4C4C-A653-7D234E1788FF}" type="pres">
      <dgm:prSet presAssocID="{BC3B8DF6-35DC-40C0-8F19-522E1EDC5FBB}" presName="ribbon" presStyleLbl="node1" presStyleIdx="0" presStyleCnt="1" custScaleX="179187"/>
      <dgm:spPr/>
    </dgm:pt>
    <dgm:pt modelId="{1B295838-9029-4CD1-95F7-745580BB313C}" type="pres">
      <dgm:prSet presAssocID="{BC3B8DF6-35DC-40C0-8F19-522E1EDC5FBB}" presName="leftArrowText" presStyleLbl="node1" presStyleIdx="0" presStyleCnt="1" custScaleX="167714" custLinFactNeighborX="-56997">
        <dgm:presLayoutVars>
          <dgm:chMax val="0"/>
          <dgm:bulletEnabled val="1"/>
        </dgm:presLayoutVars>
      </dgm:prSet>
      <dgm:spPr/>
    </dgm:pt>
    <dgm:pt modelId="{1AEED5F8-C663-4502-98D9-5D1EE09EF4C1}" type="pres">
      <dgm:prSet presAssocID="{BC3B8DF6-35DC-40C0-8F19-522E1EDC5FBB}" presName="rightArrowText" presStyleLbl="node1" presStyleIdx="0" presStyleCnt="1" custScaleX="309508" custLinFactNeighborX="30977">
        <dgm:presLayoutVars>
          <dgm:chMax val="0"/>
          <dgm:bulletEnabled val="1"/>
        </dgm:presLayoutVars>
      </dgm:prSet>
      <dgm:spPr/>
    </dgm:pt>
  </dgm:ptLst>
  <dgm:cxnLst>
    <dgm:cxn modelId="{8C657751-88FF-4EDC-948E-21F43AC1AC1A}" type="presOf" srcId="{BC3B8DF6-35DC-40C0-8F19-522E1EDC5FBB}" destId="{32C0187A-203A-47E0-AE80-DE1BBE36DF21}" srcOrd="0" destOrd="0" presId="urn:microsoft.com/office/officeart/2005/8/layout/arrow6#1"/>
    <dgm:cxn modelId="{353B9897-B966-4A1D-B92E-5DD4626B13E8}" srcId="{BC3B8DF6-35DC-40C0-8F19-522E1EDC5FBB}" destId="{AC457EA6-B62E-49FF-AAE4-FDCECA659245}" srcOrd="0" destOrd="0" parTransId="{AE6A6C96-96CB-45E6-8D7F-66757D89E4F4}" sibTransId="{86CBD87F-F42A-4DD5-899B-60D283C415B9}"/>
    <dgm:cxn modelId="{EB4C79AD-A693-4C05-B3C0-AE1ADF5AD533}" srcId="{BC3B8DF6-35DC-40C0-8F19-522E1EDC5FBB}" destId="{73724102-6497-452A-AC49-7BA877B6E78D}" srcOrd="1" destOrd="0" parTransId="{E449FA48-E31D-41BB-ABDF-3FCA2E74E294}" sibTransId="{A4283399-1C1D-43B6-80F4-C0B25E1D9112}"/>
    <dgm:cxn modelId="{513C52D2-3F09-4F95-A09A-6ED22D10A041}" type="presOf" srcId="{73724102-6497-452A-AC49-7BA877B6E78D}" destId="{1AEED5F8-C663-4502-98D9-5D1EE09EF4C1}" srcOrd="0" destOrd="0" presId="urn:microsoft.com/office/officeart/2005/8/layout/arrow6#1"/>
    <dgm:cxn modelId="{10AD8BE6-73AA-4499-9495-859E37254B49}" type="presOf" srcId="{AC457EA6-B62E-49FF-AAE4-FDCECA659245}" destId="{1B295838-9029-4CD1-95F7-745580BB313C}" srcOrd="0" destOrd="0" presId="urn:microsoft.com/office/officeart/2005/8/layout/arrow6#1"/>
    <dgm:cxn modelId="{ED360A78-A207-401B-AA0F-6C0970D3512A}" type="presParOf" srcId="{32C0187A-203A-47E0-AE80-DE1BBE36DF21}" destId="{1B804FF8-9A50-4C4C-A653-7D234E1788FF}" srcOrd="0" destOrd="0" presId="urn:microsoft.com/office/officeart/2005/8/layout/arrow6#1"/>
    <dgm:cxn modelId="{223D84D0-14C8-43B0-99D2-E82367CA3BC3}" type="presParOf" srcId="{32C0187A-203A-47E0-AE80-DE1BBE36DF21}" destId="{1B295838-9029-4CD1-95F7-745580BB313C}" srcOrd="1" destOrd="0" presId="urn:microsoft.com/office/officeart/2005/8/layout/arrow6#1"/>
    <dgm:cxn modelId="{6425F1D8-6E93-4966-B402-877753B05D46}" type="presParOf" srcId="{32C0187A-203A-47E0-AE80-DE1BBE36DF21}" destId="{1AEED5F8-C663-4502-98D9-5D1EE09EF4C1}" srcOrd="2" destOrd="0" presId="urn:microsoft.com/office/officeart/2005/8/layout/arrow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04FF8-9A50-4C4C-A653-7D234E1788FF}">
      <dsp:nvSpPr>
        <dsp:cNvPr id="0" name=""/>
        <dsp:cNvSpPr/>
      </dsp:nvSpPr>
      <dsp:spPr>
        <a:xfrm>
          <a:off x="152559" y="0"/>
          <a:ext cx="4059235" cy="906145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295838-9029-4CD1-95F7-745580BB313C}">
      <dsp:nvSpPr>
        <dsp:cNvPr id="0" name=""/>
        <dsp:cNvSpPr/>
      </dsp:nvSpPr>
      <dsp:spPr bwMode="white">
        <a:xfrm>
          <a:off x="642142" y="158575"/>
          <a:ext cx="1253778" cy="44401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Mordern </a:t>
          </a:r>
        </a:p>
      </dsp:txBody>
      <dsp:txXfrm>
        <a:off x="642142" y="158575"/>
        <a:ext cx="1253778" cy="444011"/>
      </dsp:txXfrm>
    </dsp:sp>
    <dsp:sp modelId="{1AEED5F8-C663-4502-98D9-5D1EE09EF4C1}">
      <dsp:nvSpPr>
        <dsp:cNvPr id="0" name=""/>
        <dsp:cNvSpPr/>
      </dsp:nvSpPr>
      <dsp:spPr bwMode="white">
        <a:xfrm>
          <a:off x="1530364" y="303558"/>
          <a:ext cx="2734476" cy="44401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Traditional</a:t>
          </a:r>
        </a:p>
      </dsp:txBody>
      <dsp:txXfrm>
        <a:off x="1530364" y="303558"/>
        <a:ext cx="2734476" cy="444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#1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ar" val="2.5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07226" y="1160434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IN" altLang="en-US" sz="2400" b="1" dirty="0">
                <a:solidFill>
                  <a:srgbClr val="000000"/>
                </a:solidFill>
              </a:rPr>
              <a:t>Airtificial Intellegence and Machine Learning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Smart Agriculture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29" y="4115909"/>
            <a:ext cx="5197257" cy="2028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 marR="351790" indent="-6350" algn="ctr">
              <a:lnSpc>
                <a:spcPct val="107000"/>
              </a:lnSpc>
              <a:spcAft>
                <a:spcPts val="760"/>
              </a:spcAft>
            </a:pPr>
            <a:r>
              <a:rPr lang="en-US" sz="2000" b="1" dirty="0"/>
              <a:t>Submitted by: </a:t>
            </a:r>
            <a:r>
              <a:rPr lang="en-IN" sz="1800" i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Abhay Vershwal (21BCS6347)</a:t>
            </a:r>
            <a:endParaRPr lang="en-IN" sz="1800" kern="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6350" marR="351790" indent="-6350" algn="ctr">
              <a:lnSpc>
                <a:spcPct val="107000"/>
              </a:lnSpc>
              <a:spcAft>
                <a:spcPts val="760"/>
              </a:spcAft>
            </a:pPr>
            <a:r>
              <a:rPr lang="en-IN" sz="1800" i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                     Vansh Yadav (21BCS6374)</a:t>
            </a:r>
            <a:endParaRPr lang="en-IN" sz="1800" kern="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6350" marR="351790" indent="-6350" algn="ctr">
              <a:lnSpc>
                <a:spcPct val="107000"/>
              </a:lnSpc>
              <a:spcAft>
                <a:spcPts val="760"/>
              </a:spcAft>
            </a:pPr>
            <a:r>
              <a:rPr lang="en-IN" sz="1800" i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                       </a:t>
            </a:r>
            <a:r>
              <a:rPr lang="en-IN" sz="1800" i="1" kern="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Vaibhavi</a:t>
            </a:r>
            <a:r>
              <a:rPr lang="en-IN" sz="1800" i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Joshi(21BCS8330)</a:t>
            </a:r>
            <a:endParaRPr lang="en-IN" sz="1800" kern="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6350" marR="351790" indent="-6350" algn="ctr">
              <a:lnSpc>
                <a:spcPct val="107000"/>
              </a:lnSpc>
              <a:spcAft>
                <a:spcPts val="760"/>
              </a:spcAft>
            </a:pPr>
            <a:r>
              <a:rPr lang="en-IN" sz="1800" i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                            Abhimanyu Saini(21BCS8255)</a:t>
            </a:r>
            <a:endParaRPr lang="en-IN" sz="1800" kern="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71090" y="4138280"/>
            <a:ext cx="2971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 err="1"/>
              <a:t>Mr.Nirmalya</a:t>
            </a:r>
            <a:r>
              <a:rPr lang="en-US" sz="2000" dirty="0"/>
              <a:t> Basu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1822450"/>
            <a:ext cx="6316980" cy="4351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altLang="en-US" sz="2400" dirty="0"/>
          </a:p>
          <a:p>
            <a:r>
              <a:rPr lang="en-IN" altLang="en-US" sz="2400" dirty="0"/>
              <a:t>Efficient techniques combined for higher accuracy and market significance, improving our product's performance.</a:t>
            </a:r>
          </a:p>
          <a:p>
            <a:r>
              <a:rPr lang="en-IN" altLang="en-US" sz="2400" dirty="0"/>
              <a:t>Diverse dataset analysis yields valuable crop information for implementation in any field, enabling us to meet farmers' demands comprehensively.</a:t>
            </a:r>
          </a:p>
          <a:p>
            <a:r>
              <a:rPr lang="en-IN" altLang="en-US" sz="2400" dirty="0"/>
              <a:t>Focus on accuracy, efficiency, and versatility in delivering solutions to farmers, with ongoing efforts for continuous improvement and expanded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55" y="2205990"/>
            <a:ext cx="4154805" cy="3472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9315"/>
            <a:ext cx="10515600" cy="403796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[</a:t>
            </a:r>
            <a:r>
              <a:rPr lang="en-IN" altLang="en-US" sz="2400" dirty="0">
                <a:sym typeface="+mn-ea"/>
              </a:rPr>
              <a:t>1</a:t>
            </a:r>
            <a:r>
              <a:rPr lang="en-US" sz="2400" dirty="0">
                <a:sym typeface="+mn-ea"/>
              </a:rPr>
              <a:t>]</a:t>
            </a:r>
            <a:r>
              <a:rPr lang="en-IN" altLang="en-US" sz="2400" dirty="0">
                <a:sym typeface="+mn-ea"/>
              </a:rPr>
              <a:t>https://www.wikipedia.com</a:t>
            </a:r>
            <a:endParaRPr lang="en-US" sz="2400" dirty="0"/>
          </a:p>
          <a:p>
            <a:r>
              <a:rPr lang="en-US" sz="2400" dirty="0"/>
              <a:t>[2] https://www.frontiersin.org/articles/10.3389/fpls.2016.01419/full</a:t>
            </a:r>
          </a:p>
          <a:p>
            <a:r>
              <a:rPr lang="en-US" sz="2400" dirty="0"/>
              <a:t>[3] https://ieeexplore.ieee.org/stamp/stamp.jsp?arnumber=9142151</a:t>
            </a:r>
          </a:p>
          <a:p>
            <a:r>
              <a:rPr lang="en-US" sz="2400" dirty="0"/>
              <a:t>[4] https://www.sciencedirect.com/science/article/pii/S266592712100003</a:t>
            </a:r>
          </a:p>
          <a:p>
            <a:r>
              <a:rPr lang="en-US" sz="2400" dirty="0"/>
              <a:t>[5]                    https://www.researchgate.net/publication/340896870_Identification_of_Corn_Leaf_Disease_Based_on_Image_Processing</a:t>
            </a:r>
          </a:p>
          <a:p>
            <a:r>
              <a:rPr lang="en-US" sz="2400" dirty="0"/>
              <a:t>[6]https://www.intechopen.com/chapters/8149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Introduction to Project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Problem Formulation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Objectives of the work 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Methodology used</a:t>
            </a: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Results and Outputs</a:t>
            </a: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Conclusion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Future Scope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615"/>
            <a:ext cx="10657840" cy="4594860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IN" sz="2400" dirty="0"/>
              <a:t>                                        </a:t>
            </a:r>
            <a:r>
              <a:rPr lang="en-US" altLang="en-IN" sz="3600" i="1" dirty="0"/>
              <a:t>“SMART AGRICULTURE”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I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Agriculture is a critical industry for sustaining human life.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Smart agriculture leverages advanced technologies to improve efficiency and sustainability in farming practices.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ym typeface="+mn-ea"/>
              </a:rPr>
              <a:t>Aim: Detect and eliminate plant diseases early, supporting farmers with the</a:t>
            </a:r>
            <a:r>
              <a:rPr lang="en-US" altLang="en-IN" sz="2400" dirty="0">
                <a:sym typeface="+mn-ea"/>
              </a:rPr>
              <a:t> idea of</a:t>
            </a:r>
            <a:r>
              <a:rPr lang="en-IN" sz="2400" dirty="0">
                <a:sym typeface="+mn-ea"/>
              </a:rPr>
              <a:t> "Early Stage Disease Detection" project.</a:t>
            </a:r>
            <a:endParaRPr lang="en-I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3706495" y="2595880"/>
          <a:ext cx="4364355" cy="906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u="sng" dirty="0"/>
              <a:t>Agriculture challenges:</a:t>
            </a:r>
            <a:r>
              <a:rPr lang="en-IN" sz="2400" dirty="0"/>
              <a:t> Population growth brings land constraints, diseases, and water scarcity. </a:t>
            </a:r>
            <a:r>
              <a:rPr lang="en-US" altLang="en-IN" sz="2400" dirty="0"/>
              <a:t>Industrilizationa and Mordern Civilization</a:t>
            </a:r>
            <a:r>
              <a:rPr lang="en-IN" sz="2400" dirty="0"/>
              <a:t> addresses these issues in real-time.</a:t>
            </a:r>
          </a:p>
          <a:p>
            <a:endParaRPr lang="en-IN" sz="2400" dirty="0"/>
          </a:p>
          <a:p>
            <a:r>
              <a:rPr lang="en-IN" sz="2400" u="sng" dirty="0"/>
              <a:t>Field weed detection:</a:t>
            </a:r>
            <a:r>
              <a:rPr lang="en-IN" sz="2400" dirty="0"/>
              <a:t> Plant diseases, insect</a:t>
            </a:r>
            <a:r>
              <a:rPr lang="en-US" altLang="en-IN" sz="2400" dirty="0"/>
              <a:t> and </a:t>
            </a:r>
            <a:r>
              <a:rPr lang="en-IN" sz="2400" dirty="0"/>
              <a:t> pests</a:t>
            </a:r>
            <a:r>
              <a:rPr lang="en-US" altLang="en-IN" sz="2400" dirty="0"/>
              <a:t> </a:t>
            </a:r>
            <a:r>
              <a:rPr lang="en-IN" sz="2400" dirty="0"/>
              <a:t>reduce</a:t>
            </a:r>
            <a:r>
              <a:rPr lang="en-US" altLang="en-IN" sz="2400" dirty="0"/>
              <a:t> </a:t>
            </a:r>
            <a:r>
              <a:rPr lang="en-IN" sz="2400" dirty="0"/>
              <a:t>crop yield  nearly </a:t>
            </a:r>
            <a:r>
              <a:rPr lang="en-US" altLang="en-IN" sz="2400" dirty="0"/>
              <a:t>cause 15-25% </a:t>
            </a:r>
            <a:r>
              <a:rPr lang="en-IN" sz="2400" dirty="0"/>
              <a:t>loss</a:t>
            </a:r>
            <a:r>
              <a:rPr lang="en-US" altLang="en-IN" sz="2400" dirty="0"/>
              <a:t> for which farmers have to suffer and affect the overall profit . </a:t>
            </a:r>
            <a:endParaRPr lang="en-IN" sz="2400" dirty="0"/>
          </a:p>
          <a:p>
            <a:endParaRPr lang="en-IN" sz="2400" dirty="0"/>
          </a:p>
          <a:p>
            <a:r>
              <a:rPr lang="en-IN" sz="2400" u="sng" dirty="0"/>
              <a:t>Plant diseases and pathogens:</a:t>
            </a:r>
            <a:r>
              <a:rPr lang="en-IN" sz="2400" dirty="0"/>
              <a:t> Pathogens are the primary cause of plant diseases. </a:t>
            </a:r>
            <a:r>
              <a:rPr lang="en-US" altLang="en-IN" sz="2400" dirty="0"/>
              <a:t>And it is very difficult for the farmer to move around all the feild and find the infected area , so he pour pesticide all over the feild.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altLang="en-US" sz="2400" u="sng" dirty="0"/>
              <a:t>Goal of the study:</a:t>
            </a:r>
            <a:r>
              <a:rPr lang="en-IN" altLang="en-US" sz="2400" dirty="0"/>
              <a:t> Early detection of crop diseases using machine learning to aid farmers in prompt treatment and minimizing crop loss.</a:t>
            </a:r>
          </a:p>
          <a:p>
            <a:pPr marL="0" indent="0">
              <a:buNone/>
            </a:pPr>
            <a:endParaRPr lang="en-IN" altLang="en-US" sz="2400" dirty="0"/>
          </a:p>
          <a:p>
            <a:r>
              <a:rPr lang="en-IN" altLang="en-US" sz="2400" u="sng" dirty="0"/>
              <a:t>Utilizing drones and software/app:</a:t>
            </a:r>
            <a:r>
              <a:rPr lang="en-IN" altLang="en-US" sz="2400" dirty="0"/>
              <a:t> High-resolution crop photos help identify diseases and notify farmers about potential issues, suggesting suitable treatments or methods.</a:t>
            </a:r>
          </a:p>
          <a:p>
            <a:endParaRPr lang="en-IN" altLang="en-US" sz="2400" dirty="0"/>
          </a:p>
          <a:p>
            <a:r>
              <a:rPr lang="en-IN" altLang="en-US" sz="2400" u="sng" dirty="0"/>
              <a:t>Benefits of technology</a:t>
            </a:r>
            <a:r>
              <a:rPr lang="en-IN" altLang="en-US" sz="2400" i="1" dirty="0"/>
              <a:t>:</a:t>
            </a:r>
            <a:r>
              <a:rPr lang="en-IN" altLang="en-US" sz="2400" dirty="0"/>
              <a:t> Farmers gain knowledge about crop diseases at an early stage, reducing the need for unnecessary pesticides and improving agricultural productivity while preserving land for future productive harvests.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691005"/>
            <a:ext cx="6144260" cy="43516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300" dirty="0"/>
              <a:t>Image pre-processing: Improves image data by enhancing features, reducing noise, sharpening, and detecting edges.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300" dirty="0"/>
              <a:t>CNN: Machine learning algorithm for image input, assigning importance to objects and differentiating them by extracting features.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300" dirty="0"/>
              <a:t>Decision Trees: Intuitive visual tool for regression and classification, represented by a tree structure with attribute tests and class 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45" y="1691640"/>
            <a:ext cx="447294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Experimental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3" descr="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88210" y="1511935"/>
            <a:ext cx="2095500" cy="1394460"/>
          </a:xfrm>
          <a:prstGeom prst="rect">
            <a:avLst/>
          </a:prstGeom>
        </p:spPr>
      </p:pic>
      <p:pic>
        <p:nvPicPr>
          <p:cNvPr id="1029" name="Picture 2" descr="5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371715" y="1511935"/>
            <a:ext cx="2391410" cy="1394460"/>
          </a:xfrm>
          <a:prstGeom prst="rect">
            <a:avLst/>
          </a:prstGeom>
        </p:spPr>
      </p:pic>
      <p:pic>
        <p:nvPicPr>
          <p:cNvPr id="1033" name="Picture 1" descr="4.jp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9074150" y="4056380"/>
            <a:ext cx="2202180" cy="1668780"/>
          </a:xfrm>
          <a:prstGeom prst="rect">
            <a:avLst/>
          </a:prstGeom>
        </p:spPr>
      </p:pic>
      <p:pic>
        <p:nvPicPr>
          <p:cNvPr id="1034" name="Picture 4" descr="2.jpg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438785" y="3982720"/>
            <a:ext cx="2375535" cy="1541145"/>
          </a:xfrm>
          <a:prstGeom prst="rect">
            <a:avLst/>
          </a:prstGeom>
        </p:spPr>
      </p:pic>
      <p:pic>
        <p:nvPicPr>
          <p:cNvPr id="1038" name="Picture 12" descr="3.jpg"/>
          <p:cNvPicPr/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4961890" y="4056380"/>
            <a:ext cx="2470150" cy="1567815"/>
          </a:xfrm>
          <a:prstGeom prst="rect">
            <a:avLst/>
          </a:prstGeom>
        </p:spPr>
      </p:pic>
      <p:sp>
        <p:nvSpPr>
          <p:cNvPr id="21" name="1028"/>
          <p:cNvSpPr>
            <a:spLocks noChangeArrowheads="1"/>
          </p:cNvSpPr>
          <p:nvPr/>
        </p:nvSpPr>
        <p:spPr bwMode="auto">
          <a:xfrm>
            <a:off x="5114290" y="2035493"/>
            <a:ext cx="1029970" cy="347345"/>
          </a:xfrm>
          <a:prstGeom prst="rightArrow">
            <a:avLst>
              <a:gd name="adj1" fmla="val 50000"/>
              <a:gd name="adj2" fmla="val 741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IN"/>
          </a:p>
        </p:txBody>
      </p:sp>
      <p:sp>
        <p:nvSpPr>
          <p:cNvPr id="9" name="1028"/>
          <p:cNvSpPr>
            <a:spLocks noChangeArrowheads="1"/>
          </p:cNvSpPr>
          <p:nvPr/>
        </p:nvSpPr>
        <p:spPr bwMode="auto">
          <a:xfrm>
            <a:off x="7938135" y="4579303"/>
            <a:ext cx="1029970" cy="347345"/>
          </a:xfrm>
          <a:prstGeom prst="rightArrow">
            <a:avLst>
              <a:gd name="adj1" fmla="val 50000"/>
              <a:gd name="adj2" fmla="val 741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IN"/>
          </a:p>
        </p:txBody>
      </p:sp>
      <p:sp>
        <p:nvSpPr>
          <p:cNvPr id="10" name="1028"/>
          <p:cNvSpPr>
            <a:spLocks noChangeArrowheads="1"/>
          </p:cNvSpPr>
          <p:nvPr/>
        </p:nvSpPr>
        <p:spPr bwMode="auto">
          <a:xfrm>
            <a:off x="10323830" y="2035493"/>
            <a:ext cx="1029970" cy="347345"/>
          </a:xfrm>
          <a:prstGeom prst="rightArrow">
            <a:avLst>
              <a:gd name="adj1" fmla="val 50000"/>
              <a:gd name="adj2" fmla="val 741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IN"/>
          </a:p>
        </p:txBody>
      </p:sp>
      <p:sp>
        <p:nvSpPr>
          <p:cNvPr id="11" name="1028"/>
          <p:cNvSpPr>
            <a:spLocks noChangeArrowheads="1"/>
          </p:cNvSpPr>
          <p:nvPr/>
        </p:nvSpPr>
        <p:spPr bwMode="auto">
          <a:xfrm>
            <a:off x="3425825" y="4579303"/>
            <a:ext cx="1029970" cy="347345"/>
          </a:xfrm>
          <a:prstGeom prst="rightArrow">
            <a:avLst>
              <a:gd name="adj1" fmla="val 50000"/>
              <a:gd name="adj2" fmla="val 741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IN"/>
          </a:p>
        </p:txBody>
      </p:sp>
      <p:sp>
        <p:nvSpPr>
          <p:cNvPr id="100" name="Text Box 99"/>
          <p:cNvSpPr txBox="1"/>
          <p:nvPr/>
        </p:nvSpPr>
        <p:spPr>
          <a:xfrm>
            <a:off x="2107565" y="2950845"/>
            <a:ext cx="23482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/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(1) Diseased farm land     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938135" y="2950845"/>
            <a:ext cx="21088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/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(2) Drone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75005" y="5523865"/>
            <a:ext cx="21393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/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3) Surveying farm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4397375" y="5725160"/>
            <a:ext cx="37325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/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(4) Farmer seeing analysis report</a:t>
            </a:r>
            <a:r>
              <a:rPr lang="en-IN" alt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 l</a:t>
            </a:r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982075" y="5725160"/>
            <a:ext cx="23717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/>
            <a:r>
              <a:rPr lang="en-US" b="0">
                <a:solidFill>
                  <a:srgbClr val="000000"/>
                </a:solidFill>
                <a:latin typeface="Times New Roman" panose="02020603050405020304" pitchFamily="18" charset="0"/>
              </a:rPr>
              <a:t>(5) Spraying pesticides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080" y="1825625"/>
            <a:ext cx="6436995" cy="4351655"/>
          </a:xfrm>
        </p:spPr>
        <p:txBody>
          <a:bodyPr>
            <a:normAutofit/>
          </a:bodyPr>
          <a:lstStyle/>
          <a:p>
            <a:r>
              <a:rPr lang="en-IN" sz="2400" u="sng" dirty="0"/>
              <a:t>Value to farmers:</a:t>
            </a:r>
            <a:r>
              <a:rPr lang="en-IN" sz="2400" dirty="0"/>
              <a:t> Leveraging data and knowledge optimizes crop care, aiding farmers in nutrient provision and improving results.</a:t>
            </a:r>
          </a:p>
          <a:p>
            <a:r>
              <a:rPr lang="en-IN" sz="2400" u="sng" dirty="0"/>
              <a:t>Crop health improvement:</a:t>
            </a:r>
            <a:r>
              <a:rPr lang="en-IN" sz="2400" dirty="0"/>
              <a:t> Guiding farmers with data and knowledge optimizes nutrient delivery for healthier, stronger crops and increased productivity.</a:t>
            </a:r>
          </a:p>
          <a:p>
            <a:r>
              <a:rPr lang="en-IN" sz="2400" u="sng" dirty="0"/>
              <a:t>Empowering farmers: </a:t>
            </a:r>
            <a:r>
              <a:rPr lang="en-IN" sz="2400" dirty="0"/>
              <a:t>Providing beneficial guidance and information enables informed decisions, enhancing crop nutrition and overall success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/>
          </a:p>
        </p:txBody>
      </p:sp>
      <p:pic>
        <p:nvPicPr>
          <p:cNvPr id="19" name="Picture 5" descr="IMG_257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274560" y="1602740"/>
            <a:ext cx="4396105" cy="4472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10985" cy="4351655"/>
          </a:xfrm>
        </p:spPr>
        <p:txBody>
          <a:bodyPr>
            <a:normAutofit fontScale="92500" lnSpcReduction="10000"/>
          </a:bodyPr>
          <a:lstStyle/>
          <a:p>
            <a:r>
              <a:rPr lang="en-IN" sz="2665" u="sng" dirty="0"/>
              <a:t>Data and predictions:</a:t>
            </a:r>
            <a:r>
              <a:rPr lang="en-IN" sz="2665" dirty="0"/>
              <a:t> Processed data aids farmers by accurately predicting diseases and providing early-stage precautions.</a:t>
            </a:r>
          </a:p>
          <a:p>
            <a:endParaRPr lang="en-IN" sz="2665" dirty="0"/>
          </a:p>
          <a:p>
            <a:r>
              <a:rPr lang="en-IN" sz="2665" u="sng" dirty="0"/>
              <a:t>Efficiency:</a:t>
            </a:r>
            <a:r>
              <a:rPr lang="en-IN" sz="2665" dirty="0"/>
              <a:t> Comprehensive surveys enable efficient decision-making, maximizing outcomes for farmers and benefiting society.</a:t>
            </a:r>
          </a:p>
          <a:p>
            <a:endParaRPr lang="en-IN" sz="2665" dirty="0"/>
          </a:p>
          <a:p>
            <a:r>
              <a:rPr lang="en-IN" sz="2665" u="sng" dirty="0"/>
              <a:t>Technology meets tradition:</a:t>
            </a:r>
            <a:r>
              <a:rPr lang="en-IN" sz="2665" dirty="0"/>
              <a:t> The synergy of modern technology and traditional practices creates remarkable global impacts and wonders.</a:t>
            </a:r>
            <a:endParaRPr lang="en-US" sz="26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6" descr="IMG_258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795895" y="2090420"/>
            <a:ext cx="3940810" cy="4086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8202930" y="1590040"/>
            <a:ext cx="35331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IN" altLang="en-US" b="0">
                <a:latin typeface="Times New Roman" panose="02020603050405020304" pitchFamily="18" charset="0"/>
              </a:rPr>
              <a:t>P</a:t>
            </a:r>
            <a:r>
              <a:rPr lang="en-US" b="0">
                <a:latin typeface="Times New Roman" panose="02020603050405020304" pitchFamily="18" charset="0"/>
              </a:rPr>
              <a:t>redicted label: Pepper_bell_Bacterial_spot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7</TotalTime>
  <Words>741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Experimental Setup</vt:lpstr>
      <vt:lpstr>Results and Outputs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Abhay vershwal</cp:lastModifiedBy>
  <cp:revision>506</cp:revision>
  <dcterms:created xsi:type="dcterms:W3CDTF">2019-01-09T10:33:00Z</dcterms:created>
  <dcterms:modified xsi:type="dcterms:W3CDTF">2024-11-13T18:29:54Z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7E9DD82BDB8741619FB842A299294D24</vt:lpwstr>
  </property>
  <property fmtid="{D5CDD505-2E9C-101B-9397-08002B2CF9AE}" pid="3" name="KSOProductBuildVer">
    <vt:lpwstr>1033-11.2.0.11219</vt:lpwstr>
  </property>
</Properties>
</file>