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8" r:id="rId1"/>
  </p:sldMasterIdLst>
  <p:sldIdLst>
    <p:sldId id="256" r:id="rId2"/>
    <p:sldId id="257" r:id="rId3"/>
    <p:sldId id="259" r:id="rId4"/>
    <p:sldId id="258" r:id="rId5"/>
    <p:sldId id="260" r:id="rId6"/>
    <p:sldId id="270" r:id="rId7"/>
    <p:sldId id="274" r:id="rId8"/>
    <p:sldId id="262" r:id="rId9"/>
    <p:sldId id="267" r:id="rId10"/>
    <p:sldId id="275" r:id="rId11"/>
    <p:sldId id="266" r:id="rId12"/>
    <p:sldId id="265" r:id="rId13"/>
    <p:sldId id="263"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24" autoAdjust="0"/>
  </p:normalViewPr>
  <p:slideViewPr>
    <p:cSldViewPr>
      <p:cViewPr varScale="1">
        <p:scale>
          <a:sx n="65" d="100"/>
          <a:sy n="65" d="100"/>
        </p:scale>
        <p:origin x="-152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97D53771-7A54-45CC-9854-840C76F1264B}" type="datetimeFigureOut">
              <a:rPr lang="en-IN" smtClean="0"/>
              <a:t>09-04-2017</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DEE1F69-213B-459B-80ED-77C4B0ADE3B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53771-7A54-45CC-9854-840C76F1264B}" type="datetimeFigureOut">
              <a:rPr lang="en-IN" smtClean="0"/>
              <a:t>09-04-2017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E1F69-213B-459B-80ED-77C4B0ADE3B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53771-7A54-45CC-9854-840C76F1264B}" type="datetimeFigureOut">
              <a:rPr lang="en-IN" smtClean="0"/>
              <a:t>09-04-2017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E1F69-213B-459B-80ED-77C4B0ADE3B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53771-7A54-45CC-9854-840C76F1264B}" type="datetimeFigureOut">
              <a:rPr lang="en-IN" smtClean="0"/>
              <a:t>09-04-2017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E1F69-213B-459B-80ED-77C4B0ADE3B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D53771-7A54-45CC-9854-840C76F1264B}" type="datetimeFigureOut">
              <a:rPr lang="en-IN" smtClean="0"/>
              <a:t>09-04-2017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E1F69-213B-459B-80ED-77C4B0ADE3B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53771-7A54-45CC-9854-840C76F1264B}" type="datetimeFigureOut">
              <a:rPr lang="en-IN" smtClean="0"/>
              <a:t>09-04-2017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E1F69-213B-459B-80ED-77C4B0ADE3B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7D53771-7A54-45CC-9854-840C76F1264B}" type="datetimeFigureOut">
              <a:rPr lang="en-IN" smtClean="0"/>
              <a:t>09-04-2017</a:t>
            </a:fld>
            <a:endParaRPr lang="en-IN"/>
          </a:p>
        </p:txBody>
      </p:sp>
      <p:sp>
        <p:nvSpPr>
          <p:cNvPr id="27" name="Slide Number Placeholder 26"/>
          <p:cNvSpPr>
            <a:spLocks noGrp="1"/>
          </p:cNvSpPr>
          <p:nvPr>
            <p:ph type="sldNum" sz="quarter" idx="11"/>
          </p:nvPr>
        </p:nvSpPr>
        <p:spPr/>
        <p:txBody>
          <a:bodyPr rtlCol="0"/>
          <a:lstStyle/>
          <a:p>
            <a:fld id="{8DEE1F69-213B-459B-80ED-77C4B0ADE3BA}" type="slidenum">
              <a:rPr lang="en-IN" smtClean="0"/>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97D53771-7A54-45CC-9854-840C76F1264B}" type="datetimeFigureOut">
              <a:rPr lang="en-IN" smtClean="0"/>
              <a:t>09-04-2017</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8DEE1F69-213B-459B-80ED-77C4B0ADE3B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53771-7A54-45CC-9854-840C76F1264B}" type="datetimeFigureOut">
              <a:rPr lang="en-IN" smtClean="0"/>
              <a:t>09-04-2017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EE1F69-213B-459B-80ED-77C4B0ADE3B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53771-7A54-45CC-9854-840C76F1264B}" type="datetimeFigureOut">
              <a:rPr lang="en-IN" smtClean="0"/>
              <a:t>09-04-2017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E1F69-213B-459B-80ED-77C4B0ADE3B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D53771-7A54-45CC-9854-840C76F1264B}" type="datetimeFigureOut">
              <a:rPr lang="en-IN" smtClean="0"/>
              <a:t>09-04-2017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E1F69-213B-459B-80ED-77C4B0ADE3B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7D53771-7A54-45CC-9854-840C76F1264B}" type="datetimeFigureOut">
              <a:rPr lang="en-IN" smtClean="0"/>
              <a:t>09-04-2017</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DEE1F69-213B-459B-80ED-77C4B0ADE3B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023" y="1772816"/>
            <a:ext cx="8653465" cy="923330"/>
          </a:xfrm>
          <a:prstGeom prst="rect">
            <a:avLst/>
          </a:prstGeom>
          <a:noFill/>
        </p:spPr>
        <p:txBody>
          <a:bodyPr wrap="square" lIns="91440" tIns="45720" rIns="91440" bIns="45720">
            <a:spAutoFit/>
          </a:bodyPr>
          <a:lstStyle/>
          <a:p>
            <a:pPr algn="ctr"/>
            <a:r>
              <a:rPr lang="en-US" sz="5400" dirty="0" smtClean="0"/>
              <a:t>Machine Consciousness</a:t>
            </a:r>
            <a:endParaRPr lang="en-US" sz="5400" dirty="0"/>
          </a:p>
        </p:txBody>
      </p:sp>
    </p:spTree>
    <p:extLst>
      <p:ext uri="{BB962C8B-B14F-4D97-AF65-F5344CB8AC3E}">
        <p14:creationId xmlns:p14="http://schemas.microsoft.com/office/powerpoint/2010/main" val="2421923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2538338"/>
            <a:ext cx="2952328" cy="3785652"/>
          </a:xfrm>
          <a:prstGeom prst="rect">
            <a:avLst/>
          </a:prstGeom>
          <a:noFill/>
        </p:spPr>
        <p:txBody>
          <a:bodyPr wrap="square" rtlCol="0">
            <a:spAutoFit/>
          </a:bodyPr>
          <a:lstStyle/>
          <a:p>
            <a:pPr algn="just"/>
            <a:r>
              <a:rPr lang="en-IN" sz="2000" dirty="0">
                <a:latin typeface="Times-Roman"/>
              </a:rPr>
              <a:t>Human consciousness comes about from a highly interconnected complex system of systems using nonlinear spiking </a:t>
            </a:r>
            <a:r>
              <a:rPr lang="en-IN" sz="2000" dirty="0" smtClean="0">
                <a:solidFill>
                  <a:srgbClr val="FF0000"/>
                </a:solidFill>
                <a:latin typeface="Times-Roman"/>
              </a:rPr>
              <a:t>neural networks </a:t>
            </a:r>
            <a:r>
              <a:rPr lang="en-IN" sz="2000" dirty="0">
                <a:latin typeface="Times-Roman"/>
              </a:rPr>
              <a:t>to perform data fusion on vast amounts of input data to </a:t>
            </a:r>
            <a:r>
              <a:rPr lang="en-IN" sz="2000" dirty="0">
                <a:solidFill>
                  <a:srgbClr val="FF0000"/>
                </a:solidFill>
                <a:latin typeface="Times-Roman"/>
              </a:rPr>
              <a:t>learn</a:t>
            </a:r>
            <a:r>
              <a:rPr lang="en-IN" sz="2000" dirty="0">
                <a:latin typeface="Times-Roman"/>
              </a:rPr>
              <a:t>, to </a:t>
            </a:r>
            <a:r>
              <a:rPr lang="en-IN" sz="2000" dirty="0">
                <a:solidFill>
                  <a:srgbClr val="FF0000"/>
                </a:solidFill>
                <a:latin typeface="Times-Roman"/>
              </a:rPr>
              <a:t>store</a:t>
            </a:r>
            <a:r>
              <a:rPr lang="en-IN" sz="2000" dirty="0">
                <a:latin typeface="Times-Roman"/>
              </a:rPr>
              <a:t> </a:t>
            </a:r>
            <a:r>
              <a:rPr lang="en-IN" sz="2000" dirty="0">
                <a:solidFill>
                  <a:srgbClr val="FF0000"/>
                </a:solidFill>
                <a:latin typeface="Times-Roman"/>
              </a:rPr>
              <a:t>memories</a:t>
            </a:r>
            <a:r>
              <a:rPr lang="en-IN" sz="2000" dirty="0">
                <a:latin typeface="Times-Roman"/>
              </a:rPr>
              <a:t>, to </a:t>
            </a:r>
            <a:r>
              <a:rPr lang="en-IN" sz="2000" dirty="0">
                <a:solidFill>
                  <a:srgbClr val="FF0000"/>
                </a:solidFill>
                <a:latin typeface="Times-Roman"/>
              </a:rPr>
              <a:t>think</a:t>
            </a:r>
            <a:r>
              <a:rPr lang="en-IN" sz="2000" dirty="0">
                <a:latin typeface="Times-Roman"/>
              </a:rPr>
              <a:t>, and to </a:t>
            </a:r>
            <a:r>
              <a:rPr lang="en-IN" sz="2000" dirty="0">
                <a:solidFill>
                  <a:srgbClr val="FF0000"/>
                </a:solidFill>
                <a:latin typeface="Times-Roman"/>
              </a:rPr>
              <a:t>control</a:t>
            </a:r>
            <a:r>
              <a:rPr lang="en-IN" sz="2000" dirty="0">
                <a:latin typeface="Times-Roman"/>
              </a:rPr>
              <a:t> a </a:t>
            </a:r>
            <a:r>
              <a:rPr lang="en-IN" sz="2000" dirty="0" smtClean="0">
                <a:latin typeface="Times-Roman"/>
              </a:rPr>
              <a:t>complex motor </a:t>
            </a:r>
            <a:r>
              <a:rPr lang="en-IN" sz="2000" dirty="0">
                <a:latin typeface="Times-Roman"/>
              </a:rPr>
              <a:t>subsystem</a:t>
            </a:r>
            <a:r>
              <a:rPr lang="en-IN" sz="2000" dirty="0" smtClean="0">
                <a:latin typeface="Times-Roman"/>
              </a:rPr>
              <a:t>.</a:t>
            </a:r>
          </a:p>
        </p:txBody>
      </p:sp>
      <p:sp>
        <p:nvSpPr>
          <p:cNvPr id="4" name="Rectangle 3"/>
          <p:cNvSpPr/>
          <p:nvPr/>
        </p:nvSpPr>
        <p:spPr>
          <a:xfrm>
            <a:off x="323528" y="529516"/>
            <a:ext cx="8496944" cy="584775"/>
          </a:xfrm>
          <a:prstGeom prst="rect">
            <a:avLst/>
          </a:prstGeom>
          <a:noFill/>
        </p:spPr>
        <p:txBody>
          <a:bodyPr wrap="square" lIns="91440" tIns="45720" rIns="91440" bIns="45720">
            <a:spAutoFit/>
          </a:bodyPr>
          <a:lstStyle/>
          <a:p>
            <a:pPr algn="ctr"/>
            <a:r>
              <a:rPr lang="en-US" sz="3200" b="1" dirty="0" smtClean="0"/>
              <a:t>Developing Conscious Systems</a:t>
            </a:r>
            <a:endParaRPr lang="en-US"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1702254"/>
            <a:ext cx="5414988" cy="3958994"/>
          </a:xfrm>
          <a:prstGeom prst="rect">
            <a:avLst/>
          </a:prstGeom>
        </p:spPr>
      </p:pic>
      <p:sp>
        <p:nvSpPr>
          <p:cNvPr id="9" name="TextBox 8"/>
          <p:cNvSpPr txBox="1"/>
          <p:nvPr/>
        </p:nvSpPr>
        <p:spPr>
          <a:xfrm>
            <a:off x="323529" y="1268760"/>
            <a:ext cx="2880319" cy="1269578"/>
          </a:xfrm>
          <a:prstGeom prst="rect">
            <a:avLst/>
          </a:prstGeom>
          <a:noFill/>
        </p:spPr>
        <p:txBody>
          <a:bodyPr wrap="square" rtlCol="0">
            <a:spAutoFit/>
          </a:bodyPr>
          <a:lstStyle/>
          <a:p>
            <a:r>
              <a:rPr lang="en-IN" b="1" u="sng" dirty="0" smtClean="0"/>
              <a:t>Five </a:t>
            </a:r>
            <a:r>
              <a:rPr lang="en-IN" b="1" u="sng" dirty="0"/>
              <a:t>axioms:</a:t>
            </a:r>
            <a:endParaRPr lang="en-IN" b="1" u="sng" dirty="0" smtClean="0"/>
          </a:p>
          <a:p>
            <a:endParaRPr lang="en-IN" sz="800" b="1" u="sng" dirty="0" smtClean="0"/>
          </a:p>
          <a:p>
            <a:r>
              <a:rPr lang="en-IN" sz="1600" b="1" i="1" dirty="0" smtClean="0"/>
              <a:t>Depiction, Imagination, Attention, Planning and Emotion</a:t>
            </a:r>
            <a:endParaRPr lang="en-IN" sz="1600" b="1" i="1" dirty="0"/>
          </a:p>
        </p:txBody>
      </p:sp>
    </p:spTree>
    <p:extLst>
      <p:ext uri="{BB962C8B-B14F-4D97-AF65-F5344CB8AC3E}">
        <p14:creationId xmlns:p14="http://schemas.microsoft.com/office/powerpoint/2010/main" val="1341687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2293" y="863970"/>
            <a:ext cx="7375737" cy="584775"/>
          </a:xfrm>
          <a:prstGeom prst="rect">
            <a:avLst/>
          </a:prstGeom>
          <a:noFill/>
        </p:spPr>
        <p:txBody>
          <a:bodyPr wrap="none" rtlCol="0">
            <a:spAutoFit/>
          </a:bodyPr>
          <a:lstStyle/>
          <a:p>
            <a:r>
              <a:rPr lang="en-IN" sz="3200" b="1" dirty="0" smtClean="0"/>
              <a:t>Projects and On-going Researches</a:t>
            </a:r>
            <a:endParaRPr lang="en-IN" sz="2800" b="1" dirty="0"/>
          </a:p>
        </p:txBody>
      </p:sp>
      <p:sp>
        <p:nvSpPr>
          <p:cNvPr id="4" name="TextBox 3"/>
          <p:cNvSpPr txBox="1"/>
          <p:nvPr/>
        </p:nvSpPr>
        <p:spPr>
          <a:xfrm>
            <a:off x="323528" y="1484784"/>
            <a:ext cx="1702710" cy="461665"/>
          </a:xfrm>
          <a:prstGeom prst="rect">
            <a:avLst/>
          </a:prstGeom>
          <a:noFill/>
        </p:spPr>
        <p:txBody>
          <a:bodyPr wrap="none" rtlCol="0">
            <a:spAutoFit/>
          </a:bodyPr>
          <a:lstStyle/>
          <a:p>
            <a:r>
              <a:rPr lang="en-IN" sz="2400" b="1" i="1" dirty="0" smtClean="0"/>
              <a:t>CRONOS</a:t>
            </a:r>
            <a:r>
              <a:rPr lang="en-IN" b="1" i="1" dirty="0" smtClean="0"/>
              <a:t>:</a:t>
            </a:r>
            <a:endParaRPr lang="en-IN" b="1" i="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1740" y="1666614"/>
            <a:ext cx="3128418" cy="3687540"/>
          </a:xfrm>
          <a:prstGeom prst="rect">
            <a:avLst/>
          </a:prstGeom>
        </p:spPr>
      </p:pic>
      <p:sp>
        <p:nvSpPr>
          <p:cNvPr id="7" name="TextBox 6"/>
          <p:cNvSpPr txBox="1"/>
          <p:nvPr/>
        </p:nvSpPr>
        <p:spPr>
          <a:xfrm>
            <a:off x="467544" y="1878501"/>
            <a:ext cx="5092188" cy="4154984"/>
          </a:xfrm>
          <a:prstGeom prst="rect">
            <a:avLst/>
          </a:prstGeom>
          <a:noFill/>
        </p:spPr>
        <p:txBody>
          <a:bodyPr wrap="square" rtlCol="0">
            <a:spAutoFit/>
          </a:bodyPr>
          <a:lstStyle/>
          <a:p>
            <a:r>
              <a:rPr lang="en-IN" sz="2400" dirty="0" smtClean="0"/>
              <a:t>One </a:t>
            </a:r>
            <a:r>
              <a:rPr lang="en-IN" sz="2400" dirty="0"/>
              <a:t>of the few large projects that has been explicitly funded to work on </a:t>
            </a:r>
            <a:r>
              <a:rPr lang="en-IN" sz="2400" dirty="0" smtClean="0"/>
              <a:t>machine consciousness.</a:t>
            </a:r>
            <a:r>
              <a:rPr lang="en-IN" sz="2400" dirty="0"/>
              <a:t> </a:t>
            </a:r>
            <a:endParaRPr lang="en-IN" sz="2400" dirty="0" smtClean="0"/>
          </a:p>
          <a:p>
            <a:r>
              <a:rPr lang="en-IN" sz="2400" dirty="0" smtClean="0"/>
              <a:t>It consists of</a:t>
            </a:r>
          </a:p>
          <a:p>
            <a:pPr marL="342900" indent="-342900">
              <a:buFont typeface="Wingdings" pitchFamily="2" charset="2"/>
              <a:buChar char="§"/>
            </a:pPr>
            <a:r>
              <a:rPr lang="en-IN" sz="2400" dirty="0" smtClean="0">
                <a:solidFill>
                  <a:srgbClr val="FF0000"/>
                </a:solidFill>
              </a:rPr>
              <a:t>CRONOS, </a:t>
            </a:r>
            <a:r>
              <a:rPr lang="en-IN" sz="2400" dirty="0" smtClean="0"/>
              <a:t>hardware </a:t>
            </a:r>
            <a:r>
              <a:rPr lang="en-IN" sz="2400" dirty="0"/>
              <a:t>robot closely based on the </a:t>
            </a:r>
            <a:r>
              <a:rPr lang="en-IN" sz="2400" dirty="0" smtClean="0"/>
              <a:t>human musculoskeletal system.</a:t>
            </a:r>
          </a:p>
          <a:p>
            <a:pPr marL="342900" indent="-342900">
              <a:buFont typeface="Wingdings" pitchFamily="2" charset="2"/>
              <a:buChar char="§"/>
            </a:pPr>
            <a:r>
              <a:rPr lang="en-IN" sz="2400" dirty="0">
                <a:solidFill>
                  <a:srgbClr val="FF0000"/>
                </a:solidFill>
              </a:rPr>
              <a:t>SIMNOS</a:t>
            </a:r>
            <a:r>
              <a:rPr lang="en-IN" sz="2400" dirty="0"/>
              <a:t>, a soft real time physics-based </a:t>
            </a:r>
            <a:r>
              <a:rPr lang="en-IN" sz="2400" dirty="0" smtClean="0"/>
              <a:t>simulation of </a:t>
            </a:r>
            <a:r>
              <a:rPr lang="en-IN" sz="2400" dirty="0"/>
              <a:t>this robot in its </a:t>
            </a:r>
            <a:r>
              <a:rPr lang="en-IN" sz="2400" dirty="0" smtClean="0"/>
              <a:t>environment.</a:t>
            </a:r>
          </a:p>
          <a:p>
            <a:pPr marL="342900" indent="-342900">
              <a:buFont typeface="Wingdings" pitchFamily="2" charset="2"/>
              <a:buChar char="§"/>
            </a:pPr>
            <a:r>
              <a:rPr lang="en-IN" sz="2400" dirty="0" smtClean="0">
                <a:solidFill>
                  <a:srgbClr val="FF0000"/>
                </a:solidFill>
              </a:rPr>
              <a:t>biologically </a:t>
            </a:r>
            <a:r>
              <a:rPr lang="en-IN" sz="2400" dirty="0">
                <a:solidFill>
                  <a:srgbClr val="FF0000"/>
                </a:solidFill>
              </a:rPr>
              <a:t>inspired </a:t>
            </a:r>
            <a:r>
              <a:rPr lang="en-IN" sz="2400" dirty="0" smtClean="0"/>
              <a:t>visual</a:t>
            </a:r>
          </a:p>
        </p:txBody>
      </p:sp>
      <p:sp>
        <p:nvSpPr>
          <p:cNvPr id="8" name="TextBox 7"/>
          <p:cNvSpPr txBox="1"/>
          <p:nvPr/>
        </p:nvSpPr>
        <p:spPr>
          <a:xfrm>
            <a:off x="827584" y="5941151"/>
            <a:ext cx="8136904" cy="461665"/>
          </a:xfrm>
          <a:prstGeom prst="rect">
            <a:avLst/>
          </a:prstGeom>
          <a:noFill/>
        </p:spPr>
        <p:txBody>
          <a:bodyPr wrap="square" rtlCol="0">
            <a:spAutoFit/>
          </a:bodyPr>
          <a:lstStyle/>
          <a:p>
            <a:r>
              <a:rPr lang="en-IN" sz="2400" dirty="0"/>
              <a:t>system, and a spiking neural simulator called </a:t>
            </a:r>
            <a:r>
              <a:rPr lang="en-IN" sz="2400" dirty="0" smtClean="0">
                <a:solidFill>
                  <a:srgbClr val="FF0000"/>
                </a:solidFill>
              </a:rPr>
              <a:t>Spikestream</a:t>
            </a:r>
            <a:r>
              <a:rPr lang="en-IN" sz="2400" dirty="0"/>
              <a:t>.</a:t>
            </a:r>
          </a:p>
        </p:txBody>
      </p:sp>
    </p:spTree>
    <p:extLst>
      <p:ext uri="{BB962C8B-B14F-4D97-AF65-F5344CB8AC3E}">
        <p14:creationId xmlns:p14="http://schemas.microsoft.com/office/powerpoint/2010/main" val="2712943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484784"/>
            <a:ext cx="989373" cy="461665"/>
          </a:xfrm>
          <a:prstGeom prst="rect">
            <a:avLst/>
          </a:prstGeom>
          <a:noFill/>
        </p:spPr>
        <p:txBody>
          <a:bodyPr wrap="none" rtlCol="0">
            <a:spAutoFit/>
          </a:bodyPr>
          <a:lstStyle/>
          <a:p>
            <a:r>
              <a:rPr lang="en-IN" sz="2400" b="1" i="1" dirty="0" smtClean="0"/>
              <a:t>COG</a:t>
            </a:r>
            <a:r>
              <a:rPr lang="en-IN" b="1" i="1" dirty="0" smtClean="0"/>
              <a:t>:</a:t>
            </a:r>
            <a:endParaRPr lang="en-IN" b="1" i="1" dirty="0"/>
          </a:p>
        </p:txBody>
      </p:sp>
      <p:sp>
        <p:nvSpPr>
          <p:cNvPr id="3" name="TextBox 2"/>
          <p:cNvSpPr txBox="1"/>
          <p:nvPr/>
        </p:nvSpPr>
        <p:spPr>
          <a:xfrm>
            <a:off x="467544" y="1878501"/>
            <a:ext cx="4824536" cy="4493538"/>
          </a:xfrm>
          <a:prstGeom prst="rect">
            <a:avLst/>
          </a:prstGeom>
          <a:noFill/>
        </p:spPr>
        <p:txBody>
          <a:bodyPr wrap="square" rtlCol="0">
            <a:spAutoFit/>
          </a:bodyPr>
          <a:lstStyle/>
          <a:p>
            <a:r>
              <a:rPr lang="en-IN" sz="2400" dirty="0" smtClean="0"/>
              <a:t>Focused </a:t>
            </a:r>
            <a:r>
              <a:rPr lang="en-IN" sz="2400" dirty="0"/>
              <a:t>on different aspects of human cognition and </a:t>
            </a:r>
            <a:r>
              <a:rPr lang="en-IN" sz="2400" dirty="0" smtClean="0"/>
              <a:t>behaviour</a:t>
            </a:r>
            <a:r>
              <a:rPr lang="en-IN" sz="2400" dirty="0"/>
              <a:t> such as </a:t>
            </a:r>
            <a:r>
              <a:rPr lang="en-IN" sz="2400" dirty="0" smtClean="0">
                <a:solidFill>
                  <a:srgbClr val="FF0000"/>
                </a:solidFill>
              </a:rPr>
              <a:t>joint attention </a:t>
            </a:r>
            <a:r>
              <a:rPr lang="en-IN" sz="2400" dirty="0"/>
              <a:t>and </a:t>
            </a:r>
            <a:r>
              <a:rPr lang="en-IN" sz="2400" dirty="0">
                <a:solidFill>
                  <a:srgbClr val="FF0000"/>
                </a:solidFill>
              </a:rPr>
              <a:t>theory of mind</a:t>
            </a:r>
            <a:r>
              <a:rPr lang="en-IN" sz="2400" dirty="0"/>
              <a:t>, </a:t>
            </a:r>
            <a:r>
              <a:rPr lang="en-IN" sz="2400" dirty="0">
                <a:solidFill>
                  <a:srgbClr val="FF0000"/>
                </a:solidFill>
              </a:rPr>
              <a:t>social interaction</a:t>
            </a:r>
            <a:r>
              <a:rPr lang="en-IN" sz="2400" dirty="0"/>
              <a:t>, dynamic human-like </a:t>
            </a:r>
            <a:r>
              <a:rPr lang="en-IN" sz="2400" dirty="0">
                <a:solidFill>
                  <a:srgbClr val="FF0000"/>
                </a:solidFill>
              </a:rPr>
              <a:t>arm motion </a:t>
            </a:r>
            <a:r>
              <a:rPr lang="en-IN" sz="2400" dirty="0"/>
              <a:t>and </a:t>
            </a:r>
            <a:r>
              <a:rPr lang="en-IN" sz="2400" dirty="0" smtClean="0">
                <a:solidFill>
                  <a:srgbClr val="FF0000"/>
                </a:solidFill>
              </a:rPr>
              <a:t>multimodal coordination</a:t>
            </a:r>
            <a:r>
              <a:rPr lang="en-IN" sz="2400" dirty="0" smtClean="0"/>
              <a:t>.</a:t>
            </a:r>
          </a:p>
          <a:p>
            <a:pPr marL="285750" indent="-285750">
              <a:buFont typeface="Arial" pitchFamily="34" charset="0"/>
              <a:buChar char="•"/>
            </a:pPr>
            <a:r>
              <a:rPr lang="en-IN" sz="1600" dirty="0"/>
              <a:t>consisted of a torso, </a:t>
            </a:r>
            <a:r>
              <a:rPr lang="en-IN" sz="1600" dirty="0" smtClean="0"/>
              <a:t>head and arms</a:t>
            </a:r>
          </a:p>
          <a:p>
            <a:pPr marL="285750" indent="-285750">
              <a:buFont typeface="Arial" pitchFamily="34" charset="0"/>
              <a:buChar char="•"/>
            </a:pPr>
            <a:r>
              <a:rPr lang="en-IN" sz="1600" dirty="0"/>
              <a:t>control of a heterogeneous network of </a:t>
            </a:r>
            <a:r>
              <a:rPr lang="en-IN" sz="1600" dirty="0" smtClean="0"/>
              <a:t>programs</a:t>
            </a:r>
          </a:p>
          <a:p>
            <a:pPr marL="285750" indent="-285750">
              <a:buFont typeface="Arial" pitchFamily="34" charset="0"/>
              <a:buChar char="•"/>
            </a:pPr>
            <a:r>
              <a:rPr lang="en-IN" sz="1600" dirty="0"/>
              <a:t>stereo foveated vision, </a:t>
            </a:r>
            <a:r>
              <a:rPr lang="en-IN" sz="1600" dirty="0" smtClean="0"/>
              <a:t>microphones, piezoelectric</a:t>
            </a:r>
            <a:r>
              <a:rPr lang="en-IN" sz="1600" dirty="0"/>
              <a:t> </a:t>
            </a:r>
            <a:r>
              <a:rPr lang="en-IN" sz="1600" dirty="0" smtClean="0"/>
              <a:t>touch sensors</a:t>
            </a:r>
          </a:p>
          <a:p>
            <a:pPr marL="285750" indent="-285750">
              <a:buFont typeface="Arial" pitchFamily="34" charset="0"/>
              <a:buChar char="•"/>
            </a:pPr>
            <a:r>
              <a:rPr lang="en-IN" sz="1600" dirty="0"/>
              <a:t>robot also had a simple </a:t>
            </a:r>
            <a:r>
              <a:rPr lang="en-IN" sz="1600" dirty="0" smtClean="0"/>
              <a:t>emotional system and learn</a:t>
            </a:r>
          </a:p>
          <a:p>
            <a:pPr marL="285750" indent="-285750">
              <a:buFont typeface="Arial" pitchFamily="34" charset="0"/>
              <a:buChar char="•"/>
            </a:pPr>
            <a:r>
              <a:rPr lang="en-IN" sz="1600" dirty="0" smtClean="0"/>
              <a:t>number of hard </a:t>
            </a:r>
            <a:r>
              <a:rPr lang="en-IN" sz="1600" dirty="0"/>
              <a:t>wired </a:t>
            </a:r>
            <a:r>
              <a:rPr lang="en-IN" sz="1600" dirty="0" smtClean="0"/>
              <a:t>reflexes</a:t>
            </a:r>
          </a:p>
          <a:p>
            <a:pPr marL="285750" indent="-285750">
              <a:buFont typeface="Arial" pitchFamily="34" charset="0"/>
              <a:buChar char="•"/>
            </a:pPr>
            <a:r>
              <a:rPr lang="en-IN" sz="1600" dirty="0" smtClean="0"/>
              <a:t>Visual processing</a:t>
            </a:r>
          </a:p>
          <a:p>
            <a:pPr marL="285750" indent="-285750">
              <a:buFont typeface="Arial" pitchFamily="34" charset="0"/>
              <a:buChar char="•"/>
            </a:pPr>
            <a:endParaRPr lang="en-IN" sz="14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411" y="1715616"/>
            <a:ext cx="3302932" cy="4073275"/>
          </a:xfrm>
          <a:prstGeom prst="rect">
            <a:avLst/>
          </a:prstGeom>
        </p:spPr>
      </p:pic>
    </p:spTree>
    <p:extLst>
      <p:ext uri="{BB962C8B-B14F-4D97-AF65-F5344CB8AC3E}">
        <p14:creationId xmlns:p14="http://schemas.microsoft.com/office/powerpoint/2010/main" val="1631625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908720"/>
            <a:ext cx="7919156" cy="584775"/>
          </a:xfrm>
          <a:prstGeom prst="rect">
            <a:avLst/>
          </a:prstGeom>
          <a:noFill/>
        </p:spPr>
        <p:txBody>
          <a:bodyPr wrap="none" rtlCol="0">
            <a:spAutoFit/>
          </a:bodyPr>
          <a:lstStyle/>
          <a:p>
            <a:pPr algn="just"/>
            <a:r>
              <a:rPr lang="en-IN" sz="3200" b="1" dirty="0" smtClean="0"/>
              <a:t>Criticism on Machine Consciousness</a:t>
            </a:r>
            <a:endParaRPr lang="en-IN" sz="2400" b="1" dirty="0"/>
          </a:p>
        </p:txBody>
      </p:sp>
      <p:sp>
        <p:nvSpPr>
          <p:cNvPr id="5" name="TextBox 4"/>
          <p:cNvSpPr txBox="1"/>
          <p:nvPr/>
        </p:nvSpPr>
        <p:spPr>
          <a:xfrm>
            <a:off x="755576" y="2114788"/>
            <a:ext cx="8063172" cy="1323439"/>
          </a:xfrm>
          <a:prstGeom prst="rect">
            <a:avLst/>
          </a:prstGeom>
          <a:noFill/>
        </p:spPr>
        <p:txBody>
          <a:bodyPr wrap="square" rtlCol="0">
            <a:spAutoFit/>
          </a:bodyPr>
          <a:lstStyle/>
          <a:p>
            <a:pPr algn="just"/>
            <a:r>
              <a:rPr lang="en-IN" sz="2000" dirty="0" smtClean="0"/>
              <a:t>Chalmers </a:t>
            </a:r>
            <a:r>
              <a:rPr lang="en-IN" sz="2000" dirty="0"/>
              <a:t>(1996) distinguishes between the easy problem of explaining how we </a:t>
            </a:r>
            <a:r>
              <a:rPr lang="en-IN" sz="2000" dirty="0" smtClean="0"/>
              <a:t>can discriminate</a:t>
            </a:r>
            <a:r>
              <a:rPr lang="en-IN" sz="2000" dirty="0"/>
              <a:t>, integrate information, report mental states, focus attention, etc., and the </a:t>
            </a:r>
            <a:r>
              <a:rPr lang="en-IN" sz="2000" dirty="0" smtClean="0"/>
              <a:t>hard problem </a:t>
            </a:r>
            <a:r>
              <a:rPr lang="en-IN" sz="2000" dirty="0"/>
              <a:t>of explaining phenomenal </a:t>
            </a:r>
            <a:r>
              <a:rPr lang="en-IN" sz="2000" dirty="0" smtClean="0"/>
              <a:t>experience. </a:t>
            </a:r>
            <a:endParaRPr lang="en-IN" sz="2000" dirty="0"/>
          </a:p>
        </p:txBody>
      </p:sp>
      <p:sp>
        <p:nvSpPr>
          <p:cNvPr id="2" name="TextBox 1"/>
          <p:cNvSpPr txBox="1"/>
          <p:nvPr/>
        </p:nvSpPr>
        <p:spPr>
          <a:xfrm>
            <a:off x="467544" y="1647668"/>
            <a:ext cx="5178021" cy="461665"/>
          </a:xfrm>
          <a:prstGeom prst="rect">
            <a:avLst/>
          </a:prstGeom>
          <a:noFill/>
        </p:spPr>
        <p:txBody>
          <a:bodyPr wrap="none" rtlCol="0">
            <a:spAutoFit/>
          </a:bodyPr>
          <a:lstStyle/>
          <a:p>
            <a:pPr algn="just"/>
            <a:r>
              <a:rPr lang="en-IN" sz="2400" b="1" dirty="0"/>
              <a:t>Hard problem of </a:t>
            </a:r>
            <a:r>
              <a:rPr lang="en-IN" sz="2400" b="1" dirty="0" smtClean="0"/>
              <a:t>consciousness</a:t>
            </a:r>
            <a:endParaRPr lang="en-IN" sz="2400" b="1" dirty="0"/>
          </a:p>
        </p:txBody>
      </p:sp>
      <p:sp>
        <p:nvSpPr>
          <p:cNvPr id="6" name="TextBox 5"/>
          <p:cNvSpPr txBox="1"/>
          <p:nvPr/>
        </p:nvSpPr>
        <p:spPr>
          <a:xfrm>
            <a:off x="755576" y="4300610"/>
            <a:ext cx="7416824" cy="1631216"/>
          </a:xfrm>
          <a:prstGeom prst="rect">
            <a:avLst/>
          </a:prstGeom>
          <a:noFill/>
        </p:spPr>
        <p:txBody>
          <a:bodyPr wrap="square" rtlCol="0">
            <a:spAutoFit/>
          </a:bodyPr>
          <a:lstStyle/>
          <a:p>
            <a:pPr algn="just"/>
            <a:r>
              <a:rPr lang="en-IN" sz="2000" dirty="0"/>
              <a:t>Machine consciousness has also been criticised by Penrose (1990, 1995), who claims that </a:t>
            </a:r>
            <a:r>
              <a:rPr lang="en-IN" sz="2000" dirty="0" smtClean="0"/>
              <a:t>the processing </a:t>
            </a:r>
            <a:r>
              <a:rPr lang="en-IN" sz="2000" dirty="0"/>
              <a:t>of an algorithm is not enough to evoke phenomenal awareness because subtle </a:t>
            </a:r>
            <a:r>
              <a:rPr lang="en-IN" sz="2000" dirty="0" smtClean="0"/>
              <a:t>and largely </a:t>
            </a:r>
            <a:r>
              <a:rPr lang="en-IN" sz="2000" dirty="0"/>
              <a:t>unknown physical principles are needed to perform the non-computational actions </a:t>
            </a:r>
            <a:r>
              <a:rPr lang="en-IN" sz="2000" dirty="0" smtClean="0"/>
              <a:t>that lie </a:t>
            </a:r>
            <a:r>
              <a:rPr lang="en-IN" sz="2000" dirty="0"/>
              <a:t>at the root </a:t>
            </a:r>
            <a:r>
              <a:rPr lang="en-IN" sz="2000" dirty="0" smtClean="0"/>
              <a:t>of consciousness</a:t>
            </a:r>
            <a:r>
              <a:rPr lang="en-IN" sz="2000" dirty="0"/>
              <a:t>:</a:t>
            </a:r>
          </a:p>
        </p:txBody>
      </p:sp>
      <p:sp>
        <p:nvSpPr>
          <p:cNvPr id="7" name="TextBox 6"/>
          <p:cNvSpPr txBox="1"/>
          <p:nvPr/>
        </p:nvSpPr>
        <p:spPr>
          <a:xfrm>
            <a:off x="473563" y="3789040"/>
            <a:ext cx="5612434" cy="461665"/>
          </a:xfrm>
          <a:prstGeom prst="rect">
            <a:avLst/>
          </a:prstGeom>
          <a:noFill/>
        </p:spPr>
        <p:txBody>
          <a:bodyPr wrap="none" rtlCol="0">
            <a:spAutoFit/>
          </a:bodyPr>
          <a:lstStyle/>
          <a:p>
            <a:pPr algn="just"/>
            <a:r>
              <a:rPr lang="en-IN" sz="2400" b="1" dirty="0"/>
              <a:t>Consciousness is non-algorithmic.</a:t>
            </a:r>
          </a:p>
        </p:txBody>
      </p:sp>
    </p:spTree>
    <p:extLst>
      <p:ext uri="{BB962C8B-B14F-4D97-AF65-F5344CB8AC3E}">
        <p14:creationId xmlns:p14="http://schemas.microsoft.com/office/powerpoint/2010/main" val="104191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844824"/>
            <a:ext cx="7128792" cy="3785652"/>
          </a:xfrm>
          <a:prstGeom prst="rect">
            <a:avLst/>
          </a:prstGeom>
          <a:noFill/>
        </p:spPr>
        <p:txBody>
          <a:bodyPr wrap="square" rtlCol="0">
            <a:spAutoFit/>
          </a:bodyPr>
          <a:lstStyle/>
          <a:p>
            <a:pPr marL="342900" indent="-342900">
              <a:buFont typeface="Arial" pitchFamily="34" charset="0"/>
              <a:buChar char="•"/>
            </a:pPr>
            <a:r>
              <a:rPr lang="en-IN" sz="2400" dirty="0"/>
              <a:t>Person inside the room is a non-speaker of Chinese</a:t>
            </a:r>
          </a:p>
          <a:p>
            <a:pPr marL="342900" indent="-342900">
              <a:buFont typeface="Arial" pitchFamily="34" charset="0"/>
              <a:buChar char="•"/>
            </a:pPr>
            <a:r>
              <a:rPr lang="en-IN" sz="2400" dirty="0"/>
              <a:t>He is given Chinese symbols corresponding to questions</a:t>
            </a:r>
          </a:p>
          <a:p>
            <a:pPr marL="342900" indent="-342900">
              <a:buFont typeface="Arial" pitchFamily="34" charset="0"/>
              <a:buChar char="•"/>
            </a:pPr>
            <a:r>
              <a:rPr lang="en-IN" sz="2400" dirty="0"/>
              <a:t>Instruction book in English telling him which symbol he has to output corresponding to the input</a:t>
            </a:r>
          </a:p>
          <a:p>
            <a:pPr marL="342900" indent="-342900">
              <a:buFont typeface="Arial" pitchFamily="34" charset="0"/>
              <a:buChar char="•"/>
            </a:pPr>
            <a:r>
              <a:rPr lang="en-IN" sz="2400" dirty="0"/>
              <a:t>To the outside </a:t>
            </a:r>
            <a:r>
              <a:rPr lang="en-IN" sz="2400" dirty="0" smtClean="0"/>
              <a:t>world,</a:t>
            </a:r>
          </a:p>
          <a:p>
            <a:r>
              <a:rPr lang="en-IN" sz="2400" dirty="0" smtClean="0"/>
              <a:t>     he’s </a:t>
            </a:r>
            <a:r>
              <a:rPr lang="en-IN" sz="2400" dirty="0"/>
              <a:t>an excellent </a:t>
            </a:r>
            <a:endParaRPr lang="en-IN" sz="2400" dirty="0" smtClean="0"/>
          </a:p>
          <a:p>
            <a:r>
              <a:rPr lang="en-IN" sz="2400" dirty="0"/>
              <a:t> </a:t>
            </a:r>
            <a:r>
              <a:rPr lang="en-IN" sz="2400" dirty="0" smtClean="0"/>
              <a:t>    speaker </a:t>
            </a:r>
            <a:r>
              <a:rPr lang="en-IN" sz="2400" dirty="0"/>
              <a:t>of </a:t>
            </a:r>
            <a:r>
              <a:rPr lang="en-IN" sz="2400" dirty="0" smtClean="0"/>
              <a:t>Chinese.</a:t>
            </a:r>
          </a:p>
        </p:txBody>
      </p:sp>
      <p:sp>
        <p:nvSpPr>
          <p:cNvPr id="3" name="TextBox 2"/>
          <p:cNvSpPr txBox="1"/>
          <p:nvPr/>
        </p:nvSpPr>
        <p:spPr>
          <a:xfrm>
            <a:off x="827584" y="1383159"/>
            <a:ext cx="2472152" cy="461665"/>
          </a:xfrm>
          <a:prstGeom prst="rect">
            <a:avLst/>
          </a:prstGeom>
          <a:noFill/>
        </p:spPr>
        <p:txBody>
          <a:bodyPr wrap="none" rtlCol="0">
            <a:spAutoFit/>
          </a:bodyPr>
          <a:lstStyle/>
          <a:p>
            <a:r>
              <a:rPr lang="en-IN" sz="2400" b="1" dirty="0" smtClean="0"/>
              <a:t>Chinese Room</a:t>
            </a:r>
            <a:endParaRPr lang="en-IN" sz="2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837" y="4293096"/>
            <a:ext cx="4037627" cy="230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8531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980728"/>
            <a:ext cx="2762295" cy="584775"/>
          </a:xfrm>
          <a:prstGeom prst="rect">
            <a:avLst/>
          </a:prstGeom>
          <a:noFill/>
        </p:spPr>
        <p:txBody>
          <a:bodyPr wrap="none" rtlCol="0">
            <a:spAutoFit/>
          </a:bodyPr>
          <a:lstStyle/>
          <a:p>
            <a:r>
              <a:rPr lang="en-IN" sz="3200" b="1" dirty="0" smtClean="0"/>
              <a:t>Conclusions</a:t>
            </a:r>
            <a:endParaRPr lang="en-IN" sz="3200" b="1" dirty="0"/>
          </a:p>
        </p:txBody>
      </p:sp>
      <p:sp>
        <p:nvSpPr>
          <p:cNvPr id="3" name="TextBox 2"/>
          <p:cNvSpPr txBox="1"/>
          <p:nvPr/>
        </p:nvSpPr>
        <p:spPr>
          <a:xfrm>
            <a:off x="802412" y="1988840"/>
            <a:ext cx="7848872" cy="3539430"/>
          </a:xfrm>
          <a:prstGeom prst="rect">
            <a:avLst/>
          </a:prstGeom>
          <a:noFill/>
        </p:spPr>
        <p:txBody>
          <a:bodyPr wrap="square" rtlCol="0">
            <a:spAutoFit/>
          </a:bodyPr>
          <a:lstStyle/>
          <a:p>
            <a:pPr algn="just"/>
            <a:r>
              <a:rPr lang="en-IN" sz="2800" dirty="0" smtClean="0"/>
              <a:t>Machine consciousness, i</a:t>
            </a:r>
            <a:r>
              <a:rPr lang="en-IN" sz="2800" dirty="0"/>
              <a:t>t shares some common ground with philosophy, psychology, </a:t>
            </a:r>
            <a:r>
              <a:rPr lang="en-IN" sz="2800" dirty="0" smtClean="0"/>
              <a:t>neuroscience, computer </a:t>
            </a:r>
            <a:r>
              <a:rPr lang="en-IN" sz="2800" dirty="0"/>
              <a:t>science and even physics, machine consciousness is rapidly developing an </a:t>
            </a:r>
            <a:r>
              <a:rPr lang="en-IN" sz="2800" dirty="0" smtClean="0"/>
              <a:t>identity and </a:t>
            </a:r>
            <a:r>
              <a:rPr lang="en-IN" sz="2800" dirty="0"/>
              <a:t>problems of its own</a:t>
            </a:r>
            <a:r>
              <a:rPr lang="en-IN" sz="2800" dirty="0" smtClean="0"/>
              <a:t>.</a:t>
            </a:r>
          </a:p>
          <a:p>
            <a:pPr algn="just"/>
            <a:r>
              <a:rPr lang="en-IN" sz="2800" dirty="0" smtClean="0"/>
              <a:t>Achieving machine consciousness will be a harder and still a science-fiction thing as per our current </a:t>
            </a:r>
            <a:r>
              <a:rPr lang="en-IN" sz="2800" dirty="0" err="1" smtClean="0"/>
              <a:t>developement</a:t>
            </a:r>
            <a:r>
              <a:rPr lang="en-IN" sz="2800" dirty="0" smtClean="0"/>
              <a:t>. </a:t>
            </a:r>
            <a:endParaRPr lang="en-IN" sz="2800" dirty="0"/>
          </a:p>
        </p:txBody>
      </p:sp>
    </p:spTree>
    <p:extLst>
      <p:ext uri="{BB962C8B-B14F-4D97-AF65-F5344CB8AC3E}">
        <p14:creationId xmlns:p14="http://schemas.microsoft.com/office/powerpoint/2010/main" val="3375082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548680"/>
            <a:ext cx="7066358" cy="830997"/>
          </a:xfrm>
          <a:prstGeom prst="rect">
            <a:avLst/>
          </a:prstGeom>
          <a:noFill/>
        </p:spPr>
        <p:txBody>
          <a:bodyPr wrap="none" lIns="91440" tIns="45720" rIns="91440" bIns="45720">
            <a:spAutoFit/>
          </a:bodyPr>
          <a:lstStyle/>
          <a:p>
            <a:pPr algn="ctr"/>
            <a:r>
              <a:rPr lang="en-US" sz="4800" dirty="0" smtClean="0"/>
              <a:t>Aspects of Consciousness</a:t>
            </a:r>
            <a:endParaRPr lang="en-US" sz="4800" dirty="0"/>
          </a:p>
        </p:txBody>
      </p:sp>
      <p:sp>
        <p:nvSpPr>
          <p:cNvPr id="3" name="Rectangle 2"/>
          <p:cNvSpPr/>
          <p:nvPr/>
        </p:nvSpPr>
        <p:spPr>
          <a:xfrm>
            <a:off x="820091" y="1487132"/>
            <a:ext cx="5795176" cy="584775"/>
          </a:xfrm>
          <a:prstGeom prst="rect">
            <a:avLst/>
          </a:prstGeom>
          <a:noFill/>
        </p:spPr>
        <p:txBody>
          <a:bodyPr wrap="none" lIns="91440" tIns="45720" rIns="91440" bIns="45720">
            <a:spAutoFit/>
          </a:bodyPr>
          <a:lstStyle/>
          <a:p>
            <a:pPr algn="ctr"/>
            <a:r>
              <a:rPr lang="en-US" sz="3200" dirty="0" smtClean="0"/>
              <a:t>-&gt;State or quality of awareness</a:t>
            </a:r>
            <a:endParaRPr lang="en-US" sz="3200" dirty="0"/>
          </a:p>
        </p:txBody>
      </p:sp>
      <p:sp>
        <p:nvSpPr>
          <p:cNvPr id="4" name="Rectangle 3"/>
          <p:cNvSpPr/>
          <p:nvPr/>
        </p:nvSpPr>
        <p:spPr>
          <a:xfrm>
            <a:off x="827584" y="2924943"/>
            <a:ext cx="2135521" cy="584775"/>
          </a:xfrm>
          <a:prstGeom prst="rect">
            <a:avLst/>
          </a:prstGeom>
          <a:noFill/>
        </p:spPr>
        <p:txBody>
          <a:bodyPr wrap="none" lIns="91440" tIns="45720" rIns="91440" bIns="45720">
            <a:spAutoFit/>
          </a:bodyPr>
          <a:lstStyle/>
          <a:p>
            <a:pPr algn="ctr"/>
            <a:r>
              <a:rPr lang="en-US" sz="3200" dirty="0" smtClean="0"/>
              <a:t>-&gt;Memory</a:t>
            </a:r>
            <a:endParaRPr lang="en-US" sz="3200" dirty="0"/>
          </a:p>
        </p:txBody>
      </p:sp>
      <p:sp>
        <p:nvSpPr>
          <p:cNvPr id="5" name="Rectangle 4"/>
          <p:cNvSpPr/>
          <p:nvPr/>
        </p:nvSpPr>
        <p:spPr>
          <a:xfrm>
            <a:off x="827584" y="4402714"/>
            <a:ext cx="2238113" cy="584775"/>
          </a:xfrm>
          <a:prstGeom prst="rect">
            <a:avLst/>
          </a:prstGeom>
          <a:noFill/>
        </p:spPr>
        <p:txBody>
          <a:bodyPr wrap="none" lIns="91440" tIns="45720" rIns="91440" bIns="45720">
            <a:spAutoFit/>
          </a:bodyPr>
          <a:lstStyle/>
          <a:p>
            <a:pPr algn="ctr"/>
            <a:r>
              <a:rPr lang="en-US" sz="3200" dirty="0" smtClean="0"/>
              <a:t>-&gt;Learning</a:t>
            </a:r>
            <a:endParaRPr lang="en-US" sz="3200" dirty="0"/>
          </a:p>
        </p:txBody>
      </p:sp>
      <p:sp>
        <p:nvSpPr>
          <p:cNvPr id="6" name="Rectangle 5"/>
          <p:cNvSpPr/>
          <p:nvPr/>
        </p:nvSpPr>
        <p:spPr>
          <a:xfrm>
            <a:off x="1475656" y="2095730"/>
            <a:ext cx="7093038" cy="400110"/>
          </a:xfrm>
          <a:prstGeom prst="rect">
            <a:avLst/>
          </a:prstGeom>
          <a:noFill/>
        </p:spPr>
        <p:txBody>
          <a:bodyPr wrap="square" lIns="91440" tIns="45720" rIns="91440" bIns="45720">
            <a:spAutoFit/>
          </a:bodyPr>
          <a:lstStyle/>
          <a:p>
            <a:r>
              <a:rPr lang="en-US" sz="2000" i="1" dirty="0" smtClean="0"/>
              <a:t>Being aware of external object or something within oneself </a:t>
            </a:r>
            <a:endParaRPr lang="en-US" sz="2000" i="1" dirty="0"/>
          </a:p>
        </p:txBody>
      </p:sp>
      <p:sp>
        <p:nvSpPr>
          <p:cNvPr id="7" name="Rectangle 6"/>
          <p:cNvSpPr/>
          <p:nvPr/>
        </p:nvSpPr>
        <p:spPr>
          <a:xfrm>
            <a:off x="1497895" y="3509718"/>
            <a:ext cx="7093038" cy="707886"/>
          </a:xfrm>
          <a:prstGeom prst="rect">
            <a:avLst/>
          </a:prstGeom>
          <a:noFill/>
        </p:spPr>
        <p:txBody>
          <a:bodyPr wrap="square" lIns="91440" tIns="45720" rIns="91440" bIns="45720">
            <a:spAutoFit/>
          </a:bodyPr>
          <a:lstStyle/>
          <a:p>
            <a:r>
              <a:rPr lang="en-US" sz="2000" i="1" dirty="0" smtClean="0"/>
              <a:t>Conscious events interact with memory systems in learning rehearsal and retrieval</a:t>
            </a:r>
            <a:endParaRPr lang="en-US" sz="2000" i="1" dirty="0"/>
          </a:p>
        </p:txBody>
      </p:sp>
      <p:sp>
        <p:nvSpPr>
          <p:cNvPr id="8" name="Rectangle 7"/>
          <p:cNvSpPr/>
          <p:nvPr/>
        </p:nvSpPr>
        <p:spPr>
          <a:xfrm>
            <a:off x="1533989" y="4958590"/>
            <a:ext cx="7093038" cy="707886"/>
          </a:xfrm>
          <a:prstGeom prst="rect">
            <a:avLst/>
          </a:prstGeom>
          <a:noFill/>
        </p:spPr>
        <p:txBody>
          <a:bodyPr wrap="square" lIns="91440" tIns="45720" rIns="91440" bIns="45720">
            <a:spAutoFit/>
          </a:bodyPr>
          <a:lstStyle/>
          <a:p>
            <a:r>
              <a:rPr lang="en-US" sz="2000" i="1" dirty="0" smtClean="0"/>
              <a:t>To enable agents to afford flexible control over their actions in complex, unpredictable environments</a:t>
            </a:r>
            <a:endParaRPr lang="en-US" sz="2000" i="1" dirty="0"/>
          </a:p>
        </p:txBody>
      </p:sp>
    </p:spTree>
    <p:extLst>
      <p:ext uri="{BB962C8B-B14F-4D97-AF65-F5344CB8AC3E}">
        <p14:creationId xmlns:p14="http://schemas.microsoft.com/office/powerpoint/2010/main" val="3573323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1560" y="653787"/>
            <a:ext cx="6660798" cy="830997"/>
          </a:xfrm>
          <a:prstGeom prst="rect">
            <a:avLst/>
          </a:prstGeom>
          <a:noFill/>
        </p:spPr>
        <p:txBody>
          <a:bodyPr wrap="none" lIns="91440" tIns="45720" rIns="91440" bIns="45720">
            <a:spAutoFit/>
          </a:bodyPr>
          <a:lstStyle/>
          <a:p>
            <a:pPr algn="ctr"/>
            <a:r>
              <a:rPr lang="en-US" sz="4800" dirty="0" smtClean="0"/>
              <a:t>Machine Consciousness</a:t>
            </a:r>
            <a:endParaRPr lang="en-US" sz="4800" dirty="0"/>
          </a:p>
        </p:txBody>
      </p:sp>
      <p:sp>
        <p:nvSpPr>
          <p:cNvPr id="2" name="TextBox 1"/>
          <p:cNvSpPr txBox="1"/>
          <p:nvPr/>
        </p:nvSpPr>
        <p:spPr>
          <a:xfrm>
            <a:off x="1117156" y="4005064"/>
            <a:ext cx="7127252" cy="1569660"/>
          </a:xfrm>
          <a:prstGeom prst="rect">
            <a:avLst/>
          </a:prstGeom>
          <a:noFill/>
        </p:spPr>
        <p:txBody>
          <a:bodyPr wrap="square" rtlCol="0">
            <a:spAutoFit/>
          </a:bodyPr>
          <a:lstStyle/>
          <a:p>
            <a:r>
              <a:rPr lang="en-US" sz="2400" dirty="0"/>
              <a:t>A machine is conscious </a:t>
            </a:r>
            <a:r>
              <a:rPr lang="en-US" sz="2400" dirty="0">
                <a:solidFill>
                  <a:srgbClr val="1B1BFF"/>
                </a:solidFill>
              </a:rPr>
              <a:t>IFF</a:t>
            </a:r>
            <a:r>
              <a:rPr lang="en-US" sz="2400" dirty="0"/>
              <a:t> besides ability to </a:t>
            </a:r>
            <a:r>
              <a:rPr lang="en-US" sz="2400" dirty="0">
                <a:solidFill>
                  <a:srgbClr val="F86155"/>
                </a:solidFill>
              </a:rPr>
              <a:t>perceive, act, learn and remember</a:t>
            </a:r>
            <a:r>
              <a:rPr lang="en-US" sz="2400" dirty="0"/>
              <a:t>, it has a </a:t>
            </a:r>
            <a:r>
              <a:rPr lang="en-US" sz="2400" dirty="0">
                <a:solidFill>
                  <a:srgbClr val="1B1BFF"/>
                </a:solidFill>
              </a:rPr>
              <a:t>central executive </a:t>
            </a:r>
            <a:r>
              <a:rPr lang="en-US" sz="2400" dirty="0"/>
              <a:t>mechanism that controls all the processes (conscious or subconscious) of the machine</a:t>
            </a:r>
            <a:r>
              <a:rPr lang="en-US" sz="2400" dirty="0" smtClean="0"/>
              <a:t>;</a:t>
            </a:r>
            <a:endParaRPr lang="en-US" sz="2400" dirty="0"/>
          </a:p>
        </p:txBody>
      </p:sp>
      <p:sp>
        <p:nvSpPr>
          <p:cNvPr id="5" name="Rectangle 4"/>
          <p:cNvSpPr/>
          <p:nvPr/>
        </p:nvSpPr>
        <p:spPr>
          <a:xfrm>
            <a:off x="1115616" y="1700808"/>
            <a:ext cx="7127252" cy="1938992"/>
          </a:xfrm>
          <a:prstGeom prst="rect">
            <a:avLst/>
          </a:prstGeom>
        </p:spPr>
        <p:txBody>
          <a:bodyPr wrap="square">
            <a:spAutoFit/>
          </a:bodyPr>
          <a:lstStyle/>
          <a:p>
            <a:r>
              <a:rPr lang="en-IN" sz="2400" dirty="0"/>
              <a:t>It is a field related to artificial intelligence and cognitive science the aim of artificial consciousness is to define that which would have to be synthesize where consciousness to be found in a engineered artifact.</a:t>
            </a:r>
          </a:p>
        </p:txBody>
      </p:sp>
    </p:spTree>
    <p:extLst>
      <p:ext uri="{BB962C8B-B14F-4D97-AF65-F5344CB8AC3E}">
        <p14:creationId xmlns:p14="http://schemas.microsoft.com/office/powerpoint/2010/main" val="1491136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8791" y="692696"/>
            <a:ext cx="8018541" cy="584775"/>
          </a:xfrm>
          <a:prstGeom prst="rect">
            <a:avLst/>
          </a:prstGeom>
          <a:noFill/>
        </p:spPr>
        <p:txBody>
          <a:bodyPr wrap="none" lIns="91440" tIns="45720" rIns="91440" bIns="45720">
            <a:spAutoFit/>
          </a:bodyPr>
          <a:lstStyle/>
          <a:p>
            <a:pPr algn="ctr"/>
            <a:r>
              <a:rPr lang="en-US" sz="3200" dirty="0" smtClean="0"/>
              <a:t>Autonomy vs Intelligence vs Consciousness</a:t>
            </a:r>
            <a:endParaRPr lang="en-US" sz="3200" dirty="0"/>
          </a:p>
        </p:txBody>
      </p:sp>
      <p:sp>
        <p:nvSpPr>
          <p:cNvPr id="4" name="Rectangle 3"/>
          <p:cNvSpPr/>
          <p:nvPr/>
        </p:nvSpPr>
        <p:spPr>
          <a:xfrm>
            <a:off x="896275" y="1420949"/>
            <a:ext cx="2085827" cy="584775"/>
          </a:xfrm>
          <a:prstGeom prst="rect">
            <a:avLst/>
          </a:prstGeom>
          <a:noFill/>
        </p:spPr>
        <p:txBody>
          <a:bodyPr wrap="none" lIns="91440" tIns="45720" rIns="91440" bIns="45720">
            <a:spAutoFit/>
          </a:bodyPr>
          <a:lstStyle/>
          <a:p>
            <a:pPr algn="ctr"/>
            <a:r>
              <a:rPr lang="en-US" sz="3200" dirty="0" smtClean="0"/>
              <a:t>Autonomy</a:t>
            </a:r>
            <a:endParaRPr lang="en-US" sz="3200" dirty="0"/>
          </a:p>
        </p:txBody>
      </p:sp>
      <p:sp>
        <p:nvSpPr>
          <p:cNvPr id="5" name="Rectangle 4"/>
          <p:cNvSpPr/>
          <p:nvPr/>
        </p:nvSpPr>
        <p:spPr>
          <a:xfrm>
            <a:off x="1352300" y="2132856"/>
            <a:ext cx="7226585" cy="830997"/>
          </a:xfrm>
          <a:prstGeom prst="rect">
            <a:avLst/>
          </a:prstGeom>
          <a:noFill/>
        </p:spPr>
        <p:txBody>
          <a:bodyPr wrap="square" lIns="91440" tIns="45720" rIns="91440" bIns="45720">
            <a:spAutoFit/>
          </a:bodyPr>
          <a:lstStyle/>
          <a:p>
            <a:pPr algn="just"/>
            <a:r>
              <a:rPr lang="en-US" sz="2400" dirty="0" smtClean="0"/>
              <a:t>Systems capable of operating in real world environment without any form of external control</a:t>
            </a:r>
            <a:endParaRPr lang="en-US" sz="2400" dirty="0"/>
          </a:p>
        </p:txBody>
      </p:sp>
      <p:sp>
        <p:nvSpPr>
          <p:cNvPr id="6" name="Rectangle 5"/>
          <p:cNvSpPr/>
          <p:nvPr/>
        </p:nvSpPr>
        <p:spPr>
          <a:xfrm>
            <a:off x="903487" y="3284984"/>
            <a:ext cx="2315057" cy="584775"/>
          </a:xfrm>
          <a:prstGeom prst="rect">
            <a:avLst/>
          </a:prstGeom>
          <a:noFill/>
        </p:spPr>
        <p:txBody>
          <a:bodyPr wrap="none" lIns="91440" tIns="45720" rIns="91440" bIns="45720">
            <a:spAutoFit/>
          </a:bodyPr>
          <a:lstStyle/>
          <a:p>
            <a:pPr algn="ctr"/>
            <a:r>
              <a:rPr lang="en-US" sz="3200" dirty="0" smtClean="0"/>
              <a:t>Intelligence</a:t>
            </a:r>
            <a:endParaRPr lang="en-US" sz="3200" dirty="0"/>
          </a:p>
        </p:txBody>
      </p:sp>
      <p:sp>
        <p:nvSpPr>
          <p:cNvPr id="7" name="Rectangle 6"/>
          <p:cNvSpPr/>
          <p:nvPr/>
        </p:nvSpPr>
        <p:spPr>
          <a:xfrm>
            <a:off x="1337786" y="4005064"/>
            <a:ext cx="7226585" cy="830997"/>
          </a:xfrm>
          <a:prstGeom prst="rect">
            <a:avLst/>
          </a:prstGeom>
          <a:noFill/>
        </p:spPr>
        <p:txBody>
          <a:bodyPr wrap="square" lIns="91440" tIns="45720" rIns="91440" bIns="45720">
            <a:spAutoFit/>
          </a:bodyPr>
          <a:lstStyle/>
          <a:p>
            <a:pPr algn="just"/>
            <a:r>
              <a:rPr lang="en-US" sz="2400" dirty="0" smtClean="0"/>
              <a:t>Involves the ability to reason, plan, solve problems and learn from experience</a:t>
            </a:r>
            <a:endParaRPr lang="en-US" sz="2400" dirty="0"/>
          </a:p>
        </p:txBody>
      </p:sp>
      <p:sp>
        <p:nvSpPr>
          <p:cNvPr id="8" name="Rectangle 7"/>
          <p:cNvSpPr/>
          <p:nvPr/>
        </p:nvSpPr>
        <p:spPr>
          <a:xfrm>
            <a:off x="1187624" y="5085184"/>
            <a:ext cx="7560840" cy="1323439"/>
          </a:xfrm>
          <a:prstGeom prst="rect">
            <a:avLst/>
          </a:prstGeom>
          <a:noFill/>
          <a:ln>
            <a:noFill/>
          </a:ln>
        </p:spPr>
        <p:txBody>
          <a:bodyPr wrap="square" lIns="91440" tIns="45720" rIns="91440" bIns="45720">
            <a:spAutoFit/>
          </a:bodyPr>
          <a:lstStyle/>
          <a:p>
            <a:r>
              <a:rPr lang="en-US" sz="2000" i="1" dirty="0" smtClean="0"/>
              <a:t>A system can be autonomous but not an intelligent</a:t>
            </a:r>
          </a:p>
          <a:p>
            <a:r>
              <a:rPr lang="en-US" sz="2000" i="1" dirty="0" smtClean="0"/>
              <a:t>example: earth worm</a:t>
            </a:r>
          </a:p>
          <a:p>
            <a:r>
              <a:rPr lang="en-US" sz="2000" i="1" dirty="0" smtClean="0"/>
              <a:t>Or it can be intelligent but not autonomous</a:t>
            </a:r>
          </a:p>
          <a:p>
            <a:r>
              <a:rPr lang="en-US" sz="2000" i="1" dirty="0" smtClean="0"/>
              <a:t>example: a supercomputer</a:t>
            </a:r>
            <a:endParaRPr lang="en-US" sz="2000" i="1" dirty="0"/>
          </a:p>
        </p:txBody>
      </p:sp>
    </p:spTree>
    <p:extLst>
      <p:ext uri="{BB962C8B-B14F-4D97-AF65-F5344CB8AC3E}">
        <p14:creationId xmlns:p14="http://schemas.microsoft.com/office/powerpoint/2010/main" val="1558152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5505" y="1111750"/>
            <a:ext cx="2826415" cy="584775"/>
          </a:xfrm>
          <a:prstGeom prst="rect">
            <a:avLst/>
          </a:prstGeom>
          <a:noFill/>
        </p:spPr>
        <p:txBody>
          <a:bodyPr wrap="none" lIns="91440" tIns="45720" rIns="91440" bIns="45720">
            <a:spAutoFit/>
          </a:bodyPr>
          <a:lstStyle/>
          <a:p>
            <a:pPr algn="ctr"/>
            <a:r>
              <a:rPr lang="en-US" sz="3200" dirty="0" smtClean="0"/>
              <a:t>Consciousness</a:t>
            </a:r>
            <a:endParaRPr lang="en-US" sz="4000" dirty="0"/>
          </a:p>
        </p:txBody>
      </p:sp>
      <p:sp>
        <p:nvSpPr>
          <p:cNvPr id="3" name="Rectangle 2"/>
          <p:cNvSpPr/>
          <p:nvPr/>
        </p:nvSpPr>
        <p:spPr>
          <a:xfrm>
            <a:off x="1403648" y="1844824"/>
            <a:ext cx="7226585" cy="830997"/>
          </a:xfrm>
          <a:prstGeom prst="rect">
            <a:avLst/>
          </a:prstGeom>
          <a:noFill/>
        </p:spPr>
        <p:txBody>
          <a:bodyPr wrap="square" lIns="91440" tIns="45720" rIns="91440" bIns="45720">
            <a:spAutoFit/>
          </a:bodyPr>
          <a:lstStyle/>
          <a:p>
            <a:pPr algn="just"/>
            <a:r>
              <a:rPr lang="en-US" sz="2400" dirty="0" smtClean="0"/>
              <a:t>Can be described as a state or awareness of being self-aware including:</a:t>
            </a:r>
            <a:endParaRPr lang="en-US" sz="2400" dirty="0"/>
          </a:p>
        </p:txBody>
      </p:sp>
      <p:sp>
        <p:nvSpPr>
          <p:cNvPr id="5" name="Rectangle 4"/>
          <p:cNvSpPr/>
          <p:nvPr/>
        </p:nvSpPr>
        <p:spPr>
          <a:xfrm>
            <a:off x="1115616" y="2996952"/>
            <a:ext cx="7419731" cy="1631216"/>
          </a:xfrm>
          <a:prstGeom prst="rect">
            <a:avLst/>
          </a:prstGeom>
          <a:noFill/>
        </p:spPr>
        <p:txBody>
          <a:bodyPr wrap="square" lIns="91440" tIns="45720" rIns="91440" bIns="45720">
            <a:spAutoFit/>
          </a:bodyPr>
          <a:lstStyle/>
          <a:p>
            <a:pPr marL="342900" indent="-342900">
              <a:buFont typeface="Wingdings" pitchFamily="2" charset="2"/>
              <a:buChar char="§"/>
            </a:pPr>
            <a:r>
              <a:rPr lang="en-IN" sz="2000" dirty="0" smtClean="0">
                <a:solidFill>
                  <a:srgbClr val="FF0000"/>
                </a:solidFill>
              </a:rPr>
              <a:t>Subjectivity</a:t>
            </a:r>
            <a:r>
              <a:rPr lang="en-IN" sz="2000" dirty="0" smtClean="0"/>
              <a:t>: Our own ideas and sensations are experienced directly</a:t>
            </a:r>
          </a:p>
          <a:p>
            <a:pPr marL="342900" indent="-342900">
              <a:buFont typeface="Wingdings" pitchFamily="2" charset="2"/>
              <a:buChar char="§"/>
            </a:pPr>
            <a:r>
              <a:rPr lang="en-IN" sz="2000" dirty="0" smtClean="0">
                <a:solidFill>
                  <a:srgbClr val="FF0000"/>
                </a:solidFill>
              </a:rPr>
              <a:t>Unity</a:t>
            </a:r>
            <a:r>
              <a:rPr lang="en-IN" sz="2000" dirty="0" smtClean="0"/>
              <a:t>: All sensor modalities melded into one experience</a:t>
            </a:r>
          </a:p>
          <a:p>
            <a:pPr marL="342900" indent="-342900">
              <a:buFont typeface="Wingdings" pitchFamily="2" charset="2"/>
              <a:buChar char="§"/>
            </a:pPr>
            <a:r>
              <a:rPr lang="en-IN" sz="2000" dirty="0" smtClean="0">
                <a:solidFill>
                  <a:srgbClr val="FF0000"/>
                </a:solidFill>
              </a:rPr>
              <a:t>Intentionality</a:t>
            </a:r>
            <a:r>
              <a:rPr lang="en-IN" sz="2000" dirty="0" smtClean="0"/>
              <a:t>: Experiences have meaning beyond the current moment</a:t>
            </a:r>
          </a:p>
        </p:txBody>
      </p:sp>
    </p:spTree>
    <p:extLst>
      <p:ext uri="{BB962C8B-B14F-4D97-AF65-F5344CB8AC3E}">
        <p14:creationId xmlns:p14="http://schemas.microsoft.com/office/powerpoint/2010/main" val="82596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805" y="2182212"/>
            <a:ext cx="7952635" cy="3046988"/>
          </a:xfrm>
          <a:prstGeom prst="rect">
            <a:avLst/>
          </a:prstGeom>
          <a:noFill/>
        </p:spPr>
        <p:txBody>
          <a:bodyPr wrap="square" lIns="91440" tIns="45720" rIns="91440" bIns="45720">
            <a:spAutoFit/>
          </a:bodyPr>
          <a:lstStyle/>
          <a:p>
            <a:pPr algn="just"/>
            <a:r>
              <a:rPr lang="en-IN" sz="2400" dirty="0" smtClean="0"/>
              <a:t>One simple test for this is the “mirror test” a spot of colour is placed on the test subject and when the subject looks in the mirror they recognize that they are seeing themselves (maybe by trying to touch the spot on their own body not the mirror). Humans older than 18 months, great apes, bottlenose dolphins, pigeons, elephants, and magpies all pass this test and show apparent self-awareness.</a:t>
            </a:r>
            <a:endParaRPr lang="en-IN" sz="2400" dirty="0"/>
          </a:p>
        </p:txBody>
      </p:sp>
      <p:sp>
        <p:nvSpPr>
          <p:cNvPr id="3" name="Rectangle 2"/>
          <p:cNvSpPr/>
          <p:nvPr/>
        </p:nvSpPr>
        <p:spPr>
          <a:xfrm>
            <a:off x="1998943" y="993502"/>
            <a:ext cx="4931157" cy="923330"/>
          </a:xfrm>
          <a:prstGeom prst="rect">
            <a:avLst/>
          </a:prstGeom>
          <a:noFill/>
        </p:spPr>
        <p:txBody>
          <a:bodyPr wrap="none" lIns="91440" tIns="45720" rIns="91440" bIns="45720">
            <a:spAutoFit/>
          </a:bodyPr>
          <a:lstStyle/>
          <a:p>
            <a:pPr algn="ctr"/>
            <a:r>
              <a:rPr lang="en-US" sz="5400" dirty="0" smtClean="0"/>
              <a:t>MIRROR TEST</a:t>
            </a:r>
            <a:endParaRPr lang="en-US" sz="5400" dirty="0"/>
          </a:p>
        </p:txBody>
      </p:sp>
    </p:spTree>
    <p:extLst>
      <p:ext uri="{BB962C8B-B14F-4D97-AF65-F5344CB8AC3E}">
        <p14:creationId xmlns:p14="http://schemas.microsoft.com/office/powerpoint/2010/main" val="1720502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552" y="711286"/>
            <a:ext cx="6796115" cy="4781845"/>
          </a:xfrm>
          <a:prstGeom prst="rect">
            <a:avLst/>
          </a:prstGeom>
        </p:spPr>
      </p:pic>
      <p:sp>
        <p:nvSpPr>
          <p:cNvPr id="3" name="Rectangle 2"/>
          <p:cNvSpPr/>
          <p:nvPr/>
        </p:nvSpPr>
        <p:spPr>
          <a:xfrm>
            <a:off x="844804" y="5661248"/>
            <a:ext cx="7471612" cy="646331"/>
          </a:xfrm>
          <a:prstGeom prst="rect">
            <a:avLst/>
          </a:prstGeom>
          <a:noFill/>
        </p:spPr>
        <p:txBody>
          <a:bodyPr wrap="square" lIns="91440" tIns="45720" rIns="91440" bIns="45720">
            <a:spAutoFit/>
          </a:bodyPr>
          <a:lstStyle/>
          <a:p>
            <a:pPr algn="just"/>
            <a:r>
              <a:rPr lang="en-IN" dirty="0" smtClean="0"/>
              <a:t>The figure show the </a:t>
            </a:r>
            <a:r>
              <a:rPr lang="en-IN" dirty="0" smtClean="0">
                <a:solidFill>
                  <a:srgbClr val="FF0000"/>
                </a:solidFill>
              </a:rPr>
              <a:t>levels of intelligence</a:t>
            </a:r>
            <a:r>
              <a:rPr lang="en-IN" dirty="0" smtClean="0"/>
              <a:t>. Many people believe the mammals have some level of consciousness or at-least self-awareness. </a:t>
            </a:r>
            <a:endParaRPr lang="en-IN" dirty="0"/>
          </a:p>
        </p:txBody>
      </p:sp>
    </p:spTree>
    <p:extLst>
      <p:ext uri="{BB962C8B-B14F-4D97-AF65-F5344CB8AC3E}">
        <p14:creationId xmlns:p14="http://schemas.microsoft.com/office/powerpoint/2010/main" val="2119423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1640" y="764704"/>
            <a:ext cx="6336704" cy="646331"/>
          </a:xfrm>
          <a:prstGeom prst="rect">
            <a:avLst/>
          </a:prstGeom>
          <a:noFill/>
        </p:spPr>
        <p:txBody>
          <a:bodyPr wrap="square" rtlCol="0">
            <a:spAutoFit/>
          </a:bodyPr>
          <a:lstStyle/>
          <a:p>
            <a:r>
              <a:rPr lang="en-US" sz="3600" b="1" dirty="0"/>
              <a:t>Computational Barrier</a:t>
            </a:r>
            <a:endParaRPr lang="en-IN" sz="3600" b="1" dirty="0"/>
          </a:p>
        </p:txBody>
      </p:sp>
      <p:sp>
        <p:nvSpPr>
          <p:cNvPr id="4" name="TextBox 3"/>
          <p:cNvSpPr txBox="1"/>
          <p:nvPr/>
        </p:nvSpPr>
        <p:spPr>
          <a:xfrm>
            <a:off x="583673" y="1628800"/>
            <a:ext cx="7948767" cy="2585323"/>
          </a:xfrm>
          <a:prstGeom prst="rect">
            <a:avLst/>
          </a:prstGeom>
          <a:noFill/>
        </p:spPr>
        <p:txBody>
          <a:bodyPr wrap="square" rtlCol="0">
            <a:spAutoFit/>
          </a:bodyPr>
          <a:lstStyle/>
          <a:p>
            <a:pPr marL="342900" indent="-342900">
              <a:lnSpc>
                <a:spcPct val="90000"/>
              </a:lnSpc>
              <a:buFont typeface="Wingdings" pitchFamily="2" charset="2"/>
              <a:buChar char="q"/>
            </a:pPr>
            <a:r>
              <a:rPr lang="en-US" sz="2000" dirty="0"/>
              <a:t>Minimum level of computation necessary to achieve human like consciousness: can be calculated using Neural networks</a:t>
            </a:r>
          </a:p>
          <a:p>
            <a:pPr marL="800100" lvl="1" indent="-342900">
              <a:lnSpc>
                <a:spcPct val="90000"/>
              </a:lnSpc>
              <a:buFont typeface="Arial" pitchFamily="34" charset="0"/>
              <a:buChar char="•"/>
            </a:pPr>
            <a:r>
              <a:rPr lang="en-US" sz="2000" dirty="0"/>
              <a:t>The human brain has about 10</a:t>
            </a:r>
            <a:r>
              <a:rPr lang="en-US" sz="2000" baseline="30000" dirty="0"/>
              <a:t>12</a:t>
            </a:r>
            <a:r>
              <a:rPr lang="en-US" sz="2000" dirty="0"/>
              <a:t> neurons, and each neuron makes about 10</a:t>
            </a:r>
            <a:r>
              <a:rPr lang="en-US" sz="2000" baseline="30000" dirty="0"/>
              <a:t>3</a:t>
            </a:r>
            <a:r>
              <a:rPr lang="en-US" sz="2000" dirty="0"/>
              <a:t> synaptic connections with other neurons, on average, for a total of 10</a:t>
            </a:r>
            <a:r>
              <a:rPr lang="en-US" sz="2000" baseline="30000" dirty="0"/>
              <a:t>15</a:t>
            </a:r>
            <a:r>
              <a:rPr lang="en-US" sz="2000" dirty="0"/>
              <a:t> synapses.  </a:t>
            </a:r>
          </a:p>
          <a:p>
            <a:pPr marL="800100" lvl="1" indent="-342900">
              <a:lnSpc>
                <a:spcPct val="90000"/>
              </a:lnSpc>
              <a:buFont typeface="Arial" pitchFamily="34" charset="0"/>
              <a:buChar char="•"/>
            </a:pPr>
            <a:r>
              <a:rPr lang="en-US" sz="2000" dirty="0"/>
              <a:t>Neural Network : each synapse : 4bytes</a:t>
            </a:r>
          </a:p>
          <a:p>
            <a:pPr lvl="2">
              <a:lnSpc>
                <a:spcPct val="90000"/>
              </a:lnSpc>
            </a:pPr>
            <a:r>
              <a:rPr lang="en-US" sz="2000" dirty="0"/>
              <a:t>10</a:t>
            </a:r>
            <a:r>
              <a:rPr lang="en-US" sz="2000" baseline="30000" dirty="0"/>
              <a:t>15</a:t>
            </a:r>
            <a:r>
              <a:rPr lang="en-US" sz="2000" dirty="0"/>
              <a:t> synapses : 4million GB </a:t>
            </a:r>
          </a:p>
          <a:p>
            <a:pPr lvl="2">
              <a:lnSpc>
                <a:spcPct val="90000"/>
              </a:lnSpc>
            </a:pPr>
            <a:r>
              <a:rPr lang="en-US" sz="2000" dirty="0"/>
              <a:t>Add auxiliary variables : 5 million GB !</a:t>
            </a:r>
          </a:p>
          <a:p>
            <a:pPr marL="800100" lvl="1" indent="-342900">
              <a:lnSpc>
                <a:spcPct val="90000"/>
              </a:lnSpc>
              <a:buFont typeface="Arial" pitchFamily="34" charset="0"/>
              <a:buChar char="•"/>
            </a:pPr>
            <a:r>
              <a:rPr lang="en-US" sz="2000" dirty="0"/>
              <a:t>Minimum prerequisite : Necessary, not sufficient condition </a:t>
            </a:r>
          </a:p>
        </p:txBody>
      </p:sp>
      <p:sp>
        <p:nvSpPr>
          <p:cNvPr id="5" name="TextBox 4"/>
          <p:cNvSpPr txBox="1"/>
          <p:nvPr/>
        </p:nvSpPr>
        <p:spPr>
          <a:xfrm>
            <a:off x="583673" y="4509120"/>
            <a:ext cx="7848872" cy="1938992"/>
          </a:xfrm>
          <a:prstGeom prst="rect">
            <a:avLst/>
          </a:prstGeom>
          <a:noFill/>
        </p:spPr>
        <p:txBody>
          <a:bodyPr wrap="square" rtlCol="0">
            <a:spAutoFit/>
          </a:bodyPr>
          <a:lstStyle/>
          <a:p>
            <a:pPr marL="342900" indent="-342900">
              <a:buFont typeface="Wingdings" pitchFamily="2" charset="2"/>
              <a:buChar char="q"/>
            </a:pPr>
            <a:r>
              <a:rPr lang="en-IN" sz="2000" i="1" dirty="0"/>
              <a:t>Even the most powerful current supercomputer, the IBM RoadRunner </a:t>
            </a:r>
            <a:r>
              <a:rPr lang="en-IN" sz="2000" i="1" dirty="0" smtClean="0"/>
              <a:t>with </a:t>
            </a:r>
            <a:r>
              <a:rPr lang="en-IN" sz="2000" i="1" dirty="0"/>
              <a:t>6,562 dual-core AMD Opteron chips and 12,240 Cell chips, cannot compare to the human brain. The RoadRunner has 9.8 × 1013 bytes of memory (98 terabytes) and could sustain 1015 operations per second (1 peta-flop) peak speed</a:t>
            </a:r>
            <a:r>
              <a:rPr lang="en-IN" sz="2000" i="1" dirty="0" smtClean="0"/>
              <a:t>.</a:t>
            </a:r>
            <a:endParaRPr lang="en-IN" sz="2000" i="1" dirty="0"/>
          </a:p>
        </p:txBody>
      </p:sp>
    </p:spTree>
    <p:extLst>
      <p:ext uri="{BB962C8B-B14F-4D97-AF65-F5344CB8AC3E}">
        <p14:creationId xmlns:p14="http://schemas.microsoft.com/office/powerpoint/2010/main" val="2404922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3" y="1371540"/>
            <a:ext cx="3528393" cy="3785652"/>
          </a:xfrm>
          <a:prstGeom prst="rect">
            <a:avLst/>
          </a:prstGeom>
          <a:noFill/>
        </p:spPr>
        <p:txBody>
          <a:bodyPr wrap="square" rtlCol="0">
            <a:spAutoFit/>
          </a:bodyPr>
          <a:lstStyle/>
          <a:p>
            <a:pPr marL="285750" indent="-285750">
              <a:buFont typeface="Wingdings" pitchFamily="2" charset="2"/>
              <a:buChar char="q"/>
            </a:pPr>
            <a:r>
              <a:rPr lang="en-IN" sz="2000" dirty="0" smtClean="0"/>
              <a:t>Human </a:t>
            </a:r>
            <a:r>
              <a:rPr lang="en-IN" sz="2000" dirty="0" smtClean="0">
                <a:solidFill>
                  <a:srgbClr val="FF0000"/>
                </a:solidFill>
              </a:rPr>
              <a:t>sensory </a:t>
            </a:r>
            <a:r>
              <a:rPr lang="en-IN" sz="2000" dirty="0">
                <a:solidFill>
                  <a:srgbClr val="FF0000"/>
                </a:solidFill>
              </a:rPr>
              <a:t>systems </a:t>
            </a:r>
            <a:r>
              <a:rPr lang="en-IN" sz="2000" dirty="0"/>
              <a:t>use hundreds of millions of cells, and there are roughly 600 muscles in the </a:t>
            </a:r>
            <a:r>
              <a:rPr lang="en-IN" sz="2000" dirty="0" smtClean="0"/>
              <a:t>human body</a:t>
            </a:r>
            <a:r>
              <a:rPr lang="en-IN" sz="2000" dirty="0"/>
              <a:t>. The fascinating robotic vehicles in the </a:t>
            </a:r>
            <a:r>
              <a:rPr lang="en-IN" sz="2000" dirty="0">
                <a:solidFill>
                  <a:srgbClr val="FF0000"/>
                </a:solidFill>
              </a:rPr>
              <a:t>DARPA Urban Challenge </a:t>
            </a:r>
            <a:r>
              <a:rPr lang="en-IN" sz="2000" dirty="0"/>
              <a:t>have very few sensor systems (e.g., </a:t>
            </a:r>
            <a:r>
              <a:rPr lang="en-IN" sz="2000" dirty="0" smtClean="0"/>
              <a:t>lasers, cameras</a:t>
            </a:r>
            <a:r>
              <a:rPr lang="en-IN" sz="2000" dirty="0"/>
              <a:t>, and radar) and very few motor-control output channels. </a:t>
            </a:r>
            <a:endParaRPr lang="en-IN" sz="2000"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7958" y="1196752"/>
            <a:ext cx="4416490" cy="3312368"/>
          </a:xfrm>
          <a:prstGeom prst="rect">
            <a:avLst/>
          </a:prstGeom>
        </p:spPr>
      </p:pic>
      <p:sp>
        <p:nvSpPr>
          <p:cNvPr id="4" name="Rectangle 3"/>
          <p:cNvSpPr/>
          <p:nvPr/>
        </p:nvSpPr>
        <p:spPr>
          <a:xfrm>
            <a:off x="4187958" y="4499828"/>
            <a:ext cx="4416490" cy="369332"/>
          </a:xfrm>
          <a:prstGeom prst="rect">
            <a:avLst/>
          </a:prstGeom>
          <a:noFill/>
        </p:spPr>
        <p:txBody>
          <a:bodyPr wrap="square" lIns="91440" tIns="45720" rIns="91440" bIns="45720">
            <a:spAutoFit/>
          </a:bodyPr>
          <a:lstStyle/>
          <a:p>
            <a:pPr algn="ctr"/>
            <a:r>
              <a:rPr lang="en-IN" i="1" dirty="0" smtClean="0">
                <a:effectLst>
                  <a:outerShdw blurRad="38100" dist="38100" dir="2700000" algn="tl">
                    <a:srgbClr val="000000">
                      <a:alpha val="43137"/>
                    </a:srgbClr>
                  </a:outerShdw>
                </a:effectLst>
                <a:latin typeface="Times-Roman"/>
              </a:rPr>
              <a:t>Robotic vehicles DARPA</a:t>
            </a:r>
            <a:endParaRPr lang="en-US" i="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effectLst>
            </a:endParaRPr>
          </a:p>
        </p:txBody>
      </p:sp>
      <p:sp>
        <p:nvSpPr>
          <p:cNvPr id="5" name="TextBox 4"/>
          <p:cNvSpPr txBox="1"/>
          <p:nvPr/>
        </p:nvSpPr>
        <p:spPr>
          <a:xfrm>
            <a:off x="755576" y="5097378"/>
            <a:ext cx="7848872" cy="707886"/>
          </a:xfrm>
          <a:prstGeom prst="rect">
            <a:avLst/>
          </a:prstGeom>
          <a:noFill/>
        </p:spPr>
        <p:txBody>
          <a:bodyPr wrap="square" rtlCol="0">
            <a:spAutoFit/>
          </a:bodyPr>
          <a:lstStyle/>
          <a:p>
            <a:r>
              <a:rPr lang="en-IN" sz="2000" dirty="0"/>
              <a:t>They also required millions of lines of software and teams of engineers, and they still have little or </a:t>
            </a:r>
            <a:r>
              <a:rPr lang="en-IN" sz="2000" dirty="0">
                <a:solidFill>
                  <a:srgbClr val="FF0000"/>
                </a:solidFill>
              </a:rPr>
              <a:t>no learning ability</a:t>
            </a:r>
            <a:r>
              <a:rPr lang="en-IN" sz="2000" dirty="0" smtClean="0"/>
              <a:t>.</a:t>
            </a:r>
            <a:endParaRPr lang="en-IN" sz="2000" dirty="0"/>
          </a:p>
        </p:txBody>
      </p:sp>
    </p:spTree>
    <p:extLst>
      <p:ext uri="{BB962C8B-B14F-4D97-AF65-F5344CB8AC3E}">
        <p14:creationId xmlns:p14="http://schemas.microsoft.com/office/powerpoint/2010/main" val="15108101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632</TotalTime>
  <Words>909</Words>
  <Application>Microsoft Office PowerPoint</Application>
  <PresentationFormat>On-screen Show (4:3)</PresentationFormat>
  <Paragraphs>75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Urban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abhay kumar</dc:creator>
  <cp:lastModifiedBy>abhay kumar</cp:lastModifiedBy>
  <cp:revision>44</cp:revision>
  <dcterms:created xsi:type="dcterms:W3CDTF">2017-04-06T07:32:09Z</dcterms:created>
  <dcterms:modified xsi:type="dcterms:W3CDTF">2017-04-09T14:53:14Z</dcterms:modified>
</cp:coreProperties>
</file>