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5"/>
  </p:notesMasterIdLst>
  <p:handoutMasterIdLst>
    <p:handoutMasterId r:id="rId36"/>
  </p:handoutMasterIdLst>
  <p:sldIdLst>
    <p:sldId id="410" r:id="rId5"/>
    <p:sldId id="435" r:id="rId6"/>
    <p:sldId id="383" r:id="rId7"/>
    <p:sldId id="436" r:id="rId8"/>
    <p:sldId id="408" r:id="rId9"/>
    <p:sldId id="391" r:id="rId10"/>
    <p:sldId id="407" r:id="rId11"/>
    <p:sldId id="411" r:id="rId12"/>
    <p:sldId id="405" r:id="rId13"/>
    <p:sldId id="412" r:id="rId14"/>
    <p:sldId id="415" r:id="rId15"/>
    <p:sldId id="416" r:id="rId16"/>
    <p:sldId id="417" r:id="rId17"/>
    <p:sldId id="414" r:id="rId18"/>
    <p:sldId id="413" r:id="rId19"/>
    <p:sldId id="418" r:id="rId20"/>
    <p:sldId id="420" r:id="rId21"/>
    <p:sldId id="441" r:id="rId22"/>
    <p:sldId id="424" r:id="rId23"/>
    <p:sldId id="425" r:id="rId24"/>
    <p:sldId id="428" r:id="rId25"/>
    <p:sldId id="430" r:id="rId26"/>
    <p:sldId id="429" r:id="rId27"/>
    <p:sldId id="432" r:id="rId28"/>
    <p:sldId id="433" r:id="rId29"/>
    <p:sldId id="434" r:id="rId30"/>
    <p:sldId id="438" r:id="rId31"/>
    <p:sldId id="440" r:id="rId32"/>
    <p:sldId id="437" r:id="rId33"/>
    <p:sldId id="39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0C86B-DA35-8052-6D23-F2DBD839CAEB}" v="13" dt="2024-07-04T07:06:35.050"/>
    <p1510:client id="{8ED538A5-F02A-F850-E70D-F3AC0AFE84CE}" v="304" dt="2024-07-03T13:00:39.741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6327" autoAdjust="0"/>
  </p:normalViewPr>
  <p:slideViewPr>
    <p:cSldViewPr snapToGrid="0">
      <p:cViewPr varScale="1">
        <p:scale>
          <a:sx n="85" d="100"/>
          <a:sy n="85" d="100"/>
        </p:scale>
        <p:origin x="480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B4FB69-A4F2-4D3F-B12F-E801F4827477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1A48AF-EF58-4F41-B08C-F1A67FED9A7C}">
      <dgm:prSet phldrT="[Text]" phldr="0"/>
      <dgm:spPr/>
      <dgm:t>
        <a:bodyPr/>
        <a:lstStyle/>
        <a:p>
          <a:pPr rtl="0"/>
          <a:r>
            <a:rPr lang="en-US" dirty="0">
              <a:solidFill>
                <a:schemeClr val="bg2">
                  <a:lumMod val="10000"/>
                </a:schemeClr>
              </a:solidFill>
              <a:latin typeface="Franklin Gothic Demi"/>
            </a:rPr>
            <a:t>Data Preprocessing and EDA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BC875891-7B81-4072-A756-9D746BF0DA0A}" type="parTrans" cxnId="{854F435E-6E43-4B0E-90C4-58A5701BF35E}">
      <dgm:prSet/>
      <dgm:spPr/>
      <dgm:t>
        <a:bodyPr/>
        <a:lstStyle/>
        <a:p>
          <a:endParaRPr lang="en-US"/>
        </a:p>
      </dgm:t>
    </dgm:pt>
    <dgm:pt modelId="{B25FD7D1-8A3F-4B9C-8DBF-CF70AA661707}" type="sibTrans" cxnId="{854F435E-6E43-4B0E-90C4-58A5701BF35E}">
      <dgm:prSet/>
      <dgm:spPr/>
      <dgm:t>
        <a:bodyPr/>
        <a:lstStyle/>
        <a:p>
          <a:endParaRPr lang="en-US"/>
        </a:p>
      </dgm:t>
    </dgm:pt>
    <dgm:pt modelId="{1AAD8AD7-621C-487E-A4CF-B0D7D0A41679}">
      <dgm:prSet phldrT="[Text]" phldr="0"/>
      <dgm:spPr/>
      <dgm:t>
        <a:bodyPr/>
        <a:lstStyle/>
        <a:p>
          <a:pPr rtl="0"/>
          <a:r>
            <a:rPr lang="en-US" dirty="0">
              <a:solidFill>
                <a:schemeClr val="bg2">
                  <a:lumMod val="10000"/>
                </a:schemeClr>
              </a:solidFill>
              <a:latin typeface="Franklin Gothic Demi"/>
            </a:rPr>
            <a:t>Feature Engineering 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2D2D587C-DAE6-4B6A-A492-EC0D51D8F2B5}" type="parTrans" cxnId="{87EA9621-A374-46AD-8F21-D67994675DC0}">
      <dgm:prSet/>
      <dgm:spPr/>
      <dgm:t>
        <a:bodyPr/>
        <a:lstStyle/>
        <a:p>
          <a:endParaRPr lang="en-US"/>
        </a:p>
      </dgm:t>
    </dgm:pt>
    <dgm:pt modelId="{8208E115-F593-4217-86A4-77727B0EC1B2}" type="sibTrans" cxnId="{87EA9621-A374-46AD-8F21-D67994675DC0}">
      <dgm:prSet/>
      <dgm:spPr/>
      <dgm:t>
        <a:bodyPr/>
        <a:lstStyle/>
        <a:p>
          <a:endParaRPr lang="en-US"/>
        </a:p>
      </dgm:t>
    </dgm:pt>
    <dgm:pt modelId="{FF696F3D-6FEF-45AA-BA5E-7789F34CCD43}">
      <dgm:prSet phldrT="[Text]" phldr="0"/>
      <dgm:spPr/>
      <dgm:t>
        <a:bodyPr/>
        <a:lstStyle/>
        <a:p>
          <a:pPr rtl="0"/>
          <a:r>
            <a:rPr lang="en-US" dirty="0">
              <a:solidFill>
                <a:schemeClr val="bg2">
                  <a:lumMod val="10000"/>
                </a:schemeClr>
              </a:solidFill>
              <a:latin typeface="Franklin Gothic Demi"/>
            </a:rPr>
            <a:t>Model Evaluation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6DD4EFF1-33BD-4344-A0DC-CC3EE1B98E73}" type="parTrans" cxnId="{AD0CCB1F-630D-4B2F-A25A-055F6CCD6A85}">
      <dgm:prSet/>
      <dgm:spPr/>
      <dgm:t>
        <a:bodyPr/>
        <a:lstStyle/>
        <a:p>
          <a:endParaRPr lang="en-US"/>
        </a:p>
      </dgm:t>
    </dgm:pt>
    <dgm:pt modelId="{51074709-5679-4C80-9B3D-996B605C67FB}" type="sibTrans" cxnId="{AD0CCB1F-630D-4B2F-A25A-055F6CCD6A85}">
      <dgm:prSet/>
      <dgm:spPr/>
      <dgm:t>
        <a:bodyPr/>
        <a:lstStyle/>
        <a:p>
          <a:endParaRPr lang="en-US"/>
        </a:p>
      </dgm:t>
    </dgm:pt>
    <dgm:pt modelId="{BD6522BD-EA97-486A-9F2D-8659082940C3}">
      <dgm:prSet phldrT="[Text]" phldr="0"/>
      <dgm:spPr/>
      <dgm:t>
        <a:bodyPr/>
        <a:lstStyle/>
        <a:p>
          <a:pPr rtl="0"/>
          <a:r>
            <a:rPr lang="en-US" dirty="0">
              <a:solidFill>
                <a:schemeClr val="bg2">
                  <a:lumMod val="10000"/>
                </a:schemeClr>
              </a:solidFill>
              <a:latin typeface="Franklin Gothic Demi"/>
            </a:rPr>
            <a:t>Model Feedback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E747E344-0E97-4844-A591-7A569AE0DE0B}" type="parTrans" cxnId="{1344A146-DBF4-4EAF-AD50-B5E344328C67}">
      <dgm:prSet/>
      <dgm:spPr/>
      <dgm:t>
        <a:bodyPr/>
        <a:lstStyle/>
        <a:p>
          <a:endParaRPr lang="en-US"/>
        </a:p>
      </dgm:t>
    </dgm:pt>
    <dgm:pt modelId="{D9A316FC-D58D-4BD2-B42C-0D01CBF1443B}" type="sibTrans" cxnId="{1344A146-DBF4-4EAF-AD50-B5E344328C67}">
      <dgm:prSet/>
      <dgm:spPr/>
      <dgm:t>
        <a:bodyPr/>
        <a:lstStyle/>
        <a:p>
          <a:endParaRPr lang="en-US"/>
        </a:p>
      </dgm:t>
    </dgm:pt>
    <dgm:pt modelId="{6871628F-4837-499D-88D3-4280A8BDA715}">
      <dgm:prSet phldrT="[Text]" phldr="0"/>
      <dgm:spPr/>
      <dgm:t>
        <a:bodyPr/>
        <a:lstStyle/>
        <a:p>
          <a:pPr rtl="0"/>
          <a:r>
            <a:rPr lang="en-US" dirty="0">
              <a:solidFill>
                <a:schemeClr val="bg2">
                  <a:lumMod val="10000"/>
                </a:schemeClr>
              </a:solidFill>
              <a:latin typeface="Franklin Gothic Demi"/>
            </a:rPr>
            <a:t>Deployment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0D188237-FAEB-4524-A7D2-E51059A11DB2}" type="parTrans" cxnId="{6F116441-8A1B-4A2E-AB93-5D2BB307C01F}">
      <dgm:prSet/>
      <dgm:spPr/>
      <dgm:t>
        <a:bodyPr/>
        <a:lstStyle/>
        <a:p>
          <a:endParaRPr lang="en-US"/>
        </a:p>
      </dgm:t>
    </dgm:pt>
    <dgm:pt modelId="{5CA3EB5B-50E1-47C7-A97F-B9E00A96079B}" type="sibTrans" cxnId="{6F116441-8A1B-4A2E-AB93-5D2BB307C01F}">
      <dgm:prSet/>
      <dgm:spPr/>
      <dgm:t>
        <a:bodyPr/>
        <a:lstStyle/>
        <a:p>
          <a:endParaRPr lang="en-US"/>
        </a:p>
      </dgm:t>
    </dgm:pt>
    <dgm:pt modelId="{946E77B4-FCD9-4C0E-9A6D-B8C87C4A0BB4}">
      <dgm:prSet phldr="0"/>
      <dgm:spPr/>
      <dgm:t>
        <a:bodyPr/>
        <a:lstStyle/>
        <a:p>
          <a:pPr rtl="0"/>
          <a:r>
            <a:rPr lang="en-US" dirty="0">
              <a:solidFill>
                <a:schemeClr val="bg2">
                  <a:lumMod val="10000"/>
                </a:schemeClr>
              </a:solidFill>
              <a:latin typeface="Franklin Gothic Demi"/>
            </a:rPr>
            <a:t>Model Building</a:t>
          </a:r>
        </a:p>
      </dgm:t>
    </dgm:pt>
    <dgm:pt modelId="{B03A79D4-8C68-43D9-895D-27591012F752}" type="parTrans" cxnId="{A6F9737A-C6C4-4833-923B-7899A9017C8B}">
      <dgm:prSet/>
      <dgm:spPr/>
    </dgm:pt>
    <dgm:pt modelId="{5B4C6804-03EB-45F5-941F-9029B92E8181}" type="sibTrans" cxnId="{A6F9737A-C6C4-4833-923B-7899A9017C8B}">
      <dgm:prSet/>
      <dgm:spPr/>
      <dgm:t>
        <a:bodyPr/>
        <a:lstStyle/>
        <a:p>
          <a:endParaRPr lang="en-US"/>
        </a:p>
      </dgm:t>
    </dgm:pt>
    <dgm:pt modelId="{A7CD8952-3A07-408D-B15E-2729458CC0F1}" type="pres">
      <dgm:prSet presAssocID="{21B4FB69-A4F2-4D3F-B12F-E801F4827477}" presName="diagram" presStyleCnt="0">
        <dgm:presLayoutVars>
          <dgm:dir/>
          <dgm:resizeHandles val="exact"/>
        </dgm:presLayoutVars>
      </dgm:prSet>
      <dgm:spPr/>
    </dgm:pt>
    <dgm:pt modelId="{0CC6DAA2-E342-4100-8A11-71F38ACD518C}" type="pres">
      <dgm:prSet presAssocID="{051A48AF-EF58-4F41-B08C-F1A67FED9A7C}" presName="node" presStyleLbl="node1" presStyleIdx="0" presStyleCnt="6">
        <dgm:presLayoutVars>
          <dgm:bulletEnabled val="1"/>
        </dgm:presLayoutVars>
      </dgm:prSet>
      <dgm:spPr/>
    </dgm:pt>
    <dgm:pt modelId="{211A5D40-E136-415B-9D5B-489262A82C9E}" type="pres">
      <dgm:prSet presAssocID="{B25FD7D1-8A3F-4B9C-8DBF-CF70AA661707}" presName="sibTrans" presStyleLbl="sibTrans2D1" presStyleIdx="0" presStyleCnt="5"/>
      <dgm:spPr/>
    </dgm:pt>
    <dgm:pt modelId="{AAA53CF7-8951-4EDC-B819-90379AF46E89}" type="pres">
      <dgm:prSet presAssocID="{B25FD7D1-8A3F-4B9C-8DBF-CF70AA661707}" presName="connectorText" presStyleLbl="sibTrans2D1" presStyleIdx="0" presStyleCnt="5"/>
      <dgm:spPr/>
    </dgm:pt>
    <dgm:pt modelId="{BF591612-F90D-48A7-8D89-2C73257A11D5}" type="pres">
      <dgm:prSet presAssocID="{1AAD8AD7-621C-487E-A4CF-B0D7D0A41679}" presName="node" presStyleLbl="node1" presStyleIdx="1" presStyleCnt="6">
        <dgm:presLayoutVars>
          <dgm:bulletEnabled val="1"/>
        </dgm:presLayoutVars>
      </dgm:prSet>
      <dgm:spPr/>
    </dgm:pt>
    <dgm:pt modelId="{FD433A6A-0B5A-43D7-BCD8-08F4D3083986}" type="pres">
      <dgm:prSet presAssocID="{8208E115-F593-4217-86A4-77727B0EC1B2}" presName="sibTrans" presStyleLbl="sibTrans2D1" presStyleIdx="1" presStyleCnt="5"/>
      <dgm:spPr/>
    </dgm:pt>
    <dgm:pt modelId="{A014545E-3682-411E-8129-F01E9D5F2137}" type="pres">
      <dgm:prSet presAssocID="{8208E115-F593-4217-86A4-77727B0EC1B2}" presName="connectorText" presStyleLbl="sibTrans2D1" presStyleIdx="1" presStyleCnt="5"/>
      <dgm:spPr/>
    </dgm:pt>
    <dgm:pt modelId="{25B67F24-9147-4145-813E-0EB1CBCA9388}" type="pres">
      <dgm:prSet presAssocID="{946E77B4-FCD9-4C0E-9A6D-B8C87C4A0BB4}" presName="node" presStyleLbl="node1" presStyleIdx="2" presStyleCnt="6">
        <dgm:presLayoutVars>
          <dgm:bulletEnabled val="1"/>
        </dgm:presLayoutVars>
      </dgm:prSet>
      <dgm:spPr/>
    </dgm:pt>
    <dgm:pt modelId="{8DC0F6D4-DE81-4E20-B0D8-63BA4E7BE007}" type="pres">
      <dgm:prSet presAssocID="{5B4C6804-03EB-45F5-941F-9029B92E8181}" presName="sibTrans" presStyleLbl="sibTrans2D1" presStyleIdx="2" presStyleCnt="5"/>
      <dgm:spPr/>
    </dgm:pt>
    <dgm:pt modelId="{69D51FE5-1828-4F36-9B56-E53CABB27989}" type="pres">
      <dgm:prSet presAssocID="{5B4C6804-03EB-45F5-941F-9029B92E8181}" presName="connectorText" presStyleLbl="sibTrans2D1" presStyleIdx="2" presStyleCnt="5"/>
      <dgm:spPr/>
    </dgm:pt>
    <dgm:pt modelId="{E54A937B-B7F8-41DF-8A95-5DCB245C9638}" type="pres">
      <dgm:prSet presAssocID="{FF696F3D-6FEF-45AA-BA5E-7789F34CCD43}" presName="node" presStyleLbl="node1" presStyleIdx="3" presStyleCnt="6">
        <dgm:presLayoutVars>
          <dgm:bulletEnabled val="1"/>
        </dgm:presLayoutVars>
      </dgm:prSet>
      <dgm:spPr/>
    </dgm:pt>
    <dgm:pt modelId="{7CFE4B02-40EE-422D-AE50-22922B1B0DC6}" type="pres">
      <dgm:prSet presAssocID="{51074709-5679-4C80-9B3D-996B605C67FB}" presName="sibTrans" presStyleLbl="sibTrans2D1" presStyleIdx="3" presStyleCnt="5"/>
      <dgm:spPr/>
    </dgm:pt>
    <dgm:pt modelId="{EDDDAF60-B543-4505-9447-5FE373E6B6D2}" type="pres">
      <dgm:prSet presAssocID="{51074709-5679-4C80-9B3D-996B605C67FB}" presName="connectorText" presStyleLbl="sibTrans2D1" presStyleIdx="3" presStyleCnt="5"/>
      <dgm:spPr/>
    </dgm:pt>
    <dgm:pt modelId="{0AEDC4B9-DDC4-423B-AF9D-13B7B1DEB195}" type="pres">
      <dgm:prSet presAssocID="{BD6522BD-EA97-486A-9F2D-8659082940C3}" presName="node" presStyleLbl="node1" presStyleIdx="4" presStyleCnt="6">
        <dgm:presLayoutVars>
          <dgm:bulletEnabled val="1"/>
        </dgm:presLayoutVars>
      </dgm:prSet>
      <dgm:spPr/>
    </dgm:pt>
    <dgm:pt modelId="{9F6D221D-35E2-4E70-A9A7-EC596273F2F4}" type="pres">
      <dgm:prSet presAssocID="{D9A316FC-D58D-4BD2-B42C-0D01CBF1443B}" presName="sibTrans" presStyleLbl="sibTrans2D1" presStyleIdx="4" presStyleCnt="5"/>
      <dgm:spPr/>
    </dgm:pt>
    <dgm:pt modelId="{62CE29D3-199E-4AEC-98BB-5FBF847195F3}" type="pres">
      <dgm:prSet presAssocID="{D9A316FC-D58D-4BD2-B42C-0D01CBF1443B}" presName="connectorText" presStyleLbl="sibTrans2D1" presStyleIdx="4" presStyleCnt="5"/>
      <dgm:spPr/>
    </dgm:pt>
    <dgm:pt modelId="{D0D80F28-AD29-489E-918A-2B0595326186}" type="pres">
      <dgm:prSet presAssocID="{6871628F-4837-499D-88D3-4280A8BDA715}" presName="node" presStyleLbl="node1" presStyleIdx="5" presStyleCnt="6">
        <dgm:presLayoutVars>
          <dgm:bulletEnabled val="1"/>
        </dgm:presLayoutVars>
      </dgm:prSet>
      <dgm:spPr/>
    </dgm:pt>
  </dgm:ptLst>
  <dgm:cxnLst>
    <dgm:cxn modelId="{ED136213-0670-4C76-BD96-ECB9DDA05F0E}" type="presOf" srcId="{5B4C6804-03EB-45F5-941F-9029B92E8181}" destId="{8DC0F6D4-DE81-4E20-B0D8-63BA4E7BE007}" srcOrd="0" destOrd="0" presId="urn:microsoft.com/office/officeart/2005/8/layout/process5"/>
    <dgm:cxn modelId="{C0916E1C-4550-483E-BA9B-618B6BCA9F52}" type="presOf" srcId="{D9A316FC-D58D-4BD2-B42C-0D01CBF1443B}" destId="{9F6D221D-35E2-4E70-A9A7-EC596273F2F4}" srcOrd="0" destOrd="0" presId="urn:microsoft.com/office/officeart/2005/8/layout/process5"/>
    <dgm:cxn modelId="{AD0CCB1F-630D-4B2F-A25A-055F6CCD6A85}" srcId="{21B4FB69-A4F2-4D3F-B12F-E801F4827477}" destId="{FF696F3D-6FEF-45AA-BA5E-7789F34CCD43}" srcOrd="3" destOrd="0" parTransId="{6DD4EFF1-33BD-4344-A0DC-CC3EE1B98E73}" sibTransId="{51074709-5679-4C80-9B3D-996B605C67FB}"/>
    <dgm:cxn modelId="{87EA9621-A374-46AD-8F21-D67994675DC0}" srcId="{21B4FB69-A4F2-4D3F-B12F-E801F4827477}" destId="{1AAD8AD7-621C-487E-A4CF-B0D7D0A41679}" srcOrd="1" destOrd="0" parTransId="{2D2D587C-DAE6-4B6A-A492-EC0D51D8F2B5}" sibTransId="{8208E115-F593-4217-86A4-77727B0EC1B2}"/>
    <dgm:cxn modelId="{F4894130-819E-4EC5-894E-FD4A0693DB8F}" type="presOf" srcId="{1AAD8AD7-621C-487E-A4CF-B0D7D0A41679}" destId="{BF591612-F90D-48A7-8D89-2C73257A11D5}" srcOrd="0" destOrd="0" presId="urn:microsoft.com/office/officeart/2005/8/layout/process5"/>
    <dgm:cxn modelId="{854F435E-6E43-4B0E-90C4-58A5701BF35E}" srcId="{21B4FB69-A4F2-4D3F-B12F-E801F4827477}" destId="{051A48AF-EF58-4F41-B08C-F1A67FED9A7C}" srcOrd="0" destOrd="0" parTransId="{BC875891-7B81-4072-A756-9D746BF0DA0A}" sibTransId="{B25FD7D1-8A3F-4B9C-8DBF-CF70AA661707}"/>
    <dgm:cxn modelId="{8CE59260-3BAD-4723-9F03-F949062A2763}" type="presOf" srcId="{8208E115-F593-4217-86A4-77727B0EC1B2}" destId="{FD433A6A-0B5A-43D7-BCD8-08F4D3083986}" srcOrd="0" destOrd="0" presId="urn:microsoft.com/office/officeart/2005/8/layout/process5"/>
    <dgm:cxn modelId="{6F116441-8A1B-4A2E-AB93-5D2BB307C01F}" srcId="{21B4FB69-A4F2-4D3F-B12F-E801F4827477}" destId="{6871628F-4837-499D-88D3-4280A8BDA715}" srcOrd="5" destOrd="0" parTransId="{0D188237-FAEB-4524-A7D2-E51059A11DB2}" sibTransId="{5CA3EB5B-50E1-47C7-A97F-B9E00A96079B}"/>
    <dgm:cxn modelId="{57456F63-81E3-4FEB-B149-79FF53B1AD17}" type="presOf" srcId="{5B4C6804-03EB-45F5-941F-9029B92E8181}" destId="{69D51FE5-1828-4F36-9B56-E53CABB27989}" srcOrd="1" destOrd="0" presId="urn:microsoft.com/office/officeart/2005/8/layout/process5"/>
    <dgm:cxn modelId="{1344A146-DBF4-4EAF-AD50-B5E344328C67}" srcId="{21B4FB69-A4F2-4D3F-B12F-E801F4827477}" destId="{BD6522BD-EA97-486A-9F2D-8659082940C3}" srcOrd="4" destOrd="0" parTransId="{E747E344-0E97-4844-A591-7A569AE0DE0B}" sibTransId="{D9A316FC-D58D-4BD2-B42C-0D01CBF1443B}"/>
    <dgm:cxn modelId="{758CD148-B669-43D4-8C2B-9DEBA81A5C2D}" type="presOf" srcId="{D9A316FC-D58D-4BD2-B42C-0D01CBF1443B}" destId="{62CE29D3-199E-4AEC-98BB-5FBF847195F3}" srcOrd="1" destOrd="0" presId="urn:microsoft.com/office/officeart/2005/8/layout/process5"/>
    <dgm:cxn modelId="{35EBA14C-F356-425A-8412-708418A55888}" type="presOf" srcId="{FF696F3D-6FEF-45AA-BA5E-7789F34CCD43}" destId="{E54A937B-B7F8-41DF-8A95-5DCB245C9638}" srcOrd="0" destOrd="0" presId="urn:microsoft.com/office/officeart/2005/8/layout/process5"/>
    <dgm:cxn modelId="{CB7B0E76-14C0-476B-9835-AA690AE18AC2}" type="presOf" srcId="{51074709-5679-4C80-9B3D-996B605C67FB}" destId="{7CFE4B02-40EE-422D-AE50-22922B1B0DC6}" srcOrd="0" destOrd="0" presId="urn:microsoft.com/office/officeart/2005/8/layout/process5"/>
    <dgm:cxn modelId="{9FC3C376-40C4-42A9-9961-E196719E645A}" type="presOf" srcId="{6871628F-4837-499D-88D3-4280A8BDA715}" destId="{D0D80F28-AD29-489E-918A-2B0595326186}" srcOrd="0" destOrd="0" presId="urn:microsoft.com/office/officeart/2005/8/layout/process5"/>
    <dgm:cxn modelId="{029BE657-25C0-4589-BF99-C7932EDB9098}" type="presOf" srcId="{946E77B4-FCD9-4C0E-9A6D-B8C87C4A0BB4}" destId="{25B67F24-9147-4145-813E-0EB1CBCA9388}" srcOrd="0" destOrd="0" presId="urn:microsoft.com/office/officeart/2005/8/layout/process5"/>
    <dgm:cxn modelId="{ABFC5A59-575C-497D-B7C5-8DD54ED7CD95}" type="presOf" srcId="{051A48AF-EF58-4F41-B08C-F1A67FED9A7C}" destId="{0CC6DAA2-E342-4100-8A11-71F38ACD518C}" srcOrd="0" destOrd="0" presId="urn:microsoft.com/office/officeart/2005/8/layout/process5"/>
    <dgm:cxn modelId="{A6F9737A-C6C4-4833-923B-7899A9017C8B}" srcId="{21B4FB69-A4F2-4D3F-B12F-E801F4827477}" destId="{946E77B4-FCD9-4C0E-9A6D-B8C87C4A0BB4}" srcOrd="2" destOrd="0" parTransId="{B03A79D4-8C68-43D9-895D-27591012F752}" sibTransId="{5B4C6804-03EB-45F5-941F-9029B92E8181}"/>
    <dgm:cxn modelId="{A6BF109D-8E43-45D2-A6C0-7BEE6722A403}" type="presOf" srcId="{B25FD7D1-8A3F-4B9C-8DBF-CF70AA661707}" destId="{211A5D40-E136-415B-9D5B-489262A82C9E}" srcOrd="0" destOrd="0" presId="urn:microsoft.com/office/officeart/2005/8/layout/process5"/>
    <dgm:cxn modelId="{19BC56B1-3B0B-462C-BFA2-8D8E90C8E68A}" type="presOf" srcId="{21B4FB69-A4F2-4D3F-B12F-E801F4827477}" destId="{A7CD8952-3A07-408D-B15E-2729458CC0F1}" srcOrd="0" destOrd="0" presId="urn:microsoft.com/office/officeart/2005/8/layout/process5"/>
    <dgm:cxn modelId="{37EE82B1-8933-407F-A0C3-117A184972AD}" type="presOf" srcId="{BD6522BD-EA97-486A-9F2D-8659082940C3}" destId="{0AEDC4B9-DDC4-423B-AF9D-13B7B1DEB195}" srcOrd="0" destOrd="0" presId="urn:microsoft.com/office/officeart/2005/8/layout/process5"/>
    <dgm:cxn modelId="{4E134BE2-66C2-4800-84F5-486D79BF6A81}" type="presOf" srcId="{B25FD7D1-8A3F-4B9C-8DBF-CF70AA661707}" destId="{AAA53CF7-8951-4EDC-B819-90379AF46E89}" srcOrd="1" destOrd="0" presId="urn:microsoft.com/office/officeart/2005/8/layout/process5"/>
    <dgm:cxn modelId="{167986F1-B300-44A4-8AAA-39F6ACC7C6F1}" type="presOf" srcId="{51074709-5679-4C80-9B3D-996B605C67FB}" destId="{EDDDAF60-B543-4505-9447-5FE373E6B6D2}" srcOrd="1" destOrd="0" presId="urn:microsoft.com/office/officeart/2005/8/layout/process5"/>
    <dgm:cxn modelId="{592C32F3-F8E2-4405-A5E4-D3AE0FDE7913}" type="presOf" srcId="{8208E115-F593-4217-86A4-77727B0EC1B2}" destId="{A014545E-3682-411E-8129-F01E9D5F2137}" srcOrd="1" destOrd="0" presId="urn:microsoft.com/office/officeart/2005/8/layout/process5"/>
    <dgm:cxn modelId="{A008FF4B-DDAF-4CFF-99AE-401FB3E6E676}" type="presParOf" srcId="{A7CD8952-3A07-408D-B15E-2729458CC0F1}" destId="{0CC6DAA2-E342-4100-8A11-71F38ACD518C}" srcOrd="0" destOrd="0" presId="urn:microsoft.com/office/officeart/2005/8/layout/process5"/>
    <dgm:cxn modelId="{6AADBA68-BD88-4CAB-86D8-096118CD8355}" type="presParOf" srcId="{A7CD8952-3A07-408D-B15E-2729458CC0F1}" destId="{211A5D40-E136-415B-9D5B-489262A82C9E}" srcOrd="1" destOrd="0" presId="urn:microsoft.com/office/officeart/2005/8/layout/process5"/>
    <dgm:cxn modelId="{2EF2EFAB-9405-4168-8F1C-894C20847950}" type="presParOf" srcId="{211A5D40-E136-415B-9D5B-489262A82C9E}" destId="{AAA53CF7-8951-4EDC-B819-90379AF46E89}" srcOrd="0" destOrd="0" presId="urn:microsoft.com/office/officeart/2005/8/layout/process5"/>
    <dgm:cxn modelId="{7D0CCB64-7D72-4418-98D2-B38B3BD7F185}" type="presParOf" srcId="{A7CD8952-3A07-408D-B15E-2729458CC0F1}" destId="{BF591612-F90D-48A7-8D89-2C73257A11D5}" srcOrd="2" destOrd="0" presId="urn:microsoft.com/office/officeart/2005/8/layout/process5"/>
    <dgm:cxn modelId="{4D9331B5-4FA9-4325-81F9-6FF24B42B259}" type="presParOf" srcId="{A7CD8952-3A07-408D-B15E-2729458CC0F1}" destId="{FD433A6A-0B5A-43D7-BCD8-08F4D3083986}" srcOrd="3" destOrd="0" presId="urn:microsoft.com/office/officeart/2005/8/layout/process5"/>
    <dgm:cxn modelId="{89C22BF7-2DEC-4440-8DD2-375F26A086DA}" type="presParOf" srcId="{FD433A6A-0B5A-43D7-BCD8-08F4D3083986}" destId="{A014545E-3682-411E-8129-F01E9D5F2137}" srcOrd="0" destOrd="0" presId="urn:microsoft.com/office/officeart/2005/8/layout/process5"/>
    <dgm:cxn modelId="{1F964870-B0DF-47F3-9DA2-4195CCF455C9}" type="presParOf" srcId="{A7CD8952-3A07-408D-B15E-2729458CC0F1}" destId="{25B67F24-9147-4145-813E-0EB1CBCA9388}" srcOrd="4" destOrd="0" presId="urn:microsoft.com/office/officeart/2005/8/layout/process5"/>
    <dgm:cxn modelId="{182F9CF4-7182-4A14-A9BB-4D8FC5ED46F3}" type="presParOf" srcId="{A7CD8952-3A07-408D-B15E-2729458CC0F1}" destId="{8DC0F6D4-DE81-4E20-B0D8-63BA4E7BE007}" srcOrd="5" destOrd="0" presId="urn:microsoft.com/office/officeart/2005/8/layout/process5"/>
    <dgm:cxn modelId="{96DCACE6-3D5D-4A96-B1AF-E9CCE8637E58}" type="presParOf" srcId="{8DC0F6D4-DE81-4E20-B0D8-63BA4E7BE007}" destId="{69D51FE5-1828-4F36-9B56-E53CABB27989}" srcOrd="0" destOrd="0" presId="urn:microsoft.com/office/officeart/2005/8/layout/process5"/>
    <dgm:cxn modelId="{87096981-C10D-4930-A52C-5AB625E971EA}" type="presParOf" srcId="{A7CD8952-3A07-408D-B15E-2729458CC0F1}" destId="{E54A937B-B7F8-41DF-8A95-5DCB245C9638}" srcOrd="6" destOrd="0" presId="urn:microsoft.com/office/officeart/2005/8/layout/process5"/>
    <dgm:cxn modelId="{254E4BB5-1682-4626-A50E-B25EDE0F2F85}" type="presParOf" srcId="{A7CD8952-3A07-408D-B15E-2729458CC0F1}" destId="{7CFE4B02-40EE-422D-AE50-22922B1B0DC6}" srcOrd="7" destOrd="0" presId="urn:microsoft.com/office/officeart/2005/8/layout/process5"/>
    <dgm:cxn modelId="{67C7383F-5AC2-48A5-B8FC-0716573C8F08}" type="presParOf" srcId="{7CFE4B02-40EE-422D-AE50-22922B1B0DC6}" destId="{EDDDAF60-B543-4505-9447-5FE373E6B6D2}" srcOrd="0" destOrd="0" presId="urn:microsoft.com/office/officeart/2005/8/layout/process5"/>
    <dgm:cxn modelId="{D386D147-A204-404F-8244-1EC684BBDD57}" type="presParOf" srcId="{A7CD8952-3A07-408D-B15E-2729458CC0F1}" destId="{0AEDC4B9-DDC4-423B-AF9D-13B7B1DEB195}" srcOrd="8" destOrd="0" presId="urn:microsoft.com/office/officeart/2005/8/layout/process5"/>
    <dgm:cxn modelId="{381D23C5-10C4-413C-A405-31C826477174}" type="presParOf" srcId="{A7CD8952-3A07-408D-B15E-2729458CC0F1}" destId="{9F6D221D-35E2-4E70-A9A7-EC596273F2F4}" srcOrd="9" destOrd="0" presId="urn:microsoft.com/office/officeart/2005/8/layout/process5"/>
    <dgm:cxn modelId="{F9624F8E-F1A4-4A71-906C-AB3CF68D8EF9}" type="presParOf" srcId="{9F6D221D-35E2-4E70-A9A7-EC596273F2F4}" destId="{62CE29D3-199E-4AEC-98BB-5FBF847195F3}" srcOrd="0" destOrd="0" presId="urn:microsoft.com/office/officeart/2005/8/layout/process5"/>
    <dgm:cxn modelId="{FACE3779-3735-4D0F-9E5A-B3A83D5B21DF}" type="presParOf" srcId="{A7CD8952-3A07-408D-B15E-2729458CC0F1}" destId="{D0D80F28-AD29-489E-918A-2B0595326186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6DAA2-E342-4100-8A11-71F38ACD518C}">
      <dsp:nvSpPr>
        <dsp:cNvPr id="0" name=""/>
        <dsp:cNvSpPr/>
      </dsp:nvSpPr>
      <dsp:spPr>
        <a:xfrm>
          <a:off x="8027" y="858167"/>
          <a:ext cx="2399253" cy="14395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2">
                  <a:lumMod val="10000"/>
                </a:schemeClr>
              </a:solidFill>
              <a:latin typeface="Franklin Gothic Demi"/>
            </a:rPr>
            <a:t>Data Preprocessing and EDA</a:t>
          </a:r>
          <a:endParaRPr lang="en-US" sz="23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50190" y="900330"/>
        <a:ext cx="2314927" cy="1355225"/>
      </dsp:txXfrm>
    </dsp:sp>
    <dsp:sp modelId="{211A5D40-E136-415B-9D5B-489262A82C9E}">
      <dsp:nvSpPr>
        <dsp:cNvPr id="0" name=""/>
        <dsp:cNvSpPr/>
      </dsp:nvSpPr>
      <dsp:spPr>
        <a:xfrm>
          <a:off x="2618414" y="1280436"/>
          <a:ext cx="508641" cy="5950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618414" y="1399439"/>
        <a:ext cx="356049" cy="357008"/>
      </dsp:txXfrm>
    </dsp:sp>
    <dsp:sp modelId="{BF591612-F90D-48A7-8D89-2C73257A11D5}">
      <dsp:nvSpPr>
        <dsp:cNvPr id="0" name=""/>
        <dsp:cNvSpPr/>
      </dsp:nvSpPr>
      <dsp:spPr>
        <a:xfrm>
          <a:off x="3366981" y="858167"/>
          <a:ext cx="2399253" cy="14395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2">
                  <a:lumMod val="10000"/>
                </a:schemeClr>
              </a:solidFill>
              <a:latin typeface="Franklin Gothic Demi"/>
            </a:rPr>
            <a:t>Feature Engineering </a:t>
          </a:r>
          <a:endParaRPr lang="en-US" sz="23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3409144" y="900330"/>
        <a:ext cx="2314927" cy="1355225"/>
      </dsp:txXfrm>
    </dsp:sp>
    <dsp:sp modelId="{FD433A6A-0B5A-43D7-BCD8-08F4D3083986}">
      <dsp:nvSpPr>
        <dsp:cNvPr id="0" name=""/>
        <dsp:cNvSpPr/>
      </dsp:nvSpPr>
      <dsp:spPr>
        <a:xfrm>
          <a:off x="5977369" y="1280436"/>
          <a:ext cx="508641" cy="5950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977369" y="1399439"/>
        <a:ext cx="356049" cy="357008"/>
      </dsp:txXfrm>
    </dsp:sp>
    <dsp:sp modelId="{25B67F24-9147-4145-813E-0EB1CBCA9388}">
      <dsp:nvSpPr>
        <dsp:cNvPr id="0" name=""/>
        <dsp:cNvSpPr/>
      </dsp:nvSpPr>
      <dsp:spPr>
        <a:xfrm>
          <a:off x="6725936" y="858167"/>
          <a:ext cx="2399253" cy="14395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2">
                  <a:lumMod val="10000"/>
                </a:schemeClr>
              </a:solidFill>
              <a:latin typeface="Franklin Gothic Demi"/>
            </a:rPr>
            <a:t>Model Building</a:t>
          </a:r>
        </a:p>
      </dsp:txBody>
      <dsp:txXfrm>
        <a:off x="6768099" y="900330"/>
        <a:ext cx="2314927" cy="1355225"/>
      </dsp:txXfrm>
    </dsp:sp>
    <dsp:sp modelId="{8DC0F6D4-DE81-4E20-B0D8-63BA4E7BE007}">
      <dsp:nvSpPr>
        <dsp:cNvPr id="0" name=""/>
        <dsp:cNvSpPr/>
      </dsp:nvSpPr>
      <dsp:spPr>
        <a:xfrm rot="5400000">
          <a:off x="7671242" y="2465667"/>
          <a:ext cx="508641" cy="5950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7747059" y="2508853"/>
        <a:ext cx="357008" cy="356049"/>
      </dsp:txXfrm>
    </dsp:sp>
    <dsp:sp modelId="{E54A937B-B7F8-41DF-8A95-5DCB245C9638}">
      <dsp:nvSpPr>
        <dsp:cNvPr id="0" name=""/>
        <dsp:cNvSpPr/>
      </dsp:nvSpPr>
      <dsp:spPr>
        <a:xfrm>
          <a:off x="6725936" y="3257421"/>
          <a:ext cx="2399253" cy="14395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2">
                  <a:lumMod val="10000"/>
                </a:schemeClr>
              </a:solidFill>
              <a:latin typeface="Franklin Gothic Demi"/>
            </a:rPr>
            <a:t>Model Evaluation</a:t>
          </a:r>
          <a:endParaRPr lang="en-US" sz="23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6768099" y="3299584"/>
        <a:ext cx="2314927" cy="1355225"/>
      </dsp:txXfrm>
    </dsp:sp>
    <dsp:sp modelId="{7CFE4B02-40EE-422D-AE50-22922B1B0DC6}">
      <dsp:nvSpPr>
        <dsp:cNvPr id="0" name=""/>
        <dsp:cNvSpPr/>
      </dsp:nvSpPr>
      <dsp:spPr>
        <a:xfrm rot="10800000">
          <a:off x="6006160" y="3679689"/>
          <a:ext cx="508641" cy="5950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6158752" y="3798692"/>
        <a:ext cx="356049" cy="357008"/>
      </dsp:txXfrm>
    </dsp:sp>
    <dsp:sp modelId="{0AEDC4B9-DDC4-423B-AF9D-13B7B1DEB195}">
      <dsp:nvSpPr>
        <dsp:cNvPr id="0" name=""/>
        <dsp:cNvSpPr/>
      </dsp:nvSpPr>
      <dsp:spPr>
        <a:xfrm>
          <a:off x="3366981" y="3257421"/>
          <a:ext cx="2399253" cy="143955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2">
                  <a:lumMod val="10000"/>
                </a:schemeClr>
              </a:solidFill>
              <a:latin typeface="Franklin Gothic Demi"/>
            </a:rPr>
            <a:t>Model Feedback</a:t>
          </a:r>
          <a:endParaRPr lang="en-US" sz="23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3409144" y="3299584"/>
        <a:ext cx="2314927" cy="1355225"/>
      </dsp:txXfrm>
    </dsp:sp>
    <dsp:sp modelId="{9F6D221D-35E2-4E70-A9A7-EC596273F2F4}">
      <dsp:nvSpPr>
        <dsp:cNvPr id="0" name=""/>
        <dsp:cNvSpPr/>
      </dsp:nvSpPr>
      <dsp:spPr>
        <a:xfrm rot="10800000">
          <a:off x="2647205" y="3679689"/>
          <a:ext cx="508641" cy="5950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2799797" y="3798692"/>
        <a:ext cx="356049" cy="357008"/>
      </dsp:txXfrm>
    </dsp:sp>
    <dsp:sp modelId="{D0D80F28-AD29-489E-918A-2B0595326186}">
      <dsp:nvSpPr>
        <dsp:cNvPr id="0" name=""/>
        <dsp:cNvSpPr/>
      </dsp:nvSpPr>
      <dsp:spPr>
        <a:xfrm>
          <a:off x="8027" y="3257421"/>
          <a:ext cx="2399253" cy="14395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2">
                  <a:lumMod val="10000"/>
                </a:schemeClr>
              </a:solidFill>
              <a:latin typeface="Franklin Gothic Demi"/>
            </a:rPr>
            <a:t>Deployment</a:t>
          </a:r>
          <a:endParaRPr lang="en-US" sz="23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50190" y="3299584"/>
        <a:ext cx="2314927" cy="1355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04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12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35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8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19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26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9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P – 405 – CUSTOMER SEGMENTATION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956" y="4661717"/>
            <a:ext cx="7936230" cy="1380760"/>
          </a:xfrm>
        </p:spPr>
        <p:txBody>
          <a:bodyPr/>
          <a:lstStyle/>
          <a:p>
            <a:r>
              <a:rPr lang="en-US" dirty="0"/>
              <a:t>Description of 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47A93-5734-52A7-1A64-832A68F98D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6557" y="80797"/>
            <a:ext cx="8516176" cy="4588531"/>
          </a:xfrm>
        </p:spPr>
        <p:txBody>
          <a:bodyPr vert="horz" lIns="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500" b="1" dirty="0">
                <a:ea typeface="+mn-lt"/>
                <a:cs typeface="+mn-lt"/>
              </a:rPr>
              <a:t>AcceptedCmp3</a:t>
            </a:r>
            <a:r>
              <a:rPr lang="en-US" sz="1500" dirty="0">
                <a:ea typeface="+mn-lt"/>
                <a:cs typeface="+mn-lt"/>
              </a:rPr>
              <a:t>:</a:t>
            </a:r>
            <a:endParaRPr lang="en-US" sz="15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500" dirty="0">
                <a:ea typeface="+mn-lt"/>
                <a:cs typeface="+mn-lt"/>
              </a:rPr>
              <a:t>Percentage of customers accepting offers in the 3rd campaign. Mean: 7.36%, Std: 0.26, Min: 0, Max: 1.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500" b="1" dirty="0">
                <a:ea typeface="+mn-lt"/>
                <a:cs typeface="+mn-lt"/>
              </a:rPr>
              <a:t>AcceptedCmp4</a:t>
            </a:r>
            <a:r>
              <a:rPr lang="en-US" sz="1500" dirty="0"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500" dirty="0">
                <a:ea typeface="+mn-lt"/>
                <a:cs typeface="+mn-lt"/>
              </a:rPr>
              <a:t>Percentage of customers accepting offers in the 4th campaign. Mean: 7.40%, Std: 0.26, Min: 0, Max: 1.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500" b="1" dirty="0">
                <a:ea typeface="+mn-lt"/>
                <a:cs typeface="+mn-lt"/>
              </a:rPr>
              <a:t>AcceptedCmp5</a:t>
            </a:r>
            <a:r>
              <a:rPr lang="en-US" sz="1500" dirty="0"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500" dirty="0">
                <a:ea typeface="+mn-lt"/>
                <a:cs typeface="+mn-lt"/>
              </a:rPr>
              <a:t>Percentage of customers accepting offers in the 5th campaign. Mean: 7.31%, Std: 0.26, Min: 0, Max: 1.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500" b="1" dirty="0">
                <a:ea typeface="+mn-lt"/>
                <a:cs typeface="+mn-lt"/>
              </a:rPr>
              <a:t>AcceptedCmp1</a:t>
            </a:r>
            <a:r>
              <a:rPr lang="en-US" sz="1500" dirty="0"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500" dirty="0">
                <a:ea typeface="+mn-lt"/>
                <a:cs typeface="+mn-lt"/>
              </a:rPr>
              <a:t>Percentage of customers accepting offers in the 1st campaign. Mean: 6.41%, Std: 0.24, Min: 0, Max: 1.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500" b="1" dirty="0">
                <a:ea typeface="+mn-lt"/>
                <a:cs typeface="+mn-lt"/>
              </a:rPr>
              <a:t>AcceptedCmp2</a:t>
            </a:r>
            <a:r>
              <a:rPr lang="en-US" sz="1500" dirty="0"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500" dirty="0">
                <a:ea typeface="+mn-lt"/>
                <a:cs typeface="+mn-lt"/>
              </a:rPr>
              <a:t>Percentage of customers accepting offers in the 2nd campaign. Mean: 1.35%, Std: 0.12, Min: 0, Max: 1.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500" b="1" dirty="0">
                <a:ea typeface="+mn-lt"/>
                <a:cs typeface="+mn-lt"/>
              </a:rPr>
              <a:t>Complain</a:t>
            </a:r>
            <a:r>
              <a:rPr lang="en-US" sz="1500" dirty="0"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500" dirty="0">
                <a:ea typeface="+mn-lt"/>
                <a:cs typeface="+mn-lt"/>
              </a:rPr>
              <a:t>Proportion of customers who made complaints. Mean: 0.95%, Std: 0.10, Min: 0, Max: 1.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500" b="1" dirty="0">
                <a:ea typeface="+mn-lt"/>
                <a:cs typeface="+mn-lt"/>
              </a:rPr>
              <a:t>Response</a:t>
            </a:r>
            <a:r>
              <a:rPr lang="en-US" sz="1500" dirty="0"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500" dirty="0">
                <a:ea typeface="+mn-lt"/>
                <a:cs typeface="+mn-lt"/>
              </a:rPr>
              <a:t>Percentage of customers responding positively. Mean: 15.03%, Std: 0.36, Min: 0, Max: 1.</a:t>
            </a:r>
            <a:endParaRPr lang="en-US"/>
          </a:p>
          <a:p>
            <a:pPr marL="285750"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endParaRPr lang="en-US" sz="15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FDF63F-A123-CA11-407D-7EFEA625FE5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230074" y="173400"/>
            <a:ext cx="2825115" cy="220359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5DA5B4-2D30-25DF-B54B-0DF574624FE0}"/>
              </a:ext>
            </a:extLst>
          </p:cNvPr>
          <p:cNvSpPr txBox="1"/>
          <p:nvPr/>
        </p:nvSpPr>
        <p:spPr>
          <a:xfrm>
            <a:off x="233923" y="2526529"/>
            <a:ext cx="2636108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Acceptance rates for campaigns 3 through 5 range from 7.36% to 7.40%,</a:t>
            </a:r>
          </a:p>
          <a:p>
            <a:r>
              <a:rPr lang="en-US" sz="1400" dirty="0">
                <a:solidFill>
                  <a:schemeClr val="bg1"/>
                </a:solidFill>
              </a:rPr>
              <a:t>while campaign 1 saw a 6.41% acceptance rate, and campaign 2 had</a:t>
            </a:r>
          </a:p>
          <a:p>
            <a:r>
              <a:rPr lang="en-US" sz="1400" dirty="0">
                <a:solidFill>
                  <a:schemeClr val="bg1"/>
                </a:solidFill>
              </a:rPr>
              <a:t>1.35%, showing consistent trends with minimal variation.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● Complaints were made by approximately 0.95% of customers 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average.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● On average, customers respond positively at a rate of 15.03%,</a:t>
            </a:r>
          </a:p>
          <a:p>
            <a:r>
              <a:rPr lang="en-US" sz="1400" dirty="0">
                <a:solidFill>
                  <a:schemeClr val="bg1"/>
                </a:solidFill>
              </a:rPr>
              <a:t>highlighting their active engagement.</a:t>
            </a:r>
          </a:p>
        </p:txBody>
      </p:sp>
    </p:spTree>
    <p:extLst>
      <p:ext uri="{BB962C8B-B14F-4D97-AF65-F5344CB8AC3E}">
        <p14:creationId xmlns:p14="http://schemas.microsoft.com/office/powerpoint/2010/main" val="347742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956" y="4661717"/>
            <a:ext cx="7936230" cy="1380760"/>
          </a:xfrm>
        </p:spPr>
        <p:txBody>
          <a:bodyPr/>
          <a:lstStyle/>
          <a:p>
            <a:r>
              <a:rPr lang="en-US" dirty="0"/>
              <a:t>Univariate, bivariate and </a:t>
            </a:r>
            <a:r>
              <a:rPr lang="en-US" dirty="0" err="1"/>
              <a:t>Multivatriate</a:t>
            </a:r>
            <a:r>
              <a:rPr lang="en-US" dirty="0"/>
              <a:t>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E196D7-0A1E-0A6F-07C8-B18FF221BCB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852237" y="468986"/>
            <a:ext cx="6037004" cy="3999060"/>
          </a:xfr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1784D7F9-A8A6-0DDF-C378-F3F3BD255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53" y="474452"/>
            <a:ext cx="5752123" cy="37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08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843" y="5351830"/>
            <a:ext cx="5880268" cy="1380760"/>
          </a:xfrm>
        </p:spPr>
        <p:txBody>
          <a:bodyPr/>
          <a:lstStyle/>
          <a:p>
            <a:r>
              <a:rPr lang="en-US" dirty="0"/>
              <a:t>CORRELATION OF THE DATA</a:t>
            </a:r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E0D88FA3-E545-7292-AC3B-3C8E51E806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992934" y="382722"/>
            <a:ext cx="4877045" cy="447351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750F-1778-9F43-E111-FEF76394F7F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09586" y="0"/>
            <a:ext cx="7282096" cy="4056569"/>
          </a:xfrm>
        </p:spPr>
        <p:txBody>
          <a:bodyPr vert="horz" lIns="0" tIns="2743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Strong Positive Correlations:</a:t>
            </a:r>
            <a:endParaRPr lang="en-US" sz="12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1. Spending Patterns:</a:t>
            </a:r>
            <a:endParaRPr lang="en-US" sz="12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   - `</a:t>
            </a:r>
            <a:r>
              <a:rPr lang="en-US" sz="1200" dirty="0" err="1">
                <a:ea typeface="+mn-lt"/>
                <a:cs typeface="+mn-lt"/>
              </a:rPr>
              <a:t>MntWines</a:t>
            </a:r>
            <a:r>
              <a:rPr lang="en-US" sz="1200" dirty="0">
                <a:ea typeface="+mn-lt"/>
                <a:cs typeface="+mn-lt"/>
              </a:rPr>
              <a:t>` is strongly correlated with `</a:t>
            </a:r>
            <a:r>
              <a:rPr lang="en-US" sz="1200" dirty="0" err="1">
                <a:ea typeface="+mn-lt"/>
                <a:cs typeface="+mn-lt"/>
              </a:rPr>
              <a:t>MntFruits</a:t>
            </a:r>
            <a:r>
              <a:rPr lang="en-US" sz="1200" dirty="0">
                <a:ea typeface="+mn-lt"/>
                <a:cs typeface="+mn-lt"/>
              </a:rPr>
              <a:t>` (0.58), `</a:t>
            </a:r>
            <a:r>
              <a:rPr lang="en-US" sz="1200" dirty="0" err="1">
                <a:ea typeface="+mn-lt"/>
                <a:cs typeface="+mn-lt"/>
              </a:rPr>
              <a:t>MntMeatProducts</a:t>
            </a:r>
            <a:r>
              <a:rPr lang="en-US" sz="1200" dirty="0">
                <a:ea typeface="+mn-lt"/>
                <a:cs typeface="+mn-lt"/>
              </a:rPr>
              <a:t>` (0.63), `</a:t>
            </a:r>
            <a:r>
              <a:rPr lang="en-US" sz="1200" dirty="0" err="1">
                <a:ea typeface="+mn-lt"/>
                <a:cs typeface="+mn-lt"/>
              </a:rPr>
              <a:t>MntFishProducts</a:t>
            </a:r>
            <a:r>
              <a:rPr lang="en-US" sz="1200" dirty="0">
                <a:ea typeface="+mn-lt"/>
                <a:cs typeface="+mn-lt"/>
              </a:rPr>
              <a:t>` (0.52), and `</a:t>
            </a:r>
            <a:r>
              <a:rPr lang="en-US" sz="1200" dirty="0" err="1">
                <a:ea typeface="+mn-lt"/>
                <a:cs typeface="+mn-lt"/>
              </a:rPr>
              <a:t>MntSweetProducts</a:t>
            </a:r>
            <a:r>
              <a:rPr lang="en-US" sz="1200" dirty="0">
                <a:ea typeface="+mn-lt"/>
                <a:cs typeface="+mn-lt"/>
              </a:rPr>
              <a:t>` (0.57).</a:t>
            </a:r>
            <a:endParaRPr lang="en-US" sz="12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   - This indicates that customers who spend a lot on wine also tend to spend more on other products.</a:t>
            </a:r>
            <a:endParaRPr lang="en-US" sz="12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12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2. Purchase Channels:</a:t>
            </a:r>
            <a:endParaRPr lang="en-US" sz="12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   - `</a:t>
            </a:r>
            <a:r>
              <a:rPr lang="en-US" sz="1200" dirty="0" err="1">
                <a:ea typeface="+mn-lt"/>
                <a:cs typeface="+mn-lt"/>
              </a:rPr>
              <a:t>NumStorePurchases</a:t>
            </a:r>
            <a:r>
              <a:rPr lang="en-US" sz="1200" dirty="0">
                <a:ea typeface="+mn-lt"/>
                <a:cs typeface="+mn-lt"/>
              </a:rPr>
              <a:t>` correlates with `</a:t>
            </a:r>
            <a:r>
              <a:rPr lang="en-US" sz="1200" dirty="0" err="1">
                <a:ea typeface="+mn-lt"/>
                <a:cs typeface="+mn-lt"/>
              </a:rPr>
              <a:t>NumWebPurchases</a:t>
            </a:r>
            <a:r>
              <a:rPr lang="en-US" sz="1200" dirty="0">
                <a:ea typeface="+mn-lt"/>
                <a:cs typeface="+mn-lt"/>
              </a:rPr>
              <a:t>` (0.32) and `</a:t>
            </a:r>
            <a:r>
              <a:rPr lang="en-US" sz="1200" dirty="0" err="1">
                <a:ea typeface="+mn-lt"/>
                <a:cs typeface="+mn-lt"/>
              </a:rPr>
              <a:t>NumCatalogPurchases</a:t>
            </a:r>
            <a:r>
              <a:rPr lang="en-US" sz="1200" dirty="0">
                <a:ea typeface="+mn-lt"/>
                <a:cs typeface="+mn-lt"/>
              </a:rPr>
              <a:t>` (0.41).</a:t>
            </a:r>
            <a:endParaRPr lang="en-US" sz="12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   - Customers who buy more in-store also tend to make more online and catalog purchases.</a:t>
            </a:r>
            <a:endParaRPr lang="en-US" sz="12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12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Strong Negative Correlations:</a:t>
            </a:r>
            <a:endParaRPr lang="en-US" sz="12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1. Website Visits vs Spending:</a:t>
            </a:r>
            <a:endParaRPr lang="en-US" sz="12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   - `</a:t>
            </a:r>
            <a:r>
              <a:rPr lang="en-US" sz="1200" dirty="0" err="1">
                <a:ea typeface="+mn-lt"/>
                <a:cs typeface="+mn-lt"/>
              </a:rPr>
              <a:t>NumWebVisitsMonth</a:t>
            </a:r>
            <a:r>
              <a:rPr lang="en-US" sz="1200" dirty="0">
                <a:ea typeface="+mn-lt"/>
                <a:cs typeface="+mn-lt"/>
              </a:rPr>
              <a:t>` has negative correlations with `</a:t>
            </a:r>
            <a:r>
              <a:rPr lang="en-US" sz="1200" dirty="0" err="1">
                <a:ea typeface="+mn-lt"/>
                <a:cs typeface="+mn-lt"/>
              </a:rPr>
              <a:t>MntWines</a:t>
            </a:r>
            <a:r>
              <a:rPr lang="en-US" sz="1200" dirty="0">
                <a:ea typeface="+mn-lt"/>
                <a:cs typeface="+mn-lt"/>
              </a:rPr>
              <a:t>` (-0.35), `</a:t>
            </a:r>
            <a:r>
              <a:rPr lang="en-US" sz="1200" dirty="0" err="1">
                <a:ea typeface="+mn-lt"/>
                <a:cs typeface="+mn-lt"/>
              </a:rPr>
              <a:t>MntFruits</a:t>
            </a:r>
            <a:r>
              <a:rPr lang="en-US" sz="1200" dirty="0">
                <a:ea typeface="+mn-lt"/>
                <a:cs typeface="+mn-lt"/>
              </a:rPr>
              <a:t>` (-0.32), `</a:t>
            </a:r>
            <a:r>
              <a:rPr lang="en-US" sz="1200" dirty="0" err="1">
                <a:ea typeface="+mn-lt"/>
                <a:cs typeface="+mn-lt"/>
              </a:rPr>
              <a:t>MntMeatProducts</a:t>
            </a:r>
            <a:r>
              <a:rPr lang="en-US" sz="1200" dirty="0">
                <a:ea typeface="+mn-lt"/>
                <a:cs typeface="+mn-lt"/>
              </a:rPr>
              <a:t>` (-0.42), `</a:t>
            </a:r>
            <a:r>
              <a:rPr lang="en-US" sz="1200" dirty="0" err="1">
                <a:ea typeface="+mn-lt"/>
                <a:cs typeface="+mn-lt"/>
              </a:rPr>
              <a:t>MntFishProducts</a:t>
            </a:r>
            <a:r>
              <a:rPr lang="en-US" sz="1200" dirty="0">
                <a:ea typeface="+mn-lt"/>
                <a:cs typeface="+mn-lt"/>
              </a:rPr>
              <a:t>` (-0.35), and `</a:t>
            </a:r>
            <a:r>
              <a:rPr lang="en-US" sz="1200" dirty="0" err="1">
                <a:ea typeface="+mn-lt"/>
                <a:cs typeface="+mn-lt"/>
              </a:rPr>
              <a:t>MntSweetProducts</a:t>
            </a:r>
            <a:r>
              <a:rPr lang="en-US" sz="1200" dirty="0">
                <a:ea typeface="+mn-lt"/>
                <a:cs typeface="+mn-lt"/>
              </a:rPr>
              <a:t>` (-0.32).</a:t>
            </a:r>
            <a:endParaRPr lang="en-US" sz="12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   - Frequent website visitors spend less on these products.</a:t>
            </a:r>
            <a:endParaRPr lang="en-US" sz="12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12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Income and Age:</a:t>
            </a:r>
            <a:endParaRPr lang="en-US" sz="12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1. Income:</a:t>
            </a:r>
            <a:endParaRPr lang="en-US" sz="12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   - `Income` correlates positively with `</a:t>
            </a:r>
            <a:r>
              <a:rPr lang="en-US" sz="1200" dirty="0" err="1">
                <a:ea typeface="+mn-lt"/>
                <a:cs typeface="+mn-lt"/>
              </a:rPr>
              <a:t>MntWines</a:t>
            </a:r>
            <a:r>
              <a:rPr lang="en-US" sz="1200" dirty="0">
                <a:ea typeface="+mn-lt"/>
                <a:cs typeface="+mn-lt"/>
              </a:rPr>
              <a:t>` (0.33), `</a:t>
            </a:r>
            <a:r>
              <a:rPr lang="en-US" sz="1200" dirty="0" err="1">
                <a:ea typeface="+mn-lt"/>
                <a:cs typeface="+mn-lt"/>
              </a:rPr>
              <a:t>MntMeatProducts</a:t>
            </a:r>
            <a:r>
              <a:rPr lang="en-US" sz="1200" dirty="0">
                <a:ea typeface="+mn-lt"/>
                <a:cs typeface="+mn-lt"/>
              </a:rPr>
              <a:t>` (0.30), and `</a:t>
            </a:r>
            <a:r>
              <a:rPr lang="en-US" sz="1200" dirty="0" err="1">
                <a:ea typeface="+mn-lt"/>
                <a:cs typeface="+mn-lt"/>
              </a:rPr>
              <a:t>NumCatalogPurchases</a:t>
            </a:r>
            <a:r>
              <a:rPr lang="en-US" sz="1200" dirty="0">
                <a:ea typeface="+mn-lt"/>
                <a:cs typeface="+mn-lt"/>
              </a:rPr>
              <a:t>` (0.28).</a:t>
            </a:r>
            <a:endParaRPr lang="en-US" sz="12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   - Higher-income customers spend more on wine and meat products and use catalog purchases more frequently.</a:t>
            </a:r>
            <a:endParaRPr lang="en-US" sz="12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12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2. Age:</a:t>
            </a:r>
            <a:endParaRPr lang="en-US" sz="12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   - `Age` shows a positive correlation with `</a:t>
            </a:r>
            <a:r>
              <a:rPr lang="en-US" sz="1200" dirty="0" err="1">
                <a:ea typeface="+mn-lt"/>
                <a:cs typeface="+mn-lt"/>
              </a:rPr>
              <a:t>NumWebVisitsMonth</a:t>
            </a:r>
            <a:r>
              <a:rPr lang="en-US" sz="1200" dirty="0">
                <a:ea typeface="+mn-lt"/>
                <a:cs typeface="+mn-lt"/>
              </a:rPr>
              <a:t>` (0.12) and negative correlations with `</a:t>
            </a:r>
            <a:r>
              <a:rPr lang="en-US" sz="1200" dirty="0" err="1">
                <a:ea typeface="+mn-lt"/>
                <a:cs typeface="+mn-lt"/>
              </a:rPr>
              <a:t>MntWines</a:t>
            </a:r>
            <a:r>
              <a:rPr lang="en-US" sz="1200" dirty="0">
                <a:ea typeface="+mn-lt"/>
                <a:cs typeface="+mn-lt"/>
              </a:rPr>
              <a:t>` (-0.29) and `</a:t>
            </a:r>
            <a:r>
              <a:rPr lang="en-US" sz="1200" dirty="0" err="1">
                <a:ea typeface="+mn-lt"/>
                <a:cs typeface="+mn-lt"/>
              </a:rPr>
              <a:t>MntSweetProducts</a:t>
            </a:r>
            <a:r>
              <a:rPr lang="en-US" sz="1200" dirty="0">
                <a:ea typeface="+mn-lt"/>
                <a:cs typeface="+mn-lt"/>
              </a:rPr>
              <a:t>` (-0.20).</a:t>
            </a:r>
            <a:endParaRPr lang="en-US" sz="12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   - Older customers visit the website more but spend less on wine and sweets.</a:t>
            </a:r>
            <a:endParaRPr lang="en-US" sz="12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12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6984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239" y="5797528"/>
            <a:ext cx="5750872" cy="138076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CORRELATION OF THE DATA</a:t>
            </a:r>
            <a:endParaRPr lang="en-US" b="0" dirty="0">
              <a:ea typeface="+mj-lt"/>
              <a:cs typeface="+mj-lt"/>
            </a:endParaRPr>
          </a:p>
          <a:p>
            <a:endParaRPr lang="en-US" dirty="0"/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E0D88FA3-E545-7292-AC3B-3C8E51E806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7050443" y="382722"/>
            <a:ext cx="4819536" cy="4416003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750F-1778-9F43-E111-FEF76394F7F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0"/>
            <a:ext cx="7282096" cy="4056569"/>
          </a:xfrm>
        </p:spPr>
        <p:txBody>
          <a:bodyPr vert="horz" lIns="0" tIns="2743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Acceptance of Campaigns:</a:t>
            </a:r>
            <a:endParaRPr lang="en-US" sz="1200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1. Campaign Acceptance:</a:t>
            </a:r>
            <a:endParaRPr lang="en-US" sz="1200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   - `AcceptedCmp1` to `AcceptedCmp5` show positive correlations with each other, such as `AcceptedCmp1` with `AcceptedCmp2` (0.32), `AcceptedCmp3` (0.17), and `AcceptedCmp4` (0.18).</a:t>
            </a:r>
            <a:endParaRPr lang="en-US" sz="1200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   - Customers who accept one campaign are likely to accept others, indicating a segment of responsive customers.</a:t>
            </a:r>
            <a:endParaRPr lang="en-US" sz="1200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12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Weak Correlations:</a:t>
            </a: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1. Education and Marital Status:</a:t>
            </a: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   - `Education` and `</a:t>
            </a:r>
            <a:r>
              <a:rPr lang="en-US" sz="1200" dirty="0" err="1">
                <a:ea typeface="+mn-lt"/>
                <a:cs typeface="+mn-lt"/>
              </a:rPr>
              <a:t>Marital_Status</a:t>
            </a:r>
            <a:r>
              <a:rPr lang="en-US" sz="1200" dirty="0">
                <a:ea typeface="+mn-lt"/>
                <a:cs typeface="+mn-lt"/>
              </a:rPr>
              <a:t>` have generally weak correlations with most spending and purchase variables, indicating these factors do not significantly influence spending behaviors.</a:t>
            </a: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### Specific Insights:</a:t>
            </a: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1. Total Children:</a:t>
            </a: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   - `</a:t>
            </a:r>
            <a:r>
              <a:rPr lang="en-US" sz="1200" dirty="0" err="1">
                <a:ea typeface="+mn-lt"/>
                <a:cs typeface="+mn-lt"/>
              </a:rPr>
              <a:t>total_children</a:t>
            </a:r>
            <a:r>
              <a:rPr lang="en-US" sz="1200" dirty="0">
                <a:ea typeface="+mn-lt"/>
                <a:cs typeface="+mn-lt"/>
              </a:rPr>
              <a:t>` has negative correlations with `Income` (-0.29) and positive correlations with `</a:t>
            </a:r>
            <a:r>
              <a:rPr lang="en-US" sz="1200" dirty="0" err="1">
                <a:ea typeface="+mn-lt"/>
                <a:cs typeface="+mn-lt"/>
              </a:rPr>
              <a:t>NumWebVisitsMonth</a:t>
            </a:r>
            <a:r>
              <a:rPr lang="en-US" sz="1200" dirty="0">
                <a:ea typeface="+mn-lt"/>
                <a:cs typeface="+mn-lt"/>
              </a:rPr>
              <a:t>` (0.15).</a:t>
            </a: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   - More children in the household are associated with lower income and more frequent website visits.</a:t>
            </a: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2. Recency:</a:t>
            </a: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   - `Recency` (how recent the last purchase was) has weak correlations with most variables, showing it does not strongly affect spending patterns or purchase frequency.</a:t>
            </a: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ea typeface="+mn-lt"/>
                <a:cs typeface="+mn-lt"/>
              </a:rPr>
              <a:t>These detailed points highlight specific relationships within the dataset, useful for deeper customer behavior analysis and strategic planning. If you need more specific details or analysis, please let me know!</a:t>
            </a: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7146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031" y="4791113"/>
            <a:ext cx="7936230" cy="1380760"/>
          </a:xfrm>
        </p:spPr>
        <p:txBody>
          <a:bodyPr/>
          <a:lstStyle/>
          <a:p>
            <a:r>
              <a:rPr lang="en-US" dirty="0"/>
              <a:t>Skewness and outlier detection</a:t>
            </a:r>
          </a:p>
        </p:txBody>
      </p:sp>
      <p:pic>
        <p:nvPicPr>
          <p:cNvPr id="8" name="Content Placeholder 7" descr="A graph of a distribution of income&#10;&#10;Description automatically generated">
            <a:extLst>
              <a:ext uri="{FF2B5EF4-FFF2-40B4-BE49-F238E27FC236}">
                <a16:creationId xmlns:a16="http://schemas.microsoft.com/office/drawing/2014/main" id="{F6DF687A-E480-3B2F-4816-563DE278382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301961" y="120847"/>
            <a:ext cx="6103152" cy="4925374"/>
          </a:xfrm>
        </p:spPr>
      </p:pic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84DA932-78A8-4DC5-9289-66DC96392B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8594514" y="3337178"/>
            <a:ext cx="3600450" cy="343852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B1EEC8-0C14-26AD-2C2C-82A9B269E6C7}"/>
              </a:ext>
            </a:extLst>
          </p:cNvPr>
          <p:cNvSpPr txBox="1"/>
          <p:nvPr/>
        </p:nvSpPr>
        <p:spPr>
          <a:xfrm>
            <a:off x="6874213" y="291829"/>
            <a:ext cx="488004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Skewness of Income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The income column exhibits a very high skewness, indicating a significant asymmetry in its distribution.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Outlier Removal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The columns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Income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and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Age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have a relatively small number of outliers.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These outliers can be removed to clean the dataset and improve the accuracy of the analysis.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164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732" y="4703286"/>
            <a:ext cx="7936230" cy="1380760"/>
          </a:xfrm>
        </p:spPr>
        <p:txBody>
          <a:bodyPr/>
          <a:lstStyle/>
          <a:p>
            <a:r>
              <a:rPr lang="en-US" dirty="0"/>
              <a:t>Skewness and Outliers detection</a:t>
            </a:r>
          </a:p>
        </p:txBody>
      </p:sp>
      <p:pic>
        <p:nvPicPr>
          <p:cNvPr id="2" name="Content Placeholder 1" descr="A screenshot of a computer&#10;&#10;Description automatically generated">
            <a:extLst>
              <a:ext uri="{FF2B5EF4-FFF2-40B4-BE49-F238E27FC236}">
                <a16:creationId xmlns:a16="http://schemas.microsoft.com/office/drawing/2014/main" id="{D9FBFC11-D9A6-7C0D-B8D1-0805694CEDC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82121" y="467996"/>
            <a:ext cx="3900309" cy="363026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1B8D31-61A8-F52D-A3B7-EFE4087FE041}"/>
              </a:ext>
            </a:extLst>
          </p:cNvPr>
          <p:cNvSpPr txBox="1"/>
          <p:nvPr/>
        </p:nvSpPr>
        <p:spPr>
          <a:xfrm>
            <a:off x="4695890" y="470170"/>
            <a:ext cx="696445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Log Transformation</a:t>
            </a:r>
            <a:r>
              <a:rPr lang="en-US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Log transformations are performed on specific columns to address skewness.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This transformation helps in stabilizing the variance and making the data more normally distributed.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Post-Transformation Skewness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After removing outliers and applying log transformations, the skewness of the dataset is controlled.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The data is now more balanced and better suited for statistical analysis and modeling.</a:t>
            </a:r>
            <a:endParaRPr lang="en-US" dirty="0"/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E3B550B-3BEB-65A0-F72E-B4C35CF80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3202223"/>
            <a:ext cx="3281452" cy="341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34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C148-5362-5494-5A73-A3A17BB3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 Check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BF04B-62C6-4EC4-0B14-E8B77A7F0AA8}"/>
              </a:ext>
            </a:extLst>
          </p:cNvPr>
          <p:cNvSpPr txBox="1"/>
          <p:nvPr/>
        </p:nvSpPr>
        <p:spPr>
          <a:xfrm>
            <a:off x="610884" y="2675106"/>
            <a:ext cx="592326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There are no target variables in this dataset.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A Constant term has been created and added to the data representing the intercept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Since all variables except the constant have VIFs below 10, there is no immediate need to remove any variables due to multicollinearity concerns. 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StandardScaler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from </a:t>
            </a:r>
            <a:r>
              <a:rPr lang="en-US" dirty="0" err="1">
                <a:solidFill>
                  <a:schemeClr val="bg1"/>
                </a:solidFill>
              </a:rPr>
              <a:t>sklearn.preprocessing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is used to standardize the numerical features in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DataFrame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df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ensuring each feature has a mean of 0 and a standard deviation of 1.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D922844-398D-473A-67A8-F3B52452A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50" y="416674"/>
            <a:ext cx="3782773" cy="605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97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C466-F40B-A103-C305-3829DFCB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Principal Component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97997-5405-2E1C-633B-B9A06A02BD0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16302" y="2648549"/>
            <a:ext cx="5456148" cy="2892785"/>
          </a:xfrm>
        </p:spPr>
        <p:txBody>
          <a:bodyPr vert="horz" lIns="0" tIns="45720" rIns="91440" bIns="45720" rtlCol="0" anchor="t">
            <a:noAutofit/>
          </a:bodyPr>
          <a:lstStyle/>
          <a:p>
            <a:pPr indent="-283210"/>
            <a:r>
              <a:rPr lang="en-US" sz="1800" dirty="0"/>
              <a:t>PCA has been done to reduce the dimensionality while retaining 95% of the variance</a:t>
            </a:r>
          </a:p>
          <a:p>
            <a:pPr indent="-283210"/>
            <a:r>
              <a:rPr lang="en-US" sz="1800" dirty="0">
                <a:ea typeface="+mn-lt"/>
                <a:cs typeface="+mn-lt"/>
              </a:rPr>
              <a:t>PCA has determined that 19 principal components are needed to retain this level of variance.</a:t>
            </a:r>
          </a:p>
          <a:p>
            <a:pPr indent="-283210"/>
            <a:r>
              <a:rPr lang="en-US" sz="1800" dirty="0"/>
              <a:t>Also, the explained variance ratio has also been calculated</a:t>
            </a:r>
          </a:p>
        </p:txBody>
      </p:sp>
      <p:pic>
        <p:nvPicPr>
          <p:cNvPr id="9" name="Picture 8" descr="A graph of a number of components&#10;&#10;Description automatically generated">
            <a:extLst>
              <a:ext uri="{FF2B5EF4-FFF2-40B4-BE49-F238E27FC236}">
                <a16:creationId xmlns:a16="http://schemas.microsoft.com/office/drawing/2014/main" id="{C13D81D6-B87C-7AC6-99BF-32566B2B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905" y="2506063"/>
            <a:ext cx="6332868" cy="418938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78108AD-815A-96B5-03E0-C659ED81E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15" y="4870960"/>
            <a:ext cx="2778604" cy="1587440"/>
          </a:xfrm>
          <a:prstGeom prst="rect">
            <a:avLst/>
          </a:prstGeom>
        </p:spPr>
      </p:pic>
      <p:pic>
        <p:nvPicPr>
          <p:cNvPr id="11" name="Picture 10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8F935D45-C828-EC0D-62DD-BE7AA1312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111" y="4870960"/>
            <a:ext cx="1554192" cy="15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04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84835" y="190501"/>
            <a:ext cx="5198269" cy="40767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Elbow method and Silhouette Method have been done in which:  K in Elbow – 3 , K in Silhouette - 2.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Taking k = 3 into consideration</a:t>
            </a:r>
            <a:endParaRPr lang="en-US" sz="1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For Cluster model - The following types methods were done - 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KNN ,Hierarchical,  Gaussian, </a:t>
            </a:r>
            <a:r>
              <a:rPr lang="en-US" sz="1400" dirty="0" err="1">
                <a:solidFill>
                  <a:srgbClr val="000000"/>
                </a:solidFill>
                <a:ea typeface="+mn-lt"/>
                <a:cs typeface="+mn-lt"/>
              </a:rPr>
              <a:t>DBScan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 and Spectral Clustering.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The Following metrics were Calculated -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Silhouette Score</a:t>
            </a:r>
            <a:r>
              <a:rPr lang="en-US" sz="1400" dirty="0"/>
              <a:t>: Measures how well-defined and distinct the clusters are. Higher scores indicate well-separated clusters.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Davies-</a:t>
            </a:r>
            <a:r>
              <a:rPr lang="en-US" sz="1400" b="1" dirty="0" err="1"/>
              <a:t>Bouldin</a:t>
            </a:r>
            <a:r>
              <a:rPr lang="en-US" sz="1400" b="1" dirty="0"/>
              <a:t> Index</a:t>
            </a:r>
            <a:r>
              <a:rPr lang="en-US" sz="1400" dirty="0"/>
              <a:t>: Measures cluster separation and cohesion. Lower values indicate better-defined clusters.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 err="1"/>
              <a:t>Calinski-Harabasz</a:t>
            </a:r>
            <a:r>
              <a:rPr lang="en-US" sz="1400" b="1" dirty="0"/>
              <a:t> Index</a:t>
            </a:r>
            <a:r>
              <a:rPr lang="en-US" sz="1400" dirty="0"/>
              <a:t>: Measures cluster compactness and separation. Higher values indicate well-separated and compact clusters.</a:t>
            </a:r>
          </a:p>
        </p:txBody>
      </p:sp>
      <p:pic>
        <p:nvPicPr>
          <p:cNvPr id="4" name="Content Placeholder 7" descr="A graph of a clustering diagram&#10;&#10;Description automatically generated">
            <a:extLst>
              <a:ext uri="{FF2B5EF4-FFF2-40B4-BE49-F238E27FC236}">
                <a16:creationId xmlns:a16="http://schemas.microsoft.com/office/drawing/2014/main" id="{482A182C-518F-7F5D-A8C6-76D66DAC1B34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5943600" y="-1"/>
            <a:ext cx="6248400" cy="34736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4350" y="4991100"/>
            <a:ext cx="5429250" cy="317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For Hierarchical - using Ward's method to visualize how clusters are merged based on their distances in a </a:t>
            </a:r>
            <a:r>
              <a:rPr lang="en-US" sz="1400" dirty="0" err="1">
                <a:solidFill>
                  <a:srgbClr val="000000"/>
                </a:solidFill>
                <a:ea typeface="+mn-lt"/>
                <a:cs typeface="+mn-lt"/>
              </a:rPr>
              <a:t>dendrogram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14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For  </a:t>
            </a:r>
            <a:r>
              <a:rPr lang="en-US" sz="1400" dirty="0" err="1">
                <a:solidFill>
                  <a:srgbClr val="000000"/>
                </a:solidFill>
              </a:rPr>
              <a:t>DBScan</a:t>
            </a:r>
            <a:r>
              <a:rPr lang="en-US" sz="1400" dirty="0">
                <a:solidFill>
                  <a:srgbClr val="000000"/>
                </a:solidFill>
              </a:rPr>
              <a:t> - The best eps and </a:t>
            </a:r>
            <a:r>
              <a:rPr lang="en-US" sz="1400" dirty="0" err="1">
                <a:solidFill>
                  <a:srgbClr val="000000"/>
                </a:solidFill>
              </a:rPr>
              <a:t>min_samples</a:t>
            </a:r>
            <a:r>
              <a:rPr lang="en-US" sz="1400" dirty="0">
                <a:solidFill>
                  <a:srgbClr val="000000"/>
                </a:solidFill>
              </a:rPr>
              <a:t> were calculated to be 1.5 and 10 respectively. And the k-distance graph has been plotted for the </a:t>
            </a:r>
            <a:r>
              <a:rPr lang="en-US" sz="1400" dirty="0" err="1">
                <a:solidFill>
                  <a:srgbClr val="000000"/>
                </a:solidFill>
              </a:rPr>
              <a:t>db</a:t>
            </a:r>
            <a:r>
              <a:rPr lang="en-US" sz="1400" dirty="0">
                <a:solidFill>
                  <a:srgbClr val="000000"/>
                </a:solidFill>
              </a:rPr>
              <a:t> scan metric calculation</a:t>
            </a:r>
          </a:p>
          <a:p>
            <a:pPr marL="342900" lvl="0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4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  <a:p>
            <a:endParaRPr lang="en-US" sz="1200" dirty="0"/>
          </a:p>
        </p:txBody>
      </p:sp>
      <p:pic>
        <p:nvPicPr>
          <p:cNvPr id="6" name="Content Placeholder 4" descr="A graph with blue dots and numbers&#10;&#10;Description automatically generated">
            <a:extLst>
              <a:ext uri="{FF2B5EF4-FFF2-40B4-BE49-F238E27FC236}">
                <a16:creationId xmlns:a16="http://schemas.microsoft.com/office/drawing/2014/main" id="{E3F06A6F-5068-1D09-F575-2F41819D23A7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6172200" y="3495959"/>
            <a:ext cx="2585109" cy="1996986"/>
          </a:xfrm>
          <a:prstGeom prst="rect">
            <a:avLst/>
          </a:prstGeom>
        </p:spPr>
      </p:pic>
      <p:pic>
        <p:nvPicPr>
          <p:cNvPr id="7" name="Content Placeholder 5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A40D6DF3-3F69-AE21-886C-1DF450FAC17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9364699" y="3527148"/>
            <a:ext cx="2566208" cy="1994190"/>
          </a:xfrm>
        </p:spPr>
      </p:pic>
    </p:spTree>
    <p:extLst>
      <p:ext uri="{BB962C8B-B14F-4D97-AF65-F5344CB8AC3E}">
        <p14:creationId xmlns:p14="http://schemas.microsoft.com/office/powerpoint/2010/main" val="221847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60C2881-BF6D-19A8-1C28-176C556F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994" y="0"/>
            <a:ext cx="10972800" cy="1570325"/>
          </a:xfrm>
        </p:spPr>
        <p:txBody>
          <a:bodyPr/>
          <a:lstStyle/>
          <a:p>
            <a:r>
              <a:rPr lang="en-US" b="0" dirty="0"/>
              <a:t>Clustering Visualizations</a:t>
            </a:r>
            <a:endParaRPr lang="en-US" dirty="0"/>
          </a:p>
          <a:p>
            <a:endParaRPr lang="en-US" dirty="0"/>
          </a:p>
        </p:txBody>
      </p:sp>
      <p:pic>
        <p:nvPicPr>
          <p:cNvPr id="10" name="Content Placeholder 9" descr="A diagram of a cluster of dots&#10;&#10;Description automatically generated">
            <a:extLst>
              <a:ext uri="{FF2B5EF4-FFF2-40B4-BE49-F238E27FC236}">
                <a16:creationId xmlns:a16="http://schemas.microsoft.com/office/drawing/2014/main" id="{B42E165F-1EF2-009A-6DF1-3A69073A70B0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2"/>
          <a:stretch>
            <a:fillRect/>
          </a:stretch>
        </p:blipFill>
        <p:spPr>
          <a:xfrm>
            <a:off x="3951244" y="1715293"/>
            <a:ext cx="3784520" cy="2635393"/>
          </a:xfrm>
        </p:spPr>
      </p:pic>
      <p:pic>
        <p:nvPicPr>
          <p:cNvPr id="3" name="Picture 2" descr="A diagram of a cluster of dots&#10;&#10;Description automatically generated">
            <a:extLst>
              <a:ext uri="{FF2B5EF4-FFF2-40B4-BE49-F238E27FC236}">
                <a16:creationId xmlns:a16="http://schemas.microsoft.com/office/drawing/2014/main" id="{1FD84241-4CA1-6B25-2D80-4A5268027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44" y="1715293"/>
            <a:ext cx="3657600" cy="2730968"/>
          </a:xfrm>
          <a:prstGeom prst="rect">
            <a:avLst/>
          </a:prstGeom>
        </p:spPr>
      </p:pic>
      <p:pic>
        <p:nvPicPr>
          <p:cNvPr id="6" name="Content Placeholder 4" descr="A chart of different colored dots&#10;&#10;Description automatically generated">
            <a:extLst>
              <a:ext uri="{FF2B5EF4-FFF2-40B4-BE49-F238E27FC236}">
                <a16:creationId xmlns:a16="http://schemas.microsoft.com/office/drawing/2014/main" id="{5A559D01-F9E0-791A-7C02-FB320DE49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44" y="4229100"/>
            <a:ext cx="3657600" cy="2665667"/>
          </a:xfrm>
          <a:prstGeom prst="rect">
            <a:avLst/>
          </a:prstGeom>
        </p:spPr>
      </p:pic>
      <p:pic>
        <p:nvPicPr>
          <p:cNvPr id="7" name="Content Placeholder 5" descr="A diagram of a cluster of dots&#10;&#10;Description automatically generated">
            <a:extLst>
              <a:ext uri="{FF2B5EF4-FFF2-40B4-BE49-F238E27FC236}">
                <a16:creationId xmlns:a16="http://schemas.microsoft.com/office/drawing/2014/main" id="{2A094ACD-E5A6-3D68-D45E-83BE3291D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244" y="4266532"/>
            <a:ext cx="3784520" cy="26282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428FF7-17F3-84AC-6694-06E23C5A82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5763" y="1729019"/>
            <a:ext cx="3819031" cy="2717241"/>
          </a:xfrm>
          <a:prstGeom prst="rect">
            <a:avLst/>
          </a:prstGeom>
        </p:spPr>
      </p:pic>
      <p:pic>
        <p:nvPicPr>
          <p:cNvPr id="11" name="Content Placeholder 7" descr="A graph with a line&#10;&#10;Description automatically generated">
            <a:extLst>
              <a:ext uri="{FF2B5EF4-FFF2-40B4-BE49-F238E27FC236}">
                <a16:creationId xmlns:a16="http://schemas.microsoft.com/office/drawing/2014/main" id="{291DBACE-9D97-0B97-96F7-7CF890A7CA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7195" y="4266532"/>
            <a:ext cx="3657600" cy="26282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5800" y="1066800"/>
            <a:ext cx="1003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uniform Distribution of the clusters in K-means lets us understand how the same proves to be the best clustering technique</a:t>
            </a:r>
          </a:p>
        </p:txBody>
      </p:sp>
    </p:spTree>
    <p:extLst>
      <p:ext uri="{BB962C8B-B14F-4D97-AF65-F5344CB8AC3E}">
        <p14:creationId xmlns:p14="http://schemas.microsoft.com/office/powerpoint/2010/main" val="6657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14A0-7042-5CDE-15C7-0E38F8D6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5058A-BAEB-481C-B137-BDC82BF9D4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7635241" cy="4576082"/>
          </a:xfrm>
        </p:spPr>
        <p:txBody>
          <a:bodyPr vert="horz" lIns="0" tIns="228600" rIns="0" bIns="0" numCol="1" rtlCol="0" anchor="t">
            <a:normAutofit/>
          </a:bodyPr>
          <a:lstStyle/>
          <a:p>
            <a:pPr marL="283210" indent="-283210"/>
            <a:r>
              <a:rPr lang="en-US" dirty="0"/>
              <a:t>Mentors</a:t>
            </a:r>
          </a:p>
          <a:p>
            <a:pPr lvl="1" indent="-283210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rgbClr val="5D7D40"/>
                </a:solidFill>
              </a:rPr>
              <a:t>Mr. </a:t>
            </a:r>
            <a:r>
              <a:rPr lang="en-US" b="1" dirty="0" err="1">
                <a:solidFill>
                  <a:srgbClr val="5D7D40"/>
                </a:solidFill>
              </a:rPr>
              <a:t>Karthik</a:t>
            </a:r>
            <a:r>
              <a:rPr lang="en-US" b="1" dirty="0">
                <a:solidFill>
                  <a:srgbClr val="5D7D40"/>
                </a:solidFill>
              </a:rPr>
              <a:t> </a:t>
            </a:r>
            <a:r>
              <a:rPr lang="en-US" b="1" dirty="0" err="1">
                <a:solidFill>
                  <a:srgbClr val="5D7D40"/>
                </a:solidFill>
              </a:rPr>
              <a:t>Muskula</a:t>
            </a:r>
            <a:endParaRPr lang="en-US" b="1" dirty="0">
              <a:solidFill>
                <a:srgbClr val="5D7D40"/>
              </a:solidFill>
            </a:endParaRPr>
          </a:p>
          <a:p>
            <a:pPr lvl="1" indent="-283210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rgbClr val="5D7D40"/>
                </a:solidFill>
              </a:rPr>
              <a:t>Ms. Pallavi </a:t>
            </a:r>
            <a:r>
              <a:rPr lang="en-US" b="1" dirty="0" err="1">
                <a:solidFill>
                  <a:srgbClr val="5D7D40"/>
                </a:solidFill>
              </a:rPr>
              <a:t>Bapuram</a:t>
            </a:r>
            <a:endParaRPr lang="en-US" dirty="0" err="1"/>
          </a:p>
          <a:p>
            <a:pPr lvl="1" indent="-283210">
              <a:buFont typeface="Courier New" panose="020B0604020202020204" pitchFamily="34" charset="0"/>
              <a:buChar char="o"/>
            </a:pPr>
            <a:endParaRPr lang="en-US" dirty="0"/>
          </a:p>
          <a:p>
            <a:pPr marL="283210" indent="-283210"/>
            <a:r>
              <a:rPr lang="en-US" dirty="0"/>
              <a:t>List of Team Members – GROUP 2</a:t>
            </a:r>
          </a:p>
          <a:p>
            <a:pPr lvl="2" indent="-283210">
              <a:buFont typeface="Wingdings" panose="020B0604020202020204" pitchFamily="34" charset="0"/>
              <a:buChar char="§"/>
            </a:pPr>
            <a:r>
              <a:rPr lang="en-US" dirty="0" err="1">
                <a:solidFill>
                  <a:srgbClr val="5D7D40"/>
                </a:solidFill>
                <a:ea typeface="+mn-lt"/>
                <a:cs typeface="+mn-lt"/>
              </a:rPr>
              <a:t>Prajwal</a:t>
            </a:r>
            <a:r>
              <a:rPr lang="en-US" dirty="0">
                <a:solidFill>
                  <a:srgbClr val="5D7D4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5D7D40"/>
                </a:solidFill>
                <a:ea typeface="+mn-lt"/>
                <a:cs typeface="+mn-lt"/>
              </a:rPr>
              <a:t>Dhananjay</a:t>
            </a:r>
            <a:r>
              <a:rPr lang="en-US" dirty="0">
                <a:solidFill>
                  <a:srgbClr val="5D7D4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5D7D40"/>
                </a:solidFill>
                <a:ea typeface="+mn-lt"/>
                <a:cs typeface="+mn-lt"/>
              </a:rPr>
              <a:t>Pawar</a:t>
            </a:r>
            <a:endParaRPr lang="en-US" b="1" dirty="0">
              <a:solidFill>
                <a:srgbClr val="5D7D40"/>
              </a:solidFill>
              <a:ea typeface="+mn-lt"/>
              <a:cs typeface="+mn-lt"/>
            </a:endParaRPr>
          </a:p>
          <a:p>
            <a:pPr lvl="2" indent="-283210">
              <a:buFont typeface="Wingdings" panose="020B0604020202020204" pitchFamily="34" charset="0"/>
              <a:buChar char="§"/>
            </a:pPr>
            <a:r>
              <a:rPr lang="en-US" dirty="0" err="1">
                <a:solidFill>
                  <a:srgbClr val="5D7D40"/>
                </a:solidFill>
                <a:ea typeface="+mn-lt"/>
                <a:cs typeface="+mn-lt"/>
              </a:rPr>
              <a:t>Nithya</a:t>
            </a:r>
            <a:r>
              <a:rPr lang="en-US" dirty="0">
                <a:solidFill>
                  <a:srgbClr val="5D7D4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5D7D40"/>
                </a:solidFill>
                <a:ea typeface="+mn-lt"/>
                <a:cs typeface="+mn-lt"/>
              </a:rPr>
              <a:t>Balaji</a:t>
            </a:r>
            <a:endParaRPr lang="en-US" dirty="0"/>
          </a:p>
          <a:p>
            <a:pPr lvl="2" indent="-283210">
              <a:buFont typeface="Wingdings" panose="020B0604020202020204" pitchFamily="34" charset="0"/>
              <a:buChar char="§"/>
            </a:pPr>
            <a:r>
              <a:rPr lang="en-US" dirty="0" err="1">
                <a:solidFill>
                  <a:srgbClr val="5D7D40"/>
                </a:solidFill>
                <a:ea typeface="+mn-lt"/>
                <a:cs typeface="+mn-lt"/>
              </a:rPr>
              <a:t>Abhay</a:t>
            </a:r>
            <a:r>
              <a:rPr lang="en-US" dirty="0">
                <a:solidFill>
                  <a:srgbClr val="5D7D4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5D7D40"/>
                </a:solidFill>
                <a:ea typeface="+mn-lt"/>
                <a:cs typeface="+mn-lt"/>
              </a:rPr>
              <a:t>Arshid</a:t>
            </a:r>
            <a:endParaRPr lang="en-US" dirty="0">
              <a:solidFill>
                <a:srgbClr val="5D7D40"/>
              </a:solidFill>
              <a:ea typeface="+mn-lt"/>
              <a:cs typeface="+mn-lt"/>
            </a:endParaRPr>
          </a:p>
          <a:p>
            <a:pPr lvl="2" indent="-283210">
              <a:buFont typeface="Wingdings" panose="020B0604020202020204" pitchFamily="34" charset="0"/>
              <a:buChar char="§"/>
            </a:pPr>
            <a:r>
              <a:rPr lang="en-US" dirty="0" err="1">
                <a:solidFill>
                  <a:srgbClr val="5D7D40"/>
                </a:solidFill>
                <a:ea typeface="+mn-lt"/>
                <a:cs typeface="+mn-lt"/>
              </a:rPr>
              <a:t>Shanmugam</a:t>
            </a:r>
            <a:endParaRPr lang="en-US" dirty="0">
              <a:solidFill>
                <a:srgbClr val="5D7D40"/>
              </a:solidFill>
              <a:ea typeface="+mn-lt"/>
              <a:cs typeface="+mn-lt"/>
            </a:endParaRPr>
          </a:p>
          <a:p>
            <a:pPr lvl="2" indent="-283210">
              <a:buFont typeface="Wingdings" panose="020B0604020202020204" pitchFamily="34" charset="0"/>
              <a:buChar char="§"/>
            </a:pPr>
            <a:endParaRPr lang="en-US" dirty="0">
              <a:solidFill>
                <a:srgbClr val="5D7D40"/>
              </a:solidFill>
            </a:endParaRPr>
          </a:p>
          <a:p>
            <a:pPr lvl="2" indent="-283210">
              <a:buFont typeface="Wingdings" panose="020B0604020202020204" pitchFamily="34" charset="0"/>
              <a:buChar char="§"/>
            </a:pPr>
            <a:endParaRPr lang="en-US" dirty="0">
              <a:solidFill>
                <a:srgbClr val="5D7D40"/>
              </a:solidFill>
            </a:endParaRPr>
          </a:p>
          <a:p>
            <a:pPr lvl="2" indent="-283210">
              <a:buFont typeface="Wingdings" panose="020B0604020202020204" pitchFamily="34" charset="0"/>
              <a:buChar char="§"/>
            </a:pPr>
            <a:endParaRPr lang="en-US" dirty="0">
              <a:solidFill>
                <a:srgbClr val="5D7D40"/>
              </a:solidFill>
            </a:endParaRPr>
          </a:p>
          <a:p>
            <a:pPr lvl="2" indent="-283210">
              <a:buFont typeface="Wingdings" panose="020B0604020202020204" pitchFamily="34" charset="0"/>
              <a:buChar char="§"/>
            </a:pPr>
            <a:endParaRPr lang="en-US" dirty="0">
              <a:solidFill>
                <a:srgbClr val="5D7D40"/>
              </a:solidFill>
            </a:endParaRPr>
          </a:p>
          <a:p>
            <a:pPr lvl="2" indent="-283210">
              <a:buFont typeface="Wingdings" panose="020B0604020202020204" pitchFamily="34" charset="0"/>
              <a:buChar char="§"/>
            </a:pPr>
            <a:endParaRPr lang="en-US" dirty="0">
              <a:solidFill>
                <a:srgbClr val="5D7D40"/>
              </a:solidFill>
            </a:endParaRPr>
          </a:p>
          <a:p>
            <a:pPr lvl="2" indent="-283210">
              <a:buFont typeface="Wingdings" panose="020B0604020202020204" pitchFamily="34" charset="0"/>
              <a:buChar char="§"/>
            </a:pPr>
            <a:endParaRPr lang="en-US" dirty="0">
              <a:solidFill>
                <a:srgbClr val="5D7D40"/>
              </a:solidFill>
            </a:endParaRPr>
          </a:p>
          <a:p>
            <a:pPr lvl="2" indent="-283210">
              <a:buFont typeface="Wingdings" panose="020B0604020202020204" pitchFamily="34" charset="0"/>
              <a:buChar char="§"/>
            </a:pPr>
            <a:endParaRPr lang="en-US" dirty="0">
              <a:solidFill>
                <a:srgbClr val="5D7D40"/>
              </a:solidFill>
            </a:endParaRPr>
          </a:p>
          <a:p>
            <a:pPr lvl="2" indent="-283210">
              <a:buFont typeface="Wingdings" panose="020B0604020202020204" pitchFamily="34" charset="0"/>
              <a:buChar char="§"/>
            </a:pPr>
            <a:endParaRPr lang="en-US" dirty="0">
              <a:solidFill>
                <a:srgbClr val="5D7D40"/>
              </a:solidFill>
            </a:endParaRPr>
          </a:p>
          <a:p>
            <a:endParaRPr lang="en-US" dirty="0"/>
          </a:p>
          <a:p>
            <a:pPr lvl="1" indent="-283210">
              <a:buFont typeface="Courier New" panose="020B0604020202020204" pitchFamily="34" charset="0"/>
              <a:buChar char="o"/>
            </a:pPr>
            <a:endParaRPr lang="en-US" dirty="0"/>
          </a:p>
          <a:p>
            <a:pPr lvl="1" indent="-283210">
              <a:buFont typeface="Courier New" panose="020B0604020202020204" pitchFamily="34" charset="0"/>
              <a:buChar char="o"/>
            </a:pPr>
            <a:endParaRPr lang="en-US" dirty="0"/>
          </a:p>
          <a:p>
            <a:pPr lvl="2" indent="-283210">
              <a:buFont typeface="Wingdings" panose="020B0604020202020204" pitchFamily="34" charset="0"/>
              <a:buChar char="§"/>
            </a:pPr>
            <a:endParaRPr lang="en-US" dirty="0">
              <a:solidFill>
                <a:srgbClr val="5D7D40"/>
              </a:solidFill>
              <a:ea typeface="+mn-lt"/>
              <a:cs typeface="+mn-lt"/>
            </a:endParaRPr>
          </a:p>
          <a:p>
            <a:pPr lvl="2" indent="-283210">
              <a:buFont typeface="Wingdings" panose="020B0604020202020204" pitchFamily="34" charset="0"/>
              <a:buChar char="§"/>
            </a:pPr>
            <a:endParaRPr lang="en-US" dirty="0">
              <a:solidFill>
                <a:srgbClr val="5D7D40"/>
              </a:solidFill>
            </a:endParaRPr>
          </a:p>
          <a:p>
            <a:pPr lvl="1" indent="-283210">
              <a:buFont typeface="Courier New" panose="020B0604020202020204" pitchFamily="34" charset="0"/>
              <a:buChar char="o"/>
            </a:pPr>
            <a:endParaRPr lang="en-US" b="1" dirty="0">
              <a:solidFill>
                <a:srgbClr val="5D7D4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3900" y="4661416"/>
            <a:ext cx="45529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2" indent="-283210">
              <a:lnSpc>
                <a:spcPct val="90000"/>
              </a:lnSpc>
              <a:spcBef>
                <a:spcPts val="1800"/>
              </a:spcBef>
              <a:buFont typeface="Wingdings" panose="020B0604020202020204" pitchFamily="34" charset="0"/>
              <a:buChar char="§"/>
            </a:pPr>
            <a:r>
              <a:rPr lang="en-US" sz="2000" dirty="0">
                <a:solidFill>
                  <a:srgbClr val="5D7D40"/>
                </a:solidFill>
              </a:rPr>
              <a:t>Ajay </a:t>
            </a:r>
            <a:r>
              <a:rPr lang="en-US" sz="2000" dirty="0" err="1">
                <a:solidFill>
                  <a:srgbClr val="5D7D40"/>
                </a:solidFill>
              </a:rPr>
              <a:t>Bhosale</a:t>
            </a:r>
            <a:endParaRPr lang="en-US" sz="2000" dirty="0">
              <a:solidFill>
                <a:srgbClr val="5D7D40"/>
              </a:solidFill>
            </a:endParaRPr>
          </a:p>
          <a:p>
            <a:pPr marL="1143000" lvl="2" indent="-283210">
              <a:lnSpc>
                <a:spcPct val="90000"/>
              </a:lnSpc>
              <a:spcBef>
                <a:spcPts val="1800"/>
              </a:spcBef>
              <a:buFont typeface="Wingdings" panose="020B0604020202020204" pitchFamily="34" charset="0"/>
              <a:buChar char="§"/>
            </a:pPr>
            <a:r>
              <a:rPr lang="en-US" sz="2000" dirty="0" err="1">
                <a:solidFill>
                  <a:srgbClr val="5D7D40"/>
                </a:solidFill>
              </a:rPr>
              <a:t>Hemalatha</a:t>
            </a:r>
            <a:endParaRPr lang="en-US" sz="2000" dirty="0">
              <a:solidFill>
                <a:srgbClr val="5D7D40"/>
              </a:solidFill>
            </a:endParaRPr>
          </a:p>
          <a:p>
            <a:pPr marL="1143000" lvl="2" indent="-283210">
              <a:lnSpc>
                <a:spcPct val="90000"/>
              </a:lnSpc>
              <a:spcBef>
                <a:spcPts val="1800"/>
              </a:spcBef>
              <a:buFont typeface="Wingdings" panose="020B0604020202020204" pitchFamily="34" charset="0"/>
              <a:buChar char="§"/>
            </a:pPr>
            <a:r>
              <a:rPr lang="en-US" sz="2000" dirty="0" err="1">
                <a:solidFill>
                  <a:srgbClr val="5D7D40"/>
                </a:solidFill>
              </a:rPr>
              <a:t>Uday</a:t>
            </a:r>
            <a:r>
              <a:rPr lang="en-US" sz="2000" dirty="0">
                <a:solidFill>
                  <a:srgbClr val="5D7D40"/>
                </a:solidFill>
              </a:rPr>
              <a:t> Singh </a:t>
            </a:r>
            <a:r>
              <a:rPr lang="en-US" sz="2000" dirty="0" err="1">
                <a:solidFill>
                  <a:srgbClr val="5D7D40"/>
                </a:solidFill>
              </a:rPr>
              <a:t>Rana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82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CED2-DFE1-D3EA-8D73-A466FCC8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the Clustering techniques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4C338BF-96F4-A320-86BB-F64B92813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58" y="2370647"/>
            <a:ext cx="6981825" cy="3957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60A0AE-0F85-FB8B-4650-A2C03EAEBEB2}"/>
              </a:ext>
            </a:extLst>
          </p:cNvPr>
          <p:cNvSpPr txBox="1"/>
          <p:nvPr/>
        </p:nvSpPr>
        <p:spPr>
          <a:xfrm>
            <a:off x="7974418" y="2374604"/>
            <a:ext cx="388088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The metrics of all the clustering methods were tabulated.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Composite score was found by combining the metrics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Finally the best model was found out to be K-Means clustering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Customer Analysis has been done with the clustered data to understand the customers in a better manner</a:t>
            </a:r>
          </a:p>
        </p:txBody>
      </p:sp>
    </p:spTree>
    <p:extLst>
      <p:ext uri="{BB962C8B-B14F-4D97-AF65-F5344CB8AC3E}">
        <p14:creationId xmlns:p14="http://schemas.microsoft.com/office/powerpoint/2010/main" val="743303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955C-121F-4D58-7D44-4EDAD2FF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37" y="-789638"/>
            <a:ext cx="10972800" cy="1570325"/>
          </a:xfrm>
        </p:spPr>
        <p:txBody>
          <a:bodyPr/>
          <a:lstStyle/>
          <a:p>
            <a:r>
              <a:rPr lang="en-US" dirty="0"/>
              <a:t>Customer Analysis</a:t>
            </a:r>
          </a:p>
        </p:txBody>
      </p:sp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5128069C-4EC9-D73D-F967-968DF8D2860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28685228"/>
              </p:ext>
            </p:extLst>
          </p:nvPr>
        </p:nvGraphicFramePr>
        <p:xfrm>
          <a:off x="100641" y="977660"/>
          <a:ext cx="11912040" cy="5555961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1559440">
                  <a:extLst>
                    <a:ext uri="{9D8B030D-6E8A-4147-A177-3AD203B41FA5}">
                      <a16:colId xmlns:a16="http://schemas.microsoft.com/office/drawing/2014/main" val="1368680858"/>
                    </a:ext>
                  </a:extLst>
                </a:gridCol>
                <a:gridCol w="3366976">
                  <a:extLst>
                    <a:ext uri="{9D8B030D-6E8A-4147-A177-3AD203B41FA5}">
                      <a16:colId xmlns:a16="http://schemas.microsoft.com/office/drawing/2014/main" val="2221501071"/>
                    </a:ext>
                  </a:extLst>
                </a:gridCol>
                <a:gridCol w="3408207">
                  <a:extLst>
                    <a:ext uri="{9D8B030D-6E8A-4147-A177-3AD203B41FA5}">
                      <a16:colId xmlns:a16="http://schemas.microsoft.com/office/drawing/2014/main" val="1222823029"/>
                    </a:ext>
                  </a:extLst>
                </a:gridCol>
                <a:gridCol w="3577417">
                  <a:extLst>
                    <a:ext uri="{9D8B030D-6E8A-4147-A177-3AD203B41FA5}">
                      <a16:colId xmlns:a16="http://schemas.microsoft.com/office/drawing/2014/main" val="3243685210"/>
                    </a:ext>
                  </a:extLst>
                </a:gridCol>
              </a:tblGrid>
              <a:tr h="4142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Aptos Narrow"/>
                        </a:rPr>
                        <a:t>Clusters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Aptos Narrow"/>
                        </a:rPr>
                        <a:t>Cluster 0  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Aptos Narrow"/>
                        </a:rPr>
                        <a:t>Cluster 1  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Aptos Narrow"/>
                        </a:rPr>
                        <a:t>Cluster 2  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428393"/>
                  </a:ext>
                </a:extLst>
              </a:tr>
              <a:tr h="160830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Aptos Narrow"/>
                        </a:rPr>
                        <a:t>Demographics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Aptos Narrow"/>
                        </a:rPr>
                        <a:t>Cluster 0 consists of customers with relatively higher income and education levels compared to other clusters. They are generally married, with a moderate number of children. 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Aptos Narrow"/>
                        </a:rPr>
                        <a:t>Cluster 1 comprises customers with moderate income and education levels. They are also predominantly married, with a higher number of children compared to other clusters.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Aptos Narrow"/>
                        </a:rPr>
                        <a:t>Cluster 2 represents younger customers with lower income and education levels compared to other clusters. They have fewer children on average. 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013978"/>
                  </a:ext>
                </a:extLst>
              </a:tr>
              <a:tr h="160830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Aptos Narrow"/>
                        </a:rPr>
                        <a:t>Preferences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Aptos Narrow"/>
                        </a:rPr>
                        <a:t>This segment shows a preference for premium products such as wines, meat products, and gold products. They spend more on these luxury items compared to other clusters.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Aptos Narrow"/>
                        </a:rPr>
                        <a:t>This segment shows a preference for affordable products such as fruits and sweet products. They spend less on luxury items like wines and gold products.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Aptos Narrow"/>
                        </a:rPr>
                        <a:t>This segment shows a preference for basic necessities and low-cost products such as fish and fruits. They have the lowest spending on luxury items.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55855"/>
                  </a:ext>
                </a:extLst>
              </a:tr>
              <a:tr h="19250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Aptos Narrow"/>
                        </a:rPr>
                        <a:t>Behavior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Aptos Narrow"/>
                        </a:rPr>
                        <a:t>They tend to make more store purchases and have a higher engagement in catalog and web purchases. They also visit the website moderately and respond positively to campaign offers.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Aptos Narrow"/>
                        </a:rPr>
                        <a:t>They participate actively in marketing campaigns and show moderate engagement across various purchase channels.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Aptos Narrow"/>
                        </a:rPr>
                        <a:t>They engage less in marketing campaigns and exhibit lower participation in purchasing through web and catalog channels.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085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489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E949-EDD5-1D01-6095-364A0058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96" y="178741"/>
            <a:ext cx="5169404" cy="1570325"/>
          </a:xfrm>
        </p:spPr>
        <p:txBody>
          <a:bodyPr/>
          <a:lstStyle/>
          <a:p>
            <a:r>
              <a:rPr lang="en-US" dirty="0"/>
              <a:t>Customer Analysis Visualizations</a:t>
            </a:r>
          </a:p>
        </p:txBody>
      </p:sp>
      <p:pic>
        <p:nvPicPr>
          <p:cNvPr id="4" name="Picture 3" descr="A graph of a group&#10;&#10;Description automatically generated">
            <a:extLst>
              <a:ext uri="{FF2B5EF4-FFF2-40B4-BE49-F238E27FC236}">
                <a16:creationId xmlns:a16="http://schemas.microsoft.com/office/drawing/2014/main" id="{A8920D1D-05B1-10C5-15CE-D466EC0AA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32" y="4248149"/>
            <a:ext cx="2660120" cy="2017219"/>
          </a:xfrm>
          <a:prstGeom prst="rect">
            <a:avLst/>
          </a:prstGeom>
        </p:spPr>
      </p:pic>
      <p:pic>
        <p:nvPicPr>
          <p:cNvPr id="5" name="Picture 4" descr="A graph of multiple blue and orange bars&#10;&#10;Description automatically generated">
            <a:extLst>
              <a:ext uri="{FF2B5EF4-FFF2-40B4-BE49-F238E27FC236}">
                <a16:creationId xmlns:a16="http://schemas.microsoft.com/office/drawing/2014/main" id="{FB2A087C-9F66-D28C-E61F-A341353F3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522373"/>
            <a:ext cx="2935149" cy="2412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29D12A-5CE3-BE16-BFED-F4EB0C9BC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884" y="3940465"/>
            <a:ext cx="3323203" cy="2625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21E7A7-6625-8740-AB4C-89D0929DC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348" y="481288"/>
            <a:ext cx="3355084" cy="245338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7585209-2404-5313-A4DB-34846BCE6F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732" y="2436320"/>
            <a:ext cx="4224786" cy="996710"/>
          </a:xfrm>
          <a:prstGeom prst="rect">
            <a:avLst/>
          </a:prstGeom>
        </p:spPr>
      </p:pic>
      <p:pic>
        <p:nvPicPr>
          <p:cNvPr id="9" name="Picture 8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DEE7EF16-09EF-B7F1-085D-F5EE247361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2692" y="3907126"/>
            <a:ext cx="3828107" cy="26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4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A378-CBA2-FFAD-B6DE-4F826BB7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45" y="-789638"/>
            <a:ext cx="10972800" cy="1570325"/>
          </a:xfrm>
        </p:spPr>
        <p:txBody>
          <a:bodyPr/>
          <a:lstStyle/>
          <a:p>
            <a:r>
              <a:rPr lang="en-US" dirty="0"/>
              <a:t>Strategic Recommendations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C49A5092-78F4-5E3E-BD6E-D51AEC8AF174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251810780"/>
              </p:ext>
            </p:extLst>
          </p:nvPr>
        </p:nvGraphicFramePr>
        <p:xfrm>
          <a:off x="172528" y="992037"/>
          <a:ext cx="11858890" cy="566928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1828621">
                  <a:extLst>
                    <a:ext uri="{9D8B030D-6E8A-4147-A177-3AD203B41FA5}">
                      <a16:colId xmlns:a16="http://schemas.microsoft.com/office/drawing/2014/main" val="1423008859"/>
                    </a:ext>
                  </a:extLst>
                </a:gridCol>
                <a:gridCol w="3277037">
                  <a:extLst>
                    <a:ext uri="{9D8B030D-6E8A-4147-A177-3AD203B41FA5}">
                      <a16:colId xmlns:a16="http://schemas.microsoft.com/office/drawing/2014/main" val="3915365921"/>
                    </a:ext>
                  </a:extLst>
                </a:gridCol>
                <a:gridCol w="3349458">
                  <a:extLst>
                    <a:ext uri="{9D8B030D-6E8A-4147-A177-3AD203B41FA5}">
                      <a16:colId xmlns:a16="http://schemas.microsoft.com/office/drawing/2014/main" val="388277387"/>
                    </a:ext>
                  </a:extLst>
                </a:gridCol>
                <a:gridCol w="3403774">
                  <a:extLst>
                    <a:ext uri="{9D8B030D-6E8A-4147-A177-3AD203B41FA5}">
                      <a16:colId xmlns:a16="http://schemas.microsoft.com/office/drawing/2014/main" val="304720008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Clusters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Cluster 0  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Cluster 1  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Cluster 2  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563395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Affordability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Focus on premium products and personalized services to cater to their higher income and educational background. 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Focus on value-oriented pricing strategies and promotions that appeal to their budget-conscious nature.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Emphasize affordability and value in product offerings and promotions to align with their budget constraints.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81349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Implement exclusive loyalty programs and rewards to retain their high spending and engagement levels.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Tailor marketing messages to resonate with their family-oriented lifestyle and preferences for affordable yet quality products.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Encourage online engagement by improving user experience on the website and offering exclusive online promotions.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17817"/>
                  </a:ext>
                </a:extLst>
              </a:tr>
              <a:tr h="98107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Promotional Strategy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Utilize their interest in multiple product categories (like wines and gold products) to cross-sell related items and increase average order value.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Utilize their responsiveness to promotions by offering discounts and incentives to drive conversions.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Engage with local community events and initiatives to build brand awareness and trust among this segment.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533919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Customer Service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Provide enhanced customer service and personalized experiences to maintain satisfaction and loyalty.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Provide clear product information and benefits to enhance their understanding and encourage purchases.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Streamline purchasing processes to make transactions quick and straightforward, catering to their convenience preferences.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586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3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ADDE-E54F-2CF0-61A8-0DFECACB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Model Building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586B8-AC9C-3A4E-F35E-87D06597D832}"/>
              </a:ext>
            </a:extLst>
          </p:cNvPr>
          <p:cNvSpPr txBox="1"/>
          <p:nvPr/>
        </p:nvSpPr>
        <p:spPr>
          <a:xfrm>
            <a:off x="584791" y="2463209"/>
            <a:ext cx="10756604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Classification of the data has been done and the data is used for model building.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For </a:t>
            </a:r>
            <a:r>
              <a:rPr lang="en-US" dirty="0" err="1">
                <a:solidFill>
                  <a:srgbClr val="000000"/>
                </a:solidFill>
              </a:rPr>
              <a:t>Classifiation</a:t>
            </a:r>
            <a:r>
              <a:rPr lang="en-US" dirty="0">
                <a:solidFill>
                  <a:srgbClr val="000000"/>
                </a:solidFill>
              </a:rPr>
              <a:t> model - The following model were done - 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"Logistic Regression", "Decision Tree", "Random Forest", "Gradient Boosting", "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XGBoost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", "KNN", "SVM", "Naive Bayes"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The Following metrics were Calculated - </a:t>
            </a:r>
          </a:p>
          <a:p>
            <a:pPr>
              <a:buFont typeface="Arial"/>
              <a:buChar char="•"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lvl="2">
              <a:buFont typeface="Wingdings"/>
              <a:buChar char="§"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Accuracy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: Measures overall correctness of predictions.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lvl="2">
              <a:buFont typeface="Wingdings"/>
              <a:buChar char="§"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Precision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: Proportion of true positives out of all predicted positives.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lvl="2">
              <a:buFont typeface="Wingdings"/>
              <a:buChar char="§"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Recall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: Proportion of true positives correctly identified.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lvl="2">
              <a:buFont typeface="Wingdings"/>
              <a:buChar char="§"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F1 Score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: Harmonic mean of precision and recall, balancing both.</a:t>
            </a:r>
            <a:endParaRPr lang="en-US" dirty="0"/>
          </a:p>
          <a:p>
            <a:pPr lvl="2">
              <a:buFont typeface="Wingdings"/>
              <a:buChar char="§"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ROC AUC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: Area under the ROC curve, assessing class separation ability.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lvl="2">
              <a:buFont typeface="Wingdings"/>
              <a:buChar char="§"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Log Loss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: Penalizes incorrect confident predictions.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lvl="2">
              <a:buFont typeface="Wingdings"/>
              <a:buChar char="§"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Confusion Matrix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: Summarizes model's performance with counts of true/false predictions.</a:t>
            </a:r>
            <a:endParaRPr lang="en-US" dirty="0"/>
          </a:p>
          <a:p>
            <a:pPr lvl="2">
              <a:buFont typeface="Wingdings"/>
              <a:buChar char="§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714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3F5B-2164-86FC-62F5-4279A7A4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-645864"/>
            <a:ext cx="10972800" cy="1570325"/>
          </a:xfrm>
        </p:spPr>
        <p:txBody>
          <a:bodyPr/>
          <a:lstStyle/>
          <a:p>
            <a:r>
              <a:rPr lang="en-US" dirty="0"/>
              <a:t>Comparison of Classification Model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4ED2C0E3-4423-51E9-CCF1-6958B371997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CDF9893-82E4-0EBA-6B2B-794CB2D0B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30" y="2211685"/>
            <a:ext cx="11599014" cy="4470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AB74B3-436B-9578-12A1-76B19D092C41}"/>
              </a:ext>
            </a:extLst>
          </p:cNvPr>
          <p:cNvSpPr txBox="1"/>
          <p:nvPr/>
        </p:nvSpPr>
        <p:spPr>
          <a:xfrm>
            <a:off x="589136" y="1080977"/>
            <a:ext cx="105228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Random Forest Classification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achieves an impressive 90% accuracy and has the least log loss, showcasing its strong predictive power and effectiveness in handling complex datasets.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190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7BC1-E059-E3B9-8415-1724AAC6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 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3F928-E040-92DA-9E65-64473C52F6C3}"/>
              </a:ext>
            </a:extLst>
          </p:cNvPr>
          <p:cNvSpPr txBox="1"/>
          <p:nvPr/>
        </p:nvSpPr>
        <p:spPr>
          <a:xfrm>
            <a:off x="595824" y="2386975"/>
            <a:ext cx="10508511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Initialization and Setup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</a:rPr>
              <a:t>Imports necessary libraries: </a:t>
            </a:r>
            <a:r>
              <a:rPr lang="en-US" sz="2000" dirty="0" err="1">
                <a:solidFill>
                  <a:schemeClr val="bg1"/>
                </a:solidFill>
              </a:rPr>
              <a:t>Streamlit</a:t>
            </a:r>
            <a:r>
              <a:rPr lang="en-US" sz="2000" dirty="0">
                <a:solidFill>
                  <a:schemeClr val="bg1"/>
                </a:solidFill>
              </a:rPr>
              <a:t>, Pickle, </a:t>
            </a:r>
            <a:r>
              <a:rPr lang="en-US" sz="2000" dirty="0" err="1">
                <a:solidFill>
                  <a:schemeClr val="bg1"/>
                </a:solidFill>
              </a:rPr>
              <a:t>NumPy</a:t>
            </a:r>
            <a:r>
              <a:rPr lang="en-US" sz="2000" dirty="0">
                <a:solidFill>
                  <a:schemeClr val="bg1"/>
                </a:solidFill>
              </a:rPr>
              <a:t>, Pandas, </a:t>
            </a:r>
            <a:r>
              <a:rPr lang="en-US" sz="2000" dirty="0" err="1">
                <a:solidFill>
                  <a:schemeClr val="bg1"/>
                </a:solidFill>
              </a:rPr>
              <a:t>Matplotlib</a:t>
            </a:r>
            <a:r>
              <a:rPr lang="en-US" sz="2000" dirty="0">
                <a:solidFill>
                  <a:schemeClr val="bg1"/>
                </a:solidFill>
              </a:rPr>
              <a:t>, and </a:t>
            </a:r>
            <a:r>
              <a:rPr lang="en-US" sz="2000" dirty="0" err="1">
                <a:solidFill>
                  <a:schemeClr val="bg1"/>
                </a:solidFill>
              </a:rPr>
              <a:t>Seaborn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</a:rPr>
              <a:t>Loads pre-trained model, </a:t>
            </a:r>
            <a:r>
              <a:rPr lang="en-US" sz="2000" dirty="0" err="1">
                <a:solidFill>
                  <a:schemeClr val="bg1"/>
                </a:solidFill>
              </a:rPr>
              <a:t>scaler</a:t>
            </a:r>
            <a:r>
              <a:rPr lang="en-US" sz="2000" dirty="0">
                <a:solidFill>
                  <a:schemeClr val="bg1"/>
                </a:solidFill>
              </a:rPr>
              <a:t>, and label encoders from pickle files.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Mapping Definitions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</a:rPr>
              <a:t>Defines mappings to translate categorical variables (education and marital status) to numerical values and vice versa.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User Input Form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</a:rPr>
              <a:t>Creates a form in </a:t>
            </a:r>
            <a:r>
              <a:rPr lang="en-US" sz="2000" dirty="0" err="1">
                <a:solidFill>
                  <a:schemeClr val="bg1"/>
                </a:solidFill>
              </a:rPr>
              <a:t>Streamlit</a:t>
            </a:r>
            <a:r>
              <a:rPr lang="en-US" sz="2000" dirty="0">
                <a:solidFill>
                  <a:schemeClr val="bg1"/>
                </a:solidFill>
              </a:rPr>
              <a:t> to collect user inputs for attributes like education, marital status, income, spending, purchases, campaign responses, age, and total children.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Data Preprocessing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</a:rPr>
              <a:t>Encodes categorical inputs and scales numerical inputs using the pre-loaded label encoders and </a:t>
            </a:r>
            <a:r>
              <a:rPr lang="en-US" sz="2000" dirty="0" err="1">
                <a:solidFill>
                  <a:schemeClr val="bg1"/>
                </a:solidFill>
              </a:rPr>
              <a:t>scaler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4221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15100" y="188774"/>
            <a:ext cx="5676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The pre-processed input data is passed to the pre-trained model to predict the customer's cluster. This involves cleaning the data, encoding categorical variables, and scaling numerical features to prepare it for analysis.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6745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1685925"/>
            <a:ext cx="567690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3350" y="5380672"/>
            <a:ext cx="613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The model, trained on historical data, assigns the customer to a cluster based on their characteristics. This helps businesses understand the customer profile and tailor marketing strategies to each segment.</a:t>
            </a:r>
          </a:p>
        </p:txBody>
      </p:sp>
    </p:spTree>
    <p:extLst>
      <p:ext uri="{BB962C8B-B14F-4D97-AF65-F5344CB8AC3E}">
        <p14:creationId xmlns:p14="http://schemas.microsoft.com/office/powerpoint/2010/main" val="1246829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204585" y="358552"/>
            <a:ext cx="5486400" cy="1645920"/>
          </a:xfrm>
        </p:spPr>
        <p:txBody>
          <a:bodyPr/>
          <a:lstStyle/>
          <a:p>
            <a:r>
              <a:rPr lang="en-US" dirty="0"/>
              <a:t>Display Results:</a:t>
            </a:r>
          </a:p>
          <a:p>
            <a:r>
              <a:rPr lang="en-US" dirty="0"/>
              <a:t>The app displays the predicted cluster, cluster description, and strategic recommendation as to how we can handle the customer in the future.</a:t>
            </a:r>
          </a:p>
          <a:p>
            <a:r>
              <a:rPr lang="en-US" dirty="0"/>
              <a:t>It also presents visualizations specific to the predicted cluster, helping users understand their spending habits, purchase behavior, and demographic distribution within the cluster.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150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56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F23B-4727-CC57-87BD-FEE6D535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2DEA8A-9D68-DEF3-2DA3-6D84397D29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8400" y="2282008"/>
            <a:ext cx="9029700" cy="3699328"/>
          </a:xfrm>
        </p:spPr>
        <p:txBody>
          <a:bodyPr vert="horz" lIns="0" tIns="228600" rIns="0" bIns="0" rtlCol="0" anchor="t">
            <a:normAutofit fontScale="85000" lnSpcReduction="20000"/>
          </a:bodyPr>
          <a:lstStyle/>
          <a:p>
            <a:pPr marL="283210" indent="-283210"/>
            <a:r>
              <a:rPr lang="en-US" dirty="0">
                <a:ea typeface="+mn-lt"/>
                <a:cs typeface="+mn-lt"/>
              </a:rPr>
              <a:t>Preprocessing, EDA, and Data Cleaning: - Handling missing data and deciding on imputation strategies , Detecting and managing outliers. , Ensuring data consistency and quality. </a:t>
            </a:r>
            <a:endParaRPr lang="en-US" dirty="0"/>
          </a:p>
          <a:p>
            <a:pPr marL="283210" indent="-283210"/>
            <a:r>
              <a:rPr lang="en-US" dirty="0">
                <a:ea typeface="+mn-lt"/>
                <a:cs typeface="+mn-lt"/>
              </a:rPr>
              <a:t>Feature Engineering: -  Selecting relevant features for clustering,  Creating informative new features,  Managing feature complexity. </a:t>
            </a:r>
            <a:endParaRPr lang="en-US" dirty="0"/>
          </a:p>
          <a:p>
            <a:pPr marL="283210" indent="-283210"/>
            <a:r>
              <a:rPr lang="en-US" dirty="0">
                <a:ea typeface="+mn-lt"/>
                <a:cs typeface="+mn-lt"/>
              </a:rPr>
              <a:t>PCA (Principal Component Analysis): -  Determining optimal components ,  Interpreting principal components. ,  Managing multicollinearity. </a:t>
            </a:r>
            <a:endParaRPr lang="en-US" dirty="0"/>
          </a:p>
          <a:p>
            <a:pPr marL="283210" indent="-283210"/>
            <a:r>
              <a:rPr lang="en-US" dirty="0">
                <a:ea typeface="+mn-lt"/>
                <a:cs typeface="+mn-lt"/>
              </a:rPr>
              <a:t>Clustering: -  Choosing the right algorithm, Determining the number of clusters,  Evaluating cluster quality. </a:t>
            </a:r>
            <a:endParaRPr lang="en-US" dirty="0"/>
          </a:p>
          <a:p>
            <a:pPr marL="283210" indent="-283210"/>
            <a:r>
              <a:rPr lang="en-US" dirty="0">
                <a:ea typeface="+mn-lt"/>
                <a:cs typeface="+mn-lt"/>
              </a:rPr>
              <a:t> Modeling: -  Selecting evaluation metrics,  Tuning algorithm parameters, Handling computational efficiency. </a:t>
            </a:r>
            <a:endParaRPr lang="en-US" dirty="0"/>
          </a:p>
          <a:p>
            <a:pPr marL="283210" indent="-283210"/>
            <a:r>
              <a:rPr lang="en-US" dirty="0">
                <a:ea typeface="+mn-lt"/>
                <a:cs typeface="+mn-lt"/>
              </a:rPr>
              <a:t>Deployment: -  Integrating the model into production,  Ensuring scalability and robustness,  Creating user-friendly interfaces. </a:t>
            </a:r>
            <a:endParaRPr lang="en-US" dirty="0"/>
          </a:p>
          <a:p>
            <a:pPr marL="283210" indent="-28321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5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4385722"/>
          </a:xfrm>
        </p:spPr>
        <p:txBody>
          <a:bodyPr vert="horz" lIns="0" tIns="457200" rIns="0" bIns="0" rtlCol="0" anchor="t">
            <a:normAutofit fontScale="85000" lnSpcReduction="20000"/>
          </a:bodyPr>
          <a:lstStyle/>
          <a:p>
            <a:pPr marL="283210" indent="-283210"/>
            <a:r>
              <a:rPr lang="en-IN" b="0">
                <a:ea typeface="+mn-lt"/>
                <a:cs typeface="+mn-lt"/>
              </a:rPr>
              <a:t>Customer Personality Analysis is a detailed analysis of a company’s ideal customers. It helps a business to better understand its customers and makes it easier for them to modify products according to the specific needs, behaviour’s and concerns of different types of customers.</a:t>
            </a:r>
          </a:p>
          <a:p>
            <a:pPr marL="283210" indent="-283210"/>
            <a:r>
              <a:rPr lang="en-IN" b="0">
                <a:ea typeface="+mn-lt"/>
                <a:cs typeface="+mn-lt"/>
              </a:rPr>
              <a:t>Customer personality analysis helps a business to modify its product based on its target customers from different types of customer segments. For example, instead of spending money to market a new product to every customer in the company’s database, a company can analyze which customer segment is most likely to buy the product and then market the product only on that particular segment.</a:t>
            </a:r>
          </a:p>
          <a:p>
            <a:pPr marL="283210" indent="-283210"/>
            <a:r>
              <a:rPr lang="en-IN">
                <a:ea typeface="+mn-lt"/>
                <a:cs typeface="+mn-lt"/>
              </a:rPr>
              <a:t>Hence the Objective is To perform customer personality analysis to better understand ideal customers and help the business tailor products and marketing strategies according to customer segments.</a:t>
            </a:r>
            <a:endParaRPr lang="en-IN"/>
          </a:p>
          <a:p>
            <a:pPr marL="283210" indent="-283210"/>
            <a:endParaRPr lang="en-IN" b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58D1-1298-D335-A056-FDD301B7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" y="140975"/>
            <a:ext cx="10873740" cy="1680205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E9923-AE1B-04B5-C295-5B50A53933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499216"/>
            <a:ext cx="7810500" cy="5942195"/>
          </a:xfrm>
        </p:spPr>
        <p:txBody>
          <a:bodyPr vert="horz" lIns="0" tIns="228600" rIns="0" bIns="0" rtlCol="0" anchor="t">
            <a:normAutofit fontScale="85000" lnSpcReduction="20000"/>
          </a:bodyPr>
          <a:lstStyle/>
          <a:p>
            <a:pPr marL="283210" indent="-283210"/>
            <a:r>
              <a:rPr lang="en-US" b="1" dirty="0">
                <a:ea typeface="+mn-lt"/>
                <a:cs typeface="+mn-lt"/>
              </a:rPr>
              <a:t>Define Objectives:  </a:t>
            </a:r>
            <a:r>
              <a:rPr lang="en-US" dirty="0">
                <a:ea typeface="+mn-lt"/>
                <a:cs typeface="+mn-lt"/>
              </a:rPr>
              <a:t>Clearly outline goals for customer segmentation (e.g., improve marketing ROI, personalize customer experiences).</a:t>
            </a:r>
            <a:endParaRPr lang="en-US" dirty="0"/>
          </a:p>
          <a:p>
            <a:pPr marL="283210" indent="-283210"/>
            <a:r>
              <a:rPr lang="en-US" b="1">
                <a:ea typeface="+mn-lt"/>
                <a:cs typeface="+mn-lt"/>
              </a:rPr>
              <a:t>Data Collection:  </a:t>
            </a:r>
            <a:r>
              <a:rPr lang="en-US">
                <a:ea typeface="+mn-lt"/>
                <a:cs typeface="+mn-lt"/>
              </a:rPr>
              <a:t>Gather comprehensive customer data: demographics, household details, purchase behavior, response to promotions, and website interactions.</a:t>
            </a:r>
            <a:endParaRPr lang="en-US" dirty="0"/>
          </a:p>
          <a:p>
            <a:pPr marL="283210" indent="-283210"/>
            <a:r>
              <a:rPr lang="en-US" b="1" dirty="0">
                <a:ea typeface="+mn-lt"/>
                <a:cs typeface="+mn-lt"/>
              </a:rPr>
              <a:t>Data Cleaning and Preparation: </a:t>
            </a:r>
            <a:r>
              <a:rPr lang="en-US" dirty="0">
                <a:ea typeface="+mn-lt"/>
                <a:cs typeface="+mn-lt"/>
              </a:rPr>
              <a:t>Clean data, handle missing values, and transform variables (encode categorical, scale numerical). </a:t>
            </a:r>
          </a:p>
          <a:p>
            <a:pPr marL="283210" indent="-283210"/>
            <a:r>
              <a:rPr lang="en-US" b="1" dirty="0">
                <a:ea typeface="+mn-lt"/>
                <a:cs typeface="+mn-lt"/>
              </a:rPr>
              <a:t>Exploratory Data Analysis (EDA): </a:t>
            </a:r>
            <a:r>
              <a:rPr lang="en-US" dirty="0">
                <a:ea typeface="+mn-lt"/>
                <a:cs typeface="+mn-lt"/>
              </a:rPr>
              <a:t>Visualize data distributions, correlations, and initial insights using charts.</a:t>
            </a:r>
          </a:p>
          <a:p>
            <a:pPr marL="283210" indent="-283210"/>
            <a:r>
              <a:rPr lang="en-US" b="1" dirty="0">
                <a:ea typeface="+mn-lt"/>
                <a:cs typeface="+mn-lt"/>
              </a:rPr>
              <a:t>Feature Engineering: </a:t>
            </a:r>
            <a:r>
              <a:rPr lang="en-US" dirty="0">
                <a:ea typeface="+mn-lt"/>
                <a:cs typeface="+mn-lt"/>
              </a:rPr>
              <a:t>Create new features (e.g., total spending, recency of purchases) to enhance clustering.</a:t>
            </a:r>
            <a:endParaRPr lang="en-US" dirty="0"/>
          </a:p>
          <a:p>
            <a:pPr marL="283210" indent="-283210"/>
            <a:r>
              <a:rPr lang="en-US" b="1" dirty="0">
                <a:ea typeface="+mn-lt"/>
                <a:cs typeface="+mn-lt"/>
              </a:rPr>
              <a:t>Clustering Analysis: </a:t>
            </a:r>
            <a:r>
              <a:rPr lang="en-US" dirty="0">
                <a:ea typeface="+mn-lt"/>
                <a:cs typeface="+mn-lt"/>
              </a:rPr>
              <a:t>Apply clustering algorithms (e.g., K-means) to segment customers based on similarities.</a:t>
            </a:r>
            <a:endParaRPr lang="en-US" dirty="0"/>
          </a:p>
          <a:p>
            <a:pPr marL="283210" indent="-283210"/>
            <a:r>
              <a:rPr lang="en-US" b="1" dirty="0">
                <a:ea typeface="+mn-lt"/>
                <a:cs typeface="+mn-lt"/>
              </a:rPr>
              <a:t>Cluster Validation: </a:t>
            </a:r>
            <a:r>
              <a:rPr lang="en-US" dirty="0">
                <a:ea typeface="+mn-lt"/>
                <a:cs typeface="+mn-lt"/>
              </a:rPr>
              <a:t>Evaluate cluster quality using metrics (e.g., silhouette score) to ensure meaningful segments.</a:t>
            </a:r>
            <a:endParaRPr lang="en-US" dirty="0"/>
          </a:p>
          <a:p>
            <a:pPr marL="283210" indent="-283210"/>
            <a:r>
              <a:rPr lang="en-US" b="1" dirty="0">
                <a:ea typeface="+mn-lt"/>
                <a:cs typeface="+mn-lt"/>
              </a:rPr>
              <a:t>Interpretation and Profiling: </a:t>
            </a:r>
            <a:r>
              <a:rPr lang="en-US" dirty="0">
                <a:ea typeface="+mn-lt"/>
                <a:cs typeface="+mn-lt"/>
              </a:rPr>
              <a:t>Interpret segment characteristics and create customer personas for each cluster.</a:t>
            </a:r>
            <a:endParaRPr lang="en-US" dirty="0"/>
          </a:p>
          <a:p>
            <a:pPr marL="283210" indent="-283210"/>
            <a:r>
              <a:rPr lang="en-US" b="1" dirty="0">
                <a:ea typeface="+mn-lt"/>
                <a:cs typeface="+mn-lt"/>
              </a:rPr>
              <a:t>Strategic Recommendations: </a:t>
            </a:r>
            <a:r>
              <a:rPr lang="en-US" dirty="0">
                <a:ea typeface="+mn-lt"/>
                <a:cs typeface="+mn-lt"/>
              </a:rPr>
              <a:t>Recommend targeted strategies for marketing, product offerings, and customer service based on cluster insights.</a:t>
            </a:r>
            <a:endParaRPr lang="en-US" dirty="0"/>
          </a:p>
          <a:p>
            <a:pPr marL="283210" indent="-283210"/>
            <a:r>
              <a:rPr lang="en-US" b="1" dirty="0">
                <a:ea typeface="+mn-lt"/>
                <a:cs typeface="+mn-lt"/>
              </a:rPr>
              <a:t>Implementation and Monitoring: </a:t>
            </a:r>
            <a:r>
              <a:rPr lang="en-US" dirty="0">
                <a:ea typeface="+mn-lt"/>
                <a:cs typeface="+mn-lt"/>
              </a:rPr>
              <a:t>Implement tailored strategies and monitor performance metrics.</a:t>
            </a:r>
            <a:endParaRPr lang="en-US" dirty="0"/>
          </a:p>
          <a:p>
            <a:pPr marL="283210" indent="-28321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 vert="horz" lIns="0" tIns="45720" rIns="0" bIns="0" rtlCol="0" anchor="t">
            <a:normAutofit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People</a:t>
            </a:r>
            <a:r>
              <a:rPr lang="en-US" dirty="0">
                <a:ea typeface="+mn-lt"/>
                <a:cs typeface="+mn-lt"/>
              </a:rPr>
              <a:t>: Describe demographic and behavioral characteristics of customers. These include ID, birth year, education, marital status, income, household composition (children and teenagers), enrollment date, recency of purchases, and complaints.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Product</a:t>
            </a:r>
            <a:r>
              <a:rPr lang="en-US" dirty="0">
                <a:ea typeface="+mn-lt"/>
                <a:cs typeface="+mn-lt"/>
              </a:rPr>
              <a:t>: Detail customers’ spending habits on various products. Includes expenditures on wine, fruits, meat, fish, sweets, and luxury items like gold products over a two-year period.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 vert="horz" lIns="0" tIns="45720" rIns="0" bIns="0" rtlCol="0" anchor="t">
            <a:normAutofit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Promotion</a:t>
            </a:r>
            <a:r>
              <a:rPr lang="en-US" dirty="0">
                <a:ea typeface="+mn-lt"/>
                <a:cs typeface="+mn-lt"/>
              </a:rPr>
              <a:t>: Track customer response to marketing campaigns. This encompasses the number of purchases made with discounts, acceptance of offers across five campaigns, and response to the latest campaign.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Place</a:t>
            </a:r>
            <a:r>
              <a:rPr lang="en-US" dirty="0">
                <a:ea typeface="+mn-lt"/>
                <a:cs typeface="+mn-lt"/>
              </a:rPr>
              <a:t>: Capture customer purchasing behavior across different channels. This includes the number of purchases made online through the company’s website, via catalogs, in-store, and monthly visits to the website.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Process Flow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0B61062-D1D6-3802-5FBF-EECCC01418C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62377230"/>
              </p:ext>
            </p:extLst>
          </p:nvPr>
        </p:nvGraphicFramePr>
        <p:xfrm>
          <a:off x="2967486" y="1562370"/>
          <a:ext cx="9133217" cy="5555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38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/>
        </p:nvSpPr>
        <p:spPr>
          <a:xfrm>
            <a:off x="6383583" y="109552"/>
            <a:ext cx="6160662" cy="3999060"/>
          </a:xfrm>
          <a:prstGeom prst="rect">
            <a:avLst/>
          </a:prstGeom>
        </p:spPr>
        <p:txBody>
          <a:bodyPr vert="horz" lIns="0" tIns="2743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Libraries Used:</a:t>
            </a:r>
            <a:endParaRPr lang="en-US" sz="1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import pandas as pd</a:t>
            </a:r>
            <a:endParaRPr lang="en-US" sz="1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import seaborn as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sns</a:t>
            </a:r>
            <a:endParaRPr lang="en-US" sz="180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pd.set_option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('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display.max_columns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', None)</a:t>
            </a:r>
            <a:endParaRPr lang="en-US" sz="180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import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matplotlib.pyplot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as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plt</a:t>
            </a:r>
            <a:endParaRPr lang="en-US" sz="180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import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numpy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as np</a:t>
            </a:r>
            <a:endParaRPr lang="en-US" sz="1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519" y="3556817"/>
            <a:ext cx="4939666" cy="2542810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262" y="201642"/>
            <a:ext cx="5485816" cy="5511202"/>
          </a:xfrm>
        </p:spPr>
        <p:txBody>
          <a:bodyPr vert="horz" lIns="0" tIns="274320" rIns="91440" bIns="45720" rtlCol="0" anchor="t">
            <a:no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Check for null values - Income column has 24 missing values - 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As no of missing values is less (&lt;5%) , we can remove the rows containing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missin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 values.</a:t>
            </a:r>
          </a:p>
          <a:p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Check for duplicates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 - There are no duplicates values present.</a:t>
            </a:r>
          </a:p>
          <a:p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Shape of present file - (2216,29)</a:t>
            </a:r>
          </a:p>
          <a:p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Removal of insignificant columns – </a:t>
            </a:r>
          </a:p>
          <a:p>
            <a:pPr lvl="1">
              <a:buFont typeface="Courier New"/>
              <a:buChar char="o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ID column has 2216 unique columns does not provide any significance to the clustering.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buFont typeface="Courier New"/>
              <a:buChar char="o"/>
            </a:pP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Z_CostConstact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 and 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Z_revenue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 – The values are same throughout the data.</a:t>
            </a:r>
          </a:p>
          <a:p>
            <a:pPr lvl="1">
              <a:buFont typeface="Courier New"/>
              <a:buChar char="o"/>
            </a:pP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Dt_customer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 - gives the date of enrollment</a:t>
            </a:r>
          </a:p>
          <a:p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Conversion of column - 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Year_Birth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 column has been dropped and converted to Age column</a:t>
            </a:r>
          </a:p>
          <a:p>
            <a:r>
              <a:rPr lang="en-US" sz="1800" dirty="0"/>
              <a:t>Merging </a:t>
            </a:r>
            <a:r>
              <a:rPr lang="en-US" sz="1800" dirty="0" err="1"/>
              <a:t>Kidhome</a:t>
            </a:r>
            <a:r>
              <a:rPr lang="en-US" sz="1800" dirty="0"/>
              <a:t> and </a:t>
            </a:r>
            <a:r>
              <a:rPr lang="en-US" sz="1800" dirty="0" err="1"/>
              <a:t>Teenhome</a:t>
            </a:r>
            <a:r>
              <a:rPr lang="en-US" sz="1800" dirty="0"/>
              <a:t> to </a:t>
            </a:r>
            <a:r>
              <a:rPr lang="en-US" sz="1800" dirty="0" err="1"/>
              <a:t>Total_children</a:t>
            </a:r>
            <a:endParaRPr lang="en-US" sz="1800" dirty="0"/>
          </a:p>
          <a:p>
            <a:endParaRPr lang="en-US" sz="1800" dirty="0">
              <a:solidFill>
                <a:schemeClr val="bg2">
                  <a:lumMod val="10000"/>
                </a:schemeClr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32" y="4863000"/>
            <a:ext cx="7936230" cy="1380760"/>
          </a:xfrm>
        </p:spPr>
        <p:txBody>
          <a:bodyPr/>
          <a:lstStyle/>
          <a:p>
            <a:r>
              <a:rPr lang="en-US" dirty="0"/>
              <a:t>Data Preprocessing and EDA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33099" y="2962739"/>
            <a:ext cx="10430737" cy="4070946"/>
          </a:xfrm>
        </p:spPr>
        <p:txBody>
          <a:bodyPr vert="horz" lIns="0" tIns="274320" rIns="91440" bIns="45720" rtlCol="0" anchor="t">
            <a:normAutofit/>
          </a:bodyPr>
          <a:lstStyle/>
          <a:p>
            <a:r>
              <a:rPr lang="en-US" dirty="0"/>
              <a:t>Modification of Columns -  </a:t>
            </a:r>
          </a:p>
          <a:p>
            <a:pPr marL="342900" indent="-342900">
              <a:buChar char="•"/>
            </a:pPr>
            <a:r>
              <a:rPr lang="en-US" dirty="0"/>
              <a:t>Converting 5 classes of education into 3 – namely - Undergraduate, Graduate and Post Graduate.</a:t>
            </a:r>
          </a:p>
          <a:p>
            <a:pPr marL="342900" indent="-342900">
              <a:buChar char="•"/>
            </a:pPr>
            <a:r>
              <a:rPr lang="en-US" dirty="0"/>
              <a:t>Marital Status Column - Converting 8 columns to 2 - Married, Single</a:t>
            </a:r>
          </a:p>
          <a:p>
            <a:pPr marL="342900" indent="-342900">
              <a:buChar char="•"/>
            </a:pPr>
            <a:r>
              <a:rPr lang="en-US" dirty="0"/>
              <a:t>Marital status and Education was converted into 0,1 and 0,1,2 with the use of label encoder</a:t>
            </a:r>
            <a:br>
              <a:rPr lang="en-US" dirty="0"/>
            </a:br>
            <a:endParaRPr lang="en-US" dirty="0"/>
          </a:p>
          <a:p>
            <a:pPr marL="342900" indent="-342900">
              <a:buChar char="•"/>
            </a:pPr>
            <a:endParaRPr lang="en-US" dirty="0"/>
          </a:p>
        </p:txBody>
      </p:sp>
      <p:pic>
        <p:nvPicPr>
          <p:cNvPr id="5" name="Content Placeholder 4" descr="A pie chart with text on it&#10;&#10;Description automatically generated">
            <a:extLst>
              <a:ext uri="{FF2B5EF4-FFF2-40B4-BE49-F238E27FC236}">
                <a16:creationId xmlns:a16="http://schemas.microsoft.com/office/drawing/2014/main" id="{D7B7EDDC-73C1-F91E-7DE0-7B656800EF8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8298970" y="-2323"/>
            <a:ext cx="3889615" cy="34320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C8D75F-2656-DEEF-A69A-DE7A26E6D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" y="-7188"/>
            <a:ext cx="6292970" cy="323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3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956" y="4661717"/>
            <a:ext cx="7936230" cy="1380760"/>
          </a:xfrm>
        </p:spPr>
        <p:txBody>
          <a:bodyPr/>
          <a:lstStyle/>
          <a:p>
            <a:r>
              <a:rPr lang="en-US" dirty="0"/>
              <a:t>Description of Numerical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47A93-5734-52A7-1A64-832A68F98D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3917" y="438150"/>
            <a:ext cx="8516176" cy="5927347"/>
          </a:xfrm>
        </p:spPr>
        <p:txBody>
          <a:bodyPr vert="horz" lIns="0" tIns="45720" rIns="91440" bIns="45720" rtlCol="0" anchor="t">
            <a:noAutofit/>
          </a:bodyPr>
          <a:lstStyle/>
          <a:p>
            <a:pPr marL="628650" indent="-3429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The average Age of customers is approximately 46 years, with a wide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range from young adults(19) to elderly individuals(122).</a:t>
            </a:r>
            <a:endParaRPr lang="en-US" sz="3200" dirty="0"/>
          </a:p>
          <a:p>
            <a:pPr marL="628650" indent="-3429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 Most individuals either have one child (50.41%) or none (28.56%), with fewer having two (18.77%) and seldom three children (2.26%).</a:t>
            </a:r>
            <a:endParaRPr lang="en-US" sz="3200" dirty="0"/>
          </a:p>
          <a:p>
            <a:pPr marL="628650" indent="-3429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 The "Income" column shows diverse household earnings, averaging $52,247, ranging widely from $1,730 to $666,666.</a:t>
            </a:r>
            <a:endParaRPr lang="en-US" sz="3200" dirty="0"/>
          </a:p>
          <a:p>
            <a:pPr marL="628650" indent="-3429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 The spending per customer varies widely from $27 on sweets to $305 on</a:t>
            </a:r>
            <a:r>
              <a:rPr lang="en-US" sz="3200" dirty="0"/>
              <a:t> </a:t>
            </a:r>
            <a:r>
              <a:rPr lang="en-US" dirty="0">
                <a:ea typeface="+mn-lt"/>
                <a:cs typeface="+mn-lt"/>
              </a:rPr>
              <a:t>wines, with meat products reaching up to $1,725 and gold products up to</a:t>
            </a:r>
            <a:r>
              <a:rPr lang="en-US" sz="3200" dirty="0"/>
              <a:t> </a:t>
            </a:r>
            <a:r>
              <a:rPr lang="en-US" dirty="0">
                <a:ea typeface="+mn-lt"/>
                <a:cs typeface="+mn-lt"/>
              </a:rPr>
              <a:t>$321.</a:t>
            </a:r>
            <a:endParaRPr lang="en-US" sz="3200" dirty="0"/>
          </a:p>
          <a:p>
            <a:pPr marL="628650" indent="-3429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 Customers typically make 2-6 purchases, varying by deals, online, catalog,</a:t>
            </a:r>
            <a:r>
              <a:rPr lang="en-US" sz="3200" dirty="0"/>
              <a:t> </a:t>
            </a:r>
            <a:r>
              <a:rPr lang="en-US" dirty="0">
                <a:ea typeface="+mn-lt"/>
                <a:cs typeface="+mn-lt"/>
              </a:rPr>
              <a:t>or store, and visit websites around 5 times monthly.</a:t>
            </a:r>
            <a:endParaRPr lang="en-US" sz="3200" dirty="0"/>
          </a:p>
        </p:txBody>
      </p:sp>
      <p:pic>
        <p:nvPicPr>
          <p:cNvPr id="10" name="Content Placeholder 9" descr="A graph of a distribution of income&#10;&#10;Description automatically generated">
            <a:extLst>
              <a:ext uri="{FF2B5EF4-FFF2-40B4-BE49-F238E27FC236}">
                <a16:creationId xmlns:a16="http://schemas.microsoft.com/office/drawing/2014/main" id="{AF523DB9-97DB-8875-66CB-BDB4C2BD124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36" y="92094"/>
            <a:ext cx="3371454" cy="2682506"/>
          </a:xfrm>
        </p:spPr>
      </p:pic>
      <p:pic>
        <p:nvPicPr>
          <p:cNvPr id="11" name="Picture 10" descr="A graph of a distribution of age&#10;&#10;Description automatically generated">
            <a:extLst>
              <a:ext uri="{FF2B5EF4-FFF2-40B4-BE49-F238E27FC236}">
                <a16:creationId xmlns:a16="http://schemas.microsoft.com/office/drawing/2014/main" id="{07FEBD06-24F0-AC98-D3BA-94EF6FC41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66" y="3921875"/>
            <a:ext cx="3655983" cy="293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0FE134-9032-4C7F-BC57-C7DE3F83336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</TotalTime>
  <Words>3168</Words>
  <Application>Microsoft Office PowerPoint</Application>
  <PresentationFormat>Widescreen</PresentationFormat>
  <Paragraphs>280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Aptos Narrow</vt:lpstr>
      <vt:lpstr>Arial</vt:lpstr>
      <vt:lpstr>Calibri</vt:lpstr>
      <vt:lpstr>Consolas</vt:lpstr>
      <vt:lpstr>Courier New</vt:lpstr>
      <vt:lpstr>Franklin Gothic Book</vt:lpstr>
      <vt:lpstr>Franklin Gothic Demi</vt:lpstr>
      <vt:lpstr>Roboto</vt:lpstr>
      <vt:lpstr>Wingdings</vt:lpstr>
      <vt:lpstr>Custom</vt:lpstr>
      <vt:lpstr>P – 405 – CUSTOMER SEGMENTATION ANALYSIS</vt:lpstr>
      <vt:lpstr>Team Introduction</vt:lpstr>
      <vt:lpstr>Agenda</vt:lpstr>
      <vt:lpstr>WORKFLOW</vt:lpstr>
      <vt:lpstr>Attributes</vt:lpstr>
      <vt:lpstr>Process Flow</vt:lpstr>
      <vt:lpstr>Data Cleaning</vt:lpstr>
      <vt:lpstr>Data Preprocessing and EDA</vt:lpstr>
      <vt:lpstr>Description of Numerical Data</vt:lpstr>
      <vt:lpstr>Description of Categorical Data</vt:lpstr>
      <vt:lpstr>Univariate, bivariate and Multivatriate Analysis</vt:lpstr>
      <vt:lpstr>CORRELATION OF THE DATA</vt:lpstr>
      <vt:lpstr>CORRELATION OF THE DATA </vt:lpstr>
      <vt:lpstr>Skewness and outlier detection</vt:lpstr>
      <vt:lpstr>Skewness and Outliers detection</vt:lpstr>
      <vt:lpstr>Multicollinearity Check</vt:lpstr>
      <vt:lpstr>Principal Component Analysis</vt:lpstr>
      <vt:lpstr>Clustering </vt:lpstr>
      <vt:lpstr>Clustering Visualizations </vt:lpstr>
      <vt:lpstr>Comparison of the Clustering techniques</vt:lpstr>
      <vt:lpstr>Customer Analysis</vt:lpstr>
      <vt:lpstr>Customer Analysis Visualizations</vt:lpstr>
      <vt:lpstr>Strategic Recommendations</vt:lpstr>
      <vt:lpstr>Classification and Model Building</vt:lpstr>
      <vt:lpstr>Comparison of Classification Model</vt:lpstr>
      <vt:lpstr>Model Deployment </vt:lpstr>
      <vt:lpstr>PowerPoint Presentation</vt:lpstr>
      <vt:lpstr>PowerPoint Presentation</vt:lpstr>
      <vt:lpstr>Challenges faced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SUMAN</dc:creator>
  <cp:lastModifiedBy>suman arshid</cp:lastModifiedBy>
  <cp:revision>1042</cp:revision>
  <dcterms:created xsi:type="dcterms:W3CDTF">2024-06-12T10:35:25Z</dcterms:created>
  <dcterms:modified xsi:type="dcterms:W3CDTF">2024-07-29T12:23:15Z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