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61" autoAdjust="0"/>
    <p:restoredTop sz="94660"/>
  </p:normalViewPr>
  <p:slideViewPr>
    <p:cSldViewPr snapToGrid="0">
      <p:cViewPr varScale="1">
        <p:scale>
          <a:sx n="75" d="100"/>
          <a:sy n="75" d="100"/>
        </p:scale>
        <p:origin x="3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CD08A4-6ED2-412F-B918-3E46E41DF1A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7727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D08A4-6ED2-412F-B918-3E46E41DF1A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398763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D08A4-6ED2-412F-B918-3E46E41DF1A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238619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D08A4-6ED2-412F-B918-3E46E41DF1A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61065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D08A4-6ED2-412F-B918-3E46E41DF1A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166193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D08A4-6ED2-412F-B918-3E46E41DF1AF}"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313565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D08A4-6ED2-412F-B918-3E46E41DF1AF}" type="datetimeFigureOut">
              <a:rPr lang="en-IN" smtClean="0"/>
              <a:t>28-09-2021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195683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CD08A4-6ED2-412F-B918-3E46E41DF1AF}"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7758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D08A4-6ED2-412F-B918-3E46E41DF1AF}"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24006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BFCD08A4-6ED2-412F-B918-3E46E41DF1AF}"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383843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BFCD08A4-6ED2-412F-B918-3E46E41DF1AF}"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09B44A-C07B-4046-817C-279873D969F4}" type="slidenum">
              <a:rPr lang="en-IN" smtClean="0"/>
              <a:t>‹#›</a:t>
            </a:fld>
            <a:endParaRPr lang="en-IN"/>
          </a:p>
        </p:txBody>
      </p:sp>
    </p:spTree>
    <p:extLst>
      <p:ext uri="{BB962C8B-B14F-4D97-AF65-F5344CB8AC3E}">
        <p14:creationId xmlns:p14="http://schemas.microsoft.com/office/powerpoint/2010/main" val="161559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BFCD08A4-6ED2-412F-B918-3E46E41DF1AF}" type="datetimeFigureOut">
              <a:rPr lang="en-IN" smtClean="0"/>
              <a:t>28-09-2021</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9709B44A-C07B-4046-817C-279873D969F4}" type="slidenum">
              <a:rPr lang="en-IN" smtClean="0"/>
              <a:t>‹#›</a:t>
            </a:fld>
            <a:endParaRPr lang="en-IN"/>
          </a:p>
        </p:txBody>
      </p:sp>
    </p:spTree>
    <p:extLst>
      <p:ext uri="{BB962C8B-B14F-4D97-AF65-F5344CB8AC3E}">
        <p14:creationId xmlns:p14="http://schemas.microsoft.com/office/powerpoint/2010/main" val="3947767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inkedin.com/in/abhishek-kumar-a0070816b/"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915FAF-FD96-4065-9894-66F05D25848E}"/>
              </a:ext>
            </a:extLst>
          </p:cNvPr>
          <p:cNvSpPr txBox="1"/>
          <p:nvPr/>
        </p:nvSpPr>
        <p:spPr>
          <a:xfrm>
            <a:off x="266217" y="231494"/>
            <a:ext cx="3513619" cy="430887"/>
          </a:xfrm>
          <a:prstGeom prst="rect">
            <a:avLst/>
          </a:prstGeom>
          <a:noFill/>
        </p:spPr>
        <p:txBody>
          <a:bodyPr wrap="square" rtlCol="0">
            <a:spAutoFit/>
          </a:bodyPr>
          <a:lstStyle/>
          <a:p>
            <a:r>
              <a:rPr lang="en-IN" sz="2200" b="1" dirty="0">
                <a:latin typeface="Arial" panose="020B0604020202020204" pitchFamily="34" charset="0"/>
                <a:cs typeface="Arial" panose="020B0604020202020204" pitchFamily="34" charset="0"/>
              </a:rPr>
              <a:t>ABHISHEK KUMAR</a:t>
            </a:r>
          </a:p>
        </p:txBody>
      </p:sp>
      <p:cxnSp>
        <p:nvCxnSpPr>
          <p:cNvPr id="15" name="Straight Connector 14">
            <a:extLst>
              <a:ext uri="{FF2B5EF4-FFF2-40B4-BE49-F238E27FC236}">
                <a16:creationId xmlns:a16="http://schemas.microsoft.com/office/drawing/2014/main" id="{1044BE29-53E1-432D-A3E3-C49E1611B9F2}"/>
              </a:ext>
            </a:extLst>
          </p:cNvPr>
          <p:cNvCxnSpPr/>
          <p:nvPr/>
        </p:nvCxnSpPr>
        <p:spPr>
          <a:xfrm>
            <a:off x="266216" y="787078"/>
            <a:ext cx="702724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FD19C73-0110-428E-B6FF-0077A330496D}"/>
              </a:ext>
            </a:extLst>
          </p:cNvPr>
          <p:cNvSpPr txBox="1"/>
          <p:nvPr/>
        </p:nvSpPr>
        <p:spPr>
          <a:xfrm>
            <a:off x="393539" y="914400"/>
            <a:ext cx="1574156" cy="276999"/>
          </a:xfrm>
          <a:prstGeom prst="rect">
            <a:avLst/>
          </a:prstGeom>
          <a:solidFill>
            <a:schemeClr val="tx1"/>
          </a:solidFill>
        </p:spPr>
        <p:txBody>
          <a:bodyPr wrap="square" rtlCol="0">
            <a:spAutoFit/>
          </a:bodyPr>
          <a:lstStyle/>
          <a:p>
            <a:r>
              <a:rPr lang="en-IN" sz="1200" dirty="0">
                <a:solidFill>
                  <a:schemeClr val="bg1"/>
                </a:solidFill>
                <a:latin typeface="Arial" panose="020B0604020202020204" pitchFamily="34" charset="0"/>
                <a:cs typeface="Arial" panose="020B0604020202020204" pitchFamily="34" charset="0"/>
              </a:rPr>
              <a:t>CONTACT</a:t>
            </a:r>
          </a:p>
        </p:txBody>
      </p:sp>
      <p:graphicFrame>
        <p:nvGraphicFramePr>
          <p:cNvPr id="20" name="Table 19">
            <a:extLst>
              <a:ext uri="{FF2B5EF4-FFF2-40B4-BE49-F238E27FC236}">
                <a16:creationId xmlns:a16="http://schemas.microsoft.com/office/drawing/2014/main" id="{D8C32B46-F593-495B-B97C-9144009A0060}"/>
              </a:ext>
            </a:extLst>
          </p:cNvPr>
          <p:cNvGraphicFramePr>
            <a:graphicFrameLocks noGrp="1"/>
          </p:cNvGraphicFramePr>
          <p:nvPr>
            <p:extLst>
              <p:ext uri="{D42A27DB-BD31-4B8C-83A1-F6EECF244321}">
                <p14:modId xmlns:p14="http://schemas.microsoft.com/office/powerpoint/2010/main" val="2885191959"/>
              </p:ext>
            </p:extLst>
          </p:nvPr>
        </p:nvGraphicFramePr>
        <p:xfrm>
          <a:off x="2282614" y="911776"/>
          <a:ext cx="4976114" cy="1036320"/>
        </p:xfrm>
        <a:graphic>
          <a:graphicData uri="http://schemas.openxmlformats.org/drawingml/2006/table">
            <a:tbl>
              <a:tblPr firstRow="1" bandRow="1">
                <a:tableStyleId>{5940675A-B579-460E-94D1-54222C63F5DA}</a:tableStyleId>
              </a:tblPr>
              <a:tblGrid>
                <a:gridCol w="1489047">
                  <a:extLst>
                    <a:ext uri="{9D8B030D-6E8A-4147-A177-3AD203B41FA5}">
                      <a16:colId xmlns:a16="http://schemas.microsoft.com/office/drawing/2014/main" val="1926617059"/>
                    </a:ext>
                  </a:extLst>
                </a:gridCol>
                <a:gridCol w="3487067">
                  <a:extLst>
                    <a:ext uri="{9D8B030D-6E8A-4147-A177-3AD203B41FA5}">
                      <a16:colId xmlns:a16="http://schemas.microsoft.com/office/drawing/2014/main" val="4040501766"/>
                    </a:ext>
                  </a:extLst>
                </a:gridCol>
              </a:tblGrid>
              <a:tr h="252000">
                <a:tc>
                  <a:txBody>
                    <a:bodyPr/>
                    <a:lstStyle/>
                    <a:p>
                      <a:r>
                        <a:rPr lang="en-IN" sz="1100" b="1" dirty="0">
                          <a:latin typeface="Arial" panose="020B0604020202020204" pitchFamily="34" charset="0"/>
                          <a:cs typeface="Arial" panose="020B0604020202020204" pitchFamily="34" charset="0"/>
                        </a:rPr>
                        <a:t>Email: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solidFill>
                            <a:srgbClr val="0070C0"/>
                          </a:solidFill>
                          <a:latin typeface="Arial" panose="020B0604020202020204" pitchFamily="34" charset="0"/>
                          <a:cs typeface="Arial" panose="020B0604020202020204" pitchFamily="34" charset="0"/>
                        </a:rPr>
                        <a:t>abheeshek.kr@gmail.com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311530"/>
                  </a:ext>
                </a:extLst>
              </a:tr>
              <a:tr h="252000">
                <a:tc>
                  <a:txBody>
                    <a:bodyPr/>
                    <a:lstStyle/>
                    <a:p>
                      <a:r>
                        <a:rPr lang="en-IN" sz="1100" b="1" dirty="0">
                          <a:latin typeface="Arial" panose="020B0604020202020204" pitchFamily="34" charset="0"/>
                          <a:cs typeface="Arial" panose="020B0604020202020204" pitchFamily="34" charset="0"/>
                        </a:rPr>
                        <a:t>Phone: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+91-91660-70237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5882441"/>
                  </a:ext>
                </a:extLst>
              </a:tr>
              <a:tr h="252000">
                <a:tc>
                  <a:txBody>
                    <a:bodyPr/>
                    <a:lstStyle/>
                    <a:p>
                      <a:r>
                        <a:rPr lang="en-IN" sz="1100" b="1" dirty="0">
                          <a:latin typeface="Arial" panose="020B0604020202020204" pitchFamily="34" charset="0"/>
                          <a:cs typeface="Arial" panose="020B0604020202020204" pitchFamily="34" charset="0"/>
                        </a:rPr>
                        <a:t>Address: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F-1, SLF </a:t>
                      </a:r>
                      <a:r>
                        <a:rPr lang="en-IN" sz="1100" dirty="0" err="1">
                          <a:latin typeface="Arial" panose="020B0604020202020204" pitchFamily="34" charset="0"/>
                          <a:cs typeface="Arial" panose="020B0604020202020204" pitchFamily="34" charset="0"/>
                        </a:rPr>
                        <a:t>Ved</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Vihar</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Loni</a:t>
                      </a:r>
                      <a:r>
                        <a:rPr lang="en-IN" sz="1100" dirty="0">
                          <a:latin typeface="Arial" panose="020B0604020202020204" pitchFamily="34" charset="0"/>
                          <a:cs typeface="Arial" panose="020B0604020202020204" pitchFamily="34" charset="0"/>
                        </a:rPr>
                        <a:t>, Ghaziabad, UP 201102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8561398"/>
                  </a:ext>
                </a:extLst>
              </a:tr>
              <a:tr h="252000">
                <a:tc>
                  <a:txBody>
                    <a:bodyPr/>
                    <a:lstStyle/>
                    <a:p>
                      <a:r>
                        <a:rPr lang="en-IN" sz="1100" b="1" dirty="0">
                          <a:latin typeface="Arial" panose="020B0604020202020204" pitchFamily="34" charset="0"/>
                          <a:cs typeface="Arial" panose="020B0604020202020204" pitchFamily="34" charset="0"/>
                        </a:rPr>
                        <a:t>LinkedIn: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hlinkClick r:id="rId2"/>
                        </a:rPr>
                        <a:t>www.linkedin.com/in/abhishek-kumar-a0070816b/</a:t>
                      </a:r>
                      <a:r>
                        <a:rPr lang="en-IN" sz="1100" dirty="0">
                          <a:latin typeface="Arial" panose="020B0604020202020204" pitchFamily="34" charset="0"/>
                          <a:cs typeface="Arial" panose="020B0604020202020204" pitchFamily="34"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0783855"/>
                  </a:ext>
                </a:extLst>
              </a:tr>
            </a:tbl>
          </a:graphicData>
        </a:graphic>
      </p:graphicFrame>
      <p:sp>
        <p:nvSpPr>
          <p:cNvPr id="21" name="TextBox 20">
            <a:extLst>
              <a:ext uri="{FF2B5EF4-FFF2-40B4-BE49-F238E27FC236}">
                <a16:creationId xmlns:a16="http://schemas.microsoft.com/office/drawing/2014/main" id="{D60894A4-72EF-475B-BBF9-E930588EC797}"/>
              </a:ext>
            </a:extLst>
          </p:cNvPr>
          <p:cNvSpPr txBox="1"/>
          <p:nvPr/>
        </p:nvSpPr>
        <p:spPr>
          <a:xfrm>
            <a:off x="393539" y="2093040"/>
            <a:ext cx="1562583" cy="531364"/>
          </a:xfrm>
          <a:prstGeom prst="rect">
            <a:avLst/>
          </a:prstGeom>
          <a:solidFill>
            <a:schemeClr val="tx1"/>
          </a:solidFill>
        </p:spPr>
        <p:txBody>
          <a:bodyPr wrap="square" rtlCol="0">
            <a:spAutoFit/>
          </a:bodyPr>
          <a:lstStyle/>
          <a:p>
            <a:pPr>
              <a:lnSpc>
                <a:spcPct val="125000"/>
              </a:lnSpc>
            </a:pPr>
            <a:r>
              <a:rPr lang="en-IN" sz="1200" dirty="0">
                <a:solidFill>
                  <a:schemeClr val="bg1"/>
                </a:solidFill>
                <a:latin typeface="Arial" panose="020B0604020202020204" pitchFamily="34" charset="0"/>
                <a:cs typeface="Arial" panose="020B0604020202020204" pitchFamily="34" charset="0"/>
              </a:rPr>
              <a:t>CAREER OBJECTIVE</a:t>
            </a:r>
          </a:p>
        </p:txBody>
      </p:sp>
      <p:sp>
        <p:nvSpPr>
          <p:cNvPr id="22" name="TextBox 21">
            <a:extLst>
              <a:ext uri="{FF2B5EF4-FFF2-40B4-BE49-F238E27FC236}">
                <a16:creationId xmlns:a16="http://schemas.microsoft.com/office/drawing/2014/main" id="{96F261EA-EED7-4A19-893E-C6EC7CB0CF63}"/>
              </a:ext>
            </a:extLst>
          </p:cNvPr>
          <p:cNvSpPr txBox="1"/>
          <p:nvPr/>
        </p:nvSpPr>
        <p:spPr>
          <a:xfrm>
            <a:off x="2286006" y="2093040"/>
            <a:ext cx="4810681" cy="825611"/>
          </a:xfrm>
          <a:prstGeom prst="rect">
            <a:avLst/>
          </a:prstGeom>
          <a:noFill/>
        </p:spPr>
        <p:txBody>
          <a:bodyPr wrap="square" tIns="0" bIns="0" rtlCol="0">
            <a:spAutoFit/>
          </a:bodyPr>
          <a:lstStyle/>
          <a:p>
            <a:pPr algn="just">
              <a:lnSpc>
                <a:spcPct val="125000"/>
              </a:lnSpc>
            </a:pPr>
            <a:r>
              <a:rPr lang="en-US" sz="1100" dirty="0">
                <a:latin typeface="Arial" panose="020B0604020202020204" pitchFamily="34" charset="0"/>
                <a:cs typeface="Arial" panose="020B0604020202020204" pitchFamily="34" charset="0"/>
              </a:rPr>
              <a:t>I am a recent computer science graduate looking for an entry-level position in the information technology industry to put my skills and abilities to use. That will help my professional development while also allowing me to be resourceful, innovative, and flexible, as well as helpful to others.</a:t>
            </a:r>
            <a:endParaRPr lang="en-IN" sz="11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B7B5DAF-6BB8-45C6-9760-3D94595273D2}"/>
              </a:ext>
            </a:extLst>
          </p:cNvPr>
          <p:cNvSpPr txBox="1"/>
          <p:nvPr/>
        </p:nvSpPr>
        <p:spPr>
          <a:xfrm>
            <a:off x="393539" y="3148270"/>
            <a:ext cx="1574156" cy="531364"/>
          </a:xfrm>
          <a:prstGeom prst="rect">
            <a:avLst/>
          </a:prstGeom>
          <a:solidFill>
            <a:schemeClr val="tx1"/>
          </a:solidFill>
        </p:spPr>
        <p:txBody>
          <a:bodyPr wrap="square" rtlCol="0">
            <a:spAutoFit/>
          </a:bodyPr>
          <a:lstStyle/>
          <a:p>
            <a:pPr>
              <a:lnSpc>
                <a:spcPct val="125000"/>
              </a:lnSpc>
            </a:pPr>
            <a:r>
              <a:rPr lang="en-IN" sz="1200" dirty="0">
                <a:solidFill>
                  <a:schemeClr val="bg1"/>
                </a:solidFill>
                <a:latin typeface="Arial" panose="020B0604020202020204" pitchFamily="34" charset="0"/>
                <a:cs typeface="Arial" panose="020B0604020202020204" pitchFamily="34" charset="0"/>
              </a:rPr>
              <a:t>EDUCATIONAL QUALIFICATIONS</a:t>
            </a:r>
          </a:p>
        </p:txBody>
      </p:sp>
      <p:graphicFrame>
        <p:nvGraphicFramePr>
          <p:cNvPr id="24" name="Table 23">
            <a:extLst>
              <a:ext uri="{FF2B5EF4-FFF2-40B4-BE49-F238E27FC236}">
                <a16:creationId xmlns:a16="http://schemas.microsoft.com/office/drawing/2014/main" id="{16818FB3-E0D7-43C8-8B61-473CAF2C0545}"/>
              </a:ext>
            </a:extLst>
          </p:cNvPr>
          <p:cNvGraphicFramePr>
            <a:graphicFrameLocks noGrp="1"/>
          </p:cNvGraphicFramePr>
          <p:nvPr>
            <p:extLst>
              <p:ext uri="{D42A27DB-BD31-4B8C-83A1-F6EECF244321}">
                <p14:modId xmlns:p14="http://schemas.microsoft.com/office/powerpoint/2010/main" val="2809660700"/>
              </p:ext>
            </p:extLst>
          </p:nvPr>
        </p:nvGraphicFramePr>
        <p:xfrm>
          <a:off x="2282614" y="3032520"/>
          <a:ext cx="4883522" cy="2877314"/>
        </p:xfrm>
        <a:graphic>
          <a:graphicData uri="http://schemas.openxmlformats.org/drawingml/2006/table">
            <a:tbl>
              <a:tblPr firstRow="1" bandRow="1">
                <a:tableStyleId>{5940675A-B579-460E-94D1-54222C63F5DA}</a:tableStyleId>
              </a:tblPr>
              <a:tblGrid>
                <a:gridCol w="3296383">
                  <a:extLst>
                    <a:ext uri="{9D8B030D-6E8A-4147-A177-3AD203B41FA5}">
                      <a16:colId xmlns:a16="http://schemas.microsoft.com/office/drawing/2014/main" val="4271994730"/>
                    </a:ext>
                  </a:extLst>
                </a:gridCol>
                <a:gridCol w="1587139">
                  <a:extLst>
                    <a:ext uri="{9D8B030D-6E8A-4147-A177-3AD203B41FA5}">
                      <a16:colId xmlns:a16="http://schemas.microsoft.com/office/drawing/2014/main" val="1681143325"/>
                    </a:ext>
                  </a:extLst>
                </a:gridCol>
              </a:tblGrid>
              <a:tr h="960962">
                <a:tc>
                  <a:txBody>
                    <a:bodyPr/>
                    <a:lstStyle/>
                    <a:p>
                      <a:pPr>
                        <a:lnSpc>
                          <a:spcPct val="125000"/>
                        </a:lnSpc>
                      </a:pPr>
                      <a:r>
                        <a:rPr lang="en-IN" sz="1300" b="1" dirty="0">
                          <a:latin typeface="Arial" panose="020B0604020202020204" pitchFamily="34" charset="0"/>
                          <a:cs typeface="Arial" panose="020B0604020202020204" pitchFamily="34" charset="0"/>
                        </a:rPr>
                        <a:t>Bachelor of Technology in </a:t>
                      </a:r>
                    </a:p>
                    <a:p>
                      <a:pPr>
                        <a:lnSpc>
                          <a:spcPct val="125000"/>
                        </a:lnSpc>
                      </a:pPr>
                      <a:r>
                        <a:rPr lang="en-IN" sz="1300" b="1" dirty="0">
                          <a:latin typeface="Arial" panose="020B0604020202020204" pitchFamily="34" charset="0"/>
                          <a:cs typeface="Arial" panose="020B0604020202020204" pitchFamily="34" charset="0"/>
                        </a:rPr>
                        <a:t>Computer Science and Engineering</a:t>
                      </a:r>
                    </a:p>
                    <a:p>
                      <a:pPr>
                        <a:lnSpc>
                          <a:spcPct val="125000"/>
                        </a:lnSpc>
                      </a:pPr>
                      <a:r>
                        <a:rPr lang="en-IN" sz="1100" b="0" dirty="0">
                          <a:latin typeface="Arial" panose="020B0604020202020204" pitchFamily="34" charset="0"/>
                          <a:cs typeface="Arial" panose="020B0604020202020204" pitchFamily="34" charset="0"/>
                        </a:rPr>
                        <a:t>Vivekananda Global University</a:t>
                      </a:r>
                    </a:p>
                    <a:p>
                      <a:pPr>
                        <a:lnSpc>
                          <a:spcPct val="125000"/>
                        </a:lnSpc>
                      </a:pPr>
                      <a:r>
                        <a:rPr lang="en-IN" sz="1100" b="0" dirty="0">
                          <a:latin typeface="Arial" panose="020B0604020202020204" pitchFamily="34" charset="0"/>
                          <a:cs typeface="Arial" panose="020B0604020202020204" pitchFamily="34" charset="0"/>
                        </a:rPr>
                        <a:t>2015—2019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300"/>
                        </a:spcAft>
                      </a:pPr>
                      <a:r>
                        <a:rPr lang="en-IN" sz="1100" b="1" dirty="0">
                          <a:latin typeface="Arial" panose="020B0604020202020204" pitchFamily="34" charset="0"/>
                          <a:cs typeface="Arial" panose="020B0604020202020204" pitchFamily="34" charset="0"/>
                        </a:rPr>
                        <a:t>CGPA: 8.87 out of 10</a:t>
                      </a:r>
                    </a:p>
                    <a:p>
                      <a:pPr algn="l"/>
                      <a:r>
                        <a:rPr lang="en-IN" sz="1100" b="1" dirty="0">
                          <a:latin typeface="Arial" panose="020B0604020202020204" pitchFamily="34" charset="0"/>
                          <a:cs typeface="Arial" panose="020B0604020202020204" pitchFamily="34" charset="0"/>
                        </a:rPr>
                        <a:t>(First Division with Distinction)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2573616"/>
                  </a:ext>
                </a:extLst>
              </a:tr>
              <a:tr h="960962">
                <a:tc>
                  <a:txBody>
                    <a:bodyPr/>
                    <a:lstStyle/>
                    <a:p>
                      <a:pPr marL="0" marR="0" lvl="0" indent="0" algn="l" defTabSz="755934" rtl="0" eaLnBrk="1" fontAlgn="auto" latinLnBrk="0" hangingPunct="1">
                        <a:lnSpc>
                          <a:spcPct val="125000"/>
                        </a:lnSpc>
                        <a:spcBef>
                          <a:spcPts val="0"/>
                        </a:spcBef>
                        <a:spcAft>
                          <a:spcPts val="0"/>
                        </a:spcAft>
                        <a:buClrTx/>
                        <a:buSzTx/>
                        <a:buFontTx/>
                        <a:buNone/>
                        <a:tabLst/>
                        <a:defRPr/>
                      </a:pPr>
                      <a:r>
                        <a:rPr kumimoji="0" lang="en-IN" sz="13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Higher Secondary (Science Stream) from CBSE Board</a:t>
                      </a:r>
                    </a:p>
                    <a:p>
                      <a:pPr marL="0" marR="0" lvl="0" indent="0" algn="l" defTabSz="755934" rtl="0" eaLnBrk="1" fontAlgn="auto" latinLnBrk="0" hangingPunct="1">
                        <a:lnSpc>
                          <a:spcPct val="125000"/>
                        </a:lnSpc>
                        <a:spcBef>
                          <a:spcPts val="0"/>
                        </a:spcBef>
                        <a:spcAft>
                          <a:spcPts val="0"/>
                        </a:spcAft>
                        <a:buClrTx/>
                        <a:buSzTx/>
                        <a:buFontTx/>
                        <a:buNone/>
                        <a:tabLst/>
                        <a:defRPr/>
                      </a:pPr>
                      <a:r>
                        <a:rPr kumimoji="0" lang="en-IN" sz="1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Kendriya</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Vidyalaya-1, Army, Jodhpur</a:t>
                      </a:r>
                    </a:p>
                    <a:p>
                      <a:pPr marL="0" marR="0" lvl="0" indent="0" algn="l" defTabSz="755934" rtl="0" eaLnBrk="1" fontAlgn="auto" latinLnBrk="0" hangingPunct="1">
                        <a:lnSpc>
                          <a:spcPct val="125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2014</a:t>
                      </a:r>
                      <a:endParaRPr lang="en-IN" sz="105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1100" b="1" dirty="0">
                          <a:latin typeface="Arial" panose="020B0604020202020204" pitchFamily="34" charset="0"/>
                          <a:cs typeface="Arial" panose="020B0604020202020204" pitchFamily="34" charset="0"/>
                        </a:rPr>
                        <a:t>61.2%</a:t>
                      </a:r>
                      <a:endParaRPr lang="en-IN" sz="11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9884195"/>
                  </a:ext>
                </a:extLst>
              </a:tr>
              <a:tr h="906782">
                <a:tc>
                  <a:txBody>
                    <a:bodyPr/>
                    <a:lstStyle/>
                    <a:p>
                      <a:pPr marL="0" marR="0" lvl="0" indent="0" algn="l" defTabSz="755934" rtl="0" eaLnBrk="1" fontAlgn="auto" latinLnBrk="0" hangingPunct="1">
                        <a:lnSpc>
                          <a:spcPct val="125000"/>
                        </a:lnSpc>
                        <a:spcBef>
                          <a:spcPts val="0"/>
                        </a:spcBef>
                        <a:spcAft>
                          <a:spcPts val="0"/>
                        </a:spcAft>
                        <a:buClrTx/>
                        <a:buSzTx/>
                        <a:buFontTx/>
                        <a:buNone/>
                        <a:tabLst/>
                        <a:defRPr/>
                      </a:pPr>
                      <a:r>
                        <a:rPr kumimoji="0" lang="en-IN" sz="13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Senior Secondary from CBSE Board</a:t>
                      </a:r>
                    </a:p>
                    <a:p>
                      <a:pPr marL="0" marR="0" lvl="0" indent="0" algn="l" defTabSz="755934" rtl="0" eaLnBrk="1" fontAlgn="auto" latinLnBrk="0" hangingPunct="1">
                        <a:lnSpc>
                          <a:spcPct val="125000"/>
                        </a:lnSpc>
                        <a:spcBef>
                          <a:spcPts val="0"/>
                        </a:spcBef>
                        <a:spcAft>
                          <a:spcPts val="0"/>
                        </a:spcAft>
                        <a:buClrTx/>
                        <a:buSzTx/>
                        <a:buFontTx/>
                        <a:buNone/>
                        <a:tabLst/>
                        <a:defRPr/>
                      </a:pPr>
                      <a:r>
                        <a:rPr kumimoji="0" lang="en-IN" sz="1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Kendriya</a:t>
                      </a: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Vidyalaya-1, Army, Jodhpur</a:t>
                      </a:r>
                    </a:p>
                    <a:p>
                      <a:pPr marL="0" marR="0" lvl="0" indent="0" algn="l" defTabSz="755934" rtl="0" eaLnBrk="1" fontAlgn="auto" latinLnBrk="0" hangingPunct="1">
                        <a:lnSpc>
                          <a:spcPct val="125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2012</a:t>
                      </a:r>
                      <a:endParaRPr lang="en-IN" sz="105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sz="1100" b="1" dirty="0">
                          <a:latin typeface="Arial" panose="020B0604020202020204" pitchFamily="34" charset="0"/>
                          <a:cs typeface="Arial" panose="020B0604020202020204" pitchFamily="34" charset="0"/>
                        </a:rPr>
                        <a:t>Grade Point (GP): </a:t>
                      </a:r>
                    </a:p>
                    <a:p>
                      <a:pPr algn="l"/>
                      <a:r>
                        <a:rPr lang="en-IN" sz="1100" b="1" dirty="0">
                          <a:latin typeface="Arial" panose="020B0604020202020204" pitchFamily="34" charset="0"/>
                          <a:cs typeface="Arial" panose="020B0604020202020204" pitchFamily="34" charset="0"/>
                        </a:rPr>
                        <a:t>8.6 out of 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06591372"/>
                  </a:ext>
                </a:extLst>
              </a:tr>
            </a:tbl>
          </a:graphicData>
        </a:graphic>
      </p:graphicFrame>
      <p:sp>
        <p:nvSpPr>
          <p:cNvPr id="25" name="TextBox 24">
            <a:extLst>
              <a:ext uri="{FF2B5EF4-FFF2-40B4-BE49-F238E27FC236}">
                <a16:creationId xmlns:a16="http://schemas.microsoft.com/office/drawing/2014/main" id="{A846CD7F-BE1A-414A-8D64-8449194E4A6B}"/>
              </a:ext>
            </a:extLst>
          </p:cNvPr>
          <p:cNvSpPr txBox="1"/>
          <p:nvPr/>
        </p:nvSpPr>
        <p:spPr>
          <a:xfrm>
            <a:off x="393539" y="5931607"/>
            <a:ext cx="1597307" cy="300531"/>
          </a:xfrm>
          <a:prstGeom prst="rect">
            <a:avLst/>
          </a:prstGeom>
          <a:solidFill>
            <a:schemeClr val="tx1"/>
          </a:solidFill>
        </p:spPr>
        <p:txBody>
          <a:bodyPr wrap="square" rtlCol="0">
            <a:spAutoFit/>
          </a:bodyPr>
          <a:lstStyle/>
          <a:p>
            <a:pPr>
              <a:lnSpc>
                <a:spcPct val="125000"/>
              </a:lnSpc>
            </a:pPr>
            <a:r>
              <a:rPr lang="en-IN" sz="1200" dirty="0">
                <a:solidFill>
                  <a:schemeClr val="bg1"/>
                </a:solidFill>
                <a:latin typeface="Arial" panose="020B0604020202020204" pitchFamily="34" charset="0"/>
                <a:cs typeface="Arial" panose="020B0604020202020204" pitchFamily="34" charset="0"/>
              </a:rPr>
              <a:t>INTERNSHIPS</a:t>
            </a:r>
          </a:p>
        </p:txBody>
      </p:sp>
      <p:graphicFrame>
        <p:nvGraphicFramePr>
          <p:cNvPr id="26" name="Table 25">
            <a:extLst>
              <a:ext uri="{FF2B5EF4-FFF2-40B4-BE49-F238E27FC236}">
                <a16:creationId xmlns:a16="http://schemas.microsoft.com/office/drawing/2014/main" id="{12810376-0B40-4870-905A-CE72FD10671E}"/>
              </a:ext>
            </a:extLst>
          </p:cNvPr>
          <p:cNvGraphicFramePr>
            <a:graphicFrameLocks noGrp="1"/>
          </p:cNvGraphicFramePr>
          <p:nvPr>
            <p:extLst>
              <p:ext uri="{D42A27DB-BD31-4B8C-83A1-F6EECF244321}">
                <p14:modId xmlns:p14="http://schemas.microsoft.com/office/powerpoint/2010/main" val="2651405620"/>
              </p:ext>
            </p:extLst>
          </p:nvPr>
        </p:nvGraphicFramePr>
        <p:xfrm>
          <a:off x="2282614" y="5847987"/>
          <a:ext cx="4883522" cy="2292541"/>
        </p:xfrm>
        <a:graphic>
          <a:graphicData uri="http://schemas.openxmlformats.org/drawingml/2006/table">
            <a:tbl>
              <a:tblPr firstRow="1" bandRow="1">
                <a:tableStyleId>{5940675A-B579-460E-94D1-54222C63F5DA}</a:tableStyleId>
              </a:tblPr>
              <a:tblGrid>
                <a:gridCol w="3531446">
                  <a:extLst>
                    <a:ext uri="{9D8B030D-6E8A-4147-A177-3AD203B41FA5}">
                      <a16:colId xmlns:a16="http://schemas.microsoft.com/office/drawing/2014/main" val="1228177326"/>
                    </a:ext>
                  </a:extLst>
                </a:gridCol>
                <a:gridCol w="1352076">
                  <a:extLst>
                    <a:ext uri="{9D8B030D-6E8A-4147-A177-3AD203B41FA5}">
                      <a16:colId xmlns:a16="http://schemas.microsoft.com/office/drawing/2014/main" val="2490124035"/>
                    </a:ext>
                  </a:extLst>
                </a:gridCol>
              </a:tblGrid>
              <a:tr h="370840">
                <a:tc>
                  <a:txBody>
                    <a:bodyPr/>
                    <a:lstStyle/>
                    <a:p>
                      <a:pPr>
                        <a:lnSpc>
                          <a:spcPct val="125000"/>
                        </a:lnSpc>
                      </a:pPr>
                      <a:r>
                        <a:rPr lang="en-IN" sz="1300" b="1" dirty="0">
                          <a:latin typeface="Arial" panose="020B0604020202020204" pitchFamily="34" charset="0"/>
                          <a:cs typeface="Arial" panose="020B0604020202020204" pitchFamily="34" charset="0"/>
                        </a:rPr>
                        <a:t>Academic Institute: IIT Guwahati</a:t>
                      </a:r>
                    </a:p>
                    <a:p>
                      <a:pPr marL="171450" marR="0" lvl="0" indent="-171450" algn="just" defTabSz="755934" rtl="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b="0" dirty="0">
                          <a:latin typeface="Arial" panose="020B0604020202020204" pitchFamily="34" charset="0"/>
                          <a:cs typeface="Arial" panose="020B0604020202020204" pitchFamily="34" charset="0"/>
                        </a:rPr>
                        <a:t>I created front end interface using </a:t>
                      </a:r>
                      <a:r>
                        <a:rPr lang="en-US" sz="1100" b="1" dirty="0">
                          <a:latin typeface="Arial" panose="020B0604020202020204" pitchFamily="34" charset="0"/>
                          <a:cs typeface="Arial" panose="020B0604020202020204" pitchFamily="34" charset="0"/>
                        </a:rPr>
                        <a:t>Android Studio</a:t>
                      </a:r>
                      <a:r>
                        <a:rPr lang="en-US" sz="1100" b="0" dirty="0">
                          <a:latin typeface="Arial" panose="020B0604020202020204" pitchFamily="34" charset="0"/>
                          <a:cs typeface="Arial" panose="020B0604020202020204" pitchFamily="34" charset="0"/>
                        </a:rPr>
                        <a:t>. The project was on human computer interaction titled ‘Classroom Visualization Techniques’. </a:t>
                      </a:r>
                      <a:endParaRPr lang="en-IN" sz="1100" b="0" dirty="0">
                        <a:latin typeface="Arial" panose="020B0604020202020204" pitchFamily="34" charset="0"/>
                        <a:cs typeface="Arial" panose="020B0604020202020204" pitchFamily="34" charset="0"/>
                      </a:endParaRPr>
                    </a:p>
                    <a:p>
                      <a:pPr marL="171450" indent="-171450" algn="just">
                        <a:lnSpc>
                          <a:spcPct val="125000"/>
                        </a:lnSpc>
                        <a:buFont typeface="Arial" panose="020B0604020202020204" pitchFamily="34" charset="0"/>
                        <a:buChar char="•"/>
                      </a:pPr>
                      <a:r>
                        <a:rPr lang="en-US" sz="1100" b="0" dirty="0">
                          <a:latin typeface="Arial" panose="020B0604020202020204" pitchFamily="34" charset="0"/>
                          <a:cs typeface="Arial" panose="020B0604020202020204" pitchFamily="34" charset="0"/>
                        </a:rPr>
                        <a:t>I worked under the guidance of Dr. </a:t>
                      </a:r>
                      <a:r>
                        <a:rPr lang="en-US" sz="1100" b="0" dirty="0" err="1">
                          <a:latin typeface="Arial" panose="020B0604020202020204" pitchFamily="34" charset="0"/>
                          <a:cs typeface="Arial" panose="020B0604020202020204" pitchFamily="34" charset="0"/>
                        </a:rPr>
                        <a:t>Samit</a:t>
                      </a:r>
                      <a:r>
                        <a:rPr lang="en-US" sz="1100" b="0" dirty="0">
                          <a:latin typeface="Arial" panose="020B0604020202020204" pitchFamily="34" charset="0"/>
                          <a:cs typeface="Arial" panose="020B0604020202020204" pitchFamily="34" charset="0"/>
                        </a:rPr>
                        <a:t> Bhattacharya, Department of CSE, IIT Guwahati.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lnSpc>
                          <a:spcPct val="125000"/>
                        </a:lnSpc>
                      </a:pPr>
                      <a:r>
                        <a:rPr lang="en-IN" sz="1100" b="1" dirty="0">
                          <a:latin typeface="Arial" panose="020B0604020202020204" pitchFamily="34" charset="0"/>
                          <a:cs typeface="Arial" panose="020B0604020202020204" pitchFamily="34" charset="0"/>
                        </a:rPr>
                        <a:t>Duration:</a:t>
                      </a:r>
                      <a:br>
                        <a:rPr lang="en-IN" sz="1100" b="1" dirty="0">
                          <a:latin typeface="Arial" panose="020B0604020202020204" pitchFamily="34" charset="0"/>
                          <a:cs typeface="Arial" panose="020B0604020202020204" pitchFamily="34" charset="0"/>
                        </a:rPr>
                      </a:br>
                      <a:r>
                        <a:rPr lang="en-IN" sz="1100" b="1" dirty="0">
                          <a:latin typeface="Arial" panose="020B0604020202020204" pitchFamily="34" charset="0"/>
                          <a:cs typeface="Arial" panose="020B0604020202020204" pitchFamily="34" charset="0"/>
                        </a:rPr>
                        <a:t>1.5 months</a:t>
                      </a:r>
                    </a:p>
                    <a:p>
                      <a:pPr algn="l">
                        <a:lnSpc>
                          <a:spcPct val="125000"/>
                        </a:lnSpc>
                      </a:pPr>
                      <a:r>
                        <a:rPr lang="en-IN" sz="1100" b="1" dirty="0">
                          <a:latin typeface="Arial" panose="020B0604020202020204" pitchFamily="34" charset="0"/>
                          <a:cs typeface="Arial" panose="020B0604020202020204" pitchFamily="34" charset="0"/>
                        </a:rPr>
                        <a:t>(May-July 2018)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99701416"/>
                  </a:ext>
                </a:extLst>
              </a:tr>
              <a:tr h="370840">
                <a:tc>
                  <a:txBody>
                    <a:bodyPr/>
                    <a:lstStyle/>
                    <a:p>
                      <a:pPr marL="0" marR="0" lvl="0" indent="0" algn="l" defTabSz="755934" rtl="0" eaLnBrk="1" fontAlgn="auto" latinLnBrk="0" hangingPunct="1">
                        <a:lnSpc>
                          <a:spcPct val="125000"/>
                        </a:lnSpc>
                        <a:spcBef>
                          <a:spcPts val="0"/>
                        </a:spcBef>
                        <a:spcAft>
                          <a:spcPts val="0"/>
                        </a:spcAft>
                        <a:buClrTx/>
                        <a:buSzTx/>
                        <a:buFontTx/>
                        <a:buNone/>
                        <a:tabLst/>
                        <a:defRPr/>
                      </a:pPr>
                      <a:r>
                        <a:rPr kumimoji="0" lang="en-IN" sz="13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Company: </a:t>
                      </a:r>
                      <a:r>
                        <a:rPr kumimoji="0" lang="en-IN" sz="13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iSkylar</a:t>
                      </a:r>
                      <a:r>
                        <a:rPr kumimoji="0" lang="en-IN" sz="13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Technologies, Jaipur</a:t>
                      </a:r>
                    </a:p>
                    <a:p>
                      <a:pPr marL="171450" indent="-171450">
                        <a:lnSpc>
                          <a:spcPct val="125000"/>
                        </a:lnSpc>
                        <a:buFont typeface="Arial" panose="020B0604020202020204" pitchFamily="34" charset="0"/>
                        <a:buChar char="•"/>
                      </a:pPr>
                      <a:r>
                        <a:rPr lang="en-US" sz="1100" dirty="0">
                          <a:latin typeface="Arial" panose="020B0604020202020204" pitchFamily="34" charset="0"/>
                          <a:cs typeface="Arial" panose="020B0604020202020204" pitchFamily="34" charset="0"/>
                        </a:rPr>
                        <a:t>I worked on a project using </a:t>
                      </a:r>
                      <a:r>
                        <a:rPr lang="en-US" sz="1100" b="1" dirty="0">
                          <a:latin typeface="Arial" panose="020B0604020202020204" pitchFamily="34" charset="0"/>
                          <a:cs typeface="Arial" panose="020B0604020202020204" pitchFamily="34" charset="0"/>
                        </a:rPr>
                        <a:t>JAVA</a:t>
                      </a:r>
                      <a:r>
                        <a:rPr lang="en-US" sz="1100" dirty="0">
                          <a:latin typeface="Arial" panose="020B0604020202020204" pitchFamily="34" charset="0"/>
                          <a:cs typeface="Arial" panose="020B0604020202020204" pitchFamily="34" charset="0"/>
                        </a:rPr>
                        <a:t> in the frontend section of a Weather App.</a:t>
                      </a:r>
                      <a:endParaRPr lang="en-IN" sz="11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755934" rtl="0" eaLnBrk="1" fontAlgn="auto" latinLnBrk="0" hangingPunct="1">
                        <a:lnSpc>
                          <a:spcPct val="125000"/>
                        </a:lnSpc>
                        <a:spcBef>
                          <a:spcPts val="0"/>
                        </a:spcBef>
                        <a:spcAft>
                          <a:spcPts val="0"/>
                        </a:spcAft>
                        <a:buClrTx/>
                        <a:buSzTx/>
                        <a:buFontTx/>
                        <a:buNone/>
                        <a:tabLst/>
                        <a:defRPr/>
                      </a:pPr>
                      <a:r>
                        <a:rPr lang="en-IN" sz="1100" b="1" dirty="0">
                          <a:latin typeface="Arial" panose="020B0604020202020204" pitchFamily="34" charset="0"/>
                          <a:cs typeface="Arial" panose="020B0604020202020204" pitchFamily="34" charset="0"/>
                        </a:rPr>
                        <a:t>Duration:</a:t>
                      </a:r>
                      <a:br>
                        <a:rPr lang="en-IN" sz="1100" b="1" dirty="0">
                          <a:latin typeface="Arial" panose="020B0604020202020204" pitchFamily="34" charset="0"/>
                          <a:cs typeface="Arial" panose="020B0604020202020204" pitchFamily="34" charset="0"/>
                        </a:rPr>
                      </a:br>
                      <a:r>
                        <a:rPr lang="en-IN" sz="1100" b="1" dirty="0">
                          <a:latin typeface="Arial" panose="020B0604020202020204" pitchFamily="34" charset="0"/>
                          <a:cs typeface="Arial" panose="020B0604020202020204" pitchFamily="34" charset="0"/>
                        </a:rPr>
                        <a:t>3 months</a:t>
                      </a:r>
                    </a:p>
                    <a:p>
                      <a:pPr marL="0" marR="0" lvl="0" indent="0" algn="l" defTabSz="755934" rtl="0" eaLnBrk="1" fontAlgn="auto" latinLnBrk="0" hangingPunct="1">
                        <a:lnSpc>
                          <a:spcPct val="125000"/>
                        </a:lnSpc>
                        <a:spcBef>
                          <a:spcPts val="0"/>
                        </a:spcBef>
                        <a:spcAft>
                          <a:spcPts val="0"/>
                        </a:spcAft>
                        <a:buClrTx/>
                        <a:buSzTx/>
                        <a:buFontTx/>
                        <a:buNone/>
                        <a:tabLst/>
                        <a:defRPr/>
                      </a:pPr>
                      <a:r>
                        <a:rPr lang="en-IN" sz="1100" b="1" dirty="0">
                          <a:latin typeface="Arial" panose="020B0604020202020204" pitchFamily="34" charset="0"/>
                          <a:cs typeface="Arial" panose="020B0604020202020204" pitchFamily="34" charset="0"/>
                        </a:rPr>
                        <a:t>(Feb-May 2019)</a:t>
                      </a:r>
                    </a:p>
                    <a:p>
                      <a:pPr algn="l">
                        <a:lnSpc>
                          <a:spcPct val="125000"/>
                        </a:lnSpc>
                      </a:pPr>
                      <a:endParaRPr lang="en-IN" sz="12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901202"/>
                  </a:ext>
                </a:extLst>
              </a:tr>
            </a:tbl>
          </a:graphicData>
        </a:graphic>
      </p:graphicFrame>
      <p:sp>
        <p:nvSpPr>
          <p:cNvPr id="27" name="TextBox 26">
            <a:extLst>
              <a:ext uri="{FF2B5EF4-FFF2-40B4-BE49-F238E27FC236}">
                <a16:creationId xmlns:a16="http://schemas.microsoft.com/office/drawing/2014/main" id="{9D43E6CF-8C2E-425B-B11C-A38AFA0C7483}"/>
              </a:ext>
            </a:extLst>
          </p:cNvPr>
          <p:cNvSpPr txBox="1"/>
          <p:nvPr/>
        </p:nvSpPr>
        <p:spPr>
          <a:xfrm>
            <a:off x="393539" y="8133198"/>
            <a:ext cx="1597307" cy="300531"/>
          </a:xfrm>
          <a:prstGeom prst="rect">
            <a:avLst/>
          </a:prstGeom>
          <a:solidFill>
            <a:schemeClr val="tx1"/>
          </a:solidFill>
        </p:spPr>
        <p:txBody>
          <a:bodyPr wrap="square" rtlCol="0">
            <a:spAutoFit/>
          </a:bodyPr>
          <a:lstStyle/>
          <a:p>
            <a:pPr>
              <a:lnSpc>
                <a:spcPct val="125000"/>
              </a:lnSpc>
            </a:pPr>
            <a:r>
              <a:rPr lang="en-IN" sz="1200" dirty="0">
                <a:solidFill>
                  <a:schemeClr val="bg1"/>
                </a:solidFill>
                <a:latin typeface="Arial" panose="020B0604020202020204" pitchFamily="34" charset="0"/>
                <a:cs typeface="Arial" panose="020B0604020202020204" pitchFamily="34" charset="0"/>
              </a:rPr>
              <a:t>ACHIEVEMENTS</a:t>
            </a:r>
          </a:p>
        </p:txBody>
      </p:sp>
      <p:graphicFrame>
        <p:nvGraphicFramePr>
          <p:cNvPr id="28" name="Table 27">
            <a:extLst>
              <a:ext uri="{FF2B5EF4-FFF2-40B4-BE49-F238E27FC236}">
                <a16:creationId xmlns:a16="http://schemas.microsoft.com/office/drawing/2014/main" id="{D6E8C1CA-8042-4F9A-80A1-A0D2F780B537}"/>
              </a:ext>
            </a:extLst>
          </p:cNvPr>
          <p:cNvGraphicFramePr>
            <a:graphicFrameLocks noGrp="1"/>
          </p:cNvGraphicFramePr>
          <p:nvPr>
            <p:extLst>
              <p:ext uri="{D42A27DB-BD31-4B8C-83A1-F6EECF244321}">
                <p14:modId xmlns:p14="http://schemas.microsoft.com/office/powerpoint/2010/main" val="2636025650"/>
              </p:ext>
            </p:extLst>
          </p:nvPr>
        </p:nvGraphicFramePr>
        <p:xfrm>
          <a:off x="2282615" y="8075520"/>
          <a:ext cx="4883521" cy="853440"/>
        </p:xfrm>
        <a:graphic>
          <a:graphicData uri="http://schemas.openxmlformats.org/drawingml/2006/table">
            <a:tbl>
              <a:tblPr firstRow="1" bandRow="1">
                <a:tableStyleId>{5940675A-B579-460E-94D1-54222C63F5DA}</a:tableStyleId>
              </a:tblPr>
              <a:tblGrid>
                <a:gridCol w="4883521">
                  <a:extLst>
                    <a:ext uri="{9D8B030D-6E8A-4147-A177-3AD203B41FA5}">
                      <a16:colId xmlns:a16="http://schemas.microsoft.com/office/drawing/2014/main" val="3877864676"/>
                    </a:ext>
                  </a:extLst>
                </a:gridCol>
              </a:tblGrid>
              <a:tr h="370840">
                <a:tc>
                  <a:txBody>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Successfully completed 12-week course on </a:t>
                      </a:r>
                      <a:r>
                        <a:rPr lang="en-US" sz="1100" b="1" dirty="0">
                          <a:latin typeface="Arial" panose="020B0604020202020204" pitchFamily="34" charset="0"/>
                          <a:cs typeface="Arial" panose="020B0604020202020204" pitchFamily="34" charset="0"/>
                        </a:rPr>
                        <a:t>Embedded System Designs </a:t>
                      </a:r>
                      <a:r>
                        <a:rPr lang="en-US" sz="1100" dirty="0">
                          <a:latin typeface="Arial" panose="020B0604020202020204" pitchFamily="34" charset="0"/>
                          <a:cs typeface="Arial" panose="020B0604020202020204" pitchFamily="34" charset="0"/>
                        </a:rPr>
                        <a:t>by NPTEL. </a:t>
                      </a:r>
                      <a:endParaRPr lang="en-IN" sz="11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1206563"/>
                  </a:ext>
                </a:extLst>
              </a:tr>
              <a:tr h="370840">
                <a:tc>
                  <a:txBody>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Participated in Workshop on ‘Cyber Security &amp; Ethical Hacking’ organized by Adhoc Networks during 27-28 September, 2018.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00123146"/>
                  </a:ext>
                </a:extLst>
              </a:tr>
            </a:tbl>
          </a:graphicData>
        </a:graphic>
      </p:graphicFrame>
      <p:sp>
        <p:nvSpPr>
          <p:cNvPr id="29" name="TextBox 28">
            <a:extLst>
              <a:ext uri="{FF2B5EF4-FFF2-40B4-BE49-F238E27FC236}">
                <a16:creationId xmlns:a16="http://schemas.microsoft.com/office/drawing/2014/main" id="{77A0FDE3-8D5C-4637-8B17-8E08EDEF4F3D}"/>
              </a:ext>
            </a:extLst>
          </p:cNvPr>
          <p:cNvSpPr txBox="1"/>
          <p:nvPr/>
        </p:nvSpPr>
        <p:spPr>
          <a:xfrm>
            <a:off x="381966" y="8987175"/>
            <a:ext cx="1574156" cy="461665"/>
          </a:xfrm>
          <a:prstGeom prst="rect">
            <a:avLst/>
          </a:prstGeom>
          <a:solidFill>
            <a:schemeClr val="tx1"/>
          </a:solidFill>
        </p:spPr>
        <p:txBody>
          <a:bodyPr wrap="square" rtlCol="0">
            <a:spAutoFit/>
          </a:bodyPr>
          <a:lstStyle/>
          <a:p>
            <a:r>
              <a:rPr lang="en-IN" sz="1200" dirty="0">
                <a:solidFill>
                  <a:schemeClr val="bg1"/>
                </a:solidFill>
                <a:latin typeface="Arial" panose="020B0604020202020204" pitchFamily="34" charset="0"/>
                <a:cs typeface="Arial" panose="020B0604020202020204" pitchFamily="34" charset="0"/>
              </a:rPr>
              <a:t>TECHNICAL SKILLS</a:t>
            </a:r>
          </a:p>
        </p:txBody>
      </p:sp>
      <p:graphicFrame>
        <p:nvGraphicFramePr>
          <p:cNvPr id="30" name="Table 29">
            <a:extLst>
              <a:ext uri="{FF2B5EF4-FFF2-40B4-BE49-F238E27FC236}">
                <a16:creationId xmlns:a16="http://schemas.microsoft.com/office/drawing/2014/main" id="{046003E4-0C84-4D2A-91E2-E70642B52420}"/>
              </a:ext>
            </a:extLst>
          </p:cNvPr>
          <p:cNvGraphicFramePr>
            <a:graphicFrameLocks noGrp="1"/>
          </p:cNvGraphicFramePr>
          <p:nvPr>
            <p:extLst>
              <p:ext uri="{D42A27DB-BD31-4B8C-83A1-F6EECF244321}">
                <p14:modId xmlns:p14="http://schemas.microsoft.com/office/powerpoint/2010/main" val="3242227893"/>
              </p:ext>
            </p:extLst>
          </p:nvPr>
        </p:nvGraphicFramePr>
        <p:xfrm>
          <a:off x="2282615" y="8950579"/>
          <a:ext cx="4883521" cy="594360"/>
        </p:xfrm>
        <a:graphic>
          <a:graphicData uri="http://schemas.openxmlformats.org/drawingml/2006/table">
            <a:tbl>
              <a:tblPr firstRow="1" bandRow="1">
                <a:tableStyleId>{5940675A-B579-460E-94D1-54222C63F5DA}</a:tableStyleId>
              </a:tblPr>
              <a:tblGrid>
                <a:gridCol w="4883521">
                  <a:extLst>
                    <a:ext uri="{9D8B030D-6E8A-4147-A177-3AD203B41FA5}">
                      <a16:colId xmlns:a16="http://schemas.microsoft.com/office/drawing/2014/main" val="3877864676"/>
                    </a:ext>
                  </a:extLst>
                </a:gridCol>
              </a:tblGrid>
              <a:tr h="370840">
                <a:tc>
                  <a:txBody>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Android Studio, C</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Currently attending a course on ‘</a:t>
                      </a:r>
                      <a:r>
                        <a:rPr lang="en-US" sz="1100" kern="1200" dirty="0">
                          <a:solidFill>
                            <a:schemeClr val="tx1"/>
                          </a:solidFill>
                          <a:effectLst/>
                          <a:latin typeface="Arial" panose="020B0604020202020204" pitchFamily="34" charset="0"/>
                          <a:ea typeface="+mn-ea"/>
                          <a:cs typeface="Arial" panose="020B0604020202020204" pitchFamily="34" charset="0"/>
                        </a:rPr>
                        <a:t>MySQL for Data Analytics and Business Intelligence’ by Udemy.</a:t>
                      </a:r>
                      <a:endParaRPr lang="en-IN" sz="11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1206563"/>
                  </a:ext>
                </a:extLst>
              </a:tr>
            </a:tbl>
          </a:graphicData>
        </a:graphic>
      </p:graphicFrame>
      <p:sp>
        <p:nvSpPr>
          <p:cNvPr id="31" name="TextBox 30">
            <a:extLst>
              <a:ext uri="{FF2B5EF4-FFF2-40B4-BE49-F238E27FC236}">
                <a16:creationId xmlns:a16="http://schemas.microsoft.com/office/drawing/2014/main" id="{25254CBE-C35B-4D4F-BC41-AFE6210FAD5D}"/>
              </a:ext>
            </a:extLst>
          </p:cNvPr>
          <p:cNvSpPr txBox="1"/>
          <p:nvPr/>
        </p:nvSpPr>
        <p:spPr>
          <a:xfrm>
            <a:off x="393539" y="9703781"/>
            <a:ext cx="1574156" cy="646331"/>
          </a:xfrm>
          <a:prstGeom prst="rect">
            <a:avLst/>
          </a:prstGeom>
          <a:solidFill>
            <a:schemeClr val="tx1"/>
          </a:solidFill>
        </p:spPr>
        <p:txBody>
          <a:bodyPr wrap="square" rtlCol="0">
            <a:spAutoFit/>
          </a:bodyPr>
          <a:lstStyle/>
          <a:p>
            <a:r>
              <a:rPr lang="en-IN" sz="1200" dirty="0">
                <a:solidFill>
                  <a:schemeClr val="bg1"/>
                </a:solidFill>
                <a:latin typeface="Arial" panose="020B0604020202020204" pitchFamily="34" charset="0"/>
                <a:cs typeface="Arial" panose="020B0604020202020204" pitchFamily="34" charset="0"/>
              </a:rPr>
              <a:t>EXTRA CURRICULAR ACTIVITIES</a:t>
            </a:r>
          </a:p>
        </p:txBody>
      </p:sp>
      <p:graphicFrame>
        <p:nvGraphicFramePr>
          <p:cNvPr id="32" name="Table 31">
            <a:extLst>
              <a:ext uri="{FF2B5EF4-FFF2-40B4-BE49-F238E27FC236}">
                <a16:creationId xmlns:a16="http://schemas.microsoft.com/office/drawing/2014/main" id="{D514C253-D0BA-47DF-9737-0CCB6E06BDEE}"/>
              </a:ext>
            </a:extLst>
          </p:cNvPr>
          <p:cNvGraphicFramePr>
            <a:graphicFrameLocks noGrp="1"/>
          </p:cNvGraphicFramePr>
          <p:nvPr>
            <p:extLst>
              <p:ext uri="{D42A27DB-BD31-4B8C-83A1-F6EECF244321}">
                <p14:modId xmlns:p14="http://schemas.microsoft.com/office/powerpoint/2010/main" val="3729407319"/>
              </p:ext>
            </p:extLst>
          </p:nvPr>
        </p:nvGraphicFramePr>
        <p:xfrm>
          <a:off x="2282614" y="9658061"/>
          <a:ext cx="4928616" cy="594360"/>
        </p:xfrm>
        <a:graphic>
          <a:graphicData uri="http://schemas.openxmlformats.org/drawingml/2006/table">
            <a:tbl>
              <a:tblPr firstRow="1" bandRow="1">
                <a:tableStyleId>{5940675A-B579-460E-94D1-54222C63F5DA}</a:tableStyleId>
              </a:tblPr>
              <a:tblGrid>
                <a:gridCol w="4928616">
                  <a:extLst>
                    <a:ext uri="{9D8B030D-6E8A-4147-A177-3AD203B41FA5}">
                      <a16:colId xmlns:a16="http://schemas.microsoft.com/office/drawing/2014/main" val="1467125812"/>
                    </a:ext>
                  </a:extLst>
                </a:gridCol>
              </a:tblGrid>
              <a:tr h="370840">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1100" dirty="0">
                          <a:latin typeface="Arial" panose="020B0604020202020204" pitchFamily="34" charset="0"/>
                          <a:cs typeface="Arial" panose="020B0604020202020204" pitchFamily="34" charset="0"/>
                        </a:rPr>
                        <a:t>I was instrumental in organizing several webinars, seminars, workshops, and conferences under the capacity of the Vice-President of Computer Society of Technocrats Club at VGU Jaipur.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536080"/>
                  </a:ext>
                </a:extLst>
              </a:tr>
            </a:tbl>
          </a:graphicData>
        </a:graphic>
      </p:graphicFrame>
    </p:spTree>
    <p:extLst>
      <p:ext uri="{BB962C8B-B14F-4D97-AF65-F5344CB8AC3E}">
        <p14:creationId xmlns:p14="http://schemas.microsoft.com/office/powerpoint/2010/main" val="1350925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338</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ABHINAY KUMAR</dc:creator>
  <cp:lastModifiedBy>ANKUSH KUMAR</cp:lastModifiedBy>
  <cp:revision>11</cp:revision>
  <dcterms:created xsi:type="dcterms:W3CDTF">2021-09-28T12:57:30Z</dcterms:created>
  <dcterms:modified xsi:type="dcterms:W3CDTF">2021-09-28T15:58:44Z</dcterms:modified>
</cp:coreProperties>
</file>