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Lst>
  <p:sldSz cx="18288000" cy="10287000" type="screen4x3"/>
  <p:notesSz cx="6858000" cy="9144000"/>
  <p:embeddedFontLst>
    <p:embeddedFont>
      <p:font typeface="Calibri" pitchFamily="34" charset="0"/>
      <p:regular r:id="rId17"/>
      <p:bold r:id="rId18"/>
      <p:italic r:id="rId19"/>
      <p:boldItalic r:id="rId20"/>
    </p:embeddedFont>
    <p:embeddedFont>
      <p:font typeface="Public Sans" charset="0"/>
      <p:regular r:id="rId21"/>
    </p:embeddedFont>
    <p:embeddedFont>
      <p:font typeface="Playfair Display"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8" d="100"/>
          <a:sy n="48" d="100"/>
        </p:scale>
        <p:origin x="-5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14:cpLocks xmlns:a14="http://schemas.microsoft.com/office/drawing/2010/main"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smtClean="0"/>
              <a:t>Click to edit Master title style</a:t>
            </a:r>
            <a:endParaRPr lang="en-US"/>
          </a:p>
        </p:txBody>
      </p:sp>
      <p:sp>
        <p:nvSpPr>
          <p:cNvPr id="3" name="Vertical Text Placeholder 2"/>
          <p:cNvSpPr>
            <a14:cpLocks xmlns:a14="http://schemas.microsoft.com/office/drawing/2010/main"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14:cpLocks xmlns:a14="http://schemas.microsoft.com/office/drawing/2010/main"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smtClean="0"/>
              <a:t>Click to edit Master title style</a:t>
            </a:r>
            <a:endParaRPr lang="en-US"/>
          </a:p>
        </p:txBody>
      </p:sp>
      <p:sp>
        <p:nvSpPr>
          <p:cNvPr id="3" name="Content Placeholder 2"/>
          <p:cNvSpPr>
            <a14:cpLocks xmlns:a14="http://schemas.microsoft.com/office/drawing/2010/main"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14:cpLocks xmlns:a14="http://schemas.microsoft.com/office/drawing/2010/main"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smtClean="0"/>
              <a:t>Click to edit Master title style</a:t>
            </a:r>
            <a:endParaRPr lang="en-US"/>
          </a:p>
        </p:txBody>
      </p:sp>
      <p:sp>
        <p:nvSpPr>
          <p:cNvPr id="3" name="Content Placeholder 2"/>
          <p:cNvSpPr>
            <a14:cpLocks xmlns:a14="http://schemas.microsoft.com/office/drawing/2010/main"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14:cpLocks xmlns:a14="http://schemas.microsoft.com/office/drawing/2010/main"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14:cpLocks xmlns:a14="http://schemas.microsoft.com/office/drawing/2010/main"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14:cpLocks xmlns:a14="http://schemas.microsoft.com/office/drawing/2010/main"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14:cpLocks xmlns:a14="http://schemas.microsoft.com/office/drawing/2010/main"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14:cpLocks xmlns:a14="http://schemas.microsoft.com/office/drawing/2010/main"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14:cpLocks xmlns:a14="http://schemas.microsoft.com/office/drawing/2010/main" noGrp="1"/>
          </p:cNvSpPr>
          <p:nvPr>
            <p:ph type="ftr" sz="quarter" idx="11"/>
          </p:nvPr>
        </p:nvSpPr>
        <p:spPr/>
        <p:txBody>
          <a:bodyPr/>
          <a:lstStyle/>
          <a:p>
            <a:endParaRPr lang="en-US"/>
          </a:p>
        </p:txBody>
      </p:sp>
      <p:sp>
        <p:nvSpPr>
          <p:cNvPr id="9" name="Slide Number Placeholder 8"/>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smtClean="0"/>
              <a:t>Click to edit Master title style</a:t>
            </a:r>
            <a:endParaRPr lang="en-US"/>
          </a:p>
        </p:txBody>
      </p:sp>
      <p:sp>
        <p:nvSpPr>
          <p:cNvPr id="3" name="Date Placeholder 2"/>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14:cpLocks xmlns:a14="http://schemas.microsoft.com/office/drawing/2010/main" noGrp="1"/>
          </p:cNvSpPr>
          <p:nvPr>
            <p:ph type="ftr" sz="quarter" idx="11"/>
          </p:nvPr>
        </p:nvSpPr>
        <p:spPr/>
        <p:txBody>
          <a:bodyPr/>
          <a:lstStyle/>
          <a:p>
            <a:endParaRPr lang="en-US"/>
          </a:p>
        </p:txBody>
      </p:sp>
      <p:sp>
        <p:nvSpPr>
          <p:cNvPr id="5" name="Slide Number Placeholder 4"/>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14:cpLocks xmlns:a14="http://schemas.microsoft.com/office/drawing/2010/main" noGrp="1"/>
          </p:cNvSpPr>
          <p:nvPr>
            <p:ph type="ftr" sz="quarter" idx="11"/>
          </p:nvPr>
        </p:nvSpPr>
        <p:spPr/>
        <p:txBody>
          <a:bodyPr/>
          <a:lstStyle/>
          <a:p>
            <a:endParaRPr lang="en-US"/>
          </a:p>
        </p:txBody>
      </p:sp>
      <p:sp>
        <p:nvSpPr>
          <p:cNvPr id="4" name="Slide Number Placeholder 3"/>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14:cpLocks xmlns:a14="http://schemas.microsoft.com/office/drawing/2010/main"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14:cpLocks xmlns:a14="http://schemas.microsoft.com/office/drawing/2010/main"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14:cpLocks xmlns:a14="http://schemas.microsoft.com/office/drawing/2010/main"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14:cpLocks xmlns:a14="http://schemas.microsoft.com/office/drawing/2010/main"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14:cpLocks xmlns:a14="http://schemas.microsoft.com/office/drawing/2010/main"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14:cpLocks xmlns:a14="http://schemas.microsoft.com/office/drawing/2010/main"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14:cpLocks xmlns:a14="http://schemas.microsoft.com/office/drawing/2010/main"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14:cpLocks xmlns:a14="http://schemas.microsoft.com/office/drawing/2010/main"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14:cpLocks xmlns:a14="http://schemas.microsoft.com/office/drawing/2010/main"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14:cpLocks xmlns:a14="http://schemas.microsoft.com/office/drawing/2010/main"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doi.org/10.1109/ISCIT55906.2022.9931253" TargetMode="External"/><Relationship Id="rId2" Type="http://schemas.openxmlformats.org/officeDocument/2006/relationships/hyperlink" Target="https://doi.org/10.1109/MECO58584.2023.10154999" TargetMode="External"/><Relationship Id="rId1" Type="http://schemas.openxmlformats.org/officeDocument/2006/relationships/hyperlink" Target="https://doi.org/10.1109/ISMSIT52890.2021.9604698"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i.org/10.1109/EPE50722.2020.930553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i.org/10.1109/EPE50722.2020.930553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74" y="3095826"/>
            <a:ext cx="16408332" cy="654025"/>
          </a:xfrm>
          <a:prstGeom prst="rect">
            <a:avLst/>
          </a:prstGeom>
        </p:spPr>
        <p:txBody>
          <a:bodyPr lIns="0" tIns="0" rIns="0" bIns="0" rtlCol="0" anchor="t">
            <a:spAutoFit/>
          </a:bodyPr>
          <a:lstStyle/>
          <a:p>
            <a:pPr>
              <a:lnSpc>
                <a:spcPts val="5095"/>
              </a:lnSpc>
            </a:pPr>
            <a:r>
              <a:rPr lang="en-US" sz="5600" spc="28" dirty="0">
                <a:solidFill>
                  <a:srgbClr val="2B2C30"/>
                </a:solidFill>
                <a:latin typeface="Playfair Display"/>
                <a:ea typeface="Playfair Display"/>
                <a:cs typeface="Playfair Display"/>
                <a:sym typeface="Playfair Display"/>
              </a:rPr>
              <a:t>Environment Monitoring for plant</a:t>
            </a:r>
            <a:endParaRPr lang="en-US" sz="5600" spc="28" dirty="0">
              <a:solidFill>
                <a:srgbClr val="2B2C30"/>
              </a:solidFill>
              <a:latin typeface="Playfair Display"/>
              <a:ea typeface="Playfair Display"/>
              <a:cs typeface="Playfair Display"/>
              <a:sym typeface="Playfair Display"/>
            </a:endParaRPr>
          </a:p>
        </p:txBody>
      </p:sp>
      <p:sp>
        <p:nvSpPr>
          <p:cNvPr id="5" name="文本框 4"/>
          <p:cNvSpPr txBox="1"/>
          <p:nvPr/>
        </p:nvSpPr>
        <p:spPr>
          <a:xfrm>
            <a:off x="1028700" y="5394325"/>
            <a:ext cx="10058400" cy="6802755"/>
          </a:xfrm>
          <a:prstGeom prst="rect">
            <a:avLst/>
          </a:prstGeom>
          <a:noFill/>
        </p:spPr>
        <p:txBody>
          <a:bodyPr wrap="square" rtlCol="0">
            <a:noAutofit/>
          </a:bodyPr>
          <a:p>
            <a:pPr indent="0" algn="l">
              <a:lnSpc>
                <a:spcPct val="100000"/>
              </a:lnSpc>
              <a:buNone/>
            </a:pPr>
            <a:r>
              <a:rPr lang="en-US" altLang="zh-CN" sz="2400"/>
              <a:t>Muhammad Abdullah</a:t>
            </a:r>
            <a:endParaRPr lang="en-US" altLang="zh-CN" sz="2400"/>
          </a:p>
          <a:p>
            <a:pPr indent="0" algn="l">
              <a:lnSpc>
                <a:spcPct val="100000"/>
              </a:lnSpc>
              <a:buNone/>
            </a:pPr>
            <a:r>
              <a:rPr lang="en-US" altLang="zh-CN" sz="2400"/>
              <a:t>C00313642</a:t>
            </a:r>
            <a:endParaRPr lang="en-US" altLang="zh-CN" sz="2400"/>
          </a:p>
          <a:p>
            <a:pPr indent="0" algn="l">
              <a:lnSpc>
                <a:spcPct val="100000"/>
              </a:lnSpc>
              <a:buNone/>
            </a:pPr>
            <a:r>
              <a:rPr lang="en-US" altLang="zh-CN" sz="2400"/>
              <a:t>Yupeng Chen</a:t>
            </a:r>
            <a:endParaRPr lang="en-US" altLang="zh-CN" sz="2400"/>
          </a:p>
          <a:p>
            <a:pPr indent="0" algn="l">
              <a:lnSpc>
                <a:spcPct val="100000"/>
              </a:lnSpc>
              <a:buNone/>
            </a:pPr>
            <a:r>
              <a:rPr lang="en-US" altLang="zh-CN" sz="2400"/>
              <a:t>C00313664</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909310"/>
          </a:xfrm>
          <a:prstGeom prst="rect">
            <a:avLst/>
          </a:prstGeom>
        </p:spPr>
        <p:txBody>
          <a:bodyPr lIns="0" tIns="0" rIns="0" bIns="0" rtlCol="0" anchor="t">
            <a:spAutoFit/>
          </a:bodyPr>
          <a:lstStyle/>
          <a:p>
            <a:r>
              <a:rPr lang="en-US" sz="3200" dirty="0" err="1"/>
              <a:t>Zehra</a:t>
            </a:r>
            <a:r>
              <a:rPr lang="en-US" sz="3200" dirty="0"/>
              <a:t> </a:t>
            </a:r>
            <a:r>
              <a:rPr lang="en-US" sz="3200" dirty="0" err="1"/>
              <a:t>Ozkan</a:t>
            </a:r>
            <a:r>
              <a:rPr lang="en-US" sz="3200" dirty="0"/>
              <a:t>, </a:t>
            </a:r>
            <a:r>
              <a:rPr lang="en-US" sz="3200" dirty="0" err="1"/>
              <a:t>Erdem</a:t>
            </a:r>
            <a:r>
              <a:rPr lang="en-US" sz="3200" dirty="0"/>
              <a:t> </a:t>
            </a:r>
            <a:r>
              <a:rPr lang="en-US" sz="3200" dirty="0" err="1"/>
              <a:t>Bayhan</a:t>
            </a:r>
            <a:r>
              <a:rPr lang="en-US" sz="3200" dirty="0"/>
              <a:t>, Mustafa </a:t>
            </a:r>
            <a:r>
              <a:rPr lang="en-US" sz="3200" dirty="0" err="1"/>
              <a:t>Namdar</a:t>
            </a:r>
            <a:r>
              <a:rPr lang="en-US" sz="3200" dirty="0"/>
              <a:t>, </a:t>
            </a:r>
            <a:r>
              <a:rPr lang="en-US" sz="3200" dirty="0" err="1"/>
              <a:t>Arif</a:t>
            </a:r>
            <a:r>
              <a:rPr lang="en-US" sz="3200" dirty="0"/>
              <a:t> </a:t>
            </a:r>
            <a:r>
              <a:rPr lang="en-US" sz="3200" dirty="0" err="1"/>
              <a:t>Basgumus</a:t>
            </a:r>
            <a:r>
              <a:rPr lang="en-US" sz="3200" dirty="0"/>
              <a:t> ( November 2021)“Object Detection and Recognition of Unmanned Aerial Vehicles Using Raspberry Pi Platform”, DOI: </a:t>
            </a:r>
            <a:r>
              <a:rPr lang="en-US" sz="3200" u="sng" dirty="0">
                <a:hlinkClick r:id="rId1"/>
              </a:rPr>
              <a:t>10.1109/ISMSIT52890.2021.9604698</a:t>
            </a:r>
            <a:r>
              <a:rPr lang="en-US" sz="3200" dirty="0"/>
              <a:t>	</a:t>
            </a:r>
            <a:endParaRPr lang="en-US" sz="3200" b="1" dirty="0"/>
          </a:p>
          <a:p>
            <a:endParaRPr lang="en-US" sz="3200" dirty="0"/>
          </a:p>
          <a:p>
            <a:r>
              <a:rPr lang="en-US" sz="3200" dirty="0"/>
              <a:t> </a:t>
            </a:r>
            <a:endParaRPr lang="en-US" sz="3200" dirty="0"/>
          </a:p>
          <a:p>
            <a:r>
              <a:rPr lang="en-US" sz="3200" dirty="0" err="1"/>
              <a:t>Ömer</a:t>
            </a:r>
            <a:r>
              <a:rPr lang="en-US" sz="3200" dirty="0"/>
              <a:t> </a:t>
            </a:r>
            <a:r>
              <a:rPr lang="en-US" sz="3200" dirty="0" err="1"/>
              <a:t>Serhat</a:t>
            </a:r>
            <a:r>
              <a:rPr lang="en-US" sz="3200" dirty="0"/>
              <a:t> </a:t>
            </a:r>
            <a:r>
              <a:rPr lang="en-US" sz="3200" dirty="0" err="1"/>
              <a:t>Büyükçolak</a:t>
            </a:r>
            <a:r>
              <a:rPr lang="en-US" sz="3200" dirty="0"/>
              <a:t>, </a:t>
            </a:r>
            <a:r>
              <a:rPr lang="en-US" sz="3200" dirty="0" err="1"/>
              <a:t>Ramazan</a:t>
            </a:r>
            <a:r>
              <a:rPr lang="en-US" sz="3200" dirty="0"/>
              <a:t> </a:t>
            </a:r>
            <a:r>
              <a:rPr lang="en-US" sz="3200" dirty="0" err="1"/>
              <a:t>Yeniçeri</a:t>
            </a:r>
            <a:r>
              <a:rPr lang="en-US" sz="3200" dirty="0"/>
              <a:t>, (June 2023 )“</a:t>
            </a:r>
            <a:r>
              <a:rPr lang="en-US" sz="3200" dirty="0" err="1"/>
              <a:t>Quadrotor</a:t>
            </a:r>
            <a:r>
              <a:rPr lang="en-US" sz="3200" dirty="0"/>
              <a:t> Model Implementation on Raspberry Pi Zero and Pi 4 Boards using </a:t>
            </a:r>
            <a:r>
              <a:rPr lang="en-US" sz="3200" dirty="0" err="1"/>
              <a:t>FreeRTOS</a:t>
            </a:r>
            <a:r>
              <a:rPr lang="en-US" sz="3200" dirty="0"/>
              <a:t>”, DOI: </a:t>
            </a:r>
            <a:r>
              <a:rPr lang="en-US" sz="3200" u="sng" dirty="0">
                <a:hlinkClick r:id="rId2"/>
              </a:rPr>
              <a:t>10.1109/MECO58584.2023.10154999</a:t>
            </a:r>
            <a:endParaRPr lang="en-US" sz="3200" b="1" dirty="0"/>
          </a:p>
          <a:p>
            <a:endParaRPr lang="en-US" sz="3200" dirty="0"/>
          </a:p>
          <a:p>
            <a:r>
              <a:rPr lang="en-US" sz="3200" dirty="0"/>
              <a:t> </a:t>
            </a:r>
            <a:endParaRPr lang="en-US" sz="3200" dirty="0"/>
          </a:p>
          <a:p>
            <a:r>
              <a:rPr lang="en-US" sz="3200" dirty="0" err="1"/>
              <a:t>Yayan</a:t>
            </a:r>
            <a:r>
              <a:rPr lang="en-US" sz="3200" dirty="0"/>
              <a:t> </a:t>
            </a:r>
            <a:r>
              <a:rPr lang="en-US" sz="3200" dirty="0" err="1"/>
              <a:t>Li,Zhiyong</a:t>
            </a:r>
            <a:r>
              <a:rPr lang="en-US" sz="3200" dirty="0"/>
              <a:t> Lin, </a:t>
            </a:r>
            <a:r>
              <a:rPr lang="en-US" sz="3200" dirty="0" err="1"/>
              <a:t>Zhenxiong</a:t>
            </a:r>
            <a:r>
              <a:rPr lang="en-US" sz="3200" dirty="0"/>
              <a:t> Huang, </a:t>
            </a:r>
            <a:r>
              <a:rPr lang="en-US" sz="3200" dirty="0" err="1"/>
              <a:t>Zerong</a:t>
            </a:r>
            <a:r>
              <a:rPr lang="en-US" sz="3200" dirty="0"/>
              <a:t> </a:t>
            </a:r>
            <a:r>
              <a:rPr lang="en-US" sz="3200" dirty="0" err="1"/>
              <a:t>Cai</a:t>
            </a:r>
            <a:r>
              <a:rPr lang="en-US" sz="3200" dirty="0"/>
              <a:t>, </a:t>
            </a:r>
            <a:r>
              <a:rPr lang="en-US" sz="3200" dirty="0" err="1"/>
              <a:t>Litai</a:t>
            </a:r>
            <a:r>
              <a:rPr lang="en-US" sz="3200" dirty="0"/>
              <a:t> Huang, </a:t>
            </a:r>
            <a:r>
              <a:rPr lang="en-US" sz="3200" dirty="0" err="1"/>
              <a:t>Zongheng</a:t>
            </a:r>
            <a:r>
              <a:rPr lang="en-US" sz="3200" dirty="0"/>
              <a:t> Wei, (November 2022) “A Channel Hopping </a:t>
            </a:r>
            <a:r>
              <a:rPr lang="en-US" sz="3200" dirty="0" err="1"/>
              <a:t>LoRa</a:t>
            </a:r>
            <a:r>
              <a:rPr lang="en-US" sz="3200" dirty="0"/>
              <a:t> Technology Based Emergency Communication System for Elderly People Living Alone” </a:t>
            </a:r>
            <a:r>
              <a:rPr lang="en-US" sz="3200" b="1" dirty="0"/>
              <a:t>DOI: </a:t>
            </a:r>
            <a:r>
              <a:rPr lang="en-US" sz="3200" u="sng" dirty="0">
                <a:hlinkClick r:id="rId3"/>
              </a:rPr>
              <a:t>10.1109/ISCIT55906.2022.9931253</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3939540"/>
          </a:xfrm>
          <a:prstGeom prst="rect">
            <a:avLst/>
          </a:prstGeom>
        </p:spPr>
        <p:txBody>
          <a:bodyPr lIns="0" tIns="0" rIns="0" bIns="0" rtlCol="0" anchor="t">
            <a:spAutoFit/>
          </a:bodyPr>
          <a:lstStyle/>
          <a:p>
            <a:endParaRPr lang="en-US" sz="3200" b="1" dirty="0"/>
          </a:p>
          <a:p>
            <a:r>
              <a:rPr lang="en-US" sz="3200" dirty="0" err="1" smtClean="0"/>
              <a:t>Matha</a:t>
            </a:r>
            <a:r>
              <a:rPr lang="en-US" sz="3200" dirty="0" smtClean="0"/>
              <a:t> </a:t>
            </a:r>
            <a:r>
              <a:rPr lang="en-US" sz="3200" dirty="0" err="1"/>
              <a:t>Vijaya</a:t>
            </a:r>
            <a:r>
              <a:rPr lang="en-US" sz="3200" dirty="0"/>
              <a:t> </a:t>
            </a:r>
            <a:r>
              <a:rPr lang="en-US" sz="3200" dirty="0" err="1"/>
              <a:t>Phanindra</a:t>
            </a:r>
            <a:r>
              <a:rPr lang="en-US" sz="3200" dirty="0"/>
              <a:t> Kumar, </a:t>
            </a:r>
            <a:r>
              <a:rPr lang="en-US" sz="3200" dirty="0" err="1"/>
              <a:t>Karthika</a:t>
            </a:r>
            <a:r>
              <a:rPr lang="en-US" sz="3200" dirty="0"/>
              <a:t> R. (March 2024) “Traffic Sign Detection and Recognition with Deep CNN Using Raspberry Pi 4 in Real-time”, DOI: 10.1109/R10-HTC57504.2023.10461824</a:t>
            </a:r>
            <a:endParaRPr lang="en-US" sz="3200" b="1" dirty="0"/>
          </a:p>
          <a:p>
            <a:r>
              <a:rPr lang="en-US" sz="3200" dirty="0"/>
              <a:t> </a:t>
            </a:r>
            <a:endParaRPr lang="en-US" sz="3200" dirty="0"/>
          </a:p>
          <a:p>
            <a:r>
              <a:rPr lang="en-US" sz="3200" dirty="0"/>
              <a:t>Robert </a:t>
            </a:r>
            <a:r>
              <a:rPr lang="en-US" sz="3200" dirty="0" err="1"/>
              <a:t>Helbet</a:t>
            </a:r>
            <a:r>
              <a:rPr lang="en-US" sz="3200" dirty="0"/>
              <a:t>, </a:t>
            </a:r>
            <a:r>
              <a:rPr lang="en-US" sz="3200" dirty="0" err="1"/>
              <a:t>Vasile</a:t>
            </a:r>
            <a:r>
              <a:rPr lang="en-US" sz="3200" dirty="0"/>
              <a:t> </a:t>
            </a:r>
            <a:r>
              <a:rPr lang="en-US" sz="3200" dirty="0" err="1"/>
              <a:t>Monda</a:t>
            </a:r>
            <a:r>
              <a:rPr lang="en-US" sz="3200" dirty="0"/>
              <a:t>, Andrei </a:t>
            </a:r>
            <a:r>
              <a:rPr lang="en-US" sz="3200" dirty="0" err="1"/>
              <a:t>Cristian</a:t>
            </a:r>
            <a:r>
              <a:rPr lang="en-US" sz="3200" dirty="0"/>
              <a:t> </a:t>
            </a:r>
            <a:r>
              <a:rPr lang="en-US" sz="3200" dirty="0" err="1"/>
              <a:t>Bechet</a:t>
            </a:r>
            <a:r>
              <a:rPr lang="en-US" sz="3200" dirty="0"/>
              <a:t>, Paul </a:t>
            </a:r>
            <a:r>
              <a:rPr lang="en-US" sz="3200" dirty="0" err="1"/>
              <a:t>Bechet</a:t>
            </a:r>
            <a:r>
              <a:rPr lang="en-US" sz="3200" dirty="0"/>
              <a:t>, (February 2021) “Low Cost System for Terrestrial Trunked Radio Signals Monitoring Based on Software Defined Radio Technology and Raspberry Pi 4”, DOI: </a:t>
            </a:r>
            <a:r>
              <a:rPr lang="en-US" sz="3200" u="sng" dirty="0">
                <a:hlinkClick r:id="rId1"/>
              </a:rPr>
              <a:t>10.1109/EPE50722.2020.9305536</a:t>
            </a:r>
            <a:endParaRPr lang="en-US" sz="3200" b="1" dirty="0"/>
          </a:p>
          <a:p>
            <a:r>
              <a:rPr lang="en-US" sz="3200" dirty="0"/>
              <a:t> </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364480"/>
          </a:xfrm>
          <a:prstGeom prst="rect">
            <a:avLst/>
          </a:prstGeom>
        </p:spPr>
        <p:txBody>
          <a:bodyPr lIns="0" tIns="0" rIns="0" bIns="0" rtlCol="0" anchor="t">
            <a:spAutoFit/>
          </a:bodyPr>
          <a:lstStyle/>
          <a:p>
            <a:r>
              <a:rPr lang="en-US" sz="4400" dirty="0"/>
              <a:t>Introduction</a:t>
            </a:r>
            <a:endParaRPr lang="en-US" sz="4400" dirty="0"/>
          </a:p>
          <a:p>
            <a:r>
              <a:rPr lang="en-US" sz="4400" dirty="0"/>
              <a:t> </a:t>
            </a:r>
            <a:endParaRPr lang="en-US" sz="4400" dirty="0"/>
          </a:p>
          <a:p>
            <a:r>
              <a:rPr lang="en-US" sz="4400" dirty="0"/>
              <a:t>Our project, "Environmental monitoringrfor plant," is designed to address critical challenges in efficient water use and agricultural productivity. By leveraging </a:t>
            </a:r>
            <a:r>
              <a:rPr lang="en-US" sz="4400" dirty="0" err="1"/>
              <a:t>IoT</a:t>
            </a:r>
            <a:r>
              <a:rPr lang="en-US" sz="4400" dirty="0"/>
              <a:t>-based technology and sensor integration, we aim to optimize irrigation systems and ensure sustainable farming practices. This system is particularly useful in regions facing water scarcity or inefficient water management practices.</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6463308"/>
          </a:xfrm>
          <a:prstGeom prst="rect">
            <a:avLst/>
          </a:prstGeom>
        </p:spPr>
        <p:txBody>
          <a:bodyPr lIns="0" tIns="0" rIns="0" bIns="0" rtlCol="0" anchor="t">
            <a:spAutoFit/>
          </a:bodyPr>
          <a:lstStyle/>
          <a:p>
            <a:r>
              <a:rPr lang="en-US" sz="2800" dirty="0"/>
              <a:t>System Components</a:t>
            </a:r>
            <a:endParaRPr lang="en-US" sz="2800" dirty="0"/>
          </a:p>
          <a:p>
            <a:r>
              <a:rPr lang="en-US" sz="2800" dirty="0"/>
              <a:t> </a:t>
            </a:r>
            <a:endParaRPr lang="en-US" sz="2800" dirty="0"/>
          </a:p>
          <a:p>
            <a:r>
              <a:rPr lang="en-US" sz="2800" dirty="0"/>
              <a:t>The core components of our system include:</a:t>
            </a:r>
            <a:endParaRPr lang="en-US" sz="2800" dirty="0"/>
          </a:p>
          <a:p>
            <a:r>
              <a:rPr lang="en-US" sz="2800" dirty="0"/>
              <a:t> </a:t>
            </a:r>
            <a:endParaRPr lang="en-US" sz="2800" dirty="0"/>
          </a:p>
          <a:p>
            <a:r>
              <a:rPr lang="en-US" sz="2800" dirty="0"/>
              <a:t>1. Light Sensor: This sensor measures the intensity of sunlight in the environment. The data collected helps to determine the best times for irrigation by factoring in evaporation rates caused by sunlight.</a:t>
            </a:r>
            <a:endParaRPr lang="en-US" sz="2800" dirty="0"/>
          </a:p>
          <a:p>
            <a:r>
              <a:rPr lang="en-US" sz="2800" dirty="0"/>
              <a:t>   </a:t>
            </a:r>
            <a:endParaRPr lang="en-US" sz="2800" dirty="0"/>
          </a:p>
          <a:p>
            <a:r>
              <a:rPr lang="en-US" sz="2800" dirty="0"/>
              <a:t>2. Humidity Sensor: The humidity sensor monitors the moisture content in the soil. This data ensures that plants receive adequate water, preventing over-irrigation or under-irrigation.</a:t>
            </a:r>
            <a:endParaRPr lang="en-US" sz="2800" dirty="0"/>
          </a:p>
          <a:p>
            <a:r>
              <a:rPr lang="en-US" sz="2800" dirty="0"/>
              <a:t> </a:t>
            </a:r>
            <a:endParaRPr lang="en-US" sz="2800" dirty="0"/>
          </a:p>
          <a:p>
            <a:r>
              <a:rPr lang="en-US" sz="2800" dirty="0"/>
              <a:t>3. Temperature Sensor: This sensor tracks ambient temperature, which is a critical factor influencing both soil moisture levels and plant health. For example, higher temperatures may require increased water supply.</a:t>
            </a:r>
            <a:endParaRPr lang="en-US" sz="2800" dirty="0"/>
          </a:p>
          <a:p>
            <a:r>
              <a:rPr lang="en-US" sz="2800" dirty="0"/>
              <a:t> </a:t>
            </a:r>
            <a:endParaRPr lang="en-US" sz="2800" dirty="0"/>
          </a:p>
          <a:p>
            <a:r>
              <a:rPr lang="en-US" sz="2800" dirty="0"/>
              <a:t>4. Raspberry Pi: This device acts as the central hub, collecting data from all sensors and processing it to make real-time irrigation decisions. It is programmed to execute automated irrigation when specific thresholds are met.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3877985"/>
          </a:xfrm>
          <a:prstGeom prst="rect">
            <a:avLst/>
          </a:prstGeom>
        </p:spPr>
        <p:txBody>
          <a:bodyPr lIns="0" tIns="0" rIns="0" bIns="0" rtlCol="0" anchor="t">
            <a:spAutoFit/>
          </a:bodyPr>
          <a:lstStyle/>
          <a:p>
            <a:r>
              <a:rPr lang="en-US" sz="2800" b="1" dirty="0"/>
              <a:t>Implementation and Functionality</a:t>
            </a:r>
            <a:endParaRPr lang="en-US" sz="2800" dirty="0"/>
          </a:p>
          <a:p>
            <a:r>
              <a:rPr lang="en-US" sz="2800" dirty="0"/>
              <a:t>The system is implemented using a network of sensors connected to a Raspberry Pi. The sensors continuously collect real-time data on light intensity, soil moisture, and temperature. This data is then processed by the Raspberry Pi, which runs a Python-based algorithm to analyze the collected information.</a:t>
            </a:r>
            <a:endParaRPr lang="en-US" sz="2800" dirty="0"/>
          </a:p>
          <a:p>
            <a:r>
              <a:rPr lang="en-US" sz="2800" dirty="0"/>
              <a:t>For instance, if the soil moisture level drops below a certain threshold, and the temperature and sunlight intensity are high, the system automatically triggers the irrigation mechanism. This ensures precise water delivery based on environmental conditions. Additionally, all collected data is logged for further analysis, enabling farmers to identify trends and make informed decisions. The integration of remote access through a mobile application or web interface provides users with full control and real-time updates about their system.</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847755"/>
          </a:xfrm>
          <a:prstGeom prst="rect">
            <a:avLst/>
          </a:prstGeom>
        </p:spPr>
        <p:txBody>
          <a:bodyPr lIns="0" tIns="0" rIns="0" bIns="0" rtlCol="0" anchor="t">
            <a:spAutoFit/>
          </a:bodyPr>
          <a:lstStyle/>
          <a:p>
            <a:r>
              <a:rPr lang="en-US" sz="2000" b="1" dirty="0"/>
              <a:t>Benefits and Applications</a:t>
            </a:r>
            <a:endParaRPr lang="en-US" sz="2000" dirty="0"/>
          </a:p>
          <a:p>
            <a:r>
              <a:rPr lang="en-US" sz="2000" dirty="0"/>
              <a:t>The primary benefits of our system include:</a:t>
            </a:r>
            <a:endParaRPr lang="en-US" sz="2000" dirty="0"/>
          </a:p>
          <a:p>
            <a:r>
              <a:rPr lang="en-US" sz="2000" dirty="0"/>
              <a:t> </a:t>
            </a:r>
            <a:endParaRPr lang="en-US" sz="2000" dirty="0"/>
          </a:p>
          <a:p>
            <a:r>
              <a:rPr lang="en-US" sz="2000" b="1" dirty="0"/>
              <a:t>Water Conservation</a:t>
            </a:r>
            <a:r>
              <a:rPr lang="en-US" sz="2000" dirty="0"/>
              <a:t>: By ensuring that water is used only when necessary, this system significantly reduces wastage. This is particularly important in areas with limited water resources.</a:t>
            </a:r>
            <a:endParaRPr lang="en-US" sz="2000" dirty="0"/>
          </a:p>
          <a:p>
            <a:r>
              <a:rPr lang="en-US" sz="2000" dirty="0"/>
              <a:t> </a:t>
            </a:r>
            <a:endParaRPr lang="en-US" sz="2000" dirty="0"/>
          </a:p>
          <a:p>
            <a:r>
              <a:rPr lang="en-US" sz="2000" dirty="0"/>
              <a:t> </a:t>
            </a:r>
            <a:endParaRPr lang="en-US" sz="2000" dirty="0"/>
          </a:p>
          <a:p>
            <a:r>
              <a:rPr lang="en-US" sz="2000" b="1" dirty="0"/>
              <a:t>Increased Crop Yield</a:t>
            </a:r>
            <a:r>
              <a:rPr lang="en-US" sz="2000" dirty="0"/>
              <a:t>: Consistent and precise irrigation leads to healthier plants and higher productivity. Crops grow in an environment that is tailored to their specific needs, reducing the risks of underperformance.</a:t>
            </a:r>
            <a:endParaRPr lang="en-US" sz="2000" dirty="0"/>
          </a:p>
          <a:p>
            <a:r>
              <a:rPr lang="en-US" sz="2000" dirty="0"/>
              <a:t> </a:t>
            </a:r>
            <a:endParaRPr lang="en-US" sz="2000" dirty="0"/>
          </a:p>
          <a:p>
            <a:r>
              <a:rPr lang="en-US" sz="2000" dirty="0"/>
              <a:t> </a:t>
            </a:r>
            <a:endParaRPr lang="en-US" sz="2000" dirty="0"/>
          </a:p>
          <a:p>
            <a:r>
              <a:rPr lang="en-US" sz="2000" b="1" dirty="0"/>
              <a:t>Cost-Effectiveness</a:t>
            </a:r>
            <a:r>
              <a:rPr lang="en-US" sz="2000" dirty="0"/>
              <a:t>: Automating the irrigation process reduces labor costs and improves resource efficiency. Farmers can focus on other critical aspects of their operations while the system takes care of irrigation needs.</a:t>
            </a:r>
            <a:endParaRPr lang="en-US" sz="2000" dirty="0"/>
          </a:p>
          <a:p>
            <a:r>
              <a:rPr lang="en-US" sz="2000" dirty="0"/>
              <a:t> </a:t>
            </a:r>
            <a:endParaRPr lang="en-US" sz="2000" dirty="0"/>
          </a:p>
          <a:p>
            <a:r>
              <a:rPr lang="en-US" sz="2000" dirty="0"/>
              <a:t> </a:t>
            </a:r>
            <a:endParaRPr lang="en-US" sz="2000" dirty="0"/>
          </a:p>
          <a:p>
            <a:r>
              <a:rPr lang="en-US" sz="2000" b="1" dirty="0"/>
              <a:t>Scalability</a:t>
            </a:r>
            <a:r>
              <a:rPr lang="en-US" sz="2000" dirty="0"/>
              <a:t>: The modular design of the system allows for easy expansion, making it suitable for both small-scale gardens and large agricultural fields.</a:t>
            </a:r>
            <a:endParaRPr lang="en-US" sz="2000" dirty="0"/>
          </a:p>
          <a:p>
            <a:r>
              <a:rPr lang="en-US" sz="2000" dirty="0"/>
              <a:t> </a:t>
            </a:r>
            <a:endParaRPr lang="en-US" sz="2000" dirty="0"/>
          </a:p>
          <a:p>
            <a:r>
              <a:rPr lang="en-US" sz="2000" dirty="0"/>
              <a:t>Potential applications extend beyond agriculture to include urban landscaping, golf courses, and even household gardening. The system’s scalability and adaptability make it suitable for diverse contexts, ensuring its relevance in various industries.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539978"/>
          </a:xfrm>
          <a:prstGeom prst="rect">
            <a:avLst/>
          </a:prstGeom>
        </p:spPr>
        <p:txBody>
          <a:bodyPr lIns="0" tIns="0" rIns="0" bIns="0" rtlCol="0" anchor="t">
            <a:spAutoFit/>
          </a:bodyPr>
          <a:lstStyle/>
          <a:p>
            <a:r>
              <a:rPr lang="en-US" sz="3600" b="1" dirty="0"/>
              <a:t>Future Enhancements</a:t>
            </a:r>
            <a:endParaRPr lang="en-US" sz="3600" dirty="0"/>
          </a:p>
          <a:p>
            <a:r>
              <a:rPr lang="en-US" sz="3600" dirty="0"/>
              <a:t>While our current system is robust, there are several enhancements we envision:</a:t>
            </a:r>
            <a:endParaRPr lang="en-US" sz="3600" dirty="0"/>
          </a:p>
          <a:p>
            <a:r>
              <a:rPr lang="en-US" sz="3600" dirty="0"/>
              <a:t> </a:t>
            </a:r>
            <a:endParaRPr lang="en-US" sz="3600" dirty="0"/>
          </a:p>
          <a:p>
            <a:r>
              <a:rPr lang="en-US" sz="3600" b="1" dirty="0"/>
              <a:t>Integration with Weather Forecasts</a:t>
            </a:r>
            <a:r>
              <a:rPr lang="en-US" sz="3600" dirty="0"/>
              <a:t>: By incorporating weather prediction data, the system can make proactive irrigation decisions, such as pausing irrigation during expected rainfall.</a:t>
            </a:r>
            <a:endParaRPr lang="en-US" sz="3600" dirty="0"/>
          </a:p>
          <a:p>
            <a:r>
              <a:rPr lang="en-US" sz="3600" dirty="0"/>
              <a:t>	</a:t>
            </a:r>
            <a:endParaRPr lang="en-US" sz="3600" dirty="0"/>
          </a:p>
          <a:p>
            <a:r>
              <a:rPr lang="en-US" sz="3600" b="1" dirty="0"/>
              <a:t>Machine Learning Algorithms</a:t>
            </a:r>
            <a:r>
              <a:rPr lang="en-US" sz="3600" dirty="0"/>
              <a:t>: Using machine learning, the system can analyze historical data to predict future irrigation needs more accurately. This would further optimize water usage and improve crop health.</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985980"/>
          </a:xfrm>
          <a:prstGeom prst="rect">
            <a:avLst/>
          </a:prstGeom>
        </p:spPr>
        <p:txBody>
          <a:bodyPr lIns="0" tIns="0" rIns="0" bIns="0" rtlCol="0" anchor="t">
            <a:spAutoFit/>
          </a:bodyPr>
          <a:lstStyle/>
          <a:p>
            <a:r>
              <a:rPr lang="en-US" sz="3600" b="1" dirty="0"/>
              <a:t>Additional Sensors</a:t>
            </a:r>
            <a:r>
              <a:rPr lang="en-US" sz="3600" dirty="0"/>
              <a:t>: Incorporating sensors for detecting soil nutrients or pH levels would provide a more comprehensive understanding of soil health, enabling better crop management.</a:t>
            </a:r>
            <a:endParaRPr lang="en-US" sz="3600" dirty="0"/>
          </a:p>
          <a:p>
            <a:r>
              <a:rPr lang="en-US" sz="3600" b="1" dirty="0"/>
              <a:t>Renewable Energy Sources</a:t>
            </a:r>
            <a:r>
              <a:rPr lang="en-US" sz="3600" dirty="0"/>
              <a:t>: Adding solar panels to power the system would make it more sustainable and suitable for remote areas without access to electricity.</a:t>
            </a:r>
            <a:endParaRPr lang="en-US" sz="3600" dirty="0"/>
          </a:p>
          <a:p>
            <a:r>
              <a:rPr lang="en-US" sz="3600" b="1" dirty="0"/>
              <a:t>Ethical and Social Considerations</a:t>
            </a:r>
            <a:endParaRPr lang="en-US" sz="3600" dirty="0"/>
          </a:p>
          <a:p>
            <a:r>
              <a:rPr lang="en-US" sz="3600" dirty="0"/>
              <a:t>As we implement </a:t>
            </a:r>
            <a:r>
              <a:rPr lang="en-US" sz="3600" dirty="0" err="1"/>
              <a:t>IoT</a:t>
            </a:r>
            <a:r>
              <a:rPr lang="en-US" sz="3600" dirty="0"/>
              <a:t> solutions in agriculture, ethical considerations must be addressed. Data privacy and security are paramount, as farmers’ data should not be misused or accessed without consent.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985980"/>
          </a:xfrm>
          <a:prstGeom prst="rect">
            <a:avLst/>
          </a:prstGeom>
        </p:spPr>
        <p:txBody>
          <a:bodyPr lIns="0" tIns="0" rIns="0" bIns="0" rtlCol="0" anchor="t">
            <a:spAutoFit/>
          </a:bodyPr>
          <a:lstStyle/>
          <a:p>
            <a:r>
              <a:rPr lang="en-US" sz="3600" b="1" dirty="0"/>
              <a:t>Conclusion</a:t>
            </a:r>
            <a:endParaRPr lang="en-US" sz="3600" dirty="0"/>
          </a:p>
          <a:p>
            <a:r>
              <a:rPr lang="en-US" sz="3600" dirty="0"/>
              <a:t>In conclusion, our Smart Irrigation and Soil Monitoring System demonstrates how technology can be harnessed to address critical agricultural challenges. By integrating </a:t>
            </a:r>
            <a:r>
              <a:rPr lang="en-US" sz="3600" dirty="0" err="1"/>
              <a:t>IoT</a:t>
            </a:r>
            <a:r>
              <a:rPr lang="en-US" sz="3600" dirty="0"/>
              <a:t> devices and sensors, we provide a cost-effective, efficient, and sustainable solution for water management. Future enhancements could include integrating weather forecasts and machine learning algorithms to further improve decision-making processes. This project showcases the potential of combining technology with agriculture to create smarter, more sustainable farming practices, ultimately contributing to global food security and environmental conservation.</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431983"/>
          </a:xfrm>
          <a:prstGeom prst="rect">
            <a:avLst/>
          </a:prstGeom>
        </p:spPr>
        <p:txBody>
          <a:bodyPr lIns="0" tIns="0" rIns="0" bIns="0" rtlCol="0" anchor="t">
            <a:spAutoFit/>
          </a:bodyPr>
          <a:lstStyle/>
          <a:p>
            <a:r>
              <a:rPr lang="en-US" sz="3200" dirty="0"/>
              <a:t>Reference:</a:t>
            </a:r>
            <a:endParaRPr lang="en-US" sz="3200" b="1" dirty="0"/>
          </a:p>
          <a:p>
            <a:r>
              <a:rPr lang="en-US" sz="3200" dirty="0"/>
              <a:t>(</a:t>
            </a:r>
            <a:r>
              <a:rPr lang="en-US" sz="3200" dirty="0" err="1"/>
              <a:t>Phanindra</a:t>
            </a:r>
            <a:r>
              <a:rPr lang="en-US" sz="3200" dirty="0"/>
              <a:t> et al. 2024)</a:t>
            </a:r>
            <a:endParaRPr lang="en-US" sz="3200" dirty="0"/>
          </a:p>
          <a:p>
            <a:r>
              <a:rPr lang="en-US" sz="3200" dirty="0" err="1"/>
              <a:t>Matha</a:t>
            </a:r>
            <a:r>
              <a:rPr lang="en-US" sz="3200" dirty="0"/>
              <a:t> </a:t>
            </a:r>
            <a:r>
              <a:rPr lang="en-US" sz="3200" dirty="0" err="1"/>
              <a:t>Vijaya</a:t>
            </a:r>
            <a:r>
              <a:rPr lang="en-US" sz="3200" dirty="0"/>
              <a:t> </a:t>
            </a:r>
            <a:r>
              <a:rPr lang="en-US" sz="3200" dirty="0" err="1"/>
              <a:t>Phanindra</a:t>
            </a:r>
            <a:r>
              <a:rPr lang="en-US" sz="3200" dirty="0"/>
              <a:t> Kumar, </a:t>
            </a:r>
            <a:r>
              <a:rPr lang="en-US" sz="3200" dirty="0" err="1"/>
              <a:t>Karthika</a:t>
            </a:r>
            <a:r>
              <a:rPr lang="en-US" sz="3200" dirty="0"/>
              <a:t> R. (March 2024) “Traffic Sign Detection and Recognition with Deep CNN Using Raspberry Pi 4 in Real-time”, DOI: 10.1109/R10-HTC57504.2023.10461824</a:t>
            </a:r>
            <a:endParaRPr lang="en-US" sz="3200" b="1" dirty="0"/>
          </a:p>
          <a:p>
            <a:r>
              <a:rPr lang="en-US" sz="3200" dirty="0"/>
              <a:t> </a:t>
            </a:r>
            <a:endParaRPr lang="en-US" sz="3200" dirty="0"/>
          </a:p>
          <a:p>
            <a:r>
              <a:rPr lang="en-US" sz="3200" dirty="0"/>
              <a:t>Robert </a:t>
            </a:r>
            <a:r>
              <a:rPr lang="en-US" sz="3200" dirty="0" err="1"/>
              <a:t>Helbet</a:t>
            </a:r>
            <a:r>
              <a:rPr lang="en-US" sz="3200" dirty="0"/>
              <a:t>, </a:t>
            </a:r>
            <a:r>
              <a:rPr lang="en-US" sz="3200" dirty="0" err="1"/>
              <a:t>Vasile</a:t>
            </a:r>
            <a:r>
              <a:rPr lang="en-US" sz="3200" dirty="0"/>
              <a:t> </a:t>
            </a:r>
            <a:r>
              <a:rPr lang="en-US" sz="3200" dirty="0" err="1"/>
              <a:t>Monda</a:t>
            </a:r>
            <a:r>
              <a:rPr lang="en-US" sz="3200" dirty="0"/>
              <a:t>, Andrei </a:t>
            </a:r>
            <a:r>
              <a:rPr lang="en-US" sz="3200" dirty="0" err="1"/>
              <a:t>Cristian</a:t>
            </a:r>
            <a:r>
              <a:rPr lang="en-US" sz="3200" dirty="0"/>
              <a:t> </a:t>
            </a:r>
            <a:r>
              <a:rPr lang="en-US" sz="3200" dirty="0" err="1"/>
              <a:t>Bechet</a:t>
            </a:r>
            <a:r>
              <a:rPr lang="en-US" sz="3200" dirty="0"/>
              <a:t>, Paul </a:t>
            </a:r>
            <a:r>
              <a:rPr lang="en-US" sz="3200" dirty="0" err="1"/>
              <a:t>Bechet</a:t>
            </a:r>
            <a:r>
              <a:rPr lang="en-US" sz="3200" dirty="0"/>
              <a:t>, (February 2021) “Low Cost System for Terrestrial Trunked Radio Signals Monitoring Based on Software Defined Radio Technology and Raspberry Pi 4”, DOI: </a:t>
            </a:r>
            <a:r>
              <a:rPr lang="en-US" sz="3200" u="sng" dirty="0">
                <a:hlinkClick r:id="rId1"/>
              </a:rPr>
              <a:t>10.1109/EPE50722.2020.9305536</a:t>
            </a:r>
            <a:endParaRPr lang="en-US" sz="3200" b="1" dirty="0"/>
          </a:p>
          <a:p>
            <a:r>
              <a:rPr lang="en-US" sz="3200" dirty="0"/>
              <a:t> </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Custom</PresentationFormat>
  <Paragraphs>85</Paragraphs>
  <Slides>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Playfair Display</vt:lpstr>
      <vt:lpstr>Public Sans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khan</dc:creator>
  <cp:lastModifiedBy>iPhone</cp:lastModifiedBy>
  <cp:revision>15</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B5E8344ECC903EE8229B59675730A645</vt:lpwstr>
  </property>
  <property fmtid="{D5CDD505-2E9C-101B-9397-08002B2CF9AE}" pid="3" name="KSOProductBuildVer">
    <vt:lpwstr>2052-11.19.0</vt:lpwstr>
  </property>
</Properties>
</file>