
<file path=[Content_Types].xml><?xml version="1.0" encoding="utf-8"?>
<Types xmlns="http://schemas.openxmlformats.org/package/2006/content-types">
  <Default Extension="emf" ContentType="image/x-emf"/>
  <Default Extension="jfif" ContentType="image/jpeg"/>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25"/>
  </p:notesMasterIdLst>
  <p:sldIdLst>
    <p:sldId id="256" r:id="rId2"/>
    <p:sldId id="257" r:id="rId3"/>
    <p:sldId id="258" r:id="rId4"/>
    <p:sldId id="259" r:id="rId5"/>
    <p:sldId id="270" r:id="rId6"/>
    <p:sldId id="271" r:id="rId7"/>
    <p:sldId id="263" r:id="rId8"/>
    <p:sldId id="264" r:id="rId9"/>
    <p:sldId id="265" r:id="rId10"/>
    <p:sldId id="278" r:id="rId11"/>
    <p:sldId id="260" r:id="rId12"/>
    <p:sldId id="261" r:id="rId13"/>
    <p:sldId id="262" r:id="rId14"/>
    <p:sldId id="272" r:id="rId15"/>
    <p:sldId id="273" r:id="rId16"/>
    <p:sldId id="266" r:id="rId17"/>
    <p:sldId id="275" r:id="rId18"/>
    <p:sldId id="276" r:id="rId19"/>
    <p:sldId id="277" r:id="rId20"/>
    <p:sldId id="267" r:id="rId21"/>
    <p:sldId id="274" r:id="rId22"/>
    <p:sldId id="268"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291" autoAdjust="0"/>
  </p:normalViewPr>
  <p:slideViewPr>
    <p:cSldViewPr snapToGrid="0">
      <p:cViewPr varScale="1">
        <p:scale>
          <a:sx n="80" d="100"/>
          <a:sy n="80" d="100"/>
        </p:scale>
        <p:origin x="758"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3T13:44:01.241"/>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3T13:44:01.241"/>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3T13:44:01.241"/>
    </inkml:context>
    <inkml:brush xml:id="br0">
      <inkml:brushProperty name="width" value="0.05" units="cm"/>
      <inkml:brushProperty name="height" value="0.05" units="cm"/>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FD8A08-711C-46ED-A3C1-ABF916CFAC74}" type="datetimeFigureOut">
              <a:rPr lang="en-IN" smtClean="0"/>
              <a:t>29-01-2022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96BC3E-5C53-4CBF-9D71-8BF0F2CD62ED}" type="slidenum">
              <a:rPr lang="en-IN" smtClean="0"/>
              <a:t>‹#›</a:t>
            </a:fld>
            <a:endParaRPr lang="en-IN"/>
          </a:p>
        </p:txBody>
      </p:sp>
    </p:spTree>
    <p:extLst>
      <p:ext uri="{BB962C8B-B14F-4D97-AF65-F5344CB8AC3E}">
        <p14:creationId xmlns:p14="http://schemas.microsoft.com/office/powerpoint/2010/main" val="3517997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96BC3E-5C53-4CBF-9D71-8BF0F2CD62ED}" type="slidenum">
              <a:rPr lang="en-IN" smtClean="0"/>
              <a:t>7</a:t>
            </a:fld>
            <a:endParaRPr lang="en-IN"/>
          </a:p>
        </p:txBody>
      </p:sp>
    </p:spTree>
    <p:extLst>
      <p:ext uri="{BB962C8B-B14F-4D97-AF65-F5344CB8AC3E}">
        <p14:creationId xmlns:p14="http://schemas.microsoft.com/office/powerpoint/2010/main" val="239257980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7A1DA5-D95E-4EBF-8BD3-26DBBB494E89}"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BF38673-FF08-4770-9E75-A303872610FF}" type="slidenum">
              <a:rPr lang="en-US" smtClean="0"/>
              <a:t>‹#›</a:t>
            </a:fld>
            <a:endParaRPr lang="en-US"/>
          </a:p>
        </p:txBody>
      </p:sp>
    </p:spTree>
    <p:extLst>
      <p:ext uri="{BB962C8B-B14F-4D97-AF65-F5344CB8AC3E}">
        <p14:creationId xmlns:p14="http://schemas.microsoft.com/office/powerpoint/2010/main" val="248762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7A1DA5-D95E-4EBF-8BD3-26DBBB494E89}"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38673-FF08-4770-9E75-A303872610FF}" type="slidenum">
              <a:rPr lang="en-US" smtClean="0"/>
              <a:t>‹#›</a:t>
            </a:fld>
            <a:endParaRPr lang="en-US"/>
          </a:p>
        </p:txBody>
      </p:sp>
    </p:spTree>
    <p:extLst>
      <p:ext uri="{BB962C8B-B14F-4D97-AF65-F5344CB8AC3E}">
        <p14:creationId xmlns:p14="http://schemas.microsoft.com/office/powerpoint/2010/main" val="184451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7A1DA5-D95E-4EBF-8BD3-26DBBB494E89}"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38673-FF08-4770-9E75-A303872610FF}" type="slidenum">
              <a:rPr lang="en-US" smtClean="0"/>
              <a:t>‹#›</a:t>
            </a:fld>
            <a:endParaRPr lang="en-US"/>
          </a:p>
        </p:txBody>
      </p:sp>
    </p:spTree>
    <p:extLst>
      <p:ext uri="{BB962C8B-B14F-4D97-AF65-F5344CB8AC3E}">
        <p14:creationId xmlns:p14="http://schemas.microsoft.com/office/powerpoint/2010/main" val="245502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7A1DA5-D95E-4EBF-8BD3-26DBBB494E89}"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38673-FF08-4770-9E75-A303872610FF}" type="slidenum">
              <a:rPr lang="en-US" smtClean="0"/>
              <a:t>‹#›</a:t>
            </a:fld>
            <a:endParaRPr lang="en-US"/>
          </a:p>
        </p:txBody>
      </p:sp>
    </p:spTree>
    <p:extLst>
      <p:ext uri="{BB962C8B-B14F-4D97-AF65-F5344CB8AC3E}">
        <p14:creationId xmlns:p14="http://schemas.microsoft.com/office/powerpoint/2010/main" val="2491243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57A1DA5-D95E-4EBF-8BD3-26DBBB494E89}" type="datetimeFigureOut">
              <a:rPr lang="en-US" smtClean="0"/>
              <a:t>1/29/2022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BF38673-FF08-4770-9E75-A303872610FF}" type="slidenum">
              <a:rPr lang="en-US" smtClean="0"/>
              <a:t>‹#›</a:t>
            </a:fld>
            <a:endParaRPr lang="en-US"/>
          </a:p>
        </p:txBody>
      </p:sp>
    </p:spTree>
    <p:extLst>
      <p:ext uri="{BB962C8B-B14F-4D97-AF65-F5344CB8AC3E}">
        <p14:creationId xmlns:p14="http://schemas.microsoft.com/office/powerpoint/2010/main" val="566393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7A1DA5-D95E-4EBF-8BD3-26DBBB494E89}"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F38673-FF08-4770-9E75-A303872610FF}" type="slidenum">
              <a:rPr lang="en-US" smtClean="0"/>
              <a:t>‹#›</a:t>
            </a:fld>
            <a:endParaRPr lang="en-US"/>
          </a:p>
        </p:txBody>
      </p:sp>
    </p:spTree>
    <p:extLst>
      <p:ext uri="{BB962C8B-B14F-4D97-AF65-F5344CB8AC3E}">
        <p14:creationId xmlns:p14="http://schemas.microsoft.com/office/powerpoint/2010/main" val="507199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7A1DA5-D95E-4EBF-8BD3-26DBBB494E89}" type="datetimeFigureOut">
              <a:rPr lang="en-US" smtClean="0"/>
              <a:t>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F38673-FF08-4770-9E75-A303872610FF}" type="slidenum">
              <a:rPr lang="en-US" smtClean="0"/>
              <a:t>‹#›</a:t>
            </a:fld>
            <a:endParaRPr lang="en-US"/>
          </a:p>
        </p:txBody>
      </p:sp>
    </p:spTree>
    <p:extLst>
      <p:ext uri="{BB962C8B-B14F-4D97-AF65-F5344CB8AC3E}">
        <p14:creationId xmlns:p14="http://schemas.microsoft.com/office/powerpoint/2010/main" val="1977623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7A1DA5-D95E-4EBF-8BD3-26DBBB494E89}" type="datetimeFigureOut">
              <a:rPr lang="en-US" smtClean="0"/>
              <a:t>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F38673-FF08-4770-9E75-A303872610FF}" type="slidenum">
              <a:rPr lang="en-US" smtClean="0"/>
              <a:t>‹#›</a:t>
            </a:fld>
            <a:endParaRPr lang="en-US"/>
          </a:p>
        </p:txBody>
      </p:sp>
    </p:spTree>
    <p:extLst>
      <p:ext uri="{BB962C8B-B14F-4D97-AF65-F5344CB8AC3E}">
        <p14:creationId xmlns:p14="http://schemas.microsoft.com/office/powerpoint/2010/main" val="4172678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7A1DA5-D95E-4EBF-8BD3-26DBBB494E89}" type="datetimeFigureOut">
              <a:rPr lang="en-US" smtClean="0"/>
              <a:t>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F38673-FF08-4770-9E75-A303872610FF}" type="slidenum">
              <a:rPr lang="en-US" smtClean="0"/>
              <a:t>‹#›</a:t>
            </a:fld>
            <a:endParaRPr lang="en-US"/>
          </a:p>
        </p:txBody>
      </p:sp>
    </p:spTree>
    <p:extLst>
      <p:ext uri="{BB962C8B-B14F-4D97-AF65-F5344CB8AC3E}">
        <p14:creationId xmlns:p14="http://schemas.microsoft.com/office/powerpoint/2010/main" val="1783290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7A1DA5-D95E-4EBF-8BD3-26DBBB494E89}"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BF38673-FF08-4770-9E75-A303872610FF}" type="slidenum">
              <a:rPr lang="en-US" smtClean="0"/>
              <a:t>‹#›</a:t>
            </a:fld>
            <a:endParaRPr lang="en-US"/>
          </a:p>
        </p:txBody>
      </p:sp>
    </p:spTree>
    <p:extLst>
      <p:ext uri="{BB962C8B-B14F-4D97-AF65-F5344CB8AC3E}">
        <p14:creationId xmlns:p14="http://schemas.microsoft.com/office/powerpoint/2010/main" val="1152492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7A1DA5-D95E-4EBF-8BD3-26DBBB494E89}" type="datetimeFigureOut">
              <a:rPr lang="en-US" smtClean="0"/>
              <a:t>1/29/2022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BF38673-FF08-4770-9E75-A303872610FF}" type="slidenum">
              <a:rPr lang="en-US" smtClean="0"/>
              <a:t>‹#›</a:t>
            </a:fld>
            <a:endParaRPr lang="en-US"/>
          </a:p>
        </p:txBody>
      </p:sp>
    </p:spTree>
    <p:extLst>
      <p:ext uri="{BB962C8B-B14F-4D97-AF65-F5344CB8AC3E}">
        <p14:creationId xmlns:p14="http://schemas.microsoft.com/office/powerpoint/2010/main" val="787629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57A1DA5-D95E-4EBF-8BD3-26DBBB494E89}" type="datetimeFigureOut">
              <a:rPr lang="en-US" smtClean="0"/>
              <a:t>1/29/2022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BF38673-FF08-4770-9E75-A303872610FF}" type="slidenum">
              <a:rPr lang="en-US" smtClean="0"/>
              <a:t>‹#›</a:t>
            </a:fld>
            <a:endParaRPr lang="en-US"/>
          </a:p>
        </p:txBody>
      </p:sp>
    </p:spTree>
    <p:extLst>
      <p:ext uri="{BB962C8B-B14F-4D97-AF65-F5344CB8AC3E}">
        <p14:creationId xmlns:p14="http://schemas.microsoft.com/office/powerpoint/2010/main" val="131410996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5.xml.rels><?xml version="1.0" encoding="UTF-8" standalone="yes"?>
<Relationships xmlns="http://schemas.openxmlformats.org/package/2006/relationships"><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6.xml.rels><?xml version="1.0" encoding="UTF-8" standalone="yes"?>
<Relationships xmlns="http://schemas.openxmlformats.org/package/2006/relationships"><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96147-94E6-410B-A2C4-A916ED69D907}"/>
              </a:ext>
            </a:extLst>
          </p:cNvPr>
          <p:cNvSpPr>
            <a:spLocks noGrp="1"/>
          </p:cNvSpPr>
          <p:nvPr>
            <p:ph type="ctrTitle"/>
          </p:nvPr>
        </p:nvSpPr>
        <p:spPr>
          <a:xfrm>
            <a:off x="956310" y="1399032"/>
            <a:ext cx="9966960" cy="3035808"/>
          </a:xfrm>
        </p:spPr>
        <p:txBody>
          <a:bodyPr/>
          <a:lstStyle/>
          <a:p>
            <a:pPr algn="ctr"/>
            <a:br>
              <a:rPr lang="en-IN" sz="4400" b="0" i="0" u="none" strike="noStrike" baseline="0" dirty="0">
                <a:solidFill>
                  <a:srgbClr val="000000"/>
                </a:solidFill>
                <a:latin typeface="Calibri" panose="020F0502020204030204" pitchFamily="34" charset="0"/>
              </a:rPr>
            </a:br>
            <a:r>
              <a:rPr lang="en-US" sz="4400" b="0" i="0" u="none" strike="noStrike" baseline="0" dirty="0">
                <a:solidFill>
                  <a:srgbClr val="000000"/>
                </a:solidFill>
                <a:latin typeface="Calibri" panose="020F0502020204030204" pitchFamily="34" charset="0"/>
              </a:rPr>
              <a:t> </a:t>
            </a:r>
            <a:r>
              <a:rPr lang="en-US" sz="4800" b="1" i="1" dirty="0"/>
              <a:t>E-retail factors for customer activation and retention: A case study from Indian e-commerce customers </a:t>
            </a:r>
          </a:p>
        </p:txBody>
      </p:sp>
      <p:sp>
        <p:nvSpPr>
          <p:cNvPr id="3" name="Subtitle 2">
            <a:extLst>
              <a:ext uri="{FF2B5EF4-FFF2-40B4-BE49-F238E27FC236}">
                <a16:creationId xmlns:a16="http://schemas.microsoft.com/office/drawing/2014/main" id="{051FAB6F-3067-42AE-BB63-622AF0F19554}"/>
              </a:ext>
            </a:extLst>
          </p:cNvPr>
          <p:cNvSpPr>
            <a:spLocks noGrp="1"/>
          </p:cNvSpPr>
          <p:nvPr>
            <p:ph type="subTitle" idx="1"/>
          </p:nvPr>
        </p:nvSpPr>
        <p:spPr/>
        <p:txBody>
          <a:bodyPr/>
          <a:lstStyle/>
          <a:p>
            <a:r>
              <a:rPr lang="en-US" b="1" dirty="0"/>
              <a:t>Data Analysis Project</a:t>
            </a:r>
          </a:p>
        </p:txBody>
      </p:sp>
      <p:pic>
        <p:nvPicPr>
          <p:cNvPr id="7" name="Picture 6">
            <a:extLst>
              <a:ext uri="{FF2B5EF4-FFF2-40B4-BE49-F238E27FC236}">
                <a16:creationId xmlns:a16="http://schemas.microsoft.com/office/drawing/2014/main" id="{007C2BB8-258B-4E19-9A33-F43E9D5BCF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8450" y="4924044"/>
            <a:ext cx="5257800" cy="1905000"/>
          </a:xfrm>
          <a:prstGeom prst="rect">
            <a:avLst/>
          </a:prstGeom>
        </p:spPr>
      </p:pic>
      <p:sp>
        <p:nvSpPr>
          <p:cNvPr id="8" name="TextBox 7">
            <a:extLst>
              <a:ext uri="{FF2B5EF4-FFF2-40B4-BE49-F238E27FC236}">
                <a16:creationId xmlns:a16="http://schemas.microsoft.com/office/drawing/2014/main" id="{FDBA7506-0C5A-4D79-87CF-1C936FE6B99B}"/>
              </a:ext>
            </a:extLst>
          </p:cNvPr>
          <p:cNvSpPr txBox="1"/>
          <p:nvPr/>
        </p:nvSpPr>
        <p:spPr>
          <a:xfrm>
            <a:off x="7715250" y="5600700"/>
            <a:ext cx="3705225" cy="923330"/>
          </a:xfrm>
          <a:prstGeom prst="rect">
            <a:avLst/>
          </a:prstGeom>
          <a:noFill/>
        </p:spPr>
        <p:txBody>
          <a:bodyPr wrap="square" rtlCol="0">
            <a:spAutoFit/>
          </a:bodyPr>
          <a:lstStyle/>
          <a:p>
            <a:r>
              <a:rPr lang="en-US" dirty="0"/>
              <a:t>Submitted by-</a:t>
            </a:r>
          </a:p>
          <a:p>
            <a:endParaRPr lang="en-US" dirty="0"/>
          </a:p>
          <a:p>
            <a:r>
              <a:rPr lang="en-US" dirty="0"/>
              <a:t>Abhijeet Deshpande</a:t>
            </a:r>
          </a:p>
        </p:txBody>
      </p:sp>
    </p:spTree>
    <p:extLst>
      <p:ext uri="{BB962C8B-B14F-4D97-AF65-F5344CB8AC3E}">
        <p14:creationId xmlns:p14="http://schemas.microsoft.com/office/powerpoint/2010/main" val="847725273"/>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7F36-2DE9-4853-816C-A51E52DFB963}"/>
              </a:ext>
            </a:extLst>
          </p:cNvPr>
          <p:cNvSpPr>
            <a:spLocks noGrp="1"/>
          </p:cNvSpPr>
          <p:nvPr>
            <p:ph type="title"/>
          </p:nvPr>
        </p:nvSpPr>
        <p:spPr/>
        <p:txBody>
          <a:bodyPr/>
          <a:lstStyle/>
          <a:p>
            <a:r>
              <a:rPr lang="en-US" dirty="0"/>
              <a:t>Verity of products offered</a:t>
            </a:r>
            <a:endParaRPr lang="en-IN" dirty="0"/>
          </a:p>
        </p:txBody>
      </p:sp>
      <p:pic>
        <p:nvPicPr>
          <p:cNvPr id="5" name="Picture 4">
            <a:extLst>
              <a:ext uri="{FF2B5EF4-FFF2-40B4-BE49-F238E27FC236}">
                <a16:creationId xmlns:a16="http://schemas.microsoft.com/office/drawing/2014/main" id="{64B65652-C825-4A70-9E12-448BCC5FCBFC}"/>
              </a:ext>
            </a:extLst>
          </p:cNvPr>
          <p:cNvPicPr>
            <a:picLocks noChangeAspect="1"/>
          </p:cNvPicPr>
          <p:nvPr/>
        </p:nvPicPr>
        <p:blipFill>
          <a:blip r:embed="rId2"/>
          <a:stretch>
            <a:fillRect/>
          </a:stretch>
        </p:blipFill>
        <p:spPr>
          <a:xfrm>
            <a:off x="5505450" y="1888364"/>
            <a:ext cx="6097341" cy="4588635"/>
          </a:xfrm>
          <a:prstGeom prst="rect">
            <a:avLst/>
          </a:prstGeom>
        </p:spPr>
      </p:pic>
      <p:sp>
        <p:nvSpPr>
          <p:cNvPr id="7" name="TextBox 6">
            <a:extLst>
              <a:ext uri="{FF2B5EF4-FFF2-40B4-BE49-F238E27FC236}">
                <a16:creationId xmlns:a16="http://schemas.microsoft.com/office/drawing/2014/main" id="{64D30003-3EB5-4355-B714-6BDCE26A990E}"/>
              </a:ext>
            </a:extLst>
          </p:cNvPr>
          <p:cNvSpPr txBox="1"/>
          <p:nvPr/>
        </p:nvSpPr>
        <p:spPr>
          <a:xfrm>
            <a:off x="589209" y="2828835"/>
            <a:ext cx="4125666" cy="1754326"/>
          </a:xfrm>
          <a:prstGeom prst="rect">
            <a:avLst/>
          </a:prstGeom>
          <a:noFill/>
        </p:spPr>
        <p:txBody>
          <a:bodyPr wrap="square">
            <a:spAutoFit/>
          </a:bodyPr>
          <a:lstStyle/>
          <a:p>
            <a:r>
              <a:rPr lang="en-US" sz="1800" b="0" i="0" u="none" strike="noStrike" baseline="0" dirty="0">
                <a:solidFill>
                  <a:srgbClr val="000000"/>
                </a:solidFill>
                <a:latin typeface="Calibri" panose="020F0502020204030204" pitchFamily="34" charset="0"/>
              </a:rPr>
              <a:t>It is found that 48 % of customers thinks that Amazon and Flip Cart offers a wide range of products. Also, Myntra is third rated in case of product verity and flowed by Paytm. Snapdeal has limited verity of products. </a:t>
            </a:r>
            <a:endParaRPr lang="en-IN" dirty="0"/>
          </a:p>
        </p:txBody>
      </p:sp>
    </p:spTree>
    <p:extLst>
      <p:ext uri="{BB962C8B-B14F-4D97-AF65-F5344CB8AC3E}">
        <p14:creationId xmlns:p14="http://schemas.microsoft.com/office/powerpoint/2010/main" val="1997270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C42A6-9BE2-4C62-8462-72165F76121C}"/>
              </a:ext>
            </a:extLst>
          </p:cNvPr>
          <p:cNvSpPr>
            <a:spLocks noGrp="1"/>
          </p:cNvSpPr>
          <p:nvPr>
            <p:ph type="title"/>
          </p:nvPr>
        </p:nvSpPr>
        <p:spPr>
          <a:xfrm>
            <a:off x="1069848" y="484632"/>
            <a:ext cx="10058400" cy="992476"/>
          </a:xfrm>
        </p:spPr>
        <p:txBody>
          <a:bodyPr>
            <a:normAutofit fontScale="90000"/>
          </a:bodyPr>
          <a:lstStyle/>
          <a:p>
            <a:r>
              <a:rPr lang="en-US" sz="5400" dirty="0"/>
              <a:t>Loading Speed of the website</a:t>
            </a:r>
            <a:br>
              <a:rPr lang="en-US" sz="5400" dirty="0"/>
            </a:br>
            <a:endParaRPr lang="en-US" dirty="0"/>
          </a:p>
        </p:txBody>
      </p:sp>
      <p:pic>
        <p:nvPicPr>
          <p:cNvPr id="5" name="Content Placeholder 4">
            <a:extLst>
              <a:ext uri="{FF2B5EF4-FFF2-40B4-BE49-F238E27FC236}">
                <a16:creationId xmlns:a16="http://schemas.microsoft.com/office/drawing/2014/main" id="{3FCB7C8B-6955-4734-AA8D-BFE9BB52AD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1697" y="950095"/>
            <a:ext cx="7832567" cy="3581900"/>
          </a:xfrm>
        </p:spPr>
      </p:pic>
      <p:sp>
        <p:nvSpPr>
          <p:cNvPr id="6" name="TextBox 5">
            <a:extLst>
              <a:ext uri="{FF2B5EF4-FFF2-40B4-BE49-F238E27FC236}">
                <a16:creationId xmlns:a16="http://schemas.microsoft.com/office/drawing/2014/main" id="{2B4D4F6D-C6A0-47F2-B9FC-A4E0E205ECE4}"/>
              </a:ext>
            </a:extLst>
          </p:cNvPr>
          <p:cNvSpPr txBox="1"/>
          <p:nvPr/>
        </p:nvSpPr>
        <p:spPr>
          <a:xfrm>
            <a:off x="736209" y="4531995"/>
            <a:ext cx="10719581" cy="2031325"/>
          </a:xfrm>
          <a:prstGeom prst="rect">
            <a:avLst/>
          </a:prstGeom>
          <a:noFill/>
        </p:spPr>
        <p:txBody>
          <a:bodyPr wrap="square" rtlCol="0">
            <a:spAutoFit/>
          </a:bodyPr>
          <a:lstStyle/>
          <a:p>
            <a:r>
              <a:rPr lang="en-US" dirty="0">
                <a:solidFill>
                  <a:srgbClr val="080808"/>
                </a:solidFill>
                <a:latin typeface="Arial" panose="020B0604020202020204" pitchFamily="34" charset="0"/>
              </a:rPr>
              <a:t>Most People voted for the Amazon for the fastest loading website.</a:t>
            </a:r>
          </a:p>
          <a:p>
            <a:r>
              <a:rPr lang="en-US" dirty="0">
                <a:solidFill>
                  <a:srgbClr val="080808"/>
                </a:solidFill>
                <a:latin typeface="Arial" panose="020B0604020202020204" pitchFamily="34" charset="0"/>
              </a:rPr>
              <a:t>We have listed the website name according to their loading speed:-</a:t>
            </a:r>
          </a:p>
          <a:p>
            <a:r>
              <a:rPr lang="en-US" dirty="0">
                <a:solidFill>
                  <a:srgbClr val="080808"/>
                </a:solidFill>
                <a:latin typeface="Arial" panose="020B0604020202020204" pitchFamily="34" charset="0"/>
              </a:rPr>
              <a:t>         1.Amazon.in</a:t>
            </a:r>
          </a:p>
          <a:p>
            <a:r>
              <a:rPr lang="en-US" dirty="0">
                <a:solidFill>
                  <a:srgbClr val="080808"/>
                </a:solidFill>
                <a:latin typeface="Arial" panose="020B0604020202020204" pitchFamily="34" charset="0"/>
              </a:rPr>
              <a:t>         2.Paytm.com</a:t>
            </a:r>
          </a:p>
          <a:p>
            <a:r>
              <a:rPr lang="en-US" dirty="0">
                <a:solidFill>
                  <a:srgbClr val="080808"/>
                </a:solidFill>
                <a:latin typeface="Arial" panose="020B0604020202020204" pitchFamily="34" charset="0"/>
              </a:rPr>
              <a:t>         3.Flipkart.com</a:t>
            </a:r>
          </a:p>
          <a:p>
            <a:r>
              <a:rPr lang="en-US" dirty="0">
                <a:solidFill>
                  <a:srgbClr val="080808"/>
                </a:solidFill>
                <a:latin typeface="Arial" panose="020B0604020202020204" pitchFamily="34" charset="0"/>
              </a:rPr>
              <a:t>         4.Myntra.com</a:t>
            </a:r>
          </a:p>
          <a:p>
            <a:r>
              <a:rPr lang="en-US" dirty="0">
                <a:solidFill>
                  <a:srgbClr val="080808"/>
                </a:solidFill>
                <a:latin typeface="Arial" panose="020B0604020202020204" pitchFamily="34" charset="0"/>
              </a:rPr>
              <a:t>         5.Snapdeal.com</a:t>
            </a:r>
          </a:p>
        </p:txBody>
      </p:sp>
    </p:spTree>
    <p:extLst>
      <p:ext uri="{BB962C8B-B14F-4D97-AF65-F5344CB8AC3E}">
        <p14:creationId xmlns:p14="http://schemas.microsoft.com/office/powerpoint/2010/main" val="413807240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65EE-0769-4852-ACD2-D3A6EBFBA502}"/>
              </a:ext>
            </a:extLst>
          </p:cNvPr>
          <p:cNvSpPr>
            <a:spLocks noGrp="1"/>
          </p:cNvSpPr>
          <p:nvPr>
            <p:ph type="title"/>
          </p:nvPr>
        </p:nvSpPr>
        <p:spPr>
          <a:xfrm>
            <a:off x="1069848" y="484632"/>
            <a:ext cx="10058400" cy="894002"/>
          </a:xfrm>
        </p:spPr>
        <p:txBody>
          <a:bodyPr>
            <a:normAutofit fontScale="90000"/>
          </a:bodyPr>
          <a:lstStyle/>
          <a:p>
            <a:r>
              <a:rPr lang="en-US" sz="5400" dirty="0"/>
              <a:t>Longer Delivery Periods</a:t>
            </a:r>
            <a:br>
              <a:rPr lang="en-US" sz="5400" dirty="0"/>
            </a:br>
            <a:endParaRPr lang="en-US" dirty="0"/>
          </a:p>
        </p:txBody>
      </p:sp>
      <p:pic>
        <p:nvPicPr>
          <p:cNvPr id="5" name="Content Placeholder 4">
            <a:extLst>
              <a:ext uri="{FF2B5EF4-FFF2-40B4-BE49-F238E27FC236}">
                <a16:creationId xmlns:a16="http://schemas.microsoft.com/office/drawing/2014/main" id="{1262C930-D7BF-4A1C-BA49-7AC53488A2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5062" y="931633"/>
            <a:ext cx="7585576" cy="4051300"/>
          </a:xfrm>
        </p:spPr>
      </p:pic>
      <p:sp>
        <p:nvSpPr>
          <p:cNvPr id="6" name="TextBox 5">
            <a:extLst>
              <a:ext uri="{FF2B5EF4-FFF2-40B4-BE49-F238E27FC236}">
                <a16:creationId xmlns:a16="http://schemas.microsoft.com/office/drawing/2014/main" id="{C681423E-2D6A-43E3-A953-50180242BA7A}"/>
              </a:ext>
            </a:extLst>
          </p:cNvPr>
          <p:cNvSpPr txBox="1"/>
          <p:nvPr/>
        </p:nvSpPr>
        <p:spPr>
          <a:xfrm>
            <a:off x="703385" y="4740812"/>
            <a:ext cx="10424863" cy="1754326"/>
          </a:xfrm>
          <a:prstGeom prst="rect">
            <a:avLst/>
          </a:prstGeom>
          <a:noFill/>
        </p:spPr>
        <p:txBody>
          <a:bodyPr wrap="square" rtlCol="0">
            <a:spAutoFit/>
          </a:bodyPr>
          <a:lstStyle/>
          <a:p>
            <a:r>
              <a:rPr lang="en-US" dirty="0">
                <a:solidFill>
                  <a:srgbClr val="080808"/>
                </a:solidFill>
                <a:latin typeface="Arial" panose="020B0604020202020204" pitchFamily="34" charset="0"/>
              </a:rPr>
              <a:t>Most lately delivering online retail store is “Paytm.com”.</a:t>
            </a:r>
          </a:p>
          <a:p>
            <a:r>
              <a:rPr lang="en-US" dirty="0">
                <a:solidFill>
                  <a:srgbClr val="080808"/>
                </a:solidFill>
                <a:latin typeface="Arial" panose="020B0604020202020204" pitchFamily="34" charset="0"/>
              </a:rPr>
              <a:t>We are giving the list of the online retail store according to their longer delivery periods:-</a:t>
            </a:r>
          </a:p>
          <a:p>
            <a:r>
              <a:rPr lang="en-US" dirty="0">
                <a:solidFill>
                  <a:srgbClr val="080808"/>
                </a:solidFill>
                <a:latin typeface="Arial" panose="020B0604020202020204" pitchFamily="34" charset="0"/>
              </a:rPr>
              <a:t>            1.Paytm.com</a:t>
            </a:r>
          </a:p>
          <a:p>
            <a:r>
              <a:rPr lang="en-US" dirty="0">
                <a:solidFill>
                  <a:srgbClr val="080808"/>
                </a:solidFill>
                <a:latin typeface="Arial" panose="020B0604020202020204" pitchFamily="34" charset="0"/>
              </a:rPr>
              <a:t>            2.Snapdeal.com</a:t>
            </a:r>
          </a:p>
          <a:p>
            <a:r>
              <a:rPr lang="en-US" dirty="0">
                <a:solidFill>
                  <a:srgbClr val="080808"/>
                </a:solidFill>
                <a:latin typeface="Arial" panose="020B0604020202020204" pitchFamily="34" charset="0"/>
              </a:rPr>
              <a:t>            3.Flipkart.com</a:t>
            </a:r>
          </a:p>
          <a:p>
            <a:r>
              <a:rPr lang="en-US" dirty="0">
                <a:solidFill>
                  <a:srgbClr val="080808"/>
                </a:solidFill>
                <a:latin typeface="Arial" panose="020B0604020202020204" pitchFamily="34" charset="0"/>
              </a:rPr>
              <a:t>            4.Amazon.in</a:t>
            </a:r>
          </a:p>
        </p:txBody>
      </p:sp>
    </p:spTree>
    <p:extLst>
      <p:ext uri="{BB962C8B-B14F-4D97-AF65-F5344CB8AC3E}">
        <p14:creationId xmlns:p14="http://schemas.microsoft.com/office/powerpoint/2010/main" val="147790059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84C9F-5278-45EA-AAAF-3F94C57B26E1}"/>
              </a:ext>
            </a:extLst>
          </p:cNvPr>
          <p:cNvSpPr>
            <a:spLocks noGrp="1"/>
          </p:cNvSpPr>
          <p:nvPr>
            <p:ph type="title"/>
          </p:nvPr>
        </p:nvSpPr>
        <p:spPr/>
        <p:txBody>
          <a:bodyPr/>
          <a:lstStyle/>
          <a:p>
            <a:r>
              <a:rPr lang="en-US" sz="5400" dirty="0"/>
              <a:t>Fastest Order Delivering Store</a:t>
            </a:r>
            <a:br>
              <a:rPr lang="en-US" sz="5400" dirty="0"/>
            </a:br>
            <a:endParaRPr lang="en-US" dirty="0"/>
          </a:p>
        </p:txBody>
      </p:sp>
      <p:pic>
        <p:nvPicPr>
          <p:cNvPr id="5" name="Content Placeholder 4">
            <a:extLst>
              <a:ext uri="{FF2B5EF4-FFF2-40B4-BE49-F238E27FC236}">
                <a16:creationId xmlns:a16="http://schemas.microsoft.com/office/drawing/2014/main" id="{7E63714D-8F89-41B7-9AD7-209FBE3DA9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5094" y="1289304"/>
            <a:ext cx="7516274" cy="3477110"/>
          </a:xfrm>
        </p:spPr>
      </p:pic>
      <p:sp>
        <p:nvSpPr>
          <p:cNvPr id="6" name="TextBox 5">
            <a:extLst>
              <a:ext uri="{FF2B5EF4-FFF2-40B4-BE49-F238E27FC236}">
                <a16:creationId xmlns:a16="http://schemas.microsoft.com/office/drawing/2014/main" id="{1022955E-E786-447A-8163-D3421013CFAA}"/>
              </a:ext>
            </a:extLst>
          </p:cNvPr>
          <p:cNvSpPr txBox="1"/>
          <p:nvPr/>
        </p:nvSpPr>
        <p:spPr>
          <a:xfrm>
            <a:off x="253218" y="4937760"/>
            <a:ext cx="10875030" cy="646331"/>
          </a:xfrm>
          <a:prstGeom prst="rect">
            <a:avLst/>
          </a:prstGeom>
          <a:noFill/>
        </p:spPr>
        <p:txBody>
          <a:bodyPr wrap="square" rtlCol="0">
            <a:spAutoFit/>
          </a:bodyPr>
          <a:lstStyle/>
          <a:p>
            <a:r>
              <a:rPr lang="en-US" dirty="0">
                <a:solidFill>
                  <a:srgbClr val="080808"/>
                </a:solidFill>
                <a:latin typeface="Arial" panose="020B0604020202020204" pitchFamily="34" charset="0"/>
              </a:rPr>
              <a:t>Fastest order delivering website is the “Amazon.in” followed by the “Flipkart.com”.</a:t>
            </a:r>
          </a:p>
          <a:p>
            <a:r>
              <a:rPr lang="en-US" dirty="0">
                <a:solidFill>
                  <a:srgbClr val="080808"/>
                </a:solidFill>
                <a:latin typeface="Arial" panose="020B0604020202020204" pitchFamily="34" charset="0"/>
              </a:rPr>
              <a:t>Slowest order delivering website is the “Snapdeal.com” followed by the “Myntra.com”.</a:t>
            </a:r>
          </a:p>
        </p:txBody>
      </p:sp>
    </p:spTree>
    <p:extLst>
      <p:ext uri="{BB962C8B-B14F-4D97-AF65-F5344CB8AC3E}">
        <p14:creationId xmlns:p14="http://schemas.microsoft.com/office/powerpoint/2010/main" val="232564237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9CBE4-F215-4487-A1E6-C038500BEAE0}"/>
              </a:ext>
            </a:extLst>
          </p:cNvPr>
          <p:cNvSpPr>
            <a:spLocks noGrp="1"/>
          </p:cNvSpPr>
          <p:nvPr>
            <p:ph type="title"/>
          </p:nvPr>
        </p:nvSpPr>
        <p:spPr>
          <a:xfrm>
            <a:off x="1066800" y="45591"/>
            <a:ext cx="10058400" cy="1609344"/>
          </a:xfrm>
        </p:spPr>
        <p:txBody>
          <a:bodyPr/>
          <a:lstStyle/>
          <a:p>
            <a:r>
              <a:rPr lang="en-US" dirty="0"/>
              <a:t>Age group of customer - </a:t>
            </a:r>
            <a:endParaRPr lang="en-IN" dirty="0"/>
          </a:p>
        </p:txBody>
      </p:sp>
      <p:pic>
        <p:nvPicPr>
          <p:cNvPr id="7" name="Content Placeholder 6">
            <a:extLst>
              <a:ext uri="{FF2B5EF4-FFF2-40B4-BE49-F238E27FC236}">
                <a16:creationId xmlns:a16="http://schemas.microsoft.com/office/drawing/2014/main" id="{659C9351-F5B1-415F-8754-26E5EA3FA24D}"/>
              </a:ext>
            </a:extLst>
          </p:cNvPr>
          <p:cNvPicPr>
            <a:picLocks noGrp="1" noChangeAspect="1"/>
          </p:cNvPicPr>
          <p:nvPr>
            <p:ph idx="1"/>
          </p:nvPr>
        </p:nvPicPr>
        <p:blipFill>
          <a:blip r:embed="rId2"/>
          <a:stretch>
            <a:fillRect/>
          </a:stretch>
        </p:blipFill>
        <p:spPr>
          <a:xfrm>
            <a:off x="1066800" y="1083435"/>
            <a:ext cx="9235807" cy="3548130"/>
          </a:xfrm>
        </p:spPr>
      </p:pic>
      <p:sp>
        <p:nvSpPr>
          <p:cNvPr id="9" name="TextBox 8">
            <a:extLst>
              <a:ext uri="{FF2B5EF4-FFF2-40B4-BE49-F238E27FC236}">
                <a16:creationId xmlns:a16="http://schemas.microsoft.com/office/drawing/2014/main" id="{E5AA475B-F175-438D-966C-6372159A1A5B}"/>
              </a:ext>
            </a:extLst>
          </p:cNvPr>
          <p:cNvSpPr txBox="1"/>
          <p:nvPr/>
        </p:nvSpPr>
        <p:spPr>
          <a:xfrm>
            <a:off x="1352549" y="4545840"/>
            <a:ext cx="7800975" cy="2585323"/>
          </a:xfrm>
          <a:prstGeom prst="rect">
            <a:avLst/>
          </a:prstGeom>
          <a:noFill/>
        </p:spPr>
        <p:txBody>
          <a:bodyPr wrap="square">
            <a:spAutoFit/>
          </a:bodyPr>
          <a:lstStyle/>
          <a:p>
            <a:r>
              <a:rPr lang="en-US" sz="1800" b="0" i="0" u="none" strike="noStrike" baseline="0" dirty="0">
                <a:solidFill>
                  <a:srgbClr val="080808"/>
                </a:solidFill>
                <a:latin typeface="Arial" panose="020B0604020202020204" pitchFamily="34" charset="0"/>
              </a:rPr>
              <a:t>From the plots we can clearly see that most of the respondents fall into the following three categories: - </a:t>
            </a:r>
            <a:endParaRPr lang="en-US" sz="1800" b="0" i="0" u="none" strike="noStrike" baseline="0" dirty="0">
              <a:solidFill>
                <a:srgbClr val="000000"/>
              </a:solidFill>
              <a:latin typeface="Arial" panose="020B0604020202020204" pitchFamily="34" charset="0"/>
            </a:endParaRPr>
          </a:p>
          <a:p>
            <a:r>
              <a:rPr lang="en-IN" sz="1800" b="0" i="0" u="none" strike="noStrike" baseline="0" dirty="0">
                <a:solidFill>
                  <a:srgbClr val="080808"/>
                </a:solidFill>
                <a:latin typeface="Arial" panose="020B0604020202020204" pitchFamily="34" charset="0"/>
              </a:rPr>
              <a:t>1. 31-40 years </a:t>
            </a:r>
          </a:p>
          <a:p>
            <a:r>
              <a:rPr lang="en-IN" sz="1800" b="0" i="0" u="none" strike="noStrike" baseline="0" dirty="0">
                <a:solidFill>
                  <a:srgbClr val="080808"/>
                </a:solidFill>
                <a:latin typeface="Arial" panose="020B0604020202020204" pitchFamily="34" charset="0"/>
              </a:rPr>
              <a:t>2. 21-30 years </a:t>
            </a:r>
          </a:p>
          <a:p>
            <a:pPr algn="l"/>
            <a:r>
              <a:rPr lang="en-US" sz="1800" b="0" i="0" u="none" strike="noStrike" baseline="0" dirty="0">
                <a:solidFill>
                  <a:srgbClr val="080808"/>
                </a:solidFill>
                <a:latin typeface="Arial" panose="020B0604020202020204" pitchFamily="34" charset="0"/>
              </a:rPr>
              <a:t>3. 41-50 years </a:t>
            </a:r>
          </a:p>
          <a:p>
            <a:pPr algn="l"/>
            <a:r>
              <a:rPr lang="en-US" sz="1800" b="0" i="0" u="none" strike="noStrike" baseline="0" dirty="0">
                <a:solidFill>
                  <a:srgbClr val="080808"/>
                </a:solidFill>
                <a:latin typeface="Arial" panose="020B0604020202020204" pitchFamily="34" charset="0"/>
              </a:rPr>
              <a:t>Very few respondents fall into this categories - </a:t>
            </a:r>
            <a:endParaRPr lang="en-IN" sz="1800" b="0" i="0" u="none" strike="noStrike" baseline="0" dirty="0">
              <a:solidFill>
                <a:srgbClr val="000000"/>
              </a:solidFill>
              <a:latin typeface="Arial" panose="020B0604020202020204" pitchFamily="34" charset="0"/>
            </a:endParaRPr>
          </a:p>
          <a:p>
            <a:r>
              <a:rPr lang="en-US" sz="1800" b="0" i="0" u="none" strike="noStrike" baseline="0" dirty="0">
                <a:solidFill>
                  <a:srgbClr val="080808"/>
                </a:solidFill>
                <a:latin typeface="Arial" panose="020B0604020202020204" pitchFamily="34" charset="0"/>
              </a:rPr>
              <a:t>4. Less than 20 years </a:t>
            </a:r>
          </a:p>
          <a:p>
            <a:r>
              <a:rPr lang="en-US" sz="1800" b="0" i="0" u="none" strike="noStrike" baseline="0" dirty="0">
                <a:solidFill>
                  <a:srgbClr val="080808"/>
                </a:solidFill>
                <a:latin typeface="Arial" panose="020B0604020202020204" pitchFamily="34" charset="0"/>
              </a:rPr>
              <a:t>5. 51 years and above. </a:t>
            </a:r>
          </a:p>
          <a:p>
            <a:endParaRPr lang="en-US" sz="1800" b="0" i="0" u="none" strike="noStrike" baseline="0" dirty="0">
              <a:solidFill>
                <a:srgbClr val="080808"/>
              </a:solidFill>
              <a:latin typeface="Arial" panose="020B0604020202020204" pitchFamily="34" charset="0"/>
            </a:endParaRPr>
          </a:p>
        </p:txBody>
      </p:sp>
    </p:spTree>
    <p:extLst>
      <p:ext uri="{BB962C8B-B14F-4D97-AF65-F5344CB8AC3E}">
        <p14:creationId xmlns:p14="http://schemas.microsoft.com/office/powerpoint/2010/main" val="3186793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08B1A-6393-4037-9FA0-C8185C936DF1}"/>
              </a:ext>
            </a:extLst>
          </p:cNvPr>
          <p:cNvSpPr>
            <a:spLocks noGrp="1"/>
          </p:cNvSpPr>
          <p:nvPr>
            <p:ph type="title"/>
          </p:nvPr>
        </p:nvSpPr>
        <p:spPr>
          <a:xfrm>
            <a:off x="1066800" y="313182"/>
            <a:ext cx="10058400" cy="1609344"/>
          </a:xfrm>
        </p:spPr>
        <p:txBody>
          <a:bodyPr/>
          <a:lstStyle/>
          <a:p>
            <a:r>
              <a:rPr lang="en-US" dirty="0"/>
              <a:t>Type of internet and medium used</a:t>
            </a:r>
            <a:endParaRPr lang="en-IN" dirty="0"/>
          </a:p>
        </p:txBody>
      </p:sp>
      <p:pic>
        <p:nvPicPr>
          <p:cNvPr id="5" name="Picture 4">
            <a:extLst>
              <a:ext uri="{FF2B5EF4-FFF2-40B4-BE49-F238E27FC236}">
                <a16:creationId xmlns:a16="http://schemas.microsoft.com/office/drawing/2014/main" id="{3EA29681-965C-497C-BAE9-B79AA83FBBDA}"/>
              </a:ext>
            </a:extLst>
          </p:cNvPr>
          <p:cNvPicPr>
            <a:picLocks noChangeAspect="1"/>
          </p:cNvPicPr>
          <p:nvPr/>
        </p:nvPicPr>
        <p:blipFill>
          <a:blip r:embed="rId2"/>
          <a:stretch>
            <a:fillRect/>
          </a:stretch>
        </p:blipFill>
        <p:spPr>
          <a:xfrm>
            <a:off x="816102" y="1857509"/>
            <a:ext cx="4275786" cy="2476366"/>
          </a:xfrm>
          <a:prstGeom prst="rect">
            <a:avLst/>
          </a:prstGeom>
        </p:spPr>
      </p:pic>
      <p:pic>
        <p:nvPicPr>
          <p:cNvPr id="7" name="Picture 6">
            <a:extLst>
              <a:ext uri="{FF2B5EF4-FFF2-40B4-BE49-F238E27FC236}">
                <a16:creationId xmlns:a16="http://schemas.microsoft.com/office/drawing/2014/main" id="{57EB5E54-7C32-4C51-A044-DE4B4D9C8CC0}"/>
              </a:ext>
            </a:extLst>
          </p:cNvPr>
          <p:cNvPicPr>
            <a:picLocks noChangeAspect="1"/>
          </p:cNvPicPr>
          <p:nvPr/>
        </p:nvPicPr>
        <p:blipFill>
          <a:blip r:embed="rId3"/>
          <a:stretch>
            <a:fillRect/>
          </a:stretch>
        </p:blipFill>
        <p:spPr>
          <a:xfrm>
            <a:off x="6306355" y="1570064"/>
            <a:ext cx="4456090" cy="3193961"/>
          </a:xfrm>
          <a:prstGeom prst="rect">
            <a:avLst/>
          </a:prstGeom>
        </p:spPr>
      </p:pic>
      <p:sp>
        <p:nvSpPr>
          <p:cNvPr id="9" name="TextBox 8">
            <a:extLst>
              <a:ext uri="{FF2B5EF4-FFF2-40B4-BE49-F238E27FC236}">
                <a16:creationId xmlns:a16="http://schemas.microsoft.com/office/drawing/2014/main" id="{278651A6-F02B-445A-9F41-6559B995B154}"/>
              </a:ext>
            </a:extLst>
          </p:cNvPr>
          <p:cNvSpPr txBox="1"/>
          <p:nvPr/>
        </p:nvSpPr>
        <p:spPr>
          <a:xfrm>
            <a:off x="942974" y="5005685"/>
            <a:ext cx="10829925" cy="923330"/>
          </a:xfrm>
          <a:prstGeom prst="rect">
            <a:avLst/>
          </a:prstGeom>
          <a:noFill/>
        </p:spPr>
        <p:txBody>
          <a:bodyPr wrap="square">
            <a:spAutoFit/>
          </a:bodyPr>
          <a:lstStyle/>
          <a:p>
            <a:r>
              <a:rPr lang="en-US" sz="1800" b="0" i="0" u="none" strike="noStrike" baseline="0" dirty="0">
                <a:solidFill>
                  <a:srgbClr val="000000"/>
                </a:solidFill>
                <a:latin typeface="Calibri" panose="020F0502020204030204" pitchFamily="34" charset="0"/>
              </a:rPr>
              <a:t>Above plot shows that more than 70 % of customers used mobile internet to reach out to their favorite online retail store , can be concluded that customers may shop from various locations such as office, home , hotels and being out with friends. </a:t>
            </a:r>
            <a:endParaRPr lang="en-IN" dirty="0"/>
          </a:p>
        </p:txBody>
      </p:sp>
    </p:spTree>
    <p:extLst>
      <p:ext uri="{BB962C8B-B14F-4D97-AF65-F5344CB8AC3E}">
        <p14:creationId xmlns:p14="http://schemas.microsoft.com/office/powerpoint/2010/main" val="4157711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7B0C5-3866-42EC-BDC5-48F72171CBF9}"/>
              </a:ext>
            </a:extLst>
          </p:cNvPr>
          <p:cNvSpPr>
            <a:spLocks noGrp="1"/>
          </p:cNvSpPr>
          <p:nvPr>
            <p:ph type="title"/>
          </p:nvPr>
        </p:nvSpPr>
        <p:spPr>
          <a:xfrm>
            <a:off x="784098" y="372091"/>
            <a:ext cx="10058400" cy="1609344"/>
          </a:xfrm>
        </p:spPr>
        <p:txBody>
          <a:bodyPr/>
          <a:lstStyle/>
          <a:p>
            <a:r>
              <a:rPr lang="en-US" sz="5400" dirty="0"/>
              <a:t>Restricted Payment method Options </a:t>
            </a:r>
            <a:br>
              <a:rPr lang="en-US" sz="5400" dirty="0"/>
            </a:br>
            <a:endParaRPr lang="en-US" dirty="0"/>
          </a:p>
        </p:txBody>
      </p:sp>
      <p:pic>
        <p:nvPicPr>
          <p:cNvPr id="5" name="Content Placeholder 4">
            <a:extLst>
              <a:ext uri="{FF2B5EF4-FFF2-40B4-BE49-F238E27FC236}">
                <a16:creationId xmlns:a16="http://schemas.microsoft.com/office/drawing/2014/main" id="{3BD32346-3230-42DF-A191-0BC6B57157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1464" y="1176763"/>
            <a:ext cx="7585576" cy="4051300"/>
          </a:xfrm>
        </p:spPr>
      </p:pic>
      <p:sp>
        <p:nvSpPr>
          <p:cNvPr id="6" name="TextBox 5">
            <a:extLst>
              <a:ext uri="{FF2B5EF4-FFF2-40B4-BE49-F238E27FC236}">
                <a16:creationId xmlns:a16="http://schemas.microsoft.com/office/drawing/2014/main" id="{B6BA9565-7E9D-4E70-AAFF-99D89B4EE98C}"/>
              </a:ext>
            </a:extLst>
          </p:cNvPr>
          <p:cNvSpPr txBox="1"/>
          <p:nvPr/>
        </p:nvSpPr>
        <p:spPr>
          <a:xfrm>
            <a:off x="422031" y="2093976"/>
            <a:ext cx="4614203" cy="2585323"/>
          </a:xfrm>
          <a:prstGeom prst="rect">
            <a:avLst/>
          </a:prstGeom>
          <a:noFill/>
        </p:spPr>
        <p:txBody>
          <a:bodyPr wrap="square" rtlCol="0">
            <a:spAutoFit/>
          </a:bodyPr>
          <a:lstStyle/>
          <a:p>
            <a:pPr indent="-285750">
              <a:buFont typeface="Wingdings" panose="05000000000000000000" pitchFamily="2" charset="2"/>
              <a:buChar char="Ø"/>
            </a:pPr>
            <a:r>
              <a:rPr lang="en-US" dirty="0">
                <a:solidFill>
                  <a:srgbClr val="080808"/>
                </a:solidFill>
                <a:latin typeface="Arial" panose="020B0604020202020204" pitchFamily="34" charset="0"/>
              </a:rPr>
              <a:t>Website which offers many payment method restrictions  on most of the products are in the following order.</a:t>
            </a:r>
          </a:p>
          <a:p>
            <a:r>
              <a:rPr lang="en-US" dirty="0">
                <a:solidFill>
                  <a:srgbClr val="080808"/>
                </a:solidFill>
                <a:latin typeface="Arial" panose="020B0604020202020204" pitchFamily="34" charset="0"/>
              </a:rPr>
              <a:t>   </a:t>
            </a:r>
          </a:p>
          <a:p>
            <a:r>
              <a:rPr lang="en-US" dirty="0">
                <a:solidFill>
                  <a:srgbClr val="080808"/>
                </a:solidFill>
                <a:latin typeface="Arial" panose="020B0604020202020204" pitchFamily="34" charset="0"/>
              </a:rPr>
              <a:t>    1.Snapdeal.com</a:t>
            </a:r>
          </a:p>
          <a:p>
            <a:r>
              <a:rPr lang="en-US" dirty="0">
                <a:solidFill>
                  <a:srgbClr val="080808"/>
                </a:solidFill>
                <a:latin typeface="Arial" panose="020B0604020202020204" pitchFamily="34" charset="0"/>
              </a:rPr>
              <a:t>    2.Amazon.in</a:t>
            </a:r>
          </a:p>
          <a:p>
            <a:r>
              <a:rPr lang="en-US" dirty="0">
                <a:solidFill>
                  <a:srgbClr val="080808"/>
                </a:solidFill>
                <a:latin typeface="Arial" panose="020B0604020202020204" pitchFamily="34" charset="0"/>
              </a:rPr>
              <a:t>    3.Flipkart.com</a:t>
            </a:r>
          </a:p>
          <a:p>
            <a:r>
              <a:rPr lang="en-US" dirty="0">
                <a:solidFill>
                  <a:srgbClr val="080808"/>
                </a:solidFill>
                <a:latin typeface="Arial" panose="020B0604020202020204" pitchFamily="34" charset="0"/>
              </a:rPr>
              <a:t>    4.Paytm.com</a:t>
            </a:r>
          </a:p>
          <a:p>
            <a:r>
              <a:rPr lang="en-US" dirty="0">
                <a:solidFill>
                  <a:srgbClr val="080808"/>
                </a:solidFill>
                <a:latin typeface="Arial" panose="020B0604020202020204" pitchFamily="34" charset="0"/>
              </a:rPr>
              <a:t>    5.Myntra.com</a:t>
            </a:r>
          </a:p>
        </p:txBody>
      </p:sp>
    </p:spTree>
    <p:extLst>
      <p:ext uri="{BB962C8B-B14F-4D97-AF65-F5344CB8AC3E}">
        <p14:creationId xmlns:p14="http://schemas.microsoft.com/office/powerpoint/2010/main" val="149860076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399B8-DAD4-42AE-B220-B84E92A2E5A2}"/>
              </a:ext>
            </a:extLst>
          </p:cNvPr>
          <p:cNvSpPr>
            <a:spLocks noGrp="1"/>
          </p:cNvSpPr>
          <p:nvPr>
            <p:ph type="title"/>
          </p:nvPr>
        </p:nvSpPr>
        <p:spPr>
          <a:xfrm>
            <a:off x="428625" y="331482"/>
            <a:ext cx="10058400" cy="1609344"/>
          </a:xfrm>
        </p:spPr>
        <p:txBody>
          <a:bodyPr/>
          <a:lstStyle/>
          <a:p>
            <a:r>
              <a:rPr lang="en-US" dirty="0"/>
              <a:t>Payment modes used</a:t>
            </a:r>
            <a:endParaRPr lang="en-IN" dirty="0"/>
          </a:p>
        </p:txBody>
      </p:sp>
      <p:pic>
        <p:nvPicPr>
          <p:cNvPr id="5" name="Picture 4">
            <a:extLst>
              <a:ext uri="{FF2B5EF4-FFF2-40B4-BE49-F238E27FC236}">
                <a16:creationId xmlns:a16="http://schemas.microsoft.com/office/drawing/2014/main" id="{27B805B3-1C46-4E3C-BF67-AD9DB99EB02A}"/>
              </a:ext>
            </a:extLst>
          </p:cNvPr>
          <p:cNvPicPr>
            <a:picLocks noChangeAspect="1"/>
          </p:cNvPicPr>
          <p:nvPr/>
        </p:nvPicPr>
        <p:blipFill>
          <a:blip r:embed="rId2"/>
          <a:stretch>
            <a:fillRect/>
          </a:stretch>
        </p:blipFill>
        <p:spPr>
          <a:xfrm>
            <a:off x="4733925" y="2093976"/>
            <a:ext cx="7346823" cy="2982849"/>
          </a:xfrm>
          <a:prstGeom prst="rect">
            <a:avLst/>
          </a:prstGeom>
        </p:spPr>
      </p:pic>
      <p:sp>
        <p:nvSpPr>
          <p:cNvPr id="7" name="TextBox 6">
            <a:extLst>
              <a:ext uri="{FF2B5EF4-FFF2-40B4-BE49-F238E27FC236}">
                <a16:creationId xmlns:a16="http://schemas.microsoft.com/office/drawing/2014/main" id="{4B11399D-2E29-42D6-BE73-5B7BD08E3844}"/>
              </a:ext>
            </a:extLst>
          </p:cNvPr>
          <p:cNvSpPr txBox="1"/>
          <p:nvPr/>
        </p:nvSpPr>
        <p:spPr>
          <a:xfrm>
            <a:off x="428625" y="2908661"/>
            <a:ext cx="4305300" cy="1200329"/>
          </a:xfrm>
          <a:prstGeom prst="rect">
            <a:avLst/>
          </a:prstGeom>
          <a:noFill/>
        </p:spPr>
        <p:txBody>
          <a:bodyPr wrap="square">
            <a:spAutoFit/>
          </a:bodyPr>
          <a:lstStyle/>
          <a:p>
            <a:r>
              <a:rPr lang="en-US" sz="1800" b="0" i="0" u="none" strike="noStrike" baseline="0" dirty="0">
                <a:solidFill>
                  <a:srgbClr val="000000"/>
                </a:solidFill>
                <a:latin typeface="Calibri" panose="020F0502020204030204" pitchFamily="34" charset="0"/>
              </a:rPr>
              <a:t>Above plot shows that more than 72 % of times online payments were used by the customers. Also 28 % of the users use cash on delivery as their Payment option. </a:t>
            </a:r>
            <a:endParaRPr lang="en-IN" dirty="0"/>
          </a:p>
        </p:txBody>
      </p:sp>
    </p:spTree>
    <p:extLst>
      <p:ext uri="{BB962C8B-B14F-4D97-AF65-F5344CB8AC3E}">
        <p14:creationId xmlns:p14="http://schemas.microsoft.com/office/powerpoint/2010/main" val="4019073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3127E-34D4-466B-A344-CA9DC7992516}"/>
              </a:ext>
            </a:extLst>
          </p:cNvPr>
          <p:cNvSpPr>
            <a:spLocks noGrp="1"/>
          </p:cNvSpPr>
          <p:nvPr>
            <p:ph type="title"/>
          </p:nvPr>
        </p:nvSpPr>
        <p:spPr/>
        <p:txBody>
          <a:bodyPr/>
          <a:lstStyle/>
          <a:p>
            <a:r>
              <a:rPr lang="en-US" dirty="0"/>
              <a:t>Product abandoned by customer</a:t>
            </a:r>
            <a:endParaRPr lang="en-IN" dirty="0"/>
          </a:p>
        </p:txBody>
      </p:sp>
      <p:sp>
        <p:nvSpPr>
          <p:cNvPr id="5" name="TextBox 4">
            <a:extLst>
              <a:ext uri="{FF2B5EF4-FFF2-40B4-BE49-F238E27FC236}">
                <a16:creationId xmlns:a16="http://schemas.microsoft.com/office/drawing/2014/main" id="{67AABAE9-9229-43DA-8250-3DC0B6EFE760}"/>
              </a:ext>
            </a:extLst>
          </p:cNvPr>
          <p:cNvSpPr txBox="1"/>
          <p:nvPr/>
        </p:nvSpPr>
        <p:spPr>
          <a:xfrm>
            <a:off x="390525" y="2342287"/>
            <a:ext cx="4467225" cy="2308324"/>
          </a:xfrm>
          <a:prstGeom prst="rect">
            <a:avLst/>
          </a:prstGeom>
          <a:noFill/>
        </p:spPr>
        <p:txBody>
          <a:bodyPr wrap="square">
            <a:spAutoFit/>
          </a:bodyPr>
          <a:lstStyle/>
          <a:p>
            <a:r>
              <a:rPr lang="en-US" sz="1800" b="0" i="0" u="none" strike="noStrike" baseline="0" dirty="0">
                <a:solidFill>
                  <a:srgbClr val="000000"/>
                </a:solidFill>
                <a:latin typeface="Calibri" panose="020F0502020204030204" pitchFamily="34" charset="0"/>
              </a:rPr>
              <a:t>It was found that more than 50 % of users abalone the product because they get a better alternative offer on the other store or with the different seller. Also 21 % of users says that they don’t found promocode applicable that is they didn’t get offer od their choice for the selected product nearly 14 % of peoples say that price was changed </a:t>
            </a:r>
            <a:endParaRPr lang="en-IN" dirty="0"/>
          </a:p>
        </p:txBody>
      </p:sp>
      <p:pic>
        <p:nvPicPr>
          <p:cNvPr id="7" name="Picture 6">
            <a:extLst>
              <a:ext uri="{FF2B5EF4-FFF2-40B4-BE49-F238E27FC236}">
                <a16:creationId xmlns:a16="http://schemas.microsoft.com/office/drawing/2014/main" id="{A7DED91C-08F8-4C6D-B424-515A1EBBFC20}"/>
              </a:ext>
            </a:extLst>
          </p:cNvPr>
          <p:cNvPicPr>
            <a:picLocks noChangeAspect="1"/>
          </p:cNvPicPr>
          <p:nvPr/>
        </p:nvPicPr>
        <p:blipFill>
          <a:blip r:embed="rId2"/>
          <a:stretch>
            <a:fillRect/>
          </a:stretch>
        </p:blipFill>
        <p:spPr>
          <a:xfrm>
            <a:off x="5267324" y="1783455"/>
            <a:ext cx="6924675" cy="3786389"/>
          </a:xfrm>
          <a:prstGeom prst="rect">
            <a:avLst/>
          </a:prstGeom>
        </p:spPr>
      </p:pic>
    </p:spTree>
    <p:extLst>
      <p:ext uri="{BB962C8B-B14F-4D97-AF65-F5344CB8AC3E}">
        <p14:creationId xmlns:p14="http://schemas.microsoft.com/office/powerpoint/2010/main" val="2493355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868DD-1CA1-4FBA-84A3-5A85F861CC1F}"/>
              </a:ext>
            </a:extLst>
          </p:cNvPr>
          <p:cNvSpPr>
            <a:spLocks noGrp="1"/>
          </p:cNvSpPr>
          <p:nvPr>
            <p:ph type="title"/>
          </p:nvPr>
        </p:nvSpPr>
        <p:spPr/>
        <p:txBody>
          <a:bodyPr/>
          <a:lstStyle/>
          <a:p>
            <a:r>
              <a:rPr lang="en-US" dirty="0"/>
              <a:t>Hedonic/Utilitarian values for the Customer-</a:t>
            </a:r>
            <a:endParaRPr lang="en-IN" dirty="0"/>
          </a:p>
        </p:txBody>
      </p:sp>
      <p:sp>
        <p:nvSpPr>
          <p:cNvPr id="3" name="Content Placeholder 2">
            <a:extLst>
              <a:ext uri="{FF2B5EF4-FFF2-40B4-BE49-F238E27FC236}">
                <a16:creationId xmlns:a16="http://schemas.microsoft.com/office/drawing/2014/main" id="{1023214E-9930-4C13-9284-6687ACC1B5A6}"/>
              </a:ext>
            </a:extLst>
          </p:cNvPr>
          <p:cNvSpPr>
            <a:spLocks noGrp="1"/>
          </p:cNvSpPr>
          <p:nvPr>
            <p:ph idx="1"/>
          </p:nvPr>
        </p:nvSpPr>
        <p:spPr>
          <a:xfrm>
            <a:off x="1066800" y="2550033"/>
            <a:ext cx="10058400" cy="4050792"/>
          </a:xfrm>
        </p:spPr>
        <p:txBody>
          <a:bodyPr/>
          <a:lstStyle/>
          <a:p>
            <a:r>
              <a:rPr lang="en-US" dirty="0"/>
              <a:t>Similar information displayed for comparison helps to buy</a:t>
            </a:r>
          </a:p>
          <a:p>
            <a:r>
              <a:rPr lang="en-US" dirty="0"/>
              <a:t>Almost 90% customers thinks that loading speed affects the purchase</a:t>
            </a:r>
          </a:p>
          <a:p>
            <a:r>
              <a:rPr lang="en-US" dirty="0"/>
              <a:t>Almost 80% of customers found that they find shopping more exiting , enjoyable .4</a:t>
            </a:r>
          </a:p>
          <a:p>
            <a:r>
              <a:rPr lang="en-US" dirty="0"/>
              <a:t>more ever 70 % of users thinks that shopping online increases their social status and finds adventure in it. </a:t>
            </a:r>
          </a:p>
        </p:txBody>
      </p:sp>
    </p:spTree>
    <p:extLst>
      <p:ext uri="{BB962C8B-B14F-4D97-AF65-F5344CB8AC3E}">
        <p14:creationId xmlns:p14="http://schemas.microsoft.com/office/powerpoint/2010/main" val="3284580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B0C47-8277-4ECC-97C5-C12DDDBDDD27}"/>
              </a:ext>
            </a:extLst>
          </p:cNvPr>
          <p:cNvSpPr>
            <a:spLocks noGrp="1"/>
          </p:cNvSpPr>
          <p:nvPr>
            <p:ph type="title"/>
          </p:nvPr>
        </p:nvSpPr>
        <p:spPr>
          <a:xfrm>
            <a:off x="917448" y="-277368"/>
            <a:ext cx="10058400" cy="1609344"/>
          </a:xfrm>
        </p:spPr>
        <p:txBody>
          <a:bodyPr/>
          <a:lstStyle/>
          <a:p>
            <a:r>
              <a:rPr lang="en-US" dirty="0"/>
              <a:t>Problem Statement</a:t>
            </a:r>
          </a:p>
        </p:txBody>
      </p:sp>
      <p:sp>
        <p:nvSpPr>
          <p:cNvPr id="3" name="Content Placeholder 2">
            <a:extLst>
              <a:ext uri="{FF2B5EF4-FFF2-40B4-BE49-F238E27FC236}">
                <a16:creationId xmlns:a16="http://schemas.microsoft.com/office/drawing/2014/main" id="{F444D73D-45EB-4292-B07B-9A3787242142}"/>
              </a:ext>
            </a:extLst>
          </p:cNvPr>
          <p:cNvSpPr>
            <a:spLocks noGrp="1"/>
          </p:cNvSpPr>
          <p:nvPr>
            <p:ph idx="1"/>
          </p:nvPr>
        </p:nvSpPr>
        <p:spPr>
          <a:xfrm>
            <a:off x="917448" y="1403604"/>
            <a:ext cx="10058400" cy="4050792"/>
          </a:xfrm>
        </p:spPr>
        <p:txBody>
          <a:bodyPr>
            <a:normAutofit fontScale="85000" lnSpcReduction="10000"/>
          </a:bodyPr>
          <a:lstStyle/>
          <a:p>
            <a:pPr marL="0" indent="0">
              <a:buNone/>
            </a:pPr>
            <a:r>
              <a:rPr lang="en-US" sz="1800" b="0" i="0" u="none" strike="noStrike" baseline="0" dirty="0">
                <a:solidFill>
                  <a:srgbClr val="080808"/>
                </a:solidFill>
                <a:latin typeface="Arial" panose="020B0604020202020204" pitchFamily="34" charset="0"/>
              </a:rPr>
              <a:t>Customer retention refers to the activities and actions companies and organizations take to reduce the number of customer defections .The goal of customer retention study is to help companies retain as many customers as possible, often through customer loyalty and brand loyalty initiatives. </a:t>
            </a:r>
          </a:p>
          <a:p>
            <a:pPr marL="0" indent="0">
              <a:buNone/>
            </a:pPr>
            <a:endParaRPr lang="en-US" sz="1800" dirty="0">
              <a:solidFill>
                <a:srgbClr val="080808"/>
              </a:solidFill>
              <a:latin typeface="Arial" panose="020B0604020202020204" pitchFamily="34" charset="0"/>
            </a:endParaRPr>
          </a:p>
          <a:p>
            <a:pPr marL="0" indent="0">
              <a:buNone/>
            </a:pPr>
            <a:r>
              <a:rPr lang="en-US" sz="1800" b="0" i="0" u="none" strike="noStrike" baseline="0" dirty="0">
                <a:solidFill>
                  <a:srgbClr val="080808"/>
                </a:solidFill>
                <a:latin typeface="Arial" panose="020B0604020202020204" pitchFamily="34" charset="0"/>
              </a:rPr>
              <a:t>Retaining customers is less expensive than attracting new customers, and to retain customers retailers must give them reasons to be loyal. A study from Harvard Business School showed that an increase in customer retention rates of 5% can increase profits by 25–95%.</a:t>
            </a:r>
          </a:p>
          <a:p>
            <a:pPr marL="0" indent="0">
              <a:buNone/>
            </a:pPr>
            <a:r>
              <a:rPr lang="en-US" sz="1800" dirty="0">
                <a:solidFill>
                  <a:srgbClr val="080808"/>
                </a:solidFill>
                <a:latin typeface="Arial" panose="020B0604020202020204" pitchFamily="34" charset="0"/>
              </a:rPr>
              <a:t>Customer Retention in e-commerce - </a:t>
            </a:r>
            <a:r>
              <a:rPr lang="en-US" sz="1800" b="0" i="0" u="none" strike="noStrike" baseline="0" dirty="0">
                <a:solidFill>
                  <a:srgbClr val="080808"/>
                </a:solidFill>
                <a:latin typeface="Arial" panose="020B0604020202020204" pitchFamily="34" charset="0"/>
              </a:rPr>
              <a:t> </a:t>
            </a:r>
          </a:p>
          <a:p>
            <a:pPr algn="l"/>
            <a:endParaRPr lang="en-IN" sz="1800" b="0" i="0" u="none" strike="noStrike" baseline="0" dirty="0">
              <a:solidFill>
                <a:srgbClr val="000000"/>
              </a:solidFill>
              <a:latin typeface="Wingdings" panose="05000000000000000000" pitchFamily="2" charset="2"/>
            </a:endParaRPr>
          </a:p>
          <a:p>
            <a:r>
              <a:rPr lang="en-US" sz="1800" b="0" i="0" u="none" strike="noStrike" baseline="0" dirty="0">
                <a:solidFill>
                  <a:srgbClr val="080808"/>
                </a:solidFill>
                <a:latin typeface="Wingdings" panose="05000000000000000000" pitchFamily="2" charset="2"/>
              </a:rPr>
              <a:t> </a:t>
            </a:r>
            <a:r>
              <a:rPr lang="en-US" sz="1800" b="0" i="0" u="none" strike="noStrike" baseline="0" dirty="0">
                <a:solidFill>
                  <a:srgbClr val="080808"/>
                </a:solidFill>
                <a:latin typeface="Arial" panose="020B0604020202020204" pitchFamily="34" charset="0"/>
              </a:rPr>
              <a:t>91 Percent of the customers are likely to purchase from the brands that recognize them and send them personalized &amp; contextual offers. </a:t>
            </a:r>
            <a:endParaRPr lang="en-US" sz="1800" b="0" i="0" u="none" strike="noStrike" baseline="0" dirty="0">
              <a:solidFill>
                <a:srgbClr val="000000"/>
              </a:solidFill>
              <a:latin typeface="Wingdings" panose="05000000000000000000" pitchFamily="2" charset="2"/>
            </a:endParaRPr>
          </a:p>
          <a:p>
            <a:r>
              <a:rPr lang="en-US" sz="1800" b="0" i="0" u="none" strike="noStrike" baseline="0" dirty="0">
                <a:solidFill>
                  <a:srgbClr val="080808"/>
                </a:solidFill>
                <a:latin typeface="Wingdings" panose="05000000000000000000" pitchFamily="2" charset="2"/>
              </a:rPr>
              <a:t> </a:t>
            </a:r>
            <a:r>
              <a:rPr lang="en-US" sz="1800" b="0" i="0" u="none" strike="noStrike" baseline="0" dirty="0">
                <a:solidFill>
                  <a:srgbClr val="080808"/>
                </a:solidFill>
                <a:latin typeface="Arial" panose="020B0604020202020204" pitchFamily="34" charset="0"/>
              </a:rPr>
              <a:t>On average, 65 percent of the e-commerce revenue comes from repeat customers. </a:t>
            </a:r>
            <a:endParaRPr lang="en-US" sz="1800" b="0" i="0" u="none" strike="noStrike" baseline="0" dirty="0">
              <a:solidFill>
                <a:srgbClr val="000000"/>
              </a:solidFill>
              <a:latin typeface="Wingdings" panose="05000000000000000000" pitchFamily="2" charset="2"/>
            </a:endParaRPr>
          </a:p>
          <a:p>
            <a:r>
              <a:rPr lang="en-US" sz="1800" b="0" i="0" u="none" strike="noStrike" baseline="0" dirty="0">
                <a:solidFill>
                  <a:srgbClr val="080808"/>
                </a:solidFill>
                <a:latin typeface="Wingdings" panose="05000000000000000000" pitchFamily="2" charset="2"/>
              </a:rPr>
              <a:t> </a:t>
            </a:r>
            <a:r>
              <a:rPr lang="en-US" sz="1800" b="0" i="0" u="none" strike="noStrike" baseline="0" dirty="0">
                <a:solidFill>
                  <a:srgbClr val="080808"/>
                </a:solidFill>
                <a:latin typeface="Arial" panose="020B0604020202020204" pitchFamily="34" charset="0"/>
              </a:rPr>
              <a:t>New customer acquisitions can cost five times more than that of retaining the existing customer base. </a:t>
            </a:r>
            <a:endParaRPr lang="en-US" sz="1800" b="0" i="0" u="none" strike="noStrike" baseline="0" dirty="0">
              <a:solidFill>
                <a:srgbClr val="000000"/>
              </a:solidFill>
              <a:latin typeface="Wingdings" panose="05000000000000000000" pitchFamily="2" charset="2"/>
            </a:endParaRPr>
          </a:p>
          <a:p>
            <a:r>
              <a:rPr lang="en-US" sz="1800" b="0" i="0" u="none" strike="noStrike" baseline="0" dirty="0">
                <a:solidFill>
                  <a:srgbClr val="080808"/>
                </a:solidFill>
                <a:latin typeface="Wingdings" panose="05000000000000000000" pitchFamily="2" charset="2"/>
              </a:rPr>
              <a:t> </a:t>
            </a:r>
            <a:r>
              <a:rPr lang="en-US" sz="1800" b="0" i="0" u="none" strike="noStrike" baseline="0" dirty="0">
                <a:solidFill>
                  <a:srgbClr val="080808"/>
                </a:solidFill>
                <a:latin typeface="Arial" panose="020B0604020202020204" pitchFamily="34" charset="0"/>
              </a:rPr>
              <a:t>86 Percent of the customers prefers to purchase from a brand that offers a great customer experience. </a:t>
            </a:r>
            <a:endParaRPr lang="en-US" sz="1800" b="0" i="0" u="none" strike="noStrike" baseline="0" dirty="0">
              <a:solidFill>
                <a:srgbClr val="000000"/>
              </a:solidFill>
              <a:latin typeface="Wingdings" panose="05000000000000000000" pitchFamily="2" charset="2"/>
            </a:endParaRPr>
          </a:p>
          <a:p>
            <a:pPr marL="0" indent="0">
              <a:buNone/>
            </a:pPr>
            <a:endParaRPr lang="en-US" sz="2800" dirty="0"/>
          </a:p>
        </p:txBody>
      </p:sp>
    </p:spTree>
    <p:extLst>
      <p:ext uri="{BB962C8B-B14F-4D97-AF65-F5344CB8AC3E}">
        <p14:creationId xmlns:p14="http://schemas.microsoft.com/office/powerpoint/2010/main" val="14792747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D7DBF-7F75-4163-9684-3BC71890A03A}"/>
              </a:ext>
            </a:extLst>
          </p:cNvPr>
          <p:cNvSpPr>
            <a:spLocks noGrp="1"/>
          </p:cNvSpPr>
          <p:nvPr>
            <p:ph type="title"/>
          </p:nvPr>
        </p:nvSpPr>
        <p:spPr/>
        <p:txBody>
          <a:bodyPr/>
          <a:lstStyle/>
          <a:p>
            <a:r>
              <a:rPr lang="en-US" sz="5400" dirty="0"/>
              <a:t>Efficient Website </a:t>
            </a:r>
            <a:br>
              <a:rPr lang="en-US" sz="5400" dirty="0"/>
            </a:br>
            <a:endParaRPr lang="en-US" dirty="0"/>
          </a:p>
        </p:txBody>
      </p:sp>
      <p:pic>
        <p:nvPicPr>
          <p:cNvPr id="5" name="Content Placeholder 4">
            <a:extLst>
              <a:ext uri="{FF2B5EF4-FFF2-40B4-BE49-F238E27FC236}">
                <a16:creationId xmlns:a16="http://schemas.microsoft.com/office/drawing/2014/main" id="{848A5E59-36F4-496C-B050-B49CAC7A63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883" y="1289304"/>
            <a:ext cx="7585576" cy="4051300"/>
          </a:xfrm>
        </p:spPr>
      </p:pic>
      <p:sp>
        <p:nvSpPr>
          <p:cNvPr id="6" name="TextBox 5">
            <a:extLst>
              <a:ext uri="{FF2B5EF4-FFF2-40B4-BE49-F238E27FC236}">
                <a16:creationId xmlns:a16="http://schemas.microsoft.com/office/drawing/2014/main" id="{23847852-9182-473C-8236-728FF82A92F9}"/>
              </a:ext>
            </a:extLst>
          </p:cNvPr>
          <p:cNvSpPr txBox="1"/>
          <p:nvPr/>
        </p:nvSpPr>
        <p:spPr>
          <a:xfrm>
            <a:off x="571501" y="5683611"/>
            <a:ext cx="9039224" cy="923330"/>
          </a:xfrm>
          <a:prstGeom prst="rect">
            <a:avLst/>
          </a:prstGeom>
          <a:noFill/>
        </p:spPr>
        <p:txBody>
          <a:bodyPr wrap="square" rtlCol="0">
            <a:spAutoFit/>
          </a:bodyPr>
          <a:lstStyle/>
          <a:p>
            <a:r>
              <a:rPr lang="en-US" dirty="0">
                <a:solidFill>
                  <a:srgbClr val="080808"/>
                </a:solidFill>
                <a:latin typeface="Arial" panose="020B0604020202020204" pitchFamily="34" charset="0"/>
              </a:rPr>
              <a:t>Data says most Efficient Website is “Amazon.in”</a:t>
            </a:r>
          </a:p>
          <a:p>
            <a:r>
              <a:rPr lang="en-US" dirty="0">
                <a:solidFill>
                  <a:srgbClr val="080808"/>
                </a:solidFill>
                <a:latin typeface="Arial" panose="020B0604020202020204" pitchFamily="34" charset="0"/>
              </a:rPr>
              <a:t>After Amazon its “Flipkart.com”</a:t>
            </a:r>
          </a:p>
          <a:p>
            <a:r>
              <a:rPr lang="en-US" dirty="0">
                <a:solidFill>
                  <a:srgbClr val="080808"/>
                </a:solidFill>
                <a:latin typeface="Arial" panose="020B0604020202020204" pitchFamily="34" charset="0"/>
              </a:rPr>
              <a:t>Least efficient website is “Snapdeal.com”.</a:t>
            </a:r>
          </a:p>
        </p:txBody>
      </p:sp>
    </p:spTree>
    <p:extLst>
      <p:ext uri="{BB962C8B-B14F-4D97-AF65-F5344CB8AC3E}">
        <p14:creationId xmlns:p14="http://schemas.microsoft.com/office/powerpoint/2010/main" val="202412142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4FA57-1676-476E-B018-37FE8A3F3655}"/>
              </a:ext>
            </a:extLst>
          </p:cNvPr>
          <p:cNvSpPr>
            <a:spLocks noGrp="1"/>
          </p:cNvSpPr>
          <p:nvPr>
            <p:ph type="title"/>
          </p:nvPr>
        </p:nvSpPr>
        <p:spPr>
          <a:xfrm>
            <a:off x="960907" y="0"/>
            <a:ext cx="10058400" cy="1609344"/>
          </a:xfrm>
        </p:spPr>
        <p:txBody>
          <a:bodyPr/>
          <a:lstStyle/>
          <a:p>
            <a:r>
              <a:rPr lang="en-US" dirty="0"/>
              <a:t>Time spend at website</a:t>
            </a:r>
            <a:endParaRPr lang="en-IN" dirty="0"/>
          </a:p>
        </p:txBody>
      </p:sp>
      <p:pic>
        <p:nvPicPr>
          <p:cNvPr id="5" name="Content Placeholder 4">
            <a:extLst>
              <a:ext uri="{FF2B5EF4-FFF2-40B4-BE49-F238E27FC236}">
                <a16:creationId xmlns:a16="http://schemas.microsoft.com/office/drawing/2014/main" id="{EC3C6071-8897-4B3B-A9C6-3BB5C7B8D3B1}"/>
              </a:ext>
            </a:extLst>
          </p:cNvPr>
          <p:cNvPicPr>
            <a:picLocks noGrp="1" noChangeAspect="1"/>
          </p:cNvPicPr>
          <p:nvPr>
            <p:ph idx="1"/>
          </p:nvPr>
        </p:nvPicPr>
        <p:blipFill>
          <a:blip r:embed="rId2"/>
          <a:stretch>
            <a:fillRect/>
          </a:stretch>
        </p:blipFill>
        <p:spPr>
          <a:xfrm>
            <a:off x="960907" y="1190245"/>
            <a:ext cx="8668868" cy="3248406"/>
          </a:xfrm>
        </p:spPr>
      </p:pic>
      <p:sp>
        <p:nvSpPr>
          <p:cNvPr id="7" name="TextBox 6">
            <a:extLst>
              <a:ext uri="{FF2B5EF4-FFF2-40B4-BE49-F238E27FC236}">
                <a16:creationId xmlns:a16="http://schemas.microsoft.com/office/drawing/2014/main" id="{C158E671-A422-466A-99B1-69666C488A55}"/>
              </a:ext>
            </a:extLst>
          </p:cNvPr>
          <p:cNvSpPr txBox="1"/>
          <p:nvPr/>
        </p:nvSpPr>
        <p:spPr>
          <a:xfrm>
            <a:off x="960906" y="4919960"/>
            <a:ext cx="9592793" cy="646331"/>
          </a:xfrm>
          <a:prstGeom prst="rect">
            <a:avLst/>
          </a:prstGeom>
          <a:noFill/>
        </p:spPr>
        <p:txBody>
          <a:bodyPr wrap="square">
            <a:spAutoFit/>
          </a:bodyPr>
          <a:lstStyle/>
          <a:p>
            <a:r>
              <a:rPr lang="en-US" sz="1800" b="0" i="0" u="none" strike="noStrike" baseline="0" dirty="0">
                <a:solidFill>
                  <a:srgbClr val="000000"/>
                </a:solidFill>
                <a:latin typeface="Calibri" panose="020F0502020204030204" pitchFamily="34" charset="0"/>
              </a:rPr>
              <a:t>Above plot shows that very few customers spend less than five min when the reach to a online retail store while most of the customers visit the website or app for more than 10 to 15 min. </a:t>
            </a:r>
            <a:endParaRPr lang="en-IN" dirty="0"/>
          </a:p>
        </p:txBody>
      </p:sp>
    </p:spTree>
    <p:extLst>
      <p:ext uri="{BB962C8B-B14F-4D97-AF65-F5344CB8AC3E}">
        <p14:creationId xmlns:p14="http://schemas.microsoft.com/office/powerpoint/2010/main" val="1332084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9AAD8-7485-4C36-9F06-9535CEF5A40B}"/>
              </a:ext>
            </a:extLst>
          </p:cNvPr>
          <p:cNvSpPr>
            <a:spLocks noGrp="1"/>
          </p:cNvSpPr>
          <p:nvPr>
            <p:ph type="title"/>
          </p:nvPr>
        </p:nvSpPr>
        <p:spPr/>
        <p:txBody>
          <a:bodyPr/>
          <a:lstStyle/>
          <a:p>
            <a:r>
              <a:rPr lang="en-US" sz="5400" dirty="0"/>
              <a:t>Online Retailer Recommendation.</a:t>
            </a:r>
            <a:br>
              <a:rPr lang="en-US" sz="5400" dirty="0"/>
            </a:br>
            <a:endParaRPr lang="en-US" dirty="0"/>
          </a:p>
        </p:txBody>
      </p:sp>
      <p:pic>
        <p:nvPicPr>
          <p:cNvPr id="5" name="Content Placeholder 4">
            <a:extLst>
              <a:ext uri="{FF2B5EF4-FFF2-40B4-BE49-F238E27FC236}">
                <a16:creationId xmlns:a16="http://schemas.microsoft.com/office/drawing/2014/main" id="{C0AE68BE-28FC-4FA5-BC17-F724D02A7D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0756" y="1289304"/>
            <a:ext cx="7944959" cy="3629532"/>
          </a:xfrm>
        </p:spPr>
      </p:pic>
      <p:sp>
        <p:nvSpPr>
          <p:cNvPr id="6" name="TextBox 5">
            <a:extLst>
              <a:ext uri="{FF2B5EF4-FFF2-40B4-BE49-F238E27FC236}">
                <a16:creationId xmlns:a16="http://schemas.microsoft.com/office/drawing/2014/main" id="{5A077B7B-6CC4-4385-B6CE-15EFB6CC2C71}"/>
              </a:ext>
            </a:extLst>
          </p:cNvPr>
          <p:cNvSpPr txBox="1"/>
          <p:nvPr/>
        </p:nvSpPr>
        <p:spPr>
          <a:xfrm>
            <a:off x="211015" y="5176911"/>
            <a:ext cx="10803988" cy="1200329"/>
          </a:xfrm>
          <a:prstGeom prst="rect">
            <a:avLst/>
          </a:prstGeom>
          <a:noFill/>
        </p:spPr>
        <p:txBody>
          <a:bodyPr wrap="square" rtlCol="0">
            <a:spAutoFit/>
          </a:bodyPr>
          <a:lstStyle/>
          <a:p>
            <a:pPr indent="-285750">
              <a:buFont typeface="Wingdings" panose="05000000000000000000" pitchFamily="2" charset="2"/>
              <a:buChar char="Ø"/>
            </a:pPr>
            <a:r>
              <a:rPr lang="en-US" dirty="0">
                <a:solidFill>
                  <a:srgbClr val="000000"/>
                </a:solidFill>
                <a:latin typeface="Calibri" panose="020F0502020204030204" pitchFamily="34" charset="0"/>
              </a:rPr>
              <a:t>Most people are recommending the “AMAZON.IN” to others.</a:t>
            </a:r>
          </a:p>
          <a:p>
            <a:pPr indent="-285750">
              <a:buFont typeface="Wingdings" panose="05000000000000000000" pitchFamily="2" charset="2"/>
              <a:buChar char="Ø"/>
            </a:pPr>
            <a:r>
              <a:rPr lang="en-US" dirty="0">
                <a:solidFill>
                  <a:srgbClr val="000000"/>
                </a:solidFill>
                <a:latin typeface="Calibri" panose="020F0502020204030204" pitchFamily="34" charset="0"/>
              </a:rPr>
              <a:t>After Amazon people’s favorite is “FLIPKART.COM”.</a:t>
            </a:r>
          </a:p>
          <a:p>
            <a:pPr indent="-285750">
              <a:buFont typeface="Wingdings" panose="05000000000000000000" pitchFamily="2" charset="2"/>
              <a:buChar char="Ø"/>
            </a:pPr>
            <a:r>
              <a:rPr lang="en-US" dirty="0">
                <a:solidFill>
                  <a:srgbClr val="000000"/>
                </a:solidFill>
                <a:latin typeface="Calibri" panose="020F0502020204030204" pitchFamily="34" charset="0"/>
              </a:rPr>
              <a:t>Least recommended website is “SNAPDEAL.COM”.</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41945634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91AFD-BDEF-4056-B8B7-FA18437B4D7E}"/>
              </a:ext>
            </a:extLst>
          </p:cNvPr>
          <p:cNvSpPr>
            <a:spLocks noGrp="1"/>
          </p:cNvSpPr>
          <p:nvPr>
            <p:ph type="title"/>
          </p:nvPr>
        </p:nvSpPr>
        <p:spPr>
          <a:xfrm>
            <a:off x="1063752" y="178689"/>
            <a:ext cx="10058400" cy="1609344"/>
          </a:xfrm>
        </p:spPr>
        <p:txBody>
          <a:bodyPr/>
          <a:lstStyle/>
          <a:p>
            <a:r>
              <a:rPr lang="en-US" dirty="0"/>
              <a:t>conclusions</a:t>
            </a:r>
          </a:p>
        </p:txBody>
      </p:sp>
      <p:sp>
        <p:nvSpPr>
          <p:cNvPr id="3" name="Content Placeholder 2">
            <a:extLst>
              <a:ext uri="{FF2B5EF4-FFF2-40B4-BE49-F238E27FC236}">
                <a16:creationId xmlns:a16="http://schemas.microsoft.com/office/drawing/2014/main" id="{D64DD518-3B6A-4119-8994-22FAE650976F}"/>
              </a:ext>
            </a:extLst>
          </p:cNvPr>
          <p:cNvSpPr>
            <a:spLocks noGrp="1"/>
          </p:cNvSpPr>
          <p:nvPr>
            <p:ph idx="1"/>
          </p:nvPr>
        </p:nvSpPr>
        <p:spPr>
          <a:xfrm>
            <a:off x="1063752" y="1788033"/>
            <a:ext cx="10058400" cy="4050792"/>
          </a:xfrm>
        </p:spPr>
        <p:txBody>
          <a:bodyPr>
            <a:normAutofit fontScale="77500" lnSpcReduction="20000"/>
          </a:bodyPr>
          <a:lstStyle/>
          <a:p>
            <a:pPr marL="0" indent="0">
              <a:buNone/>
            </a:pPr>
            <a:r>
              <a:rPr lang="en-US" sz="1800" b="0" i="0" u="none" strike="noStrike" baseline="0" dirty="0">
                <a:solidFill>
                  <a:srgbClr val="000000"/>
                </a:solidFill>
                <a:latin typeface="Calibri" panose="020F0502020204030204" pitchFamily="34" charset="0"/>
              </a:rPr>
              <a:t>Study shows that Amazon is most popular brand among the customers due to following reasons – </a:t>
            </a:r>
          </a:p>
          <a:p>
            <a:r>
              <a:rPr lang="en-US" sz="1800" b="0" i="0" u="none" strike="noStrike" baseline="0" dirty="0">
                <a:solidFill>
                  <a:srgbClr val="000000"/>
                </a:solidFill>
                <a:latin typeface="Wingdings" panose="05000000000000000000" pitchFamily="2" charset="2"/>
              </a:rPr>
              <a:t> </a:t>
            </a:r>
            <a:r>
              <a:rPr lang="en-US" sz="1800" b="0" i="0" u="none" strike="noStrike" baseline="0" dirty="0">
                <a:solidFill>
                  <a:srgbClr val="000000"/>
                </a:solidFill>
                <a:latin typeface="Calibri" panose="020F0502020204030204" pitchFamily="34" charset="0"/>
              </a:rPr>
              <a:t>Faster loading speed of website </a:t>
            </a:r>
          </a:p>
          <a:p>
            <a:r>
              <a:rPr lang="en-US" sz="1800" b="0" i="0" u="none" strike="noStrike" baseline="0" dirty="0">
                <a:solidFill>
                  <a:srgbClr val="000000"/>
                </a:solidFill>
                <a:latin typeface="Wingdings" panose="05000000000000000000" pitchFamily="2" charset="2"/>
              </a:rPr>
              <a:t> </a:t>
            </a:r>
            <a:r>
              <a:rPr lang="en-US" sz="1800" b="0" i="0" u="none" strike="noStrike" baseline="0" dirty="0">
                <a:solidFill>
                  <a:srgbClr val="000000"/>
                </a:solidFill>
                <a:latin typeface="Calibri" panose="020F0502020204030204" pitchFamily="34" charset="0"/>
              </a:rPr>
              <a:t>Better design and visual appearance of the website </a:t>
            </a:r>
          </a:p>
          <a:p>
            <a:r>
              <a:rPr lang="en-US" sz="1800" b="0" i="0" u="none" strike="noStrike" baseline="0" dirty="0">
                <a:solidFill>
                  <a:srgbClr val="000000"/>
                </a:solidFill>
                <a:latin typeface="Wingdings" panose="05000000000000000000" pitchFamily="2" charset="2"/>
              </a:rPr>
              <a:t> </a:t>
            </a:r>
            <a:r>
              <a:rPr lang="en-US" sz="1800" b="0" i="0" u="none" strike="noStrike" baseline="0" dirty="0">
                <a:solidFill>
                  <a:srgbClr val="000000"/>
                </a:solidFill>
                <a:latin typeface="Calibri" panose="020F0502020204030204" pitchFamily="34" charset="0"/>
              </a:rPr>
              <a:t>Verity of product categories offered </a:t>
            </a:r>
          </a:p>
          <a:p>
            <a:r>
              <a:rPr lang="en-US" sz="1800" b="0" i="0" u="none" strike="noStrike" baseline="0" dirty="0">
                <a:solidFill>
                  <a:srgbClr val="000000"/>
                </a:solidFill>
                <a:latin typeface="Wingdings" panose="05000000000000000000" pitchFamily="2" charset="2"/>
              </a:rPr>
              <a:t> </a:t>
            </a:r>
            <a:r>
              <a:rPr lang="en-US" sz="1800" b="0" i="0" u="none" strike="noStrike" baseline="0" dirty="0">
                <a:solidFill>
                  <a:srgbClr val="000000"/>
                </a:solidFill>
                <a:latin typeface="Calibri" panose="020F0502020204030204" pitchFamily="34" charset="0"/>
              </a:rPr>
              <a:t>Relevant information about the product is displayed </a:t>
            </a:r>
          </a:p>
          <a:p>
            <a:r>
              <a:rPr lang="en-US" sz="1800" b="0" i="0" u="none" strike="noStrike" baseline="0" dirty="0">
                <a:solidFill>
                  <a:srgbClr val="000000"/>
                </a:solidFill>
                <a:latin typeface="Wingdings" panose="05000000000000000000" pitchFamily="2" charset="2"/>
              </a:rPr>
              <a:t> </a:t>
            </a:r>
            <a:r>
              <a:rPr lang="en-US" sz="1800" b="0" i="0" u="none" strike="noStrike" baseline="0" dirty="0">
                <a:solidFill>
                  <a:srgbClr val="000000"/>
                </a:solidFill>
                <a:latin typeface="Calibri" panose="020F0502020204030204" pitchFamily="34" charset="0"/>
              </a:rPr>
              <a:t>Faster checkouts / more payment options available </a:t>
            </a:r>
          </a:p>
          <a:p>
            <a:r>
              <a:rPr lang="en-US" sz="1800" b="0" i="0" u="none" strike="noStrike" baseline="0" dirty="0">
                <a:solidFill>
                  <a:srgbClr val="000000"/>
                </a:solidFill>
                <a:latin typeface="Wingdings" panose="05000000000000000000" pitchFamily="2" charset="2"/>
              </a:rPr>
              <a:t> </a:t>
            </a:r>
            <a:r>
              <a:rPr lang="en-US" sz="1800" b="0" i="0" u="none" strike="noStrike" baseline="0" dirty="0">
                <a:solidFill>
                  <a:srgbClr val="000000"/>
                </a:solidFill>
                <a:latin typeface="Calibri" panose="020F0502020204030204" pitchFamily="34" charset="0"/>
              </a:rPr>
              <a:t>Faster speed of delivery/less delivery period. </a:t>
            </a:r>
          </a:p>
          <a:p>
            <a:r>
              <a:rPr lang="en-IN" sz="1800" b="0" i="0" u="none" strike="noStrike" baseline="0" dirty="0">
                <a:solidFill>
                  <a:srgbClr val="000000"/>
                </a:solidFill>
                <a:latin typeface="Wingdings" panose="05000000000000000000" pitchFamily="2" charset="2"/>
              </a:rPr>
              <a:t> </a:t>
            </a:r>
            <a:r>
              <a:rPr lang="en-IN" sz="1800" b="0" i="0" u="none" strike="noStrike" baseline="0" dirty="0">
                <a:solidFill>
                  <a:srgbClr val="000000"/>
                </a:solidFill>
                <a:latin typeface="Calibri" panose="020F0502020204030204" pitchFamily="34" charset="0"/>
              </a:rPr>
              <a:t>Amazon maintains customer privacy </a:t>
            </a:r>
          </a:p>
          <a:p>
            <a:r>
              <a:rPr lang="en-US" sz="1800" b="0" i="0" u="none" strike="noStrike" baseline="0" dirty="0">
                <a:solidFill>
                  <a:srgbClr val="000000"/>
                </a:solidFill>
                <a:latin typeface="Calibri" panose="020F0502020204030204" pitchFamily="34" charset="0"/>
              </a:rPr>
              <a:t>Flip Kart is second favorite brand after Amazon for the customers as it is being following Amazon in almost every above listed quality. </a:t>
            </a:r>
          </a:p>
          <a:p>
            <a:r>
              <a:rPr lang="en-US" sz="1800" b="0" i="0" u="none" strike="noStrike" baseline="0" dirty="0">
                <a:solidFill>
                  <a:srgbClr val="000000"/>
                </a:solidFill>
                <a:latin typeface="Calibri" panose="020F0502020204030204" pitchFamily="34" charset="0"/>
              </a:rPr>
              <a:t>Myntra is third favorite brand for the customers as it is lagging behind in delivery speed, website loading speed and verity of products. </a:t>
            </a:r>
          </a:p>
          <a:p>
            <a:r>
              <a:rPr lang="en-US" sz="1800" b="0" i="0" u="none" strike="noStrike" baseline="0" dirty="0">
                <a:solidFill>
                  <a:srgbClr val="000000"/>
                </a:solidFill>
                <a:latin typeface="Calibri" panose="020F0502020204030204" pitchFamily="34" charset="0"/>
              </a:rPr>
              <a:t>Paytm is has been being fourth preferred brand due to slower delivery speeds and least verity of product Paytm even outperforms Myntra in serval aspects like availability of several payment options but it has father scope to improve. </a:t>
            </a:r>
          </a:p>
          <a:p>
            <a:r>
              <a:rPr lang="en-US" sz="1800" b="0" i="0" u="none" strike="noStrike" baseline="0" dirty="0">
                <a:solidFill>
                  <a:srgbClr val="000000"/>
                </a:solidFill>
                <a:latin typeface="Calibri" panose="020F0502020204030204" pitchFamily="34" charset="0"/>
              </a:rPr>
              <a:t>Snapdeal is lagging behind in almost all of the aspect among all other brands.</a:t>
            </a:r>
            <a:endParaRPr lang="en-IN" sz="1800" b="0" i="0" u="none" strike="noStrike" baseline="0" dirty="0">
              <a:solidFill>
                <a:srgbClr val="000000"/>
              </a:solidFill>
              <a:latin typeface="Calibri" panose="020F0502020204030204" pitchFamily="34" charset="0"/>
            </a:endParaRPr>
          </a:p>
          <a:p>
            <a:pPr marL="0" indent="0">
              <a:buNone/>
            </a:pPr>
            <a:endParaRPr lang="en-US" sz="2400" dirty="0"/>
          </a:p>
        </p:txBody>
      </p:sp>
    </p:spTree>
    <p:extLst>
      <p:ext uri="{BB962C8B-B14F-4D97-AF65-F5344CB8AC3E}">
        <p14:creationId xmlns:p14="http://schemas.microsoft.com/office/powerpoint/2010/main" val="1865884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03F4A-D42C-4E21-8245-BDBD128E628B}"/>
              </a:ext>
            </a:extLst>
          </p:cNvPr>
          <p:cNvSpPr>
            <a:spLocks noGrp="1"/>
          </p:cNvSpPr>
          <p:nvPr>
            <p:ph type="title"/>
          </p:nvPr>
        </p:nvSpPr>
        <p:spPr>
          <a:xfrm>
            <a:off x="1066800" y="6858"/>
            <a:ext cx="10058400" cy="1609344"/>
          </a:xfrm>
        </p:spPr>
        <p:txBody>
          <a:bodyPr/>
          <a:lstStyle/>
          <a:p>
            <a:r>
              <a:rPr lang="en-US" dirty="0"/>
              <a:t>Customer retention dataset</a:t>
            </a:r>
          </a:p>
        </p:txBody>
      </p:sp>
      <p:sp>
        <p:nvSpPr>
          <p:cNvPr id="3" name="Content Placeholder 2">
            <a:extLst>
              <a:ext uri="{FF2B5EF4-FFF2-40B4-BE49-F238E27FC236}">
                <a16:creationId xmlns:a16="http://schemas.microsoft.com/office/drawing/2014/main" id="{C7F3672F-5DCA-47F1-BB6D-C2856A4C31AC}"/>
              </a:ext>
            </a:extLst>
          </p:cNvPr>
          <p:cNvSpPr>
            <a:spLocks noGrp="1"/>
          </p:cNvSpPr>
          <p:nvPr>
            <p:ph idx="1"/>
          </p:nvPr>
        </p:nvSpPr>
        <p:spPr/>
        <p:txBody>
          <a:bodyPr>
            <a:normAutofit/>
          </a:bodyPr>
          <a:lstStyle/>
          <a:p>
            <a:pPr marL="0" indent="0">
              <a:buNone/>
            </a:pPr>
            <a:r>
              <a:rPr lang="en-US" sz="1800" b="0" i="0" u="none" strike="noStrike" baseline="0" dirty="0">
                <a:solidFill>
                  <a:srgbClr val="080808"/>
                </a:solidFill>
                <a:latin typeface="Arial" panose="020B0604020202020204" pitchFamily="34" charset="0"/>
              </a:rPr>
              <a:t>The dataset contains information about survey conducted on online retail customers, several questions were asked and data was collected for total 269 customers. </a:t>
            </a:r>
          </a:p>
          <a:p>
            <a:pPr marL="0" indent="0">
              <a:buNone/>
            </a:pPr>
            <a:r>
              <a:rPr lang="en-US" sz="1800" dirty="0">
                <a:solidFill>
                  <a:srgbClr val="080808"/>
                </a:solidFill>
                <a:latin typeface="Arial" panose="020B0604020202020204" pitchFamily="34" charset="0"/>
              </a:rPr>
              <a:t>Dataset is non-null dataset with only one numerical column</a:t>
            </a:r>
          </a:p>
          <a:p>
            <a:pPr marL="0" indent="0">
              <a:buNone/>
            </a:pPr>
            <a:r>
              <a:rPr lang="en-US" sz="1800" dirty="0">
                <a:solidFill>
                  <a:srgbClr val="080808"/>
                </a:solidFill>
                <a:latin typeface="Arial" panose="020B0604020202020204" pitchFamily="34" charset="0"/>
              </a:rPr>
              <a:t>Dataset is consists of 269 rows and 71 different columns.</a:t>
            </a:r>
            <a:endParaRPr lang="en-US" sz="2800" dirty="0">
              <a:solidFill>
                <a:srgbClr val="080808"/>
              </a:solidFill>
              <a:latin typeface="Arial" panose="020B0604020202020204" pitchFamily="34" charset="0"/>
            </a:endParaRPr>
          </a:p>
          <a:p>
            <a:pPr marL="0" indent="0">
              <a:buNone/>
            </a:pPr>
            <a:r>
              <a:rPr lang="en-US" sz="1800" b="0" i="0" u="none" strike="noStrike" baseline="0" dirty="0">
                <a:solidFill>
                  <a:srgbClr val="080808"/>
                </a:solidFill>
                <a:latin typeface="Arial" panose="020B0604020202020204" pitchFamily="34" charset="0"/>
              </a:rPr>
              <a:t>Detailed analysis was carried out on dataset containing information gathered from 269 customers in anaconda Jupiter notebook with Python, various libraries used for analysis are – </a:t>
            </a:r>
          </a:p>
          <a:p>
            <a:r>
              <a:rPr lang="en-US" sz="1800" dirty="0" err="1">
                <a:solidFill>
                  <a:srgbClr val="080808"/>
                </a:solidFill>
                <a:latin typeface="Arial" panose="020B0604020202020204" pitchFamily="34" charset="0"/>
              </a:rPr>
              <a:t>Numpy</a:t>
            </a:r>
            <a:r>
              <a:rPr lang="en-US" sz="1800" dirty="0">
                <a:solidFill>
                  <a:srgbClr val="080808"/>
                </a:solidFill>
                <a:latin typeface="Arial" panose="020B0604020202020204" pitchFamily="34" charset="0"/>
              </a:rPr>
              <a:t> </a:t>
            </a:r>
          </a:p>
          <a:p>
            <a:r>
              <a:rPr lang="en-US" sz="1800" dirty="0">
                <a:solidFill>
                  <a:srgbClr val="080808"/>
                </a:solidFill>
                <a:latin typeface="Arial" panose="020B0604020202020204" pitchFamily="34" charset="0"/>
              </a:rPr>
              <a:t>Pandas </a:t>
            </a:r>
          </a:p>
          <a:p>
            <a:r>
              <a:rPr lang="en-US" sz="1800" dirty="0">
                <a:solidFill>
                  <a:srgbClr val="080808"/>
                </a:solidFill>
                <a:latin typeface="Arial" panose="020B0604020202020204" pitchFamily="34" charset="0"/>
              </a:rPr>
              <a:t>Seaborn </a:t>
            </a:r>
          </a:p>
          <a:p>
            <a:r>
              <a:rPr lang="en-US" sz="1800" dirty="0">
                <a:solidFill>
                  <a:srgbClr val="080808"/>
                </a:solidFill>
                <a:latin typeface="Arial" panose="020B0604020202020204" pitchFamily="34" charset="0"/>
              </a:rPr>
              <a:t>Matplotlib </a:t>
            </a:r>
          </a:p>
          <a:p>
            <a:r>
              <a:rPr lang="en-US" sz="1800" dirty="0" err="1">
                <a:solidFill>
                  <a:srgbClr val="080808"/>
                </a:solidFill>
                <a:latin typeface="Arial" panose="020B0604020202020204" pitchFamily="34" charset="0"/>
              </a:rPr>
              <a:t>Plotyl.express</a:t>
            </a:r>
            <a:endParaRPr lang="en-US" sz="1800" dirty="0">
              <a:solidFill>
                <a:srgbClr val="080808"/>
              </a:solidFill>
              <a:latin typeface="Arial" panose="020B0604020202020204" pitchFamily="34" charset="0"/>
            </a:endParaRPr>
          </a:p>
        </p:txBody>
      </p:sp>
    </p:spTree>
    <p:extLst>
      <p:ext uri="{BB962C8B-B14F-4D97-AF65-F5344CB8AC3E}">
        <p14:creationId xmlns:p14="http://schemas.microsoft.com/office/powerpoint/2010/main" val="20887688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BEBC1-6C7E-4D12-AF95-4B65295EF8BB}"/>
              </a:ext>
            </a:extLst>
          </p:cNvPr>
          <p:cNvSpPr>
            <a:spLocks noGrp="1"/>
          </p:cNvSpPr>
          <p:nvPr>
            <p:ph type="title"/>
          </p:nvPr>
        </p:nvSpPr>
        <p:spPr>
          <a:xfrm>
            <a:off x="504355" y="437007"/>
            <a:ext cx="10058400" cy="668919"/>
          </a:xfrm>
        </p:spPr>
        <p:txBody>
          <a:bodyPr>
            <a:noAutofit/>
          </a:bodyPr>
          <a:lstStyle/>
          <a:p>
            <a:r>
              <a:rPr lang="en-US" sz="5400" dirty="0"/>
              <a:t>Summery of dataset</a:t>
            </a:r>
            <a:endParaRPr lang="en-US" dirty="0"/>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E199851A-BF78-4E44-9294-7D38AC9E9A5A}"/>
                  </a:ext>
                </a:extLst>
              </p14:cNvPr>
              <p14:cNvContentPartPr/>
              <p14:nvPr/>
            </p14:nvContentPartPr>
            <p14:xfrm>
              <a:off x="8158985" y="688708"/>
              <a:ext cx="360" cy="360"/>
            </p14:xfrm>
          </p:contentPart>
        </mc:Choice>
        <mc:Fallback xmlns="">
          <p:pic>
            <p:nvPicPr>
              <p:cNvPr id="7" name="Ink 6">
                <a:extLst>
                  <a:ext uri="{FF2B5EF4-FFF2-40B4-BE49-F238E27FC236}">
                    <a16:creationId xmlns:a16="http://schemas.microsoft.com/office/drawing/2014/main" id="{E199851A-BF78-4E44-9294-7D38AC9E9A5A}"/>
                  </a:ext>
                </a:extLst>
              </p:cNvPr>
              <p:cNvPicPr/>
              <p:nvPr/>
            </p:nvPicPr>
            <p:blipFill>
              <a:blip r:embed="rId4"/>
              <a:stretch>
                <a:fillRect/>
              </a:stretch>
            </p:blipFill>
            <p:spPr>
              <a:xfrm>
                <a:off x="8149985" y="679708"/>
                <a:ext cx="18000" cy="18000"/>
              </a:xfrm>
              <a:prstGeom prst="rect">
                <a:avLst/>
              </a:prstGeom>
            </p:spPr>
          </p:pic>
        </mc:Fallback>
      </mc:AlternateContent>
      <p:sp>
        <p:nvSpPr>
          <p:cNvPr id="9" name="TextBox 8">
            <a:extLst>
              <a:ext uri="{FF2B5EF4-FFF2-40B4-BE49-F238E27FC236}">
                <a16:creationId xmlns:a16="http://schemas.microsoft.com/office/drawing/2014/main" id="{BB29B837-C536-41FA-A77D-D0BFC2061BBD}"/>
              </a:ext>
            </a:extLst>
          </p:cNvPr>
          <p:cNvSpPr txBox="1"/>
          <p:nvPr/>
        </p:nvSpPr>
        <p:spPr>
          <a:xfrm>
            <a:off x="504355" y="1357627"/>
            <a:ext cx="10985843" cy="3724096"/>
          </a:xfrm>
          <a:prstGeom prst="rect">
            <a:avLst/>
          </a:prstGeom>
          <a:noFill/>
        </p:spPr>
        <p:txBody>
          <a:bodyPr wrap="square" rtlCol="0">
            <a:spAutoFit/>
          </a:bodyPr>
          <a:lstStyle/>
          <a:p>
            <a:r>
              <a:rPr lang="en-US" dirty="0">
                <a:solidFill>
                  <a:srgbClr val="080808"/>
                </a:solidFill>
                <a:latin typeface="Arial" panose="020B0604020202020204" pitchFamily="34" charset="0"/>
              </a:rPr>
              <a:t>Dataset contains 71 different columns few of them are tells information about customer </a:t>
            </a:r>
            <a:r>
              <a:rPr lang="en-US" sz="2800" dirty="0"/>
              <a:t>–</a:t>
            </a:r>
          </a:p>
          <a:p>
            <a:r>
              <a:rPr lang="en-US" sz="2800" dirty="0"/>
              <a:t> </a:t>
            </a:r>
          </a:p>
          <a:p>
            <a:pPr marL="285750" indent="-285750">
              <a:buFont typeface="Arial" panose="020B0604020202020204" pitchFamily="34" charset="0"/>
              <a:buChar char="•"/>
            </a:pPr>
            <a:r>
              <a:rPr lang="en-US" dirty="0">
                <a:solidFill>
                  <a:srgbClr val="080808"/>
                </a:solidFill>
                <a:latin typeface="Arial" panose="020B0604020202020204" pitchFamily="34" charset="0"/>
              </a:rPr>
              <a:t>Gender </a:t>
            </a:r>
          </a:p>
          <a:p>
            <a:pPr marL="285750" indent="-285750">
              <a:buFont typeface="Arial" panose="020B0604020202020204" pitchFamily="34" charset="0"/>
              <a:buChar char="•"/>
            </a:pPr>
            <a:r>
              <a:rPr lang="en-US" dirty="0">
                <a:solidFill>
                  <a:srgbClr val="080808"/>
                </a:solidFill>
                <a:latin typeface="Arial" panose="020B0604020202020204" pitchFamily="34" charset="0"/>
              </a:rPr>
              <a:t>Age </a:t>
            </a:r>
          </a:p>
          <a:p>
            <a:pPr marL="285750" indent="-285750">
              <a:buFont typeface="Arial" panose="020B0604020202020204" pitchFamily="34" charset="0"/>
              <a:buChar char="•"/>
            </a:pPr>
            <a:r>
              <a:rPr lang="en-US" dirty="0">
                <a:solidFill>
                  <a:srgbClr val="080808"/>
                </a:solidFill>
                <a:latin typeface="Arial" panose="020B0604020202020204" pitchFamily="34" charset="0"/>
              </a:rPr>
              <a:t>Shopping city </a:t>
            </a:r>
          </a:p>
          <a:p>
            <a:pPr marL="285750" indent="-285750">
              <a:buFont typeface="Arial" panose="020B0604020202020204" pitchFamily="34" charset="0"/>
              <a:buChar char="•"/>
            </a:pPr>
            <a:r>
              <a:rPr lang="en-US" dirty="0">
                <a:solidFill>
                  <a:srgbClr val="080808"/>
                </a:solidFill>
                <a:latin typeface="Arial" panose="020B0604020202020204" pitchFamily="34" charset="0"/>
              </a:rPr>
              <a:t>Internet used</a:t>
            </a:r>
          </a:p>
          <a:p>
            <a:pPr marL="285750" indent="-285750">
              <a:buFont typeface="Arial" panose="020B0604020202020204" pitchFamily="34" charset="0"/>
              <a:buChar char="•"/>
            </a:pPr>
            <a:r>
              <a:rPr lang="en-US" dirty="0">
                <a:solidFill>
                  <a:srgbClr val="080808"/>
                </a:solidFill>
                <a:latin typeface="Arial" panose="020B0604020202020204" pitchFamily="34" charset="0"/>
              </a:rPr>
              <a:t>Medium Used </a:t>
            </a:r>
          </a:p>
          <a:p>
            <a:pPr marL="285750" indent="-285750">
              <a:buFont typeface="Arial" panose="020B0604020202020204" pitchFamily="34" charset="0"/>
              <a:buChar char="•"/>
            </a:pPr>
            <a:r>
              <a:rPr lang="en-US" dirty="0">
                <a:solidFill>
                  <a:srgbClr val="080808"/>
                </a:solidFill>
                <a:latin typeface="Arial" panose="020B0604020202020204" pitchFamily="34" charset="0"/>
              </a:rPr>
              <a:t>Operating system used </a:t>
            </a:r>
          </a:p>
          <a:p>
            <a:pPr marL="285750" indent="-285750">
              <a:buFont typeface="Arial" panose="020B0604020202020204" pitchFamily="34" charset="0"/>
              <a:buChar char="•"/>
            </a:pPr>
            <a:r>
              <a:rPr lang="en-US" dirty="0">
                <a:solidFill>
                  <a:srgbClr val="080808"/>
                </a:solidFill>
                <a:latin typeface="Arial" panose="020B0604020202020204" pitchFamily="34" charset="0"/>
              </a:rPr>
              <a:t>Mode used to reach online store</a:t>
            </a:r>
          </a:p>
          <a:p>
            <a:pPr marL="285750" indent="-285750">
              <a:buFont typeface="Arial" panose="020B0604020202020204" pitchFamily="34" charset="0"/>
              <a:buChar char="•"/>
            </a:pPr>
            <a:r>
              <a:rPr lang="en-US" dirty="0">
                <a:solidFill>
                  <a:srgbClr val="080808"/>
                </a:solidFill>
                <a:latin typeface="Arial" panose="020B0604020202020204" pitchFamily="34" charset="0"/>
              </a:rPr>
              <a:t>Time Spent on store website</a:t>
            </a:r>
          </a:p>
          <a:p>
            <a:pPr marL="285750" indent="-285750">
              <a:buFont typeface="Arial" panose="020B0604020202020204" pitchFamily="34" charset="0"/>
              <a:buChar char="•"/>
            </a:pPr>
            <a:r>
              <a:rPr lang="en-US" dirty="0">
                <a:solidFill>
                  <a:srgbClr val="080808"/>
                </a:solidFill>
                <a:latin typeface="Arial" panose="020B0604020202020204" pitchFamily="34" charset="0"/>
              </a:rPr>
              <a:t>Browser used to reach website</a:t>
            </a:r>
          </a:p>
          <a:p>
            <a:pPr marL="285750" indent="-285750">
              <a:buFont typeface="Arial" panose="020B0604020202020204" pitchFamily="34" charset="0"/>
              <a:buChar char="•"/>
            </a:pPr>
            <a:r>
              <a:rPr lang="en-US" dirty="0">
                <a:solidFill>
                  <a:srgbClr val="080808"/>
                </a:solidFill>
                <a:latin typeface="Arial" panose="020B0604020202020204" pitchFamily="34" charset="0"/>
              </a:rPr>
              <a:t>Frequency of items purchased / abandoned </a:t>
            </a:r>
          </a:p>
        </p:txBody>
      </p:sp>
    </p:spTree>
    <p:extLst>
      <p:ext uri="{BB962C8B-B14F-4D97-AF65-F5344CB8AC3E}">
        <p14:creationId xmlns:p14="http://schemas.microsoft.com/office/powerpoint/2010/main" val="6177985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BEBC1-6C7E-4D12-AF95-4B65295EF8BB}"/>
              </a:ext>
            </a:extLst>
          </p:cNvPr>
          <p:cNvSpPr>
            <a:spLocks noGrp="1"/>
          </p:cNvSpPr>
          <p:nvPr>
            <p:ph type="title"/>
          </p:nvPr>
        </p:nvSpPr>
        <p:spPr>
          <a:xfrm>
            <a:off x="504355" y="437007"/>
            <a:ext cx="10058400" cy="668919"/>
          </a:xfrm>
        </p:spPr>
        <p:txBody>
          <a:bodyPr>
            <a:noAutofit/>
          </a:bodyPr>
          <a:lstStyle/>
          <a:p>
            <a:r>
              <a:rPr lang="en-US" sz="5400" dirty="0"/>
              <a:t>Summery of dataset</a:t>
            </a:r>
            <a:endParaRPr lang="en-US" dirty="0"/>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E199851A-BF78-4E44-9294-7D38AC9E9A5A}"/>
                  </a:ext>
                </a:extLst>
              </p14:cNvPr>
              <p14:cNvContentPartPr/>
              <p14:nvPr/>
            </p14:nvContentPartPr>
            <p14:xfrm>
              <a:off x="8158985" y="688708"/>
              <a:ext cx="360" cy="360"/>
            </p14:xfrm>
          </p:contentPart>
        </mc:Choice>
        <mc:Fallback xmlns="">
          <p:pic>
            <p:nvPicPr>
              <p:cNvPr id="7" name="Ink 6">
                <a:extLst>
                  <a:ext uri="{FF2B5EF4-FFF2-40B4-BE49-F238E27FC236}">
                    <a16:creationId xmlns:a16="http://schemas.microsoft.com/office/drawing/2014/main" id="{E199851A-BF78-4E44-9294-7D38AC9E9A5A}"/>
                  </a:ext>
                </a:extLst>
              </p:cNvPr>
              <p:cNvPicPr/>
              <p:nvPr/>
            </p:nvPicPr>
            <p:blipFill>
              <a:blip r:embed="rId4"/>
              <a:stretch>
                <a:fillRect/>
              </a:stretch>
            </p:blipFill>
            <p:spPr>
              <a:xfrm>
                <a:off x="8149985" y="679708"/>
                <a:ext cx="18000" cy="18000"/>
              </a:xfrm>
              <a:prstGeom prst="rect">
                <a:avLst/>
              </a:prstGeom>
            </p:spPr>
          </p:pic>
        </mc:Fallback>
      </mc:AlternateContent>
      <p:sp>
        <p:nvSpPr>
          <p:cNvPr id="9" name="TextBox 8">
            <a:extLst>
              <a:ext uri="{FF2B5EF4-FFF2-40B4-BE49-F238E27FC236}">
                <a16:creationId xmlns:a16="http://schemas.microsoft.com/office/drawing/2014/main" id="{BB29B837-C536-41FA-A77D-D0BFC2061BBD}"/>
              </a:ext>
            </a:extLst>
          </p:cNvPr>
          <p:cNvSpPr txBox="1"/>
          <p:nvPr/>
        </p:nvSpPr>
        <p:spPr>
          <a:xfrm>
            <a:off x="504355" y="1357627"/>
            <a:ext cx="10985843" cy="4124206"/>
          </a:xfrm>
          <a:prstGeom prst="rect">
            <a:avLst/>
          </a:prstGeom>
          <a:noFill/>
        </p:spPr>
        <p:txBody>
          <a:bodyPr wrap="square" rtlCol="0">
            <a:spAutoFit/>
          </a:bodyPr>
          <a:lstStyle/>
          <a:p>
            <a:r>
              <a:rPr lang="en-US" dirty="0">
                <a:solidFill>
                  <a:srgbClr val="080808"/>
                </a:solidFill>
                <a:latin typeface="Arial" panose="020B0604020202020204" pitchFamily="34" charset="0"/>
              </a:rPr>
              <a:t>Some columns tells information about app/website features they are- </a:t>
            </a:r>
            <a:endParaRPr lang="en-US" sz="2800" dirty="0"/>
          </a:p>
          <a:p>
            <a:r>
              <a:rPr lang="en-US" sz="2800" dirty="0"/>
              <a:t> </a:t>
            </a:r>
          </a:p>
          <a:p>
            <a:pPr marL="285750" indent="-285750">
              <a:buFont typeface="Arial" panose="020B0604020202020204" pitchFamily="34" charset="0"/>
              <a:buChar char="•"/>
            </a:pPr>
            <a:r>
              <a:rPr lang="en-US" dirty="0">
                <a:solidFill>
                  <a:srgbClr val="080808"/>
                </a:solidFill>
                <a:latin typeface="Arial" panose="020B0604020202020204" pitchFamily="34" charset="0"/>
              </a:rPr>
              <a:t>Payment modes available</a:t>
            </a:r>
          </a:p>
          <a:p>
            <a:pPr marL="285750" indent="-285750">
              <a:buFont typeface="Arial" panose="020B0604020202020204" pitchFamily="34" charset="0"/>
              <a:buChar char="•"/>
            </a:pPr>
            <a:r>
              <a:rPr lang="en-US" dirty="0">
                <a:solidFill>
                  <a:srgbClr val="080808"/>
                </a:solidFill>
                <a:latin typeface="Arial" panose="020B0604020202020204" pitchFamily="34" charset="0"/>
              </a:rPr>
              <a:t>Countian of website understandable</a:t>
            </a:r>
          </a:p>
          <a:p>
            <a:pPr marL="285750" indent="-285750">
              <a:buFont typeface="Arial" panose="020B0604020202020204" pitchFamily="34" charset="0"/>
              <a:buChar char="•"/>
            </a:pPr>
            <a:r>
              <a:rPr lang="en-US" dirty="0">
                <a:solidFill>
                  <a:srgbClr val="080808"/>
                </a:solidFill>
                <a:latin typeface="Arial" panose="020B0604020202020204" pitchFamily="34" charset="0"/>
              </a:rPr>
              <a:t>Product comparison offered</a:t>
            </a:r>
          </a:p>
          <a:p>
            <a:pPr marL="285750" indent="-285750">
              <a:buFont typeface="Arial" panose="020B0604020202020204" pitchFamily="34" charset="0"/>
              <a:buChar char="•"/>
            </a:pPr>
            <a:r>
              <a:rPr lang="en-US" dirty="0">
                <a:solidFill>
                  <a:srgbClr val="080808"/>
                </a:solidFill>
                <a:latin typeface="Arial" panose="020B0604020202020204" pitchFamily="34" charset="0"/>
              </a:rPr>
              <a:t>Complete information about seller listed on website</a:t>
            </a:r>
          </a:p>
          <a:p>
            <a:pPr marL="285750" indent="-285750">
              <a:buFont typeface="Arial" panose="020B0604020202020204" pitchFamily="34" charset="0"/>
              <a:buChar char="•"/>
            </a:pPr>
            <a:r>
              <a:rPr lang="en-US" dirty="0">
                <a:solidFill>
                  <a:srgbClr val="080808"/>
                </a:solidFill>
                <a:latin typeface="Arial" panose="020B0604020202020204" pitchFamily="34" charset="0"/>
              </a:rPr>
              <a:t>Ease of navigation of website</a:t>
            </a:r>
          </a:p>
          <a:p>
            <a:pPr marL="285750" indent="-285750">
              <a:buFont typeface="Arial" panose="020B0604020202020204" pitchFamily="34" charset="0"/>
              <a:buChar char="•"/>
            </a:pPr>
            <a:r>
              <a:rPr lang="en-US" dirty="0">
                <a:solidFill>
                  <a:srgbClr val="080808"/>
                </a:solidFill>
                <a:latin typeface="Arial" panose="020B0604020202020204" pitchFamily="34" charset="0"/>
              </a:rPr>
              <a:t>Loading speed</a:t>
            </a:r>
          </a:p>
          <a:p>
            <a:pPr marL="285750" indent="-285750">
              <a:buFont typeface="Arial" panose="020B0604020202020204" pitchFamily="34" charset="0"/>
              <a:buChar char="•"/>
            </a:pPr>
            <a:r>
              <a:rPr lang="en-US" dirty="0">
                <a:solidFill>
                  <a:srgbClr val="080808"/>
                </a:solidFill>
                <a:latin typeface="Arial" panose="020B0604020202020204" pitchFamily="34" charset="0"/>
              </a:rPr>
              <a:t>Guarantee of keeping privacy of customers</a:t>
            </a:r>
          </a:p>
          <a:p>
            <a:pPr marL="285750" indent="-285750">
              <a:buFont typeface="Arial" panose="020B0604020202020204" pitchFamily="34" charset="0"/>
              <a:buChar char="•"/>
            </a:pPr>
            <a:r>
              <a:rPr lang="en-US" dirty="0">
                <a:solidFill>
                  <a:srgbClr val="080808"/>
                </a:solidFill>
                <a:latin typeface="Arial" panose="020B0604020202020204" pitchFamily="34" charset="0"/>
              </a:rPr>
              <a:t>Visual appearance of website</a:t>
            </a:r>
          </a:p>
          <a:p>
            <a:pPr marL="285750" indent="-285750">
              <a:buFont typeface="Arial" panose="020B0604020202020204" pitchFamily="34" charset="0"/>
              <a:buChar char="•"/>
            </a:pPr>
            <a:r>
              <a:rPr lang="en-US" dirty="0">
                <a:solidFill>
                  <a:srgbClr val="080808"/>
                </a:solidFill>
                <a:latin typeface="Arial" panose="020B0604020202020204" pitchFamily="34" charset="0"/>
              </a:rPr>
              <a:t>Delivery speed</a:t>
            </a:r>
          </a:p>
          <a:p>
            <a:pPr marL="285750" indent="-285750">
              <a:buFont typeface="Arial" panose="020B0604020202020204" pitchFamily="34" charset="0"/>
              <a:buChar char="•"/>
            </a:pPr>
            <a:r>
              <a:rPr lang="en-US" dirty="0">
                <a:solidFill>
                  <a:srgbClr val="080808"/>
                </a:solidFill>
                <a:latin typeface="Arial" panose="020B0604020202020204" pitchFamily="34" charset="0"/>
              </a:rPr>
              <a:t>Fast loading of webpage</a:t>
            </a:r>
          </a:p>
          <a:p>
            <a:pPr marL="285750" indent="-285750">
              <a:buFont typeface="Arial" panose="020B0604020202020204" pitchFamily="34" charset="0"/>
              <a:buChar char="•"/>
            </a:pPr>
            <a:r>
              <a:rPr lang="en-US" dirty="0">
                <a:solidFill>
                  <a:srgbClr val="080808"/>
                </a:solidFill>
                <a:latin typeface="Arial" panose="020B0604020202020204" pitchFamily="34" charset="0"/>
              </a:rPr>
              <a:t>Wide verity of products offered</a:t>
            </a:r>
          </a:p>
          <a:p>
            <a:pPr marL="285750" indent="-285750">
              <a:buFont typeface="Arial" panose="020B0604020202020204" pitchFamily="34" charset="0"/>
              <a:buChar char="•"/>
            </a:pPr>
            <a:endParaRPr lang="en-US" dirty="0">
              <a:solidFill>
                <a:srgbClr val="080808"/>
              </a:solidFill>
              <a:latin typeface="Arial" panose="020B0604020202020204" pitchFamily="34" charset="0"/>
            </a:endParaRPr>
          </a:p>
        </p:txBody>
      </p:sp>
    </p:spTree>
    <p:extLst>
      <p:ext uri="{BB962C8B-B14F-4D97-AF65-F5344CB8AC3E}">
        <p14:creationId xmlns:p14="http://schemas.microsoft.com/office/powerpoint/2010/main" val="195950210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BEBC1-6C7E-4D12-AF95-4B65295EF8BB}"/>
              </a:ext>
            </a:extLst>
          </p:cNvPr>
          <p:cNvSpPr>
            <a:spLocks noGrp="1"/>
          </p:cNvSpPr>
          <p:nvPr>
            <p:ph type="title"/>
          </p:nvPr>
        </p:nvSpPr>
        <p:spPr>
          <a:xfrm>
            <a:off x="504355" y="437007"/>
            <a:ext cx="10058400" cy="668919"/>
          </a:xfrm>
        </p:spPr>
        <p:txBody>
          <a:bodyPr>
            <a:noAutofit/>
          </a:bodyPr>
          <a:lstStyle/>
          <a:p>
            <a:r>
              <a:rPr lang="en-US" sz="5400" dirty="0"/>
              <a:t>Summery of dataset</a:t>
            </a:r>
            <a:endParaRPr lang="en-US" dirty="0"/>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E199851A-BF78-4E44-9294-7D38AC9E9A5A}"/>
                  </a:ext>
                </a:extLst>
              </p14:cNvPr>
              <p14:cNvContentPartPr/>
              <p14:nvPr/>
            </p14:nvContentPartPr>
            <p14:xfrm>
              <a:off x="8158985" y="688708"/>
              <a:ext cx="360" cy="360"/>
            </p14:xfrm>
          </p:contentPart>
        </mc:Choice>
        <mc:Fallback xmlns="">
          <p:pic>
            <p:nvPicPr>
              <p:cNvPr id="7" name="Ink 6">
                <a:extLst>
                  <a:ext uri="{FF2B5EF4-FFF2-40B4-BE49-F238E27FC236}">
                    <a16:creationId xmlns:a16="http://schemas.microsoft.com/office/drawing/2014/main" id="{E199851A-BF78-4E44-9294-7D38AC9E9A5A}"/>
                  </a:ext>
                </a:extLst>
              </p:cNvPr>
              <p:cNvPicPr/>
              <p:nvPr/>
            </p:nvPicPr>
            <p:blipFill>
              <a:blip r:embed="rId4"/>
              <a:stretch>
                <a:fillRect/>
              </a:stretch>
            </p:blipFill>
            <p:spPr>
              <a:xfrm>
                <a:off x="8149985" y="679708"/>
                <a:ext cx="18000" cy="18000"/>
              </a:xfrm>
              <a:prstGeom prst="rect">
                <a:avLst/>
              </a:prstGeom>
            </p:spPr>
          </p:pic>
        </mc:Fallback>
      </mc:AlternateContent>
      <p:sp>
        <p:nvSpPr>
          <p:cNvPr id="9" name="TextBox 8">
            <a:extLst>
              <a:ext uri="{FF2B5EF4-FFF2-40B4-BE49-F238E27FC236}">
                <a16:creationId xmlns:a16="http://schemas.microsoft.com/office/drawing/2014/main" id="{BB29B837-C536-41FA-A77D-D0BFC2061BBD}"/>
              </a:ext>
            </a:extLst>
          </p:cNvPr>
          <p:cNvSpPr txBox="1"/>
          <p:nvPr/>
        </p:nvSpPr>
        <p:spPr>
          <a:xfrm>
            <a:off x="504355" y="1357627"/>
            <a:ext cx="10985843" cy="3293209"/>
          </a:xfrm>
          <a:prstGeom prst="rect">
            <a:avLst/>
          </a:prstGeom>
          <a:noFill/>
        </p:spPr>
        <p:txBody>
          <a:bodyPr wrap="square" rtlCol="0">
            <a:spAutoFit/>
          </a:bodyPr>
          <a:lstStyle/>
          <a:p>
            <a:r>
              <a:rPr lang="en-US" dirty="0">
                <a:solidFill>
                  <a:srgbClr val="080808"/>
                </a:solidFill>
                <a:latin typeface="Arial" panose="020B0604020202020204" pitchFamily="34" charset="0"/>
              </a:rPr>
              <a:t>Some columns tells information about User experience hedonic values they are- </a:t>
            </a:r>
            <a:endParaRPr lang="en-US" sz="2800" dirty="0"/>
          </a:p>
          <a:p>
            <a:r>
              <a:rPr lang="en-US" sz="2800" dirty="0"/>
              <a:t> </a:t>
            </a:r>
          </a:p>
          <a:p>
            <a:pPr marL="285750" indent="-285750">
              <a:buFont typeface="Arial" panose="020B0604020202020204" pitchFamily="34" charset="0"/>
              <a:buChar char="•"/>
            </a:pPr>
            <a:r>
              <a:rPr lang="en-US" dirty="0">
                <a:solidFill>
                  <a:srgbClr val="080808"/>
                </a:solidFill>
                <a:latin typeface="Arial" panose="020B0604020202020204" pitchFamily="34" charset="0"/>
              </a:rPr>
              <a:t>User friendly website</a:t>
            </a:r>
          </a:p>
          <a:p>
            <a:pPr marL="285750" indent="-285750">
              <a:buFont typeface="Arial" panose="020B0604020202020204" pitchFamily="34" charset="0"/>
              <a:buChar char="•"/>
            </a:pPr>
            <a:r>
              <a:rPr lang="en-US" dirty="0">
                <a:solidFill>
                  <a:srgbClr val="080808"/>
                </a:solidFill>
                <a:latin typeface="Arial" panose="020B0604020202020204" pitchFamily="34" charset="0"/>
              </a:rPr>
              <a:t>Enjoyment derived from the online shopping</a:t>
            </a:r>
          </a:p>
          <a:p>
            <a:pPr marL="285750" indent="-285750">
              <a:buFont typeface="Arial" panose="020B0604020202020204" pitchFamily="34" charset="0"/>
              <a:buChar char="•"/>
            </a:pPr>
            <a:r>
              <a:rPr lang="en-US" dirty="0">
                <a:solidFill>
                  <a:srgbClr val="080808"/>
                </a:solidFill>
                <a:latin typeface="Arial" panose="020B0604020202020204" pitchFamily="34" charset="0"/>
              </a:rPr>
              <a:t>Value for money</a:t>
            </a:r>
          </a:p>
          <a:p>
            <a:pPr marL="285750" indent="-285750">
              <a:buFont typeface="Arial" panose="020B0604020202020204" pitchFamily="34" charset="0"/>
              <a:buChar char="•"/>
            </a:pPr>
            <a:r>
              <a:rPr lang="en-US" dirty="0">
                <a:solidFill>
                  <a:srgbClr val="080808"/>
                </a:solidFill>
                <a:latin typeface="Arial" panose="020B0604020202020204" pitchFamily="34" charset="0"/>
              </a:rPr>
              <a:t>Trust developed for the retail store</a:t>
            </a:r>
          </a:p>
          <a:p>
            <a:pPr marL="285750" indent="-285750">
              <a:buFont typeface="Arial" panose="020B0604020202020204" pitchFamily="34" charset="0"/>
              <a:buChar char="•"/>
            </a:pPr>
            <a:r>
              <a:rPr lang="en-US" dirty="0">
                <a:solidFill>
                  <a:srgbClr val="080808"/>
                </a:solidFill>
                <a:latin typeface="Arial" panose="020B0604020202020204" pitchFamily="34" charset="0"/>
              </a:rPr>
              <a:t>Satisfaction derived from online shopping</a:t>
            </a:r>
          </a:p>
          <a:p>
            <a:pPr marL="285750" indent="-285750">
              <a:buFont typeface="Arial" panose="020B0604020202020204" pitchFamily="34" charset="0"/>
              <a:buChar char="•"/>
            </a:pPr>
            <a:r>
              <a:rPr lang="en-US" dirty="0">
                <a:solidFill>
                  <a:srgbClr val="080808"/>
                </a:solidFill>
                <a:latin typeface="Arial" panose="020B0604020202020204" pitchFamily="34" charset="0"/>
              </a:rPr>
              <a:t>Gratification derived from online shopping</a:t>
            </a:r>
          </a:p>
          <a:p>
            <a:pPr marL="285750" indent="-285750">
              <a:buFont typeface="Arial" panose="020B0604020202020204" pitchFamily="34" charset="0"/>
              <a:buChar char="•"/>
            </a:pPr>
            <a:r>
              <a:rPr lang="en-US" dirty="0">
                <a:solidFill>
                  <a:srgbClr val="080808"/>
                </a:solidFill>
                <a:latin typeface="Arial" panose="020B0604020202020204" pitchFamily="34" charset="0"/>
              </a:rPr>
              <a:t>Enhancement of social status</a:t>
            </a:r>
          </a:p>
          <a:p>
            <a:pPr marL="285750" indent="-285750">
              <a:buFont typeface="Arial" panose="020B0604020202020204" pitchFamily="34" charset="0"/>
              <a:buChar char="•"/>
            </a:pPr>
            <a:r>
              <a:rPr lang="en-US" dirty="0">
                <a:solidFill>
                  <a:srgbClr val="080808"/>
                </a:solidFill>
                <a:latin typeface="Arial" panose="020B0604020202020204" pitchFamily="34" charset="0"/>
              </a:rPr>
              <a:t>Adventure derived from shopping online</a:t>
            </a:r>
          </a:p>
          <a:p>
            <a:pPr marL="285750" indent="-285750">
              <a:buFont typeface="Arial" panose="020B0604020202020204" pitchFamily="34" charset="0"/>
              <a:buChar char="•"/>
            </a:pPr>
            <a:endParaRPr lang="en-US" dirty="0">
              <a:solidFill>
                <a:srgbClr val="080808"/>
              </a:solidFill>
              <a:latin typeface="Arial" panose="020B0604020202020204" pitchFamily="34" charset="0"/>
            </a:endParaRPr>
          </a:p>
        </p:txBody>
      </p:sp>
    </p:spTree>
    <p:extLst>
      <p:ext uri="{BB962C8B-B14F-4D97-AF65-F5344CB8AC3E}">
        <p14:creationId xmlns:p14="http://schemas.microsoft.com/office/powerpoint/2010/main" val="346776482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2C7AB6F-12AB-4E12-8E96-BD43C3F4ACDB}"/>
              </a:ext>
            </a:extLst>
          </p:cNvPr>
          <p:cNvSpPr>
            <a:spLocks noGrp="1"/>
          </p:cNvSpPr>
          <p:nvPr>
            <p:ph type="title"/>
          </p:nvPr>
        </p:nvSpPr>
        <p:spPr>
          <a:xfrm>
            <a:off x="504355" y="437007"/>
            <a:ext cx="10058400" cy="668919"/>
          </a:xfrm>
        </p:spPr>
        <p:txBody>
          <a:bodyPr>
            <a:noAutofit/>
          </a:bodyPr>
          <a:lstStyle/>
          <a:p>
            <a:r>
              <a:rPr lang="en-US" dirty="0"/>
              <a:t>Analysis of city of customer </a:t>
            </a:r>
          </a:p>
        </p:txBody>
      </p:sp>
      <p:pic>
        <p:nvPicPr>
          <p:cNvPr id="13" name="Picture 12">
            <a:extLst>
              <a:ext uri="{FF2B5EF4-FFF2-40B4-BE49-F238E27FC236}">
                <a16:creationId xmlns:a16="http://schemas.microsoft.com/office/drawing/2014/main" id="{79D2D7EE-AED2-43D2-AD87-2EC0FF1D5292}"/>
              </a:ext>
            </a:extLst>
          </p:cNvPr>
          <p:cNvPicPr>
            <a:picLocks noChangeAspect="1"/>
          </p:cNvPicPr>
          <p:nvPr/>
        </p:nvPicPr>
        <p:blipFill>
          <a:blip r:embed="rId3"/>
          <a:stretch>
            <a:fillRect/>
          </a:stretch>
        </p:blipFill>
        <p:spPr>
          <a:xfrm>
            <a:off x="6296024" y="1179086"/>
            <a:ext cx="5800726" cy="4897438"/>
          </a:xfrm>
          <a:prstGeom prst="rect">
            <a:avLst/>
          </a:prstGeom>
        </p:spPr>
      </p:pic>
      <p:sp>
        <p:nvSpPr>
          <p:cNvPr id="14" name="TextBox 13">
            <a:extLst>
              <a:ext uri="{FF2B5EF4-FFF2-40B4-BE49-F238E27FC236}">
                <a16:creationId xmlns:a16="http://schemas.microsoft.com/office/drawing/2014/main" id="{D6D294C2-8D1D-48AD-99D1-F2F58748C69A}"/>
              </a:ext>
            </a:extLst>
          </p:cNvPr>
          <p:cNvSpPr txBox="1"/>
          <p:nvPr/>
        </p:nvSpPr>
        <p:spPr>
          <a:xfrm>
            <a:off x="504355" y="1582340"/>
            <a:ext cx="6334595" cy="3693319"/>
          </a:xfrm>
          <a:prstGeom prst="rect">
            <a:avLst/>
          </a:prstGeom>
          <a:noFill/>
        </p:spPr>
        <p:txBody>
          <a:bodyPr wrap="square" rtlCol="0">
            <a:spAutoFit/>
          </a:bodyPr>
          <a:lstStyle/>
          <a:p>
            <a:r>
              <a:rPr lang="en-US" dirty="0">
                <a:solidFill>
                  <a:srgbClr val="080808"/>
                </a:solidFill>
                <a:latin typeface="Arial" panose="020B0604020202020204" pitchFamily="34" charset="0"/>
              </a:rPr>
              <a:t>Most customers are derived from following cities – </a:t>
            </a:r>
          </a:p>
          <a:p>
            <a:endParaRPr lang="en-US" dirty="0">
              <a:solidFill>
                <a:srgbClr val="080808"/>
              </a:solidFill>
              <a:latin typeface="Arial" panose="020B0604020202020204" pitchFamily="34" charset="0"/>
            </a:endParaRPr>
          </a:p>
          <a:p>
            <a:pPr marL="342900" indent="-342900">
              <a:buFont typeface="+mj-lt"/>
              <a:buAutoNum type="arabicPeriod"/>
            </a:pPr>
            <a:r>
              <a:rPr lang="en-US" dirty="0">
                <a:solidFill>
                  <a:srgbClr val="080808"/>
                </a:solidFill>
                <a:latin typeface="Arial" panose="020B0604020202020204" pitchFamily="34" charset="0"/>
              </a:rPr>
              <a:t>Delhi </a:t>
            </a:r>
          </a:p>
          <a:p>
            <a:pPr marL="342900" indent="-342900">
              <a:buFont typeface="+mj-lt"/>
              <a:buAutoNum type="arabicPeriod"/>
            </a:pPr>
            <a:r>
              <a:rPr lang="en-US" dirty="0">
                <a:solidFill>
                  <a:srgbClr val="080808"/>
                </a:solidFill>
                <a:latin typeface="Arial" panose="020B0604020202020204" pitchFamily="34" charset="0"/>
              </a:rPr>
              <a:t>Noida </a:t>
            </a:r>
          </a:p>
          <a:p>
            <a:pPr marL="342900" indent="-342900">
              <a:buFont typeface="+mj-lt"/>
              <a:buAutoNum type="arabicPeriod"/>
            </a:pPr>
            <a:r>
              <a:rPr lang="en-US" dirty="0">
                <a:solidFill>
                  <a:srgbClr val="080808"/>
                </a:solidFill>
                <a:latin typeface="Arial" panose="020B0604020202020204" pitchFamily="34" charset="0"/>
              </a:rPr>
              <a:t>Bangalore </a:t>
            </a:r>
          </a:p>
          <a:p>
            <a:endParaRPr lang="en-US" dirty="0">
              <a:solidFill>
                <a:srgbClr val="080808"/>
              </a:solidFill>
              <a:latin typeface="Arial" panose="020B0604020202020204" pitchFamily="34" charset="0"/>
            </a:endParaRPr>
          </a:p>
          <a:p>
            <a:endParaRPr lang="en-US" dirty="0">
              <a:solidFill>
                <a:srgbClr val="080808"/>
              </a:solidFill>
              <a:latin typeface="Arial" panose="020B0604020202020204" pitchFamily="34" charset="0"/>
            </a:endParaRPr>
          </a:p>
          <a:p>
            <a:r>
              <a:rPr lang="en-US" dirty="0">
                <a:solidFill>
                  <a:srgbClr val="080808"/>
                </a:solidFill>
                <a:latin typeface="Arial" panose="020B0604020202020204" pitchFamily="34" charset="0"/>
              </a:rPr>
              <a:t>Whereas least used cities are  - </a:t>
            </a:r>
          </a:p>
          <a:p>
            <a:endParaRPr lang="en-US" dirty="0">
              <a:solidFill>
                <a:srgbClr val="080808"/>
              </a:solidFill>
              <a:latin typeface="Arial" panose="020B0604020202020204" pitchFamily="34" charset="0"/>
            </a:endParaRPr>
          </a:p>
          <a:p>
            <a:pPr marL="342900" indent="-342900">
              <a:buFont typeface="+mj-lt"/>
              <a:buAutoNum type="arabicPeriod"/>
            </a:pPr>
            <a:r>
              <a:rPr lang="en-US" dirty="0">
                <a:solidFill>
                  <a:srgbClr val="080808"/>
                </a:solidFill>
                <a:latin typeface="Arial" panose="020B0604020202020204" pitchFamily="34" charset="0"/>
              </a:rPr>
              <a:t>Solan</a:t>
            </a:r>
          </a:p>
          <a:p>
            <a:pPr marL="342900" indent="-342900">
              <a:buFont typeface="+mj-lt"/>
              <a:buAutoNum type="arabicPeriod"/>
            </a:pPr>
            <a:r>
              <a:rPr lang="en-US" dirty="0">
                <a:solidFill>
                  <a:srgbClr val="080808"/>
                </a:solidFill>
                <a:latin typeface="Arial" panose="020B0604020202020204" pitchFamily="34" charset="0"/>
              </a:rPr>
              <a:t>Gurgaon </a:t>
            </a:r>
          </a:p>
          <a:p>
            <a:pPr marL="342900" indent="-342900">
              <a:buFont typeface="+mj-lt"/>
              <a:buAutoNum type="arabicPeriod"/>
            </a:pPr>
            <a:r>
              <a:rPr lang="en-US" dirty="0" err="1">
                <a:solidFill>
                  <a:srgbClr val="080808"/>
                </a:solidFill>
                <a:latin typeface="Arial" panose="020B0604020202020204" pitchFamily="34" charset="0"/>
              </a:rPr>
              <a:t>Buladshahr</a:t>
            </a:r>
            <a:endParaRPr lang="en-US" dirty="0">
              <a:solidFill>
                <a:srgbClr val="080808"/>
              </a:solidFill>
              <a:latin typeface="Arial" panose="020B0604020202020204" pitchFamily="34" charset="0"/>
            </a:endParaRPr>
          </a:p>
          <a:p>
            <a:pPr marL="285750" indent="-285750">
              <a:buFont typeface="Arial" panose="020B0604020202020204" pitchFamily="34" charset="0"/>
              <a:buChar char="•"/>
            </a:pPr>
            <a:endParaRPr lang="en-US" dirty="0">
              <a:solidFill>
                <a:srgbClr val="080808"/>
              </a:solidFill>
              <a:latin typeface="Arial" panose="020B0604020202020204" pitchFamily="34" charset="0"/>
            </a:endParaRPr>
          </a:p>
        </p:txBody>
      </p:sp>
    </p:spTree>
    <p:extLst>
      <p:ext uri="{BB962C8B-B14F-4D97-AF65-F5344CB8AC3E}">
        <p14:creationId xmlns:p14="http://schemas.microsoft.com/office/powerpoint/2010/main" val="190467343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DD5E5BD-3A27-4C08-A32B-2C71C94E8A00}"/>
              </a:ext>
            </a:extLst>
          </p:cNvPr>
          <p:cNvPicPr>
            <a:picLocks noChangeAspect="1"/>
          </p:cNvPicPr>
          <p:nvPr/>
        </p:nvPicPr>
        <p:blipFill>
          <a:blip r:embed="rId2"/>
          <a:stretch>
            <a:fillRect/>
          </a:stretch>
        </p:blipFill>
        <p:spPr>
          <a:xfrm>
            <a:off x="1971675" y="1105926"/>
            <a:ext cx="6334125" cy="4043966"/>
          </a:xfrm>
          <a:prstGeom prst="rect">
            <a:avLst/>
          </a:prstGeom>
        </p:spPr>
      </p:pic>
      <p:sp>
        <p:nvSpPr>
          <p:cNvPr id="9" name="Title 1">
            <a:extLst>
              <a:ext uri="{FF2B5EF4-FFF2-40B4-BE49-F238E27FC236}">
                <a16:creationId xmlns:a16="http://schemas.microsoft.com/office/drawing/2014/main" id="{9715070C-80E3-4C01-A1F8-C7D3139DF469}"/>
              </a:ext>
            </a:extLst>
          </p:cNvPr>
          <p:cNvSpPr txBox="1">
            <a:spLocks/>
          </p:cNvSpPr>
          <p:nvPr/>
        </p:nvSpPr>
        <p:spPr>
          <a:xfrm>
            <a:off x="504355" y="437007"/>
            <a:ext cx="10058400" cy="6689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Analysis of gender of customer </a:t>
            </a:r>
          </a:p>
        </p:txBody>
      </p:sp>
      <p:sp>
        <p:nvSpPr>
          <p:cNvPr id="13" name="TextBox 12">
            <a:extLst>
              <a:ext uri="{FF2B5EF4-FFF2-40B4-BE49-F238E27FC236}">
                <a16:creationId xmlns:a16="http://schemas.microsoft.com/office/drawing/2014/main" id="{878E292D-3CEC-4616-BB07-C95730A9EA58}"/>
              </a:ext>
            </a:extLst>
          </p:cNvPr>
          <p:cNvSpPr txBox="1"/>
          <p:nvPr/>
        </p:nvSpPr>
        <p:spPr>
          <a:xfrm>
            <a:off x="619125" y="5532306"/>
            <a:ext cx="9382125" cy="369332"/>
          </a:xfrm>
          <a:prstGeom prst="rect">
            <a:avLst/>
          </a:prstGeom>
          <a:noFill/>
        </p:spPr>
        <p:txBody>
          <a:bodyPr wrap="square">
            <a:spAutoFit/>
          </a:bodyPr>
          <a:lstStyle/>
          <a:p>
            <a:r>
              <a:rPr lang="en-US" dirty="0">
                <a:solidFill>
                  <a:srgbClr val="080808"/>
                </a:solidFill>
                <a:latin typeface="Arial" panose="020B0604020202020204" pitchFamily="34" charset="0"/>
              </a:rPr>
              <a:t>Analysis show that 68 % of the </a:t>
            </a:r>
            <a:r>
              <a:rPr lang="en-US" dirty="0" err="1">
                <a:solidFill>
                  <a:srgbClr val="080808"/>
                </a:solidFill>
                <a:latin typeface="Arial" panose="020B0604020202020204" pitchFamily="34" charset="0"/>
              </a:rPr>
              <a:t>the</a:t>
            </a:r>
            <a:r>
              <a:rPr lang="en-US" dirty="0">
                <a:solidFill>
                  <a:srgbClr val="080808"/>
                </a:solidFill>
                <a:latin typeface="Arial" panose="020B0604020202020204" pitchFamily="34" charset="0"/>
              </a:rPr>
              <a:t> customers are females and only 33 % are the males</a:t>
            </a:r>
          </a:p>
        </p:txBody>
      </p:sp>
    </p:spTree>
    <p:extLst>
      <p:ext uri="{BB962C8B-B14F-4D97-AF65-F5344CB8AC3E}">
        <p14:creationId xmlns:p14="http://schemas.microsoft.com/office/powerpoint/2010/main" val="270571324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E3DC9-E5A0-4FD2-9B0C-D6989049DB38}"/>
              </a:ext>
            </a:extLst>
          </p:cNvPr>
          <p:cNvSpPr>
            <a:spLocks noGrp="1"/>
          </p:cNvSpPr>
          <p:nvPr>
            <p:ph type="title"/>
          </p:nvPr>
        </p:nvSpPr>
        <p:spPr/>
        <p:txBody>
          <a:bodyPr>
            <a:normAutofit/>
          </a:bodyPr>
          <a:lstStyle/>
          <a:p>
            <a:r>
              <a:rPr lang="en-US" sz="5400" dirty="0"/>
              <a:t>Old/New customers.</a:t>
            </a:r>
            <a:br>
              <a:rPr lang="en-US" sz="5400" dirty="0"/>
            </a:br>
            <a:endParaRPr lang="en-US" dirty="0"/>
          </a:p>
        </p:txBody>
      </p:sp>
      <p:sp>
        <p:nvSpPr>
          <p:cNvPr id="7" name="TextBox 6">
            <a:extLst>
              <a:ext uri="{FF2B5EF4-FFF2-40B4-BE49-F238E27FC236}">
                <a16:creationId xmlns:a16="http://schemas.microsoft.com/office/drawing/2014/main" id="{0F5B02AB-274C-44AB-B3BD-30C41A89873C}"/>
              </a:ext>
            </a:extLst>
          </p:cNvPr>
          <p:cNvSpPr txBox="1"/>
          <p:nvPr/>
        </p:nvSpPr>
        <p:spPr>
          <a:xfrm>
            <a:off x="556525" y="2505054"/>
            <a:ext cx="6096000" cy="2031325"/>
          </a:xfrm>
          <a:prstGeom prst="rect">
            <a:avLst/>
          </a:prstGeom>
          <a:noFill/>
        </p:spPr>
        <p:txBody>
          <a:bodyPr wrap="square">
            <a:spAutoFit/>
          </a:bodyPr>
          <a:lstStyle/>
          <a:p>
            <a:r>
              <a:rPr lang="en-US" sz="1800" b="0" i="0" u="none" strike="noStrike" baseline="0" dirty="0">
                <a:solidFill>
                  <a:srgbClr val="080808"/>
                </a:solidFill>
                <a:latin typeface="Arial" panose="020B0604020202020204" pitchFamily="34" charset="0"/>
              </a:rPr>
              <a:t>Above plot shows that 37 % of customers are using online shopping for more than 4 years whereas 25 % of customers says that they have been doing online shopping since 2 to 3 years and then the percentage keep on decreasing with years. This confirms our earlier fact thar 95 % customers are likely to shop again after there first purchase. </a:t>
            </a:r>
            <a:endParaRPr lang="en-IN" dirty="0"/>
          </a:p>
        </p:txBody>
      </p:sp>
      <p:pic>
        <p:nvPicPr>
          <p:cNvPr id="10" name="Picture 9">
            <a:extLst>
              <a:ext uri="{FF2B5EF4-FFF2-40B4-BE49-F238E27FC236}">
                <a16:creationId xmlns:a16="http://schemas.microsoft.com/office/drawing/2014/main" id="{79C0E974-BDF1-4E2B-8439-B704A2F19A80}"/>
              </a:ext>
            </a:extLst>
          </p:cNvPr>
          <p:cNvPicPr>
            <a:picLocks noChangeAspect="1"/>
          </p:cNvPicPr>
          <p:nvPr/>
        </p:nvPicPr>
        <p:blipFill>
          <a:blip r:embed="rId2"/>
          <a:stretch>
            <a:fillRect/>
          </a:stretch>
        </p:blipFill>
        <p:spPr>
          <a:xfrm>
            <a:off x="6819900" y="1048018"/>
            <a:ext cx="5053512" cy="4943207"/>
          </a:xfrm>
          <a:prstGeom prst="rect">
            <a:avLst/>
          </a:prstGeom>
        </p:spPr>
      </p:pic>
    </p:spTree>
    <p:extLst>
      <p:ext uri="{BB962C8B-B14F-4D97-AF65-F5344CB8AC3E}">
        <p14:creationId xmlns:p14="http://schemas.microsoft.com/office/powerpoint/2010/main" val="411310725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272</TotalTime>
  <Words>1384</Words>
  <Application>Microsoft Office PowerPoint</Application>
  <PresentationFormat>Widescreen</PresentationFormat>
  <Paragraphs>151</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Rockwell</vt:lpstr>
      <vt:lpstr>Rockwell Condensed</vt:lpstr>
      <vt:lpstr>Wingdings</vt:lpstr>
      <vt:lpstr>Wood Type</vt:lpstr>
      <vt:lpstr>  E-retail factors for customer activation and retention: A case study from Indian e-commerce customers </vt:lpstr>
      <vt:lpstr>Problem Statement</vt:lpstr>
      <vt:lpstr>Customer retention dataset</vt:lpstr>
      <vt:lpstr>Summery of dataset</vt:lpstr>
      <vt:lpstr>Summery of dataset</vt:lpstr>
      <vt:lpstr>Summery of dataset</vt:lpstr>
      <vt:lpstr>Analysis of city of customer </vt:lpstr>
      <vt:lpstr>PowerPoint Presentation</vt:lpstr>
      <vt:lpstr>Old/New customers. </vt:lpstr>
      <vt:lpstr>Verity of products offered</vt:lpstr>
      <vt:lpstr>Loading Speed of the website </vt:lpstr>
      <vt:lpstr>Longer Delivery Periods </vt:lpstr>
      <vt:lpstr>Fastest Order Delivering Store </vt:lpstr>
      <vt:lpstr>Age group of customer - </vt:lpstr>
      <vt:lpstr>Type of internet and medium used</vt:lpstr>
      <vt:lpstr>Restricted Payment method Options  </vt:lpstr>
      <vt:lpstr>Payment modes used</vt:lpstr>
      <vt:lpstr>Product abandoned by customer</vt:lpstr>
      <vt:lpstr>Hedonic/Utilitarian values for the Customer-</vt:lpstr>
      <vt:lpstr>Efficient Website  </vt:lpstr>
      <vt:lpstr>Time spend at website</vt:lpstr>
      <vt:lpstr>Online Retailer Recommendation. </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PROJECT</dc:title>
  <dc:creator>Pranav Pandey</dc:creator>
  <cp:lastModifiedBy>Abhijeet Deshpande</cp:lastModifiedBy>
  <cp:revision>73</cp:revision>
  <dcterms:created xsi:type="dcterms:W3CDTF">2021-09-23T13:19:03Z</dcterms:created>
  <dcterms:modified xsi:type="dcterms:W3CDTF">2022-01-29T17:21:20Z</dcterms:modified>
</cp:coreProperties>
</file>