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8"/>
  </p:notesMasterIdLst>
  <p:sldIdLst>
    <p:sldId id="256" r:id="rId2"/>
    <p:sldId id="257" r:id="rId3"/>
    <p:sldId id="258" r:id="rId4"/>
    <p:sldId id="259" r:id="rId5"/>
    <p:sldId id="270" r:id="rId6"/>
    <p:sldId id="271" r:id="rId7"/>
    <p:sldId id="264" r:id="rId8"/>
    <p:sldId id="263" r:id="rId9"/>
    <p:sldId id="265" r:id="rId10"/>
    <p:sldId id="278" r:id="rId11"/>
    <p:sldId id="260" r:id="rId12"/>
    <p:sldId id="261" r:id="rId13"/>
    <p:sldId id="262" r:id="rId14"/>
    <p:sldId id="272" r:id="rId15"/>
    <p:sldId id="273" r:id="rId16"/>
    <p:sldId id="266" r:id="rId17"/>
    <p:sldId id="275" r:id="rId18"/>
    <p:sldId id="276" r:id="rId19"/>
    <p:sldId id="277" r:id="rId20"/>
    <p:sldId id="267" r:id="rId21"/>
    <p:sldId id="279" r:id="rId22"/>
    <p:sldId id="280" r:id="rId23"/>
    <p:sldId id="281" r:id="rId24"/>
    <p:sldId id="274" r:id="rId25"/>
    <p:sldId id="268"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80" d="100"/>
          <a:sy n="80" d="100"/>
        </p:scale>
        <p:origin x="758"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3T13:44:01.24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D8A08-711C-46ED-A3C1-ABF916CFAC74}" type="datetimeFigureOut">
              <a:rPr lang="en-IN" smtClean="0"/>
              <a:t>12-02-2022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6BC3E-5C53-4CBF-9D71-8BF0F2CD62ED}" type="slidenum">
              <a:rPr lang="en-IN" smtClean="0"/>
              <a:t>‹#›</a:t>
            </a:fld>
            <a:endParaRPr lang="en-IN"/>
          </a:p>
        </p:txBody>
      </p:sp>
    </p:spTree>
    <p:extLst>
      <p:ext uri="{BB962C8B-B14F-4D97-AF65-F5344CB8AC3E}">
        <p14:creationId xmlns:p14="http://schemas.microsoft.com/office/powerpoint/2010/main" val="3517997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96BC3E-5C53-4CBF-9D71-8BF0F2CD62ED}" type="slidenum">
              <a:rPr lang="en-IN" smtClean="0"/>
              <a:t>8</a:t>
            </a:fld>
            <a:endParaRPr lang="en-IN"/>
          </a:p>
        </p:txBody>
      </p:sp>
    </p:spTree>
    <p:extLst>
      <p:ext uri="{BB962C8B-B14F-4D97-AF65-F5344CB8AC3E}">
        <p14:creationId xmlns:p14="http://schemas.microsoft.com/office/powerpoint/2010/main" val="23925798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BF38673-FF08-4770-9E75-A303872610FF}" type="slidenum">
              <a:rPr lang="en-US" smtClean="0"/>
              <a:t>‹#›</a:t>
            </a:fld>
            <a:endParaRPr lang="en-US"/>
          </a:p>
        </p:txBody>
      </p:sp>
    </p:spTree>
    <p:extLst>
      <p:ext uri="{BB962C8B-B14F-4D97-AF65-F5344CB8AC3E}">
        <p14:creationId xmlns:p14="http://schemas.microsoft.com/office/powerpoint/2010/main" val="248762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84451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24550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7A1DA5-D95E-4EBF-8BD3-26DBBB494E89}"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249124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57A1DA5-D95E-4EBF-8BD3-26DBBB494E89}" type="datetimeFigureOut">
              <a:rPr lang="en-US" smtClean="0"/>
              <a:t>2/12/2022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BF38673-FF08-4770-9E75-A303872610FF}" type="slidenum">
              <a:rPr lang="en-US" smtClean="0"/>
              <a:t>‹#›</a:t>
            </a:fld>
            <a:endParaRPr lang="en-US"/>
          </a:p>
        </p:txBody>
      </p:sp>
    </p:spTree>
    <p:extLst>
      <p:ext uri="{BB962C8B-B14F-4D97-AF65-F5344CB8AC3E}">
        <p14:creationId xmlns:p14="http://schemas.microsoft.com/office/powerpoint/2010/main" val="56639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7A1DA5-D95E-4EBF-8BD3-26DBBB494E89}"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50719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A1DA5-D95E-4EBF-8BD3-26DBBB494E89}"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97762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A1DA5-D95E-4EBF-8BD3-26DBBB494E89}"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417267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A1DA5-D95E-4EBF-8BD3-26DBBB494E89}"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783290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A1DA5-D95E-4EBF-8BD3-26DBBB494E89}"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115249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7A1DA5-D95E-4EBF-8BD3-26DBBB494E89}" type="datetimeFigureOut">
              <a:rPr lang="en-US" smtClean="0"/>
              <a:t>2/12/2022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BF38673-FF08-4770-9E75-A303872610FF}" type="slidenum">
              <a:rPr lang="en-US" smtClean="0"/>
              <a:t>‹#›</a:t>
            </a:fld>
            <a:endParaRPr lang="en-US"/>
          </a:p>
        </p:txBody>
      </p:sp>
    </p:spTree>
    <p:extLst>
      <p:ext uri="{BB962C8B-B14F-4D97-AF65-F5344CB8AC3E}">
        <p14:creationId xmlns:p14="http://schemas.microsoft.com/office/powerpoint/2010/main" val="78762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57A1DA5-D95E-4EBF-8BD3-26DBBB494E89}" type="datetimeFigureOut">
              <a:rPr lang="en-US" smtClean="0"/>
              <a:t>2/12/2022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BF38673-FF08-4770-9E75-A303872610FF}" type="slidenum">
              <a:rPr lang="en-US" smtClean="0"/>
              <a:t>‹#›</a:t>
            </a:fld>
            <a:endParaRPr lang="en-US"/>
          </a:p>
        </p:txBody>
      </p:sp>
    </p:spTree>
    <p:extLst>
      <p:ext uri="{BB962C8B-B14F-4D97-AF65-F5344CB8AC3E}">
        <p14:creationId xmlns:p14="http://schemas.microsoft.com/office/powerpoint/2010/main" val="13141099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6147-94E6-410B-A2C4-A916ED69D907}"/>
              </a:ext>
            </a:extLst>
          </p:cNvPr>
          <p:cNvSpPr>
            <a:spLocks noGrp="1"/>
          </p:cNvSpPr>
          <p:nvPr>
            <p:ph type="ctrTitle"/>
          </p:nvPr>
        </p:nvSpPr>
        <p:spPr>
          <a:xfrm>
            <a:off x="956310" y="1399032"/>
            <a:ext cx="9966960" cy="3035808"/>
          </a:xfrm>
        </p:spPr>
        <p:txBody>
          <a:bodyPr/>
          <a:lstStyle/>
          <a:p>
            <a:pPr algn="ctr"/>
            <a:br>
              <a:rPr lang="en-IN" sz="4400" b="0" i="0" u="none" strike="noStrike" baseline="0" dirty="0">
                <a:solidFill>
                  <a:srgbClr val="000000"/>
                </a:solidFill>
                <a:latin typeface="Calibri" panose="020F0502020204030204" pitchFamily="34" charset="0"/>
              </a:rPr>
            </a:br>
            <a:r>
              <a:rPr lang="en-US" sz="4400" b="0" i="0" u="none" strike="noStrike" baseline="0" dirty="0">
                <a:solidFill>
                  <a:srgbClr val="000000"/>
                </a:solidFill>
                <a:latin typeface="Calibri" panose="020F0502020204030204" pitchFamily="34" charset="0"/>
              </a:rPr>
              <a:t> </a:t>
            </a:r>
            <a:r>
              <a:rPr lang="en-US" sz="4800" b="1" i="1" dirty="0"/>
              <a:t>Micro-credit defaulter project</a:t>
            </a:r>
            <a:endParaRPr lang="en-US" sz="4400" dirty="0">
              <a:solidFill>
                <a:srgbClr val="000000"/>
              </a:solidFill>
              <a:latin typeface="Calibri" panose="020F0502020204030204" pitchFamily="34" charset="0"/>
            </a:endParaRPr>
          </a:p>
        </p:txBody>
      </p:sp>
      <p:sp>
        <p:nvSpPr>
          <p:cNvPr id="3" name="Subtitle 2">
            <a:extLst>
              <a:ext uri="{FF2B5EF4-FFF2-40B4-BE49-F238E27FC236}">
                <a16:creationId xmlns:a16="http://schemas.microsoft.com/office/drawing/2014/main" id="{051FAB6F-3067-42AE-BB63-622AF0F19554}"/>
              </a:ext>
            </a:extLst>
          </p:cNvPr>
          <p:cNvSpPr>
            <a:spLocks noGrp="1"/>
          </p:cNvSpPr>
          <p:nvPr>
            <p:ph type="subTitle" idx="1"/>
          </p:nvPr>
        </p:nvSpPr>
        <p:spPr/>
        <p:txBody>
          <a:bodyPr/>
          <a:lstStyle/>
          <a:p>
            <a:r>
              <a:rPr lang="en-US" b="1" dirty="0"/>
              <a:t>Data Analysis Project</a:t>
            </a:r>
          </a:p>
        </p:txBody>
      </p:sp>
      <p:pic>
        <p:nvPicPr>
          <p:cNvPr id="7" name="Picture 6">
            <a:extLst>
              <a:ext uri="{FF2B5EF4-FFF2-40B4-BE49-F238E27FC236}">
                <a16:creationId xmlns:a16="http://schemas.microsoft.com/office/drawing/2014/main" id="{007C2BB8-258B-4E19-9A33-F43E9D5BC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50" y="4924044"/>
            <a:ext cx="5257800" cy="1905000"/>
          </a:xfrm>
          <a:prstGeom prst="rect">
            <a:avLst/>
          </a:prstGeom>
        </p:spPr>
      </p:pic>
      <p:sp>
        <p:nvSpPr>
          <p:cNvPr id="8" name="TextBox 7">
            <a:extLst>
              <a:ext uri="{FF2B5EF4-FFF2-40B4-BE49-F238E27FC236}">
                <a16:creationId xmlns:a16="http://schemas.microsoft.com/office/drawing/2014/main" id="{FDBA7506-0C5A-4D79-87CF-1C936FE6B99B}"/>
              </a:ext>
            </a:extLst>
          </p:cNvPr>
          <p:cNvSpPr txBox="1"/>
          <p:nvPr/>
        </p:nvSpPr>
        <p:spPr>
          <a:xfrm>
            <a:off x="7715250" y="5600700"/>
            <a:ext cx="3705225" cy="923330"/>
          </a:xfrm>
          <a:prstGeom prst="rect">
            <a:avLst/>
          </a:prstGeom>
          <a:noFill/>
        </p:spPr>
        <p:txBody>
          <a:bodyPr wrap="square" rtlCol="0">
            <a:spAutoFit/>
          </a:bodyPr>
          <a:lstStyle/>
          <a:p>
            <a:r>
              <a:rPr lang="en-US" dirty="0"/>
              <a:t>Submitted by-</a:t>
            </a:r>
          </a:p>
          <a:p>
            <a:endParaRPr lang="en-US" dirty="0"/>
          </a:p>
          <a:p>
            <a:r>
              <a:rPr lang="en-US" dirty="0"/>
              <a:t>Abhijeet Deshpande</a:t>
            </a:r>
          </a:p>
        </p:txBody>
      </p:sp>
    </p:spTree>
    <p:extLst>
      <p:ext uri="{BB962C8B-B14F-4D97-AF65-F5344CB8AC3E}">
        <p14:creationId xmlns:p14="http://schemas.microsoft.com/office/powerpoint/2010/main" val="847725273"/>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7F36-2DE9-4853-816C-A51E52DFB963}"/>
              </a:ext>
            </a:extLst>
          </p:cNvPr>
          <p:cNvSpPr>
            <a:spLocks noGrp="1"/>
          </p:cNvSpPr>
          <p:nvPr>
            <p:ph type="title"/>
          </p:nvPr>
        </p:nvSpPr>
        <p:spPr>
          <a:xfrm>
            <a:off x="0" y="75057"/>
            <a:ext cx="10058400" cy="1609344"/>
          </a:xfrm>
        </p:spPr>
        <p:txBody>
          <a:bodyPr/>
          <a:lstStyle/>
          <a:p>
            <a:r>
              <a:rPr lang="en-US" dirty="0"/>
              <a:t>Identification and Problem solving approaches</a:t>
            </a:r>
            <a:endParaRPr lang="en-IN" dirty="0"/>
          </a:p>
        </p:txBody>
      </p:sp>
      <p:sp>
        <p:nvSpPr>
          <p:cNvPr id="6" name="Content Placeholder 2">
            <a:extLst>
              <a:ext uri="{FF2B5EF4-FFF2-40B4-BE49-F238E27FC236}">
                <a16:creationId xmlns:a16="http://schemas.microsoft.com/office/drawing/2014/main" id="{474BFE14-915C-4DC0-B98F-C62887AC6DF7}"/>
              </a:ext>
            </a:extLst>
          </p:cNvPr>
          <p:cNvSpPr>
            <a:spLocks noGrp="1"/>
          </p:cNvSpPr>
          <p:nvPr>
            <p:ph idx="1"/>
          </p:nvPr>
        </p:nvSpPr>
        <p:spPr>
          <a:xfrm>
            <a:off x="0" y="1581150"/>
            <a:ext cx="10058400" cy="5667375"/>
          </a:xfrm>
        </p:spPr>
        <p:txBody>
          <a:bodyPr>
            <a:normAutofit fontScale="92500" lnSpcReduction="10000"/>
          </a:bodyPr>
          <a:lstStyle/>
          <a:p>
            <a:pPr marL="0" indent="0" algn="l">
              <a:buNone/>
            </a:pPr>
            <a:endParaRPr lang="en-IN" sz="1800" b="0" i="0" u="none" strike="noStrike" baseline="0" dirty="0">
              <a:solidFill>
                <a:srgbClr val="000000"/>
              </a:solidFill>
              <a:latin typeface="Wingdings" panose="05000000000000000000" pitchFamily="2" charset="2"/>
            </a:endParaRPr>
          </a:p>
          <a:p>
            <a:pPr algn="l"/>
            <a:endParaRPr lang="en-IN" sz="1800" b="0" i="0" u="none" strike="noStrike" baseline="0" dirty="0">
              <a:solidFill>
                <a:srgbClr val="000000"/>
              </a:solidFill>
            </a:endParaRPr>
          </a:p>
          <a:p>
            <a:r>
              <a:rPr lang="en-US" sz="1800" dirty="0">
                <a:solidFill>
                  <a:srgbClr val="000000"/>
                </a:solidFill>
                <a:latin typeface="Calibri" panose="020F0502020204030204" pitchFamily="34" charset="0"/>
              </a:rPr>
              <a:t>Performed EDA (Exploratory Data Analysis). </a:t>
            </a:r>
          </a:p>
          <a:p>
            <a:r>
              <a:rPr lang="en-US" sz="1800" b="0" i="0" u="none" strike="noStrike" baseline="0" dirty="0">
                <a:solidFill>
                  <a:srgbClr val="000000"/>
                </a:solidFill>
                <a:latin typeface="Calibri" panose="020F0502020204030204" pitchFamily="34" charset="0"/>
              </a:rPr>
              <a:t>Data Cleaning and dropping the columns which were not contributing to the dataset. </a:t>
            </a:r>
            <a:endParaRPr lang="en-US" sz="1800" b="0" i="0" u="none" strike="noStrike" baseline="0" dirty="0">
              <a:solidFill>
                <a:srgbClr val="000000"/>
              </a:solidFill>
              <a:latin typeface="Wingdings" panose="05000000000000000000" pitchFamily="2" charset="2"/>
            </a:endParaRPr>
          </a:p>
          <a:p>
            <a:r>
              <a:rPr lang="en-IN" sz="1800" b="0" i="0" u="none" strike="noStrike" baseline="0" dirty="0">
                <a:solidFill>
                  <a:srgbClr val="000000"/>
                </a:solidFill>
                <a:latin typeface="Calibri" panose="020F0502020204030204" pitchFamily="34" charset="0"/>
              </a:rPr>
              <a:t>Removed unwanted columns </a:t>
            </a:r>
            <a:endParaRPr lang="en-IN"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Calibri" panose="020F0502020204030204" pitchFamily="34" charset="0"/>
              </a:rPr>
              <a:t>Removed rows that are having zero contribution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Calibri" panose="020F0502020204030204" pitchFamily="34" charset="0"/>
              </a:rPr>
              <a:t>Checked for the outliers and tried to remove the outliers of the dataset.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Calibri" panose="020F0502020204030204" pitchFamily="34" charset="0"/>
              </a:rPr>
              <a:t>Checked for the skewness in the dataset and removed the skewness for better model building.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Calibri" panose="020F0502020204030204" pitchFamily="34" charset="0"/>
              </a:rPr>
              <a:t>Train- Test the dataset into independent and dependent variables. </a:t>
            </a:r>
            <a:r>
              <a:rPr lang="en-IN" sz="1800" b="0" i="0" u="none" strike="noStrike" baseline="0" dirty="0">
                <a:solidFill>
                  <a:srgbClr val="000000"/>
                </a:solidFill>
                <a:latin typeface="Wingdings" panose="05000000000000000000" pitchFamily="2" charset="2"/>
              </a:rPr>
              <a:t> </a:t>
            </a:r>
            <a:endParaRPr lang="en-IN" sz="1800" b="0" i="0" u="none" strike="noStrike" baseline="0" dirty="0">
              <a:solidFill>
                <a:srgbClr val="000000"/>
              </a:solidFill>
            </a:endParaRPr>
          </a:p>
          <a:p>
            <a:r>
              <a:rPr lang="en-IN" sz="1800" dirty="0">
                <a:solidFill>
                  <a:srgbClr val="000000"/>
                </a:solidFill>
                <a:latin typeface="Calibri" panose="020F0502020204030204" pitchFamily="34" charset="0"/>
              </a:rPr>
              <a:t>Model Building. </a:t>
            </a:r>
            <a:endParaRPr lang="en-IN"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Calibri" panose="020F0502020204030204" pitchFamily="34" charset="0"/>
              </a:rPr>
              <a:t>Over sampling done for the label column as our target column was not balanced </a:t>
            </a:r>
            <a:endParaRPr lang="en-IN" sz="1800" b="0" i="0" u="none" strike="noStrike" baseline="0" dirty="0">
              <a:solidFill>
                <a:srgbClr val="000000"/>
              </a:solidFill>
            </a:endParaRPr>
          </a:p>
          <a:p>
            <a:r>
              <a:rPr lang="en-US" sz="1800" dirty="0">
                <a:solidFill>
                  <a:srgbClr val="000000"/>
                </a:solidFill>
                <a:latin typeface="Calibri" panose="020F0502020204030204" pitchFamily="34" charset="0"/>
              </a:rPr>
              <a:t>Analysis done to find best random state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Calibri" panose="020F0502020204030204" pitchFamily="34" charset="0"/>
              </a:rPr>
              <a:t>Cross validation score to check if the model is over-fitted. </a:t>
            </a:r>
            <a:endParaRPr lang="en-US" sz="1800" b="0" i="0" u="none" strike="noStrike" baseline="0" dirty="0">
              <a:solidFill>
                <a:srgbClr val="000000"/>
              </a:solidFill>
              <a:latin typeface="Wingdings" panose="05000000000000000000" pitchFamily="2" charset="2"/>
            </a:endParaRPr>
          </a:p>
          <a:p>
            <a:pPr marL="0" indent="0">
              <a:buNone/>
            </a:pPr>
            <a:endParaRPr lang="en-IN" sz="1800" b="0" i="0" u="none" strike="noStrike" baseline="0" dirty="0">
              <a:solidFill>
                <a:srgbClr val="000000"/>
              </a:solidFill>
              <a:latin typeface="Wingdings" panose="05000000000000000000" pitchFamily="2" charset="2"/>
            </a:endParaRPr>
          </a:p>
          <a:p>
            <a:pPr marL="0" indent="0">
              <a:buNone/>
            </a:pPr>
            <a:r>
              <a:rPr lang="en-US" sz="1800" dirty="0">
                <a:solidFill>
                  <a:srgbClr val="080808"/>
                </a:solidFill>
                <a:latin typeface="Arial" panose="020B0604020202020204" pitchFamily="34" charset="0"/>
              </a:rPr>
              <a:t>  </a:t>
            </a:r>
          </a:p>
        </p:txBody>
      </p:sp>
    </p:spTree>
    <p:extLst>
      <p:ext uri="{BB962C8B-B14F-4D97-AF65-F5344CB8AC3E}">
        <p14:creationId xmlns:p14="http://schemas.microsoft.com/office/powerpoint/2010/main" val="199727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42A6-9BE2-4C62-8462-72165F76121C}"/>
              </a:ext>
            </a:extLst>
          </p:cNvPr>
          <p:cNvSpPr>
            <a:spLocks noGrp="1"/>
          </p:cNvSpPr>
          <p:nvPr>
            <p:ph type="title"/>
          </p:nvPr>
        </p:nvSpPr>
        <p:spPr>
          <a:xfrm>
            <a:off x="0" y="294680"/>
            <a:ext cx="10058400" cy="992476"/>
          </a:xfrm>
        </p:spPr>
        <p:txBody>
          <a:bodyPr>
            <a:normAutofit fontScale="90000"/>
          </a:bodyPr>
          <a:lstStyle/>
          <a:p>
            <a:r>
              <a:rPr lang="en-US" sz="5400" dirty="0"/>
              <a:t>EDA</a:t>
            </a:r>
            <a:br>
              <a:rPr lang="en-US" sz="5400" dirty="0"/>
            </a:br>
            <a:endParaRPr lang="en-US" dirty="0"/>
          </a:p>
        </p:txBody>
      </p:sp>
      <p:pic>
        <p:nvPicPr>
          <p:cNvPr id="8" name="Picture 7">
            <a:extLst>
              <a:ext uri="{FF2B5EF4-FFF2-40B4-BE49-F238E27FC236}">
                <a16:creationId xmlns:a16="http://schemas.microsoft.com/office/drawing/2014/main" id="{0A61DECF-6730-44F2-8A3D-7D87E7F95A2B}"/>
              </a:ext>
            </a:extLst>
          </p:cNvPr>
          <p:cNvPicPr>
            <a:picLocks noChangeAspect="1"/>
          </p:cNvPicPr>
          <p:nvPr/>
        </p:nvPicPr>
        <p:blipFill>
          <a:blip r:embed="rId2"/>
          <a:stretch>
            <a:fillRect/>
          </a:stretch>
        </p:blipFill>
        <p:spPr>
          <a:xfrm>
            <a:off x="66675" y="980296"/>
            <a:ext cx="7003290" cy="4189141"/>
          </a:xfrm>
          <a:prstGeom prst="rect">
            <a:avLst/>
          </a:prstGeom>
        </p:spPr>
      </p:pic>
      <p:sp>
        <p:nvSpPr>
          <p:cNvPr id="9" name="TextBox 8">
            <a:extLst>
              <a:ext uri="{FF2B5EF4-FFF2-40B4-BE49-F238E27FC236}">
                <a16:creationId xmlns:a16="http://schemas.microsoft.com/office/drawing/2014/main" id="{9C266DF8-FA09-47EB-A4EC-7172BD067C6F}"/>
              </a:ext>
            </a:extLst>
          </p:cNvPr>
          <p:cNvSpPr txBox="1"/>
          <p:nvPr/>
        </p:nvSpPr>
        <p:spPr>
          <a:xfrm>
            <a:off x="0" y="5531887"/>
            <a:ext cx="10424863" cy="646331"/>
          </a:xfrm>
          <a:prstGeom prst="rect">
            <a:avLst/>
          </a:prstGeom>
          <a:noFill/>
        </p:spPr>
        <p:txBody>
          <a:bodyPr wrap="square" rtlCol="0">
            <a:spAutoFit/>
          </a:bodyPr>
          <a:lstStyle/>
          <a:p>
            <a:r>
              <a:rPr lang="en-US" dirty="0">
                <a:solidFill>
                  <a:srgbClr val="080808"/>
                </a:solidFill>
                <a:latin typeface="Arial" panose="020B0604020202020204" pitchFamily="34" charset="0"/>
              </a:rPr>
              <a:t>Pie plot plotted for label column shows that we have imbalanced label column 87.5 % are not defaulters while 12.6 % are defaulters</a:t>
            </a:r>
          </a:p>
        </p:txBody>
      </p:sp>
    </p:spTree>
    <p:extLst>
      <p:ext uri="{BB962C8B-B14F-4D97-AF65-F5344CB8AC3E}">
        <p14:creationId xmlns:p14="http://schemas.microsoft.com/office/powerpoint/2010/main" val="41380724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65EE-0769-4852-ACD2-D3A6EBFBA502}"/>
              </a:ext>
            </a:extLst>
          </p:cNvPr>
          <p:cNvSpPr>
            <a:spLocks noGrp="1"/>
          </p:cNvSpPr>
          <p:nvPr>
            <p:ph type="title"/>
          </p:nvPr>
        </p:nvSpPr>
        <p:spPr>
          <a:xfrm>
            <a:off x="181792" y="362356"/>
            <a:ext cx="10058400" cy="894002"/>
          </a:xfrm>
        </p:spPr>
        <p:txBody>
          <a:bodyPr>
            <a:normAutofit fontScale="90000"/>
          </a:bodyPr>
          <a:lstStyle/>
          <a:p>
            <a:r>
              <a:rPr lang="en-US" dirty="0"/>
              <a:t>Count of loans taken</a:t>
            </a:r>
            <a:br>
              <a:rPr lang="en-US" sz="5400" dirty="0"/>
            </a:br>
            <a:endParaRPr lang="en-US" dirty="0"/>
          </a:p>
        </p:txBody>
      </p:sp>
      <p:sp>
        <p:nvSpPr>
          <p:cNvPr id="6" name="TextBox 5">
            <a:extLst>
              <a:ext uri="{FF2B5EF4-FFF2-40B4-BE49-F238E27FC236}">
                <a16:creationId xmlns:a16="http://schemas.microsoft.com/office/drawing/2014/main" id="{C681423E-2D6A-43E3-A953-50180242BA7A}"/>
              </a:ext>
            </a:extLst>
          </p:cNvPr>
          <p:cNvSpPr txBox="1"/>
          <p:nvPr/>
        </p:nvSpPr>
        <p:spPr>
          <a:xfrm>
            <a:off x="598610" y="5321837"/>
            <a:ext cx="10424863" cy="646331"/>
          </a:xfrm>
          <a:prstGeom prst="rect">
            <a:avLst/>
          </a:prstGeom>
          <a:noFill/>
        </p:spPr>
        <p:txBody>
          <a:bodyPr wrap="square" rtlCol="0">
            <a:spAutoFit/>
          </a:bodyPr>
          <a:lstStyle/>
          <a:p>
            <a:r>
              <a:rPr lang="en-US" dirty="0">
                <a:solidFill>
                  <a:srgbClr val="080808"/>
                </a:solidFill>
                <a:latin typeface="Arial" panose="020B0604020202020204" pitchFamily="34" charset="0"/>
              </a:rPr>
              <a:t>Above plots shows that 87 % of users have taken a 6 rupee loan while only 13 % of users have taken a 12 rupee loan</a:t>
            </a:r>
            <a:r>
              <a:rPr lang="en-US" sz="1800" b="0" i="0" u="none" strike="noStrike" baseline="0" dirty="0">
                <a:solidFill>
                  <a:srgbClr val="000000"/>
                </a:solidFill>
                <a:latin typeface="Calibri" panose="020F0502020204030204" pitchFamily="34" charset="0"/>
              </a:rPr>
              <a:t>. </a:t>
            </a:r>
            <a:endParaRPr lang="en-US" dirty="0">
              <a:solidFill>
                <a:srgbClr val="080808"/>
              </a:solidFill>
              <a:latin typeface="Arial" panose="020B0604020202020204" pitchFamily="34" charset="0"/>
            </a:endParaRPr>
          </a:p>
        </p:txBody>
      </p:sp>
      <p:pic>
        <p:nvPicPr>
          <p:cNvPr id="8" name="Content Placeholder 7">
            <a:extLst>
              <a:ext uri="{FF2B5EF4-FFF2-40B4-BE49-F238E27FC236}">
                <a16:creationId xmlns:a16="http://schemas.microsoft.com/office/drawing/2014/main" id="{A92E0620-72E9-4AC2-8FA0-3430D6D33EE9}"/>
              </a:ext>
            </a:extLst>
          </p:cNvPr>
          <p:cNvPicPr>
            <a:picLocks noGrp="1" noChangeAspect="1"/>
          </p:cNvPicPr>
          <p:nvPr>
            <p:ph idx="1"/>
          </p:nvPr>
        </p:nvPicPr>
        <p:blipFill>
          <a:blip r:embed="rId2"/>
          <a:stretch>
            <a:fillRect/>
          </a:stretch>
        </p:blipFill>
        <p:spPr>
          <a:xfrm>
            <a:off x="0" y="1465962"/>
            <a:ext cx="5534025" cy="3187521"/>
          </a:xfrm>
        </p:spPr>
      </p:pic>
      <p:pic>
        <p:nvPicPr>
          <p:cNvPr id="10" name="Picture 9">
            <a:extLst>
              <a:ext uri="{FF2B5EF4-FFF2-40B4-BE49-F238E27FC236}">
                <a16:creationId xmlns:a16="http://schemas.microsoft.com/office/drawing/2014/main" id="{AD35F854-2FD3-4217-8156-37E27ECE0C99}"/>
              </a:ext>
            </a:extLst>
          </p:cNvPr>
          <p:cNvPicPr>
            <a:picLocks noChangeAspect="1"/>
          </p:cNvPicPr>
          <p:nvPr/>
        </p:nvPicPr>
        <p:blipFill>
          <a:blip r:embed="rId3"/>
          <a:stretch>
            <a:fillRect/>
          </a:stretch>
        </p:blipFill>
        <p:spPr>
          <a:xfrm>
            <a:off x="6981009" y="809357"/>
            <a:ext cx="4507606" cy="3931456"/>
          </a:xfrm>
          <a:prstGeom prst="rect">
            <a:avLst/>
          </a:prstGeom>
        </p:spPr>
      </p:pic>
    </p:spTree>
    <p:extLst>
      <p:ext uri="{BB962C8B-B14F-4D97-AF65-F5344CB8AC3E}">
        <p14:creationId xmlns:p14="http://schemas.microsoft.com/office/powerpoint/2010/main" val="14779005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84C9F-5278-45EA-AAAF-3F94C57B26E1}"/>
              </a:ext>
            </a:extLst>
          </p:cNvPr>
          <p:cNvSpPr>
            <a:spLocks noGrp="1"/>
          </p:cNvSpPr>
          <p:nvPr>
            <p:ph type="title"/>
          </p:nvPr>
        </p:nvSpPr>
        <p:spPr>
          <a:xfrm>
            <a:off x="0" y="246507"/>
            <a:ext cx="10058400" cy="1609344"/>
          </a:xfrm>
        </p:spPr>
        <p:txBody>
          <a:bodyPr/>
          <a:lstStyle/>
          <a:p>
            <a:r>
              <a:rPr lang="en-US" dirty="0"/>
              <a:t>Data from month</a:t>
            </a:r>
            <a:br>
              <a:rPr lang="en-US" sz="5400" dirty="0"/>
            </a:br>
            <a:endParaRPr lang="en-US" dirty="0"/>
          </a:p>
        </p:txBody>
      </p:sp>
      <p:sp>
        <p:nvSpPr>
          <p:cNvPr id="6" name="TextBox 5">
            <a:extLst>
              <a:ext uri="{FF2B5EF4-FFF2-40B4-BE49-F238E27FC236}">
                <a16:creationId xmlns:a16="http://schemas.microsoft.com/office/drawing/2014/main" id="{1022955E-E786-447A-8163-D3421013CFAA}"/>
              </a:ext>
            </a:extLst>
          </p:cNvPr>
          <p:cNvSpPr txBox="1"/>
          <p:nvPr/>
        </p:nvSpPr>
        <p:spPr>
          <a:xfrm>
            <a:off x="319893" y="5727037"/>
            <a:ext cx="10875030" cy="646331"/>
          </a:xfrm>
          <a:prstGeom prst="rect">
            <a:avLst/>
          </a:prstGeom>
          <a:noFill/>
        </p:spPr>
        <p:txBody>
          <a:bodyPr wrap="square" rtlCol="0">
            <a:spAutoFit/>
          </a:bodyPr>
          <a:lstStyle/>
          <a:p>
            <a:r>
              <a:rPr lang="en-US" dirty="0">
                <a:solidFill>
                  <a:srgbClr val="080808"/>
                </a:solidFill>
                <a:latin typeface="Arial" panose="020B0604020202020204" pitchFamily="34" charset="0"/>
              </a:rPr>
              <a:t>Count plot plotted for months shows that we are having data from three months only also in that more loans are taken in 6th and 7th month </a:t>
            </a:r>
          </a:p>
        </p:txBody>
      </p:sp>
      <p:pic>
        <p:nvPicPr>
          <p:cNvPr id="4" name="Picture 3">
            <a:extLst>
              <a:ext uri="{FF2B5EF4-FFF2-40B4-BE49-F238E27FC236}">
                <a16:creationId xmlns:a16="http://schemas.microsoft.com/office/drawing/2014/main" id="{00981E13-8571-448F-AF2E-EFFA569A3A81}"/>
              </a:ext>
            </a:extLst>
          </p:cNvPr>
          <p:cNvPicPr>
            <a:picLocks noChangeAspect="1"/>
          </p:cNvPicPr>
          <p:nvPr/>
        </p:nvPicPr>
        <p:blipFill>
          <a:blip r:embed="rId2"/>
          <a:stretch>
            <a:fillRect/>
          </a:stretch>
        </p:blipFill>
        <p:spPr>
          <a:xfrm>
            <a:off x="1513401" y="1506828"/>
            <a:ext cx="8173523" cy="3844344"/>
          </a:xfrm>
          <a:prstGeom prst="rect">
            <a:avLst/>
          </a:prstGeom>
        </p:spPr>
      </p:pic>
    </p:spTree>
    <p:extLst>
      <p:ext uri="{BB962C8B-B14F-4D97-AF65-F5344CB8AC3E}">
        <p14:creationId xmlns:p14="http://schemas.microsoft.com/office/powerpoint/2010/main" val="23256423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CBE4-F215-4487-A1E6-C038500BEAE0}"/>
              </a:ext>
            </a:extLst>
          </p:cNvPr>
          <p:cNvSpPr>
            <a:spLocks noGrp="1"/>
          </p:cNvSpPr>
          <p:nvPr>
            <p:ph type="title"/>
          </p:nvPr>
        </p:nvSpPr>
        <p:spPr>
          <a:xfrm>
            <a:off x="0" y="45132"/>
            <a:ext cx="10058400" cy="1609344"/>
          </a:xfrm>
        </p:spPr>
        <p:txBody>
          <a:bodyPr/>
          <a:lstStyle/>
          <a:p>
            <a:r>
              <a:rPr lang="en-US" dirty="0"/>
              <a:t>Loans taken on date analysis- </a:t>
            </a:r>
            <a:endParaRPr lang="en-IN" dirty="0"/>
          </a:p>
        </p:txBody>
      </p:sp>
      <p:sp>
        <p:nvSpPr>
          <p:cNvPr id="9" name="TextBox 8">
            <a:extLst>
              <a:ext uri="{FF2B5EF4-FFF2-40B4-BE49-F238E27FC236}">
                <a16:creationId xmlns:a16="http://schemas.microsoft.com/office/drawing/2014/main" id="{E5AA475B-F175-438D-966C-6372159A1A5B}"/>
              </a:ext>
            </a:extLst>
          </p:cNvPr>
          <p:cNvSpPr txBox="1"/>
          <p:nvPr/>
        </p:nvSpPr>
        <p:spPr>
          <a:xfrm>
            <a:off x="342899" y="5936490"/>
            <a:ext cx="7800975" cy="646331"/>
          </a:xfrm>
          <a:prstGeom prst="rect">
            <a:avLst/>
          </a:prstGeom>
          <a:noFill/>
        </p:spPr>
        <p:txBody>
          <a:bodyPr wrap="square">
            <a:spAutoFit/>
          </a:bodyPr>
          <a:lstStyle/>
          <a:p>
            <a:r>
              <a:rPr lang="en-US" dirty="0">
                <a:solidFill>
                  <a:srgbClr val="080808"/>
                </a:solidFill>
                <a:latin typeface="Arial" panose="020B0604020202020204" pitchFamily="34" charset="0"/>
              </a:rPr>
              <a:t>Count plot plotted for the date column shows that more loans are taken in the starting of the month and then it is decreasing till the month end. </a:t>
            </a:r>
          </a:p>
        </p:txBody>
      </p:sp>
      <p:pic>
        <p:nvPicPr>
          <p:cNvPr id="6" name="Picture 5">
            <a:extLst>
              <a:ext uri="{FF2B5EF4-FFF2-40B4-BE49-F238E27FC236}">
                <a16:creationId xmlns:a16="http://schemas.microsoft.com/office/drawing/2014/main" id="{88C7C6E6-9E08-4F9F-920C-C5AE97027FF9}"/>
              </a:ext>
            </a:extLst>
          </p:cNvPr>
          <p:cNvPicPr>
            <a:picLocks noChangeAspect="1"/>
          </p:cNvPicPr>
          <p:nvPr/>
        </p:nvPicPr>
        <p:blipFill>
          <a:blip r:embed="rId2"/>
          <a:stretch>
            <a:fillRect/>
          </a:stretch>
        </p:blipFill>
        <p:spPr>
          <a:xfrm>
            <a:off x="0" y="1208199"/>
            <a:ext cx="12192000" cy="4011501"/>
          </a:xfrm>
          <a:prstGeom prst="rect">
            <a:avLst/>
          </a:prstGeom>
        </p:spPr>
      </p:pic>
    </p:spTree>
    <p:extLst>
      <p:ext uri="{BB962C8B-B14F-4D97-AF65-F5344CB8AC3E}">
        <p14:creationId xmlns:p14="http://schemas.microsoft.com/office/powerpoint/2010/main" val="3186793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8B1A-6393-4037-9FA0-C8185C936DF1}"/>
              </a:ext>
            </a:extLst>
          </p:cNvPr>
          <p:cNvSpPr>
            <a:spLocks noGrp="1"/>
          </p:cNvSpPr>
          <p:nvPr>
            <p:ph type="title"/>
          </p:nvPr>
        </p:nvSpPr>
        <p:spPr>
          <a:xfrm>
            <a:off x="76200" y="242971"/>
            <a:ext cx="10058400" cy="1609344"/>
          </a:xfrm>
        </p:spPr>
        <p:txBody>
          <a:bodyPr/>
          <a:lstStyle/>
          <a:p>
            <a:r>
              <a:rPr lang="en-US" dirty="0"/>
              <a:t>Loans taken in 30 days</a:t>
            </a:r>
            <a:endParaRPr lang="en-IN" dirty="0"/>
          </a:p>
        </p:txBody>
      </p:sp>
      <p:sp>
        <p:nvSpPr>
          <p:cNvPr id="9" name="TextBox 8">
            <a:extLst>
              <a:ext uri="{FF2B5EF4-FFF2-40B4-BE49-F238E27FC236}">
                <a16:creationId xmlns:a16="http://schemas.microsoft.com/office/drawing/2014/main" id="{278651A6-F02B-445A-9F41-6559B995B154}"/>
              </a:ext>
            </a:extLst>
          </p:cNvPr>
          <p:cNvSpPr txBox="1"/>
          <p:nvPr/>
        </p:nvSpPr>
        <p:spPr>
          <a:xfrm>
            <a:off x="0" y="5948038"/>
            <a:ext cx="10829925" cy="64633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The number of loans taken by users in last 30 days is more than 50 but the maximum loan amount taken highly danced between 50 to 150 . </a:t>
            </a:r>
            <a:endParaRPr lang="en-IN" dirty="0"/>
          </a:p>
        </p:txBody>
      </p:sp>
      <p:pic>
        <p:nvPicPr>
          <p:cNvPr id="4" name="Picture 3">
            <a:extLst>
              <a:ext uri="{FF2B5EF4-FFF2-40B4-BE49-F238E27FC236}">
                <a16:creationId xmlns:a16="http://schemas.microsoft.com/office/drawing/2014/main" id="{40876498-584D-495E-ADC2-E693A3007AD1}"/>
              </a:ext>
            </a:extLst>
          </p:cNvPr>
          <p:cNvPicPr>
            <a:picLocks noChangeAspect="1"/>
          </p:cNvPicPr>
          <p:nvPr/>
        </p:nvPicPr>
        <p:blipFill>
          <a:blip r:embed="rId2"/>
          <a:stretch>
            <a:fillRect/>
          </a:stretch>
        </p:blipFill>
        <p:spPr>
          <a:xfrm>
            <a:off x="2562225" y="1458935"/>
            <a:ext cx="6686550" cy="3425780"/>
          </a:xfrm>
          <a:prstGeom prst="rect">
            <a:avLst/>
          </a:prstGeom>
        </p:spPr>
      </p:pic>
    </p:spTree>
    <p:extLst>
      <p:ext uri="{BB962C8B-B14F-4D97-AF65-F5344CB8AC3E}">
        <p14:creationId xmlns:p14="http://schemas.microsoft.com/office/powerpoint/2010/main" val="415771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B0C5-3866-42EC-BDC5-48F72171CBF9}"/>
              </a:ext>
            </a:extLst>
          </p:cNvPr>
          <p:cNvSpPr>
            <a:spLocks noGrp="1"/>
          </p:cNvSpPr>
          <p:nvPr>
            <p:ph type="title"/>
          </p:nvPr>
        </p:nvSpPr>
        <p:spPr>
          <a:xfrm>
            <a:off x="0" y="229145"/>
            <a:ext cx="10058400" cy="1609344"/>
          </a:xfrm>
        </p:spPr>
        <p:txBody>
          <a:bodyPr/>
          <a:lstStyle/>
          <a:p>
            <a:r>
              <a:rPr lang="en-US" dirty="0"/>
              <a:t>Payback time</a:t>
            </a:r>
          </a:p>
        </p:txBody>
      </p:sp>
      <p:sp>
        <p:nvSpPr>
          <p:cNvPr id="6" name="TextBox 5">
            <a:extLst>
              <a:ext uri="{FF2B5EF4-FFF2-40B4-BE49-F238E27FC236}">
                <a16:creationId xmlns:a16="http://schemas.microsoft.com/office/drawing/2014/main" id="{B6BA9565-7E9D-4E70-AAFF-99D89B4EE98C}"/>
              </a:ext>
            </a:extLst>
          </p:cNvPr>
          <p:cNvSpPr txBox="1"/>
          <p:nvPr/>
        </p:nvSpPr>
        <p:spPr>
          <a:xfrm>
            <a:off x="307848" y="5988769"/>
            <a:ext cx="9750552" cy="369332"/>
          </a:xfrm>
          <a:prstGeom prst="rect">
            <a:avLst/>
          </a:prstGeom>
          <a:noFill/>
        </p:spPr>
        <p:txBody>
          <a:bodyPr wrap="square" rtlCol="0">
            <a:spAutoFit/>
          </a:bodyPr>
          <a:lstStyle/>
          <a:p>
            <a:r>
              <a:rPr lang="en-US" dirty="0">
                <a:solidFill>
                  <a:srgbClr val="080808"/>
                </a:solidFill>
                <a:latin typeface="Arial" panose="020B0604020202020204" pitchFamily="34" charset="0"/>
              </a:rPr>
              <a:t>As the number of days of payback is increasing the number of defaulters is also increasing </a:t>
            </a:r>
          </a:p>
        </p:txBody>
      </p:sp>
      <p:pic>
        <p:nvPicPr>
          <p:cNvPr id="8" name="Picture 7">
            <a:extLst>
              <a:ext uri="{FF2B5EF4-FFF2-40B4-BE49-F238E27FC236}">
                <a16:creationId xmlns:a16="http://schemas.microsoft.com/office/drawing/2014/main" id="{E76DF0FE-B97F-4A28-BB2C-841C6C606B55}"/>
              </a:ext>
            </a:extLst>
          </p:cNvPr>
          <p:cNvPicPr>
            <a:picLocks noChangeAspect="1"/>
          </p:cNvPicPr>
          <p:nvPr/>
        </p:nvPicPr>
        <p:blipFill>
          <a:blip r:embed="rId2"/>
          <a:stretch>
            <a:fillRect/>
          </a:stretch>
        </p:blipFill>
        <p:spPr>
          <a:xfrm>
            <a:off x="230075" y="1501059"/>
            <a:ext cx="11961925" cy="3594816"/>
          </a:xfrm>
          <a:prstGeom prst="rect">
            <a:avLst/>
          </a:prstGeom>
        </p:spPr>
      </p:pic>
    </p:spTree>
    <p:extLst>
      <p:ext uri="{BB962C8B-B14F-4D97-AF65-F5344CB8AC3E}">
        <p14:creationId xmlns:p14="http://schemas.microsoft.com/office/powerpoint/2010/main" val="14986007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99B8-DAD4-42AE-B220-B84E92A2E5A2}"/>
              </a:ext>
            </a:extLst>
          </p:cNvPr>
          <p:cNvSpPr>
            <a:spLocks noGrp="1"/>
          </p:cNvSpPr>
          <p:nvPr>
            <p:ph type="title"/>
          </p:nvPr>
        </p:nvSpPr>
        <p:spPr>
          <a:xfrm>
            <a:off x="428625" y="331482"/>
            <a:ext cx="10058400" cy="1609344"/>
          </a:xfrm>
        </p:spPr>
        <p:txBody>
          <a:bodyPr/>
          <a:lstStyle/>
          <a:p>
            <a:r>
              <a:rPr lang="en-US" dirty="0"/>
              <a:t>Payment modes used</a:t>
            </a:r>
            <a:endParaRPr lang="en-IN" dirty="0"/>
          </a:p>
        </p:txBody>
      </p:sp>
      <p:sp>
        <p:nvSpPr>
          <p:cNvPr id="7" name="TextBox 6">
            <a:extLst>
              <a:ext uri="{FF2B5EF4-FFF2-40B4-BE49-F238E27FC236}">
                <a16:creationId xmlns:a16="http://schemas.microsoft.com/office/drawing/2014/main" id="{4B11399D-2E29-42D6-BE73-5B7BD08E3844}"/>
              </a:ext>
            </a:extLst>
          </p:cNvPr>
          <p:cNvSpPr txBox="1"/>
          <p:nvPr/>
        </p:nvSpPr>
        <p:spPr>
          <a:xfrm>
            <a:off x="581024" y="6157186"/>
            <a:ext cx="8048625" cy="36933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We can see amount of loans taken between 0 to 50 are having higher paybacks </a:t>
            </a:r>
            <a:endParaRPr lang="en-IN" dirty="0"/>
          </a:p>
        </p:txBody>
      </p:sp>
      <p:pic>
        <p:nvPicPr>
          <p:cNvPr id="4" name="Picture 3">
            <a:extLst>
              <a:ext uri="{FF2B5EF4-FFF2-40B4-BE49-F238E27FC236}">
                <a16:creationId xmlns:a16="http://schemas.microsoft.com/office/drawing/2014/main" id="{28307766-F7E5-410E-93DA-4E5DD2785C2C}"/>
              </a:ext>
            </a:extLst>
          </p:cNvPr>
          <p:cNvPicPr>
            <a:picLocks noChangeAspect="1"/>
          </p:cNvPicPr>
          <p:nvPr/>
        </p:nvPicPr>
        <p:blipFill>
          <a:blip r:embed="rId2"/>
          <a:stretch>
            <a:fillRect/>
          </a:stretch>
        </p:blipFill>
        <p:spPr>
          <a:xfrm>
            <a:off x="169437" y="1664594"/>
            <a:ext cx="11936838" cy="3793231"/>
          </a:xfrm>
          <a:prstGeom prst="rect">
            <a:avLst/>
          </a:prstGeom>
        </p:spPr>
      </p:pic>
    </p:spTree>
    <p:extLst>
      <p:ext uri="{BB962C8B-B14F-4D97-AF65-F5344CB8AC3E}">
        <p14:creationId xmlns:p14="http://schemas.microsoft.com/office/powerpoint/2010/main" val="4019073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127E-34D4-466B-A344-CA9DC7992516}"/>
              </a:ext>
            </a:extLst>
          </p:cNvPr>
          <p:cNvSpPr>
            <a:spLocks noGrp="1"/>
          </p:cNvSpPr>
          <p:nvPr>
            <p:ph type="title"/>
          </p:nvPr>
        </p:nvSpPr>
        <p:spPr>
          <a:xfrm>
            <a:off x="0" y="299966"/>
            <a:ext cx="10058400" cy="1609344"/>
          </a:xfrm>
        </p:spPr>
        <p:txBody>
          <a:bodyPr/>
          <a:lstStyle/>
          <a:p>
            <a:r>
              <a:rPr lang="en-US" dirty="0"/>
              <a:t>Recharge frequency</a:t>
            </a:r>
            <a:endParaRPr lang="en-IN" dirty="0"/>
          </a:p>
        </p:txBody>
      </p:sp>
      <p:sp>
        <p:nvSpPr>
          <p:cNvPr id="5" name="TextBox 4">
            <a:extLst>
              <a:ext uri="{FF2B5EF4-FFF2-40B4-BE49-F238E27FC236}">
                <a16:creationId xmlns:a16="http://schemas.microsoft.com/office/drawing/2014/main" id="{67AABAE9-9229-43DA-8250-3DC0B6EFE760}"/>
              </a:ext>
            </a:extLst>
          </p:cNvPr>
          <p:cNvSpPr txBox="1"/>
          <p:nvPr/>
        </p:nvSpPr>
        <p:spPr>
          <a:xfrm>
            <a:off x="200025" y="6188702"/>
            <a:ext cx="11258550" cy="36933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Above plot shows that more number of customers usually </a:t>
            </a:r>
            <a:r>
              <a:rPr lang="en-US" sz="1800" b="0" i="0" u="none" strike="noStrike" baseline="0" dirty="0" err="1">
                <a:solidFill>
                  <a:srgbClr val="000000"/>
                </a:solidFill>
                <a:latin typeface="Calibri" panose="020F0502020204030204" pitchFamily="34" charset="0"/>
              </a:rPr>
              <a:t>reacharges</a:t>
            </a:r>
            <a:r>
              <a:rPr lang="en-US" sz="1800" b="0" i="0" u="none" strike="noStrike" baseline="0" dirty="0">
                <a:solidFill>
                  <a:srgbClr val="000000"/>
                </a:solidFill>
                <a:latin typeface="Calibri" panose="020F0502020204030204" pitchFamily="34" charset="0"/>
              </a:rPr>
              <a:t> their phone 0 to 6 times in a month </a:t>
            </a:r>
            <a:endParaRPr lang="en-IN" dirty="0"/>
          </a:p>
        </p:txBody>
      </p:sp>
      <p:pic>
        <p:nvPicPr>
          <p:cNvPr id="4" name="Picture 3">
            <a:extLst>
              <a:ext uri="{FF2B5EF4-FFF2-40B4-BE49-F238E27FC236}">
                <a16:creationId xmlns:a16="http://schemas.microsoft.com/office/drawing/2014/main" id="{76932277-6DBE-40AA-8D1D-1A055E3045D3}"/>
              </a:ext>
            </a:extLst>
          </p:cNvPr>
          <p:cNvPicPr>
            <a:picLocks noChangeAspect="1"/>
          </p:cNvPicPr>
          <p:nvPr/>
        </p:nvPicPr>
        <p:blipFill>
          <a:blip r:embed="rId2"/>
          <a:stretch>
            <a:fillRect/>
          </a:stretch>
        </p:blipFill>
        <p:spPr>
          <a:xfrm>
            <a:off x="0" y="1896547"/>
            <a:ext cx="12192000" cy="3656527"/>
          </a:xfrm>
          <a:prstGeom prst="rect">
            <a:avLst/>
          </a:prstGeom>
        </p:spPr>
      </p:pic>
    </p:spTree>
    <p:extLst>
      <p:ext uri="{BB962C8B-B14F-4D97-AF65-F5344CB8AC3E}">
        <p14:creationId xmlns:p14="http://schemas.microsoft.com/office/powerpoint/2010/main" val="249335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68DD-1CA1-4FBA-84A3-5A85F861CC1F}"/>
              </a:ext>
            </a:extLst>
          </p:cNvPr>
          <p:cNvSpPr>
            <a:spLocks noGrp="1"/>
          </p:cNvSpPr>
          <p:nvPr>
            <p:ph type="title"/>
          </p:nvPr>
        </p:nvSpPr>
        <p:spPr>
          <a:xfrm>
            <a:off x="0" y="257175"/>
            <a:ext cx="10058400" cy="1609344"/>
          </a:xfrm>
        </p:spPr>
        <p:txBody>
          <a:bodyPr/>
          <a:lstStyle/>
          <a:p>
            <a:r>
              <a:rPr lang="en-US" dirty="0"/>
              <a:t>Number of loans taken in 30 days</a:t>
            </a:r>
            <a:endParaRPr lang="en-IN" dirty="0"/>
          </a:p>
        </p:txBody>
      </p:sp>
      <p:pic>
        <p:nvPicPr>
          <p:cNvPr id="7" name="Picture 6">
            <a:extLst>
              <a:ext uri="{FF2B5EF4-FFF2-40B4-BE49-F238E27FC236}">
                <a16:creationId xmlns:a16="http://schemas.microsoft.com/office/drawing/2014/main" id="{C8942CAC-4409-4A50-8065-CA6FCDBB36AC}"/>
              </a:ext>
            </a:extLst>
          </p:cNvPr>
          <p:cNvPicPr>
            <a:picLocks noChangeAspect="1"/>
          </p:cNvPicPr>
          <p:nvPr/>
        </p:nvPicPr>
        <p:blipFill>
          <a:blip r:embed="rId2"/>
          <a:stretch>
            <a:fillRect/>
          </a:stretch>
        </p:blipFill>
        <p:spPr>
          <a:xfrm>
            <a:off x="200025" y="1661922"/>
            <a:ext cx="9505950" cy="3534156"/>
          </a:xfrm>
          <a:prstGeom prst="rect">
            <a:avLst/>
          </a:prstGeom>
        </p:spPr>
      </p:pic>
      <p:sp>
        <p:nvSpPr>
          <p:cNvPr id="9" name="TextBox 8">
            <a:extLst>
              <a:ext uri="{FF2B5EF4-FFF2-40B4-BE49-F238E27FC236}">
                <a16:creationId xmlns:a16="http://schemas.microsoft.com/office/drawing/2014/main" id="{7DA31D8F-09A8-465B-81AF-6CC4AC459AD4}"/>
              </a:ext>
            </a:extLst>
          </p:cNvPr>
          <p:cNvSpPr txBox="1"/>
          <p:nvPr/>
        </p:nvSpPr>
        <p:spPr>
          <a:xfrm>
            <a:off x="0" y="5944285"/>
            <a:ext cx="8705850" cy="36933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We can see in above plot that more number of users takes loans at 1 or couple of times </a:t>
            </a:r>
            <a:endParaRPr lang="en-IN" dirty="0"/>
          </a:p>
        </p:txBody>
      </p:sp>
    </p:spTree>
    <p:extLst>
      <p:ext uri="{BB962C8B-B14F-4D97-AF65-F5344CB8AC3E}">
        <p14:creationId xmlns:p14="http://schemas.microsoft.com/office/powerpoint/2010/main" val="328458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0C47-8277-4ECC-97C5-C12DDDBDDD27}"/>
              </a:ext>
            </a:extLst>
          </p:cNvPr>
          <p:cNvSpPr>
            <a:spLocks noGrp="1"/>
          </p:cNvSpPr>
          <p:nvPr>
            <p:ph type="title"/>
          </p:nvPr>
        </p:nvSpPr>
        <p:spPr>
          <a:xfrm>
            <a:off x="831723" y="265557"/>
            <a:ext cx="10058400" cy="1609344"/>
          </a:xfrm>
        </p:spPr>
        <p:txBody>
          <a:bodyPr/>
          <a:lstStyle/>
          <a:p>
            <a:r>
              <a:rPr lang="en-US" dirty="0"/>
              <a:t>Problem Statement</a:t>
            </a:r>
          </a:p>
        </p:txBody>
      </p:sp>
      <p:sp>
        <p:nvSpPr>
          <p:cNvPr id="3" name="Content Placeholder 2">
            <a:extLst>
              <a:ext uri="{FF2B5EF4-FFF2-40B4-BE49-F238E27FC236}">
                <a16:creationId xmlns:a16="http://schemas.microsoft.com/office/drawing/2014/main" id="{F444D73D-45EB-4292-B07B-9A3787242142}"/>
              </a:ext>
            </a:extLst>
          </p:cNvPr>
          <p:cNvSpPr>
            <a:spLocks noGrp="1"/>
          </p:cNvSpPr>
          <p:nvPr>
            <p:ph idx="1"/>
          </p:nvPr>
        </p:nvSpPr>
        <p:spPr>
          <a:xfrm>
            <a:off x="784099" y="2874325"/>
            <a:ext cx="10058400" cy="4050792"/>
          </a:xfrm>
        </p:spPr>
        <p:txBody>
          <a:bodyPr>
            <a:normAutofit/>
          </a:bodyPr>
          <a:lstStyle/>
          <a:p>
            <a:r>
              <a:rPr lang="en-US" sz="1800" b="0" i="0" u="none" strike="noStrike" baseline="0" dirty="0">
                <a:solidFill>
                  <a:srgbClr val="000000"/>
                </a:solidFill>
                <a:latin typeface="Calibri" panose="020F0502020204030204" pitchFamily="34" charset="0"/>
              </a:rPr>
              <a:t>In this project we are working on a problem of a client who has partnered with MFI and intends to provide a micro credit </a:t>
            </a:r>
            <a:r>
              <a:rPr lang="en-US" sz="1800" dirty="0">
                <a:solidFill>
                  <a:srgbClr val="000000"/>
                </a:solidFill>
                <a:latin typeface="Calibri" panose="020F0502020204030204" pitchFamily="34" charset="0"/>
              </a:rPr>
              <a:t>on</a:t>
            </a:r>
            <a:r>
              <a:rPr lang="en-US" sz="1800" b="0" i="0" u="none" strike="noStrike" baseline="0" dirty="0">
                <a:solidFill>
                  <a:srgbClr val="000000"/>
                </a:solidFill>
                <a:latin typeface="Calibri" panose="020F0502020204030204" pitchFamily="34" charset="0"/>
              </a:rPr>
              <a:t> mobile balances to be paid back in 5 days. </a:t>
            </a:r>
          </a:p>
          <a:p>
            <a:r>
              <a:rPr lang="en-US" sz="1800" b="0" i="0" u="none" strike="noStrike" baseline="0" dirty="0">
                <a:solidFill>
                  <a:srgbClr val="000000"/>
                </a:solidFill>
                <a:latin typeface="Calibri" panose="020F0502020204030204" pitchFamily="34" charset="0"/>
              </a:rPr>
              <a:t>The Consumer is believed to be defaulter if he deviates from the path of paying back the loaned amount within the time duration of 5 days. </a:t>
            </a:r>
          </a:p>
          <a:p>
            <a:r>
              <a:rPr lang="en-US" sz="1800" b="0" i="0" u="none" strike="noStrike" baseline="0" dirty="0">
                <a:solidFill>
                  <a:srgbClr val="000000"/>
                </a:solidFill>
                <a:latin typeface="Calibri" panose="020F0502020204030204" pitchFamily="34" charset="0"/>
              </a:rPr>
              <a:t>For the loan amount of 5 (in Indonesian Rupiah), payback amount should be 6 (in Indonesian Rupiah), while, for the loan amount of 10 (in Indonesian Rupiah), the payback amount should be 12 (in Indonesian Rupiah). </a:t>
            </a:r>
          </a:p>
          <a:p>
            <a:r>
              <a:rPr lang="en-US" sz="1800" b="0" i="0" u="none" strike="noStrike" baseline="0" dirty="0">
                <a:solidFill>
                  <a:srgbClr val="000000"/>
                </a:solidFill>
                <a:latin typeface="Calibri" panose="020F0502020204030204" pitchFamily="34" charset="0"/>
              </a:rPr>
              <a:t>Data analysis and model built will help analyzing the defaulter and further research on providing micro-credit on mobile balances.</a:t>
            </a:r>
            <a:endParaRPr lang="en-US" sz="2800" dirty="0"/>
          </a:p>
        </p:txBody>
      </p:sp>
      <p:pic>
        <p:nvPicPr>
          <p:cNvPr id="5" name="Picture 4">
            <a:extLst>
              <a:ext uri="{FF2B5EF4-FFF2-40B4-BE49-F238E27FC236}">
                <a16:creationId xmlns:a16="http://schemas.microsoft.com/office/drawing/2014/main" id="{AC2ACC29-7CF3-4487-8D67-12205CABC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675" y="45068"/>
            <a:ext cx="3743325" cy="2829257"/>
          </a:xfrm>
          <a:prstGeom prst="rect">
            <a:avLst/>
          </a:prstGeom>
        </p:spPr>
      </p:pic>
    </p:spTree>
    <p:extLst>
      <p:ext uri="{BB962C8B-B14F-4D97-AF65-F5344CB8AC3E}">
        <p14:creationId xmlns:p14="http://schemas.microsoft.com/office/powerpoint/2010/main" val="1479274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7DBF-7F75-4163-9684-3BC71890A03A}"/>
              </a:ext>
            </a:extLst>
          </p:cNvPr>
          <p:cNvSpPr>
            <a:spLocks noGrp="1"/>
          </p:cNvSpPr>
          <p:nvPr>
            <p:ph type="title"/>
          </p:nvPr>
        </p:nvSpPr>
        <p:spPr>
          <a:xfrm>
            <a:off x="0" y="77323"/>
            <a:ext cx="10058400" cy="1609344"/>
          </a:xfrm>
        </p:spPr>
        <p:txBody>
          <a:bodyPr/>
          <a:lstStyle/>
          <a:p>
            <a:r>
              <a:rPr lang="en-US" sz="5400" dirty="0"/>
              <a:t>Correlation with the target</a:t>
            </a:r>
            <a:br>
              <a:rPr lang="en-US" sz="5400" dirty="0"/>
            </a:br>
            <a:endParaRPr lang="en-US" dirty="0"/>
          </a:p>
        </p:txBody>
      </p:sp>
      <p:pic>
        <p:nvPicPr>
          <p:cNvPr id="14" name="Picture 13">
            <a:extLst>
              <a:ext uri="{FF2B5EF4-FFF2-40B4-BE49-F238E27FC236}">
                <a16:creationId xmlns:a16="http://schemas.microsoft.com/office/drawing/2014/main" id="{0553E438-A26C-4C45-B54F-CCC7BABF8DB7}"/>
              </a:ext>
            </a:extLst>
          </p:cNvPr>
          <p:cNvPicPr>
            <a:picLocks noChangeAspect="1"/>
          </p:cNvPicPr>
          <p:nvPr/>
        </p:nvPicPr>
        <p:blipFill>
          <a:blip r:embed="rId2"/>
          <a:stretch>
            <a:fillRect/>
          </a:stretch>
        </p:blipFill>
        <p:spPr>
          <a:xfrm>
            <a:off x="111214" y="1284667"/>
            <a:ext cx="10766336" cy="4288665"/>
          </a:xfrm>
          <a:prstGeom prst="rect">
            <a:avLst/>
          </a:prstGeom>
        </p:spPr>
      </p:pic>
      <p:sp>
        <p:nvSpPr>
          <p:cNvPr id="16" name="TextBox 15">
            <a:extLst>
              <a:ext uri="{FF2B5EF4-FFF2-40B4-BE49-F238E27FC236}">
                <a16:creationId xmlns:a16="http://schemas.microsoft.com/office/drawing/2014/main" id="{919E813D-55B7-47D8-BC16-94BC0BDE1F43}"/>
              </a:ext>
            </a:extLst>
          </p:cNvPr>
          <p:cNvSpPr txBox="1"/>
          <p:nvPr/>
        </p:nvSpPr>
        <p:spPr>
          <a:xfrm>
            <a:off x="0" y="6134345"/>
            <a:ext cx="10315575" cy="646331"/>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As we can see above </a:t>
            </a:r>
            <a:r>
              <a:rPr lang="en-US" sz="1800" b="0" i="0" u="none" strike="noStrike" baseline="0" dirty="0" err="1">
                <a:solidFill>
                  <a:srgbClr val="000000"/>
                </a:solidFill>
                <a:latin typeface="Calibri" panose="020F0502020204030204" pitchFamily="34" charset="0"/>
              </a:rPr>
              <a:t>Pday</a:t>
            </a:r>
            <a:r>
              <a:rPr lang="en-US" sz="1800" b="0" i="0" u="none" strike="noStrike" baseline="0" dirty="0">
                <a:solidFill>
                  <a:srgbClr val="000000"/>
                </a:solidFill>
                <a:latin typeface="Calibri" panose="020F0502020204030204" pitchFamily="34" charset="0"/>
              </a:rPr>
              <a:t> and last recharge </a:t>
            </a:r>
            <a:r>
              <a:rPr lang="en-US" sz="1800" b="0" i="0" u="none" strike="noStrike" baseline="0" dirty="0" err="1">
                <a:solidFill>
                  <a:srgbClr val="000000"/>
                </a:solidFill>
                <a:latin typeface="Calibri" panose="020F0502020204030204" pitchFamily="34" charset="0"/>
              </a:rPr>
              <a:t>dday</a:t>
            </a:r>
            <a:r>
              <a:rPr lang="en-US" sz="1800" b="0" i="0" u="none" strike="noStrike" baseline="0" dirty="0">
                <a:solidFill>
                  <a:srgbClr val="000000"/>
                </a:solidFill>
                <a:latin typeface="Calibri" panose="020F0502020204030204" pitchFamily="34" charset="0"/>
              </a:rPr>
              <a:t> have lowest correlation with the label. Other than that we don’t see any strong correlation between features. </a:t>
            </a:r>
            <a:endParaRPr lang="en-IN" dirty="0"/>
          </a:p>
        </p:txBody>
      </p:sp>
    </p:spTree>
    <p:extLst>
      <p:ext uri="{BB962C8B-B14F-4D97-AF65-F5344CB8AC3E}">
        <p14:creationId xmlns:p14="http://schemas.microsoft.com/office/powerpoint/2010/main" val="20241214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65531-B9DF-415F-B865-68687B1F78F0}"/>
              </a:ext>
            </a:extLst>
          </p:cNvPr>
          <p:cNvSpPr>
            <a:spLocks noGrp="1"/>
          </p:cNvSpPr>
          <p:nvPr>
            <p:ph type="title"/>
          </p:nvPr>
        </p:nvSpPr>
        <p:spPr>
          <a:xfrm>
            <a:off x="0" y="113157"/>
            <a:ext cx="10058400" cy="1609344"/>
          </a:xfrm>
        </p:spPr>
        <p:txBody>
          <a:bodyPr/>
          <a:lstStyle/>
          <a:p>
            <a:r>
              <a:rPr lang="en-US" dirty="0"/>
              <a:t>Random forest model</a:t>
            </a:r>
            <a:endParaRPr lang="en-IN" dirty="0"/>
          </a:p>
        </p:txBody>
      </p:sp>
      <p:pic>
        <p:nvPicPr>
          <p:cNvPr id="5" name="Picture 4">
            <a:extLst>
              <a:ext uri="{FF2B5EF4-FFF2-40B4-BE49-F238E27FC236}">
                <a16:creationId xmlns:a16="http://schemas.microsoft.com/office/drawing/2014/main" id="{2C2898B8-0123-48EB-9E88-DAEC5A5CA58E}"/>
              </a:ext>
            </a:extLst>
          </p:cNvPr>
          <p:cNvPicPr>
            <a:picLocks noChangeAspect="1"/>
          </p:cNvPicPr>
          <p:nvPr/>
        </p:nvPicPr>
        <p:blipFill>
          <a:blip r:embed="rId2"/>
          <a:stretch>
            <a:fillRect/>
          </a:stretch>
        </p:blipFill>
        <p:spPr>
          <a:xfrm>
            <a:off x="0" y="1612139"/>
            <a:ext cx="12168456" cy="4188586"/>
          </a:xfrm>
          <a:prstGeom prst="rect">
            <a:avLst/>
          </a:prstGeom>
        </p:spPr>
      </p:pic>
    </p:spTree>
    <p:extLst>
      <p:ext uri="{BB962C8B-B14F-4D97-AF65-F5344CB8AC3E}">
        <p14:creationId xmlns:p14="http://schemas.microsoft.com/office/powerpoint/2010/main" val="2757569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331C9-70C9-424F-BF59-1C8512EDD227}"/>
              </a:ext>
            </a:extLst>
          </p:cNvPr>
          <p:cNvSpPr>
            <a:spLocks noGrp="1"/>
          </p:cNvSpPr>
          <p:nvPr>
            <p:ph type="title"/>
          </p:nvPr>
        </p:nvSpPr>
        <p:spPr>
          <a:xfrm>
            <a:off x="0" y="271329"/>
            <a:ext cx="10058400" cy="1609344"/>
          </a:xfrm>
        </p:spPr>
        <p:txBody>
          <a:bodyPr/>
          <a:lstStyle/>
          <a:p>
            <a:r>
              <a:rPr lang="en-US" dirty="0"/>
              <a:t>Confusion matrix /roc curve for random forest</a:t>
            </a:r>
            <a:endParaRPr lang="en-IN" dirty="0"/>
          </a:p>
        </p:txBody>
      </p:sp>
      <p:pic>
        <p:nvPicPr>
          <p:cNvPr id="5" name="Content Placeholder 4">
            <a:extLst>
              <a:ext uri="{FF2B5EF4-FFF2-40B4-BE49-F238E27FC236}">
                <a16:creationId xmlns:a16="http://schemas.microsoft.com/office/drawing/2014/main" id="{844A4FA8-76A2-431D-9DFA-F5AF56785B2F}"/>
              </a:ext>
            </a:extLst>
          </p:cNvPr>
          <p:cNvPicPr>
            <a:picLocks noGrp="1" noChangeAspect="1"/>
          </p:cNvPicPr>
          <p:nvPr>
            <p:ph idx="1"/>
          </p:nvPr>
        </p:nvPicPr>
        <p:blipFill>
          <a:blip r:embed="rId2"/>
          <a:stretch>
            <a:fillRect/>
          </a:stretch>
        </p:blipFill>
        <p:spPr>
          <a:xfrm>
            <a:off x="221311" y="1880673"/>
            <a:ext cx="5760389" cy="3960254"/>
          </a:xfrm>
        </p:spPr>
      </p:pic>
      <p:pic>
        <p:nvPicPr>
          <p:cNvPr id="7" name="Picture 6">
            <a:extLst>
              <a:ext uri="{FF2B5EF4-FFF2-40B4-BE49-F238E27FC236}">
                <a16:creationId xmlns:a16="http://schemas.microsoft.com/office/drawing/2014/main" id="{7D6C657D-F5B1-4901-B70B-D1CBBB1DC716}"/>
              </a:ext>
            </a:extLst>
          </p:cNvPr>
          <p:cNvPicPr>
            <a:picLocks noChangeAspect="1"/>
          </p:cNvPicPr>
          <p:nvPr/>
        </p:nvPicPr>
        <p:blipFill>
          <a:blip r:embed="rId3"/>
          <a:stretch>
            <a:fillRect/>
          </a:stretch>
        </p:blipFill>
        <p:spPr>
          <a:xfrm>
            <a:off x="5981700" y="1880673"/>
            <a:ext cx="6057900" cy="3808808"/>
          </a:xfrm>
          <a:prstGeom prst="rect">
            <a:avLst/>
          </a:prstGeom>
        </p:spPr>
      </p:pic>
    </p:spTree>
    <p:extLst>
      <p:ext uri="{BB962C8B-B14F-4D97-AF65-F5344CB8AC3E}">
        <p14:creationId xmlns:p14="http://schemas.microsoft.com/office/powerpoint/2010/main" val="835968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B4D9-C555-4E84-85FF-4AAD76F56AF2}"/>
              </a:ext>
            </a:extLst>
          </p:cNvPr>
          <p:cNvSpPr>
            <a:spLocks noGrp="1"/>
          </p:cNvSpPr>
          <p:nvPr>
            <p:ph type="title"/>
          </p:nvPr>
        </p:nvSpPr>
        <p:spPr>
          <a:xfrm>
            <a:off x="0" y="0"/>
            <a:ext cx="10058400" cy="1609344"/>
          </a:xfrm>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CDF2D0AD-5C86-4392-A7CD-437D2AA71691}"/>
              </a:ext>
            </a:extLst>
          </p:cNvPr>
          <p:cNvSpPr>
            <a:spLocks noGrp="1"/>
          </p:cNvSpPr>
          <p:nvPr>
            <p:ph idx="1"/>
          </p:nvPr>
        </p:nvSpPr>
        <p:spPr>
          <a:xfrm>
            <a:off x="647700" y="1746504"/>
            <a:ext cx="10058400" cy="4050792"/>
          </a:xfrm>
        </p:spPr>
        <p:txBody>
          <a:bodyPr/>
          <a:lstStyle/>
          <a:p>
            <a:r>
              <a:rPr lang="en-US" sz="2400" dirty="0">
                <a:solidFill>
                  <a:srgbClr val="000000"/>
                </a:solidFill>
              </a:rPr>
              <a:t>Following models were built and Evaluated for the data - </a:t>
            </a:r>
            <a:endParaRPr lang="en-IN" sz="2400" dirty="0">
              <a:solidFill>
                <a:srgbClr val="000000"/>
              </a:solidFill>
            </a:endParaRPr>
          </a:p>
          <a:p>
            <a:r>
              <a:rPr lang="en-IN" sz="2400" dirty="0">
                <a:solidFill>
                  <a:srgbClr val="000000"/>
                </a:solidFill>
              </a:rPr>
              <a:t>Logistic Regression. </a:t>
            </a:r>
          </a:p>
          <a:p>
            <a:r>
              <a:rPr lang="en-IN" sz="2400" dirty="0">
                <a:solidFill>
                  <a:srgbClr val="000000"/>
                </a:solidFill>
              </a:rPr>
              <a:t>Decision Tree Classifier </a:t>
            </a:r>
          </a:p>
          <a:p>
            <a:r>
              <a:rPr lang="en-IN" sz="2400" dirty="0">
                <a:solidFill>
                  <a:srgbClr val="000000"/>
                </a:solidFill>
              </a:rPr>
              <a:t>Random Forest Classifier. </a:t>
            </a:r>
          </a:p>
          <a:p>
            <a:r>
              <a:rPr lang="en-IN" sz="2400" dirty="0">
                <a:solidFill>
                  <a:srgbClr val="000000"/>
                </a:solidFill>
              </a:rPr>
              <a:t>XG Boost Classifier. </a:t>
            </a:r>
          </a:p>
          <a:p>
            <a:r>
              <a:rPr lang="en-IN" sz="2400" dirty="0">
                <a:solidFill>
                  <a:srgbClr val="000000"/>
                </a:solidFill>
              </a:rPr>
              <a:t>Bagging Classifier </a:t>
            </a:r>
          </a:p>
          <a:p>
            <a:pPr marL="0" indent="0">
              <a:buNone/>
            </a:pPr>
            <a:endParaRPr lang="en-IN" dirty="0"/>
          </a:p>
          <a:p>
            <a:pPr marL="0" indent="0">
              <a:buNone/>
            </a:pPr>
            <a:r>
              <a:rPr lang="en-IN" dirty="0"/>
              <a:t>After evaluation we found that Random forest is best model for our dataset</a:t>
            </a:r>
          </a:p>
        </p:txBody>
      </p:sp>
    </p:spTree>
    <p:extLst>
      <p:ext uri="{BB962C8B-B14F-4D97-AF65-F5344CB8AC3E}">
        <p14:creationId xmlns:p14="http://schemas.microsoft.com/office/powerpoint/2010/main" val="3847203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FA57-1676-476E-B018-37FE8A3F3655}"/>
              </a:ext>
            </a:extLst>
          </p:cNvPr>
          <p:cNvSpPr>
            <a:spLocks noGrp="1"/>
          </p:cNvSpPr>
          <p:nvPr>
            <p:ph type="title"/>
          </p:nvPr>
        </p:nvSpPr>
        <p:spPr>
          <a:xfrm>
            <a:off x="0" y="0"/>
            <a:ext cx="10058400" cy="1515499"/>
          </a:xfrm>
        </p:spPr>
        <p:txBody>
          <a:bodyPr>
            <a:normAutofit fontScale="90000"/>
          </a:bodyPr>
          <a:lstStyle/>
          <a:p>
            <a:pPr algn="l"/>
            <a:r>
              <a:rPr lang="en-US" dirty="0"/>
              <a:t>Interpretation of results</a:t>
            </a:r>
            <a:br>
              <a:rPr lang="en-IN" sz="1800" b="0" i="0" u="none" strike="noStrike" baseline="0" dirty="0">
                <a:solidFill>
                  <a:srgbClr val="000000"/>
                </a:solidFill>
                <a:latin typeface="Symbol" panose="05050102010706020507" pitchFamily="18" charset="2"/>
              </a:rPr>
            </a:br>
            <a:endParaRPr lang="en-IN" dirty="0"/>
          </a:p>
        </p:txBody>
      </p:sp>
      <p:sp>
        <p:nvSpPr>
          <p:cNvPr id="7" name="TextBox 6">
            <a:extLst>
              <a:ext uri="{FF2B5EF4-FFF2-40B4-BE49-F238E27FC236}">
                <a16:creationId xmlns:a16="http://schemas.microsoft.com/office/drawing/2014/main" id="{C158E671-A422-466A-99B1-69666C488A55}"/>
              </a:ext>
            </a:extLst>
          </p:cNvPr>
          <p:cNvSpPr txBox="1"/>
          <p:nvPr/>
        </p:nvSpPr>
        <p:spPr>
          <a:xfrm>
            <a:off x="0" y="869168"/>
            <a:ext cx="9592793" cy="5909310"/>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87 % of users have taken a 6 rupee loan while only 13 % of users have taken a 12 rupee loan.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Count plot plotted for the date column shows that more loans are taken in the starting of the month and then it is decreasing till the month end.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he number of defaulters is more for 90 days but the loan amount is below 100.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As the number of days of payback is increasing the number of defaulters is also increasing.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 number of loans taken by users in last 30 days is more than 50 but the maximum loan amount taken highly danced between 50 to 150 .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more number of customers usually recharges their phone 0 to 6 times in a month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more number of users takes loans at 1 or couple of times in a month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Customers with more value of Age on cellular network in days(</a:t>
            </a:r>
            <a:r>
              <a:rPr lang="en-US" sz="1800" b="0" i="0" u="none" strike="noStrike" baseline="0" dirty="0" err="1">
                <a:solidFill>
                  <a:srgbClr val="000000"/>
                </a:solidFill>
                <a:latin typeface="Calibri" panose="020F0502020204030204" pitchFamily="34" charset="0"/>
              </a:rPr>
              <a:t>aon</a:t>
            </a:r>
            <a:r>
              <a:rPr lang="en-US" sz="1800" b="0" i="0" u="none" strike="noStrike" baseline="0" dirty="0">
                <a:solidFill>
                  <a:srgbClr val="000000"/>
                </a:solidFill>
                <a:latin typeface="Calibri" panose="020F0502020204030204" pitchFamily="34" charset="0"/>
              </a:rPr>
              <a:t>) are maximum defaulters (who have not paid there loan amount-0).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Customers with high value of Daily amount spent from main account, averaged over last 30 days (in Indonesian Rupiah)(daily_decr30) are maximum Non-defaulters(who have paid there loan amount-</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Customers with high value of Daily amount spent from main account, averaged over last 90 days (in Indonesian Rupiah)(daily_decr90) are maximum Non-defaulters(who have paid there loan amount-</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Customers with high value of Average main account balance over last 30 days(rental30) are maximum Non-defaulters(who have paid there loan amount-1). </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Customers with high value of Average main account balance over last 90 days(rental90) are maximum Non-defaulters(who have paid there loan amount-1). </a:t>
            </a:r>
          </a:p>
        </p:txBody>
      </p:sp>
    </p:spTree>
    <p:extLst>
      <p:ext uri="{BB962C8B-B14F-4D97-AF65-F5344CB8AC3E}">
        <p14:creationId xmlns:p14="http://schemas.microsoft.com/office/powerpoint/2010/main" val="133208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77DAE49-2400-4994-9CEB-C2BD49ACE222}"/>
              </a:ext>
            </a:extLst>
          </p:cNvPr>
          <p:cNvSpPr txBox="1"/>
          <p:nvPr/>
        </p:nvSpPr>
        <p:spPr>
          <a:xfrm>
            <a:off x="85725" y="1515499"/>
            <a:ext cx="11306175" cy="5078313"/>
          </a:xfrm>
          <a:prstGeom prst="rect">
            <a:avLst/>
          </a:prstGeom>
          <a:noFill/>
        </p:spPr>
        <p:txBody>
          <a:bodyPr wrap="square">
            <a:spAutoFit/>
          </a:bodyPr>
          <a:lstStyle/>
          <a:p>
            <a:pPr algn="l"/>
            <a:endParaRPr lang="en-IN" sz="1800" b="0" i="0" u="none" strike="noStrike" baseline="0" dirty="0">
              <a:solidFill>
                <a:srgbClr val="000000"/>
              </a:solidFill>
              <a:latin typeface="Symbol" panose="05050102010706020507" pitchFamily="18" charset="2"/>
            </a:endParaRPr>
          </a:p>
          <a:p>
            <a:r>
              <a:rPr lang="en-US" sz="1800" b="0" i="0" u="none" strike="noStrike" baseline="0" dirty="0">
                <a:solidFill>
                  <a:srgbClr val="000000"/>
                </a:solidFill>
                <a:latin typeface="Calibri" panose="020F0502020204030204" pitchFamily="34" charset="0"/>
              </a:rPr>
              <a:t>Customers with high Number of days till last recharge of main account(</a:t>
            </a:r>
            <a:r>
              <a:rPr lang="en-US" sz="1800" b="0" i="0" u="none" strike="noStrike" baseline="0" dirty="0" err="1">
                <a:solidFill>
                  <a:srgbClr val="000000"/>
                </a:solidFill>
                <a:latin typeface="Calibri" panose="020F0502020204030204" pitchFamily="34" charset="0"/>
              </a:rPr>
              <a:t>last_rech_date_ma</a:t>
            </a:r>
            <a:r>
              <a:rPr lang="en-US" sz="1800" b="0" i="0" u="none" strike="noStrike" baseline="0" dirty="0">
                <a:solidFill>
                  <a:srgbClr val="000000"/>
                </a:solidFill>
                <a:latin typeface="Calibri" panose="020F0502020204030204" pitchFamily="34" charset="0"/>
              </a:rPr>
              <a:t>) are maximum Non-defaulters(who have paid there loan amount-1). </a:t>
            </a:r>
          </a:p>
          <a:p>
            <a:r>
              <a:rPr lang="en-US" sz="1800" b="0" i="0" u="none" strike="noStrike" baseline="0" dirty="0">
                <a:solidFill>
                  <a:srgbClr val="000000"/>
                </a:solidFill>
                <a:latin typeface="Calibri" panose="020F0502020204030204" pitchFamily="34" charset="0"/>
              </a:rPr>
              <a:t>• Customers with high value of Amount of last recharge of main account (in Indonesian Rupiah)(</a:t>
            </a:r>
            <a:r>
              <a:rPr lang="en-US" sz="1800" b="0" i="0" u="none" strike="noStrike" baseline="0" dirty="0" err="1">
                <a:solidFill>
                  <a:srgbClr val="000000"/>
                </a:solidFill>
                <a:latin typeface="Calibri" panose="020F0502020204030204" pitchFamily="34" charset="0"/>
              </a:rPr>
              <a:t>last_rech_amt_ma</a:t>
            </a:r>
            <a:r>
              <a:rPr lang="en-US" sz="1800" b="0" i="0" u="none" strike="noStrike" baseline="0" dirty="0">
                <a:solidFill>
                  <a:srgbClr val="000000"/>
                </a:solidFill>
                <a:latin typeface="Calibri" panose="020F0502020204030204" pitchFamily="34" charset="0"/>
              </a:rPr>
              <a:t>) are maximum Non-defaulters(who have paid there loan amount-1). </a:t>
            </a:r>
          </a:p>
          <a:p>
            <a:r>
              <a:rPr lang="en-US" sz="1800" b="0" i="0" u="none" strike="noStrike" baseline="0" dirty="0">
                <a:solidFill>
                  <a:srgbClr val="000000"/>
                </a:solidFill>
                <a:latin typeface="Calibri" panose="020F0502020204030204" pitchFamily="34" charset="0"/>
              </a:rPr>
              <a:t>• Customers with high value of Number of times main account got recharged in last 30 days(cnt_ma_rech30) are maximum Non-defaulters(who have paid there loan amount-1). </a:t>
            </a:r>
          </a:p>
          <a:p>
            <a:r>
              <a:rPr lang="en-US" sz="1800" b="0" i="0" u="none" strike="noStrike" baseline="0" dirty="0">
                <a:solidFill>
                  <a:srgbClr val="000000"/>
                </a:solidFill>
                <a:latin typeface="Calibri" panose="020F0502020204030204" pitchFamily="34" charset="0"/>
              </a:rPr>
              <a:t>• Customers with high value of Frequency of main account recharged in last 30 days(fr_ma_rech30) are maximum Non-defaulters(who have paid there loan amount-1) and also the count is high for defaulters </a:t>
            </a:r>
            <a:r>
              <a:rPr lang="en-US" sz="1800" b="0" i="0" u="none" strike="noStrike" baseline="0" dirty="0" err="1">
                <a:solidFill>
                  <a:srgbClr val="000000"/>
                </a:solidFill>
                <a:latin typeface="Calibri" panose="020F0502020204030204" pitchFamily="34" charset="0"/>
              </a:rPr>
              <a:t>comparitively</a:t>
            </a:r>
            <a:r>
              <a:rPr lang="en-US" sz="1800" b="0" i="0" u="none" strike="noStrike" baseline="0" dirty="0">
                <a:solidFill>
                  <a:srgbClr val="000000"/>
                </a:solidFill>
                <a:latin typeface="Calibri" panose="020F0502020204030204" pitchFamily="34" charset="0"/>
              </a:rPr>
              <a:t> Non-defaulters are more in number. </a:t>
            </a:r>
          </a:p>
          <a:p>
            <a:r>
              <a:rPr lang="en-US" sz="1800" b="0" i="0" u="none" strike="noStrike" baseline="0" dirty="0">
                <a:solidFill>
                  <a:srgbClr val="000000"/>
                </a:solidFill>
                <a:latin typeface="Calibri" panose="020F0502020204030204" pitchFamily="34" charset="0"/>
              </a:rPr>
              <a:t>• Customers with high value of Total amount of recharge in main account over last 30 days (in Indonesian Rupiah)(sumamnt_ma_rech30) are maximum Non-defaulters(who have paid there loan amount-1). </a:t>
            </a:r>
          </a:p>
          <a:p>
            <a:r>
              <a:rPr lang="en-US" sz="1800" b="0" i="0" u="none" strike="noStrike" baseline="0" dirty="0">
                <a:solidFill>
                  <a:srgbClr val="000000"/>
                </a:solidFill>
                <a:latin typeface="Calibri" panose="020F0502020204030204" pitchFamily="34" charset="0"/>
              </a:rPr>
              <a:t>• Customers with high value of Median of amount of recharges done in main account over last 30 days at user level (in Indonesian Rupiah)(medianamnt_ma_rech30) are maximum Non-defaulters(who have paid there loan amount-1). </a:t>
            </a:r>
          </a:p>
          <a:p>
            <a:r>
              <a:rPr lang="en-US" sz="1800" b="0" i="0" u="none" strike="noStrike" baseline="0" dirty="0">
                <a:solidFill>
                  <a:srgbClr val="000000"/>
                </a:solidFill>
                <a:latin typeface="Calibri" panose="020F0502020204030204" pitchFamily="34" charset="0"/>
              </a:rPr>
              <a:t>• Customers with high value of Median of main account balance just before recharge in last 30 days at user level (in Indonesian Rupiah)(medianmarechprebal30) are maximum defaulters(who have not paid there loan amount-0). </a:t>
            </a:r>
          </a:p>
          <a:p>
            <a:r>
              <a:rPr lang="en-US" sz="1800" b="0" i="0" u="none" strike="noStrike" baseline="0" dirty="0">
                <a:solidFill>
                  <a:srgbClr val="000000"/>
                </a:solidFill>
                <a:latin typeface="Calibri" panose="020F0502020204030204" pitchFamily="34" charset="0"/>
              </a:rPr>
              <a:t>• Customers with high value of Number of times main account got recharged in last 90 days(cnt_ma_rech90) are maximum Non-defaulters(who have paid there loan amount-1). .</a:t>
            </a:r>
            <a:endParaRPr lang="en-IN" dirty="0"/>
          </a:p>
        </p:txBody>
      </p:sp>
      <p:sp>
        <p:nvSpPr>
          <p:cNvPr id="10" name="Title 1">
            <a:extLst>
              <a:ext uri="{FF2B5EF4-FFF2-40B4-BE49-F238E27FC236}">
                <a16:creationId xmlns:a16="http://schemas.microsoft.com/office/drawing/2014/main" id="{0167CCF7-A023-44D3-A556-CD7367A6C760}"/>
              </a:ext>
            </a:extLst>
          </p:cNvPr>
          <p:cNvSpPr>
            <a:spLocks noGrp="1"/>
          </p:cNvSpPr>
          <p:nvPr>
            <p:ph type="title"/>
          </p:nvPr>
        </p:nvSpPr>
        <p:spPr>
          <a:xfrm>
            <a:off x="0" y="0"/>
            <a:ext cx="10058400" cy="1515499"/>
          </a:xfrm>
        </p:spPr>
        <p:txBody>
          <a:bodyPr>
            <a:normAutofit/>
          </a:bodyPr>
          <a:lstStyle/>
          <a:p>
            <a:pPr algn="l"/>
            <a:r>
              <a:rPr lang="en-US" dirty="0"/>
              <a:t>Interpretation of results</a:t>
            </a:r>
            <a:endParaRPr lang="en-IN" dirty="0"/>
          </a:p>
        </p:txBody>
      </p:sp>
    </p:spTree>
    <p:extLst>
      <p:ext uri="{BB962C8B-B14F-4D97-AF65-F5344CB8AC3E}">
        <p14:creationId xmlns:p14="http://schemas.microsoft.com/office/powerpoint/2010/main" val="4194563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1AFD-BDEF-4056-B8B7-FA18437B4D7E}"/>
              </a:ext>
            </a:extLst>
          </p:cNvPr>
          <p:cNvSpPr>
            <a:spLocks noGrp="1"/>
          </p:cNvSpPr>
          <p:nvPr>
            <p:ph type="title"/>
          </p:nvPr>
        </p:nvSpPr>
        <p:spPr>
          <a:xfrm>
            <a:off x="1063752" y="178689"/>
            <a:ext cx="10058400" cy="1609344"/>
          </a:xfrm>
        </p:spPr>
        <p:txBody>
          <a:bodyPr/>
          <a:lstStyle/>
          <a:p>
            <a:r>
              <a:rPr lang="en-US" dirty="0"/>
              <a:t>conclusions</a:t>
            </a:r>
          </a:p>
        </p:txBody>
      </p:sp>
      <p:sp>
        <p:nvSpPr>
          <p:cNvPr id="3" name="Content Placeholder 2">
            <a:extLst>
              <a:ext uri="{FF2B5EF4-FFF2-40B4-BE49-F238E27FC236}">
                <a16:creationId xmlns:a16="http://schemas.microsoft.com/office/drawing/2014/main" id="{D64DD518-3B6A-4119-8994-22FAE650976F}"/>
              </a:ext>
            </a:extLst>
          </p:cNvPr>
          <p:cNvSpPr>
            <a:spLocks noGrp="1"/>
          </p:cNvSpPr>
          <p:nvPr>
            <p:ph idx="1"/>
          </p:nvPr>
        </p:nvSpPr>
        <p:spPr>
          <a:xfrm>
            <a:off x="1063752" y="1788033"/>
            <a:ext cx="10058400" cy="4050792"/>
          </a:xfrm>
        </p:spPr>
        <p:txBody>
          <a:bodyPr>
            <a:normAutofit/>
          </a:bodyPr>
          <a:lstStyle/>
          <a:p>
            <a:r>
              <a:rPr lang="en-US" sz="1800" b="0" i="0" u="none" strike="noStrike" baseline="0" dirty="0">
                <a:solidFill>
                  <a:srgbClr val="000000"/>
                </a:solidFill>
                <a:latin typeface="Calibri" panose="020F0502020204030204" pitchFamily="34" charset="0"/>
              </a:rPr>
              <a:t>If the number of days of payback is increasing the chance of defaulters is also increasing. So, we should look for the payback duration. </a:t>
            </a:r>
          </a:p>
          <a:p>
            <a:r>
              <a:rPr lang="en-US" sz="1800" b="0" i="0" u="none" strike="noStrike" baseline="0" dirty="0">
                <a:solidFill>
                  <a:srgbClr val="000000"/>
                </a:solidFill>
                <a:latin typeface="Calibri" panose="020F0502020204030204" pitchFamily="34" charset="0"/>
              </a:rPr>
              <a:t>If the loan amount is below 100 and the number of loans taken by users is 90 days, the number of defaulters is increasing. </a:t>
            </a:r>
          </a:p>
          <a:p>
            <a:r>
              <a:rPr lang="en-US" sz="1800" b="0" i="0" u="none" strike="noStrike" baseline="0" dirty="0">
                <a:solidFill>
                  <a:srgbClr val="000000"/>
                </a:solidFill>
                <a:latin typeface="Calibri" panose="020F0502020204030204" pitchFamily="34" charset="0"/>
              </a:rPr>
              <a:t>This project helped me to work on the real time industrial data, which helped me to gain the real time experience. In the project I got to work on the different type of algorithms and fitting the best model based on the accuracy score and cross validation score. We achieved accuracy score of 96% using the Random Forest Classifier. </a:t>
            </a:r>
          </a:p>
          <a:p>
            <a:r>
              <a:rPr lang="en-US" sz="1800" b="0" i="0" u="none" strike="noStrike" baseline="0" dirty="0">
                <a:solidFill>
                  <a:srgbClr val="000000"/>
                </a:solidFill>
                <a:latin typeface="Calibri" panose="020F0502020204030204" pitchFamily="34" charset="0"/>
              </a:rPr>
              <a:t>As the we were having huge dataset and limited hardware features and limited time we had set limited parameters for hyper parameter tunning of Random forest model. Moving further model accuracy can be improved by tunning more parameters with Grid search Cv. </a:t>
            </a:r>
            <a:endParaRPr lang="en-IN" sz="1800" b="0" i="0" u="none" strike="noStrike" baseline="0" dirty="0">
              <a:solidFill>
                <a:srgbClr val="000000"/>
              </a:solidFill>
              <a:latin typeface="Calibri" panose="020F0502020204030204" pitchFamily="34" charset="0"/>
            </a:endParaRPr>
          </a:p>
          <a:p>
            <a:pPr marL="0" indent="0">
              <a:buNone/>
            </a:pPr>
            <a:endParaRPr lang="en-US" sz="2400" dirty="0"/>
          </a:p>
        </p:txBody>
      </p:sp>
    </p:spTree>
    <p:extLst>
      <p:ext uri="{BB962C8B-B14F-4D97-AF65-F5344CB8AC3E}">
        <p14:creationId xmlns:p14="http://schemas.microsoft.com/office/powerpoint/2010/main" val="186588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3F4A-D42C-4E21-8245-BDBD128E628B}"/>
              </a:ext>
            </a:extLst>
          </p:cNvPr>
          <p:cNvSpPr>
            <a:spLocks noGrp="1"/>
          </p:cNvSpPr>
          <p:nvPr>
            <p:ph type="title"/>
          </p:nvPr>
        </p:nvSpPr>
        <p:spPr>
          <a:xfrm>
            <a:off x="1066800" y="6858"/>
            <a:ext cx="10058400" cy="1609344"/>
          </a:xfrm>
        </p:spPr>
        <p:txBody>
          <a:bodyPr/>
          <a:lstStyle/>
          <a:p>
            <a:r>
              <a:rPr lang="en-US" dirty="0"/>
              <a:t>Customer retention dataset</a:t>
            </a:r>
          </a:p>
        </p:txBody>
      </p:sp>
      <p:sp>
        <p:nvSpPr>
          <p:cNvPr id="3" name="Content Placeholder 2">
            <a:extLst>
              <a:ext uri="{FF2B5EF4-FFF2-40B4-BE49-F238E27FC236}">
                <a16:creationId xmlns:a16="http://schemas.microsoft.com/office/drawing/2014/main" id="{C7F3672F-5DCA-47F1-BB6D-C2856A4C31AC}"/>
              </a:ext>
            </a:extLst>
          </p:cNvPr>
          <p:cNvSpPr>
            <a:spLocks noGrp="1"/>
          </p:cNvSpPr>
          <p:nvPr>
            <p:ph idx="1"/>
          </p:nvPr>
        </p:nvSpPr>
        <p:spPr/>
        <p:txBody>
          <a:bodyPr>
            <a:normAutofit lnSpcReduction="10000"/>
          </a:bodyPr>
          <a:lstStyle/>
          <a:p>
            <a:r>
              <a:rPr lang="en-US" sz="1800" dirty="0">
                <a:solidFill>
                  <a:srgbClr val="080808"/>
                </a:solidFill>
                <a:latin typeface="Arial" panose="020B0604020202020204" pitchFamily="34" charset="0"/>
              </a:rPr>
              <a:t>Client has provided data which contains information about 209573 users of telecom company service , it contains 37 different features (columns) which elaborates the information about 209573 users. Different columns are describing different information about the user Dataset is non-null dataset with only one numerical column</a:t>
            </a:r>
          </a:p>
          <a:p>
            <a:endParaRPr lang="en-US" sz="1800" dirty="0">
              <a:solidFill>
                <a:srgbClr val="080808"/>
              </a:solidFill>
              <a:latin typeface="Arial" panose="020B0604020202020204" pitchFamily="34" charset="0"/>
            </a:endParaRPr>
          </a:p>
          <a:p>
            <a:r>
              <a:rPr lang="en-US" sz="1800" dirty="0">
                <a:solidFill>
                  <a:srgbClr val="080808"/>
                </a:solidFill>
                <a:latin typeface="Arial" panose="020B0604020202020204" pitchFamily="34" charset="0"/>
              </a:rPr>
              <a:t>Label I the target </a:t>
            </a:r>
            <a:r>
              <a:rPr lang="en-US" sz="1800" dirty="0" err="1">
                <a:solidFill>
                  <a:srgbClr val="080808"/>
                </a:solidFill>
                <a:latin typeface="Arial" panose="020B0604020202020204" pitchFamily="34" charset="0"/>
              </a:rPr>
              <a:t>veriable</a:t>
            </a:r>
            <a:r>
              <a:rPr lang="en-US" sz="1800" dirty="0">
                <a:solidFill>
                  <a:srgbClr val="080808"/>
                </a:solidFill>
                <a:latin typeface="Arial" panose="020B0604020202020204" pitchFamily="34" charset="0"/>
              </a:rPr>
              <a:t> stating if the user id defaulter of not</a:t>
            </a:r>
          </a:p>
          <a:p>
            <a:endParaRPr lang="en-US" sz="1800" dirty="0">
              <a:solidFill>
                <a:srgbClr val="080808"/>
              </a:solidFill>
              <a:latin typeface="Arial" panose="020B0604020202020204" pitchFamily="34" charset="0"/>
            </a:endParaRPr>
          </a:p>
          <a:p>
            <a:r>
              <a:rPr lang="en-US" sz="1800" dirty="0">
                <a:solidFill>
                  <a:srgbClr val="080808"/>
                </a:solidFill>
                <a:latin typeface="Arial" panose="020B0604020202020204" pitchFamily="34" charset="0"/>
              </a:rPr>
              <a:t>Excepting label we have 36 different features 3 of them are categorical rest of the features are numerical.</a:t>
            </a:r>
          </a:p>
          <a:p>
            <a:endParaRPr lang="en-US" sz="1800" dirty="0">
              <a:solidFill>
                <a:srgbClr val="080808"/>
              </a:solidFill>
              <a:latin typeface="Arial" panose="020B0604020202020204" pitchFamily="34" charset="0"/>
            </a:endParaRPr>
          </a:p>
          <a:p>
            <a:r>
              <a:rPr lang="en-US" sz="1800" dirty="0">
                <a:solidFill>
                  <a:srgbClr val="080808"/>
                </a:solidFill>
                <a:latin typeface="Arial" panose="020B0604020202020204" pitchFamily="34" charset="0"/>
              </a:rPr>
              <a:t>All features are listed as below -</a:t>
            </a:r>
          </a:p>
          <a:p>
            <a:pPr marL="0" indent="0">
              <a:buNone/>
            </a:pPr>
            <a:r>
              <a:rPr lang="en-US" sz="1800" dirty="0">
                <a:solidFill>
                  <a:srgbClr val="080808"/>
                </a:solidFill>
                <a:latin typeface="Arial" panose="020B0604020202020204" pitchFamily="34" charset="0"/>
              </a:rPr>
              <a:t>  </a:t>
            </a:r>
          </a:p>
        </p:txBody>
      </p:sp>
    </p:spTree>
    <p:extLst>
      <p:ext uri="{BB962C8B-B14F-4D97-AF65-F5344CB8AC3E}">
        <p14:creationId xmlns:p14="http://schemas.microsoft.com/office/powerpoint/2010/main" val="2088768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EBC1-6C7E-4D12-AF95-4B65295EF8BB}"/>
              </a:ext>
            </a:extLst>
          </p:cNvPr>
          <p:cNvSpPr>
            <a:spLocks noGrp="1"/>
          </p:cNvSpPr>
          <p:nvPr>
            <p:ph type="title"/>
          </p:nvPr>
        </p:nvSpPr>
        <p:spPr>
          <a:xfrm>
            <a:off x="0" y="228578"/>
            <a:ext cx="10058400" cy="668919"/>
          </a:xfrm>
        </p:spPr>
        <p:txBody>
          <a:bodyPr>
            <a:noAutofit/>
          </a:bodyPr>
          <a:lstStyle/>
          <a:p>
            <a:r>
              <a:rPr lang="en-US" sz="5400" dirty="0"/>
              <a:t>Summery of dataset</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xmlns="">
          <p:pic>
            <p:nvPicPr>
              <p:cNvPr id="7" name="Ink 6">
                <a:extLst>
                  <a:ext uri="{FF2B5EF4-FFF2-40B4-BE49-F238E27FC236}">
                    <a16:creationId xmlns:a16="http://schemas.microsoft.com/office/drawing/2014/main" id="{E199851A-BF78-4E44-9294-7D38AC9E9A5A}"/>
                  </a:ext>
                </a:extLst>
              </p:cNvPr>
              <p:cNvPicPr/>
              <p:nvPr/>
            </p:nvPicPr>
            <p:blipFill>
              <a:blip r:embed="rId4"/>
              <a:stretch>
                <a:fillRect/>
              </a:stretch>
            </p:blipFill>
            <p:spPr>
              <a:xfrm>
                <a:off x="8149985" y="679708"/>
                <a:ext cx="18000" cy="18000"/>
              </a:xfrm>
              <a:prstGeom prst="rect">
                <a:avLst/>
              </a:prstGeom>
            </p:spPr>
          </p:pic>
        </mc:Fallback>
      </mc:AlternateContent>
      <p:graphicFrame>
        <p:nvGraphicFramePr>
          <p:cNvPr id="8" name="Table 7">
            <a:extLst>
              <a:ext uri="{FF2B5EF4-FFF2-40B4-BE49-F238E27FC236}">
                <a16:creationId xmlns:a16="http://schemas.microsoft.com/office/drawing/2014/main" id="{1DEA25A7-86A1-4669-A73D-173CA6D00AFF}"/>
              </a:ext>
            </a:extLst>
          </p:cNvPr>
          <p:cNvGraphicFramePr/>
          <p:nvPr>
            <p:extLst>
              <p:ext uri="{D42A27DB-BD31-4B8C-83A1-F6EECF244321}">
                <p14:modId xmlns:p14="http://schemas.microsoft.com/office/powerpoint/2010/main" val="153668210"/>
              </p:ext>
            </p:extLst>
          </p:nvPr>
        </p:nvGraphicFramePr>
        <p:xfrm>
          <a:off x="0" y="1105926"/>
          <a:ext cx="12192000" cy="5751716"/>
        </p:xfrm>
        <a:graphic>
          <a:graphicData uri="http://schemas.openxmlformats.org/drawingml/2006/table">
            <a:tbl>
              <a:tblPr firstRow="1" bandRow="1">
                <a:tableStyleId>{5C22544A-7EE6-4342-B048-85BDC9FD1C3A}</a:tableStyleId>
              </a:tblPr>
              <a:tblGrid>
                <a:gridCol w="912144">
                  <a:extLst>
                    <a:ext uri="{9D8B030D-6E8A-4147-A177-3AD203B41FA5}">
                      <a16:colId xmlns:a16="http://schemas.microsoft.com/office/drawing/2014/main" val="20000"/>
                    </a:ext>
                  </a:extLst>
                </a:gridCol>
                <a:gridCol w="2202036">
                  <a:extLst>
                    <a:ext uri="{9D8B030D-6E8A-4147-A177-3AD203B41FA5}">
                      <a16:colId xmlns:a16="http://schemas.microsoft.com/office/drawing/2014/main" val="20001"/>
                    </a:ext>
                  </a:extLst>
                </a:gridCol>
                <a:gridCol w="5630509">
                  <a:extLst>
                    <a:ext uri="{9D8B030D-6E8A-4147-A177-3AD203B41FA5}">
                      <a16:colId xmlns:a16="http://schemas.microsoft.com/office/drawing/2014/main" val="20002"/>
                    </a:ext>
                  </a:extLst>
                </a:gridCol>
                <a:gridCol w="3447311">
                  <a:extLst>
                    <a:ext uri="{9D8B030D-6E8A-4147-A177-3AD203B41FA5}">
                      <a16:colId xmlns:a16="http://schemas.microsoft.com/office/drawing/2014/main" val="20003"/>
                    </a:ext>
                  </a:extLst>
                </a:gridCol>
              </a:tblGrid>
              <a:tr h="473711">
                <a:tc>
                  <a:txBody>
                    <a:bodyPr/>
                    <a:lstStyle/>
                    <a:p>
                      <a:pPr indent="0" algn="ctr">
                        <a:buNone/>
                      </a:pPr>
                      <a:r>
                        <a:rPr lang="en-US" sz="14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dirty="0">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dirty="0">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614102">
                <a:tc>
                  <a:txBody>
                    <a:bodyPr/>
                    <a:lstStyle/>
                    <a:p>
                      <a:pPr indent="0" algn="ctr">
                        <a:buNone/>
                      </a:pPr>
                      <a:r>
                        <a:rPr lang="en-US" sz="1400" b="1">
                          <a:solidFill>
                            <a:srgbClr val="FFFFFF"/>
                          </a:solidFill>
                          <a:latin typeface="Calibri" panose="020F0502020204030204" charset="-122"/>
                        </a:rPr>
                        <a:t>1</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label</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Flag indicating whether the user paid back the credit amount within 5 days of issuing the loan{1:success, 0:failure}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54853">
                <a:tc>
                  <a:txBody>
                    <a:bodyPr/>
                    <a:lstStyle/>
                    <a:p>
                      <a:pPr indent="0" algn="ctr">
                        <a:buNone/>
                      </a:pPr>
                      <a:r>
                        <a:rPr lang="en-US" sz="1400" b="1">
                          <a:solidFill>
                            <a:srgbClr val="FFFFFF"/>
                          </a:solidFill>
                          <a:latin typeface="Calibri" panose="020F0502020204030204" charset="-122"/>
                        </a:rPr>
                        <a:t>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msisdn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mobile number of user</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355714">
                <a:tc>
                  <a:txBody>
                    <a:bodyPr/>
                    <a:lstStyle/>
                    <a:p>
                      <a:pPr indent="0" algn="ctr">
                        <a:buNone/>
                      </a:pPr>
                      <a:r>
                        <a:rPr lang="en-US" sz="1400" b="1">
                          <a:solidFill>
                            <a:srgbClr val="FFFFFF"/>
                          </a:solidFill>
                          <a:latin typeface="Calibri" panose="020F0502020204030204" charset="-122"/>
                        </a:rPr>
                        <a:t>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aon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age on cellular network in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613241">
                <a:tc>
                  <a:txBody>
                    <a:bodyPr/>
                    <a:lstStyle/>
                    <a:p>
                      <a:pPr indent="0" algn="ctr">
                        <a:buNone/>
                      </a:pPr>
                      <a:r>
                        <a:rPr lang="en-US" sz="1400" b="1">
                          <a:solidFill>
                            <a:srgbClr val="FFFFFF"/>
                          </a:solidFill>
                          <a:latin typeface="Calibri" panose="020F0502020204030204" charset="-122"/>
                        </a:rPr>
                        <a:t>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daily_decr30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Daily amount spent from main account, averaged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614102">
                <a:tc>
                  <a:txBody>
                    <a:bodyPr/>
                    <a:lstStyle/>
                    <a:p>
                      <a:pPr indent="0" algn="ctr">
                        <a:buNone/>
                      </a:pPr>
                      <a:r>
                        <a:rPr lang="en-US" sz="1400" b="1">
                          <a:solidFill>
                            <a:srgbClr val="FFFFFF"/>
                          </a:solidFill>
                          <a:latin typeface="Calibri" panose="020F0502020204030204" charset="-122"/>
                        </a:rPr>
                        <a:t>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daily_decr90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Daily amount spent from main account, averaged over last 90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54853">
                <a:tc>
                  <a:txBody>
                    <a:bodyPr/>
                    <a:lstStyle/>
                    <a:p>
                      <a:pPr indent="0" algn="ctr">
                        <a:buNone/>
                      </a:pPr>
                      <a:r>
                        <a:rPr lang="en-US" sz="1400" b="1">
                          <a:solidFill>
                            <a:srgbClr val="FFFFFF"/>
                          </a:solidFill>
                          <a:latin typeface="Calibri" panose="020F0502020204030204" charset="-122"/>
                        </a:rPr>
                        <a:t>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rental30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Average main account balance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55714">
                <a:tc>
                  <a:txBody>
                    <a:bodyPr/>
                    <a:lstStyle/>
                    <a:p>
                      <a:pPr indent="0" algn="ctr">
                        <a:buNone/>
                      </a:pPr>
                      <a:r>
                        <a:rPr lang="en-US" sz="1400" b="1">
                          <a:solidFill>
                            <a:srgbClr val="FFFFFF"/>
                          </a:solidFill>
                          <a:latin typeface="Calibri" panose="020F0502020204030204" charset="-122"/>
                        </a:rPr>
                        <a:t>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rental90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Average main account balance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55714">
                <a:tc>
                  <a:txBody>
                    <a:bodyPr/>
                    <a:lstStyle/>
                    <a:p>
                      <a:pPr indent="0" algn="ctr">
                        <a:buNone/>
                      </a:pPr>
                      <a:r>
                        <a:rPr lang="en-US" sz="1400" b="1">
                          <a:solidFill>
                            <a:srgbClr val="FFFFFF"/>
                          </a:solidFill>
                          <a:latin typeface="Calibri" panose="020F0502020204030204" charset="-122"/>
                        </a:rPr>
                        <a:t>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last_rech_date_ma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days till last recharge of main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354853">
                <a:tc>
                  <a:txBody>
                    <a:bodyPr/>
                    <a:lstStyle/>
                    <a:p>
                      <a:pPr indent="0" algn="ctr">
                        <a:buNone/>
                      </a:pPr>
                      <a:r>
                        <a:rPr lang="en-US" sz="1400" b="1">
                          <a:solidFill>
                            <a:srgbClr val="FFFFFF"/>
                          </a:solidFill>
                          <a:latin typeface="Calibri" panose="020F0502020204030204" charset="-122"/>
                        </a:rPr>
                        <a:t>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last_rech_date_da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days till last recharge of data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594292">
                <a:tc>
                  <a:txBody>
                    <a:bodyPr/>
                    <a:lstStyle/>
                    <a:p>
                      <a:pPr indent="0" algn="ctr">
                        <a:buNone/>
                      </a:pPr>
                      <a:r>
                        <a:rPr lang="en-US" sz="1400" b="1">
                          <a:solidFill>
                            <a:srgbClr val="FFFFFF"/>
                          </a:solidFill>
                          <a:latin typeface="Calibri" panose="020F0502020204030204" charset="-122"/>
                        </a:rPr>
                        <a:t>10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last_rech_amt_ma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Amount of last recharge of main account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354853">
                <a:tc>
                  <a:txBody>
                    <a:bodyPr/>
                    <a:lstStyle/>
                    <a:p>
                      <a:pPr indent="0" algn="ctr">
                        <a:buNone/>
                      </a:pPr>
                      <a:r>
                        <a:rPr lang="en-US" sz="1400" b="1">
                          <a:solidFill>
                            <a:srgbClr val="FFFFFF"/>
                          </a:solidFill>
                          <a:latin typeface="Calibri" panose="020F0502020204030204" charset="-122"/>
                        </a:rPr>
                        <a:t>11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cnt_ma_rech30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times main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355714">
                <a:tc>
                  <a:txBody>
                    <a:bodyPr/>
                    <a:lstStyle/>
                    <a:p>
                      <a:pPr indent="0" algn="ctr">
                        <a:buNone/>
                      </a:pPr>
                      <a:r>
                        <a:rPr lang="en-US" sz="1400" b="1">
                          <a:solidFill>
                            <a:srgbClr val="FFFFFF"/>
                          </a:solidFill>
                          <a:latin typeface="Calibri" panose="020F0502020204030204" charset="-122"/>
                        </a:rPr>
                        <a:t>12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fr_ma_rech30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Frequency of main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dirty="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6177985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EBC1-6C7E-4D12-AF95-4B65295EF8BB}"/>
              </a:ext>
            </a:extLst>
          </p:cNvPr>
          <p:cNvSpPr>
            <a:spLocks noGrp="1"/>
          </p:cNvSpPr>
          <p:nvPr>
            <p:ph type="title"/>
          </p:nvPr>
        </p:nvSpPr>
        <p:spPr>
          <a:xfrm>
            <a:off x="0" y="354248"/>
            <a:ext cx="10058400" cy="668919"/>
          </a:xfrm>
        </p:spPr>
        <p:txBody>
          <a:bodyPr>
            <a:noAutofit/>
          </a:bodyPr>
          <a:lstStyle/>
          <a:p>
            <a:r>
              <a:rPr lang="en-US" sz="5400" dirty="0"/>
              <a:t>Summery of dataset</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xmlns="">
          <p:pic>
            <p:nvPicPr>
              <p:cNvPr id="7" name="Ink 6">
                <a:extLst>
                  <a:ext uri="{FF2B5EF4-FFF2-40B4-BE49-F238E27FC236}">
                    <a16:creationId xmlns:a16="http://schemas.microsoft.com/office/drawing/2014/main" id="{E199851A-BF78-4E44-9294-7D38AC9E9A5A}"/>
                  </a:ext>
                </a:extLst>
              </p:cNvPr>
              <p:cNvPicPr/>
              <p:nvPr/>
            </p:nvPicPr>
            <p:blipFill>
              <a:blip r:embed="rId4"/>
              <a:stretch>
                <a:fillRect/>
              </a:stretch>
            </p:blipFill>
            <p:spPr>
              <a:xfrm>
                <a:off x="8149985" y="679708"/>
                <a:ext cx="18000" cy="18000"/>
              </a:xfrm>
              <a:prstGeom prst="rect">
                <a:avLst/>
              </a:prstGeom>
            </p:spPr>
          </p:pic>
        </mc:Fallback>
      </mc:AlternateContent>
      <p:graphicFrame>
        <p:nvGraphicFramePr>
          <p:cNvPr id="5" name="Table 4">
            <a:extLst>
              <a:ext uri="{FF2B5EF4-FFF2-40B4-BE49-F238E27FC236}">
                <a16:creationId xmlns:a16="http://schemas.microsoft.com/office/drawing/2014/main" id="{7C8AF75C-00B8-44E2-B0ED-F178A561D831}"/>
              </a:ext>
            </a:extLst>
          </p:cNvPr>
          <p:cNvGraphicFramePr/>
          <p:nvPr>
            <p:extLst>
              <p:ext uri="{D42A27DB-BD31-4B8C-83A1-F6EECF244321}">
                <p14:modId xmlns:p14="http://schemas.microsoft.com/office/powerpoint/2010/main" val="2919475446"/>
              </p:ext>
            </p:extLst>
          </p:nvPr>
        </p:nvGraphicFramePr>
        <p:xfrm>
          <a:off x="0" y="1215390"/>
          <a:ext cx="12192001" cy="5655274"/>
        </p:xfrm>
        <a:graphic>
          <a:graphicData uri="http://schemas.openxmlformats.org/drawingml/2006/table">
            <a:tbl>
              <a:tblPr firstRow="1" bandRow="1">
                <a:tableStyleId>{5C22544A-7EE6-4342-B048-85BDC9FD1C3A}</a:tableStyleId>
              </a:tblPr>
              <a:tblGrid>
                <a:gridCol w="912928">
                  <a:extLst>
                    <a:ext uri="{9D8B030D-6E8A-4147-A177-3AD203B41FA5}">
                      <a16:colId xmlns:a16="http://schemas.microsoft.com/office/drawing/2014/main" val="20000"/>
                    </a:ext>
                  </a:extLst>
                </a:gridCol>
                <a:gridCol w="2201587">
                  <a:extLst>
                    <a:ext uri="{9D8B030D-6E8A-4147-A177-3AD203B41FA5}">
                      <a16:colId xmlns:a16="http://schemas.microsoft.com/office/drawing/2014/main" val="20001"/>
                    </a:ext>
                  </a:extLst>
                </a:gridCol>
                <a:gridCol w="5630905">
                  <a:extLst>
                    <a:ext uri="{9D8B030D-6E8A-4147-A177-3AD203B41FA5}">
                      <a16:colId xmlns:a16="http://schemas.microsoft.com/office/drawing/2014/main" val="20002"/>
                    </a:ext>
                  </a:extLst>
                </a:gridCol>
                <a:gridCol w="3446581">
                  <a:extLst>
                    <a:ext uri="{9D8B030D-6E8A-4147-A177-3AD203B41FA5}">
                      <a16:colId xmlns:a16="http://schemas.microsoft.com/office/drawing/2014/main" val="20003"/>
                    </a:ext>
                  </a:extLst>
                </a:gridCol>
              </a:tblGrid>
              <a:tr h="384529">
                <a:tc>
                  <a:txBody>
                    <a:bodyPr/>
                    <a:lstStyle/>
                    <a:p>
                      <a:pPr indent="0" algn="ctr">
                        <a:buNone/>
                      </a:pPr>
                      <a:r>
                        <a:rPr lang="en-US" sz="14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dirty="0">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99732">
                <a:tc>
                  <a:txBody>
                    <a:bodyPr/>
                    <a:lstStyle/>
                    <a:p>
                      <a:pPr indent="0" algn="ctr">
                        <a:buNone/>
                      </a:pPr>
                      <a:r>
                        <a:rPr lang="en-US" sz="1400" b="1">
                          <a:solidFill>
                            <a:srgbClr val="FFFFFF"/>
                          </a:solidFill>
                          <a:latin typeface="Calibri" panose="020F0502020204030204" charset="-122"/>
                        </a:rPr>
                        <a:t>13</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sumamnt_ma_rech30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Total amount of recharge in main account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482607">
                <a:tc>
                  <a:txBody>
                    <a:bodyPr/>
                    <a:lstStyle/>
                    <a:p>
                      <a:pPr indent="0" algn="ctr">
                        <a:buNone/>
                      </a:pPr>
                      <a:r>
                        <a:rPr lang="en-US" sz="1400" b="1">
                          <a:solidFill>
                            <a:srgbClr val="FFFFFF"/>
                          </a:solidFill>
                          <a:latin typeface="Calibri" panose="020F0502020204030204" charset="-122"/>
                        </a:rPr>
                        <a:t>14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medianamnt_ma_rech30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Median of amount of recharges done in main account over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482607">
                <a:tc>
                  <a:txBody>
                    <a:bodyPr/>
                    <a:lstStyle/>
                    <a:p>
                      <a:pPr indent="0" algn="ctr">
                        <a:buNone/>
                      </a:pPr>
                      <a:r>
                        <a:rPr lang="en-US" sz="1400" b="1">
                          <a:solidFill>
                            <a:srgbClr val="FFFFFF"/>
                          </a:solidFill>
                          <a:latin typeface="Calibri" panose="020F0502020204030204" charset="-122"/>
                        </a:rPr>
                        <a:t>15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medianmarechprebal30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Median of main account balance just before recharge in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98953">
                <a:tc>
                  <a:txBody>
                    <a:bodyPr/>
                    <a:lstStyle/>
                    <a:p>
                      <a:pPr indent="0" algn="ctr">
                        <a:buNone/>
                      </a:pPr>
                      <a:r>
                        <a:rPr lang="en-US" sz="1400" b="1">
                          <a:solidFill>
                            <a:srgbClr val="FFFFFF"/>
                          </a:solidFill>
                          <a:latin typeface="Calibri" panose="020F0502020204030204" charset="-122"/>
                        </a:rPr>
                        <a:t>16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cnt_ma_rech90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times main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98175">
                <a:tc>
                  <a:txBody>
                    <a:bodyPr/>
                    <a:lstStyle/>
                    <a:p>
                      <a:pPr indent="0" algn="ctr">
                        <a:buNone/>
                      </a:pPr>
                      <a:r>
                        <a:rPr lang="en-US" sz="1400" b="1">
                          <a:solidFill>
                            <a:srgbClr val="FFFFFF"/>
                          </a:solidFill>
                          <a:latin typeface="Calibri" panose="020F0502020204030204" charset="-122"/>
                        </a:rPr>
                        <a:t>17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fr_ma_rech90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Frequency of main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482607">
                <a:tc>
                  <a:txBody>
                    <a:bodyPr/>
                    <a:lstStyle/>
                    <a:p>
                      <a:pPr indent="0" algn="ctr">
                        <a:buNone/>
                      </a:pPr>
                      <a:r>
                        <a:rPr lang="en-US" sz="1400" b="1">
                          <a:solidFill>
                            <a:srgbClr val="FFFFFF"/>
                          </a:solidFill>
                          <a:latin typeface="Calibri" panose="020F0502020204030204" charset="-122"/>
                        </a:rPr>
                        <a:t>18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sumamnt_ma_rech90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Total amount of recharge in main account over last 90 days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482607">
                <a:tc>
                  <a:txBody>
                    <a:bodyPr/>
                    <a:lstStyle/>
                    <a:p>
                      <a:pPr indent="0" algn="ctr">
                        <a:buNone/>
                      </a:pPr>
                      <a:r>
                        <a:rPr lang="en-US" sz="1400" b="1">
                          <a:solidFill>
                            <a:srgbClr val="FFFFFF"/>
                          </a:solidFill>
                          <a:latin typeface="Calibri" panose="020F0502020204030204" charset="-122"/>
                        </a:rPr>
                        <a:t>19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medianamnt_ma_rech90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Median of amount of recharges done in main account over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482607">
                <a:tc>
                  <a:txBody>
                    <a:bodyPr/>
                    <a:lstStyle/>
                    <a:p>
                      <a:pPr indent="0" algn="ctr">
                        <a:buNone/>
                      </a:pPr>
                      <a:r>
                        <a:rPr lang="en-US" sz="1400" b="1">
                          <a:solidFill>
                            <a:srgbClr val="FFFFFF"/>
                          </a:solidFill>
                          <a:latin typeface="Calibri" panose="020F0502020204030204" charset="-122"/>
                        </a:rPr>
                        <a:t>20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medianmarechprebal90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Median of main account balance just before recharge in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88007">
                <a:tc>
                  <a:txBody>
                    <a:bodyPr/>
                    <a:lstStyle/>
                    <a:p>
                      <a:pPr indent="0" algn="ctr">
                        <a:buNone/>
                      </a:pPr>
                      <a:r>
                        <a:rPr lang="en-US" sz="1400" b="1">
                          <a:solidFill>
                            <a:srgbClr val="FFFFFF"/>
                          </a:solidFill>
                          <a:latin typeface="Calibri" panose="020F0502020204030204" charset="-122"/>
                        </a:rPr>
                        <a:t>21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cnt_da_rech30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times data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83385">
                <a:tc>
                  <a:txBody>
                    <a:bodyPr/>
                    <a:lstStyle/>
                    <a:p>
                      <a:pPr indent="0" algn="ctr">
                        <a:buNone/>
                      </a:pPr>
                      <a:r>
                        <a:rPr lang="en-US" sz="1400" b="1">
                          <a:solidFill>
                            <a:srgbClr val="FFFFFF"/>
                          </a:solidFill>
                          <a:latin typeface="Calibri" panose="020F0502020204030204" charset="-122"/>
                        </a:rPr>
                        <a:t>22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fr_da_rech30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Frequency of data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87229">
                <a:tc>
                  <a:txBody>
                    <a:bodyPr/>
                    <a:lstStyle/>
                    <a:p>
                      <a:pPr indent="0" algn="ctr">
                        <a:buNone/>
                      </a:pPr>
                      <a:r>
                        <a:rPr lang="en-US" sz="1400" b="1">
                          <a:solidFill>
                            <a:srgbClr val="FFFFFF"/>
                          </a:solidFill>
                          <a:latin typeface="Calibri" panose="020F0502020204030204" charset="-122"/>
                        </a:rPr>
                        <a:t>23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cnt_da_rech90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times data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89564">
                <a:tc>
                  <a:txBody>
                    <a:bodyPr/>
                    <a:lstStyle/>
                    <a:p>
                      <a:pPr indent="0" algn="ctr">
                        <a:buNone/>
                      </a:pPr>
                      <a:r>
                        <a:rPr lang="en-US" sz="1400" b="1">
                          <a:solidFill>
                            <a:srgbClr val="FFFFFF"/>
                          </a:solidFill>
                          <a:latin typeface="Calibri" panose="020F0502020204030204" charset="-122"/>
                        </a:rPr>
                        <a:t>24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fr_da_rech90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Frequency of data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dirty="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9595021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EBC1-6C7E-4D12-AF95-4B65295EF8BB}"/>
              </a:ext>
            </a:extLst>
          </p:cNvPr>
          <p:cNvSpPr>
            <a:spLocks noGrp="1"/>
          </p:cNvSpPr>
          <p:nvPr>
            <p:ph type="title"/>
          </p:nvPr>
        </p:nvSpPr>
        <p:spPr>
          <a:xfrm>
            <a:off x="0" y="354248"/>
            <a:ext cx="10058400" cy="668919"/>
          </a:xfrm>
        </p:spPr>
        <p:txBody>
          <a:bodyPr>
            <a:noAutofit/>
          </a:bodyPr>
          <a:lstStyle/>
          <a:p>
            <a:r>
              <a:rPr lang="en-US" sz="5400" dirty="0"/>
              <a:t>Summery of dataset</a:t>
            </a:r>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199851A-BF78-4E44-9294-7D38AC9E9A5A}"/>
                  </a:ext>
                </a:extLst>
              </p14:cNvPr>
              <p14:cNvContentPartPr/>
              <p14:nvPr/>
            </p14:nvContentPartPr>
            <p14:xfrm>
              <a:off x="8158985" y="688708"/>
              <a:ext cx="360" cy="360"/>
            </p14:xfrm>
          </p:contentPart>
        </mc:Choice>
        <mc:Fallback xmlns="">
          <p:pic>
            <p:nvPicPr>
              <p:cNvPr id="7" name="Ink 6">
                <a:extLst>
                  <a:ext uri="{FF2B5EF4-FFF2-40B4-BE49-F238E27FC236}">
                    <a16:creationId xmlns:a16="http://schemas.microsoft.com/office/drawing/2014/main" id="{E199851A-BF78-4E44-9294-7D38AC9E9A5A}"/>
                  </a:ext>
                </a:extLst>
              </p:cNvPr>
              <p:cNvPicPr/>
              <p:nvPr/>
            </p:nvPicPr>
            <p:blipFill>
              <a:blip r:embed="rId4"/>
              <a:stretch>
                <a:fillRect/>
              </a:stretch>
            </p:blipFill>
            <p:spPr>
              <a:xfrm>
                <a:off x="8149985" y="679708"/>
                <a:ext cx="18000" cy="18000"/>
              </a:xfrm>
              <a:prstGeom prst="rect">
                <a:avLst/>
              </a:prstGeom>
            </p:spPr>
          </p:pic>
        </mc:Fallback>
      </mc:AlternateContent>
      <p:graphicFrame>
        <p:nvGraphicFramePr>
          <p:cNvPr id="5" name="Table 4">
            <a:extLst>
              <a:ext uri="{FF2B5EF4-FFF2-40B4-BE49-F238E27FC236}">
                <a16:creationId xmlns:a16="http://schemas.microsoft.com/office/drawing/2014/main" id="{2FB9EF99-8711-4363-ABDB-5CBFBFDC5767}"/>
              </a:ext>
            </a:extLst>
          </p:cNvPr>
          <p:cNvGraphicFramePr/>
          <p:nvPr>
            <p:extLst>
              <p:ext uri="{D42A27DB-BD31-4B8C-83A1-F6EECF244321}">
                <p14:modId xmlns:p14="http://schemas.microsoft.com/office/powerpoint/2010/main" val="3802504683"/>
              </p:ext>
            </p:extLst>
          </p:nvPr>
        </p:nvGraphicFramePr>
        <p:xfrm>
          <a:off x="0" y="1105926"/>
          <a:ext cx="12191999" cy="5752074"/>
        </p:xfrm>
        <a:graphic>
          <a:graphicData uri="http://schemas.openxmlformats.org/drawingml/2006/table">
            <a:tbl>
              <a:tblPr firstRow="1" bandRow="1">
                <a:tableStyleId>{5C22544A-7EE6-4342-B048-85BDC9FD1C3A}</a:tableStyleId>
              </a:tblPr>
              <a:tblGrid>
                <a:gridCol w="912854">
                  <a:extLst>
                    <a:ext uri="{9D8B030D-6E8A-4147-A177-3AD203B41FA5}">
                      <a16:colId xmlns:a16="http://schemas.microsoft.com/office/drawing/2014/main" val="20000"/>
                    </a:ext>
                  </a:extLst>
                </a:gridCol>
                <a:gridCol w="2201959">
                  <a:extLst>
                    <a:ext uri="{9D8B030D-6E8A-4147-A177-3AD203B41FA5}">
                      <a16:colId xmlns:a16="http://schemas.microsoft.com/office/drawing/2014/main" val="20001"/>
                    </a:ext>
                  </a:extLst>
                </a:gridCol>
                <a:gridCol w="5630140">
                  <a:extLst>
                    <a:ext uri="{9D8B030D-6E8A-4147-A177-3AD203B41FA5}">
                      <a16:colId xmlns:a16="http://schemas.microsoft.com/office/drawing/2014/main" val="20002"/>
                    </a:ext>
                  </a:extLst>
                </a:gridCol>
                <a:gridCol w="3447046">
                  <a:extLst>
                    <a:ext uri="{9D8B030D-6E8A-4147-A177-3AD203B41FA5}">
                      <a16:colId xmlns:a16="http://schemas.microsoft.com/office/drawing/2014/main" val="20003"/>
                    </a:ext>
                  </a:extLst>
                </a:gridCol>
              </a:tblGrid>
              <a:tr h="370636">
                <a:tc>
                  <a:txBody>
                    <a:bodyPr/>
                    <a:lstStyle/>
                    <a:p>
                      <a:pPr indent="0" algn="ctr">
                        <a:buNone/>
                      </a:pPr>
                      <a:r>
                        <a:rPr lang="en-US" sz="14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4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80543">
                <a:tc>
                  <a:txBody>
                    <a:bodyPr/>
                    <a:lstStyle/>
                    <a:p>
                      <a:pPr indent="0" algn="ctr">
                        <a:buNone/>
                      </a:pPr>
                      <a:r>
                        <a:rPr lang="en-US" sz="1400" b="1">
                          <a:solidFill>
                            <a:srgbClr val="FFFFFF"/>
                          </a:solidFill>
                          <a:latin typeface="Calibri" panose="020F0502020204030204" charset="-122"/>
                        </a:rPr>
                        <a:t>25</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cnt_loans30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465300">
                <a:tc>
                  <a:txBody>
                    <a:bodyPr/>
                    <a:lstStyle/>
                    <a:p>
                      <a:pPr indent="0" algn="ctr">
                        <a:buNone/>
                      </a:pPr>
                      <a:r>
                        <a:rPr lang="en-US" sz="1400" b="1">
                          <a:solidFill>
                            <a:srgbClr val="FFFFFF"/>
                          </a:solidFill>
                          <a:latin typeface="Calibri" panose="020F0502020204030204" charset="-122"/>
                        </a:rPr>
                        <a:t>26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Total amount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709182">
                <a:tc>
                  <a:txBody>
                    <a:bodyPr/>
                    <a:lstStyle/>
                    <a:p>
                      <a:pPr indent="0" algn="ctr">
                        <a:buNone/>
                      </a:pPr>
                      <a:r>
                        <a:rPr lang="en-US" sz="1400" b="1">
                          <a:solidFill>
                            <a:srgbClr val="FFFFFF"/>
                          </a:solidFill>
                          <a:latin typeface="Calibri" panose="020F0502020204030204" charset="-122"/>
                        </a:rPr>
                        <a:t>27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maxamnt_loans30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maximum amount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There are only two options: 5 &amp; 10 Rs., for which the user needs to pay back 6 &amp; 12 Rs. respectively</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97390">
                <a:tc>
                  <a:txBody>
                    <a:bodyPr/>
                    <a:lstStyle/>
                    <a:p>
                      <a:pPr indent="0" algn="ctr">
                        <a:buNone/>
                      </a:pPr>
                      <a:r>
                        <a:rPr lang="en-US" sz="1400" b="1">
                          <a:solidFill>
                            <a:srgbClr val="FFFFFF"/>
                          </a:solidFill>
                          <a:latin typeface="Calibri" panose="020F0502020204030204" charset="-122"/>
                        </a:rPr>
                        <a:t>28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medianamnt_loans30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Median of amounts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79741">
                <a:tc>
                  <a:txBody>
                    <a:bodyPr/>
                    <a:lstStyle/>
                    <a:p>
                      <a:pPr indent="0" algn="ctr">
                        <a:buNone/>
                      </a:pPr>
                      <a:r>
                        <a:rPr lang="en-US" sz="1400" b="1">
                          <a:solidFill>
                            <a:srgbClr val="FFFFFF"/>
                          </a:solidFill>
                          <a:latin typeface="Calibri" panose="020F0502020204030204" charset="-122"/>
                        </a:rPr>
                        <a:t>29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dirty="0">
                          <a:solidFill>
                            <a:srgbClr val="000000"/>
                          </a:solidFill>
                          <a:latin typeface="Calibri" panose="020F0502020204030204" charset="-122"/>
                        </a:rPr>
                        <a:t>cnt_loans90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Number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464498">
                <a:tc>
                  <a:txBody>
                    <a:bodyPr/>
                    <a:lstStyle/>
                    <a:p>
                      <a:pPr indent="0" algn="ctr">
                        <a:buNone/>
                      </a:pPr>
                      <a:r>
                        <a:rPr lang="en-US" sz="1400" b="1">
                          <a:solidFill>
                            <a:srgbClr val="FFFFFF"/>
                          </a:solidFill>
                          <a:latin typeface="Calibri" panose="020F0502020204030204" charset="-122"/>
                        </a:rPr>
                        <a:t>30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Total amount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465300">
                <a:tc>
                  <a:txBody>
                    <a:bodyPr/>
                    <a:lstStyle/>
                    <a:p>
                      <a:pPr indent="0" algn="ctr">
                        <a:buNone/>
                      </a:pPr>
                      <a:r>
                        <a:rPr lang="en-US" sz="1400" b="1">
                          <a:solidFill>
                            <a:srgbClr val="FFFFFF"/>
                          </a:solidFill>
                          <a:latin typeface="Calibri" panose="020F0502020204030204" charset="-122"/>
                        </a:rPr>
                        <a:t>31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maxamnt_loans90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maximum amount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497390">
                <a:tc>
                  <a:txBody>
                    <a:bodyPr/>
                    <a:lstStyle/>
                    <a:p>
                      <a:pPr indent="0" algn="ctr">
                        <a:buNone/>
                      </a:pPr>
                      <a:r>
                        <a:rPr lang="en-US" sz="1400" b="1">
                          <a:solidFill>
                            <a:srgbClr val="FFFFFF"/>
                          </a:solidFill>
                          <a:latin typeface="Calibri" panose="020F0502020204030204" charset="-122"/>
                        </a:rPr>
                        <a:t>32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medianamnt_loans90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Median of amounts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85598">
                <a:tc>
                  <a:txBody>
                    <a:bodyPr/>
                    <a:lstStyle/>
                    <a:p>
                      <a:pPr indent="0" algn="ctr">
                        <a:buNone/>
                      </a:pPr>
                      <a:r>
                        <a:rPr lang="en-US" sz="1400" b="1">
                          <a:solidFill>
                            <a:srgbClr val="FFFFFF"/>
                          </a:solidFill>
                          <a:latin typeface="Calibri" panose="020F0502020204030204" charset="-122"/>
                        </a:rPr>
                        <a:t>33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payback30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Average payback time in days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65300">
                <a:tc>
                  <a:txBody>
                    <a:bodyPr/>
                    <a:lstStyle/>
                    <a:p>
                      <a:pPr indent="0" algn="ctr">
                        <a:buNone/>
                      </a:pPr>
                      <a:r>
                        <a:rPr lang="en-US" sz="1400" b="1">
                          <a:solidFill>
                            <a:srgbClr val="FFFFFF"/>
                          </a:solidFill>
                          <a:latin typeface="Calibri" panose="020F0502020204030204" charset="-122"/>
                        </a:rPr>
                        <a:t>34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payback90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Average payback time in days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85598">
                <a:tc>
                  <a:txBody>
                    <a:bodyPr/>
                    <a:lstStyle/>
                    <a:p>
                      <a:pPr indent="0" algn="ctr">
                        <a:buNone/>
                      </a:pPr>
                      <a:r>
                        <a:rPr lang="en-US" sz="1400" b="1">
                          <a:solidFill>
                            <a:srgbClr val="FFFFFF"/>
                          </a:solidFill>
                          <a:latin typeface="Calibri" panose="020F0502020204030204" charset="-122"/>
                        </a:rPr>
                        <a:t>35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pcircle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telecom 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85598">
                <a:tc>
                  <a:txBody>
                    <a:bodyPr/>
                    <a:lstStyle/>
                    <a:p>
                      <a:pPr indent="0" algn="ctr">
                        <a:buNone/>
                      </a:pPr>
                      <a:r>
                        <a:rPr lang="en-US" sz="1400" b="1">
                          <a:solidFill>
                            <a:srgbClr val="FFFFFF"/>
                          </a:solidFill>
                          <a:latin typeface="Calibri" panose="020F0502020204030204" charset="-122"/>
                        </a:rPr>
                        <a:t>36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400" b="0">
                          <a:solidFill>
                            <a:srgbClr val="000000"/>
                          </a:solidFill>
                          <a:latin typeface="Calibri" panose="020F0502020204030204" charset="-122"/>
                        </a:rPr>
                        <a:t>pdate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400" b="0">
                          <a:solidFill>
                            <a:srgbClr val="000000"/>
                          </a:solidFill>
                          <a:latin typeface="Calibri" panose="020F0502020204030204" charset="-122"/>
                        </a:rPr>
                        <a:t>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400" b="0" dirty="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677648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715070C-80E3-4C01-A1F8-C7D3139DF469}"/>
              </a:ext>
            </a:extLst>
          </p:cNvPr>
          <p:cNvSpPr txBox="1">
            <a:spLocks/>
          </p:cNvSpPr>
          <p:nvPr/>
        </p:nvSpPr>
        <p:spPr>
          <a:xfrm>
            <a:off x="504355" y="437007"/>
            <a:ext cx="10058400" cy="6689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dirty="0"/>
              <a:t>Features and their formats</a:t>
            </a:r>
          </a:p>
        </p:txBody>
      </p:sp>
      <p:pic>
        <p:nvPicPr>
          <p:cNvPr id="4" name="Picture 3">
            <a:extLst>
              <a:ext uri="{FF2B5EF4-FFF2-40B4-BE49-F238E27FC236}">
                <a16:creationId xmlns:a16="http://schemas.microsoft.com/office/drawing/2014/main" id="{37D08525-715E-4601-84F6-298099876225}"/>
              </a:ext>
            </a:extLst>
          </p:cNvPr>
          <p:cNvPicPr>
            <a:picLocks noChangeAspect="1"/>
          </p:cNvPicPr>
          <p:nvPr/>
        </p:nvPicPr>
        <p:blipFill>
          <a:blip r:embed="rId3"/>
          <a:stretch>
            <a:fillRect/>
          </a:stretch>
        </p:blipFill>
        <p:spPr>
          <a:xfrm>
            <a:off x="2343150" y="1105926"/>
            <a:ext cx="5638800" cy="5752074"/>
          </a:xfrm>
          <a:prstGeom prst="rect">
            <a:avLst/>
          </a:prstGeom>
        </p:spPr>
      </p:pic>
    </p:spTree>
    <p:extLst>
      <p:ext uri="{BB962C8B-B14F-4D97-AF65-F5344CB8AC3E}">
        <p14:creationId xmlns:p14="http://schemas.microsoft.com/office/powerpoint/2010/main" val="27057132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2C7AB6F-12AB-4E12-8E96-BD43C3F4ACDB}"/>
              </a:ext>
            </a:extLst>
          </p:cNvPr>
          <p:cNvSpPr>
            <a:spLocks noGrp="1"/>
          </p:cNvSpPr>
          <p:nvPr>
            <p:ph type="title"/>
          </p:nvPr>
        </p:nvSpPr>
        <p:spPr>
          <a:xfrm>
            <a:off x="504355" y="437007"/>
            <a:ext cx="10058400" cy="668919"/>
          </a:xfrm>
        </p:spPr>
        <p:txBody>
          <a:bodyPr>
            <a:noAutofit/>
          </a:bodyPr>
          <a:lstStyle/>
          <a:p>
            <a:r>
              <a:rPr lang="en-US" dirty="0"/>
              <a:t>Software and tools used</a:t>
            </a:r>
          </a:p>
        </p:txBody>
      </p:sp>
      <p:sp>
        <p:nvSpPr>
          <p:cNvPr id="7" name="Content Placeholder 2">
            <a:extLst>
              <a:ext uri="{FF2B5EF4-FFF2-40B4-BE49-F238E27FC236}">
                <a16:creationId xmlns:a16="http://schemas.microsoft.com/office/drawing/2014/main" id="{00617DF4-7E07-4281-B902-9E07ECD16A4D}"/>
              </a:ext>
            </a:extLst>
          </p:cNvPr>
          <p:cNvSpPr>
            <a:spLocks noGrp="1"/>
          </p:cNvSpPr>
          <p:nvPr>
            <p:ph idx="1"/>
          </p:nvPr>
        </p:nvSpPr>
        <p:spPr>
          <a:xfrm>
            <a:off x="1069848" y="2121408"/>
            <a:ext cx="10058400" cy="4050792"/>
          </a:xfrm>
        </p:spPr>
        <p:txBody>
          <a:bodyPr>
            <a:normAutofit/>
          </a:bodyPr>
          <a:lstStyle/>
          <a:p>
            <a:r>
              <a:rPr lang="en-US" sz="1800" b="0" i="0" u="none" strike="noStrike" baseline="0" dirty="0">
                <a:solidFill>
                  <a:srgbClr val="000000"/>
                </a:solidFill>
                <a:latin typeface="Calibri" panose="020F0502020204030204" pitchFamily="34" charset="0"/>
              </a:rPr>
              <a:t>Jupyter Notebook (used as a notebook to code) </a:t>
            </a:r>
          </a:p>
          <a:p>
            <a:r>
              <a:rPr lang="en-US" sz="1800" b="0" i="0" u="none" strike="noStrike" baseline="0" dirty="0">
                <a:solidFill>
                  <a:srgbClr val="000000"/>
                </a:solidFill>
                <a:latin typeface="Calibri" panose="020F0502020204030204" pitchFamily="34" charset="0"/>
              </a:rPr>
              <a:t>Python (used for scientific computation) </a:t>
            </a:r>
          </a:p>
          <a:p>
            <a:r>
              <a:rPr lang="en-US" sz="1800" b="0" i="0" u="none" strike="noStrike" baseline="0" dirty="0">
                <a:solidFill>
                  <a:srgbClr val="000000"/>
                </a:solidFill>
                <a:latin typeface="Calibri" panose="020F0502020204030204" pitchFamily="34" charset="0"/>
              </a:rPr>
              <a:t>Pandas (used for scientific computation) </a:t>
            </a:r>
          </a:p>
          <a:p>
            <a:r>
              <a:rPr lang="en-US" sz="1800" b="0" i="0" u="none" strike="noStrike" baseline="0" dirty="0">
                <a:solidFill>
                  <a:srgbClr val="000000"/>
                </a:solidFill>
                <a:latin typeface="Calibri" panose="020F0502020204030204" pitchFamily="34" charset="0"/>
              </a:rPr>
              <a:t>NumPy (used for scientific computation) </a:t>
            </a:r>
          </a:p>
          <a:p>
            <a:r>
              <a:rPr lang="en-US" sz="1800" b="0" i="0" u="none" strike="noStrike" baseline="0" dirty="0">
                <a:solidFill>
                  <a:srgbClr val="000000"/>
                </a:solidFill>
                <a:latin typeface="Calibri" panose="020F0502020204030204" pitchFamily="34" charset="0"/>
              </a:rPr>
              <a:t>Matplotlib (used for visualization) </a:t>
            </a:r>
          </a:p>
          <a:p>
            <a:r>
              <a:rPr lang="en-US" sz="1800" b="0" i="0" u="none" strike="noStrike" baseline="0" dirty="0">
                <a:solidFill>
                  <a:srgbClr val="000000"/>
                </a:solidFill>
                <a:latin typeface="Calibri" panose="020F0502020204030204" pitchFamily="34" charset="0"/>
              </a:rPr>
              <a:t>Seaborn (used for visualization) </a:t>
            </a:r>
          </a:p>
          <a:p>
            <a:r>
              <a:rPr lang="en-US" sz="1800" b="0" i="0" u="none" strike="noStrike" baseline="0" dirty="0">
                <a:solidFill>
                  <a:srgbClr val="000000"/>
                </a:solidFill>
                <a:latin typeface="Calibri" panose="020F0502020204030204" pitchFamily="34" charset="0"/>
              </a:rPr>
              <a:t>Scikit-learn (used as algorithmic libraries) </a:t>
            </a:r>
          </a:p>
          <a:p>
            <a:r>
              <a:rPr lang="en-US" sz="1800" b="0" i="0" u="none" strike="noStrike" baseline="0" dirty="0">
                <a:solidFill>
                  <a:srgbClr val="000000"/>
                </a:solidFill>
                <a:latin typeface="Calibri" panose="020F0502020204030204" pitchFamily="34" charset="0"/>
              </a:rPr>
              <a:t>Plotly.express (used for visualization </a:t>
            </a:r>
            <a:endParaRPr lang="en-IN" sz="1600" dirty="0"/>
          </a:p>
          <a:p>
            <a:pPr marL="0" indent="0">
              <a:buNone/>
            </a:pPr>
            <a:r>
              <a:rPr lang="en-US" sz="1800" dirty="0">
                <a:solidFill>
                  <a:srgbClr val="080808"/>
                </a:solidFill>
                <a:latin typeface="Arial" panose="020B0604020202020204" pitchFamily="34" charset="0"/>
              </a:rPr>
              <a:t>  </a:t>
            </a:r>
          </a:p>
        </p:txBody>
      </p:sp>
    </p:spTree>
    <p:extLst>
      <p:ext uri="{BB962C8B-B14F-4D97-AF65-F5344CB8AC3E}">
        <p14:creationId xmlns:p14="http://schemas.microsoft.com/office/powerpoint/2010/main" val="19046734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3DC9-E5A0-4FD2-9B0C-D6989049DB38}"/>
              </a:ext>
            </a:extLst>
          </p:cNvPr>
          <p:cNvSpPr>
            <a:spLocks noGrp="1"/>
          </p:cNvSpPr>
          <p:nvPr>
            <p:ph type="title"/>
          </p:nvPr>
        </p:nvSpPr>
        <p:spPr>
          <a:xfrm>
            <a:off x="0" y="238125"/>
            <a:ext cx="10058400" cy="1609344"/>
          </a:xfrm>
        </p:spPr>
        <p:txBody>
          <a:bodyPr>
            <a:normAutofit/>
          </a:bodyPr>
          <a:lstStyle/>
          <a:p>
            <a:r>
              <a:rPr lang="en-US" sz="5400" dirty="0"/>
              <a:t>Data pre-processing</a:t>
            </a:r>
            <a:br>
              <a:rPr lang="en-US" sz="5400" dirty="0"/>
            </a:br>
            <a:endParaRPr lang="en-US" dirty="0"/>
          </a:p>
        </p:txBody>
      </p:sp>
      <p:sp>
        <p:nvSpPr>
          <p:cNvPr id="5" name="Content Placeholder 2">
            <a:extLst>
              <a:ext uri="{FF2B5EF4-FFF2-40B4-BE49-F238E27FC236}">
                <a16:creationId xmlns:a16="http://schemas.microsoft.com/office/drawing/2014/main" id="{3DCECCB9-F4D4-434E-894F-9C6B196F2498}"/>
              </a:ext>
            </a:extLst>
          </p:cNvPr>
          <p:cNvSpPr>
            <a:spLocks noGrp="1"/>
          </p:cNvSpPr>
          <p:nvPr>
            <p:ph idx="1"/>
          </p:nvPr>
        </p:nvSpPr>
        <p:spPr>
          <a:xfrm>
            <a:off x="0" y="1190625"/>
            <a:ext cx="10058400" cy="5667375"/>
          </a:xfrm>
        </p:spPr>
        <p:txBody>
          <a:bodyPr>
            <a:normAutofit lnSpcReduction="10000"/>
          </a:bodyPr>
          <a:lstStyle/>
          <a:p>
            <a:pPr marL="0" indent="0" algn="l">
              <a:buNone/>
            </a:pPr>
            <a:endParaRPr lang="en-IN" sz="1800" b="0" i="0" u="none" strike="noStrike" baseline="0" dirty="0">
              <a:solidFill>
                <a:srgbClr val="000000"/>
              </a:solidFill>
              <a:latin typeface="Wingdings" panose="05000000000000000000" pitchFamily="2" charset="2"/>
            </a:endParaRPr>
          </a:p>
          <a:p>
            <a:r>
              <a:rPr lang="en-IN" sz="1800" b="0" i="0" u="none" strike="noStrike" baseline="0" dirty="0">
                <a:solidFill>
                  <a:srgbClr val="000000"/>
                </a:solidFill>
                <a:latin typeface="Calibri" panose="020F0502020204030204" pitchFamily="34" charset="0"/>
              </a:rPr>
              <a:t>Null Values: </a:t>
            </a:r>
            <a:r>
              <a:rPr lang="en-IN" sz="1800" dirty="0">
                <a:solidFill>
                  <a:srgbClr val="000000"/>
                </a:solidFill>
                <a:latin typeface="Wingdings" panose="05000000000000000000" pitchFamily="2" charset="2"/>
              </a:rPr>
              <a:t> </a:t>
            </a:r>
            <a:r>
              <a:rPr lang="en-US" sz="1800" b="0" i="0" u="none" strike="noStrike" baseline="0" dirty="0">
                <a:solidFill>
                  <a:srgbClr val="000000"/>
                </a:solidFill>
                <a:latin typeface="Calibri" panose="020F0502020204030204" pitchFamily="34" charset="0"/>
              </a:rPr>
              <a:t>We checked for the null values (missing values) and found that there is no null values in the given dataset. </a:t>
            </a:r>
            <a:endParaRPr lang="en-US" sz="1800" b="0" i="0" u="none" strike="noStrike" baseline="0" dirty="0">
              <a:solidFill>
                <a:srgbClr val="000000"/>
              </a:solidFill>
              <a:latin typeface="Wingdings" panose="05000000000000000000" pitchFamily="2" charset="2"/>
            </a:endParaRPr>
          </a:p>
          <a:p>
            <a:r>
              <a:rPr lang="en-US" sz="1800" b="0" i="0" u="none" strike="noStrike" baseline="0" dirty="0">
                <a:solidFill>
                  <a:srgbClr val="000000"/>
                </a:solidFill>
                <a:latin typeface="Calibri" panose="020F0502020204030204" pitchFamily="34" charset="0"/>
              </a:rPr>
              <a:t>Data Cleaning: </a:t>
            </a:r>
            <a:endParaRPr lang="en-US" sz="180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Dropped ‘Unnamed:0’ column as it was not contributing to the dataset.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Dropped '</a:t>
            </a:r>
            <a:r>
              <a:rPr lang="en-US" sz="1800" b="0" i="0" u="none" strike="noStrike" baseline="0" dirty="0" err="1">
                <a:solidFill>
                  <a:srgbClr val="000000"/>
                </a:solidFill>
                <a:latin typeface="Calibri" panose="020F0502020204030204" pitchFamily="34" charset="0"/>
              </a:rPr>
              <a:t>msisdn</a:t>
            </a:r>
            <a:r>
              <a:rPr lang="en-US" sz="1800" b="0" i="0" u="none" strike="noStrike" baseline="0" dirty="0">
                <a:solidFill>
                  <a:srgbClr val="000000"/>
                </a:solidFill>
                <a:latin typeface="Calibri" panose="020F0502020204030204" pitchFamily="34" charset="0"/>
              </a:rPr>
              <a:t>' as it’ll not help in the model building.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Split the ‘</a:t>
            </a:r>
            <a:r>
              <a:rPr lang="en-US" sz="1800" b="0" i="0" u="none" strike="noStrike" baseline="0" dirty="0" err="1">
                <a:solidFill>
                  <a:srgbClr val="000000"/>
                </a:solidFill>
                <a:latin typeface="Calibri" panose="020F0502020204030204" pitchFamily="34" charset="0"/>
              </a:rPr>
              <a:t>pdate</a:t>
            </a:r>
            <a:r>
              <a:rPr lang="en-US" sz="1800" b="0" i="0" u="none" strike="noStrike" baseline="0" dirty="0">
                <a:solidFill>
                  <a:srgbClr val="000000"/>
                </a:solidFill>
                <a:latin typeface="Calibri" panose="020F0502020204030204" pitchFamily="34" charset="0"/>
              </a:rPr>
              <a:t>’ column into day, month, and year and dropped the ‘</a:t>
            </a:r>
            <a:r>
              <a:rPr lang="en-US" sz="1800" b="0" i="0" u="none" strike="noStrike" baseline="0" dirty="0" err="1">
                <a:solidFill>
                  <a:srgbClr val="000000"/>
                </a:solidFill>
                <a:latin typeface="Calibri" panose="020F0502020204030204" pitchFamily="34" charset="0"/>
              </a:rPr>
              <a:t>pdate</a:t>
            </a:r>
            <a:r>
              <a:rPr lang="en-US" sz="1800" b="0" i="0" u="none" strike="noStrike" baseline="0" dirty="0">
                <a:solidFill>
                  <a:srgbClr val="000000"/>
                </a:solidFill>
                <a:latin typeface="Calibri" panose="020F0502020204030204" pitchFamily="34" charset="0"/>
              </a:rPr>
              <a:t>’ column.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Dropped </a:t>
            </a:r>
            <a:r>
              <a:rPr lang="en-US" sz="1800" b="0" i="0" u="none" strike="noStrike" baseline="0" dirty="0" err="1">
                <a:solidFill>
                  <a:srgbClr val="000000"/>
                </a:solidFill>
                <a:latin typeface="Calibri" panose="020F0502020204030204" pitchFamily="34" charset="0"/>
              </a:rPr>
              <a:t>pcircle</a:t>
            </a:r>
            <a:r>
              <a:rPr lang="en-US" sz="1800" b="0" i="0" u="none" strike="noStrike" baseline="0" dirty="0">
                <a:solidFill>
                  <a:srgbClr val="000000"/>
                </a:solidFill>
                <a:latin typeface="Calibri" panose="020F0502020204030204" pitchFamily="34" charset="0"/>
              </a:rPr>
              <a:t> as it has only one unique value </a:t>
            </a:r>
            <a:endParaRPr lang="en-IN" sz="1800" b="0" i="0" u="none" strike="noStrike" baseline="0" dirty="0">
              <a:solidFill>
                <a:srgbClr val="000000"/>
              </a:solidFill>
            </a:endParaRPr>
          </a:p>
          <a:p>
            <a:pPr>
              <a:buFont typeface="Wingdings" panose="05000000000000000000" pitchFamily="2" charset="2"/>
              <a:buChar char="ü"/>
            </a:pPr>
            <a:r>
              <a:rPr lang="en-US" sz="1800" dirty="0">
                <a:solidFill>
                  <a:srgbClr val="000000"/>
                </a:solidFill>
                <a:latin typeface="Calibri" panose="020F0502020204030204" pitchFamily="34" charset="0"/>
              </a:rPr>
              <a:t>Dropped ‘year’ column as it only contains 2016 as value</a:t>
            </a:r>
            <a:r>
              <a:rPr lang="en-US" sz="1800" b="0" i="0" u="none" strike="noStrike" baseline="0" dirty="0">
                <a:solidFill>
                  <a:srgbClr val="000000"/>
                </a:solidFill>
              </a:rPr>
              <a:t>.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Converted </a:t>
            </a:r>
            <a:r>
              <a:rPr lang="en-US" sz="1800" b="0" i="0" u="none" strike="noStrike" baseline="0" dirty="0" err="1">
                <a:solidFill>
                  <a:srgbClr val="000000"/>
                </a:solidFill>
                <a:latin typeface="Calibri" panose="020F0502020204030204" pitchFamily="34" charset="0"/>
              </a:rPr>
              <a:t>pdate</a:t>
            </a:r>
            <a:r>
              <a:rPr lang="en-US" sz="1800" b="0" i="0" u="none" strike="noStrike" baseline="0" dirty="0">
                <a:solidFill>
                  <a:srgbClr val="000000"/>
                </a:solidFill>
                <a:latin typeface="Calibri" panose="020F0502020204030204" pitchFamily="34" charset="0"/>
              </a:rPr>
              <a:t> column into two different columns representing date and month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Dropped columns containing more than 93% of 0s as they may imbalance the model.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Converted negative values in the dataset into positive values.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Dropped values in loan column which are other than 6,12 and 0. </a:t>
            </a:r>
            <a:endParaRPr lang="en-US" sz="1800" b="0" i="0" u="none" strike="noStrike" baseline="0" dirty="0">
              <a:solidFill>
                <a:srgbClr val="000000"/>
              </a:solidFill>
              <a:latin typeface="Wingdings" panose="05000000000000000000" pitchFamily="2" charset="2"/>
            </a:endParaRPr>
          </a:p>
          <a:p>
            <a:pPr>
              <a:buFont typeface="Wingdings" panose="05000000000000000000" pitchFamily="2" charset="2"/>
              <a:buChar char="ü"/>
            </a:pPr>
            <a:endParaRPr lang="en-IN" sz="1800" b="0" i="0" u="none" strike="noStrike" baseline="0" dirty="0">
              <a:solidFill>
                <a:srgbClr val="000000"/>
              </a:solidFill>
              <a:latin typeface="Wingdings" panose="05000000000000000000" pitchFamily="2" charset="2"/>
            </a:endParaRPr>
          </a:p>
          <a:p>
            <a:pPr marL="0" indent="0">
              <a:buNone/>
            </a:pPr>
            <a:r>
              <a:rPr lang="en-US" sz="1800" dirty="0">
                <a:solidFill>
                  <a:srgbClr val="080808"/>
                </a:solidFill>
                <a:latin typeface="Arial" panose="020B0604020202020204" pitchFamily="34" charset="0"/>
              </a:rPr>
              <a:t>  </a:t>
            </a:r>
          </a:p>
        </p:txBody>
      </p:sp>
    </p:spTree>
    <p:extLst>
      <p:ext uri="{BB962C8B-B14F-4D97-AF65-F5344CB8AC3E}">
        <p14:creationId xmlns:p14="http://schemas.microsoft.com/office/powerpoint/2010/main" val="411310725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393</TotalTime>
  <Words>2318</Words>
  <Application>Microsoft Office PowerPoint</Application>
  <PresentationFormat>Widescreen</PresentationFormat>
  <Paragraphs>249</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Rockwell</vt:lpstr>
      <vt:lpstr>Rockwell Condensed</vt:lpstr>
      <vt:lpstr>Symbol</vt:lpstr>
      <vt:lpstr>Wingdings</vt:lpstr>
      <vt:lpstr>Wood Type</vt:lpstr>
      <vt:lpstr>  Micro-credit defaulter project</vt:lpstr>
      <vt:lpstr>Problem Statement</vt:lpstr>
      <vt:lpstr>Customer retention dataset</vt:lpstr>
      <vt:lpstr>Summery of dataset</vt:lpstr>
      <vt:lpstr>Summery of dataset</vt:lpstr>
      <vt:lpstr>Summery of dataset</vt:lpstr>
      <vt:lpstr>PowerPoint Presentation</vt:lpstr>
      <vt:lpstr>Software and tools used</vt:lpstr>
      <vt:lpstr>Data pre-processing </vt:lpstr>
      <vt:lpstr>Identification and Problem solving approaches</vt:lpstr>
      <vt:lpstr>EDA </vt:lpstr>
      <vt:lpstr>Count of loans taken </vt:lpstr>
      <vt:lpstr>Data from month </vt:lpstr>
      <vt:lpstr>Loans taken on date analysis- </vt:lpstr>
      <vt:lpstr>Loans taken in 30 days</vt:lpstr>
      <vt:lpstr>Payback time</vt:lpstr>
      <vt:lpstr>Payment modes used</vt:lpstr>
      <vt:lpstr>Recharge frequency</vt:lpstr>
      <vt:lpstr>Number of loans taken in 30 days</vt:lpstr>
      <vt:lpstr>Correlation with the target </vt:lpstr>
      <vt:lpstr>Random forest model</vt:lpstr>
      <vt:lpstr>Confusion matrix /roc curve for random forest</vt:lpstr>
      <vt:lpstr>Model building</vt:lpstr>
      <vt:lpstr>Interpretation of results </vt:lpstr>
      <vt:lpstr>Interpretation of results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Pranav Pandey</dc:creator>
  <cp:lastModifiedBy>Abhijeet Deshpande</cp:lastModifiedBy>
  <cp:revision>99</cp:revision>
  <dcterms:created xsi:type="dcterms:W3CDTF">2021-09-23T13:19:03Z</dcterms:created>
  <dcterms:modified xsi:type="dcterms:W3CDTF">2022-02-12T08:11:43Z</dcterms:modified>
</cp:coreProperties>
</file>