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7"/>
  </p:notesMasterIdLst>
  <p:sldIdLst>
    <p:sldId id="257" r:id="rId2"/>
    <p:sldId id="278" r:id="rId3"/>
    <p:sldId id="279" r:id="rId4"/>
    <p:sldId id="280" r:id="rId5"/>
    <p:sldId id="281" r:id="rId6"/>
    <p:sldId id="282" r:id="rId7"/>
    <p:sldId id="283" r:id="rId8"/>
    <p:sldId id="264" r:id="rId9"/>
    <p:sldId id="284" r:id="rId10"/>
    <p:sldId id="285" r:id="rId11"/>
    <p:sldId id="265" r:id="rId12"/>
    <p:sldId id="286" r:id="rId13"/>
    <p:sldId id="287" r:id="rId14"/>
    <p:sldId id="288" r:id="rId15"/>
    <p:sldId id="289" r:id="rId16"/>
    <p:sldId id="290" r:id="rId17"/>
    <p:sldId id="292" r:id="rId18"/>
    <p:sldId id="295" r:id="rId19"/>
    <p:sldId id="291" r:id="rId20"/>
    <p:sldId id="294" r:id="rId21"/>
    <p:sldId id="293" r:id="rId22"/>
    <p:sldId id="296" r:id="rId23"/>
    <p:sldId id="297" r:id="rId24"/>
    <p:sldId id="298"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a:solidFill>
          <a:srgbClr val="FFFF00"/>
        </a:solidFill>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a:solidFill>
          <a:srgbClr val="FFFF00"/>
        </a:solidFill>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a:solidFill>
          <a:schemeClr val="accent1">
            <a:lumMod val="40000"/>
            <a:lumOff val="60000"/>
            <a:alpha val="90000"/>
          </a:schemeClr>
        </a:solidFill>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a:solidFill>
          <a:schemeClr val="accent1">
            <a:lumMod val="40000"/>
            <a:lumOff val="60000"/>
            <a:alpha val="90000"/>
          </a:schemeClr>
        </a:solidFill>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a:solidFill>
          <a:schemeClr val="accent1">
            <a:lumMod val="40000"/>
            <a:lumOff val="60000"/>
            <a:alpha val="90000"/>
          </a:schemeClr>
        </a:solidFill>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a:solidFill>
          <a:schemeClr val="accent1">
            <a:lumMod val="40000"/>
            <a:lumOff val="60000"/>
            <a:alpha val="90000"/>
          </a:schemeClr>
        </a:solidFill>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a:solidFill>
          <a:schemeClr val="accent1">
            <a:lumMod val="40000"/>
            <a:lumOff val="60000"/>
            <a:alpha val="90000"/>
          </a:schemeClr>
        </a:solidFill>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a:solidFill>
          <a:schemeClr val="accent1">
            <a:lumMod val="40000"/>
            <a:lumOff val="60000"/>
            <a:alpha val="90000"/>
          </a:schemeClr>
        </a:solidFill>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a:solidFill>
          <a:schemeClr val="accent1">
            <a:lumMod val="40000"/>
            <a:lumOff val="60000"/>
            <a:alpha val="90000"/>
          </a:schemeClr>
        </a:solidFill>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a:solidFill>
          <a:srgbClr val="FFFF00"/>
        </a:solidFill>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15982A38-A73B-4943-B138-EA0EAB77BC29}">
      <dgm:prSet phldrT="[Text]"/>
      <dgm:spPr>
        <a:solidFill>
          <a:schemeClr val="accent1">
            <a:lumMod val="40000"/>
            <a:lumOff val="60000"/>
            <a:alpha val="90000"/>
          </a:schemeClr>
        </a:solidFill>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a:solidFill>
          <a:srgbClr val="FFFF00"/>
        </a:solidFill>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a:solidFill>
          <a:schemeClr val="accent1">
            <a:lumMod val="40000"/>
            <a:lumOff val="60000"/>
            <a:alpha val="90000"/>
          </a:schemeClr>
        </a:solidFill>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9"/>
      <dgm:spPr/>
    </dgm:pt>
    <dgm:pt modelId="{85447532-8740-4202-B6A5-AE63748B9291}" type="pres">
      <dgm:prSet presAssocID="{CD410504-9F7F-47AE-B46E-CE985680360F}" presName="child" presStyleLbl="alignAccFollowNode1" presStyleIdx="0" presStyleCnt="9">
        <dgm:presLayoutVars>
          <dgm:chMax val="0"/>
          <dgm:bulletEnabled val="1"/>
        </dgm:presLayoutVars>
      </dgm:prSet>
      <dgm:spPr/>
    </dgm:pt>
    <dgm:pt modelId="{7CAEA63C-96B5-40D4-900F-409598FDB0C1}" type="pres">
      <dgm:prSet presAssocID="{2B847D36-6E88-4DD3-AABD-579C99426233}" presName="sibTrans" presStyleLbl="sibTrans2D1" presStyleIdx="1" presStyleCnt="9"/>
      <dgm:spPr/>
    </dgm:pt>
    <dgm:pt modelId="{459BBFF8-CE50-41AE-9B5E-F6026BBE4F45}" type="pres">
      <dgm:prSet presAssocID="{C4FF5CFA-9CEF-4C34-984A-CC28F232798F}" presName="child" presStyleLbl="alignAccFollowNode1" presStyleIdx="1" presStyleCnt="9">
        <dgm:presLayoutVars>
          <dgm:chMax val="0"/>
          <dgm:bulletEnabled val="1"/>
        </dgm:presLayoutVars>
      </dgm:prSet>
      <dgm:spPr/>
    </dgm:pt>
    <dgm:pt modelId="{A65C4264-24F4-4122-844B-F5E582EC0111}" type="pres">
      <dgm:prSet presAssocID="{B551F8FA-E415-4EE1-BA68-D13E7D2E980B}" presName="sibTrans" presStyleLbl="sibTrans2D1" presStyleIdx="2" presStyleCnt="9"/>
      <dgm:spPr/>
    </dgm:pt>
    <dgm:pt modelId="{9A5E1799-26FB-4959-97AA-0FCC22761318}" type="pres">
      <dgm:prSet presAssocID="{F7CED298-1605-4B60-9FC8-0A4C25C5AA00}" presName="child" presStyleLbl="alignAccFollowNode1" presStyleIdx="2" presStyleCnt="9">
        <dgm:presLayoutVars>
          <dgm:chMax val="0"/>
          <dgm:bulletEnabled val="1"/>
        </dgm:presLayoutVars>
      </dgm:prSet>
      <dgm:spPr/>
    </dgm:pt>
    <dgm:pt modelId="{3FBD4BD3-B74D-4AAB-9295-AE19DCC50691}" type="pres">
      <dgm:prSet presAssocID="{1009FF03-5F93-449C-AF20-55447EEE50AB}" presName="sibTrans" presStyleLbl="sibTrans2D1" presStyleIdx="3" presStyleCnt="9"/>
      <dgm:spPr/>
    </dgm:pt>
    <dgm:pt modelId="{8C46515F-5745-4BFE-8634-C34D77574BE3}" type="pres">
      <dgm:prSet presAssocID="{87D09C77-9C5B-45C2-ACC9-ACEA66F18198}" presName="child" presStyleLbl="alignAccFollowNode1" presStyleIdx="3" presStyleCnt="9">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9"/>
      <dgm:spPr/>
    </dgm:pt>
    <dgm:pt modelId="{F7AA6D3E-BCE0-4C06-B101-080DA85DCB01}" type="pres">
      <dgm:prSet presAssocID="{5CBEC7DD-A25D-4956-9A65-6EA385F6FCB5}" presName="child" presStyleLbl="alignAccFollowNode1" presStyleIdx="4" presStyleCnt="9">
        <dgm:presLayoutVars>
          <dgm:chMax val="0"/>
          <dgm:bulletEnabled val="1"/>
        </dgm:presLayoutVars>
      </dgm:prSet>
      <dgm:spPr/>
    </dgm:pt>
    <dgm:pt modelId="{DDA5CBC7-AA05-481A-A03A-3964C1BBBB5A}" type="pres">
      <dgm:prSet presAssocID="{BD0F67B1-39E4-45ED-9534-FB8F89E8EEF6}" presName="sibTrans" presStyleLbl="sibTrans2D1" presStyleIdx="5" presStyleCnt="9"/>
      <dgm:spPr/>
    </dgm:pt>
    <dgm:pt modelId="{73DBFA1A-3823-4209-9CD6-DBDD456F39FB}" type="pres">
      <dgm:prSet presAssocID="{33BF0E2A-2B00-40A5-832E-FC800DCA5982}" presName="child" presStyleLbl="alignAccFollowNode1" presStyleIdx="5" presStyleCnt="9">
        <dgm:presLayoutVars>
          <dgm:chMax val="0"/>
          <dgm:bulletEnabled val="1"/>
        </dgm:presLayoutVars>
      </dgm:prSet>
      <dgm:spPr/>
    </dgm:pt>
    <dgm:pt modelId="{E7F7C4A8-2F3A-49BA-B2E4-CF48FCA5D8D8}" type="pres">
      <dgm:prSet presAssocID="{E373698D-1356-47A7-A591-B72BFE77C3D1}" presName="sibTrans" presStyleLbl="sibTrans2D1" presStyleIdx="6" presStyleCnt="9"/>
      <dgm:spPr/>
    </dgm:pt>
    <dgm:pt modelId="{68423B8C-DD55-4C1A-86D3-87118415FFA7}" type="pres">
      <dgm:prSet presAssocID="{CAE20587-4D50-4B6B-A17D-199722D630E2}" presName="child" presStyleLbl="alignAccFollowNode1" presStyleIdx="6" presStyleCnt="9">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EBEFF9BE-569F-46B7-A56C-5EF95FBF968F}" type="pres">
      <dgm:prSet presAssocID="{7CBA4BA7-B8C9-4EC9-9C51-4E810224FE14}" presName="parTrans" presStyleLbl="sibTrans2D1" presStyleIdx="7" presStyleCnt="9"/>
      <dgm:spPr/>
    </dgm:pt>
    <dgm:pt modelId="{2985E292-795D-4403-BD7F-3A17BE0B21A7}" type="pres">
      <dgm:prSet presAssocID="{15982A38-A73B-4943-B138-EA0EAB77BC29}" presName="child" presStyleLbl="alignAccFollowNode1" presStyleIdx="7" presStyleCnt="9">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8" presStyleCnt="9"/>
      <dgm:spPr/>
    </dgm:pt>
    <dgm:pt modelId="{AC28A259-E8AB-491C-9FF1-41516FA5BC71}" type="pres">
      <dgm:prSet presAssocID="{63746B76-9534-4F4F-B65B-B8A9AACC03F9}" presName="child" presStyleLbl="alignAccFollowNode1" presStyleIdx="8" presStyleCnt="9">
        <dgm:presLayoutVars>
          <dgm:chMax val="0"/>
          <dgm:bulletEnabled val="1"/>
        </dgm:presLayoutVars>
      </dgm:prSet>
      <dgm:spPr/>
    </dgm:pt>
  </dgm:ptLst>
  <dgm:cxnLst>
    <dgm:cxn modelId="{B767AB03-F7F7-492B-8158-C75E1682A10F}" srcId="{EA587102-578B-46F3-8D9E-CEC48527A898}" destId="{15982A38-A73B-4943-B138-EA0EAB77BC29}" srcOrd="0" destOrd="0" parTransId="{7CBA4BA7-B8C9-4EC9-9C51-4E810224FE14}" sibTransId="{9295158E-0763-4655-AD0E-61686A560F58}"/>
    <dgm:cxn modelId="{F46C4505-392A-4277-9113-CD19DF83C66F}" type="presOf" srcId="{C53CC6D8-DEFC-45FD-8207-E1ECCC27EA85}" destId="{22D8E0AF-322E-4A8E-BC3C-6E9E9A51F58F}" srcOrd="0" destOrd="0" presId="urn:microsoft.com/office/officeart/2005/8/layout/lProcess1"/>
    <dgm:cxn modelId="{EED36D1A-3AAC-4E77-A820-11BEA21F525B}" type="presOf" srcId="{2B847D36-6E88-4DD3-AABD-579C99426233}" destId="{7CAEA63C-96B5-40D4-900F-409598FDB0C1}" srcOrd="0" destOrd="0" presId="urn:microsoft.com/office/officeart/2005/8/layout/lProcess1"/>
    <dgm:cxn modelId="{ED4D5A1D-CC73-4925-8163-80196C46D08F}" type="presOf" srcId="{995C4470-49EF-4BD9-B00A-AD612181AB58}" destId="{1B1F80F4-E9A5-4A99-A630-6548067B7CB5}"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C5A92728-ADE6-4911-B04B-4AC11E18A82B}" type="presOf" srcId="{C4FF5CFA-9CEF-4C34-984A-CC28F232798F}" destId="{459BBFF8-CE50-41AE-9B5E-F6026BBE4F45}"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B4D67637-41A8-4195-8C87-5351C7E00AB5}" type="presOf" srcId="{F7CED298-1605-4B60-9FC8-0A4C25C5AA00}" destId="{9A5E1799-26FB-4959-97AA-0FCC22761318}" srcOrd="0" destOrd="0" presId="urn:microsoft.com/office/officeart/2005/8/layout/lProcess1"/>
    <dgm:cxn modelId="{6BA77438-32D8-445C-8756-B9A2B038E2F4}" type="presOf" srcId="{CD410504-9F7F-47AE-B46E-CE985680360F}" destId="{85447532-8740-4202-B6A5-AE63748B9291}" srcOrd="0" destOrd="0" presId="urn:microsoft.com/office/officeart/2005/8/layout/lProcess1"/>
    <dgm:cxn modelId="{15F3B23A-D044-48C1-B573-967623E6219A}" type="presOf" srcId="{7CBA4BA7-B8C9-4EC9-9C51-4E810224FE14}" destId="{EBEFF9BE-569F-46B7-A56C-5EF95FBF968F}" srcOrd="0" destOrd="0" presId="urn:microsoft.com/office/officeart/2005/8/layout/lProcess1"/>
    <dgm:cxn modelId="{E9ADEA3A-643F-49E5-BE36-9B475425E3B6}" type="presOf" srcId="{5CBEC7DD-A25D-4956-9A65-6EA385F6FCB5}" destId="{F7AA6D3E-BCE0-4C06-B101-080DA85DCB01}" srcOrd="0" destOrd="0" presId="urn:microsoft.com/office/officeart/2005/8/layout/lProcess1"/>
    <dgm:cxn modelId="{858E743D-443E-4A15-A839-95EE08E4D42E}" type="presOf" srcId="{516A4DDC-76BD-494E-B503-625555CCBC4A}" destId="{9BBCF6CE-E750-48B6-B333-305BBB100737}" srcOrd="0" destOrd="0" presId="urn:microsoft.com/office/officeart/2005/8/layout/lProcess1"/>
    <dgm:cxn modelId="{87434B44-4362-4498-8A10-23333F6749E3}" type="presOf" srcId="{EA587102-578B-46F3-8D9E-CEC48527A898}" destId="{67971461-EE07-4B5E-A0C3-A166C6559682}"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6D853954-67EB-442C-9F5A-866B9247A562}" srcId="{C53CC6D8-DEFC-45FD-8207-E1ECCC27EA85}" destId="{5CA89521-836B-470D-B51C-F8A4714D4EFF}" srcOrd="3" destOrd="0" parTransId="{D7F37AAF-020D-463D-9735-A1336884A6AE}" sibTransId="{C27250CA-FF59-4A03-8472-477331DB98EB}"/>
    <dgm:cxn modelId="{7B595755-BE81-46A0-903D-004D1EF6EE33}" srcId="{C53CC6D8-DEFC-45FD-8207-E1ECCC27EA85}" destId="{516A4DDC-76BD-494E-B503-625555CCBC4A}" srcOrd="0" destOrd="0" parTransId="{133DE2D2-6278-469E-8A80-F71EA996A07A}" sibTransId="{AE4D7DCA-0B66-4207-B896-C721B2CB4C13}"/>
    <dgm:cxn modelId="{4F24CF55-4B69-4EC9-807C-58C339372A78}" type="presOf" srcId="{41E3B52E-71B8-4BD0-B1ED-D051FFB12506}" destId="{09ADE9CE-20B7-4A4E-BED6-D56E4ED1D855}"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0687A885-2354-4E9E-B313-4269283F0057}" srcId="{41E3B52E-71B8-4BD0-B1ED-D051FFB12506}" destId="{5CBEC7DD-A25D-4956-9A65-6EA385F6FCB5}" srcOrd="0" destOrd="0" parTransId="{F342D04F-4D11-41CC-AB66-36041A902B44}" sibTransId="{BD0F67B1-39E4-45ED-9534-FB8F89E8EEF6}"/>
    <dgm:cxn modelId="{A93D9B8A-0870-42E9-9173-D530CD4F07E4}" type="presOf" srcId="{87D09C77-9C5B-45C2-ACC9-ACEA66F18198}" destId="{8C46515F-5745-4BFE-8634-C34D77574BE3}" srcOrd="0" destOrd="0" presId="urn:microsoft.com/office/officeart/2005/8/layout/lProcess1"/>
    <dgm:cxn modelId="{28F9638D-50D8-4908-877F-AF83B3111837}"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5AA9B999-6A32-4CC0-9D2F-E302DDEC66BE}" type="presOf" srcId="{1009FF03-5F93-449C-AF20-55447EEE50AB}" destId="{3FBD4BD3-B74D-4AAB-9295-AE19DCC50691}"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2E7C49AB-7836-48D3-8670-0CA6C5150A35}" type="presOf" srcId="{B551F8FA-E415-4EE1-BA68-D13E7D2E980B}" destId="{A65C4264-24F4-4122-844B-F5E582EC0111}" srcOrd="0" destOrd="0" presId="urn:microsoft.com/office/officeart/2005/8/layout/lProcess1"/>
    <dgm:cxn modelId="{DA96D5B2-66E3-488D-8453-0C5FDD22DE29}" type="presOf" srcId="{63746B76-9534-4F4F-B65B-B8A9AACC03F9}" destId="{AC28A259-E8AB-491C-9FF1-41516FA5BC71}" srcOrd="0" destOrd="0" presId="urn:microsoft.com/office/officeart/2005/8/layout/lProcess1"/>
    <dgm:cxn modelId="{1307C1B3-CD34-44FE-B5AD-4D05260C1578}" type="presOf" srcId="{5CA89521-836B-470D-B51C-F8A4714D4EFF}" destId="{DA50ACFD-2722-4D29-B376-5CF3C8F3EB41}" srcOrd="0" destOrd="0" presId="urn:microsoft.com/office/officeart/2005/8/layout/lProcess1"/>
    <dgm:cxn modelId="{2BEB53B6-7848-433A-A1B4-6FE84B261477}" type="presOf" srcId="{CAE20587-4D50-4B6B-A17D-199722D630E2}" destId="{68423B8C-DD55-4C1A-86D3-87118415FFA7}" srcOrd="0" destOrd="0" presId="urn:microsoft.com/office/officeart/2005/8/layout/lProcess1"/>
    <dgm:cxn modelId="{5BB433C6-5F43-462C-8BC1-808ABEA8C12F}" type="presOf" srcId="{33BF0E2A-2B00-40A5-832E-FC800DCA5982}" destId="{73DBFA1A-3823-4209-9CD6-DBDD456F39FB}" srcOrd="0" destOrd="0" presId="urn:microsoft.com/office/officeart/2005/8/layout/lProcess1"/>
    <dgm:cxn modelId="{74433CD0-CE97-4FE5-833F-9127C9A50A36}" type="presOf" srcId="{E373698D-1356-47A7-A591-B72BFE77C3D1}" destId="{E7F7C4A8-2F3A-49BA-B2E4-CF48FCA5D8D8}" srcOrd="0" destOrd="0" presId="urn:microsoft.com/office/officeart/2005/8/layout/lProcess1"/>
    <dgm:cxn modelId="{7E6BCCD1-ABE1-40DA-A554-19D1DAE5F056}" type="presOf" srcId="{BD0F67B1-39E4-45ED-9534-FB8F89E8EEF6}" destId="{DDA5CBC7-AA05-481A-A03A-3964C1BBBB5A}" srcOrd="0" destOrd="0" presId="urn:microsoft.com/office/officeart/2005/8/layout/lProcess1"/>
    <dgm:cxn modelId="{D271CDD6-9886-4498-89BA-EC65340D8065}" type="presOf" srcId="{15982A38-A73B-4943-B138-EA0EAB77BC29}" destId="{2985E292-795D-4403-BD7F-3A17BE0B21A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78A2A9F6-10C5-47CB-9C26-D309EAD6B1F3}" type="presOf" srcId="{525F31A2-90BB-4E18-B1F5-10D38B8099D9}" destId="{E31C91BC-3A8F-4AC7-8DBF-330AFF31351C}" srcOrd="0" destOrd="0" presId="urn:microsoft.com/office/officeart/2005/8/layout/lProcess1"/>
    <dgm:cxn modelId="{F3670154-E709-43F0-80E7-B96DFD580DD0}" type="presParOf" srcId="{22D8E0AF-322E-4A8E-BC3C-6E9E9A51F58F}" destId="{B1443ED3-5E34-456D-8CD9-88B600EDA95F}" srcOrd="0" destOrd="0" presId="urn:microsoft.com/office/officeart/2005/8/layout/lProcess1"/>
    <dgm:cxn modelId="{2817444E-C39A-4721-A289-5C3CF8B44226}" type="presParOf" srcId="{B1443ED3-5E34-456D-8CD9-88B600EDA95F}" destId="{9BBCF6CE-E750-48B6-B333-305BBB100737}" srcOrd="0" destOrd="0" presId="urn:microsoft.com/office/officeart/2005/8/layout/lProcess1"/>
    <dgm:cxn modelId="{7B27751D-5063-4567-944D-FA43519D9C6B}" type="presParOf" srcId="{B1443ED3-5E34-456D-8CD9-88B600EDA95F}" destId="{1B1F80F4-E9A5-4A99-A630-6548067B7CB5}" srcOrd="1" destOrd="0" presId="urn:microsoft.com/office/officeart/2005/8/layout/lProcess1"/>
    <dgm:cxn modelId="{85231C79-CF9B-416C-8405-A3D660A576F1}" type="presParOf" srcId="{B1443ED3-5E34-456D-8CD9-88B600EDA95F}" destId="{85447532-8740-4202-B6A5-AE63748B9291}" srcOrd="2" destOrd="0" presId="urn:microsoft.com/office/officeart/2005/8/layout/lProcess1"/>
    <dgm:cxn modelId="{4155FB2A-1679-4297-8774-694B35910733}" type="presParOf" srcId="{B1443ED3-5E34-456D-8CD9-88B600EDA95F}" destId="{7CAEA63C-96B5-40D4-900F-409598FDB0C1}" srcOrd="3" destOrd="0" presId="urn:microsoft.com/office/officeart/2005/8/layout/lProcess1"/>
    <dgm:cxn modelId="{B7622B7F-879A-46D1-9547-0E794C11814E}" type="presParOf" srcId="{B1443ED3-5E34-456D-8CD9-88B600EDA95F}" destId="{459BBFF8-CE50-41AE-9B5E-F6026BBE4F45}" srcOrd="4" destOrd="0" presId="urn:microsoft.com/office/officeart/2005/8/layout/lProcess1"/>
    <dgm:cxn modelId="{52E31E4A-9B0B-4CCC-A412-6D727D5A6FB4}" type="presParOf" srcId="{B1443ED3-5E34-456D-8CD9-88B600EDA95F}" destId="{A65C4264-24F4-4122-844B-F5E582EC0111}" srcOrd="5" destOrd="0" presId="urn:microsoft.com/office/officeart/2005/8/layout/lProcess1"/>
    <dgm:cxn modelId="{E89B83EE-8068-4F70-9D82-AF6D11872D17}" type="presParOf" srcId="{B1443ED3-5E34-456D-8CD9-88B600EDA95F}" destId="{9A5E1799-26FB-4959-97AA-0FCC22761318}" srcOrd="6" destOrd="0" presId="urn:microsoft.com/office/officeart/2005/8/layout/lProcess1"/>
    <dgm:cxn modelId="{6F470C79-4E5C-4DD6-9991-8C241632ED9F}" type="presParOf" srcId="{B1443ED3-5E34-456D-8CD9-88B600EDA95F}" destId="{3FBD4BD3-B74D-4AAB-9295-AE19DCC50691}" srcOrd="7" destOrd="0" presId="urn:microsoft.com/office/officeart/2005/8/layout/lProcess1"/>
    <dgm:cxn modelId="{937CF7A8-B8C3-4DAD-A729-EB5781E75EBF}" type="presParOf" srcId="{B1443ED3-5E34-456D-8CD9-88B600EDA95F}" destId="{8C46515F-5745-4BFE-8634-C34D77574BE3}" srcOrd="8" destOrd="0" presId="urn:microsoft.com/office/officeart/2005/8/layout/lProcess1"/>
    <dgm:cxn modelId="{7989D21C-A97F-46B8-8D87-5640A68E17D6}" type="presParOf" srcId="{22D8E0AF-322E-4A8E-BC3C-6E9E9A51F58F}" destId="{8F2F3A22-7A2A-4EE4-9C5B-70F6E89B9064}" srcOrd="1" destOrd="0" presId="urn:microsoft.com/office/officeart/2005/8/layout/lProcess1"/>
    <dgm:cxn modelId="{FA9E639D-AC41-469A-B843-5A2741FCE7D1}" type="presParOf" srcId="{22D8E0AF-322E-4A8E-BC3C-6E9E9A51F58F}" destId="{734C3A16-72FA-42CA-BF15-F44513245016}" srcOrd="2" destOrd="0" presId="urn:microsoft.com/office/officeart/2005/8/layout/lProcess1"/>
    <dgm:cxn modelId="{AC47668C-8EE6-4EEF-833D-884E79EF648C}" type="presParOf" srcId="{734C3A16-72FA-42CA-BF15-F44513245016}" destId="{09ADE9CE-20B7-4A4E-BED6-D56E4ED1D855}" srcOrd="0" destOrd="0" presId="urn:microsoft.com/office/officeart/2005/8/layout/lProcess1"/>
    <dgm:cxn modelId="{57057B55-4425-41D1-947B-AF2E11E19C64}" type="presParOf" srcId="{734C3A16-72FA-42CA-BF15-F44513245016}" destId="{C8CE6287-76AA-46C4-B478-0F9183DE6118}" srcOrd="1" destOrd="0" presId="urn:microsoft.com/office/officeart/2005/8/layout/lProcess1"/>
    <dgm:cxn modelId="{5CD0B654-2A17-45C4-A3CC-1110B18A4EBE}" type="presParOf" srcId="{734C3A16-72FA-42CA-BF15-F44513245016}" destId="{F7AA6D3E-BCE0-4C06-B101-080DA85DCB01}" srcOrd="2" destOrd="0" presId="urn:microsoft.com/office/officeart/2005/8/layout/lProcess1"/>
    <dgm:cxn modelId="{3C78E1AD-010D-47EB-AAB3-93B67AA9C920}" type="presParOf" srcId="{734C3A16-72FA-42CA-BF15-F44513245016}" destId="{DDA5CBC7-AA05-481A-A03A-3964C1BBBB5A}" srcOrd="3" destOrd="0" presId="urn:microsoft.com/office/officeart/2005/8/layout/lProcess1"/>
    <dgm:cxn modelId="{B859C2BA-0517-4EEB-9025-CE5783E813AE}" type="presParOf" srcId="{734C3A16-72FA-42CA-BF15-F44513245016}" destId="{73DBFA1A-3823-4209-9CD6-DBDD456F39FB}" srcOrd="4" destOrd="0" presId="urn:microsoft.com/office/officeart/2005/8/layout/lProcess1"/>
    <dgm:cxn modelId="{5D50B67A-D939-4FAB-BC4D-93C1EA35971F}" type="presParOf" srcId="{734C3A16-72FA-42CA-BF15-F44513245016}" destId="{E7F7C4A8-2F3A-49BA-B2E4-CF48FCA5D8D8}" srcOrd="5" destOrd="0" presId="urn:microsoft.com/office/officeart/2005/8/layout/lProcess1"/>
    <dgm:cxn modelId="{FE936118-6823-4673-AABC-FD66C5B052D1}" type="presParOf" srcId="{734C3A16-72FA-42CA-BF15-F44513245016}" destId="{68423B8C-DD55-4C1A-86D3-87118415FFA7}" srcOrd="6" destOrd="0" presId="urn:microsoft.com/office/officeart/2005/8/layout/lProcess1"/>
    <dgm:cxn modelId="{0C9B7875-7299-43A1-A492-B977DEBF6A0F}" type="presParOf" srcId="{22D8E0AF-322E-4A8E-BC3C-6E9E9A51F58F}" destId="{D5E79C7E-BA4F-41B5-AEAD-7D11CABDB66C}" srcOrd="3" destOrd="0" presId="urn:microsoft.com/office/officeart/2005/8/layout/lProcess1"/>
    <dgm:cxn modelId="{441C8E99-165F-4038-AC71-73B7212970E5}" type="presParOf" srcId="{22D8E0AF-322E-4A8E-BC3C-6E9E9A51F58F}" destId="{96EC6E5F-616C-4A0E-8B47-23C2DB360B15}" srcOrd="4" destOrd="0" presId="urn:microsoft.com/office/officeart/2005/8/layout/lProcess1"/>
    <dgm:cxn modelId="{6D0E540B-A0B9-48C6-AD8F-C3F53F881217}" type="presParOf" srcId="{96EC6E5F-616C-4A0E-8B47-23C2DB360B15}" destId="{67971461-EE07-4B5E-A0C3-A166C6559682}" srcOrd="0" destOrd="0" presId="urn:microsoft.com/office/officeart/2005/8/layout/lProcess1"/>
    <dgm:cxn modelId="{C025FA35-4C81-46A1-8430-ACA3EEF26D22}" type="presParOf" srcId="{96EC6E5F-616C-4A0E-8B47-23C2DB360B15}" destId="{EBEFF9BE-569F-46B7-A56C-5EF95FBF968F}" srcOrd="1" destOrd="0" presId="urn:microsoft.com/office/officeart/2005/8/layout/lProcess1"/>
    <dgm:cxn modelId="{0252B239-0682-4B4C-951F-1872E8BD3115}" type="presParOf" srcId="{96EC6E5F-616C-4A0E-8B47-23C2DB360B15}" destId="{2985E292-795D-4403-BD7F-3A17BE0B21A7}" srcOrd="2" destOrd="0" presId="urn:microsoft.com/office/officeart/2005/8/layout/lProcess1"/>
    <dgm:cxn modelId="{B19C6E89-C9F0-464F-8905-221FED181559}" type="presParOf" srcId="{22D8E0AF-322E-4A8E-BC3C-6E9E9A51F58F}" destId="{AEFF52EA-2D4D-4AD3-9F53-6B25191BD163}" srcOrd="5" destOrd="0" presId="urn:microsoft.com/office/officeart/2005/8/layout/lProcess1"/>
    <dgm:cxn modelId="{65FB1A4F-23EB-4D74-B423-3B10AF9EF973}" type="presParOf" srcId="{22D8E0AF-322E-4A8E-BC3C-6E9E9A51F58F}" destId="{C057A87B-CF77-43C5-95EA-FF69715D34A3}" srcOrd="6" destOrd="0" presId="urn:microsoft.com/office/officeart/2005/8/layout/lProcess1"/>
    <dgm:cxn modelId="{C28D9481-7038-41D1-B127-95598C634C06}" type="presParOf" srcId="{C057A87B-CF77-43C5-95EA-FF69715D34A3}" destId="{DA50ACFD-2722-4D29-B376-5CF3C8F3EB41}" srcOrd="0" destOrd="0" presId="urn:microsoft.com/office/officeart/2005/8/layout/lProcess1"/>
    <dgm:cxn modelId="{C17EE196-E03F-4EE1-B848-2C6932AFE85F}" type="presParOf" srcId="{C057A87B-CF77-43C5-95EA-FF69715D34A3}" destId="{E31C91BC-3A8F-4AC7-8DBF-330AFF31351C}" srcOrd="1" destOrd="0" presId="urn:microsoft.com/office/officeart/2005/8/layout/lProcess1"/>
    <dgm:cxn modelId="{5705E02B-2670-4FC9-BFEA-9ACA3753341C}"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101" y="385869"/>
          <a:ext cx="2323984" cy="580996"/>
        </a:xfrm>
        <a:prstGeom prst="roundRect">
          <a:avLst>
            <a:gd name="adj" fmla="val 10000"/>
          </a:avLst>
        </a:prstGeom>
        <a:solidFill>
          <a:srgbClr val="FFFF00"/>
        </a:soli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Web Scraping</a:t>
          </a:r>
        </a:p>
      </dsp:txBody>
      <dsp:txXfrm>
        <a:off x="17118" y="402886"/>
        <a:ext cx="2289950" cy="546962"/>
      </dsp:txXfrm>
    </dsp:sp>
    <dsp:sp modelId="{1B1F80F4-E9A5-4A99-A630-6548067B7CB5}">
      <dsp:nvSpPr>
        <dsp:cNvPr id="0" name=""/>
        <dsp:cNvSpPr/>
      </dsp:nvSpPr>
      <dsp:spPr>
        <a:xfrm rot="5400000">
          <a:off x="1111256" y="1017702"/>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101" y="1170214"/>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Ensure that the webpages allow legal scraping of data</a:t>
          </a:r>
        </a:p>
      </dsp:txBody>
      <dsp:txXfrm>
        <a:off x="17118" y="1187231"/>
        <a:ext cx="2289950" cy="546962"/>
      </dsp:txXfrm>
    </dsp:sp>
    <dsp:sp modelId="{7CAEA63C-96B5-40D4-900F-409598FDB0C1}">
      <dsp:nvSpPr>
        <dsp:cNvPr id="0" name=""/>
        <dsp:cNvSpPr/>
      </dsp:nvSpPr>
      <dsp:spPr>
        <a:xfrm rot="5400000">
          <a:off x="1111256" y="1802047"/>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101" y="1954558"/>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Extract the product URL’s from Amazon and Flipkart</a:t>
          </a:r>
        </a:p>
      </dsp:txBody>
      <dsp:txXfrm>
        <a:off x="17118" y="1971575"/>
        <a:ext cx="2289950" cy="546962"/>
      </dsp:txXfrm>
    </dsp:sp>
    <dsp:sp modelId="{A65C4264-24F4-4122-844B-F5E582EC0111}">
      <dsp:nvSpPr>
        <dsp:cNvPr id="0" name=""/>
        <dsp:cNvSpPr/>
      </dsp:nvSpPr>
      <dsp:spPr>
        <a:xfrm rot="5400000">
          <a:off x="1111256" y="2586392"/>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101" y="2738903"/>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a dataframe with Reviews and Ratings columns</a:t>
          </a:r>
        </a:p>
      </dsp:txBody>
      <dsp:txXfrm>
        <a:off x="17118" y="2755920"/>
        <a:ext cx="2289950" cy="546962"/>
      </dsp:txXfrm>
    </dsp:sp>
    <dsp:sp modelId="{3FBD4BD3-B74D-4AAB-9295-AE19DCC50691}">
      <dsp:nvSpPr>
        <dsp:cNvPr id="0" name=""/>
        <dsp:cNvSpPr/>
      </dsp:nvSpPr>
      <dsp:spPr>
        <a:xfrm rot="5400000">
          <a:off x="1111256" y="3370737"/>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101" y="3523248"/>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Save the dataframe in CSV format</a:t>
          </a:r>
        </a:p>
      </dsp:txBody>
      <dsp:txXfrm>
        <a:off x="17118" y="3540265"/>
        <a:ext cx="2289950" cy="546962"/>
      </dsp:txXfrm>
    </dsp:sp>
    <dsp:sp modelId="{09ADE9CE-20B7-4A4E-BED6-D56E4ED1D855}">
      <dsp:nvSpPr>
        <dsp:cNvPr id="0" name=""/>
        <dsp:cNvSpPr/>
      </dsp:nvSpPr>
      <dsp:spPr>
        <a:xfrm>
          <a:off x="2649444" y="385869"/>
          <a:ext cx="2323984" cy="580996"/>
        </a:xfrm>
        <a:prstGeom prst="roundRect">
          <a:avLst>
            <a:gd name="adj" fmla="val 10000"/>
          </a:avLst>
        </a:prstGeom>
        <a:solidFill>
          <a:srgbClr val="FFFF00"/>
        </a:soli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EDA</a:t>
          </a:r>
        </a:p>
      </dsp:txBody>
      <dsp:txXfrm>
        <a:off x="2666461" y="402886"/>
        <a:ext cx="2289950" cy="546962"/>
      </dsp:txXfrm>
    </dsp:sp>
    <dsp:sp modelId="{C8CE6287-76AA-46C4-B478-0F9183DE6118}">
      <dsp:nvSpPr>
        <dsp:cNvPr id="0" name=""/>
        <dsp:cNvSpPr/>
      </dsp:nvSpPr>
      <dsp:spPr>
        <a:xfrm rot="5400000">
          <a:off x="3760599" y="1017702"/>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649444" y="1170214"/>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Check for missing values</a:t>
          </a:r>
        </a:p>
      </dsp:txBody>
      <dsp:txXfrm>
        <a:off x="2666461" y="1187231"/>
        <a:ext cx="2289950" cy="546962"/>
      </dsp:txXfrm>
    </dsp:sp>
    <dsp:sp modelId="{DDA5CBC7-AA05-481A-A03A-3964C1BBBB5A}">
      <dsp:nvSpPr>
        <dsp:cNvPr id="0" name=""/>
        <dsp:cNvSpPr/>
      </dsp:nvSpPr>
      <dsp:spPr>
        <a:xfrm rot="5400000">
          <a:off x="3760599" y="1802047"/>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649444" y="1954558"/>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 steps</a:t>
          </a:r>
        </a:p>
      </dsp:txBody>
      <dsp:txXfrm>
        <a:off x="2666461" y="1971575"/>
        <a:ext cx="2289950" cy="546962"/>
      </dsp:txXfrm>
    </dsp:sp>
    <dsp:sp modelId="{E7F7C4A8-2F3A-49BA-B2E4-CF48FCA5D8D8}">
      <dsp:nvSpPr>
        <dsp:cNvPr id="0" name=""/>
        <dsp:cNvSpPr/>
      </dsp:nvSpPr>
      <dsp:spPr>
        <a:xfrm rot="5400000">
          <a:off x="3760599" y="2586392"/>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649444" y="2738903"/>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Handle outliers and class imbalance to avoid model biasness</a:t>
          </a:r>
        </a:p>
      </dsp:txBody>
      <dsp:txXfrm>
        <a:off x="2666461" y="2755920"/>
        <a:ext cx="2289950" cy="546962"/>
      </dsp:txXfrm>
    </dsp:sp>
    <dsp:sp modelId="{67971461-EE07-4B5E-A0C3-A166C6559682}">
      <dsp:nvSpPr>
        <dsp:cNvPr id="0" name=""/>
        <dsp:cNvSpPr/>
      </dsp:nvSpPr>
      <dsp:spPr>
        <a:xfrm>
          <a:off x="5298786" y="385869"/>
          <a:ext cx="2323984" cy="580996"/>
        </a:xfrm>
        <a:prstGeom prst="roundRect">
          <a:avLst>
            <a:gd name="adj" fmla="val 10000"/>
          </a:avLst>
        </a:prstGeom>
        <a:solidFill>
          <a:srgbClr val="FFFF00"/>
        </a:soli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Visualization</a:t>
          </a:r>
        </a:p>
      </dsp:txBody>
      <dsp:txXfrm>
        <a:off x="5315803" y="402886"/>
        <a:ext cx="2289950" cy="546962"/>
      </dsp:txXfrm>
    </dsp:sp>
    <dsp:sp modelId="{EBEFF9BE-569F-46B7-A56C-5EF95FBF968F}">
      <dsp:nvSpPr>
        <dsp:cNvPr id="0" name=""/>
        <dsp:cNvSpPr/>
      </dsp:nvSpPr>
      <dsp:spPr>
        <a:xfrm rot="5400000">
          <a:off x="6409942" y="1017702"/>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5298786" y="1170214"/>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various visualization plots and Word Cloud</a:t>
          </a:r>
        </a:p>
      </dsp:txBody>
      <dsp:txXfrm>
        <a:off x="5315803" y="1187231"/>
        <a:ext cx="2289950" cy="546962"/>
      </dsp:txXfrm>
    </dsp:sp>
    <dsp:sp modelId="{DA50ACFD-2722-4D29-B376-5CF3C8F3EB41}">
      <dsp:nvSpPr>
        <dsp:cNvPr id="0" name=""/>
        <dsp:cNvSpPr/>
      </dsp:nvSpPr>
      <dsp:spPr>
        <a:xfrm>
          <a:off x="7948129" y="385869"/>
          <a:ext cx="2323984" cy="580996"/>
        </a:xfrm>
        <a:prstGeom prst="roundRect">
          <a:avLst>
            <a:gd name="adj" fmla="val 10000"/>
          </a:avLst>
        </a:prstGeom>
        <a:solidFill>
          <a:srgbClr val="FFFF00"/>
        </a:soli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Model Building</a:t>
          </a:r>
        </a:p>
      </dsp:txBody>
      <dsp:txXfrm>
        <a:off x="7965146" y="402886"/>
        <a:ext cx="2289950" cy="546962"/>
      </dsp:txXfrm>
    </dsp:sp>
    <dsp:sp modelId="{E31C91BC-3A8F-4AC7-8DBF-330AFF31351C}">
      <dsp:nvSpPr>
        <dsp:cNvPr id="0" name=""/>
        <dsp:cNvSpPr/>
      </dsp:nvSpPr>
      <dsp:spPr>
        <a:xfrm rot="5400000">
          <a:off x="9059284" y="1017702"/>
          <a:ext cx="101674" cy="101674"/>
        </a:xfrm>
        <a:prstGeom prst="rightArrow">
          <a:avLst>
            <a:gd name="adj1" fmla="val 667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948129" y="1170214"/>
          <a:ext cx="2323984" cy="580996"/>
        </a:xfrm>
        <a:prstGeom prst="roundRect">
          <a:avLst>
            <a:gd name="adj" fmla="val 10000"/>
          </a:avLst>
        </a:prstGeom>
        <a:solidFill>
          <a:schemeClr val="accent1">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Function for Classification Models and Evaluation Metrics</a:t>
          </a:r>
        </a:p>
      </dsp:txBody>
      <dsp:txXfrm>
        <a:off x="7965146" y="1187231"/>
        <a:ext cx="2289950" cy="54696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429B8-5221-43F5-AD56-3EAB65048D2C}" type="datetimeFigureOut">
              <a:rPr lang="en-IN" smtClean="0"/>
              <a:t>25-04-2022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F3E02-2BA6-426E-8143-CD465784BF1C}" type="slidenum">
              <a:rPr lang="en-IN" smtClean="0"/>
              <a:t>‹#›</a:t>
            </a:fld>
            <a:endParaRPr lang="en-IN"/>
          </a:p>
        </p:txBody>
      </p:sp>
    </p:spTree>
    <p:extLst>
      <p:ext uri="{BB962C8B-B14F-4D97-AF65-F5344CB8AC3E}">
        <p14:creationId xmlns:p14="http://schemas.microsoft.com/office/powerpoint/2010/main" val="152507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189732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772105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91093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2140075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3883494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22</a:t>
            </a:fld>
            <a:endParaRPr lang="en-US" noProof="0" dirty="0"/>
          </a:p>
        </p:txBody>
      </p:sp>
    </p:spTree>
    <p:extLst>
      <p:ext uri="{BB962C8B-B14F-4D97-AF65-F5344CB8AC3E}">
        <p14:creationId xmlns:p14="http://schemas.microsoft.com/office/powerpoint/2010/main" val="1326587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23</a:t>
            </a:fld>
            <a:endParaRPr lang="en-US" noProof="0" dirty="0"/>
          </a:p>
        </p:txBody>
      </p:sp>
    </p:spTree>
    <p:extLst>
      <p:ext uri="{BB962C8B-B14F-4D97-AF65-F5344CB8AC3E}">
        <p14:creationId xmlns:p14="http://schemas.microsoft.com/office/powerpoint/2010/main" val="103222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24</a:t>
            </a:fld>
            <a:endParaRPr lang="en-US" noProof="0" dirty="0"/>
          </a:p>
        </p:txBody>
      </p:sp>
    </p:spTree>
    <p:extLst>
      <p:ext uri="{BB962C8B-B14F-4D97-AF65-F5344CB8AC3E}">
        <p14:creationId xmlns:p14="http://schemas.microsoft.com/office/powerpoint/2010/main" val="269548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25-04-2022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507878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67183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027070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467170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518349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706566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415366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946012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294685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2750370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04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057383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84904733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34175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8FCF9D-21B3-4C72-99FC-8C9DD9628A1B}"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57343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8FCF9D-21B3-4C72-99FC-8C9DD9628A1B}" type="datetimeFigureOut">
              <a:rPr lang="en-IN" smtClean="0"/>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42017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8FCF9D-21B3-4C72-99FC-8C9DD9628A1B}" type="datetimeFigureOut">
              <a:rPr lang="en-IN" smtClean="0"/>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99363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FCF9D-21B3-4C72-99FC-8C9DD9628A1B}" type="datetimeFigureOut">
              <a:rPr lang="en-IN" smtClean="0"/>
              <a:t>25-04-2022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42408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8728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44496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8FCF9D-21B3-4C72-99FC-8C9DD9628A1B}" type="datetimeFigureOut">
              <a:rPr lang="en-IN" smtClean="0"/>
              <a:t>25-04-2022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147B19-5610-4E54-83E0-42CAB55A5A2B}" type="slidenum">
              <a:rPr lang="en-IN" smtClean="0"/>
              <a:t>‹#›</a:t>
            </a:fld>
            <a:endParaRPr lang="en-IN"/>
          </a:p>
        </p:txBody>
      </p:sp>
    </p:spTree>
    <p:extLst>
      <p:ext uri="{BB962C8B-B14F-4D97-AF65-F5344CB8AC3E}">
        <p14:creationId xmlns:p14="http://schemas.microsoft.com/office/powerpoint/2010/main" val="59180304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8" r:id="rId19"/>
    <p:sldLayoutId id="2147483720" r:id="rId20"/>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rmAutofit/>
          </a:bodyPr>
          <a:lstStyle/>
          <a:p>
            <a:r>
              <a:rPr lang="it-IT" dirty="0">
                <a:solidFill>
                  <a:srgbClr val="FF0000"/>
                </a:solidFill>
                <a:latin typeface="Arabic Typesetting" panose="03020402040406030203" pitchFamily="66" charset="-78"/>
                <a:cs typeface="Arabic Typesetting" panose="03020402040406030203" pitchFamily="66" charset="-78"/>
              </a:rPr>
              <a:t>Ratings prediction project</a:t>
            </a:r>
            <a:endParaRPr lang="en-US" dirty="0">
              <a:solidFill>
                <a:srgbClr val="FF0000"/>
              </a:solidFill>
              <a:latin typeface="Arabic Typesetting" panose="03020402040406030203" pitchFamily="66" charset="-78"/>
              <a:cs typeface="Arabic Typesetting" panose="03020402040406030203" pitchFamily="66" charset="-78"/>
            </a:endParaRPr>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normAutofit lnSpcReduction="10000"/>
          </a:bodyPr>
          <a:lstStyle/>
          <a:p>
            <a:r>
              <a:rPr lang="en-IN" dirty="0">
                <a:solidFill>
                  <a:schemeClr val="tx1">
                    <a:lumMod val="95000"/>
                    <a:lumOff val="5000"/>
                  </a:schemeClr>
                </a:solidFill>
                <a:latin typeface="Times New Roman" panose="02020603050405020304" pitchFamily="18" charset="0"/>
                <a:cs typeface="Times New Roman" panose="02020603050405020304" pitchFamily="18" charset="0"/>
              </a:rPr>
              <a:t>Submitted by: </a:t>
            </a: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              Abhijeet Deshpande		    </a:t>
            </a:r>
          </a:p>
          <a:p>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Data Science Intern</a:t>
            </a:r>
          </a:p>
          <a:p>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Flip </a:t>
            </a:r>
            <a:r>
              <a:rPr lang="en-US" altLang="en-US" dirty="0" err="1">
                <a:solidFill>
                  <a:schemeClr val="tx1">
                    <a:lumMod val="95000"/>
                    <a:lumOff val="5000"/>
                  </a:schemeClr>
                </a:solidFill>
                <a:latin typeface="Times New Roman" panose="02020603050405020304" pitchFamily="18" charset="0"/>
                <a:cs typeface="Times New Roman" panose="02020603050405020304" pitchFamily="18" charset="0"/>
              </a:rPr>
              <a:t>Robo</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Technologies</a:t>
            </a:r>
          </a:p>
        </p:txBody>
      </p:sp>
    </p:spTree>
    <p:extLst>
      <p:ext uri="{BB962C8B-B14F-4D97-AF65-F5344CB8AC3E}">
        <p14:creationId xmlns:p14="http://schemas.microsoft.com/office/powerpoint/2010/main" val="38867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555845" y="990600"/>
            <a:ext cx="9281488" cy="707886"/>
          </a:xfrm>
          <a:solidFill>
            <a:schemeClr val="bg1">
              <a:lumMod val="85000"/>
            </a:schemeClr>
          </a:solidFill>
        </p:spPr>
        <p:txBody>
          <a:bodyPr>
            <a:normAutofit fontScale="90000"/>
          </a:bodyPr>
          <a:lstStyle/>
          <a:p>
            <a:r>
              <a:rPr lang="en-US" dirty="0"/>
              <a:t>Exploratory Data analysis (EDA) &amp; visualization</a:t>
            </a:r>
          </a:p>
        </p:txBody>
      </p:sp>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201003" y="1676400"/>
            <a:ext cx="9636329" cy="424732"/>
          </a:xfrm>
        </p:spPr>
        <p:txBody>
          <a:bodyPr/>
          <a:lstStyle/>
          <a:p>
            <a:r>
              <a:rPr lang="en-US" dirty="0"/>
              <a:t>Univariate Analysis</a:t>
            </a:r>
            <a:endParaRPr lang="en-IN"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1365281" y="2170200"/>
            <a:ext cx="9472556" cy="1043460"/>
          </a:xfrm>
        </p:spPr>
        <p:txBody>
          <a:bodyPr>
            <a:normAutofit fontScale="92500" lnSpcReduction="10000"/>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Univariate analysis is the simplest form of data analysis where the data being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only one variable. In this project, distribution plot, count plot, box plot and bar plot has been used.</a:t>
            </a:r>
          </a:p>
          <a:p>
            <a:pPr indent="0">
              <a:lnSpc>
                <a:spcPct val="107000"/>
              </a:lnSpc>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Count Plot: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rotWithShape="1">
          <a:blip r:embed="rId3"/>
          <a:srcRect l="19092" t="35214" r="44301" b="18890"/>
          <a:stretch/>
        </p:blipFill>
        <p:spPr>
          <a:xfrm>
            <a:off x="2224742" y="3299360"/>
            <a:ext cx="4763068" cy="3357349"/>
          </a:xfrm>
          <a:prstGeom prst="rect">
            <a:avLst/>
          </a:prstGeom>
        </p:spPr>
      </p:pic>
      <p:sp>
        <p:nvSpPr>
          <p:cNvPr id="9" name="Rectangle 8"/>
          <p:cNvSpPr/>
          <p:nvPr/>
        </p:nvSpPr>
        <p:spPr>
          <a:xfrm>
            <a:off x="7356142" y="3685374"/>
            <a:ext cx="4544705" cy="2585323"/>
          </a:xfrm>
          <a:prstGeom prst="rect">
            <a:avLst/>
          </a:prstGeom>
        </p:spPr>
        <p:txBody>
          <a:bodyPr wrap="square">
            <a:spAutoFit/>
          </a:bodyPr>
          <a:lstStyle/>
          <a:p>
            <a:pPr>
              <a:spcBef>
                <a:spcPts val="1200"/>
              </a:spcBef>
              <a:spcAft>
                <a:spcPts val="0"/>
              </a:spcAft>
            </a:pPr>
            <a:r>
              <a:rPr lang="en-IN" b="1" dirty="0">
                <a:solidFill>
                  <a:srgbClr val="000000"/>
                </a:solidFill>
                <a:latin typeface="Helvetica" panose="020B0604020202020204" pitchFamily="34" charset="0"/>
                <a:ea typeface="Times New Roman" panose="02020603050405020304" pitchFamily="18" charset="0"/>
              </a:rPr>
              <a:t>Observation:</a:t>
            </a:r>
            <a:endParaRPr lang="en-IN" sz="2400" b="1"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are records available for all ratings i.e., from 1 to 5.</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are highest number of 5 star ratings followed by 4 star ratings present in the dataset.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see a high 1 star rating as well compared to 2 and 3 star rating reviews</a:t>
            </a:r>
          </a:p>
          <a:p>
            <a:r>
              <a:rPr lang="en-IN" dirty="0">
                <a:solidFill>
                  <a:srgbClr val="000000"/>
                </a:solidFill>
                <a:latin typeface="Helvetica" panose="020B0604020202020204" pitchFamily="34" charset="0"/>
                <a:ea typeface="Calibri" panose="020F0502020204030204" pitchFamily="34" charset="0"/>
              </a:rPr>
              <a:t>.</a:t>
            </a:r>
            <a:endParaRPr lang="en-IN" dirty="0"/>
          </a:p>
        </p:txBody>
      </p:sp>
    </p:spTree>
    <p:extLst>
      <p:ext uri="{BB962C8B-B14F-4D97-AF65-F5344CB8AC3E}">
        <p14:creationId xmlns:p14="http://schemas.microsoft.com/office/powerpoint/2010/main" val="300183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a:xfrm>
            <a:off x="1323833" y="395148"/>
            <a:ext cx="9867332" cy="1002552"/>
          </a:xfrm>
          <a:solidFill>
            <a:srgbClr val="00B0F0"/>
          </a:solidFill>
        </p:spPr>
        <p:txBody>
          <a:bodyPr/>
          <a:lstStyle/>
          <a:p>
            <a:r>
              <a:rPr lang="en-US" sz="3200" dirty="0"/>
              <a:t>Review text length Distribution Plot BEFORE DATA CLEANING</a:t>
            </a:r>
            <a:endParaRPr lang="en-IN" sz="3200"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a:xfrm>
            <a:off x="388718" y="1452475"/>
            <a:ext cx="8809874" cy="4849283"/>
          </a:xfrm>
        </p:spPr>
        <p:txBody>
          <a:bodyPr/>
          <a:lstStyle/>
          <a:p>
            <a:r>
              <a:rPr lang="en-US" dirty="0"/>
              <a:t> </a:t>
            </a:r>
            <a:endParaRPr lang="en-IN" dirty="0"/>
          </a:p>
        </p:txBody>
      </p:sp>
      <p:pic>
        <p:nvPicPr>
          <p:cNvPr id="4" name="Picture 3"/>
          <p:cNvPicPr>
            <a:picLocks noChangeAspect="1"/>
          </p:cNvPicPr>
          <p:nvPr/>
        </p:nvPicPr>
        <p:blipFill rotWithShape="1">
          <a:blip r:embed="rId2"/>
          <a:srcRect l="18357" t="37080" r="18707" b="18331"/>
          <a:stretch/>
        </p:blipFill>
        <p:spPr>
          <a:xfrm>
            <a:off x="1323834" y="1760562"/>
            <a:ext cx="7874758" cy="3136778"/>
          </a:xfrm>
          <a:prstGeom prst="rect">
            <a:avLst/>
          </a:prstGeom>
        </p:spPr>
      </p:pic>
      <p:sp>
        <p:nvSpPr>
          <p:cNvPr id="6" name="Rectangle 5"/>
          <p:cNvSpPr/>
          <p:nvPr/>
        </p:nvSpPr>
        <p:spPr>
          <a:xfrm>
            <a:off x="9348717" y="1760562"/>
            <a:ext cx="2606722" cy="1846659"/>
          </a:xfrm>
          <a:prstGeom prst="rect">
            <a:avLst/>
          </a:prstGeom>
        </p:spPr>
        <p:txBody>
          <a:bodyPr wrap="square">
            <a:spAutoFit/>
          </a:bodyPr>
          <a:lstStyle/>
          <a:p>
            <a:r>
              <a:rPr lang="en-IN" b="1" dirty="0">
                <a:solidFill>
                  <a:srgbClr val="000000"/>
                </a:solidFill>
                <a:latin typeface="Helvetica Neue"/>
              </a:rPr>
              <a:t>Observation:</a:t>
            </a:r>
          </a:p>
          <a:p>
            <a:pPr>
              <a:buFont typeface="Arial" panose="020B0604020202020204" pitchFamily="34" charset="0"/>
              <a:buChar char="•"/>
            </a:pPr>
            <a:r>
              <a:rPr lang="en-IN" sz="1600" dirty="0">
                <a:solidFill>
                  <a:srgbClr val="000000"/>
                </a:solidFill>
                <a:latin typeface="Helvetica Neue"/>
              </a:rPr>
              <a:t>Rating 1, 3, 5 has almost similar review text length.</a:t>
            </a:r>
          </a:p>
          <a:p>
            <a:pPr>
              <a:buFont typeface="Arial" panose="020B0604020202020204" pitchFamily="34" charset="0"/>
              <a:buChar char="•"/>
            </a:pPr>
            <a:r>
              <a:rPr lang="en-IN" sz="1600" dirty="0">
                <a:solidFill>
                  <a:srgbClr val="000000"/>
                </a:solidFill>
                <a:latin typeface="Helvetica Neue"/>
              </a:rPr>
              <a:t>Rating 4 has the highest review text length.</a:t>
            </a:r>
          </a:p>
          <a:p>
            <a:pPr>
              <a:buFont typeface="Arial" panose="020B0604020202020204" pitchFamily="34" charset="0"/>
              <a:buChar char="•"/>
            </a:pPr>
            <a:r>
              <a:rPr lang="en-IN" sz="1600" dirty="0">
                <a:solidFill>
                  <a:srgbClr val="000000"/>
                </a:solidFill>
                <a:latin typeface="Helvetica Neue"/>
              </a:rPr>
              <a:t>Rating 2 has the lowest review text length.</a:t>
            </a:r>
            <a:endParaRPr lang="en-IN" sz="1600" b="0" i="0" dirty="0">
              <a:solidFill>
                <a:srgbClr val="000000"/>
              </a:solidFill>
              <a:effectLst/>
              <a:latin typeface="Helvetica Neue"/>
            </a:endParaRPr>
          </a:p>
        </p:txBody>
      </p:sp>
    </p:spTree>
    <p:extLst>
      <p:ext uri="{BB962C8B-B14F-4D97-AF65-F5344CB8AC3E}">
        <p14:creationId xmlns:p14="http://schemas.microsoft.com/office/powerpoint/2010/main" val="1667237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a:xfrm>
            <a:off x="1323833" y="395148"/>
            <a:ext cx="9867332" cy="1002552"/>
          </a:xfrm>
          <a:solidFill>
            <a:srgbClr val="00B0F0"/>
          </a:solidFill>
        </p:spPr>
        <p:txBody>
          <a:bodyPr/>
          <a:lstStyle/>
          <a:p>
            <a:r>
              <a:rPr lang="en-US" sz="3200" dirty="0"/>
              <a:t>Review text length Distribution Plot After Data Cleaning</a:t>
            </a:r>
            <a:endParaRPr lang="en-IN" sz="3200"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a:xfrm>
            <a:off x="388718" y="1452475"/>
            <a:ext cx="8809874" cy="4849283"/>
          </a:xfrm>
        </p:spPr>
        <p:txBody>
          <a:bodyPr/>
          <a:lstStyle/>
          <a:p>
            <a:r>
              <a:rPr lang="en-US" dirty="0"/>
              <a:t> </a:t>
            </a:r>
            <a:endParaRPr lang="en-IN" dirty="0"/>
          </a:p>
        </p:txBody>
      </p:sp>
      <p:sp>
        <p:nvSpPr>
          <p:cNvPr id="6" name="Rectangle 5"/>
          <p:cNvSpPr/>
          <p:nvPr/>
        </p:nvSpPr>
        <p:spPr>
          <a:xfrm>
            <a:off x="9567081" y="1760562"/>
            <a:ext cx="2388358" cy="1754326"/>
          </a:xfrm>
          <a:prstGeom prst="rect">
            <a:avLst/>
          </a:prstGeom>
        </p:spPr>
        <p:txBody>
          <a:bodyPr wrap="square">
            <a:spAutoFit/>
          </a:bodyPr>
          <a:lstStyle/>
          <a:p>
            <a:r>
              <a:rPr lang="en-IN" b="1" dirty="0">
                <a:solidFill>
                  <a:srgbClr val="000000"/>
                </a:solidFill>
                <a:latin typeface="Helvetica Neue"/>
              </a:rPr>
              <a:t>Observation:</a:t>
            </a:r>
          </a:p>
          <a:p>
            <a:r>
              <a:rPr lang="en-IN" dirty="0"/>
              <a:t>Review text length reduced by almost 1000 characters for Rating 1 to 5.</a:t>
            </a:r>
          </a:p>
          <a:p>
            <a:endParaRPr lang="en-IN" b="1" dirty="0">
              <a:solidFill>
                <a:srgbClr val="000000"/>
              </a:solidFill>
              <a:latin typeface="Helvetica Neue"/>
            </a:endParaRPr>
          </a:p>
        </p:txBody>
      </p:sp>
      <p:pic>
        <p:nvPicPr>
          <p:cNvPr id="5" name="Picture 4"/>
          <p:cNvPicPr>
            <a:picLocks noChangeAspect="1"/>
          </p:cNvPicPr>
          <p:nvPr/>
        </p:nvPicPr>
        <p:blipFill rotWithShape="1">
          <a:blip r:embed="rId2"/>
          <a:srcRect l="18568" t="39319" r="19231" b="15158"/>
          <a:stretch/>
        </p:blipFill>
        <p:spPr>
          <a:xfrm>
            <a:off x="1323833" y="1610436"/>
            <a:ext cx="8093122" cy="3330054"/>
          </a:xfrm>
          <a:prstGeom prst="rect">
            <a:avLst/>
          </a:prstGeom>
        </p:spPr>
      </p:pic>
    </p:spTree>
    <p:extLst>
      <p:ext uri="{BB962C8B-B14F-4D97-AF65-F5344CB8AC3E}">
        <p14:creationId xmlns:p14="http://schemas.microsoft.com/office/powerpoint/2010/main" val="3770290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1128" y="545910"/>
            <a:ext cx="9389660" cy="584775"/>
          </a:xfrm>
          <a:prstGeom prst="rect">
            <a:avLst/>
          </a:prstGeom>
          <a:solidFill>
            <a:srgbClr val="00B0F0"/>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 Word Cloud : Display</a:t>
            </a:r>
            <a:endParaRPr lang="en-IN"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19616" t="33349" r="14092" b="17398"/>
          <a:stretch/>
        </p:blipFill>
        <p:spPr>
          <a:xfrm>
            <a:off x="1733265" y="1719616"/>
            <a:ext cx="9801578" cy="4094330"/>
          </a:xfrm>
          <a:prstGeom prst="rect">
            <a:avLst/>
          </a:prstGeom>
        </p:spPr>
      </p:pic>
    </p:spTree>
    <p:extLst>
      <p:ext uri="{BB962C8B-B14F-4D97-AF65-F5344CB8AC3E}">
        <p14:creationId xmlns:p14="http://schemas.microsoft.com/office/powerpoint/2010/main" val="91448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1128" y="545910"/>
            <a:ext cx="9389660" cy="584775"/>
          </a:xfrm>
          <a:prstGeom prst="rect">
            <a:avLst/>
          </a:prstGeom>
          <a:solidFill>
            <a:srgbClr val="00B0F0"/>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 Word Cloud : Display</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17832" t="32976" r="14302" b="16465"/>
          <a:stretch/>
        </p:blipFill>
        <p:spPr>
          <a:xfrm>
            <a:off x="1671851" y="1746913"/>
            <a:ext cx="9807606" cy="4107977"/>
          </a:xfrm>
          <a:prstGeom prst="rect">
            <a:avLst/>
          </a:prstGeom>
        </p:spPr>
      </p:pic>
    </p:spTree>
    <p:extLst>
      <p:ext uri="{BB962C8B-B14F-4D97-AF65-F5344CB8AC3E}">
        <p14:creationId xmlns:p14="http://schemas.microsoft.com/office/powerpoint/2010/main" val="2986200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9241" y="582068"/>
            <a:ext cx="9389660" cy="584775"/>
          </a:xfrm>
          <a:prstGeom prst="rect">
            <a:avLst/>
          </a:prstGeom>
          <a:solidFill>
            <a:srgbClr val="00B0F0"/>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 Word Cloud : Display</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19511" t="34841" r="47343" b="17025"/>
          <a:stretch/>
        </p:blipFill>
        <p:spPr>
          <a:xfrm>
            <a:off x="2456597" y="1310183"/>
            <a:ext cx="6127845" cy="5003115"/>
          </a:xfrm>
          <a:prstGeom prst="rect">
            <a:avLst/>
          </a:prstGeom>
        </p:spPr>
      </p:pic>
    </p:spTree>
    <p:extLst>
      <p:ext uri="{BB962C8B-B14F-4D97-AF65-F5344CB8AC3E}">
        <p14:creationId xmlns:p14="http://schemas.microsoft.com/office/powerpoint/2010/main" val="341680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1128" y="545910"/>
            <a:ext cx="9389660" cy="584775"/>
          </a:xfrm>
          <a:prstGeom prst="rect">
            <a:avLst/>
          </a:prstGeom>
          <a:solidFill>
            <a:srgbClr val="00B0F0"/>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 Word Cloud : Observations</a:t>
            </a:r>
            <a:endParaRPr lang="en-IN" sz="3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828800" y="1780993"/>
            <a:ext cx="9266830" cy="3970318"/>
          </a:xfrm>
          <a:prstGeom prst="rect">
            <a:avLst/>
          </a:prstGeom>
        </p:spPr>
        <p:txBody>
          <a:bodyPr wrap="square">
            <a:spAutoFit/>
          </a:bodyPr>
          <a:lstStyle/>
          <a:p>
            <a:pPr marL="285750" indent="-285750">
              <a:buFont typeface="Wingdings" panose="05000000000000000000" pitchFamily="2" charset="2"/>
              <a:buChar char="§"/>
            </a:pPr>
            <a:r>
              <a:rPr lang="en-IN" b="1" dirty="0">
                <a:solidFill>
                  <a:srgbClr val="000000"/>
                </a:solidFill>
                <a:latin typeface="Helvetica Neue"/>
              </a:rPr>
              <a:t>for Rating: 1</a:t>
            </a:r>
          </a:p>
          <a:p>
            <a:r>
              <a:rPr lang="en-IN" dirty="0">
                <a:solidFill>
                  <a:srgbClr val="000000"/>
                </a:solidFill>
                <a:latin typeface="Helvetica Neue"/>
              </a:rPr>
              <a:t>It is mostly consists of words like phone, headphone, waste, money, slow, worst, issue etc.</a:t>
            </a:r>
          </a:p>
          <a:p>
            <a:pPr marL="285750" indent="-285750">
              <a:buFont typeface="Wingdings" panose="05000000000000000000" pitchFamily="2" charset="2"/>
              <a:buChar char="§"/>
            </a:pPr>
            <a:r>
              <a:rPr lang="en-IN" b="1" dirty="0">
                <a:solidFill>
                  <a:srgbClr val="000000"/>
                </a:solidFill>
                <a:latin typeface="Helvetica Neue"/>
              </a:rPr>
              <a:t>for Rating: 2</a:t>
            </a:r>
          </a:p>
          <a:p>
            <a:r>
              <a:rPr lang="en-IN" dirty="0">
                <a:solidFill>
                  <a:srgbClr val="000000"/>
                </a:solidFill>
                <a:latin typeface="Helvetica Neue"/>
              </a:rPr>
              <a:t>It is mostly consists of words like phone, good, watch, product, problem, issue, bad etc.</a:t>
            </a:r>
          </a:p>
          <a:p>
            <a:pPr marL="285750" indent="-285750">
              <a:buFont typeface="Wingdings" panose="05000000000000000000" pitchFamily="2" charset="2"/>
              <a:buChar char="§"/>
            </a:pPr>
            <a:r>
              <a:rPr lang="en-IN" b="1" dirty="0">
                <a:solidFill>
                  <a:srgbClr val="000000"/>
                </a:solidFill>
                <a:latin typeface="Helvetica Neue"/>
              </a:rPr>
              <a:t>for Rating: 3</a:t>
            </a:r>
          </a:p>
          <a:p>
            <a:r>
              <a:rPr lang="en-IN" dirty="0">
                <a:solidFill>
                  <a:srgbClr val="000000"/>
                </a:solidFill>
                <a:latin typeface="Helvetica Neue"/>
              </a:rPr>
              <a:t>It is mostly consists of words like phone, good, watch, problem, sound, feature, quality etc.</a:t>
            </a:r>
          </a:p>
          <a:p>
            <a:pPr marL="285750" indent="-285750">
              <a:buFont typeface="Wingdings" panose="05000000000000000000" pitchFamily="2" charset="2"/>
              <a:buChar char="§"/>
            </a:pPr>
            <a:r>
              <a:rPr lang="en-IN" b="1" dirty="0">
                <a:solidFill>
                  <a:srgbClr val="000000"/>
                </a:solidFill>
                <a:latin typeface="Helvetica Neue"/>
              </a:rPr>
              <a:t>for Rating: 4</a:t>
            </a:r>
          </a:p>
          <a:p>
            <a:r>
              <a:rPr lang="en-IN" dirty="0">
                <a:solidFill>
                  <a:srgbClr val="000000"/>
                </a:solidFill>
                <a:latin typeface="Helvetica Neue"/>
              </a:rPr>
              <a:t>It is mostly consists of words like phone, good, value, money, nice product, battery backup, great etc.</a:t>
            </a:r>
          </a:p>
          <a:p>
            <a:pPr marL="285750" indent="-285750">
              <a:buFont typeface="Wingdings" panose="05000000000000000000" pitchFamily="2" charset="2"/>
              <a:buChar char="§"/>
            </a:pPr>
            <a:r>
              <a:rPr lang="en-IN" b="1" dirty="0">
                <a:solidFill>
                  <a:srgbClr val="000000"/>
                </a:solidFill>
                <a:latin typeface="Helvetica Neue"/>
              </a:rPr>
              <a:t>for Rating: 5</a:t>
            </a:r>
          </a:p>
          <a:p>
            <a:r>
              <a:rPr lang="en-IN" dirty="0">
                <a:solidFill>
                  <a:srgbClr val="000000"/>
                </a:solidFill>
                <a:latin typeface="Helvetica Neue"/>
              </a:rPr>
              <a:t>It is mostly consists of words like value, money, must buy, great, perfect, </a:t>
            </a:r>
            <a:r>
              <a:rPr lang="en-IN" dirty="0" err="1">
                <a:solidFill>
                  <a:srgbClr val="000000"/>
                </a:solidFill>
                <a:latin typeface="Helvetica Neue"/>
              </a:rPr>
              <a:t>better,terrific</a:t>
            </a:r>
            <a:r>
              <a:rPr lang="en-IN" dirty="0">
                <a:solidFill>
                  <a:srgbClr val="000000"/>
                </a:solidFill>
                <a:latin typeface="Helvetica Neue"/>
              </a:rPr>
              <a:t> purchase, mind blowing etc.</a:t>
            </a:r>
          </a:p>
        </p:txBody>
      </p:sp>
    </p:spTree>
    <p:extLst>
      <p:ext uri="{BB962C8B-B14F-4D97-AF65-F5344CB8AC3E}">
        <p14:creationId xmlns:p14="http://schemas.microsoft.com/office/powerpoint/2010/main" val="3203023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0455" t="29058" r="19965" b="20756"/>
          <a:stretch/>
        </p:blipFill>
        <p:spPr>
          <a:xfrm>
            <a:off x="1569493" y="1310185"/>
            <a:ext cx="7751928" cy="3671248"/>
          </a:xfrm>
          <a:prstGeom prst="rect">
            <a:avLst/>
          </a:prstGeom>
        </p:spPr>
      </p:pic>
      <p:sp>
        <p:nvSpPr>
          <p:cNvPr id="4" name="TextBox 3"/>
          <p:cNvSpPr txBox="1"/>
          <p:nvPr/>
        </p:nvSpPr>
        <p:spPr>
          <a:xfrm>
            <a:off x="9430604" y="1528548"/>
            <a:ext cx="2511188" cy="1292662"/>
          </a:xfrm>
          <a:prstGeom prst="rect">
            <a:avLst/>
          </a:prstGeom>
          <a:noFill/>
        </p:spPr>
        <p:txBody>
          <a:bodyPr wrap="square" rtlCol="0">
            <a:spAutoFit/>
          </a:bodyPr>
          <a:lstStyle/>
          <a:p>
            <a:r>
              <a:rPr lang="en-IN" sz="2400" b="1" dirty="0"/>
              <a:t>Note</a:t>
            </a:r>
            <a:r>
              <a:rPr lang="en-IN" dirty="0"/>
              <a:t>:</a:t>
            </a:r>
          </a:p>
          <a:p>
            <a:r>
              <a:rPr lang="en-IN" dirty="0"/>
              <a:t>Count plot generated after balancing the dataset.</a:t>
            </a:r>
          </a:p>
        </p:txBody>
      </p:sp>
    </p:spTree>
    <p:extLst>
      <p:ext uri="{BB962C8B-B14F-4D97-AF65-F5344CB8AC3E}">
        <p14:creationId xmlns:p14="http://schemas.microsoft.com/office/powerpoint/2010/main" val="988179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146411" y="1221206"/>
            <a:ext cx="10837333" cy="461665"/>
          </a:xfrm>
        </p:spPr>
        <p:txBody>
          <a:bodyPr/>
          <a:lstStyle/>
          <a:p>
            <a:r>
              <a:rPr lang="en-US" dirty="0"/>
              <a:t>EDA Concluding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8F7C299B-AA8A-4A05-B8A6-328145276EE2}"/>
              </a:ext>
            </a:extLst>
          </p:cNvPr>
          <p:cNvSpPr>
            <a:spLocks noGrp="1"/>
          </p:cNvSpPr>
          <p:nvPr>
            <p:ph sz="quarter" idx="13"/>
          </p:nvPr>
        </p:nvSpPr>
        <p:spPr>
          <a:xfrm>
            <a:off x="1610436" y="2101755"/>
            <a:ext cx="9226895" cy="3835765"/>
          </a:xfrm>
        </p:spPr>
        <p:txBody>
          <a:bodyPr>
            <a:noAutofit/>
          </a:bodyPr>
          <a:lstStyle/>
          <a:p>
            <a:r>
              <a:rPr lang="en-IN" sz="2000" dirty="0"/>
              <a:t>Starting with </a:t>
            </a:r>
            <a:r>
              <a:rPr lang="en-IN" sz="2000" dirty="0" err="1"/>
              <a:t>univariate</a:t>
            </a:r>
            <a:r>
              <a:rPr lang="en-IN" sz="2000" dirty="0"/>
              <a:t> analysis, with the help of </a:t>
            </a:r>
            <a:r>
              <a:rPr lang="en-IN" sz="2000" dirty="0" err="1"/>
              <a:t>countplot</a:t>
            </a:r>
            <a:r>
              <a:rPr lang="en-IN" sz="2000" dirty="0"/>
              <a:t>, it was found that the data consists of highest number of 5 star rating followed by 4 star ratings. Moving further with the removal and replacement of certain terms (like, punctuations, extra spaces, numbers, money symbols) as well as removal of stop words, it was evident that the length of review text decreases by a large amount. This was also </a:t>
            </a:r>
            <a:r>
              <a:rPr lang="en-IN" sz="2000" dirty="0" err="1"/>
              <a:t>dipcted</a:t>
            </a:r>
            <a:r>
              <a:rPr lang="en-IN" sz="2000" dirty="0"/>
              <a:t> by using distribution plot.</a:t>
            </a:r>
          </a:p>
          <a:p>
            <a:r>
              <a:rPr lang="en-IN" sz="2000" dirty="0"/>
              <a:t>With the help of </a:t>
            </a:r>
            <a:r>
              <a:rPr lang="en-IN" sz="2000" dirty="0" err="1"/>
              <a:t>wordcloud</a:t>
            </a:r>
            <a:r>
              <a:rPr lang="en-IN" sz="2000" dirty="0"/>
              <a:t>, it was found that the rating 1 consists of words like phone, headphone, waste, money, slow, worst, issue </a:t>
            </a:r>
            <a:r>
              <a:rPr lang="en-IN" sz="2000" dirty="0" err="1"/>
              <a:t>etc</a:t>
            </a:r>
            <a:r>
              <a:rPr lang="en-IN" sz="2000" dirty="0"/>
              <a:t>, rating 2 consists of words like problem, issue, bad, </a:t>
            </a:r>
            <a:r>
              <a:rPr lang="en-IN" sz="2000" dirty="0" err="1"/>
              <a:t>etc</a:t>
            </a:r>
            <a:r>
              <a:rPr lang="en-IN" sz="2000" dirty="0"/>
              <a:t>, rating 3 consists of words like problem, sound, quality </a:t>
            </a:r>
            <a:r>
              <a:rPr lang="en-IN" sz="2000" dirty="0" err="1"/>
              <a:t>etc</a:t>
            </a:r>
            <a:r>
              <a:rPr lang="en-IN" sz="2000" dirty="0"/>
              <a:t>, rating 4 consists of word like good, value, money, nice, etc. and rating 5 consists of words like must buy, great, perfect, mind blowing etc.</a:t>
            </a:r>
          </a:p>
        </p:txBody>
      </p:sp>
    </p:spTree>
    <p:extLst>
      <p:ext uri="{BB962C8B-B14F-4D97-AF65-F5344CB8AC3E}">
        <p14:creationId xmlns:p14="http://schemas.microsoft.com/office/powerpoint/2010/main" val="1694260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296537" y="448323"/>
            <a:ext cx="9335069" cy="861862"/>
          </a:xfrm>
          <a:solidFill>
            <a:srgbClr val="00B0F0"/>
          </a:solidFill>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3253711"/>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err="1">
                <a:latin typeface="Calibri" panose="020F0502020204030204" pitchFamily="34" charset="0"/>
                <a:ea typeface="Calibri" panose="020F0502020204030204" pitchFamily="34" charset="0"/>
                <a:cs typeface="Times New Roman" panose="02020603050405020304" pitchFamily="18" charset="0"/>
              </a:rPr>
              <a:t>SGDClassifier</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err="1">
                <a:latin typeface="Calibri" panose="020F0502020204030204" pitchFamily="34" charset="0"/>
                <a:ea typeface="Calibri" panose="020F0502020204030204" pitchFamily="34" charset="0"/>
                <a:cs typeface="Times New Roman" panose="02020603050405020304" pitchFamily="18" charset="0"/>
              </a:rPr>
              <a:t>KNeighborsClassifier</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err="1">
                <a:latin typeface="Calibri" panose="020F0502020204030204" pitchFamily="34" charset="0"/>
                <a:ea typeface="Calibri" panose="020F0502020204030204" pitchFamily="34" charset="0"/>
                <a:cs typeface="Times New Roman" panose="02020603050405020304" pitchFamily="18" charset="0"/>
              </a:rPr>
              <a:t>DecisionTreeClassifier</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683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a:xfrm>
            <a:off x="1484312" y="685800"/>
            <a:ext cx="9297420" cy="1752599"/>
          </a:xfrm>
        </p:spPr>
        <p:txBody>
          <a:bodyPr>
            <a:normAutofit/>
          </a:bodyPr>
          <a:lstStyle/>
          <a:p>
            <a:r>
              <a:rPr lang="en-US" sz="4800" dirty="0">
                <a:solidFill>
                  <a:srgbClr val="002060"/>
                </a:solidFill>
              </a:rPr>
              <a:t>INTRODUCTION</a:t>
            </a:r>
            <a:endParaRPr lang="en-IN" sz="4800" dirty="0">
              <a:solidFill>
                <a:srgbClr val="002060"/>
              </a:solidFill>
            </a:endParaRPr>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a:xfrm>
            <a:off x="1484310" y="2634017"/>
            <a:ext cx="10018713" cy="3589361"/>
          </a:xfrm>
        </p:spPr>
        <p:txBody>
          <a:bodyPr>
            <a:normAutofit/>
          </a:bodyPr>
          <a:lstStyle/>
          <a:p>
            <a:r>
              <a:rPr lang="en-US" sz="2000" dirty="0">
                <a:latin typeface="Times New Roman" panose="02020603050405020304" pitchFamily="18" charset="0"/>
                <a:cs typeface="Times New Roman" panose="02020603050405020304" pitchFamily="18" charset="0"/>
              </a:rPr>
              <a:t>Millions of people use Amazon and Flipkart to buy products. For every product, people can rate and write a review. If a product is good, it gets a positive review and gets a higher star rating, similarly, if a product is bad, it gets a negative review and lower star rating. The aim of this project is to predict star rating automatically based on the product review.</a:t>
            </a:r>
          </a:p>
          <a:p>
            <a:r>
              <a:rPr lang="en-US" sz="2000" dirty="0">
                <a:latin typeface="Times New Roman" panose="02020603050405020304" pitchFamily="18" charset="0"/>
                <a:cs typeface="Times New Roman" panose="02020603050405020304" pitchFamily="18" charset="0"/>
              </a:rPr>
              <a:t> The range of star rating is 1 to 5 which means if the product review is negative, then it will get low star rating (possibly 1 or 2), if the product is average then it will get medium star rating (possibly 3), and if the product is good, then it will get higher star rating (possibly 4 or 5).</a:t>
            </a:r>
          </a:p>
        </p:txBody>
      </p:sp>
    </p:spTree>
    <p:extLst>
      <p:ext uri="{BB962C8B-B14F-4D97-AF65-F5344CB8AC3E}">
        <p14:creationId xmlns:p14="http://schemas.microsoft.com/office/powerpoint/2010/main" val="2986306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655094"/>
            <a:ext cx="10805160" cy="682388"/>
          </a:xfrm>
        </p:spPr>
        <p:txBody>
          <a:bodyPr>
            <a:normAutofit fontScale="90000"/>
          </a:bodyPr>
          <a:lstStyle/>
          <a:p>
            <a:r>
              <a:rPr lang="en-US" dirty="0"/>
              <a:t>Model/s Development and Evaluation </a:t>
            </a:r>
          </a:p>
        </p:txBody>
      </p:sp>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187355" y="1337482"/>
            <a:ext cx="9649977" cy="763650"/>
          </a:xfrm>
        </p:spPr>
        <p:txBody>
          <a:bodyPr/>
          <a:lstStyle/>
          <a:p>
            <a:r>
              <a:rPr lang="en-US" dirty="0"/>
              <a:t>Run and Evaluate selected models</a:t>
            </a:r>
            <a:endParaRPr lang="en-IN" dirty="0"/>
          </a:p>
        </p:txBody>
      </p:sp>
      <p:pic>
        <p:nvPicPr>
          <p:cNvPr id="6" name="Picture 5"/>
          <p:cNvPicPr>
            <a:picLocks noChangeAspect="1"/>
          </p:cNvPicPr>
          <p:nvPr/>
        </p:nvPicPr>
        <p:blipFill rotWithShape="1">
          <a:blip r:embed="rId3"/>
          <a:srcRect l="18148" t="42677" r="21224" b="39039"/>
          <a:stretch/>
        </p:blipFill>
        <p:spPr>
          <a:xfrm>
            <a:off x="1187355" y="2347413"/>
            <a:ext cx="10544716" cy="2429304"/>
          </a:xfrm>
          <a:prstGeom prst="rect">
            <a:avLst/>
          </a:prstGeom>
        </p:spPr>
      </p:pic>
    </p:spTree>
    <p:extLst>
      <p:ext uri="{BB962C8B-B14F-4D97-AF65-F5344CB8AC3E}">
        <p14:creationId xmlns:p14="http://schemas.microsoft.com/office/powerpoint/2010/main" val="99298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a:xfrm>
            <a:off x="1228300" y="685801"/>
            <a:ext cx="9212238" cy="870044"/>
          </a:xfrm>
          <a:solidFill>
            <a:srgbClr val="00B0F0"/>
          </a:solidFill>
        </p:spPr>
        <p:txBody>
          <a:bodyPr/>
          <a:lstStyle/>
          <a:p>
            <a:r>
              <a:rPr lang="en-US" dirty="0"/>
              <a:t>MODEL  EVALUATION</a:t>
            </a:r>
            <a:endParaRPr lang="en-IN" dirty="0"/>
          </a:p>
        </p:txBody>
      </p:sp>
      <p:pic>
        <p:nvPicPr>
          <p:cNvPr id="6" name="Picture 5"/>
          <p:cNvPicPr>
            <a:picLocks noChangeAspect="1"/>
          </p:cNvPicPr>
          <p:nvPr/>
        </p:nvPicPr>
        <p:blipFill rotWithShape="1">
          <a:blip r:embed="rId2"/>
          <a:srcRect l="18567" t="27565" r="26993" b="34375"/>
          <a:stretch/>
        </p:blipFill>
        <p:spPr>
          <a:xfrm>
            <a:off x="1228300" y="1845858"/>
            <a:ext cx="6209730" cy="3722427"/>
          </a:xfrm>
          <a:prstGeom prst="rect">
            <a:avLst/>
          </a:prstGeom>
        </p:spPr>
      </p:pic>
      <p:pic>
        <p:nvPicPr>
          <p:cNvPr id="7" name="Picture 6"/>
          <p:cNvPicPr>
            <a:picLocks noChangeAspect="1"/>
          </p:cNvPicPr>
          <p:nvPr/>
        </p:nvPicPr>
        <p:blipFill rotWithShape="1">
          <a:blip r:embed="rId3"/>
          <a:srcRect l="18881" t="40811" r="49441" b="13480"/>
          <a:stretch/>
        </p:blipFill>
        <p:spPr>
          <a:xfrm>
            <a:off x="7902054" y="2035222"/>
            <a:ext cx="4289946" cy="3533063"/>
          </a:xfrm>
          <a:prstGeom prst="rect">
            <a:avLst/>
          </a:prstGeom>
        </p:spPr>
      </p:pic>
    </p:spTree>
    <p:extLst>
      <p:ext uri="{BB962C8B-B14F-4D97-AF65-F5344CB8AC3E}">
        <p14:creationId xmlns:p14="http://schemas.microsoft.com/office/powerpoint/2010/main" val="1181829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310185" y="777922"/>
            <a:ext cx="8052180" cy="920564"/>
          </a:xfrm>
        </p:spPr>
        <p:txBody>
          <a:bodyPr/>
          <a:lstStyle/>
          <a:p>
            <a:r>
              <a:rPr lang="en-US" dirty="0"/>
              <a:t>Conclusion</a:t>
            </a:r>
          </a:p>
        </p:txBody>
      </p:sp>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146412" y="1676400"/>
            <a:ext cx="9690920" cy="424732"/>
          </a:xfrm>
        </p:spPr>
        <p:txBody>
          <a:bodyPr/>
          <a:lstStyle/>
          <a:p>
            <a:r>
              <a:rPr lang="en-US" dirty="0"/>
              <a:t>Key Findings and Conclusions of the Study</a:t>
            </a:r>
            <a:endParaRPr lang="en-IN"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1310184" y="2667000"/>
            <a:ext cx="9527147" cy="2218899"/>
          </a:xfrm>
        </p:spPr>
        <p:txBody>
          <a:bodyPr>
            <a:normAutofit/>
          </a:bodyPr>
          <a:lstStyle/>
          <a:p>
            <a:pPr indent="0">
              <a:lnSpc>
                <a:spcPct val="107000"/>
              </a:lnSpc>
              <a:spcAft>
                <a:spcPts val="800"/>
              </a:spcAft>
              <a:buNone/>
            </a:pPr>
            <a:r>
              <a:rPr lang="en-IN" dirty="0"/>
              <a:t>From the model performance comparison, it is clear that </a:t>
            </a:r>
            <a:r>
              <a:rPr lang="en-IN" b="1" dirty="0" err="1"/>
              <a:t>SGDClassifier</a:t>
            </a:r>
            <a:r>
              <a:rPr lang="en-IN" dirty="0"/>
              <a:t> performs well with </a:t>
            </a:r>
            <a:r>
              <a:rPr lang="en-IN" b="1" dirty="0" err="1"/>
              <a:t>accuracy_score</a:t>
            </a:r>
            <a:r>
              <a:rPr lang="en-IN" b="1" dirty="0"/>
              <a:t> of 65.09%</a:t>
            </a:r>
            <a:r>
              <a:rPr lang="en-IN" dirty="0"/>
              <a:t> and </a:t>
            </a:r>
            <a:r>
              <a:rPr lang="en-IN" b="1" dirty="0"/>
              <a:t>lowest difference between </a:t>
            </a:r>
            <a:r>
              <a:rPr lang="en-IN" b="1" dirty="0" err="1"/>
              <a:t>accuracy_score</a:t>
            </a:r>
            <a:r>
              <a:rPr lang="en-IN" b="1" dirty="0"/>
              <a:t> and </a:t>
            </a:r>
            <a:r>
              <a:rPr lang="en-IN" b="1" dirty="0" err="1"/>
              <a:t>cross_val_score</a:t>
            </a:r>
            <a:r>
              <a:rPr lang="en-IN" dirty="0"/>
              <a:t>, hence proceeding with </a:t>
            </a:r>
            <a:r>
              <a:rPr lang="en-IN" b="1" dirty="0" err="1"/>
              <a:t>SGDClassifier</a:t>
            </a:r>
            <a:r>
              <a:rPr lang="en-IN" dirty="0"/>
              <a:t> as our final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9373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091821" y="1676399"/>
            <a:ext cx="9745511" cy="684663"/>
          </a:xfrm>
        </p:spPr>
        <p:txBody>
          <a:bodyPr/>
          <a:lstStyle/>
          <a:p>
            <a:r>
              <a:rPr lang="en-US" dirty="0"/>
              <a:t>Learning Outcomes of the Study in respect of Data Science</a:t>
            </a:r>
            <a:endParaRPr lang="en-IN"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1405720" y="2667000"/>
            <a:ext cx="9431612" cy="2805752"/>
          </a:xfrm>
        </p:spPr>
        <p:txBody>
          <a:bodyPr>
            <a:normAutofit lnSpcReduction="10000"/>
          </a:bodyPr>
          <a:lstStyle/>
          <a:p>
            <a:pPr indent="0">
              <a:lnSpc>
                <a:spcPct val="107000"/>
              </a:lnSpc>
              <a:spcAft>
                <a:spcPts val="800"/>
              </a:spcAft>
              <a:buNone/>
            </a:pPr>
            <a:r>
              <a:rPr lang="en-IN" dirty="0"/>
              <a:t>During the data analysis, </a:t>
            </a:r>
            <a:r>
              <a:rPr lang="en-IN" dirty="0" err="1"/>
              <a:t>review_text</a:t>
            </a:r>
            <a:r>
              <a:rPr lang="en-IN" dirty="0"/>
              <a:t> feature contains null values which have been dropped, but these values can also be replaced with some other values which might impact the model performance either in positive or negative way. As of now, I am finishing this project with my current approach which gives the </a:t>
            </a:r>
            <a:r>
              <a:rPr lang="en-IN" b="1" dirty="0"/>
              <a:t>final accuracy score of 65.09% and </a:t>
            </a:r>
            <a:r>
              <a:rPr lang="en-IN" b="1" dirty="0" err="1"/>
              <a:t>cross_val_score</a:t>
            </a:r>
            <a:r>
              <a:rPr lang="en-IN" b="1" dirty="0"/>
              <a:t>: 64.82%</a:t>
            </a:r>
            <a:r>
              <a:rPr lang="en-IN" dirty="0"/>
              <a:t> and this can be further improved by training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3439235" y="938655"/>
            <a:ext cx="3084395" cy="584775"/>
          </a:xfrm>
          <a:prstGeom prst="rect">
            <a:avLst/>
          </a:prstGeom>
          <a:noFill/>
        </p:spPr>
        <p:txBody>
          <a:bodyPr wrap="square" rtlCol="0">
            <a:spAutoFit/>
          </a:bodyPr>
          <a:lstStyle/>
          <a:p>
            <a:r>
              <a:rPr lang="en-IN" sz="3200" dirty="0"/>
              <a:t>CONCLUSION</a:t>
            </a:r>
          </a:p>
        </p:txBody>
      </p:sp>
    </p:spTree>
    <p:extLst>
      <p:ext uri="{BB962C8B-B14F-4D97-AF65-F5344CB8AC3E}">
        <p14:creationId xmlns:p14="http://schemas.microsoft.com/office/powerpoint/2010/main" val="673015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160060" y="1310185"/>
            <a:ext cx="9677272" cy="790947"/>
          </a:xfrm>
        </p:spPr>
        <p:txBody>
          <a:bodyPr/>
          <a:lstStyle/>
          <a:p>
            <a:r>
              <a:rPr lang="en-US" dirty="0"/>
              <a:t>Limitations of this work and Scope for Future Work</a:t>
            </a:r>
            <a:endParaRPr lang="en-IN"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1160060" y="2292824"/>
            <a:ext cx="9677271" cy="3807725"/>
          </a:xfrm>
        </p:spPr>
        <p:txBody>
          <a:bodyPr>
            <a:normAutofit fontScale="92500" lnSpcReduction="10000"/>
          </a:bodyPr>
          <a:lstStyle/>
          <a:p>
            <a:pPr marL="628650" indent="-342900">
              <a:lnSpc>
                <a:spcPct val="107000"/>
              </a:lnSpc>
              <a:spcAft>
                <a:spcPts val="800"/>
              </a:spcAft>
              <a:buFont typeface="Wingdings" panose="05000000000000000000" pitchFamily="2" charset="2"/>
              <a:buChar char="Ø"/>
            </a:pPr>
            <a:r>
              <a:rPr lang="en-IN" dirty="0"/>
              <a:t>Current model is limited to technical product rating(s) and reviews data but this can further be improved for other sectors of ecommerce rating(s) prediction by training the model accordingly. The overall score can also be improved further by training the model with more specific data.</a:t>
            </a:r>
          </a:p>
          <a:p>
            <a:pPr marL="571500">
              <a:lnSpc>
                <a:spcPct val="107000"/>
              </a:lnSpc>
              <a:spcAft>
                <a:spcPts val="800"/>
              </a:spcAf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342900">
              <a:lnSpc>
                <a:spcPct val="107000"/>
              </a:lnSpc>
              <a:spcAft>
                <a:spcPts val="800"/>
              </a:spcAft>
              <a:buFont typeface="Wingdings" panose="05000000000000000000" pitchFamily="2" charset="2"/>
              <a:buChar char="Ø"/>
            </a:pPr>
            <a:r>
              <a:rPr lang="en-US" dirty="0">
                <a:cs typeface="Times New Roman" panose="02020603050405020304" pitchFamily="18" charset="0"/>
              </a:rPr>
              <a:t>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a:p>
            <a:pPr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3726847" y="533718"/>
            <a:ext cx="3110681" cy="584775"/>
          </a:xfrm>
          <a:prstGeom prst="rect">
            <a:avLst/>
          </a:prstGeom>
          <a:noFill/>
        </p:spPr>
        <p:txBody>
          <a:bodyPr wrap="square" rtlCol="0">
            <a:spAutoFit/>
          </a:bodyPr>
          <a:lstStyle/>
          <a:p>
            <a:r>
              <a:rPr lang="en-IN" sz="3200" dirty="0"/>
              <a:t>CONCLUSION</a:t>
            </a:r>
          </a:p>
        </p:txBody>
      </p:sp>
    </p:spTree>
    <p:extLst>
      <p:ext uri="{BB962C8B-B14F-4D97-AF65-F5344CB8AC3E}">
        <p14:creationId xmlns:p14="http://schemas.microsoft.com/office/powerpoint/2010/main" val="4289604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33492572-A4E4-43F2-A1C9-FBC8E0C97145}"/>
              </a:ext>
            </a:extLst>
          </p:cNvPr>
          <p:cNvSpPr txBox="1">
            <a:spLocks/>
          </p:cNvSpPr>
          <p:nvPr/>
        </p:nvSpPr>
        <p:spPr>
          <a:xfrm>
            <a:off x="0" y="1"/>
            <a:ext cx="12192000" cy="6858000"/>
          </a:xfrm>
          <a:prstGeom prst="rect">
            <a:avLst/>
          </a:prstGeom>
          <a:solidFill>
            <a:srgbClr val="00B0F0"/>
          </a:solidFill>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9600" b="1" dirty="0">
              <a:solidFill>
                <a:srgbClr val="FF0000"/>
              </a:solidFill>
              <a:latin typeface="Elephant" panose="02020904090505020303" pitchFamily="18" charset="0"/>
            </a:endParaRPr>
          </a:p>
          <a:p>
            <a:endParaRPr lang="en-US" sz="9600" b="1" dirty="0">
              <a:latin typeface="Elephant" panose="02020904090505020303" pitchFamily="18" charset="0"/>
            </a:endParaRPr>
          </a:p>
          <a:p>
            <a:r>
              <a:rPr lang="en-US" sz="9600" b="1" dirty="0">
                <a:latin typeface="Elephant" panose="02020904090505020303" pitchFamily="18" charset="0"/>
              </a:rPr>
              <a:t>        </a:t>
            </a:r>
            <a:r>
              <a:rPr lang="en-US" sz="9600" b="1" dirty="0">
                <a:latin typeface="Brush Script MT" panose="03060802040406070304" pitchFamily="66" charset="0"/>
              </a:rPr>
              <a:t>THANK YOU</a:t>
            </a:r>
            <a:endParaRPr lang="en-IN" sz="9600" b="1" dirty="0">
              <a:latin typeface="Brush Script MT" panose="03060802040406070304" pitchFamily="66" charset="0"/>
            </a:endParaRPr>
          </a:p>
        </p:txBody>
      </p:sp>
    </p:spTree>
    <p:extLst>
      <p:ext uri="{BB962C8B-B14F-4D97-AF65-F5344CB8AC3E}">
        <p14:creationId xmlns:p14="http://schemas.microsoft.com/office/powerpoint/2010/main" val="135817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a:xfrm>
            <a:off x="1484311" y="685800"/>
            <a:ext cx="8901635" cy="1752599"/>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a:xfrm>
            <a:off x="1214652" y="2115402"/>
            <a:ext cx="10631606" cy="4531057"/>
          </a:xfrm>
        </p:spPr>
        <p:txBody>
          <a:bodyPr>
            <a:normAutofit fontScale="62500" lnSpcReduction="20000"/>
          </a:bodyPr>
          <a:lstStyle/>
          <a:p>
            <a:pPr marL="742950" indent="-457200" algn="just">
              <a:lnSpc>
                <a:spcPct val="107000"/>
              </a:lnSpc>
              <a:spcAft>
                <a:spcPts val="800"/>
              </a:spcAft>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Websites and online stores increasingly rely on rating systems and interactive elements for visitors and customers: users leave ratings on websites or give their opinions on products and companies using the comment boxes embedded on the page. The added value for users is clear: Customers and website visitors often gain important information through ratings and can read other user’s experiences before investing in a product, service, or company. Since it’s not possible to take a closer look at products online, these ratings and reviews fill information gaps. Online shopping is convenient, practical, and fast, but nonetheless there’s a distance between the provider and the customer. However, if a website contains </a:t>
            </a:r>
            <a:r>
              <a:rPr lang="en-IN" sz="2900" b="1" dirty="0">
                <a:latin typeface="Times New Roman" panose="02020603050405020304" pitchFamily="18" charset="0"/>
                <a:cs typeface="Times New Roman" panose="02020603050405020304" pitchFamily="18" charset="0"/>
              </a:rPr>
              <a:t>ratings or a comment box</a:t>
            </a:r>
            <a:r>
              <a:rPr lang="en-IN" sz="2900" dirty="0">
                <a:latin typeface="Times New Roman" panose="02020603050405020304" pitchFamily="18" charset="0"/>
                <a:cs typeface="Times New Roman" panose="02020603050405020304" pitchFamily="18" charset="0"/>
              </a:rPr>
              <a:t>, this can help to close the distance between the provider and the customer: Customers can then use the feedback to help each other decide whether to go ahead with the purchase by providing information on the function, range, and value of a product.</a:t>
            </a:r>
          </a:p>
          <a:p>
            <a:pPr marL="742950" indent="-457200" algn="just">
              <a:lnSpc>
                <a:spcPct val="107000"/>
              </a:lnSpc>
              <a:spcAft>
                <a:spcPts val="800"/>
              </a:spcAft>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900" dirty="0">
              <a:latin typeface="Times New Roman" panose="02020603050405020304" pitchFamily="18" charset="0"/>
              <a:cs typeface="Times New Roman" panose="02020603050405020304" pitchFamily="18" charset="0"/>
            </a:endParaRPr>
          </a:p>
          <a:p>
            <a:pPr indent="0" algn="just">
              <a:lnSpc>
                <a:spcPct val="107000"/>
              </a:lnSpc>
              <a:spcAft>
                <a:spcPts val="800"/>
              </a:spcAft>
              <a:buNone/>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405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1678675" y="2667000"/>
            <a:ext cx="9567080" cy="2082421"/>
          </a:xfrm>
        </p:spPr>
        <p:txBody>
          <a:bodyPr>
            <a:normAutofit/>
          </a:bodyPr>
          <a:lstStyle/>
          <a:p>
            <a:pPr marL="0" lvl="0" indent="0" algn="just">
              <a:lnSpc>
                <a:spcPct val="107000"/>
              </a:lnSpc>
              <a:spcAft>
                <a:spcPts val="800"/>
              </a:spcAft>
              <a:buNone/>
            </a:pPr>
            <a:r>
              <a:rPr lang="en-IN" dirty="0"/>
              <a:t>This model will be used by the websites where reviews are available but not the corresponding rating(s). This will help in assigning particular rating(s) for the given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132764" y="1676400"/>
            <a:ext cx="9704568" cy="424732"/>
          </a:xfrm>
        </p:spPr>
        <p:txBody>
          <a:bodyPr/>
          <a:lstStyle/>
          <a:p>
            <a:r>
              <a:rPr lang="en-US" dirty="0"/>
              <a:t>Motivation for the Problem Undertaken</a:t>
            </a:r>
            <a:endParaRPr lang="en-IN" dirty="0"/>
          </a:p>
        </p:txBody>
      </p:sp>
    </p:spTree>
    <p:extLst>
      <p:ext uri="{BB962C8B-B14F-4D97-AF65-F5344CB8AC3E}">
        <p14:creationId xmlns:p14="http://schemas.microsoft.com/office/powerpoint/2010/main" val="411473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a:xfrm>
            <a:off x="1241946" y="685800"/>
            <a:ext cx="8734568" cy="1306773"/>
          </a:xfrm>
          <a:solidFill>
            <a:schemeClr val="accent1"/>
          </a:solidFill>
          <a:ln>
            <a:solidFill>
              <a:srgbClr val="00B0F0"/>
            </a:solidFill>
          </a:ln>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a:xfrm>
            <a:off x="1484310" y="2361063"/>
            <a:ext cx="10018713" cy="3430137"/>
          </a:xfrm>
        </p:spPr>
        <p:txBody>
          <a:bodyPr>
            <a:normAutofit fontScale="85000" lnSpcReduction="2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348748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a:xfrm>
            <a:off x="1201003" y="685801"/>
            <a:ext cx="9990161" cy="1006522"/>
          </a:xfrm>
          <a:solidFill>
            <a:srgbClr val="00B0F0"/>
          </a:solidFill>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a:xfrm>
            <a:off x="1484310" y="2402007"/>
            <a:ext cx="10018713" cy="3389194"/>
          </a:xfrm>
        </p:spPr>
        <p:txBody>
          <a:bodyPr>
            <a:normAutofit fontScale="85000" lnSpcReduction="20000"/>
          </a:bodyPr>
          <a:lstStyle/>
          <a:p>
            <a:pPr marL="0" indent="0">
              <a:buNone/>
            </a:pPr>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a:buFont typeface="Arial" panose="020B0604020202020204" pitchFamily="34" charset="0"/>
              <a:buChar char="•"/>
            </a:pPr>
            <a:r>
              <a:rPr lang="en-US" dirty="0"/>
              <a:t> Data Cleaning</a:t>
            </a:r>
          </a:p>
          <a:p>
            <a:pPr>
              <a:buFont typeface="Arial" panose="020B0604020202020204" pitchFamily="34" charset="0"/>
              <a:buChar char="•"/>
            </a:pPr>
            <a:r>
              <a:rPr lang="en-US" dirty="0"/>
              <a:t> Exploratory Data Analysis and Visualization</a:t>
            </a:r>
          </a:p>
          <a:p>
            <a:pPr>
              <a:buFont typeface="Arial" panose="020B0604020202020204" pitchFamily="34" charset="0"/>
              <a:buChar char="•"/>
            </a:pPr>
            <a:r>
              <a:rPr lang="en-US" dirty="0"/>
              <a:t> Data Pre-processing</a:t>
            </a:r>
          </a:p>
          <a:p>
            <a:pPr>
              <a:buFont typeface="Arial" panose="020B0604020202020204" pitchFamily="34" charset="0"/>
              <a:buChar char="•"/>
            </a:pPr>
            <a:r>
              <a:rPr lang="en-US" dirty="0"/>
              <a:t> Model Building</a:t>
            </a:r>
          </a:p>
          <a:p>
            <a:pPr>
              <a:buFont typeface="Arial" panose="020B0604020202020204" pitchFamily="34" charset="0"/>
              <a:buChar char="•"/>
            </a:pPr>
            <a:r>
              <a:rPr lang="en-US" dirty="0"/>
              <a:t> Model Evaluation</a:t>
            </a:r>
          </a:p>
          <a:p>
            <a:pPr>
              <a:buFont typeface="Arial" panose="020B0604020202020204" pitchFamily="34" charset="0"/>
              <a:buChar char="•"/>
            </a:pPr>
            <a:r>
              <a:rPr lang="en-US" dirty="0"/>
              <a:t> Selecting the Best classification model</a:t>
            </a:r>
          </a:p>
        </p:txBody>
      </p:sp>
    </p:spTree>
    <p:extLst>
      <p:ext uri="{BB962C8B-B14F-4D97-AF65-F5344CB8AC3E}">
        <p14:creationId xmlns:p14="http://schemas.microsoft.com/office/powerpoint/2010/main" val="1218197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241" y="685801"/>
            <a:ext cx="9553433" cy="951930"/>
          </a:xfrm>
          <a:solidFill>
            <a:srgbClr val="00B0F0"/>
          </a:solidFill>
        </p:spPr>
        <p:txBody>
          <a:bodyPr/>
          <a:lstStyle/>
          <a:p>
            <a:r>
              <a:rPr lang="en-US" dirty="0"/>
              <a:t>PROJECT LIFE CYCLE</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44915105"/>
              </p:ext>
            </p:extLst>
          </p:nvPr>
        </p:nvGraphicFramePr>
        <p:xfrm>
          <a:off x="1751463" y="1910686"/>
          <a:ext cx="10272216" cy="4490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4026091" y="2471370"/>
            <a:ext cx="402853" cy="309887"/>
          </a:xfrm>
          <a:prstGeom prst="rect">
            <a:avLst/>
          </a:prstGeom>
        </p:spPr>
      </p:pic>
      <p:pic>
        <p:nvPicPr>
          <p:cNvPr id="6" name="Picture 5"/>
          <p:cNvPicPr>
            <a:picLocks noChangeAspect="1"/>
          </p:cNvPicPr>
          <p:nvPr/>
        </p:nvPicPr>
        <p:blipFill>
          <a:blip r:embed="rId7"/>
          <a:stretch>
            <a:fillRect/>
          </a:stretch>
        </p:blipFill>
        <p:spPr>
          <a:xfrm>
            <a:off x="6685036" y="2471370"/>
            <a:ext cx="402854" cy="309887"/>
          </a:xfrm>
          <a:prstGeom prst="rect">
            <a:avLst/>
          </a:prstGeom>
        </p:spPr>
      </p:pic>
      <p:pic>
        <p:nvPicPr>
          <p:cNvPr id="7" name="Picture 6"/>
          <p:cNvPicPr>
            <a:picLocks noChangeAspect="1"/>
          </p:cNvPicPr>
          <p:nvPr/>
        </p:nvPicPr>
        <p:blipFill>
          <a:blip r:embed="rId7"/>
          <a:stretch>
            <a:fillRect/>
          </a:stretch>
        </p:blipFill>
        <p:spPr>
          <a:xfrm>
            <a:off x="9343982" y="2471369"/>
            <a:ext cx="402854" cy="309887"/>
          </a:xfrm>
          <a:prstGeom prst="rect">
            <a:avLst/>
          </a:prstGeom>
        </p:spPr>
      </p:pic>
    </p:spTree>
    <p:extLst>
      <p:ext uri="{BB962C8B-B14F-4D97-AF65-F5344CB8AC3E}">
        <p14:creationId xmlns:p14="http://schemas.microsoft.com/office/powerpoint/2010/main" val="202209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a:xfrm>
            <a:off x="1351127" y="339645"/>
            <a:ext cx="10410563" cy="1002552"/>
          </a:xfrm>
          <a:solidFill>
            <a:srgbClr val="00B0F0"/>
          </a:solidFill>
          <a:ln>
            <a:solidFill>
              <a:srgbClr val="00B0F0"/>
            </a:solidFill>
          </a:ln>
        </p:spPr>
        <p:txBody>
          <a:bodyPr/>
          <a:lstStyle/>
          <a:p>
            <a:r>
              <a:rPr lang="en-US" dirty="0"/>
              <a:t>     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1815151" y="1665027"/>
            <a:ext cx="9946539" cy="4753529"/>
          </a:xfrm>
        </p:spPr>
        <p:txBody>
          <a:bodyPr>
            <a:normAutofit/>
          </a:bodyPr>
          <a:lstStyle/>
          <a:p>
            <a:pPr marL="285750" indent="-285750">
              <a:buFont typeface="Courier New" panose="02070309020205020404" pitchFamily="49" charset="0"/>
              <a:buChar char="o"/>
            </a:pPr>
            <a:r>
              <a:rPr lang="en-IN" sz="1800" dirty="0">
                <a:solidFill>
                  <a:schemeClr val="bg1"/>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Hardware technology used-</a:t>
            </a:r>
          </a:p>
          <a:p>
            <a:r>
              <a:rPr lang="en-IN" sz="1800" dirty="0">
                <a:latin typeface="Times New Roman" panose="02020603050405020304" pitchFamily="18" charset="0"/>
                <a:cs typeface="Times New Roman" panose="02020603050405020304" pitchFamily="18" charset="0"/>
              </a:rPr>
              <a:t>RAM: 8 GB </a:t>
            </a:r>
          </a:p>
          <a:p>
            <a:r>
              <a:rPr lang="it-IT" sz="1800" dirty="0">
                <a:latin typeface="Times New Roman" panose="02020603050405020304" pitchFamily="18" charset="0"/>
                <a:cs typeface="Times New Roman" panose="02020603050405020304" pitchFamily="18" charset="0"/>
              </a:rPr>
              <a:t>CPU: AMD A8 Quad Core 2.2 Ghz </a:t>
            </a:r>
          </a:p>
          <a:p>
            <a:r>
              <a:rPr lang="fr-FR" sz="1800" dirty="0">
                <a:latin typeface="Times New Roman" panose="02020603050405020304" pitchFamily="18" charset="0"/>
                <a:cs typeface="Times New Roman" panose="02020603050405020304" pitchFamily="18" charset="0"/>
              </a:rPr>
              <a:t>GPU: AMD Redon R5 </a:t>
            </a:r>
            <a:r>
              <a:rPr lang="fr-FR" sz="1800" dirty="0" err="1">
                <a:latin typeface="Times New Roman" panose="02020603050405020304" pitchFamily="18" charset="0"/>
                <a:cs typeface="Times New Roman" panose="02020603050405020304" pitchFamily="18" charset="0"/>
              </a:rPr>
              <a:t>Graphics</a:t>
            </a:r>
            <a:r>
              <a:rPr lang="fr-FR"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 Software technology  used-</a:t>
            </a:r>
          </a:p>
          <a:p>
            <a:r>
              <a:rPr lang="en-IN" sz="1800" dirty="0">
                <a:latin typeface="Times New Roman" panose="02020603050405020304" pitchFamily="18" charset="0"/>
                <a:cs typeface="Times New Roman" panose="02020603050405020304" pitchFamily="18" charset="0"/>
              </a:rPr>
              <a:t>Programming language 			: Python</a:t>
            </a:r>
          </a:p>
          <a:p>
            <a:r>
              <a:rPr lang="en-IN" sz="1800" dirty="0">
                <a:latin typeface="Times New Roman" panose="02020603050405020304" pitchFamily="18" charset="0"/>
                <a:cs typeface="Times New Roman" panose="02020603050405020304" pitchFamily="18" charset="0"/>
              </a:rPr>
              <a:t>Distribution 					: Anaconda Navigator</a:t>
            </a:r>
          </a:p>
          <a:p>
            <a:r>
              <a:rPr lang="en-IN" sz="1800" dirty="0">
                <a:latin typeface="Times New Roman" panose="02020603050405020304" pitchFamily="18" charset="0"/>
                <a:cs typeface="Times New Roman" panose="02020603050405020304" pitchFamily="18" charset="0"/>
              </a:rPr>
              <a:t>Browser based language shell 	: Jupyter Notebook</a:t>
            </a:r>
          </a:p>
          <a:p>
            <a:endParaRPr lang="en-IN" sz="18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 Libraries/Packages specifically being used.</a:t>
            </a:r>
          </a:p>
          <a:p>
            <a:r>
              <a:rPr lang="en-IN" sz="1800" dirty="0">
                <a:latin typeface="Times New Roman" panose="02020603050405020304" pitchFamily="18" charset="0"/>
                <a:cs typeface="Times New Roman" panose="02020603050405020304" pitchFamily="18" charset="0"/>
              </a:rPr>
              <a:t>Pandas, NumPy, matplotlib, seaborn, scikit-learn, NLTK, </a:t>
            </a:r>
            <a:r>
              <a:rPr lang="en-IN" sz="1800" dirty="0" err="1">
                <a:latin typeface="Times New Roman" panose="02020603050405020304" pitchFamily="18" charset="0"/>
                <a:cs typeface="Times New Roman" panose="02020603050405020304" pitchFamily="18" charset="0"/>
              </a:rPr>
              <a:t>Wordcloud</a:t>
            </a:r>
            <a:r>
              <a:rPr lang="en-IN" sz="18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93416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a:xfrm>
            <a:off x="1310185" y="685801"/>
            <a:ext cx="8584442" cy="1033818"/>
          </a:xfrm>
          <a:solidFill>
            <a:srgbClr val="00B0F0"/>
          </a:solidFill>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a:xfrm>
            <a:off x="1484310" y="2361063"/>
            <a:ext cx="10018713" cy="3430138"/>
          </a:xfrm>
        </p:spPr>
        <p:txBody>
          <a:bodyPr>
            <a:normAutofit fontScale="85000" lnSpcReduction="20000"/>
          </a:bodyPr>
          <a:lstStyle/>
          <a:p>
            <a:r>
              <a:rPr lang="en-US" dirty="0"/>
              <a:t>Importing the necessary libraries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4092035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328</TotalTime>
  <Words>1760</Words>
  <Application>Microsoft Office PowerPoint</Application>
  <PresentationFormat>Widescreen</PresentationFormat>
  <Paragraphs>134</Paragraphs>
  <Slides>25</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Arabic Typesetting</vt:lpstr>
      <vt:lpstr>Arial</vt:lpstr>
      <vt:lpstr>Brush Script MT</vt:lpstr>
      <vt:lpstr>Calibri</vt:lpstr>
      <vt:lpstr>Corbel</vt:lpstr>
      <vt:lpstr>Courier New</vt:lpstr>
      <vt:lpstr>Elephant</vt:lpstr>
      <vt:lpstr>Helvetica</vt:lpstr>
      <vt:lpstr>Helvetica Neue</vt:lpstr>
      <vt:lpstr>Sagona ExtraLight</vt:lpstr>
      <vt:lpstr>Times New Roman</vt:lpstr>
      <vt:lpstr>Wingdings</vt:lpstr>
      <vt:lpstr>Parallax</vt:lpstr>
      <vt:lpstr>Ratings prediction project</vt:lpstr>
      <vt:lpstr>INTRODUCTION</vt:lpstr>
      <vt:lpstr>PROBLEM STATEMENT</vt:lpstr>
      <vt:lpstr>PowerPoint Presentation</vt:lpstr>
      <vt:lpstr>DATA COLLECTION PHASE</vt:lpstr>
      <vt:lpstr>MODEL BUILDING PHASE</vt:lpstr>
      <vt:lpstr>PROJECT LIFE CYCLE</vt:lpstr>
      <vt:lpstr>     TECHNOLOGY USED</vt:lpstr>
      <vt:lpstr>DATA PREPROCESSING</vt:lpstr>
      <vt:lpstr>Exploratory Data analysis (EDA) &amp; visualization</vt:lpstr>
      <vt:lpstr>Review text length Distribution Plot BEFORE DATA CLEANING</vt:lpstr>
      <vt:lpstr>Review text length Distribution Plot After Data Cleaning</vt:lpstr>
      <vt:lpstr>PowerPoint Presentation</vt:lpstr>
      <vt:lpstr>PowerPoint Presentation</vt:lpstr>
      <vt:lpstr>PowerPoint Presentation</vt:lpstr>
      <vt:lpstr>PowerPoint Presentation</vt:lpstr>
      <vt:lpstr>PowerPoint Presentation</vt:lpstr>
      <vt:lpstr>PowerPoint Presentation</vt:lpstr>
      <vt:lpstr>MODEL DEVELOPMENT ALGORITHMS</vt:lpstr>
      <vt:lpstr>Model/s Development and Evaluation </vt:lpstr>
      <vt:lpstr>MODEL  EVALUATION</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HP</dc:creator>
  <cp:lastModifiedBy>Abhijeet Deshpande</cp:lastModifiedBy>
  <cp:revision>29</cp:revision>
  <dcterms:created xsi:type="dcterms:W3CDTF">2021-12-27T19:32:54Z</dcterms:created>
  <dcterms:modified xsi:type="dcterms:W3CDTF">2022-04-25T17:03:36Z</dcterms:modified>
  <cp:contentStatus/>
</cp:coreProperties>
</file>