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9.wmf" ContentType="image/x-wmf"/>
  <Override PartName="/ppt/media/image5.jpeg" ContentType="image/jpeg"/>
  <Override PartName="/ppt/media/image7.png" ContentType="image/png"/>
  <Override PartName="/ppt/media/image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68286E-B533-4CBC-8FBC-BC47A7E226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600" cy="34855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720" cy="418284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970800" y="8830080"/>
            <a:ext cx="3036960" cy="4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191ADBA6-2487-4AF3-B4CD-0235C06575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280" cy="2513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2280" y="15228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267080" y="21153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4361760" y="2209680"/>
            <a:ext cx="419760" cy="41976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8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28520" y="457200"/>
            <a:ext cx="38854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2000"/>
          </a:bodyPr>
          <a:p>
            <a:pPr algn="ctr">
              <a:lnSpc>
                <a:spcPct val="100000"/>
              </a:lnSpc>
            </a:pPr>
            <a:br/>
            <a:r>
              <a:rPr b="0" lang="en-US" sz="4200" spc="-1" strike="noStrike" u="sng">
                <a:solidFill>
                  <a:srgbClr val="d16349"/>
                </a:solidFill>
                <a:uFillTx/>
                <a:latin typeface="Georgia"/>
              </a:rPr>
              <a:t>DIGITAL HRxHR</a:t>
            </a:r>
            <a:endParaRPr b="0" lang="en-US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200" spc="-1" strike="noStrike" u="sng">
                <a:solidFill>
                  <a:srgbClr val="d16349"/>
                </a:solidFill>
                <a:uFillTx/>
                <a:latin typeface="Georgia"/>
              </a:rPr>
              <a:t>Chart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rcRect l="0" t="10306" r="0" b="0"/>
          <a:stretch/>
        </p:blipFill>
        <p:spPr>
          <a:xfrm>
            <a:off x="4014720" y="545040"/>
            <a:ext cx="4687560" cy="5606280"/>
          </a:xfrm>
          <a:prstGeom prst="rect">
            <a:avLst/>
          </a:prstGeom>
          <a:ln>
            <a:noFill/>
          </a:ln>
        </p:spPr>
      </p:pic>
      <p:pic>
        <p:nvPicPr>
          <p:cNvPr id="111" name="Picture 6" descr=""/>
          <p:cNvPicPr/>
          <p:nvPr/>
        </p:nvPicPr>
        <p:blipFill>
          <a:blip r:embed="rId2"/>
          <a:stretch/>
        </p:blipFill>
        <p:spPr>
          <a:xfrm>
            <a:off x="440640" y="2574000"/>
            <a:ext cx="2682720" cy="357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31520" y="1982520"/>
            <a:ext cx="7725960" cy="375732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666880" y="24120"/>
            <a:ext cx="35805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SOFTWARE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143000" y="5740560"/>
            <a:ext cx="243756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Production and TPUs from production tracking system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772080" y="1910520"/>
            <a:ext cx="1675800" cy="47196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 flipH="1" flipV="1">
            <a:off x="4609440" y="4266360"/>
            <a:ext cx="1137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5943600" y="1749960"/>
            <a:ext cx="2666160" cy="9043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1752480" y="1694520"/>
            <a:ext cx="1523160" cy="9043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554400" y="3657600"/>
            <a:ext cx="955080" cy="22399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5905080" y="3657600"/>
            <a:ext cx="2514600" cy="9043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 flipH="1" flipV="1">
            <a:off x="6933600" y="4597920"/>
            <a:ext cx="227880" cy="5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6616440" y="5076000"/>
            <a:ext cx="16131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Georgia"/>
                <a:ea typeface="DejaVu Sans"/>
              </a:rPr>
              <a:t>Comments are manually entered for red hrs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1697400" y="1066680"/>
            <a:ext cx="359280" cy="6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304920" y="249840"/>
            <a:ext cx="266616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SHIFT SCHEDULE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DejaVu Sans"/>
              </a:rPr>
              <a:t> - Works with shifts of any length shift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 flipH="1">
            <a:off x="1218600" y="1066680"/>
            <a:ext cx="477720" cy="251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 flipH="1">
            <a:off x="4609440" y="1685160"/>
            <a:ext cx="49464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>
            <a:off x="4800600" y="1376640"/>
            <a:ext cx="181512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LDAP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DejaVu Sans"/>
              </a:rPr>
              <a:t> - Provides names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16"/>
          <p:cNvSpPr/>
          <p:nvPr/>
        </p:nvSpPr>
        <p:spPr>
          <a:xfrm>
            <a:off x="6400800" y="667440"/>
            <a:ext cx="259020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DejaVu Sans"/>
              </a:rPr>
              <a:t>An HRxHR is generated for each machine in system.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CustomShape 17"/>
          <p:cNvSpPr/>
          <p:nvPr/>
        </p:nvSpPr>
        <p:spPr>
          <a:xfrm flipH="1">
            <a:off x="7327800" y="1208520"/>
            <a:ext cx="21456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8"/>
          <p:cNvSpPr/>
          <p:nvPr/>
        </p:nvSpPr>
        <p:spPr>
          <a:xfrm>
            <a:off x="1455480" y="3664440"/>
            <a:ext cx="1134720" cy="8902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9"/>
          <p:cNvSpPr/>
          <p:nvPr/>
        </p:nvSpPr>
        <p:spPr>
          <a:xfrm>
            <a:off x="3371040" y="4703040"/>
            <a:ext cx="259020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DejaVu Sans"/>
              </a:rPr>
              <a:t>SQL </a:t>
            </a: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Database - 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DejaVu Sans"/>
              </a:rPr>
              <a:t>Supplies downtime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ustomShape 20"/>
          <p:cNvSpPr/>
          <p:nvPr/>
        </p:nvSpPr>
        <p:spPr>
          <a:xfrm flipH="1" flipV="1">
            <a:off x="2055960" y="4597920"/>
            <a:ext cx="113760" cy="103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1"/>
          <p:cNvSpPr/>
          <p:nvPr/>
        </p:nvSpPr>
        <p:spPr>
          <a:xfrm>
            <a:off x="3157200" y="3695400"/>
            <a:ext cx="2785680" cy="47196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O:\Incpgrp\US11 IE Documents\PROGRESS PLAN (Ret=RA)\2019 - Electronic HRxHR Charts\HRxHR Photos\20190626_140147.jpg"/>
          <p:cNvPicPr/>
          <p:nvPr/>
        </p:nvPicPr>
        <p:blipFill>
          <a:blip r:embed="rId1"/>
          <a:srcRect l="0" t="21320" r="34399" b="11510"/>
          <a:stretch/>
        </p:blipFill>
        <p:spPr>
          <a:xfrm>
            <a:off x="5105520" y="1527840"/>
            <a:ext cx="3717720" cy="50756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3055680" y="152280"/>
            <a:ext cx="5935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HARDWARE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28600" y="4317840"/>
            <a:ext cx="4647600" cy="21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43” 1080p TV: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$150 </a:t>
            </a:r>
            <a:endParaRPr b="0" lang="en-US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Raspberry Pi (mini computer):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 $55</a:t>
            </a:r>
            <a:endParaRPr b="0" lang="en-US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Wall Mount: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$27</a:t>
            </a:r>
            <a:endParaRPr b="0" lang="en-US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HDMI Cable: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$7</a:t>
            </a:r>
            <a:endParaRPr b="0" lang="en-US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Memory Card: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$8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Total Cost: </a:t>
            </a:r>
            <a:r>
              <a:rPr b="0" lang="en-US" sz="2700" spc="-1" strike="noStrike" u="sng">
                <a:solidFill>
                  <a:srgbClr val="ff0000"/>
                </a:solidFill>
                <a:uFillTx/>
                <a:latin typeface="Georgia"/>
              </a:rPr>
              <a:t>$247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 for 1 digital HRxHR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7" name="Picture 3" descr="C:\Users\n550287\Desktop\HRxHR Photos\20190524_153201.jpg"/>
          <p:cNvPicPr/>
          <p:nvPr/>
        </p:nvPicPr>
        <p:blipFill>
          <a:blip r:embed="rId2"/>
          <a:stretch/>
        </p:blipFill>
        <p:spPr>
          <a:xfrm>
            <a:off x="152280" y="152280"/>
            <a:ext cx="3123360" cy="41648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6134040" y="4551480"/>
            <a:ext cx="1142280" cy="12186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 flipH="1" flipV="1">
            <a:off x="7276320" y="5562000"/>
            <a:ext cx="26604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6555960" y="5715000"/>
            <a:ext cx="2590200" cy="7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WIFI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COMPUTER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DESKTOP LINK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rcRect l="721" t="-2733" r="54846" b="48471"/>
          <a:stretch/>
        </p:blipFill>
        <p:spPr>
          <a:xfrm>
            <a:off x="6324480" y="1356120"/>
            <a:ext cx="2589120" cy="2529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8052840" y="1774800"/>
            <a:ext cx="740160" cy="7160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172200" y="2045880"/>
            <a:ext cx="1879920" cy="8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4939920" y="1563120"/>
            <a:ext cx="149796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Desktop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04920" y="1600200"/>
            <a:ext cx="4634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Operators click a link on their PC to fill out comments for red hours.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5735160" y="4069800"/>
            <a:ext cx="3178440" cy="22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  <a:ea typeface="DejaVu Sans"/>
              </a:rPr>
              <a:t>There is a separate website for the manager to view all HRxHRs online.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04840" y="3138840"/>
            <a:ext cx="5530320" cy="30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6" descr=""/>
          <p:cNvPicPr/>
          <p:nvPr/>
        </p:nvPicPr>
        <p:blipFill>
          <a:blip r:embed="rId1"/>
          <a:stretch/>
        </p:blipFill>
        <p:spPr>
          <a:xfrm>
            <a:off x="152280" y="1555560"/>
            <a:ext cx="4494960" cy="263520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DESKTOP LINK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914400" y="2276640"/>
            <a:ext cx="740160" cy="7160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 flipH="1">
            <a:off x="1654560" y="2057400"/>
            <a:ext cx="5659200" cy="47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7150320" y="1396080"/>
            <a:ext cx="184068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Adjustable Trigger Point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7150320" y="2676600"/>
            <a:ext cx="184068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Customize Birdhouse Links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1868040" y="2639880"/>
            <a:ext cx="740160" cy="7160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"/>
          <p:cNvSpPr/>
          <p:nvPr/>
        </p:nvSpPr>
        <p:spPr>
          <a:xfrm flipH="1" flipV="1">
            <a:off x="2608200" y="2992680"/>
            <a:ext cx="4629240" cy="20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Picture 9" descr=""/>
          <p:cNvPicPr/>
          <p:nvPr/>
        </p:nvPicPr>
        <p:blipFill>
          <a:blip r:embed="rId2"/>
          <a:stretch/>
        </p:blipFill>
        <p:spPr>
          <a:xfrm>
            <a:off x="152280" y="4191480"/>
            <a:ext cx="5123880" cy="2208600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>
            <a:off x="7144200" y="4800600"/>
            <a:ext cx="184068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Export to Excel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flipH="1">
            <a:off x="5276520" y="5257800"/>
            <a:ext cx="2037240" cy="3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01680" y="228600"/>
            <a:ext cx="457416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BENEFITS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34280" y="2029680"/>
            <a:ext cx="566856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TRIGGER POINTS BASED ON THE TPU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– The paper HRxHR is green when producing fast products and red when producing slow products.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ADJUSTABLE TRIGGER POINT (% OF TRS)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REDUCED DATA ENTRY </a:t>
            </a:r>
            <a:r>
              <a:rPr b="1" lang="en-US" sz="1800" spc="-1" strike="noStrike">
                <a:solidFill>
                  <a:srgbClr val="000000"/>
                </a:solidFill>
                <a:latin typeface="Georgia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$2,266/yr savings.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VISIBILITY OF OEE DATA</a:t>
            </a:r>
            <a:r>
              <a:rPr b="1" lang="en-US" sz="1800" spc="-1" strike="noStrike">
                <a:solidFill>
                  <a:srgbClr val="000000"/>
                </a:solidFill>
                <a:latin typeface="Georgia"/>
              </a:rPr>
              <a:t> –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See what OEE downtime the operator is selecting.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SAVE THE DATA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VIEW FROM THE WEB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SAVE FLOOR SPACE</a:t>
            </a:r>
            <a:r>
              <a:rPr b="1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NO SPECIALIZED HARDWARE OR SOFTWARE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THANK YOU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152280" y="1395360"/>
            <a:ext cx="2278440" cy="2985840"/>
          </a:xfrm>
          <a:prstGeom prst="rect">
            <a:avLst/>
          </a:prstGeom>
          <a:ln>
            <a:noFill/>
          </a:ln>
        </p:spPr>
      </p:pic>
      <p:pic>
        <p:nvPicPr>
          <p:cNvPr id="164" name="Picture 6" descr=""/>
          <p:cNvPicPr/>
          <p:nvPr/>
        </p:nvPicPr>
        <p:blipFill>
          <a:blip r:embed="rId2"/>
          <a:stretch/>
        </p:blipFill>
        <p:spPr>
          <a:xfrm>
            <a:off x="2412360" y="1600200"/>
            <a:ext cx="2239200" cy="2985840"/>
          </a:xfrm>
          <a:prstGeom prst="rect">
            <a:avLst/>
          </a:prstGeom>
          <a:ln>
            <a:noFill/>
          </a:ln>
        </p:spPr>
      </p:pic>
      <p:pic>
        <p:nvPicPr>
          <p:cNvPr id="165" name="Picture 8" descr=""/>
          <p:cNvPicPr/>
          <p:nvPr/>
        </p:nvPicPr>
        <p:blipFill>
          <a:blip r:embed="rId3"/>
          <a:stretch/>
        </p:blipFill>
        <p:spPr>
          <a:xfrm>
            <a:off x="4652280" y="1604880"/>
            <a:ext cx="2216160" cy="2981160"/>
          </a:xfrm>
          <a:prstGeom prst="rect">
            <a:avLst/>
          </a:prstGeom>
          <a:ln>
            <a:noFill/>
          </a:ln>
        </p:spPr>
      </p:pic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6869160" y="4276440"/>
            <a:ext cx="1829520" cy="2439360"/>
          </a:xfrm>
          <a:prstGeom prst="rect">
            <a:avLst/>
          </a:prstGeom>
          <a:ln>
            <a:noFill/>
          </a:ln>
        </p:spPr>
      </p:pic>
      <p:pic>
        <p:nvPicPr>
          <p:cNvPr id="167" name="Picture 3" descr=""/>
          <p:cNvPicPr/>
          <p:nvPr/>
        </p:nvPicPr>
        <p:blipFill>
          <a:blip r:embed="rId5"/>
          <a:stretch/>
        </p:blipFill>
        <p:spPr>
          <a:xfrm rot="5400000">
            <a:off x="6455520" y="1757880"/>
            <a:ext cx="2898720" cy="2173680"/>
          </a:xfrm>
          <a:prstGeom prst="rect">
            <a:avLst/>
          </a:prstGeom>
          <a:ln>
            <a:noFill/>
          </a:ln>
        </p:spPr>
      </p:pic>
      <p:pic>
        <p:nvPicPr>
          <p:cNvPr id="168" name="Picture 11" descr=""/>
          <p:cNvPicPr/>
          <p:nvPr/>
        </p:nvPicPr>
        <p:blipFill>
          <a:blip r:embed="rId6"/>
          <a:stretch/>
        </p:blipFill>
        <p:spPr>
          <a:xfrm rot="5400000">
            <a:off x="354960" y="4639680"/>
            <a:ext cx="2334240" cy="181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1149</TotalTime>
  <Application>LibreOffice/6.4.4.2$Windows_X86_64 LibreOffice_project/3d775be2011f3886db32dfd395a6a6d1ca2630ff</Application>
  <Words>203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Adam Herrman</dc:creator>
  <dc:description/>
  <dc:language>en-US</dc:language>
  <cp:lastModifiedBy/>
  <cp:lastPrinted>2019-06-24T18:03:50Z</cp:lastPrinted>
  <dcterms:modified xsi:type="dcterms:W3CDTF">2020-08-07T00:57:58Z</dcterms:modified>
  <cp:revision>50</cp:revision>
  <dc:subject/>
  <dc:title>E-HRxHR Chart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