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media/image2.jpeg" ContentType="image/jpeg"/>
  <Override PartName="/ppt/media/image8.png" ContentType="image/png"/>
  <Override PartName="/ppt/media/image3.jpeg" ContentType="image/jpeg"/>
  <Override PartName="/ppt/media/image4.jpeg" ContentType="image/jpeg"/>
  <Override PartName="/ppt/media/image9.wmf" ContentType="image/x-wmf"/>
  <Override PartName="/ppt/media/image5.jpeg" ContentType="image/jpeg"/>
  <Override PartName="/ppt/media/image7.png" ContentType="image/png"/>
  <Override PartName="/ppt/media/image6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7010400" cy="9296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208B03B-2D87-419B-A7AB-459D0CC32FC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7960" cy="348588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rIns="93240" tIns="46440" bIns="4644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 anchor="b">
            <a:noAutofit/>
          </a:bodyPr>
          <a:p>
            <a:pPr algn="r">
              <a:lnSpc>
                <a:spcPct val="100000"/>
              </a:lnSpc>
            </a:pPr>
            <a:fld id="{83C2F847-E5F5-4ACC-A879-17A81C6D7AB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176640" y="152712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51960" y="152712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body"/>
          </p:nvPr>
        </p:nvSpPr>
        <p:spPr>
          <a:xfrm>
            <a:off x="3176640" y="391536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 type="body"/>
          </p:nvPr>
        </p:nvSpPr>
        <p:spPr>
          <a:xfrm>
            <a:off x="6051960" y="391536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176640" y="152712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51960" y="152712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3176640" y="391536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6051960" y="391536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Line 7"/>
          <p:cNvSpPr/>
          <p:nvPr/>
        </p:nvSpPr>
        <p:spPr>
          <a:xfrm>
            <a:off x="152280" y="1276560"/>
            <a:ext cx="8832960" cy="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 hidden="1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 hidden="1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cap="rnd"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8991720" y="288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0" y="0"/>
            <a:ext cx="9143640" cy="25142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146160" y="639180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PlaceHolder 15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F7DDBD99-6CFA-4664-A64D-2DA95F25DB25}" type="datetime">
              <a:rPr b="0" lang="en-US" sz="1400" spc="-1" strike="noStrike">
                <a:solidFill>
                  <a:srgbClr val="ffffff"/>
                </a:solidFill>
                <a:latin typeface="Georgia"/>
              </a:rPr>
              <a:t>8/6/20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6" name="Line 17"/>
          <p:cNvSpPr/>
          <p:nvPr/>
        </p:nvSpPr>
        <p:spPr>
          <a:xfrm>
            <a:off x="155160" y="2419920"/>
            <a:ext cx="8833320" cy="0"/>
          </a:xfrm>
          <a:prstGeom prst="line">
            <a:avLst/>
          </a:prstGeom>
          <a:ln w="11520">
            <a:solidFill>
              <a:schemeClr val="accent3">
                <a:shade val="75000"/>
              </a:scheme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52280" y="15228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4267080" y="21153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4361760" y="2209680"/>
            <a:ext cx="420120" cy="420120"/>
          </a:xfrm>
          <a:prstGeom prst="ellipse">
            <a:avLst/>
          </a:prstGeom>
          <a:solidFill>
            <a:srgbClr val="ffffff"/>
          </a:solidFill>
          <a:ln cap="rnd"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sldNum"/>
          </p:nvPr>
        </p:nvSpPr>
        <p:spPr>
          <a:xfrm>
            <a:off x="4343400" y="2199600"/>
            <a:ext cx="456840" cy="441000"/>
          </a:xfrm>
          <a:prstGeom prst="rect">
            <a:avLst/>
          </a:prstGeom>
        </p:spPr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</a:pPr>
            <a:fld id="{5002299A-7855-4190-9B64-036D2AF86495}" type="slidenum">
              <a:rPr b="0" lang="en-US" sz="1600" spc="-1" strike="noStrike">
                <a:solidFill>
                  <a:srgbClr val="6d8687"/>
                </a:solidFill>
                <a:latin typeface="Georgia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d16349"/>
                </a:solidFill>
                <a:latin typeface="Georgia"/>
              </a:rPr>
              <a:t>Click to edit Master title style</a:t>
            </a:r>
            <a:endParaRPr b="0" lang="en-US" sz="42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Click to edit the outline text format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46b86"/>
                </a:solidFill>
                <a:latin typeface="Georgia"/>
              </a:rPr>
              <a:t>Third Outline Level</a:t>
            </a:r>
            <a:endParaRPr b="0" lang="en-US" sz="2000" spc="-1" strike="noStrike">
              <a:solidFill>
                <a:srgbClr val="646b86"/>
              </a:solidFill>
              <a:latin typeface="Georg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7"/>
          <p:cNvSpPr/>
          <p:nvPr/>
        </p:nvSpPr>
        <p:spPr>
          <a:xfrm>
            <a:off x="152280" y="1276560"/>
            <a:ext cx="8832960" cy="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cap="rnd"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" name="PlaceHolder 10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Click to edit Master title style</a:t>
            </a:r>
            <a:endParaRPr b="0" lang="en-US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9" name="PlaceHolder 11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4B51A12B-FB99-4E5A-8C0B-DDFA02A1E06C}" type="datetime">
              <a:rPr b="0" lang="en-US" sz="1400" spc="-1" strike="noStrike">
                <a:solidFill>
                  <a:srgbClr val="ffffff"/>
                </a:solidFill>
                <a:latin typeface="Georgia"/>
              </a:rPr>
              <a:t>8/6/20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0" name="PlaceHolder 12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1" name="PlaceHolder 13"/>
          <p:cNvSpPr>
            <a:spLocks noGrp="1"/>
          </p:cNvSpPr>
          <p:nvPr>
            <p:ph type="sldNum"/>
          </p:nvPr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</a:pPr>
            <a:fld id="{722393ED-B46C-4D58-B88A-6279210F2D40}" type="slidenum">
              <a:rPr b="0" lang="en-US" sz="1600" spc="-1" strike="noStrike">
                <a:solidFill>
                  <a:srgbClr val="7b9899"/>
                </a:solidFill>
                <a:latin typeface="Georgia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72" name="PlaceHolder 14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Click to edit Master text styles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latin typeface="Georgia"/>
              </a:rPr>
              <a:t>Second level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lvl="2" marL="822960" indent="-228240">
              <a:lnSpc>
                <a:spcPct val="10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Third level</a:t>
            </a:r>
            <a:endParaRPr b="0" lang="en-US" sz="2000" spc="-1" strike="noStrike">
              <a:solidFill>
                <a:srgbClr val="646b86"/>
              </a:solidFill>
              <a:latin typeface="Georgia"/>
            </a:endParaRPr>
          </a:p>
          <a:p>
            <a:pPr lvl="3" marL="1097280" indent="-228240">
              <a:lnSpc>
                <a:spcPct val="10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b="0" lang="en-US" sz="2000" spc="-1" strike="noStrike">
                <a:solidFill>
                  <a:srgbClr val="646b86"/>
                </a:solidFill>
                <a:latin typeface="Georgia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lvl="4" marL="1371600" indent="-228240">
              <a:lnSpc>
                <a:spcPct val="100000"/>
              </a:lnSpc>
              <a:spcBef>
                <a:spcPts val="360"/>
              </a:spcBef>
              <a:buClr>
                <a:srgbClr val="8fb08c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wmf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15.jpeg"/><Relationship Id="rId6" Type="http://schemas.openxmlformats.org/officeDocument/2006/relationships/image" Target="../media/image16.jpe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28520" y="457200"/>
            <a:ext cx="3885840" cy="146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 fontScale="65000"/>
          </a:bodyPr>
          <a:p>
            <a:pPr algn="ctr">
              <a:lnSpc>
                <a:spcPct val="100000"/>
              </a:lnSpc>
            </a:pPr>
            <a:r>
              <a:rPr b="0" lang="en-US" sz="4200" spc="-1" strike="noStrike" u="sng">
                <a:solidFill>
                  <a:srgbClr val="d16349"/>
                </a:solidFill>
                <a:uFillTx/>
                <a:latin typeface="Georgia"/>
              </a:rPr>
              <a:t>US11 </a:t>
            </a:r>
            <a:br/>
            <a:r>
              <a:rPr b="0" lang="en-US" sz="4200" spc="-1" strike="noStrike" u="sng">
                <a:solidFill>
                  <a:srgbClr val="d16349"/>
                </a:solidFill>
                <a:uFillTx/>
                <a:latin typeface="Georgia"/>
              </a:rPr>
              <a:t>DIGITAL HRxHR</a:t>
            </a:r>
            <a:endParaRPr b="0" lang="en-US" sz="4200" spc="-1" strike="noStrike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116" name="Picture 4" descr=""/>
          <p:cNvPicPr/>
          <p:nvPr/>
        </p:nvPicPr>
        <p:blipFill>
          <a:blip r:embed="rId1"/>
          <a:srcRect l="0" t="10306" r="0" b="0"/>
          <a:stretch/>
        </p:blipFill>
        <p:spPr>
          <a:xfrm>
            <a:off x="4014720" y="545040"/>
            <a:ext cx="4687920" cy="5606640"/>
          </a:xfrm>
          <a:prstGeom prst="rect">
            <a:avLst/>
          </a:prstGeom>
          <a:ln>
            <a:noFill/>
          </a:ln>
        </p:spPr>
      </p:pic>
      <p:pic>
        <p:nvPicPr>
          <p:cNvPr id="117" name="Picture 6" descr=""/>
          <p:cNvPicPr/>
          <p:nvPr/>
        </p:nvPicPr>
        <p:blipFill>
          <a:blip r:embed="rId2"/>
          <a:stretch/>
        </p:blipFill>
        <p:spPr>
          <a:xfrm>
            <a:off x="440640" y="2574000"/>
            <a:ext cx="2683080" cy="357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2666880" y="24120"/>
            <a:ext cx="3580920" cy="79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 u="sng">
                <a:solidFill>
                  <a:srgbClr val="7b9899"/>
                </a:solidFill>
                <a:uFillTx/>
                <a:latin typeface="Georgia"/>
              </a:rPr>
              <a:t>SOFTWARE</a:t>
            </a:r>
            <a:endParaRPr b="0" lang="en-US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1143000" y="5740560"/>
            <a:ext cx="2437920" cy="65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ff0000"/>
                </a:solidFill>
                <a:latin typeface="Arial"/>
              </a:rPr>
              <a:t>Production and TPUs from </a:t>
            </a:r>
            <a:r>
              <a:rPr b="1" lang="en-US" sz="1600" spc="-1" strike="noStrike" u="sng">
                <a:solidFill>
                  <a:srgbClr val="ff0000"/>
                </a:solidFill>
                <a:uFillTx/>
                <a:latin typeface="Arial"/>
              </a:rPr>
              <a:t>FYT</a:t>
            </a:r>
            <a:endParaRPr b="0" lang="en-US" sz="1600" spc="-1" strike="noStrike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120" name="Picture 4" descr="C:\Users\n550287\Desktop\E-HRxHR 3.JPG"/>
          <p:cNvPicPr/>
          <p:nvPr/>
        </p:nvPicPr>
        <p:blipFill>
          <a:blip r:embed="rId1"/>
          <a:stretch/>
        </p:blipFill>
        <p:spPr>
          <a:xfrm>
            <a:off x="762120" y="1982520"/>
            <a:ext cx="7695720" cy="375768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3772080" y="1910520"/>
            <a:ext cx="1676160" cy="47232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4"/>
          <p:cNvSpPr/>
          <p:nvPr/>
        </p:nvSpPr>
        <p:spPr>
          <a:xfrm flipH="1" flipV="1">
            <a:off x="4609440" y="4267080"/>
            <a:ext cx="114120" cy="51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5"/>
          <p:cNvSpPr/>
          <p:nvPr/>
        </p:nvSpPr>
        <p:spPr>
          <a:xfrm>
            <a:off x="5943600" y="1749960"/>
            <a:ext cx="2666520" cy="90468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6"/>
          <p:cNvSpPr/>
          <p:nvPr/>
        </p:nvSpPr>
        <p:spPr>
          <a:xfrm>
            <a:off x="1752480" y="1694520"/>
            <a:ext cx="1523520" cy="90468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7"/>
          <p:cNvSpPr/>
          <p:nvPr/>
        </p:nvSpPr>
        <p:spPr>
          <a:xfrm>
            <a:off x="554400" y="3657600"/>
            <a:ext cx="955440" cy="224028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8"/>
          <p:cNvSpPr/>
          <p:nvPr/>
        </p:nvSpPr>
        <p:spPr>
          <a:xfrm>
            <a:off x="5905080" y="3657600"/>
            <a:ext cx="2514960" cy="90468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9"/>
          <p:cNvSpPr/>
          <p:nvPr/>
        </p:nvSpPr>
        <p:spPr>
          <a:xfrm flipH="1" flipV="1">
            <a:off x="6934320" y="4597920"/>
            <a:ext cx="228240" cy="51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0"/>
          <p:cNvSpPr/>
          <p:nvPr/>
        </p:nvSpPr>
        <p:spPr>
          <a:xfrm>
            <a:off x="6616440" y="5076000"/>
            <a:ext cx="1464480" cy="8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49000"/>
          </a:bodyPr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ff0000"/>
                </a:solidFill>
                <a:latin typeface="Georgia"/>
              </a:rPr>
              <a:t>Comments are manually entered for red HRs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9" name="CustomShape 11"/>
          <p:cNvSpPr/>
          <p:nvPr/>
        </p:nvSpPr>
        <p:spPr>
          <a:xfrm>
            <a:off x="1697400" y="1066680"/>
            <a:ext cx="359640" cy="68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12"/>
          <p:cNvSpPr/>
          <p:nvPr/>
        </p:nvSpPr>
        <p:spPr>
          <a:xfrm>
            <a:off x="304920" y="249840"/>
            <a:ext cx="2666520" cy="8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 u="sng">
                <a:solidFill>
                  <a:srgbClr val="ff0000"/>
                </a:solidFill>
                <a:uFillTx/>
                <a:latin typeface="Arial"/>
              </a:rPr>
              <a:t>SHIFT SCHEDULE</a:t>
            </a:r>
            <a:r>
              <a:rPr b="1" lang="en-US" sz="1600" spc="-1" strike="noStrike">
                <a:solidFill>
                  <a:srgbClr val="ff0000"/>
                </a:solidFill>
                <a:latin typeface="Arial"/>
              </a:rPr>
              <a:t> - Works with shifts of any length shift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1" name="CustomShape 13"/>
          <p:cNvSpPr/>
          <p:nvPr/>
        </p:nvSpPr>
        <p:spPr>
          <a:xfrm flipH="1">
            <a:off x="1219320" y="1066680"/>
            <a:ext cx="478080" cy="251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14"/>
          <p:cNvSpPr/>
          <p:nvPr/>
        </p:nvSpPr>
        <p:spPr>
          <a:xfrm flipH="1">
            <a:off x="4609440" y="1685160"/>
            <a:ext cx="495000" cy="22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15"/>
          <p:cNvSpPr/>
          <p:nvPr/>
        </p:nvSpPr>
        <p:spPr>
          <a:xfrm>
            <a:off x="4800600" y="1376640"/>
            <a:ext cx="1815480" cy="7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 u="sng">
                <a:solidFill>
                  <a:srgbClr val="ff0000"/>
                </a:solidFill>
                <a:uFillTx/>
                <a:latin typeface="Arial"/>
              </a:rPr>
              <a:t>LDAP</a:t>
            </a:r>
            <a:r>
              <a:rPr b="1" lang="en-US" sz="1600" spc="-1" strike="noStrike">
                <a:solidFill>
                  <a:srgbClr val="ff0000"/>
                </a:solidFill>
                <a:latin typeface="Arial"/>
              </a:rPr>
              <a:t> - Provides names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4" name="CustomShape 16"/>
          <p:cNvSpPr/>
          <p:nvPr/>
        </p:nvSpPr>
        <p:spPr>
          <a:xfrm>
            <a:off x="6400800" y="667440"/>
            <a:ext cx="2590560" cy="7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ff0000"/>
                </a:solidFill>
                <a:latin typeface="Arial"/>
              </a:rPr>
              <a:t>An HRxHR is generated for each machine in </a:t>
            </a:r>
            <a:r>
              <a:rPr b="1" lang="en-US" sz="1600" spc="-1" strike="noStrike" u="sng">
                <a:solidFill>
                  <a:srgbClr val="ff0000"/>
                </a:solidFill>
                <a:uFillTx/>
                <a:latin typeface="Arial"/>
              </a:rPr>
              <a:t>FYT</a:t>
            </a:r>
            <a:r>
              <a:rPr b="1" lang="en-US" sz="1600" spc="-1" strike="noStrike">
                <a:solidFill>
                  <a:srgbClr val="ff0000"/>
                </a:solidFill>
                <a:latin typeface="Arial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5" name="CustomShape 17"/>
          <p:cNvSpPr/>
          <p:nvPr/>
        </p:nvSpPr>
        <p:spPr>
          <a:xfrm flipH="1">
            <a:off x="7327800" y="1208520"/>
            <a:ext cx="214920" cy="48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18"/>
          <p:cNvSpPr/>
          <p:nvPr/>
        </p:nvSpPr>
        <p:spPr>
          <a:xfrm>
            <a:off x="1455480" y="3664440"/>
            <a:ext cx="1135080" cy="890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19"/>
          <p:cNvSpPr/>
          <p:nvPr/>
        </p:nvSpPr>
        <p:spPr>
          <a:xfrm>
            <a:off x="3371040" y="4703040"/>
            <a:ext cx="2590560" cy="8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 u="sng">
                <a:solidFill>
                  <a:srgbClr val="ff0000"/>
                </a:solidFill>
                <a:uFillTx/>
                <a:latin typeface="Arial"/>
              </a:rPr>
              <a:t>FYT</a:t>
            </a:r>
            <a:r>
              <a:rPr b="1" lang="en-US" sz="1600" spc="-1" strike="noStrike">
                <a:solidFill>
                  <a:srgbClr val="ff0000"/>
                </a:solidFill>
                <a:latin typeface="Arial"/>
              </a:rPr>
              <a:t> or </a:t>
            </a:r>
            <a:r>
              <a:rPr b="1" lang="en-US" sz="1600" spc="-1" strike="noStrike" u="sng">
                <a:solidFill>
                  <a:srgbClr val="ff0000"/>
                </a:solidFill>
                <a:uFillTx/>
                <a:latin typeface="Arial"/>
              </a:rPr>
              <a:t>Database - </a:t>
            </a:r>
            <a:r>
              <a:rPr b="1" lang="en-US" sz="1600" spc="-1" strike="noStrike">
                <a:solidFill>
                  <a:srgbClr val="ff0000"/>
                </a:solidFill>
                <a:latin typeface="Arial"/>
              </a:rPr>
              <a:t>Supplies downtime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8" name="CustomShape 20"/>
          <p:cNvSpPr/>
          <p:nvPr/>
        </p:nvSpPr>
        <p:spPr>
          <a:xfrm flipH="1" flipV="1">
            <a:off x="2056320" y="4598640"/>
            <a:ext cx="114120" cy="103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1"/>
          <p:cNvSpPr/>
          <p:nvPr/>
        </p:nvSpPr>
        <p:spPr>
          <a:xfrm>
            <a:off x="3157200" y="3695400"/>
            <a:ext cx="2786040" cy="47232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2" descr="O:\Incpgrp\US11 IE Documents\PROGRESS PLAN (Ret=RA)\2019 - Electronic HRxHR Charts\HRxHR Photos\20190626_140147.jpg"/>
          <p:cNvPicPr/>
          <p:nvPr/>
        </p:nvPicPr>
        <p:blipFill>
          <a:blip r:embed="rId1"/>
          <a:srcRect l="0" t="21320" r="34399" b="11510"/>
          <a:stretch/>
        </p:blipFill>
        <p:spPr>
          <a:xfrm>
            <a:off x="5105520" y="1527840"/>
            <a:ext cx="3718080" cy="5076000"/>
          </a:xfrm>
          <a:prstGeom prst="rect">
            <a:avLst/>
          </a:prstGeom>
          <a:ln>
            <a:noFill/>
          </a:ln>
        </p:spPr>
      </p:pic>
      <p:sp>
        <p:nvSpPr>
          <p:cNvPr id="141" name="TextShape 1"/>
          <p:cNvSpPr txBox="1"/>
          <p:nvPr/>
        </p:nvSpPr>
        <p:spPr>
          <a:xfrm>
            <a:off x="3055680" y="152280"/>
            <a:ext cx="5935680" cy="83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 u="sng">
                <a:solidFill>
                  <a:srgbClr val="7b9899"/>
                </a:solidFill>
                <a:uFillTx/>
                <a:latin typeface="Georgia"/>
              </a:rPr>
              <a:t>HARDWARE</a:t>
            </a:r>
            <a:endParaRPr b="0" lang="en-US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228600" y="4317840"/>
            <a:ext cx="4647960" cy="214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37000"/>
          </a:bodyPr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43” 1080p TV: </a:t>
            </a:r>
            <a:r>
              <a:rPr b="0" lang="en-US" sz="2700" spc="-1" strike="noStrike">
                <a:solidFill>
                  <a:srgbClr val="ff0000"/>
                </a:solidFill>
                <a:latin typeface="Georgia"/>
              </a:rPr>
              <a:t>$150 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Raspberry Pi (mini computer):</a:t>
            </a:r>
            <a:r>
              <a:rPr b="0" lang="en-US" sz="2700" spc="-1" strike="noStrike">
                <a:solidFill>
                  <a:srgbClr val="ff0000"/>
                </a:solidFill>
                <a:latin typeface="Georgia"/>
              </a:rPr>
              <a:t> $55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Wall Mount: </a:t>
            </a:r>
            <a:r>
              <a:rPr b="0" lang="en-US" sz="2700" spc="-1" strike="noStrike">
                <a:solidFill>
                  <a:srgbClr val="ff0000"/>
                </a:solidFill>
                <a:latin typeface="Georgia"/>
              </a:rPr>
              <a:t>$27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HDMI Cable: </a:t>
            </a:r>
            <a:r>
              <a:rPr b="0" lang="en-US" sz="2700" spc="-1" strike="noStrike">
                <a:solidFill>
                  <a:srgbClr val="ff0000"/>
                </a:solidFill>
                <a:latin typeface="Georgia"/>
              </a:rPr>
              <a:t>$7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Memory Card: </a:t>
            </a:r>
            <a:r>
              <a:rPr b="0" lang="en-US" sz="2700" spc="-1" strike="noStrike">
                <a:solidFill>
                  <a:srgbClr val="ff0000"/>
                </a:solidFill>
                <a:latin typeface="Georgia"/>
              </a:rPr>
              <a:t>$8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Total Cost: </a:t>
            </a:r>
            <a:r>
              <a:rPr b="0" lang="en-US" sz="2700" spc="-1" strike="noStrike" u="sng">
                <a:solidFill>
                  <a:srgbClr val="ff0000"/>
                </a:solidFill>
                <a:uFillTx/>
                <a:latin typeface="Georgia"/>
              </a:rPr>
              <a:t>$247</a:t>
            </a:r>
            <a:r>
              <a:rPr b="0" lang="en-US" sz="2700" spc="-1" strike="noStrike">
                <a:solidFill>
                  <a:srgbClr val="ff0000"/>
                </a:solidFill>
                <a:latin typeface="Georgia"/>
              </a:rPr>
              <a:t> for 1 digital HRxHR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143" name="Picture 3" descr="C:\Users\n550287\Desktop\HRxHR Photos\20190524_153201.jpg"/>
          <p:cNvPicPr/>
          <p:nvPr/>
        </p:nvPicPr>
        <p:blipFill>
          <a:blip r:embed="rId2"/>
          <a:stretch/>
        </p:blipFill>
        <p:spPr>
          <a:xfrm>
            <a:off x="152280" y="152280"/>
            <a:ext cx="3123720" cy="4165200"/>
          </a:xfrm>
          <a:prstGeom prst="rect">
            <a:avLst/>
          </a:prstGeom>
          <a:ln>
            <a:noFill/>
          </a:ln>
        </p:spPr>
      </p:pic>
      <p:sp>
        <p:nvSpPr>
          <p:cNvPr id="144" name="CustomShape 3"/>
          <p:cNvSpPr/>
          <p:nvPr/>
        </p:nvSpPr>
        <p:spPr>
          <a:xfrm>
            <a:off x="6134040" y="4551480"/>
            <a:ext cx="1142640" cy="121896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4"/>
          <p:cNvSpPr/>
          <p:nvPr/>
        </p:nvSpPr>
        <p:spPr>
          <a:xfrm flipH="1" flipV="1">
            <a:off x="7277040" y="5562720"/>
            <a:ext cx="26640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5"/>
          <p:cNvSpPr/>
          <p:nvPr/>
        </p:nvSpPr>
        <p:spPr>
          <a:xfrm>
            <a:off x="6555960" y="5715000"/>
            <a:ext cx="2590560" cy="75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83000"/>
          </a:bodyPr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 u="sng">
                <a:solidFill>
                  <a:srgbClr val="ff0000"/>
                </a:solidFill>
                <a:uFillTx/>
                <a:latin typeface="Arial"/>
              </a:rPr>
              <a:t>WIFI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 u="sng">
                <a:solidFill>
                  <a:srgbClr val="ff0000"/>
                </a:solidFill>
                <a:uFillTx/>
                <a:latin typeface="Arial"/>
              </a:rPr>
              <a:t>COMPUTER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 u="sng">
                <a:solidFill>
                  <a:srgbClr val="7b9899"/>
                </a:solidFill>
                <a:uFillTx/>
                <a:latin typeface="Georgia"/>
              </a:rPr>
              <a:t>DESKTOP LINK</a:t>
            </a:r>
            <a:endParaRPr b="0" lang="en-US" sz="3300" spc="-1" strike="noStrike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148" name="Picture 2" descr=""/>
          <p:cNvPicPr/>
          <p:nvPr/>
        </p:nvPicPr>
        <p:blipFill>
          <a:blip r:embed="rId1"/>
          <a:srcRect l="721" t="-2733" r="54846" b="48471"/>
          <a:stretch/>
        </p:blipFill>
        <p:spPr>
          <a:xfrm>
            <a:off x="6324480" y="1356120"/>
            <a:ext cx="2589480" cy="2529720"/>
          </a:xfrm>
          <a:prstGeom prst="rect">
            <a:avLst/>
          </a:prstGeom>
          <a:ln>
            <a:noFill/>
          </a:ln>
        </p:spPr>
      </p:pic>
      <p:sp>
        <p:nvSpPr>
          <p:cNvPr id="149" name="CustomShape 2"/>
          <p:cNvSpPr/>
          <p:nvPr/>
        </p:nvSpPr>
        <p:spPr>
          <a:xfrm>
            <a:off x="8052840" y="1774800"/>
            <a:ext cx="740520" cy="71640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3"/>
          <p:cNvSpPr/>
          <p:nvPr/>
        </p:nvSpPr>
        <p:spPr>
          <a:xfrm>
            <a:off x="6172200" y="2045880"/>
            <a:ext cx="1880280" cy="8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4"/>
          <p:cNvSpPr/>
          <p:nvPr/>
        </p:nvSpPr>
        <p:spPr>
          <a:xfrm>
            <a:off x="4939920" y="1563120"/>
            <a:ext cx="149832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 u="sng">
                <a:solidFill>
                  <a:srgbClr val="ff0000"/>
                </a:solidFill>
                <a:uFillTx/>
                <a:latin typeface="Arial"/>
              </a:rPr>
              <a:t>Desktop Link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2" name="TextShape 5"/>
          <p:cNvSpPr txBox="1"/>
          <p:nvPr/>
        </p:nvSpPr>
        <p:spPr>
          <a:xfrm>
            <a:off x="304920" y="1600200"/>
            <a:ext cx="4634640" cy="137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Operators click a link on their PC to fill out comments for red hours.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153" name="Picture 3" descr=""/>
          <p:cNvPicPr/>
          <p:nvPr/>
        </p:nvPicPr>
        <p:blipFill>
          <a:blip r:embed="rId2"/>
          <a:srcRect l="36917" t="0" r="26606" b="0"/>
          <a:stretch/>
        </p:blipFill>
        <p:spPr>
          <a:xfrm>
            <a:off x="230400" y="3200400"/>
            <a:ext cx="5458320" cy="3103920"/>
          </a:xfrm>
          <a:prstGeom prst="rect">
            <a:avLst/>
          </a:prstGeom>
          <a:ln>
            <a:noFill/>
          </a:ln>
        </p:spPr>
      </p:pic>
      <p:sp>
        <p:nvSpPr>
          <p:cNvPr id="154" name="CustomShape 6"/>
          <p:cNvSpPr/>
          <p:nvPr/>
        </p:nvSpPr>
        <p:spPr>
          <a:xfrm>
            <a:off x="5735160" y="4069800"/>
            <a:ext cx="3178800" cy="223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There is a separate website for the BULs to view all HRxHRs online.</a:t>
            </a:r>
            <a:endParaRPr b="0" lang="en-US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6" descr=""/>
          <p:cNvPicPr/>
          <p:nvPr/>
        </p:nvPicPr>
        <p:blipFill>
          <a:blip r:embed="rId1"/>
          <a:stretch/>
        </p:blipFill>
        <p:spPr>
          <a:xfrm>
            <a:off x="152280" y="1555560"/>
            <a:ext cx="4495320" cy="2635560"/>
          </a:xfrm>
          <a:prstGeom prst="rect">
            <a:avLst/>
          </a:prstGeom>
          <a:ln>
            <a:noFill/>
          </a:ln>
        </p:spPr>
      </p:pic>
      <p:sp>
        <p:nvSpPr>
          <p:cNvPr id="156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 u="sng">
                <a:solidFill>
                  <a:srgbClr val="7b9899"/>
                </a:solidFill>
                <a:uFillTx/>
                <a:latin typeface="Georgia"/>
              </a:rPr>
              <a:t>DESKTOP LINK</a:t>
            </a:r>
            <a:endParaRPr b="0" lang="en-US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914400" y="2276640"/>
            <a:ext cx="740520" cy="71640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3"/>
          <p:cNvSpPr/>
          <p:nvPr/>
        </p:nvSpPr>
        <p:spPr>
          <a:xfrm flipH="1">
            <a:off x="1654560" y="2057400"/>
            <a:ext cx="5659560" cy="47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4"/>
          <p:cNvSpPr/>
          <p:nvPr/>
        </p:nvSpPr>
        <p:spPr>
          <a:xfrm>
            <a:off x="7150320" y="1396080"/>
            <a:ext cx="184104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 u="sng">
                <a:solidFill>
                  <a:srgbClr val="ff0000"/>
                </a:solidFill>
                <a:uFillTx/>
                <a:latin typeface="Arial"/>
              </a:rPr>
              <a:t>Adjustable Trigger Point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7150320" y="2676600"/>
            <a:ext cx="184104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 u="sng">
                <a:solidFill>
                  <a:srgbClr val="ff0000"/>
                </a:solidFill>
                <a:uFillTx/>
                <a:latin typeface="Arial"/>
              </a:rPr>
              <a:t>Customize Birdhouse Links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1868040" y="2639880"/>
            <a:ext cx="740520" cy="71640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7"/>
          <p:cNvSpPr/>
          <p:nvPr/>
        </p:nvSpPr>
        <p:spPr>
          <a:xfrm flipH="1" flipV="1">
            <a:off x="2608920" y="2993400"/>
            <a:ext cx="4629600" cy="20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3" name="Picture 9" descr=""/>
          <p:cNvPicPr/>
          <p:nvPr/>
        </p:nvPicPr>
        <p:blipFill>
          <a:blip r:embed="rId2"/>
          <a:stretch/>
        </p:blipFill>
        <p:spPr>
          <a:xfrm>
            <a:off x="152280" y="4191480"/>
            <a:ext cx="5124240" cy="2208960"/>
          </a:xfrm>
          <a:prstGeom prst="rect">
            <a:avLst/>
          </a:prstGeom>
          <a:ln>
            <a:noFill/>
          </a:ln>
        </p:spPr>
      </p:pic>
      <p:sp>
        <p:nvSpPr>
          <p:cNvPr id="164" name="CustomShape 8"/>
          <p:cNvSpPr/>
          <p:nvPr/>
        </p:nvSpPr>
        <p:spPr>
          <a:xfrm>
            <a:off x="7144200" y="4800600"/>
            <a:ext cx="184104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 u="sng">
                <a:solidFill>
                  <a:srgbClr val="ff0000"/>
                </a:solidFill>
                <a:uFillTx/>
                <a:latin typeface="Arial"/>
              </a:rPr>
              <a:t>Export to Excel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5" name="CustomShape 9"/>
          <p:cNvSpPr/>
          <p:nvPr/>
        </p:nvSpPr>
        <p:spPr>
          <a:xfrm flipH="1">
            <a:off x="5277240" y="5257800"/>
            <a:ext cx="2037600" cy="3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01680" y="228600"/>
            <a:ext cx="457452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 u="sng">
                <a:solidFill>
                  <a:srgbClr val="7b9899"/>
                </a:solidFill>
                <a:uFillTx/>
                <a:latin typeface="Georgia"/>
              </a:rPr>
              <a:t>BENEFITS</a:t>
            </a:r>
            <a:endParaRPr b="0" lang="en-US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134280" y="2029680"/>
            <a:ext cx="5668920" cy="438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514440" indent="-514080">
              <a:lnSpc>
                <a:spcPct val="100000"/>
              </a:lnSpc>
              <a:spcBef>
                <a:spcPts val="360"/>
              </a:spcBef>
              <a:buClr>
                <a:srgbClr val="d16349"/>
              </a:buClr>
              <a:buSzPct val="85000"/>
              <a:buFont typeface="Georgia"/>
              <a:buAutoNum type="arabicParenR"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Georgia"/>
              </a:rPr>
              <a:t>TRIGGER POINTS BASED ON THE TPU </a:t>
            </a: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– The paper HRxHR is green when producing fast products and red when producing slow products.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514440" indent="-514080">
              <a:lnSpc>
                <a:spcPct val="100000"/>
              </a:lnSpc>
              <a:spcBef>
                <a:spcPts val="360"/>
              </a:spcBef>
              <a:buClr>
                <a:srgbClr val="d16349"/>
              </a:buClr>
              <a:buSzPct val="85000"/>
              <a:buFont typeface="Georgia"/>
              <a:buAutoNum type="arabicParenR"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Georgia"/>
              </a:rPr>
              <a:t>ADJUSTABLE TRIGGER POINT (% OF TRS)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514440" indent="-514080">
              <a:lnSpc>
                <a:spcPct val="100000"/>
              </a:lnSpc>
              <a:spcBef>
                <a:spcPts val="360"/>
              </a:spcBef>
              <a:buClr>
                <a:srgbClr val="d16349"/>
              </a:buClr>
              <a:buSzPct val="85000"/>
              <a:buFont typeface="Georgia"/>
              <a:buAutoNum type="arabicParenR"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Georgia"/>
              </a:rPr>
              <a:t>REDUCED DATA ENTRY </a:t>
            </a:r>
            <a:r>
              <a:rPr b="1" lang="en-US" sz="1800" spc="-1" strike="noStrike">
                <a:solidFill>
                  <a:srgbClr val="000000"/>
                </a:solidFill>
                <a:latin typeface="Georgia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$2,266/yr savings.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514440" indent="-514080">
              <a:lnSpc>
                <a:spcPct val="100000"/>
              </a:lnSpc>
              <a:spcBef>
                <a:spcPts val="360"/>
              </a:spcBef>
              <a:buClr>
                <a:srgbClr val="d16349"/>
              </a:buClr>
              <a:buSzPct val="85000"/>
              <a:buFont typeface="Georgia"/>
              <a:buAutoNum type="arabicParenR"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Georgia"/>
              </a:rPr>
              <a:t>VISIBILITY OF TRS DATA</a:t>
            </a:r>
            <a:r>
              <a:rPr b="1" lang="en-US" sz="1800" spc="-1" strike="noStrike">
                <a:solidFill>
                  <a:srgbClr val="000000"/>
                </a:solidFill>
                <a:latin typeface="Georgia"/>
              </a:rPr>
              <a:t> – </a:t>
            </a: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See what TRS downtime the operator is selecting.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514440" indent="-514080">
              <a:lnSpc>
                <a:spcPct val="100000"/>
              </a:lnSpc>
              <a:spcBef>
                <a:spcPts val="360"/>
              </a:spcBef>
              <a:buClr>
                <a:srgbClr val="d16349"/>
              </a:buClr>
              <a:buSzPct val="85000"/>
              <a:buFont typeface="Georgia"/>
              <a:buAutoNum type="arabicParenR"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Georgia"/>
              </a:rPr>
              <a:t>SAVE THE DATA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514440" indent="-514080">
              <a:lnSpc>
                <a:spcPct val="100000"/>
              </a:lnSpc>
              <a:spcBef>
                <a:spcPts val="360"/>
              </a:spcBef>
              <a:buClr>
                <a:srgbClr val="d16349"/>
              </a:buClr>
              <a:buSzPct val="85000"/>
              <a:buFont typeface="Georgia"/>
              <a:buAutoNum type="arabicParenR"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Georgia"/>
              </a:rPr>
              <a:t>VIEW FROM THE WEB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514440" indent="-514080">
              <a:lnSpc>
                <a:spcPct val="100000"/>
              </a:lnSpc>
              <a:spcBef>
                <a:spcPts val="360"/>
              </a:spcBef>
              <a:buClr>
                <a:srgbClr val="d16349"/>
              </a:buClr>
              <a:buSzPct val="85000"/>
              <a:buFont typeface="Georgia"/>
              <a:buAutoNum type="arabicParenR"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Georgia"/>
              </a:rPr>
              <a:t>SAVE FLOOR SPACE</a:t>
            </a:r>
            <a:r>
              <a:rPr b="1" lang="en-US" sz="1800" spc="-1" strike="noStrike">
                <a:solidFill>
                  <a:srgbClr val="000000"/>
                </a:solidFill>
                <a:latin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marL="514440" indent="-514080">
              <a:lnSpc>
                <a:spcPct val="100000"/>
              </a:lnSpc>
              <a:spcBef>
                <a:spcPts val="360"/>
              </a:spcBef>
              <a:buClr>
                <a:srgbClr val="d16349"/>
              </a:buClr>
              <a:buSzPct val="85000"/>
              <a:buFont typeface="Georgia"/>
              <a:buAutoNum type="arabicParenR"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Georgia"/>
              </a:rPr>
              <a:t>NO SPECIALIZED HARDWARE OR SOFTWARE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THANK YOU</a:t>
            </a:r>
            <a:endParaRPr b="0" lang="en-US" sz="3300" spc="-1" strike="noStrike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169" name="Picture 4" descr=""/>
          <p:cNvPicPr/>
          <p:nvPr/>
        </p:nvPicPr>
        <p:blipFill>
          <a:blip r:embed="rId1"/>
          <a:stretch/>
        </p:blipFill>
        <p:spPr>
          <a:xfrm>
            <a:off x="152280" y="1395360"/>
            <a:ext cx="2278800" cy="2986200"/>
          </a:xfrm>
          <a:prstGeom prst="rect">
            <a:avLst/>
          </a:prstGeom>
          <a:ln>
            <a:noFill/>
          </a:ln>
        </p:spPr>
      </p:pic>
      <p:pic>
        <p:nvPicPr>
          <p:cNvPr id="170" name="Picture 6" descr=""/>
          <p:cNvPicPr/>
          <p:nvPr/>
        </p:nvPicPr>
        <p:blipFill>
          <a:blip r:embed="rId2"/>
          <a:stretch/>
        </p:blipFill>
        <p:spPr>
          <a:xfrm>
            <a:off x="2412360" y="1600200"/>
            <a:ext cx="2239560" cy="2986200"/>
          </a:xfrm>
          <a:prstGeom prst="rect">
            <a:avLst/>
          </a:prstGeom>
          <a:ln>
            <a:noFill/>
          </a:ln>
        </p:spPr>
      </p:pic>
      <p:pic>
        <p:nvPicPr>
          <p:cNvPr id="171" name="Picture 8" descr=""/>
          <p:cNvPicPr/>
          <p:nvPr/>
        </p:nvPicPr>
        <p:blipFill>
          <a:blip r:embed="rId3"/>
          <a:stretch/>
        </p:blipFill>
        <p:spPr>
          <a:xfrm>
            <a:off x="4652280" y="1604880"/>
            <a:ext cx="2216520" cy="2981520"/>
          </a:xfrm>
          <a:prstGeom prst="rect">
            <a:avLst/>
          </a:prstGeom>
          <a:ln>
            <a:noFill/>
          </a:ln>
        </p:spPr>
      </p:pic>
      <p:pic>
        <p:nvPicPr>
          <p:cNvPr id="172" name="Picture 10" descr=""/>
          <p:cNvPicPr/>
          <p:nvPr/>
        </p:nvPicPr>
        <p:blipFill>
          <a:blip r:embed="rId4"/>
          <a:stretch/>
        </p:blipFill>
        <p:spPr>
          <a:xfrm>
            <a:off x="6869160" y="4276440"/>
            <a:ext cx="1829880" cy="2439720"/>
          </a:xfrm>
          <a:prstGeom prst="rect">
            <a:avLst/>
          </a:prstGeom>
          <a:ln>
            <a:noFill/>
          </a:ln>
        </p:spPr>
      </p:pic>
      <p:pic>
        <p:nvPicPr>
          <p:cNvPr id="173" name="Picture 3" descr=""/>
          <p:cNvPicPr/>
          <p:nvPr/>
        </p:nvPicPr>
        <p:blipFill>
          <a:blip r:embed="rId5"/>
          <a:stretch/>
        </p:blipFill>
        <p:spPr>
          <a:xfrm rot="5400000">
            <a:off x="6455160" y="1757880"/>
            <a:ext cx="2899080" cy="2174040"/>
          </a:xfrm>
          <a:prstGeom prst="rect">
            <a:avLst/>
          </a:prstGeom>
          <a:ln>
            <a:noFill/>
          </a:ln>
        </p:spPr>
      </p:pic>
      <p:pic>
        <p:nvPicPr>
          <p:cNvPr id="174" name="Picture 11" descr=""/>
          <p:cNvPicPr/>
          <p:nvPr/>
        </p:nvPicPr>
        <p:blipFill>
          <a:blip r:embed="rId6"/>
          <a:stretch/>
        </p:blipFill>
        <p:spPr>
          <a:xfrm rot="5400000">
            <a:off x="354600" y="4639680"/>
            <a:ext cx="2334600" cy="1818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1129</TotalTime>
  <Application>LibreOffice/6.4.4.2$Windows_X86_64 LibreOffice_project/3d775be2011f3886db32dfd395a6a6d1ca2630ff</Application>
  <Words>203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Adam Herrman</dc:creator>
  <dc:description/>
  <dc:language>en-US</dc:language>
  <cp:lastModifiedBy/>
  <cp:lastPrinted>2019-06-24T18:03:50Z</cp:lastPrinted>
  <dcterms:modified xsi:type="dcterms:W3CDTF">2020-08-06T15:51:51Z</dcterms:modified>
  <cp:revision>47</cp:revision>
  <dc:subject/>
  <dc:title>E-HRxHR Chart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