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jpeg" ContentType="image/jpeg"/>
  <Override PartName="/ppt/media/image2.wmf" ContentType="image/x-wmf"/>
  <Override PartName="/ppt/media/image3.wmf" ContentType="image/x-wmf"/>
  <Override PartName="/ppt/media/image4.png" ContentType="image/png"/>
  <Override PartName="/ppt/media/image5.jpeg" ContentType="image/jpeg"/>
  <Override PartName="/ppt/media/image6.png" ContentType="image/png"/>
  <Override PartName="/ppt/media/image7.wmf" ContentType="image/x-wmf"/>
  <Override PartName="/ppt/media/image8.wmf" ContentType="image/x-wmf"/>
  <Override PartName="/ppt/media/image9.wmf" ContentType="image/x-wmf"/>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6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0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0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05b"/>
        </a:solidFill>
      </p:bgPr>
    </p:bg>
    <p:spTree>
      <p:nvGrpSpPr>
        <p:cNvPr id="1" name=""/>
        <p:cNvGrpSpPr/>
        <p:nvPr/>
      </p:nvGrpSpPr>
      <p:grpSpPr>
        <a:xfrm>
          <a:off x="0" y="0"/>
          <a:ext cx="0" cy="0"/>
          <a:chOff x="0" y="0"/>
          <a:chExt cx="0" cy="0"/>
        </a:xfrm>
      </p:grpSpPr>
      <p:sp>
        <p:nvSpPr>
          <p:cNvPr id="0" name="CustomShape 1"/>
          <p:cNvSpPr/>
          <p:nvPr/>
        </p:nvSpPr>
        <p:spPr>
          <a:xfrm>
            <a:off x="0" y="0"/>
            <a:ext cx="9143280" cy="212328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 name="Image 1" descr="Bib_Expression9.jpg"/>
          <p:cNvPicPr/>
          <p:nvPr/>
        </p:nvPicPr>
        <p:blipFill>
          <a:blip r:embed="rId2"/>
          <a:srcRect l="0" t="30368" r="0" b="38665"/>
          <a:stretch/>
        </p:blipFill>
        <p:spPr>
          <a:xfrm>
            <a:off x="741600" y="0"/>
            <a:ext cx="7033320" cy="2123280"/>
          </a:xfrm>
          <a:prstGeom prst="rect">
            <a:avLst/>
          </a:prstGeom>
          <a:ln>
            <a:noFill/>
          </a:ln>
        </p:spPr>
      </p:pic>
      <p:graphicFrame>
        <p:nvGraphicFramePr>
          <p:cNvPr id="2" name="Table 2"/>
          <p:cNvGraphicFramePr/>
          <p:nvPr/>
        </p:nvGraphicFramePr>
        <p:xfrm>
          <a:off x="0" y="6626880"/>
          <a:ext cx="6603120" cy="239400"/>
        </p:xfrm>
        <a:graphic>
          <a:graphicData uri="http://schemas.openxmlformats.org/drawingml/2006/table">
            <a:tbl>
              <a:tblPr/>
              <a:tblGrid>
                <a:gridCol w="2469600"/>
                <a:gridCol w="1217160"/>
                <a:gridCol w="980640"/>
                <a:gridCol w="972000"/>
                <a:gridCol w="964080"/>
              </a:tblGrid>
              <a:tr h="239400">
                <a:tc>
                  <a:txBody>
                    <a:bodyPr>
                      <a:noAutofit/>
                    </a:bodyPr>
                    <a:p>
                      <a:pPr>
                        <a:lnSpc>
                          <a:spcPct val="100000"/>
                        </a:lnSpc>
                        <a:spcBef>
                          <a:spcPts val="139"/>
                        </a:spcBef>
                      </a:pPr>
                      <a:r>
                        <a:rPr b="0" lang="fr-FR" sz="700" spc="-1" strike="noStrike">
                          <a:solidFill>
                            <a:srgbClr val="ffffff"/>
                          </a:solidFill>
                          <a:latin typeface="Arial"/>
                          <a:ea typeface="Arial"/>
                        </a:rPr>
                        <a:t>File ref./subject</a:t>
                      </a:r>
                      <a:endParaRPr b="0" lang="en-US" sz="700" spc="-1" strike="noStrike">
                        <a:latin typeface="Arial"/>
                      </a:endParaRPr>
                    </a:p>
                  </a:txBody>
                  <a:tcPr marL="91440" marR="91440">
                    <a:lnL w="2880">
                      <a:solidFill>
                        <a:srgbClr val="eeece1"/>
                      </a:solidFill>
                    </a:lnL>
                    <a:lnR w="2880">
                      <a:solidFill>
                        <a:srgbClr val="eeece1"/>
                      </a:solidFill>
                    </a:lnR>
                    <a:lnT w="2880">
                      <a:solidFill>
                        <a:srgbClr val="eeece1"/>
                      </a:solidFill>
                    </a:lnT>
                    <a:lnB w="2880">
                      <a:solidFill>
                        <a:srgbClr val="eeece1"/>
                      </a:solidFill>
                    </a:lnB>
                    <a:noFill/>
                  </a:tcPr>
                </a:tc>
                <a:tc>
                  <a:txBody>
                    <a:bodyPr>
                      <a:noAutofit/>
                    </a:bodyPr>
                    <a:p>
                      <a:pPr>
                        <a:lnSpc>
                          <a:spcPct val="100000"/>
                        </a:lnSpc>
                        <a:spcBef>
                          <a:spcPts val="139"/>
                        </a:spcBef>
                      </a:pPr>
                      <a:r>
                        <a:rPr b="0" lang="fr-FR" sz="700" spc="-1" strike="noStrike">
                          <a:solidFill>
                            <a:srgbClr val="ffffff"/>
                          </a:solidFill>
                          <a:latin typeface="Arial"/>
                          <a:ea typeface="Arial"/>
                        </a:rPr>
                        <a:t>Author/Dept.:</a:t>
                      </a:r>
                      <a:endParaRPr b="0" lang="en-US" sz="700" spc="-1" strike="noStrike">
                        <a:latin typeface="Arial"/>
                      </a:endParaRPr>
                    </a:p>
                  </a:txBody>
                  <a:tcPr marL="91440" marR="91440">
                    <a:lnL w="2880">
                      <a:solidFill>
                        <a:srgbClr val="eeece1"/>
                      </a:solidFill>
                    </a:lnL>
                    <a:lnR w="2880">
                      <a:solidFill>
                        <a:srgbClr val="eeece1"/>
                      </a:solidFill>
                    </a:lnR>
                    <a:lnT w="2880">
                      <a:solidFill>
                        <a:srgbClr val="eeece1"/>
                      </a:solidFill>
                    </a:lnT>
                    <a:lnB w="2880">
                      <a:solidFill>
                        <a:srgbClr val="eeece1"/>
                      </a:solidFill>
                    </a:lnB>
                    <a:noFill/>
                  </a:tcPr>
                </a:tc>
                <a:tc>
                  <a:txBody>
                    <a:bodyPr>
                      <a:noAutofit/>
                    </a:bodyPr>
                    <a:p>
                      <a:pPr>
                        <a:lnSpc>
                          <a:spcPct val="100000"/>
                        </a:lnSpc>
                        <a:spcBef>
                          <a:spcPts val="139"/>
                        </a:spcBef>
                      </a:pPr>
                      <a:r>
                        <a:rPr b="0" lang="fr-FR" sz="700" spc="-1" strike="noStrike">
                          <a:solidFill>
                            <a:srgbClr val="ffffff"/>
                          </a:solidFill>
                          <a:latin typeface="Arial"/>
                          <a:ea typeface="Arial"/>
                        </a:rPr>
                        <a:t>Date created: </a:t>
                      </a:r>
                      <a:endParaRPr b="0" lang="en-US" sz="700" spc="-1" strike="noStrike">
                        <a:latin typeface="Arial"/>
                      </a:endParaRPr>
                    </a:p>
                  </a:txBody>
                  <a:tcPr marL="91440" marR="91440">
                    <a:lnL w="2880">
                      <a:solidFill>
                        <a:srgbClr val="eeece1"/>
                      </a:solidFill>
                    </a:lnL>
                    <a:lnR w="2880">
                      <a:solidFill>
                        <a:srgbClr val="eeece1"/>
                      </a:solidFill>
                    </a:lnR>
                    <a:lnT w="2880">
                      <a:solidFill>
                        <a:srgbClr val="eeece1"/>
                      </a:solidFill>
                    </a:lnT>
                    <a:lnB w="2880">
                      <a:solidFill>
                        <a:srgbClr val="eeece1"/>
                      </a:solidFill>
                    </a:lnB>
                    <a:noFill/>
                  </a:tcPr>
                </a:tc>
                <a:tc>
                  <a:txBody>
                    <a:bodyPr>
                      <a:noAutofit/>
                    </a:bodyPr>
                    <a:p>
                      <a:pPr>
                        <a:lnSpc>
                          <a:spcPct val="100000"/>
                        </a:lnSpc>
                        <a:spcBef>
                          <a:spcPts val="139"/>
                        </a:spcBef>
                      </a:pPr>
                      <a:r>
                        <a:rPr b="0" lang="fr-FR" sz="700" spc="-1" strike="noStrike">
                          <a:solidFill>
                            <a:srgbClr val="ffffff"/>
                          </a:solidFill>
                          <a:latin typeface="Arial"/>
                          <a:ea typeface="Arial"/>
                        </a:rPr>
                        <a:t>Classification: D3</a:t>
                      </a:r>
                      <a:endParaRPr b="0" lang="en-US" sz="700" spc="-1" strike="noStrike">
                        <a:latin typeface="Arial"/>
                      </a:endParaRPr>
                    </a:p>
                  </a:txBody>
                  <a:tcPr marL="91440" marR="91440">
                    <a:lnL w="2880">
                      <a:solidFill>
                        <a:srgbClr val="eeece1"/>
                      </a:solidFill>
                    </a:lnL>
                    <a:lnR w="2880">
                      <a:solidFill>
                        <a:srgbClr val="eeece1"/>
                      </a:solidFill>
                    </a:lnR>
                    <a:lnT w="2880">
                      <a:solidFill>
                        <a:srgbClr val="eeece1"/>
                      </a:solidFill>
                    </a:lnT>
                    <a:lnB w="2880">
                      <a:solidFill>
                        <a:srgbClr val="eeece1"/>
                      </a:solidFill>
                    </a:lnB>
                    <a:noFill/>
                  </a:tcPr>
                </a:tc>
                <a:tc>
                  <a:txBody>
                    <a:bodyPr>
                      <a:noAutofit/>
                    </a:bodyPr>
                    <a:p>
                      <a:pPr>
                        <a:lnSpc>
                          <a:spcPct val="100000"/>
                        </a:lnSpc>
                        <a:spcBef>
                          <a:spcPts val="139"/>
                        </a:spcBef>
                      </a:pPr>
                      <a:r>
                        <a:rPr b="0" lang="fr-FR" sz="700" spc="-1" strike="noStrike">
                          <a:solidFill>
                            <a:srgbClr val="ffffff"/>
                          </a:solidFill>
                          <a:latin typeface="Arial"/>
                          <a:ea typeface="Arial"/>
                        </a:rPr>
                        <a:t>Retain for: WA</a:t>
                      </a:r>
                      <a:endParaRPr b="0" lang="en-US" sz="700" spc="-1" strike="noStrike">
                        <a:latin typeface="Arial"/>
                      </a:endParaRPr>
                    </a:p>
                  </a:txBody>
                  <a:tcPr marL="91440" marR="91440">
                    <a:lnL w="2880">
                      <a:solidFill>
                        <a:srgbClr val="eeece1"/>
                      </a:solidFill>
                    </a:lnL>
                    <a:lnR w="2880">
                      <a:solidFill>
                        <a:srgbClr val="eeece1"/>
                      </a:solidFill>
                    </a:lnR>
                    <a:lnT w="2880">
                      <a:solidFill>
                        <a:srgbClr val="eeece1"/>
                      </a:solidFill>
                    </a:lnT>
                    <a:lnB w="2880">
                      <a:solidFill>
                        <a:srgbClr val="eeece1"/>
                      </a:solidFill>
                    </a:lnB>
                    <a:noFill/>
                  </a:tcPr>
                </a:tc>
              </a:tr>
            </a:tbl>
          </a:graphicData>
        </a:graphic>
      </p:graphicFrame>
      <p:sp>
        <p:nvSpPr>
          <p:cNvPr id="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509b"/>
        </a:solidFill>
      </p:bgPr>
    </p:bg>
    <p:spTree>
      <p:nvGrpSpPr>
        <p:cNvPr id="1" name=""/>
        <p:cNvGrpSpPr/>
        <p:nvPr/>
      </p:nvGrpSpPr>
      <p:grpSpPr>
        <a:xfrm>
          <a:off x="0" y="0"/>
          <a:ext cx="0" cy="0"/>
          <a:chOff x="0" y="0"/>
          <a:chExt cx="0" cy="0"/>
        </a:xfrm>
      </p:grpSpPr>
      <p:sp>
        <p:nvSpPr>
          <p:cNvPr id="41" name="CustomShape 1"/>
          <p:cNvSpPr/>
          <p:nvPr/>
        </p:nvSpPr>
        <p:spPr>
          <a:xfrm>
            <a:off x="0" y="2269080"/>
            <a:ext cx="9143280" cy="211608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42" name="Image 7" descr=""/>
          <p:cNvPicPr/>
          <p:nvPr/>
        </p:nvPicPr>
        <p:blipFill>
          <a:blip r:embed="rId2"/>
          <a:stretch/>
        </p:blipFill>
        <p:spPr>
          <a:xfrm>
            <a:off x="3604320" y="1312920"/>
            <a:ext cx="5538960" cy="4179960"/>
          </a:xfrm>
          <a:prstGeom prst="rect">
            <a:avLst/>
          </a:prstGeom>
          <a:ln>
            <a:noFill/>
          </a:ln>
        </p:spPr>
      </p:pic>
      <p:sp>
        <p:nvSpPr>
          <p:cNvPr id="43"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1702800" y="3185280"/>
            <a:ext cx="5737680" cy="89928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509b"/>
        </a:solidFill>
      </p:bgPr>
    </p:bg>
    <p:spTree>
      <p:nvGrpSpPr>
        <p:cNvPr id="1" name=""/>
        <p:cNvGrpSpPr/>
        <p:nvPr/>
      </p:nvGrpSpPr>
      <p:grpSpPr>
        <a:xfrm>
          <a:off x="0" y="0"/>
          <a:ext cx="0" cy="0"/>
          <a:chOff x="0" y="0"/>
          <a:chExt cx="0" cy="0"/>
        </a:xfrm>
      </p:grpSpPr>
      <p:sp>
        <p:nvSpPr>
          <p:cNvPr id="119" name="CustomShape 1"/>
          <p:cNvSpPr/>
          <p:nvPr/>
        </p:nvSpPr>
        <p:spPr>
          <a:xfrm>
            <a:off x="0" y="0"/>
            <a:ext cx="9143280" cy="6397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2"/>
          <p:cNvSpPr/>
          <p:nvPr/>
        </p:nvSpPr>
        <p:spPr>
          <a:xfrm>
            <a:off x="0" y="6126120"/>
            <a:ext cx="9143280" cy="73980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21" name="Image 21" descr=""/>
          <p:cNvPicPr/>
          <p:nvPr/>
        </p:nvPicPr>
        <p:blipFill>
          <a:blip r:embed="rId2"/>
          <a:stretch/>
        </p:blipFill>
        <p:spPr>
          <a:xfrm>
            <a:off x="4546440" y="3403440"/>
            <a:ext cx="37440" cy="37440"/>
          </a:xfrm>
          <a:prstGeom prst="rect">
            <a:avLst/>
          </a:prstGeom>
          <a:ln>
            <a:noFill/>
          </a:ln>
        </p:spPr>
      </p:pic>
      <p:pic>
        <p:nvPicPr>
          <p:cNvPr id="122" name="Image 10" descr="Logo Michelin Basline.png"/>
          <p:cNvPicPr/>
          <p:nvPr/>
        </p:nvPicPr>
        <p:blipFill>
          <a:blip r:embed="rId3"/>
          <a:stretch/>
        </p:blipFill>
        <p:spPr>
          <a:xfrm>
            <a:off x="7202520" y="6157080"/>
            <a:ext cx="1614960" cy="486720"/>
          </a:xfrm>
          <a:prstGeom prst="rect">
            <a:avLst/>
          </a:prstGeom>
          <a:ln>
            <a:noFill/>
          </a:ln>
        </p:spPr>
      </p:pic>
      <p:sp>
        <p:nvSpPr>
          <p:cNvPr id="12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5140440"/>
            <a:ext cx="9143280" cy="1716840"/>
          </a:xfrm>
          <a:prstGeom prst="rect">
            <a:avLst/>
          </a:prstGeom>
          <a:solidFill>
            <a:srgbClr val="27509b"/>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2" name="CustomShape 2"/>
          <p:cNvSpPr/>
          <p:nvPr/>
        </p:nvSpPr>
        <p:spPr>
          <a:xfrm>
            <a:off x="0" y="0"/>
            <a:ext cx="9143280" cy="1716840"/>
          </a:xfrm>
          <a:prstGeom prst="rect">
            <a:avLst/>
          </a:prstGeom>
          <a:solidFill>
            <a:srgbClr val="27509b"/>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63" name="Image 7" descr="17Bib salut main angle.jpg"/>
          <p:cNvPicPr/>
          <p:nvPr/>
        </p:nvPicPr>
        <p:blipFill>
          <a:blip r:embed="rId2"/>
          <a:srcRect l="35760" t="5444" r="-3693" b="38160"/>
          <a:stretch/>
        </p:blipFill>
        <p:spPr>
          <a:xfrm>
            <a:off x="0" y="1717560"/>
            <a:ext cx="3135600" cy="3422880"/>
          </a:xfrm>
          <a:prstGeom prst="rect">
            <a:avLst/>
          </a:prstGeom>
          <a:ln>
            <a:noFill/>
          </a:ln>
        </p:spPr>
      </p:pic>
      <p:pic>
        <p:nvPicPr>
          <p:cNvPr id="164" name="Image 9" descr="Logo Michelin Basline.png"/>
          <p:cNvPicPr/>
          <p:nvPr/>
        </p:nvPicPr>
        <p:blipFill>
          <a:blip r:embed="rId3"/>
          <a:stretch/>
        </p:blipFill>
        <p:spPr>
          <a:xfrm>
            <a:off x="7202520" y="6157080"/>
            <a:ext cx="1614960" cy="486720"/>
          </a:xfrm>
          <a:prstGeom prst="rect">
            <a:avLst/>
          </a:prstGeom>
          <a:ln>
            <a:noFill/>
          </a:ln>
        </p:spPr>
      </p:pic>
      <p:sp>
        <p:nvSpPr>
          <p:cNvPr id="165"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76720" y="2294640"/>
            <a:ext cx="7954560" cy="899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i="1" lang="fr-FR" sz="3600" spc="-1" strike="noStrike" u="sng">
                <a:solidFill>
                  <a:srgbClr val="ffffff"/>
                </a:solidFill>
                <a:uFillTx/>
                <a:latin typeface="Arial"/>
              </a:rPr>
              <a:t>RETREAD HOTLINE INSPECTION</a:t>
            </a:r>
            <a:endParaRPr b="0" lang="en-US" sz="3600" spc="-1" strike="noStrike">
              <a:latin typeface="Arial"/>
            </a:endParaRPr>
          </a:p>
        </p:txBody>
      </p:sp>
      <p:sp>
        <p:nvSpPr>
          <p:cNvPr id="204" name="CustomShape 2"/>
          <p:cNvSpPr/>
          <p:nvPr/>
        </p:nvSpPr>
        <p:spPr>
          <a:xfrm>
            <a:off x="8814600" y="6626880"/>
            <a:ext cx="328680" cy="2394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EA70490-56C9-4000-9689-A22F8BE1E518}" type="slidenum">
              <a:rPr b="0" lang="fr-FR" sz="800" spc="-1" strike="noStrike">
                <a:solidFill>
                  <a:srgbClr val="ffffff"/>
                </a:solidFill>
                <a:latin typeface="Arial"/>
              </a:rPr>
              <a:t>&lt;number&gt;</a:t>
            </a:fld>
            <a:endParaRPr b="0" lang="en-US" sz="800" spc="-1" strike="noStrike">
              <a:latin typeface="Arial"/>
            </a:endParaRPr>
          </a:p>
        </p:txBody>
      </p:sp>
      <p:sp>
        <p:nvSpPr>
          <p:cNvPr id="205" name="CustomShape 3"/>
          <p:cNvSpPr/>
          <p:nvPr/>
        </p:nvSpPr>
        <p:spPr>
          <a:xfrm>
            <a:off x="731520" y="3460680"/>
            <a:ext cx="7680240" cy="1369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800" spc="-1" strike="noStrike">
                <a:solidFill>
                  <a:srgbClr val="ffffff"/>
                </a:solidFill>
                <a:latin typeface="Calibri"/>
                <a:ea typeface="DejaVu Sans"/>
              </a:rPr>
              <a:t>Proposal for the implementation of a Hotline inspection post and suppression of the aspect inspections.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814600" y="6626880"/>
            <a:ext cx="328680" cy="2394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92D3880-7B14-4FE2-A285-EC37A91FF803}" type="slidenum">
              <a:rPr b="0" lang="fr-FR" sz="800" spc="-1" strike="noStrike">
                <a:solidFill>
                  <a:srgbClr val="ffffff"/>
                </a:solidFill>
                <a:latin typeface="Arial"/>
              </a:rPr>
              <a:t>&lt;number&gt;</a:t>
            </a:fld>
            <a:endParaRPr b="0" lang="en-US" sz="800" spc="-1" strike="noStrike">
              <a:latin typeface="Arial"/>
            </a:endParaRPr>
          </a:p>
        </p:txBody>
      </p:sp>
      <p:sp>
        <p:nvSpPr>
          <p:cNvPr id="207" name="CustomShape 2"/>
          <p:cNvSpPr/>
          <p:nvPr/>
        </p:nvSpPr>
        <p:spPr>
          <a:xfrm>
            <a:off x="1702800" y="2748960"/>
            <a:ext cx="5737680" cy="899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i="1" lang="fr-FR" sz="3600" spc="-1" strike="noStrike" u="sng">
                <a:solidFill>
                  <a:srgbClr val="000000"/>
                </a:solidFill>
                <a:uFillTx/>
                <a:latin typeface="Arial"/>
              </a:rPr>
              <a:t>CURRENT SOLUTION</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048120" y="135360"/>
            <a:ext cx="3047400" cy="425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200" spc="-1" strike="noStrike" u="sng">
                <a:solidFill>
                  <a:srgbClr val="27509b"/>
                </a:solidFill>
                <a:uFillTx/>
                <a:latin typeface="Calibri"/>
                <a:ea typeface="DejaVu Sans"/>
              </a:rPr>
              <a:t>Current</a:t>
            </a:r>
            <a:r>
              <a:rPr b="1" lang="en-US" sz="2200" spc="-1" strike="noStrike" u="sng">
                <a:solidFill>
                  <a:srgbClr val="000000"/>
                </a:solidFill>
                <a:uFillTx/>
                <a:latin typeface="Calibri"/>
                <a:ea typeface="DejaVu Sans"/>
              </a:rPr>
              <a:t> </a:t>
            </a:r>
            <a:r>
              <a:rPr b="1" lang="en-US" sz="2200" spc="-1" strike="noStrike" u="sng">
                <a:solidFill>
                  <a:srgbClr val="27509b"/>
                </a:solidFill>
                <a:uFillTx/>
                <a:latin typeface="Calibri"/>
                <a:ea typeface="DejaVu Sans"/>
              </a:rPr>
              <a:t>Flow</a:t>
            </a:r>
            <a:endParaRPr b="0" lang="en-US" sz="2200" spc="-1" strike="noStrike">
              <a:latin typeface="Arial"/>
            </a:endParaRPr>
          </a:p>
        </p:txBody>
      </p:sp>
      <p:sp>
        <p:nvSpPr>
          <p:cNvPr id="209" name="CustomShape 2"/>
          <p:cNvSpPr/>
          <p:nvPr/>
        </p:nvSpPr>
        <p:spPr>
          <a:xfrm>
            <a:off x="152280" y="5943600"/>
            <a:ext cx="3961800" cy="3643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ff0000"/>
              </a:buClr>
              <a:buFont typeface="Arial"/>
              <a:buChar char="•"/>
            </a:pPr>
            <a:r>
              <a:rPr b="0" lang="en-US" sz="1800" spc="-1" strike="noStrike">
                <a:solidFill>
                  <a:srgbClr val="ff0000"/>
                </a:solidFill>
                <a:latin typeface="Calibri"/>
                <a:ea typeface="DejaVu Sans"/>
              </a:rPr>
              <a:t>Red cells indicate training needed</a:t>
            </a:r>
            <a:endParaRPr b="0" lang="en-US" sz="1800" spc="-1" strike="noStrike">
              <a:latin typeface="Arial"/>
            </a:endParaRPr>
          </a:p>
        </p:txBody>
      </p:sp>
      <p:pic>
        <p:nvPicPr>
          <p:cNvPr id="210" name="Picture 2" descr=""/>
          <p:cNvPicPr/>
          <p:nvPr/>
        </p:nvPicPr>
        <p:blipFill>
          <a:blip r:embed="rId1"/>
          <a:stretch/>
        </p:blipFill>
        <p:spPr>
          <a:xfrm>
            <a:off x="542880" y="566280"/>
            <a:ext cx="8057520" cy="2621880"/>
          </a:xfrm>
          <a:prstGeom prst="rect">
            <a:avLst/>
          </a:prstGeom>
          <a:ln>
            <a:noFill/>
          </a:ln>
        </p:spPr>
      </p:pic>
      <p:pic>
        <p:nvPicPr>
          <p:cNvPr id="211" name="Picture 1" descr=""/>
          <p:cNvPicPr/>
          <p:nvPr/>
        </p:nvPicPr>
        <p:blipFill>
          <a:blip r:embed="rId2"/>
          <a:stretch/>
        </p:blipFill>
        <p:spPr>
          <a:xfrm>
            <a:off x="9360" y="3188880"/>
            <a:ext cx="9133920" cy="2833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57200" y="155160"/>
            <a:ext cx="8228880" cy="365040"/>
          </a:xfrm>
          <a:prstGeom prst="rect">
            <a:avLst/>
          </a:prstGeom>
          <a:noFill/>
          <a:ln>
            <a:noFill/>
          </a:ln>
        </p:spPr>
        <p:style>
          <a:lnRef idx="0"/>
          <a:fillRef idx="0"/>
          <a:effectRef idx="0"/>
          <a:fontRef idx="minor"/>
        </p:style>
        <p:txBody>
          <a:bodyPr lIns="90000" rIns="90000" tIns="45000" bIns="45000" anchor="ctr">
            <a:normAutofit fontScale="85000"/>
          </a:bodyPr>
          <a:p>
            <a:pPr algn="ctr">
              <a:lnSpc>
                <a:spcPct val="100000"/>
              </a:lnSpc>
            </a:pPr>
            <a:r>
              <a:rPr b="1" lang="fr-FR" sz="2400" spc="-1" strike="noStrike" u="sng">
                <a:solidFill>
                  <a:srgbClr val="27509b"/>
                </a:solidFill>
                <a:uFillTx/>
                <a:latin typeface="Calibri"/>
              </a:rPr>
              <a:t>Current Situation</a:t>
            </a:r>
            <a:endParaRPr b="0" lang="en-US" sz="2400" spc="-1" strike="noStrike">
              <a:latin typeface="Arial"/>
            </a:endParaRPr>
          </a:p>
        </p:txBody>
      </p:sp>
      <p:sp>
        <p:nvSpPr>
          <p:cNvPr id="213" name="CustomShape 2"/>
          <p:cNvSpPr/>
          <p:nvPr/>
        </p:nvSpPr>
        <p:spPr>
          <a:xfrm>
            <a:off x="8814600" y="6626880"/>
            <a:ext cx="328680" cy="2394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13E5982-A539-4821-AECA-2D8199958A3E}" type="slidenum">
              <a:rPr b="0" lang="fr-FR" sz="800" spc="-1" strike="noStrike">
                <a:solidFill>
                  <a:srgbClr val="8d97ba"/>
                </a:solidFill>
                <a:latin typeface="Arial"/>
              </a:rPr>
              <a:t>&lt;number&gt;</a:t>
            </a:fld>
            <a:endParaRPr b="0" lang="en-US" sz="800" spc="-1" strike="noStrike">
              <a:latin typeface="Arial"/>
            </a:endParaRPr>
          </a:p>
        </p:txBody>
      </p:sp>
      <p:sp>
        <p:nvSpPr>
          <p:cNvPr id="214" name="CustomShape 3"/>
          <p:cNvSpPr/>
          <p:nvPr/>
        </p:nvSpPr>
        <p:spPr>
          <a:xfrm>
            <a:off x="380880" y="762120"/>
            <a:ext cx="7695360" cy="44791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ffff00"/>
              </a:buClr>
              <a:buFont typeface="Wingdings" charset="2"/>
              <a:buChar char=""/>
            </a:pPr>
            <a:r>
              <a:rPr b="0" lang="en-US" sz="1800" spc="-1" strike="noStrike">
                <a:solidFill>
                  <a:srgbClr val="ffffff"/>
                </a:solidFill>
                <a:latin typeface="Calibri"/>
                <a:ea typeface="DejaVu Sans"/>
              </a:rPr>
              <a:t>All tires must be inspected by an FAA certified operator with low leak rate levels before being sent to the customer.</a:t>
            </a:r>
            <a:endParaRPr b="0" lang="en-US" sz="1800" spc="-1" strike="noStrike">
              <a:latin typeface="Arial"/>
            </a:endParaRPr>
          </a:p>
          <a:p>
            <a:pPr marL="285840" indent="-285120">
              <a:lnSpc>
                <a:spcPct val="100000"/>
              </a:lnSpc>
              <a:buClr>
                <a:srgbClr val="ffff00"/>
              </a:buClr>
              <a:buFont typeface="Wingdings" charset="2"/>
              <a:buChar char=""/>
            </a:pPr>
            <a:r>
              <a:rPr b="0" lang="en-US" sz="1800" spc="-1" strike="noStrike">
                <a:solidFill>
                  <a:srgbClr val="ffffff"/>
                </a:solidFill>
                <a:latin typeface="Calibri"/>
                <a:ea typeface="DejaVu Sans"/>
              </a:rPr>
              <a:t>All tires are inspected immediately after curing at the Aspect post.</a:t>
            </a:r>
            <a:endParaRPr b="0" lang="en-US" sz="1800" spc="-1" strike="noStrike">
              <a:latin typeface="Arial"/>
            </a:endParaRPr>
          </a:p>
          <a:p>
            <a:pPr marL="285840" indent="-285120">
              <a:lnSpc>
                <a:spcPct val="100000"/>
              </a:lnSpc>
              <a:buClr>
                <a:srgbClr val="ffff00"/>
              </a:buClr>
              <a:buFont typeface="Wingdings" charset="2"/>
              <a:buChar char=""/>
            </a:pPr>
            <a:r>
              <a:rPr b="0" lang="en-US" sz="1800" spc="-1" strike="noStrike">
                <a:solidFill>
                  <a:srgbClr val="ffffff"/>
                </a:solidFill>
                <a:latin typeface="Calibri"/>
                <a:ea typeface="DejaVu Sans"/>
              </a:rPr>
              <a:t>Because the Aspect operators are not FAA certified and may not have acceptable leak rates the tires must be inspected a 2nd time at the Final Inspection post.</a:t>
            </a:r>
            <a:endParaRPr b="0" lang="en-US" sz="1800" spc="-1" strike="noStrike">
              <a:latin typeface="Arial"/>
            </a:endParaRPr>
          </a:p>
          <a:p>
            <a:pPr marL="285840" indent="-285120">
              <a:lnSpc>
                <a:spcPct val="100000"/>
              </a:lnSpc>
              <a:buClr>
                <a:srgbClr val="ffff00"/>
              </a:buClr>
              <a:buFont typeface="Wingdings" charset="2"/>
              <a:buChar char=""/>
            </a:pPr>
            <a:r>
              <a:rPr b="0" lang="en-US" sz="1800" spc="-1" strike="noStrike">
                <a:solidFill>
                  <a:srgbClr val="ffffff"/>
                </a:solidFill>
                <a:latin typeface="Calibri"/>
                <a:ea typeface="DejaVu Sans"/>
              </a:rPr>
              <a:t>In URG and AV New tires are only inspected once after curing by FAA certified operators.</a:t>
            </a:r>
            <a:endParaRPr b="0" lang="en-US" sz="1800" spc="-1" strike="noStrike">
              <a:latin typeface="Arial"/>
            </a:endParaRPr>
          </a:p>
          <a:p>
            <a:pPr marL="285840" indent="-285120">
              <a:lnSpc>
                <a:spcPct val="100000"/>
              </a:lnSpc>
              <a:buClr>
                <a:srgbClr val="ffff00"/>
              </a:buClr>
              <a:buFont typeface="Wingdings" charset="2"/>
              <a:buChar char=""/>
            </a:pPr>
            <a:r>
              <a:rPr b="0" lang="en-US" sz="1800" spc="-1" strike="noStrike">
                <a:solidFill>
                  <a:srgbClr val="ffffff"/>
                </a:solidFill>
                <a:latin typeface="Calibri"/>
                <a:ea typeface="DejaVu Sans"/>
              </a:rPr>
              <a:t>The 2018 progress plan has three suppressions for the elimination of  the double inspection of tires at Aspect. This action is years behind schedule.</a:t>
            </a:r>
            <a:endParaRPr b="0" lang="en-US" sz="1800" spc="-1" strike="noStrike">
              <a:latin typeface="Arial"/>
            </a:endParaRPr>
          </a:p>
          <a:p>
            <a:pPr marL="285840" indent="-285120">
              <a:lnSpc>
                <a:spcPct val="100000"/>
              </a:lnSpc>
              <a:buClr>
                <a:srgbClr val="ffff00"/>
              </a:buClr>
              <a:buFont typeface="Wingdings" charset="2"/>
              <a:buChar char=""/>
            </a:pPr>
            <a:r>
              <a:rPr b="0" lang="en-US" sz="1800" spc="-1" strike="noStrike">
                <a:solidFill>
                  <a:srgbClr val="ffffff"/>
                </a:solidFill>
                <a:latin typeface="Calibri"/>
                <a:ea typeface="DejaVu Sans"/>
              </a:rPr>
              <a:t>Because the Aspect operators must also perform R1 repairs good tires accumulate in inventory at the Aspect post. This increases lead times and the amount of time it takes to detect quality issues from before cure and the curing presses.</a:t>
            </a:r>
            <a:endParaRPr b="0" lang="en-US" sz="1800" spc="-1" strike="noStrike">
              <a:latin typeface="Arial"/>
            </a:endParaRPr>
          </a:p>
          <a:p>
            <a:pPr marL="285840" indent="-285120">
              <a:lnSpc>
                <a:spcPct val="100000"/>
              </a:lnSpc>
              <a:buClr>
                <a:srgbClr val="ffff00"/>
              </a:buClr>
              <a:buFont typeface="Wingdings" charset="2"/>
              <a:buChar char=""/>
            </a:pPr>
            <a:r>
              <a:rPr b="0" lang="en-US" sz="1800" spc="-1" strike="noStrike">
                <a:solidFill>
                  <a:srgbClr val="ffffff"/>
                </a:solidFill>
                <a:latin typeface="Calibri"/>
                <a:ea typeface="DejaVu Sans"/>
              </a:rPr>
              <a:t>High numbers of Rollbacks due to high leak rates at the Aspect post.</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8814600" y="6626880"/>
            <a:ext cx="328680" cy="2394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D4AD7AB-6FDE-4467-90CD-6A9AD0797D70}" type="slidenum">
              <a:rPr b="0" lang="fr-FR" sz="800" spc="-1" strike="noStrike">
                <a:solidFill>
                  <a:srgbClr val="ffffff"/>
                </a:solidFill>
                <a:latin typeface="Arial"/>
              </a:rPr>
              <a:t>&lt;number&gt;</a:t>
            </a:fld>
            <a:endParaRPr b="0" lang="en-US" sz="800" spc="-1" strike="noStrike">
              <a:latin typeface="Arial"/>
            </a:endParaRPr>
          </a:p>
        </p:txBody>
      </p:sp>
      <p:sp>
        <p:nvSpPr>
          <p:cNvPr id="216" name="CustomShape 2"/>
          <p:cNvSpPr/>
          <p:nvPr/>
        </p:nvSpPr>
        <p:spPr>
          <a:xfrm>
            <a:off x="1702800" y="2748960"/>
            <a:ext cx="5737680" cy="899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i="1" lang="fr-FR" sz="3600" spc="-1" strike="noStrike" u="sng">
                <a:solidFill>
                  <a:srgbClr val="000000"/>
                </a:solidFill>
                <a:uFillTx/>
                <a:latin typeface="Arial"/>
              </a:rPr>
              <a:t>PROPOSED SOLUTION</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814960" y="6626880"/>
            <a:ext cx="328680" cy="2394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C3E9563-29CF-471E-A63C-915BA3FE10B4}" type="slidenum">
              <a:rPr b="1" lang="fr-FR" sz="800" spc="-1" strike="noStrike">
                <a:solidFill>
                  <a:srgbClr val="8d97ba"/>
                </a:solidFill>
                <a:latin typeface="Arial"/>
              </a:rPr>
              <a:t>&lt;number&gt;</a:t>
            </a:fld>
            <a:endParaRPr b="0" lang="en-US" sz="800" spc="-1" strike="noStrike">
              <a:latin typeface="Arial"/>
            </a:endParaRPr>
          </a:p>
        </p:txBody>
      </p:sp>
      <p:sp>
        <p:nvSpPr>
          <p:cNvPr id="218" name="CustomShape 2"/>
          <p:cNvSpPr/>
          <p:nvPr/>
        </p:nvSpPr>
        <p:spPr>
          <a:xfrm>
            <a:off x="360" y="3265560"/>
            <a:ext cx="9143280" cy="23724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ffff00"/>
              </a:buClr>
              <a:buFont typeface="Wingdings" charset="2"/>
              <a:buChar char=""/>
            </a:pPr>
            <a:r>
              <a:rPr b="1" lang="en-US" sz="1500" spc="-1" strike="noStrike">
                <a:solidFill>
                  <a:srgbClr val="000000"/>
                </a:solidFill>
                <a:latin typeface="Calibri"/>
                <a:ea typeface="DejaVu Sans"/>
              </a:rPr>
              <a:t>Change one Aspect post to a hotline inspection post. The hotline inspector will only inspect the tires, not repair them.</a:t>
            </a:r>
            <a:endParaRPr b="0" lang="en-US" sz="1500" spc="-1" strike="noStrike">
              <a:latin typeface="Arial"/>
            </a:endParaRPr>
          </a:p>
          <a:p>
            <a:pPr marL="285840" indent="-285120">
              <a:lnSpc>
                <a:spcPct val="100000"/>
              </a:lnSpc>
              <a:buClr>
                <a:srgbClr val="ffff00"/>
              </a:buClr>
              <a:buFont typeface="Wingdings" charset="2"/>
              <a:buChar char=""/>
            </a:pPr>
            <a:r>
              <a:rPr b="1" lang="en-US" sz="1500" spc="-1" strike="noStrike">
                <a:solidFill>
                  <a:srgbClr val="000000"/>
                </a:solidFill>
                <a:latin typeface="Calibri"/>
                <a:ea typeface="DejaVu Sans"/>
              </a:rPr>
              <a:t>Move the current Final Inspectors to the Hotline Inspection post. This will eliminate the need to inspect the tire a second time at Final Inspection unless the tire has an R1, R3, or R5 repair.</a:t>
            </a:r>
            <a:endParaRPr b="0" lang="en-US" sz="1500" spc="-1" strike="noStrike">
              <a:latin typeface="Arial"/>
            </a:endParaRPr>
          </a:p>
          <a:p>
            <a:pPr marL="285840" indent="-285120">
              <a:lnSpc>
                <a:spcPct val="100000"/>
              </a:lnSpc>
              <a:buClr>
                <a:srgbClr val="ffff00"/>
              </a:buClr>
              <a:buFont typeface="Wingdings" charset="2"/>
              <a:buChar char=""/>
            </a:pPr>
            <a:r>
              <a:rPr b="1" lang="en-US" sz="1500" spc="-1" strike="noStrike">
                <a:solidFill>
                  <a:srgbClr val="000000"/>
                </a:solidFill>
                <a:latin typeface="Calibri"/>
                <a:ea typeface="DejaVu Sans"/>
              </a:rPr>
              <a:t>If the tire has a repair after hotline inspection, the repaired area will need to be re-inspected by an FAA certified operator (URG currently does not re-inspect repairs).</a:t>
            </a:r>
            <a:endParaRPr b="0" lang="en-US" sz="1500" spc="-1" strike="noStrike">
              <a:latin typeface="Arial"/>
            </a:endParaRPr>
          </a:p>
          <a:p>
            <a:pPr marL="285840" indent="-285120">
              <a:lnSpc>
                <a:spcPct val="100000"/>
              </a:lnSpc>
              <a:buClr>
                <a:srgbClr val="ffff00"/>
              </a:buClr>
              <a:buFont typeface="Wingdings" charset="2"/>
              <a:buChar char=""/>
            </a:pPr>
            <a:r>
              <a:rPr b="1" lang="en-US" sz="1500" spc="-1" strike="noStrike">
                <a:solidFill>
                  <a:srgbClr val="000000"/>
                </a:solidFill>
                <a:latin typeface="Calibri"/>
                <a:ea typeface="DejaVu Sans"/>
              </a:rPr>
              <a:t>Change the R3 or 2</a:t>
            </a:r>
            <a:r>
              <a:rPr b="1" lang="en-US" sz="1500" spc="-1" strike="noStrike" baseline="30000">
                <a:solidFill>
                  <a:srgbClr val="000000"/>
                </a:solidFill>
                <a:latin typeface="Calibri"/>
                <a:ea typeface="DejaVu Sans"/>
              </a:rPr>
              <a:t>nd</a:t>
            </a:r>
            <a:r>
              <a:rPr b="1" lang="en-US" sz="1500" spc="-1" strike="noStrike">
                <a:solidFill>
                  <a:srgbClr val="000000"/>
                </a:solidFill>
                <a:latin typeface="Calibri"/>
                <a:ea typeface="DejaVu Sans"/>
              </a:rPr>
              <a:t> Aspect post to a repair post. Move one current Aspect operator to the repair post. The repair operator will repair/paint tires and then send them back to the hotline. </a:t>
            </a:r>
            <a:endParaRPr b="0" lang="en-US" sz="1500" spc="-1" strike="noStrike">
              <a:latin typeface="Arial"/>
            </a:endParaRPr>
          </a:p>
          <a:p>
            <a:pPr marL="285840" indent="-285120">
              <a:lnSpc>
                <a:spcPct val="100000"/>
              </a:lnSpc>
              <a:buClr>
                <a:srgbClr val="ffff00"/>
              </a:buClr>
              <a:buFont typeface="Wingdings" charset="2"/>
              <a:buChar char=""/>
            </a:pPr>
            <a:r>
              <a:rPr b="1" lang="en-US" sz="1500" spc="-1" strike="noStrike">
                <a:solidFill>
                  <a:srgbClr val="000000"/>
                </a:solidFill>
                <a:latin typeface="Calibri"/>
                <a:ea typeface="DejaVu Sans"/>
              </a:rPr>
              <a:t>Change the current Final Inspection posts to an inspection of R5 tires inspection and Final Liberation post.</a:t>
            </a:r>
            <a:endParaRPr b="0" lang="en-US" sz="1500" spc="-1" strike="noStrike">
              <a:latin typeface="Arial"/>
            </a:endParaRPr>
          </a:p>
          <a:p>
            <a:pPr>
              <a:lnSpc>
                <a:spcPct val="100000"/>
              </a:lnSpc>
            </a:pPr>
            <a:endParaRPr b="0" lang="en-US" sz="1500" spc="-1" strike="noStrike">
              <a:latin typeface="Arial"/>
            </a:endParaRPr>
          </a:p>
        </p:txBody>
      </p:sp>
      <p:sp>
        <p:nvSpPr>
          <p:cNvPr id="219" name="CustomShape 3"/>
          <p:cNvSpPr/>
          <p:nvPr/>
        </p:nvSpPr>
        <p:spPr>
          <a:xfrm>
            <a:off x="2438640" y="122400"/>
            <a:ext cx="3961800" cy="425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200" spc="-1" strike="noStrike" u="sng">
                <a:solidFill>
                  <a:srgbClr val="27509b"/>
                </a:solidFill>
                <a:uFillTx/>
                <a:latin typeface="Calibri"/>
                <a:ea typeface="DejaVu Sans"/>
              </a:rPr>
              <a:t>Proposed Solutions</a:t>
            </a:r>
            <a:endParaRPr b="0" lang="en-US" sz="2200" spc="-1" strike="noStrike">
              <a:latin typeface="Arial"/>
            </a:endParaRPr>
          </a:p>
        </p:txBody>
      </p:sp>
      <p:pic>
        <p:nvPicPr>
          <p:cNvPr id="220" name="Picture 2_0" descr=""/>
          <p:cNvPicPr/>
          <p:nvPr/>
        </p:nvPicPr>
        <p:blipFill>
          <a:blip r:embed="rId1"/>
          <a:stretch/>
        </p:blipFill>
        <p:spPr>
          <a:xfrm>
            <a:off x="-15480" y="628560"/>
            <a:ext cx="9159120" cy="2636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8814600" y="6626880"/>
            <a:ext cx="328680" cy="2394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D19B112-9C0C-4A38-986A-0047EDC2D5CB}" type="slidenum">
              <a:rPr b="0" lang="fr-FR" sz="800" spc="-1" strike="noStrike">
                <a:solidFill>
                  <a:srgbClr val="8d97ba"/>
                </a:solidFill>
                <a:latin typeface="Arial"/>
              </a:rPr>
              <a:t>&lt;number&gt;</a:t>
            </a:fld>
            <a:endParaRPr b="0" lang="en-US" sz="800" spc="-1" strike="noStrike">
              <a:latin typeface="Arial"/>
            </a:endParaRPr>
          </a:p>
        </p:txBody>
      </p:sp>
      <p:sp>
        <p:nvSpPr>
          <p:cNvPr id="222" name="CustomShape 2"/>
          <p:cNvSpPr/>
          <p:nvPr/>
        </p:nvSpPr>
        <p:spPr>
          <a:xfrm>
            <a:off x="371520" y="838080"/>
            <a:ext cx="8228880" cy="22802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ffff00"/>
              </a:buClr>
              <a:buFont typeface="Wingdings" charset="2"/>
              <a:buChar char=""/>
            </a:pPr>
            <a:r>
              <a:rPr b="0" lang="en-US" sz="1600" spc="-1" strike="noStrike">
                <a:solidFill>
                  <a:srgbClr val="ffffff"/>
                </a:solidFill>
                <a:latin typeface="Calibri"/>
                <a:ea typeface="DejaVu Sans"/>
              </a:rPr>
              <a:t>3 Suppression due to the elimination of the Aspect inspection process.</a:t>
            </a:r>
            <a:endParaRPr b="0" lang="en-US" sz="1600" spc="-1" strike="noStrike">
              <a:latin typeface="Arial"/>
            </a:endParaRPr>
          </a:p>
          <a:p>
            <a:pPr marL="285840" indent="-285120">
              <a:lnSpc>
                <a:spcPct val="100000"/>
              </a:lnSpc>
              <a:buClr>
                <a:srgbClr val="ffff00"/>
              </a:buClr>
              <a:buFont typeface="Wingdings" charset="2"/>
              <a:buChar char=""/>
            </a:pPr>
            <a:r>
              <a:rPr b="0" lang="en-US" sz="1600" spc="-1" strike="noStrike">
                <a:solidFill>
                  <a:srgbClr val="ffffff"/>
                </a:solidFill>
                <a:latin typeface="Calibri"/>
                <a:ea typeface="DejaVu Sans"/>
              </a:rPr>
              <a:t>Faster reactions to quality issue in curing due to the reduction of lead time for the hotline inspector.</a:t>
            </a:r>
            <a:endParaRPr b="0" lang="en-US" sz="1600" spc="-1" strike="noStrike">
              <a:latin typeface="Arial"/>
            </a:endParaRPr>
          </a:p>
          <a:p>
            <a:pPr marL="285840" indent="-285120">
              <a:lnSpc>
                <a:spcPct val="100000"/>
              </a:lnSpc>
              <a:buClr>
                <a:srgbClr val="ffff00"/>
              </a:buClr>
              <a:buFont typeface="Wingdings" charset="2"/>
              <a:buChar char=""/>
            </a:pPr>
            <a:r>
              <a:rPr b="0" lang="en-US" sz="1600" spc="-1" strike="noStrike">
                <a:solidFill>
                  <a:srgbClr val="ffffff"/>
                </a:solidFill>
                <a:latin typeface="Calibri"/>
                <a:ea typeface="DejaVu Sans"/>
              </a:rPr>
              <a:t>1015min/tire Reduction in lead time due to the elimination of one inspection post.</a:t>
            </a:r>
            <a:endParaRPr b="0" lang="en-US" sz="1600" spc="-1" strike="noStrike">
              <a:latin typeface="Arial"/>
            </a:endParaRPr>
          </a:p>
          <a:p>
            <a:pPr marL="285840" indent="-285120">
              <a:lnSpc>
                <a:spcPct val="100000"/>
              </a:lnSpc>
              <a:buClr>
                <a:srgbClr val="ffff00"/>
              </a:buClr>
              <a:buFont typeface="Wingdings" charset="2"/>
              <a:buChar char=""/>
            </a:pPr>
            <a:r>
              <a:rPr b="0" lang="en-US" sz="1600" spc="-1" strike="noStrike">
                <a:solidFill>
                  <a:srgbClr val="ffffff"/>
                </a:solidFill>
                <a:latin typeface="Calibri"/>
                <a:ea typeface="DejaVu Sans"/>
              </a:rPr>
              <a:t>Virtual elimination of rollbacks.</a:t>
            </a:r>
            <a:endParaRPr b="0" lang="en-US" sz="1600" spc="-1" strike="noStrike">
              <a:latin typeface="Arial"/>
            </a:endParaRPr>
          </a:p>
          <a:p>
            <a:pPr marL="285840" indent="-285120">
              <a:lnSpc>
                <a:spcPct val="100000"/>
              </a:lnSpc>
              <a:buClr>
                <a:srgbClr val="ffff00"/>
              </a:buClr>
              <a:buFont typeface="Wingdings" charset="2"/>
              <a:buChar char=""/>
            </a:pPr>
            <a:r>
              <a:rPr b="0" lang="en-US" sz="1600" spc="-1" strike="noStrike">
                <a:solidFill>
                  <a:srgbClr val="ffffff"/>
                </a:solidFill>
                <a:latin typeface="Calibri"/>
                <a:ea typeface="DejaVu Sans"/>
              </a:rPr>
              <a:t>Because the C3Ps will be counter verifying the hotline, US11 will be in compliance with the STD_AV_174a referential. </a:t>
            </a:r>
            <a:endParaRPr b="0" lang="en-US" sz="1600" spc="-1" strike="noStrike">
              <a:latin typeface="Arial"/>
            </a:endParaRPr>
          </a:p>
          <a:p>
            <a:pPr marL="285840" indent="-285120">
              <a:lnSpc>
                <a:spcPct val="100000"/>
              </a:lnSpc>
              <a:buClr>
                <a:srgbClr val="ffff00"/>
              </a:buClr>
              <a:buFont typeface="Wingdings" charset="2"/>
              <a:buChar char=""/>
            </a:pPr>
            <a:r>
              <a:rPr b="0" lang="en-US" sz="1600" spc="-1" strike="noStrike">
                <a:solidFill>
                  <a:srgbClr val="ffffff"/>
                </a:solidFill>
                <a:latin typeface="Calibri"/>
                <a:ea typeface="DejaVu Sans"/>
              </a:rPr>
              <a:t>Simplification of the flow in AC RTD.</a:t>
            </a:r>
            <a:endParaRPr b="0" lang="en-US" sz="1600" spc="-1" strike="noStrike">
              <a:latin typeface="Arial"/>
            </a:endParaRPr>
          </a:p>
          <a:p>
            <a:pPr>
              <a:lnSpc>
                <a:spcPct val="100000"/>
              </a:lnSpc>
            </a:pPr>
            <a:endParaRPr b="0" lang="en-US" sz="1600" spc="-1" strike="noStrike">
              <a:latin typeface="Arial"/>
            </a:endParaRPr>
          </a:p>
        </p:txBody>
      </p:sp>
      <p:sp>
        <p:nvSpPr>
          <p:cNvPr id="223" name="CustomShape 3"/>
          <p:cNvSpPr/>
          <p:nvPr/>
        </p:nvSpPr>
        <p:spPr>
          <a:xfrm>
            <a:off x="2438280" y="122400"/>
            <a:ext cx="3961800" cy="425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200" spc="-1" strike="noStrike" u="sng">
                <a:solidFill>
                  <a:srgbClr val="27509b"/>
                </a:solidFill>
                <a:uFillTx/>
                <a:latin typeface="Calibri"/>
                <a:ea typeface="DejaVu Sans"/>
              </a:rPr>
              <a:t>Gains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702800" y="3185280"/>
            <a:ext cx="5737680" cy="899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i="1" lang="fr-FR" sz="3000" spc="-1" strike="noStrike">
                <a:solidFill>
                  <a:srgbClr val="27509b"/>
                </a:solidFill>
                <a:latin typeface="Arial"/>
              </a:rPr>
              <a:t>THANK YOU !</a:t>
            </a:r>
            <a:endParaRPr b="0" lang="en-US" sz="3000" spc="-1" strike="noStrike">
              <a:latin typeface="Arial"/>
            </a:endParaRPr>
          </a:p>
        </p:txBody>
      </p:sp>
      <p:sp>
        <p:nvSpPr>
          <p:cNvPr id="225" name="CustomShape 2"/>
          <p:cNvSpPr/>
          <p:nvPr/>
        </p:nvSpPr>
        <p:spPr>
          <a:xfrm>
            <a:off x="8814600" y="6626880"/>
            <a:ext cx="328680" cy="2394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CBFB9F9-CC38-4C9A-ADA0-63DD5ACC582C}" type="slidenum">
              <a:rPr b="0" lang="fr-FR" sz="800" spc="-1" strike="noStrike">
                <a:solidFill>
                  <a:srgbClr val="ffffff"/>
                </a:solidFill>
                <a:latin typeface="Arial"/>
              </a:rPr>
              <a:t>&lt;number&gt;</a:t>
            </a:fld>
            <a:endParaRPr b="0" lang="en-US" sz="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1193</TotalTime>
  <Application>LibreOffice/6.4.4.2$Windows_X86_64 LibreOffice_project/3d775be2011f3886db32dfd395a6a6d1ca2630ff</Application>
  <Words>433</Words>
  <Paragraphs>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Adam Herrman</dc:creator>
  <dc:description/>
  <dc:language>en-US</dc:language>
  <cp:lastModifiedBy/>
  <dcterms:modified xsi:type="dcterms:W3CDTF">2020-08-06T17:06:48Z</dcterms:modified>
  <cp:revision>43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