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77" r:id="rId13"/>
    <p:sldId id="269" r:id="rId14"/>
    <p:sldId id="276" r:id="rId15"/>
    <p:sldId id="275" r:id="rId16"/>
    <p:sldId id="271" r:id="rId17"/>
    <p:sldId id="270" r:id="rId18"/>
    <p:sldId id="272" r:id="rId19"/>
    <p:sldId id="274" r:id="rId20"/>
    <p:sldId id="26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2" d="100"/>
          <a:sy n="112" d="100"/>
        </p:scale>
        <p:origin x="2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60188-88F5-4D4C-BB49-9EC7E60740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48EAE9C-6CD5-4DAC-B64F-90A604DE672C}">
      <dgm:prSet phldrT="[Text]" custT="1"/>
      <dgm:spPr>
        <a:solidFill>
          <a:schemeClr val="accent2"/>
        </a:solidFill>
        <a:ln>
          <a:solidFill>
            <a:schemeClr val="accent2"/>
          </a:solidFill>
        </a:ln>
      </dgm:spPr>
      <dgm:t>
        <a:bodyPr/>
        <a:lstStyle/>
        <a:p>
          <a:r>
            <a:rPr lang="en-GB" sz="2300" dirty="0">
              <a:latin typeface="Times New Roman" panose="02020603050405020304" pitchFamily="18" charset="0"/>
              <a:cs typeface="Times New Roman" panose="02020603050405020304" pitchFamily="18" charset="0"/>
            </a:rPr>
            <a:t>User</a:t>
          </a:r>
          <a:endParaRPr lang="en-IN" sz="2300" dirty="0">
            <a:latin typeface="Times New Roman" panose="02020603050405020304" pitchFamily="18" charset="0"/>
            <a:cs typeface="Times New Roman" panose="02020603050405020304" pitchFamily="18" charset="0"/>
          </a:endParaRPr>
        </a:p>
      </dgm:t>
    </dgm:pt>
    <dgm:pt modelId="{289EB655-B7F6-43E0-AF41-C04C5FA60203}" type="parTrans" cxnId="{8223105B-3946-4716-B9A3-C4171FD122D7}">
      <dgm:prSet/>
      <dgm:spPr/>
      <dgm:t>
        <a:bodyPr/>
        <a:lstStyle/>
        <a:p>
          <a:endParaRPr lang="en-IN"/>
        </a:p>
      </dgm:t>
    </dgm:pt>
    <dgm:pt modelId="{775BB98F-CDC1-4116-9E7F-E3687D9DC066}" type="sibTrans" cxnId="{8223105B-3946-4716-B9A3-C4171FD122D7}">
      <dgm:prSet/>
      <dgm:spPr/>
      <dgm:t>
        <a:bodyPr/>
        <a:lstStyle/>
        <a:p>
          <a:endParaRPr lang="en-IN"/>
        </a:p>
      </dgm:t>
    </dgm:pt>
    <dgm:pt modelId="{85AF2380-BA65-4231-8A0B-FB3FDFEDD420}">
      <dgm:prSet phldrT="[Text]" custT="1"/>
      <dgm:spPr>
        <a:solidFill>
          <a:schemeClr val="accent2">
            <a:lumMod val="20000"/>
            <a:lumOff val="80000"/>
            <a:alpha val="90000"/>
          </a:schemeClr>
        </a:solidFill>
      </dgm:spPr>
      <dgm:t>
        <a:bodyPr/>
        <a:lstStyle/>
        <a:p>
          <a:r>
            <a:rPr lang="en-GB" sz="1400" dirty="0"/>
            <a:t>Security Professionals : string</a:t>
          </a:r>
          <a:endParaRPr lang="en-IN" sz="1400" dirty="0"/>
        </a:p>
      </dgm:t>
    </dgm:pt>
    <dgm:pt modelId="{9F5D3741-1DE3-4B02-B4EB-2EE98E3FD710}" type="parTrans" cxnId="{ABC80BC7-3B0D-42A9-9A17-26766F7E453D}">
      <dgm:prSet/>
      <dgm:spPr/>
      <dgm:t>
        <a:bodyPr/>
        <a:lstStyle/>
        <a:p>
          <a:endParaRPr lang="en-IN"/>
        </a:p>
      </dgm:t>
    </dgm:pt>
    <dgm:pt modelId="{95BD140A-4EF5-46CE-A0BF-B5466A6681C5}" type="sibTrans" cxnId="{ABC80BC7-3B0D-42A9-9A17-26766F7E453D}">
      <dgm:prSet/>
      <dgm:spPr/>
      <dgm:t>
        <a:bodyPr/>
        <a:lstStyle/>
        <a:p>
          <a:endParaRPr lang="en-IN"/>
        </a:p>
      </dgm:t>
    </dgm:pt>
    <dgm:pt modelId="{4EF63302-5979-4D9F-8589-BC83A00AF9BF}">
      <dgm:prSet phldrT="[Text]" custT="1"/>
      <dgm:spPr>
        <a:solidFill>
          <a:schemeClr val="accent2">
            <a:lumMod val="20000"/>
            <a:lumOff val="80000"/>
            <a:alpha val="90000"/>
          </a:schemeClr>
        </a:solidFill>
      </dgm:spPr>
      <dgm:t>
        <a:bodyPr/>
        <a:lstStyle/>
        <a:p>
          <a:r>
            <a:rPr lang="en-GB" sz="1400" dirty="0"/>
            <a:t>Testers : string</a:t>
          </a:r>
          <a:endParaRPr lang="en-IN" sz="1400" dirty="0"/>
        </a:p>
      </dgm:t>
    </dgm:pt>
    <dgm:pt modelId="{276C48F9-2300-43BB-A1FB-59F136F2436E}" type="parTrans" cxnId="{F3C7102C-9A16-4AAC-AC0F-FEAF2461C4FA}">
      <dgm:prSet/>
      <dgm:spPr/>
      <dgm:t>
        <a:bodyPr/>
        <a:lstStyle/>
        <a:p>
          <a:endParaRPr lang="en-IN"/>
        </a:p>
      </dgm:t>
    </dgm:pt>
    <dgm:pt modelId="{A0548970-7E2C-47C4-B013-D8685F3A162F}" type="sibTrans" cxnId="{F3C7102C-9A16-4AAC-AC0F-FEAF2461C4FA}">
      <dgm:prSet/>
      <dgm:spPr/>
      <dgm:t>
        <a:bodyPr/>
        <a:lstStyle/>
        <a:p>
          <a:endParaRPr lang="en-IN"/>
        </a:p>
      </dgm:t>
    </dgm:pt>
    <dgm:pt modelId="{BDE881A9-C5E3-4817-AFEE-F43606B691B9}">
      <dgm:prSet phldrT="[Text]" custT="1"/>
      <dgm:spPr>
        <a:solidFill>
          <a:schemeClr val="accent2">
            <a:lumMod val="20000"/>
            <a:lumOff val="80000"/>
            <a:alpha val="90000"/>
          </a:schemeClr>
        </a:solidFill>
      </dgm:spPr>
      <dgm:t>
        <a:bodyPr/>
        <a:lstStyle/>
        <a:p>
          <a:r>
            <a:rPr lang="en-GB" sz="1400" dirty="0"/>
            <a:t>Developers : string</a:t>
          </a:r>
          <a:endParaRPr lang="en-IN" sz="1400" dirty="0"/>
        </a:p>
      </dgm:t>
    </dgm:pt>
    <dgm:pt modelId="{18BA543A-7023-4DC3-AEF6-53DDFCF163BA}" type="parTrans" cxnId="{A5FAEAFA-DE33-4368-93FD-E8AAB8D82491}">
      <dgm:prSet/>
      <dgm:spPr/>
      <dgm:t>
        <a:bodyPr/>
        <a:lstStyle/>
        <a:p>
          <a:endParaRPr lang="en-IN"/>
        </a:p>
      </dgm:t>
    </dgm:pt>
    <dgm:pt modelId="{ADD8CC50-E985-4294-A850-23161980C7B0}" type="sibTrans" cxnId="{A5FAEAFA-DE33-4368-93FD-E8AAB8D82491}">
      <dgm:prSet/>
      <dgm:spPr/>
      <dgm:t>
        <a:bodyPr/>
        <a:lstStyle/>
        <a:p>
          <a:endParaRPr lang="en-IN"/>
        </a:p>
      </dgm:t>
    </dgm:pt>
    <dgm:pt modelId="{10AB95CC-9DB3-4D9D-B61E-B6D524372462}" type="pres">
      <dgm:prSet presAssocID="{69960188-88F5-4D4C-BB49-9EC7E6074012}" presName="Name0" presStyleCnt="0">
        <dgm:presLayoutVars>
          <dgm:dir/>
          <dgm:animLvl val="lvl"/>
          <dgm:resizeHandles val="exact"/>
        </dgm:presLayoutVars>
      </dgm:prSet>
      <dgm:spPr/>
    </dgm:pt>
    <dgm:pt modelId="{7B388424-58F2-4AD4-9B80-A50C19C2D3B5}" type="pres">
      <dgm:prSet presAssocID="{248EAE9C-6CD5-4DAC-B64F-90A604DE672C}" presName="composite" presStyleCnt="0"/>
      <dgm:spPr/>
    </dgm:pt>
    <dgm:pt modelId="{2EDCE007-A19F-4C73-A8A3-AC986C4F1EB7}" type="pres">
      <dgm:prSet presAssocID="{248EAE9C-6CD5-4DAC-B64F-90A604DE672C}" presName="parTx" presStyleLbl="alignNode1" presStyleIdx="0" presStyleCnt="1" custLinFactNeighborX="-2136" custLinFactNeighborY="4002">
        <dgm:presLayoutVars>
          <dgm:chMax val="0"/>
          <dgm:chPref val="0"/>
          <dgm:bulletEnabled val="1"/>
        </dgm:presLayoutVars>
      </dgm:prSet>
      <dgm:spPr/>
    </dgm:pt>
    <dgm:pt modelId="{576EC169-DCBC-4670-9AEF-BF729F703227}" type="pres">
      <dgm:prSet presAssocID="{248EAE9C-6CD5-4DAC-B64F-90A604DE672C}" presName="desTx" presStyleLbl="alignAccFollowNode1" presStyleIdx="0" presStyleCnt="1" custLinFactNeighborY="-468">
        <dgm:presLayoutVars>
          <dgm:bulletEnabled val="1"/>
        </dgm:presLayoutVars>
      </dgm:prSet>
      <dgm:spPr/>
    </dgm:pt>
  </dgm:ptLst>
  <dgm:cxnLst>
    <dgm:cxn modelId="{C21A0F16-DCA9-4DD2-8F0E-8C02237B1223}" type="presOf" srcId="{69960188-88F5-4D4C-BB49-9EC7E6074012}" destId="{10AB95CC-9DB3-4D9D-B61E-B6D524372462}" srcOrd="0" destOrd="0" presId="urn:microsoft.com/office/officeart/2005/8/layout/hList1"/>
    <dgm:cxn modelId="{F3C7102C-9A16-4AAC-AC0F-FEAF2461C4FA}" srcId="{248EAE9C-6CD5-4DAC-B64F-90A604DE672C}" destId="{4EF63302-5979-4D9F-8589-BC83A00AF9BF}" srcOrd="1" destOrd="0" parTransId="{276C48F9-2300-43BB-A1FB-59F136F2436E}" sibTransId="{A0548970-7E2C-47C4-B013-D8685F3A162F}"/>
    <dgm:cxn modelId="{63E69239-596B-4A80-897F-880518392949}" type="presOf" srcId="{BDE881A9-C5E3-4817-AFEE-F43606B691B9}" destId="{576EC169-DCBC-4670-9AEF-BF729F703227}" srcOrd="0" destOrd="2" presId="urn:microsoft.com/office/officeart/2005/8/layout/hList1"/>
    <dgm:cxn modelId="{8223105B-3946-4716-B9A3-C4171FD122D7}" srcId="{69960188-88F5-4D4C-BB49-9EC7E6074012}" destId="{248EAE9C-6CD5-4DAC-B64F-90A604DE672C}" srcOrd="0" destOrd="0" parTransId="{289EB655-B7F6-43E0-AF41-C04C5FA60203}" sibTransId="{775BB98F-CDC1-4116-9E7F-E3687D9DC066}"/>
    <dgm:cxn modelId="{C972B765-77F2-4DE8-A61F-109F43B1C95F}" type="presOf" srcId="{85AF2380-BA65-4231-8A0B-FB3FDFEDD420}" destId="{576EC169-DCBC-4670-9AEF-BF729F703227}" srcOrd="0" destOrd="0" presId="urn:microsoft.com/office/officeart/2005/8/layout/hList1"/>
    <dgm:cxn modelId="{90625D4F-D9DE-44C1-A90E-1D1061BF527E}" type="presOf" srcId="{248EAE9C-6CD5-4DAC-B64F-90A604DE672C}" destId="{2EDCE007-A19F-4C73-A8A3-AC986C4F1EB7}" srcOrd="0" destOrd="0" presId="urn:microsoft.com/office/officeart/2005/8/layout/hList1"/>
    <dgm:cxn modelId="{ABC80BC7-3B0D-42A9-9A17-26766F7E453D}" srcId="{248EAE9C-6CD5-4DAC-B64F-90A604DE672C}" destId="{85AF2380-BA65-4231-8A0B-FB3FDFEDD420}" srcOrd="0" destOrd="0" parTransId="{9F5D3741-1DE3-4B02-B4EB-2EE98E3FD710}" sibTransId="{95BD140A-4EF5-46CE-A0BF-B5466A6681C5}"/>
    <dgm:cxn modelId="{D7766EEA-B231-47BA-BF73-BB9864095FD5}" type="presOf" srcId="{4EF63302-5979-4D9F-8589-BC83A00AF9BF}" destId="{576EC169-DCBC-4670-9AEF-BF729F703227}" srcOrd="0" destOrd="1" presId="urn:microsoft.com/office/officeart/2005/8/layout/hList1"/>
    <dgm:cxn modelId="{A5FAEAFA-DE33-4368-93FD-E8AAB8D82491}" srcId="{248EAE9C-6CD5-4DAC-B64F-90A604DE672C}" destId="{BDE881A9-C5E3-4817-AFEE-F43606B691B9}" srcOrd="2" destOrd="0" parTransId="{18BA543A-7023-4DC3-AEF6-53DDFCF163BA}" sibTransId="{ADD8CC50-E985-4294-A850-23161980C7B0}"/>
    <dgm:cxn modelId="{57AA5024-E975-494E-9788-8F24673DA4A9}" type="presParOf" srcId="{10AB95CC-9DB3-4D9D-B61E-B6D524372462}" destId="{7B388424-58F2-4AD4-9B80-A50C19C2D3B5}" srcOrd="0" destOrd="0" presId="urn:microsoft.com/office/officeart/2005/8/layout/hList1"/>
    <dgm:cxn modelId="{A028F461-F714-4B4C-BBAA-5978490BB438}" type="presParOf" srcId="{7B388424-58F2-4AD4-9B80-A50C19C2D3B5}" destId="{2EDCE007-A19F-4C73-A8A3-AC986C4F1EB7}" srcOrd="0" destOrd="0" presId="urn:microsoft.com/office/officeart/2005/8/layout/hList1"/>
    <dgm:cxn modelId="{C5DA2049-70CC-4DE3-B885-AA3A68E16F92}" type="presParOf" srcId="{7B388424-58F2-4AD4-9B80-A50C19C2D3B5}" destId="{576EC169-DCBC-4670-9AEF-BF729F70322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CE007-A19F-4C73-A8A3-AC986C4F1EB7}">
      <dsp:nvSpPr>
        <dsp:cNvPr id="0" name=""/>
        <dsp:cNvSpPr/>
      </dsp:nvSpPr>
      <dsp:spPr>
        <a:xfrm>
          <a:off x="0" y="31354"/>
          <a:ext cx="1784016" cy="713606"/>
        </a:xfrm>
        <a:prstGeom prst="rect">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Times New Roman" panose="02020603050405020304" pitchFamily="18" charset="0"/>
              <a:cs typeface="Times New Roman" panose="02020603050405020304" pitchFamily="18" charset="0"/>
            </a:rPr>
            <a:t>User</a:t>
          </a:r>
          <a:endParaRPr lang="en-IN" sz="2300" kern="1200" dirty="0">
            <a:latin typeface="Times New Roman" panose="02020603050405020304" pitchFamily="18" charset="0"/>
            <a:cs typeface="Times New Roman" panose="02020603050405020304" pitchFamily="18" charset="0"/>
          </a:endParaRPr>
        </a:p>
      </dsp:txBody>
      <dsp:txXfrm>
        <a:off x="0" y="31354"/>
        <a:ext cx="1784016" cy="713606"/>
      </dsp:txXfrm>
    </dsp:sp>
    <dsp:sp modelId="{576EC169-DCBC-4670-9AEF-BF729F703227}">
      <dsp:nvSpPr>
        <dsp:cNvPr id="0" name=""/>
        <dsp:cNvSpPr/>
      </dsp:nvSpPr>
      <dsp:spPr>
        <a:xfrm>
          <a:off x="0" y="711058"/>
          <a:ext cx="1784016" cy="1141920"/>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Security Professionals : string</a:t>
          </a:r>
          <a:endParaRPr lang="en-IN" sz="1400" kern="1200" dirty="0"/>
        </a:p>
        <a:p>
          <a:pPr marL="114300" lvl="1" indent="-114300" algn="l" defTabSz="622300">
            <a:lnSpc>
              <a:spcPct val="90000"/>
            </a:lnSpc>
            <a:spcBef>
              <a:spcPct val="0"/>
            </a:spcBef>
            <a:spcAft>
              <a:spcPct val="15000"/>
            </a:spcAft>
            <a:buChar char="•"/>
          </a:pPr>
          <a:r>
            <a:rPr lang="en-GB" sz="1400" kern="1200" dirty="0"/>
            <a:t>Testers : string</a:t>
          </a:r>
          <a:endParaRPr lang="en-IN" sz="1400" kern="1200" dirty="0"/>
        </a:p>
        <a:p>
          <a:pPr marL="114300" lvl="1" indent="-114300" algn="l" defTabSz="622300">
            <a:lnSpc>
              <a:spcPct val="90000"/>
            </a:lnSpc>
            <a:spcBef>
              <a:spcPct val="0"/>
            </a:spcBef>
            <a:spcAft>
              <a:spcPct val="15000"/>
            </a:spcAft>
            <a:buChar char="•"/>
          </a:pPr>
          <a:r>
            <a:rPr lang="en-GB" sz="1400" kern="1200" dirty="0"/>
            <a:t>Developers : string</a:t>
          </a:r>
          <a:endParaRPr lang="en-IN" sz="1400" kern="1200" dirty="0"/>
        </a:p>
      </dsp:txBody>
      <dsp:txXfrm>
        <a:off x="0" y="711058"/>
        <a:ext cx="1784016" cy="11419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6867-E588-34C8-09F1-3D0C71CB7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EB442C-9B33-F3F3-FE61-C3BE0AD77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4357C-639E-88A0-9315-1FFEF58EE28C}"/>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87AA5866-2FA8-860F-7C3F-631671359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3AF3F-E146-6F0C-B417-5D10B67E5034}"/>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408556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15EF-D63A-FA72-C432-B2C7534813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F1505D-7D03-07FC-F19C-7D285926B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71903-2EC9-9345-AFB1-E49A89E76FDA}"/>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2571DE1E-7872-A225-AE6E-27E2CDF35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4FF12-B30A-AFF2-1BC9-46D0EE520B5C}"/>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25209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24EFB-C835-A591-15D4-578C32C0EA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232B28-C9DE-9B5A-7221-E36A4E4E2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49E21-0991-0C49-219E-2D2BB7E4FFF7}"/>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C9E9F8AD-5BC0-89FF-38CF-9EDA11E99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E16EF-B518-5972-4066-1A2A3338638A}"/>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245809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C810-CE12-3057-05AA-101480CA8F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8B6D1A-3B8F-1D58-2E82-664C07931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EA275-F587-44D4-5920-466A43CD33A0}"/>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F870E153-BF8D-9B49-35FA-9A04FF1F6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A97BA-AE1D-24D4-B55B-71491D704DFD}"/>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87287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3B4A-A44F-4F9F-3E87-396DE16DA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794799-6C72-2F5D-B2E5-0C47DCBE5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55883-644C-7957-2329-9EAAC1AC5FC3}"/>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696FC28B-0803-B5B1-297D-D0EFFF3FD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9530E-4306-2C15-F2BF-22813674503E}"/>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297745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2970-0811-307B-DD71-DD660A5D83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E40B90-5505-A7AA-6598-4DF1C235E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2E4836-5969-2483-EB70-B32EB405A0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CABF51-F2F2-D237-269D-8F77C3C5DD6D}"/>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6" name="Footer Placeholder 5">
            <a:extLst>
              <a:ext uri="{FF2B5EF4-FFF2-40B4-BE49-F238E27FC236}">
                <a16:creationId xmlns:a16="http://schemas.microsoft.com/office/drawing/2014/main" id="{88E2B554-F45D-C029-63CF-42BEEC2EBF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AAFCC-C941-949E-971D-DAF80EC8ECB8}"/>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33344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02E5-2FFE-BE56-A2A0-2B64BD973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19E82-2B6F-5F02-2576-F1F717F85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32B39-CD74-D720-F17A-0C297E727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B6FB86-FB25-A77C-22C8-4A0704D95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3E8FD-16CF-B73A-2926-BE67E141A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26AA5A-E9FB-488F-0082-F488839794EB}"/>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8" name="Footer Placeholder 7">
            <a:extLst>
              <a:ext uri="{FF2B5EF4-FFF2-40B4-BE49-F238E27FC236}">
                <a16:creationId xmlns:a16="http://schemas.microsoft.com/office/drawing/2014/main" id="{A530A60E-65D8-7879-3CCD-36F6F8C8E3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B3EB7B-07F5-9D0D-1022-F1A562A20A80}"/>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4470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8388-9E97-E030-60AC-BAD63B4530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6039F-B902-7A52-A5F2-540F29E601BD}"/>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4" name="Footer Placeholder 3">
            <a:extLst>
              <a:ext uri="{FF2B5EF4-FFF2-40B4-BE49-F238E27FC236}">
                <a16:creationId xmlns:a16="http://schemas.microsoft.com/office/drawing/2014/main" id="{7FD5AFBD-75C6-8FC3-73C2-0C975FE048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502017-2545-237B-5B93-E755A5CFD13B}"/>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343421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38A40-AB29-344B-344A-56539ADF6D5D}"/>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3" name="Footer Placeholder 2">
            <a:extLst>
              <a:ext uri="{FF2B5EF4-FFF2-40B4-BE49-F238E27FC236}">
                <a16:creationId xmlns:a16="http://schemas.microsoft.com/office/drawing/2014/main" id="{A20F0AEB-7597-6690-C09E-AEC9AB74BB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8ABEDF-8CEF-130D-7602-FB89AB3F1EBA}"/>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78293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0E3C-553B-9813-8EC2-AD38AA51E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FE1B-CB08-6996-85B0-7A4EAE79D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8DB987-A685-132C-9CE6-B197D2F41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6BA-7647-8B31-DB43-C4EB25FB74E3}"/>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6" name="Footer Placeholder 5">
            <a:extLst>
              <a:ext uri="{FF2B5EF4-FFF2-40B4-BE49-F238E27FC236}">
                <a16:creationId xmlns:a16="http://schemas.microsoft.com/office/drawing/2014/main" id="{337593E1-5B23-FF8E-F8F1-34210B9B9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1B2C5-8EA3-753C-755C-72811F18DD0F}"/>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365501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4437-B8E6-41A3-BE0F-426B8698F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B080F9-F165-9BE6-8A12-A1B8072E2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79C3C8-1059-A6EB-F11F-EFBC87ACF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7F180-FDA2-3F52-7F29-384CC74ACB56}"/>
              </a:ext>
            </a:extLst>
          </p:cNvPr>
          <p:cNvSpPr>
            <a:spLocks noGrp="1"/>
          </p:cNvSpPr>
          <p:nvPr>
            <p:ph type="dt" sz="half" idx="10"/>
          </p:nvPr>
        </p:nvSpPr>
        <p:spPr/>
        <p:txBody>
          <a:bodyPr/>
          <a:lstStyle/>
          <a:p>
            <a:fld id="{5E8E46FA-AEE7-4214-8F64-C4DB2C01C359}" type="datetimeFigureOut">
              <a:rPr lang="en-IN" smtClean="0"/>
              <a:t>25-11-2022</a:t>
            </a:fld>
            <a:endParaRPr lang="en-IN"/>
          </a:p>
        </p:txBody>
      </p:sp>
      <p:sp>
        <p:nvSpPr>
          <p:cNvPr id="6" name="Footer Placeholder 5">
            <a:extLst>
              <a:ext uri="{FF2B5EF4-FFF2-40B4-BE49-F238E27FC236}">
                <a16:creationId xmlns:a16="http://schemas.microsoft.com/office/drawing/2014/main" id="{0CBADED2-F3C7-96BE-0A17-2FAA500D5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DDE50-67FD-A8E6-88AD-3F9C89EBD1AA}"/>
              </a:ext>
            </a:extLst>
          </p:cNvPr>
          <p:cNvSpPr>
            <a:spLocks noGrp="1"/>
          </p:cNvSpPr>
          <p:nvPr>
            <p:ph type="sldNum" sz="quarter" idx="12"/>
          </p:nvPr>
        </p:nvSpPr>
        <p:spPr/>
        <p:txBody>
          <a:bodyPr/>
          <a:lstStyle/>
          <a:p>
            <a:fld id="{024F8538-3248-4E8C-A5AF-84677E722D56}" type="slidenum">
              <a:rPr lang="en-IN" smtClean="0"/>
              <a:t>‹#›</a:t>
            </a:fld>
            <a:endParaRPr lang="en-IN"/>
          </a:p>
        </p:txBody>
      </p:sp>
    </p:spTree>
    <p:extLst>
      <p:ext uri="{BB962C8B-B14F-4D97-AF65-F5344CB8AC3E}">
        <p14:creationId xmlns:p14="http://schemas.microsoft.com/office/powerpoint/2010/main" val="279469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4B6BC-ECA8-42BD-67A8-83911D3FA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A7E32-B3F3-BA45-D9ED-91C3FFEF2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25426-5C37-ADF3-F4F7-873659167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E46FA-AEE7-4214-8F64-C4DB2C01C359}" type="datetimeFigureOut">
              <a:rPr lang="en-IN" smtClean="0"/>
              <a:t>25-11-2022</a:t>
            </a:fld>
            <a:endParaRPr lang="en-IN"/>
          </a:p>
        </p:txBody>
      </p:sp>
      <p:sp>
        <p:nvSpPr>
          <p:cNvPr id="5" name="Footer Placeholder 4">
            <a:extLst>
              <a:ext uri="{FF2B5EF4-FFF2-40B4-BE49-F238E27FC236}">
                <a16:creationId xmlns:a16="http://schemas.microsoft.com/office/drawing/2014/main" id="{7A59FF60-B7F2-6065-19E6-E3C816B47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E885AE-BCA6-9FEF-5190-3EAE2E027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F8538-3248-4E8C-A5AF-84677E722D56}" type="slidenum">
              <a:rPr lang="en-IN" smtClean="0"/>
              <a:t>‹#›</a:t>
            </a:fld>
            <a:endParaRPr lang="en-IN"/>
          </a:p>
        </p:txBody>
      </p:sp>
    </p:spTree>
    <p:extLst>
      <p:ext uri="{BB962C8B-B14F-4D97-AF65-F5344CB8AC3E}">
        <p14:creationId xmlns:p14="http://schemas.microsoft.com/office/powerpoint/2010/main" val="93659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hyperlink" Target="https://tryhackme.com/network/throwback" TargetMode="External"/><Relationship Id="rId3" Type="http://schemas.openxmlformats.org/officeDocument/2006/relationships/hyperlink" Target="https://www.researchgate.net/publication/297918097_Security_Testing_A_Survey" TargetMode="External"/><Relationship Id="rId7" Type="http://schemas.openxmlformats.org/officeDocument/2006/relationships/hyperlink" Target="https://securitytrails.com/blog/vulnerable-websites-for-penetration-testin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osti.gov/servlets/purl/1854691" TargetMode="External"/><Relationship Id="rId5" Type="http://schemas.openxmlformats.org/officeDocument/2006/relationships/hyperlink" Target="https://www.cigniti.com/resource/white-papers/security-testing-tools-experiences-recommendations/" TargetMode="External"/><Relationship Id="rId10" Type="http://schemas.openxmlformats.org/officeDocument/2006/relationships/hyperlink" Target="https://hackthebox.com/" TargetMode="External"/><Relationship Id="rId4" Type="http://schemas.openxmlformats.org/officeDocument/2006/relationships/hyperlink" Target="https://ieeexplore.ieee.org/document/7427093/metrics#metrics" TargetMode="External"/><Relationship Id="rId9" Type="http://schemas.openxmlformats.org/officeDocument/2006/relationships/hyperlink" Target="https://tryhackme.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3C46-85DA-CDF0-C3C8-D77F734683A1}"/>
              </a:ext>
            </a:extLst>
          </p:cNvPr>
          <p:cNvSpPr>
            <a:spLocks noGrp="1"/>
          </p:cNvSpPr>
          <p:nvPr>
            <p:ph type="ctrTitle"/>
          </p:nvPr>
        </p:nvSpPr>
        <p:spPr>
          <a:xfrm>
            <a:off x="1524000" y="100448"/>
            <a:ext cx="9144000" cy="1343526"/>
          </a:xfrm>
        </p:spPr>
        <p:txBody>
          <a:bodyPr>
            <a:normAutofit/>
          </a:bodyPr>
          <a:lstStyle/>
          <a:p>
            <a:r>
              <a:rPr lang="en-GB" sz="3200" b="1" dirty="0">
                <a:solidFill>
                  <a:schemeClr val="accent2"/>
                </a:solidFill>
                <a:latin typeface="Times New Roman" panose="02020603050405020304" pitchFamily="18" charset="0"/>
                <a:cs typeface="Times New Roman" panose="02020603050405020304" pitchFamily="18" charset="0"/>
              </a:rPr>
              <a:t>G. H. Raisoni College of Engineering &amp; Management, Pune.</a:t>
            </a:r>
            <a:br>
              <a:rPr lang="en-GB" sz="2800" b="1" dirty="0">
                <a:solidFill>
                  <a:schemeClr val="accent2"/>
                </a:solidFill>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Department of Computer Engineering</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714B97-FD52-8E28-15C4-79160344B73B}"/>
              </a:ext>
            </a:extLst>
          </p:cNvPr>
          <p:cNvSpPr>
            <a:spLocks noGrp="1"/>
          </p:cNvSpPr>
          <p:nvPr>
            <p:ph type="subTitle" idx="1"/>
          </p:nvPr>
        </p:nvSpPr>
        <p:spPr>
          <a:xfrm>
            <a:off x="1524000" y="3647039"/>
            <a:ext cx="9144000" cy="400467"/>
          </a:xfrm>
        </p:spPr>
        <p:txBody>
          <a:bodyPr>
            <a:normAutofit/>
          </a:bodyPr>
          <a:lstStyle/>
          <a:p>
            <a:r>
              <a:rPr lang="en-GB" sz="2000" b="1" dirty="0">
                <a:latin typeface="Times New Roman" panose="02020603050405020304" pitchFamily="18" charset="0"/>
                <a:cs typeface="Times New Roman" panose="02020603050405020304" pitchFamily="18" charset="0"/>
              </a:rPr>
              <a:t>Guide : - </a:t>
            </a:r>
            <a:r>
              <a:rPr lang="en-IN" sz="2000" b="1" dirty="0">
                <a:latin typeface="Times New Roman" panose="02020603050405020304" pitchFamily="18" charset="0"/>
                <a:cs typeface="Times New Roman" panose="02020603050405020304" pitchFamily="18" charset="0"/>
              </a:rPr>
              <a:t>Prof. Gayatri Bedre</a:t>
            </a:r>
            <a:endParaRPr lang="en-GB"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68D351C-6947-B27F-20FA-A070EF3D1C91}"/>
              </a:ext>
            </a:extLst>
          </p:cNvPr>
          <p:cNvSpPr txBox="1"/>
          <p:nvPr/>
        </p:nvSpPr>
        <p:spPr>
          <a:xfrm>
            <a:off x="3204635" y="2337852"/>
            <a:ext cx="5782728" cy="707886"/>
          </a:xfrm>
          <a:prstGeom prst="rect">
            <a:avLst/>
          </a:prstGeom>
          <a:noFill/>
        </p:spPr>
        <p:txBody>
          <a:bodyPr wrap="square" rtlCol="0">
            <a:spAutoFit/>
          </a:bodyPr>
          <a:lstStyle/>
          <a:p>
            <a:pPr algn="ctr"/>
            <a:r>
              <a:rPr lang="en-GB" sz="4000" b="1" dirty="0">
                <a:solidFill>
                  <a:srgbClr val="C00000"/>
                </a:solidFill>
                <a:latin typeface="Times New Roman" panose="02020603050405020304" pitchFamily="18" charset="0"/>
                <a:cs typeface="Times New Roman" panose="02020603050405020304" pitchFamily="18" charset="0"/>
              </a:rPr>
              <a:t>Vulnerable University  </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20" name="Picture 7">
            <a:extLst>
              <a:ext uri="{FF2B5EF4-FFF2-40B4-BE49-F238E27FC236}">
                <a16:creationId xmlns:a16="http://schemas.microsoft.com/office/drawing/2014/main" id="{564E008B-8BD3-6DD3-0E65-6E21F823F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13819901-15CB-B1E3-70D8-DE5F7E1B3B96}"/>
              </a:ext>
            </a:extLst>
          </p:cNvPr>
          <p:cNvSpPr txBox="1"/>
          <p:nvPr/>
        </p:nvSpPr>
        <p:spPr>
          <a:xfrm>
            <a:off x="0" y="4221795"/>
            <a:ext cx="12192000"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Presented By : -</a:t>
            </a:r>
          </a:p>
        </p:txBody>
      </p:sp>
      <p:sp>
        <p:nvSpPr>
          <p:cNvPr id="22" name="TextBox 21">
            <a:extLst>
              <a:ext uri="{FF2B5EF4-FFF2-40B4-BE49-F238E27FC236}">
                <a16:creationId xmlns:a16="http://schemas.microsoft.com/office/drawing/2014/main" id="{BD78D3D3-D7FA-40ED-89CB-7E3E2031A355}"/>
              </a:ext>
            </a:extLst>
          </p:cNvPr>
          <p:cNvSpPr txBox="1"/>
          <p:nvPr/>
        </p:nvSpPr>
        <p:spPr>
          <a:xfrm>
            <a:off x="48127"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BCOA03 – Abhishek Birdawade</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1B78B5C-63C8-8199-5D6F-85E5785A41E6}"/>
              </a:ext>
            </a:extLst>
          </p:cNvPr>
          <p:cNvSpPr txBox="1"/>
          <p:nvPr/>
        </p:nvSpPr>
        <p:spPr>
          <a:xfrm>
            <a:off x="4094747"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BCOB93 – Srushti Deshpande</a:t>
            </a:r>
            <a:endParaRPr lang="en-IN"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20B8DD8-21E7-F09F-FA45-29994D8815A4}"/>
              </a:ext>
            </a:extLst>
          </p:cNvPr>
          <p:cNvSpPr txBox="1"/>
          <p:nvPr/>
        </p:nvSpPr>
        <p:spPr>
          <a:xfrm>
            <a:off x="8141368" y="4775056"/>
            <a:ext cx="4002505" cy="369332"/>
          </a:xfrm>
          <a:prstGeom prst="rect">
            <a:avLst/>
          </a:prstGeom>
          <a:noFill/>
        </p:spPr>
        <p:txBody>
          <a:bodyPr wrap="square" rtlCol="0">
            <a:spAutoFit/>
          </a:bodyPr>
          <a:lstStyle/>
          <a:p>
            <a:pPr marL="285750" indent="-285750">
              <a:buFont typeface="Times New Roman" panose="02020603050405020304" pitchFamily="18" charset="0"/>
              <a:buChar char="►"/>
            </a:pPr>
            <a:r>
              <a:rPr lang="en-GB" b="1" dirty="0">
                <a:latin typeface="Times New Roman" panose="02020603050405020304" pitchFamily="18" charset="0"/>
                <a:cs typeface="Times New Roman" panose="02020603050405020304" pitchFamily="18" charset="0"/>
              </a:rPr>
              <a:t>BCOB111 – Vaibhav Wagh</a:t>
            </a:r>
            <a:endParaRPr lang="en-IN" b="1" dirty="0">
              <a:latin typeface="Times New Roman" panose="02020603050405020304" pitchFamily="18" charset="0"/>
              <a:cs typeface="Times New Roman" panose="02020603050405020304" pitchFamily="18" charset="0"/>
            </a:endParaRPr>
          </a:p>
        </p:txBody>
      </p:sp>
      <p:pic>
        <p:nvPicPr>
          <p:cNvPr id="1026" name="Picture 2" descr="Working at G H Raisoni College of Engineering &amp; Management | Glassdoor">
            <a:extLst>
              <a:ext uri="{FF2B5EF4-FFF2-40B4-BE49-F238E27FC236}">
                <a16:creationId xmlns:a16="http://schemas.microsoft.com/office/drawing/2014/main" id="{A7E53CFE-D20D-8D36-9B58-3D980FD10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4" y="256673"/>
            <a:ext cx="1921967" cy="1921967"/>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Raisoni World - YouTube">
            <a:extLst>
              <a:ext uri="{FF2B5EF4-FFF2-40B4-BE49-F238E27FC236}">
                <a16:creationId xmlns:a16="http://schemas.microsoft.com/office/drawing/2014/main" id="{762E3AE6-226A-708E-435D-3CE3A4D04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1189" y="226643"/>
            <a:ext cx="1921967" cy="1921967"/>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22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 y="5110915"/>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7" name="TextBox 6">
            <a:extLst>
              <a:ext uri="{FF2B5EF4-FFF2-40B4-BE49-F238E27FC236}">
                <a16:creationId xmlns:a16="http://schemas.microsoft.com/office/drawing/2014/main" id="{E64ACB02-1854-9C1E-2A23-7FA0596F9537}"/>
              </a:ext>
            </a:extLst>
          </p:cNvPr>
          <p:cNvSpPr txBox="1"/>
          <p:nvPr/>
        </p:nvSpPr>
        <p:spPr>
          <a:xfrm>
            <a:off x="306805" y="994429"/>
            <a:ext cx="3735806" cy="646331"/>
          </a:xfrm>
          <a:prstGeom prst="rect">
            <a:avLst/>
          </a:prstGeom>
          <a:noFill/>
        </p:spPr>
        <p:txBody>
          <a:bodyPr wrap="square">
            <a:spAutoFit/>
          </a:bodyPr>
          <a:lstStyle/>
          <a:p>
            <a:pPr marL="400050" indent="-400050" eaLnBrk="1" fontAlgn="auto" hangingPunct="1">
              <a:spcAft>
                <a:spcPts val="0"/>
              </a:spcAft>
              <a:buAutoNum type="romanUcPeriod" startAt="2"/>
              <a:defRPr/>
            </a:pPr>
            <a:r>
              <a:rPr lang="en-US" sz="1800" b="1" dirty="0">
                <a:latin typeface="Times New Roman" pitchFamily="18" charset="0"/>
                <a:cs typeface="Times New Roman" pitchFamily="18" charset="0"/>
              </a:rPr>
              <a:t>System Architecture Diagram</a:t>
            </a:r>
          </a:p>
          <a:p>
            <a:pPr eaLnBrk="1" fontAlgn="auto" hangingPunct="1">
              <a:spcAft>
                <a:spcPts val="0"/>
              </a:spcAft>
              <a:defRPr/>
            </a:pPr>
            <a:endParaRPr lang="en-US" sz="1800" b="1" dirty="0">
              <a:latin typeface="Times New Roman" pitchFamily="18" charset="0"/>
              <a:cs typeface="Times New Roman" pitchFamily="18" charset="0"/>
            </a:endParaRPr>
          </a:p>
        </p:txBody>
      </p:sp>
      <p:sp>
        <p:nvSpPr>
          <p:cNvPr id="8" name="Flowchart: Alternate Process 7">
            <a:extLst>
              <a:ext uri="{FF2B5EF4-FFF2-40B4-BE49-F238E27FC236}">
                <a16:creationId xmlns:a16="http://schemas.microsoft.com/office/drawing/2014/main" id="{9F6C5C1A-FF18-18E7-05A7-CAFA97E13A99}"/>
              </a:ext>
            </a:extLst>
          </p:cNvPr>
          <p:cNvSpPr/>
          <p:nvPr/>
        </p:nvSpPr>
        <p:spPr>
          <a:xfrm>
            <a:off x="150789" y="2812779"/>
            <a:ext cx="1692442" cy="1134979"/>
          </a:xfrm>
          <a:prstGeom prst="flowChartAlternateProcess">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User</a:t>
            </a:r>
          </a:p>
          <a:p>
            <a:pPr algn="ctr"/>
            <a:r>
              <a:rPr lang="en-GB" dirty="0">
                <a:latin typeface="Times New Roman" panose="02020603050405020304" pitchFamily="18" charset="0"/>
                <a:cs typeface="Times New Roman" panose="02020603050405020304" pitchFamily="18" charset="0"/>
              </a:rPr>
              <a:t>(Security Professional)</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3FCA2A-1451-2B32-AE04-2CD0116F9D8C}"/>
              </a:ext>
            </a:extLst>
          </p:cNvPr>
          <p:cNvSpPr txBox="1"/>
          <p:nvPr/>
        </p:nvSpPr>
        <p:spPr>
          <a:xfrm>
            <a:off x="6731276" y="1116544"/>
            <a:ext cx="5005136" cy="38902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451158B2-ECE6-1C76-3E6B-41C7197FF121}"/>
              </a:ext>
            </a:extLst>
          </p:cNvPr>
          <p:cNvSpPr/>
          <p:nvPr/>
        </p:nvSpPr>
        <p:spPr>
          <a:xfrm>
            <a:off x="3287089" y="2478291"/>
            <a:ext cx="2446421" cy="186890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Browser</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8B1260A-F475-38E0-5821-3F31FA285A2B}"/>
              </a:ext>
            </a:extLst>
          </p:cNvPr>
          <p:cNvSpPr/>
          <p:nvPr/>
        </p:nvSpPr>
        <p:spPr>
          <a:xfrm>
            <a:off x="6937593" y="1927924"/>
            <a:ext cx="1740568" cy="723975"/>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Sensitive Data Exposure</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69C71F1-D5AD-007F-8BA4-120C75DE0EC8}"/>
              </a:ext>
            </a:extLst>
          </p:cNvPr>
          <p:cNvSpPr/>
          <p:nvPr/>
        </p:nvSpPr>
        <p:spPr>
          <a:xfrm>
            <a:off x="9994773" y="3570736"/>
            <a:ext cx="1552073" cy="620620"/>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Cross-site scripting XSS</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53F6DA2-BBA8-90E3-445B-AE216A9CBBE1}"/>
              </a:ext>
            </a:extLst>
          </p:cNvPr>
          <p:cNvSpPr/>
          <p:nvPr/>
        </p:nvSpPr>
        <p:spPr>
          <a:xfrm>
            <a:off x="9735366" y="2870939"/>
            <a:ext cx="1900990" cy="573889"/>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Broken Access Control</a:t>
            </a:r>
            <a:endParaRPr lang="en-IN"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9AD46AFC-5388-0931-CB5B-C9AA61D99000}"/>
              </a:ext>
            </a:extLst>
          </p:cNvPr>
          <p:cNvSpPr/>
          <p:nvPr/>
        </p:nvSpPr>
        <p:spPr>
          <a:xfrm>
            <a:off x="8221582" y="1272220"/>
            <a:ext cx="1519989" cy="57992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SQL Injection</a:t>
            </a: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F40E2AE9-B64E-B780-E9F8-0B57F193B0CF}"/>
              </a:ext>
            </a:extLst>
          </p:cNvPr>
          <p:cNvSpPr/>
          <p:nvPr/>
        </p:nvSpPr>
        <p:spPr>
          <a:xfrm>
            <a:off x="6859716" y="1248772"/>
            <a:ext cx="1227221" cy="54491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Command Injection</a:t>
            </a:r>
            <a:endParaRPr lang="en-IN"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B36F304F-8991-AB41-9209-FBFF0AA1DDF9}"/>
              </a:ext>
            </a:extLst>
          </p:cNvPr>
          <p:cNvSpPr/>
          <p:nvPr/>
        </p:nvSpPr>
        <p:spPr>
          <a:xfrm>
            <a:off x="9857145" y="1318472"/>
            <a:ext cx="1780672" cy="55421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Broken Authentication</a:t>
            </a:r>
            <a:endParaRPr lang="en-IN"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F54B2E47-E2C1-83D3-7F18-9392567BEA7D}"/>
              </a:ext>
            </a:extLst>
          </p:cNvPr>
          <p:cNvSpPr/>
          <p:nvPr/>
        </p:nvSpPr>
        <p:spPr>
          <a:xfrm>
            <a:off x="9932069" y="4405516"/>
            <a:ext cx="1379621" cy="4753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XML entity</a:t>
            </a:r>
            <a:endParaRPr lang="en-IN"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675D82E4-D133-0B20-B683-1E61590133C8}"/>
              </a:ext>
            </a:extLst>
          </p:cNvPr>
          <p:cNvSpPr/>
          <p:nvPr/>
        </p:nvSpPr>
        <p:spPr>
          <a:xfrm>
            <a:off x="9148320" y="2107214"/>
            <a:ext cx="1945106" cy="579925"/>
          </a:xfrm>
          <a:prstGeom prst="roundRect">
            <a:avLst>
              <a:gd name="adj" fmla="val 0"/>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Security misconfiguration</a:t>
            </a:r>
            <a:endParaRPr lang="en-IN"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E7CC1BA5-5BDE-389E-A77E-7CA8FDED9ED7}"/>
              </a:ext>
            </a:extLst>
          </p:cNvPr>
          <p:cNvSpPr/>
          <p:nvPr/>
        </p:nvSpPr>
        <p:spPr>
          <a:xfrm>
            <a:off x="7109661" y="2890290"/>
            <a:ext cx="1975184" cy="57992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Insecure deserialization</a:t>
            </a:r>
            <a:endParaRPr lang="en-IN" dirty="0">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148911C7-6160-1ACB-B11C-1CDD65A6DBC3}"/>
              </a:ext>
            </a:extLst>
          </p:cNvPr>
          <p:cNvSpPr/>
          <p:nvPr/>
        </p:nvSpPr>
        <p:spPr>
          <a:xfrm>
            <a:off x="6903119" y="3645781"/>
            <a:ext cx="2863516" cy="7014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Using component with known vulnerability</a:t>
            </a:r>
            <a:endParaRPr lang="en-IN" dirty="0">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C5ECA2C5-7705-7C9E-0C1E-243BC72B6617}"/>
              </a:ext>
            </a:extLst>
          </p:cNvPr>
          <p:cNvSpPr/>
          <p:nvPr/>
        </p:nvSpPr>
        <p:spPr>
          <a:xfrm>
            <a:off x="7731293" y="4455644"/>
            <a:ext cx="1379621" cy="4753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SSRF</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F146451-C6DE-12C7-D938-FEB85963EDE0}"/>
              </a:ext>
            </a:extLst>
          </p:cNvPr>
          <p:cNvSpPr txBox="1"/>
          <p:nvPr/>
        </p:nvSpPr>
        <p:spPr>
          <a:xfrm>
            <a:off x="645154" y="3947758"/>
            <a:ext cx="790539"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Client</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DDD47E5-AEED-8748-2ACD-B461717DE9AF}"/>
              </a:ext>
            </a:extLst>
          </p:cNvPr>
          <p:cNvSpPr txBox="1"/>
          <p:nvPr/>
        </p:nvSpPr>
        <p:spPr>
          <a:xfrm>
            <a:off x="7521742" y="5054140"/>
            <a:ext cx="396240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Vulnerable University - Application</a:t>
            </a:r>
            <a:endParaRPr lang="en-IN" dirty="0">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F7CFDA3E-FC6B-C5A0-568D-187F1715A42E}"/>
              </a:ext>
            </a:extLst>
          </p:cNvPr>
          <p:cNvCxnSpPr/>
          <p:nvPr/>
        </p:nvCxnSpPr>
        <p:spPr>
          <a:xfrm>
            <a:off x="1957534" y="3102328"/>
            <a:ext cx="121919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3C4CA2-D907-D38E-BD4F-CC051948A0D4}"/>
              </a:ext>
            </a:extLst>
          </p:cNvPr>
          <p:cNvCxnSpPr>
            <a:cxnSpLocks/>
          </p:cNvCxnSpPr>
          <p:nvPr/>
        </p:nvCxnSpPr>
        <p:spPr>
          <a:xfrm flipH="1">
            <a:off x="1957533" y="3674617"/>
            <a:ext cx="121919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DBFBA0-66B8-DB61-CF6E-F4F0FCCFD435}"/>
              </a:ext>
            </a:extLst>
          </p:cNvPr>
          <p:cNvCxnSpPr>
            <a:cxnSpLocks/>
          </p:cNvCxnSpPr>
          <p:nvPr/>
        </p:nvCxnSpPr>
        <p:spPr>
          <a:xfrm>
            <a:off x="5807391" y="3361618"/>
            <a:ext cx="80210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FF868D7-1000-50E2-2675-B013A5C171A7}"/>
              </a:ext>
            </a:extLst>
          </p:cNvPr>
          <p:cNvSpPr txBox="1"/>
          <p:nvPr/>
        </p:nvSpPr>
        <p:spPr>
          <a:xfrm>
            <a:off x="2093888" y="2771686"/>
            <a:ext cx="108284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Request</a:t>
            </a:r>
            <a:endParaRPr lang="en-IN"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6E3F818-A6DD-10BD-D6ED-3E3C20DD44C8}"/>
              </a:ext>
            </a:extLst>
          </p:cNvPr>
          <p:cNvSpPr txBox="1"/>
          <p:nvPr/>
        </p:nvSpPr>
        <p:spPr>
          <a:xfrm>
            <a:off x="2093888" y="3345213"/>
            <a:ext cx="108284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Response</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64B3046-B70C-2018-153F-724935232184}"/>
              </a:ext>
            </a:extLst>
          </p:cNvPr>
          <p:cNvSpPr txBox="1"/>
          <p:nvPr/>
        </p:nvSpPr>
        <p:spPr>
          <a:xfrm>
            <a:off x="3865725" y="4405516"/>
            <a:ext cx="124007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Client Side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20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4" name="TextBox 3">
            <a:extLst>
              <a:ext uri="{FF2B5EF4-FFF2-40B4-BE49-F238E27FC236}">
                <a16:creationId xmlns:a16="http://schemas.microsoft.com/office/drawing/2014/main" id="{F644DE78-1BF3-1162-FF7C-5D9CD6B60BEB}"/>
              </a:ext>
            </a:extLst>
          </p:cNvPr>
          <p:cNvSpPr txBox="1"/>
          <p:nvPr/>
        </p:nvSpPr>
        <p:spPr>
          <a:xfrm>
            <a:off x="201126" y="891986"/>
            <a:ext cx="4997115"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III.  Module </a:t>
            </a:r>
            <a:endParaRPr lang="en-IN" b="1" dirty="0">
              <a:latin typeface="Times New Roman" panose="02020603050405020304" pitchFamily="18" charset="0"/>
              <a:cs typeface="Times New Roman" panose="02020603050405020304" pitchFamily="18" charset="0"/>
            </a:endParaRPr>
          </a:p>
        </p:txBody>
      </p:sp>
      <p:pic>
        <p:nvPicPr>
          <p:cNvPr id="8" name="Picture 7" descr="Graphical user interface, text&#10;&#10;Description automatically generated">
            <a:extLst>
              <a:ext uri="{FF2B5EF4-FFF2-40B4-BE49-F238E27FC236}">
                <a16:creationId xmlns:a16="http://schemas.microsoft.com/office/drawing/2014/main" id="{7979FEE8-A291-7B91-00A1-93AFAE76D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57" y="1426533"/>
            <a:ext cx="8825059" cy="4539481"/>
          </a:xfrm>
          <a:prstGeom prst="rect">
            <a:avLst/>
          </a:prstGeom>
        </p:spPr>
      </p:pic>
      <p:cxnSp>
        <p:nvCxnSpPr>
          <p:cNvPr id="11" name="Straight Arrow Connector 10">
            <a:extLst>
              <a:ext uri="{FF2B5EF4-FFF2-40B4-BE49-F238E27FC236}">
                <a16:creationId xmlns:a16="http://schemas.microsoft.com/office/drawing/2014/main" id="{9797AC17-8FBF-4300-DF93-163267328284}"/>
              </a:ext>
            </a:extLst>
          </p:cNvPr>
          <p:cNvCxnSpPr>
            <a:cxnSpLocks/>
          </p:cNvCxnSpPr>
          <p:nvPr/>
        </p:nvCxnSpPr>
        <p:spPr>
          <a:xfrm flipV="1">
            <a:off x="6528987" y="1793953"/>
            <a:ext cx="3475186" cy="70141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C4B13286-F6F4-0271-39F8-90BFDA9BBD97}"/>
              </a:ext>
            </a:extLst>
          </p:cNvPr>
          <p:cNvSpPr txBox="1"/>
          <p:nvPr/>
        </p:nvSpPr>
        <p:spPr>
          <a:xfrm>
            <a:off x="9733660" y="1529159"/>
            <a:ext cx="175768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Vulnerable Component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10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4" name="TextBox 3">
            <a:extLst>
              <a:ext uri="{FF2B5EF4-FFF2-40B4-BE49-F238E27FC236}">
                <a16:creationId xmlns:a16="http://schemas.microsoft.com/office/drawing/2014/main" id="{F644DE78-1BF3-1162-FF7C-5D9CD6B60BEB}"/>
              </a:ext>
            </a:extLst>
          </p:cNvPr>
          <p:cNvSpPr txBox="1"/>
          <p:nvPr/>
        </p:nvSpPr>
        <p:spPr>
          <a:xfrm>
            <a:off x="201126" y="847526"/>
            <a:ext cx="4997115"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III.  Module </a:t>
            </a:r>
            <a:endParaRPr lang="en-IN" b="1"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B5D9E765-A89C-0229-89F9-BAAF1858E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26" y="1261318"/>
            <a:ext cx="8276153" cy="4812139"/>
          </a:xfrm>
          <a:prstGeom prst="rect">
            <a:avLst/>
          </a:prstGeom>
        </p:spPr>
      </p:pic>
      <p:cxnSp>
        <p:nvCxnSpPr>
          <p:cNvPr id="5" name="Straight Arrow Connector 4">
            <a:extLst>
              <a:ext uri="{FF2B5EF4-FFF2-40B4-BE49-F238E27FC236}">
                <a16:creationId xmlns:a16="http://schemas.microsoft.com/office/drawing/2014/main" id="{B4D3A646-DAD0-EC59-E4FE-40414E28E043}"/>
              </a:ext>
            </a:extLst>
          </p:cNvPr>
          <p:cNvCxnSpPr>
            <a:cxnSpLocks/>
          </p:cNvCxnSpPr>
          <p:nvPr/>
        </p:nvCxnSpPr>
        <p:spPr>
          <a:xfrm flipV="1">
            <a:off x="5930781" y="1793953"/>
            <a:ext cx="4073392" cy="170127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064712-BBBD-2CB4-79FF-CD0771C60E80}"/>
              </a:ext>
            </a:extLst>
          </p:cNvPr>
          <p:cNvSpPr txBox="1"/>
          <p:nvPr/>
        </p:nvSpPr>
        <p:spPr>
          <a:xfrm>
            <a:off x="9733660" y="1529159"/>
            <a:ext cx="175768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Vulnerable Component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81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4" name="TextBox 3">
            <a:extLst>
              <a:ext uri="{FF2B5EF4-FFF2-40B4-BE49-F238E27FC236}">
                <a16:creationId xmlns:a16="http://schemas.microsoft.com/office/drawing/2014/main" id="{27B91FDB-0CF1-3A5B-2769-81AB7189E022}"/>
              </a:ext>
            </a:extLst>
          </p:cNvPr>
          <p:cNvSpPr txBox="1"/>
          <p:nvPr/>
        </p:nvSpPr>
        <p:spPr>
          <a:xfrm>
            <a:off x="577516" y="1166842"/>
            <a:ext cx="11036968" cy="4524315"/>
          </a:xfrm>
          <a:prstGeom prst="rect">
            <a:avLst/>
          </a:prstGeom>
          <a:noFill/>
        </p:spPr>
        <p:txBody>
          <a:bodyPr wrap="square" rtlCol="0">
            <a:spAutoFit/>
          </a:bodyPr>
          <a:lstStyle/>
          <a:p>
            <a:pPr marL="400050" indent="-400050" algn="just">
              <a:buAutoNum type="romanUcPeriod" startAt="4"/>
            </a:pPr>
            <a:r>
              <a:rPr lang="en-GB" b="1" dirty="0">
                <a:latin typeface="Times New Roman" panose="02020603050405020304" pitchFamily="18" charset="0"/>
                <a:cs typeface="Times New Roman" panose="02020603050405020304" pitchFamily="18" charset="0"/>
              </a:rPr>
              <a:t>Technology Used</a:t>
            </a:r>
          </a:p>
          <a:p>
            <a:pPr algn="just"/>
            <a:endParaRPr lang="en-GB"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Django –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Django is free, open source and written in Python. We design application using Django because Django makes it easier to build application using Python. Django takes care of the difficult stuff so that we can concentrate on building our application. </a:t>
            </a:r>
            <a:r>
              <a:rPr lang="en-GB" b="0" i="0" dirty="0">
                <a:solidFill>
                  <a:srgbClr val="000000"/>
                </a:solidFill>
                <a:effectLst/>
                <a:latin typeface="Times New Roman" panose="02020603050405020304" pitchFamily="18" charset="0"/>
                <a:cs typeface="Times New Roman" panose="02020603050405020304" pitchFamily="18" charset="0"/>
              </a:rPr>
              <a:t>Django emphasizes reusability of components, also referred to as DRY (Don't Repeat Yourself), and comes with ready-to-use features like login system, database connection and CRUD operations (Create Read Update Delete).</a:t>
            </a:r>
          </a:p>
          <a:p>
            <a:pPr algn="just"/>
            <a:endParaRPr lang="en-GB" dirty="0">
              <a:solidFill>
                <a:srgbClr val="000000"/>
              </a:solidFill>
              <a:latin typeface="Times New Roman" panose="02020603050405020304" pitchFamily="18" charset="0"/>
              <a:cs typeface="Times New Roman" panose="02020603050405020304" pitchFamily="18" charset="0"/>
            </a:endParaRPr>
          </a:p>
          <a:p>
            <a:pPr algn="just"/>
            <a:r>
              <a:rPr lang="en-GB" b="1" i="0" dirty="0">
                <a:solidFill>
                  <a:srgbClr val="000000"/>
                </a:solidFill>
                <a:effectLst/>
                <a:latin typeface="Times New Roman" panose="02020603050405020304" pitchFamily="18" charset="0"/>
                <a:cs typeface="Times New Roman" panose="02020603050405020304" pitchFamily="18" charset="0"/>
              </a:rPr>
              <a:t>Docker – </a:t>
            </a:r>
          </a:p>
          <a:p>
            <a:pPr algn="just"/>
            <a:endParaRPr lang="en-GB" b="1" dirty="0">
              <a:solidFill>
                <a:srgbClr val="00000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Docker is a set of platform as a service products that use OS-level virtualization to deliver software in packages called containers. The service has both free and premium tiers. The software that hosts the containers is called Docker Engine. By using this technology we make our application platform friendly. So, anyone can run this application on their own local system.</a:t>
            </a:r>
          </a:p>
        </p:txBody>
      </p:sp>
    </p:spTree>
    <p:extLst>
      <p:ext uri="{BB962C8B-B14F-4D97-AF65-F5344CB8AC3E}">
        <p14:creationId xmlns:p14="http://schemas.microsoft.com/office/powerpoint/2010/main" val="248096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EB44BA7-0164-69CE-5FD4-F2A56C45484F}"/>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13315" name="Picture 7">
            <a:extLst>
              <a:ext uri="{FF2B5EF4-FFF2-40B4-BE49-F238E27FC236}">
                <a16:creationId xmlns:a16="http://schemas.microsoft.com/office/drawing/2014/main" id="{A5BBA0CB-DFFC-2EA4-340C-2C7C1B642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CF656FE8-F935-37F7-6521-519066896C1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2" name="Rectangle 1">
            <a:extLst>
              <a:ext uri="{FF2B5EF4-FFF2-40B4-BE49-F238E27FC236}">
                <a16:creationId xmlns:a16="http://schemas.microsoft.com/office/drawing/2014/main" id="{3F7D1377-66EE-6D1A-42AC-52B5A25F297D}"/>
              </a:ext>
            </a:extLst>
          </p:cNvPr>
          <p:cNvSpPr/>
          <p:nvPr/>
        </p:nvSpPr>
        <p:spPr>
          <a:xfrm>
            <a:off x="3085254" y="1314450"/>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Researchers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2CFBC48-BE5D-B6FC-B008-756B3668FA46}"/>
              </a:ext>
            </a:extLst>
          </p:cNvPr>
          <p:cNvSpPr/>
          <p:nvPr/>
        </p:nvSpPr>
        <p:spPr>
          <a:xfrm>
            <a:off x="3085254" y="2527300"/>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Vulnerable University</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DCBDA73-5B43-5EE1-D6D1-F872BC63212F}"/>
              </a:ext>
            </a:extLst>
          </p:cNvPr>
          <p:cNvSpPr/>
          <p:nvPr/>
        </p:nvSpPr>
        <p:spPr>
          <a:xfrm>
            <a:off x="3085254" y="3781425"/>
            <a:ext cx="4124325" cy="477838"/>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Vulnerability</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522BA0A-8589-9E35-8354-F4CC973D5956}"/>
              </a:ext>
            </a:extLst>
          </p:cNvPr>
          <p:cNvSpPr/>
          <p:nvPr/>
        </p:nvSpPr>
        <p:spPr>
          <a:xfrm>
            <a:off x="3085254" y="5091113"/>
            <a:ext cx="4124325" cy="477837"/>
          </a:xfrm>
          <a:prstGeom prst="rect">
            <a:avLst/>
          </a:prstGeom>
          <a:solidFill>
            <a:schemeClr val="accent2">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chemeClr val="tx1"/>
                </a:solidFill>
                <a:latin typeface="Times New Roman" panose="02020603050405020304" pitchFamily="18" charset="0"/>
                <a:cs typeface="Times New Roman" panose="02020603050405020304" pitchFamily="18" charset="0"/>
              </a:rPr>
              <a:t>Learning and Report </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3AB2D59E-5D3B-00D9-5FB6-9CCAFB97FB84}"/>
              </a:ext>
            </a:extLst>
          </p:cNvPr>
          <p:cNvSpPr/>
          <p:nvPr/>
        </p:nvSpPr>
        <p:spPr>
          <a:xfrm>
            <a:off x="5045816" y="1792288"/>
            <a:ext cx="254000" cy="735012"/>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Arrow: Down 6">
            <a:extLst>
              <a:ext uri="{FF2B5EF4-FFF2-40B4-BE49-F238E27FC236}">
                <a16:creationId xmlns:a16="http://schemas.microsoft.com/office/drawing/2014/main" id="{E51D6760-E125-7E42-95A7-01F8AF2F2D0D}"/>
              </a:ext>
            </a:extLst>
          </p:cNvPr>
          <p:cNvSpPr/>
          <p:nvPr/>
        </p:nvSpPr>
        <p:spPr>
          <a:xfrm>
            <a:off x="5045816" y="2992438"/>
            <a:ext cx="254000" cy="788987"/>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Arrow: Down 7">
            <a:extLst>
              <a:ext uri="{FF2B5EF4-FFF2-40B4-BE49-F238E27FC236}">
                <a16:creationId xmlns:a16="http://schemas.microsoft.com/office/drawing/2014/main" id="{5A8E719C-5C6A-DB11-5ACD-FDA2FE28B446}"/>
              </a:ext>
            </a:extLst>
          </p:cNvPr>
          <p:cNvSpPr/>
          <p:nvPr/>
        </p:nvSpPr>
        <p:spPr>
          <a:xfrm>
            <a:off x="5045816" y="4259263"/>
            <a:ext cx="254000" cy="83185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8">
            <a:extLst>
              <a:ext uri="{FF2B5EF4-FFF2-40B4-BE49-F238E27FC236}">
                <a16:creationId xmlns:a16="http://schemas.microsoft.com/office/drawing/2014/main" id="{C6B2CAA0-A4DF-0CA7-265F-B2960A0D9B2B}"/>
              </a:ext>
            </a:extLst>
          </p:cNvPr>
          <p:cNvSpPr/>
          <p:nvPr/>
        </p:nvSpPr>
        <p:spPr>
          <a:xfrm>
            <a:off x="5482379" y="1878013"/>
            <a:ext cx="4745037" cy="5619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Researchers download the application and run on their local system</a:t>
            </a:r>
            <a:endParaRPr lang="en-IN" dirty="0">
              <a:solidFill>
                <a:schemeClr val="tx1"/>
              </a:solidFill>
            </a:endParaRPr>
          </a:p>
        </p:txBody>
      </p:sp>
      <p:sp>
        <p:nvSpPr>
          <p:cNvPr id="11" name="Rectangle 10">
            <a:extLst>
              <a:ext uri="{FF2B5EF4-FFF2-40B4-BE49-F238E27FC236}">
                <a16:creationId xmlns:a16="http://schemas.microsoft.com/office/drawing/2014/main" id="{8F57B451-59FB-C563-659A-2BAAFF8AE1D1}"/>
              </a:ext>
            </a:extLst>
          </p:cNvPr>
          <p:cNvSpPr/>
          <p:nvPr/>
        </p:nvSpPr>
        <p:spPr>
          <a:xfrm>
            <a:off x="5482379" y="3103563"/>
            <a:ext cx="5345112" cy="5651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Researchers will find vulnerabilities within the scope of application.</a:t>
            </a:r>
            <a:endParaRPr lang="en-IN" dirty="0">
              <a:solidFill>
                <a:schemeClr val="tx1"/>
              </a:solidFill>
            </a:endParaRPr>
          </a:p>
        </p:txBody>
      </p:sp>
      <p:sp>
        <p:nvSpPr>
          <p:cNvPr id="12" name="Rectangle 11">
            <a:extLst>
              <a:ext uri="{FF2B5EF4-FFF2-40B4-BE49-F238E27FC236}">
                <a16:creationId xmlns:a16="http://schemas.microsoft.com/office/drawing/2014/main" id="{C6A8FF45-BCEB-9FC1-6509-281118DA38A0}"/>
              </a:ext>
            </a:extLst>
          </p:cNvPr>
          <p:cNvSpPr/>
          <p:nvPr/>
        </p:nvSpPr>
        <p:spPr>
          <a:xfrm>
            <a:off x="5482379" y="4475163"/>
            <a:ext cx="3336880" cy="315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Learn &amp; Report Vulnerabilities.</a:t>
            </a:r>
            <a:endParaRPr lang="en-IN" dirty="0">
              <a:solidFill>
                <a:schemeClr val="tx1"/>
              </a:solidFill>
            </a:endParaRPr>
          </a:p>
        </p:txBody>
      </p:sp>
      <p:sp>
        <p:nvSpPr>
          <p:cNvPr id="10" name="TextBox 9">
            <a:extLst>
              <a:ext uri="{FF2B5EF4-FFF2-40B4-BE49-F238E27FC236}">
                <a16:creationId xmlns:a16="http://schemas.microsoft.com/office/drawing/2014/main" id="{F64EA2FA-F332-6E01-DA03-14BE3A5077F0}"/>
              </a:ext>
            </a:extLst>
          </p:cNvPr>
          <p:cNvSpPr txBox="1"/>
          <p:nvPr/>
        </p:nvSpPr>
        <p:spPr>
          <a:xfrm>
            <a:off x="433137" y="962526"/>
            <a:ext cx="2250242"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V.  Block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anose="02020603050405020304" pitchFamily="18" charset="0"/>
                <a:cs typeface="Times New Roman" pitchFamily="18" charset="0"/>
              </a:rPr>
              <a:t>Proposed System</a:t>
            </a:r>
          </a:p>
        </p:txBody>
      </p:sp>
      <p:sp>
        <p:nvSpPr>
          <p:cNvPr id="4" name="TextBox 3">
            <a:extLst>
              <a:ext uri="{FF2B5EF4-FFF2-40B4-BE49-F238E27FC236}">
                <a16:creationId xmlns:a16="http://schemas.microsoft.com/office/drawing/2014/main" id="{A817DDB8-4948-945A-1EB0-6062E6B20107}"/>
              </a:ext>
            </a:extLst>
          </p:cNvPr>
          <p:cNvSpPr txBox="1"/>
          <p:nvPr/>
        </p:nvSpPr>
        <p:spPr>
          <a:xfrm>
            <a:off x="218648" y="722580"/>
            <a:ext cx="2131445"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VI.  UML Diagram</a:t>
            </a:r>
          </a:p>
        </p:txBody>
      </p:sp>
      <p:grpSp>
        <p:nvGrpSpPr>
          <p:cNvPr id="52" name="Group 51">
            <a:extLst>
              <a:ext uri="{FF2B5EF4-FFF2-40B4-BE49-F238E27FC236}">
                <a16:creationId xmlns:a16="http://schemas.microsoft.com/office/drawing/2014/main" id="{0DDA326D-247B-E56C-2882-D97A3638F87C}"/>
              </a:ext>
            </a:extLst>
          </p:cNvPr>
          <p:cNvGrpSpPr/>
          <p:nvPr/>
        </p:nvGrpSpPr>
        <p:grpSpPr>
          <a:xfrm>
            <a:off x="1059559" y="1091912"/>
            <a:ext cx="8222863" cy="4609073"/>
            <a:chOff x="162250" y="1366624"/>
            <a:chExt cx="8222863" cy="4609073"/>
          </a:xfrm>
        </p:grpSpPr>
        <p:graphicFrame>
          <p:nvGraphicFramePr>
            <p:cNvPr id="6" name="Diagram 5">
              <a:extLst>
                <a:ext uri="{FF2B5EF4-FFF2-40B4-BE49-F238E27FC236}">
                  <a16:creationId xmlns:a16="http://schemas.microsoft.com/office/drawing/2014/main" id="{C69AD3FC-2119-F8F2-A09F-F7A3018739F0}"/>
                </a:ext>
              </a:extLst>
            </p:cNvPr>
            <p:cNvGraphicFramePr/>
            <p:nvPr>
              <p:extLst>
                <p:ext uri="{D42A27DB-BD31-4B8C-83A1-F6EECF244321}">
                  <p14:modId xmlns:p14="http://schemas.microsoft.com/office/powerpoint/2010/main" val="882121529"/>
                </p:ext>
              </p:extLst>
            </p:nvPr>
          </p:nvGraphicFramePr>
          <p:xfrm>
            <a:off x="162250" y="2684115"/>
            <a:ext cx="1784016" cy="1861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1" name="Group 50">
              <a:extLst>
                <a:ext uri="{FF2B5EF4-FFF2-40B4-BE49-F238E27FC236}">
                  <a16:creationId xmlns:a16="http://schemas.microsoft.com/office/drawing/2014/main" id="{4A6431C6-072C-76EF-F4AC-B55AC83909F6}"/>
                </a:ext>
              </a:extLst>
            </p:cNvPr>
            <p:cNvGrpSpPr/>
            <p:nvPr/>
          </p:nvGrpSpPr>
          <p:grpSpPr>
            <a:xfrm>
              <a:off x="1054257" y="1366624"/>
              <a:ext cx="7330856" cy="4609073"/>
              <a:chOff x="1054257" y="1366624"/>
              <a:chExt cx="7330856" cy="4609073"/>
            </a:xfrm>
          </p:grpSpPr>
          <p:grpSp>
            <p:nvGrpSpPr>
              <p:cNvPr id="23" name="Group 22">
                <a:extLst>
                  <a:ext uri="{FF2B5EF4-FFF2-40B4-BE49-F238E27FC236}">
                    <a16:creationId xmlns:a16="http://schemas.microsoft.com/office/drawing/2014/main" id="{0E6ACD78-01A3-34E2-0480-40BD6ED5DF11}"/>
                  </a:ext>
                </a:extLst>
              </p:cNvPr>
              <p:cNvGrpSpPr/>
              <p:nvPr/>
            </p:nvGrpSpPr>
            <p:grpSpPr>
              <a:xfrm>
                <a:off x="2686039" y="4114578"/>
                <a:ext cx="1942107" cy="1861119"/>
                <a:chOff x="4028064" y="2718419"/>
                <a:chExt cx="1784016" cy="1706721"/>
              </a:xfrm>
            </p:grpSpPr>
            <p:sp>
              <p:nvSpPr>
                <p:cNvPr id="16" name="Freeform: Shape 15">
                  <a:extLst>
                    <a:ext uri="{FF2B5EF4-FFF2-40B4-BE49-F238E27FC236}">
                      <a16:creationId xmlns:a16="http://schemas.microsoft.com/office/drawing/2014/main" id="{501F0222-005D-E3D4-DEC3-A74E0EC1ACD3}"/>
                    </a:ext>
                  </a:extLst>
                </p:cNvPr>
                <p:cNvSpPr/>
                <p:nvPr/>
              </p:nvSpPr>
              <p:spPr>
                <a:xfrm>
                  <a:off x="4028064" y="2718419"/>
                  <a:ext cx="1784016" cy="662400"/>
                </a:xfrm>
                <a:custGeom>
                  <a:avLst/>
                  <a:gdLst>
                    <a:gd name="connsiteX0" fmla="*/ 0 w 1740375"/>
                    <a:gd name="connsiteY0" fmla="*/ 0 h 662400"/>
                    <a:gd name="connsiteX1" fmla="*/ 1740375 w 1740375"/>
                    <a:gd name="connsiteY1" fmla="*/ 0 h 662400"/>
                    <a:gd name="connsiteX2" fmla="*/ 1740375 w 1740375"/>
                    <a:gd name="connsiteY2" fmla="*/ 662400 h 662400"/>
                    <a:gd name="connsiteX3" fmla="*/ 0 w 1740375"/>
                    <a:gd name="connsiteY3" fmla="*/ 662400 h 662400"/>
                    <a:gd name="connsiteX4" fmla="*/ 0 w 1740375"/>
                    <a:gd name="connsiteY4" fmla="*/ 0 h 6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0375" h="662400">
                      <a:moveTo>
                        <a:pt x="0" y="0"/>
                      </a:moveTo>
                      <a:lnTo>
                        <a:pt x="1740375" y="0"/>
                      </a:lnTo>
                      <a:lnTo>
                        <a:pt x="1740375" y="662400"/>
                      </a:lnTo>
                      <a:lnTo>
                        <a:pt x="0" y="662400"/>
                      </a:lnTo>
                      <a:lnTo>
                        <a:pt x="0" y="0"/>
                      </a:lnTo>
                      <a:close/>
                    </a:path>
                  </a:pathLst>
                </a:cu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Times New Roman" panose="02020603050405020304" pitchFamily="18" charset="0"/>
                      <a:cs typeface="Times New Roman" panose="02020603050405020304" pitchFamily="18" charset="0"/>
                    </a:rPr>
                    <a:t>Application</a:t>
                  </a:r>
                  <a:endParaRPr lang="en-IN" sz="2300" kern="1200" dirty="0">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1BD06E30-5C26-63AC-CCE7-235C1F9440FF}"/>
                    </a:ext>
                  </a:extLst>
                </p:cNvPr>
                <p:cNvSpPr/>
                <p:nvPr/>
              </p:nvSpPr>
              <p:spPr>
                <a:xfrm>
                  <a:off x="4028064" y="3383413"/>
                  <a:ext cx="1784015" cy="1041727"/>
                </a:xfrm>
                <a:custGeom>
                  <a:avLst/>
                  <a:gdLst>
                    <a:gd name="connsiteX0" fmla="*/ 0 w 1740375"/>
                    <a:gd name="connsiteY0" fmla="*/ 0 h 1041727"/>
                    <a:gd name="connsiteX1" fmla="*/ 1740375 w 1740375"/>
                    <a:gd name="connsiteY1" fmla="*/ 0 h 1041727"/>
                    <a:gd name="connsiteX2" fmla="*/ 1740375 w 1740375"/>
                    <a:gd name="connsiteY2" fmla="*/ 1041727 h 1041727"/>
                    <a:gd name="connsiteX3" fmla="*/ 0 w 1740375"/>
                    <a:gd name="connsiteY3" fmla="*/ 1041727 h 1041727"/>
                    <a:gd name="connsiteX4" fmla="*/ 0 w 1740375"/>
                    <a:gd name="connsiteY4" fmla="*/ 0 h 104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0375" h="1041727">
                      <a:moveTo>
                        <a:pt x="0" y="0"/>
                      </a:moveTo>
                      <a:lnTo>
                        <a:pt x="1740375" y="0"/>
                      </a:lnTo>
                      <a:lnTo>
                        <a:pt x="1740375" y="1041727"/>
                      </a:lnTo>
                      <a:lnTo>
                        <a:pt x="0" y="1041727"/>
                      </a:lnTo>
                      <a:lnTo>
                        <a:pt x="0" y="0"/>
                      </a:lnTo>
                      <a:close/>
                    </a:path>
                  </a:pathLst>
                </a:custGeom>
                <a:solidFill>
                  <a:schemeClr val="accent2">
                    <a:lumMod val="20000"/>
                    <a:lumOff val="8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Login </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Home page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Admin page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XSS</a:t>
                  </a:r>
                  <a:endParaRPr lang="en-IN" sz="1400" kern="1200"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E7CA8023-9902-54DE-117D-9000A9B6DA02}"/>
                  </a:ext>
                </a:extLst>
              </p:cNvPr>
              <p:cNvGrpSpPr/>
              <p:nvPr/>
            </p:nvGrpSpPr>
            <p:grpSpPr>
              <a:xfrm>
                <a:off x="2686041" y="1399932"/>
                <a:ext cx="1878482" cy="1861119"/>
                <a:chOff x="6012092" y="2718419"/>
                <a:chExt cx="1784016" cy="1704127"/>
              </a:xfrm>
            </p:grpSpPr>
            <p:sp>
              <p:nvSpPr>
                <p:cNvPr id="20" name="Freeform: Shape 19">
                  <a:extLst>
                    <a:ext uri="{FF2B5EF4-FFF2-40B4-BE49-F238E27FC236}">
                      <a16:creationId xmlns:a16="http://schemas.microsoft.com/office/drawing/2014/main" id="{48489302-C4E3-4BED-FD16-331B6D8D6D55}"/>
                    </a:ext>
                  </a:extLst>
                </p:cNvPr>
                <p:cNvSpPr/>
                <p:nvPr/>
              </p:nvSpPr>
              <p:spPr>
                <a:xfrm>
                  <a:off x="6012092" y="2718419"/>
                  <a:ext cx="1784016" cy="662400"/>
                </a:xfrm>
                <a:custGeom>
                  <a:avLst/>
                  <a:gdLst>
                    <a:gd name="connsiteX0" fmla="*/ 0 w 1740375"/>
                    <a:gd name="connsiteY0" fmla="*/ 0 h 662400"/>
                    <a:gd name="connsiteX1" fmla="*/ 1740375 w 1740375"/>
                    <a:gd name="connsiteY1" fmla="*/ 0 h 662400"/>
                    <a:gd name="connsiteX2" fmla="*/ 1740375 w 1740375"/>
                    <a:gd name="connsiteY2" fmla="*/ 662400 h 662400"/>
                    <a:gd name="connsiteX3" fmla="*/ 0 w 1740375"/>
                    <a:gd name="connsiteY3" fmla="*/ 662400 h 662400"/>
                    <a:gd name="connsiteX4" fmla="*/ 0 w 1740375"/>
                    <a:gd name="connsiteY4" fmla="*/ 0 h 6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0375" h="662400">
                      <a:moveTo>
                        <a:pt x="0" y="0"/>
                      </a:moveTo>
                      <a:lnTo>
                        <a:pt x="1740375" y="0"/>
                      </a:lnTo>
                      <a:lnTo>
                        <a:pt x="1740375" y="662400"/>
                      </a:lnTo>
                      <a:lnTo>
                        <a:pt x="0" y="662400"/>
                      </a:lnTo>
                      <a:lnTo>
                        <a:pt x="0" y="0"/>
                      </a:lnTo>
                      <a:close/>
                    </a:path>
                  </a:pathLst>
                </a:cu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Times New Roman" panose="02020603050405020304" pitchFamily="18" charset="0"/>
                      <a:cs typeface="Times New Roman" panose="02020603050405020304" pitchFamily="18" charset="0"/>
                    </a:rPr>
                    <a:t>Report</a:t>
                  </a:r>
                  <a:endParaRPr lang="en-IN" sz="2300" kern="12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EE06F0E7-1326-FA2D-C900-6E4F6C5CA521}"/>
                    </a:ext>
                  </a:extLst>
                </p:cNvPr>
                <p:cNvSpPr/>
                <p:nvPr/>
              </p:nvSpPr>
              <p:spPr>
                <a:xfrm>
                  <a:off x="6012092" y="3380819"/>
                  <a:ext cx="1784016" cy="1041727"/>
                </a:xfrm>
                <a:custGeom>
                  <a:avLst/>
                  <a:gdLst>
                    <a:gd name="connsiteX0" fmla="*/ 0 w 1740375"/>
                    <a:gd name="connsiteY0" fmla="*/ 0 h 1041727"/>
                    <a:gd name="connsiteX1" fmla="*/ 1740375 w 1740375"/>
                    <a:gd name="connsiteY1" fmla="*/ 0 h 1041727"/>
                    <a:gd name="connsiteX2" fmla="*/ 1740375 w 1740375"/>
                    <a:gd name="connsiteY2" fmla="*/ 1041727 h 1041727"/>
                    <a:gd name="connsiteX3" fmla="*/ 0 w 1740375"/>
                    <a:gd name="connsiteY3" fmla="*/ 1041727 h 1041727"/>
                    <a:gd name="connsiteX4" fmla="*/ 0 w 1740375"/>
                    <a:gd name="connsiteY4" fmla="*/ 0 h 104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0375" h="1041727">
                      <a:moveTo>
                        <a:pt x="0" y="0"/>
                      </a:moveTo>
                      <a:lnTo>
                        <a:pt x="1740375" y="0"/>
                      </a:lnTo>
                      <a:lnTo>
                        <a:pt x="1740375" y="1041727"/>
                      </a:lnTo>
                      <a:lnTo>
                        <a:pt x="0" y="1041727"/>
                      </a:lnTo>
                      <a:lnTo>
                        <a:pt x="0" y="0"/>
                      </a:lnTo>
                      <a:close/>
                    </a:path>
                  </a:pathLst>
                </a:custGeom>
                <a:solidFill>
                  <a:schemeClr val="accent2">
                    <a:lumMod val="20000"/>
                    <a:lumOff val="8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 Date : date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Title : string</a:t>
                  </a:r>
                  <a:endParaRPr lang="en-IN" sz="1400" kern="1200" dirty="0">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B3B9500C-1557-D3FF-9825-8578DDC7B467}"/>
                  </a:ext>
                </a:extLst>
              </p:cNvPr>
              <p:cNvGrpSpPr/>
              <p:nvPr/>
            </p:nvGrpSpPr>
            <p:grpSpPr>
              <a:xfrm>
                <a:off x="6506629" y="1366624"/>
                <a:ext cx="1878484" cy="1861121"/>
                <a:chOff x="6058649" y="4639682"/>
                <a:chExt cx="1641077" cy="1659534"/>
              </a:xfrm>
            </p:grpSpPr>
            <p:sp>
              <p:nvSpPr>
                <p:cNvPr id="11" name="Freeform: Shape 10">
                  <a:extLst>
                    <a:ext uri="{FF2B5EF4-FFF2-40B4-BE49-F238E27FC236}">
                      <a16:creationId xmlns:a16="http://schemas.microsoft.com/office/drawing/2014/main" id="{5108394D-A044-1621-E5D5-4D0C84DD8B85}"/>
                    </a:ext>
                  </a:extLst>
                </p:cNvPr>
                <p:cNvSpPr/>
                <p:nvPr/>
              </p:nvSpPr>
              <p:spPr>
                <a:xfrm>
                  <a:off x="6058650" y="4639682"/>
                  <a:ext cx="1641076" cy="621923"/>
                </a:xfrm>
                <a:custGeom>
                  <a:avLst/>
                  <a:gdLst>
                    <a:gd name="connsiteX0" fmla="*/ 0 w 1641076"/>
                    <a:gd name="connsiteY0" fmla="*/ 0 h 621923"/>
                    <a:gd name="connsiteX1" fmla="*/ 1641076 w 1641076"/>
                    <a:gd name="connsiteY1" fmla="*/ 0 h 621923"/>
                    <a:gd name="connsiteX2" fmla="*/ 1641076 w 1641076"/>
                    <a:gd name="connsiteY2" fmla="*/ 621923 h 621923"/>
                    <a:gd name="connsiteX3" fmla="*/ 0 w 1641076"/>
                    <a:gd name="connsiteY3" fmla="*/ 621923 h 621923"/>
                    <a:gd name="connsiteX4" fmla="*/ 0 w 1641076"/>
                    <a:gd name="connsiteY4" fmla="*/ 0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076" h="621923">
                      <a:moveTo>
                        <a:pt x="0" y="0"/>
                      </a:moveTo>
                      <a:lnTo>
                        <a:pt x="1641076" y="0"/>
                      </a:lnTo>
                      <a:lnTo>
                        <a:pt x="1641076" y="621923"/>
                      </a:lnTo>
                      <a:lnTo>
                        <a:pt x="0" y="621923"/>
                      </a:lnTo>
                      <a:lnTo>
                        <a:pt x="0" y="0"/>
                      </a:lnTo>
                      <a:close/>
                    </a:path>
                  </a:pathLst>
                </a:custGeom>
                <a:solidFill>
                  <a:schemeClr val="accent2"/>
                </a:solidFill>
              </p:spPr>
              <p:style>
                <a:lnRef idx="2">
                  <a:schemeClr val="accent3">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Severity</a:t>
                  </a:r>
                  <a:endParaRPr lang="en-IN" sz="1800" kern="1200" dirty="0">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0031AA8C-5233-D61F-D4EF-3616448F7ECC}"/>
                    </a:ext>
                  </a:extLst>
                </p:cNvPr>
                <p:cNvSpPr/>
                <p:nvPr/>
              </p:nvSpPr>
              <p:spPr>
                <a:xfrm>
                  <a:off x="6058649" y="5261606"/>
                  <a:ext cx="1641076" cy="1037610"/>
                </a:xfrm>
                <a:custGeom>
                  <a:avLst/>
                  <a:gdLst>
                    <a:gd name="connsiteX0" fmla="*/ 0 w 1641076"/>
                    <a:gd name="connsiteY0" fmla="*/ 0 h 1037610"/>
                    <a:gd name="connsiteX1" fmla="*/ 1641076 w 1641076"/>
                    <a:gd name="connsiteY1" fmla="*/ 0 h 1037610"/>
                    <a:gd name="connsiteX2" fmla="*/ 1641076 w 1641076"/>
                    <a:gd name="connsiteY2" fmla="*/ 1037610 h 1037610"/>
                    <a:gd name="connsiteX3" fmla="*/ 0 w 1641076"/>
                    <a:gd name="connsiteY3" fmla="*/ 1037610 h 1037610"/>
                    <a:gd name="connsiteX4" fmla="*/ 0 w 1641076"/>
                    <a:gd name="connsiteY4" fmla="*/ 0 h 103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076" h="1037610">
                      <a:moveTo>
                        <a:pt x="0" y="0"/>
                      </a:moveTo>
                      <a:lnTo>
                        <a:pt x="1641076" y="0"/>
                      </a:lnTo>
                      <a:lnTo>
                        <a:pt x="1641076" y="1037610"/>
                      </a:lnTo>
                      <a:lnTo>
                        <a:pt x="0" y="1037610"/>
                      </a:lnTo>
                      <a:lnTo>
                        <a:pt x="0" y="0"/>
                      </a:lnTo>
                      <a:close/>
                    </a:path>
                  </a:pathLst>
                </a:custGeom>
                <a:solidFill>
                  <a:schemeClr val="accent2">
                    <a:lumMod val="20000"/>
                    <a:lumOff val="80000"/>
                    <a:alpha val="90000"/>
                  </a:schemeClr>
                </a:solidFill>
              </p:spPr>
              <p:style>
                <a:lnRef idx="2">
                  <a:schemeClr val="accent3">
                    <a:tint val="40000"/>
                    <a:alpha val="90000"/>
                    <a:hueOff val="0"/>
                    <a:satOff val="0"/>
                    <a:lumOff val="0"/>
                    <a:alphaOff val="0"/>
                  </a:schemeClr>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Low</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Medium</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High</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Critical</a:t>
                  </a:r>
                  <a:endParaRPr lang="en-IN" sz="1400" kern="1200" dirty="0">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F1212DBC-1A0A-26A6-AF4B-ED9F72F0E94B}"/>
                  </a:ext>
                </a:extLst>
              </p:cNvPr>
              <p:cNvSpPr txBox="1"/>
              <p:nvPr/>
            </p:nvSpPr>
            <p:spPr>
              <a:xfrm>
                <a:off x="2027395" y="5047018"/>
                <a:ext cx="57751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Test</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1259E95-1FD8-9400-49A3-17ECF268C6F9}"/>
                  </a:ext>
                </a:extLst>
              </p:cNvPr>
              <p:cNvSpPr txBox="1"/>
              <p:nvPr/>
            </p:nvSpPr>
            <p:spPr>
              <a:xfrm>
                <a:off x="1851268" y="1822097"/>
                <a:ext cx="929771"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Prepare</a:t>
                </a:r>
                <a:endParaRPr lang="en-IN"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497F0E3B-60FA-932C-A09B-5493617532C9}"/>
                  </a:ext>
                </a:extLst>
              </p:cNvPr>
              <p:cNvGrpSpPr/>
              <p:nvPr/>
            </p:nvGrpSpPr>
            <p:grpSpPr>
              <a:xfrm>
                <a:off x="6506629" y="4099045"/>
                <a:ext cx="1878483" cy="1861119"/>
                <a:chOff x="4187806" y="4648801"/>
                <a:chExt cx="1641092" cy="1650415"/>
              </a:xfrm>
            </p:grpSpPr>
            <p:sp>
              <p:nvSpPr>
                <p:cNvPr id="9" name="Freeform: Shape 8">
                  <a:extLst>
                    <a:ext uri="{FF2B5EF4-FFF2-40B4-BE49-F238E27FC236}">
                      <a16:creationId xmlns:a16="http://schemas.microsoft.com/office/drawing/2014/main" id="{F5BF3D66-64B4-D493-C723-7F2E10B288FB}"/>
                    </a:ext>
                  </a:extLst>
                </p:cNvPr>
                <p:cNvSpPr/>
                <p:nvPr/>
              </p:nvSpPr>
              <p:spPr>
                <a:xfrm>
                  <a:off x="4187822" y="4648801"/>
                  <a:ext cx="1641076" cy="621923"/>
                </a:xfrm>
                <a:custGeom>
                  <a:avLst/>
                  <a:gdLst>
                    <a:gd name="connsiteX0" fmla="*/ 0 w 1641076"/>
                    <a:gd name="connsiteY0" fmla="*/ 0 h 621923"/>
                    <a:gd name="connsiteX1" fmla="*/ 1641076 w 1641076"/>
                    <a:gd name="connsiteY1" fmla="*/ 0 h 621923"/>
                    <a:gd name="connsiteX2" fmla="*/ 1641076 w 1641076"/>
                    <a:gd name="connsiteY2" fmla="*/ 621923 h 621923"/>
                    <a:gd name="connsiteX3" fmla="*/ 0 w 1641076"/>
                    <a:gd name="connsiteY3" fmla="*/ 621923 h 621923"/>
                    <a:gd name="connsiteX4" fmla="*/ 0 w 1641076"/>
                    <a:gd name="connsiteY4" fmla="*/ 0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076" h="621923">
                      <a:moveTo>
                        <a:pt x="0" y="0"/>
                      </a:moveTo>
                      <a:lnTo>
                        <a:pt x="1641076" y="0"/>
                      </a:lnTo>
                      <a:lnTo>
                        <a:pt x="1641076" y="621923"/>
                      </a:lnTo>
                      <a:lnTo>
                        <a:pt x="0" y="621923"/>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Types of Vulnerabilities</a:t>
                  </a:r>
                  <a:endParaRPr lang="en-IN" sz="1800" kern="12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24C4472F-8059-B0AD-4C45-ACAA2D46F83B}"/>
                    </a:ext>
                  </a:extLst>
                </p:cNvPr>
                <p:cNvSpPr/>
                <p:nvPr/>
              </p:nvSpPr>
              <p:spPr>
                <a:xfrm>
                  <a:off x="4187806" y="5257489"/>
                  <a:ext cx="1641076" cy="1041727"/>
                </a:xfrm>
                <a:custGeom>
                  <a:avLst/>
                  <a:gdLst>
                    <a:gd name="connsiteX0" fmla="*/ 0 w 1740375"/>
                    <a:gd name="connsiteY0" fmla="*/ 0 h 1041727"/>
                    <a:gd name="connsiteX1" fmla="*/ 1740375 w 1740375"/>
                    <a:gd name="connsiteY1" fmla="*/ 0 h 1041727"/>
                    <a:gd name="connsiteX2" fmla="*/ 1740375 w 1740375"/>
                    <a:gd name="connsiteY2" fmla="*/ 1041727 h 1041727"/>
                    <a:gd name="connsiteX3" fmla="*/ 0 w 1740375"/>
                    <a:gd name="connsiteY3" fmla="*/ 1041727 h 1041727"/>
                    <a:gd name="connsiteX4" fmla="*/ 0 w 1740375"/>
                    <a:gd name="connsiteY4" fmla="*/ 0 h 104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0375" h="1041727">
                      <a:moveTo>
                        <a:pt x="0" y="0"/>
                      </a:moveTo>
                      <a:lnTo>
                        <a:pt x="1740375" y="0"/>
                      </a:lnTo>
                      <a:lnTo>
                        <a:pt x="1740375" y="1041727"/>
                      </a:lnTo>
                      <a:lnTo>
                        <a:pt x="0" y="1041727"/>
                      </a:lnTo>
                      <a:lnTo>
                        <a:pt x="0" y="0"/>
                      </a:lnTo>
                      <a:close/>
                    </a:path>
                  </a:pathLst>
                </a:custGeom>
                <a:solidFill>
                  <a:schemeClr val="accent2">
                    <a:lumMod val="20000"/>
                    <a:lumOff val="80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Login </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Home page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Admin page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XSS</a:t>
                  </a:r>
                  <a:endParaRPr lang="en-IN" sz="1400" kern="1200" dirty="0">
                    <a:latin typeface="Times New Roman" panose="02020603050405020304" pitchFamily="18" charset="0"/>
                    <a:cs typeface="Times New Roman" panose="02020603050405020304" pitchFamily="18" charset="0"/>
                  </a:endParaRPr>
                </a:p>
              </p:txBody>
            </p:sp>
          </p:grpSp>
          <p:cxnSp>
            <p:nvCxnSpPr>
              <p:cNvPr id="30" name="Connector: Elbow 29">
                <a:extLst>
                  <a:ext uri="{FF2B5EF4-FFF2-40B4-BE49-F238E27FC236}">
                    <a16:creationId xmlns:a16="http://schemas.microsoft.com/office/drawing/2014/main" id="{4197060B-3754-A920-D785-A81328CD15DE}"/>
                  </a:ext>
                </a:extLst>
              </p:cNvPr>
              <p:cNvCxnSpPr>
                <a:cxnSpLocks/>
                <a:stCxn id="6" idx="2"/>
                <a:endCxn id="28" idx="1"/>
              </p:cNvCxnSpPr>
              <p:nvPr/>
            </p:nvCxnSpPr>
            <p:spPr>
              <a:xfrm rot="16200000" flipH="1">
                <a:off x="1197601" y="4401890"/>
                <a:ext cx="686450" cy="97313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217C7E5F-E1D5-10B1-A81A-6009012FBD4F}"/>
                  </a:ext>
                </a:extLst>
              </p:cNvPr>
              <p:cNvCxnSpPr>
                <a:cxnSpLocks/>
                <a:stCxn id="6" idx="0"/>
                <a:endCxn id="29" idx="1"/>
              </p:cNvCxnSpPr>
              <p:nvPr/>
            </p:nvCxnSpPr>
            <p:spPr>
              <a:xfrm rot="5400000" flipH="1" flipV="1">
                <a:off x="1114087" y="1946934"/>
                <a:ext cx="677352" cy="79701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0B80D3AE-C87E-212E-618E-163FCA5626A6}"/>
                  </a:ext>
                </a:extLst>
              </p:cNvPr>
              <p:cNvCxnSpPr>
                <a:cxnSpLocks/>
              </p:cNvCxnSpPr>
              <p:nvPr/>
            </p:nvCxnSpPr>
            <p:spPr>
              <a:xfrm>
                <a:off x="4643075" y="2436162"/>
                <a:ext cx="1706450" cy="104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BC6C43E8-6195-257F-1DDA-C205347353C3}"/>
                  </a:ext>
                </a:extLst>
              </p:cNvPr>
              <p:cNvCxnSpPr>
                <a:cxnSpLocks/>
              </p:cNvCxnSpPr>
              <p:nvPr/>
            </p:nvCxnSpPr>
            <p:spPr>
              <a:xfrm>
                <a:off x="4751462" y="5123633"/>
                <a:ext cx="159806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6772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4" name="TextBox 3">
            <a:extLst>
              <a:ext uri="{FF2B5EF4-FFF2-40B4-BE49-F238E27FC236}">
                <a16:creationId xmlns:a16="http://schemas.microsoft.com/office/drawing/2014/main" id="{27B91FDB-0CF1-3A5B-2769-81AB7189E022}"/>
              </a:ext>
            </a:extLst>
          </p:cNvPr>
          <p:cNvSpPr txBox="1"/>
          <p:nvPr/>
        </p:nvSpPr>
        <p:spPr>
          <a:xfrm>
            <a:off x="577516" y="1035038"/>
            <a:ext cx="11036968" cy="4524315"/>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VII.  Hardware &amp; Software Used</a:t>
            </a:r>
          </a:p>
          <a:p>
            <a:endParaRPr lang="en-GB"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Hardware Requirement </a:t>
            </a:r>
          </a:p>
          <a:p>
            <a:r>
              <a:rPr lang="en-IN" dirty="0">
                <a:latin typeface="Times New Roman" panose="02020603050405020304" pitchFamily="18" charset="0"/>
                <a:cs typeface="Times New Roman" panose="02020603050405020304" pitchFamily="18" charset="0"/>
              </a:rPr>
              <a:t>• 1 TB HDD </a:t>
            </a:r>
          </a:p>
          <a:p>
            <a:r>
              <a:rPr lang="en-IN" dirty="0">
                <a:latin typeface="Times New Roman" panose="02020603050405020304" pitchFamily="18" charset="0"/>
                <a:cs typeface="Times New Roman" panose="02020603050405020304" pitchFamily="18" charset="0"/>
              </a:rPr>
              <a:t>• 4/8 GB RAM </a:t>
            </a:r>
          </a:p>
          <a:p>
            <a:r>
              <a:rPr lang="en-IN" dirty="0">
                <a:latin typeface="Times New Roman" panose="02020603050405020304" pitchFamily="18" charset="0"/>
                <a:cs typeface="Times New Roman" panose="02020603050405020304" pitchFamily="18" charset="0"/>
              </a:rPr>
              <a:t>• i5 or above processor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Software Requirement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Linux, Windows, Mac (platform independent)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Browser – Chrome, Firefox, etc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Docker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GitHub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 Django</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88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Advantages &amp; Disadvantages</a:t>
            </a:r>
          </a:p>
        </p:txBody>
      </p:sp>
      <p:sp>
        <p:nvSpPr>
          <p:cNvPr id="4" name="TextBox 3">
            <a:extLst>
              <a:ext uri="{FF2B5EF4-FFF2-40B4-BE49-F238E27FC236}">
                <a16:creationId xmlns:a16="http://schemas.microsoft.com/office/drawing/2014/main" id="{27B91FDB-0CF1-3A5B-2769-81AB7189E022}"/>
              </a:ext>
            </a:extLst>
          </p:cNvPr>
          <p:cNvSpPr txBox="1"/>
          <p:nvPr/>
        </p:nvSpPr>
        <p:spPr>
          <a:xfrm>
            <a:off x="729916" y="1088036"/>
            <a:ext cx="11036968" cy="369331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Advantages – </a:t>
            </a:r>
          </a:p>
          <a:p>
            <a:endParaRPr lang="en-GB"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Vulnerable University is a platform, which have various kind of vulnerabilities their to practice.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application is free to for anyone and easily available for them.</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is platform independent.</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application is not only for testing or practicing but also for learning different types of bugs.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Disadvantages – </a:t>
            </a:r>
          </a:p>
          <a:p>
            <a:endParaRPr lang="en-GB"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Before accessing this application user must have some basic understanding of testing.</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Users can misuse this skills.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0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96252"/>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Applications</a:t>
            </a:r>
          </a:p>
        </p:txBody>
      </p:sp>
      <p:sp>
        <p:nvSpPr>
          <p:cNvPr id="4" name="TextBox 3">
            <a:extLst>
              <a:ext uri="{FF2B5EF4-FFF2-40B4-BE49-F238E27FC236}">
                <a16:creationId xmlns:a16="http://schemas.microsoft.com/office/drawing/2014/main" id="{27B91FDB-0CF1-3A5B-2769-81AB7189E022}"/>
              </a:ext>
            </a:extLst>
          </p:cNvPr>
          <p:cNvSpPr txBox="1"/>
          <p:nvPr/>
        </p:nvSpPr>
        <p:spPr>
          <a:xfrm>
            <a:off x="1362829" y="1981199"/>
            <a:ext cx="8926307" cy="258532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Security Professionals can brush up their skills, even can learn some different vulnerabilities.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For developers, this application can help them to understand, how attackers can hack their application, they can understand the types of bugs.</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Students are able to practice finding technical and non-technical web-application vulnerabilities in their local environment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91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Conclusion</a:t>
            </a:r>
          </a:p>
        </p:txBody>
      </p:sp>
      <p:sp>
        <p:nvSpPr>
          <p:cNvPr id="4" name="TextBox 3">
            <a:extLst>
              <a:ext uri="{FF2B5EF4-FFF2-40B4-BE49-F238E27FC236}">
                <a16:creationId xmlns:a16="http://schemas.microsoft.com/office/drawing/2014/main" id="{27B91FDB-0CF1-3A5B-2769-81AB7189E022}"/>
              </a:ext>
            </a:extLst>
          </p:cNvPr>
          <p:cNvSpPr txBox="1"/>
          <p:nvPr/>
        </p:nvSpPr>
        <p:spPr>
          <a:xfrm>
            <a:off x="778042" y="1450537"/>
            <a:ext cx="10635916"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Cyber Security is method of protecting and securing the computer devices, network and program from cyber-attack. The importance of cyber security is rising.</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Cyber criminals are more sophisticated, changing the attacking approach and they are creating a really crucial conditions for organizations by affecting their image.</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Vulnerable university helps to enhance the skills of security professionals as well as this application helps to spread awareness about the ethical hacking amongst students. Anyone can easily get access of this free application and can run on their local environment. Students can learn required skills and can earn decent amount by finding valid bugs for many organizations on various platforms. </a:t>
            </a:r>
          </a:p>
        </p:txBody>
      </p:sp>
    </p:spTree>
    <p:extLst>
      <p:ext uri="{BB962C8B-B14F-4D97-AF65-F5344CB8AC3E}">
        <p14:creationId xmlns:p14="http://schemas.microsoft.com/office/powerpoint/2010/main" val="21556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DFC49529-49EB-12E6-257D-EF3244CB7DF0}"/>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
        <p:nvSpPr>
          <p:cNvPr id="5" name="TextBox 4">
            <a:extLst>
              <a:ext uri="{FF2B5EF4-FFF2-40B4-BE49-F238E27FC236}">
                <a16:creationId xmlns:a16="http://schemas.microsoft.com/office/drawing/2014/main" id="{A404190A-B5C6-150E-8FC0-FC88F53A4F2A}"/>
              </a:ext>
            </a:extLst>
          </p:cNvPr>
          <p:cNvSpPr txBox="1"/>
          <p:nvPr/>
        </p:nvSpPr>
        <p:spPr>
          <a:xfrm>
            <a:off x="430248" y="1268190"/>
            <a:ext cx="5284874" cy="4247317"/>
          </a:xfrm>
          <a:prstGeom prst="rect">
            <a:avLst/>
          </a:prstGeom>
          <a:noFill/>
        </p:spPr>
        <p:txBody>
          <a:bodyPr wrap="square">
            <a:spAutoFit/>
          </a:bodyPr>
          <a:lstStyle/>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Introduction</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Literature Survey</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Existing System</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Problem Statement</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Proposed System</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Objectives </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System Architecture Diagram</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Modules</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Algorithm/Technology Used</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UML Diagram</a:t>
            </a:r>
          </a:p>
          <a:p>
            <a:pPr marL="800100" lvl="1" indent="-342900">
              <a:buClr>
                <a:schemeClr val="accent3"/>
              </a:buClr>
              <a:buFont typeface="Wingdings" panose="05000000000000000000" pitchFamily="2" charset="2"/>
              <a:buChar char="§"/>
              <a:defRPr/>
            </a:pPr>
            <a:r>
              <a:rPr lang="en-US" dirty="0">
                <a:latin typeface="Times New Roman" pitchFamily="18" charset="0"/>
                <a:cs typeface="Times New Roman" pitchFamily="18" charset="0"/>
              </a:rPr>
              <a:t>Hardware &amp; Software Used</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Advantages &amp; Disadvantages</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Applications</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Conclusion</a:t>
            </a:r>
          </a:p>
          <a:p>
            <a:pPr marL="342900" indent="-342900" eaLnBrk="1" fontAlgn="auto" hangingPunct="1">
              <a:spcAft>
                <a:spcPts val="0"/>
              </a:spcAft>
              <a:buClr>
                <a:schemeClr val="accent3"/>
              </a:buClr>
              <a:buFont typeface="+mj-lt"/>
              <a:buAutoNum type="arabicPeriod"/>
              <a:defRPr/>
            </a:pPr>
            <a:r>
              <a:rPr lang="en-US" dirty="0">
                <a:latin typeface="Times New Roman" pitchFamily="18" charset="0"/>
                <a:cs typeface="Times New Roman" pitchFamily="18" charset="0"/>
              </a:rPr>
              <a:t>References</a:t>
            </a:r>
          </a:p>
        </p:txBody>
      </p:sp>
      <p:pic>
        <p:nvPicPr>
          <p:cNvPr id="2052" name="Picture 4" descr="Top 10 Common Software Vulnerabilities - DevOps.com">
            <a:extLst>
              <a:ext uri="{FF2B5EF4-FFF2-40B4-BE49-F238E27FC236}">
                <a16:creationId xmlns:a16="http://schemas.microsoft.com/office/drawing/2014/main" id="{AA3D7945-3476-63CD-733B-B819902BD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75" y="1268190"/>
            <a:ext cx="4336527" cy="2428455"/>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50" name="Picture 2" descr="Vulnerability Management Process: It's More Than Just Detecting  Vulnerabilities!">
            <a:extLst>
              <a:ext uri="{FF2B5EF4-FFF2-40B4-BE49-F238E27FC236}">
                <a16:creationId xmlns:a16="http://schemas.microsoft.com/office/drawing/2014/main" id="{20440373-B0F4-9F83-8301-2D87CA24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181" y="3292679"/>
            <a:ext cx="3931571" cy="206724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115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5" name="TextBox 4">
            <a:extLst>
              <a:ext uri="{FF2B5EF4-FFF2-40B4-BE49-F238E27FC236}">
                <a16:creationId xmlns:a16="http://schemas.microsoft.com/office/drawing/2014/main" id="{35AD267F-2EEA-3788-FA3B-83FA14419600}"/>
              </a:ext>
            </a:extLst>
          </p:cNvPr>
          <p:cNvSpPr txBox="1"/>
          <p:nvPr/>
        </p:nvSpPr>
        <p:spPr>
          <a:xfrm>
            <a:off x="445168" y="840337"/>
            <a:ext cx="11301663" cy="5547929"/>
          </a:xfrm>
          <a:prstGeom prst="rect">
            <a:avLst/>
          </a:prstGeom>
          <a:noFill/>
        </p:spPr>
        <p:txBody>
          <a:bodyPr wrap="square">
            <a:spAutoFit/>
          </a:bodyPr>
          <a:lstStyle/>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3"/>
              </a:rPr>
              <a:t>https://www.researchgate.net/publication/297918097_Security_Testing_A_Survey</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rPr>
              <a:t> </a:t>
            </a:r>
            <a:r>
              <a:rPr lang="en-US" altLang="en-US" sz="1800" u="sng" dirty="0">
                <a:solidFill>
                  <a:schemeClr val="accent1"/>
                </a:solidFill>
                <a:latin typeface="Times New Roman" panose="02020603050405020304" pitchFamily="18" charset="0"/>
                <a:cs typeface="Times New Roman" panose="02020603050405020304" pitchFamily="18" charset="0"/>
                <a:hlinkClick r:id="rId4"/>
              </a:rPr>
              <a:t>https://ieeexplore.ieee.org/document/7427093/metrics#metrics</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rPr>
              <a:t> </a:t>
            </a:r>
            <a:r>
              <a:rPr lang="en-US" altLang="en-US" sz="1800" u="sng" dirty="0">
                <a:solidFill>
                  <a:schemeClr val="accent1"/>
                </a:solidFill>
                <a:latin typeface="Times New Roman" panose="02020603050405020304" pitchFamily="18" charset="0"/>
                <a:cs typeface="Times New Roman" panose="02020603050405020304" pitchFamily="18" charset="0"/>
                <a:hlinkClick r:id="rId5"/>
              </a:rPr>
              <a:t>https://www.cigniti.com/resource/white-papers/security-testing-tools-experiences-recommendations/</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6"/>
              </a:rPr>
              <a:t>https://www.osti.gov/servlets/purl/1854691</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sz="1800" u="sng" dirty="0">
                <a:solidFill>
                  <a:schemeClr val="accent1"/>
                </a:solidFill>
                <a:latin typeface="Times New Roman" panose="02020603050405020304" pitchFamily="18" charset="0"/>
                <a:cs typeface="Times New Roman" panose="02020603050405020304" pitchFamily="18" charset="0"/>
                <a:hlinkClick r:id="rId7"/>
              </a:rPr>
              <a:t>https://securitytrails.com/blog/vulnerable-websites-for-penetration-testing</a:t>
            </a:r>
            <a:endParaRPr lang="en-US" altLang="en-US" sz="1800"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8"/>
              </a:rPr>
              <a:t>https://tryhackme.com/network/throwback</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9"/>
              </a:rPr>
              <a:t>https://tryhackme.com</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hlinkClick r:id="rId10"/>
              </a:rPr>
              <a:t>https://hackthebox.com</a:t>
            </a:r>
            <a:endParaRPr lang="en-US" altLang="en-US" u="sng" dirty="0">
              <a:solidFill>
                <a:schemeClr val="accent1"/>
              </a:solidFill>
              <a:latin typeface="Times New Roman" panose="02020603050405020304" pitchFamily="18" charset="0"/>
              <a:cs typeface="Times New Roman" panose="02020603050405020304" pitchFamily="18" charset="0"/>
            </a:endParaRPr>
          </a:p>
          <a:p>
            <a:pPr>
              <a:lnSpc>
                <a:spcPct val="200000"/>
              </a:lnSpc>
              <a:spcBef>
                <a:spcPct val="0"/>
              </a:spcBef>
              <a:buFont typeface="Calibri Light" panose="020F0302020204030204" pitchFamily="34" charset="0"/>
              <a:buAutoNum type="arabicPeriod"/>
            </a:pPr>
            <a:r>
              <a:rPr lang="en-US" altLang="en-US" u="sng" dirty="0">
                <a:solidFill>
                  <a:schemeClr val="accent1"/>
                </a:solidFill>
                <a:latin typeface="Times New Roman" panose="02020603050405020304" pitchFamily="18" charset="0"/>
                <a:cs typeface="Times New Roman" panose="02020603050405020304" pitchFamily="18" charset="0"/>
              </a:rPr>
              <a:t>https://github.com/abhhi-101/vulnerable-university</a:t>
            </a:r>
          </a:p>
          <a:p>
            <a:pPr>
              <a:lnSpc>
                <a:spcPct val="200000"/>
              </a:lnSpc>
              <a:spcBef>
                <a:spcPct val="0"/>
              </a:spcBef>
              <a:buFont typeface="Calibri Light" panose="020F0302020204030204" pitchFamily="34" charset="0"/>
              <a:buAutoNum type="arabicPeriod"/>
            </a:pPr>
            <a:endParaRPr lang="en-US" altLang="en-US" sz="1800"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4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DCD19F39-6963-1590-3FF8-7FE0792EED9C}"/>
              </a:ext>
            </a:extLst>
          </p:cNvPr>
          <p:cNvSpPr txBox="1"/>
          <p:nvPr/>
        </p:nvSpPr>
        <p:spPr>
          <a:xfrm>
            <a:off x="3523716" y="2398008"/>
            <a:ext cx="5144568" cy="1431161"/>
          </a:xfrm>
          <a:prstGeom prst="rect">
            <a:avLst/>
          </a:prstGeom>
          <a:noFill/>
        </p:spPr>
        <p:txBody>
          <a:bodyPr wrap="square" rtlCol="0">
            <a:spAutoFit/>
          </a:bodyPr>
          <a:lstStyle/>
          <a:p>
            <a:r>
              <a:rPr lang="en-US" sz="8700" dirty="0">
                <a:latin typeface="Times New Roman" panose="02020603050405020304" pitchFamily="18" charset="0"/>
                <a:cs typeface="Times New Roman" panose="02020603050405020304" pitchFamily="18" charset="0"/>
              </a:rPr>
              <a:t>Thank You</a:t>
            </a:r>
            <a:endParaRPr lang="en-IN" sz="8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89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3F8E889B-CA22-5A66-FD50-FAFCB4F4B184}"/>
              </a:ext>
            </a:extLst>
          </p:cNvPr>
          <p:cNvSpPr txBox="1"/>
          <p:nvPr/>
        </p:nvSpPr>
        <p:spPr>
          <a:xfrm>
            <a:off x="4555958" y="1368186"/>
            <a:ext cx="7008394" cy="4801314"/>
          </a:xfrm>
          <a:prstGeom prst="rect">
            <a:avLst/>
          </a:prstGeom>
          <a:noFill/>
        </p:spPr>
        <p:txBody>
          <a:bodyPr wrap="square">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Cyber criminals are more sophisticated, changing the attacking approach and they are creating a really crucial conditions for organizations by affecting their image.</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vulnerable web applications can be used by web developers, security auditors, and penetration testers to practice their knowledge and skills during training sessions (and especially afterwards), as well as to test at any time the multiple hacking tools and offensive techniques available, in preparation for their next real-world engagement.</a:t>
            </a: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Vulnerable applications available to security professionals for hacking, offensive and defensive activities, so that they can manipulate realistic web environments… </a:t>
            </a:r>
            <a:r>
              <a:rPr lang="en-US" altLang="en-US" b="1" u="sng" dirty="0">
                <a:latin typeface="Times New Roman" panose="02020603050405020304" pitchFamily="18" charset="0"/>
                <a:cs typeface="Times New Roman" panose="02020603050405020304" pitchFamily="18" charset="0"/>
              </a:rPr>
              <a:t>without going to jail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Security Professionals can practice and enhance their skills regarding web application security testing by learning and practicing about various technical and non-technical bugs and vulnerabilities.</a:t>
            </a:r>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a:p>
            <a:pPr algn="just"/>
            <a:endParaRPr lang="en-IN" altLang="en-US"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9D005720-2058-FBBF-7554-34C88C386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31" y="1881135"/>
            <a:ext cx="3584233" cy="3400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5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graphicFrame>
        <p:nvGraphicFramePr>
          <p:cNvPr id="4" name="Table 3">
            <a:extLst>
              <a:ext uri="{FF2B5EF4-FFF2-40B4-BE49-F238E27FC236}">
                <a16:creationId xmlns:a16="http://schemas.microsoft.com/office/drawing/2014/main" id="{ED7617DB-03F4-9320-B94F-A506F1EFE4BB}"/>
              </a:ext>
            </a:extLst>
          </p:cNvPr>
          <p:cNvGraphicFramePr>
            <a:graphicFrameLocks noGrp="1"/>
          </p:cNvGraphicFramePr>
          <p:nvPr>
            <p:extLst>
              <p:ext uri="{D42A27DB-BD31-4B8C-83A1-F6EECF244321}">
                <p14:modId xmlns:p14="http://schemas.microsoft.com/office/powerpoint/2010/main" val="595842644"/>
              </p:ext>
            </p:extLst>
          </p:nvPr>
        </p:nvGraphicFramePr>
        <p:xfrm>
          <a:off x="74195" y="1004111"/>
          <a:ext cx="12043609" cy="4119522"/>
        </p:xfrm>
        <a:graphic>
          <a:graphicData uri="http://schemas.openxmlformats.org/drawingml/2006/table">
            <a:tbl>
              <a:tblPr firstRow="1" bandRow="1">
                <a:tableStyleId>{21E4AEA4-8DFA-4A89-87EB-49C32662AFE0}</a:tableStyleId>
              </a:tblPr>
              <a:tblGrid>
                <a:gridCol w="645695">
                  <a:extLst>
                    <a:ext uri="{9D8B030D-6E8A-4147-A177-3AD203B41FA5}">
                      <a16:colId xmlns:a16="http://schemas.microsoft.com/office/drawing/2014/main" val="3962197996"/>
                    </a:ext>
                  </a:extLst>
                </a:gridCol>
                <a:gridCol w="3515732">
                  <a:extLst>
                    <a:ext uri="{9D8B030D-6E8A-4147-A177-3AD203B41FA5}">
                      <a16:colId xmlns:a16="http://schemas.microsoft.com/office/drawing/2014/main" val="3408742358"/>
                    </a:ext>
                  </a:extLst>
                </a:gridCol>
                <a:gridCol w="3720756">
                  <a:extLst>
                    <a:ext uri="{9D8B030D-6E8A-4147-A177-3AD203B41FA5}">
                      <a16:colId xmlns:a16="http://schemas.microsoft.com/office/drawing/2014/main" val="1600655890"/>
                    </a:ext>
                  </a:extLst>
                </a:gridCol>
                <a:gridCol w="2080713">
                  <a:extLst>
                    <a:ext uri="{9D8B030D-6E8A-4147-A177-3AD203B41FA5}">
                      <a16:colId xmlns:a16="http://schemas.microsoft.com/office/drawing/2014/main" val="2687694893"/>
                    </a:ext>
                  </a:extLst>
                </a:gridCol>
                <a:gridCol w="2080713">
                  <a:extLst>
                    <a:ext uri="{9D8B030D-6E8A-4147-A177-3AD203B41FA5}">
                      <a16:colId xmlns:a16="http://schemas.microsoft.com/office/drawing/2014/main" val="4271414106"/>
                    </a:ext>
                  </a:extLst>
                </a:gridCol>
              </a:tblGrid>
              <a:tr h="599404">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Sr. No.</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Paper Title </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Author Name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Date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Findings</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0348693"/>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Calibri" panose="020F0502020204030204" pitchFamily="34" charset="0"/>
                          <a:ea typeface="+mn-ea"/>
                          <a:cs typeface="Arial" panose="020B0604020202020204" pitchFamily="34" charset="0"/>
                        </a:rPr>
                        <a:t>Security Testing: A Survey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Calibri" panose="020F0502020204030204" pitchFamily="34" charset="0"/>
                          <a:ea typeface="+mn-ea"/>
                          <a:cs typeface="Arial" panose="020B0604020202020204" pitchFamily="34" charset="0"/>
                        </a:rPr>
                        <a:t> Michael </a:t>
                      </a:r>
                      <a:r>
                        <a:rPr lang="en-IN" sz="1400" kern="1200" dirty="0" err="1">
                          <a:solidFill>
                            <a:schemeClr val="tx1"/>
                          </a:solidFill>
                          <a:latin typeface="Calibri" panose="020F0502020204030204" pitchFamily="34" charset="0"/>
                          <a:ea typeface="+mn-ea"/>
                          <a:cs typeface="Arial" panose="020B0604020202020204" pitchFamily="34" charset="0"/>
                        </a:rPr>
                        <a:t>Felderer</a:t>
                      </a:r>
                      <a:r>
                        <a:rPr lang="en-IN" sz="1400" kern="1200" dirty="0">
                          <a:solidFill>
                            <a:schemeClr val="tx1"/>
                          </a:solidFill>
                          <a:latin typeface="Calibri" panose="020F0502020204030204" pitchFamily="34" charset="0"/>
                          <a:ea typeface="+mn-ea"/>
                          <a:cs typeface="Arial" panose="020B0604020202020204" pitchFamily="34" charset="0"/>
                        </a:rPr>
                        <a:t>, Matthias </a:t>
                      </a:r>
                      <a:r>
                        <a:rPr lang="en-IN" sz="1400" kern="1200" dirty="0" err="1">
                          <a:solidFill>
                            <a:schemeClr val="tx1"/>
                          </a:solidFill>
                          <a:latin typeface="Calibri" panose="020F0502020204030204" pitchFamily="34" charset="0"/>
                          <a:ea typeface="+mn-ea"/>
                          <a:cs typeface="Arial" panose="020B0604020202020204" pitchFamily="34" charset="0"/>
                        </a:rPr>
                        <a:t>Büchler</a:t>
                      </a:r>
                      <a:r>
                        <a:rPr lang="en-IN" sz="1400" kern="1200" dirty="0">
                          <a:solidFill>
                            <a:schemeClr val="tx1"/>
                          </a:solidFill>
                          <a:latin typeface="Calibri" panose="020F0502020204030204" pitchFamily="34" charset="0"/>
                          <a:ea typeface="+mn-ea"/>
                          <a:cs typeface="Arial" panose="020B0604020202020204" pitchFamily="34" charset="0"/>
                        </a:rPr>
                        <a:t>, Martin Johns</a:t>
                      </a:r>
                      <a:endParaRPr lang="en-US" sz="1400" kern="1200" dirty="0">
                        <a:solidFill>
                          <a:schemeClr val="tx1"/>
                        </a:solidFill>
                        <a:latin typeface="Calibri" panose="020F0502020204030204" pitchFamily="34" charset="0"/>
                        <a:ea typeface="+mn-ea"/>
                        <a:cs typeface="Arial" panose="020B0604020202020204" pitchFamily="34"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Calibri" panose="020F0502020204030204" pitchFamily="34" charset="0"/>
                          <a:ea typeface="+mn-ea"/>
                          <a:cs typeface="Arial" panose="020B0604020202020204" pitchFamily="34" charset="0"/>
                        </a:rPr>
                        <a:t>03/11/2015</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kern="1200" dirty="0">
                          <a:solidFill>
                            <a:schemeClr val="tx1"/>
                          </a:solidFill>
                          <a:latin typeface="Calibri" panose="020F0502020204030204" pitchFamily="34" charset="0"/>
                          <a:ea typeface="+mn-ea"/>
                          <a:cs typeface="Arial" panose="020B0604020202020204" pitchFamily="34" charset="0"/>
                        </a:rPr>
                        <a:t>This chapter provided a broad overview of recent security testing techniques.</a:t>
                      </a:r>
                      <a:endParaRPr lang="en-US" sz="1400" kern="1200" dirty="0">
                        <a:solidFill>
                          <a:schemeClr val="tx1"/>
                        </a:solidFill>
                        <a:latin typeface="Calibri" panose="020F0502020204030204" pitchFamily="34" charset="0"/>
                        <a:ea typeface="+mn-ea"/>
                        <a:cs typeface="Arial" panose="020B0604020202020204" pitchFamily="34"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4934623"/>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Calibri" panose="020F0502020204030204" pitchFamily="34" charset="0"/>
                          <a:ea typeface="+mn-ea"/>
                          <a:cs typeface="Arial" panose="020B0604020202020204" pitchFamily="34" charset="0"/>
                        </a:rPr>
                        <a:t>A security testing platform for Wireless Sensor Networks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Calibri" panose="020F0502020204030204" pitchFamily="34" charset="0"/>
                          <a:ea typeface="+mn-ea"/>
                          <a:cs typeface="Arial" panose="020B0604020202020204" pitchFamily="34" charset="0"/>
                        </a:rPr>
                        <a:t>M</a:t>
                      </a:r>
                      <a:r>
                        <a:rPr lang="de-DE" sz="1400" kern="1200" dirty="0">
                          <a:solidFill>
                            <a:schemeClr val="tx1"/>
                          </a:solidFill>
                          <a:latin typeface="Calibri" panose="020F0502020204030204" pitchFamily="34" charset="0"/>
                          <a:ea typeface="+mn-ea"/>
                          <a:cs typeface="Arial" panose="020B0604020202020204" pitchFamily="34" charset="0"/>
                        </a:rPr>
                        <a:t>in Wei, Shuaidong Zhang, Keecheon Kim</a:t>
                      </a:r>
                      <a:endParaRPr lang="en-US" sz="1400" kern="1200" dirty="0">
                        <a:solidFill>
                          <a:schemeClr val="tx1"/>
                        </a:solidFill>
                        <a:latin typeface="Calibri" panose="020F0502020204030204" pitchFamily="34" charset="0"/>
                        <a:ea typeface="+mn-ea"/>
                        <a:cs typeface="Arial" panose="020B0604020202020204" pitchFamily="34"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Calibri" panose="020F0502020204030204" pitchFamily="34" charset="0"/>
                          <a:ea typeface="+mn-ea"/>
                          <a:cs typeface="Arial" panose="020B0604020202020204" pitchFamily="34" charset="0"/>
                        </a:rPr>
                        <a:t>10/03/2016</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Calibri" panose="020F0502020204030204" pitchFamily="34" charset="0"/>
                          <a:ea typeface="+mn-ea"/>
                          <a:cs typeface="Arial" panose="020B0604020202020204" pitchFamily="34" charset="0"/>
                        </a:rPr>
                        <a:t>The test results show that the platform is a feasible platform for assessing device security levels in WSNs.</a:t>
                      </a:r>
                      <a:endParaRPr lang="en-US" sz="1400" kern="1200" dirty="0">
                        <a:solidFill>
                          <a:schemeClr val="tx1"/>
                        </a:solidFill>
                        <a:latin typeface="Calibri" panose="020F0502020204030204" pitchFamily="34" charset="0"/>
                        <a:ea typeface="+mn-ea"/>
                        <a:cs typeface="Arial" panose="020B0604020202020204" pitchFamily="34"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392617"/>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3.</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Vulnerability Analysis Using the Interactive Application Security Testing (IAST) Approach for Government X Website Applications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Hermawan</a:t>
                      </a:r>
                      <a:r>
                        <a:rPr lang="en-IN" sz="1400" kern="1200" dirty="0">
                          <a:solidFill>
                            <a:schemeClr val="tx1"/>
                          </a:solidFill>
                          <a:latin typeface="Times New Roman" panose="02020603050405020304" pitchFamily="18" charset="0"/>
                          <a:ea typeface="+mn-ea"/>
                          <a:cs typeface="Times New Roman" panose="02020603050405020304" pitchFamily="18" charset="0"/>
                        </a:rPr>
                        <a:t> Setiawan, </a:t>
                      </a:r>
                      <a:r>
                        <a:rPr lang="en-IN" sz="1400" kern="1200" dirty="0" err="1">
                          <a:solidFill>
                            <a:schemeClr val="tx1"/>
                          </a:solidFill>
                          <a:latin typeface="Times New Roman" panose="02020603050405020304" pitchFamily="18" charset="0"/>
                          <a:ea typeface="+mn-ea"/>
                          <a:cs typeface="Times New Roman" panose="02020603050405020304" pitchFamily="18" charset="0"/>
                        </a:rPr>
                        <a:t>Lytio</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Enggar</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Erlangga</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Ido</a:t>
                      </a:r>
                      <a:r>
                        <a:rPr lang="en-IN" sz="1400" kern="1200" dirty="0">
                          <a:solidFill>
                            <a:schemeClr val="tx1"/>
                          </a:solidFill>
                          <a:latin typeface="Times New Roman" panose="02020603050405020304" pitchFamily="18" charset="0"/>
                          <a:ea typeface="+mn-ea"/>
                          <a:cs typeface="Times New Roman" panose="02020603050405020304" pitchFamily="18" charset="0"/>
                        </a:rPr>
                        <a:t> </a:t>
                      </a:r>
                      <a:r>
                        <a:rPr lang="en-IN" sz="1400" kern="1200" dirty="0" err="1">
                          <a:solidFill>
                            <a:schemeClr val="tx1"/>
                          </a:solidFill>
                          <a:latin typeface="Times New Roman" panose="02020603050405020304" pitchFamily="18" charset="0"/>
                          <a:ea typeface="+mn-ea"/>
                          <a:cs typeface="Times New Roman" panose="02020603050405020304" pitchFamily="18" charset="0"/>
                        </a:rPr>
                        <a:t>Baskoro</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29/01/2021</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Using the IAST approach, a total of 249 vulnerability risks were identified.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843824"/>
                  </a:ext>
                </a:extLst>
              </a:tr>
            </a:tbl>
          </a:graphicData>
        </a:graphic>
      </p:graphicFrame>
    </p:spTree>
    <p:extLst>
      <p:ext uri="{BB962C8B-B14F-4D97-AF65-F5344CB8AC3E}">
        <p14:creationId xmlns:p14="http://schemas.microsoft.com/office/powerpoint/2010/main" val="24121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graphicFrame>
        <p:nvGraphicFramePr>
          <p:cNvPr id="7" name="Table 6">
            <a:extLst>
              <a:ext uri="{FF2B5EF4-FFF2-40B4-BE49-F238E27FC236}">
                <a16:creationId xmlns:a16="http://schemas.microsoft.com/office/drawing/2014/main" id="{A634AEF4-2818-634B-4615-79D6F0A4BDA1}"/>
              </a:ext>
            </a:extLst>
          </p:cNvPr>
          <p:cNvGraphicFramePr>
            <a:graphicFrameLocks noGrp="1"/>
          </p:cNvGraphicFramePr>
          <p:nvPr>
            <p:extLst>
              <p:ext uri="{D42A27DB-BD31-4B8C-83A1-F6EECF244321}">
                <p14:modId xmlns:p14="http://schemas.microsoft.com/office/powerpoint/2010/main" val="2824181622"/>
              </p:ext>
            </p:extLst>
          </p:nvPr>
        </p:nvGraphicFramePr>
        <p:xfrm>
          <a:off x="73192" y="1128911"/>
          <a:ext cx="12045615" cy="3384844"/>
        </p:xfrm>
        <a:graphic>
          <a:graphicData uri="http://schemas.openxmlformats.org/drawingml/2006/table">
            <a:tbl>
              <a:tblPr firstRow="1" bandRow="1">
                <a:tableStyleId>{21E4AEA4-8DFA-4A89-87EB-49C32662AFE0}</a:tableStyleId>
              </a:tblPr>
              <a:tblGrid>
                <a:gridCol w="647701">
                  <a:extLst>
                    <a:ext uri="{9D8B030D-6E8A-4147-A177-3AD203B41FA5}">
                      <a16:colId xmlns:a16="http://schemas.microsoft.com/office/drawing/2014/main" val="2075959990"/>
                    </a:ext>
                  </a:extLst>
                </a:gridCol>
                <a:gridCol w="3515732">
                  <a:extLst>
                    <a:ext uri="{9D8B030D-6E8A-4147-A177-3AD203B41FA5}">
                      <a16:colId xmlns:a16="http://schemas.microsoft.com/office/drawing/2014/main" val="853543632"/>
                    </a:ext>
                  </a:extLst>
                </a:gridCol>
                <a:gridCol w="3720756">
                  <a:extLst>
                    <a:ext uri="{9D8B030D-6E8A-4147-A177-3AD203B41FA5}">
                      <a16:colId xmlns:a16="http://schemas.microsoft.com/office/drawing/2014/main" val="1743740028"/>
                    </a:ext>
                  </a:extLst>
                </a:gridCol>
                <a:gridCol w="1715007">
                  <a:extLst>
                    <a:ext uri="{9D8B030D-6E8A-4147-A177-3AD203B41FA5}">
                      <a16:colId xmlns:a16="http://schemas.microsoft.com/office/drawing/2014/main" val="3261250041"/>
                    </a:ext>
                  </a:extLst>
                </a:gridCol>
                <a:gridCol w="2446419">
                  <a:extLst>
                    <a:ext uri="{9D8B030D-6E8A-4147-A177-3AD203B41FA5}">
                      <a16:colId xmlns:a16="http://schemas.microsoft.com/office/drawing/2014/main" val="55536243"/>
                    </a:ext>
                  </a:extLst>
                </a:gridCol>
              </a:tblGrid>
              <a:tr h="599404">
                <a:tc>
                  <a:txBody>
                    <a:bodyPr/>
                    <a:lstStyle/>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Sr. No.</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Paper Title </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Author Name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Date</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1" kern="1200" dirty="0">
                          <a:solidFill>
                            <a:schemeClr val="tx1"/>
                          </a:solidFill>
                          <a:latin typeface="Times New Roman" panose="02020603050405020304" pitchFamily="18" charset="0"/>
                          <a:ea typeface="+mn-ea"/>
                          <a:cs typeface="Times New Roman" panose="02020603050405020304" pitchFamily="18" charset="0"/>
                        </a:rPr>
                        <a:t>Findings</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295345"/>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4.</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Intelligent Testing in Software Industry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Anushka Lal, Girish Kuma</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03/11/2021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This study aims to investigate the approach of intelligent testing for improving software testability.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863273"/>
                  </a:ext>
                </a:extLst>
              </a:tr>
              <a:tr h="1159816">
                <a:tc>
                  <a:txBody>
                    <a:bodyPr/>
                    <a:lstStyle/>
                    <a:p>
                      <a:pPr marL="0" algn="ct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5.</a:t>
                      </a: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GB" sz="1400" kern="1200" dirty="0">
                          <a:solidFill>
                            <a:schemeClr val="tx1"/>
                          </a:solidFill>
                          <a:latin typeface="Times New Roman" panose="02020603050405020304" pitchFamily="18" charset="0"/>
                          <a:ea typeface="+mn-ea"/>
                          <a:cs typeface="Times New Roman" panose="02020603050405020304" pitchFamily="18" charset="0"/>
                        </a:rPr>
                        <a:t>Automated Cyber Security Testing Platform for Industrial Control System </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Andrew Hahn, Daniel R. Sandoval, Raymond E. Fasano, Christopher Lamb</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23/10/2021</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latin typeface="Times New Roman" panose="02020603050405020304" pitchFamily="18" charset="0"/>
                          <a:ea typeface="+mn-ea"/>
                          <a:cs typeface="Times New Roman" panose="02020603050405020304" pitchFamily="18" charset="0"/>
                        </a:rPr>
                        <a:t>A platform that incorporates these three components to provide the most accurate representation of actual NPP networks and controllers is developed in this paper.</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marL="91439" marR="91439"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73848"/>
                  </a:ext>
                </a:extLst>
              </a:tr>
            </a:tbl>
          </a:graphicData>
        </a:graphic>
      </p:graphicFrame>
    </p:spTree>
    <p:extLst>
      <p:ext uri="{BB962C8B-B14F-4D97-AF65-F5344CB8AC3E}">
        <p14:creationId xmlns:p14="http://schemas.microsoft.com/office/powerpoint/2010/main" val="69285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Existing System</a:t>
            </a:r>
          </a:p>
        </p:txBody>
      </p:sp>
      <p:sp>
        <p:nvSpPr>
          <p:cNvPr id="4" name="TextBox 3">
            <a:extLst>
              <a:ext uri="{FF2B5EF4-FFF2-40B4-BE49-F238E27FC236}">
                <a16:creationId xmlns:a16="http://schemas.microsoft.com/office/drawing/2014/main" id="{369FB269-36C5-479B-25B7-DD0E7B7DF513}"/>
              </a:ext>
            </a:extLst>
          </p:cNvPr>
          <p:cNvSpPr txBox="1"/>
          <p:nvPr/>
        </p:nvSpPr>
        <p:spPr>
          <a:xfrm>
            <a:off x="270712" y="962527"/>
            <a:ext cx="7728284" cy="535531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Hack The Box</a:t>
            </a:r>
          </a:p>
          <a:p>
            <a:endParaRPr lang="en-GB" b="1" dirty="0">
              <a:latin typeface="Times New Roman" panose="02020603050405020304" pitchFamily="18" charset="0"/>
              <a:cs typeface="Times New Roman" panose="02020603050405020304" pitchFamily="18" charset="0"/>
            </a:endParaRPr>
          </a:p>
          <a:p>
            <a:pPr algn="just"/>
            <a:r>
              <a:rPr lang="en-GB" b="0" i="0" dirty="0">
                <a:effectLst/>
                <a:latin typeface="Times New Roman" panose="02020603050405020304" pitchFamily="18" charset="0"/>
                <a:cs typeface="Times New Roman" panose="02020603050405020304" pitchFamily="18" charset="0"/>
              </a:rPr>
              <a:t>Hack The Box is an online platform allowing security professionals to test their penetration testing skills and exchange ideas and methodologies with other members of similar interests. It contains several challenges that are constantly updated. Some of them simulating real world scenarios and some of them leaning more towards a CTF style of challenge.</a:t>
            </a:r>
          </a:p>
          <a:p>
            <a:pPr algn="just"/>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Advantages</a:t>
            </a:r>
            <a:r>
              <a:rPr lang="en-GB" dirty="0">
                <a:latin typeface="Times New Roman" panose="02020603050405020304" pitchFamily="18" charset="0"/>
                <a:cs typeface="Times New Roman" panose="02020603050405020304" pitchFamily="18" charset="0"/>
              </a:rPr>
              <a:t> - </a:t>
            </a:r>
            <a:r>
              <a:rPr lang="en-GB" b="0" i="0" dirty="0">
                <a:effectLst/>
                <a:latin typeface="Times New Roman" panose="02020603050405020304" pitchFamily="18" charset="0"/>
                <a:cs typeface="Times New Roman" panose="02020603050405020304" pitchFamily="18" charset="0"/>
              </a:rPr>
              <a:t>As an individual, they can complete a simple challenge to prove their skills and then create an account, allowing them to connect to HTB private network (HTB Net) where several machines await for them to hack them. By hacking machines they get points that help them advance in the rankings.</a:t>
            </a:r>
          </a:p>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Disadvantage</a:t>
            </a:r>
            <a:r>
              <a:rPr lang="en-GB" dirty="0">
                <a:latin typeface="Times New Roman" panose="02020603050405020304" pitchFamily="18" charset="0"/>
                <a:cs typeface="Times New Roman" panose="02020603050405020304" pitchFamily="18" charset="0"/>
              </a:rPr>
              <a:t> – On this platform security professionals has to compete with others, so they invest their most of the time in competing with others rather than investing on their own skills.</a:t>
            </a:r>
          </a:p>
          <a:p>
            <a:pPr algn="just"/>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b="1" i="0" dirty="0">
              <a:effectLst/>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1028" name="Picture 4" descr="Best websites to help you build your hacking skills. | by Rhett Greenhagen  | Medium">
            <a:extLst>
              <a:ext uri="{FF2B5EF4-FFF2-40B4-BE49-F238E27FC236}">
                <a16:creationId xmlns:a16="http://schemas.microsoft.com/office/drawing/2014/main" id="{07099C3F-F9D8-5BDD-006A-7FAE91553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533" y="2432978"/>
            <a:ext cx="36576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99AA5A-E285-1B24-534A-88C6221CBC8D}"/>
              </a:ext>
            </a:extLst>
          </p:cNvPr>
          <p:cNvSpPr txBox="1"/>
          <p:nvPr/>
        </p:nvSpPr>
        <p:spPr>
          <a:xfrm>
            <a:off x="9314916" y="4354181"/>
            <a:ext cx="187029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https://hackthebox.com/</a:t>
            </a:r>
          </a:p>
        </p:txBody>
      </p:sp>
    </p:spTree>
    <p:extLst>
      <p:ext uri="{BB962C8B-B14F-4D97-AF65-F5344CB8AC3E}">
        <p14:creationId xmlns:p14="http://schemas.microsoft.com/office/powerpoint/2010/main" val="150305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Existing System</a:t>
            </a:r>
          </a:p>
        </p:txBody>
      </p:sp>
      <p:sp>
        <p:nvSpPr>
          <p:cNvPr id="4" name="TextBox 3">
            <a:extLst>
              <a:ext uri="{FF2B5EF4-FFF2-40B4-BE49-F238E27FC236}">
                <a16:creationId xmlns:a16="http://schemas.microsoft.com/office/drawing/2014/main" id="{5AC6C5B3-4EDD-9462-BDE6-3A0B1882E479}"/>
              </a:ext>
            </a:extLst>
          </p:cNvPr>
          <p:cNvSpPr txBox="1"/>
          <p:nvPr/>
        </p:nvSpPr>
        <p:spPr>
          <a:xfrm>
            <a:off x="409075" y="1443789"/>
            <a:ext cx="6882062" cy="3693319"/>
          </a:xfrm>
          <a:prstGeom prst="rect">
            <a:avLst/>
          </a:prstGeom>
          <a:noFill/>
        </p:spPr>
        <p:txBody>
          <a:bodyPr wrap="square" rtlCol="0">
            <a:spAutoFit/>
          </a:bodyPr>
          <a:lstStyle/>
          <a:p>
            <a:pPr algn="just"/>
            <a:r>
              <a:rPr lang="en-GB" b="1" i="0" dirty="0">
                <a:effectLst/>
                <a:latin typeface="Times New Roman" panose="02020603050405020304" pitchFamily="18" charset="0"/>
                <a:cs typeface="Times New Roman" panose="02020603050405020304" pitchFamily="18" charset="0"/>
              </a:rPr>
              <a:t>TryHackMe</a:t>
            </a:r>
          </a:p>
          <a:p>
            <a:pPr algn="just"/>
            <a:endParaRPr lang="en-GB" b="1" i="0" dirty="0">
              <a:effectLst/>
              <a:latin typeface="Times New Roman" panose="02020603050405020304" pitchFamily="18" charset="0"/>
              <a:cs typeface="Times New Roman" panose="02020603050405020304" pitchFamily="18" charset="0"/>
            </a:endParaRPr>
          </a:p>
          <a:p>
            <a:pPr algn="just"/>
            <a:r>
              <a:rPr lang="en-GB" b="0" i="0" dirty="0">
                <a:effectLst/>
                <a:latin typeface="Times New Roman" panose="02020603050405020304" pitchFamily="18" charset="0"/>
                <a:cs typeface="Times New Roman" panose="02020603050405020304" pitchFamily="18" charset="0"/>
              </a:rPr>
              <a:t>TryHackMe takes the pain out of learning and teaching Cybersecurity. Our platform makes it a comfortable experience to learn by designing prebuilt courses which include virtual machines (VM) hosted in the cloud ready to be deployed. This avoids the hassle of downloading and configuring VM's. Our platform is perfect for CTFs, Workshops, Assessments or Training.</a:t>
            </a:r>
          </a:p>
          <a:p>
            <a:pPr algn="just"/>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Advantages</a:t>
            </a:r>
            <a:r>
              <a:rPr lang="en-GB" dirty="0">
                <a:latin typeface="Times New Roman" panose="02020603050405020304" pitchFamily="18" charset="0"/>
                <a:cs typeface="Times New Roman" panose="02020603050405020304" pitchFamily="18" charset="0"/>
              </a:rPr>
              <a:t> – Free basic learning and testing applications available to the masses.</a:t>
            </a:r>
          </a:p>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Disadvantages</a:t>
            </a:r>
            <a:r>
              <a:rPr lang="en-GB" dirty="0">
                <a:latin typeface="Times New Roman" panose="02020603050405020304" pitchFamily="18" charset="0"/>
                <a:cs typeface="Times New Roman" panose="02020603050405020304" pitchFamily="18" charset="0"/>
              </a:rPr>
              <a:t> – For paid subscription is needed for intermediate or advanced learning and testing on the platform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8D808E-5482-A521-FFF0-85EF0D408D15}"/>
              </a:ext>
            </a:extLst>
          </p:cNvPr>
          <p:cNvPicPr>
            <a:picLocks noChangeAspect="1"/>
          </p:cNvPicPr>
          <p:nvPr/>
        </p:nvPicPr>
        <p:blipFill>
          <a:blip r:embed="rId3"/>
          <a:stretch>
            <a:fillRect/>
          </a:stretch>
        </p:blipFill>
        <p:spPr>
          <a:xfrm>
            <a:off x="7680438" y="2029495"/>
            <a:ext cx="3928030" cy="2197599"/>
          </a:xfrm>
          <a:prstGeom prst="rect">
            <a:avLst/>
          </a:prstGeom>
        </p:spPr>
      </p:pic>
      <p:sp>
        <p:nvSpPr>
          <p:cNvPr id="7" name="TextBox 6">
            <a:extLst>
              <a:ext uri="{FF2B5EF4-FFF2-40B4-BE49-F238E27FC236}">
                <a16:creationId xmlns:a16="http://schemas.microsoft.com/office/drawing/2014/main" id="{59576D61-0BB6-A392-78A3-9182CD7346DF}"/>
              </a:ext>
            </a:extLst>
          </p:cNvPr>
          <p:cNvSpPr txBox="1"/>
          <p:nvPr/>
        </p:nvSpPr>
        <p:spPr>
          <a:xfrm>
            <a:off x="9058543" y="4597582"/>
            <a:ext cx="1870295"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https://tryhackme.com/</a:t>
            </a:r>
          </a:p>
        </p:txBody>
      </p:sp>
    </p:spTree>
    <p:extLst>
      <p:ext uri="{BB962C8B-B14F-4D97-AF65-F5344CB8AC3E}">
        <p14:creationId xmlns:p14="http://schemas.microsoft.com/office/powerpoint/2010/main" val="181373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Problem Statement</a:t>
            </a:r>
          </a:p>
        </p:txBody>
      </p:sp>
      <p:sp>
        <p:nvSpPr>
          <p:cNvPr id="5" name="TextBox 4">
            <a:extLst>
              <a:ext uri="{FF2B5EF4-FFF2-40B4-BE49-F238E27FC236}">
                <a16:creationId xmlns:a16="http://schemas.microsoft.com/office/drawing/2014/main" id="{F49289BD-4420-DF3A-1386-96AB0FB2B728}"/>
              </a:ext>
            </a:extLst>
          </p:cNvPr>
          <p:cNvSpPr txBox="1"/>
          <p:nvPr/>
        </p:nvSpPr>
        <p:spPr>
          <a:xfrm>
            <a:off x="843213" y="1134202"/>
            <a:ext cx="10924346" cy="1477328"/>
          </a:xfrm>
          <a:prstGeom prst="rect">
            <a:avLst/>
          </a:prstGeom>
          <a:noFill/>
        </p:spPr>
        <p:txBody>
          <a:bodyPr wrap="square">
            <a:spAutoFit/>
          </a:bodyPr>
          <a:lstStyle/>
          <a:p>
            <a:pPr marL="285750" indent="-285750" algn="just">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Cyber security </a:t>
            </a:r>
            <a:r>
              <a:rPr lang="en-GB" altLang="en-US" sz="1800" dirty="0">
                <a:latin typeface="Times New Roman" panose="02020603050405020304" pitchFamily="18" charset="0"/>
                <a:cs typeface="Times New Roman" panose="02020603050405020304" pitchFamily="18" charset="0"/>
              </a:rPr>
              <a:t>is a vast field and immerging daily. With increasing digital theft and cyber criminals, we need security tester and practitioner to help us tackle the increasing problem. </a:t>
            </a: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It is necessary for them to learn testing without violating cyber laws. </a:t>
            </a:r>
          </a:p>
          <a:p>
            <a:pPr marL="285750" indent="-285750" algn="jus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The vulnerable web application will provide a platform to learn and test their skills in their own local environment.</a:t>
            </a:r>
            <a:endParaRPr lang="en-US" altLang="en-US" sz="1800" dirty="0">
              <a:latin typeface="Times New Roman" panose="02020603050405020304" pitchFamily="18" charset="0"/>
              <a:cs typeface="Times New Roman" panose="02020603050405020304" pitchFamily="18" charset="0"/>
            </a:endParaRPr>
          </a:p>
        </p:txBody>
      </p:sp>
      <p:pic>
        <p:nvPicPr>
          <p:cNvPr id="6" name="Picture 7" descr="10 Rules of Bug Bounty. Akita Zen And Me Would like to share… | by Arbaz  Hussain | HackerNoon.com | Medium">
            <a:extLst>
              <a:ext uri="{FF2B5EF4-FFF2-40B4-BE49-F238E27FC236}">
                <a16:creationId xmlns:a16="http://schemas.microsoft.com/office/drawing/2014/main" id="{7F953054-6728-5B20-F748-259124A5E674}"/>
              </a:ext>
            </a:extLst>
          </p:cNvPr>
          <p:cNvPicPr>
            <a:picLocks noChangeAspect="1" noChangeArrowheads="1"/>
          </p:cNvPicPr>
          <p:nvPr/>
        </p:nvPicPr>
        <p:blipFill>
          <a:blip r:embed="rId3"/>
          <a:srcRect/>
          <a:stretch>
            <a:fillRect/>
          </a:stretch>
        </p:blipFill>
        <p:spPr bwMode="auto">
          <a:xfrm>
            <a:off x="2184896" y="3137288"/>
            <a:ext cx="5252571" cy="253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83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AF8EA5A6-0A79-6A19-FC0F-7CF4B59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23633"/>
            <a:ext cx="12192000" cy="17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6AFCBDD2-396B-3BF9-87A3-A43F7E9E39E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Proposed System</a:t>
            </a:r>
          </a:p>
        </p:txBody>
      </p:sp>
      <p:sp>
        <p:nvSpPr>
          <p:cNvPr id="4" name="TextBox 3">
            <a:extLst>
              <a:ext uri="{FF2B5EF4-FFF2-40B4-BE49-F238E27FC236}">
                <a16:creationId xmlns:a16="http://schemas.microsoft.com/office/drawing/2014/main" id="{1A24F192-82C7-0DAA-DC84-0ADAA756F7CB}"/>
              </a:ext>
            </a:extLst>
          </p:cNvPr>
          <p:cNvSpPr txBox="1"/>
          <p:nvPr/>
        </p:nvSpPr>
        <p:spPr>
          <a:xfrm>
            <a:off x="517358" y="889843"/>
            <a:ext cx="11012904"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Vulnerable University is damn vulnerable application which any user can easily download from our GitHub page for free and run on their local system with single command.</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application can also be used using Docker file for platform independency and without having need to download and install dependencies to run the application.</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Our application consists of different technologies and their associated vulnerabilities for not only testing but also for learning and understanding different bugs. </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400050" indent="-400050" algn="just">
              <a:buFont typeface="+mj-lt"/>
              <a:buAutoNum type="romanUcPeriod"/>
            </a:pPr>
            <a:r>
              <a:rPr lang="en-GB" b="1" dirty="0">
                <a:latin typeface="Times New Roman" panose="02020603050405020304" pitchFamily="18" charset="0"/>
                <a:cs typeface="Times New Roman" panose="02020603050405020304" pitchFamily="18" charset="0"/>
              </a:rPr>
              <a:t>Objectives</a:t>
            </a:r>
          </a:p>
          <a:p>
            <a:pPr marL="342900" indent="-342900" algn="just">
              <a:buAutoNum type="arabicPeriod"/>
            </a:pPr>
            <a:r>
              <a:rPr lang="en-GB" dirty="0">
                <a:latin typeface="Times New Roman" panose="02020603050405020304" pitchFamily="18" charset="0"/>
                <a:cs typeface="Times New Roman" panose="02020603050405020304" pitchFamily="18" charset="0"/>
              </a:rPr>
              <a:t>To identify the threats in the web application, servers &amp; websites. </a:t>
            </a:r>
          </a:p>
          <a:p>
            <a:pPr marL="342900" indent="-342900" algn="just">
              <a:buAutoNum type="arabicPeriod"/>
            </a:pPr>
            <a:r>
              <a:rPr lang="en-GB" dirty="0">
                <a:latin typeface="Times New Roman" panose="02020603050405020304" pitchFamily="18" charset="0"/>
                <a:cs typeface="Times New Roman" panose="02020603050405020304" pitchFamily="18" charset="0"/>
              </a:rPr>
              <a:t>To find potential vulnerabilities of the system and try to resolve those vulnerabilities.</a:t>
            </a:r>
          </a:p>
          <a:p>
            <a:pPr marL="342900" indent="-342900" algn="just">
              <a:buAutoNum type="arabicPeriod"/>
            </a:pPr>
            <a:r>
              <a:rPr lang="en-GB" dirty="0">
                <a:latin typeface="Times New Roman" panose="02020603050405020304" pitchFamily="18" charset="0"/>
                <a:cs typeface="Times New Roman" panose="02020603050405020304" pitchFamily="18" charset="0"/>
              </a:rPr>
              <a:t>To help in detecting to every possible security risk in the system.</a:t>
            </a:r>
          </a:p>
          <a:p>
            <a:pPr marL="342900" indent="-342900" algn="just">
              <a:buAutoNum type="arabicPeriod"/>
            </a:pPr>
            <a:r>
              <a:rPr lang="en-GB" dirty="0">
                <a:latin typeface="Times New Roman" panose="02020603050405020304" pitchFamily="18" charset="0"/>
                <a:cs typeface="Times New Roman" panose="02020603050405020304" pitchFamily="18" charset="0"/>
              </a:rPr>
              <a:t>Examine the impact occurs due to vulnerabilities.</a:t>
            </a:r>
          </a:p>
          <a:p>
            <a:pPr marL="342900" indent="-342900" algn="just">
              <a:buAutoNum type="arabicPeriod"/>
            </a:pPr>
            <a:r>
              <a:rPr lang="en-GB" dirty="0">
                <a:latin typeface="Times New Roman" panose="02020603050405020304" pitchFamily="18" charset="0"/>
                <a:cs typeface="Times New Roman" panose="02020603050405020304" pitchFamily="18" charset="0"/>
              </a:rPr>
              <a:t>To help the organizations and developer teams to resolving the security problem.</a:t>
            </a:r>
          </a:p>
          <a:p>
            <a:pPr marL="342900" indent="-342900" algn="just">
              <a:buAutoNum type="arabicPeriod"/>
            </a:pPr>
            <a:r>
              <a:rPr lang="en-GB" dirty="0">
                <a:latin typeface="Times New Roman" panose="02020603050405020304" pitchFamily="18" charset="0"/>
                <a:cs typeface="Times New Roman" panose="02020603050405020304" pitchFamily="18" charset="0"/>
              </a:rPr>
              <a:t>Improve the skills of the security professionals.</a:t>
            </a:r>
          </a:p>
          <a:p>
            <a:pPr marL="342900" indent="-342900" algn="just">
              <a:buAutoNum type="arabicPeriod"/>
            </a:pPr>
            <a:r>
              <a:rPr lang="en-GB" dirty="0">
                <a:latin typeface="Times New Roman" panose="02020603050405020304" pitchFamily="18" charset="0"/>
                <a:cs typeface="Times New Roman" panose="02020603050405020304" pitchFamily="18" charset="0"/>
              </a:rPr>
              <a:t>Introducing the various kind of hacking techniques without violating cyber laws.</a:t>
            </a:r>
          </a:p>
          <a:p>
            <a:pPr marL="342900" indent="-342900" algn="just">
              <a:buAutoNum type="arabicPeriod"/>
            </a:pPr>
            <a:r>
              <a:rPr lang="en-GB" dirty="0">
                <a:latin typeface="Times New Roman" panose="02020603050405020304" pitchFamily="18" charset="0"/>
                <a:cs typeface="Times New Roman" panose="02020603050405020304" pitchFamily="18" charset="0"/>
              </a:rPr>
              <a:t>Provide cyber education to students regarding technical and non-technical vulnerabilities.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99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1634</Words>
  <Application>Microsoft Office PowerPoint</Application>
  <PresentationFormat>Widescreen</PresentationFormat>
  <Paragraphs>225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G. H. Raisoni College of Engineering &amp; Management, Pune. Department of Computer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Engineering &amp; Management, Pune. Department of Computer Engineering</dc:title>
  <dc:creator>srushti deshpande</dc:creator>
  <cp:lastModifiedBy>Abhi Birdawade</cp:lastModifiedBy>
  <cp:revision>101</cp:revision>
  <dcterms:created xsi:type="dcterms:W3CDTF">2022-11-24T10:16:05Z</dcterms:created>
  <dcterms:modified xsi:type="dcterms:W3CDTF">2022-11-25T16:08:58Z</dcterms:modified>
</cp:coreProperties>
</file>