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3" r:id="rId4"/>
    <p:sldId id="259" r:id="rId5"/>
    <p:sldId id="260" r:id="rId6"/>
    <p:sldId id="264" r:id="rId7"/>
    <p:sldId id="265" r:id="rId8"/>
    <p:sldId id="276" r:id="rId9"/>
    <p:sldId id="269" r:id="rId10"/>
    <p:sldId id="288" r:id="rId11"/>
    <p:sldId id="271" r:id="rId12"/>
    <p:sldId id="289" r:id="rId13"/>
    <p:sldId id="290" r:id="rId14"/>
    <p:sldId id="291" r:id="rId15"/>
    <p:sldId id="292" r:id="rId16"/>
    <p:sldId id="266"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1" d="100"/>
          <a:sy n="111" d="100"/>
        </p:scale>
        <p:origin x="4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E8E46FA-AEE7-4214-8F64-C4DB2C01C359}"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E46FA-AEE7-4214-8F64-C4DB2C01C359}"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E46FA-AEE7-4214-8F64-C4DB2C01C359}"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8E46FA-AEE7-4214-8F64-C4DB2C01C359}"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E46FA-AEE7-4214-8F64-C4DB2C01C359}"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E46FA-AEE7-4214-8F64-C4DB2C01C359}"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E8E46FA-AEE7-4214-8F64-C4DB2C01C359}"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E8E46FA-AEE7-4214-8F64-C4DB2C01C359}"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8E46FA-AEE7-4214-8F64-C4DB2C01C359}"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E46FA-AEE7-4214-8F64-C4DB2C01C359}"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8E46FA-AEE7-4214-8F64-C4DB2C01C359}"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8E46FA-AEE7-4214-8F64-C4DB2C01C359}"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F8538-3248-4E8C-A5AF-84677E722D5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E46FA-AEE7-4214-8F64-C4DB2C01C359}" type="datetimeFigureOut">
              <a:rPr lang="en-IN" smtClean="0"/>
              <a:t>28-01-2023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F8538-3248-4E8C-A5AF-84677E722D5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hyperlink" Target="https://tryhackme.com/network/throwback" TargetMode="External"/><Relationship Id="rId3" Type="http://schemas.openxmlformats.org/officeDocument/2006/relationships/hyperlink" Target="https://www.researchgate.net/publication/297918097_Security_Testing_A_Survey" TargetMode="External"/><Relationship Id="rId7" Type="http://schemas.openxmlformats.org/officeDocument/2006/relationships/hyperlink" Target="https://securitytrails.com/blog/vulnerable-websites-for-penetration-testin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osti.gov/servlets/purl/1854691" TargetMode="External"/><Relationship Id="rId5" Type="http://schemas.openxmlformats.org/officeDocument/2006/relationships/hyperlink" Target="https://www.cigniti.com/resource/white-papers/security-testing-tools-experiences-recommendations/" TargetMode="External"/><Relationship Id="rId10" Type="http://schemas.openxmlformats.org/officeDocument/2006/relationships/hyperlink" Target="https://hackthebox.com/" TargetMode="External"/><Relationship Id="rId4" Type="http://schemas.openxmlformats.org/officeDocument/2006/relationships/hyperlink" Target="https://ieeexplore.ieee.org/document/7427093/metrics#metrics" TargetMode="External"/><Relationship Id="rId9" Type="http://schemas.openxmlformats.org/officeDocument/2006/relationships/hyperlink" Target="https://tryhackme.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0448"/>
            <a:ext cx="9144000" cy="1343526"/>
          </a:xfrm>
        </p:spPr>
        <p:txBody>
          <a:bodyPr>
            <a:normAutofit/>
          </a:bodyPr>
          <a:lstStyle/>
          <a:p>
            <a:r>
              <a:rPr lang="en-GB" sz="3200" b="1" dirty="0">
                <a:solidFill>
                  <a:schemeClr val="accent2"/>
                </a:solidFill>
                <a:latin typeface="Times New Roman" panose="02020603050405020304" pitchFamily="18" charset="0"/>
                <a:cs typeface="Times New Roman" panose="02020603050405020304" pitchFamily="18" charset="0"/>
              </a:rPr>
              <a:t>G. H. Raisoni College of Engineering &amp; Management, Pune.</a:t>
            </a:r>
            <a:br>
              <a:rPr lang="en-GB" sz="2800" b="1" dirty="0">
                <a:solidFill>
                  <a:schemeClr val="accent2"/>
                </a:solidFill>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Department of Computer Engineering</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47039"/>
            <a:ext cx="9144000" cy="400467"/>
          </a:xfrm>
        </p:spPr>
        <p:txBody>
          <a:bodyPr>
            <a:normAutofit/>
          </a:bodyPr>
          <a:lstStyle/>
          <a:p>
            <a:r>
              <a:rPr lang="en-GB" sz="2000" b="1" dirty="0">
                <a:latin typeface="Times New Roman" panose="02020603050405020304" pitchFamily="18" charset="0"/>
                <a:cs typeface="Times New Roman" panose="02020603050405020304" pitchFamily="18" charset="0"/>
              </a:rPr>
              <a:t>Guide : - </a:t>
            </a:r>
            <a:r>
              <a:rPr lang="en-IN" sz="2000" b="1" dirty="0">
                <a:latin typeface="Times New Roman" panose="02020603050405020304" pitchFamily="18" charset="0"/>
                <a:cs typeface="Times New Roman" panose="02020603050405020304" pitchFamily="18" charset="0"/>
              </a:rPr>
              <a:t>Prof. Gayatri Bedre</a:t>
            </a:r>
            <a:endParaRPr lang="en-GB" sz="20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204635" y="2337852"/>
            <a:ext cx="5782728" cy="707886"/>
          </a:xfrm>
          <a:prstGeom prst="rect">
            <a:avLst/>
          </a:prstGeom>
          <a:noFill/>
        </p:spPr>
        <p:txBody>
          <a:bodyPr wrap="square" rtlCol="0">
            <a:spAutoFit/>
          </a:bodyPr>
          <a:lstStyle/>
          <a:p>
            <a:pPr algn="ctr"/>
            <a:r>
              <a:rPr lang="en-GB" sz="4000" b="1" dirty="0">
                <a:solidFill>
                  <a:srgbClr val="C00000"/>
                </a:solidFill>
                <a:latin typeface="Times New Roman" panose="02020603050405020304" pitchFamily="18" charset="0"/>
                <a:cs typeface="Times New Roman" panose="02020603050405020304" pitchFamily="18" charset="0"/>
              </a:rPr>
              <a:t>Vulnerable University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0" y="4221795"/>
            <a:ext cx="12192000"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Presented By : -</a:t>
            </a:r>
          </a:p>
        </p:txBody>
      </p:sp>
      <p:sp>
        <p:nvSpPr>
          <p:cNvPr id="22" name="TextBox 21"/>
          <p:cNvSpPr txBox="1"/>
          <p:nvPr/>
        </p:nvSpPr>
        <p:spPr>
          <a:xfrm>
            <a:off x="48127" y="4775056"/>
            <a:ext cx="4002505" cy="369332"/>
          </a:xfrm>
          <a:prstGeom prst="rect">
            <a:avLst/>
          </a:prstGeom>
          <a:noFill/>
        </p:spPr>
        <p:txBody>
          <a:bodyPr wrap="square" rtlCol="0">
            <a:spAutoFit/>
          </a:bodyPr>
          <a:lstStyle/>
          <a:p>
            <a:pPr marL="285750" indent="-285750">
              <a:buFont typeface="Times New Roman" panose="02020603050405020304" pitchFamily="18" charset="0"/>
              <a:buChar char="►"/>
            </a:pPr>
            <a:r>
              <a:rPr lang="en-GB" b="1" dirty="0">
                <a:latin typeface="Times New Roman" panose="02020603050405020304" pitchFamily="18" charset="0"/>
                <a:cs typeface="Times New Roman" panose="02020603050405020304" pitchFamily="18" charset="0"/>
              </a:rPr>
              <a:t>BCOA03 – Abhishek Birdawade</a:t>
            </a:r>
            <a:endParaRPr lang="en-IN"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094747" y="4775056"/>
            <a:ext cx="4002505" cy="369332"/>
          </a:xfrm>
          <a:prstGeom prst="rect">
            <a:avLst/>
          </a:prstGeom>
          <a:noFill/>
        </p:spPr>
        <p:txBody>
          <a:bodyPr wrap="square" rtlCol="0">
            <a:spAutoFit/>
          </a:bodyPr>
          <a:lstStyle/>
          <a:p>
            <a:pPr marL="285750" indent="-285750">
              <a:buFont typeface="Times New Roman" panose="02020603050405020304" pitchFamily="18" charset="0"/>
              <a:buChar char="►"/>
            </a:pPr>
            <a:r>
              <a:rPr lang="en-GB" b="1" dirty="0">
                <a:latin typeface="Times New Roman" panose="02020603050405020304" pitchFamily="18" charset="0"/>
                <a:cs typeface="Times New Roman" panose="02020603050405020304" pitchFamily="18" charset="0"/>
              </a:rPr>
              <a:t>BCOB93 – Srushti Deshpande</a:t>
            </a:r>
            <a:endParaRPr lang="en-IN"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8141368" y="4775056"/>
            <a:ext cx="4002505" cy="369332"/>
          </a:xfrm>
          <a:prstGeom prst="rect">
            <a:avLst/>
          </a:prstGeom>
          <a:noFill/>
        </p:spPr>
        <p:txBody>
          <a:bodyPr wrap="square" rtlCol="0">
            <a:spAutoFit/>
          </a:bodyPr>
          <a:lstStyle/>
          <a:p>
            <a:pPr marL="285750" indent="-285750">
              <a:buFont typeface="Times New Roman" panose="02020603050405020304" pitchFamily="18" charset="0"/>
              <a:buChar char="►"/>
            </a:pPr>
            <a:r>
              <a:rPr lang="en-GB" b="1" dirty="0">
                <a:latin typeface="Times New Roman" panose="02020603050405020304" pitchFamily="18" charset="0"/>
                <a:cs typeface="Times New Roman" panose="02020603050405020304" pitchFamily="18" charset="0"/>
              </a:rPr>
              <a:t>BCOB111 – Vaibhav Wagh</a:t>
            </a:r>
            <a:endParaRPr lang="en-IN" b="1" dirty="0">
              <a:latin typeface="Times New Roman" panose="02020603050405020304" pitchFamily="18" charset="0"/>
              <a:cs typeface="Times New Roman" panose="02020603050405020304" pitchFamily="18" charset="0"/>
            </a:endParaRPr>
          </a:p>
        </p:txBody>
      </p:sp>
      <p:pic>
        <p:nvPicPr>
          <p:cNvPr id="1026" name="Picture 2" descr="Working at G H Raisoni College of Engineering &amp; Management | Glassdo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44" y="256673"/>
            <a:ext cx="1921967" cy="1921967"/>
          </a:xfrm>
          <a:prstGeom prst="rect">
            <a:avLst/>
          </a:prstGeom>
          <a:ln w="38100" cap="sq">
            <a:no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Raisoni World - YouT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1189" y="226643"/>
            <a:ext cx="1921967" cy="1921967"/>
          </a:xfrm>
          <a:prstGeom prst="rect">
            <a:avLst/>
          </a:prstGeom>
          <a:ln w="38100" cap="sq">
            <a:no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sym typeface="+mn-ea"/>
              </a:rPr>
              <a:t>Technology Used</a:t>
            </a:r>
            <a:endParaRPr lang="en-US" sz="3200" b="1" dirty="0">
              <a:latin typeface="Times New Roman" panose="02020603050405020304" pitchFamily="18" charset="0"/>
              <a:cs typeface="Times New Roman" panose="02020603050405020304" pitchFamily="18" charset="0"/>
            </a:endParaRPr>
          </a:p>
        </p:txBody>
      </p:sp>
      <p:pic>
        <p:nvPicPr>
          <p:cNvPr id="7" name="Picture 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5" y="5647690"/>
            <a:ext cx="12191365" cy="121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p:nvPr/>
        </p:nvSpPr>
        <p:spPr>
          <a:xfrm>
            <a:off x="1236345" y="1194435"/>
            <a:ext cx="9719945" cy="2030095"/>
          </a:xfrm>
          <a:prstGeom prst="rect">
            <a:avLst/>
          </a:prstGeom>
          <a:noFill/>
        </p:spPr>
        <p:txBody>
          <a:bodyPr wrap="square" rtlCol="0">
            <a:spAutoFit/>
          </a:bodyPr>
          <a:lstStyle/>
          <a:p>
            <a:pPr algn="just"/>
            <a:r>
              <a:rPr lang="en-US" altLang="en-IN" b="1" dirty="0">
                <a:latin typeface="Times New Roman" panose="02020603050405020304" pitchFamily="18" charset="0"/>
                <a:cs typeface="Times New Roman" panose="02020603050405020304" pitchFamily="18" charset="0"/>
                <a:sym typeface="+mn-ea"/>
              </a:rPr>
              <a:t>Node.js</a:t>
            </a:r>
            <a:r>
              <a:rPr lang="en-IN" b="1" dirty="0">
                <a:latin typeface="Times New Roman" panose="02020603050405020304" pitchFamily="18" charset="0"/>
                <a:cs typeface="Times New Roman" panose="02020603050405020304" pitchFamily="18" charset="0"/>
                <a:sym typeface="+mn-ea"/>
              </a:rPr>
              <a:t> – </a:t>
            </a:r>
            <a:endParaRPr lang="en-IN"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altLang="en-IN" dirty="0">
                <a:latin typeface="Times New Roman" panose="02020603050405020304" pitchFamily="18" charset="0"/>
                <a:cs typeface="Times New Roman" panose="02020603050405020304" pitchFamily="18" charset="0"/>
                <a:sym typeface="+mn-ea"/>
              </a:rPr>
              <a:t>Node js is an </a:t>
            </a:r>
            <a:r>
              <a:rPr lang="en-IN" dirty="0">
                <a:latin typeface="Times New Roman" panose="02020603050405020304" pitchFamily="18" charset="0"/>
                <a:cs typeface="Times New Roman" panose="02020603050405020304" pitchFamily="18" charset="0"/>
                <a:sym typeface="+mn-ea"/>
              </a:rPr>
              <a:t>open-source, cross-platform JavaScript runtime environment.</a:t>
            </a:r>
            <a:r>
              <a:rPr lang="en-US" altLang="en-IN" dirty="0">
                <a:latin typeface="Times New Roman" panose="02020603050405020304" pitchFamily="18" charset="0"/>
                <a:cs typeface="Times New Roman" panose="02020603050405020304" pitchFamily="18" charset="0"/>
                <a:sym typeface="+mn-ea"/>
              </a:rPr>
              <a:t> It is used for </a:t>
            </a:r>
            <a:r>
              <a:rPr lang="en-IN" dirty="0">
                <a:latin typeface="Times New Roman" panose="02020603050405020304" pitchFamily="18" charset="0"/>
                <a:cs typeface="Times New Roman" panose="02020603050405020304" pitchFamily="18" charset="0"/>
                <a:sym typeface="+mn-ea"/>
              </a:rPr>
              <a:t>generate dynamic page content</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Node.js can collect form data</a:t>
            </a:r>
            <a:r>
              <a:rPr lang="en-US" altLang="en-IN" dirty="0">
                <a:latin typeface="Times New Roman" panose="02020603050405020304" pitchFamily="18" charset="0"/>
                <a:cs typeface="Times New Roman" panose="02020603050405020304" pitchFamily="18" charset="0"/>
                <a:sym typeface="+mn-ea"/>
              </a:rPr>
              <a:t> and also </a:t>
            </a:r>
            <a:r>
              <a:rPr lang="en-IN" dirty="0">
                <a:latin typeface="Times New Roman" panose="02020603050405020304" pitchFamily="18" charset="0"/>
                <a:cs typeface="Times New Roman" panose="02020603050405020304" pitchFamily="18" charset="0"/>
                <a:sym typeface="+mn-ea"/>
              </a:rPr>
              <a:t>add, delete, modify data in your database</a:t>
            </a:r>
            <a:r>
              <a:rPr lang="en-US" altLang="en-IN" dirty="0">
                <a:latin typeface="Times New Roman" panose="02020603050405020304" pitchFamily="18" charset="0"/>
                <a:cs typeface="Times New Roman" panose="02020603050405020304" pitchFamily="18" charset="0"/>
                <a:sym typeface="+mn-ea"/>
              </a:rPr>
              <a:t>. Node.js files contain tasks that will be executed on certain events. </a:t>
            </a:r>
            <a:r>
              <a:rPr lang="en-IN" dirty="0">
                <a:latin typeface="Times New Roman" panose="02020603050405020304" pitchFamily="18" charset="0"/>
                <a:cs typeface="Times New Roman" panose="02020603050405020304" pitchFamily="18" charset="0"/>
                <a:sym typeface="+mn-ea"/>
              </a:rPr>
              <a:t>A typical event is someone trying to access a port on the server</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Node.js files have extension ".js"</a:t>
            </a:r>
            <a:r>
              <a:rPr lang="en-US" altLang="en-IN"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sym typeface="+mn-ea"/>
            </a:endParaRPr>
          </a:p>
          <a:p>
            <a:endParaRPr lang="en-US" dirty="0"/>
          </a:p>
        </p:txBody>
      </p:sp>
      <p:pic>
        <p:nvPicPr>
          <p:cNvPr id="100" name="Content Placeholder 99"/>
          <p:cNvPicPr>
            <a:picLocks noGrp="1"/>
          </p:cNvPicPr>
          <p:nvPr>
            <p:ph sz="half" idx="2"/>
          </p:nvPr>
        </p:nvPicPr>
        <p:blipFill>
          <a:blip r:embed="rId3"/>
          <a:stretch>
            <a:fillRect/>
          </a:stretch>
        </p:blipFill>
        <p:spPr>
          <a:xfrm>
            <a:off x="1575435" y="3380105"/>
            <a:ext cx="2738120" cy="2112010"/>
          </a:xfrm>
          <a:prstGeom prst="rect">
            <a:avLst/>
          </a:prstGeom>
          <a:noFill/>
          <a:ln w="9525">
            <a:noFill/>
          </a:ln>
        </p:spPr>
      </p:pic>
      <p:pic>
        <p:nvPicPr>
          <p:cNvPr id="101" name="Picture 100"/>
          <p:cNvPicPr/>
          <p:nvPr/>
        </p:nvPicPr>
        <p:blipFill>
          <a:blip r:embed="rId4"/>
          <a:stretch>
            <a:fillRect/>
          </a:stretch>
        </p:blipFill>
        <p:spPr>
          <a:xfrm>
            <a:off x="6095365" y="3429000"/>
            <a:ext cx="4462780" cy="20142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Hardware &amp; Software Required</a:t>
            </a:r>
          </a:p>
        </p:txBody>
      </p:sp>
      <p:sp>
        <p:nvSpPr>
          <p:cNvPr id="4" name="TextBox 3"/>
          <p:cNvSpPr txBox="1"/>
          <p:nvPr/>
        </p:nvSpPr>
        <p:spPr>
          <a:xfrm>
            <a:off x="577516" y="730238"/>
            <a:ext cx="11036968" cy="5078313"/>
          </a:xfrm>
          <a:prstGeom prst="rect">
            <a:avLst/>
          </a:prstGeom>
          <a:noFill/>
        </p:spPr>
        <p:txBody>
          <a:bodyPr wrap="square" rtlCol="0">
            <a:spAutoFit/>
          </a:bodyPr>
          <a:lstStyle/>
          <a:p>
            <a:endParaRPr lang="en-GB" b="1"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Hardware Requirement </a:t>
            </a:r>
          </a:p>
          <a:p>
            <a:r>
              <a:rPr lang="en-IN" dirty="0">
                <a:latin typeface="Times New Roman" panose="02020603050405020304" pitchFamily="18" charset="0"/>
                <a:cs typeface="Times New Roman" panose="02020603050405020304" pitchFamily="18" charset="0"/>
              </a:rPr>
              <a:t>• 1 TB HDD </a:t>
            </a:r>
          </a:p>
          <a:p>
            <a:r>
              <a:rPr lang="en-IN" dirty="0">
                <a:latin typeface="Times New Roman" panose="02020603050405020304" pitchFamily="18" charset="0"/>
                <a:cs typeface="Times New Roman" panose="02020603050405020304" pitchFamily="18" charset="0"/>
              </a:rPr>
              <a:t>• 4/8 GB RAM </a:t>
            </a:r>
          </a:p>
          <a:p>
            <a:r>
              <a:rPr lang="en-IN" dirty="0">
                <a:latin typeface="Times New Roman" panose="02020603050405020304" pitchFamily="18" charset="0"/>
                <a:cs typeface="Times New Roman" panose="02020603050405020304" pitchFamily="18" charset="0"/>
              </a:rPr>
              <a:t>• i5 or above processor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Software Requirement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 Linux, Windows, Mac (platform independent)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Browser – Chrome, Firefox, etc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Docker</a:t>
            </a:r>
          </a:p>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Node.js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GitHub account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Git command line tool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 Django</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bwMode="auto">
          <a:xfrm>
            <a:off x="0" y="-34506"/>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Code App-1</a:t>
            </a:r>
          </a:p>
        </p:txBody>
      </p:sp>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38135" y="908305"/>
            <a:ext cx="8131175" cy="4966335"/>
          </a:xfrm>
          <a:prstGeom prst="rect">
            <a:avLst/>
          </a:prstGeom>
        </p:spPr>
      </p:pic>
      <p:pic>
        <p:nvPicPr>
          <p:cNvPr id="12" name="Picture 11">
            <a:extLst>
              <a:ext uri="{FF2B5EF4-FFF2-40B4-BE49-F238E27FC236}">
                <a16:creationId xmlns:a16="http://schemas.microsoft.com/office/drawing/2014/main" id="{8AA30FE2-3721-99DF-5D1F-7AAFD314571E}"/>
              </a:ext>
            </a:extLst>
          </p:cNvPr>
          <p:cNvPicPr>
            <a:picLocks noChangeAspect="1"/>
          </p:cNvPicPr>
          <p:nvPr/>
        </p:nvPicPr>
        <p:blipFill>
          <a:blip r:embed="rId4"/>
          <a:stretch>
            <a:fillRect/>
          </a:stretch>
        </p:blipFill>
        <p:spPr>
          <a:xfrm>
            <a:off x="3194723" y="3964655"/>
            <a:ext cx="5012722" cy="2317956"/>
          </a:xfrm>
          <a:prstGeom prst="rect">
            <a:avLst/>
          </a:prstGeom>
        </p:spPr>
      </p:pic>
      <p:pic>
        <p:nvPicPr>
          <p:cNvPr id="14" name="Picture 13">
            <a:extLst>
              <a:ext uri="{FF2B5EF4-FFF2-40B4-BE49-F238E27FC236}">
                <a16:creationId xmlns:a16="http://schemas.microsoft.com/office/drawing/2014/main" id="{7156DD11-6955-5607-0544-6436D36E3239}"/>
              </a:ext>
            </a:extLst>
          </p:cNvPr>
          <p:cNvPicPr>
            <a:picLocks noChangeAspect="1"/>
          </p:cNvPicPr>
          <p:nvPr/>
        </p:nvPicPr>
        <p:blipFill>
          <a:blip r:embed="rId5"/>
          <a:stretch>
            <a:fillRect/>
          </a:stretch>
        </p:blipFill>
        <p:spPr>
          <a:xfrm>
            <a:off x="8394803" y="2813539"/>
            <a:ext cx="3214016" cy="2405237"/>
          </a:xfrm>
          <a:prstGeom prst="rect">
            <a:avLst/>
          </a:prstGeom>
        </p:spPr>
      </p:pic>
      <p:pic>
        <p:nvPicPr>
          <p:cNvPr id="16" name="Picture 15">
            <a:extLst>
              <a:ext uri="{FF2B5EF4-FFF2-40B4-BE49-F238E27FC236}">
                <a16:creationId xmlns:a16="http://schemas.microsoft.com/office/drawing/2014/main" id="{DBF16C32-CFAB-D77D-9BB9-9851311BDAB8}"/>
              </a:ext>
            </a:extLst>
          </p:cNvPr>
          <p:cNvPicPr>
            <a:picLocks noChangeAspect="1"/>
          </p:cNvPicPr>
          <p:nvPr/>
        </p:nvPicPr>
        <p:blipFill>
          <a:blip r:embed="rId6"/>
          <a:stretch>
            <a:fillRect/>
          </a:stretch>
        </p:blipFill>
        <p:spPr>
          <a:xfrm>
            <a:off x="3212714" y="703972"/>
            <a:ext cx="4208375" cy="31619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bwMode="auto">
          <a:xfrm>
            <a:off x="0" y="-34506"/>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Output App-1</a:t>
            </a:r>
          </a:p>
        </p:txBody>
      </p:sp>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333E6F9A-CEE1-D411-DCDB-302D43B0D267}"/>
              </a:ext>
            </a:extLst>
          </p:cNvPr>
          <p:cNvPicPr>
            <a:picLocks noChangeAspect="1"/>
          </p:cNvPicPr>
          <p:nvPr/>
        </p:nvPicPr>
        <p:blipFill>
          <a:blip r:embed="rId3"/>
          <a:stretch>
            <a:fillRect/>
          </a:stretch>
        </p:blipFill>
        <p:spPr>
          <a:xfrm>
            <a:off x="187279" y="712789"/>
            <a:ext cx="8075816" cy="1734367"/>
          </a:xfrm>
          <a:prstGeom prst="rect">
            <a:avLst/>
          </a:prstGeom>
        </p:spPr>
      </p:pic>
      <p:pic>
        <p:nvPicPr>
          <p:cNvPr id="17" name="Picture 16">
            <a:extLst>
              <a:ext uri="{FF2B5EF4-FFF2-40B4-BE49-F238E27FC236}">
                <a16:creationId xmlns:a16="http://schemas.microsoft.com/office/drawing/2014/main" id="{8D454220-183F-480C-72AE-DD6FCA5C2AD8}"/>
              </a:ext>
            </a:extLst>
          </p:cNvPr>
          <p:cNvPicPr>
            <a:picLocks noChangeAspect="1"/>
          </p:cNvPicPr>
          <p:nvPr/>
        </p:nvPicPr>
        <p:blipFill>
          <a:blip r:embed="rId4"/>
          <a:stretch>
            <a:fillRect/>
          </a:stretch>
        </p:blipFill>
        <p:spPr>
          <a:xfrm>
            <a:off x="381837" y="2681388"/>
            <a:ext cx="7346808" cy="2442245"/>
          </a:xfrm>
          <a:prstGeom prst="rect">
            <a:avLst/>
          </a:prstGeom>
        </p:spPr>
      </p:pic>
    </p:spTree>
    <p:extLst>
      <p:ext uri="{BB962C8B-B14F-4D97-AF65-F5344CB8AC3E}">
        <p14:creationId xmlns:p14="http://schemas.microsoft.com/office/powerpoint/2010/main" val="126463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bwMode="auto">
          <a:xfrm>
            <a:off x="0" y="-34506"/>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Code App-2</a:t>
            </a:r>
          </a:p>
        </p:txBody>
      </p:sp>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38135" y="908305"/>
            <a:ext cx="8131175" cy="4966335"/>
          </a:xfrm>
          <a:prstGeom prst="rect">
            <a:avLst/>
          </a:prstGeom>
        </p:spPr>
      </p:pic>
      <p:pic>
        <p:nvPicPr>
          <p:cNvPr id="6" name="Picture 5">
            <a:extLst>
              <a:ext uri="{FF2B5EF4-FFF2-40B4-BE49-F238E27FC236}">
                <a16:creationId xmlns:a16="http://schemas.microsoft.com/office/drawing/2014/main" id="{5B3339AB-9939-AFB7-BCDB-EE104982EB82}"/>
              </a:ext>
            </a:extLst>
          </p:cNvPr>
          <p:cNvPicPr>
            <a:picLocks noChangeAspect="1"/>
          </p:cNvPicPr>
          <p:nvPr/>
        </p:nvPicPr>
        <p:blipFill>
          <a:blip r:embed="rId4"/>
          <a:stretch>
            <a:fillRect/>
          </a:stretch>
        </p:blipFill>
        <p:spPr>
          <a:xfrm>
            <a:off x="2980721" y="721689"/>
            <a:ext cx="2947806" cy="2917828"/>
          </a:xfrm>
          <a:prstGeom prst="rect">
            <a:avLst/>
          </a:prstGeom>
        </p:spPr>
      </p:pic>
      <p:pic>
        <p:nvPicPr>
          <p:cNvPr id="8" name="Picture 7">
            <a:extLst>
              <a:ext uri="{FF2B5EF4-FFF2-40B4-BE49-F238E27FC236}">
                <a16:creationId xmlns:a16="http://schemas.microsoft.com/office/drawing/2014/main" id="{A0F8E89F-6079-9532-E50D-4766FD1BB7CF}"/>
              </a:ext>
            </a:extLst>
          </p:cNvPr>
          <p:cNvPicPr>
            <a:picLocks noChangeAspect="1"/>
          </p:cNvPicPr>
          <p:nvPr/>
        </p:nvPicPr>
        <p:blipFill>
          <a:blip r:embed="rId5"/>
          <a:stretch>
            <a:fillRect/>
          </a:stretch>
        </p:blipFill>
        <p:spPr>
          <a:xfrm>
            <a:off x="6630909" y="721689"/>
            <a:ext cx="3100051" cy="3231968"/>
          </a:xfrm>
          <a:prstGeom prst="rect">
            <a:avLst/>
          </a:prstGeom>
        </p:spPr>
      </p:pic>
      <p:pic>
        <p:nvPicPr>
          <p:cNvPr id="10" name="Picture 9">
            <a:extLst>
              <a:ext uri="{FF2B5EF4-FFF2-40B4-BE49-F238E27FC236}">
                <a16:creationId xmlns:a16="http://schemas.microsoft.com/office/drawing/2014/main" id="{9CAEEABD-69B5-E5F4-F690-9FFEB22F73A6}"/>
              </a:ext>
            </a:extLst>
          </p:cNvPr>
          <p:cNvPicPr>
            <a:picLocks noChangeAspect="1"/>
          </p:cNvPicPr>
          <p:nvPr/>
        </p:nvPicPr>
        <p:blipFill>
          <a:blip r:embed="rId6"/>
          <a:stretch>
            <a:fillRect/>
          </a:stretch>
        </p:blipFill>
        <p:spPr>
          <a:xfrm>
            <a:off x="2532184" y="4005912"/>
            <a:ext cx="8489122" cy="1867451"/>
          </a:xfrm>
          <a:prstGeom prst="rect">
            <a:avLst/>
          </a:prstGeom>
        </p:spPr>
      </p:pic>
    </p:spTree>
    <p:extLst>
      <p:ext uri="{BB962C8B-B14F-4D97-AF65-F5344CB8AC3E}">
        <p14:creationId xmlns:p14="http://schemas.microsoft.com/office/powerpoint/2010/main" val="22471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Output App-2</a:t>
            </a:r>
          </a:p>
        </p:txBody>
      </p:sp>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01B82DE-E1C5-F5B7-075C-E51D513FF643}"/>
              </a:ext>
            </a:extLst>
          </p:cNvPr>
          <p:cNvPicPr>
            <a:picLocks noChangeAspect="1"/>
          </p:cNvPicPr>
          <p:nvPr/>
        </p:nvPicPr>
        <p:blipFill>
          <a:blip r:embed="rId3"/>
          <a:stretch>
            <a:fillRect/>
          </a:stretch>
        </p:blipFill>
        <p:spPr>
          <a:xfrm>
            <a:off x="321956" y="928072"/>
            <a:ext cx="5358711" cy="1953625"/>
          </a:xfrm>
          <a:prstGeom prst="rect">
            <a:avLst/>
          </a:prstGeom>
        </p:spPr>
      </p:pic>
      <p:pic>
        <p:nvPicPr>
          <p:cNvPr id="11" name="Picture 10">
            <a:extLst>
              <a:ext uri="{FF2B5EF4-FFF2-40B4-BE49-F238E27FC236}">
                <a16:creationId xmlns:a16="http://schemas.microsoft.com/office/drawing/2014/main" id="{60483840-99B4-1416-C728-A14861136F3E}"/>
              </a:ext>
            </a:extLst>
          </p:cNvPr>
          <p:cNvPicPr>
            <a:picLocks noChangeAspect="1"/>
          </p:cNvPicPr>
          <p:nvPr/>
        </p:nvPicPr>
        <p:blipFill>
          <a:blip r:embed="rId4"/>
          <a:stretch>
            <a:fillRect/>
          </a:stretch>
        </p:blipFill>
        <p:spPr>
          <a:xfrm>
            <a:off x="6012142" y="1062946"/>
            <a:ext cx="5383110" cy="3395675"/>
          </a:xfrm>
          <a:prstGeom prst="rect">
            <a:avLst/>
          </a:prstGeom>
        </p:spPr>
      </p:pic>
      <p:pic>
        <p:nvPicPr>
          <p:cNvPr id="13" name="Picture 12">
            <a:extLst>
              <a:ext uri="{FF2B5EF4-FFF2-40B4-BE49-F238E27FC236}">
                <a16:creationId xmlns:a16="http://schemas.microsoft.com/office/drawing/2014/main" id="{718B3E6E-0E0F-731F-F8BA-91F775EE5375}"/>
              </a:ext>
            </a:extLst>
          </p:cNvPr>
          <p:cNvPicPr>
            <a:picLocks noChangeAspect="1"/>
          </p:cNvPicPr>
          <p:nvPr/>
        </p:nvPicPr>
        <p:blipFill>
          <a:blip r:embed="rId5"/>
          <a:stretch>
            <a:fillRect/>
          </a:stretch>
        </p:blipFill>
        <p:spPr>
          <a:xfrm>
            <a:off x="1514611" y="3546709"/>
            <a:ext cx="4058216" cy="1000265"/>
          </a:xfrm>
          <a:prstGeom prst="rect">
            <a:avLst/>
          </a:prstGeom>
        </p:spPr>
      </p:pic>
    </p:spTree>
    <p:extLst>
      <p:ext uri="{BB962C8B-B14F-4D97-AF65-F5344CB8AC3E}">
        <p14:creationId xmlns:p14="http://schemas.microsoft.com/office/powerpoint/2010/main" val="51219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References</a:t>
            </a:r>
          </a:p>
        </p:txBody>
      </p:sp>
      <p:sp>
        <p:nvSpPr>
          <p:cNvPr id="5" name="TextBox 4"/>
          <p:cNvSpPr txBox="1"/>
          <p:nvPr/>
        </p:nvSpPr>
        <p:spPr>
          <a:xfrm>
            <a:off x="445168" y="840337"/>
            <a:ext cx="11301663" cy="5547929"/>
          </a:xfrm>
          <a:prstGeom prst="rect">
            <a:avLst/>
          </a:prstGeom>
          <a:noFill/>
        </p:spPr>
        <p:txBody>
          <a:bodyPr wrap="square">
            <a:spAutoFit/>
          </a:bodyPr>
          <a:lstStyle/>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hlinkClick r:id="rId3"/>
              </a:rPr>
              <a:t>https://www.researchgate.net/publication/297918097_Security_Testing_A_Survey</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rPr>
              <a:t> </a:t>
            </a:r>
            <a:r>
              <a:rPr lang="en-US" altLang="en-US" sz="1800" u="sng" dirty="0">
                <a:solidFill>
                  <a:schemeClr val="accent1"/>
                </a:solidFill>
                <a:latin typeface="Times New Roman" panose="02020603050405020304" pitchFamily="18" charset="0"/>
                <a:cs typeface="Times New Roman" panose="02020603050405020304" pitchFamily="18" charset="0"/>
                <a:hlinkClick r:id="rId4"/>
              </a:rPr>
              <a:t>https://ieeexplore.ieee.org/document/7427093/metrics#metrics</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rPr>
              <a:t> </a:t>
            </a:r>
            <a:r>
              <a:rPr lang="en-US" altLang="en-US" sz="1800" u="sng" dirty="0">
                <a:solidFill>
                  <a:schemeClr val="accent1"/>
                </a:solidFill>
                <a:latin typeface="Times New Roman" panose="02020603050405020304" pitchFamily="18" charset="0"/>
                <a:cs typeface="Times New Roman" panose="02020603050405020304" pitchFamily="18" charset="0"/>
                <a:hlinkClick r:id="rId5"/>
              </a:rPr>
              <a:t>https://www.cigniti.com/resource/white-papers/security-testing-tools-experiences-recommendations/</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hlinkClick r:id="rId6"/>
              </a:rPr>
              <a:t>https://www.osti.gov/servlets/purl/1854691</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hlinkClick r:id="rId7"/>
              </a:rPr>
              <a:t>https://securitytrails.com/blog/vulnerable-websites-for-penetration-testing</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hlinkClick r:id="rId8"/>
              </a:rPr>
              <a:t>https://tryhackme.com/network/throwback</a:t>
            </a:r>
            <a:endParaRPr lang="en-US" altLang="en-US"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hlinkClick r:id="rId9"/>
              </a:rPr>
              <a:t>https://tryhackme.com</a:t>
            </a:r>
            <a:endParaRPr lang="en-US" altLang="en-US"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hlinkClick r:id="rId10"/>
              </a:rPr>
              <a:t>https://hackthebox.com</a:t>
            </a:r>
            <a:endParaRPr lang="en-US" altLang="en-US"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rPr>
              <a:t>https://github.com/abhhi-101/vulnerable-university</a:t>
            </a:r>
          </a:p>
          <a:p>
            <a:pPr>
              <a:lnSpc>
                <a:spcPct val="200000"/>
              </a:lnSpc>
              <a:spcBef>
                <a:spcPct val="0"/>
              </a:spcBef>
              <a:buFont typeface="Calibri Light" panose="020F0302020204030204" pitchFamily="34" charset="0"/>
              <a:buAutoNum type="arabicPeriod"/>
            </a:pPr>
            <a:endParaRPr lang="en-US" altLang="en-US" sz="1800" u="sng"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3523716" y="2398008"/>
            <a:ext cx="5144568" cy="1430020"/>
          </a:xfrm>
          <a:prstGeom prst="rect">
            <a:avLst/>
          </a:prstGeom>
          <a:noFill/>
        </p:spPr>
        <p:txBody>
          <a:bodyPr wrap="square" rtlCol="0">
            <a:spAutoFit/>
          </a:bodyPr>
          <a:lstStyle/>
          <a:p>
            <a:r>
              <a:rPr lang="en-US" sz="8700" dirty="0">
                <a:latin typeface="Times New Roman" panose="02020603050405020304" pitchFamily="18" charset="0"/>
                <a:cs typeface="Times New Roman" panose="02020603050405020304" pitchFamily="18" charset="0"/>
              </a:rPr>
              <a:t>Thank You</a:t>
            </a:r>
            <a:endParaRPr lang="en-US" altLang="en-IN" sz="8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Contents</a:t>
            </a:r>
          </a:p>
        </p:txBody>
      </p:sp>
      <p:sp>
        <p:nvSpPr>
          <p:cNvPr id="5" name="TextBox 4"/>
          <p:cNvSpPr txBox="1"/>
          <p:nvPr/>
        </p:nvSpPr>
        <p:spPr>
          <a:xfrm>
            <a:off x="451838" y="2413730"/>
            <a:ext cx="5284874" cy="2030095"/>
          </a:xfrm>
          <a:prstGeom prst="rect">
            <a:avLst/>
          </a:prstGeom>
          <a:noFill/>
        </p:spPr>
        <p:txBody>
          <a:bodyPr wrap="square">
            <a:spAutoFit/>
          </a:bodyPr>
          <a:lstStyle/>
          <a:p>
            <a:pPr marL="342900"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sym typeface="+mn-ea"/>
              </a:rPr>
              <a:t>Problem Statement</a:t>
            </a:r>
            <a:endParaRPr lang="en-US" dirty="0">
              <a:latin typeface="Times New Roman" panose="02020603050405020304" pitchFamily="18" charset="0"/>
              <a:cs typeface="Times New Roman" panose="02020603050405020304" pitchFamily="18" charset="0"/>
            </a:endParaRPr>
          </a:p>
          <a:p>
            <a:pPr marL="342900"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rPr>
              <a:t>Literature Survey</a:t>
            </a:r>
          </a:p>
          <a:p>
            <a:pPr marL="0" lvl="1"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sym typeface="+mn-ea"/>
              </a:rPr>
              <a:t>Proposed System</a:t>
            </a:r>
            <a:endParaRPr lang="en-US" dirty="0">
              <a:latin typeface="Times New Roman" panose="02020603050405020304" pitchFamily="18" charset="0"/>
              <a:cs typeface="Times New Roman" panose="02020603050405020304" pitchFamily="18" charset="0"/>
            </a:endParaRPr>
          </a:p>
          <a:p>
            <a:pPr marL="342900"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rPr>
              <a:t>Technology Used</a:t>
            </a:r>
          </a:p>
          <a:p>
            <a:pPr marL="342900"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rPr>
              <a:t>Hardware &amp; Software Required </a:t>
            </a:r>
          </a:p>
          <a:p>
            <a:pPr marL="342900"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rPr>
              <a:t>Code</a:t>
            </a:r>
          </a:p>
          <a:p>
            <a:pPr marL="342900" indent="-342900" eaLnBrk="1" fontAlgn="auto" hangingPunct="1">
              <a:spcAft>
                <a:spcPts val="0"/>
              </a:spcAft>
              <a:buClr>
                <a:schemeClr val="accent3"/>
              </a:buClr>
              <a:buFont typeface="+mj-lt"/>
              <a:buAutoNum type="arabicPeriod"/>
              <a:defRPr/>
            </a:pPr>
            <a:r>
              <a:rPr lang="en-US" dirty="0">
                <a:latin typeface="Times New Roman" panose="02020603050405020304" pitchFamily="18" charset="0"/>
                <a:cs typeface="Times New Roman" panose="02020603050405020304" pitchFamily="18" charset="0"/>
              </a:rPr>
              <a:t>References</a:t>
            </a:r>
          </a:p>
        </p:txBody>
      </p:sp>
      <p:pic>
        <p:nvPicPr>
          <p:cNvPr id="2052" name="Picture 4" descr="Top 10 Common Software Vulnerabilities - DevOp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75" y="1268190"/>
            <a:ext cx="4336527" cy="2428455"/>
          </a:xfrm>
          <a:prstGeom prst="snip2DiagRect">
            <a:avLst>
              <a:gd name="adj1" fmla="val 0"/>
              <a:gd name="adj2" fmla="val 16667"/>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50" name="Picture 2" descr="Vulnerability Management Process: It's More Than Just Detecting  Vulnerabilit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181" y="3292679"/>
            <a:ext cx="3931571" cy="206724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Problem Statement</a:t>
            </a:r>
          </a:p>
        </p:txBody>
      </p:sp>
      <p:sp>
        <p:nvSpPr>
          <p:cNvPr id="5" name="TextBox 4"/>
          <p:cNvSpPr txBox="1"/>
          <p:nvPr/>
        </p:nvSpPr>
        <p:spPr>
          <a:xfrm>
            <a:off x="843213" y="1134202"/>
            <a:ext cx="10924346" cy="1477328"/>
          </a:xfrm>
          <a:prstGeom prst="rect">
            <a:avLst/>
          </a:prstGeom>
          <a:noFill/>
        </p:spPr>
        <p:txBody>
          <a:bodyPr wrap="square">
            <a:spAutoFit/>
          </a:bodyPr>
          <a:lstStyle/>
          <a:p>
            <a:pPr marL="285750" indent="-285750" algn="just">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Cyber security </a:t>
            </a:r>
            <a:r>
              <a:rPr lang="en-GB" altLang="en-US" sz="1800" dirty="0">
                <a:latin typeface="Times New Roman" panose="02020603050405020304" pitchFamily="18" charset="0"/>
                <a:cs typeface="Times New Roman" panose="02020603050405020304" pitchFamily="18" charset="0"/>
              </a:rPr>
              <a:t>is a vast field and immerging daily. With increasing digital theft and cyber criminals, we need security tester and practitioner to help us tackle the increasing problem. </a:t>
            </a:r>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It is necessary for them to learn testing without violating cyber laws. </a:t>
            </a:r>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The vulnerable web application will provide a platform to learn and test their skills in their own local environment.</a:t>
            </a:r>
            <a:endParaRPr lang="en-US" altLang="en-US" sz="1800" dirty="0">
              <a:latin typeface="Times New Roman" panose="02020603050405020304" pitchFamily="18" charset="0"/>
              <a:cs typeface="Times New Roman" panose="02020603050405020304" pitchFamily="18" charset="0"/>
            </a:endParaRPr>
          </a:p>
        </p:txBody>
      </p:sp>
      <p:pic>
        <p:nvPicPr>
          <p:cNvPr id="6" name="Picture 7" descr="10 Rules of Bug Bounty. Akita Zen And Me Would like to share… | by Arbaz  Hussain | HackerNoon.com | Medium"/>
          <p:cNvPicPr>
            <a:picLocks noChangeAspect="1" noChangeArrowheads="1"/>
          </p:cNvPicPr>
          <p:nvPr/>
        </p:nvPicPr>
        <p:blipFill>
          <a:blip r:embed="rId3"/>
          <a:srcRect/>
          <a:stretch>
            <a:fillRect/>
          </a:stretch>
        </p:blipFill>
        <p:spPr bwMode="auto">
          <a:xfrm>
            <a:off x="2184896" y="3137288"/>
            <a:ext cx="5252571" cy="25368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nvGraphicFramePr>
        <p:xfrm>
          <a:off x="74195" y="1004111"/>
          <a:ext cx="12043609" cy="4119522"/>
        </p:xfrm>
        <a:graphic>
          <a:graphicData uri="http://schemas.openxmlformats.org/drawingml/2006/table">
            <a:tbl>
              <a:tblPr firstRow="1" bandRow="1">
                <a:tableStyleId>{21E4AEA4-8DFA-4A89-87EB-49C32662AFE0}</a:tableStyleId>
              </a:tblPr>
              <a:tblGrid>
                <a:gridCol w="645695">
                  <a:extLst>
                    <a:ext uri="{9D8B030D-6E8A-4147-A177-3AD203B41FA5}">
                      <a16:colId xmlns:a16="http://schemas.microsoft.com/office/drawing/2014/main" val="20000"/>
                    </a:ext>
                  </a:extLst>
                </a:gridCol>
                <a:gridCol w="3515732">
                  <a:extLst>
                    <a:ext uri="{9D8B030D-6E8A-4147-A177-3AD203B41FA5}">
                      <a16:colId xmlns:a16="http://schemas.microsoft.com/office/drawing/2014/main" val="20001"/>
                    </a:ext>
                  </a:extLst>
                </a:gridCol>
                <a:gridCol w="3720756">
                  <a:extLst>
                    <a:ext uri="{9D8B030D-6E8A-4147-A177-3AD203B41FA5}">
                      <a16:colId xmlns:a16="http://schemas.microsoft.com/office/drawing/2014/main" val="20002"/>
                    </a:ext>
                  </a:extLst>
                </a:gridCol>
                <a:gridCol w="2080713">
                  <a:extLst>
                    <a:ext uri="{9D8B030D-6E8A-4147-A177-3AD203B41FA5}">
                      <a16:colId xmlns:a16="http://schemas.microsoft.com/office/drawing/2014/main" val="20003"/>
                    </a:ext>
                  </a:extLst>
                </a:gridCol>
                <a:gridCol w="2080713">
                  <a:extLst>
                    <a:ext uri="{9D8B030D-6E8A-4147-A177-3AD203B41FA5}">
                      <a16:colId xmlns:a16="http://schemas.microsoft.com/office/drawing/2014/main" val="20004"/>
                    </a:ext>
                  </a:extLst>
                </a:gridCol>
              </a:tblGrid>
              <a:tr h="599404">
                <a:tc>
                  <a:txBody>
                    <a:bodyPr/>
                    <a:lstStyle/>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Sr. No.</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Paper Title </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Author Name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Date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Findings</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400" kern="1200" dirty="0">
                          <a:solidFill>
                            <a:schemeClr val="tx1"/>
                          </a:solidFill>
                          <a:latin typeface="Calibri" panose="020F0502020204030204" pitchFamily="34" charset="0"/>
                          <a:ea typeface="+mn-ea"/>
                          <a:cs typeface="Arial" panose="020B0604020202020204" pitchFamily="34" charset="0"/>
                        </a:rPr>
                        <a:t>Security Testing: A Survey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400" kern="1200" dirty="0">
                          <a:solidFill>
                            <a:schemeClr val="tx1"/>
                          </a:solidFill>
                          <a:latin typeface="Calibri" panose="020F0502020204030204" pitchFamily="34" charset="0"/>
                          <a:ea typeface="+mn-ea"/>
                          <a:cs typeface="Arial" panose="020B0604020202020204" pitchFamily="34" charset="0"/>
                        </a:rPr>
                        <a:t> Michael </a:t>
                      </a:r>
                      <a:r>
                        <a:rPr lang="en-IN" sz="1400" kern="1200" dirty="0" err="1">
                          <a:solidFill>
                            <a:schemeClr val="tx1"/>
                          </a:solidFill>
                          <a:latin typeface="Calibri" panose="020F0502020204030204" pitchFamily="34" charset="0"/>
                          <a:ea typeface="+mn-ea"/>
                          <a:cs typeface="Arial" panose="020B0604020202020204" pitchFamily="34" charset="0"/>
                        </a:rPr>
                        <a:t>Felderer</a:t>
                      </a:r>
                      <a:r>
                        <a:rPr lang="en-IN" sz="1400" kern="1200" dirty="0">
                          <a:solidFill>
                            <a:schemeClr val="tx1"/>
                          </a:solidFill>
                          <a:latin typeface="Calibri" panose="020F0502020204030204" pitchFamily="34" charset="0"/>
                          <a:ea typeface="+mn-ea"/>
                          <a:cs typeface="Arial" panose="020B0604020202020204" pitchFamily="34" charset="0"/>
                        </a:rPr>
                        <a:t>, Matthias </a:t>
                      </a:r>
                      <a:r>
                        <a:rPr lang="en-IN" sz="1400" kern="1200" dirty="0" err="1">
                          <a:solidFill>
                            <a:schemeClr val="tx1"/>
                          </a:solidFill>
                          <a:latin typeface="Calibri" panose="020F0502020204030204" pitchFamily="34" charset="0"/>
                          <a:ea typeface="+mn-ea"/>
                          <a:cs typeface="Arial" panose="020B0604020202020204" pitchFamily="34" charset="0"/>
                        </a:rPr>
                        <a:t>Büchler</a:t>
                      </a:r>
                      <a:r>
                        <a:rPr lang="en-IN" sz="1400" kern="1200" dirty="0">
                          <a:solidFill>
                            <a:schemeClr val="tx1"/>
                          </a:solidFill>
                          <a:latin typeface="Calibri" panose="020F0502020204030204" pitchFamily="34" charset="0"/>
                          <a:ea typeface="+mn-ea"/>
                          <a:cs typeface="Arial" panose="020B0604020202020204" pitchFamily="34" charset="0"/>
                        </a:rPr>
                        <a:t>, Martin Johns</a:t>
                      </a:r>
                      <a:endParaRPr lang="en-US" sz="1400" kern="1200" dirty="0">
                        <a:solidFill>
                          <a:schemeClr val="tx1"/>
                        </a:solidFill>
                        <a:latin typeface="Calibri" panose="020F0502020204030204" pitchFamily="34" charset="0"/>
                        <a:ea typeface="+mn-ea"/>
                        <a:cs typeface="Arial" panose="020B0604020202020204" pitchFamily="34"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Calibri" panose="020F0502020204030204" pitchFamily="34" charset="0"/>
                          <a:ea typeface="+mn-ea"/>
                          <a:cs typeface="Arial" panose="020B0604020202020204" pitchFamily="34" charset="0"/>
                        </a:rPr>
                        <a:t>03/11/2015</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kern="1200" dirty="0">
                          <a:solidFill>
                            <a:schemeClr val="tx1"/>
                          </a:solidFill>
                          <a:latin typeface="Calibri" panose="020F0502020204030204" pitchFamily="34" charset="0"/>
                          <a:ea typeface="+mn-ea"/>
                          <a:cs typeface="Arial" panose="020B0604020202020204" pitchFamily="34" charset="0"/>
                        </a:rPr>
                        <a:t>This chapter provided a broad overview of recent security testing techniques.</a:t>
                      </a:r>
                      <a:endParaRPr lang="en-US" sz="1400" kern="1200" dirty="0">
                        <a:solidFill>
                          <a:schemeClr val="tx1"/>
                        </a:solidFill>
                        <a:latin typeface="Calibri" panose="020F0502020204030204" pitchFamily="34" charset="0"/>
                        <a:ea typeface="+mn-ea"/>
                        <a:cs typeface="Arial" panose="020B0604020202020204" pitchFamily="34"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2.</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kern="1200" dirty="0">
                          <a:solidFill>
                            <a:schemeClr val="tx1"/>
                          </a:solidFill>
                          <a:latin typeface="Calibri" panose="020F0502020204030204" pitchFamily="34" charset="0"/>
                          <a:ea typeface="+mn-ea"/>
                          <a:cs typeface="Arial" panose="020B0604020202020204" pitchFamily="34" charset="0"/>
                        </a:rPr>
                        <a:t>A security testing platform for Wireless Sensor Networks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kern="1200" dirty="0">
                          <a:solidFill>
                            <a:schemeClr val="tx1"/>
                          </a:solidFill>
                          <a:latin typeface="Calibri" panose="020F0502020204030204" pitchFamily="34" charset="0"/>
                          <a:ea typeface="+mn-ea"/>
                          <a:cs typeface="Arial" panose="020B0604020202020204" pitchFamily="34" charset="0"/>
                        </a:rPr>
                        <a:t>M</a:t>
                      </a:r>
                      <a:r>
                        <a:rPr lang="de-DE" sz="1400" kern="1200" dirty="0">
                          <a:solidFill>
                            <a:schemeClr val="tx1"/>
                          </a:solidFill>
                          <a:latin typeface="Calibri" panose="020F0502020204030204" pitchFamily="34" charset="0"/>
                          <a:ea typeface="+mn-ea"/>
                          <a:cs typeface="Arial" panose="020B0604020202020204" pitchFamily="34" charset="0"/>
                        </a:rPr>
                        <a:t>in Wei, Shuaidong Zhang, Keecheon Kim</a:t>
                      </a:r>
                      <a:endParaRPr lang="en-US" sz="1400" kern="1200" dirty="0">
                        <a:solidFill>
                          <a:schemeClr val="tx1"/>
                        </a:solidFill>
                        <a:latin typeface="Calibri" panose="020F0502020204030204" pitchFamily="34" charset="0"/>
                        <a:ea typeface="+mn-ea"/>
                        <a:cs typeface="Arial" panose="020B0604020202020204" pitchFamily="34"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Calibri" panose="020F0502020204030204" pitchFamily="34" charset="0"/>
                          <a:ea typeface="+mn-ea"/>
                          <a:cs typeface="Arial" panose="020B0604020202020204" pitchFamily="34" charset="0"/>
                        </a:rPr>
                        <a:t>10/03/2016</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kern="1200" dirty="0">
                          <a:solidFill>
                            <a:schemeClr val="tx1"/>
                          </a:solidFill>
                          <a:latin typeface="Calibri" panose="020F0502020204030204" pitchFamily="34" charset="0"/>
                          <a:ea typeface="+mn-ea"/>
                          <a:cs typeface="Arial" panose="020B0604020202020204" pitchFamily="34" charset="0"/>
                        </a:rPr>
                        <a:t>The test results show that the platform is a feasible platform for assessing device security levels in WSNs.</a:t>
                      </a:r>
                      <a:endParaRPr lang="en-US" sz="1400" kern="1200" dirty="0">
                        <a:solidFill>
                          <a:schemeClr val="tx1"/>
                        </a:solidFill>
                        <a:latin typeface="Calibri" panose="020F0502020204030204" pitchFamily="34" charset="0"/>
                        <a:ea typeface="+mn-ea"/>
                        <a:cs typeface="Arial" panose="020B0604020202020204" pitchFamily="34"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3.</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Vulnerability Analysis Using the Interactive Application Security Testing (IAST) Approach for Government X Website Applications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Hermawan</a:t>
                      </a:r>
                      <a:r>
                        <a:rPr lang="en-IN" sz="1400" kern="1200" dirty="0">
                          <a:solidFill>
                            <a:schemeClr val="tx1"/>
                          </a:solidFill>
                          <a:latin typeface="Times New Roman" panose="02020603050405020304" pitchFamily="18" charset="0"/>
                          <a:ea typeface="+mn-ea"/>
                          <a:cs typeface="Times New Roman" panose="02020603050405020304" pitchFamily="18" charset="0"/>
                        </a:rPr>
                        <a:t> Setiawan, </a:t>
                      </a:r>
                      <a:r>
                        <a:rPr lang="en-IN" sz="1400" kern="1200" dirty="0" err="1">
                          <a:solidFill>
                            <a:schemeClr val="tx1"/>
                          </a:solidFill>
                          <a:latin typeface="Times New Roman" panose="02020603050405020304" pitchFamily="18" charset="0"/>
                          <a:ea typeface="+mn-ea"/>
                          <a:cs typeface="Times New Roman" panose="02020603050405020304" pitchFamily="18" charset="0"/>
                        </a:rPr>
                        <a:t>Lytio</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Enggar</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Erlangga</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Ido</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Baskoro</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29/01/2021</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Using the IAST approach, a total of 249 vulnerability risks were identified.</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Literature Survey</a:t>
            </a:r>
          </a:p>
        </p:txBody>
      </p:sp>
      <p:graphicFrame>
        <p:nvGraphicFramePr>
          <p:cNvPr id="7" name="Table 6"/>
          <p:cNvGraphicFramePr>
            <a:graphicFrameLocks noGrp="1"/>
          </p:cNvGraphicFramePr>
          <p:nvPr/>
        </p:nvGraphicFramePr>
        <p:xfrm>
          <a:off x="73192" y="1128911"/>
          <a:ext cx="12045615" cy="3384844"/>
        </p:xfrm>
        <a:graphic>
          <a:graphicData uri="http://schemas.openxmlformats.org/drawingml/2006/table">
            <a:tbl>
              <a:tblPr firstRow="1" bandRow="1">
                <a:tableStyleId>{21E4AEA4-8DFA-4A89-87EB-49C32662AFE0}</a:tableStyleId>
              </a:tblPr>
              <a:tblGrid>
                <a:gridCol w="647701">
                  <a:extLst>
                    <a:ext uri="{9D8B030D-6E8A-4147-A177-3AD203B41FA5}">
                      <a16:colId xmlns:a16="http://schemas.microsoft.com/office/drawing/2014/main" val="20000"/>
                    </a:ext>
                  </a:extLst>
                </a:gridCol>
                <a:gridCol w="3515732">
                  <a:extLst>
                    <a:ext uri="{9D8B030D-6E8A-4147-A177-3AD203B41FA5}">
                      <a16:colId xmlns:a16="http://schemas.microsoft.com/office/drawing/2014/main" val="20001"/>
                    </a:ext>
                  </a:extLst>
                </a:gridCol>
                <a:gridCol w="3720756">
                  <a:extLst>
                    <a:ext uri="{9D8B030D-6E8A-4147-A177-3AD203B41FA5}">
                      <a16:colId xmlns:a16="http://schemas.microsoft.com/office/drawing/2014/main" val="20002"/>
                    </a:ext>
                  </a:extLst>
                </a:gridCol>
                <a:gridCol w="1715007">
                  <a:extLst>
                    <a:ext uri="{9D8B030D-6E8A-4147-A177-3AD203B41FA5}">
                      <a16:colId xmlns:a16="http://schemas.microsoft.com/office/drawing/2014/main" val="20003"/>
                    </a:ext>
                  </a:extLst>
                </a:gridCol>
                <a:gridCol w="2446419">
                  <a:extLst>
                    <a:ext uri="{9D8B030D-6E8A-4147-A177-3AD203B41FA5}">
                      <a16:colId xmlns:a16="http://schemas.microsoft.com/office/drawing/2014/main" val="20004"/>
                    </a:ext>
                  </a:extLst>
                </a:gridCol>
              </a:tblGrid>
              <a:tr h="599404">
                <a:tc>
                  <a:txBody>
                    <a:bodyPr/>
                    <a:lstStyle/>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Sr. No.</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Paper Title </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Author Name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Date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Findings</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4.</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Intelligent Testing in Software Industry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Anushka Lal, Girish Kuma</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03/11/2021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This study aims to investigate the approach of intelligent testing for improving software testability.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5.</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Automated Cyber Security Testing Platform for Industrial Control System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Andrew Hahn, Daniel R. Sandoval, Raymond E. Fasano, Christopher Lamb</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400" kern="1200" dirty="0">
                          <a:solidFill>
                            <a:schemeClr val="tx1"/>
                          </a:solidFill>
                          <a:latin typeface="Times New Roman" panose="02020603050405020304" pitchFamily="18" charset="0"/>
                          <a:ea typeface="+mn-ea"/>
                          <a:cs typeface="Times New Roman" panose="02020603050405020304" pitchFamily="18" charset="0"/>
                        </a:rPr>
                        <a:t>23/10/2021</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kern="1200" dirty="0">
                          <a:solidFill>
                            <a:schemeClr val="tx1"/>
                          </a:solidFill>
                          <a:latin typeface="Times New Roman" panose="02020603050405020304" pitchFamily="18" charset="0"/>
                          <a:ea typeface="+mn-ea"/>
                          <a:cs typeface="Times New Roman" panose="02020603050405020304" pitchFamily="18" charset="0"/>
                        </a:rPr>
                        <a:t>A platform that incorporates these three components to provide the most accurate representation of actual NPP networks and controllers is developed in this paper.</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Proposed System</a:t>
            </a:r>
          </a:p>
        </p:txBody>
      </p:sp>
      <p:sp>
        <p:nvSpPr>
          <p:cNvPr id="4" name="TextBox 3"/>
          <p:cNvSpPr txBox="1"/>
          <p:nvPr/>
        </p:nvSpPr>
        <p:spPr>
          <a:xfrm>
            <a:off x="517358" y="889843"/>
            <a:ext cx="11012904"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Vulnerable University is damn vulnerable application which any user can easily download from our GitHub page for free and run on their local system with single command.</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application can also be used using Docker file for platform independency and without having need to download and install dependencies to run the application.</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Our application consists of different technologies and their associated vulnerabilities for not only testing but also for learning and understanding different bugs. </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GB" b="1" dirty="0">
                <a:latin typeface="Times New Roman" panose="02020603050405020304" pitchFamily="18" charset="0"/>
                <a:cs typeface="Times New Roman" panose="02020603050405020304" pitchFamily="18" charset="0"/>
              </a:rPr>
              <a:t>Objectives</a:t>
            </a:r>
          </a:p>
          <a:p>
            <a:pPr marL="342900" indent="-342900" algn="just">
              <a:buAutoNum type="arabicPeriod"/>
            </a:pPr>
            <a:r>
              <a:rPr lang="en-GB" dirty="0">
                <a:latin typeface="Times New Roman" panose="02020603050405020304" pitchFamily="18" charset="0"/>
                <a:cs typeface="Times New Roman" panose="02020603050405020304" pitchFamily="18" charset="0"/>
              </a:rPr>
              <a:t>To identify the threats in the web application, servers &amp; websites. </a:t>
            </a:r>
          </a:p>
          <a:p>
            <a:pPr marL="342900" indent="-342900" algn="just">
              <a:buAutoNum type="arabicPeriod"/>
            </a:pPr>
            <a:r>
              <a:rPr lang="en-GB" dirty="0">
                <a:latin typeface="Times New Roman" panose="02020603050405020304" pitchFamily="18" charset="0"/>
                <a:cs typeface="Times New Roman" panose="02020603050405020304" pitchFamily="18" charset="0"/>
              </a:rPr>
              <a:t>To find potential vulnerabilities of the system and try to resolve those vulnerabilities.</a:t>
            </a:r>
          </a:p>
          <a:p>
            <a:pPr marL="342900" indent="-342900" algn="just">
              <a:buAutoNum type="arabicPeriod"/>
            </a:pPr>
            <a:r>
              <a:rPr lang="en-GB" dirty="0">
                <a:latin typeface="Times New Roman" panose="02020603050405020304" pitchFamily="18" charset="0"/>
                <a:cs typeface="Times New Roman" panose="02020603050405020304" pitchFamily="18" charset="0"/>
              </a:rPr>
              <a:t>To help in detecting to every possible security risk in the system.</a:t>
            </a:r>
          </a:p>
          <a:p>
            <a:pPr marL="342900" indent="-342900" algn="just">
              <a:buAutoNum type="arabicPeriod"/>
            </a:pPr>
            <a:r>
              <a:rPr lang="en-GB" dirty="0">
                <a:latin typeface="Times New Roman" panose="02020603050405020304" pitchFamily="18" charset="0"/>
                <a:cs typeface="Times New Roman" panose="02020603050405020304" pitchFamily="18" charset="0"/>
              </a:rPr>
              <a:t>Examine the impact occurs due to vulnerabilities.</a:t>
            </a:r>
          </a:p>
          <a:p>
            <a:pPr marL="342900" indent="-342900" algn="just">
              <a:buAutoNum type="arabicPeriod"/>
            </a:pPr>
            <a:r>
              <a:rPr lang="en-GB" dirty="0">
                <a:latin typeface="Times New Roman" panose="02020603050405020304" pitchFamily="18" charset="0"/>
                <a:cs typeface="Times New Roman" panose="02020603050405020304" pitchFamily="18" charset="0"/>
              </a:rPr>
              <a:t>To help the organizations and developer teams to resolving the security problem.</a:t>
            </a:r>
          </a:p>
          <a:p>
            <a:pPr marL="342900" indent="-342900" algn="just">
              <a:buAutoNum type="arabicPeriod"/>
            </a:pPr>
            <a:r>
              <a:rPr lang="en-GB" dirty="0">
                <a:latin typeface="Times New Roman" panose="02020603050405020304" pitchFamily="18" charset="0"/>
                <a:cs typeface="Times New Roman" panose="02020603050405020304" pitchFamily="18" charset="0"/>
              </a:rPr>
              <a:t>Improve the skills of the security professionals.</a:t>
            </a:r>
          </a:p>
          <a:p>
            <a:pPr marL="342900" indent="-342900" algn="just">
              <a:buAutoNum type="arabicPeriod"/>
            </a:pPr>
            <a:r>
              <a:rPr lang="en-GB" dirty="0">
                <a:latin typeface="Times New Roman" panose="02020603050405020304" pitchFamily="18" charset="0"/>
                <a:cs typeface="Times New Roman" panose="02020603050405020304" pitchFamily="18" charset="0"/>
              </a:rPr>
              <a:t>Introducing the various kind of hacking techniques without violating cyber laws.</a:t>
            </a:r>
          </a:p>
          <a:p>
            <a:pPr marL="342900" indent="-342900" algn="just">
              <a:buAutoNum type="arabicPeriod"/>
            </a:pPr>
            <a:r>
              <a:rPr lang="en-GB" dirty="0">
                <a:latin typeface="Times New Roman" panose="02020603050405020304" pitchFamily="18" charset="0"/>
                <a:cs typeface="Times New Roman" panose="02020603050405020304" pitchFamily="18" charset="0"/>
              </a:rPr>
              <a:t>Provide cyber education to students regarding technical and non-technical vulnerabilities.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 y="5110915"/>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Proposed System</a:t>
            </a:r>
          </a:p>
        </p:txBody>
      </p:sp>
      <p:sp>
        <p:nvSpPr>
          <p:cNvPr id="7" name="TextBox 6"/>
          <p:cNvSpPr txBox="1"/>
          <p:nvPr/>
        </p:nvSpPr>
        <p:spPr>
          <a:xfrm>
            <a:off x="306805" y="994429"/>
            <a:ext cx="3735806" cy="646331"/>
          </a:xfrm>
          <a:prstGeom prst="rect">
            <a:avLst/>
          </a:prstGeom>
          <a:noFill/>
        </p:spPr>
        <p:txBody>
          <a:bodyPr wrap="square">
            <a:spAutoFit/>
          </a:bodyPr>
          <a:lstStyle/>
          <a:p>
            <a:pPr marL="400050" indent="-400050" eaLnBrk="1" fontAlgn="auto" hangingPunct="1">
              <a:spcAft>
                <a:spcPts val="0"/>
              </a:spcAft>
              <a:buAutoNum type="romanUcPeriod" startAt="2"/>
              <a:defRPr/>
            </a:pPr>
            <a:r>
              <a:rPr lang="en-US" sz="1800" b="1" dirty="0">
                <a:latin typeface="Times New Roman" panose="02020603050405020304" pitchFamily="18" charset="0"/>
                <a:cs typeface="Times New Roman" panose="02020603050405020304" pitchFamily="18" charset="0"/>
              </a:rPr>
              <a:t>System Architecture Diagram</a:t>
            </a:r>
          </a:p>
          <a:p>
            <a:pPr eaLnBrk="1" fontAlgn="auto" hangingPunct="1">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8" name="Flowchart: Alternate Process 7"/>
          <p:cNvSpPr/>
          <p:nvPr/>
        </p:nvSpPr>
        <p:spPr>
          <a:xfrm>
            <a:off x="150789" y="2812779"/>
            <a:ext cx="1692442" cy="1134979"/>
          </a:xfrm>
          <a:prstGeom prst="flowChartAlternateProcess">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User</a:t>
            </a:r>
          </a:p>
          <a:p>
            <a:pPr algn="ctr"/>
            <a:r>
              <a:rPr lang="en-GB" dirty="0">
                <a:latin typeface="Times New Roman" panose="02020603050405020304" pitchFamily="18" charset="0"/>
                <a:cs typeface="Times New Roman" panose="02020603050405020304" pitchFamily="18" charset="0"/>
              </a:rPr>
              <a:t>(Security Professional)</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31276" y="1116544"/>
            <a:ext cx="5005136" cy="38902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5" name="Rectangle: Rounded Corners 4"/>
          <p:cNvSpPr/>
          <p:nvPr/>
        </p:nvSpPr>
        <p:spPr>
          <a:xfrm>
            <a:off x="3287089" y="2478291"/>
            <a:ext cx="2446421" cy="186890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Browser</a:t>
            </a:r>
            <a:endParaRPr lang="en-IN" dirty="0">
              <a:latin typeface="Times New Roman" panose="02020603050405020304" pitchFamily="18" charset="0"/>
              <a:cs typeface="Times New Roman" panose="02020603050405020304" pitchFamily="18" charset="0"/>
            </a:endParaRPr>
          </a:p>
        </p:txBody>
      </p:sp>
      <p:sp>
        <p:nvSpPr>
          <p:cNvPr id="6" name="Rectangle: Rounded Corners 5"/>
          <p:cNvSpPr/>
          <p:nvPr/>
        </p:nvSpPr>
        <p:spPr>
          <a:xfrm>
            <a:off x="6937593" y="1927924"/>
            <a:ext cx="1740568" cy="723975"/>
          </a:xfrm>
          <a:prstGeom prst="roundRect">
            <a:avLst>
              <a:gd name="adj" fmla="val 0"/>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Sensitive Data Exposure</a:t>
            </a:r>
            <a:endParaRPr lang="en-IN" dirty="0">
              <a:latin typeface="Times New Roman" panose="02020603050405020304" pitchFamily="18" charset="0"/>
              <a:cs typeface="Times New Roman" panose="02020603050405020304" pitchFamily="18" charset="0"/>
            </a:endParaRPr>
          </a:p>
        </p:txBody>
      </p:sp>
      <p:sp>
        <p:nvSpPr>
          <p:cNvPr id="9" name="Rectangle: Rounded Corners 8"/>
          <p:cNvSpPr/>
          <p:nvPr/>
        </p:nvSpPr>
        <p:spPr>
          <a:xfrm>
            <a:off x="9994773" y="3570736"/>
            <a:ext cx="1552073" cy="620620"/>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Cross-site scripting XSS</a:t>
            </a:r>
            <a:endParaRPr lang="en-IN" dirty="0">
              <a:latin typeface="Times New Roman" panose="02020603050405020304" pitchFamily="18" charset="0"/>
              <a:cs typeface="Times New Roman" panose="02020603050405020304" pitchFamily="18" charset="0"/>
            </a:endParaRPr>
          </a:p>
        </p:txBody>
      </p:sp>
      <p:sp>
        <p:nvSpPr>
          <p:cNvPr id="10" name="Rectangle: Rounded Corners 9"/>
          <p:cNvSpPr/>
          <p:nvPr/>
        </p:nvSpPr>
        <p:spPr>
          <a:xfrm>
            <a:off x="9735366" y="2870939"/>
            <a:ext cx="1900990" cy="573889"/>
          </a:xfrm>
          <a:prstGeom prst="roundRect">
            <a:avLst>
              <a:gd name="adj" fmla="val 0"/>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Broken Access Control</a:t>
            </a:r>
            <a:endParaRPr lang="en-IN" dirty="0">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8221582" y="1272220"/>
            <a:ext cx="1519989" cy="57992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SQL Injection</a:t>
            </a:r>
            <a:endParaRPr lang="en-IN" dirty="0">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6859716" y="1248772"/>
            <a:ext cx="1227221" cy="54491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Command Injection</a:t>
            </a:r>
            <a:endParaRPr lang="en-IN" dirty="0">
              <a:latin typeface="Times New Roman" panose="02020603050405020304" pitchFamily="18" charset="0"/>
              <a:cs typeface="Times New Roman" panose="02020603050405020304" pitchFamily="18" charset="0"/>
            </a:endParaRPr>
          </a:p>
        </p:txBody>
      </p:sp>
      <p:sp>
        <p:nvSpPr>
          <p:cNvPr id="13" name="Rectangle: Rounded Corners 12"/>
          <p:cNvSpPr/>
          <p:nvPr/>
        </p:nvSpPr>
        <p:spPr>
          <a:xfrm>
            <a:off x="9857145" y="1318472"/>
            <a:ext cx="1780672" cy="55421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Broken Authentication</a:t>
            </a:r>
            <a:endParaRPr lang="en-IN" dirty="0">
              <a:latin typeface="Times New Roman" panose="02020603050405020304" pitchFamily="18" charset="0"/>
              <a:cs typeface="Times New Roman" panose="02020603050405020304" pitchFamily="18" charset="0"/>
            </a:endParaRPr>
          </a:p>
        </p:txBody>
      </p:sp>
      <p:sp>
        <p:nvSpPr>
          <p:cNvPr id="14" name="Rectangle: Rounded Corners 13"/>
          <p:cNvSpPr/>
          <p:nvPr/>
        </p:nvSpPr>
        <p:spPr>
          <a:xfrm>
            <a:off x="9932069" y="4405516"/>
            <a:ext cx="1379621" cy="4753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XML entity</a:t>
            </a:r>
            <a:endParaRPr lang="en-IN" dirty="0">
              <a:latin typeface="Times New Roman" panose="02020603050405020304" pitchFamily="18" charset="0"/>
              <a:cs typeface="Times New Roman" panose="02020603050405020304" pitchFamily="18" charset="0"/>
            </a:endParaRPr>
          </a:p>
        </p:txBody>
      </p:sp>
      <p:sp>
        <p:nvSpPr>
          <p:cNvPr id="15" name="Rectangle: Rounded Corners 14"/>
          <p:cNvSpPr/>
          <p:nvPr/>
        </p:nvSpPr>
        <p:spPr>
          <a:xfrm>
            <a:off x="9148320" y="2107214"/>
            <a:ext cx="1945106" cy="579925"/>
          </a:xfrm>
          <a:prstGeom prst="roundRect">
            <a:avLst>
              <a:gd name="adj" fmla="val 0"/>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Security misconfiguration</a:t>
            </a:r>
            <a:endParaRPr lang="en-IN" dirty="0">
              <a:latin typeface="Times New Roman" panose="02020603050405020304" pitchFamily="18" charset="0"/>
              <a:cs typeface="Times New Roman" panose="02020603050405020304" pitchFamily="18" charset="0"/>
            </a:endParaRPr>
          </a:p>
        </p:txBody>
      </p:sp>
      <p:sp>
        <p:nvSpPr>
          <p:cNvPr id="16" name="Rectangle: Rounded Corners 15"/>
          <p:cNvSpPr/>
          <p:nvPr/>
        </p:nvSpPr>
        <p:spPr>
          <a:xfrm>
            <a:off x="7109661" y="2890290"/>
            <a:ext cx="1975184" cy="57992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Insecure deserialization</a:t>
            </a:r>
            <a:endParaRPr lang="en-IN" dirty="0">
              <a:latin typeface="Times New Roman" panose="02020603050405020304" pitchFamily="18" charset="0"/>
              <a:cs typeface="Times New Roman" panose="02020603050405020304" pitchFamily="18" charset="0"/>
            </a:endParaRPr>
          </a:p>
        </p:txBody>
      </p:sp>
      <p:sp>
        <p:nvSpPr>
          <p:cNvPr id="17" name="Rectangle: Rounded Corners 16"/>
          <p:cNvSpPr/>
          <p:nvPr/>
        </p:nvSpPr>
        <p:spPr>
          <a:xfrm>
            <a:off x="6903119" y="3645781"/>
            <a:ext cx="2863516" cy="7014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Using component with known vulnerability</a:t>
            </a:r>
            <a:endParaRPr lang="en-IN" dirty="0">
              <a:latin typeface="Times New Roman" panose="02020603050405020304" pitchFamily="18" charset="0"/>
              <a:cs typeface="Times New Roman" panose="02020603050405020304" pitchFamily="18" charset="0"/>
            </a:endParaRPr>
          </a:p>
        </p:txBody>
      </p:sp>
      <p:sp>
        <p:nvSpPr>
          <p:cNvPr id="18" name="Rectangle: Rounded Corners 17"/>
          <p:cNvSpPr/>
          <p:nvPr/>
        </p:nvSpPr>
        <p:spPr>
          <a:xfrm>
            <a:off x="7731293" y="4455644"/>
            <a:ext cx="1379621" cy="4753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SSRF</a:t>
            </a:r>
            <a:endParaRPr lang="en-IN"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645154" y="3947758"/>
            <a:ext cx="790539"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Client</a:t>
            </a:r>
            <a:endParaRPr lang="en-IN"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521742" y="5054140"/>
            <a:ext cx="396240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Vulnerable University - Application</a:t>
            </a:r>
            <a:endParaRPr lang="en-IN"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1957534" y="3102328"/>
            <a:ext cx="121919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957533" y="3674617"/>
            <a:ext cx="121919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07391" y="3361618"/>
            <a:ext cx="80210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93888" y="2771686"/>
            <a:ext cx="108284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Request</a:t>
            </a:r>
            <a:endParaRPr lang="en-IN"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093888" y="3345213"/>
            <a:ext cx="108284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Response</a:t>
            </a:r>
            <a:endParaRPr lang="en-IN"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865725" y="4405516"/>
            <a:ext cx="124007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Client Side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133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Proposed System</a:t>
            </a:r>
          </a:p>
        </p:txBody>
      </p:sp>
      <p:sp>
        <p:nvSpPr>
          <p:cNvPr id="2" name="Rectangle 1"/>
          <p:cNvSpPr/>
          <p:nvPr/>
        </p:nvSpPr>
        <p:spPr>
          <a:xfrm>
            <a:off x="3085254" y="1314450"/>
            <a:ext cx="4124325" cy="477838"/>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Researchers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085254" y="2527300"/>
            <a:ext cx="4124325" cy="477838"/>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Vulnerable University</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85254" y="3781425"/>
            <a:ext cx="4124325" cy="477838"/>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Vulnerability</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85254" y="5091113"/>
            <a:ext cx="4124325" cy="477837"/>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Learning and Report </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Arrow: Down 5"/>
          <p:cNvSpPr/>
          <p:nvPr/>
        </p:nvSpPr>
        <p:spPr>
          <a:xfrm>
            <a:off x="5045816" y="1792288"/>
            <a:ext cx="254000" cy="735012"/>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Arrow: Down 6"/>
          <p:cNvSpPr/>
          <p:nvPr/>
        </p:nvSpPr>
        <p:spPr>
          <a:xfrm>
            <a:off x="5045816" y="2992438"/>
            <a:ext cx="254000" cy="788987"/>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Arrow: Down 7"/>
          <p:cNvSpPr/>
          <p:nvPr/>
        </p:nvSpPr>
        <p:spPr>
          <a:xfrm>
            <a:off x="5045816" y="4259263"/>
            <a:ext cx="254000" cy="83185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8"/>
          <p:cNvSpPr/>
          <p:nvPr/>
        </p:nvSpPr>
        <p:spPr>
          <a:xfrm>
            <a:off x="5482379" y="1878013"/>
            <a:ext cx="4745037" cy="5619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Researchers download the application and run on their local system</a:t>
            </a:r>
            <a:endParaRPr lang="en-IN" dirty="0">
              <a:solidFill>
                <a:schemeClr val="tx1"/>
              </a:solidFill>
            </a:endParaRPr>
          </a:p>
        </p:txBody>
      </p:sp>
      <p:sp>
        <p:nvSpPr>
          <p:cNvPr id="11" name="Rectangle 10"/>
          <p:cNvSpPr/>
          <p:nvPr/>
        </p:nvSpPr>
        <p:spPr>
          <a:xfrm>
            <a:off x="5482379" y="3103563"/>
            <a:ext cx="5345112" cy="5651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Researchers will find vulnerabilities within the scope of application.</a:t>
            </a:r>
            <a:endParaRPr lang="en-IN" dirty="0">
              <a:solidFill>
                <a:schemeClr val="tx1"/>
              </a:solidFill>
            </a:endParaRPr>
          </a:p>
        </p:txBody>
      </p:sp>
      <p:sp>
        <p:nvSpPr>
          <p:cNvPr id="12" name="Rectangle 11"/>
          <p:cNvSpPr/>
          <p:nvPr/>
        </p:nvSpPr>
        <p:spPr>
          <a:xfrm>
            <a:off x="5482379" y="4475163"/>
            <a:ext cx="3336880" cy="315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Learn &amp; Report Vulnerabilities.</a:t>
            </a:r>
            <a:endParaRPr lang="en-IN" dirty="0">
              <a:solidFill>
                <a:schemeClr val="tx1"/>
              </a:solidFill>
            </a:endParaRPr>
          </a:p>
        </p:txBody>
      </p:sp>
      <p:sp>
        <p:nvSpPr>
          <p:cNvPr id="10" name="TextBox 9"/>
          <p:cNvSpPr txBox="1"/>
          <p:nvPr/>
        </p:nvSpPr>
        <p:spPr>
          <a:xfrm>
            <a:off x="433137" y="962526"/>
            <a:ext cx="2250242" cy="368300"/>
          </a:xfrm>
          <a:prstGeom prst="rect">
            <a:avLst/>
          </a:prstGeom>
          <a:noFill/>
        </p:spPr>
        <p:txBody>
          <a:bodyPr wrap="square" rtlCol="0">
            <a:spAutoFit/>
          </a:bodyPr>
          <a:lstStyle/>
          <a:p>
            <a:r>
              <a:rPr lang="en-US" altLang="en-GB" b="1" dirty="0">
                <a:latin typeface="Times New Roman" panose="02020603050405020304" pitchFamily="18" charset="0"/>
                <a:cs typeface="Times New Roman" panose="02020603050405020304" pitchFamily="18" charset="0"/>
              </a:rPr>
              <a:t>III</a:t>
            </a:r>
            <a:r>
              <a:rPr lang="en-GB" b="1" dirty="0">
                <a:latin typeface="Times New Roman" panose="02020603050405020304" pitchFamily="18" charset="0"/>
                <a:cs typeface="Times New Roman" panose="02020603050405020304" pitchFamily="18" charset="0"/>
              </a:rPr>
              <a:t>.  Block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34428"/>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Technology Used</a:t>
            </a:r>
          </a:p>
        </p:txBody>
      </p:sp>
      <p:sp>
        <p:nvSpPr>
          <p:cNvPr id="4" name="TextBox 3"/>
          <p:cNvSpPr txBox="1"/>
          <p:nvPr/>
        </p:nvSpPr>
        <p:spPr>
          <a:xfrm>
            <a:off x="577516" y="883632"/>
            <a:ext cx="11036968" cy="4246245"/>
          </a:xfrm>
          <a:prstGeom prst="rect">
            <a:avLst/>
          </a:prstGeom>
          <a:noFill/>
        </p:spPr>
        <p:txBody>
          <a:bodyPr wrap="square" rtlCol="0">
            <a:spAutoFit/>
          </a:bodyPr>
          <a:lstStyle/>
          <a:p>
            <a:pPr indent="0" algn="just">
              <a:buNone/>
            </a:pPr>
            <a:endParaRPr lang="en-GB"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Django –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Django is free, open source and written in Python. We design application using Django because Django makes it easier to build application using Python. Django takes care of the difficult stuff so that we can concentrate on building our application. </a:t>
            </a:r>
            <a:r>
              <a:rPr lang="en-GB" b="0" i="0" dirty="0">
                <a:solidFill>
                  <a:srgbClr val="000000"/>
                </a:solidFill>
                <a:effectLst/>
                <a:latin typeface="Times New Roman" panose="02020603050405020304" pitchFamily="18" charset="0"/>
                <a:cs typeface="Times New Roman" panose="02020603050405020304" pitchFamily="18" charset="0"/>
              </a:rPr>
              <a:t>Django emphasizes reusability of components, also referred to as DRY (Don't Repeat Yourself), and comes with ready-to-use features like login system, database connection and CRUD operations (Create Read Update Delete).</a:t>
            </a:r>
          </a:p>
          <a:p>
            <a:pPr algn="just"/>
            <a:endParaRPr lang="en-GB" dirty="0">
              <a:solidFill>
                <a:srgbClr val="000000"/>
              </a:solidFill>
              <a:latin typeface="Times New Roman" panose="02020603050405020304" pitchFamily="18" charset="0"/>
              <a:cs typeface="Times New Roman" panose="02020603050405020304" pitchFamily="18" charset="0"/>
            </a:endParaRPr>
          </a:p>
          <a:p>
            <a:pPr algn="just"/>
            <a:r>
              <a:rPr lang="en-GB" b="1" i="0" dirty="0">
                <a:solidFill>
                  <a:srgbClr val="000000"/>
                </a:solidFill>
                <a:effectLst/>
                <a:latin typeface="Times New Roman" panose="02020603050405020304" pitchFamily="18" charset="0"/>
                <a:cs typeface="Times New Roman" panose="02020603050405020304" pitchFamily="18" charset="0"/>
              </a:rPr>
              <a:t>Docker – </a:t>
            </a:r>
          </a:p>
          <a:p>
            <a:pPr algn="just"/>
            <a:endParaRPr lang="en-GB" b="1" dirty="0">
              <a:solidFill>
                <a:srgbClr val="000000"/>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Docker is a set of platform as a service products that use OS-level virtualization to deliver software in packages called containers. The service has both free and premium tiers. The software that hosts the containers is called Docker Engine. By using this technology we make our application platform friendly. So, anyone can run this application on their own local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1000</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G. H. Raisoni College of Engineering &amp; Management, Pune. Department of Computer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H. Raisoni College of Engineering &amp; Management, Pune. Department of Computer Engineering</dc:title>
  <dc:creator>srushti deshpande</dc:creator>
  <cp:lastModifiedBy>Abhishek Birdawade</cp:lastModifiedBy>
  <cp:revision>128</cp:revision>
  <dcterms:created xsi:type="dcterms:W3CDTF">2022-11-24T10:16:00Z</dcterms:created>
  <dcterms:modified xsi:type="dcterms:W3CDTF">2023-01-28T05:59:48Z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15C4ED93451B4D8B8C15BB32304258E2</vt:lpwstr>
  </property>
  <property fmtid="{D5CDD505-2E9C-101B-9397-08002B2CF9AE}" pid="3" name="KSOProductBuildVer">
    <vt:lpwstr>1033-11.2.0.11440</vt:lpwstr>
  </property>
</Properties>
</file>