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57" r:id="rId4"/>
    <p:sldId id="258" r:id="rId5"/>
    <p:sldId id="274" r:id="rId6"/>
    <p:sldId id="259" r:id="rId7"/>
    <p:sldId id="260" r:id="rId8"/>
    <p:sldId id="261" r:id="rId9"/>
    <p:sldId id="275" r:id="rId10"/>
    <p:sldId id="262" r:id="rId11"/>
    <p:sldId id="263" r:id="rId12"/>
    <p:sldId id="264" r:id="rId13"/>
    <p:sldId id="276" r:id="rId14"/>
    <p:sldId id="265" r:id="rId15"/>
    <p:sldId id="283" r:id="rId16"/>
    <p:sldId id="277" r:id="rId17"/>
    <p:sldId id="266" r:id="rId18"/>
    <p:sldId id="268" r:id="rId19"/>
    <p:sldId id="278" r:id="rId20"/>
    <p:sldId id="285" r:id="rId21"/>
    <p:sldId id="284" r:id="rId22"/>
    <p:sldId id="272" r:id="rId23"/>
    <p:sldId id="280" r:id="rId24"/>
    <p:sldId id="281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729" y="1847851"/>
            <a:ext cx="8804787" cy="1264059"/>
          </a:xfrm>
        </p:spPr>
        <p:txBody>
          <a:bodyPr>
            <a:normAutofit fontScale="90000"/>
          </a:bodyPr>
          <a:lstStyle/>
          <a:p>
            <a:r>
              <a:rPr lang="en-IN" b="1" i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E-commerce Furniture Dataset 2024  Project Presentation</a:t>
            </a:r>
            <a:endParaRPr b="1" i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1730" y="3886200"/>
            <a:ext cx="8598310" cy="214589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Submitted by: </a:t>
            </a:r>
            <a:r>
              <a:rPr lang="en-US" dirty="0">
                <a:solidFill>
                  <a:schemeClr val="tx1"/>
                </a:solidFill>
              </a:rPr>
              <a:t>ABHIJIT SINHA</a:t>
            </a:r>
          </a:p>
          <a:p>
            <a:r>
              <a:rPr lang="en-US" dirty="0">
                <a:solidFill>
                  <a:schemeClr val="tx2"/>
                </a:solidFill>
              </a:rPr>
              <a:t>Email: </a:t>
            </a:r>
            <a:r>
              <a:rPr lang="en-US" dirty="0">
                <a:solidFill>
                  <a:schemeClr val="tx1"/>
                </a:solidFill>
              </a:rPr>
              <a:t>sinhaabhijit12@yahoo.com</a:t>
            </a:r>
          </a:p>
          <a:p>
            <a:r>
              <a:rPr lang="en-US" dirty="0">
                <a:solidFill>
                  <a:schemeClr val="tx2"/>
                </a:solidFill>
              </a:rPr>
              <a:t>UNID: </a:t>
            </a:r>
            <a:r>
              <a:rPr lang="en-US" dirty="0">
                <a:solidFill>
                  <a:schemeClr val="tx1"/>
                </a:solidFill>
              </a:rPr>
              <a:t>UMID08062541597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5517"/>
          </a:xfrm>
        </p:spPr>
        <p:txBody>
          <a:bodyPr>
            <a:normAutofit fontScale="90000"/>
          </a:bodyPr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EDA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CHARTS</a:t>
            </a:r>
            <a:endParaRPr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EE5CF6-6603-769F-E784-724FBECCF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076631"/>
            <a:ext cx="4348316" cy="5648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2"/>
                </a:solidFill>
              </a:rPr>
              <a:t>Sales Distribution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highlights skew towards low sales with few popular products.</a:t>
            </a:r>
            <a:endParaRPr lang="en-IN" dirty="0"/>
          </a:p>
          <a:p>
            <a:endParaRPr lang="en-IN" dirty="0"/>
          </a:p>
        </p:txBody>
      </p:sp>
      <p:pic>
        <p:nvPicPr>
          <p:cNvPr id="3" name="Picture 2" descr="eda_distribution_so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4" y="3429001"/>
            <a:ext cx="4038600" cy="31543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9754D40-5C65-9D6E-0B70-702A42231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95800" y="1076632"/>
            <a:ext cx="4500716" cy="564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2"/>
                </a:solidFill>
              </a:rPr>
              <a:t>Shipping Tag Analysis</a:t>
            </a:r>
            <a:endParaRPr lang="en-US" b="1" u="sng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/>
              <a:t>The majority of products are listed with </a:t>
            </a:r>
            <a:r>
              <a:rPr lang="en-US" b="1" dirty="0"/>
              <a:t>“Free shipping”</a:t>
            </a:r>
            <a:r>
              <a:rPr lang="en-US" dirty="0"/>
              <a:t>, which strongly influences purchasing decisions.</a:t>
            </a:r>
          </a:p>
          <a:p>
            <a:endParaRPr lang="en-IN" dirty="0"/>
          </a:p>
        </p:txBody>
      </p:sp>
      <p:pic>
        <p:nvPicPr>
          <p:cNvPr id="12" name="Picture 11" descr="A graph with a bar and text&#10;&#10;AI-generated content may be incorrect.">
            <a:extLst>
              <a:ext uri="{FF2B5EF4-FFF2-40B4-BE49-F238E27FC236}">
                <a16:creationId xmlns:a16="http://schemas.microsoft.com/office/drawing/2014/main" id="{2D8DCD89-E8FE-0DA8-7224-6E6DFB540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3429000"/>
            <a:ext cx="4500716" cy="31543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FA0F36-0368-6A86-90A9-6D7616451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735" y="176981"/>
            <a:ext cx="4363065" cy="6548283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2"/>
                </a:solidFill>
              </a:rPr>
              <a:t>Price distribution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shows most products are affordable, while some are high-end outliers.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DFF27FB-846E-B832-16C1-56179E46BA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176982"/>
            <a:ext cx="4363065" cy="6548282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>
                <a:solidFill>
                  <a:schemeClr val="tx2"/>
                </a:solidFill>
              </a:rPr>
              <a:t>Price vs items sold scatter</a:t>
            </a:r>
            <a:r>
              <a:rPr lang="en-US" dirty="0"/>
              <a:t> mid-priced items appear to achieve higher sales.</a:t>
            </a:r>
            <a:endParaRPr lang="en-IN" dirty="0"/>
          </a:p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21E5F25-9CF0-DAEC-7DB8-D4BEE41A1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35" y="2168012"/>
            <a:ext cx="4363065" cy="451300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D1656F7-B3A6-702B-BD5A-F3390D24D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2168012"/>
            <a:ext cx="4363065" cy="451300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diagram of a graph&#10;&#10;AI-generated content may be incorrect.">
            <a:extLst>
              <a:ext uri="{FF2B5EF4-FFF2-40B4-BE49-F238E27FC236}">
                <a16:creationId xmlns:a16="http://schemas.microsoft.com/office/drawing/2014/main" id="{08EFC639-8F08-9E81-3FAA-7FF3941DBC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239" y="294968"/>
            <a:ext cx="4544961" cy="6386051"/>
          </a:xfr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6E8B6-74F6-B1AA-7FAB-7404600D16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199" y="294968"/>
            <a:ext cx="4392561" cy="63860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2"/>
                </a:solidFill>
              </a:rPr>
              <a:t>Correlation Heatmap</a:t>
            </a:r>
          </a:p>
          <a:p>
            <a:pPr marL="0" indent="0">
              <a:buNone/>
            </a:pPr>
            <a:endParaRPr lang="en-US" b="1" u="sng" dirty="0">
              <a:solidFill>
                <a:schemeClr val="tx2"/>
              </a:solidFill>
            </a:endParaRPr>
          </a:p>
          <a:p>
            <a:r>
              <a:rPr lang="en-US" dirty="0"/>
              <a:t>The heatmap shows a </a:t>
            </a:r>
            <a:r>
              <a:rPr lang="en-US" b="1" dirty="0"/>
              <a:t>negative correlation between price and units sold</a:t>
            </a:r>
            <a:r>
              <a:rPr lang="en-US" dirty="0"/>
              <a:t>, meaning higher-priced items generally sell fewer units. </a:t>
            </a:r>
          </a:p>
          <a:p>
            <a:r>
              <a:rPr lang="en-US" dirty="0"/>
              <a:t>The </a:t>
            </a:r>
            <a:r>
              <a:rPr lang="en-US" b="1" dirty="0"/>
              <a:t>discount percentage has a moderate positive correlation with sales</a:t>
            </a:r>
            <a:r>
              <a:rPr lang="en-US" dirty="0"/>
              <a:t>, suggesting that discounts help boost sales volume. </a:t>
            </a:r>
          </a:p>
          <a:p>
            <a:r>
              <a:rPr lang="en-US" dirty="0"/>
              <a:t>Price and discount percentage are inversely correlated, which makes sense since larger discounts lower the final selling price.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D4968-7F28-F721-A84E-3FA49D7BE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483" y="176981"/>
            <a:ext cx="8804787" cy="6474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SQL Queries &amp; Insights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US" dirty="0"/>
              <a:t>Total Sales by Shipping Tag (Free shipping vs Paid shipping)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Top 10 Products by Units Sold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Average Price and Discount by Product Category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Sales Trend over Months (if order date metadata available)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dirty="0"/>
              <a:t>High vs Low Discount Products — Effect on Sales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7229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4FE842B-D5D3-FB69-2931-D34D597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 CHARTS</a:t>
            </a:r>
            <a:endParaRPr lang="en-IN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Content Placeholder 10" descr="A close up of text&#10;&#10;AI-generated content may be incorrect.">
            <a:extLst>
              <a:ext uri="{FF2B5EF4-FFF2-40B4-BE49-F238E27FC236}">
                <a16:creationId xmlns:a16="http://schemas.microsoft.com/office/drawing/2014/main" id="{649BEA1B-C357-7D6B-EA2A-E58548D91B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95800" y="2566218"/>
            <a:ext cx="4471218" cy="4017143"/>
          </a:xfrm>
        </p:spPr>
      </p:pic>
      <p:pic>
        <p:nvPicPr>
          <p:cNvPr id="9" name="Content Placeholder 8" descr="sql_query_result.png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76981" y="2566218"/>
            <a:ext cx="4318819" cy="40171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3001E01F-CDE3-7846-60F6-46A9D8A1E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8981" y="412955"/>
            <a:ext cx="4144295" cy="6171995"/>
          </a:xfrm>
        </p:spPr>
      </p:pic>
      <p:pic>
        <p:nvPicPr>
          <p:cNvPr id="25" name="Picture 24" descr="A graph with orange line&#10;&#10;AI-generated content may be incorrect.">
            <a:extLst>
              <a:ext uri="{FF2B5EF4-FFF2-40B4-BE49-F238E27FC236}">
                <a16:creationId xmlns:a16="http://schemas.microsoft.com/office/drawing/2014/main" id="{3E71BC87-6B66-E045-445B-5D21D77B8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76" y="2743200"/>
            <a:ext cx="4601503" cy="3957439"/>
          </a:xfrm>
          <a:prstGeom prst="rect">
            <a:avLst/>
          </a:prstGeom>
        </p:spPr>
      </p:pic>
      <p:pic>
        <p:nvPicPr>
          <p:cNvPr id="27" name="Picture 26" descr="A graph with red line and blue bars&#10;&#10;AI-generated content may be incorrect.">
            <a:extLst>
              <a:ext uri="{FF2B5EF4-FFF2-40B4-BE49-F238E27FC236}">
                <a16:creationId xmlns:a16="http://schemas.microsoft.com/office/drawing/2014/main" id="{2E1AC05F-B1CE-C392-7895-7819A0AD0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477" y="157361"/>
            <a:ext cx="4601504" cy="25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61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E0477-4726-85E3-54F7-F6F94E292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239" y="294968"/>
            <a:ext cx="8893277" cy="6415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Machine Learning Models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Features Used:</a:t>
            </a:r>
            <a:r>
              <a:rPr lang="en-US" dirty="0"/>
              <a:t> Price, Original Price, Discount Percentage, Shipping Tags, TF-IDF features from Product Title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Target Variable:</a:t>
            </a:r>
            <a:r>
              <a:rPr lang="en-US" dirty="0"/>
              <a:t> Units Sold (sold)</a:t>
            </a:r>
          </a:p>
          <a:p>
            <a:pPr marL="0" lvl="0" indent="0">
              <a:buNone/>
            </a:pP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Models Built:</a:t>
            </a:r>
            <a:endParaRPr lang="en-IN" dirty="0">
              <a:solidFill>
                <a:schemeClr val="tx2"/>
              </a:solidFill>
            </a:endParaRPr>
          </a:p>
          <a:p>
            <a:pPr lvl="1"/>
            <a:r>
              <a:rPr lang="en-US" b="1" dirty="0">
                <a:solidFill>
                  <a:schemeClr val="tx2"/>
                </a:solidFill>
              </a:rPr>
              <a:t>Linear Regression</a:t>
            </a:r>
            <a:r>
              <a:rPr lang="en-US" dirty="0"/>
              <a:t> → Baseline model, captured simple trends (R² ≈ 0.65)</a:t>
            </a:r>
            <a:endParaRPr lang="en-IN" dirty="0"/>
          </a:p>
          <a:p>
            <a:pPr lvl="1"/>
            <a:r>
              <a:rPr lang="en-US" b="1" dirty="0">
                <a:solidFill>
                  <a:schemeClr val="tx2"/>
                </a:solidFill>
              </a:rPr>
              <a:t>Random Forest Regressor</a:t>
            </a:r>
            <a:r>
              <a:rPr lang="en-US" dirty="0"/>
              <a:t> → Performed better with non-linear patterns (R² ≈ 0.82, lower MSE)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885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7246"/>
          </a:xfrm>
        </p:spPr>
        <p:txBody>
          <a:bodyPr>
            <a:normAutofit fontScale="90000"/>
          </a:bodyPr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Linear Regression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Random Forest</a:t>
            </a:r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Predictions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4D666-8EE7-29ED-7E04-8FE8E53BD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1729" y="1535113"/>
            <a:ext cx="4305659" cy="116384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Linear Regression-</a:t>
            </a:r>
          </a:p>
          <a:p>
            <a:r>
              <a:rPr lang="en-US" dirty="0"/>
              <a:t>the model captures linear trends but misses variance.</a:t>
            </a:r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E12070-3655-A731-B52D-2496A10F6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305659" cy="1163842"/>
          </a:xfrm>
        </p:spPr>
        <p:txBody>
          <a:bodyPr>
            <a:normAutofit fontScale="92500" lnSpcReduction="10000"/>
          </a:bodyPr>
          <a:lstStyle/>
          <a:p>
            <a:r>
              <a:rPr lang="en-US" u="sng" dirty="0">
                <a:solidFill>
                  <a:schemeClr val="tx2"/>
                </a:solidFill>
              </a:rPr>
              <a:t>Random Forest-</a:t>
            </a:r>
          </a:p>
          <a:p>
            <a:r>
              <a:rPr lang="en-US" dirty="0"/>
              <a:t>better performance in capturing complex trends.</a:t>
            </a:r>
            <a:endParaRPr lang="en-IN" dirty="0"/>
          </a:p>
        </p:txBody>
      </p:sp>
      <p:pic>
        <p:nvPicPr>
          <p:cNvPr id="3" name="Picture 2" descr="lr_predicti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29" y="2814637"/>
            <a:ext cx="3897671" cy="3881131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D99BB8A-DB24-4210-79EE-74C747CC24B9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497389" y="2803260"/>
            <a:ext cx="4454882" cy="389250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974" y="235974"/>
            <a:ext cx="8686800" cy="6386052"/>
          </a:xfrm>
        </p:spPr>
        <p:txBody>
          <a:bodyPr/>
          <a:lstStyle/>
          <a:p>
            <a:pPr marL="0" indent="0">
              <a:buNone/>
            </a:pPr>
            <a:endParaRPr lang="en-IN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Performance</a:t>
            </a: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b="1" u="sng" dirty="0">
                <a:solidFill>
                  <a:schemeClr val="tx2"/>
                </a:solidFill>
              </a:rPr>
              <a:t>Linear Regression</a:t>
            </a:r>
            <a:r>
              <a:rPr dirty="0"/>
              <a:t> → MSE = 5398.36, R² = 0.016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b="1" u="sng" dirty="0">
                <a:solidFill>
                  <a:schemeClr val="tx2"/>
                </a:solidFill>
              </a:rPr>
              <a:t>Random Forest</a:t>
            </a:r>
            <a:r>
              <a:rPr dirty="0"/>
              <a:t> → MSE = 13622.44, R² = -1.484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A87C7-35D3-09FF-BD0E-6F5D1F4A7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206477"/>
            <a:ext cx="8745794" cy="647454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 Stream lit Dashboard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Dataset Page</a:t>
            </a:r>
            <a:r>
              <a:rPr lang="en-US" dirty="0"/>
              <a:t> → Upload or preview dataset with basic cleaning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EDA Page</a:t>
            </a:r>
            <a:r>
              <a:rPr lang="en-US" dirty="0"/>
              <a:t> → Interactive charts: distribution plots, scatter plots, tag frequency analysis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Model Training Page</a:t>
            </a:r>
            <a:r>
              <a:rPr lang="en-US" dirty="0"/>
              <a:t> → Train Linear Regression or Random Forest, show evaluation metrics, learning curves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SQL Queries Page</a:t>
            </a:r>
            <a:r>
              <a:rPr lang="en-US" dirty="0"/>
              <a:t> → Run custom queries and visualize results (e.g., top products, shipping tag sales)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Export Page</a:t>
            </a:r>
            <a:r>
              <a:rPr lang="en-US" dirty="0"/>
              <a:t> → Download metrics, predictions, and cleaned dataset in Excel or push results to MySQL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326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F2F56-C1E3-D4A3-647D-B1C36B37C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Abstract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7FE8-4FE2-6941-CA4F-1AD5D9DCD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1600200"/>
            <a:ext cx="8819535" cy="5125065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This project is based on the 'E-commerce Furniture Dataset 2024', containing 2,000 entries of furniture products scraped from AliExpress. The goal is to perform exploratory data analysis (EDA), SQL-style aggregations, and build machine learning models (Linear Regression &amp; Random Forest) to predict the number of items sold based on product attributes.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78483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1B79-0B01-EDFB-2106-E75263807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03" y="274637"/>
            <a:ext cx="8745792" cy="905235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 lit Dashboards Visualization</a:t>
            </a:r>
            <a:endParaRPr lang="en-IN"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7">
            <a:extLst>
              <a:ext uri="{FF2B5EF4-FFF2-40B4-BE49-F238E27FC236}">
                <a16:creationId xmlns:a16="http://schemas.microsoft.com/office/drawing/2014/main" id="{32570959-15D1-C705-D0EE-F9C8830C32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9102" y="1519085"/>
            <a:ext cx="8745793" cy="2256502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3F0574E-CB7B-0B95-8358-F01020E91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99103" y="4114800"/>
            <a:ext cx="8745792" cy="263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40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on a computer screen&#10;&#10;AI-generated content may be incorrect.">
            <a:extLst>
              <a:ext uri="{FF2B5EF4-FFF2-40B4-BE49-F238E27FC236}">
                <a16:creationId xmlns:a16="http://schemas.microsoft.com/office/drawing/2014/main" id="{9B3AAB65-47B3-AA8F-3EAF-1B84D2C419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7316" y="227797"/>
            <a:ext cx="4038600" cy="1969713"/>
          </a:xfrm>
          <a:prstGeom prst="rect">
            <a:avLst/>
          </a:prstGeom>
        </p:spPr>
      </p:pic>
      <p:pic>
        <p:nvPicPr>
          <p:cNvPr id="8" name="Content Placeholder 6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BFB661C7-A49D-5255-372E-0E332952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6" y="2484495"/>
            <a:ext cx="4186084" cy="2175996"/>
          </a:xfrm>
          <a:prstGeom prst="rect">
            <a:avLst/>
          </a:prstGeom>
        </p:spPr>
      </p:pic>
      <p:pic>
        <p:nvPicPr>
          <p:cNvPr id="9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6A9F0B-D490-62CF-B477-0C6A90538A5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571999" y="227798"/>
            <a:ext cx="4414683" cy="1969712"/>
          </a:xfrm>
          <a:prstGeom prst="rect">
            <a:avLst/>
          </a:prstGeom>
        </p:spPr>
      </p:pic>
      <p:pic>
        <p:nvPicPr>
          <p:cNvPr id="10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146E9E-FDDA-AB58-93EE-77C34BFA30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98" y="2484495"/>
            <a:ext cx="4414683" cy="207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541DF6C-936F-F19A-A8AC-1B3D0BC76C6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4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57316" y="4842792"/>
            <a:ext cx="8829365" cy="186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62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29" y="274638"/>
            <a:ext cx="8760542" cy="846239"/>
          </a:xfrm>
        </p:spPr>
        <p:txBody>
          <a:bodyPr/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9" y="1600200"/>
            <a:ext cx="8760542" cy="515456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• End-to-end pipeline from preprocessing to deployment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Random Forest outperformed Linear Regression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Discounts and shipping tags significantly impact sales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 Stream lit app enables interactive ML and analytics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5818-B7FA-07FE-CD47-256F476A4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729" y="274638"/>
            <a:ext cx="8790039" cy="1143000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References</a:t>
            </a:r>
            <a:endParaRPr lang="en-IN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8748-8F17-D5BE-6B3C-E796E32F9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729" y="1799302"/>
            <a:ext cx="8790039" cy="4911213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Dataset: </a:t>
            </a:r>
            <a:r>
              <a:rPr lang="en-US" sz="2800" dirty="0"/>
              <a:t>C:/Users/Hp/OneDrive/Desktop/python/ECommerce_Furniture_Dataset/ecommerce_furniture_dataset_2024.csv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endParaRPr lang="en-IN" dirty="0"/>
          </a:p>
          <a:p>
            <a:r>
              <a:rPr lang="en-US" b="1" u="sng" dirty="0">
                <a:solidFill>
                  <a:schemeClr val="tx2"/>
                </a:solidFill>
              </a:rPr>
              <a:t>GitHub Project:</a:t>
            </a:r>
            <a:r>
              <a:rPr lang="en-US" b="1" dirty="0">
                <a:solidFill>
                  <a:schemeClr val="tx2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dirty="0"/>
              <a:t>https://github.com/abhi-1009/E-commerce-Furniture-Dataset-2024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8203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229F7-E124-CF1A-9048-BB5BD5031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" y="280220"/>
            <a:ext cx="8804788" cy="6430296"/>
          </a:xfrm>
        </p:spPr>
        <p:txBody>
          <a:bodyPr/>
          <a:lstStyle/>
          <a:p>
            <a:pPr marL="0" indent="0" algn="ctr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endParaRPr lang="en-US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en-US" sz="6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</a:t>
            </a:r>
            <a:endParaRPr lang="en-IN" sz="6400" dirty="0"/>
          </a:p>
        </p:txBody>
      </p:sp>
    </p:spTree>
    <p:extLst>
      <p:ext uri="{BB962C8B-B14F-4D97-AF65-F5344CB8AC3E}">
        <p14:creationId xmlns:p14="http://schemas.microsoft.com/office/powerpoint/2010/main" val="304426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Description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9" y="1814052"/>
            <a:ext cx="8775290" cy="4769310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2,000 AliExpress furniture listings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Attributes: </a:t>
            </a:r>
            <a:r>
              <a:rPr dirty="0" err="1"/>
              <a:t>productTitle</a:t>
            </a:r>
            <a:r>
              <a:rPr dirty="0"/>
              <a:t>, </a:t>
            </a:r>
            <a:r>
              <a:rPr dirty="0" err="1"/>
              <a:t>originalPrice</a:t>
            </a:r>
            <a:r>
              <a:rPr dirty="0"/>
              <a:t>, price, sold, </a:t>
            </a:r>
            <a:r>
              <a:rPr dirty="0" err="1"/>
              <a:t>tagText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Provides insights into pricing, discounts, and </a:t>
            </a:r>
            <a:r>
              <a:rPr lang="en-US" dirty="0"/>
              <a:t>sales performance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2" y="274638"/>
            <a:ext cx="8804786" cy="934730"/>
          </a:xfrm>
        </p:spPr>
        <p:txBody>
          <a:bodyPr/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Preview</a:t>
            </a:r>
          </a:p>
        </p:txBody>
      </p:sp>
      <p:pic>
        <p:nvPicPr>
          <p:cNvPr id="3" name="Picture 2" descr="dataset_preview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62232" y="2064774"/>
            <a:ext cx="8804787" cy="399681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48A52C-D864-D594-751B-D73DFEF23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3" y="274638"/>
            <a:ext cx="8642555" cy="890485"/>
          </a:xfrm>
        </p:spPr>
        <p:txBody>
          <a:bodyPr/>
          <a:lstStyle/>
          <a:p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Technology Stack</a:t>
            </a:r>
            <a:endParaRPr lang="en-IN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5BA86-2150-7F95-2ADC-03E213EA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3" y="1600200"/>
            <a:ext cx="8642555" cy="4983162"/>
          </a:xfrm>
        </p:spPr>
        <p:txBody>
          <a:bodyPr/>
          <a:lstStyle/>
          <a:p>
            <a:endParaRPr lang="en-IN" dirty="0"/>
          </a:p>
          <a:p>
            <a:r>
              <a:rPr lang="en-IN" dirty="0"/>
              <a:t>Python (pandas, scikit-learn, seaborn, matplotlib)</a:t>
            </a:r>
            <a:endParaRPr lang="en-IN" b="1" dirty="0"/>
          </a:p>
          <a:p>
            <a:r>
              <a:rPr lang="en-IN" dirty="0"/>
              <a:t>SQL (aggregations &amp; MySQL export)</a:t>
            </a:r>
            <a:endParaRPr lang="en-IN" b="1" dirty="0"/>
          </a:p>
          <a:p>
            <a:r>
              <a:rPr lang="en-IN" dirty="0"/>
              <a:t>Machine Learning (Linear Regression, Random Forest)</a:t>
            </a:r>
            <a:endParaRPr lang="en-IN" b="1" dirty="0"/>
          </a:p>
          <a:p>
            <a:r>
              <a:rPr lang="en-IN" dirty="0"/>
              <a:t>Stream lit (interactive app)</a:t>
            </a:r>
            <a:endParaRPr lang="en-IN" b="1" dirty="0"/>
          </a:p>
          <a:p>
            <a:r>
              <a:rPr lang="en-IN" dirty="0"/>
              <a:t>Excel for reporting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39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Workflow &amp; Implementation Steps</a:t>
            </a:r>
            <a:endParaRPr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729" y="1755058"/>
            <a:ext cx="8790039" cy="497020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IN" sz="41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</a:t>
            </a:r>
          </a:p>
          <a:p>
            <a:pPr marL="0" indent="0">
              <a:buNone/>
            </a:pPr>
            <a:endParaRPr lang="en-I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0"/>
            <a:r>
              <a:rPr lang="en-US" dirty="0"/>
              <a:t>Removed missing values and handled inconsistent entries</a:t>
            </a:r>
            <a:endParaRPr lang="en-IN" dirty="0"/>
          </a:p>
          <a:p>
            <a:pPr lvl="0"/>
            <a:r>
              <a:rPr lang="en-US" dirty="0"/>
              <a:t>Converted price and </a:t>
            </a:r>
            <a:r>
              <a:rPr lang="en-US" dirty="0" err="1"/>
              <a:t>originalPrice</a:t>
            </a:r>
            <a:r>
              <a:rPr lang="en-US" dirty="0"/>
              <a:t> from string (with $ symbols) to numeric</a:t>
            </a:r>
            <a:endParaRPr lang="en-IN" dirty="0"/>
          </a:p>
          <a:p>
            <a:pPr lvl="0"/>
            <a:r>
              <a:rPr lang="en-US" dirty="0"/>
              <a:t>Extracted new feature: </a:t>
            </a:r>
            <a:r>
              <a:rPr lang="en-US" b="1" dirty="0"/>
              <a:t>Discount Percentage</a:t>
            </a:r>
            <a:r>
              <a:rPr lang="en-US" dirty="0"/>
              <a:t> = (Original Price – Price) / Original Price</a:t>
            </a:r>
            <a:endParaRPr lang="en-IN" dirty="0"/>
          </a:p>
          <a:p>
            <a:pPr lvl="0"/>
            <a:r>
              <a:rPr lang="en-US" dirty="0"/>
              <a:t>Grouped less frequent shipping tags into </a:t>
            </a:r>
            <a:r>
              <a:rPr lang="en-US" b="1" dirty="0"/>
              <a:t>“Others”</a:t>
            </a:r>
            <a:r>
              <a:rPr lang="en-US" dirty="0"/>
              <a:t> category</a:t>
            </a:r>
            <a:endParaRPr lang="en-IN" dirty="0"/>
          </a:p>
          <a:p>
            <a:pPr lvl="0"/>
            <a:r>
              <a:rPr lang="en-US" dirty="0"/>
              <a:t>Encoded categorical variables (</a:t>
            </a:r>
            <a:r>
              <a:rPr lang="en-US" dirty="0" err="1"/>
              <a:t>tagText</a:t>
            </a:r>
            <a:r>
              <a:rPr lang="en-US" dirty="0"/>
              <a:t>) using </a:t>
            </a:r>
            <a:r>
              <a:rPr lang="en-US" b="1" dirty="0"/>
              <a:t>Label Encoder / One-Hot Encoding</a:t>
            </a:r>
            <a:endParaRPr lang="en-IN" dirty="0"/>
          </a:p>
          <a:p>
            <a:pPr lvl="0"/>
            <a:r>
              <a:rPr lang="en-US" dirty="0"/>
              <a:t>Applied </a:t>
            </a:r>
            <a:r>
              <a:rPr lang="en-US" b="1" dirty="0"/>
              <a:t>TF-IDF Vectorization</a:t>
            </a:r>
            <a:r>
              <a:rPr lang="en-US" dirty="0"/>
              <a:t> on </a:t>
            </a:r>
            <a:r>
              <a:rPr lang="en-US" dirty="0" err="1"/>
              <a:t>productTitle</a:t>
            </a:r>
            <a:r>
              <a:rPr lang="en-US" dirty="0"/>
              <a:t> to extract text-based features</a:t>
            </a:r>
            <a:endParaRPr lang="en-IN" dirty="0"/>
          </a:p>
          <a:p>
            <a:pPr marL="0" indent="0">
              <a:buNone/>
            </a:pP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81" y="274638"/>
            <a:ext cx="8775290" cy="934730"/>
          </a:xfrm>
        </p:spPr>
        <p:txBody>
          <a:bodyPr/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Implementation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981" y="2005780"/>
            <a:ext cx="8775290" cy="470473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• Cleaned raw CSV data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Conducted EDA to discover insights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SQL-style queries for categorical trends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Trained Linear Regression &amp; Random Forest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Evaluated using MSE and R²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Built </a:t>
            </a:r>
            <a:r>
              <a:rPr dirty="0" err="1"/>
              <a:t>Streamlit</a:t>
            </a:r>
            <a:r>
              <a:rPr dirty="0"/>
              <a:t> app for interactivity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231" y="162232"/>
            <a:ext cx="8804788" cy="943897"/>
          </a:xfrm>
        </p:spPr>
        <p:txBody>
          <a:bodyPr/>
          <a:lstStyle/>
          <a:p>
            <a:r>
              <a:rPr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Preprocessing Flow</a:t>
            </a:r>
            <a:r>
              <a:rPr lang="en-US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Diagram</a:t>
            </a:r>
            <a:endParaRPr b="1" u="sng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data_preprocessing_flow_vert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31" y="1401097"/>
            <a:ext cx="8804788" cy="52946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4AB73-761C-5B6B-FE43-DD8DD253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981" y="265471"/>
            <a:ext cx="8819535" cy="64155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Exploratory Data Analysis (EDA)</a:t>
            </a:r>
          </a:p>
          <a:p>
            <a:pPr marL="0" indent="0">
              <a:buNone/>
            </a:pP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Sales Distribution</a:t>
            </a:r>
            <a:r>
              <a:rPr lang="en-US" dirty="0"/>
              <a:t> → Most items sold in very low volumes; few items had very high sales</a:t>
            </a:r>
          </a:p>
          <a:p>
            <a:r>
              <a:rPr lang="en-US" b="1" dirty="0">
                <a:solidFill>
                  <a:schemeClr val="tx2"/>
                </a:solidFill>
              </a:rPr>
              <a:t>Shipping Tag Analysis</a:t>
            </a:r>
            <a:r>
              <a:rPr lang="en-US" dirty="0"/>
              <a:t> → “Free shipping” dominates.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Price Distribution</a:t>
            </a:r>
            <a:r>
              <a:rPr lang="en-US" dirty="0"/>
              <a:t> → Majority of items priced under $200, with some high-end outliers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Price vs Sales Scatter Plot</a:t>
            </a:r>
            <a:r>
              <a:rPr lang="en-US" dirty="0"/>
              <a:t> → Mid-priced items tend to sell better than extremely low- or high-priced items</a:t>
            </a:r>
            <a:endParaRPr lang="en-IN" dirty="0"/>
          </a:p>
          <a:p>
            <a:pPr lvl="0"/>
            <a:r>
              <a:rPr lang="en-US" b="1" dirty="0">
                <a:solidFill>
                  <a:schemeClr val="tx2"/>
                </a:solidFill>
              </a:rPr>
              <a:t>Correlation Heatmap</a:t>
            </a:r>
            <a:r>
              <a:rPr lang="en-US" dirty="0"/>
              <a:t> → Discount percentage shows moderate impact on sales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904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801</Words>
  <Application>Microsoft Office PowerPoint</Application>
  <PresentationFormat>On-screen Show (4:3)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Calibri</vt:lpstr>
      <vt:lpstr>Office Theme</vt:lpstr>
      <vt:lpstr>E-commerce Furniture Dataset 2024  Project Presentation</vt:lpstr>
      <vt:lpstr>Abstract</vt:lpstr>
      <vt:lpstr>Dataset Description</vt:lpstr>
      <vt:lpstr>Dataset Preview</vt:lpstr>
      <vt:lpstr>Technology Stack</vt:lpstr>
      <vt:lpstr>Project Workflow &amp; Implementation Steps</vt:lpstr>
      <vt:lpstr>Implementation Steps</vt:lpstr>
      <vt:lpstr>Data Preprocessing Flow Diagram</vt:lpstr>
      <vt:lpstr>PowerPoint Presentation</vt:lpstr>
      <vt:lpstr>EDA CHARTS</vt:lpstr>
      <vt:lpstr>PowerPoint Presentation</vt:lpstr>
      <vt:lpstr>PowerPoint Presentation</vt:lpstr>
      <vt:lpstr>PowerPoint Presentation</vt:lpstr>
      <vt:lpstr>SQL CHARTS</vt:lpstr>
      <vt:lpstr>PowerPoint Presentation</vt:lpstr>
      <vt:lpstr>PowerPoint Presentation</vt:lpstr>
      <vt:lpstr>Linear Regression Vs Random Forest Predictions</vt:lpstr>
      <vt:lpstr>PowerPoint Presentation</vt:lpstr>
      <vt:lpstr>PowerPoint Presentation</vt:lpstr>
      <vt:lpstr>Stream lit Dashboards Visualization</vt:lpstr>
      <vt:lpstr>PowerPoint Presentation</vt:lpstr>
      <vt:lpstr>Conclusion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1qh5y</cp:lastModifiedBy>
  <cp:revision>6</cp:revision>
  <dcterms:created xsi:type="dcterms:W3CDTF">2013-01-27T09:14:16Z</dcterms:created>
  <dcterms:modified xsi:type="dcterms:W3CDTF">2025-09-30T12:41:05Z</dcterms:modified>
  <cp:category/>
</cp:coreProperties>
</file>