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58" r:id="rId10"/>
    <p:sldId id="259" r:id="rId11"/>
    <p:sldId id="276" r:id="rId12"/>
    <p:sldId id="277" r:id="rId13"/>
    <p:sldId id="278" r:id="rId14"/>
    <p:sldId id="279" r:id="rId15"/>
    <p:sldId id="280" r:id="rId16"/>
    <p:sldId id="260" r:id="rId17"/>
    <p:sldId id="281" r:id="rId18"/>
    <p:sldId id="282" r:id="rId19"/>
    <p:sldId id="285" r:id="rId20"/>
    <p:sldId id="283" r:id="rId21"/>
    <p:sldId id="284" r:id="rId22"/>
    <p:sldId id="28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i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HR Analytics Employee Attrition &amp;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Submitted by: </a:t>
            </a:r>
            <a:r>
              <a:rPr lang="en-US" dirty="0">
                <a:solidFill>
                  <a:schemeClr val="tx1"/>
                </a:solidFill>
              </a:rPr>
              <a:t>ABHIJIT SINHA</a:t>
            </a:r>
          </a:p>
          <a:p>
            <a:r>
              <a:rPr lang="en-US" dirty="0">
                <a:solidFill>
                  <a:schemeClr val="tx2"/>
                </a:solidFill>
              </a:rPr>
              <a:t>Email: </a:t>
            </a:r>
            <a:r>
              <a:rPr lang="en-US" dirty="0">
                <a:solidFill>
                  <a:schemeClr val="tx1"/>
                </a:solidFill>
              </a:rPr>
              <a:t>sinhaabhijit12@yahoo.com</a:t>
            </a:r>
          </a:p>
          <a:p>
            <a:r>
              <a:rPr lang="en-US" dirty="0">
                <a:solidFill>
                  <a:schemeClr val="tx2"/>
                </a:solidFill>
              </a:rPr>
              <a:t>UNID: </a:t>
            </a:r>
            <a:r>
              <a:rPr lang="en-US" dirty="0">
                <a:solidFill>
                  <a:schemeClr val="tx1"/>
                </a:solidFill>
              </a:rPr>
              <a:t>UMID08062541597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ttrition_by_depart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3" y="265471"/>
            <a:ext cx="8804786" cy="63270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A17B0-2BDE-EB92-1953-CFB93BF78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398206"/>
            <a:ext cx="8627806" cy="616482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3. SQL Queries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Overall Attrition Rate</a:t>
            </a:r>
          </a:p>
          <a:p>
            <a:endParaRPr lang="en-US" dirty="0"/>
          </a:p>
          <a:p>
            <a:r>
              <a:rPr lang="en-US" dirty="0"/>
              <a:t>Attrition by Department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Attrition by Gender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51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134455-4F35-C3DB-D525-D0AA7592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Query Charts</a:t>
            </a:r>
          </a:p>
        </p:txBody>
      </p:sp>
      <p:pic>
        <p:nvPicPr>
          <p:cNvPr id="7" name="Content Placeholder 6" descr="sql_overall_attrition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2734" y="1224116"/>
            <a:ext cx="4363065" cy="5359246"/>
          </a:xfrm>
          <a:prstGeom prst="rect">
            <a:avLst/>
          </a:prstGeom>
        </p:spPr>
      </p:pic>
      <p:pic>
        <p:nvPicPr>
          <p:cNvPr id="8" name="Content Placeholder 7" descr="sql_attrition_by_department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95799" y="1224116"/>
            <a:ext cx="4515465" cy="535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17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orange and white bars&#10;&#10;AI-generated content may be incorrect.">
            <a:extLst>
              <a:ext uri="{FF2B5EF4-FFF2-40B4-BE49-F238E27FC236}">
                <a16:creationId xmlns:a16="http://schemas.microsoft.com/office/drawing/2014/main" id="{074FDEF1-C8FB-9623-B3E4-4324E23FD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4" y="265472"/>
            <a:ext cx="8849033" cy="644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60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7451-050C-80B4-D282-032722E0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Query Tables</a:t>
            </a:r>
          </a:p>
        </p:txBody>
      </p:sp>
      <p:pic>
        <p:nvPicPr>
          <p:cNvPr id="6" name="Content Placeholder 5" descr="sql_table_attr_by_dept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239" y="1417638"/>
            <a:ext cx="4616245" cy="5292878"/>
          </a:xfrm>
          <a:prstGeom prst="rect">
            <a:avLst/>
          </a:prstGeom>
        </p:spPr>
      </p:pic>
      <p:pic>
        <p:nvPicPr>
          <p:cNvPr id="7" name="Content Placeholder 6" descr="sql_table_attr_by_gender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84416" y="1417638"/>
            <a:ext cx="4156345" cy="502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5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4F843-6675-2470-FF34-80670621F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7" y="176982"/>
            <a:ext cx="8849032" cy="64597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3800" b="1" dirty="0">
                <a:solidFill>
                  <a:schemeClr val="tx2"/>
                </a:solidFill>
              </a:rPr>
              <a:t>4. Machine Learning Models</a:t>
            </a:r>
          </a:p>
          <a:p>
            <a:pPr marL="0" indent="0">
              <a:buNone/>
            </a:pPr>
            <a:endParaRPr lang="en-IN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/>
              <a:t>Logistic Regression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Decision Tree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Random Forest (Best performance)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Gradient Boosting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Random Forest provided the most reliable results.</a:t>
            </a:r>
            <a:br>
              <a:rPr lang="en-US" dirty="0"/>
            </a:br>
            <a:r>
              <a:rPr lang="en-US" dirty="0"/>
              <a:t>Feature importance showed </a:t>
            </a:r>
            <a:r>
              <a:rPr lang="en-US" b="1" dirty="0"/>
              <a:t>Over Time, Monthly Income, Job Satisfaction, and Work Life Balance</a:t>
            </a:r>
            <a:r>
              <a:rPr lang="en-US" dirty="0"/>
              <a:t> as key drivers.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879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40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Models &amp; Feature Importance</a:t>
            </a:r>
          </a:p>
        </p:txBody>
      </p:sp>
      <p:pic>
        <p:nvPicPr>
          <p:cNvPr id="3" name="Picture 2" descr="feature_impor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5" y="1578076"/>
            <a:ext cx="8819534" cy="51176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22434" y="4754880"/>
            <a:ext cx="18473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sz="12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7A237-2A9B-3AB1-480A-B23D60B64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191730"/>
            <a:ext cx="8775290" cy="64450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2"/>
                </a:solidFill>
              </a:rPr>
              <a:t>5. Stream lit Dashboard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Dataset Overview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Attrition Distribution &amp; Correlation Heatmap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Attrition by Department (interactive)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Model Accuracy Comparison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 Attrition for a New Employee (user input form)</a:t>
            </a:r>
          </a:p>
        </p:txBody>
      </p:sp>
    </p:spTree>
    <p:extLst>
      <p:ext uri="{BB962C8B-B14F-4D97-AF65-F5344CB8AC3E}">
        <p14:creationId xmlns:p14="http://schemas.microsoft.com/office/powerpoint/2010/main" val="4017911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D97C-5F1C-B161-B74A-B0212D5E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 lit Dashboard Screenshots</a:t>
            </a:r>
          </a:p>
        </p:txBody>
      </p:sp>
      <p:pic>
        <p:nvPicPr>
          <p:cNvPr id="4" name="Content Placeholder 3" descr="streamlit_dashboard_mocku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39" y="1238865"/>
            <a:ext cx="8849032" cy="545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51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A6BA-0388-98E3-B316-D259A6EB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and Insights</a:t>
            </a:r>
            <a:endParaRPr lang="en-IN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166AE-9916-726F-500B-4F8CACBEF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" y="1600199"/>
            <a:ext cx="8790039" cy="5125065"/>
          </a:xfrm>
        </p:spPr>
        <p:txBody>
          <a:bodyPr>
            <a:normAutofit/>
          </a:bodyPr>
          <a:lstStyle/>
          <a:p>
            <a:pPr lvl="0"/>
            <a:r>
              <a:rPr lang="en-IN" b="1" dirty="0"/>
              <a:t>Attrition Rate:</a:t>
            </a:r>
            <a:r>
              <a:rPr lang="en-IN" dirty="0"/>
              <a:t> ~16% of employees left the company.  </a:t>
            </a:r>
          </a:p>
          <a:p>
            <a:pPr lvl="0"/>
            <a:r>
              <a:rPr lang="en-IN" b="1" dirty="0"/>
              <a:t>Key Drivers of Attrition:</a:t>
            </a:r>
            <a:r>
              <a:rPr lang="en-IN" dirty="0"/>
              <a:t> Overtime, low Job Satisfaction, low Monthly Income, poor Work-Life Balance.  </a:t>
            </a:r>
          </a:p>
          <a:p>
            <a:pPr lvl="0"/>
            <a:r>
              <a:rPr lang="en-IN" b="1" dirty="0"/>
              <a:t>Model Accuracy:</a:t>
            </a:r>
            <a:r>
              <a:rPr lang="en-IN" dirty="0"/>
              <a:t> Random Forest &amp; Gradient Boosting performed the best.  </a:t>
            </a:r>
          </a:p>
          <a:p>
            <a:pPr lvl="0"/>
            <a:r>
              <a:rPr lang="en-IN" b="1" dirty="0"/>
              <a:t>Stream lit Dashboard:</a:t>
            </a:r>
            <a:r>
              <a:rPr lang="en-IN" dirty="0"/>
              <a:t> Provided HR teams with interactive tools for analysis and prediction.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65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D257-0603-6242-48BC-785A9691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Overview</a:t>
            </a:r>
            <a:endParaRPr lang="en-IN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D2807-EB7E-CA5A-78DF-6924729CA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1" y="1600200"/>
            <a:ext cx="8790037" cy="49831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/>
              <a:t>This project analyses the </a:t>
            </a:r>
            <a:r>
              <a:rPr lang="en-IN" b="1" dirty="0"/>
              <a:t>IBM HR Analytics Employee Attrition &amp; Performance Dataset</a:t>
            </a:r>
            <a:r>
              <a:rPr lang="en-IN" dirty="0"/>
              <a:t> to uncover key factors influencing employee attrition.</a:t>
            </a:r>
          </a:p>
          <a:p>
            <a:pPr marL="0" indent="0" algn="ctr">
              <a:buNone/>
            </a:pPr>
            <a:br>
              <a:rPr lang="en-IN" dirty="0"/>
            </a:br>
            <a:r>
              <a:rPr lang="en-IN" dirty="0"/>
              <a:t>The analysis includes </a:t>
            </a:r>
            <a:r>
              <a:rPr lang="en-IN" b="1" dirty="0"/>
              <a:t>data cleaning, SQL queries, exploratory data analysis (EDA), machine learning modelling, and an interactive Stream lit dashboard</a:t>
            </a:r>
            <a:r>
              <a:rPr lang="en-IN" dirty="0"/>
              <a:t>.</a:t>
            </a:r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905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6E50-8D69-F1A1-AC9E-98ED33E9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FFA31-911A-7A0F-3993-05708544B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3" y="1417638"/>
            <a:ext cx="8863781" cy="52928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analysis of the IBM HR Analytics dataset revealed key insights:</a:t>
            </a:r>
          </a:p>
          <a:p>
            <a:pPr marL="0" indent="0">
              <a:buNone/>
            </a:pPr>
            <a:r>
              <a:rPr lang="en-US" sz="2400" dirty="0"/>
              <a:t>•    Attrition rate is around 16%, with Sales and HR departments      showing the highest rates.</a:t>
            </a:r>
          </a:p>
          <a:p>
            <a:pPr marL="0" indent="0">
              <a:buNone/>
            </a:pPr>
            <a:r>
              <a:rPr lang="en-US" sz="2400" dirty="0"/>
              <a:t>•    Key factors influencing attrition include Over Time, Job Satisfaction, Monthly Income, and Work Life Balance.</a:t>
            </a:r>
          </a:p>
          <a:p>
            <a:pPr marL="0" indent="0">
              <a:buNone/>
            </a:pPr>
            <a:r>
              <a:rPr lang="en-US" sz="2400" dirty="0"/>
              <a:t>•    Random Forest and Gradient Boosting were the most effective predictive  models.</a:t>
            </a:r>
          </a:p>
          <a:p>
            <a:pPr marL="0" indent="0">
              <a:buNone/>
            </a:pPr>
            <a:r>
              <a:rPr lang="en-US" sz="2400" dirty="0"/>
              <a:t>•    The </a:t>
            </a:r>
            <a:r>
              <a:rPr lang="en-US" sz="2400" dirty="0" err="1"/>
              <a:t>Streamlit</a:t>
            </a:r>
            <a:r>
              <a:rPr lang="en-US" sz="2400" dirty="0"/>
              <a:t> dashboard provides HR professionals with an interactive tool to monitor attrition risk and explore employee data.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Overall, this project demonstrates the integration of SQL, EDA, ML models, and dashboards to derive actionable insights for employee retention strategies.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81030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9D0C-DCC0-0A66-DC8E-A09BFDAD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IN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3C4B2-F1DD-9BDB-F34A-744173CFE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" y="1600200"/>
            <a:ext cx="8775291" cy="4983162"/>
          </a:xfrm>
        </p:spPr>
        <p:txBody>
          <a:bodyPr/>
          <a:lstStyle/>
          <a:p>
            <a:r>
              <a:rPr lang="en-US" b="1" u="sng" dirty="0"/>
              <a:t>Dataset:</a:t>
            </a:r>
            <a:r>
              <a:rPr lang="en-US" dirty="0"/>
              <a:t> C:/Users/Hp/OneDrive/Desktop/python/IBMHRANALYTICS/WA_Fn-UseC_-HR-Employee-Attrition.csv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GitHub Project:</a:t>
            </a:r>
            <a:r>
              <a:rPr lang="en-US" dirty="0"/>
              <a:t> https://github.com/abhi-1009/IBM-HR-Analytics-Employee-Attrition-Performance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864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CC922-3A81-0315-3994-707AC1362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176982"/>
            <a:ext cx="8804787" cy="6518786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				</a:t>
            </a:r>
          </a:p>
          <a:p>
            <a:pPr marL="0" indent="0">
              <a:buNone/>
            </a:pPr>
            <a:endParaRPr lang="en-US" b="1" i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en-US" b="1" i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en-US" b="1" i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					</a:t>
            </a:r>
          </a:p>
          <a:p>
            <a:pPr marL="0" indent="0">
              <a:buNone/>
            </a:pPr>
            <a:r>
              <a:rPr lang="en-US" b="1" i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		     </a:t>
            </a:r>
            <a:r>
              <a:rPr lang="en-US" sz="7200" b="1" i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  <a:endParaRPr lang="en-IN" sz="7200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731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681B-9439-76FD-1853-F285E114F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Description</a:t>
            </a:r>
            <a:endParaRPr lang="en-IN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6B0FD-CEEE-CC35-7309-8DFDB250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5" y="1600200"/>
            <a:ext cx="8731045" cy="4983162"/>
          </a:xfrm>
        </p:spPr>
        <p:txBody>
          <a:bodyPr/>
          <a:lstStyle/>
          <a:p>
            <a:pPr marL="0" indent="0">
              <a:buNone/>
            </a:pPr>
            <a:endParaRPr lang="en-IN" b="1" dirty="0"/>
          </a:p>
          <a:p>
            <a:r>
              <a:rPr lang="en-IN" b="1" dirty="0"/>
              <a:t>Source:</a:t>
            </a:r>
            <a:r>
              <a:rPr lang="en-IN" dirty="0"/>
              <a:t> IBM HR Analytics dataset (fictional dataset created by IBM data scientists).</a:t>
            </a:r>
          </a:p>
          <a:p>
            <a:r>
              <a:rPr lang="en-IN" b="1" dirty="0"/>
              <a:t>Rows:</a:t>
            </a:r>
            <a:r>
              <a:rPr lang="en-IN" dirty="0"/>
              <a:t> 1470 employees</a:t>
            </a:r>
          </a:p>
          <a:p>
            <a:r>
              <a:rPr lang="en-IN" b="1" dirty="0"/>
              <a:t>Columns:</a:t>
            </a:r>
            <a:r>
              <a:rPr lang="en-IN" dirty="0"/>
              <a:t> 35 features (demographics, job satisfaction, income, work-life balance, etc.)</a:t>
            </a:r>
          </a:p>
          <a:p>
            <a:r>
              <a:rPr lang="en-IN" b="1" dirty="0"/>
              <a:t>Target Variable:</a:t>
            </a:r>
            <a:r>
              <a:rPr lang="en-IN" dirty="0"/>
              <a:t> Attrition (Yes/No)</a:t>
            </a:r>
          </a:p>
        </p:txBody>
      </p:sp>
    </p:spTree>
    <p:extLst>
      <p:ext uri="{BB962C8B-B14F-4D97-AF65-F5344CB8AC3E}">
        <p14:creationId xmlns:p14="http://schemas.microsoft.com/office/powerpoint/2010/main" val="9589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05EC4AD2-7F78-9BFA-2864-1B305A544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7" y="412955"/>
            <a:ext cx="8701549" cy="6135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362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362D-098B-9877-1A41-7CB77B04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Stack</a:t>
            </a:r>
            <a:endParaRPr lang="en-IN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F14E7-ACDA-EA2D-E789-044A0E22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5" y="1417638"/>
            <a:ext cx="8863780" cy="5292878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dirty="0"/>
              <a:t>Python (pandas, NumPy, matplotlib, seaborn, scikit-learn)</a:t>
            </a:r>
          </a:p>
          <a:p>
            <a:r>
              <a:rPr lang="en-IN" dirty="0"/>
              <a:t>SQL (MySQL) – to query attrition by department, gender, etc.</a:t>
            </a:r>
          </a:p>
          <a:p>
            <a:r>
              <a:rPr lang="en-IN" dirty="0"/>
              <a:t>Machine Learning Models: Logistic Regression, Decision Tree, Random Forest, Gradient Boosting</a:t>
            </a:r>
          </a:p>
          <a:p>
            <a:r>
              <a:rPr lang="en-IN" dirty="0"/>
              <a:t>Stream lit – Interactive dashboard for visualization &amp; prediction</a:t>
            </a:r>
          </a:p>
          <a:p>
            <a:r>
              <a:rPr lang="en-IN" dirty="0"/>
              <a:t>Excel Export – Business-friendly reports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29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9D30-44D9-A729-2FFD-2B5CE135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Workflow and Implementation Steps</a:t>
            </a:r>
            <a:endParaRPr lang="en-IN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9B6BF-0C24-8DC3-0561-DA6A66355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7" y="1887794"/>
            <a:ext cx="8819535" cy="48227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1.Data Preprocessing </a:t>
            </a:r>
          </a:p>
          <a:p>
            <a:pPr marL="0" indent="0">
              <a:buNone/>
            </a:pPr>
            <a:endParaRPr lang="en-IN" b="1" dirty="0">
              <a:solidFill>
                <a:schemeClr val="tx2"/>
              </a:solidFill>
            </a:endParaRPr>
          </a:p>
          <a:p>
            <a:pPr lvl="0"/>
            <a:r>
              <a:rPr lang="en-IN" dirty="0"/>
              <a:t>Dropped irrelevant columns (`Employee Count`, `Employee Number`,</a:t>
            </a:r>
          </a:p>
          <a:p>
            <a:r>
              <a:rPr lang="en-IN" dirty="0"/>
              <a:t>`Standard Hours`, `Over18`)</a:t>
            </a:r>
          </a:p>
          <a:p>
            <a:pPr lvl="0"/>
            <a:r>
              <a:rPr lang="en-IN" dirty="0"/>
              <a:t>Checked for missing values (none found)</a:t>
            </a:r>
          </a:p>
          <a:p>
            <a:pPr lvl="0"/>
            <a:r>
              <a:rPr lang="en-IN" dirty="0"/>
              <a:t>Encoded categorical variables using Label Encoding</a:t>
            </a:r>
          </a:p>
          <a:p>
            <a:pPr lvl="0"/>
            <a:r>
              <a:rPr lang="en-IN" dirty="0"/>
              <a:t>Scaled numerical features with `Standard Scaler`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0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steps to a step&#10;&#10;AI-generated content may be incorrect.">
            <a:extLst>
              <a:ext uri="{FF2B5EF4-FFF2-40B4-BE49-F238E27FC236}">
                <a16:creationId xmlns:a16="http://schemas.microsoft.com/office/drawing/2014/main" id="{1BC00D6D-E44F-6864-A4A9-69F8ADFD2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23" y="206477"/>
            <a:ext cx="8613058" cy="6474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602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7B637-944B-C73B-7ECB-3A8E2A7F8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" y="221226"/>
            <a:ext cx="8745794" cy="6415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2. Exploratory Data Analysis</a:t>
            </a:r>
          </a:p>
          <a:p>
            <a:pPr marL="0" indent="0">
              <a:buNone/>
            </a:pPr>
            <a:endParaRPr lang="en-IN" b="1" dirty="0">
              <a:solidFill>
                <a:schemeClr val="tx2"/>
              </a:solidFill>
            </a:endParaRPr>
          </a:p>
          <a:p>
            <a:r>
              <a:rPr lang="en-US" b="1" u="sng" dirty="0"/>
              <a:t>Attrition Distribution</a:t>
            </a:r>
            <a:r>
              <a:rPr lang="en-US" dirty="0"/>
              <a:t> — About 16% of employees have left the company, indicating a moderate attrition rate.</a:t>
            </a:r>
          </a:p>
          <a:p>
            <a:r>
              <a:rPr lang="en-US" b="1" u="sng" dirty="0"/>
              <a:t>Correlation Heatmap</a:t>
            </a:r>
            <a:r>
              <a:rPr lang="en-US" dirty="0"/>
              <a:t> — Reveals relationships between features, highlighting key dependencies like Job Satisfaction, Monthly Income, and Over Time.</a:t>
            </a:r>
            <a:endParaRPr lang="en-IN" dirty="0"/>
          </a:p>
          <a:p>
            <a:r>
              <a:rPr lang="en-US" b="1" u="sng" dirty="0"/>
              <a:t>Attrition by Department</a:t>
            </a:r>
            <a:r>
              <a:rPr lang="en-US" dirty="0"/>
              <a:t> — Highlights that attrition is highest in Sales, followed by Human Resources.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22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</a:t>
            </a:r>
            <a:r>
              <a:rPr lang="en-US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charts</a:t>
            </a:r>
            <a:endParaRPr b="1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attrition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9" y="1283110"/>
            <a:ext cx="4304071" cy="5300252"/>
          </a:xfrm>
          <a:prstGeom prst="rect">
            <a:avLst/>
          </a:prstGeom>
        </p:spPr>
      </p:pic>
      <p:pic>
        <p:nvPicPr>
          <p:cNvPr id="4" name="Picture 3" descr="correlation_heat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150374"/>
            <a:ext cx="4304071" cy="55601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624</Words>
  <Application>Microsoft Office PowerPoint</Application>
  <PresentationFormat>On-screen Show (4:3)</PresentationFormat>
  <Paragraphs>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IBM HR Analytics Employee Attrition &amp; Performance</vt:lpstr>
      <vt:lpstr>Project Overview</vt:lpstr>
      <vt:lpstr>Dataset Description</vt:lpstr>
      <vt:lpstr>PowerPoint Presentation</vt:lpstr>
      <vt:lpstr>Technology Stack</vt:lpstr>
      <vt:lpstr>Project Workflow and Implementation Steps</vt:lpstr>
      <vt:lpstr>PowerPoint Presentation</vt:lpstr>
      <vt:lpstr>PowerPoint Presentation</vt:lpstr>
      <vt:lpstr>Exploratory Data Analysis charts</vt:lpstr>
      <vt:lpstr>PowerPoint Presentation</vt:lpstr>
      <vt:lpstr>PowerPoint Presentation</vt:lpstr>
      <vt:lpstr>SQL Query Charts</vt:lpstr>
      <vt:lpstr>PowerPoint Presentation</vt:lpstr>
      <vt:lpstr>SQL Query Tables</vt:lpstr>
      <vt:lpstr>PowerPoint Presentation</vt:lpstr>
      <vt:lpstr>Machine Learning Models &amp; Feature Importance</vt:lpstr>
      <vt:lpstr>PowerPoint Presentation</vt:lpstr>
      <vt:lpstr>Stream lit Dashboard Screenshots</vt:lpstr>
      <vt:lpstr>Results and Insights</vt:lpstr>
      <vt:lpstr>Conclusion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1qh5y</cp:lastModifiedBy>
  <cp:revision>4</cp:revision>
  <dcterms:created xsi:type="dcterms:W3CDTF">2013-01-27T09:14:16Z</dcterms:created>
  <dcterms:modified xsi:type="dcterms:W3CDTF">2025-09-27T13:41:14Z</dcterms:modified>
  <cp:category/>
</cp:coreProperties>
</file>