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72" r:id="rId4"/>
    <p:sldId id="273" r:id="rId5"/>
    <p:sldId id="274" r:id="rId6"/>
    <p:sldId id="277" r:id="rId7"/>
    <p:sldId id="279" r:id="rId8"/>
    <p:sldId id="278" r:id="rId9"/>
    <p:sldId id="257" r:id="rId10"/>
    <p:sldId id="280" r:id="rId11"/>
    <p:sldId id="258" r:id="rId12"/>
    <p:sldId id="281" r:id="rId13"/>
    <p:sldId id="289" r:id="rId14"/>
    <p:sldId id="283" r:id="rId15"/>
    <p:sldId id="284" r:id="rId16"/>
    <p:sldId id="259" r:id="rId17"/>
    <p:sldId id="260" r:id="rId18"/>
    <p:sldId id="261" r:id="rId19"/>
    <p:sldId id="290" r:id="rId20"/>
    <p:sldId id="262" r:id="rId21"/>
    <p:sldId id="263" r:id="rId22"/>
    <p:sldId id="264" r:id="rId23"/>
    <p:sldId id="265" r:id="rId24"/>
    <p:sldId id="266" r:id="rId25"/>
    <p:sldId id="267" r:id="rId26"/>
    <p:sldId id="286" r:id="rId27"/>
    <p:sldId id="268" r:id="rId28"/>
    <p:sldId id="269" r:id="rId29"/>
    <p:sldId id="270" r:id="rId30"/>
    <p:sldId id="287" r:id="rId31"/>
    <p:sldId id="288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EDC0-627B-42B0-88B2-B9946A4BD7A5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8D44E-72DC-4518-865B-1405218FA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1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8D44E-72DC-4518-865B-1405218FA2F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0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Super Mart Grocery Sales — Retail Analytics &amp; Prediction</a:t>
            </a:r>
            <a:endParaRPr lang="en-IN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15696"/>
            <a:ext cx="6400800" cy="17526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2"/>
                </a:solidFill>
              </a:rPr>
              <a:t>Submitted by: </a:t>
            </a:r>
            <a:r>
              <a:rPr lang="en-US" dirty="0">
                <a:solidFill>
                  <a:schemeClr val="tx1"/>
                </a:solidFill>
              </a:rPr>
              <a:t>ABHIJIT SINHA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2"/>
                </a:solidFill>
              </a:rPr>
              <a:t>Email: </a:t>
            </a:r>
            <a:r>
              <a:rPr lang="en-US" dirty="0">
                <a:solidFill>
                  <a:schemeClr val="tx1"/>
                </a:solidFill>
              </a:rPr>
              <a:t>sinhaabhijit12@yahoo.com</a:t>
            </a:r>
            <a:endParaRPr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UNID: </a:t>
            </a:r>
            <a:r>
              <a:rPr lang="en-US" dirty="0">
                <a:solidFill>
                  <a:schemeClr val="tx1"/>
                </a:solidFill>
              </a:rPr>
              <a:t>UMID08062541597</a:t>
            </a:r>
            <a:endParaRPr lang="en-IN"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58C4446-95EF-9149-64BE-9EA732F1F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7" y="1607574"/>
            <a:ext cx="8775290" cy="4925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27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op_5_Cities_b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1356851"/>
            <a:ext cx="8834284" cy="52061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iagram&#10;&#10;AI-generated content may be incorrect.">
            <a:extLst>
              <a:ext uri="{FF2B5EF4-FFF2-40B4-BE49-F238E27FC236}">
                <a16:creationId xmlns:a16="http://schemas.microsoft.com/office/drawing/2014/main" id="{E86FD126-0158-EFFF-580F-482F4FEA3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707923"/>
            <a:ext cx="8672052" cy="58403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531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C5DB-FA8D-7799-15AD-32439627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865"/>
            <a:ext cx="8229600" cy="5191431"/>
          </a:xfr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SQL QUERIES AND INSIGHTS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ea typeface="MS Mincho" panose="02020609040205080304" pitchFamily="49" charset="-128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dirty="0">
                <a:ea typeface="MS Mincho" panose="02020609040205080304" pitchFamily="49" charset="-128"/>
                <a:cs typeface="Mangal" panose="02040503050203030202" pitchFamily="18" charset="0"/>
              </a:rPr>
              <a:t>Total Sales by Category</a:t>
            </a:r>
          </a:p>
          <a:p>
            <a:pPr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dirty="0">
                <a:ea typeface="MS Mincho" panose="02020609040205080304" pitchFamily="49" charset="-128"/>
                <a:cs typeface="Mangal" panose="02040503050203030202" pitchFamily="18" charset="0"/>
              </a:rPr>
              <a:t>Top 5 Cities by Sales</a:t>
            </a:r>
          </a:p>
          <a:p>
            <a:pPr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dirty="0">
                <a:ea typeface="MS Mincho" panose="02020609040205080304" pitchFamily="49" charset="-128"/>
                <a:cs typeface="Mangal" panose="02040503050203030202" pitchFamily="18" charset="0"/>
              </a:rPr>
              <a:t>Monthly Sales Trend</a:t>
            </a:r>
          </a:p>
          <a:p>
            <a:pPr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dirty="0">
                <a:ea typeface="MS Mincho" panose="02020609040205080304" pitchFamily="49" charset="-128"/>
                <a:cs typeface="Mangal" panose="02040503050203030202" pitchFamily="18" charset="0"/>
              </a:rPr>
              <a:t>Profit by Discount Range</a:t>
            </a:r>
          </a:p>
          <a:p>
            <a:pPr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dirty="0">
                <a:ea typeface="MS Mincho" panose="02020609040205080304" pitchFamily="49" charset="-128"/>
                <a:cs typeface="Mangal" panose="02040503050203030202" pitchFamily="18" charset="0"/>
              </a:rPr>
              <a:t>Customer Segment Performance (Region-wise)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4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ales by category&#10;&#10;AI-generated content may be incorrect.">
            <a:extLst>
              <a:ext uri="{FF2B5EF4-FFF2-40B4-BE49-F238E27FC236}">
                <a16:creationId xmlns:a16="http://schemas.microsoft.com/office/drawing/2014/main" id="{EBD2B35D-E007-1C89-F335-EC976EB8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6" y="1283110"/>
            <a:ext cx="8686799" cy="52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ities&#10;&#10;AI-generated content may be incorrect.">
            <a:extLst>
              <a:ext uri="{FF2B5EF4-FFF2-40B4-BE49-F238E27FC236}">
                <a16:creationId xmlns:a16="http://schemas.microsoft.com/office/drawing/2014/main" id="{B179D863-1F9E-A88B-DB2F-F323B2C3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1356851"/>
            <a:ext cx="8716297" cy="52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5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thly_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1371599"/>
            <a:ext cx="8701548" cy="52061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fit_by_Discount_B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5" y="1327356"/>
            <a:ext cx="8790039" cy="53094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ustomer_Segment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1371599"/>
            <a:ext cx="8819535" cy="5220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9A2794-58B2-6BC9-DFC7-8BF044FF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3" y="870155"/>
            <a:ext cx="7551173" cy="5353664"/>
          </a:xfrm>
        </p:spPr>
        <p:txBody>
          <a:bodyPr>
            <a:noAutofit/>
          </a:bodyPr>
          <a:lstStyle/>
          <a:p>
            <a:pPr marR="0" lvl="0" algn="l">
              <a:lnSpc>
                <a:spcPct val="115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ea typeface="MS Mincho" panose="02020609040205080304" pitchFamily="49" charset="-128"/>
                <a:cs typeface="Mangal" panose="02040503050203030202" pitchFamily="18" charset="0"/>
              </a:rPr>
              <a:t>4. Machine Learning Models</a:t>
            </a:r>
          </a:p>
          <a:p>
            <a:pPr marL="342900" marR="0" lvl="0" indent="-342900" algn="l">
              <a:lnSpc>
                <a:spcPct val="115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ea typeface="MS Mincho" panose="02020609040205080304" pitchFamily="49" charset="-128"/>
                <a:cs typeface="Mangal" panose="02040503050203030202" pitchFamily="18" charset="0"/>
              </a:rPr>
              <a:t>Features</a:t>
            </a:r>
            <a:r>
              <a:rPr lang="en-IN" dirty="0">
                <a:solidFill>
                  <a:schemeClr val="tx1"/>
                </a:solidFill>
                <a:ea typeface="MS Mincho" panose="02020609040205080304" pitchFamily="49" charset="-128"/>
                <a:cs typeface="Mangal" panose="02040503050203030202" pitchFamily="18" charset="0"/>
              </a:rPr>
              <a:t>: Category, Sub-Category, City, Region, State, Discount, Profit, Month, Profit Margin, etc.</a:t>
            </a:r>
          </a:p>
          <a:p>
            <a:pPr marL="342900" marR="0" lvl="0" indent="-342900" algn="l">
              <a:lnSpc>
                <a:spcPct val="115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ea typeface="MS Mincho" panose="02020609040205080304" pitchFamily="49" charset="-128"/>
                <a:cs typeface="Mangal" panose="02040503050203030202" pitchFamily="18" charset="0"/>
              </a:rPr>
              <a:t>Target Variable</a:t>
            </a:r>
            <a:r>
              <a:rPr lang="en-IN" dirty="0">
                <a:solidFill>
                  <a:schemeClr val="tx1"/>
                </a:solidFill>
                <a:ea typeface="MS Mincho" panose="02020609040205080304" pitchFamily="49" charset="-128"/>
                <a:cs typeface="Mangal" panose="02040503050203030202" pitchFamily="18" charset="0"/>
              </a:rPr>
              <a:t>: Sales</a:t>
            </a:r>
          </a:p>
          <a:p>
            <a:pPr marL="342900" marR="0" lvl="0" indent="-342900" algn="l">
              <a:lnSpc>
                <a:spcPct val="115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solidFill>
                  <a:schemeClr val="tx1"/>
                </a:solidFill>
                <a:ea typeface="MS Mincho" panose="02020609040205080304" pitchFamily="49" charset="-128"/>
                <a:cs typeface="Mangal" panose="02040503050203030202" pitchFamily="18" charset="0"/>
              </a:rPr>
              <a:t>Models Used</a:t>
            </a:r>
            <a:r>
              <a:rPr lang="en-IN" dirty="0">
                <a:solidFill>
                  <a:schemeClr val="tx1"/>
                </a:solidFill>
                <a:ea typeface="MS Mincho" panose="02020609040205080304" pitchFamily="49" charset="-128"/>
                <a:cs typeface="Mangal" panose="02040503050203030202" pitchFamily="18" charset="0"/>
              </a:rPr>
              <a:t>:</a:t>
            </a:r>
          </a:p>
          <a:p>
            <a:pPr marR="0" lvl="1" algn="l">
              <a:lnSpc>
                <a:spcPct val="115000"/>
              </a:lnSpc>
              <a:spcAft>
                <a:spcPts val="600"/>
              </a:spcAft>
              <a:buSzPts val="1000"/>
              <a:tabLst>
                <a:tab pos="914400" algn="l"/>
              </a:tabLst>
            </a:pPr>
            <a:r>
              <a:rPr lang="en-IN" sz="3200" dirty="0">
                <a:solidFill>
                  <a:schemeClr val="tx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  Linear Regression (R² ≈ </a:t>
            </a:r>
            <a:r>
              <a:rPr lang="en-IN" sz="3200" b="1" dirty="0">
                <a:solidFill>
                  <a:schemeClr val="tx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0.82</a:t>
            </a:r>
            <a:r>
              <a:rPr lang="en-IN" sz="3200" dirty="0">
                <a:solidFill>
                  <a:schemeClr val="tx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IN" dirty="0">
                <a:solidFill>
                  <a:schemeClr val="tx1"/>
                </a:solidFill>
                <a:ea typeface="MS Mincho" panose="02020609040205080304" pitchFamily="49" charset="-128"/>
              </a:rPr>
              <a:t>        Random Forest Regressor (R² ≈ </a:t>
            </a:r>
            <a:r>
              <a:rPr lang="en-IN" b="1" dirty="0">
                <a:solidFill>
                  <a:schemeClr val="tx1"/>
                </a:solidFill>
                <a:ea typeface="MS Mincho" panose="02020609040205080304" pitchFamily="49" charset="-128"/>
              </a:rPr>
              <a:t>0.91</a:t>
            </a:r>
            <a:r>
              <a:rPr lang="en-IN" dirty="0">
                <a:solidFill>
                  <a:schemeClr val="tx1"/>
                </a:solidFill>
                <a:ea typeface="MS Mincho" panose="02020609040205080304" pitchFamily="49" charset="-128"/>
              </a:rPr>
              <a:t>)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6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EE66-5DC4-8B14-826D-5D15EFF3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Abstract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E041-7412-24BB-5C70-E95C36BF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project analyzes a fictional dataset of grocery sales from Tamil Nadu, India. </a:t>
            </a:r>
            <a:br>
              <a:rPr lang="en-US" dirty="0"/>
            </a:br>
            <a:r>
              <a:rPr lang="en-US" dirty="0"/>
              <a:t>It combines data preprocessing, feature engineering, exploratory data analysis (EDA), SQL queries, and machine learning (Linear Regression &amp; Random Forest). A </a:t>
            </a:r>
            <a:r>
              <a:rPr lang="en-US" dirty="0" err="1"/>
              <a:t>Streamlit</a:t>
            </a:r>
            <a:r>
              <a:rPr lang="en-US" dirty="0"/>
              <a:t> dashboard was developed for real-time predictions and visual insights.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79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1C1610-871B-F766-9E91-ED692D44E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442452"/>
            <a:ext cx="4247535" cy="59730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Curve — Linear Regression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386483-6250-C383-B90B-CB10F2442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2942" y="619432"/>
            <a:ext cx="3746090" cy="5506731"/>
          </a:xfrm>
        </p:spPr>
        <p:txBody>
          <a:bodyPr>
            <a:normAutofit fontScale="70000" lnSpcReduction="20000"/>
          </a:bodyPr>
          <a:lstStyle/>
          <a:p>
            <a:r>
              <a:rPr lang="en-IN" sz="3100" b="1" u="sng" dirty="0"/>
              <a:t>Caption:</a:t>
            </a:r>
            <a:r>
              <a:rPr lang="en-IN" sz="3100" dirty="0"/>
              <a:t> </a:t>
            </a:r>
          </a:p>
          <a:p>
            <a:pPr marL="0" indent="0">
              <a:buNone/>
            </a:pPr>
            <a:r>
              <a:rPr lang="en-IN" sz="3100" dirty="0"/>
              <a:t>	Learning curve showing R²  	performance for Linear 	Regression as training data 	size increases.</a:t>
            </a:r>
          </a:p>
          <a:p>
            <a:pPr marL="0" indent="0">
              <a:buNone/>
            </a:pPr>
            <a:endParaRPr lang="en-IN" sz="3100" dirty="0"/>
          </a:p>
          <a:p>
            <a:r>
              <a:rPr lang="en-IN" sz="3100" b="1" u="sng" dirty="0"/>
              <a:t>Interpretation:</a:t>
            </a:r>
            <a:endParaRPr lang="en-IN" sz="3100" dirty="0"/>
          </a:p>
          <a:p>
            <a:pPr lvl="0"/>
            <a:r>
              <a:rPr lang="en-IN" sz="3100" dirty="0"/>
              <a:t>Training and validation scores converge, indicating the model is neither severely overfitting nor underfitting.</a:t>
            </a:r>
          </a:p>
          <a:p>
            <a:pPr lvl="0"/>
            <a:r>
              <a:rPr lang="en-IN" sz="3100" dirty="0"/>
              <a:t>Performance stabilizes with more data, suggesting Linear Regression captures general patterns but has limited complexity.</a:t>
            </a:r>
          </a:p>
          <a:p>
            <a:endParaRPr lang="en-IN" dirty="0"/>
          </a:p>
        </p:txBody>
      </p:sp>
      <p:pic>
        <p:nvPicPr>
          <p:cNvPr id="3" name="Picture 2" descr="LearningCurve_L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958646"/>
            <a:ext cx="4925961" cy="56191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D214B-9530-70FA-2860-69098D04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0942"/>
            <a:ext cx="4038600" cy="5595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Curve — 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93D32C-2321-65EC-55DF-44B2FCBF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0942"/>
            <a:ext cx="4308986" cy="5781368"/>
          </a:xfrm>
        </p:spPr>
        <p:txBody>
          <a:bodyPr>
            <a:noAutofit/>
          </a:bodyPr>
          <a:lstStyle/>
          <a:p>
            <a:r>
              <a:rPr lang="en-IN" sz="2200" b="1" u="sng" dirty="0"/>
              <a:t>Caption:</a:t>
            </a:r>
            <a:r>
              <a:rPr lang="en-IN" sz="2200" dirty="0"/>
              <a:t> Learning curve showing R² performance for Random Forest as training data size increases.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b="1" u="sng" dirty="0"/>
              <a:t>Interpretation:</a:t>
            </a:r>
            <a:endParaRPr lang="en-IN" sz="2200" dirty="0"/>
          </a:p>
          <a:p>
            <a:pPr lvl="0"/>
            <a:r>
              <a:rPr lang="en-IN" sz="2200" dirty="0"/>
              <a:t>Training scores remain high, while validation scores also improve with more data.</a:t>
            </a:r>
          </a:p>
          <a:p>
            <a:pPr lvl="0"/>
            <a:r>
              <a:rPr lang="en-IN" sz="2200" dirty="0"/>
              <a:t>Random Forest generalizes better and consistently outperforms Linear Regression.</a:t>
            </a:r>
          </a:p>
          <a:p>
            <a:pPr lvl="0"/>
            <a:r>
              <a:rPr lang="en-IN" sz="2200" dirty="0"/>
              <a:t>Slight gap between training and validation curves suggests mild overfitting but within acceptable limits.</a:t>
            </a:r>
          </a:p>
          <a:p>
            <a:endParaRPr lang="en-IN" sz="2200" dirty="0"/>
          </a:p>
        </p:txBody>
      </p:sp>
      <p:pic>
        <p:nvPicPr>
          <p:cNvPr id="3" name="Picture 2" descr="LearningCurve_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5" y="997310"/>
            <a:ext cx="4591662" cy="55952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D57F2-3381-9BC0-DE6C-F20D827BC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01446"/>
            <a:ext cx="4038600" cy="5624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 Importance — 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76CBE-E29C-AB9D-E790-423C86478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01446"/>
            <a:ext cx="4191000" cy="5766619"/>
          </a:xfrm>
        </p:spPr>
        <p:txBody>
          <a:bodyPr>
            <a:normAutofit/>
          </a:bodyPr>
          <a:lstStyle/>
          <a:p>
            <a:r>
              <a:rPr lang="en-IN" sz="2200" b="1" u="sng" dirty="0"/>
              <a:t>Caption:</a:t>
            </a:r>
            <a:r>
              <a:rPr lang="en-IN" sz="2200" b="1" dirty="0"/>
              <a:t> </a:t>
            </a:r>
            <a:r>
              <a:rPr lang="en-IN" sz="2200" dirty="0"/>
              <a:t>Feature importance plot highlighting the most influential variables in predicting sales.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b="1" u="sng" dirty="0"/>
              <a:t>Interpretation:</a:t>
            </a:r>
            <a:endParaRPr lang="en-IN" sz="2200" dirty="0"/>
          </a:p>
          <a:p>
            <a:pPr lvl="0"/>
            <a:r>
              <a:rPr lang="en-IN" sz="2200" dirty="0"/>
              <a:t>Profit and Discount are the strongest predictors of Sales.</a:t>
            </a:r>
          </a:p>
          <a:p>
            <a:pPr lvl="0"/>
            <a:r>
              <a:rPr lang="en-IN" sz="2200" dirty="0"/>
              <a:t>Category and City also play significant roles.</a:t>
            </a:r>
          </a:p>
          <a:p>
            <a:pPr lvl="0"/>
            <a:r>
              <a:rPr lang="en-IN" sz="2200" dirty="0"/>
              <a:t>This provides valuable business insights: </a:t>
            </a:r>
            <a:r>
              <a:rPr lang="en-IN" sz="2200" b="1" dirty="0"/>
              <a:t>profit-driven strategies and discounts strongly affect sales outcomes.</a:t>
            </a:r>
            <a:endParaRPr lang="en-IN" sz="2200" dirty="0"/>
          </a:p>
          <a:p>
            <a:endParaRPr lang="en-IN" sz="2200" dirty="0"/>
          </a:p>
        </p:txBody>
      </p:sp>
      <p:pic>
        <p:nvPicPr>
          <p:cNvPr id="3" name="Picture 2" descr="RF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1179871"/>
            <a:ext cx="4515465" cy="54569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0AE19-33B3-8D6D-2155-4D1B5DD81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987" y="501446"/>
            <a:ext cx="4530213" cy="588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Actual vs Predicted — Random Forest</a:t>
            </a:r>
            <a:endParaRPr lang="en-IN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69355-D14C-8B97-B11E-F74991969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501446"/>
            <a:ext cx="4377814" cy="5855108"/>
          </a:xfrm>
        </p:spPr>
        <p:txBody>
          <a:bodyPr>
            <a:normAutofit/>
          </a:bodyPr>
          <a:lstStyle/>
          <a:p>
            <a:r>
              <a:rPr lang="en-IN" sz="2200" b="1" u="sng" dirty="0"/>
              <a:t>Caption:</a:t>
            </a:r>
            <a:r>
              <a:rPr lang="en-IN" sz="2200" dirty="0"/>
              <a:t> Scatter plot comparing actual vs predicted sales values for Random Forest.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b="1" u="sng" dirty="0"/>
              <a:t>Interpretation:</a:t>
            </a:r>
            <a:endParaRPr lang="en-IN" sz="2200" dirty="0"/>
          </a:p>
          <a:p>
            <a:pPr lvl="0"/>
            <a:r>
              <a:rPr lang="en-IN" sz="2200" dirty="0"/>
              <a:t>Points closely align with the red diagonal line (perfect prediction line).</a:t>
            </a:r>
          </a:p>
          <a:p>
            <a:pPr lvl="0"/>
            <a:r>
              <a:rPr lang="en-IN" sz="2200" dirty="0"/>
              <a:t>Random Forest achieves high accuracy (R² ≈ 0.91), demonstrating good predictive performance.</a:t>
            </a:r>
          </a:p>
          <a:p>
            <a:pPr lvl="0"/>
            <a:r>
              <a:rPr lang="en-IN" sz="2200" dirty="0"/>
              <a:t>A few outliers exist, but overall model fit is strong.</a:t>
            </a:r>
          </a:p>
          <a:p>
            <a:endParaRPr lang="en-IN" sz="2200" dirty="0"/>
          </a:p>
        </p:txBody>
      </p:sp>
      <p:pic>
        <p:nvPicPr>
          <p:cNvPr id="3" name="Picture 2" descr="RF_Actual_vs_Predic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" y="1283109"/>
            <a:ext cx="4530213" cy="53831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E2EE-E9CC-3C84-D938-339A4F422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226" y="412956"/>
            <a:ext cx="4274574" cy="571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Residual Plot — 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8111B-970E-03DC-751F-A419CADE6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412956"/>
            <a:ext cx="4274573" cy="5713207"/>
          </a:xfrm>
        </p:spPr>
        <p:txBody>
          <a:bodyPr>
            <a:normAutofit/>
          </a:bodyPr>
          <a:lstStyle/>
          <a:p>
            <a:r>
              <a:rPr lang="en-IN" sz="2200" b="1" u="sng" dirty="0"/>
              <a:t>Caption:</a:t>
            </a:r>
            <a:r>
              <a:rPr lang="en-IN" sz="2200" dirty="0"/>
              <a:t> Residual plot showing prediction errors (actual - predicted) for Random Forest.</a:t>
            </a:r>
          </a:p>
          <a:p>
            <a:pPr marL="0" indent="0">
              <a:buNone/>
            </a:pPr>
            <a:endParaRPr lang="en-IN" sz="2200" dirty="0"/>
          </a:p>
          <a:p>
            <a:r>
              <a:rPr lang="en-IN" sz="2200" b="1" u="sng" dirty="0"/>
              <a:t>Interpretation:</a:t>
            </a:r>
            <a:endParaRPr lang="en-IN" sz="2200" dirty="0"/>
          </a:p>
          <a:p>
            <a:pPr lvl="0"/>
            <a:r>
              <a:rPr lang="en-IN" sz="2200" dirty="0"/>
              <a:t>Residuals are mostly centred around zero, with no major systematic patterns.</a:t>
            </a:r>
          </a:p>
          <a:p>
            <a:pPr lvl="0"/>
            <a:r>
              <a:rPr lang="en-IN" sz="2200" dirty="0"/>
              <a:t>Confirms Random Forest predictions are unbiased and robust.</a:t>
            </a:r>
          </a:p>
          <a:p>
            <a:pPr lvl="0"/>
            <a:r>
              <a:rPr lang="en-IN" sz="2200" dirty="0"/>
              <a:t>Some variance at higher sales values indicates potential for improvement with advanced models (e.g., </a:t>
            </a:r>
            <a:r>
              <a:rPr lang="en-IN" sz="2200" dirty="0" err="1"/>
              <a:t>XGBoost</a:t>
            </a:r>
            <a:r>
              <a:rPr lang="en-IN" sz="2200" dirty="0"/>
              <a:t>).</a:t>
            </a:r>
          </a:p>
          <a:p>
            <a:endParaRPr lang="en-IN" sz="2200" dirty="0"/>
          </a:p>
        </p:txBody>
      </p:sp>
      <p:pic>
        <p:nvPicPr>
          <p:cNvPr id="3" name="Picture 2" descr="RF_Residu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1032387"/>
            <a:ext cx="4544960" cy="557488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A9434-0BE7-DAFC-26B3-8A660225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98206"/>
            <a:ext cx="4038600" cy="606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Linear Regression vs Random Forest Comparison</a:t>
            </a:r>
            <a:endParaRPr lang="en-IN" sz="20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3CE88A-783E-4590-8EF9-668ACBEA7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218" y="398206"/>
            <a:ext cx="4188543" cy="5899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Result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200" dirty="0"/>
              <a:t>Random Forest performed better than Linear Regression</a:t>
            </a:r>
          </a:p>
          <a:p>
            <a:pPr marL="514350" indent="-514350">
              <a:buAutoNum type="arabicPeriod"/>
            </a:pPr>
            <a:r>
              <a:rPr lang="en-US" sz="2200" dirty="0"/>
              <a:t>Discount had a strong impact on Profit &amp; Sales</a:t>
            </a:r>
          </a:p>
          <a:p>
            <a:pPr marL="514350" indent="-514350">
              <a:buAutoNum type="arabicPeriod"/>
            </a:pPr>
            <a:r>
              <a:rPr lang="en-US" sz="2200" dirty="0"/>
              <a:t>Categories like Oil &amp; Masala and Beverages drove most sales</a:t>
            </a:r>
          </a:p>
          <a:p>
            <a:pPr marL="514350" indent="-514350">
              <a:buAutoNum type="arabicPeriod"/>
            </a:pPr>
            <a:r>
              <a:rPr lang="en-US" sz="2200" dirty="0"/>
              <a:t>The dashboard enabled interactive exploration and predictions</a:t>
            </a:r>
            <a:endParaRPr lang="en-IN" sz="2200" dirty="0"/>
          </a:p>
        </p:txBody>
      </p:sp>
      <p:pic>
        <p:nvPicPr>
          <p:cNvPr id="3" name="Picture 2" descr="Model_Comparison_R2_M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1253613"/>
            <a:ext cx="4748980" cy="538316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126B9C-399E-09F7-222D-FAA6DA7F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6130"/>
            <a:ext cx="8229600" cy="5020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5. Stream lit Dashboard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IN" b="1" dirty="0"/>
              <a:t>EDA Page</a:t>
            </a:r>
            <a:r>
              <a:rPr lang="en-IN" dirty="0"/>
              <a:t> → Interactive charts (bar, line, heatmap)</a:t>
            </a:r>
          </a:p>
          <a:p>
            <a:pPr lvl="0"/>
            <a:r>
              <a:rPr lang="en-IN" b="1" dirty="0"/>
              <a:t>Prediction Page</a:t>
            </a:r>
            <a:r>
              <a:rPr lang="en-IN" dirty="0"/>
              <a:t> → Real-time sales prediction (Linear Regression or Random Forest)</a:t>
            </a:r>
          </a:p>
          <a:p>
            <a:pPr lvl="0"/>
            <a:r>
              <a:rPr lang="en-IN" b="1" dirty="0"/>
              <a:t>SQL Queries Page</a:t>
            </a:r>
            <a:r>
              <a:rPr lang="en-IN" dirty="0"/>
              <a:t> → Run SQL queries directly and visualize results</a:t>
            </a:r>
          </a:p>
          <a:p>
            <a:pPr lvl="0"/>
            <a:r>
              <a:rPr lang="en-IN" b="1" dirty="0"/>
              <a:t>Export Page</a:t>
            </a:r>
            <a:r>
              <a:rPr lang="en-IN" dirty="0"/>
              <a:t> → Download processed dataset &amp; predictions as Excel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60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Streamlit</a:t>
            </a:r>
            <a:r>
              <a:rPr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EDA Page</a:t>
            </a:r>
          </a:p>
        </p:txBody>
      </p:sp>
      <p:pic>
        <p:nvPicPr>
          <p:cNvPr id="3" name="Picture 2" descr="Streamlit_EDA_M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9" y="1371599"/>
            <a:ext cx="8908025" cy="532416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Streamlit</a:t>
            </a:r>
            <a:r>
              <a:rPr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Prediction Page</a:t>
            </a:r>
          </a:p>
        </p:txBody>
      </p:sp>
      <p:pic>
        <p:nvPicPr>
          <p:cNvPr id="3" name="Picture 2" descr="Streamlit_Prediction_M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1371598"/>
            <a:ext cx="8893278" cy="53241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Streamlit</a:t>
            </a:r>
            <a:r>
              <a:rPr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SQL Queries Page</a:t>
            </a:r>
          </a:p>
        </p:txBody>
      </p:sp>
      <p:pic>
        <p:nvPicPr>
          <p:cNvPr id="3" name="Picture 2" descr="Streamlit_SQL_M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1371599"/>
            <a:ext cx="8849031" cy="53536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3327-D785-9147-99D2-795B4B26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0D9A-FF75-F3F5-6C2D-F2D65A6D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Source: Provided dataset (CSV)</a:t>
            </a:r>
            <a:endParaRPr lang="en-IN" dirty="0"/>
          </a:p>
          <a:p>
            <a:pPr lvl="0"/>
            <a:r>
              <a:rPr lang="en-US" dirty="0"/>
              <a:t>Columns: Order ID, Customer Name, Category, Sub-Category, City, Order Date, Region,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 Sales, Discount, Profit, State</a:t>
            </a:r>
            <a:endParaRPr lang="en-IN" dirty="0"/>
          </a:p>
          <a:p>
            <a:pPr lvl="0"/>
            <a:r>
              <a:rPr lang="en-US" dirty="0"/>
              <a:t>Nature: Fictional dataset for analytics practice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216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E724E0-91A9-B33C-F005-9291168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&amp; Future Work</a:t>
            </a:r>
            <a:endParaRPr lang="en-IN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2CBF-545D-0947-887C-78AF3026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600200"/>
            <a:ext cx="8627806" cy="4697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Built a successful retail analytics &amp; prediction system using ML + SQL + Stream lit</a:t>
            </a:r>
            <a:br>
              <a:rPr lang="en-US" dirty="0"/>
            </a:br>
            <a:r>
              <a:rPr lang="en-US" dirty="0"/>
              <a:t>2. Can be extended with:</a:t>
            </a:r>
            <a:br>
              <a:rPr lang="en-US" dirty="0"/>
            </a:br>
            <a:r>
              <a:rPr lang="en-US" dirty="0"/>
              <a:t>    More advanced models (</a:t>
            </a:r>
            <a:r>
              <a:rPr lang="en-US" dirty="0" err="1"/>
              <a:t>XGBoost</a:t>
            </a:r>
            <a:r>
              <a:rPr lang="en-US" dirty="0"/>
              <a:t>, Neural Nets)</a:t>
            </a:r>
            <a:br>
              <a:rPr lang="en-US" dirty="0"/>
            </a:br>
            <a:r>
              <a:rPr lang="en-US" dirty="0"/>
              <a:t>    Real-time data integration (APIs)</a:t>
            </a:r>
            <a:br>
              <a:rPr lang="en-US" dirty="0"/>
            </a:br>
            <a:r>
              <a:rPr lang="en-US" dirty="0"/>
              <a:t>    Customer segmentation &amp; recommendation     	engine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683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88696C-DB1C-F711-D6F4-D2F62188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References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F0850-D090-8EAA-CA85-53C6A24F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600200"/>
            <a:ext cx="8745794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1. Dataset:</a:t>
            </a:r>
            <a:r>
              <a:rPr lang="en-US" dirty="0"/>
              <a:t> C:/Users/Hp/OneDrive/Desktop/python/supermartgrocerysales/Supermart Grocery Sales - Retail Analytics Dataset.csv</a:t>
            </a:r>
            <a:br>
              <a:rPr lang="en-US" dirty="0"/>
            </a:br>
            <a:r>
              <a:rPr lang="en-US" b="1" u="sng" dirty="0"/>
              <a:t>2. GitHub Project:</a:t>
            </a:r>
            <a:r>
              <a:rPr lang="en-US" dirty="0"/>
              <a:t> https://github.com/abhi-1009/Supermart-Grocery-Sales</a:t>
            </a:r>
            <a:br>
              <a:rPr lang="en-US" dirty="0"/>
            </a:br>
            <a:r>
              <a:rPr lang="en-US" b="1" u="sng" dirty="0"/>
              <a:t>3. Additional Reference: </a:t>
            </a:r>
            <a:r>
              <a:rPr lang="en-US" dirty="0"/>
              <a:t>https://github.com/sushantag9/Supermarket-Sales-Data-Analysis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452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1D26155-0E95-F727-BBDF-44752E7AF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28021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44AA49-B0F8-5CFE-0BE7-5C12D815F2F3}"/>
              </a:ext>
            </a:extLst>
          </p:cNvPr>
          <p:cNvSpPr/>
          <p:nvPr/>
        </p:nvSpPr>
        <p:spPr>
          <a:xfrm>
            <a:off x="1371600" y="1932039"/>
            <a:ext cx="50943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 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 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5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34ED-2A5B-B6A4-22CF-B965FFE3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Dataset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A5CC6E-6758-DE62-7C1A-4CD1686A2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878756"/>
              </p:ext>
            </p:extLst>
          </p:nvPr>
        </p:nvGraphicFramePr>
        <p:xfrm>
          <a:off x="117987" y="1417638"/>
          <a:ext cx="8893278" cy="50569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879">
                  <a:extLst>
                    <a:ext uri="{9D8B030D-6E8A-4147-A177-3AD203B41FA5}">
                      <a16:colId xmlns:a16="http://schemas.microsoft.com/office/drawing/2014/main" val="532489988"/>
                    </a:ext>
                  </a:extLst>
                </a:gridCol>
                <a:gridCol w="807267">
                  <a:extLst>
                    <a:ext uri="{9D8B030D-6E8A-4147-A177-3AD203B41FA5}">
                      <a16:colId xmlns:a16="http://schemas.microsoft.com/office/drawing/2014/main" val="1152147829"/>
                    </a:ext>
                  </a:extLst>
                </a:gridCol>
                <a:gridCol w="867312">
                  <a:extLst>
                    <a:ext uri="{9D8B030D-6E8A-4147-A177-3AD203B41FA5}">
                      <a16:colId xmlns:a16="http://schemas.microsoft.com/office/drawing/2014/main" val="2427077163"/>
                    </a:ext>
                  </a:extLst>
                </a:gridCol>
                <a:gridCol w="934028">
                  <a:extLst>
                    <a:ext uri="{9D8B030D-6E8A-4147-A177-3AD203B41FA5}">
                      <a16:colId xmlns:a16="http://schemas.microsoft.com/office/drawing/2014/main" val="341734401"/>
                    </a:ext>
                  </a:extLst>
                </a:gridCol>
                <a:gridCol w="1000744">
                  <a:extLst>
                    <a:ext uri="{9D8B030D-6E8A-4147-A177-3AD203B41FA5}">
                      <a16:colId xmlns:a16="http://schemas.microsoft.com/office/drawing/2014/main" val="376241624"/>
                    </a:ext>
                  </a:extLst>
                </a:gridCol>
                <a:gridCol w="1067568">
                  <a:extLst>
                    <a:ext uri="{9D8B030D-6E8A-4147-A177-3AD203B41FA5}">
                      <a16:colId xmlns:a16="http://schemas.microsoft.com/office/drawing/2014/main" val="4120869567"/>
                    </a:ext>
                  </a:extLst>
                </a:gridCol>
                <a:gridCol w="688684">
                  <a:extLst>
                    <a:ext uri="{9D8B030D-6E8A-4147-A177-3AD203B41FA5}">
                      <a16:colId xmlns:a16="http://schemas.microsoft.com/office/drawing/2014/main" val="786266073"/>
                    </a:ext>
                  </a:extLst>
                </a:gridCol>
                <a:gridCol w="550948">
                  <a:extLst>
                    <a:ext uri="{9D8B030D-6E8A-4147-A177-3AD203B41FA5}">
                      <a16:colId xmlns:a16="http://schemas.microsoft.com/office/drawing/2014/main" val="3338802882"/>
                    </a:ext>
                  </a:extLst>
                </a:gridCol>
                <a:gridCol w="568270">
                  <a:extLst>
                    <a:ext uri="{9D8B030D-6E8A-4147-A177-3AD203B41FA5}">
                      <a16:colId xmlns:a16="http://schemas.microsoft.com/office/drawing/2014/main" val="1682945734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1430606479"/>
                    </a:ext>
                  </a:extLst>
                </a:gridCol>
                <a:gridCol w="934350">
                  <a:extLst>
                    <a:ext uri="{9D8B030D-6E8A-4147-A177-3AD203B41FA5}">
                      <a16:colId xmlns:a16="http://schemas.microsoft.com/office/drawing/2014/main" val="4239924590"/>
                    </a:ext>
                  </a:extLst>
                </a:gridCol>
              </a:tblGrid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Order ID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Customer Name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Category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Subcategory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Order Date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Region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Sales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Discount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Profit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State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84390168"/>
                  </a:ext>
                </a:extLst>
              </a:tr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OD1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Harish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Oil &amp; Masala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Masalas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Vellore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11/08/2017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North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1254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0.12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401.28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Tamil Nadu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2117420"/>
                  </a:ext>
                </a:extLst>
              </a:tr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OD2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Sudha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Beverages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Health Drinks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Krishna Giri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11/08/2017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South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749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0.18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149.8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Tamil Nadu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1532060"/>
                  </a:ext>
                </a:extLst>
              </a:tr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OD3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Hussain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Food Grains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Atta &amp; Flour</a:t>
                      </a: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Perambalur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06/12/2017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West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2360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0.21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165.2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Tamil Nadu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5733997"/>
                  </a:ext>
                </a:extLst>
              </a:tr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OD4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Jackson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Fruits &amp; Veggies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Fresh Vegetables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Dharmapuri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10/11/2016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South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896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0.25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89.6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Tamil Nadu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13241670"/>
                  </a:ext>
                </a:extLst>
              </a:tr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OD5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Ridhesh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Food Grains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Organic Staples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Ooty</a:t>
                      </a: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10/11/2016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South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2355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0.26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918.45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Tamil Nadu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6793615"/>
                  </a:ext>
                </a:extLst>
              </a:tr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OD6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Adavan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Food Grains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Organic Staples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Dharmapuri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06/09/2015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West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2305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0.26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322.7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Tamil Nadu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1758025"/>
                  </a:ext>
                </a:extLst>
              </a:tr>
              <a:tr h="632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OD7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Jonas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Fruits &amp; Veggies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Fresh Vegetables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Trichy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06/09/2015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West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826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0.33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346.92</a:t>
                      </a: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Tamil Nadu</a:t>
                      </a: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9293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8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BBEE-28CD-9227-B1D1-03633CEC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Technology Stack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7615-C8D7-5636-E6F4-D04CFC7F1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Languages: Python, SQL</a:t>
            </a:r>
            <a:endParaRPr lang="en-IN" dirty="0"/>
          </a:p>
          <a:p>
            <a:pPr lvl="0"/>
            <a:r>
              <a:rPr lang="en-US" dirty="0"/>
              <a:t>Libraries: Pandas, NumPy, Matplotlib, Seaborn, Scikit-learn, </a:t>
            </a:r>
            <a:r>
              <a:rPr lang="en-US" dirty="0" err="1"/>
              <a:t>Joblib</a:t>
            </a:r>
            <a:endParaRPr lang="en-IN" dirty="0"/>
          </a:p>
          <a:p>
            <a:pPr lvl="0"/>
            <a:r>
              <a:rPr lang="en-US" dirty="0"/>
              <a:t>Database: MySQL (via </a:t>
            </a:r>
            <a:r>
              <a:rPr lang="en-US" dirty="0" err="1"/>
              <a:t>SQLAlchemy</a:t>
            </a:r>
            <a:r>
              <a:rPr lang="en-US" dirty="0"/>
              <a:t>)</a:t>
            </a:r>
            <a:endParaRPr lang="en-IN" dirty="0"/>
          </a:p>
          <a:p>
            <a:pPr lvl="0"/>
            <a:r>
              <a:rPr lang="en-US" dirty="0"/>
              <a:t>Visualization: </a:t>
            </a:r>
            <a:r>
              <a:rPr lang="en-US" dirty="0" err="1"/>
              <a:t>Streamlit</a:t>
            </a:r>
            <a:r>
              <a:rPr lang="en-US" dirty="0"/>
              <a:t> Dashboard, Excel exports</a:t>
            </a:r>
            <a:endParaRPr lang="en-IN" dirty="0"/>
          </a:p>
          <a:p>
            <a:pPr lvl="0"/>
            <a:r>
              <a:rPr lang="en-US" dirty="0"/>
              <a:t>Other: GitHub for version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43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D68D-19F6-1A2D-3757-8FB7E5C2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68910"/>
          </a:xfrm>
        </p:spPr>
        <p:txBody>
          <a:bodyPr>
            <a:noAutofit/>
          </a:bodyPr>
          <a:lstStyle/>
          <a:p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 Workflow and Implementation Steps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0817-5B50-555D-A257-6CA13D8A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3548"/>
            <a:ext cx="8229600" cy="454250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Preprocessing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IN" dirty="0"/>
              <a:t>Removed duplicates and missing values</a:t>
            </a:r>
          </a:p>
          <a:p>
            <a:pPr lvl="0"/>
            <a:r>
              <a:rPr lang="en-IN" dirty="0"/>
              <a:t>Converted Order Date to datetime format</a:t>
            </a:r>
          </a:p>
          <a:p>
            <a:pPr lvl="0"/>
            <a:r>
              <a:rPr lang="en-IN" dirty="0"/>
              <a:t>Extracted new features: </a:t>
            </a:r>
            <a:r>
              <a:rPr lang="en-IN" b="1" dirty="0"/>
              <a:t>Month, Year, Day of Week, Profit Margin, Discount-Profit Interaction</a:t>
            </a:r>
            <a:endParaRPr lang="en-IN" dirty="0"/>
          </a:p>
          <a:p>
            <a:pPr lvl="0"/>
            <a:r>
              <a:rPr lang="en-IN" dirty="0"/>
              <a:t>Encoded categorical variables using </a:t>
            </a:r>
            <a:r>
              <a:rPr lang="en-IN" b="1" dirty="0"/>
              <a:t>Label Encoder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50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528A-8011-12AA-EAE2-627542CA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Preprocessing Flow Diagram.</a:t>
            </a:r>
            <a:endParaRPr lang="en-IN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A diagram of a software flowchart&#10;&#10;AI-generated content may be incorrect.">
            <a:extLst>
              <a:ext uri="{FF2B5EF4-FFF2-40B4-BE49-F238E27FC236}">
                <a16:creationId xmlns:a16="http://schemas.microsoft.com/office/drawing/2014/main" id="{7122C224-44E7-FEBC-F2CD-BA602643E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0" y="1417638"/>
            <a:ext cx="7905136" cy="5165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06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7B9F-409E-D3F2-F139-1EF6B567B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8646"/>
            <a:ext cx="8229600" cy="5294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Exploratory Data Analysis (EDA)</a:t>
            </a:r>
          </a:p>
          <a:p>
            <a:pPr marL="0" indent="0">
              <a:buNone/>
            </a:pP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IN" b="1" dirty="0"/>
              <a:t>Sales by Category</a:t>
            </a:r>
            <a:r>
              <a:rPr lang="en-IN" dirty="0"/>
              <a:t> → Oil &amp; Masala, Beverages, Fruits &amp; Veggies were top categories</a:t>
            </a:r>
          </a:p>
          <a:p>
            <a:pPr lvl="0"/>
            <a:r>
              <a:rPr lang="en-IN" b="1" dirty="0"/>
              <a:t>Sales Trends</a:t>
            </a:r>
            <a:r>
              <a:rPr lang="en-IN" dirty="0"/>
              <a:t> → Sales increased steadily over months</a:t>
            </a:r>
          </a:p>
          <a:p>
            <a:pPr lvl="0"/>
            <a:r>
              <a:rPr lang="en-IN" b="1" dirty="0"/>
              <a:t>Correlation Heatmap</a:t>
            </a:r>
            <a:r>
              <a:rPr lang="en-IN" dirty="0"/>
              <a:t> → Profit strongly correlated with Sales</a:t>
            </a:r>
          </a:p>
          <a:p>
            <a:pPr lvl="0"/>
            <a:r>
              <a:rPr lang="en-IN" b="1" dirty="0"/>
              <a:t>Top Cities by Sales</a:t>
            </a:r>
            <a:r>
              <a:rPr lang="en-IN" dirty="0"/>
              <a:t> → Vellore, Krishna Giri, </a:t>
            </a:r>
            <a:r>
              <a:rPr lang="en-IN" dirty="0" err="1"/>
              <a:t>Perambalur</a:t>
            </a:r>
            <a:r>
              <a:rPr lang="en-IN" dirty="0"/>
              <a:t>, Ooty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9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EDA CHARTS</a:t>
            </a:r>
            <a:endParaRPr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 descr="Total_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3" y="1356851"/>
            <a:ext cx="8657303" cy="52265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983</Words>
  <Application>Microsoft Office PowerPoint</Application>
  <PresentationFormat>On-screen Show (4:3)</PresentationFormat>
  <Paragraphs>190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MS Mincho</vt:lpstr>
      <vt:lpstr>Aptos</vt:lpstr>
      <vt:lpstr>Arial</vt:lpstr>
      <vt:lpstr>Calibri</vt:lpstr>
      <vt:lpstr>Cambria</vt:lpstr>
      <vt:lpstr>Symbol</vt:lpstr>
      <vt:lpstr>Office Theme</vt:lpstr>
      <vt:lpstr>Super Mart Grocery Sales — Retail Analytics &amp; Prediction</vt:lpstr>
      <vt:lpstr>Abstract</vt:lpstr>
      <vt:lpstr>Dataset Description</vt:lpstr>
      <vt:lpstr>Dataset</vt:lpstr>
      <vt:lpstr>Technology Stack</vt:lpstr>
      <vt:lpstr>Project Workflow and Implementation Steps</vt:lpstr>
      <vt:lpstr>The Preprocessing Flow Diagram.</vt:lpstr>
      <vt:lpstr>PowerPoint Presentation</vt:lpstr>
      <vt:lpstr>EDA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Streamlit EDA Page</vt:lpstr>
      <vt:lpstr>Streamlit Prediction Page</vt:lpstr>
      <vt:lpstr>Streamlit SQL Queries Page</vt:lpstr>
      <vt:lpstr>Conclusion &amp; Future Work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1qh5y</cp:lastModifiedBy>
  <cp:revision>4</cp:revision>
  <dcterms:created xsi:type="dcterms:W3CDTF">2013-01-27T09:14:16Z</dcterms:created>
  <dcterms:modified xsi:type="dcterms:W3CDTF">2025-09-25T06:30:20Z</dcterms:modified>
  <cp:category/>
</cp:coreProperties>
</file>