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9850"/>
  <p:notesSz cx="9144000" cy="514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0ACC6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4375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600">
        <p14:vortex dir="r"/>
        <p:sndAc>
          <p:stSnd>
            <p:snd r:embed="rId1" name="hammer.wav"/>
          </p:stSnd>
        </p:sndAc>
      </p:transition>
    </mc:Choice>
    <mc:Fallback xmlns="">
      <p:transition spd="slow" advTm="3600">
        <p:fade/>
        <p:sndAc>
          <p:stSnd>
            <p:snd r:embed="rId3" name="hammer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0ACC6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4375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600">
        <p14:vortex dir="r"/>
        <p:sndAc>
          <p:stSnd>
            <p:snd r:embed="rId1" name="hammer.wav"/>
          </p:stSnd>
        </p:sndAc>
      </p:transition>
    </mc:Choice>
    <mc:Fallback xmlns="">
      <p:transition spd="slow" advTm="3600">
        <p:fade/>
        <p:sndAc>
          <p:stSnd>
            <p:snd r:embed="rId3" name="hammer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0ACC6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4844" y="1170812"/>
            <a:ext cx="2051050" cy="276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1212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4375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600">
        <p14:vortex dir="r"/>
        <p:sndAc>
          <p:stSnd>
            <p:snd r:embed="rId1" name="hammer.wav"/>
          </p:stSnd>
        </p:sndAc>
      </p:transition>
    </mc:Choice>
    <mc:Fallback xmlns="">
      <p:transition spd="slow" advTm="3600">
        <p:fade/>
        <p:sndAc>
          <p:stSnd>
            <p:snd r:embed="rId3" name="hammer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0ACC6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4375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600">
        <p14:vortex dir="r"/>
        <p:sndAc>
          <p:stSnd>
            <p:snd r:embed="rId1" name="hammer.wav"/>
          </p:stSnd>
        </p:sndAc>
      </p:transition>
    </mc:Choice>
    <mc:Fallback xmlns="">
      <p:transition spd="slow" advTm="3600">
        <p:fade/>
        <p:sndAc>
          <p:stSnd>
            <p:snd r:embed="rId3" name="hammer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4375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600">
        <p14:vortex dir="r"/>
        <p:sndAc>
          <p:stSnd>
            <p:snd r:embed="rId1" name="hammer.wav"/>
          </p:stSnd>
        </p:sndAc>
      </p:transition>
    </mc:Choice>
    <mc:Fallback xmlns="">
      <p:transition spd="slow" advTm="3600">
        <p:fade/>
        <p:sndAc>
          <p:stSnd>
            <p:snd r:embed="rId3" name="hammer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1999"/>
            <a:ext cx="8503920" cy="573405"/>
          </a:xfrm>
          <a:custGeom>
            <a:avLst/>
            <a:gdLst/>
            <a:ahLst/>
            <a:cxnLst/>
            <a:rect l="l" t="t" r="r" b="b"/>
            <a:pathLst>
              <a:path w="8503920" h="573404">
                <a:moveTo>
                  <a:pt x="0" y="573023"/>
                </a:moveTo>
                <a:lnTo>
                  <a:pt x="8503920" y="573023"/>
                </a:lnTo>
                <a:lnTo>
                  <a:pt x="8503920" y="0"/>
                </a:lnTo>
                <a:lnTo>
                  <a:pt x="0" y="0"/>
                </a:lnTo>
                <a:lnTo>
                  <a:pt x="0" y="573023"/>
                </a:lnTo>
                <a:close/>
              </a:path>
            </a:pathLst>
          </a:custGeom>
          <a:solidFill>
            <a:srgbClr val="343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03919" y="4571999"/>
            <a:ext cx="640080" cy="573405"/>
          </a:xfrm>
          <a:custGeom>
            <a:avLst/>
            <a:gdLst/>
            <a:ahLst/>
            <a:cxnLst/>
            <a:rect l="l" t="t" r="r" b="b"/>
            <a:pathLst>
              <a:path w="640079" h="573404">
                <a:moveTo>
                  <a:pt x="640079" y="0"/>
                </a:moveTo>
                <a:lnTo>
                  <a:pt x="0" y="0"/>
                </a:lnTo>
                <a:lnTo>
                  <a:pt x="0" y="573023"/>
                </a:lnTo>
                <a:lnTo>
                  <a:pt x="640079" y="573023"/>
                </a:lnTo>
                <a:lnTo>
                  <a:pt x="640079" y="0"/>
                </a:lnTo>
                <a:close/>
              </a:path>
            </a:pathLst>
          </a:custGeom>
          <a:solidFill>
            <a:srgbClr val="F9D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844" y="426161"/>
            <a:ext cx="575818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0ACC6"/>
                </a:solidFill>
                <a:latin typeface="Malgun Gothic Semilight"/>
                <a:cs typeface="Malgun Gothic Semi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4465"/>
            <a:ext cx="822960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43188" y="4735035"/>
            <a:ext cx="20320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43752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188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4000" advTm="3600">
        <p14:vortex dir="r"/>
        <p:sndAc>
          <p:stSnd>
            <p:snd r:embed="rId7" name="hammer.wav"/>
          </p:stSnd>
        </p:sndAc>
      </p:transition>
    </mc:Choice>
    <mc:Fallback xmlns="">
      <p:transition spd="slow" advTm="3600">
        <p:fade/>
        <p:sndAc>
          <p:stSnd>
            <p:snd r:embed="rId8" name="hammer.wav"/>
          </p:stSnd>
        </p:sndAc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audio" Target="../media/audio1.wav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audio" Target="../media/audio1.wav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audio" Target="../media/audio1.wav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audio" Target="../media/audio1.wav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9166" y="2253183"/>
            <a:ext cx="31883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Managing</a:t>
            </a:r>
            <a:r>
              <a:rPr sz="3000" b="1" spc="-70" dirty="0">
                <a:latin typeface="Arial"/>
                <a:cs typeface="Arial"/>
              </a:rPr>
              <a:t> </a:t>
            </a:r>
            <a:r>
              <a:rPr sz="3000" b="1" spc="-10" dirty="0">
                <a:latin typeface="Arial"/>
                <a:cs typeface="Arial"/>
              </a:rPr>
              <a:t>Project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7956">
        <p14:vortex dir="r"/>
        <p:sndAc>
          <p:stSnd>
            <p:snd r:embed="rId2" name="hammer.wav"/>
          </p:stSnd>
        </p:sndAc>
      </p:transition>
    </mc:Choice>
    <mc:Fallback xmlns="">
      <p:transition spd="slow" advTm="7956">
        <p:fade/>
        <p:sndAc>
          <p:stSnd>
            <p:snd r:embed="rId3" name="hammer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9443" y="4715662"/>
            <a:ext cx="13970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solidFill>
                  <a:srgbClr val="343752"/>
                </a:solidFill>
                <a:latin typeface="Arial MT"/>
                <a:cs typeface="Arial MT"/>
              </a:rPr>
              <a:t>9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4114800"/>
            <a:ext cx="685800" cy="457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" dirty="0">
                <a:latin typeface="Arial"/>
                <a:cs typeface="Arial"/>
              </a:rPr>
              <a:t>Agile</a:t>
            </a:r>
            <a:r>
              <a:rPr b="1" spc="-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Project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445E0-F2F5-B7BD-DC2C-A1EE3C36D939}"/>
              </a:ext>
            </a:extLst>
          </p:cNvPr>
          <p:cNvSpPr txBox="1"/>
          <p:nvPr/>
        </p:nvSpPr>
        <p:spPr>
          <a:xfrm>
            <a:off x="457200" y="974725"/>
            <a:ext cx="8302243" cy="365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Agile project management emphasizes flexibility, adaptability, and incremental delivery of project outcomes.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2. Iterative planning, frequent feedback loops, and continuous improvement are core principles of agile project management.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3. Agile methodologies, such as Scrum and Kanban, promote rapid response to change, customer satisfaction, and value delivery.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4632">
        <p14:vortex dir="r"/>
        <p:sndAc>
          <p:stSnd>
            <p:snd r:embed="rId3" name="hammer.wav"/>
          </p:stSnd>
        </p:sndAc>
      </p:transition>
    </mc:Choice>
    <mc:Fallback xmlns="">
      <p:transition spd="slow" advTm="44632">
        <p:fade/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6771" y="4715662"/>
            <a:ext cx="23495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5" dirty="0">
                <a:solidFill>
                  <a:srgbClr val="343752"/>
                </a:solidFill>
                <a:latin typeface="Malgun Gothic Semilight"/>
                <a:cs typeface="Malgun Gothic Semilight"/>
              </a:rPr>
              <a:t>10</a:t>
            </a:r>
            <a:endParaRPr sz="1600">
              <a:latin typeface="Malgun Gothic Semilight"/>
              <a:cs typeface="Malgun Gothic Semi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4114800"/>
            <a:ext cx="685800" cy="457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Conclus</a:t>
            </a:r>
            <a:r>
              <a:rPr spc="-330" dirty="0"/>
              <a:t> </a:t>
            </a:r>
            <a:r>
              <a:rPr spc="30" dirty="0"/>
              <a:t>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EF9B19-5A64-02D0-2051-A3DBBA424E40}"/>
              </a:ext>
            </a:extLst>
          </p:cNvPr>
          <p:cNvSpPr txBox="1"/>
          <p:nvPr/>
        </p:nvSpPr>
        <p:spPr>
          <a:xfrm>
            <a:off x="457200" y="974725"/>
            <a:ext cx="8494521" cy="4063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8890" lvl="0" indent="-342900">
              <a:lnSpc>
                <a:spcPct val="107000"/>
              </a:lnSpc>
              <a:spcBef>
                <a:spcPts val="95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Effective</a:t>
            </a:r>
            <a:r>
              <a:rPr lang="en-IN" sz="1800" kern="100" spc="425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spc="-1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project management </a:t>
            </a:r>
            <a:r>
              <a:rPr lang="en-IN" sz="1800" kern="10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requires</a:t>
            </a:r>
            <a:r>
              <a:rPr lang="en-IN" sz="1800" kern="100" spc="-2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spc="-5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1800" kern="100" spc="-1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structured </a:t>
            </a:r>
            <a:r>
              <a:rPr lang="en-IN" sz="1800" kern="10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approach,</a:t>
            </a:r>
            <a:r>
              <a:rPr lang="en-IN" sz="1800" kern="100" spc="95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spc="-2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clear </a:t>
            </a:r>
            <a:r>
              <a:rPr lang="en-IN" sz="1800" kern="100" spc="-1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communication, </a:t>
            </a:r>
            <a:r>
              <a:rPr lang="en-IN" sz="1800" kern="10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800" kern="100" spc="-1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proactive</a:t>
            </a:r>
            <a:r>
              <a:rPr lang="en-IN" sz="1800" kern="100" spc="10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spc="-2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risk </a:t>
            </a:r>
            <a:r>
              <a:rPr lang="en-IN" sz="1800" kern="100" spc="-10" dirty="0">
                <a:solidFill>
                  <a:srgbClr val="212121"/>
                </a:solidFill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management.</a:t>
            </a:r>
          </a:p>
          <a:p>
            <a:pPr marL="342900" marR="8890" lvl="0" indent="-342900">
              <a:lnSpc>
                <a:spcPct val="107000"/>
              </a:lnSpc>
              <a:spcBef>
                <a:spcPts val="95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By implementing best practices in project planning, execution, and control, project managers can achieve successful project outcomes.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Continuous learning, adaptation, and improvement are key to mastering the art of managing projects.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3749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4219">
        <p14:vortex dir="r"/>
        <p:sndAc>
          <p:stSnd>
            <p:snd r:embed="rId3" name="hammer.wav"/>
          </p:stSnd>
        </p:sndAc>
      </p:transition>
    </mc:Choice>
    <mc:Fallback xmlns="">
      <p:transition advTm="44219">
        <p:fade/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4114800"/>
            <a:ext cx="685800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Introduction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Managing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Projects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r>
              <a:rPr spc="-5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287F5-BB44-8F95-0DCA-BE1B354718C7}"/>
              </a:ext>
            </a:extLst>
          </p:cNvPr>
          <p:cNvSpPr txBox="1"/>
          <p:nvPr/>
        </p:nvSpPr>
        <p:spPr>
          <a:xfrm>
            <a:off x="457200" y="974725"/>
            <a:ext cx="8229600" cy="313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Managing projects involves planning, organizing, and overseeing tasks to achieve specific goals.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Effective project management ensures projects are completed on time, within budget, and with high quality.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Project managers play a key role in coordinating resources, communicating with stakeholders, and resolving issues.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5105">
        <p14:vortex dir="r"/>
        <p:sndAc>
          <p:stSnd>
            <p:snd r:embed="rId3" name="hammer.wav"/>
          </p:stSnd>
        </p:sndAc>
      </p:transition>
    </mc:Choice>
    <mc:Fallback xmlns="">
      <p:transition spd="slow" advTm="45105">
        <p:fade/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4114800"/>
            <a:ext cx="627845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Importance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Project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Scope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r>
              <a:rPr spc="-5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5C68F-D805-7841-AA61-75F96A047CC1}"/>
              </a:ext>
            </a:extLst>
          </p:cNvPr>
          <p:cNvSpPr txBox="1"/>
          <p:nvPr/>
        </p:nvSpPr>
        <p:spPr>
          <a:xfrm>
            <a:off x="457200" y="1050925"/>
            <a:ext cx="8229600" cy="284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Defining clear project scope helps to set boundaries and expectations for what will be delivered.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A well-defined scope prevents scope creep, which can lead to delays and budget overruns.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Regularly reviewing and updating the project scope ensures alignment with project goals and objectives.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5262">
        <p14:vortex dir="r"/>
        <p:sndAc>
          <p:stSnd>
            <p:snd r:embed="rId3" name="hammer.wav"/>
          </p:stSnd>
        </p:sndAc>
      </p:transition>
    </mc:Choice>
    <mc:Fallback xmlns="">
      <p:transition spd="slow" advTm="45262">
        <p:fade/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4114800"/>
            <a:ext cx="685800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Planning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Scheduling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80"/>
              </a:lnSpc>
            </a:pPr>
            <a:r>
              <a:rPr spc="-50"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844" y="1170812"/>
            <a:ext cx="17703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0"/>
              </a:spcBef>
            </a:pP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9009" y="1170812"/>
            <a:ext cx="206628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0"/>
              </a:spcBef>
            </a:pPr>
            <a:endParaRPr sz="2000" dirty="0">
              <a:latin typeface="Arial MT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A9060-1D51-32AF-3925-61D8401C61FD}"/>
              </a:ext>
            </a:extLst>
          </p:cNvPr>
          <p:cNvSpPr txBox="1"/>
          <p:nvPr/>
        </p:nvSpPr>
        <p:spPr>
          <a:xfrm>
            <a:off x="437388" y="954032"/>
            <a:ext cx="8305800" cy="324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Developing a detailed project plan outlines tasks, timelines, resources, and dependencies.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Creating a project schedule helps to allocate resources effectively and track progress.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Regularly monitoring and updating the project schedule ensures timely completion of tasks and milestones.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7505">
        <p14:vortex dir="r"/>
        <p:sndAc>
          <p:stSnd>
            <p:snd r:embed="rId3" name="hammer.wav"/>
          </p:stSnd>
        </p:sndAc>
      </p:transition>
    </mc:Choice>
    <mc:Fallback xmlns="">
      <p:transition spd="slow" advTm="47505">
        <p:fade/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4114800"/>
            <a:ext cx="685800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Ris</a:t>
            </a:r>
            <a:r>
              <a:rPr spc="-325" dirty="0"/>
              <a:t> </a:t>
            </a:r>
            <a:r>
              <a:rPr dirty="0"/>
              <a:t>k</a:t>
            </a:r>
            <a:r>
              <a:rPr spc="204" dirty="0"/>
              <a:t> </a:t>
            </a:r>
            <a:r>
              <a:rPr spc="45" dirty="0"/>
              <a:t>Management</a:t>
            </a:r>
            <a:r>
              <a:rPr spc="120" dirty="0"/>
              <a:t> </a:t>
            </a:r>
            <a:r>
              <a:rPr dirty="0"/>
              <a:t>in</a:t>
            </a:r>
            <a:r>
              <a:rPr spc="215" dirty="0"/>
              <a:t> </a:t>
            </a:r>
            <a:r>
              <a:rPr spc="75" dirty="0"/>
              <a:t>Projects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56395" y="4697586"/>
            <a:ext cx="139700" cy="2978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0" dirty="0">
                <a:solidFill>
                  <a:srgbClr val="343752"/>
                </a:solidFill>
                <a:latin typeface="Malgun Gothic Semilight"/>
                <a:cs typeface="Malgun Gothic Semilight"/>
              </a:rPr>
              <a:t>4</a:t>
            </a:r>
            <a:endParaRPr sz="1600">
              <a:latin typeface="Malgun Gothic Semilight"/>
              <a:cs typeface="Malgun Gothic S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B2548-B1F3-A9C5-9662-9310FC76B95A}"/>
              </a:ext>
            </a:extLst>
          </p:cNvPr>
          <p:cNvSpPr txBox="1"/>
          <p:nvPr/>
        </p:nvSpPr>
        <p:spPr>
          <a:xfrm>
            <a:off x="381000" y="974725"/>
            <a:ext cx="8375395" cy="4450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Identifying and assessing risks early in the project lifecycle helps to mitigate potential issues.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2. Developing risk response strategies minimizes the impact of unforeseen events on project outcomes.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3. Continuously monitoring and evaluating risks throughout the project lifecycle ensures proactive risk management.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7812">
        <p14:vortex dir="r"/>
        <p:sndAc>
          <p:stSnd>
            <p:snd r:embed="rId3" name="hammer.wav"/>
          </p:stSnd>
        </p:sndAc>
      </p:transition>
    </mc:Choice>
    <mc:Fallback xmlns="">
      <p:transition spd="slow" advTm="47812">
        <p:fade/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4114800"/>
            <a:ext cx="685800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25" dirty="0">
                <a:latin typeface="Arial"/>
                <a:cs typeface="Arial"/>
              </a:rPr>
              <a:t>Team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Collaboration</a:t>
            </a:r>
            <a:r>
              <a:rPr b="1" spc="-1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1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Communication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59443" y="4735035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spc="-50" dirty="0">
                <a:solidFill>
                  <a:srgbClr val="343752"/>
                </a:solidFill>
                <a:latin typeface="Arial MT"/>
                <a:cs typeface="Arial MT"/>
              </a:rPr>
              <a:t>5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18B8C-3935-D9DC-8BC1-438CEB32D152}"/>
              </a:ext>
            </a:extLst>
          </p:cNvPr>
          <p:cNvSpPr txBox="1"/>
          <p:nvPr/>
        </p:nvSpPr>
        <p:spPr>
          <a:xfrm>
            <a:off x="457200" y="974725"/>
            <a:ext cx="8302243" cy="324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Effective communication among project team members fosters collaboration and enhances productivity.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Encouraging open and transparent communication helps to address conflicts and ensure clarity on project goals.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Regular team meetings, status updates, and feedback sessions promote a cohesive project team environment.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7969">
        <p14:vortex dir="r"/>
        <p:sndAc>
          <p:stSnd>
            <p:snd r:embed="rId3" name="hammer.wav"/>
          </p:stSnd>
        </p:sndAc>
      </p:transition>
    </mc:Choice>
    <mc:Fallback xmlns="">
      <p:transition spd="slow" advTm="47969">
        <p:fade/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0495" y="4124527"/>
            <a:ext cx="627845" cy="437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Res</a:t>
            </a:r>
            <a:r>
              <a:rPr spc="-320" dirty="0"/>
              <a:t> </a:t>
            </a:r>
            <a:r>
              <a:rPr spc="90" dirty="0"/>
              <a:t>ource</a:t>
            </a:r>
            <a:r>
              <a:rPr spc="85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56395" y="4697586"/>
            <a:ext cx="135890" cy="2978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0" dirty="0">
                <a:solidFill>
                  <a:srgbClr val="343752"/>
                </a:solidFill>
                <a:latin typeface="Malgun Gothic Semilight"/>
                <a:cs typeface="Malgun Gothic Semilight"/>
              </a:rPr>
              <a:t>6</a:t>
            </a:r>
            <a:endParaRPr sz="1600">
              <a:latin typeface="Malgun Gothic Semilight"/>
              <a:cs typeface="Malgun Gothic Semi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3BC56-5200-7356-6DAF-20D6680C6691}"/>
              </a:ext>
            </a:extLst>
          </p:cNvPr>
          <p:cNvSpPr txBox="1"/>
          <p:nvPr/>
        </p:nvSpPr>
        <p:spPr>
          <a:xfrm>
            <a:off x="457200" y="1203325"/>
            <a:ext cx="8299195" cy="365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Efficient allocation of resources, including personnel, equipment, and budget, is essential for project success.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2.Monitoring resource utilization and adjusting allocations as needed prevents     resource shortages or overages.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3.Balancing resource availability and project demands ensures optimal     performance and cost-effectiveness.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6377">
        <p14:vortex dir="r"/>
        <p:sndAc>
          <p:stSnd>
            <p:snd r:embed="rId3" name="hammer.wav"/>
          </p:stSnd>
        </p:sndAc>
      </p:transition>
    </mc:Choice>
    <mc:Fallback xmlns="">
      <p:transition spd="slow" advTm="46377">
        <p:fade/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4114800"/>
            <a:ext cx="685800" cy="45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Monitoring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and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b="1" spc="-40" dirty="0">
                <a:latin typeface="Arial"/>
                <a:cs typeface="Arial"/>
              </a:rPr>
              <a:t>Evaluation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59443" y="4735035"/>
            <a:ext cx="13970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</a:pPr>
            <a:r>
              <a:rPr sz="1600" spc="-50" dirty="0">
                <a:solidFill>
                  <a:srgbClr val="343752"/>
                </a:solidFill>
                <a:latin typeface="Arial MT"/>
                <a:cs typeface="Arial MT"/>
              </a:rPr>
              <a:t>7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A37E9-CE50-123E-3333-19929EA2DFD1}"/>
              </a:ext>
            </a:extLst>
          </p:cNvPr>
          <p:cNvSpPr txBox="1"/>
          <p:nvPr/>
        </p:nvSpPr>
        <p:spPr>
          <a:xfrm>
            <a:off x="533400" y="974725"/>
            <a:ext cx="8001000" cy="365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Regularly tracking project performance against key metrics a </a:t>
            </a:r>
            <a:r>
              <a:rPr lang="en-IN" sz="1800" kern="100" dirty="0" err="1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 milestones provides visibility into progress.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2. Conducting periodic evaluations and reviews helps to identify areas for improvement and make necessary adjustments.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3. Using performance data to </a:t>
            </a:r>
            <a:r>
              <a:rPr lang="en-IN" sz="1800" kern="100" dirty="0" err="1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 project outcomes and lessons learned enhances future project planning and execution.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3600">
        <p14:vortex dir="r"/>
        <p:sndAc>
          <p:stSnd>
            <p:snd r:embed="rId2" name="hammer.wav"/>
          </p:stSnd>
        </p:sndAc>
      </p:transition>
    </mc:Choice>
    <mc:Fallback xmlns="">
      <p:transition spd="slow" advTm="3600">
        <p:fade/>
        <p:sndAc>
          <p:stSnd>
            <p:snd r:embed="rId4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56395" y="4715662"/>
            <a:ext cx="13589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solidFill>
                  <a:srgbClr val="343752"/>
                </a:solidFill>
                <a:latin typeface="Malgun Gothic Semilight"/>
                <a:cs typeface="Malgun Gothic Semilight"/>
              </a:rPr>
              <a:t>8</a:t>
            </a:r>
            <a:endParaRPr sz="1600">
              <a:latin typeface="Malgun Gothic Semilight"/>
              <a:cs typeface="Malgun Gothic Semi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4114800"/>
            <a:ext cx="685800" cy="4572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Stakeholder</a:t>
            </a:r>
            <a:r>
              <a:rPr spc="45" dirty="0"/>
              <a:t> </a:t>
            </a:r>
            <a:r>
              <a:rPr spc="50" dirty="0"/>
              <a:t>Engagement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578AA-7963-7531-B188-0F8F870D1458}"/>
              </a:ext>
            </a:extLst>
          </p:cNvPr>
          <p:cNvSpPr txBox="1"/>
          <p:nvPr/>
        </p:nvSpPr>
        <p:spPr>
          <a:xfrm>
            <a:off x="457200" y="1127125"/>
            <a:ext cx="8299195" cy="3640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Engaging stakeholders throughout the project lifecycle ensures alignment with their expectations and requirements.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Soliciting feedback, addressing concerns, and involving stakeholders in decision-making foster a collaborative project environment.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Building strong relationships with stakeholders enhances project support, reduces conflicts, and increases project success.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Malgun Gothic Semilight" panose="020B0502040204020203" pitchFamily="34" charset="-128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45794">
        <p14:vortex dir="r"/>
        <p:sndAc>
          <p:stSnd>
            <p:snd r:embed="rId3" name="hammer.wav"/>
          </p:stSnd>
        </p:sndAc>
      </p:transition>
    </mc:Choice>
    <mc:Fallback xmlns="">
      <p:transition spd="slow" advTm="45794">
        <p:fade/>
        <p:sndAc>
          <p:stSnd>
            <p:snd r:embed="rId5" name="hammer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554</Words>
  <Application>Microsoft Office PowerPoint</Application>
  <PresentationFormat>Custom</PresentationFormat>
  <Paragraphs>85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Malgun Gothic Semilight</vt:lpstr>
      <vt:lpstr>Arial</vt:lpstr>
      <vt:lpstr>Arial MT</vt:lpstr>
      <vt:lpstr>Calibri</vt:lpstr>
      <vt:lpstr>Office Theme</vt:lpstr>
      <vt:lpstr>Managing Project</vt:lpstr>
      <vt:lpstr>Introduction to Managing Projects</vt:lpstr>
      <vt:lpstr>Importance of Project Scope</vt:lpstr>
      <vt:lpstr>Planning and Scheduling</vt:lpstr>
      <vt:lpstr>Ris k Management in Projects</vt:lpstr>
      <vt:lpstr>Team Collaboration and Communication</vt:lpstr>
      <vt:lpstr>Res ource Management</vt:lpstr>
      <vt:lpstr>Monitoring and Evaluation</vt:lpstr>
      <vt:lpstr>Stakeholder Engagement</vt:lpstr>
      <vt:lpstr>Agile Project Management</vt:lpstr>
      <vt:lpstr>Conclus 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Project</dc:title>
  <dc:creator>gaurav Kabdwal</dc:creator>
  <cp:lastModifiedBy>gaurav Kabdwal</cp:lastModifiedBy>
  <cp:revision>5</cp:revision>
  <dcterms:created xsi:type="dcterms:W3CDTF">2024-05-09T11:52:51Z</dcterms:created>
  <dcterms:modified xsi:type="dcterms:W3CDTF">2024-05-09T16:11:16Z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2024-05-09T00:00:00Z</vt:filetime>
  </property>
  <property fmtid="{D5CDD505-2E9C-101B-9397-08002B2CF9AE}" pid="5" name="Producer">
    <vt:lpwstr>www.ilovepdf.com</vt:lpwstr>
  </property>
</Properties>
</file>